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70" r:id="rId3"/>
    <p:sldId id="271" r:id="rId4"/>
    <p:sldId id="258" r:id="rId5"/>
    <p:sldId id="272" r:id="rId6"/>
    <p:sldId id="262" r:id="rId7"/>
    <p:sldId id="263" r:id="rId8"/>
    <p:sldId id="264" r:id="rId9"/>
    <p:sldId id="269" r:id="rId10"/>
    <p:sldId id="273" r:id="rId11"/>
    <p:sldId id="268" r:id="rId12"/>
    <p:sldId id="279" r:id="rId13"/>
    <p:sldId id="275" r:id="rId14"/>
    <p:sldId id="288" r:id="rId15"/>
    <p:sldId id="289" r:id="rId16"/>
    <p:sldId id="282" r:id="rId17"/>
    <p:sldId id="296" r:id="rId18"/>
    <p:sldId id="291" r:id="rId19"/>
    <p:sldId id="297" r:id="rId20"/>
    <p:sldId id="285" r:id="rId21"/>
    <p:sldId id="284" r:id="rId22"/>
    <p:sldId id="281" r:id="rId23"/>
    <p:sldId id="29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CC00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0559-5BA9-4E37-B734-B41659F2F70E}" type="datetimeFigureOut">
              <a:rPr lang="en-GB" smtClean="0"/>
              <a:t>27/10/2018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FA69-5917-40A9-9A4A-98A04F715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0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796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3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228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AC5DCA-C69A-44A0-8B56-DDAE6BD26DDE}" type="datetime1">
              <a:rPr lang="fr-F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27/10/2018</a:t>
            </a:fld>
            <a:endParaRPr lang="fr-FR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SAREC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1A36DB-E063-AD4B-9CFF-DC03F9BB449C}" type="slidenum">
              <a:rPr lang="fr-F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831F7C-64EB-410C-84BB-79A03CD45F29}" type="datetime1">
              <a:rPr lang="fr-F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27/10/2018</a:t>
            </a:fld>
            <a:endParaRPr lang="fr-FR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SAREC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1A36DB-E063-AD4B-9CFF-DC03F9BB449C}" type="slidenum">
              <a:rPr lang="fr-F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28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5720" y="420688"/>
            <a:ext cx="79379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5720" y="1574800"/>
            <a:ext cx="389792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320" y="1574800"/>
            <a:ext cx="38993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5720" y="3708400"/>
            <a:ext cx="389792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320" y="3708400"/>
            <a:ext cx="38993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84024" y="436563"/>
            <a:ext cx="190206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87F14-91ED-487D-BC7C-090459A56659}" type="slidenum">
              <a:rPr lang="en-US" altLang="en-GB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GB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7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5720" y="420688"/>
            <a:ext cx="7937988" cy="5268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84024" y="436563"/>
            <a:ext cx="190206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29B4C-A301-46D0-9ED2-D1057842F9F9}" type="slidenum">
              <a:rPr lang="en-US" altLang="en-GB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GB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17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1"/>
            <a:ext cx="3598103" cy="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52736"/>
            <a:ext cx="77724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3203848" y="836712"/>
            <a:ext cx="5940152" cy="0"/>
          </a:xfrm>
          <a:prstGeom prst="line">
            <a:avLst/>
          </a:prstGeom>
          <a:noFill/>
          <a:ln w="3492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3" name="Picture 17" descr="RHUL-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16"/>
            <a:ext cx="11666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99" y="16343"/>
            <a:ext cx="137454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54918"/>
            <a:ext cx="66594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pic>
        <p:nvPicPr>
          <p:cNvPr id="43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2" y="10324"/>
            <a:ext cx="116849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0" y="6639922"/>
            <a:ext cx="9142012" cy="230832"/>
          </a:xfrm>
          <a:prstGeom prst="rect">
            <a:avLst/>
          </a:prstGeom>
          <a:solidFill>
            <a:srgbClr val="00214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algn="just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          Seminar at University of Chicago</a:t>
            </a:r>
            <a:r>
              <a:rPr lang="es-ES" sz="900" dirty="0">
                <a:solidFill>
                  <a:srgbClr val="FFFFFF"/>
                </a:solidFill>
                <a:ea typeface="ＭＳ Ｐゴシック" pitchFamily="34" charset="-128"/>
              </a:rPr>
              <a:t>, 10 Nov</a:t>
            </a:r>
            <a:r>
              <a:rPr lang="en-GB" sz="900" dirty="0">
                <a:solidFill>
                  <a:srgbClr val="FFFFFF"/>
                </a:solidFill>
                <a:ea typeface="ＭＳ Ｐゴシック" pitchFamily="34" charset="-128"/>
              </a:rPr>
              <a:t> 2015, A. Seryi, JAI	                         </a:t>
            </a:r>
            <a:fld id="{A405A8EF-BB29-418E-A946-83E853F395DF}" type="slidenum">
              <a:rPr lang="en-GB" sz="900">
                <a:solidFill>
                  <a:srgbClr val="22228B"/>
                </a:solidFill>
                <a:ea typeface="ＭＳ Ｐゴシック" pitchFamily="34" charset="-128"/>
              </a:rPr>
              <a:pPr marL="228600" indent="-228600" algn="just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GB" sz="900" dirty="0">
              <a:solidFill>
                <a:srgbClr val="22228B"/>
              </a:solidFill>
              <a:ea typeface="ＭＳ Ｐゴシック" pitchFamily="34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1B3665"/>
              </a:clrFrom>
              <a:clrTo>
                <a:srgbClr val="1B36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" y="6640982"/>
            <a:ext cx="360238" cy="22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58" y="6641507"/>
            <a:ext cx="700796" cy="21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654553"/>
            <a:ext cx="688086" cy="1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personal.rhul.ac.uk/usjd/135/RHUL%20logo%20CMYK%2075x22mm%20300dpi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6126" y="6643533"/>
            <a:ext cx="792088" cy="21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33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800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1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366920" cy="3312368"/>
          </a:xfrm>
        </p:spPr>
        <p:txBody>
          <a:bodyPr/>
          <a:lstStyle/>
          <a:p>
            <a:r>
              <a:rPr lang="en-GB" dirty="0" smtClean="0"/>
              <a:t>Asymmetric </a:t>
            </a:r>
            <a:r>
              <a:rPr lang="en-GB" dirty="0"/>
              <a:t>ERL for </a:t>
            </a:r>
            <a:r>
              <a:rPr lang="en-GB" dirty="0" smtClean="0"/>
              <a:t>compact source of coherent radiation – design and preliminary experiments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 smtClean="0"/>
              <a:t>I.V. Konoplev</a:t>
            </a:r>
            <a:r>
              <a:rPr lang="en-GB" sz="2400" b="0" baseline="30000" dirty="0" smtClean="0"/>
              <a:t>1</a:t>
            </a:r>
            <a:r>
              <a:rPr lang="en-GB" sz="2400" b="0" dirty="0" smtClean="0"/>
              <a:t>, </a:t>
            </a:r>
            <a:r>
              <a:rPr lang="en-GB" sz="2400" b="0" dirty="0"/>
              <a:t>M. Topp-Mugglestone</a:t>
            </a:r>
            <a:r>
              <a:rPr lang="en-GB" sz="2400" b="0" baseline="30000" dirty="0"/>
              <a:t>1</a:t>
            </a:r>
            <a:r>
              <a:rPr lang="en-GB" sz="2400" b="0" dirty="0"/>
              <a:t>, </a:t>
            </a:r>
            <a:r>
              <a:rPr lang="en-GB" sz="2400" b="0" dirty="0" err="1"/>
              <a:t>Ya</a:t>
            </a:r>
            <a:r>
              <a:rPr lang="en-GB" sz="2400" b="0" dirty="0"/>
              <a:t>. </a:t>
            </a:r>
            <a:r>
              <a:rPr lang="en-GB" sz="2400" b="0" dirty="0" smtClean="0"/>
              <a:t>Shashkov</a:t>
            </a:r>
            <a:r>
              <a:rPr lang="en-GB" sz="2400" b="0" baseline="30000" dirty="0"/>
              <a:t>4</a:t>
            </a:r>
            <a:r>
              <a:rPr lang="en-GB" sz="2400" b="0" dirty="0" smtClean="0"/>
              <a:t>, G</a:t>
            </a:r>
            <a:r>
              <a:rPr lang="en-GB" sz="2400" b="0" dirty="0" smtClean="0"/>
              <a:t>. </a:t>
            </a:r>
            <a:r>
              <a:rPr lang="en-GB" sz="2400" b="0" dirty="0" smtClean="0"/>
              <a:t>Burt</a:t>
            </a:r>
            <a:r>
              <a:rPr lang="en-GB" sz="2400" b="0" baseline="30000" dirty="0" smtClean="0"/>
              <a:t>2</a:t>
            </a:r>
            <a:r>
              <a:rPr lang="en-GB" sz="2400" b="0" dirty="0" smtClean="0"/>
              <a:t>, F</a:t>
            </a:r>
            <a:r>
              <a:rPr lang="en-GB" sz="2400" b="0" dirty="0"/>
              <a:t>. </a:t>
            </a:r>
            <a:r>
              <a:rPr lang="en-GB" sz="2400" b="0" dirty="0" smtClean="0"/>
              <a:t>Marhauser</a:t>
            </a:r>
            <a:r>
              <a:rPr lang="en-GB" sz="2400" b="0" baseline="30000" dirty="0"/>
              <a:t>3</a:t>
            </a:r>
            <a:r>
              <a:rPr lang="en-GB" sz="2400" b="0" dirty="0" smtClean="0"/>
              <a:t> and</a:t>
            </a:r>
            <a:r>
              <a:rPr lang="en-GB" sz="2400" b="0" dirty="0" smtClean="0"/>
              <a:t> </a:t>
            </a:r>
            <a:r>
              <a:rPr lang="en-GB" sz="2400" b="0" dirty="0"/>
              <a:t>A. </a:t>
            </a:r>
            <a:r>
              <a:rPr lang="en-GB" sz="2400" b="0" dirty="0" smtClean="0"/>
              <a:t>Seryi</a:t>
            </a:r>
            <a:r>
              <a:rPr lang="en-GB" sz="2400" b="0" baseline="30000" dirty="0" smtClean="0"/>
              <a:t>3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baseline="30000" dirty="0" smtClean="0"/>
              <a:t/>
            </a:r>
            <a:br>
              <a:rPr lang="en-GB" sz="2400" b="0" baseline="30000" dirty="0" smtClean="0"/>
            </a:br>
            <a:r>
              <a:rPr lang="en-GB" sz="1800" b="0" baseline="30000" dirty="0" smtClean="0"/>
              <a:t>1 </a:t>
            </a:r>
            <a:r>
              <a:rPr lang="en-GB" sz="1800" b="0" i="1" dirty="0" smtClean="0"/>
              <a:t>John Adams Institute, Department of Physics, University of Oxford, Oxford, UK</a:t>
            </a:r>
            <a:br>
              <a:rPr lang="en-GB" sz="1800" b="0" i="1" dirty="0" smtClean="0"/>
            </a:br>
            <a:r>
              <a:rPr lang="en-GB" sz="1800" b="0" i="1" baseline="30000" dirty="0" smtClean="0"/>
              <a:t>2 </a:t>
            </a:r>
            <a:r>
              <a:rPr lang="en-GB" sz="1800" b="0" i="1" dirty="0" smtClean="0"/>
              <a:t>Cockcroft Institute, Lancaster University, Lancaster</a:t>
            </a:r>
            <a:r>
              <a:rPr lang="en-GB" sz="1800" b="0" i="1" dirty="0"/>
              <a:t>, UK</a:t>
            </a:r>
            <a:br>
              <a:rPr lang="en-GB" sz="1800" b="0" i="1" dirty="0"/>
            </a:br>
            <a:r>
              <a:rPr lang="en-GB" sz="1800" b="0" i="1" baseline="30000" dirty="0"/>
              <a:t>3</a:t>
            </a:r>
            <a:r>
              <a:rPr lang="en-GB" sz="1800" b="0" i="1" dirty="0" smtClean="0"/>
              <a:t>Thomas </a:t>
            </a:r>
            <a:r>
              <a:rPr lang="en-GB" sz="1800" b="0" i="1" dirty="0"/>
              <a:t>Jefferson National Accelerator Facility, Newport News, VA 23606, USA</a:t>
            </a:r>
            <a:r>
              <a:rPr lang="en-GB" sz="1800" b="0" i="1" dirty="0" smtClean="0"/>
              <a:t/>
            </a:r>
            <a:br>
              <a:rPr lang="en-GB" sz="1800" b="0" i="1" dirty="0" smtClean="0"/>
            </a:br>
            <a:r>
              <a:rPr lang="en-GB" sz="1800" b="0" i="1" baseline="30000" dirty="0"/>
              <a:t>4</a:t>
            </a:r>
            <a:r>
              <a:rPr lang="en-GB" sz="1800" b="0" i="1" dirty="0" smtClean="0"/>
              <a:t>National </a:t>
            </a:r>
            <a:r>
              <a:rPr lang="en-GB" sz="1800" b="0" i="1" dirty="0"/>
              <a:t>Research Nuclear University MEPhI, Moscow, Russia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29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</a:t>
            </a:r>
            <a:r>
              <a:rPr lang="en-GB" dirty="0" smtClean="0"/>
              <a:t>xperimental </a:t>
            </a:r>
            <a:r>
              <a:rPr lang="en-GB" dirty="0" smtClean="0"/>
              <a:t>studies: proof </a:t>
            </a:r>
            <a:r>
              <a:rPr lang="en-GB" dirty="0"/>
              <a:t>of the concept  </a:t>
            </a:r>
            <a:endParaRPr lang="en-GB" dirty="0" smtClean="0"/>
          </a:p>
          <a:p>
            <a:pPr lvl="1" algn="ctr"/>
            <a:r>
              <a:rPr lang="en-GB" sz="2400" dirty="0" smtClean="0"/>
              <a:t>Aluminium 7 cells cavity </a:t>
            </a:r>
            <a:r>
              <a:rPr lang="en-GB" sz="2400" dirty="0" smtClean="0"/>
              <a:t>(manufactured in 2015 studied summer 2016 and summer 2017)</a:t>
            </a:r>
            <a:endParaRPr lang="en-GB" sz="240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7550"/>
            <a:ext cx="3528392" cy="28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46199" y="2851157"/>
            <a:ext cx="3429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47664" y="547363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Aim: </a:t>
            </a:r>
          </a:p>
          <a:p>
            <a:r>
              <a:rPr lang="en-GB" dirty="0"/>
              <a:t> </a:t>
            </a:r>
            <a:r>
              <a:rPr lang="en-GB" dirty="0" smtClean="0"/>
              <a:t>- to identify the cavity modes: operating and HOMs</a:t>
            </a:r>
          </a:p>
          <a:p>
            <a:r>
              <a:rPr lang="en-GB" dirty="0" smtClean="0"/>
              <a:t>-  To compare with numerical </a:t>
            </a:r>
            <a:r>
              <a:rPr lang="en-GB" dirty="0" smtClean="0"/>
              <a:t>data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319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Scaled down prototype of the cavity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8909" y="2111490"/>
            <a:ext cx="5369292" cy="3024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79912" y="1225449"/>
            <a:ext cx="50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 cells cavity: 3- accelerating; 3 decelerating and coupling cavity   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 bwMode="auto">
          <a:xfrm>
            <a:off x="1908597" y="4833156"/>
            <a:ext cx="144016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665117" y="4293096"/>
            <a:ext cx="144016" cy="7200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87824" y="4340004"/>
            <a:ext cx="144016" cy="7200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70048" y="4905164"/>
            <a:ext cx="144016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Straight Connector 14"/>
          <p:cNvCxnSpPr>
            <a:endCxn id="11" idx="3"/>
          </p:cNvCxnSpPr>
          <p:nvPr/>
        </p:nvCxnSpPr>
        <p:spPr bwMode="auto">
          <a:xfrm flipV="1">
            <a:off x="2052613" y="4354559"/>
            <a:ext cx="633595" cy="475757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8" name="Straight Connector 17"/>
          <p:cNvCxnSpPr>
            <a:endCxn id="12" idx="3"/>
          </p:cNvCxnSpPr>
          <p:nvPr/>
        </p:nvCxnSpPr>
        <p:spPr bwMode="auto">
          <a:xfrm flipV="1">
            <a:off x="2514064" y="4401467"/>
            <a:ext cx="494851" cy="490129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23528" y="6237312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Bead pull RF measurements test bench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5496" y="579597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VNA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971600" y="16288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Bead </a:t>
            </a:r>
            <a:r>
              <a:rPr lang="en-GB" dirty="0" smtClean="0">
                <a:solidFill>
                  <a:schemeClr val="bg1"/>
                </a:solidFill>
              </a:rPr>
              <a:t>pull pillars 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992600" y="1957482"/>
            <a:ext cx="826763" cy="638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907704" y="1998132"/>
            <a:ext cx="829421" cy="494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15612" y="3188876"/>
            <a:ext cx="179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7 cells asymmetric cavity made from 2 blocks of solid aluminium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98" y="2079797"/>
            <a:ext cx="3168352" cy="341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306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28792" cy="792088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Preliminary </a:t>
            </a:r>
            <a:r>
              <a:rPr lang="en-GB" sz="3100" dirty="0" smtClean="0"/>
              <a:t>experimental and numerical </a:t>
            </a:r>
            <a:r>
              <a:rPr lang="en-GB" sz="3100" dirty="0" smtClean="0"/>
              <a:t>results </a:t>
            </a:r>
            <a:r>
              <a:rPr lang="en-GB" dirty="0" smtClean="0"/>
              <a:t>(</a:t>
            </a:r>
            <a:r>
              <a:rPr lang="en-GB" dirty="0" smtClean="0"/>
              <a:t>CST MW studio)</a:t>
            </a:r>
            <a:endParaRPr lang="en-GB" dirty="0"/>
          </a:p>
        </p:txBody>
      </p:sp>
      <p:pic>
        <p:nvPicPr>
          <p:cNvPr id="3074" name="Picture 2" descr="\\wrench.physics.ox.ac.uk\user\Students\2013\trin2612\Data\Presentation\mode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02" y="1838536"/>
            <a:ext cx="18842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wrench.physics.ox.ac.uk\user\Students\2013\trin2612\Data\Presentation\mod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05" y="1771650"/>
            <a:ext cx="1728167" cy="2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wrench.physics.ox.ac.uk\user\Students\2013\trin2612\Data\Presentation\mo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08237"/>
            <a:ext cx="163082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0515" y="4355812"/>
                <a:ext cx="2052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r>
                        <a:rPr lang="en-GB" sz="1400" b="0" i="1" smtClean="0">
                          <a:latin typeface="Cambria Math"/>
                        </a:rPr>
                        <m:t>=1.300144 </m:t>
                      </m:r>
                      <m:r>
                        <a:rPr lang="en-GB" sz="1400" b="0" i="1" smtClean="0"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15" y="4355812"/>
                <a:ext cx="205298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3152" y="4326271"/>
                <a:ext cx="2052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r>
                        <a:rPr lang="en-GB" sz="1400" b="0" i="1" smtClean="0">
                          <a:latin typeface="Cambria Math"/>
                        </a:rPr>
                        <m:t>=1.279688 </m:t>
                      </m:r>
                      <m:r>
                        <a:rPr lang="en-GB" sz="1400" b="0" i="1" smtClean="0"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52" y="4326271"/>
                <a:ext cx="205298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9154" y="4326270"/>
                <a:ext cx="2052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r>
                        <a:rPr lang="en-GB" sz="1400" b="0" i="1" smtClean="0">
                          <a:latin typeface="Cambria Math"/>
                        </a:rPr>
                        <m:t>=1.099712 </m:t>
                      </m:r>
                      <m:r>
                        <a:rPr lang="en-GB" sz="1400" b="0" i="1" smtClean="0"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54" y="4326270"/>
                <a:ext cx="2052984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22026" y="140231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Operating mode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20693" y="4663589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Parasitic LOM </a:t>
            </a:r>
          </a:p>
          <a:p>
            <a:pPr algn="ctr"/>
            <a:r>
              <a:rPr lang="en-GB" dirty="0" smtClean="0"/>
              <a:t>Mode type-1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120622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Parasitic LOM </a:t>
            </a:r>
          </a:p>
          <a:p>
            <a:pPr algn="ctr"/>
            <a:r>
              <a:rPr lang="en-GB" dirty="0" smtClean="0"/>
              <a:t>Mode type-2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9" y="4869160"/>
            <a:ext cx="3112316" cy="15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443" y="5458058"/>
            <a:ext cx="5009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comparison of the operating mode measured (solid line) with the numerical predictions dashed line. The measurements were carried out at a single axis.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77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354918"/>
            <a:ext cx="7200800" cy="432048"/>
          </a:xfrm>
        </p:spPr>
        <p:txBody>
          <a:bodyPr/>
          <a:lstStyle/>
          <a:p>
            <a:r>
              <a:rPr lang="en-GB" dirty="0" smtClean="0"/>
              <a:t>Pass band modes: experiment and theory 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495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04" y="2276872"/>
            <a:ext cx="4361184" cy="366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99991" y="1052736"/>
            <a:ext cx="475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comparison of the pass band modes measured (solid line) with the numerical predictions dashed line. The measurements were carried out at a single axis.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0670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840760" cy="55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344816" cy="432048"/>
          </a:xfrm>
        </p:spPr>
        <p:txBody>
          <a:bodyPr/>
          <a:lstStyle/>
          <a:p>
            <a:r>
              <a:rPr lang="en-GB" dirty="0" smtClean="0"/>
              <a:t>Pass band modes experimental studies at two axes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164288" y="3341111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9900"/>
                </a:solidFill>
              </a:rPr>
              <a:t>Red line </a:t>
            </a:r>
            <a:r>
              <a:rPr lang="en-GB" sz="1400" dirty="0" smtClean="0"/>
              <a:t>active axis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Blue line </a:t>
            </a:r>
            <a:r>
              <a:rPr lang="en-GB" sz="1400" dirty="0" smtClean="0"/>
              <a:t>passive axis  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3" y="1556792"/>
            <a:ext cx="22644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RF coupler is located on one axis (active) while the field measurements are conducted on both axes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364764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HOMs measurements 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3364"/>
            <a:ext cx="5184576" cy="5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68028"/>
            <a:ext cx="360461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31928"/>
            <a:ext cx="3600400" cy="12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9143" y="983364"/>
            <a:ext cx="3416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RF coupler is located on one axis (active) while the field measurements are conducted on both axes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722025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9900"/>
                </a:solidFill>
              </a:rPr>
              <a:t>Red line </a:t>
            </a:r>
            <a:r>
              <a:rPr lang="en-GB" sz="1400" dirty="0" smtClean="0"/>
              <a:t>active axis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Blue line </a:t>
            </a:r>
            <a:r>
              <a:rPr lang="en-GB" sz="1400" dirty="0" smtClean="0"/>
              <a:t>passive axis  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9087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HOMs localisation at one or another axis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831810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optimisation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0" y="980728"/>
            <a:ext cx="4248472" cy="313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31" y="980728"/>
            <a:ext cx="4168671" cy="31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13237"/>
            <a:ext cx="1209237" cy="228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3131840" y="5229200"/>
            <a:ext cx="216024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58" y="4437234"/>
            <a:ext cx="1327015" cy="21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6512" y="4255901"/>
            <a:ext cx="2053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Tesla like cavity (TT)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689252" y="4242574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Low Loss like cavity (LL)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339752" y="827420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Risk points due to high field intensity on the surface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619630" y="4005064"/>
            <a:ext cx="3536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Other risk factors</a:t>
            </a:r>
            <a:r>
              <a:rPr lang="en-GB" sz="14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Multipacting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Proximity on modes to operating mode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Cost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47296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optimisation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63150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5" y="1340769"/>
            <a:ext cx="4164253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22" y="1340768"/>
            <a:ext cx="430404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395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TT&amp;LL cavity with the original bridge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913669"/>
            <a:ext cx="247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Original cavity TT&amp;TT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63688" y="3284984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&amp; - indicate bridge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206464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optimisation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4" y="980728"/>
            <a:ext cx="4164253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874050"/>
            <a:ext cx="468047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3" y="980726"/>
            <a:ext cx="40410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3" y="2852936"/>
            <a:ext cx="441369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5" y="4809791"/>
            <a:ext cx="3762003" cy="178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41272"/>
            <a:ext cx="4479453" cy="15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5175" y="1772816"/>
            <a:ext cx="1272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TT&amp;LL cavity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8344" y="836712"/>
            <a:ext cx="1575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LL&amp;TT+LL </a:t>
            </a:r>
            <a:r>
              <a:rPr lang="en-GB" sz="1400" dirty="0"/>
              <a:t>cavity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39359" y="4494889"/>
            <a:ext cx="1598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TT&amp;LL+TT </a:t>
            </a:r>
            <a:r>
              <a:rPr lang="en-GB" sz="1400" dirty="0"/>
              <a:t>cavity </a:t>
            </a:r>
          </a:p>
        </p:txBody>
      </p:sp>
    </p:spTree>
    <p:extLst>
      <p:ext uri="{BB962C8B-B14F-4D97-AF65-F5344CB8AC3E}">
        <p14:creationId xmlns:p14="http://schemas.microsoft.com/office/powerpoint/2010/main" val="15109019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optimisation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3396952"/>
            <a:ext cx="6200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1691" y="1624673"/>
            <a:ext cx="2485533" cy="11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3413" y="1537348"/>
            <a:ext cx="2592288" cy="11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2515" y="1581791"/>
            <a:ext cx="2504886" cy="118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55679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 Improved but did not resolve completely high field risk</a:t>
            </a:r>
          </a:p>
          <a:p>
            <a:r>
              <a:rPr lang="en-GB" sz="1600" dirty="0" smtClean="0"/>
              <a:t>- Improved but did not resolved the modes proximity</a:t>
            </a:r>
          </a:p>
          <a:p>
            <a:r>
              <a:rPr lang="en-GB" sz="1600" dirty="0" smtClean="0"/>
              <a:t>- Did not resolve the </a:t>
            </a:r>
            <a:r>
              <a:rPr lang="en-GB" sz="1600" dirty="0" err="1" smtClean="0"/>
              <a:t>chalenge</a:t>
            </a:r>
            <a:r>
              <a:rPr lang="en-GB" sz="1600" dirty="0" smtClean="0"/>
              <a:t> with multipacting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59940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3456384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pPr marL="342900" lvl="1" indent="-342900">
              <a:buFontTx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Asymmetric Energy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ecovery LINAC</a:t>
            </a:r>
          </a:p>
          <a:p>
            <a:pPr marL="742950" lvl="2" indent="-342900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Basic concept</a:t>
            </a:r>
          </a:p>
          <a:p>
            <a:pPr marL="742950" lvl="2" indent="-342900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Experimental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Studies of RF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cavity</a:t>
            </a:r>
          </a:p>
          <a:p>
            <a:pPr marL="742950" lvl="2" indent="-342900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Cavity optimisation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en-GB" sz="2400" dirty="0" smtClean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659485" cy="792088"/>
          </a:xfrm>
        </p:spPr>
        <p:txBody>
          <a:bodyPr/>
          <a:lstStyle/>
          <a:p>
            <a:r>
              <a:rPr lang="en-GB" dirty="0" smtClean="0"/>
              <a:t>Asymmetric ERL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91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731049" cy="347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1" y="1369516"/>
            <a:ext cx="30765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74951"/>
            <a:ext cx="1857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3203848" y="306932"/>
            <a:ext cx="5100866" cy="5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 dual axis cavity</a:t>
            </a:r>
            <a:endParaRPr lang="en-GB" sz="2800" b="1" kern="0" dirty="0">
              <a:solidFill>
                <a:srgbClr val="3333CC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7607" y="1084094"/>
            <a:ext cx="611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cavity was used as a prototype during the optimisation </a:t>
            </a:r>
          </a:p>
          <a:p>
            <a:pPr algn="ctr"/>
            <a:r>
              <a:rPr lang="en-GB" dirty="0" smtClean="0"/>
              <a:t>It was considered as an indication that such structure can be machined</a:t>
            </a:r>
            <a:endParaRPr lang="en-GB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66187"/>
            <a:ext cx="1297328" cy="14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4" y="4955205"/>
            <a:ext cx="1798358" cy="14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27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203848" y="306932"/>
            <a:ext cx="5100866" cy="5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latin typeface="Helvetica" pitchFamily="19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 optimisation</a:t>
            </a:r>
            <a:endParaRPr lang="en-GB" sz="2800" b="1" kern="0" dirty="0">
              <a:solidFill>
                <a:srgbClr val="3333CC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80145"/>
            <a:ext cx="42195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2985"/>
            <a:ext cx="14763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4127"/>
            <a:ext cx="4524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wn Arrow 32"/>
          <p:cNvSpPr/>
          <p:nvPr/>
        </p:nvSpPr>
        <p:spPr bwMode="auto">
          <a:xfrm>
            <a:off x="1403648" y="2924944"/>
            <a:ext cx="792088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04" y="3349060"/>
            <a:ext cx="4361700" cy="28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772445" y="181566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 Resolved high field risk</a:t>
            </a:r>
          </a:p>
          <a:p>
            <a:r>
              <a:rPr lang="en-GB" sz="1600" dirty="0" smtClean="0"/>
              <a:t>- Improved the modes proximity</a:t>
            </a:r>
          </a:p>
          <a:p>
            <a:r>
              <a:rPr lang="en-GB" sz="1600" dirty="0" smtClean="0"/>
              <a:t>- Resolve the challenge with multipacting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787075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844824"/>
            <a:ext cx="7992243" cy="2952328"/>
          </a:xfrm>
        </p:spPr>
        <p:txBody>
          <a:bodyPr/>
          <a:lstStyle/>
          <a:p>
            <a:pPr algn="ctr"/>
            <a:r>
              <a:rPr lang="en-GB" sz="2000" b="0" dirty="0" smtClean="0"/>
              <a:t>Motivation for </a:t>
            </a:r>
            <a:r>
              <a:rPr lang="en-GB" sz="2000" b="0" dirty="0" smtClean="0"/>
              <a:t>a new </a:t>
            </a:r>
            <a:r>
              <a:rPr lang="en-GB" sz="2000" b="0" dirty="0" smtClean="0"/>
              <a:t>ERL </a:t>
            </a:r>
            <a:r>
              <a:rPr lang="en-GB" sz="2000" b="0" dirty="0" smtClean="0"/>
              <a:t>capable </a:t>
            </a:r>
            <a:r>
              <a:rPr lang="en-GB" sz="2000" b="0" dirty="0" smtClean="0"/>
              <a:t>of driving Ampere level average electron beam current has been discussed</a:t>
            </a:r>
          </a:p>
          <a:p>
            <a:pPr algn="ctr"/>
            <a:r>
              <a:rPr lang="en-GB" sz="2000" b="0" dirty="0" smtClean="0"/>
              <a:t>Design and studies of </a:t>
            </a:r>
            <a:r>
              <a:rPr lang="en-GB" sz="2000" b="0" dirty="0" smtClean="0"/>
              <a:t>the dual axis asymmetric cavity has </a:t>
            </a:r>
            <a:r>
              <a:rPr lang="en-GB" sz="2000" b="0" dirty="0" smtClean="0"/>
              <a:t>demonstrated</a:t>
            </a:r>
            <a:endParaRPr lang="en-GB" sz="2000" b="0" dirty="0" smtClean="0"/>
          </a:p>
          <a:p>
            <a:pPr algn="ctr"/>
            <a:r>
              <a:rPr lang="en-GB" sz="2000" b="0" dirty="0" smtClean="0"/>
              <a:t>Results of </a:t>
            </a:r>
            <a:r>
              <a:rPr lang="en-GB" sz="2000" b="0" dirty="0" smtClean="0"/>
              <a:t>cavity optimisation have been shown</a:t>
            </a:r>
          </a:p>
          <a:p>
            <a:pPr algn="ctr"/>
            <a:r>
              <a:rPr lang="en-GB" sz="2000" b="0" dirty="0" smtClean="0"/>
              <a:t>Proposal to build and test the cavity at JLAB has been submitted to </a:t>
            </a:r>
            <a:r>
              <a:rPr lang="en-GB" sz="2000" b="0" dirty="0"/>
              <a:t>STFC </a:t>
            </a:r>
            <a:r>
              <a:rPr lang="en-GB" sz="2000" b="0" dirty="0" smtClean="0"/>
              <a:t>UKRI on </a:t>
            </a:r>
            <a:r>
              <a:rPr lang="en-GB" sz="2000" b="0" dirty="0"/>
              <a:t>31st of October. </a:t>
            </a:r>
            <a:endParaRPr lang="en-GB" sz="2000" b="0" dirty="0" smtClean="0"/>
          </a:p>
          <a:p>
            <a:pPr marL="0" indent="0" algn="ctr">
              <a:buNone/>
            </a:pPr>
            <a:r>
              <a:rPr lang="en-GB" sz="2000" b="0" dirty="0" smtClean="0"/>
              <a:t>We </a:t>
            </a:r>
            <a:r>
              <a:rPr lang="en-GB" sz="2000" b="0" dirty="0"/>
              <a:t>will know the final decision by the end of Spring 2019.</a:t>
            </a:r>
          </a:p>
          <a:p>
            <a:pPr algn="ctr"/>
            <a:endParaRPr lang="en-GB" sz="2000" b="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onclusion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2839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47664" y="354918"/>
            <a:ext cx="6659485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/>
              <a:t>Future plans</a:t>
            </a:r>
            <a:endParaRPr lang="en-GB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62514" y="126876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01-October-2019 Start of the project </a:t>
            </a:r>
          </a:p>
          <a:p>
            <a:endParaRPr lang="en-GB" dirty="0" smtClean="0"/>
          </a:p>
          <a:p>
            <a:r>
              <a:rPr lang="en-GB" dirty="0" smtClean="0"/>
              <a:t>- Evaluation of the cavity design and technical drawings of the cavity - </a:t>
            </a:r>
            <a:r>
              <a:rPr lang="en-GB" i="1" dirty="0" smtClean="0"/>
              <a:t>3 months</a:t>
            </a:r>
          </a:p>
          <a:p>
            <a:r>
              <a:rPr lang="en-GB" dirty="0" smtClean="0"/>
              <a:t>- Machining, assembling and preparation of the cavity  – </a:t>
            </a:r>
            <a:r>
              <a:rPr lang="en-GB" i="1" dirty="0" smtClean="0"/>
              <a:t>12 months </a:t>
            </a:r>
          </a:p>
          <a:p>
            <a:r>
              <a:rPr lang="en-GB" i="1" dirty="0" smtClean="0"/>
              <a:t>- </a:t>
            </a:r>
            <a:r>
              <a:rPr lang="en-GB" dirty="0" smtClean="0"/>
              <a:t>Room temperature RF tests and RF tests with </a:t>
            </a:r>
            <a:r>
              <a:rPr lang="en-GB" dirty="0" err="1" smtClean="0"/>
              <a:t>LHe</a:t>
            </a:r>
            <a:r>
              <a:rPr lang="en-GB" dirty="0" smtClean="0"/>
              <a:t> -</a:t>
            </a:r>
            <a:r>
              <a:rPr lang="en-GB" i="1" dirty="0" smtClean="0"/>
              <a:t>3 months</a:t>
            </a:r>
          </a:p>
          <a:p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46992" y="5949280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Thank you 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62180" y="3027387"/>
            <a:ext cx="78256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b="1" kern="0" dirty="0">
                <a:solidFill>
                  <a:srgbClr val="000099"/>
                </a:solidFill>
                <a:ea typeface="ＭＳ Ｐゴシック" charset="-128"/>
              </a:rPr>
              <a:t>Future 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GB" sz="2000" kern="0" dirty="0">
                <a:solidFill>
                  <a:srgbClr val="000099"/>
                </a:solidFill>
                <a:ea typeface="ＭＳ Ｐゴシック" charset="-128"/>
              </a:rPr>
              <a:t>Can this development be interesting and useful for EIC (beam cooling perhaps)?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GB" sz="2000" kern="0" dirty="0">
                <a:solidFill>
                  <a:srgbClr val="000099"/>
                </a:solidFill>
                <a:ea typeface="ＭＳ Ｐゴシック" charset="-128"/>
              </a:rPr>
              <a:t>If there are positive outcomes of the studies can it be used for EIC?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GB" sz="2000" kern="0" dirty="0">
                <a:solidFill>
                  <a:srgbClr val="000099"/>
                </a:solidFill>
                <a:ea typeface="ＭＳ Ｐゴシック" charset="-128"/>
              </a:rPr>
              <a:t>HP RF Experiments with such cavity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GB" sz="2000" kern="0" dirty="0">
                <a:solidFill>
                  <a:srgbClr val="000099"/>
                </a:solidFill>
                <a:ea typeface="ＭＳ Ｐゴシック" charset="-128"/>
              </a:rPr>
              <a:t>Building high-current ERL    </a:t>
            </a:r>
            <a:endParaRPr lang="en-GB" sz="2000" kern="0" dirty="0">
              <a:solidFill>
                <a:srgbClr val="000099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1536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4680520"/>
          </a:xfrm>
        </p:spPr>
        <p:txBody>
          <a:bodyPr/>
          <a:lstStyle/>
          <a:p>
            <a:pPr marL="0" indent="0" algn="ctr">
              <a:buFont typeface="Times" pitchFamily="18" charset="0"/>
              <a:buNone/>
              <a:defRPr/>
            </a:pPr>
            <a:r>
              <a:rPr lang="en-GB" altLang="en-US" sz="1600" dirty="0" smtClean="0"/>
              <a:t>Original: </a:t>
            </a:r>
          </a:p>
          <a:p>
            <a:pPr marL="0" indent="0" algn="ctr">
              <a:buFont typeface="Times" pitchFamily="18" charset="0"/>
              <a:buNone/>
              <a:defRPr/>
            </a:pPr>
            <a:r>
              <a:rPr lang="en-GB" altLang="en-US" sz="1600" dirty="0" smtClean="0"/>
              <a:t>Ultra-High </a:t>
            </a:r>
            <a:r>
              <a:rPr lang="en-GB" altLang="en-US" sz="1600" dirty="0" smtClean="0"/>
              <a:t>Intensity source of </a:t>
            </a:r>
            <a:r>
              <a:rPr lang="en-GB" altLang="en-US" sz="1600" dirty="0" smtClean="0"/>
              <a:t>coherent</a:t>
            </a:r>
            <a:endParaRPr lang="en-GB" altLang="en-US" sz="1600" dirty="0" smtClean="0"/>
          </a:p>
          <a:p>
            <a:pPr marL="0" indent="0">
              <a:buFont typeface="Times" pitchFamily="18" charset="0"/>
              <a:buNone/>
              <a:defRPr/>
            </a:pPr>
            <a:r>
              <a:rPr lang="en-GB" altLang="en-US" sz="1600" dirty="0" smtClean="0"/>
              <a:t>THz radiation</a:t>
            </a:r>
            <a:r>
              <a:rPr lang="en-GB" altLang="en-US" sz="1400" dirty="0" smtClean="0"/>
              <a:t>: </a:t>
            </a:r>
            <a:endParaRPr lang="en-GB" altLang="en-US" sz="1400" dirty="0" smtClean="0"/>
          </a:p>
          <a:p>
            <a:pPr marL="0" indent="0">
              <a:buFont typeface="Times" pitchFamily="18" charset="0"/>
              <a:buNone/>
              <a:defRPr/>
            </a:pPr>
            <a:r>
              <a:rPr lang="en-GB" altLang="en-US" sz="1400" dirty="0"/>
              <a:t>	</a:t>
            </a:r>
            <a:r>
              <a:rPr lang="en-GB" altLang="en-US" sz="1400" b="0" dirty="0" smtClean="0"/>
              <a:t>-</a:t>
            </a:r>
            <a:r>
              <a:rPr lang="en-GB" sz="1400" b="0" dirty="0" smtClean="0"/>
              <a:t>up </a:t>
            </a:r>
            <a:r>
              <a:rPr lang="en-GB" sz="1400" b="0" dirty="0"/>
              <a:t>to </a:t>
            </a:r>
            <a:r>
              <a:rPr lang="en-GB" sz="1400" b="0" dirty="0" smtClean="0"/>
              <a:t>1MW </a:t>
            </a:r>
            <a:r>
              <a:rPr lang="en-GB" sz="1400" b="0" dirty="0" err="1" smtClean="0"/>
              <a:t>tunable</a:t>
            </a:r>
            <a:r>
              <a:rPr lang="en-GB" sz="1400" b="0" dirty="0" smtClean="0"/>
              <a:t> </a:t>
            </a:r>
            <a:r>
              <a:rPr lang="en-GB" altLang="en-US" sz="1400" b="0" dirty="0" smtClean="0"/>
              <a:t>from </a:t>
            </a:r>
            <a:r>
              <a:rPr lang="en-GB" altLang="en-US" sz="1400" b="0" dirty="0"/>
              <a:t>0.1 THz </a:t>
            </a:r>
            <a:r>
              <a:rPr lang="en-GB" altLang="en-US" sz="1400" b="0" dirty="0" smtClean="0"/>
              <a:t>to 10 </a:t>
            </a:r>
            <a:r>
              <a:rPr lang="en-GB" altLang="en-US" sz="1400" b="0" dirty="0"/>
              <a:t>THz</a:t>
            </a:r>
          </a:p>
          <a:p>
            <a:pPr marL="0" indent="0">
              <a:buNone/>
              <a:defRPr/>
            </a:pPr>
            <a:r>
              <a:rPr lang="en-GB" altLang="en-US" sz="1400" b="0" dirty="0" smtClean="0"/>
              <a:t>No industrial company can currently produce high power THz in this range, therefore a unique product</a:t>
            </a:r>
            <a:r>
              <a:rPr lang="en-GB" altLang="en-US" sz="1400" b="0" dirty="0"/>
              <a:t>. Non-contact imaging of coatings, composites, drug formulation, non-destructive sources and material/medical diagnostics research </a:t>
            </a:r>
            <a:r>
              <a:rPr lang="en-GB" altLang="en-US" sz="1400" b="0" dirty="0" smtClean="0"/>
              <a:t>market.</a:t>
            </a:r>
            <a:r>
              <a:rPr lang="en-GB" altLang="en-US" sz="1400" b="0" dirty="0"/>
              <a:t> Replacing X-ray scanners: </a:t>
            </a:r>
            <a:r>
              <a:rPr lang="en-GB" altLang="en-US" sz="1400" b="0" dirty="0" smtClean="0"/>
              <a:t>the </a:t>
            </a:r>
            <a:r>
              <a:rPr lang="en-GB" altLang="en-US" sz="1400" b="0" dirty="0"/>
              <a:t>global security screening market is expected to reach $9.10 Billion by </a:t>
            </a:r>
            <a:r>
              <a:rPr lang="en-GB" altLang="en-US" sz="1400" b="0" dirty="0" smtClean="0"/>
              <a:t>2020.</a:t>
            </a:r>
            <a:endParaRPr lang="en-GB" altLang="en-US" sz="1400" b="0" baseline="30000" dirty="0"/>
          </a:p>
          <a:p>
            <a:pPr marL="0" indent="0">
              <a:buFont typeface="Times" pitchFamily="18" charset="0"/>
              <a:buNone/>
              <a:defRPr/>
            </a:pPr>
            <a:r>
              <a:rPr lang="en-GB" altLang="en-US" sz="1600" dirty="0" smtClean="0"/>
              <a:t>EUV radiation:</a:t>
            </a:r>
            <a:endParaRPr lang="en-GB" altLang="en-US" sz="1600" dirty="0" smtClean="0"/>
          </a:p>
          <a:p>
            <a:pPr marL="0" indent="0" algn="ctr">
              <a:buFont typeface="Times" pitchFamily="18" charset="0"/>
              <a:buNone/>
              <a:defRPr/>
            </a:pPr>
            <a:r>
              <a:rPr lang="en-GB" altLang="en-US" sz="1400" dirty="0" smtClean="0"/>
              <a:t> </a:t>
            </a:r>
            <a:r>
              <a:rPr lang="en-GB" altLang="en-US" sz="1400" b="0" dirty="0"/>
              <a:t>Generating electron beams of typical energy of </a:t>
            </a:r>
            <a:r>
              <a:rPr lang="en-GB" altLang="en-US" sz="1400" b="0" dirty="0" smtClean="0"/>
              <a:t>10-30 MeV; </a:t>
            </a:r>
            <a:r>
              <a:rPr lang="en-GB" altLang="en-US" sz="1400" b="0" dirty="0" smtClean="0"/>
              <a:t>average </a:t>
            </a:r>
            <a:r>
              <a:rPr lang="en-GB" altLang="en-US" sz="1400" b="0" dirty="0"/>
              <a:t>current above </a:t>
            </a:r>
            <a:r>
              <a:rPr lang="en-GB" altLang="en-US" sz="1400" b="0" dirty="0" smtClean="0"/>
              <a:t>1A.</a:t>
            </a:r>
          </a:p>
          <a:p>
            <a:pPr marL="0" indent="0" algn="ctr">
              <a:buNone/>
              <a:defRPr/>
            </a:pPr>
            <a:r>
              <a:rPr lang="en-GB" altLang="en-US" sz="1400" b="0" dirty="0" smtClean="0"/>
              <a:t>Aim to generate </a:t>
            </a:r>
            <a:r>
              <a:rPr lang="en-GB" altLang="en-US" sz="1400" b="0" dirty="0" smtClean="0"/>
              <a:t>1kW power radiation </a:t>
            </a:r>
            <a:r>
              <a:rPr lang="en-GB" altLang="en-US" sz="1400" b="0" dirty="0"/>
              <a:t>at 7</a:t>
            </a:r>
            <a:r>
              <a:rPr lang="en-GB" altLang="en-US" sz="1400" b="0" dirty="0" smtClean="0"/>
              <a:t>-13 </a:t>
            </a:r>
            <a:r>
              <a:rPr lang="en-GB" altLang="en-US" sz="1400" b="0" dirty="0"/>
              <a:t>nm </a:t>
            </a:r>
            <a:r>
              <a:rPr lang="en-GB" altLang="en-US" sz="1400" b="0" dirty="0" smtClean="0"/>
              <a:t>wavelength for lithography and ~120nm </a:t>
            </a:r>
            <a:r>
              <a:rPr lang="en-GB" altLang="en-US" sz="1400" b="0" dirty="0"/>
              <a:t>for </a:t>
            </a:r>
            <a:r>
              <a:rPr lang="en-GB" altLang="en-US" sz="1400" b="0" dirty="0" smtClean="0"/>
              <a:t>QA.</a:t>
            </a:r>
          </a:p>
          <a:p>
            <a:pPr marL="0" indent="0" algn="ctr">
              <a:buNone/>
              <a:defRPr/>
            </a:pPr>
            <a:r>
              <a:rPr lang="en-GB" altLang="en-US" sz="1400" b="0" dirty="0" smtClean="0"/>
              <a:t>Lithography </a:t>
            </a:r>
            <a:r>
              <a:rPr lang="en-GB" altLang="en-US" sz="1400" b="0" dirty="0"/>
              <a:t>for the £332 billion Semiconductor Industry: $7 billion market in </a:t>
            </a:r>
            <a:r>
              <a:rPr lang="en-GB" altLang="en-US" sz="1400" b="0" dirty="0" smtClean="0"/>
              <a:t>2014.</a:t>
            </a:r>
            <a:endParaRPr lang="en-GB" altLang="en-US" sz="1400" b="0" dirty="0"/>
          </a:p>
          <a:p>
            <a:pPr marL="0" indent="0" algn="ctr">
              <a:buFont typeface="Times" pitchFamily="18" charset="0"/>
              <a:buNone/>
              <a:defRPr/>
            </a:pPr>
            <a:r>
              <a:rPr lang="en-GB" altLang="en-US" sz="1600" dirty="0" smtClean="0"/>
              <a:t>New: </a:t>
            </a:r>
          </a:p>
          <a:p>
            <a:pPr marL="0" indent="0">
              <a:buFont typeface="Times" pitchFamily="18" charset="0"/>
              <a:buNone/>
              <a:defRPr/>
            </a:pPr>
            <a:r>
              <a:rPr lang="en-GB" altLang="en-US" sz="1600" dirty="0" smtClean="0"/>
              <a:t> Research which may benefit from high current ERL or multi-axis configuration </a:t>
            </a:r>
            <a:endParaRPr lang="en-GB" altLang="en-US" sz="1000" baseline="30000" dirty="0"/>
          </a:p>
          <a:p>
            <a:pPr>
              <a:buFontTx/>
              <a:buChar char="-"/>
              <a:defRPr/>
            </a:pPr>
            <a:r>
              <a:rPr lang="en-GB" sz="1400" b="0" dirty="0" smtClean="0"/>
              <a:t>Recirculating ERL like PERLE and CBETA</a:t>
            </a:r>
          </a:p>
          <a:p>
            <a:pPr>
              <a:buFontTx/>
              <a:buChar char="-"/>
              <a:defRPr/>
            </a:pPr>
            <a:r>
              <a:rPr lang="en-GB" sz="1400" b="0" dirty="0" smtClean="0"/>
              <a:t>FELs and other electron beam driven radiation sources</a:t>
            </a:r>
          </a:p>
          <a:p>
            <a:pPr>
              <a:buFontTx/>
              <a:buChar char="-"/>
              <a:defRPr/>
            </a:pPr>
            <a:r>
              <a:rPr lang="en-GB" sz="1400" b="0" dirty="0" smtClean="0"/>
              <a:t>Electron beam cooling for EIC </a:t>
            </a:r>
            <a:endParaRPr lang="en-GB" sz="1400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3341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659485" cy="1196752"/>
          </a:xfrm>
        </p:spPr>
        <p:txBody>
          <a:bodyPr/>
          <a:lstStyle/>
          <a:p>
            <a:r>
              <a:rPr lang="en-GB" dirty="0" smtClean="0"/>
              <a:t>UH- FLUX</a:t>
            </a:r>
            <a:r>
              <a:rPr lang="en-GB" altLang="en-US" dirty="0"/>
              <a:t>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Ultra </a:t>
            </a:r>
            <a:r>
              <a:rPr lang="en-GB" altLang="en-US" dirty="0"/>
              <a:t>high flux compact </a:t>
            </a:r>
            <a:r>
              <a:rPr lang="en-GB" altLang="en-US" dirty="0" smtClean="0"/>
              <a:t>source of THz and X-ray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147050" cy="4572000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endParaRPr lang="en-GB" altLang="en-US" sz="2000" dirty="0" smtClean="0"/>
          </a:p>
          <a:p>
            <a:pPr marL="0" indent="0">
              <a:buFont typeface="Times" charset="0"/>
              <a:buNone/>
              <a:defRPr/>
            </a:pPr>
            <a:endParaRPr lang="en-GB" altLang="en-US" sz="2000" dirty="0"/>
          </a:p>
          <a:p>
            <a:pPr marL="0" indent="0">
              <a:buFont typeface="Times" charset="0"/>
              <a:buNone/>
              <a:defRPr/>
            </a:pPr>
            <a:r>
              <a:rPr lang="en-GB" altLang="en-US" sz="2000" dirty="0" smtClean="0"/>
              <a:t>Very large current designs                           Oxford Design: AERL</a:t>
            </a:r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>
              <a:buFont typeface="Times" charset="0"/>
              <a:buChar char="•"/>
              <a:defRPr/>
            </a:pPr>
            <a:endParaRPr lang="en-GB" altLang="en-US" dirty="0" smtClean="0"/>
          </a:p>
          <a:p>
            <a:pPr marL="1527175" lvl="4" indent="0">
              <a:buFont typeface="Times" charset="0"/>
              <a:buNone/>
              <a:defRPr/>
            </a:pPr>
            <a:endParaRPr lang="en-GB" altLang="en-US" sz="1800" dirty="0" smtClean="0"/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>
            <a:off x="4067175" y="4088135"/>
            <a:ext cx="890588" cy="422275"/>
          </a:xfrm>
          <a:prstGeom prst="rightArrow">
            <a:avLst>
              <a:gd name="adj1" fmla="val 44352"/>
              <a:gd name="adj2" fmla="val 49894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pic>
        <p:nvPicPr>
          <p:cNvPr id="6" name="Picture 5" descr="http://www.diamond.ac.uk/Home/About/How-Diamond-Works/base/0/text_files/file/document/synchrotron.jpg"/>
          <p:cNvPicPr/>
          <p:nvPr/>
        </p:nvPicPr>
        <p:blipFill>
          <a:blip r:embed="rId2">
            <a:duotone>
              <a:srgbClr val="AA2B1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6" y="2470433"/>
            <a:ext cx="3507953" cy="3550855"/>
          </a:xfrm>
          <a:prstGeom prst="rect">
            <a:avLst/>
          </a:prstGeom>
          <a:noFill/>
          <a:ex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407904"/>
            <a:ext cx="4006725" cy="30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5288" y="5921698"/>
            <a:ext cx="3240087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76056" y="5620643"/>
            <a:ext cx="37444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08113" y="6093148"/>
            <a:ext cx="1287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GB" altLang="en-US" sz="2400" dirty="0">
                <a:latin typeface="Arial" charset="0"/>
              </a:rPr>
              <a:t>100 metre +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22988" y="5787331"/>
            <a:ext cx="881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rgbClr val="656565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GB" altLang="en-US" sz="2400">
                <a:latin typeface="Arial" charset="0"/>
              </a:rPr>
              <a:t>5 metre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068960"/>
            <a:ext cx="362426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39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667"/>
            <a:ext cx="9144000" cy="4703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95536" y="332656"/>
            <a:ext cx="8855808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UH-FLUX: AERL</a:t>
            </a:r>
          </a:p>
          <a:p>
            <a:endParaRPr lang="en-US" sz="1600" kern="0" dirty="0" smtClean="0">
              <a:solidFill>
                <a:srgbClr val="2D2DB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6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4" y="896489"/>
            <a:ext cx="6755648" cy="483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75656" y="332656"/>
            <a:ext cx="576064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2D2DB9">
                    <a:lumMod val="75000"/>
                  </a:srgbClr>
                </a:solidFill>
              </a:rPr>
              <a:t>             </a:t>
            </a:r>
            <a:r>
              <a:rPr lang="en-US" kern="0" dirty="0" smtClean="0"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UH-FLUX: AERL</a:t>
            </a:r>
          </a:p>
          <a:p>
            <a:endParaRPr lang="en-US" sz="2400" kern="0" dirty="0" smtClean="0">
              <a:solidFill>
                <a:srgbClr val="2D2DB9">
                  <a:lumMod val="75000"/>
                </a:srgbClr>
              </a:solidFill>
            </a:endParaRPr>
          </a:p>
          <a:p>
            <a:r>
              <a:rPr lang="en-US" sz="3200" kern="0" dirty="0" smtClean="0">
                <a:solidFill>
                  <a:srgbClr val="2D2DB9">
                    <a:lumMod val="75000"/>
                  </a:srgbClr>
                </a:solidFill>
              </a:rPr>
              <a:t>         </a:t>
            </a:r>
            <a:endParaRPr lang="en-US" sz="3200" kern="0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578" y="5949280"/>
            <a:ext cx="8438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[</a:t>
            </a:r>
            <a:r>
              <a:rPr lang="en-GB" sz="1000" dirty="0" smtClean="0"/>
              <a:t>1] </a:t>
            </a:r>
            <a:r>
              <a:rPr lang="en-GB" sz="1000" dirty="0"/>
              <a:t>A. Seryi, Patent PCT Application No. PCT/GB2012/052632 (24 Oct 2012)</a:t>
            </a:r>
          </a:p>
          <a:p>
            <a:r>
              <a:rPr lang="en-GB" sz="1000" dirty="0" smtClean="0"/>
              <a:t>[2</a:t>
            </a:r>
            <a:r>
              <a:rPr lang="en-GB" sz="1000" dirty="0"/>
              <a:t>] R. Ainsworth, G. Burt, I. V. Konoplev, and A. Seryi, Patent PCT Application No. PCT/GB2015/053565 (24 Nov 2015).</a:t>
            </a:r>
          </a:p>
          <a:p>
            <a:r>
              <a:rPr lang="en-GB" sz="1000" dirty="0" smtClean="0"/>
              <a:t>[3</a:t>
            </a:r>
            <a:r>
              <a:rPr lang="en-GB" sz="1000" dirty="0"/>
              <a:t>] I. Konoplev, ”Charged particle beam targets” US Patent App. 14/651,693, (2015)</a:t>
            </a:r>
          </a:p>
        </p:txBody>
      </p:sp>
    </p:spTree>
    <p:extLst>
      <p:ext uri="{BB962C8B-B14F-4D97-AF65-F5344CB8AC3E}">
        <p14:creationId xmlns:p14="http://schemas.microsoft.com/office/powerpoint/2010/main" val="195297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835696" y="332656"/>
            <a:ext cx="5832648" cy="5538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2D2DB9">
                    <a:lumMod val="75000"/>
                  </a:srgbClr>
                </a:solidFill>
              </a:rPr>
              <a:t>UH-FLUX: AERL</a:t>
            </a:r>
            <a:endParaRPr lang="en-US" sz="2400" kern="0" dirty="0">
              <a:solidFill>
                <a:srgbClr val="2D2DB9">
                  <a:lumMod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997"/>
          <a:stretch/>
        </p:blipFill>
        <p:spPr>
          <a:xfrm>
            <a:off x="36316" y="2010326"/>
            <a:ext cx="3311548" cy="343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291"/>
          <a:stretch/>
        </p:blipFill>
        <p:spPr>
          <a:xfrm>
            <a:off x="2723840" y="1916832"/>
            <a:ext cx="3432336" cy="3462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779" y="1779493"/>
            <a:ext cx="153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Acc. mode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1772816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One of transverse modes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23528" y="980728"/>
            <a:ext cx="8820472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US" sz="2400" kern="0" dirty="0" smtClean="0">
                <a:solidFill>
                  <a:srgbClr val="2D2DB9">
                    <a:lumMod val="75000"/>
                  </a:srgbClr>
                </a:solidFill>
              </a:rPr>
              <a:t>Decoupling all modes except the accelerating mode to maximize the beam current </a:t>
            </a:r>
            <a:endParaRPr lang="en-US" sz="2400" kern="0" dirty="0">
              <a:solidFill>
                <a:srgbClr val="2D2DB9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744416" cy="23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544" y="5379114"/>
            <a:ext cx="851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Problem: </a:t>
            </a:r>
            <a:r>
              <a:rPr lang="en-GB" sz="1600" dirty="0" smtClean="0"/>
              <a:t>BBU instability development due to HOM in the cavity </a:t>
            </a:r>
          </a:p>
          <a:p>
            <a:pPr algn="ctr"/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Suggested solution: </a:t>
            </a:r>
          </a:p>
          <a:p>
            <a:pPr algn="ctr"/>
            <a:r>
              <a:rPr lang="en-GB" sz="1600" dirty="0" smtClean="0"/>
              <a:t>HOMs localisation to maximise the BBU instability start current and separation of accelerating and decelerating sections; plus single pass 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626313" y="24208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Partial mode of </a:t>
            </a:r>
            <a:r>
              <a:rPr lang="en-GB" sz="1400" dirty="0" err="1" smtClean="0">
                <a:solidFill>
                  <a:schemeClr val="accent2"/>
                </a:solidFill>
              </a:rPr>
              <a:t>accel</a:t>
            </a:r>
            <a:r>
              <a:rPr lang="en-GB" sz="1400" dirty="0" smtClean="0">
                <a:solidFill>
                  <a:schemeClr val="accent2"/>
                </a:solidFill>
              </a:rPr>
              <a:t>. section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481" y="24208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Partial mode of </a:t>
            </a:r>
            <a:r>
              <a:rPr lang="en-GB" sz="1400" dirty="0" err="1" smtClean="0">
                <a:solidFill>
                  <a:schemeClr val="accent2"/>
                </a:solidFill>
              </a:rPr>
              <a:t>decel</a:t>
            </a:r>
            <a:r>
              <a:rPr lang="en-GB" sz="1400" dirty="0" smtClean="0">
                <a:solidFill>
                  <a:schemeClr val="accent2"/>
                </a:solidFill>
              </a:rPr>
              <a:t>. section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779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" y="2032816"/>
            <a:ext cx="4959520" cy="41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8900" y="2401981"/>
            <a:ext cx="3529165" cy="14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23528" y="332656"/>
            <a:ext cx="7657666" cy="6120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3333C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UH-FLUX: AERL</a:t>
            </a:r>
            <a:endParaRPr lang="en-US" kern="0" dirty="0">
              <a:solidFill>
                <a:srgbClr val="3333CC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627620"/>
            <a:ext cx="467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Operating field flatness @1.3GHz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1710" y="2723466"/>
            <a:ext cx="2453577" cy="15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78925" y="4780942"/>
            <a:ext cx="354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Electric field contour plot of dipole eigenmode at 1.73GHz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6007" y="1610216"/>
            <a:ext cx="2224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Electric field contour plot of resonant coupler eigenmode at 1.48GHz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97" y="18256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Electric field contour plot of operating eigenmode at 1.3GHz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877272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Small deviations of the cell geometrical parameters which do not affect the operating mode led to desired field distributions.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Unfortunately</a:t>
            </a:r>
            <a:r>
              <a:rPr lang="en-GB" sz="1400" dirty="0" smtClean="0"/>
              <a:t>: pass-band modes are also not affected 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203" y="1064306"/>
            <a:ext cx="8225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First numerical studies of 11 cells </a:t>
            </a:r>
            <a:r>
              <a:rPr lang="en-GB" sz="1600" dirty="0"/>
              <a:t>cavity using </a:t>
            </a:r>
            <a:r>
              <a:rPr lang="en-GB" sz="1600" dirty="0" smtClean="0"/>
              <a:t>ACE3P/Omega3P/T3P software packages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8564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0" y="1339820"/>
            <a:ext cx="4429152" cy="44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6971" y="404664"/>
            <a:ext cx="6659485" cy="432048"/>
          </a:xfrm>
        </p:spPr>
        <p:txBody>
          <a:bodyPr/>
          <a:lstStyle/>
          <a:p>
            <a:r>
              <a:rPr lang="en-GB" dirty="0" smtClean="0"/>
              <a:t>Eigenmodes of the asymmetric cavity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19252"/>
            <a:ext cx="43624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6588224" y="2348880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668344" y="2348880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590848" y="3529052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686208" y="3529052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593472" y="4653136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686208" y="4653136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79956" y="2348880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164288" y="2348880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8244408" y="2354032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079152" y="3529052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164288" y="3529052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243604" y="3529052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79956" y="4653136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164288" y="4725144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243604" y="4653136"/>
            <a:ext cx="0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46870"/>
            <a:ext cx="1971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17" y="5870683"/>
            <a:ext cx="1752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68344" y="4570060"/>
            <a:ext cx="1194098" cy="10911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429857" y="3068960"/>
            <a:ext cx="1249460" cy="221176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401356" y="3717032"/>
            <a:ext cx="37044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691680" y="1700808"/>
            <a:ext cx="298436" cy="288032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1544" y="6641976"/>
            <a:ext cx="6422704" cy="2160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203" y="1064306"/>
            <a:ext cx="8225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First numerical studies of 11 cells </a:t>
            </a:r>
            <a:r>
              <a:rPr lang="en-GB" sz="1600" dirty="0"/>
              <a:t>cavity using </a:t>
            </a:r>
            <a:r>
              <a:rPr lang="en-GB" sz="1600" dirty="0" smtClean="0"/>
              <a:t>ACE3P/Omega3P/T3P software packages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748969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JAI">
  <a:themeElements>
    <a:clrScheme name="J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I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22405</TotalTime>
  <Words>837</Words>
  <Application>Microsoft Office PowerPoint</Application>
  <PresentationFormat>On-screen Show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1_JAI</vt:lpstr>
      <vt:lpstr>Asymmetric ERL for compact source of coherent radiation – design and preliminary experiments  I.V. Konoplev1, M. Topp-Mugglestone1, Ya. Shashkov4, G. Burt2, F. Marhauser3 and A. Seryi3  1 John Adams Institute, Department of Physics, University of Oxford, Oxford, UK 2 Cockcroft Institute, Lancaster University, Lancaster, UK 3Thomas Jefferson National Accelerator Facility, Newport News, VA 23606, USA 4National Research Nuclear University MEPhI, Moscow, Russia</vt:lpstr>
      <vt:lpstr>Asymmetric ERL</vt:lpstr>
      <vt:lpstr>Motivation</vt:lpstr>
      <vt:lpstr>UH- FLUX  Ultra high flux compact source of THz and X-ray</vt:lpstr>
      <vt:lpstr>PowerPoint Presentation</vt:lpstr>
      <vt:lpstr>PowerPoint Presentation</vt:lpstr>
      <vt:lpstr>PowerPoint Presentation</vt:lpstr>
      <vt:lpstr>PowerPoint Presentation</vt:lpstr>
      <vt:lpstr>Eigenmodes of the asymmetric cavity </vt:lpstr>
      <vt:lpstr>PowerPoint Presentation</vt:lpstr>
      <vt:lpstr>Scaled down prototype of the cavity</vt:lpstr>
      <vt:lpstr>Preliminary experimental and numerical results (CST MW studio)</vt:lpstr>
      <vt:lpstr>Pass band modes: experiment and theory  </vt:lpstr>
      <vt:lpstr>Pass band modes experimental studies at two axes</vt:lpstr>
      <vt:lpstr>HOMs measurements  </vt:lpstr>
      <vt:lpstr>Cavity optimisation</vt:lpstr>
      <vt:lpstr>Cavity optimisation</vt:lpstr>
      <vt:lpstr>Cavity optimisation</vt:lpstr>
      <vt:lpstr>Cavity optimisation</vt:lpstr>
      <vt:lpstr>PowerPoint Presentation</vt:lpstr>
      <vt:lpstr>PowerPoint Presentation</vt:lpstr>
      <vt:lpstr>Conclusion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IVK</dc:creator>
  <cp:lastModifiedBy>Windows User</cp:lastModifiedBy>
  <cp:revision>73</cp:revision>
  <cp:lastPrinted>2016-07-28T08:59:12Z</cp:lastPrinted>
  <dcterms:created xsi:type="dcterms:W3CDTF">2016-07-15T11:20:01Z</dcterms:created>
  <dcterms:modified xsi:type="dcterms:W3CDTF">2018-10-30T10:45:49Z</dcterms:modified>
</cp:coreProperties>
</file>