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309" r:id="rId2"/>
    <p:sldId id="379" r:id="rId3"/>
    <p:sldId id="388" r:id="rId4"/>
    <p:sldId id="788" r:id="rId5"/>
    <p:sldId id="785" r:id="rId6"/>
    <p:sldId id="798" r:id="rId7"/>
    <p:sldId id="444" r:id="rId8"/>
    <p:sldId id="799" r:id="rId9"/>
    <p:sldId id="779" r:id="rId10"/>
    <p:sldId id="786" r:id="rId11"/>
    <p:sldId id="802" r:id="rId12"/>
    <p:sldId id="339" r:id="rId13"/>
    <p:sldId id="800" r:id="rId14"/>
    <p:sldId id="409" r:id="rId15"/>
    <p:sldId id="405" r:id="rId16"/>
    <p:sldId id="406" r:id="rId17"/>
    <p:sldId id="407" r:id="rId18"/>
    <p:sldId id="410" r:id="rId19"/>
    <p:sldId id="418" r:id="rId20"/>
    <p:sldId id="318" r:id="rId21"/>
    <p:sldId id="421" r:id="rId22"/>
    <p:sldId id="789" r:id="rId23"/>
    <p:sldId id="801" r:id="rId24"/>
    <p:sldId id="321" r:id="rId25"/>
    <p:sldId id="797" r:id="rId26"/>
    <p:sldId id="320" r:id="rId27"/>
    <p:sldId id="803" r:id="rId28"/>
    <p:sldId id="389" r:id="rId29"/>
    <p:sldId id="319" r:id="rId30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12ABB-5384-417F-ADFF-8E8323CF95D9}">
          <p14:sldIdLst>
            <p14:sldId id="309"/>
          </p14:sldIdLst>
        </p14:section>
        <p14:section name="Streaming readout in PHENIX and sPHENIX" id="{03D3A638-FB58-4362-942B-BE33D00BFE52}">
          <p14:sldIdLst>
            <p14:sldId id="379"/>
            <p14:sldId id="388"/>
            <p14:sldId id="788"/>
            <p14:sldId id="785"/>
            <p14:sldId id="798"/>
            <p14:sldId id="444"/>
            <p14:sldId id="799"/>
            <p14:sldId id="779"/>
            <p14:sldId id="786"/>
          </p14:sldIdLst>
        </p14:section>
        <p14:section name="A EIC detector concept based sPHENIX and its streaming DAQ" id="{1E8584A8-D063-421C-BFED-3DA31848744A}">
          <p14:sldIdLst>
            <p14:sldId id="802"/>
            <p14:sldId id="339"/>
            <p14:sldId id="800"/>
            <p14:sldId id="409"/>
            <p14:sldId id="405"/>
            <p14:sldId id="406"/>
            <p14:sldId id="407"/>
            <p14:sldId id="410"/>
            <p14:sldId id="418"/>
            <p14:sldId id="318"/>
            <p14:sldId id="421"/>
            <p14:sldId id="789"/>
          </p14:sldIdLst>
        </p14:section>
        <p14:section name="Recent highlights" id="{F8BEE477-5CB5-44BC-9306-9E33C0F25769}">
          <p14:sldIdLst>
            <p14:sldId id="801"/>
            <p14:sldId id="321"/>
            <p14:sldId id="797"/>
            <p14:sldId id="320"/>
            <p14:sldId id="803"/>
            <p14:sldId id="389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CCFF"/>
    <a:srgbClr val="FFCCFF"/>
    <a:srgbClr val="3333CC"/>
    <a:srgbClr val="33CC33"/>
    <a:srgbClr val="0101FF"/>
    <a:srgbClr val="172E10"/>
    <a:srgbClr val="CC3399"/>
    <a:srgbClr val="68360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7047" autoAdjust="0"/>
  </p:normalViewPr>
  <p:slideViewPr>
    <p:cSldViewPr>
      <p:cViewPr varScale="1">
        <p:scale>
          <a:sx n="140" d="100"/>
          <a:sy n="140" d="100"/>
        </p:scale>
        <p:origin x="1539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3" d="100"/>
          <a:sy n="103" d="100"/>
        </p:scale>
        <p:origin x="-3480" y="-78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435" cy="4657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803" y="0"/>
            <a:ext cx="2982435" cy="4657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F5CBA-D6CE-4896-B1E6-CD39565AB530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0"/>
            <a:ext cx="2982435" cy="465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803" y="8830620"/>
            <a:ext cx="2982435" cy="465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31748-85F6-4F8E-9884-7B88A4CBB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84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98101" y="0"/>
            <a:ext cx="2982119" cy="46482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300"/>
            </a:lvl1pPr>
          </a:lstStyle>
          <a:p>
            <a:fld id="{76DED6FA-3620-42DE-A214-F363622CAC83}" type="datetimeFigureOut">
              <a:rPr lang="en-US" smtClean="0"/>
              <a:pPr/>
              <a:t>12/3/2018</a:t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8500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0" tIns="46150" rIns="92300" bIns="46150" rtlCol="0" anchor="ctr"/>
          <a:lstStyle/>
          <a:p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</p:spPr>
        <p:txBody>
          <a:bodyPr vert="horz" lIns="92300" tIns="46150" rIns="92300" bIns="461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482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98101" y="8829968"/>
            <a:ext cx="2982119" cy="46482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300"/>
            </a:lvl1pPr>
          </a:lstStyle>
          <a:p>
            <a:fld id="{81D27BB4-7507-496B-A596-4501E7841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99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74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SEB – sub-event builder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11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15kHz matched to collision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67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057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48 staves +  100% spares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30-um-pitch, 200 M pixel, 0.3% X0/layer, 4-10 us integration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735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52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78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201BC8C5-26A9-421E-8117-E36AF0753F4E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66642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>
            <a:alphaModFix amt="10000"/>
            <a:lum/>
          </a:blip>
          <a:srcRect/>
          <a:stretch>
            <a:fillRect l="16000" t="-2000" r="16000" b="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任意多边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4" descr="https://www.sphenix.bnl.gov/web/system/files/u7/sphenix-logo-black-bg.pn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" y="6120762"/>
            <a:ext cx="1251643" cy="738539"/>
          </a:xfrm>
          <a:prstGeom prst="rect">
            <a:avLst/>
          </a:prstGeom>
          <a:noFill/>
          <a:effectLst>
            <a:glow rad="12700">
              <a:srgbClr val="002060">
                <a:alpha val="69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553200" y="6407944"/>
            <a:ext cx="2094072" cy="365760"/>
          </a:xfrm>
        </p:spPr>
        <p:txBody>
          <a:bodyPr/>
          <a:lstStyle>
            <a:lvl1pPr>
              <a:defRPr sz="900"/>
            </a:lvl1pPr>
            <a:extLst/>
          </a:lstStyle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495801" y="6407944"/>
            <a:ext cx="2057400" cy="365125"/>
          </a:xfrm>
        </p:spPr>
        <p:txBody>
          <a:bodyPr/>
          <a:lstStyle>
            <a:lvl1pPr>
              <a:defRPr sz="900"/>
            </a:lvl1pPr>
            <a:extLst/>
          </a:lstStyle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燕尾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8" name="燕尾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2" descr="https://www.sphenix.bnl.gov/web/system/files/u7/sphenix-logo-white-bg.pn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973483" cy="509970"/>
          </a:xfrm>
          <a:prstGeom prst="rect">
            <a:avLst/>
          </a:prstGeom>
          <a:noFill/>
          <a:effectLst>
            <a:glow rad="63500">
              <a:schemeClr val="bg1">
                <a:alpha val="4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 descr="https://www.sphenix.bnl.gov/web/system/files/u7/sphenix-logo-white-bg.pn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973483" cy="509970"/>
          </a:xfrm>
          <a:prstGeom prst="rect">
            <a:avLst/>
          </a:prstGeom>
          <a:noFill/>
          <a:effectLst>
            <a:glow rad="63500">
              <a:schemeClr val="bg1">
                <a:alpha val="4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任意多边形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13" name="燕尾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pic>
        <p:nvPicPr>
          <p:cNvPr id="16" name="Picture 4" descr="https://www.sphenix.bnl.gov/web/system/files/u7/sphenix-logo-black-bg.png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" y="6120762"/>
            <a:ext cx="1251643" cy="738539"/>
          </a:xfrm>
          <a:prstGeom prst="rect">
            <a:avLst/>
          </a:prstGeom>
          <a:noFill/>
          <a:effectLst>
            <a:glow rad="12700">
              <a:srgbClr val="002060">
                <a:alpha val="69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任意多边形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495800" y="6407944"/>
            <a:ext cx="2234953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76" name="Picture 4" descr="https://www.sphenix.bnl.gov/web/system/files/u7/sphenix-logo-black-bg.png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" y="6120762"/>
            <a:ext cx="1251643" cy="738539"/>
          </a:xfrm>
          <a:prstGeom prst="rect">
            <a:avLst/>
          </a:prstGeom>
          <a:noFill/>
          <a:effectLst>
            <a:glow rad="12700">
              <a:srgbClr val="002060">
                <a:alpha val="69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u"/>
  </p:transition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.jpg"/><Relationship Id="rId4" Type="http://schemas.openxmlformats.org/officeDocument/2006/relationships/hyperlink" Target="https://indico.bnl.gov/event/5283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iki.bnl.gov/eic/index.php/Detector_Design_Requirement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sPHENIX-Collaboration/coresoftware/tree/master/offline/packages/tpcdaq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1.jpeg"/><Relationship Id="rId5" Type="http://schemas.openxmlformats.org/officeDocument/2006/relationships/image" Target="../media/image58.jpg"/><Relationship Id="rId4" Type="http://schemas.openxmlformats.org/officeDocument/2006/relationships/image" Target="../media/image60.png"/><Relationship Id="rId9" Type="http://schemas.openxmlformats.org/officeDocument/2006/relationships/hyperlink" Target="https://github.com/sPHENIX-Collaboration/coresoftware/tree/master/offline/packages/tpcdaq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-ad.bnl.gov/esfd/Scheduling_Physicist/Time_Meetings/2012/tm120619/tm120619.htm" TargetMode="Externa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emf"/><Relationship Id="rId4" Type="http://schemas.openxmlformats.org/officeDocument/2006/relationships/image" Target="../media/image19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 l="-10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600200"/>
            <a:ext cx="8153400" cy="2332955"/>
          </a:xfrm>
        </p:spPr>
        <p:txBody>
          <a:bodyPr>
            <a:normAutofit/>
          </a:bodyPr>
          <a:lstStyle/>
          <a:p>
            <a:r>
              <a:rPr lang="en-US" dirty="0"/>
              <a:t>Design Study for a sPHENIX based EIC Detector </a:t>
            </a:r>
            <a:br>
              <a:rPr lang="en-US" dirty="0"/>
            </a:br>
            <a:r>
              <a:rPr lang="en-US" sz="2800" dirty="0"/>
              <a:t>Progress on streaming demonstrations for EIC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14800"/>
            <a:ext cx="7772400" cy="1524000"/>
          </a:xfrm>
        </p:spPr>
        <p:txBody>
          <a:bodyPr>
            <a:normAutofit/>
          </a:bodyPr>
          <a:lstStyle/>
          <a:p>
            <a:r>
              <a:rPr lang="en-US" sz="3200" dirty="0"/>
              <a:t>Jin Huang (BNL)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0476564"/>
      </p:ext>
    </p:extLst>
  </p:cSld>
  <p:clrMapOvr>
    <a:masterClrMapping/>
  </p:clrMapOvr>
  <p:transition>
    <p:strips dir="r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075DE-B476-4A94-AE0B-BED232FA7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219F6-AD6C-4BC1-AAE4-063634D3B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7AC69-CED4-4695-8A04-AA586177E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3144FF1-9A17-4771-9B35-5D7C6BA5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Highlight of sPHENIX prototypes in action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92071-FC48-EB4B-8149-2DD84A232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60"/>
          <a:stretch/>
        </p:blipFill>
        <p:spPr>
          <a:xfrm>
            <a:off x="5809719" y="4014324"/>
            <a:ext cx="2895600" cy="25388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B8FDAEB-FC22-4FA8-8199-327AF15CC508}"/>
              </a:ext>
            </a:extLst>
          </p:cNvPr>
          <p:cNvSpPr/>
          <p:nvPr/>
        </p:nvSpPr>
        <p:spPr>
          <a:xfrm>
            <a:off x="5603248" y="3672818"/>
            <a:ext cx="361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MVTX Hit Spatial Resolution: &lt; 5 um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3DA035-B28E-4485-BABF-4B93BE71A73D}"/>
              </a:ext>
            </a:extLst>
          </p:cNvPr>
          <p:cNvSpPr/>
          <p:nvPr/>
        </p:nvSpPr>
        <p:spPr>
          <a:xfrm>
            <a:off x="609600" y="3203784"/>
            <a:ext cx="7987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Feb-July 2018 FermiLab Test beam facility, test of each sPHENIX detector subsystem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686DC3-9A84-49EE-871C-921BEE188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129" y="4038600"/>
            <a:ext cx="2636014" cy="1976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C38B75-1E62-4B85-85F5-67D53B0B59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79" t="-496" r="17005" b="496"/>
          <a:stretch/>
        </p:blipFill>
        <p:spPr>
          <a:xfrm rot="5400000">
            <a:off x="315742" y="4016092"/>
            <a:ext cx="2282659" cy="232767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43B212C-21F7-438C-B9B1-38D7C7346063}"/>
              </a:ext>
            </a:extLst>
          </p:cNvPr>
          <p:cNvSpPr/>
          <p:nvPr/>
        </p:nvSpPr>
        <p:spPr>
          <a:xfrm>
            <a:off x="228600" y="3669268"/>
            <a:ext cx="4721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4x MVTX sensor in beam                  sPHENIX DAQ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5E792C3-2734-4568-83F7-E0544614CEFD}"/>
              </a:ext>
            </a:extLst>
          </p:cNvPr>
          <p:cNvSpPr/>
          <p:nvPr/>
        </p:nvSpPr>
        <p:spPr>
          <a:xfrm>
            <a:off x="2471423" y="4907881"/>
            <a:ext cx="457200" cy="30717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F3AA48E-4E50-45FA-A151-53BEAC39A212}"/>
              </a:ext>
            </a:extLst>
          </p:cNvPr>
          <p:cNvSpPr/>
          <p:nvPr/>
        </p:nvSpPr>
        <p:spPr>
          <a:xfrm>
            <a:off x="5486400" y="4907881"/>
            <a:ext cx="457200" cy="30717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C1BA97-B0A6-49F1-BAA0-60337C1DCD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52" t="23502" r="10252"/>
          <a:stretch/>
        </p:blipFill>
        <p:spPr>
          <a:xfrm>
            <a:off x="6650832" y="1390988"/>
            <a:ext cx="2362200" cy="17466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11914E-B39B-46FA-B82F-7EF12FBB32FE}"/>
              </a:ext>
            </a:extLst>
          </p:cNvPr>
          <p:cNvGrpSpPr/>
          <p:nvPr/>
        </p:nvGrpSpPr>
        <p:grpSpPr>
          <a:xfrm>
            <a:off x="218391" y="1407326"/>
            <a:ext cx="6374053" cy="1793074"/>
            <a:chOff x="218391" y="1407326"/>
            <a:chExt cx="6374053" cy="17930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DF8A9F-4FE8-2C43-AF20-D7064D376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33" t="12670" r="7197" b="11762"/>
            <a:stretch/>
          </p:blipFill>
          <p:spPr>
            <a:xfrm>
              <a:off x="218391" y="1407326"/>
              <a:ext cx="6374053" cy="174660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CD847FC-9919-4FEF-8089-4A673533618D}"/>
                </a:ext>
              </a:extLst>
            </p:cNvPr>
            <p:cNvSpPr/>
            <p:nvPr/>
          </p:nvSpPr>
          <p:spPr>
            <a:xfrm>
              <a:off x="1852407" y="2831068"/>
              <a:ext cx="6283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INTT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4A5D9FD-D3E0-4EE2-9665-0FE6DCE1D476}"/>
                </a:ext>
              </a:extLst>
            </p:cNvPr>
            <p:cNvSpPr/>
            <p:nvPr/>
          </p:nvSpPr>
          <p:spPr>
            <a:xfrm>
              <a:off x="4491940" y="2831068"/>
              <a:ext cx="19656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MVTX  EMCal HCal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E056ABA-A7B9-41A7-AC24-471343B071EA}"/>
              </a:ext>
            </a:extLst>
          </p:cNvPr>
          <p:cNvSpPr/>
          <p:nvPr/>
        </p:nvSpPr>
        <p:spPr>
          <a:xfrm>
            <a:off x="7560062" y="2831068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TPC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CE6042-0DE5-4E8D-AC63-838ED9810E6F}"/>
              </a:ext>
            </a:extLst>
          </p:cNvPr>
          <p:cNvCxnSpPr/>
          <p:nvPr/>
        </p:nvCxnSpPr>
        <p:spPr>
          <a:xfrm>
            <a:off x="0" y="3657600"/>
            <a:ext cx="9144000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06633"/>
      </p:ext>
    </p:extLst>
  </p:cSld>
  <p:clrMapOvr>
    <a:masterClrMapping/>
  </p:clrMapOvr>
  <p:transition>
    <p:strips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26853F-4C73-419B-8C5C-DC7E899C2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EIC detector concept based sPHENIX and its streaming DAQ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B89B2B-B91E-4304-9749-DB4807F3D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2097488"/>
          </a:xfrm>
        </p:spPr>
        <p:txBody>
          <a:bodyPr>
            <a:normAutofit/>
          </a:bodyPr>
          <a:lstStyle/>
          <a:p>
            <a:r>
              <a:rPr lang="en-US" dirty="0"/>
              <a:t>Detector concept</a:t>
            </a:r>
          </a:p>
          <a:p>
            <a:r>
              <a:rPr lang="en-US" dirty="0"/>
              <a:t>Rate estimation</a:t>
            </a:r>
          </a:p>
          <a:p>
            <a:r>
              <a:rPr lang="en-US" dirty="0"/>
              <a:t>DAQ strategy</a:t>
            </a:r>
          </a:p>
          <a:p>
            <a:r>
              <a:rPr lang="en-US" dirty="0"/>
              <a:t>DAQ interface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67C59B-144B-47B9-B312-68BF27F3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5E2CD-05FD-4DFC-A591-7402545AF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B36DA-151D-4F88-AD51-7A888F371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169773"/>
      </p:ext>
    </p:extLst>
  </p:cSld>
  <p:clrMapOvr>
    <a:masterClrMapping/>
  </p:clrMapOvr>
  <p:transition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0C6240-635F-4C25-8165-71E8C700319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52" y="2922218"/>
            <a:ext cx="4876800" cy="27432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28488"/>
            <a:ext cx="8229600" cy="164287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Using sPHENIX as a foundation with further instrumentation of tracker, calorimeter and PID</a:t>
            </a:r>
          </a:p>
          <a:p>
            <a:r>
              <a:rPr lang="en-US" dirty="0"/>
              <a:t>Reuse and upgrade the streaming parts of sPHENIX Readout &amp; DAQ</a:t>
            </a:r>
          </a:p>
          <a:p>
            <a:r>
              <a:rPr lang="en-US" dirty="0"/>
              <a:t>Letter of intent in 2014: arXiv:1402.1209 [</a:t>
            </a:r>
            <a:r>
              <a:rPr lang="en-US" dirty="0" err="1"/>
              <a:t>nucl</a:t>
            </a:r>
            <a:r>
              <a:rPr lang="en-US" dirty="0"/>
              <a:t>-ex]</a:t>
            </a:r>
          </a:p>
          <a:p>
            <a:r>
              <a:rPr lang="en-US" dirty="0"/>
              <a:t>On-going design study in public note: sPH-cQCD-2018-001 @ </a:t>
            </a:r>
            <a:r>
              <a:rPr lang="en-US" dirty="0">
                <a:hlinkClick r:id="rId4"/>
              </a:rPr>
              <a:t>https://indico.bnl.gov/event/5283/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5583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An EIC detector concept based on sPHENIX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809507" y="4047062"/>
            <a:ext cx="685800" cy="4891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8F315A-7C63-4FDE-81ED-F147233410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537" y="2972657"/>
            <a:ext cx="5078063" cy="2856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B18BE1-E80A-4F0E-9184-BF4CD11B3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023" y="5562600"/>
            <a:ext cx="5865463" cy="86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54584"/>
      </p:ext>
    </p:extLst>
  </p:cSld>
  <p:clrMapOvr>
    <a:masterClrMapping/>
  </p:clrMapOvr>
  <p:transition>
    <p:strips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989E93E-748C-415B-93EB-2E1CEA9CC881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85800" y="1861604"/>
            <a:ext cx="3306344" cy="3094313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0C7654A-CA98-4796-9D58-E315EF9D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sPHENIX rate VS EIC charge track rate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C69266-2A01-4162-8164-BE5733279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4953000"/>
            <a:ext cx="3810000" cy="1371600"/>
          </a:xfrm>
        </p:spPr>
        <p:txBody>
          <a:bodyPr>
            <a:normAutofit fontScale="70000" lnSpcReduction="20000"/>
          </a:bodyPr>
          <a:lstStyle/>
          <a:p>
            <a:r>
              <a:rPr lang="en-US" b="1" u="sng" dirty="0"/>
              <a:t>sPHENIX </a:t>
            </a:r>
            <a:r>
              <a:rPr lang="en-US" b="1" u="sng" dirty="0" err="1"/>
              <a:t>AuAu</a:t>
            </a:r>
            <a:r>
              <a:rPr lang="en-US" b="1" u="sng" dirty="0"/>
              <a:t> </a:t>
            </a:r>
            <a:r>
              <a:rPr lang="en-US" dirty="0" err="1"/>
              <a:t>dN</a:t>
            </a:r>
            <a:r>
              <a:rPr lang="en-US" baseline="-25000" dirty="0" err="1"/>
              <a:t>ch</a:t>
            </a:r>
            <a:r>
              <a:rPr lang="en-US" dirty="0"/>
              <a:t>/d</a:t>
            </a:r>
            <a:r>
              <a:rPr lang="el-GR" dirty="0"/>
              <a:t>η</a:t>
            </a:r>
            <a:r>
              <a:rPr lang="en-US" dirty="0"/>
              <a:t> ~200, |</a:t>
            </a:r>
            <a:r>
              <a:rPr lang="el-GR" dirty="0"/>
              <a:t>η</a:t>
            </a:r>
            <a:r>
              <a:rPr lang="en-US" dirty="0"/>
              <a:t>|&lt;1</a:t>
            </a:r>
          </a:p>
          <a:p>
            <a:r>
              <a:rPr lang="en-US" b="1" dirty="0"/>
              <a:t>Streaming readout </a:t>
            </a:r>
            <a:r>
              <a:rPr lang="en-US" dirty="0"/>
              <a:t>@ 200 kHz collision : 80 M </a:t>
            </a:r>
            <a:r>
              <a:rPr lang="en-US" dirty="0" err="1"/>
              <a:t>N</a:t>
            </a:r>
            <a:r>
              <a:rPr lang="en-US" baseline="-25000" dirty="0" err="1"/>
              <a:t>ch</a:t>
            </a:r>
            <a:r>
              <a:rPr lang="en-US" dirty="0"/>
              <a:t>/s</a:t>
            </a:r>
          </a:p>
          <a:p>
            <a:r>
              <a:rPr lang="en-US" b="1" dirty="0"/>
              <a:t>DAQ throughput</a:t>
            </a:r>
            <a:r>
              <a:rPr lang="en-US" dirty="0"/>
              <a:t> @ trigger rate 15 kHz: </a:t>
            </a:r>
            <a:br>
              <a:rPr lang="en-US" dirty="0"/>
            </a:br>
            <a:r>
              <a:rPr lang="en-US" dirty="0"/>
              <a:t>6 M </a:t>
            </a:r>
            <a:r>
              <a:rPr lang="en-US" dirty="0" err="1"/>
              <a:t>N</a:t>
            </a:r>
            <a:r>
              <a:rPr lang="en-US" baseline="-25000" dirty="0" err="1"/>
              <a:t>ch</a:t>
            </a:r>
            <a:r>
              <a:rPr lang="en-US" dirty="0"/>
              <a:t>/s + pile 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583FD-3AF7-4DBD-9106-DE3B5250D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60660-0961-4EFE-8A7D-DCAD9FA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19969-F2B0-4212-875F-DF141EA2E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5F57E6-EBD3-4CAF-90F4-C87FCD71E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25" y="2087069"/>
            <a:ext cx="3953622" cy="3185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20D635-D296-4204-9F42-381F23E793C1}"/>
              </a:ext>
            </a:extLst>
          </p:cNvPr>
          <p:cNvSpPr/>
          <p:nvPr/>
        </p:nvSpPr>
        <p:spPr>
          <a:xfrm>
            <a:off x="5151856" y="1492272"/>
            <a:ext cx="414454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Multiplicity, </a:t>
            </a:r>
            <a:r>
              <a:rPr lang="en-US" dirty="0" err="1"/>
              <a:t>e+p</a:t>
            </a:r>
            <a:r>
              <a:rPr lang="en-US" dirty="0"/>
              <a:t> 20+250 GeV/c, 50</a:t>
            </a:r>
            <a:r>
              <a:rPr lang="el-GR" dirty="0"/>
              <a:t>μ</a:t>
            </a:r>
            <a:r>
              <a:rPr lang="en-US" dirty="0"/>
              <a:t>b</a:t>
            </a:r>
            <a:br>
              <a:rPr lang="en-US" dirty="0"/>
            </a:br>
            <a:r>
              <a:rPr lang="en-US" sz="1100" dirty="0">
                <a:hlinkClick r:id="rId4"/>
              </a:rPr>
              <a:t>https://wiki.bnl.gov/eic/index.php/Detector_Design_Requirements</a:t>
            </a:r>
            <a:r>
              <a:rPr lang="en-US" sz="1100" dirty="0"/>
              <a:t> 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DA7BC2-815A-4660-92BE-BF3037106C01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3962400" y="4952999"/>
            <a:ext cx="5181600" cy="1371599"/>
          </a:xfrm>
        </p:spPr>
        <p:txBody>
          <a:bodyPr>
            <a:normAutofit fontScale="70000" lnSpcReduction="20000"/>
          </a:bodyPr>
          <a:lstStyle/>
          <a:p>
            <a:r>
              <a:rPr lang="en-US" b="1" u="sng" dirty="0"/>
              <a:t>EIC 20+250 GeV/c</a:t>
            </a:r>
            <a:r>
              <a:rPr lang="en-US" u="sng" dirty="0"/>
              <a:t>  </a:t>
            </a:r>
            <a:r>
              <a:rPr lang="en-US" dirty="0" err="1"/>
              <a:t>dN</a:t>
            </a:r>
            <a:r>
              <a:rPr lang="en-US" baseline="-25000" dirty="0" err="1"/>
              <a:t>ch</a:t>
            </a:r>
            <a:r>
              <a:rPr lang="en-US" dirty="0"/>
              <a:t>/d</a:t>
            </a:r>
            <a:r>
              <a:rPr lang="el-GR" dirty="0"/>
              <a:t>η</a:t>
            </a:r>
            <a:r>
              <a:rPr lang="en-US" dirty="0"/>
              <a:t> ~1, |</a:t>
            </a:r>
            <a:r>
              <a:rPr lang="el-GR" dirty="0"/>
              <a:t>η</a:t>
            </a:r>
            <a:r>
              <a:rPr lang="en-US" dirty="0"/>
              <a:t>|&lt;4</a:t>
            </a:r>
          </a:p>
          <a:p>
            <a:r>
              <a:rPr lang="en-US" b="1" dirty="0"/>
              <a:t>Streaming readout </a:t>
            </a:r>
            <a:r>
              <a:rPr lang="en-US" dirty="0"/>
              <a:t>@ 500kHz collision (10</a:t>
            </a:r>
            <a:r>
              <a:rPr lang="en-US" baseline="30000" dirty="0"/>
              <a:t>34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r>
              <a:rPr lang="en-US" dirty="0"/>
              <a:t>) : </a:t>
            </a:r>
            <a:br>
              <a:rPr lang="en-US" dirty="0"/>
            </a:br>
            <a:r>
              <a:rPr lang="en-US" dirty="0"/>
              <a:t>4 M </a:t>
            </a:r>
            <a:r>
              <a:rPr lang="en-US" dirty="0" err="1"/>
              <a:t>N</a:t>
            </a:r>
            <a:r>
              <a:rPr lang="en-US" baseline="-25000" dirty="0" err="1"/>
              <a:t>ch</a:t>
            </a:r>
            <a:r>
              <a:rPr lang="en-US" dirty="0"/>
              <a:t>/s &lt;&lt; sPHENIX</a:t>
            </a:r>
          </a:p>
          <a:p>
            <a:r>
              <a:rPr lang="en-US" b="1" dirty="0"/>
              <a:t>DAQ throughput, </a:t>
            </a:r>
            <a:r>
              <a:rPr lang="en-US" dirty="0"/>
              <a:t>full stream: </a:t>
            </a:r>
            <a:br>
              <a:rPr lang="en-US" dirty="0"/>
            </a:br>
            <a:r>
              <a:rPr lang="en-US" dirty="0"/>
              <a:t>4 M </a:t>
            </a:r>
            <a:r>
              <a:rPr lang="en-US" dirty="0" err="1"/>
              <a:t>N</a:t>
            </a:r>
            <a:r>
              <a:rPr lang="en-US" baseline="-25000" dirty="0" err="1"/>
              <a:t>ch</a:t>
            </a:r>
            <a:r>
              <a:rPr lang="en-US" dirty="0"/>
              <a:t>/s &lt;~ sPHENIX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82D953-EE66-4444-BC41-E97BFE720E93}"/>
              </a:ext>
            </a:extLst>
          </p:cNvPr>
          <p:cNvSpPr/>
          <p:nvPr/>
        </p:nvSpPr>
        <p:spPr>
          <a:xfrm>
            <a:off x="304800" y="1492272"/>
            <a:ext cx="44334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Charged multiplicity, Au+Au, 100 + 100 GeV/c</a:t>
            </a:r>
          </a:p>
          <a:p>
            <a:pPr algn="ctr"/>
            <a:r>
              <a:rPr lang="en-US" sz="1200" dirty="0"/>
              <a:t>HIJING event generator </a:t>
            </a:r>
          </a:p>
        </p:txBody>
      </p:sp>
    </p:spTree>
    <p:extLst>
      <p:ext uri="{BB962C8B-B14F-4D97-AF65-F5344CB8AC3E}">
        <p14:creationId xmlns:p14="http://schemas.microsoft.com/office/powerpoint/2010/main" val="2886314631"/>
      </p:ext>
    </p:extLst>
  </p:cSld>
  <p:clrMapOvr>
    <a:masterClrMapping/>
  </p:clrMapOvr>
  <p:transition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652" y="369332"/>
            <a:ext cx="8222835" cy="59436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quantitative?  Take a look in EIC simulation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6409" y="5574268"/>
            <a:ext cx="2776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e+p</a:t>
            </a:r>
            <a:r>
              <a:rPr lang="en-US" dirty="0"/>
              <a:t> collision 18+275 GeV/c </a:t>
            </a:r>
            <a:br>
              <a:rPr lang="en-US" dirty="0"/>
            </a:br>
            <a:r>
              <a:rPr lang="en-US" dirty="0"/>
              <a:t>DIS @ Q</a:t>
            </a:r>
            <a:r>
              <a:rPr lang="en-US" baseline="30000" dirty="0"/>
              <a:t>2</a:t>
            </a:r>
            <a:r>
              <a:rPr lang="en-US" dirty="0"/>
              <a:t> ~ 100 (GeV/c)</a:t>
            </a:r>
            <a:r>
              <a:rPr lang="en-US" baseline="30000" dirty="0"/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82" y="5242295"/>
            <a:ext cx="3115310" cy="162963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733800" y="3505200"/>
            <a:ext cx="2308782" cy="173709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320291"/>
      </p:ext>
    </p:extLst>
  </p:cSld>
  <p:clrMapOvr>
    <a:masterClrMapping/>
  </p:clrMapOvr>
  <p:transition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3" b="52041"/>
          <a:stretch/>
        </p:blipFill>
        <p:spPr>
          <a:xfrm>
            <a:off x="0" y="2371196"/>
            <a:ext cx="5197797" cy="288660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Full detector “Minimal bias” EIC events in sPHENIX framework: quick first look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854" y="2362201"/>
            <a:ext cx="3936002" cy="31708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1469271"/>
            <a:ext cx="42988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Multiplicity check for all particles</a:t>
            </a:r>
            <a:br>
              <a:rPr lang="en-US" dirty="0"/>
            </a:br>
            <a:r>
              <a:rPr lang="en-US" dirty="0"/>
              <a:t>Minimal bias Pythia6 </a:t>
            </a:r>
            <a:r>
              <a:rPr lang="en-US" dirty="0" err="1"/>
              <a:t>e+p</a:t>
            </a:r>
            <a:r>
              <a:rPr lang="en-US" dirty="0"/>
              <a:t> 20 GeV + 250 GeV</a:t>
            </a:r>
          </a:p>
          <a:p>
            <a:r>
              <a:rPr lang="en-US" dirty="0"/>
              <a:t>53 µb cross section</a:t>
            </a:r>
            <a:endParaRPr lang="en-US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5166777" y="1508540"/>
            <a:ext cx="403507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BNL EIC taskforce studies</a:t>
            </a:r>
            <a:br>
              <a:rPr lang="en-US" dirty="0"/>
            </a:br>
            <a:r>
              <a:rPr lang="en-US" sz="1100" dirty="0"/>
              <a:t>https://wiki.bnl.gov/eic/index.php/Detector_Design_Requirements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24423" y="5402204"/>
            <a:ext cx="5166777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/>
            <a:r>
              <a:rPr lang="en-US" sz="1100" dirty="0"/>
              <a:t>Based on BNL EIC task-force eRHIC-pythia6 event-gen set</a:t>
            </a:r>
            <a:endParaRPr lang="en-US" sz="105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402732"/>
      </p:ext>
    </p:extLst>
  </p:cSld>
  <p:clrMapOvr>
    <a:masterClrMapping/>
  </p:clrMapOvr>
  <p:transition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GEANT4</a:t>
            </a:r>
            <a:r>
              <a:rPr lang="en-US" dirty="0"/>
              <a:t>-based detector simulation for DAQ simulation: tracker</a:t>
            </a:r>
          </a:p>
        </p:txBody>
      </p:sp>
      <p:sp>
        <p:nvSpPr>
          <p:cNvPr id="8" name="Rectangle 7"/>
          <p:cNvSpPr/>
          <p:nvPr/>
        </p:nvSpPr>
        <p:spPr>
          <a:xfrm>
            <a:off x="387871" y="5028121"/>
            <a:ext cx="2760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Raw data: 16 bit / MAPS hit</a:t>
            </a:r>
          </a:p>
        </p:txBody>
      </p:sp>
      <p:sp>
        <p:nvSpPr>
          <p:cNvPr id="9" name="Rectangle 8"/>
          <p:cNvSpPr/>
          <p:nvPr/>
        </p:nvSpPr>
        <p:spPr>
          <a:xfrm>
            <a:off x="3118743" y="5334000"/>
            <a:ext cx="2999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Raw data: 3x5 10 bit / TPC hit </a:t>
            </a:r>
            <a:br>
              <a:rPr lang="en-US" dirty="0"/>
            </a:br>
            <a:r>
              <a:rPr lang="en-US" dirty="0"/>
              <a:t>                  + headers (60 bits)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77499" y="5803890"/>
            <a:ext cx="31004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Raw data: 3x5 10 bit / GEM hit </a:t>
            </a:r>
            <a:br>
              <a:rPr lang="en-US" dirty="0"/>
            </a:br>
            <a:r>
              <a:rPr lang="en-US" dirty="0"/>
              <a:t>                   + headers (60 bits)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14C336-A8E3-40CD-BD26-7B6AA6C3C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6319"/>
            <a:ext cx="9144000" cy="276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11403"/>
      </p:ext>
    </p:extLst>
  </p:cSld>
  <p:clrMapOvr>
    <a:masterClrMapping/>
  </p:clrMapOvr>
  <p:transition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GEANT4</a:t>
            </a:r>
            <a:r>
              <a:rPr lang="en-US" dirty="0"/>
              <a:t>-based detector simulation for DAQ simulation: central calorimeters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419581"/>
            <a:ext cx="7675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Raw data: 31x 14 bit / active tower +padding + headers ~ 512 bits / active tower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1B618-CB29-4FEE-9267-2AE5A5217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9992"/>
            <a:ext cx="9144000" cy="1922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01163F-8F19-4BB5-A88B-01E0CEA9A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5620"/>
            <a:ext cx="9144000" cy="192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05636"/>
      </p:ext>
    </p:extLst>
  </p:cSld>
  <p:clrMapOvr>
    <a:masterClrMapping/>
  </p:clrMapOvr>
  <p:transition>
    <p:strips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GEANT4</a:t>
            </a:r>
            <a:r>
              <a:rPr lang="en-US" dirty="0"/>
              <a:t>-based detector simulation for DAQ simulation: forward calorimeters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419581"/>
            <a:ext cx="7675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Raw data: 31x 14 bit / active tower +padding + headers ~ 512 bits / active tower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B0F6B1-BD24-41C7-871D-0F8DCF74D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600"/>
            <a:ext cx="9144000" cy="1922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C08743-ED06-4C5F-A063-451B0B5D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9144000" cy="192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078"/>
      </p:ext>
    </p:extLst>
  </p:cSld>
  <p:clrMapOvr>
    <a:masterClrMapping/>
  </p:clrMapOvr>
  <p:transition>
    <p:strips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0714" y="1524000"/>
            <a:ext cx="8534400" cy="2362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Tracker + calorimeter ~ 40 Gbps</a:t>
            </a:r>
          </a:p>
          <a:p>
            <a:r>
              <a:rPr lang="en-US" dirty="0"/>
              <a:t>+ PID detector + 2x for noise ~ 100 Gbps</a:t>
            </a:r>
          </a:p>
          <a:p>
            <a:r>
              <a:rPr lang="en-US" dirty="0"/>
              <a:t>Signal-collision data rate of 100 Gbps seems quite manageable, </a:t>
            </a:r>
          </a:p>
          <a:p>
            <a:pPr lvl="1"/>
            <a:r>
              <a:rPr lang="en-US" dirty="0"/>
              <a:t>&lt; sPHENIX TPC disk rate of 200 Gbps</a:t>
            </a:r>
          </a:p>
          <a:p>
            <a:r>
              <a:rPr lang="en-US" dirty="0"/>
              <a:t>Machine background and noise would be critical in finalizing the total data rate</a:t>
            </a:r>
          </a:p>
          <a:p>
            <a:pPr lvl="1"/>
            <a:r>
              <a:rPr lang="en-US" dirty="0"/>
              <a:t>From on-going sPHENIX R&amp;D prototyping will show noise level from state-of-art MAPS and SAMPA ASICs</a:t>
            </a:r>
          </a:p>
          <a:p>
            <a:pPr lvl="1"/>
            <a:r>
              <a:rPr lang="en-US" dirty="0"/>
              <a:t>Prevision for noise filtering in EIC online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4333" y="264618"/>
            <a:ext cx="7047067" cy="1143000"/>
          </a:xfrm>
        </p:spPr>
        <p:txBody>
          <a:bodyPr>
            <a:noAutofit/>
          </a:bodyPr>
          <a:lstStyle/>
          <a:p>
            <a:r>
              <a:rPr lang="en-US" sz="3600" dirty="0"/>
              <a:t>EIC preliminary data rate 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B376F-2487-4F37-BD86-75F7B4B62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7A4CD58-2D30-49A3-AEC8-F89B0130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5378"/>
            <a:ext cx="9144000" cy="288782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C50E1-5B48-4709-99C7-F3F847705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732669"/>
      </p:ext>
    </p:extLst>
  </p:cSld>
  <p:clrMapOvr>
    <a:masterClrMapping/>
  </p:clrMapOvr>
  <p:transition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85" y="3366089"/>
            <a:ext cx="4450795" cy="25035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28" y="3357372"/>
            <a:ext cx="4462272" cy="2510028"/>
          </a:xfrm>
          <a:prstGeom prst="rect">
            <a:avLst/>
          </a:prstGeom>
        </p:spPr>
      </p:pic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81484" y="35814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7632" y="81278"/>
            <a:ext cx="89154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Evolution of the RHIC 1008 Interaction region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2860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30480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222441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52190" y="5586100"/>
            <a:ext cx="3199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2017→2023, </a:t>
            </a:r>
            <a:r>
              <a:rPr lang="en-US" dirty="0">
                <a:solidFill>
                  <a:schemeClr val="accent1"/>
                </a:solidFill>
              </a:rPr>
              <a:t>CD-1/3A Approved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62600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&gt;2025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89663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80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PHENIX experiment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95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867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152400" y="1981200"/>
            <a:ext cx="2819400" cy="175564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16y+ operation</a:t>
            </a:r>
          </a:p>
          <a:p>
            <a:r>
              <a:rPr lang="en-US" dirty="0"/>
              <a:t>Broad spectrum of physics 180+ physics papers with 25k citations</a:t>
            </a:r>
          </a:p>
          <a:p>
            <a:r>
              <a:rPr lang="en-US" dirty="0">
                <a:solidFill>
                  <a:schemeClr val="accent1"/>
                </a:solidFill>
              </a:rPr>
              <a:t>1.4-M channel streaming </a:t>
            </a:r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2819400" y="1981200"/>
            <a:ext cx="3003754" cy="1675044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Comprehensive central upgrade base</a:t>
            </a:r>
            <a:r>
              <a:rPr kumimoji="0" lang="en-US" sz="2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previous BaBar magnet</a:t>
            </a: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kumimoji="0" lang="en-US" sz="2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lang="en-US" sz="2700" dirty="0" err="1"/>
              <a:t>ich</a:t>
            </a:r>
            <a:r>
              <a:rPr lang="en-US" sz="2700" dirty="0"/>
              <a:t> jet and HF physics program </a:t>
            </a:r>
            <a:br>
              <a:rPr lang="en-US" sz="2700" dirty="0"/>
            </a:br>
            <a:r>
              <a:rPr lang="en-US" sz="2700" dirty="0"/>
              <a:t>→ </a:t>
            </a:r>
            <a:r>
              <a:rPr lang="en-US" sz="2700" dirty="0">
                <a:solidFill>
                  <a:schemeClr val="accent1"/>
                </a:solidFill>
              </a:rPr>
              <a:t>Microscopic nature of QGP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5867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5867400" y="1981200"/>
            <a:ext cx="2971800" cy="1670648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Path of PHENIX</a:t>
            </a:r>
            <a:r>
              <a:rPr kumimoji="0" lang="en-US" sz="2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upgrade leads to a capable EIC detector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noProof="0" dirty="0"/>
              <a:t>Large coverage of tracking, calorimetry and PID</a:t>
            </a: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>
                <a:solidFill>
                  <a:schemeClr val="accent1"/>
                </a:solidFill>
              </a:rPr>
              <a:t>Full streaming DAQ based on sPHENIX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228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RHIC</a:t>
            </a:r>
            <a:r>
              <a:rPr lang="en-US" dirty="0">
                <a:solidFill>
                  <a:schemeClr val="tx1"/>
                </a:solidFill>
              </a:rPr>
              <a:t>: A+A, spin-polarized </a:t>
            </a:r>
            <a:r>
              <a:rPr lang="en-US" dirty="0" err="1">
                <a:solidFill>
                  <a:schemeClr val="tx1"/>
                </a:solidFill>
              </a:rPr>
              <a:t>p+p</a:t>
            </a:r>
            <a:r>
              <a:rPr lang="en-US" dirty="0">
                <a:solidFill>
                  <a:schemeClr val="tx1"/>
                </a:solidFill>
              </a:rPr>
              <a:t>, spin-polarized </a:t>
            </a:r>
            <a:r>
              <a:rPr lang="en-US" dirty="0" err="1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5943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EIC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e+p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867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948484" y="5097204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arXiv:1501.06197 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 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94494" y="5117068"/>
            <a:ext cx="32496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arXiv:1402.1209 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Update: sPH-cQCD-2018-001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pic>
        <p:nvPicPr>
          <p:cNvPr id="39" name="Picture 2" descr="https://www.sphenix.bnl.gov/web/system/files/u7/sphenix-logo-white-bg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64" y="1255579"/>
            <a:ext cx="1438881" cy="753774"/>
          </a:xfrm>
          <a:prstGeom prst="rect">
            <a:avLst/>
          </a:prstGeom>
          <a:noFill/>
          <a:effectLst>
            <a:glow rad="63500">
              <a:schemeClr val="bg1">
                <a:alpha val="4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373806"/>
      </p:ext>
    </p:extLst>
  </p:cSld>
  <p:clrMapOvr>
    <a:masterClrMapping/>
  </p:clrMapOvr>
  <p:transition>
    <p:strips dir="r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4F1956-A6C9-4FB2-A6A8-03BBDDC1E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420" y="1417639"/>
            <a:ext cx="8229600" cy="353536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Full streaming readout → DAQ interface to commodity computing via PCIe-based FPGA cards (e.g. BNL-712/FELIX series) → Disk streaming raw data → Event tagging in offline production</a:t>
            </a:r>
          </a:p>
          <a:p>
            <a:r>
              <a:rPr lang="en-US" dirty="0">
                <a:solidFill>
                  <a:schemeClr val="accent1"/>
                </a:solidFill>
              </a:rPr>
              <a:t>Why streaming readout? </a:t>
            </a:r>
          </a:p>
          <a:p>
            <a:pPr lvl="1"/>
            <a:r>
              <a:rPr lang="en-US" dirty="0"/>
              <a:t>Versatility of EIC event topology make it challenging to design a trigger on all interested event. </a:t>
            </a:r>
            <a:br>
              <a:rPr lang="en-US" dirty="0"/>
            </a:br>
            <a:r>
              <a:rPr lang="en-US" dirty="0"/>
              <a:t>e.g. new diffractive-type events below, and new type of events not yet envisioned? </a:t>
            </a:r>
          </a:p>
          <a:p>
            <a:pPr lvl="1"/>
            <a:r>
              <a:rPr lang="en-US" dirty="0"/>
              <a:t>Many EIC measurement, e.g. SF, are systematic driven. </a:t>
            </a:r>
            <a:br>
              <a:rPr lang="en-US" dirty="0"/>
            </a:br>
            <a:r>
              <a:rPr lang="en-US" dirty="0"/>
              <a:t>Streaming minimizing systematics by avoiding hardware trigger decision + keep background and history</a:t>
            </a:r>
          </a:p>
          <a:p>
            <a:pPr lvl="1"/>
            <a:r>
              <a:rPr lang="en-US" dirty="0"/>
              <a:t>At 500kHz collision rate, many detector would require streaming, e.g. TPC, MAPS</a:t>
            </a:r>
          </a:p>
          <a:p>
            <a:r>
              <a:rPr lang="en-US" dirty="0">
                <a:solidFill>
                  <a:schemeClr val="accent1"/>
                </a:solidFill>
              </a:rPr>
              <a:t>Why BNL-712/FELIX series DAQ interface? </a:t>
            </a:r>
            <a:r>
              <a:rPr lang="en-US" dirty="0"/>
              <a:t>[More on next slides] 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0.5 Tbps x bi-direction IO to FEE &lt;-&gt; large FPGA &lt;-&gt; 100 Gbps to commodity computing</a:t>
            </a:r>
          </a:p>
          <a:p>
            <a:pPr lvl="1"/>
            <a:r>
              <a:rPr lang="en-US" dirty="0"/>
              <a:t>O($100) / 10Gbps bidirectional link</a:t>
            </a:r>
          </a:p>
          <a:p>
            <a:r>
              <a:rPr lang="en-US" dirty="0">
                <a:solidFill>
                  <a:schemeClr val="accent1"/>
                </a:solidFill>
              </a:rPr>
              <a:t>Why keep raw data?</a:t>
            </a:r>
          </a:p>
          <a:p>
            <a:pPr lvl="1"/>
            <a:r>
              <a:rPr lang="en-US" dirty="0"/>
              <a:t>At 100 Gbps &lt; sPHENIX rate, we can disk all raw data: If you can, always keep raw data.</a:t>
            </a:r>
          </a:p>
          <a:p>
            <a:pPr lvl="1"/>
            <a:r>
              <a:rPr lang="en-US" dirty="0"/>
              <a:t>Achieve final minimal systematics may require refining calibration with integrated and special (e.g. </a:t>
            </a:r>
            <a:r>
              <a:rPr lang="en-US" dirty="0" err="1"/>
              <a:t>z.f</a:t>
            </a:r>
            <a:r>
              <a:rPr lang="en-US" dirty="0"/>
              <a:t>.) data. </a:t>
            </a:r>
          </a:p>
          <a:p>
            <a:pPr lvl="1"/>
            <a:r>
              <a:rPr lang="en-US" dirty="0"/>
              <a:t>Calibration in real-time for final production in real-time requires considerable manpower for preparation (100 FTE?) and risky to fit in initial running years.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2DA65-FA67-4D76-92C1-71AD4E5B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6732C48-DA1C-405B-893A-76F63133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sPHENIX-EIC DAQ Strategy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06BF90-148C-4AA7-86D1-971D9B226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783" r="45704" b="48544"/>
          <a:stretch/>
        </p:blipFill>
        <p:spPr>
          <a:xfrm>
            <a:off x="446999" y="4724400"/>
            <a:ext cx="2590800" cy="1205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CB227-4D34-4574-9D03-ACC81ADBB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349" b="31556"/>
          <a:stretch/>
        </p:blipFill>
        <p:spPr>
          <a:xfrm>
            <a:off x="3505200" y="4710224"/>
            <a:ext cx="5572801" cy="1219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CAA4AC-9287-41C6-851B-66C4E30F4815}"/>
              </a:ext>
            </a:extLst>
          </p:cNvPr>
          <p:cNvSpPr/>
          <p:nvPr/>
        </p:nvSpPr>
        <p:spPr>
          <a:xfrm>
            <a:off x="1905000" y="5791200"/>
            <a:ext cx="209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Diffractive (general)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B87FE4-BA54-4FCA-8BE7-B2B88EBC50D8}"/>
              </a:ext>
            </a:extLst>
          </p:cNvPr>
          <p:cNvSpPr/>
          <p:nvPr/>
        </p:nvSpPr>
        <p:spPr>
          <a:xfrm>
            <a:off x="4472454" y="5837366"/>
            <a:ext cx="38009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Diffractive di-”jet” : </a:t>
            </a:r>
            <a:br>
              <a:rPr lang="en-US" dirty="0"/>
            </a:br>
            <a:r>
              <a:rPr lang="en-US" dirty="0"/>
              <a:t>Promising new channel to access OAM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22B539-9251-4B67-8168-2A22C583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D5B5C9-1AC2-406A-9185-6E238EDE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204413"/>
      </p:ext>
    </p:extLst>
  </p:cSld>
  <p:clrMapOvr>
    <a:masterClrMapping/>
  </p:clrMapOvr>
  <p:transition>
    <p:strips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20B513-91B9-4334-9168-968BF4287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336" y="1295400"/>
            <a:ext cx="4810664" cy="5105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Using PCIe FPGA card </a:t>
            </a:r>
            <a:r>
              <a:rPr lang="en-US" dirty="0">
                <a:solidFill>
                  <a:schemeClr val="accent1"/>
                </a:solidFill>
              </a:rPr>
              <a:t>bridging stream-readout FEE on detector and commodity online computing </a:t>
            </a:r>
          </a:p>
          <a:p>
            <a:pPr lvl="1"/>
            <a:r>
              <a:rPr lang="en-US" dirty="0"/>
              <a:t>Similar approach taken at ATLAS, LHCb, ALICE phase-1+ upgrades and sPHENIX</a:t>
            </a:r>
          </a:p>
          <a:p>
            <a:r>
              <a:rPr lang="en-US" dirty="0"/>
              <a:t>Implementation: BNL-712-series FPGA-PCIe card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2x 0.5-Tbps optical link to FEE</a:t>
            </a:r>
            <a:r>
              <a:rPr lang="en-US" dirty="0"/>
              <a:t>: 48x bi-directional 10-Gbps optical links via </a:t>
            </a:r>
            <a:r>
              <a:rPr lang="en-US" dirty="0" err="1"/>
              <a:t>MniPODs</a:t>
            </a:r>
            <a:r>
              <a:rPr lang="en-US" dirty="0"/>
              <a:t> and 48-core MTP fiber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100 Gbps to host server</a:t>
            </a:r>
            <a:r>
              <a:rPr lang="en-US" dirty="0"/>
              <a:t>: PCIe Gen3 x16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Large FPGA</a:t>
            </a:r>
            <a:r>
              <a:rPr lang="en-US" dirty="0"/>
              <a:t>: Xilinx Kintex-7 Ultra-scale  (XCKU115), 1.4 M LC</a:t>
            </a:r>
          </a:p>
          <a:p>
            <a:pPr lvl="1"/>
            <a:r>
              <a:rPr lang="en-US" dirty="0"/>
              <a:t>Bridge </a:t>
            </a:r>
            <a:r>
              <a:rPr lang="el-GR" dirty="0"/>
              <a:t>μ</a:t>
            </a:r>
            <a:r>
              <a:rPr lang="en-US" dirty="0"/>
              <a:t>s-level FEE buffer length with seconds level DAQ time scale</a:t>
            </a:r>
          </a:p>
          <a:p>
            <a:pPr lvl="1"/>
            <a:r>
              <a:rPr lang="en-US" dirty="0"/>
              <a:t>Interface to multiple </a:t>
            </a:r>
            <a:r>
              <a:rPr lang="en-US" dirty="0">
                <a:solidFill>
                  <a:schemeClr val="accent1"/>
                </a:solidFill>
              </a:rPr>
              <a:t>timing</a:t>
            </a:r>
            <a:r>
              <a:rPr lang="en-US" dirty="0"/>
              <a:t> protocols (SPF+, White Rabbit, TTC)</a:t>
            </a:r>
          </a:p>
          <a:p>
            <a:pPr lvl="1"/>
            <a:r>
              <a:rPr lang="en-US" dirty="0"/>
              <a:t>Developed at BNL for ATLAS Phase-1 FELIX upgrade, down selection to use for streaming FEE readout in sPHENIX, proto-DUNE, CBM</a:t>
            </a:r>
          </a:p>
          <a:p>
            <a:pPr lvl="1"/>
            <a:r>
              <a:rPr lang="en-US" dirty="0"/>
              <a:t>Continued development to upgrade to 25-Gbps optical links, Vertex7 FPGA and PCIe-Gen4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27DEC-8791-496A-8E1D-4A947EC04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D6CD0-F061-45DF-A222-73F548B2E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79F7A76-2E6E-4A6B-B87F-60682FE10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A streaming DAQ architecture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8F48D87-D8A6-41DD-BCFF-54ED47A4FEF7}"/>
              </a:ext>
            </a:extLst>
          </p:cNvPr>
          <p:cNvGrpSpPr/>
          <p:nvPr/>
        </p:nvGrpSpPr>
        <p:grpSpPr>
          <a:xfrm>
            <a:off x="5278334" y="1214180"/>
            <a:ext cx="3789466" cy="2062420"/>
            <a:chOff x="5218948" y="1219200"/>
            <a:chExt cx="3789466" cy="20624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695D0A-77CF-465C-AA2F-9EB371D4C53B}"/>
                </a:ext>
              </a:extLst>
            </p:cNvPr>
            <p:cNvGrpSpPr/>
            <p:nvPr/>
          </p:nvGrpSpPr>
          <p:grpSpPr>
            <a:xfrm>
              <a:off x="6330372" y="1543381"/>
              <a:ext cx="1436792" cy="216024"/>
              <a:chOff x="6217488" y="2152096"/>
              <a:chExt cx="1436792" cy="216024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9F53377-F56B-4968-9BD4-132D2EA1B023}"/>
                  </a:ext>
                </a:extLst>
              </p:cNvPr>
              <p:cNvGrpSpPr/>
              <p:nvPr/>
            </p:nvGrpSpPr>
            <p:grpSpPr>
              <a:xfrm>
                <a:off x="6217488" y="2152096"/>
                <a:ext cx="720080" cy="216024"/>
                <a:chOff x="6217488" y="2154539"/>
                <a:chExt cx="720080" cy="216024"/>
              </a:xfrm>
            </p:grpSpPr>
            <p:sp>
              <p:nvSpPr>
                <p:cNvPr id="14" name="Google Shape;352;p20">
                  <a:extLst>
                    <a:ext uri="{FF2B5EF4-FFF2-40B4-BE49-F238E27FC236}">
                      <a16:creationId xmlns:a16="http://schemas.microsoft.com/office/drawing/2014/main" id="{F3EE0264-7758-4CFF-B116-E6B86DE5E2B7}"/>
                    </a:ext>
                  </a:extLst>
                </p:cNvPr>
                <p:cNvSpPr/>
                <p:nvPr/>
              </p:nvSpPr>
              <p:spPr>
                <a:xfrm>
                  <a:off x="6217488" y="2154539"/>
                  <a:ext cx="720080" cy="216024"/>
                </a:xfrm>
                <a:prstGeom prst="rect">
                  <a:avLst/>
                </a:prstGeom>
                <a:solidFill>
                  <a:srgbClr val="D6E3BC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375" tIns="45675" rIns="91375" bIns="4567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5" name="Google Shape;421;p20">
                  <a:extLst>
                    <a:ext uri="{FF2B5EF4-FFF2-40B4-BE49-F238E27FC236}">
                      <a16:creationId xmlns:a16="http://schemas.microsoft.com/office/drawing/2014/main" id="{345664E1-2706-45C4-B445-35FA4853079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6338093" y="2171634"/>
                  <a:ext cx="472405" cy="1913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6" name="Google Shape;352;p20">
                <a:extLst>
                  <a:ext uri="{FF2B5EF4-FFF2-40B4-BE49-F238E27FC236}">
                    <a16:creationId xmlns:a16="http://schemas.microsoft.com/office/drawing/2014/main" id="{4E9EC16B-7943-4F2A-88FF-6F62B59C0AED}"/>
                  </a:ext>
                </a:extLst>
              </p:cNvPr>
              <p:cNvSpPr/>
              <p:nvPr/>
            </p:nvSpPr>
            <p:spPr>
              <a:xfrm>
                <a:off x="6934200" y="2152096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" name="Google Shape;352;p20">
              <a:extLst>
                <a:ext uri="{FF2B5EF4-FFF2-40B4-BE49-F238E27FC236}">
                  <a16:creationId xmlns:a16="http://schemas.microsoft.com/office/drawing/2014/main" id="{A6F9A22B-34B6-42E0-8011-76EE01CCCD18}"/>
                </a:ext>
              </a:extLst>
            </p:cNvPr>
            <p:cNvSpPr/>
            <p:nvPr/>
          </p:nvSpPr>
          <p:spPr>
            <a:xfrm>
              <a:off x="8003025" y="1543381"/>
              <a:ext cx="1005389" cy="1622258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COST Network </a:t>
              </a:r>
              <a:b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&amp;</a:t>
              </a:r>
              <a:b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 Online Computing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7D25AE4-1E43-4BFC-AA36-44165BEDDAA6}"/>
                </a:ext>
              </a:extLst>
            </p:cNvPr>
            <p:cNvGrpSpPr/>
            <p:nvPr/>
          </p:nvGrpSpPr>
          <p:grpSpPr>
            <a:xfrm>
              <a:off x="6330372" y="1848374"/>
              <a:ext cx="1436792" cy="216024"/>
              <a:chOff x="6217488" y="2152096"/>
              <a:chExt cx="1436792" cy="21602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7C4E617-B061-4F13-8242-A631912ADDCD}"/>
                  </a:ext>
                </a:extLst>
              </p:cNvPr>
              <p:cNvGrpSpPr/>
              <p:nvPr/>
            </p:nvGrpSpPr>
            <p:grpSpPr>
              <a:xfrm>
                <a:off x="6217488" y="2152096"/>
                <a:ext cx="720080" cy="216024"/>
                <a:chOff x="6217488" y="2154539"/>
                <a:chExt cx="720080" cy="216024"/>
              </a:xfrm>
            </p:grpSpPr>
            <p:sp>
              <p:nvSpPr>
                <p:cNvPr id="21" name="Google Shape;352;p20">
                  <a:extLst>
                    <a:ext uri="{FF2B5EF4-FFF2-40B4-BE49-F238E27FC236}">
                      <a16:creationId xmlns:a16="http://schemas.microsoft.com/office/drawing/2014/main" id="{43029F64-1556-46D9-BE2D-0D1078D9A9D6}"/>
                    </a:ext>
                  </a:extLst>
                </p:cNvPr>
                <p:cNvSpPr/>
                <p:nvPr/>
              </p:nvSpPr>
              <p:spPr>
                <a:xfrm>
                  <a:off x="6217488" y="2154539"/>
                  <a:ext cx="720080" cy="216024"/>
                </a:xfrm>
                <a:prstGeom prst="rect">
                  <a:avLst/>
                </a:prstGeom>
                <a:solidFill>
                  <a:srgbClr val="D6E3BC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375" tIns="45675" rIns="91375" bIns="4567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2" name="Google Shape;421;p20">
                  <a:extLst>
                    <a:ext uri="{FF2B5EF4-FFF2-40B4-BE49-F238E27FC236}">
                      <a16:creationId xmlns:a16="http://schemas.microsoft.com/office/drawing/2014/main" id="{0684639A-E267-4697-B5E1-BB4C9754360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6338093" y="2171634"/>
                  <a:ext cx="472405" cy="1913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0" name="Google Shape;352;p20">
                <a:extLst>
                  <a:ext uri="{FF2B5EF4-FFF2-40B4-BE49-F238E27FC236}">
                    <a16:creationId xmlns:a16="http://schemas.microsoft.com/office/drawing/2014/main" id="{0B25FD31-D74D-4C3F-9395-608E2E27098B}"/>
                  </a:ext>
                </a:extLst>
              </p:cNvPr>
              <p:cNvSpPr/>
              <p:nvPr/>
            </p:nvSpPr>
            <p:spPr>
              <a:xfrm>
                <a:off x="6934200" y="2152096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1065871-8430-4E13-8C9B-942E26DABA76}"/>
                </a:ext>
              </a:extLst>
            </p:cNvPr>
            <p:cNvGrpSpPr/>
            <p:nvPr/>
          </p:nvGrpSpPr>
          <p:grpSpPr>
            <a:xfrm>
              <a:off x="6330372" y="2153367"/>
              <a:ext cx="1436792" cy="216024"/>
              <a:chOff x="6217488" y="2152096"/>
              <a:chExt cx="1436792" cy="21602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23BD56B-CEF8-4AE9-8891-CA6CFACBEC2B}"/>
                  </a:ext>
                </a:extLst>
              </p:cNvPr>
              <p:cNvGrpSpPr/>
              <p:nvPr/>
            </p:nvGrpSpPr>
            <p:grpSpPr>
              <a:xfrm>
                <a:off x="6217488" y="2152096"/>
                <a:ext cx="720080" cy="216024"/>
                <a:chOff x="6217488" y="2154539"/>
                <a:chExt cx="720080" cy="216024"/>
              </a:xfrm>
            </p:grpSpPr>
            <p:sp>
              <p:nvSpPr>
                <p:cNvPr id="26" name="Google Shape;352;p20">
                  <a:extLst>
                    <a:ext uri="{FF2B5EF4-FFF2-40B4-BE49-F238E27FC236}">
                      <a16:creationId xmlns:a16="http://schemas.microsoft.com/office/drawing/2014/main" id="{71909FC9-DBAB-4D79-8640-AB96F0AA7022}"/>
                    </a:ext>
                  </a:extLst>
                </p:cNvPr>
                <p:cNvSpPr/>
                <p:nvPr/>
              </p:nvSpPr>
              <p:spPr>
                <a:xfrm>
                  <a:off x="6217488" y="2154539"/>
                  <a:ext cx="720080" cy="216024"/>
                </a:xfrm>
                <a:prstGeom prst="rect">
                  <a:avLst/>
                </a:prstGeom>
                <a:solidFill>
                  <a:srgbClr val="D6E3BC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375" tIns="45675" rIns="91375" bIns="4567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" name="Google Shape;421;p20">
                  <a:extLst>
                    <a:ext uri="{FF2B5EF4-FFF2-40B4-BE49-F238E27FC236}">
                      <a16:creationId xmlns:a16="http://schemas.microsoft.com/office/drawing/2014/main" id="{C41A7714-A0A9-4B8D-AFED-349D80C3916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6338093" y="2171634"/>
                  <a:ext cx="472405" cy="1913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5" name="Google Shape;352;p20">
                <a:extLst>
                  <a:ext uri="{FF2B5EF4-FFF2-40B4-BE49-F238E27FC236}">
                    <a16:creationId xmlns:a16="http://schemas.microsoft.com/office/drawing/2014/main" id="{B947CDD0-72D9-4D47-AC72-50684B6C03AD}"/>
                  </a:ext>
                </a:extLst>
              </p:cNvPr>
              <p:cNvSpPr/>
              <p:nvPr/>
            </p:nvSpPr>
            <p:spPr>
              <a:xfrm>
                <a:off x="6934200" y="2152096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FD9728-0698-47E5-B0B0-E1D105E66BA1}"/>
                </a:ext>
              </a:extLst>
            </p:cNvPr>
            <p:cNvGrpSpPr/>
            <p:nvPr/>
          </p:nvGrpSpPr>
          <p:grpSpPr>
            <a:xfrm>
              <a:off x="6330372" y="2458361"/>
              <a:ext cx="1436792" cy="216024"/>
              <a:chOff x="6217488" y="2152096"/>
              <a:chExt cx="1436792" cy="21602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88F49E3-ED22-4DB0-A06A-95E8517BD33E}"/>
                  </a:ext>
                </a:extLst>
              </p:cNvPr>
              <p:cNvGrpSpPr/>
              <p:nvPr/>
            </p:nvGrpSpPr>
            <p:grpSpPr>
              <a:xfrm>
                <a:off x="6217488" y="2152096"/>
                <a:ext cx="720080" cy="216024"/>
                <a:chOff x="6217488" y="2154539"/>
                <a:chExt cx="720080" cy="216024"/>
              </a:xfrm>
            </p:grpSpPr>
            <p:sp>
              <p:nvSpPr>
                <p:cNvPr id="31" name="Google Shape;352;p20">
                  <a:extLst>
                    <a:ext uri="{FF2B5EF4-FFF2-40B4-BE49-F238E27FC236}">
                      <a16:creationId xmlns:a16="http://schemas.microsoft.com/office/drawing/2014/main" id="{F93B852C-DF06-42B8-8B10-9DE7F3BCAD2F}"/>
                    </a:ext>
                  </a:extLst>
                </p:cNvPr>
                <p:cNvSpPr/>
                <p:nvPr/>
              </p:nvSpPr>
              <p:spPr>
                <a:xfrm>
                  <a:off x="6217488" y="2154539"/>
                  <a:ext cx="720080" cy="216024"/>
                </a:xfrm>
                <a:prstGeom prst="rect">
                  <a:avLst/>
                </a:prstGeom>
                <a:solidFill>
                  <a:srgbClr val="D6E3BC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375" tIns="45675" rIns="91375" bIns="4567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2" name="Google Shape;421;p20">
                  <a:extLst>
                    <a:ext uri="{FF2B5EF4-FFF2-40B4-BE49-F238E27FC236}">
                      <a16:creationId xmlns:a16="http://schemas.microsoft.com/office/drawing/2014/main" id="{2B42B814-90FC-45DA-9B3D-1BDA21B1F0E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6338093" y="2171634"/>
                  <a:ext cx="472405" cy="1913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0" name="Google Shape;352;p20">
                <a:extLst>
                  <a:ext uri="{FF2B5EF4-FFF2-40B4-BE49-F238E27FC236}">
                    <a16:creationId xmlns:a16="http://schemas.microsoft.com/office/drawing/2014/main" id="{636A7940-2C7A-4F91-97EF-DCA72B950607}"/>
                  </a:ext>
                </a:extLst>
              </p:cNvPr>
              <p:cNvSpPr/>
              <p:nvPr/>
            </p:nvSpPr>
            <p:spPr>
              <a:xfrm>
                <a:off x="6934200" y="2152096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FA9370C-5C70-44E2-A2E3-56EC4172DCA6}"/>
                </a:ext>
              </a:extLst>
            </p:cNvPr>
            <p:cNvSpPr/>
            <p:nvPr/>
          </p:nvSpPr>
          <p:spPr>
            <a:xfrm>
              <a:off x="6839335" y="259080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  <a:ea typeface="Calibri"/>
                  <a:cs typeface="Calibri"/>
                  <a:sym typeface="Calibri"/>
                </a:rPr>
                <a:t>....</a:t>
              </a:r>
              <a:endParaRPr lang="en-US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565D2C6-32EE-45C7-B55A-71C2E665FB9D}"/>
                </a:ext>
              </a:extLst>
            </p:cNvPr>
            <p:cNvCxnSpPr>
              <a:stCxn id="16" idx="3"/>
            </p:cNvCxnSpPr>
            <p:nvPr/>
          </p:nvCxnSpPr>
          <p:spPr>
            <a:xfrm>
              <a:off x="7767164" y="1651393"/>
              <a:ext cx="235861" cy="0"/>
            </a:xfrm>
            <a:prstGeom prst="line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E27D21B-552B-4CBA-91ED-4137FBE4C5FB}"/>
                </a:ext>
              </a:extLst>
            </p:cNvPr>
            <p:cNvCxnSpPr/>
            <p:nvPr/>
          </p:nvCxnSpPr>
          <p:spPr>
            <a:xfrm>
              <a:off x="7767164" y="1956386"/>
              <a:ext cx="235861" cy="0"/>
            </a:xfrm>
            <a:prstGeom prst="line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BEF9CC8-53AC-45FA-8B8F-8FCA723D8EA8}"/>
                </a:ext>
              </a:extLst>
            </p:cNvPr>
            <p:cNvCxnSpPr/>
            <p:nvPr/>
          </p:nvCxnSpPr>
          <p:spPr>
            <a:xfrm>
              <a:off x="7767164" y="2261379"/>
              <a:ext cx="235861" cy="0"/>
            </a:xfrm>
            <a:prstGeom prst="line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EAAA935-B377-4740-87A0-C1B004292ADD}"/>
                </a:ext>
              </a:extLst>
            </p:cNvPr>
            <p:cNvCxnSpPr/>
            <p:nvPr/>
          </p:nvCxnSpPr>
          <p:spPr>
            <a:xfrm>
              <a:off x="7767164" y="2566373"/>
              <a:ext cx="235861" cy="0"/>
            </a:xfrm>
            <a:prstGeom prst="line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Google Shape;352;p20">
              <a:extLst>
                <a:ext uri="{FF2B5EF4-FFF2-40B4-BE49-F238E27FC236}">
                  <a16:creationId xmlns:a16="http://schemas.microsoft.com/office/drawing/2014/main" id="{83A31A40-8C0C-4763-8E6C-E8EE38F7BE6B}"/>
                </a:ext>
              </a:extLst>
            </p:cNvPr>
            <p:cNvSpPr/>
            <p:nvPr/>
          </p:nvSpPr>
          <p:spPr>
            <a:xfrm>
              <a:off x="5218948" y="1543381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2387A04-AB6C-4A66-8378-F54AFF96CD65}"/>
                </a:ext>
              </a:extLst>
            </p:cNvPr>
            <p:cNvCxnSpPr/>
            <p:nvPr/>
          </p:nvCxnSpPr>
          <p:spPr>
            <a:xfrm>
              <a:off x="6172200" y="1241138"/>
              <a:ext cx="0" cy="204048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Google Shape;352;p20">
              <a:extLst>
                <a:ext uri="{FF2B5EF4-FFF2-40B4-BE49-F238E27FC236}">
                  <a16:creationId xmlns:a16="http://schemas.microsoft.com/office/drawing/2014/main" id="{A0D10E44-0A4B-4854-BBCF-7E2E94FDD1F7}"/>
                </a:ext>
              </a:extLst>
            </p:cNvPr>
            <p:cNvSpPr/>
            <p:nvPr/>
          </p:nvSpPr>
          <p:spPr>
            <a:xfrm>
              <a:off x="5218948" y="1810937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352;p20">
              <a:extLst>
                <a:ext uri="{FF2B5EF4-FFF2-40B4-BE49-F238E27FC236}">
                  <a16:creationId xmlns:a16="http://schemas.microsoft.com/office/drawing/2014/main" id="{D1282ACD-4B2E-484F-80CD-9831C018764C}"/>
                </a:ext>
              </a:extLst>
            </p:cNvPr>
            <p:cNvSpPr/>
            <p:nvPr/>
          </p:nvSpPr>
          <p:spPr>
            <a:xfrm>
              <a:off x="5218948" y="2086486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352;p20">
              <a:extLst>
                <a:ext uri="{FF2B5EF4-FFF2-40B4-BE49-F238E27FC236}">
                  <a16:creationId xmlns:a16="http://schemas.microsoft.com/office/drawing/2014/main" id="{65DB814F-40F4-482D-B705-CB4FC7CAADE3}"/>
                </a:ext>
              </a:extLst>
            </p:cNvPr>
            <p:cNvSpPr/>
            <p:nvPr/>
          </p:nvSpPr>
          <p:spPr>
            <a:xfrm>
              <a:off x="5218948" y="2339987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0D4C1BE-21AA-4991-9CFF-CE14667C2054}"/>
                </a:ext>
              </a:extLst>
            </p:cNvPr>
            <p:cNvSpPr/>
            <p:nvPr/>
          </p:nvSpPr>
          <p:spPr>
            <a:xfrm>
              <a:off x="5369312" y="2421367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  <a:ea typeface="Calibri"/>
                  <a:cs typeface="Calibri"/>
                  <a:sym typeface="Calibri"/>
                </a:rPr>
                <a:t>....</a:t>
              </a:r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6CD4386-93F8-4745-B38B-AC20FF364CFD}"/>
                </a:ext>
              </a:extLst>
            </p:cNvPr>
            <p:cNvSpPr/>
            <p:nvPr/>
          </p:nvSpPr>
          <p:spPr>
            <a:xfrm>
              <a:off x="5257800" y="1219200"/>
              <a:ext cx="8130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595959"/>
                  </a:solidFill>
                  <a:ea typeface="Calibri"/>
                  <a:cs typeface="Calibri"/>
                  <a:sym typeface="Calibri"/>
                </a:rPr>
                <a:t>Exp. Hall</a:t>
              </a:r>
              <a:endParaRPr lang="en-US" sz="1400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F085123-3D30-4E04-B00D-6D24B866FDE3}"/>
                </a:ext>
              </a:extLst>
            </p:cNvPr>
            <p:cNvSpPr/>
            <p:nvPr/>
          </p:nvSpPr>
          <p:spPr>
            <a:xfrm>
              <a:off x="6255609" y="1219200"/>
              <a:ext cx="9466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595959"/>
                  </a:solidFill>
                  <a:ea typeface="Calibri"/>
                  <a:cs typeface="Calibri"/>
                  <a:sym typeface="Calibri"/>
                </a:rPr>
                <a:t>DAQ room</a:t>
              </a:r>
              <a:endParaRPr lang="en-US" sz="1400" dirty="0"/>
            </a:p>
          </p:txBody>
        </p:sp>
        <p:sp>
          <p:nvSpPr>
            <p:cNvPr id="48" name="Arrow: Right 47">
              <a:extLst>
                <a:ext uri="{FF2B5EF4-FFF2-40B4-BE49-F238E27FC236}">
                  <a16:creationId xmlns:a16="http://schemas.microsoft.com/office/drawing/2014/main" id="{AC9DFE07-E99E-47BE-A244-63971AFACE20}"/>
                </a:ext>
              </a:extLst>
            </p:cNvPr>
            <p:cNvSpPr/>
            <p:nvPr/>
          </p:nvSpPr>
          <p:spPr>
            <a:xfrm>
              <a:off x="6087184" y="1607926"/>
              <a:ext cx="228595" cy="105767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459E3FC-14A5-437C-8800-E513412E60B5}"/>
                </a:ext>
              </a:extLst>
            </p:cNvPr>
            <p:cNvCxnSpPr>
              <a:cxnSpLocks/>
            </p:cNvCxnSpPr>
            <p:nvPr/>
          </p:nvCxnSpPr>
          <p:spPr>
            <a:xfrm>
              <a:off x="6087251" y="1633783"/>
              <a:ext cx="0" cy="109476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42A0BE5-225B-4D1D-9588-7D49337865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513" y="1660809"/>
              <a:ext cx="1356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D2D4270-9D06-4976-92A3-F2AF5819BF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512" y="1914870"/>
              <a:ext cx="1356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F583A35-1CA3-40F9-B382-0548B772DA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511" y="2194498"/>
              <a:ext cx="1356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BAC8FB2-3E14-4A75-842D-F84878145E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511" y="2443920"/>
              <a:ext cx="1356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E723E18-2C88-4763-A2A2-AE1883D18B3B}"/>
                </a:ext>
              </a:extLst>
            </p:cNvPr>
            <p:cNvSpPr/>
            <p:nvPr/>
          </p:nvSpPr>
          <p:spPr>
            <a:xfrm>
              <a:off x="7368352" y="2694247"/>
              <a:ext cx="70884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800" dirty="0">
                  <a:solidFill>
                    <a:schemeClr val="accent1"/>
                  </a:solidFill>
                </a:rPr>
                <a:t>10-100 Gbps</a:t>
              </a:r>
            </a:p>
            <a:p>
              <a:pPr algn="r"/>
              <a:r>
                <a:rPr lang="en-US" sz="800" dirty="0">
                  <a:solidFill>
                    <a:schemeClr val="accent1"/>
                  </a:solidFill>
                </a:rPr>
                <a:t>Network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FE243FD-CAC1-4E77-B3DD-E58EBA2A8306}"/>
                </a:ext>
              </a:extLst>
            </p:cNvPr>
            <p:cNvSpPr/>
            <p:nvPr/>
          </p:nvSpPr>
          <p:spPr>
            <a:xfrm>
              <a:off x="5375614" y="2694247"/>
              <a:ext cx="8258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800" dirty="0"/>
                <a:t>48x 10-Gbps</a:t>
              </a:r>
              <a:br>
                <a:rPr lang="en-US" sz="800" dirty="0"/>
              </a:br>
              <a:r>
                <a:rPr lang="en-US" sz="800" dirty="0"/>
                <a:t>fibers per FELIX</a:t>
              </a:r>
            </a:p>
          </p:txBody>
        </p:sp>
        <p:sp>
          <p:nvSpPr>
            <p:cNvPr id="61" name="Google Shape;352;p20">
              <a:extLst>
                <a:ext uri="{FF2B5EF4-FFF2-40B4-BE49-F238E27FC236}">
                  <a16:creationId xmlns:a16="http://schemas.microsoft.com/office/drawing/2014/main" id="{15957F07-B61A-49F9-BEBB-CD57010981F6}"/>
                </a:ext>
              </a:extLst>
            </p:cNvPr>
            <p:cNvSpPr/>
            <p:nvPr/>
          </p:nvSpPr>
          <p:spPr>
            <a:xfrm>
              <a:off x="6327003" y="2949615"/>
              <a:ext cx="1012067" cy="216024"/>
            </a:xfrm>
            <a:prstGeom prst="rect">
              <a:avLst/>
            </a:prstGeom>
            <a:solidFill>
              <a:srgbClr val="CCCCFF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EIC Timing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07D0EE6-9533-4635-A05D-4D237F549792}"/>
                </a:ext>
              </a:extLst>
            </p:cNvPr>
            <p:cNvCxnSpPr/>
            <p:nvPr/>
          </p:nvCxnSpPr>
          <p:spPr>
            <a:xfrm flipV="1">
              <a:off x="6477676" y="2694247"/>
              <a:ext cx="0" cy="25536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52BA070-80F2-4AAB-B245-E7D477735890}"/>
              </a:ext>
            </a:extLst>
          </p:cNvPr>
          <p:cNvGrpSpPr/>
          <p:nvPr/>
        </p:nvGrpSpPr>
        <p:grpSpPr>
          <a:xfrm>
            <a:off x="5399485" y="3222096"/>
            <a:ext cx="3727577" cy="1764506"/>
            <a:chOff x="5399485" y="3222096"/>
            <a:chExt cx="3727577" cy="176450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813EC75-F019-4704-A907-D19930A0EECC}"/>
                </a:ext>
              </a:extLst>
            </p:cNvPr>
            <p:cNvGrpSpPr/>
            <p:nvPr/>
          </p:nvGrpSpPr>
          <p:grpSpPr>
            <a:xfrm>
              <a:off x="5399485" y="3222096"/>
              <a:ext cx="3727577" cy="1764506"/>
              <a:chOff x="5438435" y="3072352"/>
              <a:chExt cx="3727577" cy="1764506"/>
            </a:xfrm>
          </p:grpSpPr>
          <p:pic>
            <p:nvPicPr>
              <p:cNvPr id="8" name="Google Shape;566;p23">
                <a:extLst>
                  <a:ext uri="{FF2B5EF4-FFF2-40B4-BE49-F238E27FC236}">
                    <a16:creationId xmlns:a16="http://schemas.microsoft.com/office/drawing/2014/main" id="{42639779-D66C-4927-BE0C-F0DA47193544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438435" y="3301501"/>
                <a:ext cx="3574597" cy="15353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CEF5FDC-D0D1-4694-B7C8-97FCCE5B0F5B}"/>
                  </a:ext>
                </a:extLst>
              </p:cNvPr>
              <p:cNvSpPr/>
              <p:nvPr/>
            </p:nvSpPr>
            <p:spPr>
              <a:xfrm>
                <a:off x="7044149" y="3072352"/>
                <a:ext cx="21218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FELIX Card – BNL712 - v2.0</a:t>
                </a:r>
              </a:p>
            </p:txBody>
          </p:sp>
        </p:grpSp>
        <p:pic>
          <p:nvPicPr>
            <p:cNvPr id="64" name="Google Shape;421;p20">
              <a:extLst>
                <a:ext uri="{FF2B5EF4-FFF2-40B4-BE49-F238E27FC236}">
                  <a16:creationId xmlns:a16="http://schemas.microsoft.com/office/drawing/2014/main" id="{620DDC64-AD73-4CF1-8B56-CCEE83E7D45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9516" y="4732646"/>
              <a:ext cx="472405" cy="1913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" name="Google Shape;1241;p46" descr="IMG_20160415_1640370_rewind.jpg">
            <a:extLst>
              <a:ext uri="{FF2B5EF4-FFF2-40B4-BE49-F238E27FC236}">
                <a16:creationId xmlns:a16="http://schemas.microsoft.com/office/drawing/2014/main" id="{783B189E-5278-4210-B3AA-8C1B9552B8A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7270230" y="4995522"/>
            <a:ext cx="1447849" cy="1930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2C7C0C78-CC01-482F-9ED6-5CFD5892F2CF}"/>
              </a:ext>
            </a:extLst>
          </p:cNvPr>
          <p:cNvGrpSpPr/>
          <p:nvPr/>
        </p:nvGrpSpPr>
        <p:grpSpPr>
          <a:xfrm>
            <a:off x="5228429" y="4975220"/>
            <a:ext cx="1649234" cy="1620613"/>
            <a:chOff x="7647027" y="4924152"/>
            <a:chExt cx="1649234" cy="1620613"/>
          </a:xfrm>
        </p:grpSpPr>
        <p:pic>
          <p:nvPicPr>
            <p:cNvPr id="70" name="Google Shape;564;p23">
              <a:extLst>
                <a:ext uri="{FF2B5EF4-FFF2-40B4-BE49-F238E27FC236}">
                  <a16:creationId xmlns:a16="http://schemas.microsoft.com/office/drawing/2014/main" id="{5EF3E395-B1E2-4780-830B-EAF72002385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68331" b="15162"/>
            <a:stretch/>
          </p:blipFill>
          <p:spPr>
            <a:xfrm>
              <a:off x="7696932" y="5366127"/>
              <a:ext cx="1173517" cy="11786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A5605A7-3CE8-4AC2-94C2-0B94C7A6332B}"/>
                </a:ext>
              </a:extLst>
            </p:cNvPr>
            <p:cNvSpPr/>
            <p:nvPr/>
          </p:nvSpPr>
          <p:spPr>
            <a:xfrm>
              <a:off x="7647027" y="4924152"/>
              <a:ext cx="164923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FELIX timing </a:t>
              </a:r>
              <a:br>
                <a:rPr lang="en-US" sz="1400" dirty="0">
                  <a:solidFill>
                    <a:srgbClr val="000000"/>
                  </a:solidFill>
                </a:rPr>
              </a:br>
              <a:r>
                <a:rPr lang="en-US" sz="1400" dirty="0">
                  <a:solidFill>
                    <a:srgbClr val="000000"/>
                  </a:solidFill>
                </a:rPr>
                <a:t>interface mezzanine</a:t>
              </a: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B50116B1-DD9B-4709-922B-E378C3421D87}"/>
              </a:ext>
            </a:extLst>
          </p:cNvPr>
          <p:cNvSpPr/>
          <p:nvPr/>
        </p:nvSpPr>
        <p:spPr>
          <a:xfrm>
            <a:off x="6710220" y="4993248"/>
            <a:ext cx="24254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FELIX-server test stands at BNL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5F31501-1CED-44E4-82C0-E67D02DD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24484"/>
      </p:ext>
    </p:extLst>
  </p:cSld>
  <p:clrMapOvr>
    <a:masterClrMapping/>
  </p:clrMapOvr>
  <p:transition>
    <p:strips dir="r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39A2FB-D492-49D2-8CB9-ACA310A0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02FCD-632D-4D44-9C40-C2DDE5467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7770B-FF84-4A92-9BA8-E391C8EBC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70BA053-7E3A-4585-BC36-AB31CAA6D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Productions for BNL-712v2/FELIXv2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5F779A-A373-43BF-B86B-462C58F06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408" y="3739026"/>
            <a:ext cx="3792992" cy="284633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F37101-A5A5-457A-863B-4E017F06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2524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Ongoing FY19 BNL-712v2/FELIXv2 card production from BNL covering sPHENIX advanced R&amp;D</a:t>
            </a:r>
          </a:p>
          <a:p>
            <a:pPr lvl="1"/>
            <a:r>
              <a:rPr lang="en-US" dirty="0"/>
              <a:t>CBM working on joining this production and adopting this architecture for 2020 campaign too.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sPHENIX production planned after sPHENIX CD-3B (FY20?)</a:t>
            </a:r>
          </a:p>
          <a:p>
            <a:pPr lvl="1"/>
            <a:r>
              <a:rPr lang="en-US" dirty="0"/>
              <a:t>BNL produced 40x cards in various versions of FELIX in ATLAS pre-productions, which will continue too. </a:t>
            </a:r>
          </a:p>
          <a:p>
            <a:r>
              <a:rPr lang="en-US" dirty="0"/>
              <a:t>Synergies from further EIC stream readout R&amp;D welcomed too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3F55E0-74D2-43E5-9F3F-45EF2D7121FE}"/>
              </a:ext>
            </a:extLst>
          </p:cNvPr>
          <p:cNvSpPr/>
          <p:nvPr/>
        </p:nvSpPr>
        <p:spPr>
          <a:xfrm>
            <a:off x="1132538" y="3657600"/>
            <a:ext cx="2880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Courtesy of C.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Stum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, D. Emschermann (GSI)</a:t>
            </a:r>
          </a:p>
          <a:p>
            <a:pPr algn="r"/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See also talk of Dr. Volker Friese (GSI)</a:t>
            </a:r>
          </a:p>
        </p:txBody>
      </p:sp>
    </p:spTree>
    <p:extLst>
      <p:ext uri="{BB962C8B-B14F-4D97-AF65-F5344CB8AC3E}">
        <p14:creationId xmlns:p14="http://schemas.microsoft.com/office/powerpoint/2010/main" val="2177035664"/>
      </p:ext>
    </p:extLst>
  </p:cSld>
  <p:clrMapOvr>
    <a:masterClrMapping/>
  </p:clrMapOvr>
  <p:transition>
    <p:strips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26853F-4C73-419B-8C5C-DC7E899C2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highlights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B89B2B-B91E-4304-9749-DB4807F3D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945088"/>
          </a:xfrm>
        </p:spPr>
        <p:txBody>
          <a:bodyPr/>
          <a:lstStyle/>
          <a:p>
            <a:r>
              <a:rPr lang="en-US" dirty="0"/>
              <a:t>GEM &amp; TPC streaming FEE – SAMPA</a:t>
            </a:r>
          </a:p>
          <a:p>
            <a:r>
              <a:rPr lang="en-US" dirty="0"/>
              <a:t>Timing distribution</a:t>
            </a:r>
          </a:p>
          <a:p>
            <a:r>
              <a:rPr lang="en-US" dirty="0"/>
              <a:t>BNL LDRD on high throughput DAQ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67C59B-144B-47B9-B312-68BF27F3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5E2CD-05FD-4DFC-A591-7402545AF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B36DA-151D-4F88-AD51-7A888F371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87916"/>
      </p:ext>
    </p:extLst>
  </p:cSld>
  <p:clrMapOvr>
    <a:masterClrMapping/>
  </p:clrMapOvr>
  <p:transition>
    <p:strips dir="r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7F6B5B-8674-406D-8E62-0A1B1DFF7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374" y="1216417"/>
            <a:ext cx="8229600" cy="1447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Readout of the eRD6 GEM + zigzag pad with SAMPA FEE + FELIX test stand </a:t>
            </a:r>
          </a:p>
          <a:p>
            <a:r>
              <a:rPr lang="en-US" dirty="0"/>
              <a:t>sPHENIX also initiate engineering and production for a special version of SAMPA with ½ current min shaping time (→80ns) @ University of São Paulo &amp; TSMC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AD265-D801-4943-BFD4-D7C06DF3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7FAD8F-9125-4541-87F8-584C6810D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6F7BD1-BDD1-4129-853A-12FEC9BB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F1C069-518B-439E-9207-D1967898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1"/>
          <a:stretch/>
        </p:blipFill>
        <p:spPr>
          <a:xfrm rot="10800000">
            <a:off x="56759" y="2819400"/>
            <a:ext cx="2407728" cy="19707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BEF2B0-9E53-4A0C-95DD-E5D2F36F8B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171" y="2438400"/>
            <a:ext cx="4248277" cy="4267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FB70CF-E23D-44C3-A1DA-2FFFCEB93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47" y="3191361"/>
            <a:ext cx="2658281" cy="1993711"/>
          </a:xfrm>
          <a:prstGeom prst="rect">
            <a:avLst/>
          </a:prstGeom>
        </p:spPr>
      </p:pic>
      <p:pic>
        <p:nvPicPr>
          <p:cNvPr id="11" name="Picture 10" descr="C:\Users\takao\Dropbox\Documents\sphenix_tpc\cd1_review_2018\opa_review_may2018\20180510_095515.jpg">
            <a:extLst>
              <a:ext uri="{FF2B5EF4-FFF2-40B4-BE49-F238E27FC236}">
                <a16:creationId xmlns:a16="http://schemas.microsoft.com/office/drawing/2014/main" id="{8D40D9F7-E631-45FF-BA09-EDF388C56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6039" r="17749" b="6299"/>
          <a:stretch/>
        </p:blipFill>
        <p:spPr bwMode="auto">
          <a:xfrm>
            <a:off x="2199716" y="3657600"/>
            <a:ext cx="2116317" cy="212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F06A828C-4027-4B6D-90FC-B0F81A70A93C}"/>
              </a:ext>
            </a:extLst>
          </p:cNvPr>
          <p:cNvSpPr txBox="1">
            <a:spLocks/>
          </p:cNvSpPr>
          <p:nvPr/>
        </p:nvSpPr>
        <p:spPr>
          <a:xfrm>
            <a:off x="457200" y="152400"/>
            <a:ext cx="87630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dirty="0"/>
              <a:t>SAMPA test stand with EIC RD GEM tracker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A6186E-E551-4ACF-B4C1-DE37901BD758}"/>
              </a:ext>
            </a:extLst>
          </p:cNvPr>
          <p:cNvSpPr/>
          <p:nvPr/>
        </p:nvSpPr>
        <p:spPr>
          <a:xfrm>
            <a:off x="5360608" y="2361038"/>
            <a:ext cx="3249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Fe-55 x-ray on q-GEM (</a:t>
            </a:r>
            <a:r>
              <a:rPr lang="en-US" dirty="0" err="1"/>
              <a:t>Ar</a:t>
            </a:r>
            <a:r>
              <a:rPr lang="en-US" dirty="0"/>
              <a:t>-based)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13C0326-5EF6-4259-A587-45E14141EAEA}"/>
              </a:ext>
            </a:extLst>
          </p:cNvPr>
          <p:cNvSpPr/>
          <p:nvPr/>
        </p:nvSpPr>
        <p:spPr>
          <a:xfrm>
            <a:off x="4114800" y="5775046"/>
            <a:ext cx="919642" cy="434673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C765C3-7E00-4EB0-8020-A56BFE162863}"/>
              </a:ext>
            </a:extLst>
          </p:cNvPr>
          <p:cNvSpPr/>
          <p:nvPr/>
        </p:nvSpPr>
        <p:spPr>
          <a:xfrm>
            <a:off x="2176830" y="6192370"/>
            <a:ext cx="3685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Raw data,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hlinkClick r:id="rId6"/>
              </a:rPr>
              <a:t>decoder, clustering &amp; Ana.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2" name="Picture 2" descr="Related image">
            <a:extLst>
              <a:ext uri="{FF2B5EF4-FFF2-40B4-BE49-F238E27FC236}">
                <a16:creationId xmlns:a16="http://schemas.microsoft.com/office/drawing/2014/main" id="{4D5AE1AA-C883-4C3D-82F5-1F3F54F6C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999" y="5767304"/>
            <a:ext cx="832960" cy="50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74083"/>
      </p:ext>
    </p:extLst>
  </p:cSld>
  <p:clrMapOvr>
    <a:masterClrMapping/>
  </p:clrMapOvr>
  <p:transition>
    <p:strips dir="r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AD265-D801-4943-BFD4-D7C06DF3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7FAD8F-9125-4541-87F8-584C6810D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6F7BD1-BDD1-4129-853A-12FEC9BB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092FE6F-E706-4438-AD67-685DF2CF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763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SAMPA test stand with EIC RD GEM tracker</a:t>
            </a:r>
          </a:p>
        </p:txBody>
      </p:sp>
      <p:pic>
        <p:nvPicPr>
          <p:cNvPr id="8" name="gem_movie (1)">
            <a:hlinkClick r:id="" action="ppaction://media"/>
            <a:extLst>
              <a:ext uri="{FF2B5EF4-FFF2-40B4-BE49-F238E27FC236}">
                <a16:creationId xmlns:a16="http://schemas.microsoft.com/office/drawing/2014/main" id="{821D9D62-F6EA-4A61-8DCA-B1B3408882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8497" y="1063500"/>
            <a:ext cx="3850580" cy="55318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5F452E-B300-4F35-978D-0BB9E54BE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382" y="1403695"/>
            <a:ext cx="1676400" cy="1257300"/>
          </a:xfrm>
          <a:prstGeom prst="rect">
            <a:avLst/>
          </a:prstGeom>
        </p:spPr>
      </p:pic>
      <p:pic>
        <p:nvPicPr>
          <p:cNvPr id="14" name="Picture 13" descr="C:\Users\takao\Dropbox\Documents\sphenix_tpc\cd1_review_2018\opa_review_may2018\20180510_095515.jpg">
            <a:extLst>
              <a:ext uri="{FF2B5EF4-FFF2-40B4-BE49-F238E27FC236}">
                <a16:creationId xmlns:a16="http://schemas.microsoft.com/office/drawing/2014/main" id="{ED09E211-C310-420F-A69A-97A2E172F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6039" r="17749" b="6299"/>
          <a:stretch/>
        </p:blipFill>
        <p:spPr bwMode="auto">
          <a:xfrm>
            <a:off x="1524000" y="2057400"/>
            <a:ext cx="1249539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6822A0-787C-4702-ADCB-2335812A13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739" y="3300757"/>
            <a:ext cx="2623893" cy="16187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01C72B-AFCD-43B2-BDC6-76C4EDCE71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54" r="1"/>
          <a:stretch/>
        </p:blipFill>
        <p:spPr>
          <a:xfrm>
            <a:off x="1219200" y="4760867"/>
            <a:ext cx="2092150" cy="1613683"/>
          </a:xfrm>
          <a:prstGeom prst="rect">
            <a:avLst/>
          </a:prstGeom>
        </p:spPr>
      </p:pic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FBC4F74D-30EF-495A-9C83-449681D69BD1}"/>
              </a:ext>
            </a:extLst>
          </p:cNvPr>
          <p:cNvSpPr/>
          <p:nvPr/>
        </p:nvSpPr>
        <p:spPr>
          <a:xfrm>
            <a:off x="3126539" y="3011503"/>
            <a:ext cx="1249539" cy="2209800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1219614-7198-44B7-BA91-157DD3AFF59C}"/>
              </a:ext>
            </a:extLst>
          </p:cNvPr>
          <p:cNvSpPr/>
          <p:nvPr/>
        </p:nvSpPr>
        <p:spPr>
          <a:xfrm>
            <a:off x="3515997" y="5486400"/>
            <a:ext cx="1407218" cy="920909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Raw data &amp;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hlinkClick r:id="rId9"/>
              </a:rPr>
              <a:t>Ana.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86A75C-86C9-4DFD-B454-24F93A3EB968}"/>
              </a:ext>
            </a:extLst>
          </p:cNvPr>
          <p:cNvSpPr/>
          <p:nvPr/>
        </p:nvSpPr>
        <p:spPr>
          <a:xfrm>
            <a:off x="365471" y="1078468"/>
            <a:ext cx="3408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X-ray </a:t>
            </a:r>
            <a:r>
              <a:rPr lang="en-US" dirty="0" err="1"/>
              <a:t>src</a:t>
            </a:r>
            <a:r>
              <a:rPr lang="en-US" dirty="0"/>
              <a:t>, eRD6 GEM + zigzag pad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0F8E4-5A1C-409C-84D5-E76A141E5107}"/>
              </a:ext>
            </a:extLst>
          </p:cNvPr>
          <p:cNvSpPr/>
          <p:nvPr/>
        </p:nvSpPr>
        <p:spPr>
          <a:xfrm>
            <a:off x="370887" y="1742860"/>
            <a:ext cx="1506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8x SAMPA FEE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84C2D-9E6D-4400-9A35-DB1EB6F52741}"/>
              </a:ext>
            </a:extLst>
          </p:cNvPr>
          <p:cNvSpPr/>
          <p:nvPr/>
        </p:nvSpPr>
        <p:spPr>
          <a:xfrm>
            <a:off x="508169" y="4410359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BNL-711 (→ BNL-712v2)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44EF9E-9364-4C9E-ABED-40925C4AFBA6}"/>
              </a:ext>
            </a:extLst>
          </p:cNvPr>
          <p:cNvSpPr/>
          <p:nvPr/>
        </p:nvSpPr>
        <p:spPr>
          <a:xfrm>
            <a:off x="1419674" y="6015129"/>
            <a:ext cx="1914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Commodity server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8F3688-096D-43E8-9D4E-927D8E305AC5}"/>
              </a:ext>
            </a:extLst>
          </p:cNvPr>
          <p:cNvSpPr/>
          <p:nvPr/>
        </p:nvSpPr>
        <p:spPr>
          <a:xfrm>
            <a:off x="4355920" y="1078468"/>
            <a:ext cx="4864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Picture embedded in raw data stream (animation)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D52243-1DFA-4AA6-B752-C24F2F328EE5}"/>
              </a:ext>
            </a:extLst>
          </p:cNvPr>
          <p:cNvSpPr/>
          <p:nvPr/>
        </p:nvSpPr>
        <p:spPr>
          <a:xfrm>
            <a:off x="4743971" y="3595994"/>
            <a:ext cx="4134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Reconstructed GEM hits from SAMPA data</a:t>
            </a:r>
          </a:p>
        </p:txBody>
      </p:sp>
    </p:spTree>
    <p:extLst>
      <p:ext uri="{BB962C8B-B14F-4D97-AF65-F5344CB8AC3E}">
        <p14:creationId xmlns:p14="http://schemas.microsoft.com/office/powerpoint/2010/main" val="297946188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AD265-D801-4943-BFD4-D7C06DF3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7FAD8F-9125-4541-87F8-584C6810D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6F7BD1-BDD1-4129-853A-12FEC9BB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092FE6F-E706-4438-AD67-685DF2CF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distributions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58CF4B-DF5C-40A7-A229-635D095BC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399"/>
            <a:ext cx="4583790" cy="268251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All PHENIX/sPHENIX FEE are synced to beam clock/counter. Expecting similar for EIC detector</a:t>
            </a:r>
          </a:p>
          <a:p>
            <a:r>
              <a:rPr lang="en-US" dirty="0"/>
              <a:t>BNL-712/FELIX can receive clock of multiple protocols (SPF+, White Rabbit, TTC, …) via a timing mezzanine card</a:t>
            </a:r>
          </a:p>
          <a:p>
            <a:r>
              <a:rPr lang="en-US" dirty="0"/>
              <a:t>SI5345 jitter cleaner control jitter to &lt;0.1 </a:t>
            </a:r>
            <a:r>
              <a:rPr lang="en-US" dirty="0" err="1"/>
              <a:t>ps</a:t>
            </a:r>
            <a:endParaRPr lang="en-US" dirty="0"/>
          </a:p>
          <a:p>
            <a:r>
              <a:rPr lang="en-US" dirty="0"/>
              <a:t>BNL-712/FELIX carries 48x 10 Gbps downlink fiber for control data to FEE. Beam clock and sync word can be encoded on fiber (e.g. 8b10b encoding)</a:t>
            </a:r>
          </a:p>
          <a:p>
            <a:r>
              <a:rPr lang="en-US" dirty="0"/>
              <a:t>For EIC hadron beam RF, extra cautious need to be taken for hadron machine ramp from low gamma to high gamma, which leads to clock frequency variation [next slide].</a:t>
            </a:r>
          </a:p>
          <a:p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9C35414E-BD2A-4BFF-A97A-4ECD2907B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25" r="52064"/>
          <a:stretch/>
        </p:blipFill>
        <p:spPr>
          <a:xfrm>
            <a:off x="4953003" y="3639987"/>
            <a:ext cx="3694269" cy="2917320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F5B1C85C-8EEB-4FAF-B308-0343D4DA3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6" t="12351" b="58005"/>
          <a:stretch/>
        </p:blipFill>
        <p:spPr>
          <a:xfrm>
            <a:off x="2080454" y="5172840"/>
            <a:ext cx="3236732" cy="11535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7A483A-8015-4414-B9AB-6C66D6C7473E}"/>
              </a:ext>
            </a:extLst>
          </p:cNvPr>
          <p:cNvSpPr/>
          <p:nvPr/>
        </p:nvSpPr>
        <p:spPr>
          <a:xfrm>
            <a:off x="2209800" y="6113808"/>
            <a:ext cx="2690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Courtesy of Kai Chen (BNL)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70FDBA-4220-44DC-9D3B-8CD2A8C6670E}"/>
              </a:ext>
            </a:extLst>
          </p:cNvPr>
          <p:cNvCxnSpPr>
            <a:cxnSpLocks/>
          </p:cNvCxnSpPr>
          <p:nvPr/>
        </p:nvCxnSpPr>
        <p:spPr>
          <a:xfrm flipV="1">
            <a:off x="4114800" y="4891714"/>
            <a:ext cx="2395563" cy="462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6E2024E-78D5-4968-957A-9393DCF5F696}"/>
              </a:ext>
            </a:extLst>
          </p:cNvPr>
          <p:cNvGrpSpPr/>
          <p:nvPr/>
        </p:nvGrpSpPr>
        <p:grpSpPr>
          <a:xfrm>
            <a:off x="1676400" y="3875363"/>
            <a:ext cx="3085601" cy="1324645"/>
            <a:chOff x="888651" y="3422977"/>
            <a:chExt cx="3771401" cy="1619058"/>
          </a:xfrm>
        </p:grpSpPr>
        <p:pic>
          <p:nvPicPr>
            <p:cNvPr id="12" name="Google Shape;564;p23">
              <a:extLst>
                <a:ext uri="{FF2B5EF4-FFF2-40B4-BE49-F238E27FC236}">
                  <a16:creationId xmlns:a16="http://schemas.microsoft.com/office/drawing/2014/main" id="{2BA449A2-77AF-40FC-AAA7-206994A1FF4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8651" y="3641515"/>
              <a:ext cx="3771401" cy="140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AA0808-E619-40FC-BF98-943F8F763674}"/>
                </a:ext>
              </a:extLst>
            </p:cNvPr>
            <p:cNvSpPr/>
            <p:nvPr/>
          </p:nvSpPr>
          <p:spPr>
            <a:xfrm>
              <a:off x="1946556" y="3422977"/>
              <a:ext cx="152798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</a:rPr>
                <a:t>timing mezzanine cards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682FEA-FEAE-441F-92E2-E6ACC17D521C}"/>
              </a:ext>
            </a:extLst>
          </p:cNvPr>
          <p:cNvGrpSpPr/>
          <p:nvPr/>
        </p:nvGrpSpPr>
        <p:grpSpPr>
          <a:xfrm>
            <a:off x="5125934" y="1290380"/>
            <a:ext cx="3789466" cy="2062420"/>
            <a:chOff x="5218948" y="1219200"/>
            <a:chExt cx="3789466" cy="20624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0A6F09E-9CD3-4010-AE36-340A38CF9F7B}"/>
                </a:ext>
              </a:extLst>
            </p:cNvPr>
            <p:cNvGrpSpPr/>
            <p:nvPr/>
          </p:nvGrpSpPr>
          <p:grpSpPr>
            <a:xfrm>
              <a:off x="6330372" y="1543381"/>
              <a:ext cx="1436792" cy="216024"/>
              <a:chOff x="6217488" y="2152096"/>
              <a:chExt cx="1436792" cy="216024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F3885730-F80C-4799-9D6B-D7E419B321BD}"/>
                  </a:ext>
                </a:extLst>
              </p:cNvPr>
              <p:cNvGrpSpPr/>
              <p:nvPr/>
            </p:nvGrpSpPr>
            <p:grpSpPr>
              <a:xfrm>
                <a:off x="6217488" y="2152096"/>
                <a:ext cx="720080" cy="216024"/>
                <a:chOff x="6217488" y="2154539"/>
                <a:chExt cx="720080" cy="216024"/>
              </a:xfrm>
            </p:grpSpPr>
            <p:sp>
              <p:nvSpPr>
                <p:cNvPr id="57" name="Google Shape;352;p20">
                  <a:extLst>
                    <a:ext uri="{FF2B5EF4-FFF2-40B4-BE49-F238E27FC236}">
                      <a16:creationId xmlns:a16="http://schemas.microsoft.com/office/drawing/2014/main" id="{137E3418-3F49-4B99-8983-A7C833A55959}"/>
                    </a:ext>
                  </a:extLst>
                </p:cNvPr>
                <p:cNvSpPr/>
                <p:nvPr/>
              </p:nvSpPr>
              <p:spPr>
                <a:xfrm>
                  <a:off x="6217488" y="2154539"/>
                  <a:ext cx="720080" cy="216024"/>
                </a:xfrm>
                <a:prstGeom prst="rect">
                  <a:avLst/>
                </a:prstGeom>
                <a:solidFill>
                  <a:srgbClr val="D6E3BC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375" tIns="45675" rIns="91375" bIns="4567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8" name="Google Shape;421;p20">
                  <a:extLst>
                    <a:ext uri="{FF2B5EF4-FFF2-40B4-BE49-F238E27FC236}">
                      <a16:creationId xmlns:a16="http://schemas.microsoft.com/office/drawing/2014/main" id="{63375FB5-ABBB-4AA7-9998-6E174A40199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6338093" y="2171634"/>
                  <a:ext cx="472405" cy="1913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6" name="Google Shape;352;p20">
                <a:extLst>
                  <a:ext uri="{FF2B5EF4-FFF2-40B4-BE49-F238E27FC236}">
                    <a16:creationId xmlns:a16="http://schemas.microsoft.com/office/drawing/2014/main" id="{A6DB3120-A122-4455-B84B-4971E30E2C9A}"/>
                  </a:ext>
                </a:extLst>
              </p:cNvPr>
              <p:cNvSpPr/>
              <p:nvPr/>
            </p:nvSpPr>
            <p:spPr>
              <a:xfrm>
                <a:off x="6934200" y="2152096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352;p20">
              <a:extLst>
                <a:ext uri="{FF2B5EF4-FFF2-40B4-BE49-F238E27FC236}">
                  <a16:creationId xmlns:a16="http://schemas.microsoft.com/office/drawing/2014/main" id="{7078D380-B5F1-4211-8EF4-F7ED442ED46E}"/>
                </a:ext>
              </a:extLst>
            </p:cNvPr>
            <p:cNvSpPr/>
            <p:nvPr/>
          </p:nvSpPr>
          <p:spPr>
            <a:xfrm>
              <a:off x="8003025" y="1543381"/>
              <a:ext cx="1005389" cy="1622258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COST Network </a:t>
              </a:r>
              <a:b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&amp;</a:t>
              </a:r>
              <a:b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 Online Computing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FFD5AC8-CB8C-47B4-9CC6-497CCEAB6273}"/>
                </a:ext>
              </a:extLst>
            </p:cNvPr>
            <p:cNvGrpSpPr/>
            <p:nvPr/>
          </p:nvGrpSpPr>
          <p:grpSpPr>
            <a:xfrm>
              <a:off x="6330372" y="1848374"/>
              <a:ext cx="1436792" cy="216024"/>
              <a:chOff x="6217488" y="2152096"/>
              <a:chExt cx="1436792" cy="21602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84335BF-7242-4185-9880-1FF8408BAADC}"/>
                  </a:ext>
                </a:extLst>
              </p:cNvPr>
              <p:cNvGrpSpPr/>
              <p:nvPr/>
            </p:nvGrpSpPr>
            <p:grpSpPr>
              <a:xfrm>
                <a:off x="6217488" y="2152096"/>
                <a:ext cx="720080" cy="216024"/>
                <a:chOff x="6217488" y="2154539"/>
                <a:chExt cx="720080" cy="216024"/>
              </a:xfrm>
            </p:grpSpPr>
            <p:sp>
              <p:nvSpPr>
                <p:cNvPr id="53" name="Google Shape;352;p20">
                  <a:extLst>
                    <a:ext uri="{FF2B5EF4-FFF2-40B4-BE49-F238E27FC236}">
                      <a16:creationId xmlns:a16="http://schemas.microsoft.com/office/drawing/2014/main" id="{0B0F9002-08B8-4D0B-A107-14FB7B564107}"/>
                    </a:ext>
                  </a:extLst>
                </p:cNvPr>
                <p:cNvSpPr/>
                <p:nvPr/>
              </p:nvSpPr>
              <p:spPr>
                <a:xfrm>
                  <a:off x="6217488" y="2154539"/>
                  <a:ext cx="720080" cy="216024"/>
                </a:xfrm>
                <a:prstGeom prst="rect">
                  <a:avLst/>
                </a:prstGeom>
                <a:solidFill>
                  <a:srgbClr val="D6E3BC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375" tIns="45675" rIns="91375" bIns="4567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4" name="Google Shape;421;p20">
                  <a:extLst>
                    <a:ext uri="{FF2B5EF4-FFF2-40B4-BE49-F238E27FC236}">
                      <a16:creationId xmlns:a16="http://schemas.microsoft.com/office/drawing/2014/main" id="{9C9B7F9F-136E-4DCE-BA17-8CF3355CC45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6338093" y="2171634"/>
                  <a:ext cx="472405" cy="1913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2" name="Google Shape;352;p20">
                <a:extLst>
                  <a:ext uri="{FF2B5EF4-FFF2-40B4-BE49-F238E27FC236}">
                    <a16:creationId xmlns:a16="http://schemas.microsoft.com/office/drawing/2014/main" id="{0121C84B-131D-4E00-B7F2-DF541C9C1E0C}"/>
                  </a:ext>
                </a:extLst>
              </p:cNvPr>
              <p:cNvSpPr/>
              <p:nvPr/>
            </p:nvSpPr>
            <p:spPr>
              <a:xfrm>
                <a:off x="6934200" y="2152096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9D2ECDE-85F3-45C2-8C56-423B4899DF81}"/>
                </a:ext>
              </a:extLst>
            </p:cNvPr>
            <p:cNvGrpSpPr/>
            <p:nvPr/>
          </p:nvGrpSpPr>
          <p:grpSpPr>
            <a:xfrm>
              <a:off x="6330372" y="2153367"/>
              <a:ext cx="1436792" cy="216024"/>
              <a:chOff x="6217488" y="2152096"/>
              <a:chExt cx="1436792" cy="216024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5F1C32C-786A-4880-B8CD-23164EC13C39}"/>
                  </a:ext>
                </a:extLst>
              </p:cNvPr>
              <p:cNvGrpSpPr/>
              <p:nvPr/>
            </p:nvGrpSpPr>
            <p:grpSpPr>
              <a:xfrm>
                <a:off x="6217488" y="2152096"/>
                <a:ext cx="720080" cy="216024"/>
                <a:chOff x="6217488" y="2154539"/>
                <a:chExt cx="720080" cy="216024"/>
              </a:xfrm>
            </p:grpSpPr>
            <p:sp>
              <p:nvSpPr>
                <p:cNvPr id="49" name="Google Shape;352;p20">
                  <a:extLst>
                    <a:ext uri="{FF2B5EF4-FFF2-40B4-BE49-F238E27FC236}">
                      <a16:creationId xmlns:a16="http://schemas.microsoft.com/office/drawing/2014/main" id="{1190C3AD-4FDF-495B-ABAD-E50B83EC11CB}"/>
                    </a:ext>
                  </a:extLst>
                </p:cNvPr>
                <p:cNvSpPr/>
                <p:nvPr/>
              </p:nvSpPr>
              <p:spPr>
                <a:xfrm>
                  <a:off x="6217488" y="2154539"/>
                  <a:ext cx="720080" cy="216024"/>
                </a:xfrm>
                <a:prstGeom prst="rect">
                  <a:avLst/>
                </a:prstGeom>
                <a:solidFill>
                  <a:srgbClr val="D6E3BC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375" tIns="45675" rIns="91375" bIns="4567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0" name="Google Shape;421;p20">
                  <a:extLst>
                    <a:ext uri="{FF2B5EF4-FFF2-40B4-BE49-F238E27FC236}">
                      <a16:creationId xmlns:a16="http://schemas.microsoft.com/office/drawing/2014/main" id="{787FF4E0-2F4F-453E-91DC-ADAEC5AE034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6338093" y="2171634"/>
                  <a:ext cx="472405" cy="1913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8" name="Google Shape;352;p20">
                <a:extLst>
                  <a:ext uri="{FF2B5EF4-FFF2-40B4-BE49-F238E27FC236}">
                    <a16:creationId xmlns:a16="http://schemas.microsoft.com/office/drawing/2014/main" id="{A59B56D7-0253-4037-BE80-154A2E1FE6E2}"/>
                  </a:ext>
                </a:extLst>
              </p:cNvPr>
              <p:cNvSpPr/>
              <p:nvPr/>
            </p:nvSpPr>
            <p:spPr>
              <a:xfrm>
                <a:off x="6934200" y="2152096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6EE4504-EB14-48C2-8454-4CACBC29218F}"/>
                </a:ext>
              </a:extLst>
            </p:cNvPr>
            <p:cNvGrpSpPr/>
            <p:nvPr/>
          </p:nvGrpSpPr>
          <p:grpSpPr>
            <a:xfrm>
              <a:off x="6330372" y="2458361"/>
              <a:ext cx="1436792" cy="216024"/>
              <a:chOff x="6217488" y="2152096"/>
              <a:chExt cx="1436792" cy="216024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D9785D99-945D-4764-948F-C74E82527703}"/>
                  </a:ext>
                </a:extLst>
              </p:cNvPr>
              <p:cNvGrpSpPr/>
              <p:nvPr/>
            </p:nvGrpSpPr>
            <p:grpSpPr>
              <a:xfrm>
                <a:off x="6217488" y="2152096"/>
                <a:ext cx="720080" cy="216024"/>
                <a:chOff x="6217488" y="2154539"/>
                <a:chExt cx="720080" cy="216024"/>
              </a:xfrm>
            </p:grpSpPr>
            <p:sp>
              <p:nvSpPr>
                <p:cNvPr id="45" name="Google Shape;352;p20">
                  <a:extLst>
                    <a:ext uri="{FF2B5EF4-FFF2-40B4-BE49-F238E27FC236}">
                      <a16:creationId xmlns:a16="http://schemas.microsoft.com/office/drawing/2014/main" id="{7F0644CE-0F74-40CD-9E7F-55FFCE533545}"/>
                    </a:ext>
                  </a:extLst>
                </p:cNvPr>
                <p:cNvSpPr/>
                <p:nvPr/>
              </p:nvSpPr>
              <p:spPr>
                <a:xfrm>
                  <a:off x="6217488" y="2154539"/>
                  <a:ext cx="720080" cy="216024"/>
                </a:xfrm>
                <a:prstGeom prst="rect">
                  <a:avLst/>
                </a:prstGeom>
                <a:solidFill>
                  <a:srgbClr val="D6E3BC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375" tIns="45675" rIns="91375" bIns="4567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6" name="Google Shape;421;p20">
                  <a:extLst>
                    <a:ext uri="{FF2B5EF4-FFF2-40B4-BE49-F238E27FC236}">
                      <a16:creationId xmlns:a16="http://schemas.microsoft.com/office/drawing/2014/main" id="{DC7DB173-DA0B-4ABA-BF26-77C7E153EC7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6338093" y="2171634"/>
                  <a:ext cx="472405" cy="1913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4" name="Google Shape;352;p20">
                <a:extLst>
                  <a:ext uri="{FF2B5EF4-FFF2-40B4-BE49-F238E27FC236}">
                    <a16:creationId xmlns:a16="http://schemas.microsoft.com/office/drawing/2014/main" id="{D5DFA2B9-6566-4015-B7FE-3BBFE59392E3}"/>
                  </a:ext>
                </a:extLst>
              </p:cNvPr>
              <p:cNvSpPr/>
              <p:nvPr/>
            </p:nvSpPr>
            <p:spPr>
              <a:xfrm>
                <a:off x="6934200" y="2152096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35207AA-7112-4574-BD15-40D27EE6F210}"/>
                </a:ext>
              </a:extLst>
            </p:cNvPr>
            <p:cNvSpPr/>
            <p:nvPr/>
          </p:nvSpPr>
          <p:spPr>
            <a:xfrm>
              <a:off x="6839335" y="259080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  <a:ea typeface="Calibri"/>
                  <a:cs typeface="Calibri"/>
                  <a:sym typeface="Calibri"/>
                </a:rPr>
                <a:t>....</a:t>
              </a:r>
              <a:endParaRPr lang="en-US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E26412-C700-49D8-9847-5D0DE9314A4B}"/>
                </a:ext>
              </a:extLst>
            </p:cNvPr>
            <p:cNvCxnSpPr>
              <a:stCxn id="56" idx="3"/>
            </p:cNvCxnSpPr>
            <p:nvPr/>
          </p:nvCxnSpPr>
          <p:spPr>
            <a:xfrm>
              <a:off x="7767164" y="1651393"/>
              <a:ext cx="235861" cy="0"/>
            </a:xfrm>
            <a:prstGeom prst="line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975A744-37B1-44A1-B7B2-F1A108DFE552}"/>
                </a:ext>
              </a:extLst>
            </p:cNvPr>
            <p:cNvCxnSpPr/>
            <p:nvPr/>
          </p:nvCxnSpPr>
          <p:spPr>
            <a:xfrm>
              <a:off x="7767164" y="1956386"/>
              <a:ext cx="235861" cy="0"/>
            </a:xfrm>
            <a:prstGeom prst="line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2D85874-37E8-4084-BD2F-354E0A806CE7}"/>
                </a:ext>
              </a:extLst>
            </p:cNvPr>
            <p:cNvCxnSpPr/>
            <p:nvPr/>
          </p:nvCxnSpPr>
          <p:spPr>
            <a:xfrm>
              <a:off x="7767164" y="2261379"/>
              <a:ext cx="235861" cy="0"/>
            </a:xfrm>
            <a:prstGeom prst="line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7BBF799-795F-4F4C-8771-C37C5F18F7DD}"/>
                </a:ext>
              </a:extLst>
            </p:cNvPr>
            <p:cNvCxnSpPr/>
            <p:nvPr/>
          </p:nvCxnSpPr>
          <p:spPr>
            <a:xfrm>
              <a:off x="7767164" y="2566373"/>
              <a:ext cx="235861" cy="0"/>
            </a:xfrm>
            <a:prstGeom prst="line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Google Shape;352;p20">
              <a:extLst>
                <a:ext uri="{FF2B5EF4-FFF2-40B4-BE49-F238E27FC236}">
                  <a16:creationId xmlns:a16="http://schemas.microsoft.com/office/drawing/2014/main" id="{F07D1105-0580-4EC4-939F-A433CB8D078E}"/>
                </a:ext>
              </a:extLst>
            </p:cNvPr>
            <p:cNvSpPr/>
            <p:nvPr/>
          </p:nvSpPr>
          <p:spPr>
            <a:xfrm>
              <a:off x="5218948" y="1543381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A2962E-5F4C-4119-8CD7-6B3B1CE1545B}"/>
                </a:ext>
              </a:extLst>
            </p:cNvPr>
            <p:cNvCxnSpPr/>
            <p:nvPr/>
          </p:nvCxnSpPr>
          <p:spPr>
            <a:xfrm>
              <a:off x="6172200" y="1241138"/>
              <a:ext cx="0" cy="204048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Google Shape;352;p20">
              <a:extLst>
                <a:ext uri="{FF2B5EF4-FFF2-40B4-BE49-F238E27FC236}">
                  <a16:creationId xmlns:a16="http://schemas.microsoft.com/office/drawing/2014/main" id="{8618F3D5-12C3-4658-919B-680698C1DF16}"/>
                </a:ext>
              </a:extLst>
            </p:cNvPr>
            <p:cNvSpPr/>
            <p:nvPr/>
          </p:nvSpPr>
          <p:spPr>
            <a:xfrm>
              <a:off x="5218948" y="1810937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2;p20">
              <a:extLst>
                <a:ext uri="{FF2B5EF4-FFF2-40B4-BE49-F238E27FC236}">
                  <a16:creationId xmlns:a16="http://schemas.microsoft.com/office/drawing/2014/main" id="{8B133502-F377-427B-8B2C-46252E759341}"/>
                </a:ext>
              </a:extLst>
            </p:cNvPr>
            <p:cNvSpPr/>
            <p:nvPr/>
          </p:nvSpPr>
          <p:spPr>
            <a:xfrm>
              <a:off x="5218948" y="2086486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52;p20">
              <a:extLst>
                <a:ext uri="{FF2B5EF4-FFF2-40B4-BE49-F238E27FC236}">
                  <a16:creationId xmlns:a16="http://schemas.microsoft.com/office/drawing/2014/main" id="{D94379EB-85E8-4091-81FE-E08BC9EACCE2}"/>
                </a:ext>
              </a:extLst>
            </p:cNvPr>
            <p:cNvSpPr/>
            <p:nvPr/>
          </p:nvSpPr>
          <p:spPr>
            <a:xfrm>
              <a:off x="5218948" y="2339987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8C9E641-BC04-460D-965F-89E147DDFB3D}"/>
                </a:ext>
              </a:extLst>
            </p:cNvPr>
            <p:cNvSpPr/>
            <p:nvPr/>
          </p:nvSpPr>
          <p:spPr>
            <a:xfrm>
              <a:off x="5369312" y="2421367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  <a:ea typeface="Calibri"/>
                  <a:cs typeface="Calibri"/>
                  <a:sym typeface="Calibri"/>
                </a:rPr>
                <a:t>....</a:t>
              </a:r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3CCBB4-AA01-4101-831B-410251789BA3}"/>
                </a:ext>
              </a:extLst>
            </p:cNvPr>
            <p:cNvSpPr/>
            <p:nvPr/>
          </p:nvSpPr>
          <p:spPr>
            <a:xfrm>
              <a:off x="5257800" y="1219200"/>
              <a:ext cx="8130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595959"/>
                  </a:solidFill>
                  <a:ea typeface="Calibri"/>
                  <a:cs typeface="Calibri"/>
                  <a:sym typeface="Calibri"/>
                </a:rPr>
                <a:t>Exp. Hall</a:t>
              </a:r>
              <a:endParaRPr lang="en-US" sz="1400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D78564F-9BE3-4947-B3FA-2D8C89617A07}"/>
                </a:ext>
              </a:extLst>
            </p:cNvPr>
            <p:cNvSpPr/>
            <p:nvPr/>
          </p:nvSpPr>
          <p:spPr>
            <a:xfrm>
              <a:off x="6255609" y="1219200"/>
              <a:ext cx="9466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595959"/>
                  </a:solidFill>
                  <a:ea typeface="Calibri"/>
                  <a:cs typeface="Calibri"/>
                  <a:sym typeface="Calibri"/>
                </a:rPr>
                <a:t>DAQ room</a:t>
              </a:r>
              <a:endParaRPr lang="en-US" sz="1400" dirty="0"/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08B077E5-CFE4-47C4-9B4D-97E09785933D}"/>
                </a:ext>
              </a:extLst>
            </p:cNvPr>
            <p:cNvSpPr/>
            <p:nvPr/>
          </p:nvSpPr>
          <p:spPr>
            <a:xfrm>
              <a:off x="6087184" y="1607926"/>
              <a:ext cx="228595" cy="105767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9D8CE98-17B1-4FA6-8FE9-3B309DA844E9}"/>
                </a:ext>
              </a:extLst>
            </p:cNvPr>
            <p:cNvCxnSpPr>
              <a:cxnSpLocks/>
            </p:cNvCxnSpPr>
            <p:nvPr/>
          </p:nvCxnSpPr>
          <p:spPr>
            <a:xfrm>
              <a:off x="6087251" y="1633783"/>
              <a:ext cx="0" cy="109476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D72F09D-E3AB-4952-889F-74F6E2FC8E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513" y="1660809"/>
              <a:ext cx="1356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C778E5B-1BC9-4698-B34E-FCC12A60AF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512" y="1914870"/>
              <a:ext cx="1356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7C61B7D-3859-4ECA-90B3-8569FA0AD4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511" y="2194498"/>
              <a:ext cx="1356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4350F81-37A8-42DD-8CAF-B1CD61F740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511" y="2443920"/>
              <a:ext cx="1356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A0BDE6C-D4B5-4674-9D1C-56C182F1E8B1}"/>
                </a:ext>
              </a:extLst>
            </p:cNvPr>
            <p:cNvSpPr/>
            <p:nvPr/>
          </p:nvSpPr>
          <p:spPr>
            <a:xfrm>
              <a:off x="7368352" y="2694247"/>
              <a:ext cx="70884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800" dirty="0">
                  <a:solidFill>
                    <a:schemeClr val="accent1"/>
                  </a:solidFill>
                </a:rPr>
                <a:t>10-100 Gbps</a:t>
              </a:r>
            </a:p>
            <a:p>
              <a:pPr algn="r"/>
              <a:r>
                <a:rPr lang="en-US" sz="800" dirty="0">
                  <a:solidFill>
                    <a:schemeClr val="accent1"/>
                  </a:solidFill>
                </a:rPr>
                <a:t>Network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1B7DE6D-0BEE-450C-8B03-2AEDBAEF80A9}"/>
                </a:ext>
              </a:extLst>
            </p:cNvPr>
            <p:cNvSpPr/>
            <p:nvPr/>
          </p:nvSpPr>
          <p:spPr>
            <a:xfrm>
              <a:off x="5375614" y="2694247"/>
              <a:ext cx="8258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800" dirty="0"/>
                <a:t>48x 10-Gbps</a:t>
              </a:r>
              <a:br>
                <a:rPr lang="en-US" sz="800" dirty="0"/>
              </a:br>
              <a:r>
                <a:rPr lang="en-US" sz="800" dirty="0"/>
                <a:t>fibers per FELIX</a:t>
              </a:r>
            </a:p>
          </p:txBody>
        </p:sp>
        <p:sp>
          <p:nvSpPr>
            <p:cNvPr id="41" name="Google Shape;352;p20">
              <a:extLst>
                <a:ext uri="{FF2B5EF4-FFF2-40B4-BE49-F238E27FC236}">
                  <a16:creationId xmlns:a16="http://schemas.microsoft.com/office/drawing/2014/main" id="{EA5CAF14-1DF5-4770-9A6B-CA4E7AE44B72}"/>
                </a:ext>
              </a:extLst>
            </p:cNvPr>
            <p:cNvSpPr/>
            <p:nvPr/>
          </p:nvSpPr>
          <p:spPr>
            <a:xfrm>
              <a:off x="6327003" y="2949615"/>
              <a:ext cx="1012067" cy="216024"/>
            </a:xfrm>
            <a:prstGeom prst="rect">
              <a:avLst/>
            </a:prstGeom>
            <a:solidFill>
              <a:srgbClr val="CCCCFF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EIC Timing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FEDAB7E-2E82-4162-B8EE-50A5E5A94696}"/>
                </a:ext>
              </a:extLst>
            </p:cNvPr>
            <p:cNvCxnSpPr/>
            <p:nvPr/>
          </p:nvCxnSpPr>
          <p:spPr>
            <a:xfrm flipV="1">
              <a:off x="6477676" y="2694247"/>
              <a:ext cx="0" cy="25536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1587532"/>
      </p:ext>
    </p:extLst>
  </p:cSld>
  <p:clrMapOvr>
    <a:masterClrMapping/>
  </p:clrMapOvr>
  <p:transition>
    <p:strips dir="r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Streaming III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Jin Huang &lt;jihuang@bnl.gov&gt;</a:t>
            </a:r>
            <a:endParaRPr lang="en-US" dirty="0"/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9F55E2A-43DB-4A71-95DB-04AFD0018DC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294857" y="4307"/>
            <a:ext cx="8401887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Embedded clock demo with variable beam clock frequency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4670" y="2500540"/>
            <a:ext cx="1295400" cy="6000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Demo FELIX</a:t>
            </a:r>
            <a:br>
              <a:rPr lang="en-US" dirty="0"/>
            </a:br>
            <a:r>
              <a:rPr lang="en-US" sz="1100" dirty="0"/>
              <a:t>Kintex-7 </a:t>
            </a:r>
            <a:r>
              <a:rPr lang="en-US" sz="1100" dirty="0" err="1"/>
              <a:t>Ultrascale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>
            <a:off x="3848270" y="3719740"/>
            <a:ext cx="1295400" cy="5097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Demo FEE</a:t>
            </a:r>
            <a:br>
              <a:rPr lang="en-US" dirty="0"/>
            </a:br>
            <a:r>
              <a:rPr lang="en-US" dirty="0"/>
              <a:t>Atrix-7</a:t>
            </a:r>
          </a:p>
        </p:txBody>
      </p:sp>
      <p:cxnSp>
        <p:nvCxnSpPr>
          <p:cNvPr id="8" name="Straight Arrow Connector 16"/>
          <p:cNvCxnSpPr/>
          <p:nvPr/>
        </p:nvCxnSpPr>
        <p:spPr>
          <a:xfrm>
            <a:off x="2633469" y="3098025"/>
            <a:ext cx="1214800" cy="706101"/>
          </a:xfrm>
          <a:prstGeom prst="bentConnector3">
            <a:avLst>
              <a:gd name="adj1" fmla="val -6931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6"/>
          <p:cNvCxnSpPr>
            <a:stCxn id="7" idx="1"/>
            <a:endCxn id="6" idx="2"/>
          </p:cNvCxnSpPr>
          <p:nvPr/>
        </p:nvCxnSpPr>
        <p:spPr>
          <a:xfrm rot="10800000">
            <a:off x="2362370" y="3100541"/>
            <a:ext cx="1485900" cy="874058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72526" y="3986764"/>
            <a:ext cx="2780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Uplink: 4.8 Gb/s, fixed clock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94534" y="2850530"/>
            <a:ext cx="29610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Downlink: 4.8 Gb/s</a:t>
            </a:r>
          </a:p>
          <a:p>
            <a:r>
              <a:rPr lang="en-US" sz="1600" dirty="0"/>
              <a:t>Multiples of RHIC clock (9.4 MHz)</a:t>
            </a:r>
          </a:p>
          <a:p>
            <a:r>
              <a:rPr lang="en-US" sz="1600" dirty="0"/>
              <a:t>Recover clock from 8b/10b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33468" y="3740767"/>
            <a:ext cx="9715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Optical Links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7764" y="1229657"/>
            <a:ext cx="2755335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Function generator mimic repeated RHIC clock ramping (triangle pattern)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481069" y="2081440"/>
            <a:ext cx="0" cy="4180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162093" y="4383444"/>
            <a:ext cx="2981907" cy="500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Test recovered “RHIC” clock</a:t>
            </a:r>
          </a:p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Kintex 7 (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eval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board for now) -&gt;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Atrix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7 (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eval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board)</a:t>
            </a:r>
          </a:p>
        </p:txBody>
      </p:sp>
      <p:pic>
        <p:nvPicPr>
          <p:cNvPr id="17" name="Picture 2" descr="https://lh3.googleusercontent.com/Tvh7jqiIRkQI1dYQcIyr3S-IrCFS2IEd15Zt96BJlR-i7iZzmR0irA8aUBfc21zIZ-LqaaM4fecxULzNGARzkVR6PXSxB1CBiNQpmEmcZkKsufJTikWOKt5aehczG75ylpvpqtfFars4BUNfwNjziwY6ZXMv-TbZJ0LXOND83WWEo1rum6i8cd81F2e82hV_PcAVPfJKC3rQC7KoH0gi9Snwn4veSjEHZ8sUYozkrTnxvz28zXv3p5iYOpSkYkyHhIJT236nRoq31Lile02IV0gaPpwGWiK5fgVXmAciZfBaaV3QTpv-NtEBbwdNM9E49FG6kn6VdinHGbhAtJ9abd3E8h_CVlQp2RGBNZ4JNBYFsdLsHN5CO2b39e7Px7gca91A02Zosi85fmG6C1_UZqmQ40ZpG4wewxBjnEPbMy96l0QRreTtj5xnYbTvwk86Zc2Gnc2nf0XVJyB_3dwE9lKWtrvt3scTBGxHdZe_SofKFfC-V7L758iphKN6-_qcPPKYksX8ULPsu0EMHsggUbLGW3gUlgPM3-R_dEpq7gD1jeX9jhaySRSAH55W9IbXy7TBWXDnfc9ZhliZbzJWxh8zsTIdZ9F0fdiNL6jnY6dmPdGkXw=w2219-h1664-n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3" t="24999" r="18166" b="5048"/>
          <a:stretch/>
        </p:blipFill>
        <p:spPr bwMode="auto">
          <a:xfrm>
            <a:off x="5875043" y="1386381"/>
            <a:ext cx="3103791" cy="246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4747" y="4514927"/>
            <a:ext cx="2763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Uplink 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</a:rPr>
              <a:t>iBERT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 @ DAM: 1.46e-13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09204" y="4514927"/>
            <a:ext cx="3091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Downlink 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</a:rPr>
              <a:t>iBERT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 @ FEE: 1. 023e-13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684" y="1375570"/>
            <a:ext cx="3168387" cy="107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191290" y="1081758"/>
            <a:ext cx="58100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RHIC frequency spread (due to ramp) is large, 9.362 MHz ±22 kHz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791" y="4860917"/>
            <a:ext cx="3497656" cy="1708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871" y="4857221"/>
            <a:ext cx="2893661" cy="1635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888" y="4857846"/>
            <a:ext cx="2959701" cy="1775821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>
            <a:off x="7290262" y="3858112"/>
            <a:ext cx="533400" cy="61653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1117"/>
      </p:ext>
    </p:extLst>
  </p:cSld>
  <p:clrMapOvr>
    <a:masterClrMapping/>
  </p:clrMapOvr>
  <p:transition>
    <p:strips dir="r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Belle II Experiment at the SuperKEK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0"/>
          <a:stretch/>
        </p:blipFill>
        <p:spPr bwMode="auto">
          <a:xfrm>
            <a:off x="5413655" y="1541772"/>
            <a:ext cx="1545990" cy="15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628810" y="1203794"/>
            <a:ext cx="951056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BELLE-II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 &lt;jihuang@bnl.gov&gt;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12293"/>
            <a:ext cx="8668664" cy="1143000"/>
          </a:xfrm>
        </p:spPr>
        <p:txBody>
          <a:bodyPr>
            <a:noAutofit/>
          </a:bodyPr>
          <a:lstStyle/>
          <a:p>
            <a:r>
              <a:rPr lang="en-US" sz="3600" dirty="0"/>
              <a:t>Future explorations, BNL LDRD 19-026: </a:t>
            </a:r>
            <a:br>
              <a:rPr lang="en-US" sz="3600" dirty="0"/>
            </a:br>
            <a:r>
              <a:rPr lang="en-US" sz="3600" dirty="0"/>
              <a:t>Common development for Advanced DAQ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64" y="1572993"/>
            <a:ext cx="1838911" cy="134240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7200" y="1203571"/>
            <a:ext cx="1444464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EIC detectors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20875" y="1204009"/>
            <a:ext cx="1935778" cy="40819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DUNE far detector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63683" y="1203794"/>
            <a:ext cx="717917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nEXO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58000" y="1219200"/>
            <a:ext cx="2274324" cy="34051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/>
              <a:t>21-cm digital interferometer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13655" y="4772945"/>
            <a:ext cx="381796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Common challenge </a:t>
            </a:r>
            <a:r>
              <a:rPr lang="en-US" sz="1400" dirty="0"/>
              <a:t>cross multi-discipline of BNL: </a:t>
            </a:r>
            <a:br>
              <a:rPr lang="en-US" sz="1400" dirty="0"/>
            </a:br>
            <a:r>
              <a:rPr lang="en-US" sz="1400" dirty="0"/>
              <a:t>Advance DAQ with high throughput @ 100 Gbps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Solution</a:t>
            </a:r>
            <a:r>
              <a:rPr lang="en-US" sz="1400" dirty="0"/>
              <a:t>: FELIX-based DAQ, the architecture used </a:t>
            </a:r>
          </a:p>
          <a:p>
            <a:r>
              <a:rPr lang="en-US" sz="1400" dirty="0"/>
              <a:t>	in the LHC upgrades in the 2020s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Deliverable</a:t>
            </a:r>
            <a:r>
              <a:rPr lang="en-US" sz="1400" dirty="0"/>
              <a:t>: test stand &amp; firmware for each case</a:t>
            </a:r>
          </a:p>
          <a:p>
            <a:r>
              <a:rPr lang="en-US" sz="1400" dirty="0"/>
              <a:t>Co-PIs: Kai Chen (BNL/ATLAS), </a:t>
            </a:r>
            <a:br>
              <a:rPr lang="en-US" sz="1400" dirty="0"/>
            </a:br>
            <a:r>
              <a:rPr lang="en-US" sz="1400" dirty="0"/>
              <a:t>             Jin Huang (BNL/sPHENIX)</a:t>
            </a:r>
          </a:p>
          <a:p>
            <a:r>
              <a:rPr lang="en-US" sz="1400" dirty="0"/>
              <a:t>Strong contribution from BNL instrumentation</a:t>
            </a:r>
          </a:p>
        </p:txBody>
      </p:sp>
      <p:pic>
        <p:nvPicPr>
          <p:cNvPr id="3074" name="Picture 2" descr="https://lh6.googleusercontent.com/GBy_S8ki0YRhozrOknLJqswiJzTgIf78ZbsMM0iFNH8HpLbVEL9uBwRCg8ceml9E8TjE7UVo8hbynQ3k9S9rJnHShXkdA7rWKvKXY5E6nLRQxdigwYncgwchXcWO7ChhT8jD76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715" y="4807494"/>
            <a:ext cx="2398889" cy="109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26944" y="5100341"/>
            <a:ext cx="276877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dirty="0"/>
              <a:t>BNL 712 – series PCIe Card 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042760" y="5858078"/>
            <a:ext cx="304800" cy="304800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3027653" y="6171377"/>
            <a:ext cx="2386002" cy="40862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Commodity Computing</a:t>
            </a:r>
          </a:p>
        </p:txBody>
      </p:sp>
      <p:pic>
        <p:nvPicPr>
          <p:cNvPr id="3076" name="Picture 4" descr="Image result for DUNE far det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838" y="1694945"/>
            <a:ext cx="2221610" cy="109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nEXO Neutrino experim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79" y="1657577"/>
            <a:ext cx="1069726" cy="12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lh5.googleusercontent.com/P9_h8N41vmCXxNvRiA6wqC0hrtNqB_fkZZgJEZQhQ7kGIg6sXbP0JeWeOchpdrl4ETqBoOEfuqcAmJ9vX9Rd504H2aojcSgsyv80Fqtme-gqxq3bhyeS2hdBOMfWOqnMAUAjKeHYGxlywUgnE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71"/>
          <a:stretch/>
        </p:blipFill>
        <p:spPr bwMode="auto">
          <a:xfrm>
            <a:off x="405775" y="2989143"/>
            <a:ext cx="1274513" cy="135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32"/>
          <a:stretch/>
        </p:blipFill>
        <p:spPr bwMode="auto">
          <a:xfrm>
            <a:off x="7162800" y="1694945"/>
            <a:ext cx="1850726" cy="122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08"/>
          <a:stretch>
            <a:fillRect/>
          </a:stretch>
        </p:blipFill>
        <p:spPr bwMode="auto">
          <a:xfrm>
            <a:off x="6172200" y="3054075"/>
            <a:ext cx="2802716" cy="122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35" y="3031849"/>
            <a:ext cx="2204784" cy="1239088"/>
          </a:xfrm>
        </p:spPr>
      </p:pic>
      <p:pic>
        <p:nvPicPr>
          <p:cNvPr id="25" name="Content Placeholder 16" descr="IO-1678-1_ProtoDUNE_WIB_top_assembled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3" r="13576"/>
          <a:stretch/>
        </p:blipFill>
        <p:spPr>
          <a:xfrm>
            <a:off x="2133600" y="2979472"/>
            <a:ext cx="1426869" cy="1354749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 rot="16200000">
            <a:off x="4459576" y="958995"/>
            <a:ext cx="304800" cy="708284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61007"/>
      </p:ext>
    </p:extLst>
  </p:cSld>
  <p:clrMapOvr>
    <a:masterClrMapping/>
  </p:clrMapOvr>
  <p:transition>
    <p:strips dir="r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BDA13F-AE41-4A96-A2A7-790F58C3B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81329"/>
            <a:ext cx="8534400" cy="2878087"/>
          </a:xfrm>
        </p:spPr>
        <p:txBody>
          <a:bodyPr>
            <a:normAutofit fontScale="92500"/>
          </a:bodyPr>
          <a:lstStyle/>
          <a:p>
            <a:r>
              <a:rPr lang="en-US" sz="1800" dirty="0"/>
              <a:t>PHENIX and sPHENIX builds long experience for streaming readout front-end</a:t>
            </a:r>
          </a:p>
          <a:p>
            <a:r>
              <a:rPr lang="en-US" sz="1800" dirty="0"/>
              <a:t>We are exploring one way to build EIC detector streaming readout and trigger-less DAQ based on architecture of sPHENIX DAQ. Looks promising</a:t>
            </a:r>
          </a:p>
          <a:p>
            <a:pPr lvl="1"/>
            <a:r>
              <a:rPr lang="en-US" sz="1400" dirty="0"/>
              <a:t>Preliminary simulation show disk rate for EIC collision signal (100 Gbps) expected </a:t>
            </a:r>
            <a:br>
              <a:rPr lang="en-US" sz="1400" dirty="0"/>
            </a:br>
            <a:r>
              <a:rPr lang="en-US" sz="1400" dirty="0"/>
              <a:t>lower than sPHENIX disk rate (200 Gbps)</a:t>
            </a:r>
          </a:p>
          <a:p>
            <a:pPr lvl="1"/>
            <a:r>
              <a:rPr lang="en-US" sz="1400" dirty="0"/>
              <a:t>Controlling background for high-</a:t>
            </a:r>
            <a:r>
              <a:rPr lang="en-US" sz="1400" i="1" dirty="0"/>
              <a:t>L</a:t>
            </a:r>
            <a:r>
              <a:rPr lang="en-US" sz="1400" dirty="0"/>
              <a:t> low-</a:t>
            </a:r>
            <a:r>
              <a:rPr lang="el-GR" sz="1400" i="1" dirty="0"/>
              <a:t>σ</a:t>
            </a:r>
            <a:r>
              <a:rPr lang="en-US" sz="1400" dirty="0"/>
              <a:t> collisions would be important for collider, detector and DAQ designs.</a:t>
            </a:r>
          </a:p>
          <a:p>
            <a:r>
              <a:rPr lang="en-US" sz="1800" dirty="0"/>
              <a:t>BNL-712/FELIX-type DAQ architecture fits EIC purpose. Similar architecture have wide support in 2020+ for high throughput DAQ e.g. ATLAS, ALICE, LHCb, CBM, Bell-2, and cost effectively bridges custom front-end with commodity computing</a:t>
            </a:r>
          </a:p>
          <a:p>
            <a:r>
              <a:rPr lang="en-US" sz="1800" dirty="0"/>
              <a:t>Productions planned for BNL-712/FELIX DAQ interface, more EIC R&amp;D interests welcomed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A4956C-43FC-49FF-99FE-015A9A29D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61EA39-7D6C-48DF-8ACB-EDDEB82E7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5BDAB-53D3-4CBB-A55F-1724DAF16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7BC0349-DE1A-4B08-8994-540B60620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10" name="Picture 2" descr="https://lh6.googleusercontent.com/GBy_S8ki0YRhozrOknLJqswiJzTgIf78ZbsMM0iFNH8HpLbVEL9uBwRCg8ceml9E8TjE7UVo8hbynQ3k9S9rJnHShXkdA7rWKvKXY5E6nLRQxdigwYncgwchXcWO7ChhT8jD76LS">
            <a:extLst>
              <a:ext uri="{FF2B5EF4-FFF2-40B4-BE49-F238E27FC236}">
                <a16:creationId xmlns:a16="http://schemas.microsoft.com/office/drawing/2014/main" id="{9BDBB2C6-A254-4423-9D36-CEA449CAB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65" y="4721823"/>
            <a:ext cx="3084135" cy="141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takao\Dropbox\Documents\sphenix_tpc\cd1_review_2018\opa_review_may2018\20180510_095515.jpg">
            <a:extLst>
              <a:ext uri="{FF2B5EF4-FFF2-40B4-BE49-F238E27FC236}">
                <a16:creationId xmlns:a16="http://schemas.microsoft.com/office/drawing/2014/main" id="{AA397902-6FFE-401F-A210-74C8F8B23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6039" r="17749" b="6299"/>
          <a:stretch/>
        </p:blipFill>
        <p:spPr bwMode="auto">
          <a:xfrm rot="5400000">
            <a:off x="4677862" y="4718314"/>
            <a:ext cx="1425973" cy="143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38FCEC-459F-430D-9416-57FA93337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572" y="4744563"/>
            <a:ext cx="1856061" cy="1392047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86CDC1A8-7746-462F-9F3C-8A46C5F19D7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4733327"/>
            <a:ext cx="1856060" cy="139204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48043F5A-C5AD-44E5-976D-B7B39206DC7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17157" r="16989"/>
          <a:stretch>
            <a:fillRect/>
          </a:stretch>
        </p:blipFill>
        <p:spPr bwMode="auto">
          <a:xfrm>
            <a:off x="1883860" y="4733326"/>
            <a:ext cx="877912" cy="13920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08A43C-6834-4327-BE8C-7C5C75D16E43}"/>
              </a:ext>
            </a:extLst>
          </p:cNvPr>
          <p:cNvSpPr/>
          <p:nvPr/>
        </p:nvSpPr>
        <p:spPr>
          <a:xfrm>
            <a:off x="0" y="4419600"/>
            <a:ext cx="8295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ysClr val="windowText" lastClr="000000"/>
                </a:solidFill>
              </a:rPr>
              <a:t>PHENIX/FVTX streaming readout                         sPHENIX SAMPA+FELIX DAQ chain reading out EIC GEM detectors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39A429-7275-47DF-B884-3AD9554A4393}"/>
              </a:ext>
            </a:extLst>
          </p:cNvPr>
          <p:cNvCxnSpPr>
            <a:cxnSpLocks/>
          </p:cNvCxnSpPr>
          <p:nvPr/>
        </p:nvCxnSpPr>
        <p:spPr>
          <a:xfrm>
            <a:off x="0" y="4700916"/>
            <a:ext cx="9144000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71FF13C-1D35-4268-8A43-4F42830B60AD}"/>
              </a:ext>
            </a:extLst>
          </p:cNvPr>
          <p:cNvCxnSpPr>
            <a:cxnSpLocks/>
          </p:cNvCxnSpPr>
          <p:nvPr/>
        </p:nvCxnSpPr>
        <p:spPr>
          <a:xfrm>
            <a:off x="0" y="6148392"/>
            <a:ext cx="9144000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FA392D-755C-4089-BBB1-3FFC5CBC7D61}"/>
              </a:ext>
            </a:extLst>
          </p:cNvPr>
          <p:cNvCxnSpPr>
            <a:cxnSpLocks/>
          </p:cNvCxnSpPr>
          <p:nvPr/>
        </p:nvCxnSpPr>
        <p:spPr>
          <a:xfrm>
            <a:off x="0" y="4450405"/>
            <a:ext cx="9144000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808676"/>
      </p:ext>
    </p:extLst>
  </p:cSld>
  <p:clrMapOvr>
    <a:masterClrMapping/>
  </p:clrMapOvr>
  <p:transition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Jin Huang &lt;jihuang@bnl.gov&gt;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76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PHENIX/FVTX Streaming FEE</a:t>
            </a:r>
          </a:p>
        </p:txBody>
      </p:sp>
      <p:grpSp>
        <p:nvGrpSpPr>
          <p:cNvPr id="55" name="组合 54"/>
          <p:cNvGrpSpPr/>
          <p:nvPr/>
        </p:nvGrpSpPr>
        <p:grpSpPr>
          <a:xfrm>
            <a:off x="1082382" y="5013544"/>
            <a:ext cx="2422818" cy="517801"/>
            <a:chOff x="990600" y="4191000"/>
            <a:chExt cx="2422818" cy="517801"/>
          </a:xfrm>
        </p:grpSpPr>
        <p:sp>
          <p:nvSpPr>
            <p:cNvPr id="96" name="Right Arrow 155"/>
            <p:cNvSpPr>
              <a:spLocks noChangeArrowheads="1"/>
            </p:cNvSpPr>
            <p:nvPr/>
          </p:nvSpPr>
          <p:spPr bwMode="auto">
            <a:xfrm rot="10800000">
              <a:off x="2667000" y="4191000"/>
              <a:ext cx="746418" cy="517801"/>
            </a:xfrm>
            <a:prstGeom prst="rightArrow">
              <a:avLst>
                <a:gd name="adj1" fmla="val 50000"/>
                <a:gd name="adj2" fmla="val 5000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defTabSz="3556000"/>
              <a:endParaRPr lang="en-US"/>
            </a:p>
          </p:txBody>
        </p:sp>
        <p:sp>
          <p:nvSpPr>
            <p:cNvPr id="99" name="流程图: 可选过程 98"/>
            <p:cNvSpPr/>
            <p:nvPr/>
          </p:nvSpPr>
          <p:spPr>
            <a:xfrm>
              <a:off x="990600" y="4245589"/>
              <a:ext cx="1665382" cy="408623"/>
            </a:xfrm>
            <a:prstGeom prst="flowChartAlternateProcess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>
                  <a:latin typeface="Arial" charset="0"/>
                </a:rPr>
                <a:t>Online display</a:t>
              </a:r>
              <a:endParaRPr lang="en-US" dirty="0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73402" y="4191000"/>
            <a:ext cx="3231798" cy="715089"/>
            <a:chOff x="181620" y="4572000"/>
            <a:chExt cx="3231798" cy="715089"/>
          </a:xfrm>
        </p:grpSpPr>
        <p:sp>
          <p:nvSpPr>
            <p:cNvPr id="97" name="Right Arrow 155"/>
            <p:cNvSpPr>
              <a:spLocks noChangeArrowheads="1"/>
            </p:cNvSpPr>
            <p:nvPr/>
          </p:nvSpPr>
          <p:spPr bwMode="auto">
            <a:xfrm rot="10800000">
              <a:off x="2667000" y="4670644"/>
              <a:ext cx="746418" cy="517801"/>
            </a:xfrm>
            <a:prstGeom prst="rightArrow">
              <a:avLst>
                <a:gd name="adj1" fmla="val 50000"/>
                <a:gd name="adj2" fmla="val 5000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defTabSz="3556000"/>
              <a:endParaRPr lang="en-US"/>
            </a:p>
          </p:txBody>
        </p:sp>
        <p:sp>
          <p:nvSpPr>
            <p:cNvPr id="100" name="流程图: 可选过程 99"/>
            <p:cNvSpPr/>
            <p:nvPr/>
          </p:nvSpPr>
          <p:spPr>
            <a:xfrm>
              <a:off x="181620" y="4572000"/>
              <a:ext cx="2475850" cy="715089"/>
            </a:xfrm>
            <a:prstGeom prst="flowChartAlternateProcess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r"/>
              <a:r>
                <a:rPr lang="en-US" dirty="0">
                  <a:latin typeface="Arial" charset="0"/>
                </a:rPr>
                <a:t>PHENIX event builder</a:t>
              </a:r>
            </a:p>
            <a:p>
              <a:pPr algn="r"/>
              <a:r>
                <a:rPr lang="en-US" dirty="0">
                  <a:latin typeface="Arial" charset="0"/>
                </a:rPr>
                <a:t>/ Data storage</a:t>
              </a:r>
              <a:endParaRPr lang="en-US" dirty="0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77582" y="5638800"/>
            <a:ext cx="2727618" cy="715089"/>
            <a:chOff x="685800" y="5638800"/>
            <a:chExt cx="2727618" cy="715089"/>
          </a:xfrm>
        </p:grpSpPr>
        <p:sp>
          <p:nvSpPr>
            <p:cNvPr id="98" name="Right Arrow 155"/>
            <p:cNvSpPr>
              <a:spLocks noChangeArrowheads="1"/>
            </p:cNvSpPr>
            <p:nvPr/>
          </p:nvSpPr>
          <p:spPr bwMode="auto">
            <a:xfrm rot="10800000">
              <a:off x="2667000" y="5737444"/>
              <a:ext cx="746418" cy="517801"/>
            </a:xfrm>
            <a:prstGeom prst="rightArrow">
              <a:avLst>
                <a:gd name="adj1" fmla="val 50000"/>
                <a:gd name="adj2" fmla="val 5000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defTabSz="3556000"/>
              <a:endParaRPr lang="en-US"/>
            </a:p>
          </p:txBody>
        </p:sp>
        <p:sp>
          <p:nvSpPr>
            <p:cNvPr id="101" name="流程图: 可选过程 100"/>
            <p:cNvSpPr/>
            <p:nvPr/>
          </p:nvSpPr>
          <p:spPr>
            <a:xfrm>
              <a:off x="685800" y="5638800"/>
              <a:ext cx="1945104" cy="715089"/>
            </a:xfrm>
            <a:prstGeom prst="flowChartAlternateProcess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>
                  <a:latin typeface="Arial" charset="0"/>
                </a:rPr>
                <a:t>Standalone data</a:t>
              </a:r>
            </a:p>
            <a:p>
              <a:r>
                <a:rPr lang="en-US" dirty="0">
                  <a:latin typeface="Arial" charset="0"/>
                </a:rPr>
                <a:t>(calibration, etc.)</a:t>
              </a:r>
              <a:endParaRPr lang="en-US" dirty="0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52400" y="838200"/>
            <a:ext cx="3286905" cy="3048000"/>
            <a:chOff x="152400" y="838200"/>
            <a:chExt cx="3286905" cy="3048000"/>
          </a:xfrm>
        </p:grpSpPr>
        <p:grpSp>
          <p:nvGrpSpPr>
            <p:cNvPr id="36" name="组合 35"/>
            <p:cNvGrpSpPr/>
            <p:nvPr/>
          </p:nvGrpSpPr>
          <p:grpSpPr>
            <a:xfrm>
              <a:off x="152400" y="1295400"/>
              <a:ext cx="2136111" cy="2590800"/>
              <a:chOff x="152400" y="1295400"/>
              <a:chExt cx="2136111" cy="2590800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1371600" y="1295400"/>
                <a:ext cx="916911" cy="2590800"/>
                <a:chOff x="1447802" y="1538671"/>
                <a:chExt cx="916911" cy="2590800"/>
              </a:xfrm>
            </p:grpSpPr>
            <p:pic>
              <p:nvPicPr>
                <p:cNvPr id="83" name="Picture 23" descr="FirstAssembledWedgealowRes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2140" t="36517" b="31461"/>
                <a:stretch>
                  <a:fillRect/>
                </a:stretch>
              </p:blipFill>
              <p:spPr bwMode="auto">
                <a:xfrm rot="16200000">
                  <a:off x="610858" y="2375615"/>
                  <a:ext cx="2590800" cy="916911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sp>
              <p:nvSpPr>
                <p:cNvPr id="73" name="Explosion 1 152"/>
                <p:cNvSpPr>
                  <a:spLocks noChangeArrowheads="1"/>
                </p:cNvSpPr>
                <p:nvPr/>
              </p:nvSpPr>
              <p:spPr bwMode="auto">
                <a:xfrm>
                  <a:off x="1752600" y="2895600"/>
                  <a:ext cx="414676" cy="287667"/>
                </a:xfrm>
                <a:prstGeom prst="irregularSeal1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defTabSz="3556000"/>
                  <a:endParaRPr lang="en-US"/>
                </a:p>
              </p:txBody>
            </p:sp>
          </p:grpSp>
          <p:sp>
            <p:nvSpPr>
              <p:cNvPr id="85" name="Text Box 13"/>
              <p:cNvSpPr txBox="1">
                <a:spLocks noChangeArrowheads="1"/>
              </p:cNvSpPr>
              <p:nvPr/>
            </p:nvSpPr>
            <p:spPr bwMode="auto">
              <a:xfrm>
                <a:off x="228600" y="2133600"/>
                <a:ext cx="1130075" cy="340519"/>
              </a:xfrm>
              <a:prstGeom prst="wedgeRoundRectCallout">
                <a:avLst>
                  <a:gd name="adj1" fmla="val 70475"/>
                  <a:gd name="adj2" fmla="val 24676"/>
                  <a:gd name="adj3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rial" charset="0"/>
                  </a:rPr>
                  <a:t>FPHX Chip</a:t>
                </a:r>
              </a:p>
            </p:txBody>
          </p:sp>
          <p:sp>
            <p:nvSpPr>
              <p:cNvPr id="31" name="Text Box 13"/>
              <p:cNvSpPr txBox="1">
                <a:spLocks noChangeArrowheads="1"/>
              </p:cNvSpPr>
              <p:nvPr/>
            </p:nvSpPr>
            <p:spPr bwMode="auto">
              <a:xfrm>
                <a:off x="533400" y="3048000"/>
                <a:ext cx="838199" cy="340519"/>
              </a:xfrm>
              <a:prstGeom prst="wedgeRoundRectCallout">
                <a:avLst>
                  <a:gd name="adj1" fmla="val 111297"/>
                  <a:gd name="adj2" fmla="val -49231"/>
                  <a:gd name="adj3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rial" charset="0"/>
                  </a:rPr>
                  <a:t>Sensor</a:t>
                </a:r>
              </a:p>
            </p:txBody>
          </p:sp>
          <p:sp>
            <p:nvSpPr>
              <p:cNvPr id="33" name="Text Box 13"/>
              <p:cNvSpPr txBox="1">
                <a:spLocks noChangeArrowheads="1"/>
              </p:cNvSpPr>
              <p:nvPr/>
            </p:nvSpPr>
            <p:spPr bwMode="auto">
              <a:xfrm>
                <a:off x="838200" y="1676400"/>
                <a:ext cx="533400" cy="340519"/>
              </a:xfrm>
              <a:prstGeom prst="wedgeRoundRectCallout">
                <a:avLst>
                  <a:gd name="adj1" fmla="val 166915"/>
                  <a:gd name="adj2" fmla="val -44304"/>
                  <a:gd name="adj3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rial" charset="0"/>
                  </a:rPr>
                  <a:t>HDI</a:t>
                </a:r>
                <a:endParaRPr lang="en-US" sz="1400" dirty="0"/>
              </a:p>
            </p:txBody>
          </p:sp>
          <p:sp>
            <p:nvSpPr>
              <p:cNvPr id="34" name="Text Box 13"/>
              <p:cNvSpPr txBox="1">
                <a:spLocks noChangeArrowheads="1"/>
              </p:cNvSpPr>
              <p:nvPr/>
            </p:nvSpPr>
            <p:spPr bwMode="auto">
              <a:xfrm>
                <a:off x="152400" y="2590800"/>
                <a:ext cx="1219200" cy="340519"/>
              </a:xfrm>
              <a:prstGeom prst="wedgeRoundRectCallout">
                <a:avLst>
                  <a:gd name="adj1" fmla="val 82085"/>
                  <a:gd name="adj2" fmla="val 4968"/>
                  <a:gd name="adj3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rial" charset="0"/>
                  </a:rPr>
                  <a:t>Ionizing  Hit</a:t>
                </a:r>
                <a:endParaRPr lang="en-US" sz="1400" dirty="0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266577" y="838200"/>
              <a:ext cx="31727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n w="6350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384 Wedges</a:t>
              </a:r>
            </a:p>
            <a:p>
              <a:pPr algn="ctr"/>
              <a:r>
                <a:rPr lang="en-US" dirty="0">
                  <a:ln w="6350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1.4M channel 3-bit flash ADC</a:t>
              </a:r>
              <a:endParaRPr lang="en-US" dirty="0">
                <a:ln w="63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124200" y="1524000"/>
            <a:ext cx="2889047" cy="2126778"/>
            <a:chOff x="3124200" y="1524000"/>
            <a:chExt cx="2889047" cy="2126778"/>
          </a:xfrm>
        </p:grpSpPr>
        <p:pic>
          <p:nvPicPr>
            <p:cNvPr id="66" name="Picture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124200" y="1524000"/>
              <a:ext cx="2835704" cy="21267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8" name="矩形 37"/>
            <p:cNvSpPr/>
            <p:nvPr/>
          </p:nvSpPr>
          <p:spPr>
            <a:xfrm>
              <a:off x="3276600" y="3276600"/>
              <a:ext cx="27366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4">
                        <a:lumMod val="50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24 Readout cards (ROC)</a:t>
              </a:r>
              <a:endParaRPr lang="en-US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943600" y="685800"/>
            <a:ext cx="750332" cy="3276600"/>
            <a:chOff x="5943600" y="685800"/>
            <a:chExt cx="750332" cy="3276600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6324600" y="762000"/>
              <a:ext cx="0" cy="3200400"/>
            </a:xfrm>
            <a:prstGeom prst="line">
              <a:avLst/>
            </a:prstGeom>
            <a:ln w="104775" cmpd="tri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矩形 40"/>
            <p:cNvSpPr/>
            <p:nvPr/>
          </p:nvSpPr>
          <p:spPr>
            <a:xfrm rot="16200000">
              <a:off x="5920517" y="785083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IR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 rot="16200000">
              <a:off x="5827028" y="1183372"/>
              <a:ext cx="13644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DAQ Room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845395" y="1627575"/>
            <a:ext cx="1600200" cy="2537331"/>
            <a:chOff x="6705600" y="1219200"/>
            <a:chExt cx="1600200" cy="2537331"/>
          </a:xfrm>
        </p:grpSpPr>
        <p:pic>
          <p:nvPicPr>
            <p:cNvPr id="69" name="Picture 13"/>
            <p:cNvPicPr>
              <a:picLocks noChangeAspect="1"/>
            </p:cNvPicPr>
            <p:nvPr/>
          </p:nvPicPr>
          <p:blipFill>
            <a:blip r:embed="rId5" cstate="print"/>
            <a:srcRect l="17157" r="16989"/>
            <a:stretch>
              <a:fillRect/>
            </a:stretch>
          </p:blipFill>
          <p:spPr bwMode="auto">
            <a:xfrm>
              <a:off x="6705600" y="1219200"/>
              <a:ext cx="1600200" cy="253733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3" name="矩形 42"/>
            <p:cNvSpPr/>
            <p:nvPr/>
          </p:nvSpPr>
          <p:spPr>
            <a:xfrm>
              <a:off x="7313221" y="3352800"/>
              <a:ext cx="9925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48 FEM</a:t>
              </a:r>
              <a:endParaRPr lang="en-US" dirty="0">
                <a:ln w="9525" cmpd="sng">
                  <a:solidFill>
                    <a:srgbClr val="FFFFFF"/>
                  </a:solidFill>
                  <a:prstDash val="solid"/>
                </a:ln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400800" y="4648200"/>
            <a:ext cx="2362200" cy="1447800"/>
            <a:chOff x="6400800" y="4648200"/>
            <a:chExt cx="2362200" cy="1447800"/>
          </a:xfrm>
        </p:grpSpPr>
        <p:pic>
          <p:nvPicPr>
            <p:cNvPr id="1026" name="Picture 2" descr="E:\Pictures\_PHENIX\FVTX_Installation\FVTX-DCMs.JPG"/>
            <p:cNvPicPr>
              <a:picLocks noChangeAspect="1" noChangeArrowheads="1"/>
            </p:cNvPicPr>
            <p:nvPr/>
          </p:nvPicPr>
          <p:blipFill>
            <a:blip r:embed="rId6" cstate="print"/>
            <a:srcRect r="-1087" b="17391"/>
            <a:stretch>
              <a:fillRect/>
            </a:stretch>
          </p:blipFill>
          <p:spPr bwMode="auto">
            <a:xfrm>
              <a:off x="6400800" y="4648200"/>
              <a:ext cx="2362200" cy="1447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4" name="矩形 43"/>
            <p:cNvSpPr/>
            <p:nvPr/>
          </p:nvSpPr>
          <p:spPr>
            <a:xfrm>
              <a:off x="7591628" y="5638800"/>
              <a:ext cx="1095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6 DCM II</a:t>
              </a:r>
              <a:endParaRPr lang="en-US" baseline="-25000" dirty="0">
                <a:ln w="9525" cmpd="sng">
                  <a:solidFill>
                    <a:srgbClr val="FFFFFF"/>
                  </a:solidFill>
                  <a:prstDash val="solid"/>
                </a:ln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581400" y="4038600"/>
            <a:ext cx="2180752" cy="2565696"/>
            <a:chOff x="3581400" y="4038600"/>
            <a:chExt cx="2180752" cy="2565696"/>
          </a:xfrm>
        </p:grpSpPr>
        <p:pic>
          <p:nvPicPr>
            <p:cNvPr id="1028" name="Picture 4" descr="E:\Pictures\_PHENIX\FVTX_Installation\FVTX_SEB_Front.JP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5400000">
              <a:off x="3260688" y="4359312"/>
              <a:ext cx="2565696" cy="19242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5" name="矩形 44"/>
            <p:cNvSpPr/>
            <p:nvPr/>
          </p:nvSpPr>
          <p:spPr>
            <a:xfrm>
              <a:off x="3807771" y="5915668"/>
              <a:ext cx="1954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5x PCIe cards on</a:t>
              </a:r>
            </a:p>
            <a:p>
              <a:r>
                <a:rPr lang="en-US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5 SEB Servers</a:t>
              </a:r>
              <a:endParaRPr lang="en-US" dirty="0">
                <a:ln w="9525" cmpd="sng">
                  <a:solidFill>
                    <a:srgbClr val="FFFFFF"/>
                  </a:solidFill>
                  <a:prstDash val="solid"/>
                </a:ln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5943600" y="2209800"/>
            <a:ext cx="861036" cy="609600"/>
            <a:chOff x="5943600" y="2209800"/>
            <a:chExt cx="861036" cy="609600"/>
          </a:xfrm>
        </p:grpSpPr>
        <p:sp>
          <p:nvSpPr>
            <p:cNvPr id="51" name="左右箭头 50"/>
            <p:cNvSpPr/>
            <p:nvPr/>
          </p:nvSpPr>
          <p:spPr>
            <a:xfrm>
              <a:off x="5943600" y="2209800"/>
              <a:ext cx="838200" cy="609600"/>
            </a:xfrm>
            <a:prstGeom prst="leftRightArrow">
              <a:avLst>
                <a:gd name="adj1" fmla="val 50000"/>
                <a:gd name="adj2" fmla="val 36239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5946709" y="2286000"/>
              <a:ext cx="8579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rial" charset="0"/>
                </a:rPr>
                <a:t>768 fibers</a:t>
              </a:r>
            </a:p>
            <a:p>
              <a:pPr algn="ctr"/>
              <a:r>
                <a:rPr lang="en-US" sz="12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rial" charset="0"/>
                </a:rPr>
                <a:t>1.9 Tb/s</a:t>
              </a:r>
              <a:endParaRPr lang="en-US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2260053" y="2209800"/>
            <a:ext cx="864147" cy="609600"/>
            <a:chOff x="2260053" y="2209800"/>
            <a:chExt cx="864147" cy="609600"/>
          </a:xfrm>
        </p:grpSpPr>
        <p:sp>
          <p:nvSpPr>
            <p:cNvPr id="50" name="左右箭头 49"/>
            <p:cNvSpPr/>
            <p:nvPr/>
          </p:nvSpPr>
          <p:spPr>
            <a:xfrm>
              <a:off x="2286000" y="2209800"/>
              <a:ext cx="838200" cy="609600"/>
            </a:xfrm>
            <a:prstGeom prst="leftRightArrow">
              <a:avLst>
                <a:gd name="adj1" fmla="val 50000"/>
                <a:gd name="adj2" fmla="val 36239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2260053" y="2286000"/>
              <a:ext cx="8641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charset="0"/>
                </a:rPr>
                <a:t>17k LVDS</a:t>
              </a:r>
            </a:p>
            <a:p>
              <a:pPr algn="ctr"/>
              <a:r>
                <a:rPr lang="en-US" sz="12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charset="0"/>
                </a:rPr>
                <a:t>3.2 Tb/s</a:t>
              </a:r>
              <a:endParaRPr lang="en-US" sz="1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486400" y="5029200"/>
            <a:ext cx="898818" cy="733663"/>
            <a:chOff x="5486400" y="5029200"/>
            <a:chExt cx="898818" cy="733663"/>
          </a:xfrm>
        </p:grpSpPr>
        <p:sp>
          <p:nvSpPr>
            <p:cNvPr id="76" name="Right Arrow 155"/>
            <p:cNvSpPr>
              <a:spLocks noChangeArrowheads="1"/>
            </p:cNvSpPr>
            <p:nvPr/>
          </p:nvSpPr>
          <p:spPr bwMode="auto">
            <a:xfrm rot="10800000">
              <a:off x="5486400" y="5029200"/>
              <a:ext cx="898818" cy="733663"/>
            </a:xfrm>
            <a:prstGeom prst="leftRightArrow">
              <a:avLst>
                <a:gd name="adj1" fmla="val 40852"/>
                <a:gd name="adj2" fmla="val 3513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defTabSz="3556000"/>
              <a:endParaRPr 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5553235" y="5254823"/>
              <a:ext cx="77136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charset="0"/>
                </a:rPr>
                <a:t>8 fibers</a:t>
              </a:r>
            </a:p>
          </p:txBody>
        </p:sp>
      </p:grpSp>
      <p:sp>
        <p:nvSpPr>
          <p:cNvPr id="64" name="矩形 63"/>
          <p:cNvSpPr/>
          <p:nvPr/>
        </p:nvSpPr>
        <p:spPr>
          <a:xfrm>
            <a:off x="5823860" y="6324600"/>
            <a:ext cx="3320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Data cable/bandwidth shown on this slide only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8" name="直接连接符 67"/>
          <p:cNvCxnSpPr/>
          <p:nvPr/>
        </p:nvCxnSpPr>
        <p:spPr>
          <a:xfrm>
            <a:off x="0" y="3962400"/>
            <a:ext cx="6324600" cy="0"/>
          </a:xfrm>
          <a:prstGeom prst="line">
            <a:avLst/>
          </a:prstGeom>
          <a:ln w="104775" cmpd="tri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Arrow 1"/>
          <p:cNvSpPr/>
          <p:nvPr/>
        </p:nvSpPr>
        <p:spPr>
          <a:xfrm>
            <a:off x="2290780" y="3440051"/>
            <a:ext cx="4403152" cy="5979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Flash ADC &amp; free streaming</a:t>
            </a:r>
          </a:p>
        </p:txBody>
      </p:sp>
      <p:sp>
        <p:nvSpPr>
          <p:cNvPr id="70" name="Right Arrow 69"/>
          <p:cNvSpPr/>
          <p:nvPr/>
        </p:nvSpPr>
        <p:spPr>
          <a:xfrm rot="5400000">
            <a:off x="7403523" y="4441488"/>
            <a:ext cx="1608613" cy="103414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Triggered data</a:t>
            </a:r>
            <a:br>
              <a:rPr lang="en-US" sz="1400" dirty="0"/>
            </a:br>
            <a:r>
              <a:rPr lang="en-US" sz="1400" dirty="0"/>
              <a:t> to disks</a:t>
            </a:r>
          </a:p>
        </p:txBody>
      </p:sp>
      <p:sp>
        <p:nvSpPr>
          <p:cNvPr id="72" name="Right Arrow 69">
            <a:extLst>
              <a:ext uri="{FF2B5EF4-FFF2-40B4-BE49-F238E27FC236}">
                <a16:creationId xmlns:a16="http://schemas.microsoft.com/office/drawing/2014/main" id="{AD41AA3E-FD82-467B-8629-24B781E4E5E2}"/>
              </a:ext>
            </a:extLst>
          </p:cNvPr>
          <p:cNvSpPr/>
          <p:nvPr/>
        </p:nvSpPr>
        <p:spPr>
          <a:xfrm rot="16200000">
            <a:off x="7393566" y="1224152"/>
            <a:ext cx="369332" cy="467066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812056-C05D-48DD-BEE7-0CD0D31490A4}"/>
              </a:ext>
            </a:extLst>
          </p:cNvPr>
          <p:cNvSpPr/>
          <p:nvPr/>
        </p:nvSpPr>
        <p:spPr>
          <a:xfrm>
            <a:off x="6635231" y="137401"/>
            <a:ext cx="2362200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Streaming data processing on FPGA for b-by-b luminosity &amp; Transverse SSA (A</a:t>
            </a:r>
            <a:r>
              <a:rPr lang="en-US" baseline="-25000" dirty="0"/>
              <a:t>N</a:t>
            </a:r>
            <a:r>
              <a:rPr lang="en-US" dirty="0"/>
              <a:t>)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961794906"/>
      </p:ext>
    </p:extLst>
  </p:cSld>
  <p:clrMapOvr>
    <a:masterClrMapping/>
  </p:clrMapOvr>
  <p:transition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3BABA1-7761-4BCC-9CFF-6C86439F8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81329"/>
            <a:ext cx="8305800" cy="126187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PHENIX validate data and perform majority calibration in near-real-time via online system using a subset of raw data prior to disk write</a:t>
            </a:r>
          </a:p>
          <a:p>
            <a:r>
              <a:rPr lang="en-US" dirty="0"/>
              <a:t>PHENIX has enough CPU to final process all data in real-time, but the limitation is usually special data need and manpower for calibration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A6729-0BB3-4FE0-AB43-B66491680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0345E-A49F-4CC9-8FB9-E297982E4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7F633-A70C-4414-A4DA-DAC7AAC0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7D8847-3EE8-41A8-9B83-0DA947B50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PHENIX Data validation &amp; data processing in near-real-time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9816C7-E8D7-49ED-BE12-23E4F36971B9}"/>
              </a:ext>
            </a:extLst>
          </p:cNvPr>
          <p:cNvGrpSpPr/>
          <p:nvPr/>
        </p:nvGrpSpPr>
        <p:grpSpPr>
          <a:xfrm>
            <a:off x="130968" y="3106726"/>
            <a:ext cx="3009485" cy="3462369"/>
            <a:chOff x="30900" y="749129"/>
            <a:chExt cx="3009485" cy="3462369"/>
          </a:xfrm>
        </p:grpSpPr>
        <p:pic>
          <p:nvPicPr>
            <p:cNvPr id="8" name="Picture 7" descr="massC_0_5.jpg">
              <a:extLst>
                <a:ext uri="{FF2B5EF4-FFF2-40B4-BE49-F238E27FC236}">
                  <a16:creationId xmlns:a16="http://schemas.microsoft.com/office/drawing/2014/main" id="{D90C1BD8-DA06-469D-8136-A529CE12E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00" y="749129"/>
              <a:ext cx="3009485" cy="3462369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F2695EA-3159-4D34-BAAB-EA3DDB08448A}"/>
                </a:ext>
              </a:extLst>
            </p:cNvPr>
            <p:cNvSpPr/>
            <p:nvPr/>
          </p:nvSpPr>
          <p:spPr>
            <a:xfrm>
              <a:off x="373448" y="2508132"/>
              <a:ext cx="1309050" cy="1270818"/>
            </a:xfrm>
            <a:prstGeom prst="ellipse">
              <a:avLst/>
            </a:prstGeom>
            <a:solidFill>
              <a:srgbClr val="FFD729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F68437C-F1DF-4197-9D56-F4511ED39773}"/>
                </a:ext>
              </a:extLst>
            </p:cNvPr>
            <p:cNvSpPr/>
            <p:nvPr/>
          </p:nvSpPr>
          <p:spPr>
            <a:xfrm>
              <a:off x="889521" y="2976449"/>
              <a:ext cx="277350" cy="301447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036B22-06F4-4F36-A908-E990BED768AA}"/>
                </a:ext>
              </a:extLst>
            </p:cNvPr>
            <p:cNvSpPr txBox="1"/>
            <p:nvPr/>
          </p:nvSpPr>
          <p:spPr>
            <a:xfrm>
              <a:off x="820210" y="3409617"/>
              <a:ext cx="2065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– 5% Most Central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0C75EA-BE87-4719-90E7-5D49433D914F}"/>
              </a:ext>
            </a:extLst>
          </p:cNvPr>
          <p:cNvGrpSpPr/>
          <p:nvPr/>
        </p:nvGrpSpPr>
        <p:grpSpPr>
          <a:xfrm>
            <a:off x="3095039" y="3106727"/>
            <a:ext cx="3009485" cy="3462368"/>
            <a:chOff x="2994971" y="749130"/>
            <a:chExt cx="3009485" cy="3462368"/>
          </a:xfrm>
        </p:grpSpPr>
        <p:pic>
          <p:nvPicPr>
            <p:cNvPr id="13" name="Picture 12" descr="massC_0_10.jpg">
              <a:extLst>
                <a:ext uri="{FF2B5EF4-FFF2-40B4-BE49-F238E27FC236}">
                  <a16:creationId xmlns:a16="http://schemas.microsoft.com/office/drawing/2014/main" id="{21DFB2CA-E245-42D4-9DD3-17DA4B941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4971" y="749130"/>
              <a:ext cx="3009485" cy="3462368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8042704-B7B0-4DFA-B4FE-21EC11E8FC96}"/>
                </a:ext>
              </a:extLst>
            </p:cNvPr>
            <p:cNvSpPr/>
            <p:nvPr/>
          </p:nvSpPr>
          <p:spPr>
            <a:xfrm>
              <a:off x="3343320" y="2590800"/>
              <a:ext cx="1309050" cy="1270818"/>
            </a:xfrm>
            <a:prstGeom prst="ellipse">
              <a:avLst/>
            </a:prstGeom>
            <a:solidFill>
              <a:srgbClr val="FFD729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8533CC5-0DAF-46CF-8750-AB83436BBD19}"/>
                </a:ext>
              </a:extLst>
            </p:cNvPr>
            <p:cNvSpPr/>
            <p:nvPr/>
          </p:nvSpPr>
          <p:spPr>
            <a:xfrm>
              <a:off x="3744369" y="2944999"/>
              <a:ext cx="497785" cy="520594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B1AB1D-198B-40D7-A35A-788A4A5273BF}"/>
                </a:ext>
              </a:extLst>
            </p:cNvPr>
            <p:cNvSpPr txBox="1"/>
            <p:nvPr/>
          </p:nvSpPr>
          <p:spPr>
            <a:xfrm>
              <a:off x="3681459" y="3396302"/>
              <a:ext cx="2182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– 10% Most Central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086AC8-8081-4AA4-8B9B-4313755FEB77}"/>
              </a:ext>
            </a:extLst>
          </p:cNvPr>
          <p:cNvGrpSpPr/>
          <p:nvPr/>
        </p:nvGrpSpPr>
        <p:grpSpPr>
          <a:xfrm>
            <a:off x="6064093" y="3106727"/>
            <a:ext cx="3009484" cy="3462368"/>
            <a:chOff x="5981732" y="749130"/>
            <a:chExt cx="3009484" cy="3462368"/>
          </a:xfrm>
        </p:grpSpPr>
        <p:pic>
          <p:nvPicPr>
            <p:cNvPr id="18" name="Picture 17" descr="massC_0_20.jpg">
              <a:extLst>
                <a:ext uri="{FF2B5EF4-FFF2-40B4-BE49-F238E27FC236}">
                  <a16:creationId xmlns:a16="http://schemas.microsoft.com/office/drawing/2014/main" id="{31C6B3E5-C45A-4DEF-B055-3BC0C2021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1732" y="749130"/>
              <a:ext cx="3009484" cy="3462368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82A8F2-A222-44F9-982E-E8269326C3E2}"/>
                </a:ext>
              </a:extLst>
            </p:cNvPr>
            <p:cNvSpPr/>
            <p:nvPr/>
          </p:nvSpPr>
          <p:spPr>
            <a:xfrm>
              <a:off x="6201731" y="2642487"/>
              <a:ext cx="1309050" cy="1270818"/>
            </a:xfrm>
            <a:prstGeom prst="ellipse">
              <a:avLst/>
            </a:prstGeom>
            <a:solidFill>
              <a:srgbClr val="FFD729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7ADB0F7-963A-4EDC-9EFE-AE83F0C8E472}"/>
                </a:ext>
              </a:extLst>
            </p:cNvPr>
            <p:cNvSpPr/>
            <p:nvPr/>
          </p:nvSpPr>
          <p:spPr>
            <a:xfrm>
              <a:off x="6460814" y="2891649"/>
              <a:ext cx="821189" cy="802954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33BB2EB-D349-471A-B07F-F644C5EA089A}"/>
                </a:ext>
              </a:extLst>
            </p:cNvPr>
            <p:cNvSpPr txBox="1"/>
            <p:nvPr/>
          </p:nvSpPr>
          <p:spPr>
            <a:xfrm>
              <a:off x="6698413" y="3429418"/>
              <a:ext cx="2182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– 20% Most Central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67AA109-FE1F-4EB4-969A-F786E7BA81FC}"/>
              </a:ext>
            </a:extLst>
          </p:cNvPr>
          <p:cNvSpPr/>
          <p:nvPr/>
        </p:nvSpPr>
        <p:spPr>
          <a:xfrm>
            <a:off x="335023" y="2629699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J/Psi spectrum in </a:t>
            </a:r>
            <a:r>
              <a:rPr lang="en-US" dirty="0" err="1">
                <a:hlinkClick r:id="rId5"/>
              </a:rPr>
              <a:t>Cu+Au</a:t>
            </a:r>
            <a:r>
              <a:rPr lang="en-US" dirty="0">
                <a:hlinkClick r:id="rId5"/>
              </a:rPr>
              <a:t> @ </a:t>
            </a:r>
            <a:r>
              <a:rPr lang="en-US" dirty="0" err="1">
                <a:hlinkClick r:id="rId5"/>
              </a:rPr>
              <a:t>sqrtS</a:t>
            </a:r>
            <a:r>
              <a:rPr lang="en-US" dirty="0">
                <a:hlinkClick r:id="rId5"/>
              </a:rPr>
              <a:t> = 200 GeV via run-time data production &amp; analysis, </a:t>
            </a:r>
            <a:br>
              <a:rPr lang="en-US" dirty="0">
                <a:hlinkClick r:id="rId5"/>
              </a:rPr>
            </a:br>
            <a:r>
              <a:rPr lang="en-US" dirty="0">
                <a:hlinkClick r:id="rId5"/>
              </a:rPr>
              <a:t>Run 12 weekly report : </a:t>
            </a:r>
            <a:r>
              <a:rPr lang="en-US" sz="1100" dirty="0">
                <a:hlinkClick r:id="rId5"/>
              </a:rPr>
              <a:t>https://www.c-ad.bnl.gov/esfd/Scheduling_Physicist/Time_Meetings/2012/tm120619/tm120619.htm</a:t>
            </a:r>
            <a:r>
              <a:rPr lang="en-US" sz="11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83162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93D76D-04DA-475D-B6CD-2398EDCC5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029200"/>
            <a:ext cx="8915400" cy="1269526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2016</a:t>
            </a:r>
            <a:r>
              <a:rPr lang="en-US" sz="1600" dirty="0"/>
              <a:t>: Scientific review and DOE mission need Status (</a:t>
            </a:r>
            <a:r>
              <a:rPr lang="en-US" sz="1600" dirty="0">
                <a:solidFill>
                  <a:schemeClr val="accent1"/>
                </a:solidFill>
              </a:rPr>
              <a:t>CD-0</a:t>
            </a:r>
            <a:r>
              <a:rPr lang="en-US" sz="1600" dirty="0"/>
              <a:t>)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2018</a:t>
            </a:r>
            <a:r>
              <a:rPr lang="en-US" sz="1600" dirty="0"/>
              <a:t>: Cost/schedule review and DOE approval for production start of long lead-time items (</a:t>
            </a:r>
            <a:r>
              <a:rPr lang="en-US" sz="1600" dirty="0">
                <a:solidFill>
                  <a:schemeClr val="accent1"/>
                </a:solidFill>
              </a:rPr>
              <a:t>CD-1/3A</a:t>
            </a:r>
            <a:r>
              <a:rPr lang="en-US" sz="1600" dirty="0"/>
              <a:t>)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2022</a:t>
            </a:r>
            <a:r>
              <a:rPr lang="en-US" sz="1600" dirty="0"/>
              <a:t>: installation in RHIC 1008 Hall; </a:t>
            </a:r>
            <a:r>
              <a:rPr lang="en-US" sz="1600" dirty="0">
                <a:solidFill>
                  <a:schemeClr val="accent1"/>
                </a:solidFill>
              </a:rPr>
              <a:t>2023</a:t>
            </a:r>
            <a:r>
              <a:rPr lang="en-US" sz="1600" dirty="0"/>
              <a:t>: </a:t>
            </a:r>
            <a:r>
              <a:rPr lang="en-US" sz="1600" dirty="0">
                <a:solidFill>
                  <a:schemeClr val="accent1"/>
                </a:solidFill>
              </a:rPr>
              <a:t>First data</a:t>
            </a:r>
            <a:endParaRPr lang="en-US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2FDC2-1499-444E-8D98-73B56EF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7E66F-2643-4D85-B369-B178555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5EAB3-1F44-424A-84E8-4823E5A79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223D3A-F0E0-44AE-9C69-5A2CED7C1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-76200"/>
            <a:ext cx="9144000" cy="5143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4C03DC-C80C-4881-BAF6-A0DB37D25419}"/>
              </a:ext>
            </a:extLst>
          </p:cNvPr>
          <p:cNvGrpSpPr/>
          <p:nvPr/>
        </p:nvGrpSpPr>
        <p:grpSpPr>
          <a:xfrm rot="8335738">
            <a:off x="5431064" y="1641301"/>
            <a:ext cx="3887978" cy="3475164"/>
            <a:chOff x="6433176" y="1539082"/>
            <a:chExt cx="2105524" cy="189969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A9956-BFB7-40C0-87D4-029A0E8D4058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solidFill>
                <a:srgbClr val="29292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2010CC-29A4-4A4A-B123-9E2E14C26CA3}"/>
                </a:ext>
              </a:extLst>
            </p:cNvPr>
            <p:cNvCxnSpPr>
              <a:cxnSpLocks/>
            </p:cNvCxnSpPr>
            <p:nvPr/>
          </p:nvCxnSpPr>
          <p:spPr>
            <a:xfrm rot="13264262" flipH="1" flipV="1">
              <a:off x="7548318" y="1905726"/>
              <a:ext cx="990382" cy="1"/>
            </a:xfrm>
            <a:prstGeom prst="line">
              <a:avLst/>
            </a:prstGeom>
            <a:ln>
              <a:solidFill>
                <a:srgbClr val="292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A99EE2-CD89-4BA2-8325-B8A907995538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273706" y="1539082"/>
              <a:ext cx="1" cy="1899697"/>
            </a:xfrm>
            <a:prstGeom prst="straightConnector1">
              <a:avLst/>
            </a:prstGeom>
            <a:ln>
              <a:solidFill>
                <a:srgbClr val="29292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F4E969C-DB70-49FC-8C4E-C87464CB4D9D}"/>
              </a:ext>
            </a:extLst>
          </p:cNvPr>
          <p:cNvSpPr/>
          <p:nvPr/>
        </p:nvSpPr>
        <p:spPr>
          <a:xfrm>
            <a:off x="7809825" y="2944786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ysClr val="windowText" lastClr="000000"/>
                </a:solidFill>
              </a:rPr>
              <a:t>Φ</a:t>
            </a:r>
            <a:r>
              <a:rPr lang="en-US" dirty="0">
                <a:solidFill>
                  <a:sysClr val="windowText" lastClr="000000"/>
                </a:solidFill>
              </a:rPr>
              <a:t> ~ 5m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220936-72C6-4134-A29D-464749F11DCC}"/>
              </a:ext>
            </a:extLst>
          </p:cNvPr>
          <p:cNvSpPr/>
          <p:nvPr/>
        </p:nvSpPr>
        <p:spPr>
          <a:xfrm>
            <a:off x="768304" y="533400"/>
            <a:ext cx="1212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Outer HCal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828CB4-F002-433C-A294-E461811C60AE}"/>
              </a:ext>
            </a:extLst>
          </p:cNvPr>
          <p:cNvSpPr/>
          <p:nvPr/>
        </p:nvSpPr>
        <p:spPr>
          <a:xfrm>
            <a:off x="784654" y="903024"/>
            <a:ext cx="1196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SC Magnet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C8D488-68BF-4C75-B5C4-5B2012841FAB}"/>
              </a:ext>
            </a:extLst>
          </p:cNvPr>
          <p:cNvSpPr/>
          <p:nvPr/>
        </p:nvSpPr>
        <p:spPr>
          <a:xfrm>
            <a:off x="1200217" y="1642272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EMCal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C48A5F-5799-493E-A0E2-CFC21C224E72}"/>
              </a:ext>
            </a:extLst>
          </p:cNvPr>
          <p:cNvSpPr/>
          <p:nvPr/>
        </p:nvSpPr>
        <p:spPr>
          <a:xfrm>
            <a:off x="1442270" y="2011896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TPC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1CE6B8-04C6-42B0-B1D9-A149FDA22844}"/>
              </a:ext>
            </a:extLst>
          </p:cNvPr>
          <p:cNvSpPr/>
          <p:nvPr/>
        </p:nvSpPr>
        <p:spPr>
          <a:xfrm>
            <a:off x="1362184" y="2381520"/>
            <a:ext cx="619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INTT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122AAE-2A51-463B-819A-7506AA7C4DF3}"/>
              </a:ext>
            </a:extLst>
          </p:cNvPr>
          <p:cNvSpPr/>
          <p:nvPr/>
        </p:nvSpPr>
        <p:spPr>
          <a:xfrm>
            <a:off x="493100" y="3120766"/>
            <a:ext cx="1488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15 kHz trigger</a:t>
            </a:r>
          </a:p>
          <a:p>
            <a:r>
              <a:rPr lang="en-US" dirty="0">
                <a:solidFill>
                  <a:sysClr val="windowText" lastClr="000000"/>
                </a:solidFill>
              </a:rPr>
              <a:t>&gt;10 GB/s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C8FA3D-11A7-4365-A95C-12E9510E99DA}"/>
              </a:ext>
            </a:extLst>
          </p:cNvPr>
          <p:cNvSpPr/>
          <p:nvPr/>
        </p:nvSpPr>
        <p:spPr>
          <a:xfrm>
            <a:off x="1235483" y="2751144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MVTX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12AEA4B-CA6E-4FDD-84E7-CBDA60130103}"/>
              </a:ext>
            </a:extLst>
          </p:cNvPr>
          <p:cNvCxnSpPr/>
          <p:nvPr/>
        </p:nvCxnSpPr>
        <p:spPr>
          <a:xfrm>
            <a:off x="2021500" y="718066"/>
            <a:ext cx="1559900" cy="361092"/>
          </a:xfrm>
          <a:prstGeom prst="straightConnector1">
            <a:avLst/>
          </a:prstGeom>
          <a:ln>
            <a:solidFill>
              <a:srgbClr val="292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490FE1-5B02-4099-AB8E-7B215C709D75}"/>
              </a:ext>
            </a:extLst>
          </p:cNvPr>
          <p:cNvCxnSpPr>
            <a:cxnSpLocks/>
          </p:cNvCxnSpPr>
          <p:nvPr/>
        </p:nvCxnSpPr>
        <p:spPr>
          <a:xfrm>
            <a:off x="2021500" y="1087690"/>
            <a:ext cx="1976062" cy="528984"/>
          </a:xfrm>
          <a:prstGeom prst="straightConnector1">
            <a:avLst/>
          </a:prstGeom>
          <a:ln>
            <a:solidFill>
              <a:srgbClr val="292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BA7C027-70D5-4F29-9FFA-B85603F8373B}"/>
              </a:ext>
            </a:extLst>
          </p:cNvPr>
          <p:cNvCxnSpPr>
            <a:cxnSpLocks/>
          </p:cNvCxnSpPr>
          <p:nvPr/>
        </p:nvCxnSpPr>
        <p:spPr>
          <a:xfrm>
            <a:off x="2021500" y="1454439"/>
            <a:ext cx="1940900" cy="342785"/>
          </a:xfrm>
          <a:prstGeom prst="straightConnector1">
            <a:avLst/>
          </a:prstGeom>
          <a:ln>
            <a:solidFill>
              <a:srgbClr val="292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D8D1CFA-5B82-46F4-90D1-287461D3F671}"/>
              </a:ext>
            </a:extLst>
          </p:cNvPr>
          <p:cNvSpPr/>
          <p:nvPr/>
        </p:nvSpPr>
        <p:spPr>
          <a:xfrm>
            <a:off x="815496" y="1272648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Inner HCal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497862A-F472-4255-97A8-9B2C0BDB2666}"/>
              </a:ext>
            </a:extLst>
          </p:cNvPr>
          <p:cNvCxnSpPr>
            <a:cxnSpLocks/>
          </p:cNvCxnSpPr>
          <p:nvPr/>
        </p:nvCxnSpPr>
        <p:spPr>
          <a:xfrm>
            <a:off x="2021500" y="1826938"/>
            <a:ext cx="2093300" cy="156485"/>
          </a:xfrm>
          <a:prstGeom prst="straightConnector1">
            <a:avLst/>
          </a:prstGeom>
          <a:ln>
            <a:solidFill>
              <a:srgbClr val="292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7115567-5FA6-4879-8678-7D668A3F6C3A}"/>
              </a:ext>
            </a:extLst>
          </p:cNvPr>
          <p:cNvCxnSpPr>
            <a:cxnSpLocks/>
          </p:cNvCxnSpPr>
          <p:nvPr/>
        </p:nvCxnSpPr>
        <p:spPr>
          <a:xfrm>
            <a:off x="2014778" y="2193687"/>
            <a:ext cx="2404822" cy="168513"/>
          </a:xfrm>
          <a:prstGeom prst="straightConnector1">
            <a:avLst/>
          </a:prstGeom>
          <a:ln>
            <a:solidFill>
              <a:srgbClr val="292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0809B35-6914-435C-BA54-99C333E448BA}"/>
              </a:ext>
            </a:extLst>
          </p:cNvPr>
          <p:cNvCxnSpPr>
            <a:cxnSpLocks/>
          </p:cNvCxnSpPr>
          <p:nvPr/>
        </p:nvCxnSpPr>
        <p:spPr>
          <a:xfrm>
            <a:off x="2014778" y="2562690"/>
            <a:ext cx="2709622" cy="104310"/>
          </a:xfrm>
          <a:prstGeom prst="straightConnector1">
            <a:avLst/>
          </a:prstGeom>
          <a:ln>
            <a:solidFill>
              <a:srgbClr val="292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671D5A3-B11E-4461-BD1D-E778790DA808}"/>
              </a:ext>
            </a:extLst>
          </p:cNvPr>
          <p:cNvCxnSpPr>
            <a:cxnSpLocks/>
          </p:cNvCxnSpPr>
          <p:nvPr/>
        </p:nvCxnSpPr>
        <p:spPr>
          <a:xfrm flipV="1">
            <a:off x="2014778" y="2731203"/>
            <a:ext cx="2785822" cy="213583"/>
          </a:xfrm>
          <a:prstGeom prst="straightConnector1">
            <a:avLst/>
          </a:prstGeom>
          <a:ln>
            <a:solidFill>
              <a:srgbClr val="292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976E926-4F51-4821-8020-130DE2A9C23B}"/>
              </a:ext>
            </a:extLst>
          </p:cNvPr>
          <p:cNvGrpSpPr/>
          <p:nvPr/>
        </p:nvGrpSpPr>
        <p:grpSpPr>
          <a:xfrm>
            <a:off x="533400" y="4039983"/>
            <a:ext cx="3202128" cy="989217"/>
            <a:chOff x="1436909" y="3954883"/>
            <a:chExt cx="3202128" cy="989217"/>
          </a:xfrm>
        </p:grpSpPr>
        <p:pic>
          <p:nvPicPr>
            <p:cNvPr id="50" name="Picture 2" descr="https://www.sphenix.bnl.gov/web/system/files/u7/sphenix-logo-white-bg.png">
              <a:extLst>
                <a:ext uri="{FF2B5EF4-FFF2-40B4-BE49-F238E27FC236}">
                  <a16:creationId xmlns:a16="http://schemas.microsoft.com/office/drawing/2014/main" id="{DD5CCB03-B835-4384-A7DB-9C38DFDF2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909" y="3954883"/>
              <a:ext cx="1888318" cy="989217"/>
            </a:xfrm>
            <a:prstGeom prst="rect">
              <a:avLst/>
            </a:prstGeom>
            <a:noFill/>
            <a:effectLst>
              <a:glow rad="63500">
                <a:schemeClr val="bg1">
                  <a:alpha val="47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1B5302F-890C-49D3-B915-402B8741C6CB}"/>
                </a:ext>
              </a:extLst>
            </p:cNvPr>
            <p:cNvSpPr/>
            <p:nvPr/>
          </p:nvSpPr>
          <p:spPr>
            <a:xfrm>
              <a:off x="3290591" y="4218660"/>
              <a:ext cx="13484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</a:p>
          </p:txBody>
        </p:sp>
      </p:grp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466B861F-7B4D-48A9-9D33-34975358DC8E}"/>
              </a:ext>
            </a:extLst>
          </p:cNvPr>
          <p:cNvSpPr txBox="1">
            <a:spLocks/>
          </p:cNvSpPr>
          <p:nvPr/>
        </p:nvSpPr>
        <p:spPr>
          <a:xfrm>
            <a:off x="2819400" y="5900210"/>
            <a:ext cx="6553200" cy="65408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600" dirty="0">
                <a:solidFill>
                  <a:schemeClr val="accent1"/>
                </a:solidFill>
              </a:rPr>
              <a:t>All tracker front end support streaming readout</a:t>
            </a:r>
            <a:r>
              <a:rPr lang="en-US" sz="1600" dirty="0"/>
              <a:t>. </a:t>
            </a:r>
          </a:p>
          <a:p>
            <a:r>
              <a:rPr lang="en-US" sz="1600" dirty="0"/>
              <a:t>DAQ disk throughput for </a:t>
            </a:r>
            <a:r>
              <a:rPr lang="en-US" sz="1600" dirty="0">
                <a:solidFill>
                  <a:schemeClr val="accent1"/>
                </a:solidFill>
              </a:rPr>
              <a:t>9M particle/s + pile ups (&gt; EIC ~4M particle/s)</a:t>
            </a:r>
          </a:p>
        </p:txBody>
      </p:sp>
    </p:spTree>
    <p:extLst>
      <p:ext uri="{BB962C8B-B14F-4D97-AF65-F5344CB8AC3E}">
        <p14:creationId xmlns:p14="http://schemas.microsoft.com/office/powerpoint/2010/main" val="1512603181"/>
      </p:ext>
    </p:extLst>
  </p:cSld>
  <p:clrMapOvr>
    <a:masterClrMapping/>
  </p:clrMapOvr>
  <p:transition>
    <p:strips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>
            <a:extLst>
              <a:ext uri="{FF2B5EF4-FFF2-40B4-BE49-F238E27FC236}">
                <a16:creationId xmlns:a16="http://schemas.microsoft.com/office/drawing/2014/main" id="{394AD31F-706F-4435-9757-6D0973D1C3CA}"/>
              </a:ext>
            </a:extLst>
          </p:cNvPr>
          <p:cNvSpPr/>
          <p:nvPr/>
        </p:nvSpPr>
        <p:spPr>
          <a:xfrm>
            <a:off x="228600" y="4551846"/>
            <a:ext cx="3917220" cy="13945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15B6681C-ECE5-45D8-8871-52FF48B4D559}"/>
              </a:ext>
            </a:extLst>
          </p:cNvPr>
          <p:cNvSpPr/>
          <p:nvPr/>
        </p:nvSpPr>
        <p:spPr>
          <a:xfrm>
            <a:off x="237156" y="2846989"/>
            <a:ext cx="3917220" cy="17154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26919E-FA29-4868-8AD5-EA2A507F0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89" y="1268299"/>
            <a:ext cx="9201241" cy="1521044"/>
          </a:xfrm>
        </p:spPr>
        <p:txBody>
          <a:bodyPr>
            <a:normAutofit fontScale="62500" lnSpcReduction="20000"/>
          </a:bodyPr>
          <a:lstStyle/>
          <a:p>
            <a:r>
              <a:rPr lang="en-US" sz="2900" b="1" dirty="0">
                <a:solidFill>
                  <a:schemeClr val="accent1"/>
                </a:solidFill>
              </a:rPr>
              <a:t>For calorimeter triggered FEE</a:t>
            </a:r>
            <a:r>
              <a:rPr lang="en-US" sz="2900" dirty="0"/>
              <a:t>, </a:t>
            </a:r>
            <a:br>
              <a:rPr lang="en-US" dirty="0"/>
            </a:br>
            <a:r>
              <a:rPr lang="en-US" dirty="0"/>
              <a:t>(signal collision rate 15kHz x signal span 200ns) &lt;&lt; 1: </a:t>
            </a:r>
            <a:br>
              <a:rPr lang="en-US" dirty="0"/>
            </a:br>
            <a:r>
              <a:rPr lang="en-US" dirty="0"/>
              <a:t>No need for streaming readout which significantly reduce front-end transmission rate</a:t>
            </a:r>
          </a:p>
          <a:p>
            <a:r>
              <a:rPr lang="en-US" sz="2900" b="1" dirty="0">
                <a:solidFill>
                  <a:schemeClr val="accent5">
                    <a:lumMod val="50000"/>
                  </a:schemeClr>
                </a:solidFill>
              </a:rPr>
              <a:t>For TPC and MVTX tracker FEE supports full streaming</a:t>
            </a:r>
            <a:r>
              <a:rPr lang="en-US" sz="2900" dirty="0"/>
              <a:t>: </a:t>
            </a:r>
            <a:br>
              <a:rPr lang="en-US" sz="2900" dirty="0"/>
            </a:br>
            <a:r>
              <a:rPr lang="en-US" dirty="0"/>
              <a:t>(signal collision rate 15kHz x integration time 10-20us) ~ 1: </a:t>
            </a:r>
            <a:br>
              <a:rPr lang="en-US" dirty="0"/>
            </a:br>
            <a:r>
              <a:rPr lang="en-US" dirty="0"/>
              <a:t>Streaming readout fits this scenario. Consider late stage data reduction by trigger-based filtering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BF03A-8BDF-40C8-AF41-45B47945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C8ABD8-A4A4-4081-832F-A6B2D7C54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210" y="221914"/>
            <a:ext cx="8610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Selection of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streaming</a:t>
            </a:r>
            <a:r>
              <a:rPr lang="en-US" sz="3200" dirty="0"/>
              <a:t> and </a:t>
            </a:r>
            <a:r>
              <a:rPr lang="en-US" sz="3200" dirty="0">
                <a:solidFill>
                  <a:schemeClr val="accent1"/>
                </a:solidFill>
              </a:rPr>
              <a:t>triggered</a:t>
            </a:r>
            <a:r>
              <a:rPr lang="en-US" sz="3200" dirty="0"/>
              <a:t> front end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E830D9-6615-42D6-BD8C-361A4D65DFA3}"/>
              </a:ext>
            </a:extLst>
          </p:cNvPr>
          <p:cNvGrpSpPr/>
          <p:nvPr/>
        </p:nvGrpSpPr>
        <p:grpSpPr>
          <a:xfrm>
            <a:off x="1949719" y="3096141"/>
            <a:ext cx="7279037" cy="3357999"/>
            <a:chOff x="-700543" y="1027949"/>
            <a:chExt cx="11715368" cy="5404587"/>
          </a:xfrm>
        </p:grpSpPr>
        <p:sp>
          <p:nvSpPr>
            <p:cNvPr id="8" name="Text Box 103">
              <a:extLst>
                <a:ext uri="{FF2B5EF4-FFF2-40B4-BE49-F238E27FC236}">
                  <a16:creationId xmlns:a16="http://schemas.microsoft.com/office/drawing/2014/main" id="{0E9DEC72-F212-4B7B-9AC2-7D13B842E1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549" y="5134591"/>
              <a:ext cx="3171790" cy="474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980" tIns="63990" rIns="127980" bIns="63990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algn="ctr">
                <a:defRPr/>
              </a:pPr>
              <a:r>
                <a:rPr lang="en-GB" sz="1400" b="1" dirty="0">
                  <a:solidFill>
                    <a:srgbClr val="FFFFFF"/>
                  </a:solidFill>
                  <a:latin typeface="Arial Narrow" charset="0"/>
                </a:rPr>
                <a:t>Data Concentration</a:t>
              </a:r>
            </a:p>
          </p:txBody>
        </p:sp>
        <p:sp>
          <p:nvSpPr>
            <p:cNvPr id="9" name="Line 110">
              <a:extLst>
                <a:ext uri="{FF2B5EF4-FFF2-40B4-BE49-F238E27FC236}">
                  <a16:creationId xmlns:a16="http://schemas.microsoft.com/office/drawing/2014/main" id="{223215F2-3A2C-4313-9D5F-42A4A4359C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4599" y="1159290"/>
              <a:ext cx="2258" cy="520107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noFill/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>
                <a:defRPr/>
              </a:pPr>
              <a:endParaRPr lang="en-US" sz="900">
                <a:cs typeface="Arial" charset="0"/>
              </a:endParaRPr>
            </a:p>
          </p:txBody>
        </p:sp>
        <p:sp>
          <p:nvSpPr>
            <p:cNvPr id="10" name="Text Box 112">
              <a:extLst>
                <a:ext uri="{FF2B5EF4-FFF2-40B4-BE49-F238E27FC236}">
                  <a16:creationId xmlns:a16="http://schemas.microsoft.com/office/drawing/2014/main" id="{C87F2BF4-C155-4AF2-9222-D4D144FE0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6060" y="5748607"/>
              <a:ext cx="1862439" cy="474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980" tIns="63990" rIns="127980" bIns="63990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algn="ctr">
                <a:defRPr/>
              </a:pPr>
              <a:r>
                <a:rPr lang="en-GB" sz="1400" b="1">
                  <a:solidFill>
                    <a:srgbClr val="FFFFFF"/>
                  </a:solidFill>
                  <a:latin typeface="Arial Narrow" charset="0"/>
                </a:rPr>
                <a:t>Rack Room</a:t>
              </a:r>
            </a:p>
          </p:txBody>
        </p:sp>
        <p:sp>
          <p:nvSpPr>
            <p:cNvPr id="11" name="Line 113">
              <a:extLst>
                <a:ext uri="{FF2B5EF4-FFF2-40B4-BE49-F238E27FC236}">
                  <a16:creationId xmlns:a16="http://schemas.microsoft.com/office/drawing/2014/main" id="{E38C0EC1-2863-40DE-B5FA-EDF7BCF49C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7257" y="6021752"/>
              <a:ext cx="650161" cy="225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noFill/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>
                <a:defRPr/>
              </a:pPr>
              <a:endParaRPr lang="en-US" sz="900">
                <a:cs typeface="Arial" charset="0"/>
              </a:endParaRPr>
            </a:p>
          </p:txBody>
        </p:sp>
        <p:sp>
          <p:nvSpPr>
            <p:cNvPr id="12" name="Line 114">
              <a:extLst>
                <a:ext uri="{FF2B5EF4-FFF2-40B4-BE49-F238E27FC236}">
                  <a16:creationId xmlns:a16="http://schemas.microsoft.com/office/drawing/2014/main" id="{DB52B877-A01F-47D2-937E-7C6CE991E9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90646" y="6021752"/>
              <a:ext cx="663706" cy="225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noFill/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>
                <a:defRPr/>
              </a:pPr>
              <a:endParaRPr lang="en-US" sz="900">
                <a:cs typeface="Arial" charset="0"/>
              </a:endParaRPr>
            </a:p>
          </p:txBody>
        </p:sp>
        <p:sp>
          <p:nvSpPr>
            <p:cNvPr id="13" name="Text Box 111">
              <a:extLst>
                <a:ext uri="{FF2B5EF4-FFF2-40B4-BE49-F238E27FC236}">
                  <a16:creationId xmlns:a16="http://schemas.microsoft.com/office/drawing/2014/main" id="{8A23E09D-CD14-4AE8-B196-EE723A9297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00543" y="5610839"/>
              <a:ext cx="1862440" cy="821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980" tIns="63990" rIns="127980" bIns="63990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algn="ctr">
                <a:defRPr/>
              </a:pPr>
              <a:r>
                <a:rPr lang="en-GB" sz="1400" b="1" dirty="0">
                  <a:solidFill>
                    <a:srgbClr val="0000FF"/>
                  </a:solidFill>
                  <a:latin typeface="Arial Narrow" charset="0"/>
                </a:rPr>
                <a:t>Interaction Region</a:t>
              </a:r>
            </a:p>
          </p:txBody>
        </p:sp>
        <p:sp>
          <p:nvSpPr>
            <p:cNvPr id="14" name="Text Box 112">
              <a:extLst>
                <a:ext uri="{FF2B5EF4-FFF2-40B4-BE49-F238E27FC236}">
                  <a16:creationId xmlns:a16="http://schemas.microsoft.com/office/drawing/2014/main" id="{BDA38DD0-EA52-45A0-8DAB-72300355FB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2056" y="5466430"/>
              <a:ext cx="1862440" cy="474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980" tIns="63990" rIns="127980" bIns="63990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algn="ctr">
                <a:defRPr/>
              </a:pPr>
              <a:r>
                <a:rPr lang="en-GB" sz="1400" b="1" dirty="0">
                  <a:solidFill>
                    <a:srgbClr val="0000FF"/>
                  </a:solidFill>
                  <a:latin typeface="Arial Narrow" charset="0"/>
                </a:rPr>
                <a:t>Rack Room</a:t>
              </a:r>
            </a:p>
          </p:txBody>
        </p:sp>
        <p:sp>
          <p:nvSpPr>
            <p:cNvPr id="15" name="Line 110">
              <a:extLst>
                <a:ext uri="{FF2B5EF4-FFF2-40B4-BE49-F238E27FC236}">
                  <a16:creationId xmlns:a16="http://schemas.microsoft.com/office/drawing/2014/main" id="{2478C750-7F47-422C-A6D3-ABFA4F8D2C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9476" y="1132201"/>
              <a:ext cx="2257" cy="520107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noFill/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>
                <a:defRPr/>
              </a:pPr>
              <a:endParaRPr lang="en-US" sz="900">
                <a:cs typeface="Arial" charset="0"/>
              </a:endParaRPr>
            </a:p>
          </p:txBody>
        </p:sp>
        <p:sp>
          <p:nvSpPr>
            <p:cNvPr id="16" name="Line 114">
              <a:extLst>
                <a:ext uri="{FF2B5EF4-FFF2-40B4-BE49-F238E27FC236}">
                  <a16:creationId xmlns:a16="http://schemas.microsoft.com/office/drawing/2014/main" id="{D10F9567-0945-4CA0-AC57-39E10F2A0D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72703" y="6021752"/>
              <a:ext cx="663706" cy="225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noFill/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>
                <a:defRPr/>
              </a:pPr>
              <a:endParaRPr lang="en-US" sz="900">
                <a:cs typeface="Arial" charset="0"/>
              </a:endParaRPr>
            </a:p>
          </p:txBody>
        </p:sp>
        <p:sp>
          <p:nvSpPr>
            <p:cNvPr id="17" name="Text Box 112">
              <a:extLst>
                <a:ext uri="{FF2B5EF4-FFF2-40B4-BE49-F238E27FC236}">
                  <a16:creationId xmlns:a16="http://schemas.microsoft.com/office/drawing/2014/main" id="{B0391007-E8A1-44D0-8250-EC3084CB8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52386" y="5141363"/>
              <a:ext cx="1862439" cy="474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980" tIns="63990" rIns="127980" bIns="63990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algn="ctr">
                <a:defRPr/>
              </a:pPr>
              <a:r>
                <a:rPr lang="en-GB" sz="1400" b="1" dirty="0">
                  <a:solidFill>
                    <a:srgbClr val="0000FF"/>
                  </a:solidFill>
                  <a:latin typeface="Arial Narrow" charset="0"/>
                </a:rPr>
                <a:t>Computing</a:t>
              </a:r>
            </a:p>
            <a:p>
              <a:pPr algn="ctr">
                <a:defRPr/>
              </a:pPr>
              <a:r>
                <a:rPr lang="en-GB" sz="1400" b="1" dirty="0">
                  <a:solidFill>
                    <a:srgbClr val="0000FF"/>
                  </a:solidFill>
                  <a:latin typeface="Arial Narrow" charset="0"/>
                </a:rPr>
                <a:t>Facility</a:t>
              </a:r>
            </a:p>
          </p:txBody>
        </p:sp>
        <p:sp>
          <p:nvSpPr>
            <p:cNvPr id="18" name="Line 113">
              <a:extLst>
                <a:ext uri="{FF2B5EF4-FFF2-40B4-BE49-F238E27FC236}">
                  <a16:creationId xmlns:a16="http://schemas.microsoft.com/office/drawing/2014/main" id="{6A2229B6-8DF5-4F91-BCBC-CD00E587BD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22541" y="6021752"/>
              <a:ext cx="650161" cy="225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noFill/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>
                <a:defRPr/>
              </a:pPr>
              <a:endParaRPr lang="en-US" sz="900">
                <a:cs typeface="Arial" charset="0"/>
              </a:endParaRPr>
            </a:p>
          </p:txBody>
        </p:sp>
        <p:sp>
          <p:nvSpPr>
            <p:cNvPr id="19" name="Text Box 112">
              <a:extLst>
                <a:ext uri="{FF2B5EF4-FFF2-40B4-BE49-F238E27FC236}">
                  <a16:creationId xmlns:a16="http://schemas.microsoft.com/office/drawing/2014/main" id="{115B24EE-B129-446B-AE0F-34A42D9386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904" y="5466430"/>
              <a:ext cx="1862439" cy="474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980" tIns="63990" rIns="127980" bIns="63990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algn="ctr">
                <a:defRPr/>
              </a:pPr>
              <a:r>
                <a:rPr lang="en-GB" sz="1400" b="1" dirty="0">
                  <a:solidFill>
                    <a:srgbClr val="0000FF"/>
                  </a:solidFill>
                  <a:latin typeface="Arial Narrow" charset="0"/>
                </a:rPr>
                <a:t>Rack Room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A519B15-D6CA-4716-9708-7BE3F7DBB335}"/>
                </a:ext>
              </a:extLst>
            </p:cNvPr>
            <p:cNvGrpSpPr/>
            <p:nvPr/>
          </p:nvGrpSpPr>
          <p:grpSpPr>
            <a:xfrm>
              <a:off x="-21831" y="1027949"/>
              <a:ext cx="8998690" cy="4305201"/>
              <a:chOff x="4757488" y="4458487"/>
              <a:chExt cx="6680703" cy="3196217"/>
            </a:xfrm>
          </p:grpSpPr>
          <p:sp>
            <p:nvSpPr>
              <p:cNvPr id="21" name="Line 52">
                <a:extLst>
                  <a:ext uri="{FF2B5EF4-FFF2-40B4-BE49-F238E27FC236}">
                    <a16:creationId xmlns:a16="http://schemas.microsoft.com/office/drawing/2014/main" id="{515EF818-F6D6-4E73-9713-529C4FE783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45913" y="7054583"/>
                <a:ext cx="347806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22" name="Line 58">
                <a:extLst>
                  <a:ext uri="{FF2B5EF4-FFF2-40B4-BE49-F238E27FC236}">
                    <a16:creationId xmlns:a16="http://schemas.microsoft.com/office/drawing/2014/main" id="{E9E3C373-6E7E-4595-AB20-8C216BBB83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96734" y="7283183"/>
                <a:ext cx="688975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23" name="Line 52">
                <a:extLst>
                  <a:ext uri="{FF2B5EF4-FFF2-40B4-BE49-F238E27FC236}">
                    <a16:creationId xmlns:a16="http://schemas.microsoft.com/office/drawing/2014/main" id="{0E2A8C38-A2CD-4528-8157-9FAB576E94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28973" y="7520262"/>
                <a:ext cx="347806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24" name="Line 84">
                <a:extLst>
                  <a:ext uri="{FF2B5EF4-FFF2-40B4-BE49-F238E27FC236}">
                    <a16:creationId xmlns:a16="http://schemas.microsoft.com/office/drawing/2014/main" id="{28FF62D0-D3E3-4FCF-A2A6-CDBE13F30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38660" y="4979179"/>
                <a:ext cx="457200" cy="158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C41C5BE-B963-4C89-9E9D-6B5A2A52FF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05032" y="4568091"/>
                <a:ext cx="827086" cy="596901"/>
                <a:chOff x="1236" y="3274"/>
                <a:chExt cx="521" cy="376"/>
              </a:xfrm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4E05A00D-85CE-4069-9016-BF84CF6C25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ED1F19CC-DE6A-4789-8409-5213DEC92B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E0C2F1B6-5BBC-415D-B390-B0112BBC04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A3C4E3B8-4E6B-4830-878C-58D5656AC1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DCM2</a:t>
                  </a:r>
                </a:p>
              </p:txBody>
            </p:sp>
          </p:grpSp>
          <p:sp>
            <p:nvSpPr>
              <p:cNvPr id="26" name="Line 90">
                <a:extLst>
                  <a:ext uri="{FF2B5EF4-FFF2-40B4-BE49-F238E27FC236}">
                    <a16:creationId xmlns:a16="http://schemas.microsoft.com/office/drawing/2014/main" id="{4592A68A-00F6-45F5-9AFA-3D9BC35593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19516" y="5921761"/>
                <a:ext cx="457200" cy="158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D3890B4-5A65-4F13-8868-5C52AFFAF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8398" y="4828367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 dirty="0">
                    <a:solidFill>
                      <a:srgbClr val="000000"/>
                    </a:solidFill>
                    <a:cs typeface="Arial" charset="0"/>
                  </a:rPr>
                  <a:t>SEB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9771F4F-9AB0-4EC0-8350-695DAE647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8398" y="5745942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>
                    <a:solidFill>
                      <a:srgbClr val="000000"/>
                    </a:solidFill>
                    <a:cs typeface="Arial" charset="0"/>
                  </a:rPr>
                  <a:t>SEB</a:t>
                </a:r>
              </a:p>
            </p:txBody>
          </p:sp>
          <p:sp>
            <p:nvSpPr>
              <p:cNvPr id="29" name="Line 36">
                <a:extLst>
                  <a:ext uri="{FF2B5EF4-FFF2-40B4-BE49-F238E27FC236}">
                    <a16:creationId xmlns:a16="http://schemas.microsoft.com/office/drawing/2014/main" id="{7F49D943-43FE-488C-87C0-E74FFEBE8B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91173" y="5058554"/>
                <a:ext cx="688975" cy="1588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0" name="Line 40">
                <a:extLst>
                  <a:ext uri="{FF2B5EF4-FFF2-40B4-BE49-F238E27FC236}">
                    <a16:creationId xmlns:a16="http://schemas.microsoft.com/office/drawing/2014/main" id="{1A0BB9E1-A94D-429E-9E89-5A5ECE751F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5133167"/>
                <a:ext cx="6111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1" name="Line 37">
                <a:extLst>
                  <a:ext uri="{FF2B5EF4-FFF2-40B4-BE49-F238E27FC236}">
                    <a16:creationId xmlns:a16="http://schemas.microsoft.com/office/drawing/2014/main" id="{A21DE5BF-8EEF-40CF-8D2E-98219F69B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91173" y="5481566"/>
                <a:ext cx="688975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2" name="Line 41">
                <a:extLst>
                  <a:ext uri="{FF2B5EF4-FFF2-40B4-BE49-F238E27FC236}">
                    <a16:creationId xmlns:a16="http://schemas.microsoft.com/office/drawing/2014/main" id="{808DEB89-5D92-4CCD-809A-5BD619B407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5593542"/>
                <a:ext cx="6111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3" name="Line 42">
                <a:extLst>
                  <a:ext uri="{FF2B5EF4-FFF2-40B4-BE49-F238E27FC236}">
                    <a16:creationId xmlns:a16="http://schemas.microsoft.com/office/drawing/2014/main" id="{7A2AE602-678D-4743-8ED6-36FF18C95E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6053917"/>
                <a:ext cx="6111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4" name="Line 43">
                <a:extLst>
                  <a:ext uri="{FF2B5EF4-FFF2-40B4-BE49-F238E27FC236}">
                    <a16:creationId xmlns:a16="http://schemas.microsoft.com/office/drawing/2014/main" id="{86BCA242-58B6-4F11-A76E-9BA925CA72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6519584"/>
                <a:ext cx="6111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5" name="Line 44">
                <a:extLst>
                  <a:ext uri="{FF2B5EF4-FFF2-40B4-BE49-F238E27FC236}">
                    <a16:creationId xmlns:a16="http://schemas.microsoft.com/office/drawing/2014/main" id="{529A829E-200D-4807-BF23-42AB88ECA2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4904567"/>
                <a:ext cx="3063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6" name="Line 45">
                <a:extLst>
                  <a:ext uri="{FF2B5EF4-FFF2-40B4-BE49-F238E27FC236}">
                    <a16:creationId xmlns:a16="http://schemas.microsoft.com/office/drawing/2014/main" id="{53F1C523-E005-4A6E-834A-C0679A247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5364942"/>
                <a:ext cx="3063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7" name="Line 46">
                <a:extLst>
                  <a:ext uri="{FF2B5EF4-FFF2-40B4-BE49-F238E27FC236}">
                    <a16:creationId xmlns:a16="http://schemas.microsoft.com/office/drawing/2014/main" id="{9E1C17BA-ED1B-407D-BDE8-7F61EF541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5822142"/>
                <a:ext cx="3063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8" name="Line 47">
                <a:extLst>
                  <a:ext uri="{FF2B5EF4-FFF2-40B4-BE49-F238E27FC236}">
                    <a16:creationId xmlns:a16="http://schemas.microsoft.com/office/drawing/2014/main" id="{F2427CD8-5AED-447C-9B3E-ECB815B07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6282517"/>
                <a:ext cx="3063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9" name="Line 48">
                <a:extLst>
                  <a:ext uri="{FF2B5EF4-FFF2-40B4-BE49-F238E27FC236}">
                    <a16:creationId xmlns:a16="http://schemas.microsoft.com/office/drawing/2014/main" id="{77CE7891-B9C8-4974-BDBF-BA15C427D9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6742892"/>
                <a:ext cx="3063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0" name="Line 49">
                <a:extLst>
                  <a:ext uri="{FF2B5EF4-FFF2-40B4-BE49-F238E27FC236}">
                    <a16:creationId xmlns:a16="http://schemas.microsoft.com/office/drawing/2014/main" id="{19E1ED6D-5134-4570-9CB8-80DA215BEF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86194" y="5210954"/>
                <a:ext cx="382587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1" name="Line 50">
                <a:extLst>
                  <a:ext uri="{FF2B5EF4-FFF2-40B4-BE49-F238E27FC236}">
                    <a16:creationId xmlns:a16="http://schemas.microsoft.com/office/drawing/2014/main" id="{A9222B93-79CD-4AC8-B3BA-7C990878F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86194" y="5669742"/>
                <a:ext cx="382587" cy="1587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2" name="Line 51">
                <a:extLst>
                  <a:ext uri="{FF2B5EF4-FFF2-40B4-BE49-F238E27FC236}">
                    <a16:creationId xmlns:a16="http://schemas.microsoft.com/office/drawing/2014/main" id="{AA3D4C0D-7CBA-4E92-BCF0-45DA0A5F71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86194" y="6128529"/>
                <a:ext cx="382587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3" name="Line 52">
                <a:extLst>
                  <a:ext uri="{FF2B5EF4-FFF2-40B4-BE49-F238E27FC236}">
                    <a16:creationId xmlns:a16="http://schemas.microsoft.com/office/drawing/2014/main" id="{5DABF8A3-A96D-4FE4-AF5B-A5CD8E4EFA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86194" y="6588904"/>
                <a:ext cx="382587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4" name="Line 54">
                <a:extLst>
                  <a:ext uri="{FF2B5EF4-FFF2-40B4-BE49-F238E27FC236}">
                    <a16:creationId xmlns:a16="http://schemas.microsoft.com/office/drawing/2014/main" id="{18529C55-26B5-4F99-ABCF-5E0305C94E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79806" y="4980767"/>
                <a:ext cx="688975" cy="1587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5" name="Line 55">
                <a:extLst>
                  <a:ext uri="{FF2B5EF4-FFF2-40B4-BE49-F238E27FC236}">
                    <a16:creationId xmlns:a16="http://schemas.microsoft.com/office/drawing/2014/main" id="{BEF25EFC-AF73-49D1-80A4-1E33B8E9BE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79806" y="5441142"/>
                <a:ext cx="688975" cy="1587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6" name="Line 56">
                <a:extLst>
                  <a:ext uri="{FF2B5EF4-FFF2-40B4-BE49-F238E27FC236}">
                    <a16:creationId xmlns:a16="http://schemas.microsoft.com/office/drawing/2014/main" id="{9C1F4676-1985-4ABD-8A58-C608692BDA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79806" y="5899929"/>
                <a:ext cx="688975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7" name="Line 57">
                <a:extLst>
                  <a:ext uri="{FF2B5EF4-FFF2-40B4-BE49-F238E27FC236}">
                    <a16:creationId xmlns:a16="http://schemas.microsoft.com/office/drawing/2014/main" id="{7D0B6542-D130-4AEC-90FD-6051F2340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79806" y="6358717"/>
                <a:ext cx="688975" cy="1587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8" name="Line 58">
                <a:extLst>
                  <a:ext uri="{FF2B5EF4-FFF2-40B4-BE49-F238E27FC236}">
                    <a16:creationId xmlns:a16="http://schemas.microsoft.com/office/drawing/2014/main" id="{0E220462-AA6D-4FD5-B486-BE597F74B2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96740" y="6817504"/>
                <a:ext cx="688975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B68D207-2A60-4801-AF3C-C3EEB4ECF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1481" y="4598178"/>
                <a:ext cx="839789" cy="409575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89F134-8F50-4FED-B645-932A0A364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1481" y="5037916"/>
                <a:ext cx="839789" cy="409575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8135112-D025-460F-B462-AAB2A2324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1481" y="5477654"/>
                <a:ext cx="839789" cy="409575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AFE9873-0528-4A18-9355-FC58ABA3F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1481" y="5917392"/>
                <a:ext cx="839789" cy="411162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58EB543-814D-4164-94C4-E9DD72B6C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1481" y="6358717"/>
                <a:ext cx="839789" cy="409575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 dirty="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54" name="Line 90">
                <a:extLst>
                  <a:ext uri="{FF2B5EF4-FFF2-40B4-BE49-F238E27FC236}">
                    <a16:creationId xmlns:a16="http://schemas.microsoft.com/office/drawing/2014/main" id="{3E96E132-6088-439B-AD53-C8A5E9E62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38660" y="5518929"/>
                <a:ext cx="457200" cy="158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55" name="Line 105">
                <a:extLst>
                  <a:ext uri="{FF2B5EF4-FFF2-40B4-BE49-F238E27FC236}">
                    <a16:creationId xmlns:a16="http://schemas.microsoft.com/office/drawing/2014/main" id="{35ED36AC-9650-4A3D-BAC4-26DEA9AC2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87735" y="4828367"/>
                <a:ext cx="412750" cy="1587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56" name="Line 106">
                <a:extLst>
                  <a:ext uri="{FF2B5EF4-FFF2-40B4-BE49-F238E27FC236}">
                    <a16:creationId xmlns:a16="http://schemas.microsoft.com/office/drawing/2014/main" id="{BD3B6406-7A39-41BE-9431-D66561706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68698" y="5250642"/>
                <a:ext cx="412750" cy="1587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57" name="Line 107">
                <a:extLst>
                  <a:ext uri="{FF2B5EF4-FFF2-40B4-BE49-F238E27FC236}">
                    <a16:creationId xmlns:a16="http://schemas.microsoft.com/office/drawing/2014/main" id="{BDA58074-C6AD-457E-8786-4A7A963C02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87735" y="5795154"/>
                <a:ext cx="412750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0735CF5-83D5-4A00-8D65-29ABDFCE5A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02070" y="5068087"/>
                <a:ext cx="827086" cy="596901"/>
                <a:chOff x="1236" y="3274"/>
                <a:chExt cx="521" cy="376"/>
              </a:xfrm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1E10FC10-D309-48B7-9C54-6BC93393F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343DD864-2C08-40B9-A0FC-5472FEB113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F7BBE0FB-49BD-4422-AD03-4B881BF792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58CC64E9-C96D-4725-91B6-F61CF6B624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6B3D80C6-48D9-41B1-9181-564D6DC235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02070" y="5614187"/>
                <a:ext cx="827086" cy="596901"/>
                <a:chOff x="1236" y="3274"/>
                <a:chExt cx="521" cy="376"/>
              </a:xfrm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83F6274E-6307-48D0-8169-89CA85619D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9F2559BA-71E9-42BB-B876-A8B8D45C18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D1F42A99-6CC9-4727-860B-AB89B28B9E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88BFE5D8-23D8-45AB-B3FA-3EA1E02754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48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5C56F114-91DE-493D-B036-9673ABC534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57488" y="4458487"/>
                <a:ext cx="827089" cy="596901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909F204-A9E7-437B-B893-0ED4F584E2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B110C12F-2DFC-4046-B1DD-530793ECDC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5B35E3AF-1E1A-4D4E-9B3A-C2A215D147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C0F3F5F8-9F75-43F0-9B52-903060BE06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5C1CA5E8-F62C-4CE1-A5E9-0FE22B1C57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57488" y="4902987"/>
                <a:ext cx="827089" cy="596901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99D6953A-AAD5-4936-A86C-8209B398A4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F825D7D6-E9BE-46E9-AE31-026E17EBCA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4F2A26D3-B1CC-459A-ACCA-A63F0A2C73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1E8D13A9-1648-4349-A982-B6F539F9A7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9FA1BAF8-F296-4875-B5BF-9B2BDA489A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57488" y="5347487"/>
                <a:ext cx="827089" cy="596901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53DEBE8-B529-43BE-9062-6CAC5C8003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AA47D29-7232-4592-9EFA-782271756F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591AF222-50CB-499C-936A-D5ACDC89C3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5CDF8000-E7FF-47FA-9DB3-F699770B38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FEM</a:t>
                  </a:r>
                </a:p>
              </p:txBody>
            </p:sp>
          </p:grpSp>
          <p:sp>
            <p:nvSpPr>
              <p:cNvPr id="63" name="Line 37">
                <a:extLst>
                  <a:ext uri="{FF2B5EF4-FFF2-40B4-BE49-F238E27FC236}">
                    <a16:creationId xmlns:a16="http://schemas.microsoft.com/office/drawing/2014/main" id="{C132089C-E4E0-42BB-AD4E-DBF558DA89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91911" y="5927146"/>
                <a:ext cx="688975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9820406-A758-4B69-AAA5-FC93786AAA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8398" y="5287155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 dirty="0">
                    <a:solidFill>
                      <a:srgbClr val="000000"/>
                    </a:solidFill>
                    <a:cs typeface="Arial" charset="0"/>
                  </a:rPr>
                  <a:t>SEB</a:t>
                </a:r>
              </a:p>
            </p:txBody>
          </p:sp>
          <p:sp>
            <p:nvSpPr>
              <p:cNvPr id="65" name="Line 36">
                <a:extLst>
                  <a:ext uri="{FF2B5EF4-FFF2-40B4-BE49-F238E27FC236}">
                    <a16:creationId xmlns:a16="http://schemas.microsoft.com/office/drawing/2014/main" id="{6B322FEF-2A99-4BD5-B350-88D728B2C2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36304" y="6482275"/>
                <a:ext cx="902581" cy="0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 dirty="0">
                  <a:cs typeface="Arial" charset="0"/>
                </a:endParaRPr>
              </a:p>
            </p:txBody>
          </p:sp>
          <p:sp>
            <p:nvSpPr>
              <p:cNvPr id="66" name="Line 133">
                <a:extLst>
                  <a:ext uri="{FF2B5EF4-FFF2-40B4-BE49-F238E27FC236}">
                    <a16:creationId xmlns:a16="http://schemas.microsoft.com/office/drawing/2014/main" id="{AA0156BF-71D2-4C20-B54D-243EC5D23F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97930" y="6480032"/>
                <a:ext cx="796232" cy="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 dirty="0">
                  <a:cs typeface="Arial" charset="0"/>
                </a:endParaRP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F99E713F-2DC9-4003-AD4C-E9E0CFF88C51}"/>
                  </a:ext>
                </a:extLst>
              </p:cNvPr>
              <p:cNvGrpSpPr/>
              <p:nvPr/>
            </p:nvGrpSpPr>
            <p:grpSpPr>
              <a:xfrm>
                <a:off x="6402134" y="6298392"/>
                <a:ext cx="1117602" cy="381000"/>
                <a:chOff x="3232149" y="4995863"/>
                <a:chExt cx="1117602" cy="381000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BD289CA3-1A82-4E66-B4CA-F9C1B16547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38563" y="4995863"/>
                  <a:ext cx="611188" cy="381000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000000"/>
                      </a:solidFill>
                      <a:cs typeface="Arial" charset="0"/>
                    </a:rPr>
                    <a:t>EBDC</a:t>
                  </a:r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65A843E8-DC50-4AA3-9C4C-6A469F0DA2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2149" y="4995863"/>
                  <a:ext cx="508001" cy="381000"/>
                </a:xfrm>
                <a:prstGeom prst="rect">
                  <a:avLst/>
                </a:prstGeom>
                <a:solidFill>
                  <a:srgbClr val="48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chemeClr val="bg1">
                          <a:lumMod val="95000"/>
                        </a:schemeClr>
                      </a:solidFill>
                      <a:cs typeface="Arial" charset="0"/>
                    </a:rPr>
                    <a:t>DAM</a:t>
                  </a:r>
                </a:p>
              </p:txBody>
            </p:sp>
          </p:grpSp>
          <p:sp>
            <p:nvSpPr>
              <p:cNvPr id="68" name="Line 36">
                <a:extLst>
                  <a:ext uri="{FF2B5EF4-FFF2-40B4-BE49-F238E27FC236}">
                    <a16:creationId xmlns:a16="http://schemas.microsoft.com/office/drawing/2014/main" id="{6B8C0463-E631-47A2-8FEA-9926A5359C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36304" y="6926775"/>
                <a:ext cx="902581" cy="0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 dirty="0">
                  <a:cs typeface="Arial" charset="0"/>
                </a:endParaRPr>
              </a:p>
            </p:txBody>
          </p:sp>
          <p:sp>
            <p:nvSpPr>
              <p:cNvPr id="69" name="Line 133">
                <a:extLst>
                  <a:ext uri="{FF2B5EF4-FFF2-40B4-BE49-F238E27FC236}">
                    <a16:creationId xmlns:a16="http://schemas.microsoft.com/office/drawing/2014/main" id="{425F7255-DD60-43FA-8B6A-C4F1A7C71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97930" y="6924532"/>
                <a:ext cx="796232" cy="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 dirty="0">
                  <a:cs typeface="Arial" charset="0"/>
                </a:endParaRP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75E35243-EE6E-4A18-868A-2377504101B5}"/>
                  </a:ext>
                </a:extLst>
              </p:cNvPr>
              <p:cNvGrpSpPr/>
              <p:nvPr/>
            </p:nvGrpSpPr>
            <p:grpSpPr>
              <a:xfrm>
                <a:off x="6402134" y="6742892"/>
                <a:ext cx="1117602" cy="381000"/>
                <a:chOff x="3232149" y="4995863"/>
                <a:chExt cx="1117602" cy="381000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9EAADBEF-9B2A-4BE9-BD62-496B54F081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38563" y="4995863"/>
                  <a:ext cx="611188" cy="381000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000000"/>
                      </a:solidFill>
                      <a:cs typeface="Arial" charset="0"/>
                    </a:rPr>
                    <a:t>EBDC</a:t>
                  </a: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67FC0C4C-D239-4640-931B-7C9BFCF8CA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2149" y="4995863"/>
                  <a:ext cx="508001" cy="381000"/>
                </a:xfrm>
                <a:prstGeom prst="rect">
                  <a:avLst/>
                </a:prstGeom>
                <a:solidFill>
                  <a:srgbClr val="48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chemeClr val="bg1">
                          <a:lumMod val="95000"/>
                        </a:schemeClr>
                      </a:solidFill>
                      <a:cs typeface="Arial" charset="0"/>
                    </a:rPr>
                    <a:t>DAM</a:t>
                  </a:r>
                </a:p>
              </p:txBody>
            </p:sp>
          </p:grpSp>
          <p:sp>
            <p:nvSpPr>
              <p:cNvPr id="71" name="Line 36">
                <a:extLst>
                  <a:ext uri="{FF2B5EF4-FFF2-40B4-BE49-F238E27FC236}">
                    <a16:creationId xmlns:a16="http://schemas.microsoft.com/office/drawing/2014/main" id="{5F1B0838-CCB4-482B-BA39-4498F528D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36304" y="7379742"/>
                <a:ext cx="902581" cy="0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 dirty="0">
                  <a:cs typeface="Arial" charset="0"/>
                </a:endParaRPr>
              </a:p>
            </p:txBody>
          </p:sp>
          <p:sp>
            <p:nvSpPr>
              <p:cNvPr id="72" name="Line 133">
                <a:extLst>
                  <a:ext uri="{FF2B5EF4-FFF2-40B4-BE49-F238E27FC236}">
                    <a16:creationId xmlns:a16="http://schemas.microsoft.com/office/drawing/2014/main" id="{8AC58E0F-EFD6-42FD-8CD3-EAEAD903AD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97930" y="7377499"/>
                <a:ext cx="796232" cy="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 dirty="0">
                  <a:cs typeface="Arial" charset="0"/>
                </a:endParaRP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7FB34E8E-6F22-4460-8AE8-671F5D598A0C}"/>
                  </a:ext>
                </a:extLst>
              </p:cNvPr>
              <p:cNvGrpSpPr/>
              <p:nvPr/>
            </p:nvGrpSpPr>
            <p:grpSpPr>
              <a:xfrm>
                <a:off x="6402134" y="7195859"/>
                <a:ext cx="1117602" cy="381000"/>
                <a:chOff x="3232149" y="4995863"/>
                <a:chExt cx="1117602" cy="381000"/>
              </a:xfrm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75F36591-2627-4079-91DD-5C975707BB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38563" y="4995863"/>
                  <a:ext cx="611188" cy="381000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000000"/>
                      </a:solidFill>
                      <a:cs typeface="Arial" charset="0"/>
                    </a:rPr>
                    <a:t>EBDC</a:t>
                  </a:r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3776E213-2DCB-44AE-B8B7-41C97E826D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2149" y="4995863"/>
                  <a:ext cx="508001" cy="381000"/>
                </a:xfrm>
                <a:prstGeom prst="rect">
                  <a:avLst/>
                </a:prstGeom>
                <a:solidFill>
                  <a:srgbClr val="48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chemeClr val="bg1">
                          <a:lumMod val="95000"/>
                        </a:schemeClr>
                      </a:solidFill>
                      <a:cs typeface="Arial" charset="0"/>
                    </a:rPr>
                    <a:t>DAM</a:t>
                  </a:r>
                </a:p>
              </p:txBody>
            </p:sp>
          </p:grp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A6DF60F-07FE-4F3A-9577-9354FF00D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6869" y="4521979"/>
                <a:ext cx="995362" cy="3094038"/>
              </a:xfrm>
              <a:prstGeom prst="rect">
                <a:avLst/>
              </a:prstGeom>
              <a:solidFill>
                <a:srgbClr val="CC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 dirty="0">
                    <a:solidFill>
                      <a:srgbClr val="000000"/>
                    </a:solidFill>
                    <a:cs typeface="Arial" charset="0"/>
                  </a:rPr>
                  <a:t>10+ Gigabit</a:t>
                </a:r>
              </a:p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 dirty="0">
                    <a:solidFill>
                      <a:srgbClr val="000000"/>
                    </a:solidFill>
                    <a:cs typeface="Arial" charset="0"/>
                  </a:rPr>
                  <a:t>Network</a:t>
                </a:r>
              </a:p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 dirty="0">
                    <a:solidFill>
                      <a:srgbClr val="000000"/>
                    </a:solidFill>
                    <a:cs typeface="Arial" charset="0"/>
                  </a:rPr>
                  <a:t>Switch</a:t>
                </a: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B174A44-03B3-4ECF-8825-26ADE91ED6EE}"/>
                  </a:ext>
                </a:extLst>
              </p:cNvPr>
              <p:cNvGrpSpPr/>
              <p:nvPr/>
            </p:nvGrpSpPr>
            <p:grpSpPr>
              <a:xfrm>
                <a:off x="9607293" y="4962248"/>
                <a:ext cx="609600" cy="2667084"/>
                <a:chOff x="5662613" y="1828800"/>
                <a:chExt cx="609600" cy="2667084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D187075C-1570-43C1-9909-0FCC9ACE56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1828800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C1B57B7A-B881-4F3F-B87F-43BE8E81F9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2289175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CB9B083A-F724-48B9-8421-2719C824B7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2747963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366AE46D-2AD3-4EC4-A82F-E44BAE6AB4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3206750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6305EE28-E1CB-4631-9CFA-3F287BA2CF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3665538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EFE5790-32B6-43E6-AA9E-93C2E5D76E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4114884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</p:grpSp>
          <p:sp>
            <p:nvSpPr>
              <p:cNvPr id="76" name="Line 43">
                <a:extLst>
                  <a:ext uri="{FF2B5EF4-FFF2-40B4-BE49-F238E27FC236}">
                    <a16:creationId xmlns:a16="http://schemas.microsoft.com/office/drawing/2014/main" id="{27307239-1FE7-4EE2-AE3F-73FFCA34C5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70692" y="6968329"/>
                <a:ext cx="6111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77" name="Line 48">
                <a:extLst>
                  <a:ext uri="{FF2B5EF4-FFF2-40B4-BE49-F238E27FC236}">
                    <a16:creationId xmlns:a16="http://schemas.microsoft.com/office/drawing/2014/main" id="{9E9AD05A-A8D2-4371-8C97-B53A9BE718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70692" y="7233972"/>
                <a:ext cx="3063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78" name="Line 43">
                <a:extLst>
                  <a:ext uri="{FF2B5EF4-FFF2-40B4-BE49-F238E27FC236}">
                    <a16:creationId xmlns:a16="http://schemas.microsoft.com/office/drawing/2014/main" id="{09C10981-015A-4A14-BB14-A87C540E0A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87620" y="7467876"/>
                <a:ext cx="6111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F55E9AEC-03CF-4ACE-9CB4-9DE8360000B9}"/>
                  </a:ext>
                </a:extLst>
              </p:cNvPr>
              <p:cNvGrpSpPr/>
              <p:nvPr/>
            </p:nvGrpSpPr>
            <p:grpSpPr>
              <a:xfrm>
                <a:off x="9268619" y="4750579"/>
                <a:ext cx="609600" cy="2667084"/>
                <a:chOff x="5662613" y="1828800"/>
                <a:chExt cx="609600" cy="2667084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0BAB4C57-C584-4F89-813A-6731ACEF4D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1828800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73A8691-1352-4A83-BD45-2980664171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2289175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43770F3-F87D-46FB-81F9-3BED284860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2747963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1ABF8B8A-6188-45BA-9F48-0A844D89A9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3206750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2E924A75-B766-4728-AA55-CD7EEFF66F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3665538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B4543AF2-A1BC-4AA5-961A-8986758548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4114884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</p:grp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D814D46-B4BF-48C2-B76E-58EEA8176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9942" y="6798995"/>
                <a:ext cx="839789" cy="409575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6E84A0D-936B-4DF0-A669-BD96639C7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98402" y="7239273"/>
                <a:ext cx="839789" cy="409575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804F38AA-3B22-449E-AB50-5FE0F65438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74416" y="6126445"/>
                <a:ext cx="827089" cy="596901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8141019C-5793-42DC-B53A-D2F416B513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FF14319D-78E5-4058-ACA8-5C920BB9A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CF3C994-DE0F-4F4E-B950-CBD1F2D628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D08FF09C-B167-41CA-9BCE-16AB681AAA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FEE</a:t>
                  </a: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4F481BFC-3C9C-4D47-832B-E5956CC105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74416" y="6592124"/>
                <a:ext cx="827089" cy="596901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55F3D745-55B4-4FD1-A20E-33B479936B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FF952FD2-5B8F-49C0-8E76-1E78DC25EA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FD8ADE4C-B998-4A0A-A01B-597D2F35A9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1120A574-B263-4517-A061-E075A2C48B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FEE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89F81BF4-317C-4EAE-A7EE-FAFE69B4C9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74416" y="7057803"/>
                <a:ext cx="827089" cy="596901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212AACC6-AE67-44BB-BF90-37C246B977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6D8BE95-522B-4DF1-BC09-85CF73E423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A32F5739-86AC-40C8-A3A7-DA80085C27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8C3438FB-83D3-4761-847A-4191201590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lc="http://schemas.openxmlformats.org/drawingml/2006/lockedCanvas"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FEE</a:t>
                  </a:r>
                </a:p>
              </p:txBody>
            </p:sp>
          </p:grpSp>
        </p:grpSp>
      </p:grpSp>
      <p:pic>
        <p:nvPicPr>
          <p:cNvPr id="140" name="Picture 139" descr="calorimeter_schematic.pdf">
            <a:extLst>
              <a:ext uri="{FF2B5EF4-FFF2-40B4-BE49-F238E27FC236}">
                <a16:creationId xmlns:a16="http://schemas.microsoft.com/office/drawing/2014/main" id="{6A16C1B9-5876-4E20-8838-D3130E24E5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7" y="2775608"/>
            <a:ext cx="1500919" cy="1942365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298404F9-A40F-4E62-B15B-E2BFBE2B36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29" t="18605" r="23275" b="18604"/>
          <a:stretch/>
        </p:blipFill>
        <p:spPr>
          <a:xfrm>
            <a:off x="462672" y="4622678"/>
            <a:ext cx="1719105" cy="1204576"/>
          </a:xfrm>
          <a:prstGeom prst="rect">
            <a:avLst/>
          </a:prstGeom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BAB7A6BD-8C95-40A7-8110-5673BD48F137}"/>
              </a:ext>
            </a:extLst>
          </p:cNvPr>
          <p:cNvSpPr/>
          <p:nvPr/>
        </p:nvSpPr>
        <p:spPr>
          <a:xfrm>
            <a:off x="1445847" y="4651490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A1F3A34-37AA-4FA2-A9EB-64D990AC93A0}"/>
              </a:ext>
            </a:extLst>
          </p:cNvPr>
          <p:cNvSpPr/>
          <p:nvPr/>
        </p:nvSpPr>
        <p:spPr>
          <a:xfrm>
            <a:off x="1250306" y="5373772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MVTX</a:t>
            </a:r>
          </a:p>
        </p:txBody>
      </p:sp>
      <p:sp>
        <p:nvSpPr>
          <p:cNvPr id="146" name="Arrow: Right 145">
            <a:extLst>
              <a:ext uri="{FF2B5EF4-FFF2-40B4-BE49-F238E27FC236}">
                <a16:creationId xmlns:a16="http://schemas.microsoft.com/office/drawing/2014/main" id="{958872C5-C01F-4082-890B-1AC09D98D74E}"/>
              </a:ext>
            </a:extLst>
          </p:cNvPr>
          <p:cNvSpPr/>
          <p:nvPr/>
        </p:nvSpPr>
        <p:spPr>
          <a:xfrm>
            <a:off x="2246245" y="6314575"/>
            <a:ext cx="1953588" cy="61923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O(1000) SFP(+) fiber links</a:t>
            </a:r>
            <a:br>
              <a:rPr lang="en-US" sz="1200" dirty="0"/>
            </a:br>
            <a:r>
              <a:rPr lang="en-US" sz="1200" dirty="0"/>
              <a:t>Multi-Tbps to DAQ room</a:t>
            </a:r>
          </a:p>
        </p:txBody>
      </p:sp>
      <p:sp>
        <p:nvSpPr>
          <p:cNvPr id="147" name="Arrow: Right 146">
            <a:extLst>
              <a:ext uri="{FF2B5EF4-FFF2-40B4-BE49-F238E27FC236}">
                <a16:creationId xmlns:a16="http://schemas.microsoft.com/office/drawing/2014/main" id="{E985C592-7F63-41D9-AB1C-7F6B9C78656D}"/>
              </a:ext>
            </a:extLst>
          </p:cNvPr>
          <p:cNvSpPr/>
          <p:nvPr/>
        </p:nvSpPr>
        <p:spPr>
          <a:xfrm>
            <a:off x="6005475" y="6261127"/>
            <a:ext cx="1953588" cy="61923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Commodity network</a:t>
            </a:r>
            <a:br>
              <a:rPr lang="en-US" sz="1200" dirty="0"/>
            </a:br>
            <a:r>
              <a:rPr lang="en-US" sz="1200" dirty="0"/>
              <a:t>~200 Gbps to disk</a:t>
            </a:r>
          </a:p>
        </p:txBody>
      </p:sp>
      <p:sp>
        <p:nvSpPr>
          <p:cNvPr id="139" name="Date Placeholder 138">
            <a:extLst>
              <a:ext uri="{FF2B5EF4-FFF2-40B4-BE49-F238E27FC236}">
                <a16:creationId xmlns:a16="http://schemas.microsoft.com/office/drawing/2014/main" id="{F4579472-1FD2-4559-A32C-45C19B6E5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148" name="Footer Placeholder 147">
            <a:extLst>
              <a:ext uri="{FF2B5EF4-FFF2-40B4-BE49-F238E27FC236}">
                <a16:creationId xmlns:a16="http://schemas.microsoft.com/office/drawing/2014/main" id="{C4950F0F-D323-410E-97AC-2B659C5B1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61045"/>
      </p:ext>
    </p:extLst>
  </p:cSld>
  <p:clrMapOvr>
    <a:masterClrMapping/>
  </p:clrMapOvr>
  <p:transition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566;p23">
            <a:extLst>
              <a:ext uri="{FF2B5EF4-FFF2-40B4-BE49-F238E27FC236}">
                <a16:creationId xmlns:a16="http://schemas.microsoft.com/office/drawing/2014/main" id="{15011B26-A9CA-494D-B8E8-8B2A0E2D8E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8799" y="5229315"/>
            <a:ext cx="3574597" cy="153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 descr="C:\Users\takao\Dropbox\Documents\sphenix_tpc\cd1_review_2018\opa_review_may2018\20180510_095515.jpg">
            <a:extLst>
              <a:ext uri="{FF2B5EF4-FFF2-40B4-BE49-F238E27FC236}">
                <a16:creationId xmlns:a16="http://schemas.microsoft.com/office/drawing/2014/main" id="{918737F1-7511-462C-9F38-F18DF52BC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6039" r="17749" b="6299"/>
          <a:stretch/>
        </p:blipFill>
        <p:spPr bwMode="auto">
          <a:xfrm>
            <a:off x="0" y="5229315"/>
            <a:ext cx="1637357" cy="164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0492" y="945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sPHENIX Time projection chamber (TPC)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idx="1"/>
          </p:nvPr>
        </p:nvSpPr>
        <p:spPr>
          <a:xfrm>
            <a:off x="530492" y="4191000"/>
            <a:ext cx="8384908" cy="939962"/>
          </a:xfrm>
        </p:spPr>
        <p:txBody>
          <a:bodyPr>
            <a:noAutofit/>
          </a:bodyPr>
          <a:lstStyle/>
          <a:p>
            <a:r>
              <a:rPr lang="en-US" sz="1800" dirty="0"/>
              <a:t>Next-gen TPC w/ gateless and continuous readout: </a:t>
            </a:r>
            <a:r>
              <a:rPr lang="el-GR" sz="1800" dirty="0"/>
              <a:t>δ</a:t>
            </a:r>
            <a:r>
              <a:rPr lang="en-US" sz="1800" dirty="0"/>
              <a:t>p/p &lt; 2% for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&lt;10 GeV/c</a:t>
            </a:r>
          </a:p>
          <a:p>
            <a:r>
              <a:rPr lang="en-US" sz="1800" dirty="0"/>
              <a:t>Ne-based gas for fast drift (13us). </a:t>
            </a:r>
            <a:r>
              <a:rPr lang="en-US" sz="1800" dirty="0" err="1"/>
              <a:t>qGEM</a:t>
            </a:r>
            <a:r>
              <a:rPr lang="en-US" sz="1800" dirty="0"/>
              <a:t> amplification and zigzag mini-pads. </a:t>
            </a:r>
          </a:p>
          <a:p>
            <a:r>
              <a:rPr lang="en-US" sz="1800" dirty="0"/>
              <a:t>160k channels 10b flash ADC @ 20MHz with SAMPA ASIC -&gt; 2 Tbps stream rate.  </a:t>
            </a:r>
            <a:endParaRPr lang="en-US" sz="2000" dirty="0"/>
          </a:p>
          <a:p>
            <a:endParaRPr lang="en-US" sz="20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3F0374-0CDE-4787-8E56-1351E848EB73}"/>
              </a:ext>
            </a:extLst>
          </p:cNvPr>
          <p:cNvGrpSpPr/>
          <p:nvPr/>
        </p:nvGrpSpPr>
        <p:grpSpPr>
          <a:xfrm>
            <a:off x="4800600" y="1406729"/>
            <a:ext cx="4354224" cy="2625757"/>
            <a:chOff x="4800600" y="1412843"/>
            <a:chExt cx="4354224" cy="26257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D13A63-073D-4F26-9ED2-2E8A3C7C565B}"/>
                </a:ext>
              </a:extLst>
            </p:cNvPr>
            <p:cNvSpPr/>
            <p:nvPr/>
          </p:nvSpPr>
          <p:spPr>
            <a:xfrm rot="5400000">
              <a:off x="8065359" y="2577498"/>
              <a:ext cx="18095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Diameter ~ 1.6 m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460146F-29DF-4D26-9DA7-17D542623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429" t="18605" r="23275" b="18604"/>
            <a:stretch/>
          </p:blipFill>
          <p:spPr>
            <a:xfrm>
              <a:off x="4800600" y="1412843"/>
              <a:ext cx="3747338" cy="262575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F7B2B2-5EDC-4A3E-9A5C-8C280ACA6A07}"/>
                </a:ext>
              </a:extLst>
            </p:cNvPr>
            <p:cNvSpPr/>
            <p:nvPr/>
          </p:nvSpPr>
          <p:spPr>
            <a:xfrm>
              <a:off x="6822503" y="2636348"/>
              <a:ext cx="7633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MVTX</a:t>
              </a:r>
              <a:endPara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741C8B-6E74-416F-8976-B87825DC96AC}"/>
                </a:ext>
              </a:extLst>
            </p:cNvPr>
            <p:cNvSpPr/>
            <p:nvPr/>
          </p:nvSpPr>
          <p:spPr>
            <a:xfrm>
              <a:off x="6821693" y="2863814"/>
              <a:ext cx="6283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INTT</a:t>
              </a:r>
              <a:endPara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6068C38-F7C5-409D-9B97-5A0F048BE14D}"/>
                </a:ext>
              </a:extLst>
            </p:cNvPr>
            <p:cNvSpPr/>
            <p:nvPr/>
          </p:nvSpPr>
          <p:spPr>
            <a:xfrm>
              <a:off x="6839175" y="3266541"/>
              <a:ext cx="5437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TPC</a:t>
              </a:r>
              <a:endPara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E6EDD36-ABE0-40C2-840C-5A81465A20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43"/>
          <a:stretch/>
        </p:blipFill>
        <p:spPr>
          <a:xfrm>
            <a:off x="-726105" y="1066800"/>
            <a:ext cx="6061862" cy="3138944"/>
          </a:xfrm>
          <a:prstGeom prst="rect">
            <a:avLst/>
          </a:prstGeom>
        </p:spPr>
      </p:pic>
      <p:sp>
        <p:nvSpPr>
          <p:cNvPr id="23" name="Right Arrow 13">
            <a:extLst>
              <a:ext uri="{FF2B5EF4-FFF2-40B4-BE49-F238E27FC236}">
                <a16:creationId xmlns:a16="http://schemas.microsoft.com/office/drawing/2014/main" id="{8F2186AF-106F-4D4F-A44A-692757390331}"/>
              </a:ext>
            </a:extLst>
          </p:cNvPr>
          <p:cNvSpPr/>
          <p:nvPr/>
        </p:nvSpPr>
        <p:spPr>
          <a:xfrm>
            <a:off x="2797570" y="2243597"/>
            <a:ext cx="1805355" cy="908050"/>
          </a:xfrm>
          <a:custGeom>
            <a:avLst/>
            <a:gdLst>
              <a:gd name="connsiteX0" fmla="*/ 0 w 3523382"/>
              <a:gd name="connsiteY0" fmla="*/ 227049 h 908194"/>
              <a:gd name="connsiteX1" fmla="*/ 3069285 w 3523382"/>
              <a:gd name="connsiteY1" fmla="*/ 227049 h 908194"/>
              <a:gd name="connsiteX2" fmla="*/ 3069285 w 3523382"/>
              <a:gd name="connsiteY2" fmla="*/ 0 h 908194"/>
              <a:gd name="connsiteX3" fmla="*/ 3523382 w 3523382"/>
              <a:gd name="connsiteY3" fmla="*/ 454097 h 908194"/>
              <a:gd name="connsiteX4" fmla="*/ 3069285 w 3523382"/>
              <a:gd name="connsiteY4" fmla="*/ 908194 h 908194"/>
              <a:gd name="connsiteX5" fmla="*/ 3069285 w 3523382"/>
              <a:gd name="connsiteY5" fmla="*/ 681146 h 908194"/>
              <a:gd name="connsiteX6" fmla="*/ 0 w 3523382"/>
              <a:gd name="connsiteY6" fmla="*/ 681146 h 908194"/>
              <a:gd name="connsiteX7" fmla="*/ 0 w 3523382"/>
              <a:gd name="connsiteY7" fmla="*/ 227049 h 908194"/>
              <a:gd name="connsiteX0" fmla="*/ 0 w 3982099"/>
              <a:gd name="connsiteY0" fmla="*/ 206508 h 908194"/>
              <a:gd name="connsiteX1" fmla="*/ 3528002 w 3982099"/>
              <a:gd name="connsiteY1" fmla="*/ 227049 h 908194"/>
              <a:gd name="connsiteX2" fmla="*/ 3528002 w 3982099"/>
              <a:gd name="connsiteY2" fmla="*/ 0 h 908194"/>
              <a:gd name="connsiteX3" fmla="*/ 3982099 w 3982099"/>
              <a:gd name="connsiteY3" fmla="*/ 454097 h 908194"/>
              <a:gd name="connsiteX4" fmla="*/ 3528002 w 3982099"/>
              <a:gd name="connsiteY4" fmla="*/ 908194 h 908194"/>
              <a:gd name="connsiteX5" fmla="*/ 3528002 w 3982099"/>
              <a:gd name="connsiteY5" fmla="*/ 681146 h 908194"/>
              <a:gd name="connsiteX6" fmla="*/ 458717 w 3982099"/>
              <a:gd name="connsiteY6" fmla="*/ 681146 h 908194"/>
              <a:gd name="connsiteX7" fmla="*/ 0 w 3982099"/>
              <a:gd name="connsiteY7" fmla="*/ 206508 h 908194"/>
              <a:gd name="connsiteX0" fmla="*/ 13891 w 3995990"/>
              <a:gd name="connsiteY0" fmla="*/ 206508 h 908194"/>
              <a:gd name="connsiteX1" fmla="*/ 3541893 w 3995990"/>
              <a:gd name="connsiteY1" fmla="*/ 227049 h 908194"/>
              <a:gd name="connsiteX2" fmla="*/ 3541893 w 3995990"/>
              <a:gd name="connsiteY2" fmla="*/ 0 h 908194"/>
              <a:gd name="connsiteX3" fmla="*/ 3995990 w 3995990"/>
              <a:gd name="connsiteY3" fmla="*/ 454097 h 908194"/>
              <a:gd name="connsiteX4" fmla="*/ 3541893 w 3995990"/>
              <a:gd name="connsiteY4" fmla="*/ 908194 h 908194"/>
              <a:gd name="connsiteX5" fmla="*/ 3541893 w 3995990"/>
              <a:gd name="connsiteY5" fmla="*/ 681146 h 908194"/>
              <a:gd name="connsiteX6" fmla="*/ 0 w 3995990"/>
              <a:gd name="connsiteY6" fmla="*/ 357397 h 908194"/>
              <a:gd name="connsiteX7" fmla="*/ 13891 w 3995990"/>
              <a:gd name="connsiteY7" fmla="*/ 206508 h 908194"/>
              <a:gd name="connsiteX0" fmla="*/ 20766 w 4002865"/>
              <a:gd name="connsiteY0" fmla="*/ 206508 h 908194"/>
              <a:gd name="connsiteX1" fmla="*/ 3548768 w 4002865"/>
              <a:gd name="connsiteY1" fmla="*/ 227049 h 908194"/>
              <a:gd name="connsiteX2" fmla="*/ 3548768 w 4002865"/>
              <a:gd name="connsiteY2" fmla="*/ 0 h 908194"/>
              <a:gd name="connsiteX3" fmla="*/ 4002865 w 4002865"/>
              <a:gd name="connsiteY3" fmla="*/ 454097 h 908194"/>
              <a:gd name="connsiteX4" fmla="*/ 3548768 w 4002865"/>
              <a:gd name="connsiteY4" fmla="*/ 908194 h 908194"/>
              <a:gd name="connsiteX5" fmla="*/ 3548768 w 4002865"/>
              <a:gd name="connsiteY5" fmla="*/ 681146 h 908194"/>
              <a:gd name="connsiteX6" fmla="*/ 0 w 4002865"/>
              <a:gd name="connsiteY6" fmla="*/ 544686 h 908194"/>
              <a:gd name="connsiteX7" fmla="*/ 20766 w 4002865"/>
              <a:gd name="connsiteY7" fmla="*/ 206508 h 908194"/>
              <a:gd name="connsiteX0" fmla="*/ 0 w 4022133"/>
              <a:gd name="connsiteY0" fmla="*/ 406751 h 908194"/>
              <a:gd name="connsiteX1" fmla="*/ 3568036 w 4022133"/>
              <a:gd name="connsiteY1" fmla="*/ 227049 h 908194"/>
              <a:gd name="connsiteX2" fmla="*/ 3568036 w 4022133"/>
              <a:gd name="connsiteY2" fmla="*/ 0 h 908194"/>
              <a:gd name="connsiteX3" fmla="*/ 4022133 w 4022133"/>
              <a:gd name="connsiteY3" fmla="*/ 454097 h 908194"/>
              <a:gd name="connsiteX4" fmla="*/ 3568036 w 4022133"/>
              <a:gd name="connsiteY4" fmla="*/ 908194 h 908194"/>
              <a:gd name="connsiteX5" fmla="*/ 3568036 w 4022133"/>
              <a:gd name="connsiteY5" fmla="*/ 681146 h 908194"/>
              <a:gd name="connsiteX6" fmla="*/ 19268 w 4022133"/>
              <a:gd name="connsiteY6" fmla="*/ 544686 h 908194"/>
              <a:gd name="connsiteX7" fmla="*/ 0 w 4022133"/>
              <a:gd name="connsiteY7" fmla="*/ 406751 h 908194"/>
              <a:gd name="connsiteX0" fmla="*/ 9209 w 4031342"/>
              <a:gd name="connsiteY0" fmla="*/ 406751 h 908194"/>
              <a:gd name="connsiteX1" fmla="*/ 3577245 w 4031342"/>
              <a:gd name="connsiteY1" fmla="*/ 227049 h 908194"/>
              <a:gd name="connsiteX2" fmla="*/ 3577245 w 4031342"/>
              <a:gd name="connsiteY2" fmla="*/ 0 h 908194"/>
              <a:gd name="connsiteX3" fmla="*/ 4031342 w 4031342"/>
              <a:gd name="connsiteY3" fmla="*/ 454097 h 908194"/>
              <a:gd name="connsiteX4" fmla="*/ 3577245 w 4031342"/>
              <a:gd name="connsiteY4" fmla="*/ 908194 h 908194"/>
              <a:gd name="connsiteX5" fmla="*/ 3577245 w 4031342"/>
              <a:gd name="connsiteY5" fmla="*/ 681146 h 908194"/>
              <a:gd name="connsiteX6" fmla="*/ 0 w 4031342"/>
              <a:gd name="connsiteY6" fmla="*/ 503170 h 908194"/>
              <a:gd name="connsiteX7" fmla="*/ 9209 w 4031342"/>
              <a:gd name="connsiteY7" fmla="*/ 406751 h 90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600"/>
              </a:spcAft>
              <a:defRPr/>
            </a:pPr>
            <a:endParaRPr lang="en-US" sz="14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C948B1-68F3-4BE0-A5BD-E43E4B6F437B}"/>
              </a:ext>
            </a:extLst>
          </p:cNvPr>
          <p:cNvGrpSpPr/>
          <p:nvPr/>
        </p:nvGrpSpPr>
        <p:grpSpPr>
          <a:xfrm rot="8335738">
            <a:off x="7430851" y="1813167"/>
            <a:ext cx="2424625" cy="2063920"/>
            <a:chOff x="6433176" y="1757217"/>
            <a:chExt cx="1724889" cy="148211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91578DD-0228-4DE9-B5E5-DF7257DFC480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7AABCB5-59A0-4CB0-B672-D2AA3F72F06B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600074" y="1781092"/>
              <a:ext cx="5579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13F6BA5-AD0B-457C-8E9E-813FCFADB3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5486" y="1757217"/>
              <a:ext cx="1219200" cy="14478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797854-D630-40BB-9A87-0E6980C8B1CF}"/>
                </a:ext>
              </a:extLst>
            </p:cNvPr>
            <p:cNvSpPr/>
            <p:nvPr/>
          </p:nvSpPr>
          <p:spPr>
            <a:xfrm rot="18641409">
              <a:off x="6803554" y="1893491"/>
              <a:ext cx="499025" cy="8314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400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EC0D8ED-BBDC-457D-B6D6-5B780E53F428}"/>
              </a:ext>
            </a:extLst>
          </p:cNvPr>
          <p:cNvSpPr/>
          <p:nvPr/>
        </p:nvSpPr>
        <p:spPr>
          <a:xfrm>
            <a:off x="7670029" y="6349804"/>
            <a:ext cx="785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Server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0AB09E6-3750-4668-95B0-5C857A9B5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6017" y="5229315"/>
            <a:ext cx="2134009" cy="16005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B66F9A-967B-4466-BEA7-7C0E903741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28"/>
          <a:stretch/>
        </p:blipFill>
        <p:spPr>
          <a:xfrm>
            <a:off x="7467600" y="5229315"/>
            <a:ext cx="1676400" cy="160050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F79715F-0AA0-4A85-89D1-586E0DC446EB}"/>
              </a:ext>
            </a:extLst>
          </p:cNvPr>
          <p:cNvSpPr/>
          <p:nvPr/>
        </p:nvSpPr>
        <p:spPr>
          <a:xfrm>
            <a:off x="4953427" y="6511094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BNL-712 v2 (FELIX2)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993051-F161-4515-BC3E-E990164F0692}"/>
              </a:ext>
            </a:extLst>
          </p:cNvPr>
          <p:cNvSpPr/>
          <p:nvPr/>
        </p:nvSpPr>
        <p:spPr>
          <a:xfrm>
            <a:off x="7585404" y="6496424"/>
            <a:ext cx="154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FELIX in server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250036-5151-4AF7-8601-0166EBA23272}"/>
              </a:ext>
            </a:extLst>
          </p:cNvPr>
          <p:cNvSpPr/>
          <p:nvPr/>
        </p:nvSpPr>
        <p:spPr>
          <a:xfrm>
            <a:off x="1709811" y="6311758"/>
            <a:ext cx="21366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MTP &lt;-&gt; LC Breakout</a:t>
            </a:r>
          </a:p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(To be built into TPC)</a:t>
            </a:r>
            <a:endParaRPr lang="en-US" dirty="0"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259EFB-67D5-4D35-B4E6-9E001284B15F}"/>
              </a:ext>
            </a:extLst>
          </p:cNvPr>
          <p:cNvSpPr/>
          <p:nvPr/>
        </p:nvSpPr>
        <p:spPr>
          <a:xfrm>
            <a:off x="147116" y="6478283"/>
            <a:ext cx="1499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FEE Prototype</a:t>
            </a:r>
          </a:p>
        </p:txBody>
      </p:sp>
      <p:sp>
        <p:nvSpPr>
          <p:cNvPr id="32" name="Left-Right Arrow 14">
            <a:extLst>
              <a:ext uri="{FF2B5EF4-FFF2-40B4-BE49-F238E27FC236}">
                <a16:creationId xmlns:a16="http://schemas.microsoft.com/office/drawing/2014/main" id="{504746C8-274D-4688-ACF6-68EA758EC01D}"/>
              </a:ext>
            </a:extLst>
          </p:cNvPr>
          <p:cNvSpPr/>
          <p:nvPr/>
        </p:nvSpPr>
        <p:spPr>
          <a:xfrm>
            <a:off x="1429202" y="5911015"/>
            <a:ext cx="427099" cy="31662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-Right Arrow 15">
            <a:extLst>
              <a:ext uri="{FF2B5EF4-FFF2-40B4-BE49-F238E27FC236}">
                <a16:creationId xmlns:a16="http://schemas.microsoft.com/office/drawing/2014/main" id="{5CB674B9-DF84-4706-A278-7A020D9902BA}"/>
              </a:ext>
            </a:extLst>
          </p:cNvPr>
          <p:cNvSpPr/>
          <p:nvPr/>
        </p:nvSpPr>
        <p:spPr>
          <a:xfrm>
            <a:off x="3631414" y="5911015"/>
            <a:ext cx="427099" cy="31662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-Right Arrow 16">
            <a:extLst>
              <a:ext uri="{FF2B5EF4-FFF2-40B4-BE49-F238E27FC236}">
                <a16:creationId xmlns:a16="http://schemas.microsoft.com/office/drawing/2014/main" id="{4A13BBD1-CC3E-4777-A8D4-35F6B1411E7E}"/>
              </a:ext>
            </a:extLst>
          </p:cNvPr>
          <p:cNvSpPr/>
          <p:nvPr/>
        </p:nvSpPr>
        <p:spPr>
          <a:xfrm>
            <a:off x="7235472" y="5876320"/>
            <a:ext cx="427099" cy="31662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BDFA6F-14F7-48DD-939E-BAD0C63A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995CD8-0A9F-4E5A-869C-BD4F8BC90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81958"/>
      </p:ext>
    </p:extLst>
  </p:cSld>
  <p:clrMapOvr>
    <a:masterClrMapping/>
  </p:clrMapOvr>
  <p:transition>
    <p:strips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4C343A-E379-4F47-8F04-50078DF11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417638"/>
            <a:ext cx="8632031" cy="4440127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006AEA-DAE1-430C-9F36-F91CE58F7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501168-E136-4869-B577-A7B04D79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352F8-59C5-45BF-B029-EC1CEB08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E30C98-A6DB-475B-869D-F24C5DFD4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TPC DAQ in streaming mode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C4F1699-929E-4048-998A-E04D4D0F7CFE}"/>
              </a:ext>
            </a:extLst>
          </p:cNvPr>
          <p:cNvSpPr/>
          <p:nvPr/>
        </p:nvSpPr>
        <p:spPr>
          <a:xfrm>
            <a:off x="533400" y="5641393"/>
            <a:ext cx="2819400" cy="61923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600 Fibers @ 600x 6 Gbps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D4071BA-BC89-4C23-86D0-A81566D9567B}"/>
              </a:ext>
            </a:extLst>
          </p:cNvPr>
          <p:cNvSpPr/>
          <p:nvPr/>
        </p:nvSpPr>
        <p:spPr>
          <a:xfrm>
            <a:off x="4953000" y="5641392"/>
            <a:ext cx="3755231" cy="61923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Commodity networking @ 200 Gbps </a:t>
            </a:r>
          </a:p>
        </p:txBody>
      </p:sp>
    </p:spTree>
    <p:extLst>
      <p:ext uri="{BB962C8B-B14F-4D97-AF65-F5344CB8AC3E}">
        <p14:creationId xmlns:p14="http://schemas.microsoft.com/office/powerpoint/2010/main" val="1449865270"/>
      </p:ext>
    </p:extLst>
  </p:cSld>
  <p:clrMapOvr>
    <a:masterClrMapping/>
  </p:clrMapOvr>
  <p:transition>
    <p:strips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2861CC9-105C-4BA4-9457-BFD004F85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3" t="6917" r="11935" b="24748"/>
          <a:stretch/>
        </p:blipFill>
        <p:spPr>
          <a:xfrm rot="12050460">
            <a:off x="3548259" y="1848104"/>
            <a:ext cx="2226529" cy="18439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7AC69-CED4-4695-8A04-AA586177E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3144FF1-9A17-4771-9B35-5D7C6BA5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21"/>
            <a:ext cx="8229600" cy="1143000"/>
          </a:xfrm>
        </p:spPr>
        <p:txBody>
          <a:bodyPr/>
          <a:lstStyle/>
          <a:p>
            <a:r>
              <a:rPr lang="en-US" dirty="0"/>
              <a:t>sPHENIX MVTX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471299-6D41-47D5-895F-4F84F8710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29" t="18605" r="23275" b="18604"/>
          <a:stretch/>
        </p:blipFill>
        <p:spPr>
          <a:xfrm>
            <a:off x="76200" y="2079973"/>
            <a:ext cx="2827461" cy="1981200"/>
          </a:xfrm>
          <a:prstGeom prst="rect">
            <a:avLst/>
          </a:prstGeom>
        </p:spPr>
      </p:pic>
      <p:sp>
        <p:nvSpPr>
          <p:cNvPr id="9" name="Right Arrow 13">
            <a:extLst>
              <a:ext uri="{FF2B5EF4-FFF2-40B4-BE49-F238E27FC236}">
                <a16:creationId xmlns:a16="http://schemas.microsoft.com/office/drawing/2014/main" id="{0DA44DBA-B078-4B48-8916-616F38FD4B21}"/>
              </a:ext>
            </a:extLst>
          </p:cNvPr>
          <p:cNvSpPr/>
          <p:nvPr/>
        </p:nvSpPr>
        <p:spPr>
          <a:xfrm>
            <a:off x="1725548" y="2599952"/>
            <a:ext cx="1447800" cy="908050"/>
          </a:xfrm>
          <a:custGeom>
            <a:avLst/>
            <a:gdLst>
              <a:gd name="connsiteX0" fmla="*/ 0 w 3523382"/>
              <a:gd name="connsiteY0" fmla="*/ 227049 h 908194"/>
              <a:gd name="connsiteX1" fmla="*/ 3069285 w 3523382"/>
              <a:gd name="connsiteY1" fmla="*/ 227049 h 908194"/>
              <a:gd name="connsiteX2" fmla="*/ 3069285 w 3523382"/>
              <a:gd name="connsiteY2" fmla="*/ 0 h 908194"/>
              <a:gd name="connsiteX3" fmla="*/ 3523382 w 3523382"/>
              <a:gd name="connsiteY3" fmla="*/ 454097 h 908194"/>
              <a:gd name="connsiteX4" fmla="*/ 3069285 w 3523382"/>
              <a:gd name="connsiteY4" fmla="*/ 908194 h 908194"/>
              <a:gd name="connsiteX5" fmla="*/ 3069285 w 3523382"/>
              <a:gd name="connsiteY5" fmla="*/ 681146 h 908194"/>
              <a:gd name="connsiteX6" fmla="*/ 0 w 3523382"/>
              <a:gd name="connsiteY6" fmla="*/ 681146 h 908194"/>
              <a:gd name="connsiteX7" fmla="*/ 0 w 3523382"/>
              <a:gd name="connsiteY7" fmla="*/ 227049 h 908194"/>
              <a:gd name="connsiteX0" fmla="*/ 0 w 3982099"/>
              <a:gd name="connsiteY0" fmla="*/ 206508 h 908194"/>
              <a:gd name="connsiteX1" fmla="*/ 3528002 w 3982099"/>
              <a:gd name="connsiteY1" fmla="*/ 227049 h 908194"/>
              <a:gd name="connsiteX2" fmla="*/ 3528002 w 3982099"/>
              <a:gd name="connsiteY2" fmla="*/ 0 h 908194"/>
              <a:gd name="connsiteX3" fmla="*/ 3982099 w 3982099"/>
              <a:gd name="connsiteY3" fmla="*/ 454097 h 908194"/>
              <a:gd name="connsiteX4" fmla="*/ 3528002 w 3982099"/>
              <a:gd name="connsiteY4" fmla="*/ 908194 h 908194"/>
              <a:gd name="connsiteX5" fmla="*/ 3528002 w 3982099"/>
              <a:gd name="connsiteY5" fmla="*/ 681146 h 908194"/>
              <a:gd name="connsiteX6" fmla="*/ 458717 w 3982099"/>
              <a:gd name="connsiteY6" fmla="*/ 681146 h 908194"/>
              <a:gd name="connsiteX7" fmla="*/ 0 w 3982099"/>
              <a:gd name="connsiteY7" fmla="*/ 206508 h 908194"/>
              <a:gd name="connsiteX0" fmla="*/ 13891 w 3995990"/>
              <a:gd name="connsiteY0" fmla="*/ 206508 h 908194"/>
              <a:gd name="connsiteX1" fmla="*/ 3541893 w 3995990"/>
              <a:gd name="connsiteY1" fmla="*/ 227049 h 908194"/>
              <a:gd name="connsiteX2" fmla="*/ 3541893 w 3995990"/>
              <a:gd name="connsiteY2" fmla="*/ 0 h 908194"/>
              <a:gd name="connsiteX3" fmla="*/ 3995990 w 3995990"/>
              <a:gd name="connsiteY3" fmla="*/ 454097 h 908194"/>
              <a:gd name="connsiteX4" fmla="*/ 3541893 w 3995990"/>
              <a:gd name="connsiteY4" fmla="*/ 908194 h 908194"/>
              <a:gd name="connsiteX5" fmla="*/ 3541893 w 3995990"/>
              <a:gd name="connsiteY5" fmla="*/ 681146 h 908194"/>
              <a:gd name="connsiteX6" fmla="*/ 0 w 3995990"/>
              <a:gd name="connsiteY6" fmla="*/ 357397 h 908194"/>
              <a:gd name="connsiteX7" fmla="*/ 13891 w 3995990"/>
              <a:gd name="connsiteY7" fmla="*/ 206508 h 908194"/>
              <a:gd name="connsiteX0" fmla="*/ 20766 w 4002865"/>
              <a:gd name="connsiteY0" fmla="*/ 206508 h 908194"/>
              <a:gd name="connsiteX1" fmla="*/ 3548768 w 4002865"/>
              <a:gd name="connsiteY1" fmla="*/ 227049 h 908194"/>
              <a:gd name="connsiteX2" fmla="*/ 3548768 w 4002865"/>
              <a:gd name="connsiteY2" fmla="*/ 0 h 908194"/>
              <a:gd name="connsiteX3" fmla="*/ 4002865 w 4002865"/>
              <a:gd name="connsiteY3" fmla="*/ 454097 h 908194"/>
              <a:gd name="connsiteX4" fmla="*/ 3548768 w 4002865"/>
              <a:gd name="connsiteY4" fmla="*/ 908194 h 908194"/>
              <a:gd name="connsiteX5" fmla="*/ 3548768 w 4002865"/>
              <a:gd name="connsiteY5" fmla="*/ 681146 h 908194"/>
              <a:gd name="connsiteX6" fmla="*/ 0 w 4002865"/>
              <a:gd name="connsiteY6" fmla="*/ 544686 h 908194"/>
              <a:gd name="connsiteX7" fmla="*/ 20766 w 4002865"/>
              <a:gd name="connsiteY7" fmla="*/ 206508 h 908194"/>
              <a:gd name="connsiteX0" fmla="*/ 0 w 4022133"/>
              <a:gd name="connsiteY0" fmla="*/ 406751 h 908194"/>
              <a:gd name="connsiteX1" fmla="*/ 3568036 w 4022133"/>
              <a:gd name="connsiteY1" fmla="*/ 227049 h 908194"/>
              <a:gd name="connsiteX2" fmla="*/ 3568036 w 4022133"/>
              <a:gd name="connsiteY2" fmla="*/ 0 h 908194"/>
              <a:gd name="connsiteX3" fmla="*/ 4022133 w 4022133"/>
              <a:gd name="connsiteY3" fmla="*/ 454097 h 908194"/>
              <a:gd name="connsiteX4" fmla="*/ 3568036 w 4022133"/>
              <a:gd name="connsiteY4" fmla="*/ 908194 h 908194"/>
              <a:gd name="connsiteX5" fmla="*/ 3568036 w 4022133"/>
              <a:gd name="connsiteY5" fmla="*/ 681146 h 908194"/>
              <a:gd name="connsiteX6" fmla="*/ 19268 w 4022133"/>
              <a:gd name="connsiteY6" fmla="*/ 544686 h 908194"/>
              <a:gd name="connsiteX7" fmla="*/ 0 w 4022133"/>
              <a:gd name="connsiteY7" fmla="*/ 406751 h 908194"/>
              <a:gd name="connsiteX0" fmla="*/ 9209 w 4031342"/>
              <a:gd name="connsiteY0" fmla="*/ 406751 h 908194"/>
              <a:gd name="connsiteX1" fmla="*/ 3577245 w 4031342"/>
              <a:gd name="connsiteY1" fmla="*/ 227049 h 908194"/>
              <a:gd name="connsiteX2" fmla="*/ 3577245 w 4031342"/>
              <a:gd name="connsiteY2" fmla="*/ 0 h 908194"/>
              <a:gd name="connsiteX3" fmla="*/ 4031342 w 4031342"/>
              <a:gd name="connsiteY3" fmla="*/ 454097 h 908194"/>
              <a:gd name="connsiteX4" fmla="*/ 3577245 w 4031342"/>
              <a:gd name="connsiteY4" fmla="*/ 908194 h 908194"/>
              <a:gd name="connsiteX5" fmla="*/ 3577245 w 4031342"/>
              <a:gd name="connsiteY5" fmla="*/ 681146 h 908194"/>
              <a:gd name="connsiteX6" fmla="*/ 0 w 4031342"/>
              <a:gd name="connsiteY6" fmla="*/ 503170 h 908194"/>
              <a:gd name="connsiteX7" fmla="*/ 9209 w 4031342"/>
              <a:gd name="connsiteY7" fmla="*/ 406751 h 90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600"/>
              </a:spcAft>
              <a:defRPr/>
            </a:pPr>
            <a:endParaRPr lang="en-US" sz="14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217630-E74E-42A9-AA46-1D3458BB9C3D}"/>
              </a:ext>
            </a:extLst>
          </p:cNvPr>
          <p:cNvGrpSpPr/>
          <p:nvPr/>
        </p:nvGrpSpPr>
        <p:grpSpPr>
          <a:xfrm rot="2995687">
            <a:off x="3512126" y="1708279"/>
            <a:ext cx="1333564" cy="1402199"/>
            <a:chOff x="6248400" y="1422032"/>
            <a:chExt cx="1981200" cy="208316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B4D39EE-7222-44BF-88E0-03DCCC4E8B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8400" y="2895600"/>
              <a:ext cx="762000" cy="609600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02DAA2-63BC-4C9F-883C-0300BC1EDE5A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422032"/>
              <a:ext cx="762000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C32D0DE-5582-417B-A352-0A8EE182C2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3200" y="1676400"/>
              <a:ext cx="1219200" cy="14478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8561AF-A94E-4306-9F79-3D06ED37BAC8}"/>
                </a:ext>
              </a:extLst>
            </p:cNvPr>
            <p:cNvSpPr/>
            <p:nvPr/>
          </p:nvSpPr>
          <p:spPr>
            <a:xfrm rot="18641409">
              <a:off x="6287809" y="1984647"/>
              <a:ext cx="1753826" cy="7773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/>
                <a:t>Active length </a:t>
              </a:r>
              <a:br>
                <a:rPr lang="en-US" sz="1400" dirty="0"/>
              </a:br>
              <a:r>
                <a:rPr lang="en-US" sz="1400" dirty="0"/>
                <a:t>~ 30 cm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F33201-3234-4CC3-84A4-F1748AD55F63}"/>
              </a:ext>
            </a:extLst>
          </p:cNvPr>
          <p:cNvGrpSpPr/>
          <p:nvPr/>
        </p:nvGrpSpPr>
        <p:grpSpPr>
          <a:xfrm rot="19125166">
            <a:off x="3109370" y="2738815"/>
            <a:ext cx="559650" cy="591125"/>
            <a:chOff x="6248400" y="1422032"/>
            <a:chExt cx="1981200" cy="208316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85F02C3-98FD-4956-AB2E-0104212C3A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8400" y="2895600"/>
              <a:ext cx="762000" cy="609600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CE49270-82E7-4819-BB2B-C9FC27BCBE65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422032"/>
              <a:ext cx="762000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8292C0F-8E4C-4DAD-A164-DC75912945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3200" y="1676400"/>
              <a:ext cx="1219200" cy="14478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6CD0F2-F3DE-4A86-B379-9E0D217A1474}"/>
                </a:ext>
              </a:extLst>
            </p:cNvPr>
            <p:cNvSpPr/>
            <p:nvPr/>
          </p:nvSpPr>
          <p:spPr>
            <a:xfrm rot="18641409">
              <a:off x="6803554" y="1893491"/>
              <a:ext cx="499025" cy="8314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400" dirty="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6767B70-29DB-40AF-95C4-0CBB6B4780F8}"/>
              </a:ext>
            </a:extLst>
          </p:cNvPr>
          <p:cNvSpPr/>
          <p:nvPr/>
        </p:nvSpPr>
        <p:spPr>
          <a:xfrm>
            <a:off x="3202703" y="3296840"/>
            <a:ext cx="906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Diameter </a:t>
            </a:r>
            <a:br>
              <a:rPr lang="en-US" sz="1400" dirty="0"/>
            </a:br>
            <a:r>
              <a:rPr lang="en-US" sz="1400" dirty="0"/>
              <a:t>~ 8 cm</a:t>
            </a:r>
          </a:p>
        </p:txBody>
      </p:sp>
      <p:pic>
        <p:nvPicPr>
          <p:cNvPr id="24" name="Picture 2" descr="https://lh3.googleusercontent.com/fhM04hq6kTvKVVFTj9iz6U365ZxQ2FejTwKucvjBXMiyVhPROWOvTnod0UCQGjyAmAR5e5rFFYkNG-5qCQkIyCMsO0TS09BEWl8kY-ZxIesZMOtPcjuPT_Z5VVCzj1Nydbm1KhGANoEGRW1rxqYuS5LALMXyYE8GQ97d7divoRyFDOJo4we99zlfX3JXLtGI1bjscUeFsuWZXRF92tX0Ng6TrZ6JWigr0dGUCeV5wA-20nHEHKNWdiQYbae_UzkzOYiA0LTPjKnbypSjiG-W36cu3UunjsFzkn63Z-65-6e90klAk29QQa0tSNS1EN-lb8bXE30FsbDAz936dYJWJF34KDyhJefnDpdQXeAxX4F3HBrCl1C81GPNwcB-E5UovFpFbbf0CsoW602j_14_4Ee2Btett6BZBW6iAyO2GFO1rtyGW1g3CKlSmBEdXkYzG_LEKOiSSBnnjfREMdRKYM0xDS-_G8ph1Ts-CZ0KJRyGmaxjn_oIedYLUU8LYdJH6FQQpfzCg-ev7Io3pkYVILsm89Mct5qY1eUP3hl_02bU1C9lwy-27j2pSOqf2Kgucmp27qOphAFe2u_hKtB1g4N51lZtCUAB6PRIT-_qbUAbm5U0tToPfQGEZrEEv76v=w1922-h848-no">
            <a:extLst>
              <a:ext uri="{FF2B5EF4-FFF2-40B4-BE49-F238E27FC236}">
                <a16:creationId xmlns:a16="http://schemas.microsoft.com/office/drawing/2014/main" id="{21DA2718-ED35-4028-AD41-C998CE64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594" y="4433366"/>
            <a:ext cx="2990850" cy="131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FF63BF-51DE-43EC-9985-0CCB7A574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437621"/>
            <a:ext cx="2020022" cy="203937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754882-8C7E-4720-9A0F-7E5964E54532}"/>
              </a:ext>
            </a:extLst>
          </p:cNvPr>
          <p:cNvSpPr/>
          <p:nvPr/>
        </p:nvSpPr>
        <p:spPr>
          <a:xfrm>
            <a:off x="76200" y="4106658"/>
            <a:ext cx="3503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Sensor test with sPHENIX extension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2E8551-4CE8-4F4D-9A8B-03FCF7CF1AF2}"/>
              </a:ext>
            </a:extLst>
          </p:cNvPr>
          <p:cNvSpPr/>
          <p:nvPr/>
        </p:nvSpPr>
        <p:spPr>
          <a:xfrm>
            <a:off x="3846156" y="4106658"/>
            <a:ext cx="170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Readout Unit v2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4C9845-3499-41B6-9C19-6E2DB97D3FA9}"/>
              </a:ext>
            </a:extLst>
          </p:cNvPr>
          <p:cNvSpPr/>
          <p:nvPr/>
        </p:nvSpPr>
        <p:spPr>
          <a:xfrm>
            <a:off x="5943600" y="4098421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BNL-712 v2 (FELIX2)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4A754C-D01E-472A-ACAF-8B7CF41704B5}"/>
              </a:ext>
            </a:extLst>
          </p:cNvPr>
          <p:cNvCxnSpPr/>
          <p:nvPr/>
        </p:nvCxnSpPr>
        <p:spPr>
          <a:xfrm>
            <a:off x="0" y="4106658"/>
            <a:ext cx="9144000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69AFC24-7627-4CDB-9AF5-D60CD5164452}"/>
              </a:ext>
            </a:extLst>
          </p:cNvPr>
          <p:cNvSpPr/>
          <p:nvPr/>
        </p:nvSpPr>
        <p:spPr>
          <a:xfrm>
            <a:off x="3579980" y="375655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38E8FA7-A339-4F91-96C9-668753C20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32" y="4420890"/>
            <a:ext cx="3354924" cy="109626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B554B1B-3CCB-4EEE-9368-EC0F4BB875C1}"/>
              </a:ext>
            </a:extLst>
          </p:cNvPr>
          <p:cNvGrpSpPr/>
          <p:nvPr/>
        </p:nvGrpSpPr>
        <p:grpSpPr>
          <a:xfrm>
            <a:off x="44468" y="5517158"/>
            <a:ext cx="3594443" cy="851436"/>
            <a:chOff x="70663" y="5076116"/>
            <a:chExt cx="3357293" cy="79526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EC42834-7C52-4B87-AEB1-A68362C8A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69" y="5334000"/>
              <a:ext cx="3311283" cy="5373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1885BFF-3E1A-42D1-B5C1-404488A59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663" y="5076116"/>
              <a:ext cx="3357293" cy="515768"/>
            </a:xfrm>
            <a:prstGeom prst="rect">
              <a:avLst/>
            </a:prstGeom>
          </p:spPr>
        </p:pic>
      </p:grp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E7441285-15EC-4943-AD26-FC5EC0643A67}"/>
              </a:ext>
            </a:extLst>
          </p:cNvPr>
          <p:cNvSpPr txBox="1">
            <a:spLocks/>
          </p:cNvSpPr>
          <p:nvPr/>
        </p:nvSpPr>
        <p:spPr>
          <a:xfrm>
            <a:off x="358200" y="1042810"/>
            <a:ext cx="8328600" cy="903808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/>
              <a:t>200M pixel monolithic active pixel sensors (MAPS) vertex tracker (MVTX)</a:t>
            </a:r>
            <a:br>
              <a:rPr lang="en-US" sz="2400" dirty="0"/>
            </a:br>
            <a:r>
              <a:rPr lang="en-US" sz="2400" dirty="0"/>
              <a:t>→ 5</a:t>
            </a:r>
            <a:r>
              <a:rPr lang="el-GR" sz="2400" dirty="0"/>
              <a:t>μ</a:t>
            </a:r>
            <a:r>
              <a:rPr lang="en-US" sz="2400" dirty="0"/>
              <a:t>m position resolution, 0.3% X0 / layer → &lt;50</a:t>
            </a:r>
            <a:r>
              <a:rPr lang="el-GR" sz="2400" dirty="0"/>
              <a:t> μ </a:t>
            </a:r>
            <a:r>
              <a:rPr lang="en-US" sz="2400" dirty="0"/>
              <a:t>m DCA @ 1 GeV/c</a:t>
            </a:r>
          </a:p>
          <a:p>
            <a:r>
              <a:rPr lang="en-US" sz="2400" dirty="0"/>
              <a:t>In close collaboration with ALICE &amp; ATLAS phase-1 upgrades</a:t>
            </a:r>
          </a:p>
        </p:txBody>
      </p:sp>
      <p:sp>
        <p:nvSpPr>
          <p:cNvPr id="35" name="Left-Right Arrow 15">
            <a:extLst>
              <a:ext uri="{FF2B5EF4-FFF2-40B4-BE49-F238E27FC236}">
                <a16:creationId xmlns:a16="http://schemas.microsoft.com/office/drawing/2014/main" id="{82AA122E-AC47-44C2-9826-4F179946F8C8}"/>
              </a:ext>
            </a:extLst>
          </p:cNvPr>
          <p:cNvSpPr/>
          <p:nvPr/>
        </p:nvSpPr>
        <p:spPr>
          <a:xfrm>
            <a:off x="3347179" y="4887764"/>
            <a:ext cx="427099" cy="31662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-Right Arrow 15">
            <a:extLst>
              <a:ext uri="{FF2B5EF4-FFF2-40B4-BE49-F238E27FC236}">
                <a16:creationId xmlns:a16="http://schemas.microsoft.com/office/drawing/2014/main" id="{143957C0-1C19-4692-842D-9372D7B2E53D}"/>
              </a:ext>
            </a:extLst>
          </p:cNvPr>
          <p:cNvSpPr/>
          <p:nvPr/>
        </p:nvSpPr>
        <p:spPr>
          <a:xfrm>
            <a:off x="5601694" y="4867217"/>
            <a:ext cx="427099" cy="31662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900D01A-274D-441B-9D73-BFDA327543EA}"/>
              </a:ext>
            </a:extLst>
          </p:cNvPr>
          <p:cNvSpPr/>
          <p:nvPr/>
        </p:nvSpPr>
        <p:spPr>
          <a:xfrm>
            <a:off x="488003" y="2896170"/>
            <a:ext cx="763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MVTX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C5DA46B-768F-452C-A173-F2D9E529D51E}"/>
              </a:ext>
            </a:extLst>
          </p:cNvPr>
          <p:cNvSpPr/>
          <p:nvPr/>
        </p:nvSpPr>
        <p:spPr>
          <a:xfrm>
            <a:off x="487193" y="3123636"/>
            <a:ext cx="628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INTT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06AF739-1E28-4711-8AC1-61FAF6304016}"/>
              </a:ext>
            </a:extLst>
          </p:cNvPr>
          <p:cNvSpPr/>
          <p:nvPr/>
        </p:nvSpPr>
        <p:spPr>
          <a:xfrm>
            <a:off x="504675" y="3526363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TPC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AD88A2-4D6F-46DB-A28F-67C626E693DE}"/>
              </a:ext>
            </a:extLst>
          </p:cNvPr>
          <p:cNvCxnSpPr/>
          <p:nvPr/>
        </p:nvCxnSpPr>
        <p:spPr>
          <a:xfrm>
            <a:off x="5867400" y="4213573"/>
            <a:ext cx="0" cy="256822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AA62871A-8070-4E61-9777-D8EA581F8E72}"/>
              </a:ext>
            </a:extLst>
          </p:cNvPr>
          <p:cNvSpPr/>
          <p:nvPr/>
        </p:nvSpPr>
        <p:spPr>
          <a:xfrm>
            <a:off x="4926745" y="6477000"/>
            <a:ext cx="2077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Exp. Hall  DAQ room</a:t>
            </a: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36677069-0A71-46AD-AB28-9F62E0E6E41F}"/>
              </a:ext>
            </a:extLst>
          </p:cNvPr>
          <p:cNvSpPr/>
          <p:nvPr/>
        </p:nvSpPr>
        <p:spPr>
          <a:xfrm>
            <a:off x="4748443" y="5904600"/>
            <a:ext cx="2133600" cy="61923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192 GBT fiber links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49D17-BD0C-40E4-B731-171C732DD6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5597" y="2073096"/>
            <a:ext cx="2838403" cy="1685598"/>
          </a:xfrm>
          <a:prstGeom prst="rect">
            <a:avLst/>
          </a:prstGeom>
        </p:spPr>
      </p:pic>
      <p:sp>
        <p:nvSpPr>
          <p:cNvPr id="44" name="Right Arrow 13">
            <a:extLst>
              <a:ext uri="{FF2B5EF4-FFF2-40B4-BE49-F238E27FC236}">
                <a16:creationId xmlns:a16="http://schemas.microsoft.com/office/drawing/2014/main" id="{935E5479-EEF5-4E31-AF19-18B54CD5582C}"/>
              </a:ext>
            </a:extLst>
          </p:cNvPr>
          <p:cNvSpPr/>
          <p:nvPr/>
        </p:nvSpPr>
        <p:spPr>
          <a:xfrm>
            <a:off x="4953408" y="2531578"/>
            <a:ext cx="1085008" cy="908050"/>
          </a:xfrm>
          <a:custGeom>
            <a:avLst/>
            <a:gdLst>
              <a:gd name="connsiteX0" fmla="*/ 0 w 3523382"/>
              <a:gd name="connsiteY0" fmla="*/ 227049 h 908194"/>
              <a:gd name="connsiteX1" fmla="*/ 3069285 w 3523382"/>
              <a:gd name="connsiteY1" fmla="*/ 227049 h 908194"/>
              <a:gd name="connsiteX2" fmla="*/ 3069285 w 3523382"/>
              <a:gd name="connsiteY2" fmla="*/ 0 h 908194"/>
              <a:gd name="connsiteX3" fmla="*/ 3523382 w 3523382"/>
              <a:gd name="connsiteY3" fmla="*/ 454097 h 908194"/>
              <a:gd name="connsiteX4" fmla="*/ 3069285 w 3523382"/>
              <a:gd name="connsiteY4" fmla="*/ 908194 h 908194"/>
              <a:gd name="connsiteX5" fmla="*/ 3069285 w 3523382"/>
              <a:gd name="connsiteY5" fmla="*/ 681146 h 908194"/>
              <a:gd name="connsiteX6" fmla="*/ 0 w 3523382"/>
              <a:gd name="connsiteY6" fmla="*/ 681146 h 908194"/>
              <a:gd name="connsiteX7" fmla="*/ 0 w 3523382"/>
              <a:gd name="connsiteY7" fmla="*/ 227049 h 908194"/>
              <a:gd name="connsiteX0" fmla="*/ 0 w 3982099"/>
              <a:gd name="connsiteY0" fmla="*/ 206508 h 908194"/>
              <a:gd name="connsiteX1" fmla="*/ 3528002 w 3982099"/>
              <a:gd name="connsiteY1" fmla="*/ 227049 h 908194"/>
              <a:gd name="connsiteX2" fmla="*/ 3528002 w 3982099"/>
              <a:gd name="connsiteY2" fmla="*/ 0 h 908194"/>
              <a:gd name="connsiteX3" fmla="*/ 3982099 w 3982099"/>
              <a:gd name="connsiteY3" fmla="*/ 454097 h 908194"/>
              <a:gd name="connsiteX4" fmla="*/ 3528002 w 3982099"/>
              <a:gd name="connsiteY4" fmla="*/ 908194 h 908194"/>
              <a:gd name="connsiteX5" fmla="*/ 3528002 w 3982099"/>
              <a:gd name="connsiteY5" fmla="*/ 681146 h 908194"/>
              <a:gd name="connsiteX6" fmla="*/ 458717 w 3982099"/>
              <a:gd name="connsiteY6" fmla="*/ 681146 h 908194"/>
              <a:gd name="connsiteX7" fmla="*/ 0 w 3982099"/>
              <a:gd name="connsiteY7" fmla="*/ 206508 h 908194"/>
              <a:gd name="connsiteX0" fmla="*/ 13891 w 3995990"/>
              <a:gd name="connsiteY0" fmla="*/ 206508 h 908194"/>
              <a:gd name="connsiteX1" fmla="*/ 3541893 w 3995990"/>
              <a:gd name="connsiteY1" fmla="*/ 227049 h 908194"/>
              <a:gd name="connsiteX2" fmla="*/ 3541893 w 3995990"/>
              <a:gd name="connsiteY2" fmla="*/ 0 h 908194"/>
              <a:gd name="connsiteX3" fmla="*/ 3995990 w 3995990"/>
              <a:gd name="connsiteY3" fmla="*/ 454097 h 908194"/>
              <a:gd name="connsiteX4" fmla="*/ 3541893 w 3995990"/>
              <a:gd name="connsiteY4" fmla="*/ 908194 h 908194"/>
              <a:gd name="connsiteX5" fmla="*/ 3541893 w 3995990"/>
              <a:gd name="connsiteY5" fmla="*/ 681146 h 908194"/>
              <a:gd name="connsiteX6" fmla="*/ 0 w 3995990"/>
              <a:gd name="connsiteY6" fmla="*/ 357397 h 908194"/>
              <a:gd name="connsiteX7" fmla="*/ 13891 w 3995990"/>
              <a:gd name="connsiteY7" fmla="*/ 206508 h 908194"/>
              <a:gd name="connsiteX0" fmla="*/ 20766 w 4002865"/>
              <a:gd name="connsiteY0" fmla="*/ 206508 h 908194"/>
              <a:gd name="connsiteX1" fmla="*/ 3548768 w 4002865"/>
              <a:gd name="connsiteY1" fmla="*/ 227049 h 908194"/>
              <a:gd name="connsiteX2" fmla="*/ 3548768 w 4002865"/>
              <a:gd name="connsiteY2" fmla="*/ 0 h 908194"/>
              <a:gd name="connsiteX3" fmla="*/ 4002865 w 4002865"/>
              <a:gd name="connsiteY3" fmla="*/ 454097 h 908194"/>
              <a:gd name="connsiteX4" fmla="*/ 3548768 w 4002865"/>
              <a:gd name="connsiteY4" fmla="*/ 908194 h 908194"/>
              <a:gd name="connsiteX5" fmla="*/ 3548768 w 4002865"/>
              <a:gd name="connsiteY5" fmla="*/ 681146 h 908194"/>
              <a:gd name="connsiteX6" fmla="*/ 0 w 4002865"/>
              <a:gd name="connsiteY6" fmla="*/ 544686 h 908194"/>
              <a:gd name="connsiteX7" fmla="*/ 20766 w 4002865"/>
              <a:gd name="connsiteY7" fmla="*/ 206508 h 908194"/>
              <a:gd name="connsiteX0" fmla="*/ 0 w 4022133"/>
              <a:gd name="connsiteY0" fmla="*/ 406751 h 908194"/>
              <a:gd name="connsiteX1" fmla="*/ 3568036 w 4022133"/>
              <a:gd name="connsiteY1" fmla="*/ 227049 h 908194"/>
              <a:gd name="connsiteX2" fmla="*/ 3568036 w 4022133"/>
              <a:gd name="connsiteY2" fmla="*/ 0 h 908194"/>
              <a:gd name="connsiteX3" fmla="*/ 4022133 w 4022133"/>
              <a:gd name="connsiteY3" fmla="*/ 454097 h 908194"/>
              <a:gd name="connsiteX4" fmla="*/ 3568036 w 4022133"/>
              <a:gd name="connsiteY4" fmla="*/ 908194 h 908194"/>
              <a:gd name="connsiteX5" fmla="*/ 3568036 w 4022133"/>
              <a:gd name="connsiteY5" fmla="*/ 681146 h 908194"/>
              <a:gd name="connsiteX6" fmla="*/ 19268 w 4022133"/>
              <a:gd name="connsiteY6" fmla="*/ 544686 h 908194"/>
              <a:gd name="connsiteX7" fmla="*/ 0 w 4022133"/>
              <a:gd name="connsiteY7" fmla="*/ 406751 h 908194"/>
              <a:gd name="connsiteX0" fmla="*/ 9209 w 4031342"/>
              <a:gd name="connsiteY0" fmla="*/ 406751 h 908194"/>
              <a:gd name="connsiteX1" fmla="*/ 3577245 w 4031342"/>
              <a:gd name="connsiteY1" fmla="*/ 227049 h 908194"/>
              <a:gd name="connsiteX2" fmla="*/ 3577245 w 4031342"/>
              <a:gd name="connsiteY2" fmla="*/ 0 h 908194"/>
              <a:gd name="connsiteX3" fmla="*/ 4031342 w 4031342"/>
              <a:gd name="connsiteY3" fmla="*/ 454097 h 908194"/>
              <a:gd name="connsiteX4" fmla="*/ 3577245 w 4031342"/>
              <a:gd name="connsiteY4" fmla="*/ 908194 h 908194"/>
              <a:gd name="connsiteX5" fmla="*/ 3577245 w 4031342"/>
              <a:gd name="connsiteY5" fmla="*/ 681146 h 908194"/>
              <a:gd name="connsiteX6" fmla="*/ 0 w 4031342"/>
              <a:gd name="connsiteY6" fmla="*/ 503170 h 908194"/>
              <a:gd name="connsiteX7" fmla="*/ 9209 w 4031342"/>
              <a:gd name="connsiteY7" fmla="*/ 406751 h 90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600"/>
              </a:spcAft>
              <a:defRPr/>
            </a:pPr>
            <a:endParaRPr lang="en-US" sz="14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EB4D139-3B55-49EF-B1E1-4E0C9632262A}"/>
              </a:ext>
            </a:extLst>
          </p:cNvPr>
          <p:cNvGrpSpPr/>
          <p:nvPr/>
        </p:nvGrpSpPr>
        <p:grpSpPr>
          <a:xfrm rot="19125166">
            <a:off x="5568230" y="2377472"/>
            <a:ext cx="1246808" cy="1316929"/>
            <a:chOff x="6248400" y="1422032"/>
            <a:chExt cx="1981200" cy="2083168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4027158-0F39-4319-910E-8EF4F6B7CC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8400" y="2895600"/>
              <a:ext cx="762000" cy="609600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B586100-1FCF-4909-AA11-34819BC2599E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422032"/>
              <a:ext cx="762000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D5034C7-8BE6-4652-B35B-9989B28605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3200" y="1676400"/>
              <a:ext cx="1219200" cy="14478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D65D3E1-8692-4BB4-8987-20A5C42131C0}"/>
                </a:ext>
              </a:extLst>
            </p:cNvPr>
            <p:cNvSpPr/>
            <p:nvPr/>
          </p:nvSpPr>
          <p:spPr>
            <a:xfrm rot="18641409">
              <a:off x="6803554" y="1893491"/>
              <a:ext cx="499025" cy="8314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400" dirty="0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40EFECEC-D355-4831-BD84-F52958C177F7}"/>
              </a:ext>
            </a:extLst>
          </p:cNvPr>
          <p:cNvSpPr/>
          <p:nvPr/>
        </p:nvSpPr>
        <p:spPr>
          <a:xfrm>
            <a:off x="5815243" y="3671422"/>
            <a:ext cx="2829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Thickness ~ 50 </a:t>
            </a:r>
            <a:r>
              <a:rPr lang="el-GR" sz="1400" dirty="0"/>
              <a:t>μ</a:t>
            </a:r>
            <a:r>
              <a:rPr lang="en-US" sz="1400" dirty="0"/>
              <a:t>m, 30x30 </a:t>
            </a:r>
            <a:r>
              <a:rPr lang="el-GR" sz="1400" dirty="0"/>
              <a:t>μ</a:t>
            </a:r>
            <a:r>
              <a:rPr lang="en-US" sz="1400" dirty="0"/>
              <a:t>m pixels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69907-92FF-4B23-A342-6925B772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III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8F96E86-0D10-4560-9F2B-7A9C061E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06704"/>
      </p:ext>
    </p:extLst>
  </p:cSld>
  <p:clrMapOvr>
    <a:masterClrMapping/>
  </p:clrMapOvr>
  <p:transition>
    <p:strips dir="r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Custom 1">
      <a:dk1>
        <a:srgbClr val="001C54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FF6600"/>
      </a:accent6>
      <a:hlink>
        <a:srgbClr val="006600"/>
      </a:hlink>
      <a:folHlink>
        <a:srgbClr val="0066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75475</TotalTime>
  <Words>2311</Words>
  <Application>Microsoft Office PowerPoint</Application>
  <PresentationFormat>On-screen Show (4:3)</PresentationFormat>
  <Paragraphs>464</Paragraphs>
  <Slides>29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Helvetica Neue Light</vt:lpstr>
      <vt:lpstr>MS PGothic</vt:lpstr>
      <vt:lpstr>宋体</vt:lpstr>
      <vt:lpstr>ヒラギノ角ゴ ProN W3</vt:lpstr>
      <vt:lpstr>Arial</vt:lpstr>
      <vt:lpstr>Arial</vt:lpstr>
      <vt:lpstr>Arial Narrow</vt:lpstr>
      <vt:lpstr>Calibri</vt:lpstr>
      <vt:lpstr>Courier New</vt:lpstr>
      <vt:lpstr>Times New Roman</vt:lpstr>
      <vt:lpstr>Verdana</vt:lpstr>
      <vt:lpstr>Wingdings 2</vt:lpstr>
      <vt:lpstr>Wingdings 3</vt:lpstr>
      <vt:lpstr>聚合</vt:lpstr>
      <vt:lpstr>Design Study for a sPHENIX based EIC Detector  Progress on streaming demonstrations for EIC</vt:lpstr>
      <vt:lpstr>Evolution of the RHIC 1008 Interaction region</vt:lpstr>
      <vt:lpstr>PHENIX/FVTX Streaming FEE</vt:lpstr>
      <vt:lpstr>PHENIX Data validation &amp; data processing in near-real-time</vt:lpstr>
      <vt:lpstr>PowerPoint Presentation</vt:lpstr>
      <vt:lpstr>Selection of streaming and triggered front end</vt:lpstr>
      <vt:lpstr>sPHENIX Time projection chamber (TPC)</vt:lpstr>
      <vt:lpstr>TPC DAQ in streaming mode</vt:lpstr>
      <vt:lpstr>sPHENIX MVTX</vt:lpstr>
      <vt:lpstr>Highlight of sPHENIX prototypes in action</vt:lpstr>
      <vt:lpstr>A EIC detector concept based sPHENIX and its streaming DAQ</vt:lpstr>
      <vt:lpstr>An EIC detector concept based on sPHENIX</vt:lpstr>
      <vt:lpstr>sPHENIX rate VS EIC charge track rate</vt:lpstr>
      <vt:lpstr>More quantitative?  Take a look in EIC simulation</vt:lpstr>
      <vt:lpstr>Full detector “Minimal bias” EIC events in sPHENIX framework: quick first look</vt:lpstr>
      <vt:lpstr>GEANT4-based detector simulation for DAQ simulation: tracker</vt:lpstr>
      <vt:lpstr>GEANT4-based detector simulation for DAQ simulation: central calorimeters</vt:lpstr>
      <vt:lpstr>GEANT4-based detector simulation for DAQ simulation: forward calorimeters</vt:lpstr>
      <vt:lpstr>EIC preliminary data rate summary</vt:lpstr>
      <vt:lpstr>sPHENIX-EIC DAQ Strategy</vt:lpstr>
      <vt:lpstr>A streaming DAQ architecture</vt:lpstr>
      <vt:lpstr>Productions for BNL-712v2/FELIXv2 </vt:lpstr>
      <vt:lpstr>Recent highlights</vt:lpstr>
      <vt:lpstr>PowerPoint Presentation</vt:lpstr>
      <vt:lpstr>SAMPA test stand with EIC RD GEM tracker</vt:lpstr>
      <vt:lpstr>Timing distributions</vt:lpstr>
      <vt:lpstr>Embedded clock demo with variable beam clock frequency</vt:lpstr>
      <vt:lpstr>Future explorations, BNL LDRD 19-026:  Common development for Advanced DAQ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Jin</dc:creator>
  <cp:lastModifiedBy>Jin Huang</cp:lastModifiedBy>
  <cp:revision>6503</cp:revision>
  <cp:lastPrinted>2018-05-07T18:59:46Z</cp:lastPrinted>
  <dcterms:created xsi:type="dcterms:W3CDTF">2009-04-16T15:29:42Z</dcterms:created>
  <dcterms:modified xsi:type="dcterms:W3CDTF">2018-12-04T00:09:39Z</dcterms:modified>
</cp:coreProperties>
</file>