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1" r:id="rId2"/>
    <p:sldId id="271" r:id="rId3"/>
    <p:sldId id="272" r:id="rId4"/>
    <p:sldId id="273" r:id="rId5"/>
    <p:sldId id="274" r:id="rId6"/>
    <p:sldId id="275" r:id="rId7"/>
    <p:sldId id="27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2025"/>
    <a:srgbClr val="38D188"/>
    <a:srgbClr val="F62F2F"/>
    <a:srgbClr val="4FADFF"/>
    <a:srgbClr val="F404FE"/>
    <a:srgbClr val="0000FF"/>
    <a:srgbClr val="A00E1B"/>
    <a:srgbClr val="B21F25"/>
    <a:srgbClr val="EE7D31"/>
    <a:srgbClr val="5B9B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17" autoAdjust="0"/>
    <p:restoredTop sz="89242" autoAdjust="0"/>
  </p:normalViewPr>
  <p:slideViewPr>
    <p:cSldViewPr snapToGrid="0" snapToObjects="1">
      <p:cViewPr varScale="1">
        <p:scale>
          <a:sx n="79" d="100"/>
          <a:sy n="79" d="100"/>
        </p:scale>
        <p:origin x="7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D72AB-1356-F34D-B972-F073FB4ED101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A43C2-BEBE-A34A-ADFA-ECCFFE306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692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D8BCC-9844-3B4C-8A92-591B748F1F56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4FD3F-3364-6542-A415-012DDE91F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714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3218-D649-3B46-B4B2-6EFC7C31BA60}" type="datetime1">
              <a:rPr lang="en-US" smtClean="0"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James Maniscalco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BDFB0-76D1-7340-98CE-B9D7599E7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2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66F2-4A3D-FF4A-BD03-27E1D0A70D36}" type="datetime1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James Maniscalco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BDFB0-76D1-7340-98CE-B9D7599E7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89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EB8F3-57F5-E34C-949B-B36AB54997A6}" type="datetime1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James Maniscalco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BDFB0-76D1-7340-98CE-B9D7599E7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69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BE96-AD8B-B144-844A-E8C14087CEF9}" type="datetime1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James Maniscalco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5068" y="6356350"/>
            <a:ext cx="55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BDFB0-76D1-7340-98CE-B9D7599E76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12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F66C-65B5-2B4F-909A-1918ACD0020F}" type="datetime1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James Maniscalco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BDFB0-76D1-7340-98CE-B9D7599E7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31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8496-8E61-0345-ACCB-D4A32126EDC5}" type="datetime1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James Maniscalco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BDFB0-76D1-7340-98CE-B9D7599E7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01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8F7B-57BA-014C-A9E0-1AE0E013B331}" type="datetime1">
              <a:rPr lang="en-US" smtClean="0"/>
              <a:t>10/16/2018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James Maniscalco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BDFB0-76D1-7340-98CE-B9D7599E7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76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F778-29DA-F849-B60D-FDCC0AECB240}" type="datetime1">
              <a:rPr lang="en-US" smtClean="0"/>
              <a:t>10/16/2018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James Maniscalco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BDFB0-76D1-7340-98CE-B9D7599E7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54477-04FD-0D45-BE5C-9E65DDC131E1}" type="datetime1">
              <a:rPr lang="en-US" smtClean="0"/>
              <a:t>10/16/2018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James Maniscalco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BDFB0-76D1-7340-98CE-B9D7599E7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08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6E7C5-CBAE-7242-9C63-6AE6DAD6CD32}" type="datetime1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James Maniscalco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BDFB0-76D1-7340-98CE-B9D7599E7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37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88A2-CF72-1B4C-88E6-B74A053347A7}" type="datetime1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James Maniscalco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BDFB0-76D1-7340-98CE-B9D7599E7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39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-1"/>
            <a:ext cx="12192000" cy="700549"/>
          </a:xfrm>
          <a:prstGeom prst="rect">
            <a:avLst/>
          </a:prstGeom>
          <a:solidFill>
            <a:srgbClr val="B22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941216"/>
            <a:ext cx="10515600" cy="5235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E036020-024E-E44D-A9FD-537052B95B1A}" type="datetime1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James Maniscalco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5068" y="6356350"/>
            <a:ext cx="55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24BDFB0-76D1-7340-98CE-B9D7599E76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7" descr="New 42in Header.pn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" r="60834" b="20056"/>
          <a:stretch/>
        </p:blipFill>
        <p:spPr bwMode="auto">
          <a:xfrm>
            <a:off x="832548" y="0"/>
            <a:ext cx="3537155" cy="7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5420"/>
            <a:ext cx="10515600" cy="690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11" descr="nsf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0" y="6365875"/>
            <a:ext cx="36353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CU SEAL SIMPLE BLACK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364288"/>
            <a:ext cx="357188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391097" y="6365875"/>
            <a:ext cx="389740" cy="365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9" r="12071" b="-4927"/>
          <a:stretch/>
        </p:blipFill>
        <p:spPr>
          <a:xfrm>
            <a:off x="9414388" y="6356350"/>
            <a:ext cx="1939412" cy="3947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420" y="6378453"/>
            <a:ext cx="364810" cy="36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2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838200" y="999898"/>
            <a:ext cx="10585704" cy="2387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Avenir Book"/>
                <a:cs typeface="Arial" panose="020B0604020202020204" pitchFamily="34" charset="0"/>
              </a:rPr>
              <a:t>Recent 160 C “N infusion”</a:t>
            </a:r>
            <a:br>
              <a:rPr lang="en-US" dirty="0" smtClean="0">
                <a:latin typeface="Avenir Book"/>
                <a:cs typeface="Arial" panose="020B0604020202020204" pitchFamily="34" charset="0"/>
              </a:rPr>
            </a:br>
            <a:r>
              <a:rPr lang="en-US" dirty="0" smtClean="0">
                <a:latin typeface="Avenir Book"/>
                <a:cs typeface="Arial" panose="020B0604020202020204" pitchFamily="34" charset="0"/>
              </a:rPr>
              <a:t>impurity doping results</a:t>
            </a:r>
            <a:endParaRPr lang="en-US" dirty="0">
              <a:latin typeface="Avenir Book"/>
              <a:cs typeface="Arial" panose="020B0604020202020204" pitchFamily="34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838200" y="4157209"/>
            <a:ext cx="9144000" cy="1655762"/>
          </a:xfrm>
        </p:spPr>
        <p:txBody>
          <a:bodyPr/>
          <a:lstStyle/>
          <a:p>
            <a:pPr algn="l"/>
            <a:r>
              <a:rPr lang="en-US" dirty="0" smtClean="0"/>
              <a:t>J. T. Maniscalco</a:t>
            </a:r>
          </a:p>
          <a:p>
            <a:pPr algn="l"/>
            <a:r>
              <a:rPr lang="en-US" dirty="0" smtClean="0"/>
              <a:t>CLASSE, Cornell University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BE96-AD8B-B144-844A-E8C14087CEF9}" type="datetime1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James Maniscalco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BDFB0-76D1-7340-98CE-B9D7599E764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68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967" y="1997074"/>
            <a:ext cx="5213280" cy="41199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35" y="1867320"/>
            <a:ext cx="5391313" cy="42496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High-frequency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1256"/>
            <a:ext cx="10515600" cy="523574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SC-06: 800 C degas UHV 3 </a:t>
            </a:r>
            <a:r>
              <a:rPr lang="en-US" sz="2400" dirty="0" err="1" smtClean="0"/>
              <a:t>hr</a:t>
            </a:r>
            <a:r>
              <a:rPr lang="en-US" sz="2400" dirty="0" smtClean="0"/>
              <a:t>, 160 C UHV 3 </a:t>
            </a:r>
            <a:r>
              <a:rPr lang="en-US" sz="2400" dirty="0" err="1" smtClean="0"/>
              <a:t>hr</a:t>
            </a:r>
            <a:r>
              <a:rPr lang="en-US" sz="2400" dirty="0" smtClean="0"/>
              <a:t>, 160 C 40 </a:t>
            </a:r>
            <a:r>
              <a:rPr lang="en-US" sz="2400" dirty="0" err="1" smtClean="0"/>
              <a:t>mTorr</a:t>
            </a:r>
            <a:r>
              <a:rPr lang="en-US" sz="2400" dirty="0" smtClean="0"/>
              <a:t> N2 </a:t>
            </a:r>
            <a:r>
              <a:rPr lang="en-US" sz="2400" dirty="0" smtClean="0"/>
              <a:t>96 </a:t>
            </a:r>
            <a:r>
              <a:rPr lang="en-US" sz="2400" dirty="0" err="1" smtClean="0"/>
              <a:t>hr</a:t>
            </a:r>
            <a:endParaRPr lang="en-US" sz="2400" dirty="0"/>
          </a:p>
          <a:p>
            <a:r>
              <a:rPr lang="en-US" sz="2400" dirty="0" smtClean="0"/>
              <a:t>No post-chemistry</a:t>
            </a: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BE96-AD8B-B144-844A-E8C14087CEF9}" type="datetime1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James Maniscalco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4BDFB0-76D1-7340-98CE-B9D7599E764C}" type="slidenum">
              <a:rPr lang="en-US" smtClean="0"/>
              <a:t>2</a:t>
            </a:fld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3581400" y="2704143"/>
            <a:ext cx="2186878" cy="2484177"/>
          </a:xfrm>
          <a:prstGeom prst="straightConnector1">
            <a:avLst/>
          </a:prstGeom>
          <a:ln w="38100" cmpd="sng">
            <a:solidFill>
              <a:srgbClr val="A00E1B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96248" y="5018643"/>
            <a:ext cx="68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A00E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K</a:t>
            </a:r>
            <a:endParaRPr lang="en-US" b="1" dirty="0">
              <a:solidFill>
                <a:srgbClr val="A00E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6302323" y="4057038"/>
            <a:ext cx="900072" cy="1131282"/>
          </a:xfrm>
          <a:prstGeom prst="straightConnector1">
            <a:avLst/>
          </a:prstGeom>
          <a:ln w="38100" cmpd="sng">
            <a:solidFill>
              <a:srgbClr val="A00E1B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89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219" y="1997073"/>
            <a:ext cx="5213280" cy="41199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35" y="1867320"/>
            <a:ext cx="5391313" cy="42496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High-frequency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1256"/>
            <a:ext cx="10515600" cy="523574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SC-06: 800 C degas UHV 3 </a:t>
            </a:r>
            <a:r>
              <a:rPr lang="en-US" sz="2400" dirty="0" err="1" smtClean="0"/>
              <a:t>hr</a:t>
            </a:r>
            <a:r>
              <a:rPr lang="en-US" sz="2400" dirty="0" smtClean="0"/>
              <a:t>, 160 C UHV 3 </a:t>
            </a:r>
            <a:r>
              <a:rPr lang="en-US" sz="2400" dirty="0" err="1" smtClean="0"/>
              <a:t>hr</a:t>
            </a:r>
            <a:r>
              <a:rPr lang="en-US" sz="2400" dirty="0" smtClean="0"/>
              <a:t>, 160 C 40 </a:t>
            </a:r>
            <a:r>
              <a:rPr lang="en-US" sz="2400" dirty="0" err="1" smtClean="0"/>
              <a:t>mTorr</a:t>
            </a:r>
            <a:r>
              <a:rPr lang="en-US" sz="2400" dirty="0" smtClean="0"/>
              <a:t> N2 </a:t>
            </a:r>
            <a:r>
              <a:rPr lang="en-US" sz="2400" dirty="0" smtClean="0"/>
              <a:t>96 </a:t>
            </a:r>
            <a:r>
              <a:rPr lang="en-US" sz="2400" dirty="0" err="1" smtClean="0"/>
              <a:t>hr</a:t>
            </a:r>
            <a:endParaRPr lang="en-US" sz="2400" dirty="0"/>
          </a:p>
          <a:p>
            <a:r>
              <a:rPr lang="en-US" sz="2400" dirty="0" smtClean="0"/>
              <a:t>HF rinse (~5 nm removal)</a:t>
            </a: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BE96-AD8B-B144-844A-E8C14087CEF9}" type="datetime1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James Maniscalco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4BDFB0-76D1-7340-98CE-B9D7599E764C}" type="slidenum">
              <a:rPr lang="en-US" smtClean="0"/>
              <a:t>3</a:t>
            </a:fld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4230624" y="4413504"/>
            <a:ext cx="1537654" cy="774817"/>
          </a:xfrm>
          <a:prstGeom prst="straightConnector1">
            <a:avLst/>
          </a:prstGeom>
          <a:ln w="38100" cmpd="sng">
            <a:solidFill>
              <a:srgbClr val="A00E1B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96248" y="5018643"/>
            <a:ext cx="68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A00E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K</a:t>
            </a:r>
            <a:endParaRPr lang="en-US" b="1" dirty="0">
              <a:solidFill>
                <a:srgbClr val="A00E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6302323" y="3817457"/>
            <a:ext cx="931579" cy="1370864"/>
          </a:xfrm>
          <a:prstGeom prst="straightConnector1">
            <a:avLst/>
          </a:prstGeom>
          <a:ln w="38100" cmpd="sng">
            <a:solidFill>
              <a:srgbClr val="A00E1B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41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821" y="1936237"/>
            <a:ext cx="5213280" cy="41199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30" y="1871361"/>
            <a:ext cx="5391313" cy="42496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High-frequency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1256"/>
            <a:ext cx="10887842" cy="523574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RDTTD-4: 800 C degas UHV 3 </a:t>
            </a:r>
            <a:r>
              <a:rPr lang="en-US" sz="2400" dirty="0" err="1" smtClean="0"/>
              <a:t>hr</a:t>
            </a:r>
            <a:r>
              <a:rPr lang="en-US" sz="2400" dirty="0" smtClean="0"/>
              <a:t>, 160 C UHV 3 </a:t>
            </a:r>
            <a:r>
              <a:rPr lang="en-US" sz="2400" dirty="0" err="1" smtClean="0"/>
              <a:t>hr</a:t>
            </a:r>
            <a:r>
              <a:rPr lang="en-US" sz="2400" dirty="0" smtClean="0"/>
              <a:t>, 160 C 40 </a:t>
            </a:r>
            <a:r>
              <a:rPr lang="en-US" sz="2400" dirty="0" err="1" smtClean="0"/>
              <a:t>mTorr</a:t>
            </a:r>
            <a:r>
              <a:rPr lang="en-US" sz="2400" dirty="0" smtClean="0"/>
              <a:t> N2 </a:t>
            </a:r>
            <a:r>
              <a:rPr lang="en-US" sz="2400" dirty="0" smtClean="0"/>
              <a:t>48 </a:t>
            </a:r>
            <a:r>
              <a:rPr lang="en-US" sz="2400" dirty="0" err="1" smtClean="0"/>
              <a:t>hr</a:t>
            </a:r>
            <a:endParaRPr lang="en-US" sz="2400" dirty="0"/>
          </a:p>
          <a:p>
            <a:r>
              <a:rPr lang="en-US" sz="2400" dirty="0" smtClean="0"/>
              <a:t>No post chemistry</a:t>
            </a: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BE96-AD8B-B144-844A-E8C14087CEF9}" type="datetime1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James Maniscalco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4BDFB0-76D1-7340-98CE-B9D7599E764C}" type="slidenum">
              <a:rPr lang="en-US" smtClean="0"/>
              <a:t>4</a:t>
            </a:fld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4376928" y="3389376"/>
            <a:ext cx="1391350" cy="1798946"/>
          </a:xfrm>
          <a:prstGeom prst="straightConnector1">
            <a:avLst/>
          </a:prstGeom>
          <a:ln w="38100" cmpd="sng">
            <a:solidFill>
              <a:srgbClr val="A00E1B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96248" y="5018643"/>
            <a:ext cx="68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A00E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K</a:t>
            </a:r>
            <a:endParaRPr lang="en-US" b="1" dirty="0">
              <a:solidFill>
                <a:srgbClr val="A00E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6302323" y="3996201"/>
            <a:ext cx="1049453" cy="1192120"/>
          </a:xfrm>
          <a:prstGeom prst="straightConnector1">
            <a:avLst/>
          </a:prstGeom>
          <a:ln w="38100" cmpd="sng">
            <a:solidFill>
              <a:srgbClr val="A00E1B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30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05" y="1936235"/>
            <a:ext cx="5213280" cy="41199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35" y="1871359"/>
            <a:ext cx="5391313" cy="42496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High-frequency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1256"/>
            <a:ext cx="10887842" cy="523574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RDTTD-4: 800 C degas UHV 3 </a:t>
            </a:r>
            <a:r>
              <a:rPr lang="en-US" sz="2400" dirty="0" err="1" smtClean="0"/>
              <a:t>hr</a:t>
            </a:r>
            <a:r>
              <a:rPr lang="en-US" sz="2400" dirty="0" smtClean="0"/>
              <a:t>, 160 C UHV 3 </a:t>
            </a:r>
            <a:r>
              <a:rPr lang="en-US" sz="2400" dirty="0" err="1" smtClean="0"/>
              <a:t>hr</a:t>
            </a:r>
            <a:r>
              <a:rPr lang="en-US" sz="2400" dirty="0" smtClean="0"/>
              <a:t>, 160 C 40 </a:t>
            </a:r>
            <a:r>
              <a:rPr lang="en-US" sz="2400" dirty="0" err="1" smtClean="0"/>
              <a:t>mTorr</a:t>
            </a:r>
            <a:r>
              <a:rPr lang="en-US" sz="2400" dirty="0" smtClean="0"/>
              <a:t> N2 </a:t>
            </a:r>
            <a:r>
              <a:rPr lang="en-US" sz="2400" dirty="0" smtClean="0"/>
              <a:t>48 </a:t>
            </a:r>
            <a:r>
              <a:rPr lang="en-US" sz="2400" dirty="0" err="1" smtClean="0"/>
              <a:t>hr</a:t>
            </a:r>
            <a:endParaRPr lang="en-US" sz="2400" dirty="0"/>
          </a:p>
          <a:p>
            <a:r>
              <a:rPr lang="en-US" sz="2400" dirty="0" smtClean="0"/>
              <a:t>2x HF rinse (~10 nm removed)</a:t>
            </a: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BE96-AD8B-B144-844A-E8C14087CEF9}" type="datetime1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James Maniscalco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4BDFB0-76D1-7340-98CE-B9D7599E764C}" type="slidenum">
              <a:rPr lang="en-US" smtClean="0"/>
              <a:t>5</a:t>
            </a:fld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4376928" y="4606156"/>
            <a:ext cx="1391350" cy="582166"/>
          </a:xfrm>
          <a:prstGeom prst="straightConnector1">
            <a:avLst/>
          </a:prstGeom>
          <a:ln w="38100" cmpd="sng">
            <a:solidFill>
              <a:srgbClr val="A00E1B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96248" y="5018643"/>
            <a:ext cx="68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A00E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K</a:t>
            </a:r>
            <a:endParaRPr lang="en-US" b="1" dirty="0">
              <a:solidFill>
                <a:srgbClr val="A00E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6302323" y="3840480"/>
            <a:ext cx="1171373" cy="1347842"/>
          </a:xfrm>
          <a:prstGeom prst="straightConnector1">
            <a:avLst/>
          </a:prstGeom>
          <a:ln w="38100" cmpd="sng">
            <a:solidFill>
              <a:srgbClr val="A00E1B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1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High-frequency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1256"/>
            <a:ext cx="10887842" cy="523574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RDTTD-4: 800 C degas UHV 3 </a:t>
            </a:r>
            <a:r>
              <a:rPr lang="en-US" sz="2400" dirty="0" err="1" smtClean="0"/>
              <a:t>hr</a:t>
            </a:r>
            <a:r>
              <a:rPr lang="en-US" sz="2400" dirty="0" smtClean="0"/>
              <a:t>, 160 C UHV 3 </a:t>
            </a:r>
            <a:r>
              <a:rPr lang="en-US" sz="2400" dirty="0" err="1" smtClean="0"/>
              <a:t>hr</a:t>
            </a:r>
            <a:r>
              <a:rPr lang="en-US" sz="2400" dirty="0" smtClean="0"/>
              <a:t>, 160 C 40 </a:t>
            </a:r>
            <a:r>
              <a:rPr lang="en-US" sz="2400" dirty="0" err="1" smtClean="0"/>
              <a:t>mTorr</a:t>
            </a:r>
            <a:r>
              <a:rPr lang="en-US" sz="2400" dirty="0" smtClean="0"/>
              <a:t> N2 </a:t>
            </a:r>
            <a:r>
              <a:rPr lang="en-US" sz="2400" dirty="0" smtClean="0"/>
              <a:t>48 </a:t>
            </a:r>
            <a:r>
              <a:rPr lang="en-US" sz="2400" dirty="0" err="1" smtClean="0"/>
              <a:t>hr</a:t>
            </a:r>
            <a:endParaRPr lang="en-US" sz="2400" dirty="0"/>
          </a:p>
          <a:p>
            <a:r>
              <a:rPr lang="en-US" sz="2400" dirty="0" smtClean="0"/>
              <a:t>2x HF rinse (~10 nm removed) + 100 nm VEP</a:t>
            </a: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BE96-AD8B-B144-844A-E8C14087CEF9}" type="datetime1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James Maniscalco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4BDFB0-76D1-7340-98CE-B9D7599E764C}" type="slidenum">
              <a:rPr lang="en-US" smtClean="0"/>
              <a:t>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403080" y="2800231"/>
            <a:ext cx="195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Similar Q @ </a:t>
            </a:r>
            <a:r>
              <a:rPr lang="en-US" smtClean="0"/>
              <a:t>low field, </a:t>
            </a:r>
            <a:r>
              <a:rPr lang="en-US" dirty="0" smtClean="0"/>
              <a:t>improved quench field</a:t>
            </a:r>
          </a:p>
          <a:p>
            <a:endParaRPr lang="en-US" dirty="0"/>
          </a:p>
          <a:p>
            <a:r>
              <a:rPr lang="en-US" dirty="0" smtClean="0"/>
              <a:t>High residual resistance – potentially high trapped flux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676" y="1824428"/>
            <a:ext cx="5734608" cy="453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5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38" y="2114317"/>
            <a:ext cx="5496029" cy="41220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High-frequency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1256"/>
            <a:ext cx="10887842" cy="523574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SIMS results indicate </a:t>
            </a:r>
            <a:r>
              <a:rPr lang="en-US" sz="2400" dirty="0" err="1" smtClean="0"/>
              <a:t>Ti</a:t>
            </a:r>
            <a:r>
              <a:rPr lang="en-US" sz="2400" dirty="0" smtClean="0"/>
              <a:t> contamination (SC-06 witness sample)</a:t>
            </a:r>
          </a:p>
          <a:p>
            <a:r>
              <a:rPr lang="en-US" sz="2400" dirty="0" smtClean="0"/>
              <a:t>Separated by 2 layers of Nb foil (caps, foil box) – maybe much higher on cavity surface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BE96-AD8B-B144-844A-E8C14087CEF9}" type="datetime1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James Maniscalco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4BDFB0-76D1-7340-98CE-B9D7599E764C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904" y="2146255"/>
            <a:ext cx="5162988" cy="409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0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8773</TotalTime>
  <Words>253</Words>
  <Application>Microsoft Office PowerPoint</Application>
  <PresentationFormat>Widescreen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Avenir Book</vt:lpstr>
      <vt:lpstr>Calibri</vt:lpstr>
      <vt:lpstr>Office Theme</vt:lpstr>
      <vt:lpstr>Recent 160 C “N infusion” impurity doping results</vt:lpstr>
      <vt:lpstr>High-frequency results</vt:lpstr>
      <vt:lpstr>High-frequency results</vt:lpstr>
      <vt:lpstr>High-frequency results</vt:lpstr>
      <vt:lpstr>High-frequency results</vt:lpstr>
      <vt:lpstr>High-frequency results</vt:lpstr>
      <vt:lpstr>High-frequency 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Thomas Maniscalco</dc:creator>
  <cp:lastModifiedBy>James T. Maniscalco</cp:lastModifiedBy>
  <cp:revision>272</cp:revision>
  <dcterms:created xsi:type="dcterms:W3CDTF">2017-11-11T22:24:17Z</dcterms:created>
  <dcterms:modified xsi:type="dcterms:W3CDTF">2018-10-16T16:02:14Z</dcterms:modified>
</cp:coreProperties>
</file>