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78" r:id="rId6"/>
    <p:sldId id="304" r:id="rId7"/>
    <p:sldId id="258" r:id="rId8"/>
    <p:sldId id="305" r:id="rId9"/>
    <p:sldId id="306" r:id="rId10"/>
    <p:sldId id="280" r:id="rId11"/>
    <p:sldId id="281" r:id="rId12"/>
    <p:sldId id="279" r:id="rId13"/>
    <p:sldId id="259" r:id="rId14"/>
    <p:sldId id="293" r:id="rId15"/>
    <p:sldId id="294" r:id="rId16"/>
    <p:sldId id="295" r:id="rId17"/>
    <p:sldId id="312" r:id="rId18"/>
    <p:sldId id="260" r:id="rId19"/>
    <p:sldId id="313" r:id="rId20"/>
    <p:sldId id="311" r:id="rId21"/>
    <p:sldId id="321" r:id="rId22"/>
    <p:sldId id="314" r:id="rId23"/>
    <p:sldId id="315" r:id="rId24"/>
    <p:sldId id="316" r:id="rId25"/>
    <p:sldId id="317" r:id="rId26"/>
    <p:sldId id="322" r:id="rId27"/>
    <p:sldId id="318" r:id="rId28"/>
    <p:sldId id="319" r:id="rId29"/>
    <p:sldId id="320" r:id="rId30"/>
    <p:sldId id="32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6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3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4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5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1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4B33-D128-450B-881C-2539BE3C801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DB59-DC9C-4555-A3AE-476C022C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5613"/>
            <a:ext cx="12192000" cy="2387600"/>
          </a:xfrm>
        </p:spPr>
        <p:txBody>
          <a:bodyPr/>
          <a:lstStyle/>
          <a:p>
            <a:r>
              <a:rPr lang="en-US" dirty="0" smtClean="0"/>
              <a:t>Duality in 12 GeV Era: Projected Results from E12-10-002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44838"/>
            <a:ext cx="12192000" cy="1655762"/>
          </a:xfrm>
        </p:spPr>
        <p:txBody>
          <a:bodyPr/>
          <a:lstStyle/>
          <a:p>
            <a:r>
              <a:rPr lang="en-US" dirty="0" smtClean="0"/>
              <a:t>Simona Malace</a:t>
            </a:r>
          </a:p>
          <a:p>
            <a:r>
              <a:rPr lang="en-US" dirty="0" smtClean="0"/>
              <a:t>Jefferson Lab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727"/>
            <a:ext cx="10058400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Constraints for PDFs </a:t>
            </a:r>
            <a:endParaRPr lang="en-US" sz="3600" dirty="0"/>
          </a:p>
        </p:txBody>
      </p:sp>
      <p:sp>
        <p:nvSpPr>
          <p:cNvPr id="4" name="Half Frame 3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557" y="791699"/>
            <a:ext cx="407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Theory-experiment Collaboration</a:t>
            </a:r>
            <a:r>
              <a:rPr lang="en-US" sz="2000" dirty="0" smtClean="0">
                <a:solidFill>
                  <a:srgbClr val="00B0F0"/>
                </a:solidFill>
              </a:rPr>
              <a:t>: CJ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557" y="1523590"/>
            <a:ext cx="815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(One of the many) Highlights: </a:t>
            </a:r>
            <a:r>
              <a:rPr lang="en-US" sz="2000" dirty="0" smtClean="0"/>
              <a:t>Improvement in uncertainty of d/u extraction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699061" y="2191510"/>
            <a:ext cx="5193178" cy="3463605"/>
            <a:chOff x="304800" y="2743200"/>
            <a:chExt cx="4929327" cy="3066098"/>
          </a:xfrm>
        </p:grpSpPr>
        <p:grpSp>
          <p:nvGrpSpPr>
            <p:cNvPr id="34" name="Group 33"/>
            <p:cNvGrpSpPr/>
            <p:nvPr/>
          </p:nvGrpSpPr>
          <p:grpSpPr>
            <a:xfrm>
              <a:off x="304800" y="2743200"/>
              <a:ext cx="4929327" cy="3066098"/>
              <a:chOff x="304800" y="2971800"/>
              <a:chExt cx="4929327" cy="306609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04800" y="2971800"/>
                <a:ext cx="4152900" cy="3066098"/>
                <a:chOff x="533400" y="2971800"/>
                <a:chExt cx="4152900" cy="3066098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667"/>
                <a:stretch/>
              </p:blipFill>
              <p:spPr>
                <a:xfrm>
                  <a:off x="533400" y="2971800"/>
                  <a:ext cx="3885078" cy="3066098"/>
                </a:xfrm>
                <a:prstGeom prst="rect">
                  <a:avLst/>
                </a:prstGeom>
              </p:spPr>
            </p:pic>
            <p:cxnSp>
              <p:nvCxnSpPr>
                <p:cNvPr id="42" name="Straight Arrow Connector 41"/>
                <p:cNvCxnSpPr/>
                <p:nvPr/>
              </p:nvCxnSpPr>
              <p:spPr>
                <a:xfrm flipH="1">
                  <a:off x="4343400" y="4233672"/>
                  <a:ext cx="342900" cy="0"/>
                </a:xfrm>
                <a:prstGeom prst="straightConnector1">
                  <a:avLst/>
                </a:prstGeom>
                <a:ln>
                  <a:solidFill>
                    <a:srgbClr val="DB136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H="1">
                  <a:off x="4343400" y="5410200"/>
                  <a:ext cx="342900" cy="0"/>
                </a:xfrm>
                <a:prstGeom prst="straightConnector1">
                  <a:avLst/>
                </a:prstGeom>
                <a:ln>
                  <a:solidFill>
                    <a:srgbClr val="DB136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4343400" y="4745736"/>
                  <a:ext cx="342900" cy="0"/>
                </a:xfrm>
                <a:prstGeom prst="straightConnector1">
                  <a:avLst/>
                </a:prstGeom>
                <a:ln>
                  <a:solidFill>
                    <a:srgbClr val="DB136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4084481" y="3928646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SU(6)</a:t>
                </a:r>
                <a:endParaRPr lang="en-US" sz="16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14801" y="5181600"/>
                <a:ext cx="1119326" cy="463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</a:t>
                </a:r>
                <a:r>
                  <a:rPr lang="en-US" sz="1400" dirty="0" smtClean="0"/>
                  <a:t>caler </a:t>
                </a:r>
                <a:r>
                  <a:rPr lang="en-US" sz="1400" dirty="0" err="1" smtClean="0"/>
                  <a:t>diquarks</a:t>
                </a:r>
                <a:endParaRPr lang="en-US" sz="1400" dirty="0"/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 flipH="1">
              <a:off x="4114800" y="4745736"/>
              <a:ext cx="342900" cy="0"/>
            </a:xfrm>
            <a:prstGeom prst="straightConnector1">
              <a:avLst/>
            </a:prstGeom>
            <a:ln>
              <a:solidFill>
                <a:srgbClr val="DB13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079745" y="4248835"/>
              <a:ext cx="6431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DSE-1</a:t>
              </a:r>
              <a:endParaRPr lang="en-US" sz="15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79745" y="4495800"/>
              <a:ext cx="6431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DSE-2</a:t>
              </a:r>
              <a:endParaRPr lang="en-US" sz="1500" dirty="0"/>
            </a:p>
          </p:txBody>
        </p:sp>
      </p:grpSp>
      <p:sp>
        <p:nvSpPr>
          <p:cNvPr id="45" name="Block Arc 44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Block Arc 45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Constraints for PDFs </a:t>
            </a:r>
            <a:endParaRPr lang="en-US" sz="3600" dirty="0"/>
          </a:p>
        </p:txBody>
      </p:sp>
      <p:sp>
        <p:nvSpPr>
          <p:cNvPr id="4" name="Half Frame 3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557" y="791699"/>
            <a:ext cx="407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Theory-experiment Collaboration</a:t>
            </a:r>
            <a:r>
              <a:rPr lang="en-US" sz="2000" dirty="0" smtClean="0">
                <a:solidFill>
                  <a:srgbClr val="00B0F0"/>
                </a:solidFill>
              </a:rPr>
              <a:t>: CJ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557" y="1523590"/>
            <a:ext cx="815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(One of the many) Highlights: </a:t>
            </a:r>
            <a:r>
              <a:rPr lang="en-US" sz="2000" dirty="0" smtClean="0"/>
              <a:t>Improvement in uncertainty of d/u extraction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236767" y="2150810"/>
            <a:ext cx="4709431" cy="4213191"/>
            <a:chOff x="5058251" y="2966085"/>
            <a:chExt cx="3780949" cy="385542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251" y="2966085"/>
              <a:ext cx="3780949" cy="2995613"/>
            </a:xfrm>
            <a:prstGeom prst="rect">
              <a:avLst/>
            </a:prstGeom>
          </p:spPr>
        </p:pic>
        <p:sp>
          <p:nvSpPr>
            <p:cNvPr id="31" name="Down Arrow 30"/>
            <p:cNvSpPr/>
            <p:nvPr/>
          </p:nvSpPr>
          <p:spPr>
            <a:xfrm>
              <a:off x="6629400" y="4571999"/>
              <a:ext cx="76200" cy="2249507"/>
            </a:xfrm>
            <a:prstGeom prst="downArrow">
              <a:avLst/>
            </a:prstGeom>
            <a:noFill/>
            <a:ln w="952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9061" y="2191510"/>
            <a:ext cx="5193178" cy="3463605"/>
            <a:chOff x="304800" y="2743200"/>
            <a:chExt cx="4929327" cy="3066098"/>
          </a:xfrm>
        </p:grpSpPr>
        <p:grpSp>
          <p:nvGrpSpPr>
            <p:cNvPr id="34" name="Group 33"/>
            <p:cNvGrpSpPr/>
            <p:nvPr/>
          </p:nvGrpSpPr>
          <p:grpSpPr>
            <a:xfrm>
              <a:off x="304800" y="2743200"/>
              <a:ext cx="4929327" cy="3066098"/>
              <a:chOff x="304800" y="2971800"/>
              <a:chExt cx="4929327" cy="306609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04800" y="2971800"/>
                <a:ext cx="4152900" cy="3066098"/>
                <a:chOff x="533400" y="2971800"/>
                <a:chExt cx="4152900" cy="3066098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667"/>
                <a:stretch/>
              </p:blipFill>
              <p:spPr>
                <a:xfrm>
                  <a:off x="533400" y="2971800"/>
                  <a:ext cx="3885078" cy="3066098"/>
                </a:xfrm>
                <a:prstGeom prst="rect">
                  <a:avLst/>
                </a:prstGeom>
              </p:spPr>
            </p:pic>
            <p:cxnSp>
              <p:nvCxnSpPr>
                <p:cNvPr id="42" name="Straight Arrow Connector 41"/>
                <p:cNvCxnSpPr/>
                <p:nvPr/>
              </p:nvCxnSpPr>
              <p:spPr>
                <a:xfrm flipH="1">
                  <a:off x="4343400" y="4233672"/>
                  <a:ext cx="342900" cy="0"/>
                </a:xfrm>
                <a:prstGeom prst="straightConnector1">
                  <a:avLst/>
                </a:prstGeom>
                <a:ln>
                  <a:solidFill>
                    <a:srgbClr val="DB136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H="1">
                  <a:off x="4343400" y="5410200"/>
                  <a:ext cx="342900" cy="0"/>
                </a:xfrm>
                <a:prstGeom prst="straightConnector1">
                  <a:avLst/>
                </a:prstGeom>
                <a:ln>
                  <a:solidFill>
                    <a:srgbClr val="DB136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4343400" y="4745736"/>
                  <a:ext cx="342900" cy="0"/>
                </a:xfrm>
                <a:prstGeom prst="straightConnector1">
                  <a:avLst/>
                </a:prstGeom>
                <a:ln>
                  <a:solidFill>
                    <a:srgbClr val="DB136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4084481" y="3928646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SU(6)</a:t>
                </a:r>
                <a:endParaRPr lang="en-US" sz="16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14801" y="5181600"/>
                <a:ext cx="1119326" cy="463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</a:t>
                </a:r>
                <a:r>
                  <a:rPr lang="en-US" sz="1400" dirty="0" smtClean="0"/>
                  <a:t>caler </a:t>
                </a:r>
                <a:r>
                  <a:rPr lang="en-US" sz="1400" dirty="0" err="1" smtClean="0"/>
                  <a:t>diquarks</a:t>
                </a:r>
                <a:endParaRPr lang="en-US" sz="1400" dirty="0"/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 flipH="1">
              <a:off x="4114800" y="4745736"/>
              <a:ext cx="342900" cy="0"/>
            </a:xfrm>
            <a:prstGeom prst="straightConnector1">
              <a:avLst/>
            </a:prstGeom>
            <a:ln>
              <a:solidFill>
                <a:srgbClr val="DB13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079745" y="4248835"/>
              <a:ext cx="6431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DSE-1</a:t>
              </a:r>
              <a:endParaRPr lang="en-US" sz="15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79745" y="4495800"/>
              <a:ext cx="6431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DSE-2</a:t>
              </a:r>
              <a:endParaRPr lang="en-US" sz="15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421728" y="5389681"/>
            <a:ext cx="3647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</a:t>
            </a:r>
            <a:r>
              <a:rPr lang="en-US" sz="2000" dirty="0"/>
              <a:t>0</a:t>
            </a:r>
            <a:r>
              <a:rPr lang="en-US" sz="2000" dirty="0" smtClean="0"/>
              <a:t> asymmetries determines the “free nucleon” d-quark AND Deuterium data determine the off-shell correction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55204" y="5397947"/>
            <a:ext cx="2520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Deuterium data allow for precise determination of d/u</a:t>
            </a:r>
            <a:endParaRPr lang="en-US" sz="2000" dirty="0"/>
          </a:p>
        </p:txBody>
      </p:sp>
      <p:sp>
        <p:nvSpPr>
          <p:cNvPr id="24" name="Block Arc 23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lock Arc 24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Constraints for PDFs: E12-10-002 Impact </a:t>
            </a:r>
            <a:endParaRPr lang="en-US" sz="3600" dirty="0"/>
          </a:p>
        </p:txBody>
      </p:sp>
      <p:sp>
        <p:nvSpPr>
          <p:cNvPr id="4" name="Half Frame 3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628" y="4803811"/>
            <a:ext cx="67306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B0F0"/>
                </a:solidFill>
              </a:rPr>
              <a:t>F</a:t>
            </a:r>
            <a:r>
              <a:rPr lang="en-US" sz="1900" dirty="0" smtClean="0">
                <a:solidFill>
                  <a:srgbClr val="00B0F0"/>
                </a:solidFill>
              </a:rPr>
              <a:t>rom A. </a:t>
            </a:r>
            <a:r>
              <a:rPr lang="en-US" sz="1900" dirty="0" err="1" smtClean="0">
                <a:solidFill>
                  <a:srgbClr val="00B0F0"/>
                </a:solidFill>
              </a:rPr>
              <a:t>Accardi</a:t>
            </a:r>
            <a:r>
              <a:rPr lang="en-US" sz="1900" dirty="0" smtClean="0"/>
              <a:t>: “… For the </a:t>
            </a:r>
            <a:r>
              <a:rPr lang="en-US" sz="1900" dirty="0"/>
              <a:t>d-quark, at large x this data should be competitive with the D0 W asymmetry data, and at low x it might cut another 50% in the uncertainty. So, </a:t>
            </a:r>
            <a:r>
              <a:rPr lang="en-US" sz="1900" dirty="0">
                <a:solidFill>
                  <a:srgbClr val="00B0F0"/>
                </a:solidFill>
              </a:rPr>
              <a:t>I would expect some visible impact when we add these to the whole </a:t>
            </a:r>
            <a:r>
              <a:rPr lang="en-US" sz="1900" dirty="0" smtClean="0">
                <a:solidFill>
                  <a:srgbClr val="00B0F0"/>
                </a:solidFill>
              </a:rPr>
              <a:t>CJ </a:t>
            </a:r>
            <a:r>
              <a:rPr lang="en-US" sz="1900" dirty="0">
                <a:solidFill>
                  <a:srgbClr val="00B0F0"/>
                </a:solidFill>
              </a:rPr>
              <a:t>data set</a:t>
            </a:r>
            <a:r>
              <a:rPr lang="en-US" sz="1900" dirty="0"/>
              <a:t>.”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20099" y="1877309"/>
            <a:ext cx="4515890" cy="3618692"/>
            <a:chOff x="5486400" y="1403646"/>
            <a:chExt cx="3225638" cy="25847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3" r="3891" b="20123"/>
            <a:stretch/>
          </p:blipFill>
          <p:spPr>
            <a:xfrm>
              <a:off x="5486400" y="1403646"/>
              <a:ext cx="3225638" cy="258478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8001000" y="2826310"/>
              <a:ext cx="125054" cy="297890"/>
            </a:xfrm>
            <a:prstGeom prst="straightConnector1">
              <a:avLst/>
            </a:prstGeom>
            <a:ln>
              <a:solidFill>
                <a:srgbClr val="DB13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20806" y="3140736"/>
              <a:ext cx="813181" cy="241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F0"/>
                  </a:solidFill>
                </a:rPr>
                <a:t>E12-10-002</a:t>
              </a:r>
              <a:endParaRPr lang="en-US" sz="16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2557" y="791699"/>
            <a:ext cx="407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Theory-experiment Collaboration</a:t>
            </a:r>
            <a:r>
              <a:rPr lang="en-US" sz="2000" dirty="0" smtClean="0">
                <a:solidFill>
                  <a:srgbClr val="00B0F0"/>
                </a:solidFill>
              </a:rPr>
              <a:t>: CJ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456" y="1877309"/>
            <a:ext cx="6939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 measured both H and D cross sections (free protons and bound neutrons)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 not only push to larger x - up to ~0.87</a:t>
            </a:r>
            <a:r>
              <a:rPr lang="en-US" dirty="0"/>
              <a:t> </a:t>
            </a:r>
            <a:r>
              <a:rPr lang="en-US" dirty="0" smtClean="0"/>
              <a:t>- but we also cover the low x kinematic region – down to ~0.2 </a:t>
            </a:r>
          </a:p>
          <a:p>
            <a:endParaRPr lang="en-US" dirty="0"/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anose="05000000000000000000" pitchFamily="2" charset="2"/>
              </a:rPr>
              <a:t> this should help with constraining the nuclear corrections and the d-quark at the same time</a:t>
            </a:r>
            <a:endParaRPr lang="en-US" dirty="0"/>
          </a:p>
        </p:txBody>
      </p:sp>
      <p:sp>
        <p:nvSpPr>
          <p:cNvPr id="16" name="Block Arc 15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344" y="868101"/>
            <a:ext cx="8784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F0"/>
                </a:solidFill>
              </a:rPr>
              <a:t>Quark – hadron duality</a:t>
            </a:r>
            <a:r>
              <a:rPr lang="en-US" sz="2000" dirty="0" smtClean="0"/>
              <a:t>: fundamental property of nucleon structure</a:t>
            </a:r>
          </a:p>
          <a:p>
            <a:endParaRPr lang="en-US" sz="2000" dirty="0"/>
          </a:p>
          <a:p>
            <a:r>
              <a:rPr lang="en-US" sz="2000" dirty="0" smtClean="0"/>
              <a:t>      </a:t>
            </a:r>
            <a:r>
              <a:rPr lang="en-US" sz="2000" dirty="0" smtClean="0">
                <a:sym typeface="Wingdings" panose="05000000000000000000" pitchFamily="2" charset="2"/>
              </a:rPr>
              <a:t> Observed in: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F</a:t>
            </a:r>
            <a:r>
              <a:rPr lang="en-US" sz="2000" baseline="-25000" dirty="0" err="1" smtClean="0">
                <a:sym typeface="Wingdings" panose="05000000000000000000" pitchFamily="2" charset="2"/>
              </a:rPr>
              <a:t>L</a:t>
            </a:r>
            <a:r>
              <a:rPr lang="en-US" sz="2000" baseline="30000" dirty="0" err="1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Fe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Au</a:t>
            </a:r>
            <a:r>
              <a:rPr lang="en-US" sz="2000" dirty="0" smtClean="0">
                <a:sym typeface="Wingdings" panose="05000000000000000000" pitchFamily="2" charset="2"/>
              </a:rPr>
              <a:t>, A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62000" dirty="0" smtClean="0">
                <a:sym typeface="Wingdings" panose="05000000000000000000" pitchFamily="2" charset="2"/>
              </a:rPr>
              <a:t>3</a:t>
            </a:r>
            <a:r>
              <a:rPr lang="en-US" sz="2000" baseline="30000" dirty="0" smtClean="0">
                <a:sym typeface="Wingdings" panose="05000000000000000000" pitchFamily="2" charset="2"/>
              </a:rPr>
              <a:t>He</a:t>
            </a:r>
            <a:r>
              <a:rPr lang="en-US" sz="2000" dirty="0" smtClean="0">
                <a:sym typeface="Wingdings" panose="05000000000000000000" pitchFamily="2" charset="2"/>
              </a:rPr>
              <a:t>, SIDIS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Quark – Hadron Duality</a:t>
            </a:r>
            <a:endParaRPr lang="en-US" sz="3600" dirty="0"/>
          </a:p>
        </p:txBody>
      </p:sp>
      <p:sp>
        <p:nvSpPr>
          <p:cNvPr id="3" name="Half Frame 2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"/>
          <a:stretch/>
        </p:blipFill>
        <p:spPr>
          <a:xfrm>
            <a:off x="23150" y="2267584"/>
            <a:ext cx="3165348" cy="30045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0213" y="1539433"/>
            <a:ext cx="393539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95554" y="1539433"/>
            <a:ext cx="428264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2280213" y="1883764"/>
            <a:ext cx="196770" cy="38382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2280213" y="1883764"/>
            <a:ext cx="1429473" cy="38382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Quark – Hadron Duality</a:t>
            </a:r>
            <a:endParaRPr lang="en-US" sz="3600" dirty="0"/>
          </a:p>
        </p:txBody>
      </p:sp>
      <p:sp>
        <p:nvSpPr>
          <p:cNvPr id="3" name="Half Frame 2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344" y="868101"/>
            <a:ext cx="8784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F0"/>
                </a:solidFill>
              </a:rPr>
              <a:t>Quark – hadron duality</a:t>
            </a:r>
            <a:r>
              <a:rPr lang="en-US" sz="2000" dirty="0" smtClean="0"/>
              <a:t>: fundamental property of nucleon structure</a:t>
            </a:r>
          </a:p>
          <a:p>
            <a:endParaRPr lang="en-US" sz="2000" dirty="0"/>
          </a:p>
          <a:p>
            <a:r>
              <a:rPr lang="en-US" sz="2000" dirty="0" smtClean="0"/>
              <a:t>      </a:t>
            </a:r>
            <a:r>
              <a:rPr lang="en-US" sz="2000" dirty="0" smtClean="0">
                <a:sym typeface="Wingdings" panose="05000000000000000000" pitchFamily="2" charset="2"/>
              </a:rPr>
              <a:t> Observed in: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F</a:t>
            </a:r>
            <a:r>
              <a:rPr lang="en-US" sz="2000" baseline="-25000" dirty="0" err="1" smtClean="0">
                <a:sym typeface="Wingdings" panose="05000000000000000000" pitchFamily="2" charset="2"/>
              </a:rPr>
              <a:t>L</a:t>
            </a:r>
            <a:r>
              <a:rPr lang="en-US" sz="2000" baseline="30000" dirty="0" err="1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Fe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Au</a:t>
            </a:r>
            <a:r>
              <a:rPr lang="en-US" sz="2000" dirty="0" smtClean="0">
                <a:sym typeface="Wingdings" panose="05000000000000000000" pitchFamily="2" charset="2"/>
              </a:rPr>
              <a:t>, A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62000" dirty="0" smtClean="0">
                <a:sym typeface="Wingdings" panose="05000000000000000000" pitchFamily="2" charset="2"/>
              </a:rPr>
              <a:t>3</a:t>
            </a:r>
            <a:r>
              <a:rPr lang="en-US" sz="2000" baseline="30000" dirty="0" smtClean="0">
                <a:sym typeface="Wingdings" panose="05000000000000000000" pitchFamily="2" charset="2"/>
              </a:rPr>
              <a:t>He</a:t>
            </a:r>
            <a:r>
              <a:rPr lang="en-US" sz="2000" dirty="0" smtClean="0">
                <a:sym typeface="Wingdings" panose="05000000000000000000" pitchFamily="2" charset="2"/>
              </a:rPr>
              <a:t>, SIDIS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00" y="2692753"/>
            <a:ext cx="3252407" cy="3792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"/>
          <a:stretch/>
        </p:blipFill>
        <p:spPr>
          <a:xfrm>
            <a:off x="23150" y="2267584"/>
            <a:ext cx="3165348" cy="30045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0213" y="1539433"/>
            <a:ext cx="393539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95554" y="1539433"/>
            <a:ext cx="428264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2280213" y="1883764"/>
            <a:ext cx="196770" cy="38382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2280213" y="1883764"/>
            <a:ext cx="1429473" cy="38382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28932" y="1539433"/>
            <a:ext cx="1423686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4930815" y="1883764"/>
            <a:ext cx="109960" cy="808989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Quark – Hadron Duality</a:t>
            </a:r>
            <a:endParaRPr lang="en-US" sz="3600" dirty="0"/>
          </a:p>
        </p:txBody>
      </p:sp>
      <p:sp>
        <p:nvSpPr>
          <p:cNvPr id="3" name="Half Frame 2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344" y="868101"/>
            <a:ext cx="8784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F0"/>
                </a:solidFill>
              </a:rPr>
              <a:t>Quark – hadron duality</a:t>
            </a:r>
            <a:r>
              <a:rPr lang="en-US" sz="2000" dirty="0" smtClean="0"/>
              <a:t>: fundamental property of nucleon structure</a:t>
            </a:r>
          </a:p>
          <a:p>
            <a:endParaRPr lang="en-US" sz="2000" dirty="0"/>
          </a:p>
          <a:p>
            <a:r>
              <a:rPr lang="en-US" sz="2000" dirty="0" smtClean="0"/>
              <a:t>      </a:t>
            </a:r>
            <a:r>
              <a:rPr lang="en-US" sz="2000" dirty="0" smtClean="0">
                <a:sym typeface="Wingdings" panose="05000000000000000000" pitchFamily="2" charset="2"/>
              </a:rPr>
              <a:t> Observed in: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F</a:t>
            </a:r>
            <a:r>
              <a:rPr lang="en-US" sz="2000" baseline="-25000" dirty="0" err="1" smtClean="0">
                <a:sym typeface="Wingdings" panose="05000000000000000000" pitchFamily="2" charset="2"/>
              </a:rPr>
              <a:t>L</a:t>
            </a:r>
            <a:r>
              <a:rPr lang="en-US" sz="2000" baseline="30000" dirty="0" err="1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Fe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Au</a:t>
            </a:r>
            <a:r>
              <a:rPr lang="en-US" sz="2000" dirty="0" smtClean="0">
                <a:sym typeface="Wingdings" panose="05000000000000000000" pitchFamily="2" charset="2"/>
              </a:rPr>
              <a:t>, A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62000" dirty="0" smtClean="0">
                <a:sym typeface="Wingdings" panose="05000000000000000000" pitchFamily="2" charset="2"/>
              </a:rPr>
              <a:t>3</a:t>
            </a:r>
            <a:r>
              <a:rPr lang="en-US" sz="2000" baseline="30000" dirty="0" smtClean="0">
                <a:sym typeface="Wingdings" panose="05000000000000000000" pitchFamily="2" charset="2"/>
              </a:rPr>
              <a:t>He</a:t>
            </a:r>
            <a:r>
              <a:rPr lang="en-US" sz="2000" dirty="0" smtClean="0">
                <a:sym typeface="Wingdings" panose="05000000000000000000" pitchFamily="2" charset="2"/>
              </a:rPr>
              <a:t>, SIDIS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00" y="2692753"/>
            <a:ext cx="3252407" cy="3792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"/>
          <a:stretch/>
        </p:blipFill>
        <p:spPr>
          <a:xfrm>
            <a:off x="23150" y="2267584"/>
            <a:ext cx="3165348" cy="3004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67" y="2105534"/>
            <a:ext cx="3242120" cy="40148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0213" y="1539433"/>
            <a:ext cx="393539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95554" y="1539433"/>
            <a:ext cx="428264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2280213" y="1883764"/>
            <a:ext cx="196770" cy="38382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2280213" y="1883764"/>
            <a:ext cx="1429473" cy="38382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28932" y="1539433"/>
            <a:ext cx="1423686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4930815" y="1883764"/>
            <a:ext cx="109960" cy="808989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37067" y="1539433"/>
            <a:ext cx="865617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6569876" y="1883764"/>
            <a:ext cx="213216" cy="343214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Quark – Hadron Duality</a:t>
            </a:r>
            <a:endParaRPr lang="en-US" sz="3600" dirty="0"/>
          </a:p>
        </p:txBody>
      </p:sp>
      <p:sp>
        <p:nvSpPr>
          <p:cNvPr id="3" name="Half Frame 2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344" y="868101"/>
            <a:ext cx="8784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F0"/>
                </a:solidFill>
              </a:rPr>
              <a:t>Quark – hadron duality</a:t>
            </a:r>
            <a:r>
              <a:rPr lang="en-US" sz="2000" dirty="0" smtClean="0"/>
              <a:t>: fundamental property of nucleon structure</a:t>
            </a:r>
          </a:p>
          <a:p>
            <a:endParaRPr lang="en-US" sz="2000" dirty="0"/>
          </a:p>
          <a:p>
            <a:r>
              <a:rPr lang="en-US" sz="2000" dirty="0" smtClean="0"/>
              <a:t>      </a:t>
            </a:r>
            <a:r>
              <a:rPr lang="en-US" sz="2000" dirty="0" smtClean="0">
                <a:sym typeface="Wingdings" panose="05000000000000000000" pitchFamily="2" charset="2"/>
              </a:rPr>
              <a:t> Observed in: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F</a:t>
            </a:r>
            <a:r>
              <a:rPr lang="en-US" sz="2000" baseline="-25000" dirty="0" err="1" smtClean="0">
                <a:sym typeface="Wingdings" panose="05000000000000000000" pitchFamily="2" charset="2"/>
              </a:rPr>
              <a:t>L</a:t>
            </a:r>
            <a:r>
              <a:rPr lang="en-US" sz="2000" baseline="30000" dirty="0" err="1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Fe</a:t>
            </a:r>
            <a:r>
              <a:rPr lang="en-US" sz="2000" dirty="0" smtClean="0">
                <a:sym typeface="Wingdings" panose="05000000000000000000" pitchFamily="2" charset="2"/>
              </a:rPr>
              <a:t>,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sym typeface="Wingdings" panose="05000000000000000000" pitchFamily="2" charset="2"/>
              </a:rPr>
              <a:t>Au</a:t>
            </a:r>
            <a:r>
              <a:rPr lang="en-US" sz="2000" dirty="0" smtClean="0">
                <a:sym typeface="Wingdings" panose="05000000000000000000" pitchFamily="2" charset="2"/>
              </a:rPr>
              <a:t>, A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ym typeface="Wingdings" panose="05000000000000000000" pitchFamily="2" charset="2"/>
              </a:rPr>
              <a:t>, g</a:t>
            </a:r>
            <a:r>
              <a:rPr lang="en-US" sz="2000" baseline="-25000" dirty="0" smtClean="0">
                <a:sym typeface="Wingdings" panose="05000000000000000000" pitchFamily="2" charset="2"/>
              </a:rPr>
              <a:t>1</a:t>
            </a:r>
            <a:r>
              <a:rPr lang="en-US" sz="2000" baseline="62000" dirty="0" smtClean="0">
                <a:sym typeface="Wingdings" panose="05000000000000000000" pitchFamily="2" charset="2"/>
              </a:rPr>
              <a:t>3</a:t>
            </a:r>
            <a:r>
              <a:rPr lang="en-US" sz="2000" baseline="30000" dirty="0" smtClean="0">
                <a:sym typeface="Wingdings" panose="05000000000000000000" pitchFamily="2" charset="2"/>
              </a:rPr>
              <a:t>He</a:t>
            </a:r>
            <a:r>
              <a:rPr lang="en-US" sz="2000" dirty="0" smtClean="0">
                <a:sym typeface="Wingdings" panose="05000000000000000000" pitchFamily="2" charset="2"/>
              </a:rPr>
              <a:t>, SIDIS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00" y="2692753"/>
            <a:ext cx="3252407" cy="3792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"/>
          <a:stretch/>
        </p:blipFill>
        <p:spPr>
          <a:xfrm>
            <a:off x="23150" y="2267584"/>
            <a:ext cx="3165348" cy="3004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67" y="2105534"/>
            <a:ext cx="3242120" cy="4014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74" y="2628530"/>
            <a:ext cx="2914650" cy="2909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0213" y="1539433"/>
            <a:ext cx="393539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95554" y="1539433"/>
            <a:ext cx="428264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2280213" y="1883764"/>
            <a:ext cx="196770" cy="38382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2280213" y="1883764"/>
            <a:ext cx="1429473" cy="38382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28932" y="1539433"/>
            <a:ext cx="1423686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4930815" y="1883764"/>
            <a:ext cx="109960" cy="808989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37067" y="1539433"/>
            <a:ext cx="865617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6569876" y="1883764"/>
            <a:ext cx="213216" cy="343214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974957" y="1539433"/>
            <a:ext cx="717630" cy="344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732819" y="1883764"/>
            <a:ext cx="896897" cy="808989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4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43075" y="2514720"/>
            <a:ext cx="7845629" cy="3237011"/>
            <a:chOff x="198034" y="1356321"/>
            <a:chExt cx="8717366" cy="359667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0" t="27083" r="6881" b="11458"/>
            <a:stretch>
              <a:fillRect/>
            </a:stretch>
          </p:blipFill>
          <p:spPr bwMode="auto">
            <a:xfrm>
              <a:off x="198034" y="1356321"/>
              <a:ext cx="8717366" cy="3596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7086600" y="1981200"/>
              <a:ext cx="1676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75" y="819090"/>
            <a:ext cx="877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Bloom-Gilman Duality </a:t>
            </a:r>
            <a:r>
              <a:rPr lang="en-US" dirty="0" smtClean="0"/>
              <a:t>in inclusive electron-proton scattering</a:t>
            </a:r>
            <a:endParaRPr lang="en-US" b="1" i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1611" y="1351686"/>
            <a:ext cx="68778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resonance region data: </a:t>
            </a:r>
          </a:p>
          <a:p>
            <a:r>
              <a:rPr lang="en-US" sz="1600" dirty="0" smtClean="0"/>
              <a:t>        - oscillate </a:t>
            </a:r>
            <a:r>
              <a:rPr lang="en-US" sz="1600" dirty="0"/>
              <a:t>around are on average equivalent to </a:t>
            </a:r>
            <a:r>
              <a:rPr lang="en-US" sz="1600" dirty="0" smtClean="0"/>
              <a:t>the </a:t>
            </a:r>
            <a:r>
              <a:rPr lang="en-US" sz="1600" dirty="0"/>
              <a:t>scaling </a:t>
            </a:r>
            <a:r>
              <a:rPr lang="en-US" sz="1600" dirty="0" smtClean="0"/>
              <a:t>curve</a:t>
            </a:r>
            <a:endParaRPr lang="en-US" sz="1600" dirty="0"/>
          </a:p>
          <a:p>
            <a:r>
              <a:rPr lang="en-US" sz="1600" dirty="0" smtClean="0"/>
              <a:t>        - “</a:t>
            </a:r>
            <a:r>
              <a:rPr lang="en-US" sz="1600" dirty="0"/>
              <a:t>slide” along the deep inelastic curve with increasing </a:t>
            </a:r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9289450" y="1658958"/>
            <a:ext cx="2540600" cy="30777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25, 1140 (1970) 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42875" y="6063765"/>
            <a:ext cx="8477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dirty="0" smtClean="0"/>
              <a:t>Quantitatively: relative difference </a:t>
            </a:r>
            <a:r>
              <a:rPr lang="en-US" dirty="0"/>
              <a:t>10% for Q</a:t>
            </a:r>
            <a:r>
              <a:rPr lang="en-US" baseline="30000" dirty="0"/>
              <a:t>2</a:t>
            </a:r>
            <a:r>
              <a:rPr lang="en-US" dirty="0"/>
              <a:t>=1 GeV</a:t>
            </a:r>
            <a:r>
              <a:rPr lang="en-US" baseline="30000" dirty="0"/>
              <a:t>2</a:t>
            </a:r>
            <a:r>
              <a:rPr lang="en-US" dirty="0"/>
              <a:t> to &lt;2% </a:t>
            </a:r>
            <a:r>
              <a:rPr lang="en-US" dirty="0" smtClean="0"/>
              <a:t>beyond </a:t>
            </a:r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=2 </a:t>
            </a:r>
            <a:r>
              <a:rPr lang="en-US" dirty="0" smtClean="0"/>
              <a:t>GeV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Highlights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77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Highlights</a:t>
            </a:r>
            <a:endParaRPr lang="en-US" sz="3600" dirty="0"/>
          </a:p>
        </p:txBody>
      </p:sp>
      <p:sp>
        <p:nvSpPr>
          <p:cNvPr id="3" name="Half Frame 2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3" y="1550202"/>
            <a:ext cx="4218337" cy="4269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8" y="1592673"/>
            <a:ext cx="3863816" cy="41020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15399" y="6232535"/>
            <a:ext cx="3275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Niculescu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 Phys. Rev. Lett. 85, 1186 (2000)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16076" y="6488936"/>
            <a:ext cx="3275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Niculescu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 Phys. Rev. Lett. 85, 1182 (2000)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8718" y="720719"/>
            <a:ext cx="113689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00B0F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  <a:r>
              <a:rPr lang="en-US" sz="1700" dirty="0" smtClean="0">
                <a:sym typeface="Wingdings" panose="05000000000000000000" pitchFamily="2" charset="2"/>
              </a:rPr>
              <a:t> </a:t>
            </a:r>
            <a:r>
              <a:rPr lang="en-US" sz="1700" dirty="0" smtClean="0">
                <a:solidFill>
                  <a:srgbClr val="00B0F0"/>
                </a:solidFill>
                <a:sym typeface="Wingdings" panose="05000000000000000000" pitchFamily="2" charset="2"/>
              </a:rPr>
              <a:t>variable</a:t>
            </a:r>
            <a:r>
              <a:rPr lang="en-US" sz="1700" dirty="0" smtClean="0">
                <a:sym typeface="Wingdings" panose="05000000000000000000" pitchFamily="2" charset="2"/>
              </a:rPr>
              <a:t> is used to allow comparison of </a:t>
            </a:r>
            <a:r>
              <a:rPr lang="en-US" sz="1700" dirty="0" smtClean="0"/>
              <a:t>NMC </a:t>
            </a:r>
            <a:r>
              <a:rPr lang="en-US" sz="1700" dirty="0"/>
              <a:t>fit </a:t>
            </a:r>
            <a:r>
              <a:rPr lang="en-US" sz="1700" dirty="0" smtClean="0"/>
              <a:t>- high (W</a:t>
            </a:r>
            <a:r>
              <a:rPr lang="en-US" sz="1700" baseline="30000" dirty="0" smtClean="0"/>
              <a:t>2</a:t>
            </a:r>
            <a:r>
              <a:rPr lang="en-US" sz="1700" dirty="0"/>
              <a:t>, </a:t>
            </a:r>
            <a:r>
              <a:rPr lang="en-US" sz="1700" dirty="0" smtClean="0"/>
              <a:t>Q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) DIS data - to the lower (W</a:t>
            </a:r>
            <a:r>
              <a:rPr lang="en-US" sz="1700" baseline="30000" dirty="0" smtClean="0"/>
              <a:t>2</a:t>
            </a:r>
            <a:r>
              <a:rPr lang="en-US" sz="1700" dirty="0"/>
              <a:t>, </a:t>
            </a:r>
            <a:r>
              <a:rPr lang="en-US" sz="1700" dirty="0" smtClean="0"/>
              <a:t>Q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) resonance region data at the same ordinate point</a:t>
            </a:r>
            <a:endParaRPr lang="en-US" sz="1700" dirty="0"/>
          </a:p>
        </p:txBody>
      </p:sp>
      <p:sp>
        <p:nvSpPr>
          <p:cNvPr id="18" name="Rectangle 17"/>
          <p:cNvSpPr/>
          <p:nvPr/>
        </p:nvSpPr>
        <p:spPr>
          <a:xfrm>
            <a:off x="1249072" y="5941241"/>
            <a:ext cx="5915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Example: x = 0.6 can correspond to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1.5 GeV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in the delta region or to a point in DIS with W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14 GeV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and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20 GeV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6398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420" y="3048035"/>
            <a:ext cx="624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Resonances average to </a:t>
            </a:r>
            <a:r>
              <a:rPr lang="en-US" dirty="0" err="1" smtClean="0"/>
              <a:t>pQCD</a:t>
            </a:r>
            <a:r>
              <a:rPr lang="en-US" dirty="0" smtClean="0"/>
              <a:t> curve down to a surprisingly low Q</a:t>
            </a:r>
            <a:r>
              <a:rPr lang="en-US" baseline="30000" dirty="0" smtClean="0"/>
              <a:t>2 </a:t>
            </a:r>
            <a:r>
              <a:rPr lang="en-US" dirty="0" smtClean="0"/>
              <a:t>not only for F</a:t>
            </a:r>
            <a:r>
              <a:rPr lang="en-US" baseline="-25000" dirty="0" smtClean="0"/>
              <a:t>2</a:t>
            </a:r>
            <a:r>
              <a:rPr lang="en-US" dirty="0" smtClean="0"/>
              <a:t> but also for 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871417" y="1505045"/>
            <a:ext cx="3814763" cy="5010055"/>
            <a:chOff x="395167" y="1219200"/>
            <a:chExt cx="3814763" cy="50100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167" y="1219200"/>
              <a:ext cx="3814763" cy="50100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1307332" y="1414046"/>
              <a:ext cx="13596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D04BC"/>
                  </a:solidFill>
                  <a:latin typeface="Calibri" pitchFamily="34" charset="0"/>
                </a:rPr>
                <a:t>pQCD</a:t>
              </a:r>
              <a:r>
                <a:rPr lang="en-US" sz="1600" dirty="0" smtClean="0">
                  <a:solidFill>
                    <a:srgbClr val="0D04BC"/>
                  </a:solidFill>
                  <a:latin typeface="Calibri" pitchFamily="34" charset="0"/>
                </a:rPr>
                <a:t> </a:t>
              </a:r>
              <a:r>
                <a:rPr lang="en-US" sz="1600" dirty="0">
                  <a:solidFill>
                    <a:srgbClr val="0D04BC"/>
                  </a:solidFill>
                  <a:latin typeface="Calibri" pitchFamily="34" charset="0"/>
                </a:rPr>
                <a:t>fit + </a:t>
              </a:r>
              <a:r>
                <a:rPr lang="en-US" sz="1600" dirty="0" smtClean="0">
                  <a:solidFill>
                    <a:srgbClr val="0D04BC"/>
                  </a:solidFill>
                  <a:latin typeface="Calibri" pitchFamily="34" charset="0"/>
                </a:rPr>
                <a:t>TM</a:t>
              </a:r>
              <a:endParaRPr lang="en-US" sz="1600" dirty="0">
                <a:solidFill>
                  <a:srgbClr val="0D04BC"/>
                </a:solidFill>
                <a:latin typeface="Calibri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44634" y="1600200"/>
              <a:ext cx="311079" cy="0"/>
            </a:xfrm>
            <a:prstGeom prst="line">
              <a:avLst/>
            </a:prstGeom>
            <a:ln w="28575">
              <a:solidFill>
                <a:srgbClr val="0D0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8600" y="816114"/>
            <a:ext cx="1177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 Jefferson Lab experiment, </a:t>
            </a:r>
            <a:r>
              <a:rPr lang="en-US" sz="2000" dirty="0" smtClean="0">
                <a:solidFill>
                  <a:srgbClr val="00B0F0"/>
                </a:solidFill>
              </a:rPr>
              <a:t>E94-110</a:t>
            </a:r>
            <a:r>
              <a:rPr lang="en-US" sz="2000" dirty="0" smtClean="0"/>
              <a:t>: duality verified in all separated spin-averaged structure functions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5120064" y="1802814"/>
            <a:ext cx="6994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Compare r</a:t>
            </a:r>
            <a:r>
              <a:rPr lang="en-US" dirty="0" smtClean="0"/>
              <a:t>esonance region </a:t>
            </a:r>
            <a:r>
              <a:rPr lang="en-US" dirty="0" smtClean="0">
                <a:solidFill>
                  <a:srgbClr val="00B0F0"/>
                </a:solidFill>
              </a:rPr>
              <a:t>data to </a:t>
            </a:r>
            <a:r>
              <a:rPr lang="en-US" dirty="0" err="1" smtClean="0">
                <a:solidFill>
                  <a:srgbClr val="00B0F0"/>
                </a:solidFill>
              </a:rPr>
              <a:t>pQCD</a:t>
            </a:r>
            <a:r>
              <a:rPr lang="en-US" dirty="0" smtClean="0">
                <a:solidFill>
                  <a:srgbClr val="00B0F0"/>
                </a:solidFill>
              </a:rPr>
              <a:t> fits </a:t>
            </a:r>
            <a:r>
              <a:rPr lang="en-US" dirty="0" smtClean="0"/>
              <a:t>with added target mass corrections and </a:t>
            </a:r>
            <a:r>
              <a:rPr lang="en-US" dirty="0" smtClean="0">
                <a:solidFill>
                  <a:srgbClr val="00B0F0"/>
                </a:solidFill>
              </a:rPr>
              <a:t>use x instead of </a:t>
            </a:r>
            <a:r>
              <a:rPr lang="en-US" dirty="0" smtClean="0">
                <a:solidFill>
                  <a:srgbClr val="00B0F0"/>
                </a:solidFill>
                <a:latin typeface="Symbol" panose="05050102010706020507" pitchFamily="18" charset="2"/>
              </a:rPr>
              <a:t>x </a:t>
            </a:r>
            <a:endParaRPr lang="en-US" baseline="300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Highlights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20064" y="4791075"/>
            <a:ext cx="688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high-precision experiment pushed duality studies to Q</a:t>
            </a:r>
            <a:r>
              <a:rPr lang="en-US" baseline="30000" dirty="0" smtClean="0"/>
              <a:t>2</a:t>
            </a:r>
            <a:r>
              <a:rPr lang="en-US" dirty="0" smtClean="0"/>
              <a:t> = 3.5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2221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Half Frame 2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66" y="798650"/>
            <a:ext cx="6901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F</a:t>
            </a:r>
            <a:r>
              <a:rPr lang="en-US" sz="20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2000" b="1" dirty="0" smtClean="0">
                <a:solidFill>
                  <a:srgbClr val="00B0F0"/>
                </a:solidFill>
              </a:rPr>
              <a:t> at large x (and not only) in the context of Hall C’s E12-10-002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885" y="1400531"/>
            <a:ext cx="11065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Expected physics output: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anose="05000000000000000000" pitchFamily="2" charset="2"/>
              </a:rPr>
              <a:t> constraints for PDF global fits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      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quark-hadron duality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studies: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inspire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the theory community to pursue a fundamental understanding of the phenomenon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       non-singlet moments to higher Q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       modeling of resonance and deep inelastic scattering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7" r="43056" b="4022"/>
          <a:stretch/>
        </p:blipFill>
        <p:spPr>
          <a:xfrm>
            <a:off x="6359731" y="1430417"/>
            <a:ext cx="4552022" cy="2153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Highlights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738608" y="1340408"/>
            <a:ext cx="4552022" cy="2243924"/>
            <a:chOff x="402941" y="1946111"/>
            <a:chExt cx="4552022" cy="22439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7" r="43056" b="51133"/>
            <a:stretch/>
          </p:blipFill>
          <p:spPr>
            <a:xfrm>
              <a:off x="402941" y="1946111"/>
              <a:ext cx="4552022" cy="215387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9205" y="4016415"/>
              <a:ext cx="312517" cy="173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769814"/>
            <a:ext cx="1177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 Jefferson Lab experiment, </a:t>
            </a:r>
            <a:r>
              <a:rPr lang="en-US" sz="2000" dirty="0" smtClean="0">
                <a:solidFill>
                  <a:srgbClr val="00B0F0"/>
                </a:solidFill>
              </a:rPr>
              <a:t>E00-116</a:t>
            </a:r>
            <a:r>
              <a:rPr lang="en-US" sz="2000" dirty="0" smtClean="0"/>
              <a:t>: pushing </a:t>
            </a:r>
            <a:r>
              <a:rPr lang="en-US" sz="2000" dirty="0" smtClean="0">
                <a:solidFill>
                  <a:srgbClr val="00B0F0"/>
                </a:solidFill>
              </a:rPr>
              <a:t>duality studies to higher Q</a:t>
            </a:r>
            <a:r>
              <a:rPr lang="en-US" sz="2000" baseline="30000" dirty="0" smtClean="0">
                <a:solidFill>
                  <a:srgbClr val="00B0F0"/>
                </a:solidFill>
              </a:rPr>
              <a:t>2</a:t>
            </a:r>
            <a:endParaRPr lang="en-US" sz="2000" b="1" baseline="30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7" r="43056" b="4022"/>
          <a:stretch/>
        </p:blipFill>
        <p:spPr>
          <a:xfrm>
            <a:off x="6359731" y="1430417"/>
            <a:ext cx="4552022" cy="2153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Highlights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738608" y="1340408"/>
            <a:ext cx="4552022" cy="2243924"/>
            <a:chOff x="402941" y="1946111"/>
            <a:chExt cx="4552022" cy="22439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7" r="43056" b="51133"/>
            <a:stretch/>
          </p:blipFill>
          <p:spPr>
            <a:xfrm>
              <a:off x="402941" y="1946111"/>
              <a:ext cx="4552022" cy="215387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9205" y="4016415"/>
              <a:ext cx="312517" cy="173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3133" y="3871749"/>
            <a:ext cx="6903834" cy="2717350"/>
            <a:chOff x="648012" y="3975017"/>
            <a:chExt cx="6700769" cy="259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43" r="1216"/>
            <a:stretch/>
          </p:blipFill>
          <p:spPr>
            <a:xfrm>
              <a:off x="4483394" y="4114180"/>
              <a:ext cx="2865387" cy="215251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648012" y="3975017"/>
              <a:ext cx="3320763" cy="2599736"/>
              <a:chOff x="402343" y="3572463"/>
              <a:chExt cx="3320763" cy="259973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02343" y="3572463"/>
                <a:ext cx="2780989" cy="2599736"/>
                <a:chOff x="144712" y="3102139"/>
                <a:chExt cx="3511349" cy="3282496"/>
              </a:xfrm>
            </p:grpSpPr>
            <p:pic>
              <p:nvPicPr>
                <p:cNvPr id="15" name="Picture 14" descr="mstw_cuts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3333" t="8889" r="3333"/>
                <a:stretch>
                  <a:fillRect/>
                </a:stretch>
              </p:blipFill>
              <p:spPr>
                <a:xfrm>
                  <a:off x="293475" y="3102139"/>
                  <a:ext cx="3362586" cy="3282496"/>
                </a:xfrm>
                <a:prstGeom prst="rect">
                  <a:avLst/>
                </a:prstGeom>
              </p:spPr>
            </p:pic>
            <p:pic>
              <p:nvPicPr>
                <p:cNvPr id="16" name="Picture 15" descr="slide_4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 t="32390" r="93591" b="31291"/>
                <a:stretch>
                  <a:fillRect/>
                </a:stretch>
              </p:blipFill>
              <p:spPr>
                <a:xfrm>
                  <a:off x="144712" y="3209636"/>
                  <a:ext cx="240136" cy="1360820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 rot="19490372">
                  <a:off x="1636929" y="4273482"/>
                  <a:ext cx="1093362" cy="38860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400" dirty="0" smtClean="0">
                      <a:ln/>
                      <a:solidFill>
                        <a:srgbClr val="BA166C"/>
                      </a:solidFill>
                      <a:latin typeface="Franklin Gothic Medium" pitchFamily="34" charset="0"/>
                    </a:rPr>
                    <a:t>W</a:t>
                  </a:r>
                  <a:r>
                    <a:rPr lang="en-US" sz="1400" baseline="30000" dirty="0" smtClean="0">
                      <a:ln/>
                      <a:solidFill>
                        <a:srgbClr val="BA166C"/>
                      </a:solidFill>
                      <a:latin typeface="Franklin Gothic Medium" pitchFamily="34" charset="0"/>
                    </a:rPr>
                    <a:t>2</a:t>
                  </a:r>
                  <a:r>
                    <a:rPr lang="en-US" sz="1400" cap="none" spc="0" dirty="0" smtClean="0">
                      <a:ln/>
                      <a:solidFill>
                        <a:srgbClr val="BA166C"/>
                      </a:solidFill>
                      <a:effectLst/>
                      <a:latin typeface="Franklin Gothic Medium" pitchFamily="34" charset="0"/>
                    </a:rPr>
                    <a:t> &gt; 15 </a:t>
                  </a:r>
                  <a:endParaRPr lang="en-US" sz="1400" cap="none" spc="0" baseline="30000" dirty="0">
                    <a:ln/>
                    <a:solidFill>
                      <a:srgbClr val="BA166C"/>
                    </a:solidFill>
                    <a:effectLst/>
                    <a:latin typeface="Franklin Gothic Medium" pitchFamily="34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721985" y="3190495"/>
                  <a:ext cx="1373325" cy="30777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400" dirty="0" smtClean="0">
                      <a:ln/>
                      <a:solidFill>
                        <a:srgbClr val="BA166C"/>
                      </a:solidFill>
                    </a:rPr>
                    <a:t>example: MSTW</a:t>
                  </a:r>
                  <a:endParaRPr lang="en-US" sz="1400" cap="none" spc="0" baseline="30000" dirty="0">
                    <a:ln/>
                    <a:solidFill>
                      <a:srgbClr val="BA166C"/>
                    </a:solidFill>
                    <a:effectLst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47011" y="4941454"/>
                  <a:ext cx="848458" cy="38860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400" dirty="0" smtClean="0">
                      <a:ln/>
                      <a:solidFill>
                        <a:srgbClr val="BA166C"/>
                      </a:solidFill>
                      <a:latin typeface="Franklin Gothic Medium" pitchFamily="34" charset="0"/>
                    </a:rPr>
                    <a:t>Q</a:t>
                  </a:r>
                  <a:r>
                    <a:rPr lang="en-US" sz="1400" baseline="30000" dirty="0" smtClean="0">
                      <a:ln/>
                      <a:solidFill>
                        <a:srgbClr val="BA166C"/>
                      </a:solidFill>
                      <a:latin typeface="Franklin Gothic Medium" pitchFamily="34" charset="0"/>
                    </a:rPr>
                    <a:t>2</a:t>
                  </a:r>
                  <a:r>
                    <a:rPr lang="en-US" sz="1400" cap="none" spc="0" dirty="0" smtClean="0">
                      <a:ln/>
                      <a:solidFill>
                        <a:srgbClr val="BA166C"/>
                      </a:solidFill>
                      <a:effectLst/>
                      <a:latin typeface="Franklin Gothic Medium" pitchFamily="34" charset="0"/>
                    </a:rPr>
                    <a:t> </a:t>
                  </a:r>
                  <a:r>
                    <a:rPr lang="en-US" sz="1400" dirty="0" smtClean="0">
                      <a:ln/>
                      <a:solidFill>
                        <a:srgbClr val="BA166C"/>
                      </a:solidFill>
                      <a:latin typeface="Franklin Gothic Medium" pitchFamily="34" charset="0"/>
                    </a:rPr>
                    <a:t>&gt;</a:t>
                  </a:r>
                  <a:r>
                    <a:rPr lang="en-US" sz="1400" cap="none" spc="0" dirty="0" smtClean="0">
                      <a:ln/>
                      <a:solidFill>
                        <a:srgbClr val="BA166C"/>
                      </a:solidFill>
                      <a:effectLst/>
                      <a:latin typeface="Franklin Gothic Medium" pitchFamily="34" charset="0"/>
                    </a:rPr>
                    <a:t> 2</a:t>
                  </a:r>
                  <a:endParaRPr lang="en-US" sz="1400" cap="none" spc="0" dirty="0">
                    <a:ln/>
                    <a:solidFill>
                      <a:srgbClr val="BA166C"/>
                    </a:solidFill>
                    <a:effectLst/>
                    <a:latin typeface="Franklin Gothic Medium" pitchFamily="34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rot="19361163">
                  <a:off x="1654015" y="4793728"/>
                  <a:ext cx="1205586" cy="30777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400" dirty="0" smtClean="0">
                      <a:ln/>
                      <a:solidFill>
                        <a:srgbClr val="BA166C"/>
                      </a:solidFill>
                    </a:rPr>
                    <a:t>data not used</a:t>
                  </a:r>
                  <a:endParaRPr lang="en-US" sz="1400" cap="none" spc="0" baseline="30000" dirty="0">
                    <a:ln/>
                    <a:solidFill>
                      <a:srgbClr val="BA166C"/>
                    </a:solidFill>
                    <a:effectLst/>
                  </a:endParaRPr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>
                <a:off x="2761294" y="4182063"/>
                <a:ext cx="961812" cy="0"/>
              </a:xfrm>
              <a:prstGeom prst="straightConnector1">
                <a:avLst/>
              </a:prstGeom>
              <a:ln>
                <a:solidFill>
                  <a:srgbClr val="AB3BDD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228600" y="769814"/>
            <a:ext cx="1177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 Jefferson Lab experiment, </a:t>
            </a:r>
            <a:r>
              <a:rPr lang="en-US" sz="2000" dirty="0" smtClean="0">
                <a:solidFill>
                  <a:srgbClr val="00B0F0"/>
                </a:solidFill>
              </a:rPr>
              <a:t>E00-116</a:t>
            </a:r>
            <a:r>
              <a:rPr lang="en-US" sz="2000" dirty="0" smtClean="0"/>
              <a:t>: pushing </a:t>
            </a:r>
            <a:r>
              <a:rPr lang="en-US" sz="2000" dirty="0" smtClean="0">
                <a:solidFill>
                  <a:srgbClr val="00B0F0"/>
                </a:solidFill>
              </a:rPr>
              <a:t>duality studies to higher Q</a:t>
            </a:r>
            <a:r>
              <a:rPr lang="en-US" sz="2000" baseline="30000" dirty="0" smtClean="0">
                <a:solidFill>
                  <a:srgbClr val="00B0F0"/>
                </a:solidFill>
              </a:rPr>
              <a:t>2</a:t>
            </a:r>
            <a:endParaRPr lang="en-US" sz="2000" b="1" baseline="30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Highlights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1108" y="800725"/>
            <a:ext cx="8829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is not surprising that: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r>
              <a:rPr lang="en-US" sz="1700" dirty="0">
                <a:sym typeface="Wingdings" panose="05000000000000000000" pitchFamily="2" charset="2"/>
              </a:rPr>
              <a:t> </a:t>
            </a:r>
            <a:r>
              <a:rPr lang="en-US" sz="1700" dirty="0" smtClean="0">
                <a:sym typeface="Wingdings" panose="05000000000000000000" pitchFamily="2" charset="2"/>
              </a:rPr>
              <a:t>      though resonances DO average to MSTW08+TM at Q</a:t>
            </a:r>
            <a:r>
              <a:rPr lang="en-US" sz="1700" baseline="30000" dirty="0" smtClean="0">
                <a:sym typeface="Wingdings" panose="05000000000000000000" pitchFamily="2" charset="2"/>
              </a:rPr>
              <a:t>2</a:t>
            </a:r>
            <a:r>
              <a:rPr lang="en-US" sz="1700" dirty="0" smtClean="0">
                <a:sym typeface="Wingdings" panose="05000000000000000000" pitchFamily="2" charset="2"/>
              </a:rPr>
              <a:t> = 0.9 GeV</a:t>
            </a:r>
            <a:r>
              <a:rPr lang="en-US" sz="1700" baseline="30000" dirty="0" smtClean="0">
                <a:sym typeface="Wingdings" panose="05000000000000000000" pitchFamily="2" charset="2"/>
              </a:rPr>
              <a:t>2</a:t>
            </a:r>
            <a:r>
              <a:rPr lang="en-US" sz="1700" dirty="0" smtClean="0">
                <a:sym typeface="Wingdings" panose="05000000000000000000" pitchFamily="2" charset="2"/>
              </a:rPr>
              <a:t>, x ~ (0.25,0.7)</a:t>
            </a:r>
          </a:p>
          <a:p>
            <a:r>
              <a:rPr lang="en-US" sz="1700" dirty="0" smtClean="0"/>
              <a:t>      </a:t>
            </a:r>
            <a:r>
              <a:rPr lang="en-US" sz="1700" dirty="0" smtClean="0">
                <a:sym typeface="Wingdings" panose="05000000000000000000" pitchFamily="2" charset="2"/>
              </a:rPr>
              <a:t> resonances </a:t>
            </a:r>
            <a:r>
              <a:rPr lang="en-US" sz="1700" dirty="0">
                <a:sym typeface="Wingdings" panose="05000000000000000000" pitchFamily="2" charset="2"/>
              </a:rPr>
              <a:t>DO </a:t>
            </a:r>
            <a:r>
              <a:rPr lang="en-US" sz="1700" dirty="0" smtClean="0">
                <a:sym typeface="Wingdings" panose="05000000000000000000" pitchFamily="2" charset="2"/>
              </a:rPr>
              <a:t>NOT average </a:t>
            </a:r>
            <a:r>
              <a:rPr lang="en-US" sz="1700" dirty="0">
                <a:sym typeface="Wingdings" panose="05000000000000000000" pitchFamily="2" charset="2"/>
              </a:rPr>
              <a:t>to MSTW08+TM at Q</a:t>
            </a:r>
            <a:r>
              <a:rPr lang="en-US" sz="1700" baseline="30000" dirty="0">
                <a:sym typeface="Wingdings" panose="05000000000000000000" pitchFamily="2" charset="2"/>
              </a:rPr>
              <a:t>2</a:t>
            </a:r>
            <a:r>
              <a:rPr lang="en-US" sz="1700" dirty="0">
                <a:sym typeface="Wingdings" panose="05000000000000000000" pitchFamily="2" charset="2"/>
              </a:rPr>
              <a:t> = </a:t>
            </a:r>
            <a:r>
              <a:rPr lang="en-US" sz="1700" dirty="0" smtClean="0">
                <a:sym typeface="Wingdings" panose="05000000000000000000" pitchFamily="2" charset="2"/>
              </a:rPr>
              <a:t>6.4 </a:t>
            </a:r>
            <a:r>
              <a:rPr lang="en-US" sz="1700" dirty="0">
                <a:sym typeface="Wingdings" panose="05000000000000000000" pitchFamily="2" charset="2"/>
              </a:rPr>
              <a:t>GeV</a:t>
            </a:r>
            <a:r>
              <a:rPr lang="en-US" sz="1700" baseline="30000" dirty="0">
                <a:sym typeface="Wingdings" panose="05000000000000000000" pitchFamily="2" charset="2"/>
              </a:rPr>
              <a:t>2</a:t>
            </a:r>
            <a:r>
              <a:rPr lang="en-US" sz="1700" dirty="0">
                <a:sym typeface="Wingdings" panose="05000000000000000000" pitchFamily="2" charset="2"/>
              </a:rPr>
              <a:t>, x ~ (</a:t>
            </a:r>
            <a:r>
              <a:rPr lang="en-US" sz="1700" dirty="0" smtClean="0">
                <a:sym typeface="Wingdings" panose="05000000000000000000" pitchFamily="2" charset="2"/>
              </a:rPr>
              <a:t>0.7,0.95)</a:t>
            </a:r>
            <a:endParaRPr lang="en-US" sz="17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60025" y="1980137"/>
            <a:ext cx="8065770" cy="3952113"/>
            <a:chOff x="457200" y="2133600"/>
            <a:chExt cx="8065770" cy="39521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33600"/>
              <a:ext cx="8065770" cy="392163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153400" y="5669280"/>
              <a:ext cx="228600" cy="416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65061" y="6165448"/>
            <a:ext cx="1037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is not a violation of duality but due to the underestimation of PDFs strength at large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47446"/>
            <a:ext cx="1109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/>
              <a:t>urve used for duality verification must be from 2</a:t>
            </a:r>
            <a:r>
              <a:rPr lang="en-US" baseline="30000" dirty="0" smtClean="0"/>
              <a:t>nd</a:t>
            </a:r>
            <a:r>
              <a:rPr lang="en-US" dirty="0" smtClean="0"/>
              <a:t> generation PDF fits, especially when resonances cover the largest x region </a:t>
            </a:r>
            <a:endParaRPr lang="en-US" dirty="0"/>
          </a:p>
        </p:txBody>
      </p:sp>
      <p:grpSp>
        <p:nvGrpSpPr>
          <p:cNvPr id="3" name="Group 35"/>
          <p:cNvGrpSpPr/>
          <p:nvPr/>
        </p:nvGrpSpPr>
        <p:grpSpPr>
          <a:xfrm>
            <a:off x="1119637" y="2802735"/>
            <a:ext cx="3828541" cy="3538530"/>
            <a:chOff x="-380353" y="1881506"/>
            <a:chExt cx="5164170" cy="4595494"/>
          </a:xfrm>
        </p:grpSpPr>
        <p:grpSp>
          <p:nvGrpSpPr>
            <p:cNvPr id="4" name="Group 3"/>
            <p:cNvGrpSpPr/>
            <p:nvPr/>
          </p:nvGrpSpPr>
          <p:grpSpPr>
            <a:xfrm>
              <a:off x="76200" y="1881506"/>
              <a:ext cx="4707617" cy="4595494"/>
              <a:chOff x="3098800" y="740737"/>
              <a:chExt cx="3566378" cy="3481434"/>
            </a:xfrm>
          </p:grpSpPr>
          <p:grpSp>
            <p:nvGrpSpPr>
              <p:cNvPr id="6" name="Group 23"/>
              <p:cNvGrpSpPr/>
              <p:nvPr/>
            </p:nvGrpSpPr>
            <p:grpSpPr>
              <a:xfrm>
                <a:off x="3098800" y="740737"/>
                <a:ext cx="3566378" cy="3481434"/>
                <a:chOff x="5308600" y="740737"/>
                <a:chExt cx="3566378" cy="3481434"/>
              </a:xfrm>
            </p:grpSpPr>
            <p:pic>
              <p:nvPicPr>
                <p:cNvPr id="9" name="Picture 8" descr="slide9.png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3333" t="8889" r="3333"/>
                <a:stretch>
                  <a:fillRect/>
                </a:stretch>
              </p:blipFill>
              <p:spPr>
                <a:xfrm>
                  <a:off x="5308600" y="740737"/>
                  <a:ext cx="3566378" cy="3481434"/>
                </a:xfrm>
                <a:prstGeom prst="rect">
                  <a:avLst/>
                </a:prstGeom>
              </p:spPr>
            </p:pic>
            <p:sp>
              <p:nvSpPr>
                <p:cNvPr id="10" name="Rectangle 9"/>
                <p:cNvSpPr/>
                <p:nvPr/>
              </p:nvSpPr>
              <p:spPr>
                <a:xfrm rot="19349704">
                  <a:off x="7360812" y="3106679"/>
                  <a:ext cx="1171537" cy="33309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600" dirty="0" smtClean="0">
                      <a:ln/>
                      <a:latin typeface="Franklin Gothic Medium" pitchFamily="34" charset="0"/>
                    </a:rPr>
                    <a:t>RES region</a:t>
                  </a:r>
                  <a:endParaRPr lang="en-US" sz="1600" cap="none" spc="0" baseline="30000" dirty="0">
                    <a:ln/>
                    <a:effectLst/>
                    <a:latin typeface="Franklin Gothic Medium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 rot="19306894">
                <a:off x="4211120" y="2140614"/>
                <a:ext cx="1758547" cy="3028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1400" dirty="0" smtClean="0">
                    <a:ln/>
                    <a:latin typeface="Franklin Gothic Medium" pitchFamily="34" charset="0"/>
                  </a:rPr>
                  <a:t>W</a:t>
                </a:r>
                <a:r>
                  <a:rPr lang="en-US" sz="1400" baseline="30000" dirty="0" smtClean="0">
                    <a:ln/>
                    <a:latin typeface="Franklin Gothic Medium" pitchFamily="34" charset="0"/>
                  </a:rPr>
                  <a:t>2</a:t>
                </a:r>
                <a:r>
                  <a:rPr lang="en-US" sz="1400" cap="none" spc="0" dirty="0" smtClean="0">
                    <a:ln/>
                    <a:effectLst/>
                    <a:latin typeface="Franklin Gothic Medium" pitchFamily="34" charset="0"/>
                  </a:rPr>
                  <a:t> &gt; 12.25 (CTEQ)  </a:t>
                </a:r>
                <a:endParaRPr lang="en-US" sz="1400" cap="none" spc="0" baseline="30000" dirty="0">
                  <a:ln/>
                  <a:effectLst/>
                  <a:latin typeface="Franklin Gothic Medium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078050">
                <a:off x="4616449" y="2698997"/>
                <a:ext cx="1731749" cy="33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dirty="0" smtClean="0">
                    <a:ln/>
                    <a:solidFill>
                      <a:schemeClr val="tx2">
                        <a:lumMod val="75000"/>
                      </a:schemeClr>
                    </a:solidFill>
                    <a:latin typeface="Franklin Gothic Medium" pitchFamily="34" charset="0"/>
                  </a:rPr>
                  <a:t> </a:t>
                </a:r>
                <a:r>
                  <a:rPr lang="en-US" sz="1400" dirty="0" smtClean="0">
                    <a:ln/>
                    <a:latin typeface="Franklin Gothic Medium" pitchFamily="34" charset="0"/>
                  </a:rPr>
                  <a:t>W</a:t>
                </a:r>
                <a:r>
                  <a:rPr lang="en-US" sz="1400" baseline="30000" dirty="0" smtClean="0">
                    <a:ln/>
                    <a:latin typeface="Franklin Gothic Medium" pitchFamily="34" charset="0"/>
                  </a:rPr>
                  <a:t>2</a:t>
                </a:r>
                <a:r>
                  <a:rPr lang="en-US" sz="1400" cap="none" spc="0" dirty="0" smtClean="0">
                    <a:ln/>
                    <a:effectLst/>
                    <a:latin typeface="Franklin Gothic Medium" pitchFamily="34" charset="0"/>
                  </a:rPr>
                  <a:t> &gt; 3 (</a:t>
                </a:r>
                <a:r>
                  <a:rPr lang="en-US" sz="1400" dirty="0" smtClean="0">
                    <a:ln/>
                    <a:latin typeface="Franklin Gothic Medium" pitchFamily="34" charset="0"/>
                  </a:rPr>
                  <a:t>ABKM, CJ)</a:t>
                </a:r>
                <a:r>
                  <a:rPr lang="en-US" sz="1400" cap="none" spc="0" dirty="0" smtClean="0">
                    <a:ln/>
                    <a:effectLst/>
                    <a:latin typeface="Franklin Gothic Medium" pitchFamily="34" charset="0"/>
                  </a:rPr>
                  <a:t> </a:t>
                </a:r>
                <a:endParaRPr lang="en-US" sz="1400" cap="none" spc="0" baseline="30000" dirty="0">
                  <a:ln/>
                  <a:effectLst/>
                  <a:latin typeface="Franklin Gothic Medium" pitchFamily="34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 rot="16200000">
              <a:off x="-742311" y="3771165"/>
              <a:ext cx="11240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Q</a:t>
              </a:r>
              <a:r>
                <a:rPr lang="en-US" sz="2000" baseline="50000" dirty="0" smtClean="0">
                  <a:latin typeface="Calibri" pitchFamily="34" charset="0"/>
                </a:rPr>
                <a:t>2</a:t>
              </a:r>
              <a:r>
                <a:rPr lang="en-US" sz="2000" dirty="0" smtClean="0">
                  <a:latin typeface="Calibri" pitchFamily="34" charset="0"/>
                </a:rPr>
                <a:t>(GeV</a:t>
              </a:r>
              <a:r>
                <a:rPr lang="en-US" sz="2000" baseline="50000" dirty="0" smtClean="0">
                  <a:latin typeface="Calibri" pitchFamily="34" charset="0"/>
                </a:rPr>
                <a:t>2</a:t>
              </a:r>
              <a:r>
                <a:rPr lang="en-US" sz="2000" dirty="0" smtClean="0">
                  <a:latin typeface="Calibri" pitchFamily="34" charset="0"/>
                </a:rPr>
                <a:t>)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" y="838200"/>
            <a:ext cx="844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“Duality curve” for verification: </a:t>
            </a:r>
            <a:r>
              <a:rPr lang="en-US" dirty="0" smtClean="0">
                <a:solidFill>
                  <a:srgbClr val="00B0F0"/>
                </a:solidFill>
              </a:rPr>
              <a:t>PDF fit better constrained at large x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04" y="2459736"/>
            <a:ext cx="4608576" cy="4224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399" y="1320225"/>
            <a:ext cx="1109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Second generation PDF fits extended their PDF extraction to larger x by lowering the W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kinematic cuts: ABKM, CJ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Highlights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36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Highlights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5082" y="837307"/>
            <a:ext cx="263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Define duality intervals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05189"/>
              </p:ext>
            </p:extLst>
          </p:nvPr>
        </p:nvGraphicFramePr>
        <p:xfrm>
          <a:off x="860937" y="1456789"/>
          <a:ext cx="4648200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27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Region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global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W</a:t>
                      </a:r>
                      <a:r>
                        <a:rPr lang="en-US" sz="1600" baseline="-25000" dirty="0" err="1" smtClean="0"/>
                        <a:t>min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W</a:t>
                      </a:r>
                      <a:r>
                        <a:rPr lang="en-US" sz="1600" baseline="-25000" dirty="0" err="1" smtClean="0"/>
                        <a:t>max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6"/>
          <p:cNvPicPr/>
          <p:nvPr/>
        </p:nvPicPr>
        <p:blipFill rotWithShape="1">
          <a:blip r:embed="rId2"/>
          <a:srcRect l="2748" t="9798" r="4499"/>
          <a:stretch/>
        </p:blipFill>
        <p:spPr>
          <a:xfrm>
            <a:off x="6826166" y="1645157"/>
            <a:ext cx="4678313" cy="4549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928" y="2904530"/>
            <a:ext cx="610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dirty="0" smtClean="0"/>
              <a:t>here is arbitrariness in defining the local W intervals; typically try to catch peaks and valleys within one interval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5928" y="4002776"/>
            <a:ext cx="6038396" cy="1877072"/>
            <a:chOff x="411154" y="4903857"/>
            <a:chExt cx="6038396" cy="1877072"/>
          </a:xfrm>
        </p:grpSpPr>
        <p:sp>
          <p:nvSpPr>
            <p:cNvPr id="8" name="TextBox 7"/>
            <p:cNvSpPr txBox="1"/>
            <p:nvPr/>
          </p:nvSpPr>
          <p:spPr>
            <a:xfrm>
              <a:off x="411154" y="4903857"/>
              <a:ext cx="6038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How well resonance data average to the scaling curve?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62000" y="6123057"/>
                  <a:ext cx="4358565" cy="6578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</m:sup>
                              <m:e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𝑑𝑎𝑡𝑎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nary>
                            <m:r>
                              <a:rPr lang="en-US" sz="1600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nary>
                              <m:nary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</m:sup>
                              <m:e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𝑝𝑎𝑟𝑎𝑚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.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𝑑𝑥</m:t>
                                </m:r>
                              </m:e>
                            </m:nary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6123057"/>
                  <a:ext cx="4358565" cy="6578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411154" y="5589657"/>
              <a:ext cx="4260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Calculate ratio</a:t>
              </a:r>
              <a:r>
                <a:rPr lang="en-US" sz="1600" dirty="0" smtClean="0"/>
                <a:t>: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83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Highlights</a:t>
            </a:r>
            <a:endParaRPr lang="en-US" sz="3600" dirty="0"/>
          </a:p>
        </p:txBody>
      </p:sp>
      <p:pic>
        <p:nvPicPr>
          <p:cNvPr id="3" name="Picture 6"/>
          <p:cNvPicPr/>
          <p:nvPr/>
        </p:nvPicPr>
        <p:blipFill rotWithShape="1">
          <a:blip r:embed="rId2"/>
          <a:srcRect l="3247"/>
          <a:stretch/>
        </p:blipFill>
        <p:spPr>
          <a:xfrm>
            <a:off x="397187" y="1371600"/>
            <a:ext cx="5089213" cy="5260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253" y="824299"/>
            <a:ext cx="4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Duality verified against scaling from ABKM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Highlights</a:t>
            </a:r>
            <a:endParaRPr lang="en-US" sz="3600" dirty="0"/>
          </a:p>
        </p:txBody>
      </p:sp>
      <p:pic>
        <p:nvPicPr>
          <p:cNvPr id="3" name="Picture 6"/>
          <p:cNvPicPr/>
          <p:nvPr/>
        </p:nvPicPr>
        <p:blipFill rotWithShape="1">
          <a:blip r:embed="rId2"/>
          <a:srcRect l="3247"/>
          <a:stretch/>
        </p:blipFill>
        <p:spPr>
          <a:xfrm>
            <a:off x="397187" y="1371600"/>
            <a:ext cx="5089213" cy="5260006"/>
          </a:xfrm>
          <a:prstGeom prst="rect">
            <a:avLst/>
          </a:prstGeom>
        </p:spPr>
      </p:pic>
      <p:pic>
        <p:nvPicPr>
          <p:cNvPr id="4" name="Picture 3" descr="figure_20.png"/>
          <p:cNvPicPr>
            <a:picLocks noChangeAspect="1"/>
          </p:cNvPicPr>
          <p:nvPr/>
        </p:nvPicPr>
        <p:blipFill>
          <a:blip r:embed="rId3" cstate="print"/>
          <a:srcRect l="3732" r="4200"/>
          <a:stretch>
            <a:fillRect/>
          </a:stretch>
        </p:blipFill>
        <p:spPr>
          <a:xfrm>
            <a:off x="6335185" y="1335573"/>
            <a:ext cx="4909121" cy="5332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253" y="824299"/>
            <a:ext cx="4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Duality verified against scaling from ABKM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518" y="824299"/>
            <a:ext cx="423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Q</a:t>
            </a:r>
            <a:r>
              <a:rPr lang="en-US" baseline="30000" dirty="0" smtClean="0"/>
              <a:t>2</a:t>
            </a:r>
            <a:r>
              <a:rPr lang="en-US" dirty="0" smtClean="0"/>
              <a:t> dependence is what matters,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24182" y="3789822"/>
            <a:ext cx="3094858" cy="2841784"/>
            <a:chOff x="6310922" y="1572502"/>
            <a:chExt cx="4551262" cy="4179094"/>
          </a:xfrm>
        </p:grpSpPr>
        <p:grpSp>
          <p:nvGrpSpPr>
            <p:cNvPr id="10" name="Group 9"/>
            <p:cNvGrpSpPr/>
            <p:nvPr/>
          </p:nvGrpSpPr>
          <p:grpSpPr>
            <a:xfrm>
              <a:off x="6310922" y="1572502"/>
              <a:ext cx="4551262" cy="4179094"/>
              <a:chOff x="493733" y="115565"/>
              <a:chExt cx="6991350" cy="637222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733" y="115565"/>
                <a:ext cx="6991350" cy="6372225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680749" y="960699"/>
                <a:ext cx="451413" cy="4745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 rot="19370313">
              <a:off x="6856303" y="5129412"/>
              <a:ext cx="327133" cy="1362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Future</a:t>
            </a:r>
            <a:endParaRPr lang="en-US" sz="3600" dirty="0"/>
          </a:p>
        </p:txBody>
      </p:sp>
      <p:pic>
        <p:nvPicPr>
          <p:cNvPr id="3" name="Picture 6"/>
          <p:cNvPicPr/>
          <p:nvPr/>
        </p:nvPicPr>
        <p:blipFill rotWithShape="1">
          <a:blip r:embed="rId3"/>
          <a:srcRect l="3247"/>
          <a:stretch/>
        </p:blipFill>
        <p:spPr>
          <a:xfrm>
            <a:off x="397187" y="1371600"/>
            <a:ext cx="5089213" cy="5260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769814"/>
            <a:ext cx="1177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 Jefferson Lab experiment, </a:t>
            </a:r>
            <a:r>
              <a:rPr lang="en-US" sz="2000" b="1" dirty="0" smtClean="0">
                <a:solidFill>
                  <a:srgbClr val="00B0F0"/>
                </a:solidFill>
              </a:rPr>
              <a:t>E12-10-002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B0F0"/>
                </a:solidFill>
              </a:rPr>
              <a:t>pushing duality studies to even higher Q</a:t>
            </a:r>
            <a:r>
              <a:rPr lang="en-US" sz="2000" baseline="30000" dirty="0" smtClean="0">
                <a:solidFill>
                  <a:srgbClr val="00B0F0"/>
                </a:solidFill>
              </a:rPr>
              <a:t>2</a:t>
            </a:r>
            <a:endParaRPr lang="en-US" sz="2000" b="1" baseline="30000" dirty="0">
              <a:solidFill>
                <a:srgbClr val="00B0F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21529" y="2442258"/>
            <a:ext cx="335666" cy="208345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57195" y="2210765"/>
            <a:ext cx="729205" cy="23149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1"/>
          <a:stretch/>
        </p:blipFill>
        <p:spPr>
          <a:xfrm>
            <a:off x="5822066" y="1311446"/>
            <a:ext cx="3150873" cy="289321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822066" y="1678329"/>
            <a:ext cx="532435" cy="231494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24182" y="4137916"/>
            <a:ext cx="532435" cy="231494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Future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769814"/>
            <a:ext cx="1164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 Another Theory-Experiment Collaboration: develop a different framework to understand the quark-hadron duality – see talk by John Collins</a:t>
            </a:r>
            <a:endParaRPr lang="en-US" sz="2000" b="1" baseline="30000" dirty="0">
              <a:solidFill>
                <a:srgbClr val="00B0F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5999" y="1628003"/>
            <a:ext cx="5092071" cy="4854944"/>
            <a:chOff x="6095999" y="1628003"/>
            <a:chExt cx="5092071" cy="48549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4" r="3131"/>
            <a:stretch/>
          </p:blipFill>
          <p:spPr>
            <a:xfrm>
              <a:off x="6095999" y="1628003"/>
              <a:ext cx="5092071" cy="48549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391525" y="3028950"/>
              <a:ext cx="1146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----- F2ALLM</a:t>
              </a:r>
              <a:endParaRPr lang="en-US" sz="15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4470" y="1585733"/>
            <a:ext cx="5125804" cy="4939484"/>
            <a:chOff x="414470" y="1585733"/>
            <a:chExt cx="5125804" cy="49394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26" r="3807"/>
            <a:stretch/>
          </p:blipFill>
          <p:spPr>
            <a:xfrm>
              <a:off x="414470" y="1585733"/>
              <a:ext cx="5125804" cy="49394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80909" y="2778860"/>
              <a:ext cx="1146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----- F2ALLM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5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Future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 r="3638"/>
          <a:stretch/>
        </p:blipFill>
        <p:spPr>
          <a:xfrm>
            <a:off x="1" y="1791867"/>
            <a:ext cx="4024580" cy="3850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 r="2962"/>
          <a:stretch/>
        </p:blipFill>
        <p:spPr>
          <a:xfrm>
            <a:off x="4024460" y="1791867"/>
            <a:ext cx="4052813" cy="3850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5" r="4145"/>
          <a:stretch/>
        </p:blipFill>
        <p:spPr>
          <a:xfrm>
            <a:off x="8050546" y="1791867"/>
            <a:ext cx="4003405" cy="3864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9" y="769814"/>
            <a:ext cx="1164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 Another Theory-Experiment Collaboration: develop a different framework to understand the quark-hadron duality – see talk by John Collins</a:t>
            </a:r>
            <a:endParaRPr lang="en-US" sz="2000" b="1" baseline="30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E12-10-002</a:t>
            </a:r>
            <a:endParaRPr lang="en-US" sz="3600" dirty="0"/>
          </a:p>
        </p:txBody>
      </p:sp>
      <p:sp>
        <p:nvSpPr>
          <p:cNvPr id="3" name="Half Frame 2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4" y="612254"/>
            <a:ext cx="11715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Ran at </a:t>
            </a:r>
            <a:r>
              <a:rPr lang="en-US" sz="2000" dirty="0" err="1" smtClean="0"/>
              <a:t>JLab</a:t>
            </a:r>
            <a:r>
              <a:rPr lang="en-US" sz="2000" dirty="0" smtClean="0"/>
              <a:t> in Hall C February – March 2018 to measure inclusive cross sections for H(</a:t>
            </a:r>
            <a:r>
              <a:rPr lang="en-US" sz="2000" dirty="0" err="1" smtClean="0"/>
              <a:t>e,e’p</a:t>
            </a:r>
            <a:r>
              <a:rPr lang="en-US" sz="2000" dirty="0" smtClean="0"/>
              <a:t>) and D(</a:t>
            </a:r>
            <a:r>
              <a:rPr lang="en-US" sz="2000" dirty="0" err="1" smtClean="0"/>
              <a:t>e,e’p</a:t>
            </a:r>
            <a:r>
              <a:rPr lang="en-US" sz="2000" dirty="0" smtClean="0"/>
              <a:t>) in the resonance and deep inelastic scattering regions</a:t>
            </a:r>
            <a:endParaRPr lang="en-US" sz="2000" dirty="0"/>
          </a:p>
        </p:txBody>
      </p:sp>
      <p:sp>
        <p:nvSpPr>
          <p:cNvPr id="7" name="Block Arc 6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2" y="1258584"/>
            <a:ext cx="9753600" cy="4457699"/>
            <a:chOff x="485775" y="723901"/>
            <a:chExt cx="9753600" cy="44576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"/>
            <a:stretch/>
          </p:blipFill>
          <p:spPr>
            <a:xfrm>
              <a:off x="485775" y="723901"/>
              <a:ext cx="9753600" cy="437555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85775" y="3876675"/>
              <a:ext cx="5610224" cy="130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56" y="1320140"/>
            <a:ext cx="2771775" cy="3676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1"/>
          <a:stretch/>
        </p:blipFill>
        <p:spPr>
          <a:xfrm>
            <a:off x="3327412" y="3969916"/>
            <a:ext cx="3150873" cy="289321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6277" y="3969916"/>
            <a:ext cx="3094858" cy="2841784"/>
            <a:chOff x="6310922" y="1572502"/>
            <a:chExt cx="4551262" cy="4179094"/>
          </a:xfrm>
        </p:grpSpPr>
        <p:grpSp>
          <p:nvGrpSpPr>
            <p:cNvPr id="18" name="Group 17"/>
            <p:cNvGrpSpPr/>
            <p:nvPr/>
          </p:nvGrpSpPr>
          <p:grpSpPr>
            <a:xfrm>
              <a:off x="6310922" y="1572502"/>
              <a:ext cx="4551262" cy="4179094"/>
              <a:chOff x="493733" y="115565"/>
              <a:chExt cx="6991350" cy="637222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733" y="115565"/>
                <a:ext cx="6991350" cy="6372225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680749" y="960699"/>
                <a:ext cx="451413" cy="4745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 rot="19370313">
              <a:off x="6856303" y="5129412"/>
              <a:ext cx="327133" cy="1362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42752" y="5819593"/>
            <a:ext cx="329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Beam: 10.6 GeV, </a:t>
            </a:r>
            <a:r>
              <a:rPr lang="en-US" dirty="0" err="1" smtClean="0">
                <a:sym typeface="Wingdings" panose="05000000000000000000" pitchFamily="2" charset="2"/>
              </a:rPr>
              <a:t>unpolarized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Targets: LH2, LD2, Al</a:t>
            </a:r>
          </a:p>
        </p:txBody>
      </p:sp>
    </p:spTree>
    <p:extLst>
      <p:ext uri="{BB962C8B-B14F-4D97-AF65-F5344CB8AC3E}">
        <p14:creationId xmlns:p14="http://schemas.microsoft.com/office/powerpoint/2010/main" val="39118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Duality Studies in F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 Future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769814"/>
            <a:ext cx="1164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/>
              <a:t>E12-10-002: </a:t>
            </a:r>
            <a:r>
              <a:rPr lang="en-US" sz="2000" dirty="0" smtClean="0">
                <a:solidFill>
                  <a:srgbClr val="00B0F0"/>
                </a:solidFill>
              </a:rPr>
              <a:t>very preliminary cross sections </a:t>
            </a:r>
            <a:r>
              <a:rPr lang="en-US" sz="2000" dirty="0" smtClean="0"/>
              <a:t>from our very first pass</a:t>
            </a:r>
            <a:endParaRPr lang="en-US" sz="2000" b="1" baseline="30000" dirty="0">
              <a:solidFill>
                <a:srgbClr val="00B0F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52111" y="1322554"/>
            <a:ext cx="5964116" cy="3687190"/>
            <a:chOff x="6052111" y="2121194"/>
            <a:chExt cx="5964116" cy="36871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3" t="8368" r="6576" b="2642"/>
            <a:stretch/>
          </p:blipFill>
          <p:spPr>
            <a:xfrm>
              <a:off x="6052111" y="2121194"/>
              <a:ext cx="5964116" cy="36871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08871" y="2275455"/>
              <a:ext cx="1193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Deuterium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599" y="1322554"/>
            <a:ext cx="5919476" cy="3630798"/>
            <a:chOff x="228599" y="2121194"/>
            <a:chExt cx="5919476" cy="36307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6" t="8606" r="7115" b="3765"/>
            <a:stretch/>
          </p:blipFill>
          <p:spPr>
            <a:xfrm>
              <a:off x="228599" y="2121194"/>
              <a:ext cx="5919476" cy="36307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88734" y="2275455"/>
              <a:ext cx="1094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Hydrogen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77197" y="5178351"/>
            <a:ext cx="9212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Second pass already done (last week), new preliminary cross sections will be available soon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Preliminary results on duality checks from the new data will be presented at </a:t>
            </a:r>
            <a:r>
              <a:rPr lang="en-US" dirty="0">
                <a:sym typeface="Wingdings" panose="05000000000000000000" pitchFamily="2" charset="2"/>
              </a:rPr>
              <a:t>the SESAPS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9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Constraints for PDFs </a:t>
            </a:r>
            <a:endParaRPr lang="en-US" sz="3600" dirty="0"/>
          </a:p>
        </p:txBody>
      </p:sp>
      <p:sp>
        <p:nvSpPr>
          <p:cNvPr id="4" name="Half Frame 3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557" y="791699"/>
            <a:ext cx="407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Theory-experiment Collaboration</a:t>
            </a:r>
            <a:r>
              <a:rPr lang="en-US" sz="2000" dirty="0" smtClean="0">
                <a:solidFill>
                  <a:srgbClr val="00B0F0"/>
                </a:solidFill>
              </a:rPr>
              <a:t>: CJ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1419223"/>
            <a:ext cx="1142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Performs </a:t>
            </a:r>
            <a:r>
              <a:rPr lang="en-US" dirty="0"/>
              <a:t>global QCD fits of </a:t>
            </a:r>
            <a:r>
              <a:rPr lang="en-US" dirty="0" smtClean="0"/>
              <a:t>PDFs from data </a:t>
            </a:r>
            <a:r>
              <a:rPr lang="en-US" dirty="0"/>
              <a:t>including deep-inelastic lepton-nucleon scattering, proton-proton collisions (lepton pair creation, W-boson and jet production</a:t>
            </a:r>
            <a:r>
              <a:rPr lang="en-US" dirty="0" smtClean="0"/>
              <a:t>), etc., </a:t>
            </a:r>
            <a:r>
              <a:rPr lang="en-US" b="1" dirty="0"/>
              <a:t>with particular focus on the large-x </a:t>
            </a:r>
            <a:r>
              <a:rPr lang="en-US" b="1" dirty="0" smtClean="0"/>
              <a:t>region </a:t>
            </a:r>
            <a:endParaRPr lang="en-US" b="1" dirty="0"/>
          </a:p>
        </p:txBody>
      </p:sp>
      <p:sp>
        <p:nvSpPr>
          <p:cNvPr id="16" name="Block Arc 15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Constraints for PDFs </a:t>
            </a:r>
            <a:endParaRPr lang="en-US" sz="3600" dirty="0"/>
          </a:p>
        </p:txBody>
      </p:sp>
      <p:sp>
        <p:nvSpPr>
          <p:cNvPr id="4" name="Half Frame 3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557" y="791699"/>
            <a:ext cx="407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Theory-experiment Collaboration</a:t>
            </a:r>
            <a:r>
              <a:rPr lang="en-US" sz="2000" dirty="0" smtClean="0">
                <a:solidFill>
                  <a:srgbClr val="00B0F0"/>
                </a:solidFill>
              </a:rPr>
              <a:t>: CJ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1419223"/>
            <a:ext cx="1142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Performs </a:t>
            </a:r>
            <a:r>
              <a:rPr lang="en-US" dirty="0"/>
              <a:t>global QCD fits of </a:t>
            </a:r>
            <a:r>
              <a:rPr lang="en-US" dirty="0" smtClean="0"/>
              <a:t>PDFs from data </a:t>
            </a:r>
            <a:r>
              <a:rPr lang="en-US" dirty="0"/>
              <a:t>including deep-inelastic lepton-nucleon scattering, proton-proton collisions (lepton pair creation, W-boson and jet production</a:t>
            </a:r>
            <a:r>
              <a:rPr lang="en-US" dirty="0" smtClean="0"/>
              <a:t>), etc., </a:t>
            </a:r>
            <a:r>
              <a:rPr lang="en-US" b="1" dirty="0"/>
              <a:t>with particular focus on the large-x </a:t>
            </a:r>
            <a:r>
              <a:rPr lang="en-US" b="1" dirty="0" smtClean="0"/>
              <a:t>region 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47825" y="2292968"/>
            <a:ext cx="9418315" cy="3101736"/>
            <a:chOff x="1521437" y="2855601"/>
            <a:chExt cx="8862828" cy="2734056"/>
          </a:xfrm>
        </p:grpSpPr>
        <p:grpSp>
          <p:nvGrpSpPr>
            <p:cNvPr id="10" name="Group 9"/>
            <p:cNvGrpSpPr/>
            <p:nvPr/>
          </p:nvGrpSpPr>
          <p:grpSpPr>
            <a:xfrm>
              <a:off x="1521437" y="2855601"/>
              <a:ext cx="5166842" cy="2734056"/>
              <a:chOff x="838200" y="2813447"/>
              <a:chExt cx="5166842" cy="2734056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9327" t="44792" r="49419" b="14583"/>
              <a:stretch>
                <a:fillRect/>
              </a:stretch>
            </p:blipFill>
            <p:spPr bwMode="auto">
              <a:xfrm>
                <a:off x="838200" y="2813447"/>
                <a:ext cx="3741147" cy="273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520417" y="3873835"/>
                <a:ext cx="1484625" cy="298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W</a:t>
                </a:r>
                <a:r>
                  <a:rPr lang="en-US" sz="1600" b="1" baseline="30000" dirty="0" smtClean="0"/>
                  <a:t>2</a:t>
                </a:r>
                <a:r>
                  <a:rPr lang="en-US" sz="1600" b="1" dirty="0" smtClean="0"/>
                  <a:t> &gt; 12.25 GeV</a:t>
                </a:r>
                <a:r>
                  <a:rPr lang="en-US" sz="1600" b="1" baseline="30000" dirty="0" smtClean="0"/>
                  <a:t>2</a:t>
                </a:r>
                <a:endParaRPr lang="en-US" sz="1600" b="1" baseline="30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50592" y="4444232"/>
                <a:ext cx="1139188" cy="298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B0F0"/>
                    </a:solidFill>
                  </a:rPr>
                  <a:t>W</a:t>
                </a:r>
                <a:r>
                  <a:rPr lang="en-US" sz="1600" b="1" baseline="30000" dirty="0" smtClean="0">
                    <a:solidFill>
                      <a:srgbClr val="00B0F0"/>
                    </a:solidFill>
                  </a:rPr>
                  <a:t>2</a:t>
                </a:r>
                <a:r>
                  <a:rPr lang="en-US" sz="1600" b="1" dirty="0" smtClean="0">
                    <a:solidFill>
                      <a:srgbClr val="00B0F0"/>
                    </a:solidFill>
                  </a:rPr>
                  <a:t> &gt; 3 GeV</a:t>
                </a:r>
                <a:r>
                  <a:rPr lang="en-US" sz="1600" b="1" baseline="30000" dirty="0" smtClean="0">
                    <a:solidFill>
                      <a:srgbClr val="00B0F0"/>
                    </a:solidFill>
                  </a:rPr>
                  <a:t>2</a:t>
                </a:r>
                <a:endParaRPr lang="en-US" sz="1600" b="1" baseline="30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227477" y="4735562"/>
              <a:ext cx="3957967" cy="32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CJ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smtClean="0"/>
                <a:t>cut includes more data at large 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3654" y="3628625"/>
              <a:ext cx="5180611" cy="32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Kinematic cut of almost all other PDF analyses before CJ</a:t>
              </a:r>
              <a:endParaRPr lang="en-US" dirty="0"/>
            </a:p>
          </p:txBody>
        </p:sp>
      </p:grpSp>
      <p:sp>
        <p:nvSpPr>
          <p:cNvPr id="16" name="Block Arc 15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Constraints for PDFs </a:t>
            </a:r>
            <a:endParaRPr lang="en-US" sz="3600" dirty="0"/>
          </a:p>
        </p:txBody>
      </p:sp>
      <p:sp>
        <p:nvSpPr>
          <p:cNvPr id="4" name="Half Frame 3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557" y="791699"/>
            <a:ext cx="407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Theory-experiment Collaboration</a:t>
            </a:r>
            <a:r>
              <a:rPr lang="en-US" sz="2000" dirty="0" smtClean="0">
                <a:solidFill>
                  <a:srgbClr val="00B0F0"/>
                </a:solidFill>
              </a:rPr>
              <a:t>: CJ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1419223"/>
            <a:ext cx="1142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Performs </a:t>
            </a:r>
            <a:r>
              <a:rPr lang="en-US" dirty="0"/>
              <a:t>global QCD fits of </a:t>
            </a:r>
            <a:r>
              <a:rPr lang="en-US" dirty="0" smtClean="0"/>
              <a:t>PDFs from data </a:t>
            </a:r>
            <a:r>
              <a:rPr lang="en-US" dirty="0"/>
              <a:t>including deep-inelastic lepton-nucleon scattering, proton-proton collisions (lepton pair creation, W-boson and jet production</a:t>
            </a:r>
            <a:r>
              <a:rPr lang="en-US" dirty="0" smtClean="0"/>
              <a:t>), etc., </a:t>
            </a:r>
            <a:r>
              <a:rPr lang="en-US" b="1" dirty="0"/>
              <a:t>with particular focus on the large-x </a:t>
            </a:r>
            <a:r>
              <a:rPr lang="en-US" b="1" dirty="0" smtClean="0"/>
              <a:t>region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57201" y="5589657"/>
            <a:ext cx="861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Include non-perturbative corrections: data with low W are used</a:t>
            </a:r>
            <a:endParaRPr lang="en-US" altLang="en-US" dirty="0">
              <a:solidFill>
                <a:srgbClr val="D816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1" y="6019800"/>
            <a:ext cx="10642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Include nuclear corrections: </a:t>
            </a:r>
            <a:r>
              <a:rPr lang="en-US" altLang="en-US" b="1" dirty="0" smtClean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use of deuterium data </a:t>
            </a:r>
            <a:r>
              <a:rPr lang="en-US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requires careful treatment of </a:t>
            </a:r>
            <a:r>
              <a:rPr lang="en-US" altLang="en-US" b="1" dirty="0" smtClean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nuclear corrections</a:t>
            </a:r>
            <a:endParaRPr lang="en-US" altLang="en-US" b="1" dirty="0">
              <a:solidFill>
                <a:srgbClr val="00B0F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92968"/>
            <a:ext cx="9418315" cy="3101736"/>
            <a:chOff x="1521437" y="2855601"/>
            <a:chExt cx="8862828" cy="2734056"/>
          </a:xfrm>
        </p:grpSpPr>
        <p:grpSp>
          <p:nvGrpSpPr>
            <p:cNvPr id="10" name="Group 9"/>
            <p:cNvGrpSpPr/>
            <p:nvPr/>
          </p:nvGrpSpPr>
          <p:grpSpPr>
            <a:xfrm>
              <a:off x="1521437" y="2855601"/>
              <a:ext cx="5166842" cy="2734056"/>
              <a:chOff x="838200" y="2813447"/>
              <a:chExt cx="5166842" cy="2734056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9327" t="44792" r="49419" b="14583"/>
              <a:stretch>
                <a:fillRect/>
              </a:stretch>
            </p:blipFill>
            <p:spPr bwMode="auto">
              <a:xfrm>
                <a:off x="838200" y="2813447"/>
                <a:ext cx="3741147" cy="273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520417" y="3873835"/>
                <a:ext cx="1484625" cy="298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W</a:t>
                </a:r>
                <a:r>
                  <a:rPr lang="en-US" sz="1600" b="1" baseline="30000" dirty="0" smtClean="0"/>
                  <a:t>2</a:t>
                </a:r>
                <a:r>
                  <a:rPr lang="en-US" sz="1600" b="1" dirty="0" smtClean="0"/>
                  <a:t> &gt; 12.25 GeV</a:t>
                </a:r>
                <a:r>
                  <a:rPr lang="en-US" sz="1600" b="1" baseline="30000" dirty="0" smtClean="0"/>
                  <a:t>2</a:t>
                </a:r>
                <a:endParaRPr lang="en-US" sz="1600" b="1" baseline="30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50592" y="4444232"/>
                <a:ext cx="1139188" cy="298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B0F0"/>
                    </a:solidFill>
                  </a:rPr>
                  <a:t>W</a:t>
                </a:r>
                <a:r>
                  <a:rPr lang="en-US" sz="1600" b="1" baseline="30000" dirty="0" smtClean="0">
                    <a:solidFill>
                      <a:srgbClr val="00B0F0"/>
                    </a:solidFill>
                  </a:rPr>
                  <a:t>2</a:t>
                </a:r>
                <a:r>
                  <a:rPr lang="en-US" sz="1600" b="1" dirty="0" smtClean="0">
                    <a:solidFill>
                      <a:srgbClr val="00B0F0"/>
                    </a:solidFill>
                  </a:rPr>
                  <a:t> &gt; 3 GeV</a:t>
                </a:r>
                <a:r>
                  <a:rPr lang="en-US" sz="1600" b="1" baseline="30000" dirty="0" smtClean="0">
                    <a:solidFill>
                      <a:srgbClr val="00B0F0"/>
                    </a:solidFill>
                  </a:rPr>
                  <a:t>2</a:t>
                </a:r>
                <a:endParaRPr lang="en-US" sz="1600" b="1" baseline="30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227477" y="4735562"/>
              <a:ext cx="3957967" cy="32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CJ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smtClean="0"/>
                <a:t>cut includes more data at large 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3654" y="3628625"/>
              <a:ext cx="5180611" cy="32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Kinematic cut of almost all other PDF analyses before CJ</a:t>
              </a:r>
              <a:endParaRPr lang="en-US" dirty="0"/>
            </a:p>
          </p:txBody>
        </p:sp>
      </p:grpSp>
      <p:sp>
        <p:nvSpPr>
          <p:cNvPr id="16" name="Block Arc 15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Constraints for PDFs </a:t>
            </a:r>
            <a:endParaRPr lang="en-US" sz="3600" dirty="0"/>
          </a:p>
        </p:txBody>
      </p:sp>
      <p:sp>
        <p:nvSpPr>
          <p:cNvPr id="4" name="Half Frame 3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96652"/>
            <a:ext cx="3635978" cy="46643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2557" y="791699"/>
            <a:ext cx="407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Theory-experiment Collaboration</a:t>
            </a:r>
            <a:r>
              <a:rPr lang="en-US" sz="2000" dirty="0" smtClean="0">
                <a:solidFill>
                  <a:srgbClr val="00B0F0"/>
                </a:solidFill>
              </a:rPr>
              <a:t>: CJ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1" y="1419223"/>
            <a:ext cx="1142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Performs </a:t>
            </a:r>
            <a:r>
              <a:rPr lang="en-US" dirty="0"/>
              <a:t>global QCD fits of </a:t>
            </a:r>
            <a:r>
              <a:rPr lang="en-US" dirty="0" smtClean="0"/>
              <a:t>PDFs from data </a:t>
            </a:r>
            <a:r>
              <a:rPr lang="en-US" dirty="0"/>
              <a:t>including deep-inelastic lepton-nucleon scattering, proton-proton collisions (lepton pair creation, W-boson and jet production</a:t>
            </a:r>
            <a:r>
              <a:rPr lang="en-US" dirty="0" smtClean="0"/>
              <a:t>), etc., </a:t>
            </a:r>
            <a:r>
              <a:rPr lang="en-US" b="1" dirty="0"/>
              <a:t>with particular focus on the large-x </a:t>
            </a:r>
            <a:r>
              <a:rPr lang="en-US" b="1" dirty="0" smtClean="0"/>
              <a:t>region </a:t>
            </a:r>
            <a:endParaRPr lang="en-US" b="1" dirty="0"/>
          </a:p>
        </p:txBody>
      </p:sp>
      <p:sp>
        <p:nvSpPr>
          <p:cNvPr id="22" name="Block Arc 21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Constraints for PDFs </a:t>
            </a:r>
            <a:endParaRPr lang="en-US" sz="3600" dirty="0"/>
          </a:p>
        </p:txBody>
      </p:sp>
      <p:sp>
        <p:nvSpPr>
          <p:cNvPr id="4" name="Half Frame 3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96652"/>
            <a:ext cx="3635978" cy="4664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86" y="2392022"/>
            <a:ext cx="3981450" cy="40736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2557" y="791699"/>
            <a:ext cx="407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Theory-experiment Collaboration</a:t>
            </a:r>
            <a:r>
              <a:rPr lang="en-US" sz="2000" dirty="0" smtClean="0">
                <a:solidFill>
                  <a:srgbClr val="00B0F0"/>
                </a:solidFill>
              </a:rPr>
              <a:t>: CJ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1" y="1419223"/>
            <a:ext cx="1142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Performs </a:t>
            </a:r>
            <a:r>
              <a:rPr lang="en-US" dirty="0"/>
              <a:t>global QCD fits of </a:t>
            </a:r>
            <a:r>
              <a:rPr lang="en-US" dirty="0" smtClean="0"/>
              <a:t>PDFs from data </a:t>
            </a:r>
            <a:r>
              <a:rPr lang="en-US" dirty="0"/>
              <a:t>including deep-inelastic lepton-nucleon scattering, proton-proton collisions (lepton pair creation, W-boson and jet production</a:t>
            </a:r>
            <a:r>
              <a:rPr lang="en-US" dirty="0" smtClean="0"/>
              <a:t>), etc., </a:t>
            </a:r>
            <a:r>
              <a:rPr lang="en-US" b="1" dirty="0"/>
              <a:t>with particular focus on the large-x </a:t>
            </a:r>
            <a:r>
              <a:rPr lang="en-US" b="1" dirty="0" smtClean="0"/>
              <a:t>region </a:t>
            </a:r>
            <a:endParaRPr lang="en-US" b="1" dirty="0"/>
          </a:p>
        </p:txBody>
      </p:sp>
      <p:sp>
        <p:nvSpPr>
          <p:cNvPr id="22" name="Block Arc 21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1736" y="484437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BONuS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Constraints for PDFs </a:t>
            </a:r>
            <a:endParaRPr lang="en-US" sz="3600" dirty="0"/>
          </a:p>
        </p:txBody>
      </p:sp>
      <p:sp>
        <p:nvSpPr>
          <p:cNvPr id="4" name="Half Frame 3"/>
          <p:cNvSpPr/>
          <p:nvPr/>
        </p:nvSpPr>
        <p:spPr>
          <a:xfrm>
            <a:off x="0" y="1"/>
            <a:ext cx="3295650" cy="723900"/>
          </a:xfrm>
          <a:prstGeom prst="halfFram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96652"/>
            <a:ext cx="3635978" cy="4664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86" y="2392022"/>
            <a:ext cx="3981450" cy="40736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2557" y="791699"/>
            <a:ext cx="407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Theory-experiment Collaboration</a:t>
            </a:r>
            <a:r>
              <a:rPr lang="en-US" sz="2000" dirty="0" smtClean="0">
                <a:solidFill>
                  <a:srgbClr val="00B0F0"/>
                </a:solidFill>
              </a:rPr>
              <a:t>: CJ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1" y="1419223"/>
            <a:ext cx="1142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Performs </a:t>
            </a:r>
            <a:r>
              <a:rPr lang="en-US" dirty="0"/>
              <a:t>global QCD fits of </a:t>
            </a:r>
            <a:r>
              <a:rPr lang="en-US" dirty="0" smtClean="0"/>
              <a:t>PDFs from data </a:t>
            </a:r>
            <a:r>
              <a:rPr lang="en-US" dirty="0"/>
              <a:t>including deep-inelastic lepton-nucleon scattering, proton-proton collisions (lepton pair creation, W-boson and jet production</a:t>
            </a:r>
            <a:r>
              <a:rPr lang="en-US" dirty="0" smtClean="0"/>
              <a:t>), etc., </a:t>
            </a:r>
            <a:r>
              <a:rPr lang="en-US" b="1" dirty="0"/>
              <a:t>with particular focus on the large-x </a:t>
            </a:r>
            <a:r>
              <a:rPr lang="en-US" b="1" dirty="0" smtClean="0"/>
              <a:t>region 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8360911" y="2813360"/>
            <a:ext cx="3290151" cy="3230975"/>
            <a:chOff x="5943600" y="4038600"/>
            <a:chExt cx="2761393" cy="274624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038600"/>
              <a:ext cx="2761393" cy="274624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51016" y="4038600"/>
              <a:ext cx="1936441" cy="287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 GeV Hall C data vs CJ15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Block Arc 21"/>
          <p:cNvSpPr/>
          <p:nvPr/>
        </p:nvSpPr>
        <p:spPr>
          <a:xfrm rot="7849889">
            <a:off x="11366340" y="6007261"/>
            <a:ext cx="914400" cy="914400"/>
          </a:xfrm>
          <a:prstGeom prst="blockArc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 rot="18741097">
            <a:off x="10893707" y="6470250"/>
            <a:ext cx="914400" cy="914400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1736" y="484437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BONuS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3718</TotalTime>
  <Words>1525</Words>
  <Application>Microsoft Office PowerPoint</Application>
  <PresentationFormat>Widescreen</PresentationFormat>
  <Paragraphs>177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Cambria Math</vt:lpstr>
      <vt:lpstr>Comic Sans MS</vt:lpstr>
      <vt:lpstr>Franklin Gothic Medium</vt:lpstr>
      <vt:lpstr>Symbol</vt:lpstr>
      <vt:lpstr>Wingdings</vt:lpstr>
      <vt:lpstr>Office Theme</vt:lpstr>
      <vt:lpstr>Duality in 12 GeV Era: Projected Results from E12-10-002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 at Large x – E12-10-002</dc:title>
  <dc:creator>Simona Malace</dc:creator>
  <cp:lastModifiedBy>Simona Malace</cp:lastModifiedBy>
  <cp:revision>248</cp:revision>
  <dcterms:created xsi:type="dcterms:W3CDTF">2018-06-18T15:55:15Z</dcterms:created>
  <dcterms:modified xsi:type="dcterms:W3CDTF">2018-09-21T19:43:33Z</dcterms:modified>
</cp:coreProperties>
</file>