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pdf" ContentType="application/pdf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61" r:id="rId3"/>
    <p:sldId id="430" r:id="rId4"/>
    <p:sldId id="299" r:id="rId5"/>
    <p:sldId id="431" r:id="rId6"/>
    <p:sldId id="294" r:id="rId7"/>
    <p:sldId id="274" r:id="rId8"/>
    <p:sldId id="275" r:id="rId9"/>
    <p:sldId id="271" r:id="rId10"/>
    <p:sldId id="353" r:id="rId11"/>
    <p:sldId id="344" r:id="rId12"/>
    <p:sldId id="355" r:id="rId13"/>
    <p:sldId id="356" r:id="rId14"/>
    <p:sldId id="358" r:id="rId15"/>
    <p:sldId id="404" r:id="rId16"/>
    <p:sldId id="405" r:id="rId17"/>
    <p:sldId id="406" r:id="rId18"/>
    <p:sldId id="414" r:id="rId19"/>
    <p:sldId id="306" r:id="rId20"/>
    <p:sldId id="432" r:id="rId21"/>
    <p:sldId id="422" r:id="rId22"/>
    <p:sldId id="407" r:id="rId23"/>
    <p:sldId id="433" r:id="rId24"/>
    <p:sldId id="437" r:id="rId25"/>
    <p:sldId id="434" r:id="rId26"/>
    <p:sldId id="435" r:id="rId27"/>
    <p:sldId id="43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98A"/>
    <a:srgbClr val="EEE061"/>
    <a:srgbClr val="E73C23"/>
    <a:srgbClr val="0027AC"/>
    <a:srgbClr val="00F302"/>
    <a:srgbClr val="DE5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1"/>
    <p:restoredTop sz="97099" autoAdjust="0"/>
  </p:normalViewPr>
  <p:slideViewPr>
    <p:cSldViewPr snapToGrid="0" snapToObjects="1">
      <p:cViewPr varScale="1">
        <p:scale>
          <a:sx n="127" d="100"/>
          <a:sy n="127" d="100"/>
        </p:scale>
        <p:origin x="12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B3E07-1025-4447-967E-394123C6EB6C}" type="datetimeFigureOut">
              <a:rPr lang="en-US" smtClean="0"/>
              <a:pPr/>
              <a:t>9/24/18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24DF2-0D92-964D-A1BF-EE945F4A30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1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>
            <a:extLst>
              <a:ext uri="{FF2B5EF4-FFF2-40B4-BE49-F238E27FC236}">
                <a16:creationId xmlns:a16="http://schemas.microsoft.com/office/drawing/2014/main" id="{13A1D76F-F3EE-804E-BA0D-DD3828A4805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3490" name="Text Box 2">
            <a:extLst>
              <a:ext uri="{FF2B5EF4-FFF2-40B4-BE49-F238E27FC236}">
                <a16:creationId xmlns:a16="http://schemas.microsoft.com/office/drawing/2014/main" id="{06AE130B-15FE-E846-BD59-203811D5534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6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5325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wrap="none" lIns="91432" tIns="45716" rIns="91432" bIns="45716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23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5325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wrap="none" lIns="91432" tIns="45716" rIns="91432" bIns="45716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54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5325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wrap="none" lIns="91432" tIns="45716" rIns="91432" bIns="45716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03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5325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wrap="none" lIns="91432" tIns="45716" rIns="91432" bIns="45716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12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Critical improvement</a:t>
            </a:r>
            <a:r>
              <a:rPr lang="en-US" baseline="0" dirty="0"/>
              <a:t> – define size of EMC effect as slope between 0.4-0.7: fractional normalization error less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24DF2-0D92-964D-A1BF-EE945F4A30A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6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F058-31C7-0541-992A-FF6B18E67362}" type="datetimeFigureOut">
              <a:rPr lang="en-US" smtClean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F058-31C7-0541-992A-FF6B18E67362}" type="datetimeFigureOut">
              <a:rPr lang="en-US" smtClean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F058-31C7-0541-992A-FF6B18E67362}" type="datetimeFigureOut">
              <a:rPr lang="en-US" smtClean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2BDA-C1A3-204A-A7CD-C9468C06F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DBA56-0643-7144-9E23-FD88E40DB4F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98E90-C0DF-6147-99F8-50BDBD6EC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6364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995"/>
            <a:ext cx="8372901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1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F058-31C7-0541-992A-FF6B18E67362}" type="datetimeFigureOut">
              <a:rPr lang="en-US" smtClean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F058-31C7-0541-992A-FF6B18E67362}" type="datetimeFigureOut">
              <a:rPr lang="en-US" smtClean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F058-31C7-0541-992A-FF6B18E67362}" type="datetimeFigureOut">
              <a:rPr lang="en-US" smtClean="0"/>
              <a:pPr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F058-31C7-0541-992A-FF6B18E67362}" type="datetimeFigureOut">
              <a:rPr lang="en-US" smtClean="0"/>
              <a:pPr/>
              <a:t>9/24/18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F058-31C7-0541-992A-FF6B18E67362}" type="datetimeFigureOut">
              <a:rPr lang="en-US" smtClean="0"/>
              <a:pPr/>
              <a:t>9/24/18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F058-31C7-0541-992A-FF6B18E67362}" type="datetimeFigureOut">
              <a:rPr lang="en-US" smtClean="0"/>
              <a:pPr/>
              <a:t>9/24/18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F058-31C7-0541-992A-FF6B18E67362}" type="datetimeFigureOut">
              <a:rPr lang="en-US" smtClean="0"/>
              <a:pPr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F058-31C7-0541-992A-FF6B18E67362}" type="datetimeFigureOut">
              <a:rPr lang="en-US" smtClean="0"/>
              <a:pPr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04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5810"/>
            <a:ext cx="8229600" cy="4880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F058-31C7-0541-992A-FF6B18E67362}" type="datetimeFigureOut">
              <a:rPr lang="en-US" smtClean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596065" y="641289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7CCCF-424A-304E-A351-6F93D137BA2B}" type="slidenum">
              <a:rPr lang="en-US" smtClean="0">
                <a:latin typeface="Arial"/>
                <a:cs typeface="Arial"/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>
              <a:latin typeface="Arial"/>
              <a:cs typeface="Arial"/>
            </a:endParaRPr>
          </a:p>
        </p:txBody>
      </p:sp>
      <p:pic>
        <p:nvPicPr>
          <p:cNvPr id="9" name="Picture 8" descr="JLab_logo_white1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685" y="6385502"/>
            <a:ext cx="1463040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2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7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810" y="644116"/>
            <a:ext cx="7772400" cy="147002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7AC"/>
                </a:solidFill>
              </a:rPr>
              <a:t>Duality in Nuclei: The EMC Effect</a:t>
            </a:r>
            <a:endParaRPr lang="en-US" i="1" baseline="30000" dirty="0">
              <a:solidFill>
                <a:srgbClr val="0027AC"/>
              </a:solidFill>
              <a:cs typeface="Arial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6239" y="3430554"/>
            <a:ext cx="5665732" cy="219181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Dave Gaskell</a:t>
            </a:r>
          </a:p>
          <a:p>
            <a:r>
              <a:rPr lang="en-US" dirty="0">
                <a:solidFill>
                  <a:schemeClr val="accent2"/>
                </a:solidFill>
              </a:rPr>
              <a:t>Jefferson Lab</a:t>
            </a:r>
          </a:p>
          <a:p>
            <a:endParaRPr lang="en-US" sz="2400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rgbClr val="92D050"/>
                </a:solidFill>
              </a:rPr>
              <a:t>Quark Hadron Duality Workshop: Probing the Transition from Free to Confined Quarks</a:t>
            </a:r>
          </a:p>
          <a:p>
            <a:r>
              <a:rPr lang="en-US" i="1" dirty="0"/>
              <a:t>September 23-25, 2018</a:t>
            </a:r>
            <a:endParaRPr lang="en-US" sz="2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>
                <a:solidFill>
                  <a:srgbClr val="C0504D"/>
                </a:solidFill>
              </a:rPr>
              <a:t>JLab Experiment E03-103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609600" y="914400"/>
            <a:ext cx="7772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>
                <a:solidFill>
                  <a:srgbClr val="000000"/>
                </a:solidFill>
              </a:rPr>
              <a:t>Measurement of the EMC Effect in </a:t>
            </a:r>
            <a:r>
              <a:rPr lang="en-GB" sz="2000" dirty="0">
                <a:solidFill>
                  <a:srgbClr val="FF0000"/>
                </a:solidFill>
              </a:rPr>
              <a:t>light nuclei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baseline="30000" dirty="0">
                <a:solidFill>
                  <a:srgbClr val="000000"/>
                </a:solidFill>
              </a:rPr>
              <a:t>3</a:t>
            </a:r>
            <a:r>
              <a:rPr lang="en-GB" sz="2000" dirty="0">
                <a:solidFill>
                  <a:srgbClr val="000000"/>
                </a:solidFill>
              </a:rPr>
              <a:t>He and </a:t>
            </a:r>
            <a:r>
              <a:rPr lang="en-GB" sz="2000" baseline="30000" dirty="0">
                <a:solidFill>
                  <a:srgbClr val="000000"/>
                </a:solidFill>
              </a:rPr>
              <a:t>4</a:t>
            </a:r>
            <a:r>
              <a:rPr lang="en-GB" sz="2000" dirty="0">
                <a:solidFill>
                  <a:srgbClr val="000000"/>
                </a:solidFill>
              </a:rPr>
              <a:t>He) and at </a:t>
            </a:r>
            <a:r>
              <a:rPr lang="en-GB" sz="2000" dirty="0">
                <a:solidFill>
                  <a:srgbClr val="FF0000"/>
                </a:solidFill>
              </a:rPr>
              <a:t>large </a:t>
            </a:r>
            <a:r>
              <a:rPr lang="en-GB" sz="2000" i="1" dirty="0">
                <a:solidFill>
                  <a:srgbClr val="FF0000"/>
                </a:solidFill>
              </a:rPr>
              <a:t>x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  <a:sym typeface="Wingdings" charset="2"/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en-GB" sz="2000" dirty="0">
                <a:solidFill>
                  <a:srgbClr val="000000"/>
                </a:solidFill>
                <a:sym typeface="Wingdings" charset="2"/>
              </a:rPr>
              <a:t></a:t>
            </a:r>
            <a:r>
              <a:rPr lang="en-GB" sz="2000" baseline="30000" dirty="0">
                <a:solidFill>
                  <a:srgbClr val="000000"/>
                </a:solidFill>
              </a:rPr>
              <a:t>3</a:t>
            </a:r>
            <a:r>
              <a:rPr lang="en-GB" sz="2000" dirty="0">
                <a:solidFill>
                  <a:srgbClr val="000000"/>
                </a:solidFill>
              </a:rPr>
              <a:t>He, </a:t>
            </a:r>
            <a:r>
              <a:rPr lang="en-GB" sz="2000" baseline="30000" dirty="0">
                <a:solidFill>
                  <a:srgbClr val="000000"/>
                </a:solidFill>
              </a:rPr>
              <a:t>4</a:t>
            </a:r>
            <a:r>
              <a:rPr lang="en-GB" sz="2000" dirty="0">
                <a:solidFill>
                  <a:srgbClr val="000000"/>
                </a:solidFill>
              </a:rPr>
              <a:t>He amenable to calculations using “exact” nuclear wave functions</a:t>
            </a:r>
          </a:p>
          <a:p>
            <a:pPr lvl="1">
              <a:spcAft>
                <a:spcPts val="600"/>
              </a:spcAft>
            </a:pPr>
            <a:r>
              <a:rPr lang="en-GB" sz="2000" dirty="0">
                <a:solidFill>
                  <a:srgbClr val="000000"/>
                </a:solidFill>
                <a:sym typeface="Wingdings" charset="2"/>
              </a:rPr>
              <a:t> </a:t>
            </a:r>
            <a:r>
              <a:rPr lang="en-GB" sz="2000" b="1" dirty="0">
                <a:solidFill>
                  <a:schemeClr val="tx2"/>
                </a:solidFill>
              </a:rPr>
              <a:t>Large </a:t>
            </a:r>
            <a:r>
              <a:rPr lang="en-GB" sz="2000" b="1" i="1" dirty="0">
                <a:solidFill>
                  <a:schemeClr val="tx2"/>
                </a:solidFill>
              </a:rPr>
              <a:t>x</a:t>
            </a:r>
            <a:r>
              <a:rPr lang="en-GB" sz="2000" dirty="0">
                <a:solidFill>
                  <a:srgbClr val="000000"/>
                </a:solidFill>
              </a:rPr>
              <a:t> dominated by binding, conventional nuclear effects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441325" y="3413125"/>
            <a:ext cx="1841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304800" y="2846725"/>
            <a:ext cx="3429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i="1" dirty="0">
                <a:solidFill>
                  <a:srgbClr val="000000"/>
                </a:solidFill>
              </a:rPr>
              <a:t>A(e,e’) </a:t>
            </a:r>
            <a:r>
              <a:rPr lang="en-GB" sz="2000" dirty="0">
                <a:solidFill>
                  <a:srgbClr val="000000"/>
                </a:solidFill>
              </a:rPr>
              <a:t>at </a:t>
            </a:r>
            <a:r>
              <a:rPr lang="en-GB" sz="2000" i="1" dirty="0">
                <a:solidFill>
                  <a:srgbClr val="000000"/>
                </a:solidFill>
              </a:rPr>
              <a:t>5.77</a:t>
            </a:r>
            <a:r>
              <a:rPr lang="en-GB" sz="2000" dirty="0">
                <a:solidFill>
                  <a:srgbClr val="000000"/>
                </a:solidFill>
              </a:rPr>
              <a:t> GeV in Hall C at JLAB (with E02-019, </a:t>
            </a:r>
            <a:r>
              <a:rPr lang="en-GB" sz="2000" i="1" dirty="0">
                <a:solidFill>
                  <a:srgbClr val="000000"/>
                </a:solidFill>
              </a:rPr>
              <a:t>x&gt;1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</a:p>
          <a:p>
            <a:endParaRPr lang="en-GB" sz="2000" dirty="0">
              <a:solidFill>
                <a:srgbClr val="000000"/>
              </a:solidFill>
            </a:endParaRPr>
          </a:p>
          <a:p>
            <a:r>
              <a:rPr lang="en-GB" sz="2000" dirty="0">
                <a:solidFill>
                  <a:srgbClr val="000000"/>
                </a:solidFill>
              </a:rPr>
              <a:t>Targets: </a:t>
            </a:r>
            <a:r>
              <a:rPr lang="en-GB" sz="2000" dirty="0">
                <a:solidFill>
                  <a:srgbClr val="FF0000"/>
                </a:solidFill>
              </a:rPr>
              <a:t>H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aseline="30000" dirty="0">
                <a:solidFill>
                  <a:srgbClr val="FF0000"/>
                </a:solidFill>
              </a:rPr>
              <a:t>2</a:t>
            </a:r>
            <a:r>
              <a:rPr lang="en-GB" sz="2000" dirty="0">
                <a:solidFill>
                  <a:srgbClr val="FF0000"/>
                </a:solidFill>
              </a:rPr>
              <a:t>H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aseline="30000" dirty="0">
                <a:solidFill>
                  <a:srgbClr val="FF0000"/>
                </a:solidFill>
              </a:rPr>
              <a:t>3</a:t>
            </a:r>
            <a:r>
              <a:rPr lang="en-GB" sz="2000" dirty="0">
                <a:solidFill>
                  <a:srgbClr val="FF0000"/>
                </a:solidFill>
              </a:rPr>
              <a:t>He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aseline="30000" dirty="0">
                <a:solidFill>
                  <a:srgbClr val="FF0000"/>
                </a:solidFill>
              </a:rPr>
              <a:t>4</a:t>
            </a:r>
            <a:r>
              <a:rPr lang="en-GB" sz="2000" dirty="0">
                <a:solidFill>
                  <a:srgbClr val="FF0000"/>
                </a:solidFill>
              </a:rPr>
              <a:t>He,</a:t>
            </a:r>
            <a:endParaRPr lang="en-GB" sz="2000" dirty="0">
              <a:solidFill>
                <a:srgbClr val="000000"/>
              </a:solidFill>
            </a:endParaRPr>
          </a:p>
          <a:p>
            <a:r>
              <a:rPr lang="en-GB" sz="2000" dirty="0">
                <a:solidFill>
                  <a:srgbClr val="000000"/>
                </a:solidFill>
              </a:rPr>
              <a:t>              Be, C, Cu, Au</a:t>
            </a:r>
          </a:p>
          <a:p>
            <a:endParaRPr lang="en-GB" sz="2000" dirty="0">
              <a:solidFill>
                <a:srgbClr val="000000"/>
              </a:solidFill>
            </a:endParaRPr>
          </a:p>
          <a:p>
            <a:r>
              <a:rPr lang="en-GB" sz="2000" dirty="0">
                <a:solidFill>
                  <a:srgbClr val="000000"/>
                </a:solidFill>
              </a:rPr>
              <a:t>Six angles to measure </a:t>
            </a:r>
            <a:r>
              <a:rPr lang="en-GB" sz="2000" i="1" dirty="0">
                <a:solidFill>
                  <a:srgbClr val="000000"/>
                </a:solidFill>
              </a:rPr>
              <a:t>Q</a:t>
            </a:r>
            <a:r>
              <a:rPr lang="en-GB" sz="2000" i="1" baseline="30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 dependence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rgbClr val="000000"/>
                </a:solidFill>
              </a:rPr>
              <a:t>Spokespersons: </a:t>
            </a:r>
            <a:r>
              <a:rPr lang="en-GB" sz="1400" dirty="0">
                <a:solidFill>
                  <a:srgbClr val="008000"/>
                </a:solidFill>
              </a:rPr>
              <a:t>DG and J. Arrington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</a:p>
          <a:p>
            <a:r>
              <a:rPr lang="en-GB" sz="1400" dirty="0">
                <a:solidFill>
                  <a:srgbClr val="000000"/>
                </a:solidFill>
              </a:rPr>
              <a:t>Graduate students: </a:t>
            </a:r>
            <a:r>
              <a:rPr lang="en-GB" sz="1400" dirty="0">
                <a:solidFill>
                  <a:srgbClr val="FF3300"/>
                </a:solidFill>
              </a:rPr>
              <a:t>J. Seely and A. Daniel</a:t>
            </a:r>
          </a:p>
        </p:txBody>
      </p: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4572000" y="3124200"/>
            <a:ext cx="3886200" cy="3200400"/>
            <a:chOff x="3408" y="1056"/>
            <a:chExt cx="2160" cy="1824"/>
          </a:xfrm>
        </p:grpSpPr>
        <p:grpSp>
          <p:nvGrpSpPr>
            <p:cNvPr id="14" name="Group 7"/>
            <p:cNvGrpSpPr>
              <a:grpSpLocks/>
            </p:cNvGrpSpPr>
            <p:nvPr/>
          </p:nvGrpSpPr>
          <p:grpSpPr bwMode="auto">
            <a:xfrm>
              <a:off x="3408" y="1056"/>
              <a:ext cx="2160" cy="1824"/>
              <a:chOff x="3552" y="1008"/>
              <a:chExt cx="1968" cy="1584"/>
            </a:xfrm>
          </p:grpSpPr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3600" y="1008"/>
                <a:ext cx="1920" cy="1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pic>
            <p:nvPicPr>
              <p:cNvPr id="18" name="Picture 9" descr="Jul09_01_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1008"/>
                <a:ext cx="1872" cy="14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456" y="1104"/>
              <a:ext cx="912" cy="17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dirty="0">
                  <a:solidFill>
                    <a:srgbClr val="008000"/>
                  </a:solidFill>
                </a:rPr>
                <a:t>HMS: 6 GeV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4512" y="1104"/>
              <a:ext cx="912" cy="17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dirty="0">
                  <a:solidFill>
                    <a:srgbClr val="008000"/>
                  </a:solidFill>
                </a:rPr>
                <a:t>SOS: 1.7 GeV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8188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DCA2200-1217-7E45-A308-635B700B1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072" y="739531"/>
            <a:ext cx="5535904" cy="4147038"/>
          </a:xfrm>
          <a:prstGeom prst="rect">
            <a:avLst/>
          </a:prstGeom>
        </p:spPr>
      </p:pic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>
                <a:solidFill>
                  <a:schemeClr val="accent2"/>
                </a:solidFill>
              </a:rPr>
              <a:t>Deep Inelastic Scattering at low W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344197" y="1501531"/>
            <a:ext cx="3063875" cy="2864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Canonical DIS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regime: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  </a:t>
            </a:r>
            <a:r>
              <a:rPr lang="en-GB" sz="2000" i="1" dirty="0">
                <a:solidFill>
                  <a:srgbClr val="FF3300"/>
                </a:solidFill>
              </a:rPr>
              <a:t>Q</a:t>
            </a:r>
            <a:r>
              <a:rPr lang="en-GB" sz="2000" i="1" baseline="30000" dirty="0">
                <a:solidFill>
                  <a:srgbClr val="FF3300"/>
                </a:solidFill>
              </a:rPr>
              <a:t>2</a:t>
            </a:r>
            <a:r>
              <a:rPr lang="en-GB" sz="2000" i="1" dirty="0">
                <a:solidFill>
                  <a:srgbClr val="FF3300"/>
                </a:solidFill>
              </a:rPr>
              <a:t> &gt; 1 GeV</a:t>
            </a:r>
            <a:r>
              <a:rPr lang="en-GB" sz="2000" i="1" baseline="30000" dirty="0">
                <a:solidFill>
                  <a:srgbClr val="FF33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    </a:t>
            </a:r>
            <a:r>
              <a:rPr lang="en-GB" sz="2000" b="1" i="1" dirty="0">
                <a:solidFill>
                  <a:srgbClr val="000000"/>
                </a:solidFill>
              </a:rPr>
              <a:t>AND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  </a:t>
            </a:r>
            <a:r>
              <a:rPr lang="en-GB" sz="2000" i="1" dirty="0">
                <a:solidFill>
                  <a:srgbClr val="FF3300"/>
                </a:solidFill>
              </a:rPr>
              <a:t>W</a:t>
            </a:r>
            <a:r>
              <a:rPr lang="en-GB" sz="2000" i="1" baseline="30000" dirty="0">
                <a:solidFill>
                  <a:srgbClr val="FF3300"/>
                </a:solidFill>
              </a:rPr>
              <a:t>2</a:t>
            </a:r>
            <a:r>
              <a:rPr lang="en-GB" sz="2000" i="1" dirty="0">
                <a:solidFill>
                  <a:srgbClr val="FF3300"/>
                </a:solidFill>
              </a:rPr>
              <a:t> &gt; 4 GeV</a:t>
            </a:r>
            <a:r>
              <a:rPr lang="en-GB" sz="2000" i="1" baseline="30000" dirty="0">
                <a:solidFill>
                  <a:srgbClr val="FF3300"/>
                </a:solidFill>
              </a:rPr>
              <a:t>2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At JLab 6 GeV, access to large </a:t>
            </a:r>
            <a:r>
              <a:rPr lang="en-GB" sz="2000" i="1" dirty="0">
                <a:solidFill>
                  <a:srgbClr val="000000"/>
                </a:solidFill>
              </a:rPr>
              <a:t>Q</a:t>
            </a:r>
            <a:r>
              <a:rPr lang="en-GB" sz="2000" i="1" baseline="30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, and </a:t>
            </a:r>
            <a:r>
              <a:rPr lang="en-GB" sz="2000" i="1" dirty="0">
                <a:solidFill>
                  <a:srgbClr val="000000"/>
                </a:solidFill>
              </a:rPr>
              <a:t>W</a:t>
            </a:r>
            <a:r>
              <a:rPr lang="en-GB" sz="2000" i="1" baseline="30000" dirty="0">
                <a:solidFill>
                  <a:srgbClr val="000000"/>
                </a:solidFill>
              </a:rPr>
              <a:t>2</a:t>
            </a:r>
            <a:r>
              <a:rPr lang="en-GB" sz="2000" i="1" dirty="0">
                <a:solidFill>
                  <a:srgbClr val="000000"/>
                </a:solidFill>
              </a:rPr>
              <a:t>&gt;4</a:t>
            </a:r>
            <a:r>
              <a:rPr lang="en-GB" sz="2000" dirty="0">
                <a:solidFill>
                  <a:srgbClr val="000000"/>
                </a:solidFill>
              </a:rPr>
              <a:t> GeV</a:t>
            </a:r>
            <a:r>
              <a:rPr lang="en-GB" sz="2000" baseline="30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 up to </a:t>
            </a:r>
            <a:r>
              <a:rPr lang="en-GB" sz="2000" i="1" dirty="0">
                <a:solidFill>
                  <a:srgbClr val="000000"/>
                </a:solidFill>
              </a:rPr>
              <a:t>x=0.6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342900" y="4787900"/>
            <a:ext cx="8601076" cy="1479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At </a:t>
            </a:r>
            <a:r>
              <a:rPr lang="en-GB" sz="2000" i="1" dirty="0">
                <a:solidFill>
                  <a:srgbClr val="000000"/>
                </a:solidFill>
              </a:rPr>
              <a:t>x&gt;0.6</a:t>
            </a:r>
            <a:r>
              <a:rPr lang="en-GB" sz="2000" dirty="0">
                <a:solidFill>
                  <a:srgbClr val="000000"/>
                </a:solidFill>
              </a:rPr>
              <a:t>, we are in the “resonance region”, but </a:t>
            </a:r>
            <a:r>
              <a:rPr lang="en-GB" sz="2000" i="1" dirty="0">
                <a:solidFill>
                  <a:srgbClr val="000000"/>
                </a:solidFill>
              </a:rPr>
              <a:t>Q</a:t>
            </a:r>
            <a:r>
              <a:rPr lang="en-GB" sz="2000" i="1" baseline="30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 is still large</a:t>
            </a:r>
          </a:p>
          <a:p>
            <a:pPr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Are we really sensitive to quarks in this regime?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Test by checking </a:t>
            </a:r>
            <a:r>
              <a:rPr lang="en-GB" sz="2000" i="1" dirty="0">
                <a:solidFill>
                  <a:srgbClr val="000000"/>
                </a:solidFill>
              </a:rPr>
              <a:t>Q</a:t>
            </a:r>
            <a:r>
              <a:rPr lang="en-GB" sz="2000" i="1" baseline="30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 dependence of (carbon) ratios and structure functions</a:t>
            </a:r>
          </a:p>
        </p:txBody>
      </p:sp>
    </p:spTree>
    <p:extLst>
      <p:ext uri="{BB962C8B-B14F-4D97-AF65-F5344CB8AC3E}">
        <p14:creationId xmlns:p14="http://schemas.microsoft.com/office/powerpoint/2010/main" val="658686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03103_C_hiq2_x_scalin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998992"/>
            <a:ext cx="6131651" cy="4974532"/>
          </a:xfrm>
          <a:prstGeom prst="rect">
            <a:avLst/>
          </a:prstGeom>
        </p:spPr>
      </p:pic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685800" y="51235"/>
            <a:ext cx="7772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C0504D"/>
                </a:solidFill>
              </a:rPr>
              <a:t>Carbon/</a:t>
            </a:r>
            <a:r>
              <a:rPr lang="en-GB" sz="3200" b="1" baseline="30000" dirty="0">
                <a:solidFill>
                  <a:srgbClr val="C0504D"/>
                </a:solidFill>
              </a:rPr>
              <a:t>2</a:t>
            </a:r>
            <a:r>
              <a:rPr lang="en-GB" sz="3200" b="1" dirty="0">
                <a:solidFill>
                  <a:srgbClr val="C0504D"/>
                </a:solidFill>
              </a:rPr>
              <a:t>H Ratio and Q</a:t>
            </a:r>
            <a:r>
              <a:rPr lang="en-GB" sz="3200" b="1" baseline="30000" dirty="0">
                <a:solidFill>
                  <a:srgbClr val="C0504D"/>
                </a:solidFill>
              </a:rPr>
              <a:t>2</a:t>
            </a:r>
            <a:r>
              <a:rPr lang="en-GB" sz="3200" b="1" dirty="0">
                <a:solidFill>
                  <a:srgbClr val="C0504D"/>
                </a:solidFill>
              </a:rPr>
              <a:t> Dependence</a:t>
            </a: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7099300" y="1556261"/>
            <a:ext cx="1742902" cy="7100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000000"/>
                </a:solidFill>
              </a:rPr>
              <a:t>Q</a:t>
            </a:r>
            <a:r>
              <a:rPr lang="en-GB" sz="2000" i="1" baseline="30000" dirty="0">
                <a:solidFill>
                  <a:srgbClr val="000000"/>
                </a:solidFill>
              </a:rPr>
              <a:t>2</a:t>
            </a:r>
            <a:r>
              <a:rPr lang="en-GB" sz="2000" i="1" dirty="0">
                <a:solidFill>
                  <a:srgbClr val="000000"/>
                </a:solidFill>
              </a:rPr>
              <a:t>=4.0 GeV</a:t>
            </a:r>
            <a:r>
              <a:rPr lang="en-GB" sz="2000" i="1" baseline="30000" dirty="0">
                <a:solidFill>
                  <a:srgbClr val="000000"/>
                </a:solidFill>
              </a:rPr>
              <a:t>2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000000"/>
                </a:solidFill>
              </a:rPr>
              <a:t>W</a:t>
            </a:r>
            <a:r>
              <a:rPr lang="en-GB" sz="2000" i="1" baseline="30000" dirty="0">
                <a:solidFill>
                  <a:srgbClr val="000000"/>
                </a:solidFill>
              </a:rPr>
              <a:t>2</a:t>
            </a:r>
            <a:r>
              <a:rPr lang="en-GB" sz="2000" i="1" dirty="0">
                <a:solidFill>
                  <a:srgbClr val="000000"/>
                </a:solidFill>
              </a:rPr>
              <a:t>=2.2 GeV</a:t>
            </a:r>
            <a:r>
              <a:rPr lang="en-GB" sz="2000" i="1" baseline="30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 flipH="1">
            <a:off x="5461000" y="1970088"/>
            <a:ext cx="1625600" cy="1941512"/>
          </a:xfrm>
          <a:prstGeom prst="line">
            <a:avLst/>
          </a:prstGeom>
          <a:noFill/>
          <a:ln w="15875">
            <a:solidFill>
              <a:srgbClr val="DE50F6"/>
            </a:solidFill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7099300" y="3771900"/>
            <a:ext cx="1742902" cy="7100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000000"/>
                </a:solidFill>
              </a:rPr>
              <a:t>Q</a:t>
            </a:r>
            <a:r>
              <a:rPr lang="en-GB" sz="2000" i="1" baseline="30000" dirty="0">
                <a:solidFill>
                  <a:srgbClr val="000000"/>
                </a:solidFill>
              </a:rPr>
              <a:t>2</a:t>
            </a:r>
            <a:r>
              <a:rPr lang="en-GB" sz="2000" i="1" dirty="0">
                <a:solidFill>
                  <a:srgbClr val="000000"/>
                </a:solidFill>
              </a:rPr>
              <a:t>=6.0 GeV</a:t>
            </a:r>
            <a:r>
              <a:rPr lang="en-GB" sz="2000" i="1" baseline="30000" dirty="0">
                <a:solidFill>
                  <a:srgbClr val="000000"/>
                </a:solidFill>
              </a:rPr>
              <a:t>2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000000"/>
                </a:solidFill>
              </a:rPr>
              <a:t>W</a:t>
            </a:r>
            <a:r>
              <a:rPr lang="en-GB" sz="2000" i="1" baseline="30000" dirty="0">
                <a:solidFill>
                  <a:srgbClr val="000000"/>
                </a:solidFill>
              </a:rPr>
              <a:t>2</a:t>
            </a:r>
            <a:r>
              <a:rPr lang="en-GB" sz="2000" i="1" dirty="0">
                <a:solidFill>
                  <a:srgbClr val="000000"/>
                </a:solidFill>
              </a:rPr>
              <a:t>=2.9 GeV</a:t>
            </a:r>
            <a:r>
              <a:rPr lang="en-GB" sz="2000" i="1" baseline="30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6872" name="Line 7"/>
          <p:cNvSpPr>
            <a:spLocks noChangeShapeType="1"/>
          </p:cNvSpPr>
          <p:nvPr/>
        </p:nvSpPr>
        <p:spPr bwMode="auto">
          <a:xfrm flipH="1" flipV="1">
            <a:off x="5651500" y="4243388"/>
            <a:ext cx="1447800" cy="0"/>
          </a:xfrm>
          <a:prstGeom prst="line">
            <a:avLst/>
          </a:prstGeom>
          <a:noFill/>
          <a:ln w="158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73" name="Text Box 8"/>
          <p:cNvSpPr txBox="1">
            <a:spLocks noChangeArrowheads="1"/>
          </p:cNvSpPr>
          <p:nvPr/>
        </p:nvSpPr>
        <p:spPr bwMode="auto">
          <a:xfrm>
            <a:off x="1206500" y="5931995"/>
            <a:ext cx="7213094" cy="7100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At larger angles (</a:t>
            </a:r>
            <a:r>
              <a:rPr lang="en-GB" sz="2000" i="1" dirty="0">
                <a:solidFill>
                  <a:srgbClr val="000000"/>
                </a:solidFill>
              </a:rPr>
              <a:t>Q</a:t>
            </a:r>
            <a:r>
              <a:rPr lang="en-GB" sz="2000" i="1" baseline="30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) the ratio appears to scale to very large </a:t>
            </a:r>
            <a:r>
              <a:rPr lang="en-GB" sz="2000" i="1" dirty="0">
                <a:solidFill>
                  <a:srgbClr val="000000"/>
                </a:solidFill>
              </a:rPr>
              <a:t>x</a:t>
            </a:r>
          </a:p>
          <a:p>
            <a:r>
              <a:rPr lang="en-US" sz="2000" i="1" dirty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i="1" dirty="0">
                <a:solidFill>
                  <a:srgbClr val="FF0000"/>
                </a:solidFill>
              </a:rPr>
              <a:t>W</a:t>
            </a:r>
            <a:r>
              <a:rPr lang="en-US" sz="2000" i="1" baseline="30000" dirty="0">
                <a:solidFill>
                  <a:srgbClr val="FF0000"/>
                </a:solidFill>
              </a:rPr>
              <a:t>2</a:t>
            </a:r>
            <a:r>
              <a:rPr lang="en-US" sz="2000" i="1" dirty="0">
                <a:solidFill>
                  <a:srgbClr val="FF0000"/>
                </a:solidFill>
              </a:rPr>
              <a:t>&gt;2 GeV</a:t>
            </a:r>
            <a:r>
              <a:rPr lang="en-US" sz="2000" i="1" baseline="30000" dirty="0">
                <a:solidFill>
                  <a:srgbClr val="FF0000"/>
                </a:solidFill>
              </a:rPr>
              <a:t>2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and</a:t>
            </a:r>
            <a:r>
              <a:rPr lang="en-US" sz="2000" i="1" dirty="0">
                <a:solidFill>
                  <a:srgbClr val="FF0000"/>
                </a:solidFill>
              </a:rPr>
              <a:t>Q</a:t>
            </a:r>
            <a:r>
              <a:rPr lang="en-US" sz="2000" i="1" baseline="30000" dirty="0">
                <a:solidFill>
                  <a:srgbClr val="FF0000"/>
                </a:solidFill>
              </a:rPr>
              <a:t>2</a:t>
            </a:r>
            <a:r>
              <a:rPr lang="en-US" sz="2000" i="1" dirty="0">
                <a:solidFill>
                  <a:srgbClr val="FF0000"/>
                </a:solidFill>
              </a:rPr>
              <a:t>&gt;3 GeV</a:t>
            </a:r>
            <a:r>
              <a:rPr lang="en-US" sz="2000" i="1" baseline="30000" dirty="0">
                <a:solidFill>
                  <a:srgbClr val="FF0000"/>
                </a:solidFill>
              </a:rPr>
              <a:t>2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8098" y="1594361"/>
            <a:ext cx="822085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at x=0.75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3530596" y="1409700"/>
            <a:ext cx="304802" cy="1846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3530596" y="1871360"/>
            <a:ext cx="304802" cy="2876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219075" y="813235"/>
            <a:ext cx="1927225" cy="371513"/>
          </a:xfrm>
          <a:prstGeom prst="rect">
            <a:avLst/>
          </a:prstGeom>
          <a:solidFill>
            <a:srgbClr val="009999">
              <a:alpha val="36862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E03-103 Results</a:t>
            </a:r>
          </a:p>
        </p:txBody>
      </p:sp>
    </p:spTree>
    <p:extLst>
      <p:ext uri="{BB962C8B-B14F-4D97-AF65-F5344CB8AC3E}">
        <p14:creationId xmlns:p14="http://schemas.microsoft.com/office/powerpoint/2010/main" val="3519372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03103_C_loq2_x_scalin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76" y="996696"/>
            <a:ext cx="6120765" cy="4965700"/>
          </a:xfrm>
          <a:prstGeom prst="rect">
            <a:avLst/>
          </a:prstGeom>
        </p:spPr>
      </p:pic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685800" y="51235"/>
            <a:ext cx="7772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C0504D"/>
                </a:solidFill>
              </a:rPr>
              <a:t>Carbon/</a:t>
            </a:r>
            <a:r>
              <a:rPr lang="en-GB" sz="3200" b="1" baseline="30000" dirty="0">
                <a:solidFill>
                  <a:srgbClr val="C0504D"/>
                </a:solidFill>
              </a:rPr>
              <a:t>2</a:t>
            </a:r>
            <a:r>
              <a:rPr lang="en-GB" sz="3200" b="1" dirty="0">
                <a:solidFill>
                  <a:srgbClr val="C0504D"/>
                </a:solidFill>
              </a:rPr>
              <a:t>H Ratio and Q</a:t>
            </a:r>
            <a:r>
              <a:rPr lang="en-GB" sz="3200" b="1" baseline="30000" dirty="0">
                <a:solidFill>
                  <a:srgbClr val="C0504D"/>
                </a:solidFill>
              </a:rPr>
              <a:t>2</a:t>
            </a:r>
            <a:r>
              <a:rPr lang="en-GB" sz="3200" b="1" dirty="0">
                <a:solidFill>
                  <a:srgbClr val="C0504D"/>
                </a:solidFill>
              </a:rPr>
              <a:t> Dependence</a:t>
            </a: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7099300" y="1556261"/>
            <a:ext cx="1885545" cy="7100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000000"/>
                </a:solidFill>
              </a:rPr>
              <a:t>Q</a:t>
            </a:r>
            <a:r>
              <a:rPr lang="en-GB" sz="2000" i="1" baseline="30000" dirty="0">
                <a:solidFill>
                  <a:srgbClr val="000000"/>
                </a:solidFill>
              </a:rPr>
              <a:t>2</a:t>
            </a:r>
            <a:r>
              <a:rPr lang="en-GB" sz="2000" i="1" dirty="0">
                <a:solidFill>
                  <a:srgbClr val="000000"/>
                </a:solidFill>
              </a:rPr>
              <a:t>=2.3 GeV</a:t>
            </a:r>
            <a:r>
              <a:rPr lang="en-GB" sz="2000" i="1" baseline="30000" dirty="0">
                <a:solidFill>
                  <a:srgbClr val="000000"/>
                </a:solidFill>
              </a:rPr>
              <a:t>2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000000"/>
                </a:solidFill>
              </a:rPr>
              <a:t>W</a:t>
            </a:r>
            <a:r>
              <a:rPr lang="en-GB" sz="2000" i="1" baseline="30000" dirty="0">
                <a:solidFill>
                  <a:srgbClr val="000000"/>
                </a:solidFill>
              </a:rPr>
              <a:t>2</a:t>
            </a:r>
            <a:r>
              <a:rPr lang="en-GB" sz="2000" i="1" dirty="0">
                <a:solidFill>
                  <a:srgbClr val="000000"/>
                </a:solidFill>
              </a:rPr>
              <a:t>=1.65 GeV</a:t>
            </a:r>
            <a:r>
              <a:rPr lang="en-GB" sz="2000" i="1" baseline="30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 flipH="1">
            <a:off x="5461000" y="1970088"/>
            <a:ext cx="1625600" cy="1027112"/>
          </a:xfrm>
          <a:prstGeom prst="line">
            <a:avLst/>
          </a:prstGeom>
          <a:noFill/>
          <a:ln w="15875">
            <a:solidFill>
              <a:srgbClr val="DE50F6"/>
            </a:solidFill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7099300" y="3771900"/>
            <a:ext cx="1842965" cy="7100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000000"/>
                </a:solidFill>
              </a:rPr>
              <a:t>Q</a:t>
            </a:r>
            <a:r>
              <a:rPr lang="en-GB" sz="2000" i="1" baseline="30000" dirty="0">
                <a:solidFill>
                  <a:srgbClr val="000000"/>
                </a:solidFill>
              </a:rPr>
              <a:t>2</a:t>
            </a:r>
            <a:r>
              <a:rPr lang="en-GB" sz="2000" i="1" dirty="0">
                <a:solidFill>
                  <a:srgbClr val="000000"/>
                </a:solidFill>
              </a:rPr>
              <a:t>=3.68 GeV</a:t>
            </a:r>
            <a:r>
              <a:rPr lang="en-GB" sz="2000" i="1" baseline="30000" dirty="0">
                <a:solidFill>
                  <a:srgbClr val="000000"/>
                </a:solidFill>
              </a:rPr>
              <a:t>2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000000"/>
                </a:solidFill>
              </a:rPr>
              <a:t>W</a:t>
            </a:r>
            <a:r>
              <a:rPr lang="en-GB" sz="2000" i="1" baseline="30000" dirty="0">
                <a:solidFill>
                  <a:srgbClr val="000000"/>
                </a:solidFill>
              </a:rPr>
              <a:t>2</a:t>
            </a:r>
            <a:r>
              <a:rPr lang="en-GB" sz="2000" i="1" dirty="0">
                <a:solidFill>
                  <a:srgbClr val="000000"/>
                </a:solidFill>
              </a:rPr>
              <a:t>=2.1 GeV</a:t>
            </a:r>
            <a:r>
              <a:rPr lang="en-GB" sz="2000" i="1" baseline="30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6872" name="Line 7"/>
          <p:cNvSpPr>
            <a:spLocks noChangeShapeType="1"/>
          </p:cNvSpPr>
          <p:nvPr/>
        </p:nvSpPr>
        <p:spPr bwMode="auto">
          <a:xfrm flipH="1" flipV="1">
            <a:off x="5651500" y="4243388"/>
            <a:ext cx="1447800" cy="0"/>
          </a:xfrm>
          <a:prstGeom prst="line">
            <a:avLst/>
          </a:prstGeom>
          <a:noFill/>
          <a:ln w="158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73" name="Text Box 8"/>
          <p:cNvSpPr txBox="1">
            <a:spLocks noChangeArrowheads="1"/>
          </p:cNvSpPr>
          <p:nvPr/>
        </p:nvSpPr>
        <p:spPr bwMode="auto">
          <a:xfrm>
            <a:off x="1978395" y="5982287"/>
            <a:ext cx="5383576" cy="4022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i="1" dirty="0"/>
              <a:t>Clear deviation from scaling at W</a:t>
            </a:r>
            <a:r>
              <a:rPr lang="en-US" sz="2000" i="1" baseline="30000" dirty="0"/>
              <a:t>2</a:t>
            </a:r>
            <a:r>
              <a:rPr lang="en-US" sz="2000" i="1" dirty="0"/>
              <a:t>&lt;2.2 GeV</a:t>
            </a:r>
            <a:r>
              <a:rPr lang="en-US" sz="2000" i="1" baseline="30000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8098" y="1594361"/>
            <a:ext cx="822085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at x=0.75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3530596" y="1409700"/>
            <a:ext cx="304802" cy="1846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3530596" y="1871360"/>
            <a:ext cx="304802" cy="2876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219075" y="813235"/>
            <a:ext cx="1927225" cy="371513"/>
          </a:xfrm>
          <a:prstGeom prst="rect">
            <a:avLst/>
          </a:prstGeom>
          <a:solidFill>
            <a:srgbClr val="009999">
              <a:alpha val="36862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E03-103 Results</a:t>
            </a:r>
          </a:p>
        </p:txBody>
      </p:sp>
    </p:spTree>
    <p:extLst>
      <p:ext uri="{BB962C8B-B14F-4D97-AF65-F5344CB8AC3E}">
        <p14:creationId xmlns:p14="http://schemas.microsoft.com/office/powerpoint/2010/main" val="4246027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c12_q2dep_fixedx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358900"/>
            <a:ext cx="54006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  <a:cs typeface="Arial Unicode MS" charset="0"/>
              </a:rPr>
              <a:t>More detailed look at scaling of C/D ratios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70700" y="4432300"/>
            <a:ext cx="1600200" cy="762000"/>
            <a:chOff x="6781800" y="4267200"/>
            <a:chExt cx="1600200" cy="762000"/>
          </a:xfrm>
        </p:grpSpPr>
        <p:sp>
          <p:nvSpPr>
            <p:cNvPr id="38915" name="Rectangle 9"/>
            <p:cNvSpPr>
              <a:spLocks noChangeArrowheads="1"/>
            </p:cNvSpPr>
            <p:nvPr/>
          </p:nvSpPr>
          <p:spPr bwMode="auto">
            <a:xfrm>
              <a:off x="6781800" y="4267200"/>
              <a:ext cx="16002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8917" name="Group 8"/>
            <p:cNvGrpSpPr>
              <a:grpSpLocks/>
            </p:cNvGrpSpPr>
            <p:nvPr/>
          </p:nvGrpSpPr>
          <p:grpSpPr bwMode="auto">
            <a:xfrm>
              <a:off x="6858000" y="4343400"/>
              <a:ext cx="1504950" cy="603250"/>
              <a:chOff x="480" y="3024"/>
              <a:chExt cx="948" cy="380"/>
            </a:xfrm>
          </p:grpSpPr>
          <p:sp>
            <p:nvSpPr>
              <p:cNvPr id="38923" name="Oval 5"/>
              <p:cNvSpPr>
                <a:spLocks noChangeArrowheads="1"/>
              </p:cNvSpPr>
              <p:nvPr/>
            </p:nvSpPr>
            <p:spPr bwMode="auto">
              <a:xfrm>
                <a:off x="480" y="3086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924" name="Oval 6"/>
              <p:cNvSpPr>
                <a:spLocks noChangeArrowheads="1"/>
              </p:cNvSpPr>
              <p:nvPr/>
            </p:nvSpPr>
            <p:spPr bwMode="auto">
              <a:xfrm>
                <a:off x="480" y="3253"/>
                <a:ext cx="96" cy="96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925" name="Text Box 7"/>
              <p:cNvSpPr txBox="1">
                <a:spLocks noChangeArrowheads="1"/>
              </p:cNvSpPr>
              <p:nvPr/>
            </p:nvSpPr>
            <p:spPr bwMode="auto">
              <a:xfrm>
                <a:off x="576" y="3024"/>
                <a:ext cx="852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2pPr>
                <a:lvl3pPr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3pPr>
                <a:lvl4pPr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4pPr>
                <a:lvl5pPr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  <a:ea typeface="Arial Unicode MS" charset="0"/>
                    <a:cs typeface="Arial Unicode MS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solidFill>
                      <a:schemeClr val="tx1"/>
                    </a:solidFill>
                  </a:rPr>
                  <a:t>E03-103</a:t>
                </a:r>
              </a:p>
              <a:p>
                <a:pPr eaLnBrk="1" hangingPunct="1"/>
                <a:r>
                  <a:rPr lang="en-US" sz="1800" dirty="0">
                    <a:solidFill>
                      <a:schemeClr val="tx1"/>
                    </a:solidFill>
                  </a:rPr>
                  <a:t>SLAC e139</a:t>
                </a:r>
              </a:p>
            </p:txBody>
          </p:sp>
        </p:grpSp>
      </p:grpSp>
      <p:sp>
        <p:nvSpPr>
          <p:cNvPr id="38918" name="Text Box 10"/>
          <p:cNvSpPr txBox="1">
            <a:spLocks noChangeArrowheads="1"/>
          </p:cNvSpPr>
          <p:nvPr/>
        </p:nvSpPr>
        <p:spPr bwMode="auto">
          <a:xfrm>
            <a:off x="7162800" y="3289300"/>
            <a:ext cx="134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tx1"/>
                </a:solidFill>
              </a:rPr>
              <a:t>W</a:t>
            </a:r>
            <a:r>
              <a:rPr lang="en-US" sz="1800" baseline="30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&gt;4 GeV</a:t>
            </a:r>
            <a:r>
              <a:rPr lang="en-US" sz="18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919" name="Text Box 11"/>
          <p:cNvSpPr txBox="1">
            <a:spLocks noChangeArrowheads="1"/>
          </p:cNvSpPr>
          <p:nvPr/>
        </p:nvSpPr>
        <p:spPr bwMode="auto">
          <a:xfrm>
            <a:off x="6488112" y="2416178"/>
            <a:ext cx="134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tx1"/>
                </a:solidFill>
              </a:rPr>
              <a:t>W</a:t>
            </a:r>
            <a:r>
              <a:rPr lang="en-US" sz="1800" baseline="30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&gt;2 GeV</a:t>
            </a:r>
            <a:r>
              <a:rPr lang="en-US" sz="18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920" name="Text Box 12"/>
          <p:cNvSpPr txBox="1">
            <a:spLocks noChangeArrowheads="1"/>
          </p:cNvSpPr>
          <p:nvPr/>
        </p:nvSpPr>
        <p:spPr bwMode="auto">
          <a:xfrm>
            <a:off x="304800" y="1816100"/>
            <a:ext cx="2667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chemeClr val="tx1"/>
                </a:solidFill>
              </a:rPr>
              <a:t>C/D ratios at fixed </a:t>
            </a:r>
            <a:r>
              <a:rPr lang="en-US" sz="2200" i="1" dirty="0">
                <a:solidFill>
                  <a:schemeClr val="tx1"/>
                </a:solidFill>
              </a:rPr>
              <a:t>x</a:t>
            </a:r>
            <a:r>
              <a:rPr lang="en-US" sz="2200" dirty="0">
                <a:solidFill>
                  <a:schemeClr val="tx1"/>
                </a:solidFill>
              </a:rPr>
              <a:t> are </a:t>
            </a:r>
            <a:r>
              <a:rPr lang="en-US" sz="2200" i="1" dirty="0">
                <a:solidFill>
                  <a:schemeClr val="tx1"/>
                </a:solidFill>
              </a:rPr>
              <a:t>Q</a:t>
            </a:r>
            <a:r>
              <a:rPr lang="en-US" sz="2200" i="1" baseline="30000" dirty="0">
                <a:solidFill>
                  <a:schemeClr val="tx1"/>
                </a:solidFill>
              </a:rPr>
              <a:t>2</a:t>
            </a:r>
            <a:r>
              <a:rPr lang="en-US" sz="2200" baseline="300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independent for</a:t>
            </a:r>
          </a:p>
          <a:p>
            <a:pPr eaLnBrk="1" hangingPunct="1"/>
            <a:endParaRPr lang="en-US" sz="22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2200" dirty="0">
                <a:solidFill>
                  <a:schemeClr val="tx1"/>
                </a:solidFill>
              </a:rPr>
              <a:t>   </a:t>
            </a:r>
            <a:r>
              <a:rPr lang="en-US" sz="2200" i="1" dirty="0">
                <a:solidFill>
                  <a:schemeClr val="tx1"/>
                </a:solidFill>
              </a:rPr>
              <a:t>W</a:t>
            </a:r>
            <a:r>
              <a:rPr lang="en-US" sz="2200" i="1" baseline="30000" dirty="0">
                <a:solidFill>
                  <a:schemeClr val="tx1"/>
                </a:solidFill>
              </a:rPr>
              <a:t>2</a:t>
            </a:r>
            <a:r>
              <a:rPr lang="en-US" sz="2200" dirty="0">
                <a:solidFill>
                  <a:schemeClr val="tx1"/>
                </a:solidFill>
              </a:rPr>
              <a:t>&gt;2 GeV</a:t>
            </a:r>
            <a:r>
              <a:rPr lang="en-US" sz="2200" baseline="30000" dirty="0">
                <a:solidFill>
                  <a:schemeClr val="tx1"/>
                </a:solidFill>
              </a:rPr>
              <a:t>2</a:t>
            </a:r>
            <a:r>
              <a:rPr lang="en-US" sz="2200" dirty="0">
                <a:solidFill>
                  <a:schemeClr val="tx1"/>
                </a:solidFill>
              </a:rPr>
              <a:t> and</a:t>
            </a:r>
          </a:p>
          <a:p>
            <a:pPr eaLnBrk="1" hangingPunct="1"/>
            <a:r>
              <a:rPr lang="en-US" sz="2200" dirty="0">
                <a:solidFill>
                  <a:schemeClr val="tx1"/>
                </a:solidFill>
              </a:rPr>
              <a:t>   </a:t>
            </a:r>
            <a:r>
              <a:rPr lang="en-US" sz="2200" i="1" dirty="0">
                <a:solidFill>
                  <a:schemeClr val="tx1"/>
                </a:solidFill>
              </a:rPr>
              <a:t>Q</a:t>
            </a:r>
            <a:r>
              <a:rPr lang="en-US" sz="2200" i="1" baseline="30000" dirty="0">
                <a:solidFill>
                  <a:schemeClr val="tx1"/>
                </a:solidFill>
              </a:rPr>
              <a:t>2</a:t>
            </a:r>
            <a:r>
              <a:rPr lang="en-US" sz="2200" dirty="0">
                <a:solidFill>
                  <a:schemeClr val="tx1"/>
                </a:solidFill>
              </a:rPr>
              <a:t>&gt;3 GeV</a:t>
            </a:r>
            <a:r>
              <a:rPr lang="en-US" sz="2200" baseline="30000" dirty="0">
                <a:solidFill>
                  <a:schemeClr val="tx1"/>
                </a:solidFill>
              </a:rPr>
              <a:t>2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</a:p>
          <a:p>
            <a:pPr eaLnBrk="1" hangingPunct="1"/>
            <a:endParaRPr lang="en-US" sz="22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2200" dirty="0">
                <a:solidFill>
                  <a:schemeClr val="tx1"/>
                </a:solidFill>
              </a:rPr>
              <a:t>For E03-103, this extends to </a:t>
            </a:r>
            <a:r>
              <a:rPr lang="en-US" sz="2200" i="1" dirty="0">
                <a:solidFill>
                  <a:schemeClr val="tx1"/>
                </a:solidFill>
              </a:rPr>
              <a:t>x</a:t>
            </a:r>
            <a:r>
              <a:rPr lang="en-US" sz="2200" dirty="0">
                <a:solidFill>
                  <a:schemeClr val="tx1"/>
                </a:solidFill>
              </a:rPr>
              <a:t>=0.85</a:t>
            </a:r>
          </a:p>
          <a:p>
            <a:pPr eaLnBrk="1" hangingPunct="1"/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8921" name="Line 15"/>
          <p:cNvSpPr>
            <a:spLocks noChangeShapeType="1"/>
          </p:cNvSpPr>
          <p:nvPr/>
        </p:nvSpPr>
        <p:spPr bwMode="auto">
          <a:xfrm>
            <a:off x="4886848" y="1879600"/>
            <a:ext cx="0" cy="3390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922" name="Line 16"/>
          <p:cNvSpPr>
            <a:spLocks noChangeShapeType="1"/>
          </p:cNvSpPr>
          <p:nvPr/>
        </p:nvSpPr>
        <p:spPr bwMode="auto">
          <a:xfrm>
            <a:off x="4889500" y="2057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955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9CE5A1-A40B-5645-84FA-892FB89E4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25" y="1079309"/>
            <a:ext cx="8286175" cy="510456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994D329-8F49-2944-9A86-649448B7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Structure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58C92-5B81-2A42-B011-B4F46771336D}"/>
              </a:ext>
            </a:extLst>
          </p:cNvPr>
          <p:cNvSpPr txBox="1"/>
          <p:nvPr/>
        </p:nvSpPr>
        <p:spPr>
          <a:xfrm>
            <a:off x="4358405" y="1296979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623B13-E341-9044-AE9A-22AE5443B553}"/>
              </a:ext>
            </a:extLst>
          </p:cNvPr>
          <p:cNvSpPr txBox="1"/>
          <p:nvPr/>
        </p:nvSpPr>
        <p:spPr>
          <a:xfrm>
            <a:off x="4368023" y="384926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FAB999-711B-9D4B-8E76-630B0D83C443}"/>
              </a:ext>
            </a:extLst>
          </p:cNvPr>
          <p:cNvSpPr txBox="1"/>
          <p:nvPr/>
        </p:nvSpPr>
        <p:spPr>
          <a:xfrm>
            <a:off x="211015" y="1914759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baseline="-25000" dirty="0"/>
              <a:t>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62A2C4-6A8D-7B4D-AA48-F1297D6F54CA}"/>
              </a:ext>
            </a:extLst>
          </p:cNvPr>
          <p:cNvCxnSpPr/>
          <p:nvPr/>
        </p:nvCxnSpPr>
        <p:spPr>
          <a:xfrm flipH="1">
            <a:off x="3918857" y="1698171"/>
            <a:ext cx="449166" cy="4166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654770-745D-6740-BB1A-89805DB73447}"/>
              </a:ext>
            </a:extLst>
          </p:cNvPr>
          <p:cNvCxnSpPr>
            <a:cxnSpLocks/>
          </p:cNvCxnSpPr>
          <p:nvPr/>
        </p:nvCxnSpPr>
        <p:spPr>
          <a:xfrm>
            <a:off x="4729019" y="1697089"/>
            <a:ext cx="439548" cy="333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0D3004B-C126-8F47-B026-FC5B9E85A50A}"/>
              </a:ext>
            </a:extLst>
          </p:cNvPr>
          <p:cNvCxnSpPr/>
          <p:nvPr/>
        </p:nvCxnSpPr>
        <p:spPr>
          <a:xfrm flipH="1">
            <a:off x="3918857" y="4287717"/>
            <a:ext cx="449166" cy="4166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6BD73F-1031-8E4D-AE90-EAE1EA1ACD5F}"/>
              </a:ext>
            </a:extLst>
          </p:cNvPr>
          <p:cNvCxnSpPr>
            <a:cxnSpLocks/>
          </p:cNvCxnSpPr>
          <p:nvPr/>
        </p:nvCxnSpPr>
        <p:spPr>
          <a:xfrm>
            <a:off x="4752400" y="4197530"/>
            <a:ext cx="439548" cy="333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63EA0E3-4F59-DF4A-BBD3-AA4559BF8719}"/>
              </a:ext>
            </a:extLst>
          </p:cNvPr>
          <p:cNvSpPr txBox="1"/>
          <p:nvPr/>
        </p:nvSpPr>
        <p:spPr>
          <a:xfrm>
            <a:off x="2542232" y="618387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EA6A31-7DAB-7B43-8CEA-9A3B80787E66}"/>
              </a:ext>
            </a:extLst>
          </p:cNvPr>
          <p:cNvSpPr txBox="1"/>
          <p:nvPr/>
        </p:nvSpPr>
        <p:spPr>
          <a:xfrm>
            <a:off x="6332136" y="606496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ymbol" pitchFamily="2" charset="2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90894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C8C49-B7D1-CE4C-888D-5C42A2D7F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Scaling of </a:t>
            </a:r>
            <a:r>
              <a:rPr lang="en-US" altLang="en-US" i="1" dirty="0">
                <a:solidFill>
                  <a:schemeClr val="accent2"/>
                </a:solidFill>
              </a:rPr>
              <a:t>F</a:t>
            </a:r>
            <a:r>
              <a:rPr lang="en-US" altLang="en-US" i="1" baseline="-25000" dirty="0">
                <a:solidFill>
                  <a:schemeClr val="accent2"/>
                </a:solidFill>
              </a:rPr>
              <a:t>2</a:t>
            </a:r>
            <a:r>
              <a:rPr lang="en-US" altLang="en-US" i="1" baseline="30000" dirty="0">
                <a:solidFill>
                  <a:schemeClr val="accent2"/>
                </a:solidFill>
              </a:rPr>
              <a:t>D</a:t>
            </a:r>
            <a:r>
              <a:rPr lang="en-US" altLang="en-US" dirty="0">
                <a:solidFill>
                  <a:schemeClr val="accent2"/>
                </a:solidFill>
              </a:rPr>
              <a:t> – Fixed </a:t>
            </a:r>
            <a:r>
              <a:rPr lang="en-US" altLang="en-US" i="1" dirty="0">
                <a:solidFill>
                  <a:schemeClr val="accent2"/>
                </a:solidFill>
              </a:rPr>
              <a:t>x</a:t>
            </a:r>
            <a:endParaRPr lang="en-US" i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187502-8C9D-F249-8464-E9524146261A}"/>
              </a:ext>
            </a:extLst>
          </p:cNvPr>
          <p:cNvGrpSpPr/>
          <p:nvPr/>
        </p:nvGrpSpPr>
        <p:grpSpPr>
          <a:xfrm>
            <a:off x="2491990" y="1235075"/>
            <a:ext cx="6380624" cy="4377593"/>
            <a:chOff x="1828800" y="1497133"/>
            <a:chExt cx="6380624" cy="43775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82329D9-DC3F-0444-882A-E47543162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800" y="1497133"/>
              <a:ext cx="6380624" cy="4377593"/>
            </a:xfrm>
            <a:prstGeom prst="rect">
              <a:avLst/>
            </a:prstGeom>
          </p:spPr>
        </p:pic>
        <p:sp>
          <p:nvSpPr>
            <p:cNvPr id="4" name="Text Box 9">
              <a:extLst>
                <a:ext uri="{FF2B5EF4-FFF2-40B4-BE49-F238E27FC236}">
                  <a16:creationId xmlns:a16="http://schemas.microsoft.com/office/drawing/2014/main" id="{F522B2FF-3F2E-314C-BF57-87206D222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6258" y="2004876"/>
              <a:ext cx="8493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SLAC</a:t>
              </a:r>
            </a:p>
          </p:txBody>
        </p:sp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3CFFE00C-628D-3448-BC6B-1C1FC8222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533" y="2146163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77546327-20FA-D843-AA78-5736BE154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533" y="252716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12">
              <a:extLst>
                <a:ext uri="{FF2B5EF4-FFF2-40B4-BE49-F238E27FC236}">
                  <a16:creationId xmlns:a16="http://schemas.microsoft.com/office/drawing/2014/main" id="{BDB05794-1F40-C64E-AA63-711004206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2133" y="2374763"/>
              <a:ext cx="11445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E03-103</a:t>
              </a:r>
            </a:p>
          </p:txBody>
        </p:sp>
      </p:grpSp>
      <p:sp>
        <p:nvSpPr>
          <p:cNvPr id="9" name="Text Box 5">
            <a:extLst>
              <a:ext uri="{FF2B5EF4-FFF2-40B4-BE49-F238E27FC236}">
                <a16:creationId xmlns:a16="http://schemas.microsoft.com/office/drawing/2014/main" id="{AA2E78ED-FD31-864D-9B65-FBF0FD9DB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00200"/>
            <a:ext cx="2606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Scaling:</a:t>
            </a:r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2EADBE48-CF63-8D45-897C-61E9100F7F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2057400"/>
          <a:ext cx="28956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Equation" r:id="rId4" imgW="32766000" imgH="10236200" progId="Equation.3">
                  <p:embed/>
                </p:oleObj>
              </mc:Choice>
              <mc:Fallback>
                <p:oleObj name="Equation" r:id="rId4" imgW="32766000" imgH="10236200" progId="Equation.3">
                  <p:embed/>
                  <p:pic>
                    <p:nvPicPr>
                      <p:cNvPr id="61446" name="Object 6">
                        <a:extLst>
                          <a:ext uri="{FF2B5EF4-FFF2-40B4-BE49-F238E27FC236}">
                            <a16:creationId xmlns:a16="http://schemas.microsoft.com/office/drawing/2014/main" id="{FFF1621F-C5BF-0D4C-82CB-603636A682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57400"/>
                        <a:ext cx="28956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8">
            <a:extLst>
              <a:ext uri="{FF2B5EF4-FFF2-40B4-BE49-F238E27FC236}">
                <a16:creationId xmlns:a16="http://schemas.microsoft.com/office/drawing/2014/main" id="{F9F9A64A-CD27-1A43-AD0C-B8AF99EB9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00400"/>
            <a:ext cx="25304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/>
              <a:t>Curves fit to large </a:t>
            </a:r>
            <a:r>
              <a:rPr lang="en-US" altLang="en-US" sz="2000" i="1" dirty="0"/>
              <a:t>Q</a:t>
            </a:r>
            <a:r>
              <a:rPr lang="en-US" altLang="en-US" sz="2000" i="1" baseline="30000" dirty="0"/>
              <a:t>2</a:t>
            </a:r>
            <a:r>
              <a:rPr lang="en-US" altLang="en-US" sz="2000" dirty="0"/>
              <a:t> SLAC data </a:t>
            </a:r>
            <a:r>
              <a:rPr lang="en-US" altLang="en-US" sz="2000" dirty="0">
                <a:sym typeface="Wingdings" pitchFamily="2" charset="2"/>
              </a:rPr>
              <a:t> compared to JLab data at lower </a:t>
            </a:r>
            <a:r>
              <a:rPr lang="en-US" altLang="en-US" sz="2000" i="1" dirty="0">
                <a:sym typeface="Wingdings" pitchFamily="2" charset="2"/>
              </a:rPr>
              <a:t>Q</a:t>
            </a:r>
            <a:r>
              <a:rPr lang="en-US" altLang="en-US" sz="2000" i="1" baseline="30000" dirty="0">
                <a:sym typeface="Wingdings" pitchFamily="2" charset="2"/>
              </a:rPr>
              <a:t>2</a:t>
            </a:r>
            <a:endParaRPr lang="en-US" altLang="en-US" sz="2000" i="1" baseline="30000" dirty="0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E32A119D-3342-874C-AF33-FA166BDA3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64189"/>
            <a:ext cx="84154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/>
              <a:t>Although target ratios scale down to Q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=3 GeV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, for W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&gt;2 GeV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, </a:t>
            </a:r>
            <a:r>
              <a:rPr lang="en-US" altLang="en-US" sz="2000" i="1" dirty="0"/>
              <a:t>F</a:t>
            </a:r>
            <a:r>
              <a:rPr lang="en-US" altLang="en-US" sz="2000" i="1" baseline="-25000" dirty="0"/>
              <a:t>2</a:t>
            </a:r>
            <a:r>
              <a:rPr lang="en-US" altLang="en-US" sz="2000" dirty="0"/>
              <a:t> shows deviations from logarithmic scaling</a:t>
            </a:r>
            <a:endParaRPr lang="en-US" altLang="en-US" sz="2000" baseline="30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596FB6-D769-D34A-8F90-3A9ED585310E}"/>
              </a:ext>
            </a:extLst>
          </p:cNvPr>
          <p:cNvCxnSpPr/>
          <p:nvPr/>
        </p:nvCxnSpPr>
        <p:spPr>
          <a:xfrm flipV="1">
            <a:off x="4069582" y="1600200"/>
            <a:ext cx="0" cy="335363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DB6684-91E6-024B-B010-5E17B641056E}"/>
              </a:ext>
            </a:extLst>
          </p:cNvPr>
          <p:cNvSpPr txBox="1"/>
          <p:nvPr/>
        </p:nvSpPr>
        <p:spPr>
          <a:xfrm>
            <a:off x="6953458" y="5304891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Aji</a:t>
            </a:r>
            <a:r>
              <a:rPr lang="en-US" sz="1400" i="1" dirty="0"/>
              <a:t> Daniel -thesis</a:t>
            </a:r>
          </a:p>
        </p:txBody>
      </p:sp>
    </p:spTree>
    <p:extLst>
      <p:ext uri="{BB962C8B-B14F-4D97-AF65-F5344CB8AC3E}">
        <p14:creationId xmlns:p14="http://schemas.microsoft.com/office/powerpoint/2010/main" val="347695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C8C49-B7D1-CE4C-888D-5C42A2D7F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Scaling of </a:t>
            </a:r>
            <a:r>
              <a:rPr lang="en-US" altLang="en-US" i="1" dirty="0">
                <a:solidFill>
                  <a:schemeClr val="accent2"/>
                </a:solidFill>
              </a:rPr>
              <a:t>F</a:t>
            </a:r>
            <a:r>
              <a:rPr lang="en-US" altLang="en-US" i="1" baseline="-25000" dirty="0">
                <a:solidFill>
                  <a:schemeClr val="accent2"/>
                </a:solidFill>
              </a:rPr>
              <a:t>2</a:t>
            </a:r>
            <a:r>
              <a:rPr lang="en-US" altLang="en-US" i="1" baseline="30000" dirty="0">
                <a:solidFill>
                  <a:schemeClr val="accent2"/>
                </a:solidFill>
              </a:rPr>
              <a:t>D</a:t>
            </a:r>
            <a:r>
              <a:rPr lang="en-US" altLang="en-US" dirty="0">
                <a:solidFill>
                  <a:schemeClr val="accent2"/>
                </a:solidFill>
              </a:rPr>
              <a:t> – Fixed </a:t>
            </a:r>
            <a:r>
              <a:rPr lang="en-US" altLang="en-US" dirty="0">
                <a:solidFill>
                  <a:schemeClr val="accent2"/>
                </a:solidFill>
                <a:latin typeface="Symbol" pitchFamily="2" charset="2"/>
              </a:rPr>
              <a:t>x</a:t>
            </a:r>
            <a:endParaRPr lang="en-US" dirty="0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AA2E78ED-FD31-864D-9B65-FBF0FD9DB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00200"/>
            <a:ext cx="2606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Scaling:</a:t>
            </a:r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2EADBE48-CF63-8D45-897C-61E9100F7F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2057400"/>
          <a:ext cx="28956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Equation" r:id="rId3" imgW="32766000" imgH="10236200" progId="Equation.3">
                  <p:embed/>
                </p:oleObj>
              </mc:Choice>
              <mc:Fallback>
                <p:oleObj name="Equation" r:id="rId3" imgW="32766000" imgH="10236200" progId="Equation.3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2EADBE48-CF63-8D45-897C-61E9100F7F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57400"/>
                        <a:ext cx="28956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8">
            <a:extLst>
              <a:ext uri="{FF2B5EF4-FFF2-40B4-BE49-F238E27FC236}">
                <a16:creationId xmlns:a16="http://schemas.microsoft.com/office/drawing/2014/main" id="{F9F9A64A-CD27-1A43-AD0C-B8AF99EB9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00400"/>
            <a:ext cx="25304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/>
              <a:t>Curves fit to large </a:t>
            </a:r>
            <a:r>
              <a:rPr lang="en-US" altLang="en-US" sz="2000" i="1" dirty="0"/>
              <a:t>Q</a:t>
            </a:r>
            <a:r>
              <a:rPr lang="en-US" altLang="en-US" sz="2000" i="1" baseline="30000" dirty="0"/>
              <a:t>2</a:t>
            </a:r>
            <a:r>
              <a:rPr lang="en-US" altLang="en-US" sz="2000" dirty="0"/>
              <a:t> SLAC data </a:t>
            </a:r>
            <a:r>
              <a:rPr lang="en-US" altLang="en-US" sz="2000" dirty="0">
                <a:sym typeface="Wingdings" pitchFamily="2" charset="2"/>
              </a:rPr>
              <a:t> compared to JLab data at lower Q</a:t>
            </a:r>
            <a:r>
              <a:rPr lang="en-US" altLang="en-US" sz="2000" baseline="30000" dirty="0">
                <a:sym typeface="Wingdings" pitchFamily="2" charset="2"/>
              </a:rPr>
              <a:t>2</a:t>
            </a:r>
            <a:endParaRPr lang="en-US" altLang="en-US" sz="2000" baseline="30000" dirty="0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4E7262DC-8726-5A40-81C8-F5222BEFC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71101"/>
            <a:ext cx="85586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/>
              <a:t>Looking at Q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dependence for fixed </a:t>
            </a:r>
            <a:r>
              <a:rPr lang="en-US" altLang="en-US" sz="2000" dirty="0">
                <a:latin typeface="Symbol" pitchFamily="2" charset="2"/>
              </a:rPr>
              <a:t>x</a:t>
            </a:r>
            <a:r>
              <a:rPr lang="en-US" altLang="en-US" sz="2000" dirty="0"/>
              <a:t>, structure functions shows improved scaling</a:t>
            </a:r>
            <a:endParaRPr lang="en-US" altLang="en-US" sz="2000" baseline="30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3A6D80-7214-784D-8501-5A8792BA3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2613" y="1158299"/>
            <a:ext cx="6013271" cy="4084202"/>
          </a:xfrm>
          <a:prstGeom prst="rect">
            <a:avLst/>
          </a:prstGeom>
        </p:spPr>
      </p:pic>
      <p:sp>
        <p:nvSpPr>
          <p:cNvPr id="14" name="Text Box 9">
            <a:extLst>
              <a:ext uri="{FF2B5EF4-FFF2-40B4-BE49-F238E27FC236}">
                <a16:creationId xmlns:a16="http://schemas.microsoft.com/office/drawing/2014/main" id="{CE79D6FA-23B5-1F46-837E-44B4A151F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1763713"/>
            <a:ext cx="849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SLAC</a:t>
            </a:r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4AE1F48E-3B99-9742-A671-404C2EB52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90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9E438490-8BCE-FC4E-8E2F-90BBEFC11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86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5A82EC66-876A-7C44-8C1B-CA74B7E64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133600"/>
            <a:ext cx="1144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E03-103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DE7E7C-757B-B842-8FE1-CEF1FD027E08}"/>
              </a:ext>
            </a:extLst>
          </p:cNvPr>
          <p:cNvSpPr txBox="1"/>
          <p:nvPr/>
        </p:nvSpPr>
        <p:spPr>
          <a:xfrm>
            <a:off x="7003700" y="4986321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Aji</a:t>
            </a:r>
            <a:r>
              <a:rPr lang="en-US" sz="1400" i="1" dirty="0"/>
              <a:t> Daniel -thesis</a:t>
            </a:r>
          </a:p>
        </p:txBody>
      </p:sp>
    </p:spTree>
    <p:extLst>
      <p:ext uri="{BB962C8B-B14F-4D97-AF65-F5344CB8AC3E}">
        <p14:creationId xmlns:p14="http://schemas.microsoft.com/office/powerpoint/2010/main" val="413039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504D"/>
                </a:solidFill>
              </a:rPr>
              <a:t>JLab E03-103 and the Nuclear Dependence of the EMC Effect</a:t>
            </a:r>
          </a:p>
        </p:txBody>
      </p:sp>
      <p:pic>
        <p:nvPicPr>
          <p:cNvPr id="5" name="Picture 4" descr="e03103_carbon_wfit_v2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19" y="1424482"/>
            <a:ext cx="5948343" cy="445863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46952" y="1652150"/>
            <a:ext cx="2754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definition of “size” of the EMC effect</a:t>
            </a:r>
          </a:p>
          <a:p>
            <a:endParaRPr lang="en-US" dirty="0"/>
          </a:p>
          <a:p>
            <a:pPr>
              <a:buFont typeface="Wingdings" pitchFamily="1" charset="2"/>
              <a:buChar char="à"/>
            </a:pPr>
            <a:r>
              <a:rPr lang="en-US" dirty="0">
                <a:sym typeface="Wingdings"/>
              </a:rPr>
              <a:t>Slope of line fit from x=0.35 to 0.7</a:t>
            </a:r>
          </a:p>
          <a:p>
            <a:pPr>
              <a:buFont typeface="Wingdings" pitchFamily="1" charset="2"/>
              <a:buChar char="à"/>
            </a:pP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Assumes shape is universal for all nuclei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Normalization uncertainties a much smaller relative contribution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9383" y="58953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3013" y="1346734"/>
            <a:ext cx="94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Carbon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5CDAF1-5155-1B42-B67E-6D5ACF909437}"/>
              </a:ext>
            </a:extLst>
          </p:cNvPr>
          <p:cNvCxnSpPr/>
          <p:nvPr/>
        </p:nvCxnSpPr>
        <p:spPr>
          <a:xfrm>
            <a:off x="3468414" y="5412828"/>
            <a:ext cx="9669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924EEF7-BEC9-EA4E-968C-D560156EDCD9}"/>
              </a:ext>
            </a:extLst>
          </p:cNvPr>
          <p:cNvSpPr txBox="1"/>
          <p:nvPr/>
        </p:nvSpPr>
        <p:spPr>
          <a:xfrm>
            <a:off x="3489434" y="5502707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30000" dirty="0"/>
              <a:t>2</a:t>
            </a:r>
            <a:r>
              <a:rPr lang="en-US" dirty="0"/>
              <a:t>&lt;4 GeV</a:t>
            </a:r>
            <a:r>
              <a:rPr lang="en-US" baseline="30000" dirty="0"/>
              <a:t>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AE094-C4F6-C943-9C27-390130944A63}"/>
              </a:ext>
            </a:extLst>
          </p:cNvPr>
          <p:cNvCxnSpPr>
            <a:cxnSpLocks/>
          </p:cNvCxnSpPr>
          <p:nvPr/>
        </p:nvCxnSpPr>
        <p:spPr>
          <a:xfrm>
            <a:off x="3457904" y="4918842"/>
            <a:ext cx="0" cy="921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677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504D"/>
                </a:solidFill>
              </a:rPr>
              <a:t>E03103 Results: EMC Effect and Local Nuclear Density</a:t>
            </a:r>
          </a:p>
        </p:txBody>
      </p:sp>
      <p:pic>
        <p:nvPicPr>
          <p:cNvPr id="4" name="Picture 3" descr="prl_slopes_v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14800" y="1175764"/>
            <a:ext cx="4800600" cy="32303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>
            <a:spLocks/>
          </p:cNvSpPr>
          <p:nvPr/>
        </p:nvSpPr>
        <p:spPr bwMode="auto">
          <a:xfrm>
            <a:off x="304800" y="1323122"/>
            <a:ext cx="3581400" cy="2773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baseline="32000" dirty="0">
                <a:solidFill>
                  <a:schemeClr val="tx1"/>
                </a:solidFill>
                <a:ea typeface="Baskerville Semibold" pitchFamily="-111" charset="0"/>
                <a:cs typeface="Baskerville Semibold" pitchFamily="-111" charset="0"/>
                <a:sym typeface="Baskerville Semibold" pitchFamily="-111" charset="0"/>
              </a:rPr>
              <a:t>9</a:t>
            </a:r>
            <a:r>
              <a:rPr lang="en-US" dirty="0">
                <a:solidFill>
                  <a:schemeClr val="tx1"/>
                </a:solidFill>
                <a:ea typeface="Times" pitchFamily="-111" charset="0"/>
                <a:cs typeface="Times" pitchFamily="-111" charset="0"/>
                <a:sym typeface="Baskerville Semibold" pitchFamily="-111" charset="0"/>
              </a:rPr>
              <a:t>Be has low average density</a:t>
            </a:r>
            <a:endParaRPr lang="en-US" dirty="0">
              <a:ea typeface="Times" pitchFamily="-111" charset="0"/>
              <a:cs typeface="Times" pitchFamily="-111" charset="0"/>
              <a:sym typeface="Baskerville Semibold" pitchFamily="-111" charset="0"/>
            </a:endParaRPr>
          </a:p>
          <a:p>
            <a:pPr>
              <a:buFont typeface="Wingdings" pitchFamily="1" charset="2"/>
              <a:buChar char="à"/>
            </a:pPr>
            <a:r>
              <a:rPr lang="en-US" dirty="0">
                <a:solidFill>
                  <a:schemeClr val="tx1"/>
                </a:solidFill>
                <a:ea typeface="Times" pitchFamily="-111" charset="0"/>
                <a:cs typeface="Times" pitchFamily="-111" charset="0"/>
                <a:sym typeface="Baskerville Semibold" pitchFamily="-111" charset="0"/>
              </a:rPr>
              <a:t> Large component of structure is </a:t>
            </a:r>
            <a:r>
              <a:rPr lang="en-US" b="1" i="1" dirty="0">
                <a:solidFill>
                  <a:srgbClr val="FF0000"/>
                </a:solidFill>
                <a:ea typeface="Times" pitchFamily="-111" charset="0"/>
                <a:cs typeface="Times" pitchFamily="-111" charset="0"/>
                <a:sym typeface="Baskerville Semibold" pitchFamily="-111" charset="0"/>
              </a:rPr>
              <a:t>2α+n  </a:t>
            </a:r>
          </a:p>
          <a:p>
            <a:pPr>
              <a:buFont typeface="Wingdings" pitchFamily="1" charset="2"/>
              <a:buChar char="à"/>
            </a:pPr>
            <a:r>
              <a:rPr lang="en-US" dirty="0">
                <a:ea typeface="Times" pitchFamily="-111" charset="0"/>
                <a:cs typeface="Times" pitchFamily="-111" charset="0"/>
                <a:sym typeface="Baskerville Semibold" pitchFamily="-111" charset="0"/>
              </a:rPr>
              <a:t> M</a:t>
            </a:r>
            <a:r>
              <a:rPr lang="en-US" dirty="0">
                <a:solidFill>
                  <a:schemeClr val="tx1"/>
                </a:solidFill>
                <a:ea typeface="Times" pitchFamily="-111" charset="0"/>
                <a:cs typeface="Times" pitchFamily="-111" charset="0"/>
                <a:sym typeface="Baskerville Semibold" pitchFamily="-111" charset="0"/>
              </a:rPr>
              <a:t>ost nucleons in tight, </a:t>
            </a:r>
            <a:r>
              <a:rPr lang="en-US" sz="2000" i="1" dirty="0">
                <a:solidFill>
                  <a:schemeClr val="tx1"/>
                </a:solidFill>
                <a:ea typeface="Times" pitchFamily="-111" charset="0"/>
                <a:cs typeface="Times" pitchFamily="-111" charset="0"/>
                <a:sym typeface="Baskerville Semibold" pitchFamily="-111" charset="0"/>
              </a:rPr>
              <a:t>α</a:t>
            </a:r>
            <a:r>
              <a:rPr lang="en-US" dirty="0">
                <a:solidFill>
                  <a:schemeClr val="tx1"/>
                </a:solidFill>
                <a:ea typeface="Times" pitchFamily="-111" charset="0"/>
                <a:cs typeface="Times" pitchFamily="-111" charset="0"/>
                <a:sym typeface="Baskerville Semibold" pitchFamily="-111" charset="0"/>
              </a:rPr>
              <a:t>-like configurations </a:t>
            </a:r>
          </a:p>
          <a:p>
            <a:pPr>
              <a:buFont typeface="Wingdings" pitchFamily="1" charset="2"/>
              <a:buChar char="à"/>
            </a:pPr>
            <a:endParaRPr lang="en-US" dirty="0">
              <a:ea typeface="Times" pitchFamily="-111" charset="0"/>
              <a:cs typeface="Times" pitchFamily="-111" charset="0"/>
              <a:sym typeface="Baskerville Semibold" pitchFamily="-111" charset="0"/>
            </a:endParaRPr>
          </a:p>
          <a:p>
            <a:r>
              <a:rPr lang="en-US" dirty="0">
                <a:solidFill>
                  <a:schemeClr val="tx1"/>
                </a:solidFill>
                <a:ea typeface="Times" pitchFamily="-111" charset="0"/>
                <a:cs typeface="Times" pitchFamily="-111" charset="0"/>
                <a:sym typeface="Baskerville Semibold" pitchFamily="-111" charset="0"/>
              </a:rPr>
              <a:t>EMC effect driven by </a:t>
            </a:r>
            <a:r>
              <a:rPr lang="en-US" b="1" i="1" dirty="0">
                <a:solidFill>
                  <a:srgbClr val="FF0000"/>
                </a:solidFill>
                <a:ea typeface="Times" pitchFamily="-111" charset="0"/>
                <a:cs typeface="Times" pitchFamily="-111" charset="0"/>
                <a:sym typeface="Baskerville Semibold" pitchFamily="-111" charset="0"/>
              </a:rPr>
              <a:t>local </a:t>
            </a:r>
            <a:r>
              <a:rPr lang="en-US" dirty="0">
                <a:solidFill>
                  <a:schemeClr val="tx1"/>
                </a:solidFill>
                <a:ea typeface="Times" pitchFamily="-111" charset="0"/>
                <a:cs typeface="Times" pitchFamily="-111" charset="0"/>
                <a:sym typeface="Baskerville Semibold" pitchFamily="-111" charset="0"/>
              </a:rPr>
              <a:t>rather than </a:t>
            </a:r>
            <a:r>
              <a:rPr lang="en-US" i="1" dirty="0">
                <a:solidFill>
                  <a:srgbClr val="004CEA"/>
                </a:solidFill>
                <a:ea typeface="Times" pitchFamily="-111" charset="0"/>
                <a:cs typeface="Times" pitchFamily="-111" charset="0"/>
                <a:sym typeface="Baskerville Semibold" pitchFamily="-111" charset="0"/>
              </a:rPr>
              <a:t>average</a:t>
            </a:r>
            <a:r>
              <a:rPr lang="en-US" dirty="0">
                <a:ea typeface="Times" pitchFamily="-111" charset="0"/>
                <a:cs typeface="Times" pitchFamily="-111" charset="0"/>
                <a:sym typeface="Baskerville Semibold" pitchFamily="-111" charset="0"/>
              </a:rPr>
              <a:t> nuclear density</a:t>
            </a:r>
            <a:r>
              <a:rPr lang="en-US" dirty="0">
                <a:solidFill>
                  <a:schemeClr val="tx1"/>
                </a:solidFill>
                <a:ea typeface="Times" pitchFamily="-111" charset="0"/>
                <a:cs typeface="Times" pitchFamily="-111" charset="0"/>
                <a:sym typeface="Baskerville Semibold" pitchFamily="-111" charset="0"/>
              </a:rPr>
              <a:t>  </a:t>
            </a:r>
          </a:p>
          <a:p>
            <a:endParaRPr lang="en-US" dirty="0">
              <a:solidFill>
                <a:schemeClr val="tx1"/>
              </a:solidFill>
              <a:ea typeface="Baskerville Semibold" pitchFamily="-111" charset="0"/>
              <a:cs typeface="Baskerville Semibold" pitchFamily="-111" charset="0"/>
              <a:sym typeface="Baskerville Semibold" pitchFamily="-111" charset="0"/>
            </a:endParaRPr>
          </a:p>
        </p:txBody>
      </p:sp>
      <p:pic>
        <p:nvPicPr>
          <p:cNvPr id="6" name="Picture 13" descr="H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532508"/>
            <a:ext cx="18288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6556" y="4543621"/>
            <a:ext cx="1919288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181600" y="511342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we see similar behavior in other nuclei?</a:t>
            </a:r>
          </a:p>
        </p:txBody>
      </p:sp>
    </p:spTree>
    <p:extLst>
      <p:ext uri="{BB962C8B-B14F-4D97-AF65-F5344CB8AC3E}">
        <p14:creationId xmlns:p14="http://schemas.microsoft.com/office/powerpoint/2010/main" val="64635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4174-7868-AB4E-96C8-DD26F2CC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0C041-7381-274C-883B-154D178B4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18566"/>
            <a:ext cx="8229600" cy="3687931"/>
          </a:xfrm>
        </p:spPr>
        <p:txBody>
          <a:bodyPr/>
          <a:lstStyle/>
          <a:p>
            <a:r>
              <a:rPr lang="en-US" dirty="0"/>
              <a:t>The EMC Effect</a:t>
            </a:r>
          </a:p>
          <a:p>
            <a:r>
              <a:rPr lang="en-US" dirty="0"/>
              <a:t>Structure functions in the resonance region – nucleons </a:t>
            </a:r>
            <a:r>
              <a:rPr lang="en-US" dirty="0">
                <a:sym typeface="Wingdings" pitchFamily="2" charset="2"/>
              </a:rPr>
              <a:t> nuclei</a:t>
            </a:r>
          </a:p>
          <a:p>
            <a:r>
              <a:rPr lang="en-US" dirty="0">
                <a:sym typeface="Wingdings" pitchFamily="2" charset="2"/>
              </a:rPr>
              <a:t>Duality in nuclear structure functions  the EMC Effect</a:t>
            </a:r>
          </a:p>
          <a:p>
            <a:r>
              <a:rPr lang="en-US" dirty="0">
                <a:sym typeface="Wingdings" pitchFamily="2" charset="2"/>
              </a:rPr>
              <a:t>JLab measurements at 6 and 11 GeV</a:t>
            </a:r>
          </a:p>
        </p:txBody>
      </p:sp>
    </p:spTree>
    <p:extLst>
      <p:ext uri="{BB962C8B-B14F-4D97-AF65-F5344CB8AC3E}">
        <p14:creationId xmlns:p14="http://schemas.microsoft.com/office/powerpoint/2010/main" val="3705366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>
                <a:solidFill>
                  <a:srgbClr val="C00000"/>
                </a:solidFill>
              </a:rPr>
              <a:t>E12-10-008: EMC effect in light</a:t>
            </a:r>
            <a:r>
              <a:rPr lang="en-US" altLang="en-US" sz="2800">
                <a:solidFill>
                  <a:srgbClr val="C00000"/>
                </a:solidFill>
                <a:sym typeface="Wingdings"/>
              </a:rPr>
              <a:t> heavy </a:t>
            </a:r>
            <a:r>
              <a:rPr lang="en-US" altLang="en-US" sz="2800">
                <a:solidFill>
                  <a:srgbClr val="C00000"/>
                </a:solidFill>
              </a:rPr>
              <a:t>nuclei</a:t>
            </a:r>
            <a:endParaRPr 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1468377" y="1014207"/>
            <a:ext cx="6443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Spokespersons: J. Arrington, A. Daniel, N. </a:t>
            </a:r>
            <a:r>
              <a:rPr lang="en-US" dirty="0" err="1"/>
              <a:t>Fomin</a:t>
            </a:r>
            <a:r>
              <a:rPr lang="en-US" dirty="0"/>
              <a:t>, D. Gaskell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31" y="1511200"/>
            <a:ext cx="4447289" cy="281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4985656" y="4458472"/>
            <a:ext cx="3929743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/>
          <a:p>
            <a:pPr algn="r" eaLnBrk="1" hangingPunct="1">
              <a:spcBef>
                <a:spcPct val="20000"/>
              </a:spcBef>
              <a:buClr>
                <a:srgbClr val="000000"/>
              </a:buClr>
              <a:buSzPct val="100000"/>
            </a:pPr>
            <a:r>
              <a:rPr lang="en-US" altLang="en-US" sz="1600" b="1" i="1" dirty="0">
                <a:solidFill>
                  <a:srgbClr val="FF0000"/>
                </a:solidFill>
              </a:rPr>
              <a:t>J. </a:t>
            </a:r>
            <a:r>
              <a:rPr lang="en-US" altLang="en-US" sz="1600" b="1" i="1" dirty="0" err="1">
                <a:solidFill>
                  <a:srgbClr val="FF0000"/>
                </a:solidFill>
              </a:rPr>
              <a:t>Seely</a:t>
            </a:r>
            <a:r>
              <a:rPr lang="en-US" altLang="en-US" sz="1600" b="1" i="1" dirty="0">
                <a:solidFill>
                  <a:srgbClr val="FF0000"/>
                </a:solidFill>
              </a:rPr>
              <a:t>, et al., PRL 103, 202301 (2009)</a:t>
            </a:r>
            <a:endParaRPr lang="en-US" altLang="en-US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304" y="1377388"/>
            <a:ext cx="343138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u="sng" dirty="0">
                <a:solidFill>
                  <a:srgbClr val="0070C0"/>
                </a:solidFill>
              </a:rPr>
              <a:t>E03-103: EMC at 6 GeV</a:t>
            </a:r>
          </a:p>
          <a:p>
            <a:pPr marL="285750" indent="-285750">
              <a:buFont typeface="Wingdings" charset="2"/>
              <a:buChar char="à"/>
            </a:pPr>
            <a:r>
              <a:rPr lang="en-US" altLang="en-US" dirty="0">
                <a:solidFill>
                  <a:srgbClr val="000000"/>
                </a:solidFill>
                <a:sym typeface="Wingdings"/>
              </a:rPr>
              <a:t>Focused on light nuclei</a:t>
            </a:r>
          </a:p>
          <a:p>
            <a:pPr marL="285750" lvl="1" indent="-285750">
              <a:buFont typeface="Wingdings" charset="2"/>
              <a:buChar char="à"/>
            </a:pPr>
            <a:r>
              <a:rPr lang="en-US" altLang="en-US" sz="1600" dirty="0">
                <a:solidFill>
                  <a:srgbClr val="000000"/>
                </a:solidFill>
              </a:rPr>
              <a:t>Large EMC effect for </a:t>
            </a:r>
            <a:r>
              <a:rPr lang="en-US" altLang="en-US" sz="1600" baseline="30000" dirty="0">
                <a:solidFill>
                  <a:srgbClr val="000000"/>
                </a:solidFill>
              </a:rPr>
              <a:t>9</a:t>
            </a:r>
            <a:r>
              <a:rPr lang="en-US" altLang="en-US" sz="1600" dirty="0">
                <a:solidFill>
                  <a:srgbClr val="000000"/>
                </a:solidFill>
              </a:rPr>
              <a:t>Be</a:t>
            </a:r>
          </a:p>
          <a:p>
            <a:pPr marL="285750" indent="-285750">
              <a:buFont typeface="Wingdings" charset="2"/>
              <a:buChar char="à"/>
            </a:pPr>
            <a:r>
              <a:rPr lang="en-US" altLang="en-US" dirty="0">
                <a:solidFill>
                  <a:srgbClr val="000000"/>
                </a:solidFill>
              </a:rPr>
              <a:t>Local density/cluster effects?</a:t>
            </a:r>
          </a:p>
        </p:txBody>
      </p:sp>
      <p:pic>
        <p:nvPicPr>
          <p:cNvPr id="8" name="Picture 9" descr="C:\Users\johna\Desktop\IMAGES\Be9 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088" y="2604142"/>
            <a:ext cx="1533605" cy="151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Users\johna\Desktop\IMAGES\He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88" y="2605730"/>
            <a:ext cx="1533605" cy="151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1088" y="4730238"/>
            <a:ext cx="868244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u="sng" dirty="0">
                <a:solidFill>
                  <a:srgbClr val="0070C0"/>
                </a:solidFill>
              </a:rPr>
              <a:t>E12-10-008: EMC effect at 12 GeV </a:t>
            </a:r>
            <a:endParaRPr lang="en-US" altLang="en-US" u="sng" dirty="0">
              <a:solidFill>
                <a:srgbClr val="0070C0"/>
              </a:solidFill>
              <a:sym typeface="Symbol" charset="2"/>
            </a:endParaRPr>
          </a:p>
          <a:p>
            <a:pPr marL="285750" lvl="1" indent="-285750">
              <a:buFont typeface="Wingdings" charset="2"/>
              <a:buChar char="à"/>
            </a:pPr>
            <a:r>
              <a:rPr lang="en-US" altLang="en-US" sz="2000" dirty="0">
                <a:solidFill>
                  <a:srgbClr val="000000"/>
                </a:solidFill>
              </a:rPr>
              <a:t>Higher Q</a:t>
            </a:r>
            <a:r>
              <a:rPr lang="en-US" altLang="en-US" sz="2000" baseline="30000" dirty="0">
                <a:solidFill>
                  <a:srgbClr val="000000"/>
                </a:solidFill>
              </a:rPr>
              <a:t>2</a:t>
            </a:r>
            <a:r>
              <a:rPr lang="en-US" altLang="en-US" sz="2000" dirty="0">
                <a:solidFill>
                  <a:srgbClr val="000000"/>
                </a:solidFill>
              </a:rPr>
              <a:t>, expanded range in x (both low and high x)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</a:p>
          <a:p>
            <a:pPr marL="285750" lvl="1" indent="-285750">
              <a:buFont typeface="Wingdings" charset="2"/>
              <a:buChar char="à"/>
            </a:pPr>
            <a:r>
              <a:rPr lang="en-US" altLang="en-US" dirty="0">
                <a:solidFill>
                  <a:srgbClr val="000000"/>
                </a:solidFill>
              </a:rPr>
              <a:t>Light nuclei includes </a:t>
            </a:r>
            <a:r>
              <a:rPr lang="en-US" altLang="en-US" baseline="30000" dirty="0">
                <a:solidFill>
                  <a:srgbClr val="000000"/>
                </a:solidFill>
              </a:rPr>
              <a:t>1</a:t>
            </a:r>
            <a:r>
              <a:rPr lang="en-US" altLang="en-US" dirty="0">
                <a:solidFill>
                  <a:srgbClr val="000000"/>
                </a:solidFill>
                <a:sym typeface="Symbol" charset="2"/>
              </a:rPr>
              <a:t>H, </a:t>
            </a:r>
            <a:r>
              <a:rPr lang="en-US" altLang="en-US" baseline="30000" dirty="0">
                <a:solidFill>
                  <a:srgbClr val="000000"/>
                </a:solidFill>
                <a:sym typeface="Symbol" charset="2"/>
              </a:rPr>
              <a:t>2</a:t>
            </a:r>
            <a:r>
              <a:rPr lang="en-US" altLang="en-US" dirty="0">
                <a:solidFill>
                  <a:srgbClr val="000000"/>
                </a:solidFill>
                <a:sym typeface="Symbol" charset="2"/>
              </a:rPr>
              <a:t>H, </a:t>
            </a:r>
            <a:r>
              <a:rPr lang="en-US" altLang="en-US" baseline="30000" dirty="0">
                <a:solidFill>
                  <a:srgbClr val="000000"/>
                </a:solidFill>
                <a:sym typeface="Symbol" charset="2"/>
              </a:rPr>
              <a:t>3</a:t>
            </a:r>
            <a:r>
              <a:rPr lang="en-US" altLang="en-US" dirty="0">
                <a:solidFill>
                  <a:srgbClr val="000000"/>
                </a:solidFill>
                <a:sym typeface="Symbol" charset="2"/>
              </a:rPr>
              <a:t>He, </a:t>
            </a:r>
            <a:r>
              <a:rPr lang="en-US" altLang="en-US" baseline="30000" dirty="0">
                <a:solidFill>
                  <a:srgbClr val="000000"/>
                </a:solidFill>
                <a:sym typeface="Symbol" charset="2"/>
              </a:rPr>
              <a:t>4</a:t>
            </a:r>
            <a:r>
              <a:rPr lang="en-US" altLang="en-US" dirty="0">
                <a:solidFill>
                  <a:srgbClr val="000000"/>
                </a:solidFill>
                <a:sym typeface="Symbol" charset="2"/>
              </a:rPr>
              <a:t>He, </a:t>
            </a:r>
            <a:r>
              <a:rPr lang="en-US" altLang="en-US" baseline="30000" dirty="0">
                <a:solidFill>
                  <a:srgbClr val="C00000"/>
                </a:solidFill>
                <a:sym typeface="Symbol" charset="2"/>
              </a:rPr>
              <a:t>6</a:t>
            </a:r>
            <a:r>
              <a:rPr lang="en-US" altLang="en-US" dirty="0">
                <a:solidFill>
                  <a:srgbClr val="C00000"/>
                </a:solidFill>
                <a:sym typeface="Symbol" charset="2"/>
              </a:rPr>
              <a:t>Li, </a:t>
            </a:r>
            <a:r>
              <a:rPr lang="en-US" altLang="en-US" baseline="30000" dirty="0">
                <a:solidFill>
                  <a:srgbClr val="C00000"/>
                </a:solidFill>
                <a:sym typeface="Symbol" charset="2"/>
              </a:rPr>
              <a:t>7</a:t>
            </a:r>
            <a:r>
              <a:rPr lang="en-US" altLang="en-US" dirty="0">
                <a:solidFill>
                  <a:srgbClr val="C00000"/>
                </a:solidFill>
                <a:sym typeface="Symbol" charset="2"/>
              </a:rPr>
              <a:t>Li</a:t>
            </a:r>
            <a:r>
              <a:rPr lang="en-US" altLang="en-US" dirty="0">
                <a:solidFill>
                  <a:srgbClr val="000000"/>
                </a:solidFill>
                <a:sym typeface="Symbol" charset="2"/>
              </a:rPr>
              <a:t>, </a:t>
            </a:r>
            <a:r>
              <a:rPr lang="en-US" altLang="en-US" baseline="30000" dirty="0">
                <a:solidFill>
                  <a:srgbClr val="000000"/>
                </a:solidFill>
                <a:sym typeface="Symbol" charset="2"/>
              </a:rPr>
              <a:t>9</a:t>
            </a:r>
            <a:r>
              <a:rPr lang="en-US" altLang="en-US" dirty="0">
                <a:solidFill>
                  <a:srgbClr val="000000"/>
                </a:solidFill>
                <a:sym typeface="Symbol" charset="2"/>
              </a:rPr>
              <a:t>Be, </a:t>
            </a:r>
            <a:r>
              <a:rPr lang="en-US" altLang="en-US" baseline="30000" dirty="0">
                <a:solidFill>
                  <a:srgbClr val="C00000"/>
                </a:solidFill>
                <a:sym typeface="Symbol" charset="2"/>
              </a:rPr>
              <a:t>10</a:t>
            </a:r>
            <a:r>
              <a:rPr lang="en-US" altLang="en-US" dirty="0">
                <a:solidFill>
                  <a:srgbClr val="C00000"/>
                </a:solidFill>
                <a:sym typeface="Symbol" charset="2"/>
              </a:rPr>
              <a:t>B, </a:t>
            </a:r>
            <a:r>
              <a:rPr lang="en-US" altLang="en-US" baseline="30000" dirty="0">
                <a:solidFill>
                  <a:srgbClr val="C00000"/>
                </a:solidFill>
                <a:sym typeface="Symbol" charset="2"/>
              </a:rPr>
              <a:t>11</a:t>
            </a:r>
            <a:r>
              <a:rPr lang="en-US" altLang="en-US" dirty="0">
                <a:solidFill>
                  <a:srgbClr val="C00000"/>
                </a:solidFill>
                <a:sym typeface="Symbol" charset="2"/>
              </a:rPr>
              <a:t>B</a:t>
            </a:r>
            <a:r>
              <a:rPr lang="en-US" altLang="en-US" dirty="0">
                <a:solidFill>
                  <a:srgbClr val="000000"/>
                </a:solidFill>
                <a:sym typeface="Symbol" charset="2"/>
              </a:rPr>
              <a:t>, </a:t>
            </a:r>
            <a:r>
              <a:rPr lang="en-US" altLang="en-US" baseline="30000" dirty="0">
                <a:solidFill>
                  <a:srgbClr val="000000"/>
                </a:solidFill>
                <a:sym typeface="Symbol" charset="2"/>
              </a:rPr>
              <a:t>12</a:t>
            </a:r>
            <a:r>
              <a:rPr lang="en-US" altLang="en-US" dirty="0">
                <a:solidFill>
                  <a:srgbClr val="000000"/>
                </a:solidFill>
                <a:sym typeface="Symbol" charset="2"/>
              </a:rPr>
              <a:t>C</a:t>
            </a:r>
            <a:endParaRPr lang="en-US" altLang="en-US" i="1" dirty="0">
              <a:solidFill>
                <a:srgbClr val="0000CC"/>
              </a:solidFill>
            </a:endParaRPr>
          </a:p>
          <a:p>
            <a:pPr marL="285750" lvl="1" indent="-285750">
              <a:buFont typeface="Wingdings" charset="2"/>
              <a:buChar char="à"/>
            </a:pPr>
            <a:r>
              <a:rPr lang="en-US" altLang="en-US" dirty="0">
                <a:sym typeface="Symbol" charset="2"/>
              </a:rPr>
              <a:t>Heavy nuclei include </a:t>
            </a:r>
            <a:r>
              <a:rPr lang="en-US" altLang="en-US" baseline="30000" dirty="0">
                <a:solidFill>
                  <a:srgbClr val="C1320B"/>
                </a:solidFill>
                <a:sym typeface="Symbol" charset="2"/>
              </a:rPr>
              <a:t>40</a:t>
            </a:r>
            <a:r>
              <a:rPr lang="en-US" altLang="en-US" dirty="0">
                <a:solidFill>
                  <a:srgbClr val="C1320B"/>
                </a:solidFill>
                <a:sym typeface="Symbol" charset="2"/>
              </a:rPr>
              <a:t>Ca, </a:t>
            </a:r>
            <a:r>
              <a:rPr lang="en-US" altLang="en-US" baseline="30000" dirty="0">
                <a:solidFill>
                  <a:srgbClr val="C1320B"/>
                </a:solidFill>
                <a:sym typeface="Symbol" charset="2"/>
              </a:rPr>
              <a:t>48</a:t>
            </a:r>
            <a:r>
              <a:rPr lang="en-US" altLang="en-US" dirty="0">
                <a:solidFill>
                  <a:srgbClr val="C1320B"/>
                </a:solidFill>
                <a:sym typeface="Symbol" charset="2"/>
              </a:rPr>
              <a:t>Ca </a:t>
            </a:r>
            <a:r>
              <a:rPr lang="en-US" altLang="en-US" dirty="0">
                <a:sym typeface="Symbol" charset="2"/>
              </a:rPr>
              <a:t>and Cu</a:t>
            </a:r>
            <a:r>
              <a:rPr lang="en-US" altLang="en-US" dirty="0">
                <a:solidFill>
                  <a:srgbClr val="0000CC"/>
                </a:solidFill>
                <a:sym typeface="Symbol" charset="2"/>
              </a:rPr>
              <a:t> </a:t>
            </a:r>
            <a:r>
              <a:rPr lang="en-US" altLang="en-US" dirty="0">
                <a:sym typeface="Symbol" charset="2"/>
              </a:rPr>
              <a:t>and additional heavy nuclei of particular interest for </a:t>
            </a:r>
            <a:r>
              <a:rPr lang="en-US" altLang="en-US" dirty="0">
                <a:solidFill>
                  <a:srgbClr val="00B050"/>
                </a:solidFill>
                <a:sym typeface="Symbol" charset="2"/>
              </a:rPr>
              <a:t>EMC-SRC correlation studies</a:t>
            </a:r>
          </a:p>
        </p:txBody>
      </p:sp>
    </p:spTree>
    <p:extLst>
      <p:ext uri="{BB962C8B-B14F-4D97-AF65-F5344CB8AC3E}">
        <p14:creationId xmlns:p14="http://schemas.microsoft.com/office/powerpoint/2010/main" val="362256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05" y="419222"/>
            <a:ext cx="4818688" cy="109084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E12-10-008 (EMC effect) and E12-06-105 (x&gt;1)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6900897" y="1037833"/>
            <a:ext cx="2083578" cy="2063752"/>
            <a:chOff x="223838" y="2084825"/>
            <a:chExt cx="3503252" cy="3470275"/>
          </a:xfrm>
        </p:grpSpPr>
        <p:sp>
          <p:nvSpPr>
            <p:cNvPr id="7" name="Rectangle 6"/>
            <p:cNvSpPr/>
            <p:nvPr/>
          </p:nvSpPr>
          <p:spPr bwMode="auto">
            <a:xfrm>
              <a:off x="231774" y="2084825"/>
              <a:ext cx="3495316" cy="34702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 i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pic>
          <p:nvPicPr>
            <p:cNvPr id="8" name="Picture 20" descr="He3_He4_He6_He8_figure"/>
            <p:cNvPicPr>
              <a:picLocks noChangeAspect="1" noChangeArrowheads="1"/>
            </p:cNvPicPr>
            <p:nvPr/>
          </p:nvPicPr>
          <p:blipFill>
            <a:blip r:embed="rId2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04" t="9612" r="30908" b="8582"/>
            <a:stretch>
              <a:fillRect/>
            </a:stretch>
          </p:blipFill>
          <p:spPr bwMode="auto">
            <a:xfrm>
              <a:off x="231775" y="3813613"/>
              <a:ext cx="1882775" cy="174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1" descr="Be9 90"/>
            <p:cNvPicPr>
              <a:picLocks noChangeAspect="1" noChangeArrowheads="1"/>
            </p:cNvPicPr>
            <p:nvPr/>
          </p:nvPicPr>
          <p:blipFill>
            <a:blip r:embed="rId3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5" t="3334" r="4945" b="3334"/>
            <a:stretch>
              <a:fillRect/>
            </a:stretch>
          </p:blipFill>
          <p:spPr bwMode="auto">
            <a:xfrm>
              <a:off x="223838" y="2084825"/>
              <a:ext cx="1700212" cy="17414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4" descr="He3_He4_He6_He8_figure"/>
            <p:cNvPicPr>
              <a:picLocks noChangeAspect="1" noChangeArrowheads="1"/>
            </p:cNvPicPr>
            <p:nvPr/>
          </p:nvPicPr>
          <p:blipFill>
            <a:blip r:embed="rId4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0" t="9268" r="55556" b="8582"/>
            <a:stretch>
              <a:fillRect/>
            </a:stretch>
          </p:blipFill>
          <p:spPr bwMode="auto">
            <a:xfrm>
              <a:off x="1926865" y="3799325"/>
              <a:ext cx="1800225" cy="174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5" descr="He3_He4_He6_He8_figure"/>
            <p:cNvPicPr>
              <a:picLocks noChangeAspect="1" noChangeArrowheads="1"/>
            </p:cNvPicPr>
            <p:nvPr/>
          </p:nvPicPr>
          <p:blipFill>
            <a:blip r:embed="rId5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6" t="9268" r="78639" b="8582"/>
            <a:stretch>
              <a:fillRect/>
            </a:stretch>
          </p:blipFill>
          <p:spPr bwMode="auto">
            <a:xfrm>
              <a:off x="1884363" y="2084825"/>
              <a:ext cx="1836737" cy="173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5207261" y="1082343"/>
            <a:ext cx="1682750" cy="1804987"/>
            <a:chOff x="5293519" y="3207102"/>
            <a:chExt cx="1682750" cy="1804987"/>
          </a:xfrm>
        </p:grpSpPr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>
              <a:off x="5455445" y="3207102"/>
              <a:ext cx="1432244" cy="1801812"/>
            </a:xfrm>
            <a:prstGeom prst="rect">
              <a:avLst/>
            </a:prstGeom>
            <a:solidFill>
              <a:srgbClr val="FFC000">
                <a:alpha val="90195"/>
              </a:srgbClr>
            </a:solidFill>
            <a:ln w="4762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1F497D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1F497D"/>
                </a:buClr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5293519" y="3222977"/>
              <a:ext cx="990600" cy="17859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1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H</a:t>
              </a:r>
              <a:endParaRPr lang="en-US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2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H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3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He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4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He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5985669" y="3226152"/>
              <a:ext cx="990600" cy="17859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6,7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Li</a:t>
              </a:r>
              <a:endParaRPr lang="en-US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9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Be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10,11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B</a:t>
              </a:r>
              <a:endParaRPr lang="en-US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12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C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76785" y="4334072"/>
            <a:ext cx="1991364" cy="2265819"/>
            <a:chOff x="6976269" y="3207102"/>
            <a:chExt cx="1991364" cy="2265819"/>
          </a:xfrm>
        </p:grpSpPr>
        <p:sp>
          <p:nvSpPr>
            <p:cNvPr id="17" name="Rectangle 1"/>
            <p:cNvSpPr>
              <a:spLocks noChangeArrowheads="1"/>
            </p:cNvSpPr>
            <p:nvPr/>
          </p:nvSpPr>
          <p:spPr bwMode="auto">
            <a:xfrm>
              <a:off x="7040089" y="3226151"/>
              <a:ext cx="1927544" cy="2246769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90195"/>
              </a:schemeClr>
            </a:solidFill>
            <a:ln w="476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1F497D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1F497D"/>
                </a:buClr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6976269" y="3207102"/>
              <a:ext cx="1098952" cy="224676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27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Al</a:t>
              </a:r>
              <a:endParaRPr lang="en-US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40*,48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Ca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48</a:t>
              </a:r>
              <a:r>
                <a:rPr lang="en-US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Ti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54</a:t>
              </a:r>
              <a:r>
                <a:rPr lang="en-US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Fe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58,64</a:t>
              </a:r>
              <a:r>
                <a:rPr lang="en-US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Ni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7977033" y="3226152"/>
              <a:ext cx="990600" cy="224676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64*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Cu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108*</a:t>
              </a:r>
              <a:r>
                <a:rPr lang="en-US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Ag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119*</a:t>
              </a:r>
              <a:r>
                <a:rPr lang="en-US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Sn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197*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Au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232</a:t>
              </a:r>
              <a:r>
                <a:rPr lang="en-US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Th</a:t>
              </a:r>
              <a:endParaRPr lang="en-US" sz="20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5369187" y="277993"/>
            <a:ext cx="3567386" cy="52766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Light nuclei: Reliable calculations of nuclear structure (e.g. clustering)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695580" y="5823644"/>
            <a:ext cx="2839263" cy="52766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Heavier nuclei: Cover range of N/Z at ~fixed values of A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87325" y="1651681"/>
            <a:ext cx="4774735" cy="254009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Both experiments use wide range of nuclear targets to study impact of cluster structure, separate mass and isospin dependence on SRCs, nuclear PDFs</a:t>
            </a:r>
          </a:p>
          <a:p>
            <a:endParaRPr lang="en-US" sz="1600" dirty="0"/>
          </a:p>
          <a:p>
            <a:r>
              <a:rPr lang="en-US" dirty="0"/>
              <a:t>Experiments will use a common set of targets to provide more information in the EMC-SRC connection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0689" y="2821693"/>
            <a:ext cx="2516679" cy="359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3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DA6D1E-B332-A943-8B54-54FF9222C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469" y="2803001"/>
            <a:ext cx="5321049" cy="3988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E12-10-008: Commissioning running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862" y="1152266"/>
            <a:ext cx="8548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à"/>
            </a:pPr>
            <a:r>
              <a:rPr lang="en-US" dirty="0">
                <a:sym typeface="Wingdings"/>
              </a:rPr>
              <a:t>Ran with E12-10-002 at part of commissioning experiment run to make some initial EMC effect measurements </a:t>
            </a:r>
          </a:p>
          <a:p>
            <a:pPr marL="285750" indent="-285750">
              <a:buFont typeface="Wingdings" charset="2"/>
              <a:buChar char="à"/>
            </a:pPr>
            <a:r>
              <a:rPr lang="en-US" dirty="0">
                <a:sym typeface="Wingdings"/>
              </a:rPr>
              <a:t>~2</a:t>
            </a:r>
            <a:r>
              <a:rPr lang="en-US" dirty="0"/>
              <a:t> days used to:</a:t>
            </a:r>
          </a:p>
          <a:p>
            <a:pPr marL="342900" indent="-342900">
              <a:buAutoNum type="arabicPeriod"/>
            </a:pPr>
            <a:r>
              <a:rPr lang="en-US" dirty="0"/>
              <a:t>Measure Q</a:t>
            </a:r>
            <a:r>
              <a:rPr lang="en-US" baseline="30000" dirty="0"/>
              <a:t>2</a:t>
            </a:r>
            <a:r>
              <a:rPr lang="en-US" dirty="0"/>
              <a:t> dependence of EMC effect over range of x to check scaling of EMC ratio </a:t>
            </a:r>
            <a:r>
              <a:rPr lang="en-US" dirty="0">
                <a:sym typeface="Wingdings"/>
              </a:rPr>
              <a:t> carbon target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Obtain data on a few light nuclei at a single </a:t>
            </a:r>
            <a:r>
              <a:rPr lang="en-US" i="1" dirty="0"/>
              <a:t>Q</a:t>
            </a:r>
            <a:r>
              <a:rPr lang="en-US" i="1" baseline="30000" dirty="0"/>
              <a:t>2</a:t>
            </a:r>
            <a:r>
              <a:rPr lang="en-US" dirty="0"/>
              <a:t>/angle (</a:t>
            </a:r>
            <a:r>
              <a:rPr lang="en-US" baseline="30000" dirty="0"/>
              <a:t>9</a:t>
            </a:r>
            <a:r>
              <a:rPr lang="en-US" dirty="0"/>
              <a:t>Be, </a:t>
            </a:r>
            <a:r>
              <a:rPr lang="en-US" baseline="30000" dirty="0"/>
              <a:t>10</a:t>
            </a:r>
            <a:r>
              <a:rPr lang="en-US" dirty="0"/>
              <a:t>B, </a:t>
            </a:r>
            <a:r>
              <a:rPr lang="en-US" baseline="30000" dirty="0"/>
              <a:t>11</a:t>
            </a:r>
            <a:r>
              <a:rPr lang="en-US" dirty="0"/>
              <a:t>B, C)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13379" y="4923728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Be,</a:t>
            </a:r>
            <a:r>
              <a:rPr lang="en-US" baseline="30000" dirty="0">
                <a:solidFill>
                  <a:srgbClr val="FF0000"/>
                </a:solidFill>
              </a:rPr>
              <a:t>10,11</a:t>
            </a:r>
            <a:r>
              <a:rPr lang="en-US" dirty="0">
                <a:solidFill>
                  <a:srgbClr val="FF0000"/>
                </a:solidFill>
              </a:rPr>
              <a:t>B,C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7725103" y="4477407"/>
            <a:ext cx="854398" cy="4015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60155" y="3806083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only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766E23C-7DA1-D548-89FB-10DBC0E7C878}"/>
              </a:ext>
            </a:extLst>
          </p:cNvPr>
          <p:cNvCxnSpPr/>
          <p:nvPr/>
        </p:nvCxnSpPr>
        <p:spPr>
          <a:xfrm flipH="1" flipV="1">
            <a:off x="7813379" y="3930459"/>
            <a:ext cx="321158" cy="454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18AE90-401C-1545-B225-2C155D181EEB}"/>
              </a:ext>
            </a:extLst>
          </p:cNvPr>
          <p:cNvCxnSpPr/>
          <p:nvPr/>
        </p:nvCxnSpPr>
        <p:spPr>
          <a:xfrm flipH="1">
            <a:off x="7813379" y="3975882"/>
            <a:ext cx="292847" cy="1995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36399C7-A002-A24C-8693-6590EEDFC5D3}"/>
              </a:ext>
            </a:extLst>
          </p:cNvPr>
          <p:cNvSpPr txBox="1"/>
          <p:nvPr/>
        </p:nvSpPr>
        <p:spPr>
          <a:xfrm>
            <a:off x="407862" y="3254345"/>
            <a:ext cx="2752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experiment: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All targets at 21 degrees, smaller subset at 35 degrees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25,29,40 degrees used for Q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dependence tests w/Carbon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E37040-F7AD-9E42-B4E6-19C9B70195F0}"/>
              </a:ext>
            </a:extLst>
          </p:cNvPr>
          <p:cNvSpPr txBox="1"/>
          <p:nvPr/>
        </p:nvSpPr>
        <p:spPr>
          <a:xfrm>
            <a:off x="5425277" y="3467529"/>
            <a:ext cx="688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</a:t>
            </a:r>
            <a:r>
              <a:rPr lang="en-US" sz="1600" baseline="30000" dirty="0"/>
              <a:t>2</a:t>
            </a:r>
            <a:r>
              <a:rPr lang="en-US" sz="1600" dirty="0"/>
              <a:t>&gt;4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262C31-9A1E-8B48-AA31-07B999A4CFD4}"/>
              </a:ext>
            </a:extLst>
          </p:cNvPr>
          <p:cNvSpPr txBox="1"/>
          <p:nvPr/>
        </p:nvSpPr>
        <p:spPr>
          <a:xfrm>
            <a:off x="6471330" y="2954653"/>
            <a:ext cx="688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</a:t>
            </a:r>
            <a:r>
              <a:rPr lang="en-US" sz="1600" baseline="30000" dirty="0"/>
              <a:t>2</a:t>
            </a:r>
            <a:r>
              <a:rPr lang="en-US" sz="1600" dirty="0"/>
              <a:t>&gt;2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97A2E3-E2DB-4342-9011-DC254E21056B}"/>
              </a:ext>
            </a:extLst>
          </p:cNvPr>
          <p:cNvSpPr txBox="1"/>
          <p:nvPr/>
        </p:nvSpPr>
        <p:spPr>
          <a:xfrm>
            <a:off x="7676460" y="2931942"/>
            <a:ext cx="85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</a:t>
            </a:r>
            <a:r>
              <a:rPr lang="en-US" sz="1600" baseline="30000" dirty="0"/>
              <a:t>2</a:t>
            </a:r>
            <a:r>
              <a:rPr lang="en-US" sz="1600" dirty="0"/>
              <a:t>&gt;1.3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B506B57-2F54-5F4E-A253-3E6B6740D193}"/>
              </a:ext>
            </a:extLst>
          </p:cNvPr>
          <p:cNvCxnSpPr>
            <a:cxnSpLocks/>
          </p:cNvCxnSpPr>
          <p:nvPr/>
        </p:nvCxnSpPr>
        <p:spPr>
          <a:xfrm>
            <a:off x="6113286" y="3636806"/>
            <a:ext cx="7020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67FAB8-D9BD-1046-8238-0CB5426BCAED}"/>
              </a:ext>
            </a:extLst>
          </p:cNvPr>
          <p:cNvCxnSpPr/>
          <p:nvPr/>
        </p:nvCxnSpPr>
        <p:spPr>
          <a:xfrm>
            <a:off x="7010400" y="3243835"/>
            <a:ext cx="357352" cy="2236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92256B-1B15-2943-9715-3BC63AA4CD5F}"/>
              </a:ext>
            </a:extLst>
          </p:cNvPr>
          <p:cNvCxnSpPr>
            <a:cxnSpLocks/>
          </p:cNvCxnSpPr>
          <p:nvPr/>
        </p:nvCxnSpPr>
        <p:spPr>
          <a:xfrm flipH="1">
            <a:off x="7725104" y="3282112"/>
            <a:ext cx="331349" cy="111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479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66EAF-D252-754D-BE3A-BC89055F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4FEBE-53F9-7049-B366-CF77FAFB3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Nuclear structure function ratios (EMC effect) appear to show scaling down to W</a:t>
            </a:r>
            <a:r>
              <a:rPr lang="en-US" baseline="30000" dirty="0"/>
              <a:t>2</a:t>
            </a:r>
            <a:r>
              <a:rPr lang="en-US" dirty="0"/>
              <a:t>=2 GeV</a:t>
            </a:r>
            <a:r>
              <a:rPr lang="en-US" baseline="30000" dirty="0"/>
              <a:t>2</a:t>
            </a:r>
            <a:r>
              <a:rPr lang="en-US" dirty="0"/>
              <a:t> for Q</a:t>
            </a:r>
            <a:r>
              <a:rPr lang="en-US" baseline="30000" dirty="0"/>
              <a:t>2</a:t>
            </a:r>
            <a:r>
              <a:rPr lang="en-US" dirty="0"/>
              <a:t>&gt;3 GeV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consequence of duality + Fermi smearing in nucleus</a:t>
            </a:r>
          </a:p>
          <a:p>
            <a:pPr lvl="1"/>
            <a:r>
              <a:rPr lang="en-US" dirty="0">
                <a:sym typeface="Wingdings" pitchFamily="2" charset="2"/>
              </a:rPr>
              <a:t>Apparent scaling does not work as well for individual structure functions, unless studied as function of </a:t>
            </a:r>
            <a:r>
              <a:rPr lang="en-US" dirty="0">
                <a:latin typeface="Symbol" pitchFamily="2" charset="2"/>
                <a:sym typeface="Wingdings" pitchFamily="2" charset="2"/>
              </a:rPr>
              <a:t>x</a:t>
            </a:r>
            <a:endParaRPr lang="en-US" dirty="0">
              <a:latin typeface="Symbol" pitchFamily="2" charset="2"/>
            </a:endParaRPr>
          </a:p>
          <a:p>
            <a:r>
              <a:rPr lang="en-US" dirty="0"/>
              <a:t>Allows access to EMC effect measurements to rather large x (0.85) at 6 GeV beam energies</a:t>
            </a:r>
          </a:p>
          <a:p>
            <a:pPr lvl="1"/>
            <a:r>
              <a:rPr lang="en-US" dirty="0"/>
              <a:t>Larger x should be accessible with JLab 12 GeV measurements</a:t>
            </a:r>
          </a:p>
          <a:p>
            <a:pPr lvl="1"/>
            <a:r>
              <a:rPr lang="en-US" dirty="0"/>
              <a:t>Will ratios for </a:t>
            </a:r>
            <a:r>
              <a:rPr lang="en-US" i="1" dirty="0"/>
              <a:t>W</a:t>
            </a:r>
            <a:r>
              <a:rPr lang="en-US" i="1" baseline="30000" dirty="0"/>
              <a:t>2</a:t>
            </a:r>
            <a:r>
              <a:rPr lang="en-US" i="1" dirty="0"/>
              <a:t>&lt;2</a:t>
            </a:r>
            <a:r>
              <a:rPr lang="en-US" dirty="0"/>
              <a:t> GeV</a:t>
            </a:r>
            <a:r>
              <a:rPr lang="en-US" baseline="30000" dirty="0"/>
              <a:t>2</a:t>
            </a:r>
            <a:r>
              <a:rPr lang="en-US" dirty="0"/>
              <a:t> scale at larger </a:t>
            </a:r>
            <a:r>
              <a:rPr lang="en-US" i="1" dirty="0"/>
              <a:t>Q</a:t>
            </a:r>
            <a:r>
              <a:rPr lang="en-US" i="1" baseline="30000" dirty="0"/>
              <a:t>2</a:t>
            </a:r>
          </a:p>
          <a:p>
            <a:r>
              <a:rPr lang="en-US" dirty="0"/>
              <a:t>Precise EMC Effect measurements at large x provide test of the wave functions used in EMC effect calculations </a:t>
            </a:r>
          </a:p>
          <a:p>
            <a:r>
              <a:rPr lang="en-US" dirty="0"/>
              <a:t>Applicability of duality (or not) in nuclear structure functions also relevant for neutrino experiments </a:t>
            </a:r>
            <a:r>
              <a:rPr lang="en-US" dirty="0">
                <a:sym typeface="Wingdings" pitchFamily="2" charset="2"/>
              </a:rPr>
              <a:t> Monte Carlo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58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6A763-1810-B04B-A441-A3AC5317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1327472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EAAD-8C13-C642-9674-49656BB8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C0504D"/>
                </a:solidFill>
              </a:rPr>
              <a:t>Carbon/</a:t>
            </a:r>
            <a:r>
              <a:rPr lang="en-GB" baseline="30000" dirty="0">
                <a:solidFill>
                  <a:srgbClr val="C0504D"/>
                </a:solidFill>
              </a:rPr>
              <a:t>2</a:t>
            </a:r>
            <a:r>
              <a:rPr lang="en-GB" dirty="0">
                <a:solidFill>
                  <a:srgbClr val="C0504D"/>
                </a:solidFill>
              </a:rPr>
              <a:t>H Ratio and Q</a:t>
            </a:r>
            <a:r>
              <a:rPr lang="en-GB" baseline="30000" dirty="0">
                <a:solidFill>
                  <a:srgbClr val="C0504D"/>
                </a:solidFill>
              </a:rPr>
              <a:t>2</a:t>
            </a:r>
            <a:r>
              <a:rPr lang="en-GB" dirty="0">
                <a:solidFill>
                  <a:srgbClr val="C0504D"/>
                </a:solidFill>
              </a:rPr>
              <a:t> Dependence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21C540-F4CB-F344-A931-72A7C71E2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79" y="1347165"/>
            <a:ext cx="6597759" cy="49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15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EAAD-8C13-C642-9674-49656BB8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C0504D"/>
                </a:solidFill>
              </a:rPr>
              <a:t>Carbon/</a:t>
            </a:r>
            <a:r>
              <a:rPr lang="en-GB" baseline="30000" dirty="0">
                <a:solidFill>
                  <a:srgbClr val="C0504D"/>
                </a:solidFill>
              </a:rPr>
              <a:t>2</a:t>
            </a:r>
            <a:r>
              <a:rPr lang="en-GB" dirty="0">
                <a:solidFill>
                  <a:srgbClr val="C0504D"/>
                </a:solidFill>
              </a:rPr>
              <a:t>H Ratio and Q</a:t>
            </a:r>
            <a:r>
              <a:rPr lang="en-GB" baseline="30000" dirty="0">
                <a:solidFill>
                  <a:srgbClr val="C0504D"/>
                </a:solidFill>
              </a:rPr>
              <a:t>2</a:t>
            </a:r>
            <a:r>
              <a:rPr lang="en-GB" dirty="0">
                <a:solidFill>
                  <a:srgbClr val="C0504D"/>
                </a:solidFill>
              </a:rPr>
              <a:t> Dependence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447618-E2A4-2247-8808-ADF38AEB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90" y="1366172"/>
            <a:ext cx="6421819" cy="481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40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32EE7-EC39-B34D-B66D-EEC1E1340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68" y="1079309"/>
            <a:ext cx="3883572" cy="415038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1C6B6A5-32A7-D849-A6E5-DB93A03F0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Moments of Nuclear Structure Functions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33691-1ED0-EB4C-AA6B-F1A741B463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27" b="-1"/>
          <a:stretch/>
        </p:blipFill>
        <p:spPr>
          <a:xfrm>
            <a:off x="4572000" y="1280276"/>
            <a:ext cx="3680685" cy="3383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7EAFB7-4F60-DC4A-87DB-C16D56B4248E}"/>
              </a:ext>
            </a:extLst>
          </p:cNvPr>
          <p:cNvSpPr txBox="1"/>
          <p:nvPr/>
        </p:nvSpPr>
        <p:spPr>
          <a:xfrm>
            <a:off x="2713401" y="6446017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I. </a:t>
            </a:r>
            <a:r>
              <a:rPr lang="en-US" i="1" dirty="0" err="1"/>
              <a:t>Niculescu</a:t>
            </a:r>
            <a:r>
              <a:rPr lang="en-US" i="1" dirty="0"/>
              <a:t>, et al, PRC</a:t>
            </a:r>
            <a:r>
              <a:rPr lang="en-US" b="1" i="1" dirty="0"/>
              <a:t>73</a:t>
            </a:r>
            <a:r>
              <a:rPr lang="en-US" i="1" dirty="0"/>
              <a:t>,035205(2006)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91C84E-100E-684C-828B-418AA9F0CF2A}"/>
              </a:ext>
            </a:extLst>
          </p:cNvPr>
          <p:cNvSpPr txBox="1"/>
          <p:nvPr/>
        </p:nvSpPr>
        <p:spPr>
          <a:xfrm>
            <a:off x="346668" y="5259029"/>
            <a:ext cx="6853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Q</a:t>
            </a:r>
            <a:r>
              <a:rPr lang="en-US" baseline="30000" dirty="0"/>
              <a:t>2</a:t>
            </a:r>
            <a:r>
              <a:rPr lang="en-US" dirty="0"/>
              <a:t>, large x data used to calculate Cornwall-Norton moments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548810-ACAE-8549-9852-2F69ABEA922E}"/>
              </a:ext>
            </a:extLst>
          </p:cNvPr>
          <p:cNvSpPr txBox="1"/>
          <p:nvPr/>
        </p:nvSpPr>
        <p:spPr>
          <a:xfrm>
            <a:off x="457200" y="5825165"/>
            <a:ext cx="396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Fe</a:t>
            </a:r>
            <a:r>
              <a:rPr lang="en-US" dirty="0"/>
              <a:t>) = </a:t>
            </a:r>
            <a:r>
              <a:rPr lang="en-US" i="1" dirty="0"/>
              <a:t>Z </a:t>
            </a:r>
            <a:r>
              <a:rPr lang="en-US" dirty="0"/>
              <a:t>× </a:t>
            </a:r>
            <a:r>
              <a:rPr lang="en-US" i="1" dirty="0"/>
              <a:t>M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 + (</a:t>
            </a:r>
            <a:r>
              <a:rPr lang="en-US" i="1" dirty="0"/>
              <a:t>A </a:t>
            </a:r>
            <a:r>
              <a:rPr lang="en-US" dirty="0"/>
              <a:t>− </a:t>
            </a:r>
            <a:r>
              <a:rPr lang="en-US" i="1" dirty="0"/>
              <a:t>Z</a:t>
            </a:r>
            <a:r>
              <a:rPr lang="en-US" dirty="0"/>
              <a:t>) × </a:t>
            </a:r>
            <a:r>
              <a:rPr lang="en-US" i="1" dirty="0"/>
              <a:t>M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93090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0AABB-6255-874D-A92B-DF665102B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DIS: Structure Functions and Quarks in the Nucleus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19B28-5D21-BB48-A025-BD912224EE67}"/>
              </a:ext>
            </a:extLst>
          </p:cNvPr>
          <p:cNvSpPr txBox="1"/>
          <p:nvPr/>
        </p:nvSpPr>
        <p:spPr>
          <a:xfrm>
            <a:off x="4250989" y="1464583"/>
            <a:ext cx="4435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Deep Inelastic Scattering provides access to quark distributions in </a:t>
            </a:r>
            <a:r>
              <a:rPr lang="en-US" b="1" i="1" dirty="0"/>
              <a:t>nucleon</a:t>
            </a:r>
            <a:r>
              <a:rPr lang="en-US" dirty="0"/>
              <a:t> via structure functions: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DC2D48E-53CB-014E-B8E3-79A30AE3B99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67299" y="2459616"/>
          <a:ext cx="26670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Equation" r:id="rId3" imgW="1218960" imgH="342720" progId="Equation.3">
                  <p:embed/>
                </p:oleObj>
              </mc:Choice>
              <mc:Fallback>
                <p:oleObj name="Equation" r:id="rId3" imgW="1218960" imgH="34272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DC2D48E-53CB-014E-B8E3-79A30AE3B9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299" y="2459616"/>
                        <a:ext cx="2667000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 descr="dis_kine">
            <a:extLst>
              <a:ext uri="{FF2B5EF4-FFF2-40B4-BE49-F238E27FC236}">
                <a16:creationId xmlns:a16="http://schemas.microsoft.com/office/drawing/2014/main" id="{C7BD9DAD-3D7B-4442-8D01-D2B5C5F0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66041"/>
            <a:ext cx="3677055" cy="21580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79B6E6-53CC-2A4B-A6C9-DA6FD6E04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7299" y="3181652"/>
            <a:ext cx="3287947" cy="2992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A94F35-7CFF-0243-B920-A1CC090AB31C}"/>
              </a:ext>
            </a:extLst>
          </p:cNvPr>
          <p:cNvSpPr txBox="1"/>
          <p:nvPr/>
        </p:nvSpPr>
        <p:spPr>
          <a:xfrm>
            <a:off x="291829" y="4216630"/>
            <a:ext cx="4445541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Nuclear binding energies (~MeV) small compared to typical DIS energies (~GeV)</a:t>
            </a:r>
          </a:p>
          <a:p>
            <a:r>
              <a:rPr lang="en-US" dirty="0">
                <a:sym typeface="Wingdings" pitchFamily="2" charset="2"/>
              </a:rPr>
              <a:t> (Naïve) expectation was that nuclear effects in DIS would be small 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6B4A9721-C7D0-A145-9915-7099555E6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589" y="6206918"/>
            <a:ext cx="5447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i="1" dirty="0"/>
              <a:t>Figure  from Bickerstaff and Thomas, J. Phys. G 15, 1523 (1989)</a:t>
            </a:r>
          </a:p>
          <a:p>
            <a:pPr eaLnBrk="1" hangingPunct="1"/>
            <a:r>
              <a:rPr lang="en-US" sz="1400" i="1" dirty="0"/>
              <a:t>Calculation: Bodek and Ritchie PRD 23, 1070 (</a:t>
            </a:r>
            <a:r>
              <a:rPr lang="en-US" sz="1400" i="1" dirty="0">
                <a:solidFill>
                  <a:srgbClr val="FF3300"/>
                </a:solidFill>
              </a:rPr>
              <a:t>1981</a:t>
            </a:r>
            <a:r>
              <a:rPr lang="en-US" sz="1400" i="1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E45575-D4AB-0F4D-9207-2B6F3F9949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581" y="5461774"/>
            <a:ext cx="2832099" cy="7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8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mc_cu_f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1270" t="5082"/>
              <a:stretch>
                <a:fillRect/>
              </a:stretch>
            </p:blipFill>
          </mc:Choice>
          <mc:Fallback>
            <p:blipFill>
              <a:blip r:embed="rId3"/>
              <a:srcRect l="1270" t="5082"/>
              <a:stretch>
                <a:fillRect/>
              </a:stretch>
            </p:blipFill>
          </mc:Fallback>
        </mc:AlternateContent>
        <p:spPr>
          <a:xfrm>
            <a:off x="365989" y="1550351"/>
            <a:ext cx="5591605" cy="40293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504D"/>
                </a:solidFill>
              </a:rPr>
              <a:t>Properties of the EMC Effect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57594" y="1640783"/>
            <a:ext cx="29390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Global properties of the EMC effect</a:t>
            </a:r>
          </a:p>
          <a:p>
            <a:endParaRPr lang="en-US" dirty="0"/>
          </a:p>
          <a:p>
            <a:endParaRPr lang="en-US" u="sng" dirty="0"/>
          </a:p>
          <a:p>
            <a:pPr marL="342900" indent="-342900"/>
            <a:r>
              <a:rPr lang="en-US" dirty="0"/>
              <a:t>1. Universal x-dependence</a:t>
            </a:r>
          </a:p>
          <a:p>
            <a:pPr marL="342900" indent="-342900"/>
            <a:r>
              <a:rPr lang="en-US" dirty="0"/>
              <a:t>2. Little </a:t>
            </a:r>
            <a:r>
              <a:rPr lang="en-US" i="1" dirty="0"/>
              <a:t>Q</a:t>
            </a:r>
            <a:r>
              <a:rPr lang="en-US" i="1" baseline="30000" dirty="0"/>
              <a:t>2</a:t>
            </a:r>
            <a:r>
              <a:rPr lang="en-US" dirty="0"/>
              <a:t> dependence</a:t>
            </a:r>
          </a:p>
          <a:p>
            <a:pPr marL="342900" indent="-342900"/>
            <a:r>
              <a:rPr lang="en-US" i="1" dirty="0"/>
              <a:t>3</a:t>
            </a:r>
            <a:r>
              <a:rPr lang="en-US" dirty="0"/>
              <a:t>. EMC effect increases with</a:t>
            </a:r>
            <a:r>
              <a:rPr lang="en-US" i="1" dirty="0"/>
              <a:t> A</a:t>
            </a:r>
          </a:p>
          <a:p>
            <a:pPr marL="342900" indent="-342900"/>
            <a:r>
              <a:rPr lang="en-US" i="1" dirty="0">
                <a:sym typeface="Wingdings"/>
              </a:rPr>
              <a:t> Anti-shadowing region shows little nuclear dependence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0905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mc_cu_f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1270" t="5082"/>
              <a:stretch>
                <a:fillRect/>
              </a:stretch>
            </p:blipFill>
          </mc:Choice>
          <mc:Fallback>
            <p:blipFill>
              <a:blip r:embed="rId3"/>
              <a:srcRect l="1270" t="5082"/>
              <a:stretch>
                <a:fillRect/>
              </a:stretch>
            </p:blipFill>
          </mc:Fallback>
        </mc:AlternateContent>
        <p:spPr>
          <a:xfrm>
            <a:off x="365989" y="1550351"/>
            <a:ext cx="5591605" cy="40293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504D"/>
                </a:solidFill>
              </a:rPr>
              <a:t>Properties of the EMC Effect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57594" y="1640783"/>
            <a:ext cx="29390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Global properties of the EMC effect</a:t>
            </a:r>
          </a:p>
          <a:p>
            <a:endParaRPr lang="en-US" dirty="0"/>
          </a:p>
          <a:p>
            <a:endParaRPr lang="en-US" u="sng" dirty="0"/>
          </a:p>
          <a:p>
            <a:pPr marL="342900" indent="-342900"/>
            <a:r>
              <a:rPr lang="en-US" dirty="0"/>
              <a:t>1. Universal x-dependence</a:t>
            </a:r>
          </a:p>
          <a:p>
            <a:pPr marL="342900" indent="-342900"/>
            <a:r>
              <a:rPr lang="en-US" dirty="0"/>
              <a:t>2. Little </a:t>
            </a:r>
            <a:r>
              <a:rPr lang="en-US" i="1" dirty="0"/>
              <a:t>Q</a:t>
            </a:r>
            <a:r>
              <a:rPr lang="en-US" i="1" baseline="30000" dirty="0"/>
              <a:t>2</a:t>
            </a:r>
            <a:r>
              <a:rPr lang="en-US" dirty="0"/>
              <a:t> dependence</a:t>
            </a:r>
          </a:p>
          <a:p>
            <a:pPr marL="342900" indent="-342900"/>
            <a:r>
              <a:rPr lang="en-US" i="1" dirty="0"/>
              <a:t>3</a:t>
            </a:r>
            <a:r>
              <a:rPr lang="en-US" dirty="0"/>
              <a:t>. EMC effect increases with</a:t>
            </a:r>
            <a:r>
              <a:rPr lang="en-US" i="1" dirty="0"/>
              <a:t> A</a:t>
            </a:r>
          </a:p>
          <a:p>
            <a:pPr marL="342900" indent="-342900"/>
            <a:r>
              <a:rPr lang="en-US" i="1" dirty="0">
                <a:sym typeface="Wingdings"/>
              </a:rPr>
              <a:t> Anti-shadowing region shows little nuclear dependence</a:t>
            </a:r>
            <a:endParaRPr lang="en-US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642E2D-2FBE-F343-8079-FCFA67BCFEDF}"/>
              </a:ext>
            </a:extLst>
          </p:cNvPr>
          <p:cNvSpPr/>
          <p:nvPr/>
        </p:nvSpPr>
        <p:spPr>
          <a:xfrm>
            <a:off x="6029011" y="3044651"/>
            <a:ext cx="2522136" cy="30145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1FD76-E839-2443-9B24-77BFC325F25A}"/>
              </a:ext>
            </a:extLst>
          </p:cNvPr>
          <p:cNvSpPr txBox="1"/>
          <p:nvPr/>
        </p:nvSpPr>
        <p:spPr>
          <a:xfrm>
            <a:off x="910581" y="5927398"/>
            <a:ext cx="732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 Nuclear structure functions evolve with </a:t>
            </a:r>
            <a:r>
              <a:rPr lang="en-US" i="1" dirty="0">
                <a:sym typeface="Wingdings" pitchFamily="2" charset="2"/>
              </a:rPr>
              <a:t>Q</a:t>
            </a:r>
            <a:r>
              <a:rPr lang="en-US" i="1" baseline="30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in same way as nucleon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71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429"/>
            <a:ext cx="8229600" cy="804672"/>
          </a:xfrm>
        </p:spPr>
        <p:txBody>
          <a:bodyPr/>
          <a:lstStyle/>
          <a:p>
            <a:r>
              <a:rPr lang="en-US" i="1" dirty="0">
                <a:solidFill>
                  <a:schemeClr val="accent2"/>
                </a:solidFill>
              </a:rPr>
              <a:t>Q</a:t>
            </a:r>
            <a:r>
              <a:rPr lang="en-US" i="1" baseline="30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Dependence of the EMC Effect</a:t>
            </a:r>
          </a:p>
        </p:txBody>
      </p:sp>
      <p:pic>
        <p:nvPicPr>
          <p:cNvPr id="4" name="Picture 3" descr="e139_Q2dep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16222" y="1420308"/>
            <a:ext cx="4270578" cy="4411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149" y="1137564"/>
            <a:ext cx="1390901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SLAC E139</a:t>
            </a:r>
          </a:p>
        </p:txBody>
      </p:sp>
      <p:pic>
        <p:nvPicPr>
          <p:cNvPr id="6" name="Picture 5" descr="emc_Q2dep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12781" y="1184168"/>
            <a:ext cx="3603441" cy="5040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4794" y="6178027"/>
            <a:ext cx="3591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Aubert et al, Nucl. Phys. B293, 740 (1987)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5372" y="6022650"/>
            <a:ext cx="3647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Gomez et al, Phys. Rev. D 49, 4348 (1994)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38001" y="941247"/>
            <a:ext cx="2698532" cy="380983"/>
            <a:chOff x="812781" y="941247"/>
            <a:chExt cx="2698532" cy="380983"/>
          </a:xfrm>
        </p:grpSpPr>
        <p:sp>
          <p:nvSpPr>
            <p:cNvPr id="7" name="TextBox 6"/>
            <p:cNvSpPr txBox="1"/>
            <p:nvPr/>
          </p:nvSpPr>
          <p:spPr>
            <a:xfrm>
              <a:off x="812781" y="952898"/>
              <a:ext cx="697614" cy="369332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EMC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96343" y="941247"/>
              <a:ext cx="1914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Q</a:t>
              </a:r>
              <a:r>
                <a:rPr lang="en-US" i="1" baseline="30000" dirty="0"/>
                <a:t>2</a:t>
              </a:r>
              <a:r>
                <a:rPr lang="en-US" i="1" dirty="0"/>
                <a:t>=10-200 </a:t>
              </a:r>
              <a:r>
                <a:rPr lang="en-US" dirty="0"/>
                <a:t>GeV</a:t>
              </a:r>
              <a:r>
                <a:rPr lang="en-US" baseline="30000" dirty="0"/>
                <a:t>2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611050" y="1137564"/>
            <a:ext cx="165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Q</a:t>
            </a:r>
            <a:r>
              <a:rPr lang="en-US" i="1" baseline="30000" dirty="0"/>
              <a:t>2</a:t>
            </a:r>
            <a:r>
              <a:rPr lang="en-US" i="1" dirty="0"/>
              <a:t>=1-10 </a:t>
            </a:r>
            <a:r>
              <a:rPr lang="en-US" dirty="0"/>
              <a:t>GeV</a:t>
            </a:r>
            <a:r>
              <a:rPr lang="en-US" baseline="300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623" y="1506896"/>
            <a:ext cx="782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x=0.05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4927" y="5366202"/>
            <a:ext cx="782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x=0.65</a:t>
            </a:r>
          </a:p>
        </p:txBody>
      </p:sp>
    </p:spTree>
    <p:extLst>
      <p:ext uri="{BB962C8B-B14F-4D97-AF65-F5344CB8AC3E}">
        <p14:creationId xmlns:p14="http://schemas.microsoft.com/office/powerpoint/2010/main" val="639890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60DC139-576A-E649-9FBF-90A993423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Quark-Hadron Duality in Nucleons</a:t>
            </a:r>
          </a:p>
        </p:txBody>
      </p:sp>
      <p:pic>
        <p:nvPicPr>
          <p:cNvPr id="43014" name="Picture 6" descr="f2p_hallc_iona">
            <a:extLst>
              <a:ext uri="{FF2B5EF4-FFF2-40B4-BE49-F238E27FC236}">
                <a16:creationId xmlns:a16="http://schemas.microsoft.com/office/drawing/2014/main" id="{6FD43BAE-67AA-6A4E-A580-4340348D66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931" y="1621000"/>
            <a:ext cx="2903483" cy="2897116"/>
          </a:xfr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5" name="Rectangle 7">
            <a:extLst>
              <a:ext uri="{FF2B5EF4-FFF2-40B4-BE49-F238E27FC236}">
                <a16:creationId xmlns:a16="http://schemas.microsoft.com/office/drawing/2014/main" id="{43A0FF0D-2173-E543-8367-FEA0C6677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24" y="1103366"/>
            <a:ext cx="3744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i="1" dirty="0">
                <a:solidFill>
                  <a:srgbClr val="008000"/>
                </a:solidFill>
              </a:rPr>
              <a:t>I. </a:t>
            </a:r>
            <a:r>
              <a:rPr lang="en-US" altLang="en-US" sz="1600" b="1" i="1" dirty="0" err="1">
                <a:solidFill>
                  <a:srgbClr val="008000"/>
                </a:solidFill>
              </a:rPr>
              <a:t>Niculescu</a:t>
            </a:r>
            <a:r>
              <a:rPr lang="en-US" altLang="en-US" sz="1600" b="1" i="1" dirty="0">
                <a:solidFill>
                  <a:srgbClr val="008000"/>
                </a:solidFill>
              </a:rPr>
              <a:t> et al., PRL85:1182 (2000)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2D7551-498A-3D40-87EE-406570084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613" y="760953"/>
            <a:ext cx="3770587" cy="5522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4F690E-417B-7D44-8855-98AECB5A4886}"/>
              </a:ext>
            </a:extLst>
          </p:cNvPr>
          <p:cNvSpPr txBox="1"/>
          <p:nvPr/>
        </p:nvSpPr>
        <p:spPr>
          <a:xfrm>
            <a:off x="354724" y="4782207"/>
            <a:ext cx="4469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 Resonance region structure functions oscillate around smooth, DIS curve</a:t>
            </a:r>
          </a:p>
          <a:p>
            <a:r>
              <a:rPr lang="en-US" dirty="0">
                <a:sym typeface="Wingdings" pitchFamily="2" charset="2"/>
              </a:rPr>
              <a:t> Quantitative agreement between DIS/resonance </a:t>
            </a:r>
            <a:r>
              <a:rPr lang="en-US" i="1" dirty="0">
                <a:sym typeface="Wingdings" pitchFamily="2" charset="2"/>
              </a:rPr>
              <a:t>F</a:t>
            </a:r>
            <a:r>
              <a:rPr lang="en-US" i="1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when integrating over distinct regions in </a:t>
            </a:r>
            <a:r>
              <a:rPr lang="en-US" i="1" dirty="0">
                <a:sym typeface="Wingdings" pitchFamily="2" charset="2"/>
              </a:rPr>
              <a:t>W</a:t>
            </a:r>
            <a:r>
              <a:rPr lang="en-US" i="1" baseline="30000" dirty="0">
                <a:sym typeface="Wingdings" pitchFamily="2" charset="2"/>
              </a:rPr>
              <a:t>2</a:t>
            </a:r>
            <a:endParaRPr lang="en-US" i="1" baseline="30000" dirty="0"/>
          </a:p>
        </p:txBody>
      </p:sp>
    </p:spTree>
    <p:extLst>
      <p:ext uri="{BB962C8B-B14F-4D97-AF65-F5344CB8AC3E}">
        <p14:creationId xmlns:p14="http://schemas.microsoft.com/office/powerpoint/2010/main" val="1916943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273A954-9CC0-D44F-B918-B2734114F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Quark-Hadron Duality in Nuclei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CE0CF779-066F-C947-B315-F37A154115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3276600" cy="5181600"/>
          </a:xfrm>
        </p:spPr>
        <p:txBody>
          <a:bodyPr/>
          <a:lstStyle/>
          <a:p>
            <a:r>
              <a:rPr lang="en-US" altLang="en-US" sz="1800" dirty="0"/>
              <a:t>Free nucleon</a:t>
            </a:r>
          </a:p>
          <a:p>
            <a:pPr lvl="1"/>
            <a:r>
              <a:rPr lang="en-US" altLang="en-US" sz="1800" dirty="0"/>
              <a:t>average over resonance region = DIS scaling limit</a:t>
            </a:r>
          </a:p>
          <a:p>
            <a:r>
              <a:rPr lang="en-US" altLang="en-US" sz="1800" dirty="0"/>
              <a:t>Bound nucleon</a:t>
            </a:r>
          </a:p>
          <a:p>
            <a:pPr lvl="1"/>
            <a:r>
              <a:rPr lang="en-US" altLang="en-US" sz="1800" dirty="0"/>
              <a:t>Fermi motion does the averaging for us</a:t>
            </a:r>
          </a:p>
          <a:p>
            <a:pPr lvl="1"/>
            <a:r>
              <a:rPr lang="en-US" altLang="en-US" sz="1800" dirty="0"/>
              <a:t>Resonances much less prominent in nuclear structure functions</a:t>
            </a:r>
          </a:p>
          <a:p>
            <a:r>
              <a:rPr lang="en-US" altLang="en-US" sz="1800" dirty="0"/>
              <a:t>Nuclear structure functions appear to “scale” to lower </a:t>
            </a:r>
            <a:r>
              <a:rPr lang="en-US" altLang="en-US" sz="1800" i="1" dirty="0"/>
              <a:t>Q</a:t>
            </a:r>
            <a:r>
              <a:rPr lang="en-US" altLang="en-US" sz="1800" i="1" baseline="30000" dirty="0"/>
              <a:t>2</a:t>
            </a:r>
            <a:r>
              <a:rPr lang="en-US" altLang="en-US" sz="1800" dirty="0"/>
              <a:t> than their free nucleon counterparts with no explicit resonance averaging </a:t>
            </a:r>
          </a:p>
        </p:txBody>
      </p:sp>
      <p:pic>
        <p:nvPicPr>
          <p:cNvPr id="45062" name="Picture 6" descr="nuc_dual">
            <a:extLst>
              <a:ext uri="{FF2B5EF4-FFF2-40B4-BE49-F238E27FC236}">
                <a16:creationId xmlns:a16="http://schemas.microsoft.com/office/drawing/2014/main" id="{3B9F8D59-07AE-1342-B471-3AFF61D9F62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0" y="1371600"/>
            <a:ext cx="4391025" cy="4876800"/>
          </a:xfr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3" name="Text Box 7">
            <a:extLst>
              <a:ext uri="{FF2B5EF4-FFF2-40B4-BE49-F238E27FC236}">
                <a16:creationId xmlns:a16="http://schemas.microsoft.com/office/drawing/2014/main" id="{C094B2C8-871F-524E-9157-A0B611E4C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90600"/>
            <a:ext cx="3214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F5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 i="1">
                <a:solidFill>
                  <a:srgbClr val="008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J. Arrington, et al., PRC73:035205 (2006)</a:t>
            </a:r>
          </a:p>
        </p:txBody>
      </p:sp>
    </p:spTree>
    <p:extLst>
      <p:ext uri="{BB962C8B-B14F-4D97-AF65-F5344CB8AC3E}">
        <p14:creationId xmlns:p14="http://schemas.microsoft.com/office/powerpoint/2010/main" val="161088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320114B9-C671-7F46-85FC-4BC01FFC0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GB" sz="3600" b="1" dirty="0">
                <a:solidFill>
                  <a:schemeClr val="accent2"/>
                </a:solidFill>
              </a:rPr>
              <a:t>EMC Effect in Resonance Region</a:t>
            </a:r>
          </a:p>
        </p:txBody>
      </p:sp>
      <p:grpSp>
        <p:nvGrpSpPr>
          <p:cNvPr id="21506" name="Group 2">
            <a:extLst>
              <a:ext uri="{FF2B5EF4-FFF2-40B4-BE49-F238E27FC236}">
                <a16:creationId xmlns:a16="http://schemas.microsoft.com/office/drawing/2014/main" id="{A82EBAC6-EFE3-D347-BC82-E44780B3F1F5}"/>
              </a:ext>
            </a:extLst>
          </p:cNvPr>
          <p:cNvGrpSpPr>
            <a:grpSpLocks/>
          </p:cNvGrpSpPr>
          <p:nvPr/>
        </p:nvGrpSpPr>
        <p:grpSpPr bwMode="auto">
          <a:xfrm>
            <a:off x="3908425" y="914400"/>
            <a:ext cx="4438650" cy="5256213"/>
            <a:chOff x="2462" y="576"/>
            <a:chExt cx="2796" cy="3311"/>
          </a:xfrm>
        </p:grpSpPr>
        <p:pic>
          <p:nvPicPr>
            <p:cNvPr id="18435" name="Picture 3">
              <a:extLst>
                <a:ext uri="{FF2B5EF4-FFF2-40B4-BE49-F238E27FC236}">
                  <a16:creationId xmlns:a16="http://schemas.microsoft.com/office/drawing/2014/main" id="{81B1C20B-C2E1-C742-83CE-3D9B00D03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2" y="576"/>
              <a:ext cx="2797" cy="3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 xmlns:r="http://schemas.openxmlformats.org/officeDocument/2006/relationships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8436" name="Text Box 4">
              <a:extLst>
                <a:ext uri="{FF2B5EF4-FFF2-40B4-BE49-F238E27FC236}">
                  <a16:creationId xmlns:a16="http://schemas.microsoft.com/office/drawing/2014/main" id="{5DA71370-CF9B-F543-B041-E5733AB9C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2" y="576"/>
              <a:ext cx="2797" cy="3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8437" name="Text Box 5">
            <a:extLst>
              <a:ext uri="{FF2B5EF4-FFF2-40B4-BE49-F238E27FC236}">
                <a16:creationId xmlns:a16="http://schemas.microsoft.com/office/drawing/2014/main" id="{EEDF5663-0525-B04A-A104-A02038587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019800"/>
            <a:ext cx="321468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750"/>
              </a:spcBef>
            </a:pPr>
            <a:r>
              <a:rPr lang="en-GB" altLang="en-US" sz="1200" b="1" i="1">
                <a:solidFill>
                  <a:srgbClr val="008000"/>
                </a:solidFill>
              </a:rPr>
              <a:t>J. Arrington, et al., PRC73:035205 (2006)</a:t>
            </a:r>
            <a:r>
              <a:rPr lang="ar-SA" altLang="en-US" sz="1200" b="1" i="1">
                <a:solidFill>
                  <a:srgbClr val="008000"/>
                </a:solidFill>
                <a:cs typeface="Arial" panose="020B0604020202020204" pitchFamily="34" charset="0"/>
              </a:rPr>
              <a:t>‏</a:t>
            </a:r>
            <a:endParaRPr lang="en-GB" altLang="en-US" sz="1200" b="1" i="1">
              <a:solidFill>
                <a:srgbClr val="008000"/>
              </a:solidFill>
            </a:endParaRP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557804A5-EE5C-FD43-9E9F-0FD65564F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3051175" cy="207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JLab E89-008:</a:t>
            </a:r>
          </a:p>
          <a:p>
            <a:pP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i="1">
                <a:solidFill>
                  <a:srgbClr val="F0092B"/>
                </a:solidFill>
                <a:latin typeface="Arial" charset="0"/>
                <a:ea typeface="ＭＳ Ｐゴシック" charset="0"/>
              </a:rPr>
              <a:t>Q</a:t>
            </a:r>
            <a:r>
              <a:rPr lang="en-GB" sz="2000" b="1" i="1" baseline="30000">
                <a:solidFill>
                  <a:srgbClr val="F0092B"/>
                </a:solidFill>
                <a:latin typeface="Arial" charset="0"/>
                <a:ea typeface="ＭＳ Ｐゴシック" charset="0"/>
              </a:rPr>
              <a:t>2 </a:t>
            </a:r>
            <a:r>
              <a:rPr lang="en-GB" sz="2000" b="1" i="1">
                <a:solidFill>
                  <a:srgbClr val="F0092B"/>
                </a:solidFill>
                <a:latin typeface="Arial" charset="0"/>
                <a:ea typeface="ＭＳ Ｐゴシック" charset="0"/>
              </a:rPr>
              <a:t>~ 4</a:t>
            </a:r>
            <a:r>
              <a:rPr lang="en-GB" sz="2000" b="1">
                <a:solidFill>
                  <a:srgbClr val="F0092B"/>
                </a:solidFill>
                <a:latin typeface="Arial" charset="0"/>
                <a:ea typeface="ＭＳ Ｐゴシック" charset="0"/>
              </a:rPr>
              <a:t> GeV</a:t>
            </a:r>
            <a:r>
              <a:rPr lang="en-GB" sz="2000" b="1" baseline="30000">
                <a:solidFill>
                  <a:srgbClr val="F0092B"/>
                </a:solidFill>
                <a:latin typeface="Arial" charset="0"/>
                <a:ea typeface="ＭＳ Ｐゴシック" charset="0"/>
              </a:rPr>
              <a:t>2</a:t>
            </a:r>
          </a:p>
          <a:p>
            <a:pP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i="1">
                <a:solidFill>
                  <a:srgbClr val="F0092B"/>
                </a:solidFill>
                <a:latin typeface="Arial" charset="0"/>
                <a:ea typeface="ＭＳ Ｐゴシック" charset="0"/>
              </a:rPr>
              <a:t>1.3&lt;W</a:t>
            </a:r>
            <a:r>
              <a:rPr lang="en-GB" sz="2000" b="1" i="1" baseline="30000">
                <a:solidFill>
                  <a:srgbClr val="F0092B"/>
                </a:solidFill>
                <a:latin typeface="Arial" charset="0"/>
                <a:ea typeface="ＭＳ Ｐゴシック" charset="0"/>
              </a:rPr>
              <a:t>2</a:t>
            </a:r>
            <a:r>
              <a:rPr lang="en-GB" sz="2000" b="1" i="1">
                <a:solidFill>
                  <a:srgbClr val="F0092B"/>
                </a:solidFill>
                <a:latin typeface="Arial" charset="0"/>
                <a:ea typeface="ＭＳ Ｐゴシック" charset="0"/>
              </a:rPr>
              <a:t>&lt;2.8</a:t>
            </a:r>
            <a:r>
              <a:rPr lang="en-GB" sz="2000" b="1">
                <a:solidFill>
                  <a:srgbClr val="F0092B"/>
                </a:solidFill>
                <a:latin typeface="Arial" charset="0"/>
                <a:ea typeface="ＭＳ Ｐゴシック" charset="0"/>
              </a:rPr>
              <a:t> GeV</a:t>
            </a:r>
            <a:r>
              <a:rPr lang="en-GB" sz="2000" b="1" baseline="30000">
                <a:solidFill>
                  <a:srgbClr val="F0092B"/>
                </a:solidFill>
                <a:latin typeface="Arial" charset="0"/>
                <a:ea typeface="ＭＳ Ｐゴシック" charset="0"/>
              </a:rPr>
              <a:t>2</a:t>
            </a:r>
          </a:p>
          <a:p>
            <a:pP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data in the resonance</a:t>
            </a:r>
          </a:p>
          <a:p>
            <a:pP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region</a:t>
            </a:r>
          </a:p>
          <a:p>
            <a:pPr>
              <a:lnSpc>
                <a:spcPct val="92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>
                <a:solidFill>
                  <a:srgbClr val="000000"/>
                </a:solidFill>
                <a:latin typeface="Wingdings" charset="0"/>
                <a:ea typeface="ＭＳ Ｐゴシック" charset="0"/>
              </a:rPr>
              <a:t></a:t>
            </a:r>
            <a:r>
              <a:rPr lang="en-GB" sz="20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sz="2000">
                <a:solidFill>
                  <a:srgbClr val="000000"/>
                </a:solidFill>
                <a:latin typeface="Arial" charset="0"/>
                <a:ea typeface="ＭＳ Ｐゴシック" charset="0"/>
              </a:rPr>
              <a:t>In region of overlap agrees well with DIS data</a:t>
            </a:r>
          </a:p>
        </p:txBody>
      </p:sp>
      <p:sp>
        <p:nvSpPr>
          <p:cNvPr id="18439" name="Line 7">
            <a:extLst>
              <a:ext uri="{FF2B5EF4-FFF2-40B4-BE49-F238E27FC236}">
                <a16:creationId xmlns:a16="http://schemas.microsoft.com/office/drawing/2014/main" id="{723B977D-741E-EE41-868F-BA1E77DF36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284413"/>
            <a:ext cx="3962400" cy="4603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8440" name="Rectangle 8">
            <a:extLst>
              <a:ext uri="{FF2B5EF4-FFF2-40B4-BE49-F238E27FC236}">
                <a16:creationId xmlns:a16="http://schemas.microsoft.com/office/drawing/2014/main" id="{04B58BC7-BAFA-3040-BFF2-E26FCE593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4359276"/>
            <a:ext cx="350520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Subsequent Hall C data taken at higher </a:t>
            </a:r>
            <a:r>
              <a:rPr lang="en-GB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Q</a:t>
            </a:r>
            <a:r>
              <a:rPr lang="en-GB" i="1" baseline="30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, tested scaling with precise measurement of </a:t>
            </a:r>
            <a:r>
              <a:rPr lang="en-GB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Q</a:t>
            </a:r>
            <a:r>
              <a:rPr lang="en-GB" i="1" baseline="30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-dependence</a:t>
            </a:r>
          </a:p>
        </p:txBody>
      </p:sp>
    </p:spTree>
    <p:extLst>
      <p:ext uri="{BB962C8B-B14F-4D97-AF65-F5344CB8AC3E}">
        <p14:creationId xmlns:p14="http://schemas.microsoft.com/office/powerpoint/2010/main" val="3323527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47460</TotalTime>
  <Words>1471</Words>
  <Application>Microsoft Macintosh PowerPoint</Application>
  <PresentationFormat>On-screen Show (4:3)</PresentationFormat>
  <Paragraphs>220</Paragraphs>
  <Slides>27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 Unicode MS</vt:lpstr>
      <vt:lpstr>ＭＳ Ｐゴシック</vt:lpstr>
      <vt:lpstr>Arial</vt:lpstr>
      <vt:lpstr>Arial Bold</vt:lpstr>
      <vt:lpstr>Baskerville Semibold</vt:lpstr>
      <vt:lpstr>Calibri</vt:lpstr>
      <vt:lpstr>Symbol</vt:lpstr>
      <vt:lpstr>Times</vt:lpstr>
      <vt:lpstr>Times New Roman</vt:lpstr>
      <vt:lpstr>Wingdings</vt:lpstr>
      <vt:lpstr>Office Theme</vt:lpstr>
      <vt:lpstr>Equation</vt:lpstr>
      <vt:lpstr>Duality in Nuclei: The EMC Effect</vt:lpstr>
      <vt:lpstr>Outline</vt:lpstr>
      <vt:lpstr>DIS: Structure Functions and Quarks in the Nucleus</vt:lpstr>
      <vt:lpstr>Properties of the EMC Effect</vt:lpstr>
      <vt:lpstr>Properties of the EMC Effect</vt:lpstr>
      <vt:lpstr>Q2 Dependence of the EMC Effect</vt:lpstr>
      <vt:lpstr>Quark-Hadron Duality in Nucleons</vt:lpstr>
      <vt:lpstr>Quark-Hadron Duality in Nuclei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detailed look at scaling of C/D ratios</vt:lpstr>
      <vt:lpstr>Structure Functions</vt:lpstr>
      <vt:lpstr>Scaling of F2D – Fixed x</vt:lpstr>
      <vt:lpstr>Scaling of F2D – Fixed x</vt:lpstr>
      <vt:lpstr>JLab E03-103 and the Nuclear Dependence of the EMC Effect</vt:lpstr>
      <vt:lpstr>E03103 Results: EMC Effect and Local Nuclear Density</vt:lpstr>
      <vt:lpstr>E12-10-008: EMC effect in light heavy nuclei</vt:lpstr>
      <vt:lpstr>E12-10-008 (EMC effect) and E12-06-105 (x&gt;1) </vt:lpstr>
      <vt:lpstr>E12-10-008: Commissioning running</vt:lpstr>
      <vt:lpstr>Summary</vt:lpstr>
      <vt:lpstr>EXTRA</vt:lpstr>
      <vt:lpstr>Carbon/2H Ratio and Q2 Dependence</vt:lpstr>
      <vt:lpstr>Carbon/2H Ratio and Q2 Dependence</vt:lpstr>
      <vt:lpstr>Moments of Nuclear Structure Functions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David Gaskell</dc:creator>
  <cp:keywords/>
  <dc:description/>
  <cp:lastModifiedBy>Microsoft Office User</cp:lastModifiedBy>
  <cp:revision>1044</cp:revision>
  <cp:lastPrinted>2018-09-24T14:54:22Z</cp:lastPrinted>
  <dcterms:created xsi:type="dcterms:W3CDTF">2013-04-11T11:39:33Z</dcterms:created>
  <dcterms:modified xsi:type="dcterms:W3CDTF">2018-09-24T18:56:07Z</dcterms:modified>
  <cp:category/>
</cp:coreProperties>
</file>