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4572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838200" algn="l"/>
      </a:tabLst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9" name="Shape 5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make opening wise crack...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0" name="Shape 5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small value of col. pol’s. suggests small HT’s 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4" name="Shape 6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actually operators with twist &lt;= tau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5" name="Shape 6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small value of col. pol’s. suggests small HT’s 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5" name="Shape 6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small value of col. pol’s. suggests small HT’s 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3" name="Shape 9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lvl1pPr>
          </a:lstStyle>
          <a:p>
            <a:pPr/>
            <a:r>
              <a:t>small value of col. pol’s. suggests small HT’s 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>
            <a:lvl1pPr indent="-12700">
              <a:tabLst>
                <a:tab pos="9779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3300"/>
              </a:lnSpc>
              <a:spcBef>
                <a:spcPts val="200"/>
              </a:spcBef>
              <a:buSzTx/>
              <a:buNone/>
              <a:tabLst>
                <a:tab pos="977900" algn="l"/>
              </a:tabLst>
              <a:defRPr sz="2800"/>
            </a:lvl1pPr>
            <a:lvl2pPr marL="0" indent="0" algn="ctr">
              <a:lnSpc>
                <a:spcPts val="3300"/>
              </a:lnSpc>
              <a:spcBef>
                <a:spcPts val="200"/>
              </a:spcBef>
              <a:buSzTx/>
              <a:buNone/>
              <a:tabLst>
                <a:tab pos="977900" algn="l"/>
              </a:tabLst>
              <a:defRPr sz="2800"/>
            </a:lvl2pPr>
            <a:lvl3pPr marL="0" indent="0" algn="ctr">
              <a:lnSpc>
                <a:spcPts val="3300"/>
              </a:lnSpc>
              <a:spcBef>
                <a:spcPts val="200"/>
              </a:spcBef>
              <a:buSzTx/>
              <a:buNone/>
              <a:tabLst>
                <a:tab pos="977900" algn="l"/>
              </a:tabLst>
              <a:defRPr sz="2800"/>
            </a:lvl3pPr>
            <a:lvl4pPr marL="0" indent="0" algn="ctr">
              <a:lnSpc>
                <a:spcPts val="3300"/>
              </a:lnSpc>
              <a:spcBef>
                <a:spcPts val="200"/>
              </a:spcBef>
              <a:buSzTx/>
              <a:buNone/>
              <a:tabLst>
                <a:tab pos="977900" algn="l"/>
              </a:tabLst>
              <a:defRPr sz="2800"/>
            </a:lvl4pPr>
            <a:lvl5pPr marL="0" indent="0" algn="ctr">
              <a:lnSpc>
                <a:spcPts val="3300"/>
              </a:lnSpc>
              <a:spcBef>
                <a:spcPts val="200"/>
              </a:spcBef>
              <a:buSzTx/>
              <a:buNone/>
              <a:tabLst>
                <a:tab pos="977900" algn="l"/>
              </a:tabLst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1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143000" algn="l"/>
              </a:tabLst>
              <a:defRPr sz="2400"/>
            </a:lvl1pPr>
            <a:lvl2pPr marL="9973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498600" algn="l"/>
              </a:tabLst>
              <a:defRPr sz="2400"/>
            </a:lvl2pPr>
            <a:lvl3pPr marL="13402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841500" algn="l"/>
              </a:tabLst>
              <a:defRPr sz="2400"/>
            </a:lvl3pPr>
            <a:lvl4pPr marL="16831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184400" algn="l"/>
              </a:tabLst>
              <a:defRPr sz="2400"/>
            </a:lvl4pPr>
            <a:lvl5pPr marL="2038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540000" algn="l"/>
              </a:tabLst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057900" y="2159000"/>
            <a:ext cx="3111500" cy="4470400"/>
          </a:xfrm>
          <a:prstGeom prst="rect">
            <a:avLst/>
          </a:prstGeom>
        </p:spPr>
        <p:txBody>
          <a:bodyPr/>
          <a:lstStyle>
            <a:lvl1pPr marL="641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143000" algn="l"/>
              </a:tabLst>
              <a:defRPr sz="2400"/>
            </a:lvl1pPr>
            <a:lvl2pPr marL="9973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498600" algn="l"/>
              </a:tabLst>
              <a:defRPr sz="2400"/>
            </a:lvl2pPr>
            <a:lvl3pPr marL="13402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841500" algn="l"/>
              </a:tabLst>
              <a:defRPr sz="2400"/>
            </a:lvl3pPr>
            <a:lvl4pPr marL="16831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184400" algn="l"/>
              </a:tabLst>
              <a:defRPr sz="2400"/>
            </a:lvl4pPr>
            <a:lvl5pPr marL="2038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540000" algn="l"/>
              </a:tabLst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0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9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7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4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2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0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9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7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6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4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3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2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0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9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7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6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4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2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0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9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7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6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4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3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Text"/>
          <p:cNvSpPr txBox="1"/>
          <p:nvPr>
            <p:ph type="title"/>
          </p:nvPr>
        </p:nvSpPr>
        <p:spPr>
          <a:xfrm>
            <a:off x="992187" y="1279921"/>
            <a:ext cx="8175626" cy="2579689"/>
          </a:xfrm>
          <a:prstGeom prst="rect">
            <a:avLst/>
          </a:prstGeom>
        </p:spPr>
        <p:txBody>
          <a:bodyPr lIns="39687" tIns="39687" rIns="39687" bIns="39687" anchor="b"/>
          <a:lstStyle>
            <a:lvl1pPr defTabSz="456406">
              <a:lnSpc>
                <a:spcPct val="100000"/>
              </a:lnSpc>
              <a:spcBef>
                <a:spcPts val="0"/>
              </a:spcBef>
              <a:tabLst/>
            </a:lvl1pPr>
          </a:lstStyle>
          <a:p>
            <a:pPr/>
            <a:r>
              <a:t>Title Text</a:t>
            </a:r>
          </a:p>
        </p:txBody>
      </p:sp>
      <p:sp>
        <p:nvSpPr>
          <p:cNvPr id="522" name="Body Level One…"/>
          <p:cNvSpPr txBox="1"/>
          <p:nvPr>
            <p:ph type="body" sz="quarter" idx="1"/>
          </p:nvPr>
        </p:nvSpPr>
        <p:spPr>
          <a:xfrm>
            <a:off x="992187" y="3929062"/>
            <a:ext cx="8175626" cy="883048"/>
          </a:xfrm>
          <a:prstGeom prst="rect">
            <a:avLst/>
          </a:prstGeom>
        </p:spPr>
        <p:txBody>
          <a:bodyPr lIns="39687" tIns="39687" rIns="39687" bIns="39687" anchor="t"/>
          <a:lstStyle>
            <a:lvl1pPr marL="0" indent="0" algn="ctr" defTabSz="456406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2800"/>
            </a:lvl1pPr>
            <a:lvl2pPr marL="0" indent="0" algn="ctr" defTabSz="456406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2800"/>
            </a:lvl2pPr>
            <a:lvl3pPr marL="0" indent="0" algn="ctr" defTabSz="456406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2800"/>
            </a:lvl3pPr>
            <a:lvl4pPr marL="0" indent="0" algn="ctr" defTabSz="456406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2800"/>
            </a:lvl4pPr>
            <a:lvl5pPr marL="0" indent="0" algn="ctr" defTabSz="456406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3" name="Slide Number"/>
          <p:cNvSpPr txBox="1"/>
          <p:nvPr>
            <p:ph type="sldNum" sz="quarter" idx="2"/>
          </p:nvPr>
        </p:nvSpPr>
        <p:spPr>
          <a:xfrm>
            <a:off x="4940101" y="7233046"/>
            <a:ext cx="269876" cy="282576"/>
          </a:xfrm>
          <a:prstGeom prst="rect">
            <a:avLst/>
          </a:prstGeom>
        </p:spPr>
        <p:txBody>
          <a:bodyPr lIns="39687" tIns="39687" rIns="39687" bIns="39687" anchor="t"/>
          <a:lstStyle>
            <a:lvl1pPr defTabSz="456406">
              <a:lnSpc>
                <a:spcPct val="100000"/>
              </a:lnSpc>
              <a:tabLst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1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White_photo-h.pdf" descr="White_photo-h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White_photo-v.pdf" descr="White_photo-v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/>
          <p:nvPr>
            <p:ph type="title"/>
          </p:nvPr>
        </p:nvSpPr>
        <p:spPr>
          <a:xfrm>
            <a:off x="444500" y="1104900"/>
            <a:ext cx="4635500" cy="25781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6400"/>
              </a:lnSpc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444500" y="3746500"/>
            <a:ext cx="46355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3100"/>
              </a:lnSpc>
              <a:spcBef>
                <a:spcPts val="200"/>
              </a:spcBef>
              <a:buSzTx/>
              <a:buNone/>
              <a:tabLst>
                <a:tab pos="952500" algn="l"/>
              </a:tabLst>
              <a:defRPr sz="2600"/>
            </a:lvl1pPr>
            <a:lvl2pPr marL="0" indent="0" algn="ctr">
              <a:lnSpc>
                <a:spcPts val="3100"/>
              </a:lnSpc>
              <a:spcBef>
                <a:spcPts val="200"/>
              </a:spcBef>
              <a:buSzTx/>
              <a:buNone/>
              <a:tabLst>
                <a:tab pos="952500" algn="l"/>
              </a:tabLst>
              <a:defRPr sz="2600"/>
            </a:lvl2pPr>
            <a:lvl3pPr marL="0" indent="0" algn="ctr">
              <a:lnSpc>
                <a:spcPts val="3100"/>
              </a:lnSpc>
              <a:spcBef>
                <a:spcPts val="200"/>
              </a:spcBef>
              <a:buSzTx/>
              <a:buNone/>
              <a:tabLst>
                <a:tab pos="952500" algn="l"/>
              </a:tabLst>
              <a:defRPr sz="2600"/>
            </a:lvl3pPr>
            <a:lvl4pPr marL="0" indent="0" algn="ctr">
              <a:lnSpc>
                <a:spcPts val="3100"/>
              </a:lnSpc>
              <a:spcBef>
                <a:spcPts val="200"/>
              </a:spcBef>
              <a:buSzTx/>
              <a:buNone/>
              <a:tabLst>
                <a:tab pos="952500" algn="l"/>
              </a:tabLst>
              <a:defRPr sz="2600"/>
            </a:lvl4pPr>
            <a:lvl5pPr marL="0" indent="0" algn="ctr">
              <a:lnSpc>
                <a:spcPts val="3100"/>
              </a:lnSpc>
              <a:spcBef>
                <a:spcPts val="200"/>
              </a:spcBef>
              <a:buSzTx/>
              <a:buNone/>
              <a:tabLst>
                <a:tab pos="952500" algn="l"/>
              </a:tabLst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White_photo-bullets.pdf" descr="White_photo-bulle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1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143000" algn="l"/>
              </a:tabLst>
              <a:defRPr sz="2400"/>
            </a:lvl1pPr>
            <a:lvl2pPr marL="9973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498600" algn="l"/>
              </a:tabLst>
              <a:defRPr sz="2400"/>
            </a:lvl2pPr>
            <a:lvl3pPr marL="13402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1841500" algn="l"/>
              </a:tabLst>
              <a:defRPr sz="2400"/>
            </a:lvl3pPr>
            <a:lvl4pPr marL="16831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184400" algn="l"/>
              </a:tabLst>
              <a:defRPr sz="2400"/>
            </a:lvl4pPr>
            <a:lvl5pPr marL="2038709" indent="-387709">
              <a:lnSpc>
                <a:spcPts val="2800"/>
              </a:lnSpc>
              <a:spcBef>
                <a:spcPts val="3100"/>
              </a:spcBef>
              <a:buSzPct val="171000"/>
              <a:tabLst>
                <a:tab pos="2540000" algn="l"/>
              </a:tabLst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>
              <a:tabLst>
                <a:tab pos="1562100" algn="l"/>
              </a:tabLst>
            </a:lvl2pPr>
            <a:lvl3pPr>
              <a:tabLst>
                <a:tab pos="1905000" algn="l"/>
              </a:tabLst>
            </a:lvl3pPr>
            <a:lvl4pPr>
              <a:tabLst>
                <a:tab pos="2247900" algn="l"/>
              </a:tabLst>
            </a:lvl4pPr>
            <a:lvl5pPr>
              <a:tabLst>
                <a:tab pos="2603500" algn="l"/>
              </a:tabLst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1600"/>
              </a:lnSpc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7038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0594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4023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7452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1008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4564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28120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167630" marR="0" indent="-449830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3523229" marR="0" indent="-449829" algn="l" defTabSz="457200" rtl="0" latinLnBrk="0">
        <a:lnSpc>
          <a:spcPts val="3800"/>
        </a:lnSpc>
        <a:spcBef>
          <a:spcPts val="3900"/>
        </a:spcBef>
        <a:spcAft>
          <a:spcPts val="0"/>
        </a:spcAft>
        <a:buClrTx/>
        <a:buSzPct val="171429"/>
        <a:buFontTx/>
        <a:buChar char="•"/>
        <a:tabLst>
          <a:tab pos="12065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66.png"/><Relationship Id="rId3" Type="http://schemas.openxmlformats.org/officeDocument/2006/relationships/image" Target="../media/image1.tif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asted1.png" descr="pasted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4774" y="5508252"/>
            <a:ext cx="2430452" cy="628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Quark-Hadron Duality: Probing the Transition from Free to Confined Quarks…"/>
          <p:cNvSpPr txBox="1"/>
          <p:nvPr/>
        </p:nvSpPr>
        <p:spPr>
          <a:xfrm>
            <a:off x="2316061" y="60960"/>
            <a:ext cx="77618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1" sz="1800">
                <a:solidFill>
                  <a:srgbClr val="02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Quark-Hadron Duality: Probing the Transition from Free to Confined Quarks</a:t>
            </a:r>
          </a:p>
          <a:p>
            <a:pPr algn="r"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800">
                <a:solidFill>
                  <a:srgbClr val="02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James Madison University,  September 24, 2018</a:t>
            </a:r>
          </a:p>
        </p:txBody>
      </p:sp>
      <p:sp>
        <p:nvSpPr>
          <p:cNvPr id="543" name="Duality in electron scattering:…"/>
          <p:cNvSpPr txBox="1"/>
          <p:nvPr/>
        </p:nvSpPr>
        <p:spPr>
          <a:xfrm>
            <a:off x="790823" y="1787104"/>
            <a:ext cx="857835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6000"/>
              </a:lnSpc>
              <a:spcBef>
                <a:spcPts val="200"/>
              </a:spcBef>
              <a:tabLst>
                <a:tab pos="952500" algn="l"/>
              </a:tabLst>
              <a:defRPr sz="5000">
                <a:solidFill>
                  <a:srgbClr val="0C2DCD"/>
                </a:solidFill>
              </a:defRPr>
            </a:pPr>
            <a:r>
              <a:rPr sz="4600"/>
              <a:t>D</a:t>
            </a:r>
            <a:r>
              <a:t>uality in electron scattering:</a:t>
            </a:r>
          </a:p>
          <a:p>
            <a:pPr>
              <a:lnSpc>
                <a:spcPts val="6000"/>
              </a:lnSpc>
              <a:spcBef>
                <a:spcPts val="200"/>
              </a:spcBef>
              <a:tabLst>
                <a:tab pos="952500" algn="l"/>
              </a:tabLst>
              <a:defRPr sz="5000">
                <a:solidFill>
                  <a:srgbClr val="0C2DCD"/>
                </a:solidFill>
              </a:defRPr>
            </a:pPr>
            <a:r>
              <a:t>insights from theory</a:t>
            </a:r>
          </a:p>
        </p:txBody>
      </p:sp>
      <p:sp>
        <p:nvSpPr>
          <p:cNvPr id="544" name="Wally Melnitchouk"/>
          <p:cNvSpPr txBox="1"/>
          <p:nvPr/>
        </p:nvSpPr>
        <p:spPr>
          <a:xfrm>
            <a:off x="3650570" y="4793409"/>
            <a:ext cx="285885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3700"/>
              </a:lnSpc>
              <a:defRPr i="1" sz="3100">
                <a:solidFill>
                  <a:srgbClr val="006215"/>
                </a:solidFill>
              </a:defRPr>
            </a:lvl1pPr>
          </a:lstStyle>
          <a:p>
            <a:pPr/>
            <a:r>
              <a:t>Wally Melnitchouk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0" y="2933700"/>
            <a:ext cx="965200" cy="266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in             limit"/>
          <p:cNvSpPr txBox="1"/>
          <p:nvPr/>
        </p:nvSpPr>
        <p:spPr>
          <a:xfrm>
            <a:off x="1384300" y="2755900"/>
            <a:ext cx="228089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lvl1pPr>
          </a:lstStyle>
          <a:p>
            <a:pPr/>
            <a:r>
              <a:t>in             limit</a:t>
            </a:r>
          </a:p>
        </p:txBody>
      </p:sp>
      <p:sp>
        <p:nvSpPr>
          <p:cNvPr id="710" name="cf.  Drell-Yan-West relation"/>
          <p:cNvSpPr txBox="1"/>
          <p:nvPr/>
        </p:nvSpPr>
        <p:spPr>
          <a:xfrm>
            <a:off x="1409700" y="3937000"/>
            <a:ext cx="403990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rPr i="1" sz="2600">
                <a:latin typeface="Times"/>
                <a:ea typeface="Times"/>
                <a:cs typeface="Times"/>
                <a:sym typeface="Times"/>
              </a:rPr>
              <a:t>cf. </a:t>
            </a:r>
            <a:r>
              <a:rPr i="1" sz="24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600"/>
              <a:t>D</a:t>
            </a:r>
            <a:r>
              <a:t>rell</a:t>
            </a:r>
            <a:r>
              <a:rPr>
                <a:latin typeface="Times"/>
                <a:ea typeface="Times"/>
                <a:cs typeface="Times"/>
                <a:sym typeface="Times"/>
              </a:rPr>
              <a:t>-</a:t>
            </a:r>
            <a:r>
              <a:rPr sz="2600"/>
              <a:t>Y</a:t>
            </a:r>
            <a:r>
              <a:t>an</a:t>
            </a:r>
            <a:r>
              <a:rPr>
                <a:latin typeface="Times"/>
                <a:ea typeface="Times"/>
                <a:cs typeface="Times"/>
                <a:sym typeface="Times"/>
              </a:rPr>
              <a:t>-</a:t>
            </a:r>
            <a:r>
              <a:rPr sz="2600"/>
              <a:t>W</a:t>
            </a:r>
            <a:r>
              <a:t>est relation</a:t>
            </a:r>
          </a:p>
        </p:txBody>
      </p:sp>
      <p:pic>
        <p:nvPicPr>
          <p:cNvPr id="71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800" y="3149600"/>
            <a:ext cx="44450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Line"/>
          <p:cNvSpPr/>
          <p:nvPr/>
        </p:nvSpPr>
        <p:spPr>
          <a:xfrm flipH="1">
            <a:off x="749300" y="57277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3" name="similar behavior found in many models"/>
          <p:cNvSpPr txBox="1"/>
          <p:nvPr/>
        </p:nvSpPr>
        <p:spPr>
          <a:xfrm>
            <a:off x="1384300" y="5448300"/>
            <a:ext cx="56450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/>
            </a:lvl1pPr>
          </a:lstStyle>
          <a:p>
            <a:pPr/>
            <a:r>
              <a:t>similar behavior found in many models</a:t>
            </a:r>
          </a:p>
        </p:txBody>
      </p:sp>
      <p:grpSp>
        <p:nvGrpSpPr>
          <p:cNvPr id="719" name="Group"/>
          <p:cNvGrpSpPr/>
          <p:nvPr/>
        </p:nvGrpSpPr>
        <p:grpSpPr>
          <a:xfrm>
            <a:off x="1943100" y="5905500"/>
            <a:ext cx="5994400" cy="1282700"/>
            <a:chOff x="0" y="0"/>
            <a:chExt cx="5994400" cy="1282700"/>
          </a:xfrm>
        </p:grpSpPr>
        <p:sp>
          <p:nvSpPr>
            <p:cNvPr id="714" name="Einhorn (1976)   (‘t Hooft model)"/>
            <p:cNvSpPr txBox="1"/>
            <p:nvPr/>
          </p:nvSpPr>
          <p:spPr>
            <a:xfrm>
              <a:off x="0" y="0"/>
              <a:ext cx="429260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i="1" sz="1600">
                  <a:latin typeface="Times"/>
                  <a:ea typeface="Times"/>
                  <a:cs typeface="Times"/>
                  <a:sym typeface="Times"/>
                </a:defRPr>
              </a:pPr>
              <a:r>
                <a:t>Einhorn (1976)</a:t>
              </a:r>
              <a:r>
                <a:rPr sz="1200"/>
                <a:t>   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(‘t </a:t>
              </a:r>
              <a:r>
                <a:rPr i="0">
                  <a:latin typeface="+mn-lt"/>
                  <a:ea typeface="+mn-ea"/>
                  <a:cs typeface="+mn-cs"/>
                  <a:sym typeface="Gill Sans"/>
                </a:rPr>
                <a:t>H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ooft model)</a:t>
              </a:r>
            </a:p>
          </p:txBody>
        </p:sp>
        <p:sp>
          <p:nvSpPr>
            <p:cNvPr id="715" name="Greenberg (1993)   (NR scalar quarks in HO potential)"/>
            <p:cNvSpPr txBox="1"/>
            <p:nvPr/>
          </p:nvSpPr>
          <p:spPr>
            <a:xfrm>
              <a:off x="0" y="254000"/>
              <a:ext cx="599440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i="1" sz="1600">
                  <a:latin typeface="Times"/>
                  <a:ea typeface="Times"/>
                  <a:cs typeface="Times"/>
                  <a:sym typeface="Times"/>
                </a:defRPr>
              </a:pPr>
              <a:r>
                <a:t>Greenberg (1993)</a:t>
              </a:r>
              <a:r>
                <a:rPr sz="1200"/>
                <a:t>   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(</a:t>
              </a:r>
              <a:r>
                <a:rPr i="0" sz="1400">
                  <a:latin typeface="+mn-lt"/>
                  <a:ea typeface="+mn-ea"/>
                  <a:cs typeface="+mn-cs"/>
                  <a:sym typeface="Gill Sans"/>
                </a:rPr>
                <a:t>NR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 scalar quarks in </a:t>
              </a:r>
              <a:r>
                <a:rPr i="0" sz="1400">
                  <a:latin typeface="+mn-lt"/>
                  <a:ea typeface="+mn-ea"/>
                  <a:cs typeface="+mn-cs"/>
                  <a:sym typeface="Gill Sans"/>
                </a:rPr>
                <a:t>HO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 potential)</a:t>
              </a:r>
            </a:p>
          </p:txBody>
        </p:sp>
        <p:sp>
          <p:nvSpPr>
            <p:cNvPr id="716" name="Pace, Salme, Lev (1995)   (relativistic HO with spin)"/>
            <p:cNvSpPr txBox="1"/>
            <p:nvPr/>
          </p:nvSpPr>
          <p:spPr>
            <a:xfrm>
              <a:off x="0" y="495300"/>
              <a:ext cx="599440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i="1" sz="1600">
                  <a:latin typeface="Times"/>
                  <a:ea typeface="Times"/>
                  <a:cs typeface="Times"/>
                  <a:sym typeface="Times"/>
                </a:defRPr>
              </a:pPr>
              <a:r>
                <a:t>Pace, Salme, Lev (1995)</a:t>
              </a:r>
              <a:r>
                <a:rPr sz="1200"/>
                <a:t>   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(relativistic </a:t>
              </a:r>
              <a:r>
                <a:rPr i="0" sz="1400">
                  <a:latin typeface="+mn-lt"/>
                  <a:ea typeface="+mn-ea"/>
                  <a:cs typeface="+mn-cs"/>
                  <a:sym typeface="Gill Sans"/>
                </a:rPr>
                <a:t>HO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 with spin)</a:t>
              </a:r>
            </a:p>
          </p:txBody>
        </p:sp>
        <p:sp>
          <p:nvSpPr>
            <p:cNvPr id="717" name="Isgur et al. (2001)   (transition to scaling)"/>
            <p:cNvSpPr txBox="1"/>
            <p:nvPr/>
          </p:nvSpPr>
          <p:spPr>
            <a:xfrm>
              <a:off x="0" y="749300"/>
              <a:ext cx="524510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i="1" sz="1600">
                  <a:latin typeface="Times"/>
                  <a:ea typeface="Times"/>
                  <a:cs typeface="Times"/>
                  <a:sym typeface="Times"/>
                </a:defRPr>
              </a:pPr>
              <a:r>
                <a:t>Isgur et al. (2001)</a:t>
              </a:r>
              <a:r>
                <a:rPr sz="1200"/>
                <a:t>   </a:t>
              </a:r>
              <a:r>
                <a:rPr i="0" sz="1800">
                  <a:latin typeface="+mn-lt"/>
                  <a:ea typeface="+mn-ea"/>
                  <a:cs typeface="+mn-cs"/>
                  <a:sym typeface="Gill Sans"/>
                </a:rPr>
                <a:t>(transition to scaling)</a:t>
              </a:r>
            </a:p>
          </p:txBody>
        </p:sp>
        <p:sp>
          <p:nvSpPr>
            <p:cNvPr id="718" name="...."/>
            <p:cNvSpPr txBox="1"/>
            <p:nvPr/>
          </p:nvSpPr>
          <p:spPr>
            <a:xfrm>
              <a:off x="279400" y="939800"/>
              <a:ext cx="317500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10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i="1" sz="16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pic>
        <p:nvPicPr>
          <p:cNvPr id="720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3200" y="4483100"/>
            <a:ext cx="63119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Earliest attempts predate QCD"/>
          <p:cNvSpPr txBox="1"/>
          <p:nvPr/>
        </p:nvSpPr>
        <p:spPr>
          <a:xfrm>
            <a:off x="673100" y="673100"/>
            <a:ext cx="59944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E</a:t>
            </a:r>
            <a:r>
              <a:t>arliest attempts predate </a:t>
            </a:r>
            <a:r>
              <a:rPr sz="2600"/>
              <a:t>QCD</a:t>
            </a:r>
          </a:p>
        </p:txBody>
      </p:sp>
      <p:sp>
        <p:nvSpPr>
          <p:cNvPr id="722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23" name="e.g. harmonic oscillator spectrum…"/>
          <p:cNvSpPr txBox="1"/>
          <p:nvPr/>
        </p:nvSpPr>
        <p:spPr>
          <a:xfrm>
            <a:off x="1358900" y="1308100"/>
            <a:ext cx="72136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rPr i="1" sz="2600">
                <a:latin typeface="Times"/>
                <a:ea typeface="Times"/>
                <a:cs typeface="Times"/>
                <a:sym typeface="Times"/>
              </a:rPr>
              <a:t>e.g.</a:t>
            </a:r>
            <a:r>
              <a:t> harmonic oscillator spectrum</a:t>
            </a:r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t>including states with spin 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= 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1/2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, ...,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+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1/2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algn="l">
              <a:lnSpc>
                <a:spcPts val="2800"/>
              </a:lnSpc>
              <a:tabLst>
                <a:tab pos="838200" algn="l"/>
                <a:tab pos="7505700" algn="l"/>
              </a:tabLst>
              <a:defRPr sz="2400"/>
            </a:pPr>
            <a:r>
              <a:rPr sz="200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 </a:t>
            </a:r>
            <a:r>
              <a:t>even: 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sz="2000">
                <a:latin typeface="Times"/>
                <a:ea typeface="Times"/>
                <a:cs typeface="Times"/>
                <a:sym typeface="Times"/>
              </a:rPr>
              <a:t>1/2,   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 </a:t>
            </a:r>
            <a:r>
              <a:t>odd: 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sz="2000">
                <a:latin typeface="Times"/>
                <a:ea typeface="Times"/>
                <a:cs typeface="Times"/>
                <a:sym typeface="Times"/>
              </a:rPr>
              <a:t>3/2)</a:t>
            </a:r>
          </a:p>
        </p:txBody>
      </p:sp>
      <p:sp>
        <p:nvSpPr>
          <p:cNvPr id="724" name="Line"/>
          <p:cNvSpPr/>
          <p:nvPr/>
        </p:nvSpPr>
        <p:spPr>
          <a:xfrm flipH="1">
            <a:off x="749300" y="16002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25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62700" y="1422400"/>
            <a:ext cx="2133600" cy="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Domokos et al. (1971)"/>
          <p:cNvSpPr txBox="1"/>
          <p:nvPr/>
        </p:nvSpPr>
        <p:spPr>
          <a:xfrm>
            <a:off x="7365429" y="2178057"/>
            <a:ext cx="198224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Domokos et al. (1971)</a:t>
            </a:r>
          </a:p>
        </p:txBody>
      </p:sp>
      <p:sp>
        <p:nvSpPr>
          <p:cNvPr id="727" name="Line"/>
          <p:cNvSpPr/>
          <p:nvPr/>
        </p:nvSpPr>
        <p:spPr>
          <a:xfrm flipH="1">
            <a:off x="749300" y="3035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8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 flipH="1">
            <a:off x="749300" y="38354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33" name="Group"/>
          <p:cNvGrpSpPr/>
          <p:nvPr/>
        </p:nvGrpSpPr>
        <p:grpSpPr>
          <a:xfrm>
            <a:off x="673100" y="660463"/>
            <a:ext cx="6187446" cy="558737"/>
            <a:chOff x="0" y="63"/>
            <a:chExt cx="6187445" cy="558736"/>
          </a:xfrm>
        </p:grpSpPr>
        <p:sp>
          <p:nvSpPr>
            <p:cNvPr id="731" name="Phenomenological analyses at finite Q"/>
            <p:cNvSpPr txBox="1"/>
            <p:nvPr/>
          </p:nvSpPr>
          <p:spPr>
            <a:xfrm>
              <a:off x="0" y="12700"/>
              <a:ext cx="6187446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4940300" algn="l"/>
                </a:tabLst>
                <a:defRPr sz="3000">
                  <a:solidFill>
                    <a:srgbClr val="0329CE"/>
                  </a:solidFill>
                </a:defRPr>
              </a:pPr>
              <a:r>
                <a:rPr sz="2800"/>
                <a:t>P</a:t>
              </a:r>
              <a:r>
                <a:t>henomenological analyses at finite </a:t>
              </a:r>
              <a:r>
                <a:rPr i="1" sz="2600">
                  <a:latin typeface="Times"/>
                  <a:ea typeface="Times"/>
                  <a:cs typeface="Times"/>
                  <a:sym typeface="Times"/>
                </a:rPr>
                <a:t>Q</a:t>
              </a:r>
            </a:p>
          </p:txBody>
        </p:sp>
        <p:sp>
          <p:nvSpPr>
            <p:cNvPr id="732" name="2"/>
            <p:cNvSpPr txBox="1"/>
            <p:nvPr/>
          </p:nvSpPr>
          <p:spPr>
            <a:xfrm>
              <a:off x="5780957" y="63"/>
              <a:ext cx="241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2400"/>
                </a:lnSpc>
                <a:tabLst>
                  <a:tab pos="838200" algn="l"/>
                  <a:tab pos="4940300" algn="l"/>
                </a:tabLst>
                <a:defRPr sz="2000">
                  <a:solidFill>
                    <a:srgbClr val="0329CE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sz="22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2000">
                  <a:latin typeface="Times"/>
                  <a:ea typeface="Times"/>
                  <a:cs typeface="Times"/>
                  <a:sym typeface="Times"/>
                </a:rPr>
                <a:t>2</a:t>
              </a:r>
            </a:p>
          </p:txBody>
        </p:sp>
      </p:grpSp>
      <p:grpSp>
        <p:nvGrpSpPr>
          <p:cNvPr id="737" name="Group"/>
          <p:cNvGrpSpPr/>
          <p:nvPr/>
        </p:nvGrpSpPr>
        <p:grpSpPr>
          <a:xfrm>
            <a:off x="1358900" y="1320800"/>
            <a:ext cx="8039100" cy="914400"/>
            <a:chOff x="0" y="0"/>
            <a:chExt cx="8039100" cy="914400"/>
          </a:xfrm>
        </p:grpSpPr>
        <p:sp>
          <p:nvSpPr>
            <p:cNvPr id="734" name="additional constraints from threshold behavior at…"/>
            <p:cNvSpPr txBox="1"/>
            <p:nvPr/>
          </p:nvSpPr>
          <p:spPr>
            <a:xfrm>
              <a:off x="0" y="0"/>
              <a:ext cx="7252172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7505700" algn="l"/>
                </a:tabLst>
                <a:defRPr sz="2800">
                  <a:solidFill>
                    <a:srgbClr val="005705"/>
                  </a:solidFill>
                </a:defRPr>
              </a:pPr>
              <a:r>
                <a:t>additional constraints from threshold behavior at</a:t>
              </a:r>
            </a:p>
            <a:p>
              <a:pPr algn="l">
                <a:lnSpc>
                  <a:spcPts val="3300"/>
                </a:lnSpc>
                <a:tabLst>
                  <a:tab pos="838200" algn="l"/>
                  <a:tab pos="7505700" algn="l"/>
                </a:tabLst>
                <a:defRPr sz="2800">
                  <a:solidFill>
                    <a:srgbClr val="005705"/>
                  </a:solidFill>
                </a:defRPr>
              </a:pPr>
              <a:r>
                <a:t>and asymptotic behavior at </a:t>
              </a:r>
            </a:p>
          </p:txBody>
        </p:sp>
        <p:pic>
          <p:nvPicPr>
            <p:cNvPr id="735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39000" y="165100"/>
              <a:ext cx="800100" cy="2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6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4800" y="520700"/>
              <a:ext cx="11303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3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8900" y="2336800"/>
            <a:ext cx="74422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21 isospin-1/2 &amp; 3/2 resonances (with mass &lt; 2 GeV)"/>
          <p:cNvSpPr txBox="1"/>
          <p:nvPr/>
        </p:nvSpPr>
        <p:spPr>
          <a:xfrm>
            <a:off x="1397000" y="3556000"/>
            <a:ext cx="7057343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21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isospin</a:t>
            </a:r>
            <a:r>
              <a:t>-</a:t>
            </a:r>
            <a:r>
              <a:rPr sz="2400"/>
              <a:t>1/2</a:t>
            </a:r>
            <a:r>
              <a:t> </a:t>
            </a:r>
            <a:r>
              <a:rPr sz="2200"/>
              <a:t>&amp;</a:t>
            </a:r>
            <a:r>
              <a:t> </a:t>
            </a:r>
            <a:r>
              <a:rPr sz="2400"/>
              <a:t>3/2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resonances</a:t>
            </a:r>
            <a:r>
              <a:rPr sz="2400">
                <a:latin typeface="+mn-lt"/>
                <a:ea typeface="+mn-ea"/>
                <a:cs typeface="+mn-cs"/>
                <a:sym typeface="Gill Sans"/>
              </a:rPr>
              <a:t> (with mass </a:t>
            </a:r>
            <a:r>
              <a:rPr sz="2200"/>
              <a:t>&lt; 2 GeV</a:t>
            </a:r>
            <a:r>
              <a:rPr sz="2400">
                <a:latin typeface="+mn-lt"/>
                <a:ea typeface="+mn-ea"/>
                <a:cs typeface="+mn-cs"/>
                <a:sym typeface="Gill Sans"/>
              </a:rPr>
              <a:t>)</a:t>
            </a:r>
          </a:p>
        </p:txBody>
      </p:sp>
      <p:pic>
        <p:nvPicPr>
          <p:cNvPr id="740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7700" y="4241800"/>
            <a:ext cx="6324600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34400" y="4483100"/>
            <a:ext cx="1358900" cy="203200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Line"/>
          <p:cNvSpPr/>
          <p:nvPr/>
        </p:nvSpPr>
        <p:spPr>
          <a:xfrm flipH="1">
            <a:off x="749300" y="60579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45" name="Group"/>
          <p:cNvGrpSpPr/>
          <p:nvPr/>
        </p:nvGrpSpPr>
        <p:grpSpPr>
          <a:xfrm>
            <a:off x="1384300" y="5765800"/>
            <a:ext cx="2172197" cy="533400"/>
            <a:chOff x="0" y="0"/>
            <a:chExt cx="2172196" cy="533400"/>
          </a:xfrm>
        </p:grpSpPr>
        <p:sp>
          <p:nvSpPr>
            <p:cNvPr id="743" name="in           limit,"/>
            <p:cNvSpPr txBox="1"/>
            <p:nvPr/>
          </p:nvSpPr>
          <p:spPr>
            <a:xfrm>
              <a:off x="0" y="0"/>
              <a:ext cx="2172197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7505700" algn="l"/>
                </a:tabLst>
                <a:defRPr sz="2600">
                  <a:solidFill>
                    <a:srgbClr val="005705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2800">
                  <a:latin typeface="+mn-lt"/>
                  <a:ea typeface="+mn-ea"/>
                  <a:cs typeface="+mn-cs"/>
                  <a:sym typeface="Gill Sans"/>
                </a:rPr>
                <a:t>in           limit</a:t>
              </a:r>
              <a:r>
                <a:rPr sz="2800"/>
                <a:t>,</a:t>
              </a:r>
            </a:p>
          </p:txBody>
        </p:sp>
        <p:pic>
          <p:nvPicPr>
            <p:cNvPr id="744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31800" y="165100"/>
              <a:ext cx="8382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6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8500" y="6489700"/>
            <a:ext cx="2438400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48" name="Line"/>
          <p:cNvSpPr/>
          <p:nvPr/>
        </p:nvSpPr>
        <p:spPr>
          <a:xfrm flipH="1">
            <a:off x="749300" y="16002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9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  <p:sp>
        <p:nvSpPr>
          <p:cNvPr id="750" name="Davidovsky, Struminsky (2003)"/>
          <p:cNvSpPr txBox="1"/>
          <p:nvPr/>
        </p:nvSpPr>
        <p:spPr>
          <a:xfrm>
            <a:off x="7237033" y="2965450"/>
            <a:ext cx="236623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Davidovsky, Struminsky (2003)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art_res.pdf" descr="art_r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870" y="1111281"/>
            <a:ext cx="4441364" cy="3441701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Line"/>
          <p:cNvSpPr/>
          <p:nvPr/>
        </p:nvSpPr>
        <p:spPr>
          <a:xfrm flipH="1">
            <a:off x="673100" y="4813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4" name="valence-like structure of dual function suggests…"/>
          <p:cNvSpPr txBox="1"/>
          <p:nvPr/>
        </p:nvSpPr>
        <p:spPr>
          <a:xfrm>
            <a:off x="1333500" y="4521200"/>
            <a:ext cx="6922617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valence-like structure of dual function suggests</a:t>
            </a:r>
            <a:endParaRPr sz="2800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“two-component duality”:</a:t>
            </a:r>
          </a:p>
        </p:txBody>
      </p:sp>
      <p:sp>
        <p:nvSpPr>
          <p:cNvPr id="755" name="valence (Reggeon exchange) dual to resonances"/>
          <p:cNvSpPr txBox="1"/>
          <p:nvPr/>
        </p:nvSpPr>
        <p:spPr>
          <a:xfrm>
            <a:off x="1765300" y="5473700"/>
            <a:ext cx="65913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CC1C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u="sng">
                <a:latin typeface="+mn-lt"/>
                <a:ea typeface="+mn-ea"/>
                <a:cs typeface="+mn-cs"/>
                <a:sym typeface="Gill Sans"/>
              </a:rPr>
              <a:t>valence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sz="2200">
                <a:latin typeface="+mn-lt"/>
                <a:ea typeface="+mn-ea"/>
                <a:cs typeface="+mn-cs"/>
                <a:sym typeface="Gill Sans"/>
              </a:rPr>
              <a:t>(</a:t>
            </a:r>
            <a:r>
              <a:rPr sz="2000">
                <a:latin typeface="+mn-lt"/>
                <a:ea typeface="+mn-ea"/>
                <a:cs typeface="+mn-cs"/>
                <a:sym typeface="Gill Sans"/>
              </a:rPr>
              <a:t>R</a:t>
            </a:r>
            <a:r>
              <a:rPr sz="2200">
                <a:latin typeface="+mn-lt"/>
                <a:ea typeface="+mn-ea"/>
                <a:cs typeface="+mn-cs"/>
                <a:sym typeface="Gill Sans"/>
              </a:rPr>
              <a:t>eggeon exchange)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dual to </a:t>
            </a:r>
            <a:r>
              <a:rPr sz="2800" u="sng">
                <a:latin typeface="+mn-lt"/>
                <a:ea typeface="+mn-ea"/>
                <a:cs typeface="+mn-cs"/>
                <a:sym typeface="Gill Sans"/>
              </a:rPr>
              <a:t>resonances</a:t>
            </a:r>
          </a:p>
        </p:txBody>
      </p:sp>
      <p:sp>
        <p:nvSpPr>
          <p:cNvPr id="756" name="sea (Pomeron exchange) dual to background"/>
          <p:cNvSpPr txBox="1"/>
          <p:nvPr/>
        </p:nvSpPr>
        <p:spPr>
          <a:xfrm>
            <a:off x="1790700" y="6007100"/>
            <a:ext cx="61468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CC1C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u="sng">
                <a:latin typeface="+mn-lt"/>
                <a:ea typeface="+mn-ea"/>
                <a:cs typeface="+mn-cs"/>
                <a:sym typeface="Gill Sans"/>
              </a:rPr>
              <a:t>sea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sz="2200">
                <a:latin typeface="+mn-lt"/>
                <a:ea typeface="+mn-ea"/>
                <a:cs typeface="+mn-cs"/>
                <a:sym typeface="Gill Sans"/>
              </a:rPr>
              <a:t>(</a:t>
            </a:r>
            <a:r>
              <a:rPr sz="2000">
                <a:latin typeface="+mn-lt"/>
                <a:ea typeface="+mn-ea"/>
                <a:cs typeface="+mn-cs"/>
                <a:sym typeface="Gill Sans"/>
              </a:rPr>
              <a:t>P</a:t>
            </a:r>
            <a:r>
              <a:rPr sz="2200">
                <a:latin typeface="+mn-lt"/>
                <a:ea typeface="+mn-ea"/>
                <a:cs typeface="+mn-cs"/>
                <a:sym typeface="Gill Sans"/>
              </a:rPr>
              <a:t>omeron exchange)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dual to </a:t>
            </a:r>
            <a:r>
              <a:rPr sz="2800" u="sng">
                <a:latin typeface="+mn-lt"/>
                <a:ea typeface="+mn-ea"/>
                <a:cs typeface="+mn-cs"/>
                <a:sym typeface="Gill Sans"/>
              </a:rPr>
              <a:t>background</a:t>
            </a:r>
          </a:p>
        </p:txBody>
      </p:sp>
      <p:sp>
        <p:nvSpPr>
          <p:cNvPr id="757" name="Circle"/>
          <p:cNvSpPr/>
          <p:nvPr/>
        </p:nvSpPr>
        <p:spPr>
          <a:xfrm>
            <a:off x="1524000" y="5727700"/>
            <a:ext cx="88900" cy="889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58" name="Circle"/>
          <p:cNvSpPr/>
          <p:nvPr/>
        </p:nvSpPr>
        <p:spPr>
          <a:xfrm>
            <a:off x="1524000" y="6261100"/>
            <a:ext cx="88900" cy="889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759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8600" y="6096000"/>
            <a:ext cx="16256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300" y="5575300"/>
            <a:ext cx="1358900" cy="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764" name="Group"/>
          <p:cNvGrpSpPr/>
          <p:nvPr/>
        </p:nvGrpSpPr>
        <p:grpSpPr>
          <a:xfrm>
            <a:off x="673100" y="660463"/>
            <a:ext cx="6187446" cy="558737"/>
            <a:chOff x="0" y="63"/>
            <a:chExt cx="6187445" cy="558736"/>
          </a:xfrm>
        </p:grpSpPr>
        <p:sp>
          <p:nvSpPr>
            <p:cNvPr id="762" name="Phenomenological analyses at finite Q"/>
            <p:cNvSpPr txBox="1"/>
            <p:nvPr/>
          </p:nvSpPr>
          <p:spPr>
            <a:xfrm>
              <a:off x="0" y="12700"/>
              <a:ext cx="6187446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4940300" algn="l"/>
                </a:tabLst>
                <a:defRPr sz="3000">
                  <a:solidFill>
                    <a:srgbClr val="0329CE"/>
                  </a:solidFill>
                </a:defRPr>
              </a:pPr>
              <a:r>
                <a:rPr sz="2800"/>
                <a:t>P</a:t>
              </a:r>
              <a:r>
                <a:t>henomenological analyses at finite </a:t>
              </a:r>
              <a:r>
                <a:rPr i="1" sz="2600">
                  <a:latin typeface="Times"/>
                  <a:ea typeface="Times"/>
                  <a:cs typeface="Times"/>
                  <a:sym typeface="Times"/>
                </a:rPr>
                <a:t>Q</a:t>
              </a:r>
            </a:p>
          </p:txBody>
        </p:sp>
        <p:sp>
          <p:nvSpPr>
            <p:cNvPr id="763" name="2"/>
            <p:cNvSpPr txBox="1"/>
            <p:nvPr/>
          </p:nvSpPr>
          <p:spPr>
            <a:xfrm>
              <a:off x="5780957" y="63"/>
              <a:ext cx="241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2400"/>
                </a:lnSpc>
                <a:tabLst>
                  <a:tab pos="838200" algn="l"/>
                  <a:tab pos="4940300" algn="l"/>
                </a:tabLst>
                <a:defRPr sz="2000">
                  <a:solidFill>
                    <a:srgbClr val="0329CE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sz="22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2000">
                  <a:latin typeface="Times"/>
                  <a:ea typeface="Times"/>
                  <a:cs typeface="Times"/>
                  <a:sym typeface="Times"/>
                </a:rPr>
                <a:t>2</a:t>
              </a:r>
            </a:p>
          </p:txBody>
        </p:sp>
      </p:grpSp>
      <p:sp>
        <p:nvSpPr>
          <p:cNvPr id="765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  <p:sp>
        <p:nvSpPr>
          <p:cNvPr id="766" name="Davidovsky, Struminsky (2003)"/>
          <p:cNvSpPr txBox="1"/>
          <p:nvPr/>
        </p:nvSpPr>
        <p:spPr>
          <a:xfrm>
            <a:off x="6843333" y="3911600"/>
            <a:ext cx="236623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Davidovsky, Struminsky (2003)</a:t>
            </a:r>
          </a:p>
        </p:txBody>
      </p:sp>
      <p:sp>
        <p:nvSpPr>
          <p:cNvPr id="767" name="21 isospin-1/2 &amp; 3/2…"/>
          <p:cNvSpPr txBox="1"/>
          <p:nvPr/>
        </p:nvSpPr>
        <p:spPr>
          <a:xfrm>
            <a:off x="5621678" y="2793404"/>
            <a:ext cx="3785903" cy="91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21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isospin</a:t>
            </a:r>
            <a:r>
              <a:t>-</a:t>
            </a:r>
            <a:r>
              <a:rPr sz="2400"/>
              <a:t>1/2</a:t>
            </a:r>
            <a:r>
              <a:t> </a:t>
            </a:r>
            <a:r>
              <a:rPr sz="2200"/>
              <a:t>&amp;</a:t>
            </a:r>
            <a:r>
              <a:t> </a:t>
            </a:r>
            <a:r>
              <a:rPr sz="2400"/>
              <a:t>3/2</a:t>
            </a:r>
            <a:endParaRPr sz="2400"/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resonances</a:t>
            </a:r>
            <a:r>
              <a:rPr sz="2400">
                <a:latin typeface="+mn-lt"/>
                <a:ea typeface="+mn-ea"/>
                <a:cs typeface="+mn-cs"/>
                <a:sym typeface="Gill Sans"/>
              </a:rPr>
              <a:t> (mass </a:t>
            </a:r>
            <a:r>
              <a:rPr sz="2200"/>
              <a:t>&lt; 2 GeV</a:t>
            </a:r>
            <a:r>
              <a:rPr sz="2400">
                <a:latin typeface="+mn-lt"/>
                <a:ea typeface="+mn-ea"/>
                <a:cs typeface="+mn-cs"/>
                <a:sym typeface="Gill San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  <p:sp>
        <p:nvSpPr>
          <p:cNvPr id="770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1" name="Explicit realization of Veneziano &amp; Bloom-Gilman duality"/>
          <p:cNvSpPr txBox="1"/>
          <p:nvPr/>
        </p:nvSpPr>
        <p:spPr>
          <a:xfrm>
            <a:off x="673100" y="673100"/>
            <a:ext cx="912550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E</a:t>
            </a:r>
            <a:r>
              <a:t>xplicit realization of </a:t>
            </a:r>
            <a:r>
              <a:rPr sz="2800"/>
              <a:t>V</a:t>
            </a:r>
            <a:r>
              <a:t>eneziano </a:t>
            </a:r>
            <a:r>
              <a:rPr sz="2400"/>
              <a:t>&amp;</a:t>
            </a:r>
            <a:r>
              <a:t> </a:t>
            </a:r>
            <a:r>
              <a:rPr sz="2800"/>
              <a:t>B</a:t>
            </a:r>
            <a:r>
              <a:t>loom-</a:t>
            </a:r>
            <a:r>
              <a:rPr sz="2800"/>
              <a:t>G</a:t>
            </a:r>
            <a:r>
              <a:t>ilman duality</a:t>
            </a:r>
          </a:p>
        </p:txBody>
      </p:sp>
      <p:pic>
        <p:nvPicPr>
          <p:cNvPr id="772" name="long1.pdf" descr="lon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968" y="1368682"/>
            <a:ext cx="7548064" cy="1425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7406" y="2948742"/>
            <a:ext cx="3065253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high s, low |t|"/>
          <p:cNvSpPr txBox="1"/>
          <p:nvPr/>
        </p:nvSpPr>
        <p:spPr>
          <a:xfrm>
            <a:off x="7880736" y="3556673"/>
            <a:ext cx="1520783" cy="359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2000"/>
              </a:lnSpc>
              <a:tabLst>
                <a:tab pos="838200" algn="l"/>
                <a:tab pos="4940300" algn="l"/>
              </a:tabLst>
              <a:defRPr sz="1700"/>
            </a:pPr>
            <a:r>
              <a:t>high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s, </a:t>
            </a:r>
            <a:r>
              <a:t>low |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t</a:t>
            </a:r>
            <a:r>
              <a:t>|</a:t>
            </a:r>
          </a:p>
        </p:txBody>
      </p:sp>
      <p:pic>
        <p:nvPicPr>
          <p:cNvPr id="7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08479" y="3587750"/>
            <a:ext cx="745837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Line"/>
          <p:cNvSpPr/>
          <p:nvPr/>
        </p:nvSpPr>
        <p:spPr>
          <a:xfrm flipH="1">
            <a:off x="761889" y="3638550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7" name="Veneziano model not unitary,…"/>
          <p:cNvSpPr txBox="1"/>
          <p:nvPr/>
        </p:nvSpPr>
        <p:spPr>
          <a:xfrm>
            <a:off x="1396889" y="3371850"/>
            <a:ext cx="4521994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Gill Sans"/>
              </a:rPr>
              <a:t>V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eneziano model not unitary,</a:t>
            </a:r>
            <a:endParaRPr sz="2800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has no imaginary parts</a:t>
            </a:r>
          </a:p>
        </p:txBody>
      </p:sp>
      <p:sp>
        <p:nvSpPr>
          <p:cNvPr id="778" name="Line"/>
          <p:cNvSpPr/>
          <p:nvPr/>
        </p:nvSpPr>
        <p:spPr>
          <a:xfrm flipH="1">
            <a:off x="761889" y="4780408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9" name="generalization of narrow-resonance approximation,…"/>
          <p:cNvSpPr txBox="1"/>
          <p:nvPr/>
        </p:nvSpPr>
        <p:spPr>
          <a:xfrm>
            <a:off x="1396889" y="4513660"/>
            <a:ext cx="794423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generalization of narrow-resonance approximation, </a:t>
            </a:r>
            <a:endParaRPr sz="2800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with nonlinear, complex </a:t>
            </a:r>
            <a:r>
              <a:rPr>
                <a:latin typeface="+mn-lt"/>
                <a:ea typeface="+mn-ea"/>
                <a:cs typeface="+mn-cs"/>
                <a:sym typeface="Gill Sans"/>
              </a:rPr>
              <a:t>R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egge trajectories</a:t>
            </a:r>
          </a:p>
        </p:txBody>
      </p:sp>
      <p:pic>
        <p:nvPicPr>
          <p:cNvPr id="7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917" y="5553871"/>
            <a:ext cx="4927915" cy="591351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“dual amplitude with Mandelstam analyticity” (DAMA) model"/>
          <p:cNvSpPr txBox="1"/>
          <p:nvPr/>
        </p:nvSpPr>
        <p:spPr>
          <a:xfrm>
            <a:off x="1466415" y="6367004"/>
            <a:ext cx="684133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ts val="2600"/>
              </a:lnSpc>
              <a:tabLst>
                <a:tab pos="838200" algn="l"/>
                <a:tab pos="7505700" algn="l"/>
              </a:tabLst>
              <a:defRPr sz="2200"/>
            </a:pPr>
            <a:r>
              <a:t>“dual amplitude with Mandelstam analyticity” </a:t>
            </a:r>
            <a:r>
              <a:rPr sz="1800"/>
              <a:t>(DAMA)</a:t>
            </a:r>
            <a:r>
              <a:t> model</a:t>
            </a:r>
          </a:p>
        </p:txBody>
      </p:sp>
      <p:sp>
        <p:nvSpPr>
          <p:cNvPr id="782" name="Jenkovszky et al."/>
          <p:cNvSpPr txBox="1"/>
          <p:nvPr/>
        </p:nvSpPr>
        <p:spPr>
          <a:xfrm>
            <a:off x="8226524" y="6774649"/>
            <a:ext cx="138578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Jenkovszky et 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  <p:sp>
        <p:nvSpPr>
          <p:cNvPr id="785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6" name="Explicit realization of Veneziano &amp; Bloom-Gilman duality"/>
          <p:cNvSpPr txBox="1"/>
          <p:nvPr/>
        </p:nvSpPr>
        <p:spPr>
          <a:xfrm>
            <a:off x="673100" y="673100"/>
            <a:ext cx="912550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E</a:t>
            </a:r>
            <a:r>
              <a:t>xplicit realization of </a:t>
            </a:r>
            <a:r>
              <a:rPr sz="2800"/>
              <a:t>V</a:t>
            </a:r>
            <a:r>
              <a:t>eneziano </a:t>
            </a:r>
            <a:r>
              <a:rPr sz="2400"/>
              <a:t>&amp;</a:t>
            </a:r>
            <a:r>
              <a:t> </a:t>
            </a:r>
            <a:r>
              <a:rPr sz="2800"/>
              <a:t>B</a:t>
            </a:r>
            <a:r>
              <a:t>loom-</a:t>
            </a:r>
            <a:r>
              <a:rPr sz="2800"/>
              <a:t>G</a:t>
            </a:r>
            <a:r>
              <a:t>ilman duality</a:t>
            </a:r>
          </a:p>
        </p:txBody>
      </p:sp>
      <p:sp>
        <p:nvSpPr>
          <p:cNvPr id="787" name="Line"/>
          <p:cNvSpPr/>
          <p:nvPr/>
        </p:nvSpPr>
        <p:spPr>
          <a:xfrm flipH="1">
            <a:off x="761889" y="1609388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8" name="for large x and Q  , have power-law behavior"/>
          <p:cNvSpPr txBox="1"/>
          <p:nvPr/>
        </p:nvSpPr>
        <p:spPr>
          <a:xfrm>
            <a:off x="1371552" y="1320784"/>
            <a:ext cx="703105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6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+mn-lt"/>
                <a:ea typeface="+mn-ea"/>
                <a:cs typeface="+mn-cs"/>
                <a:sym typeface="Gill Sans"/>
              </a:rPr>
              <a:t>for large </a:t>
            </a:r>
            <a:r>
              <a:rPr i="1" sz="2800"/>
              <a:t>x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 and </a:t>
            </a:r>
            <a:r>
              <a:rPr i="1" sz="2800"/>
              <a:t>Q  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, have power</a:t>
            </a:r>
            <a:r>
              <a:rPr sz="2800"/>
              <a:t>-</a:t>
            </a:r>
            <a:r>
              <a:rPr sz="2800">
                <a:latin typeface="+mn-lt"/>
                <a:ea typeface="+mn-ea"/>
                <a:cs typeface="+mn-cs"/>
                <a:sym typeface="Gill Sans"/>
              </a:rPr>
              <a:t>law behavior</a:t>
            </a:r>
          </a:p>
        </p:txBody>
      </p:sp>
      <p:sp>
        <p:nvSpPr>
          <p:cNvPr id="789" name="2"/>
          <p:cNvSpPr txBox="1"/>
          <p:nvPr/>
        </p:nvSpPr>
        <p:spPr>
          <a:xfrm>
            <a:off x="3825124" y="1289034"/>
            <a:ext cx="2349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ts val="2200"/>
              </a:lnSpc>
              <a:tabLst>
                <a:tab pos="838200" algn="l"/>
                <a:tab pos="7505700" algn="l"/>
              </a:tabLst>
              <a:defRPr sz="19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2</a:t>
            </a:r>
          </a:p>
        </p:txBody>
      </p:sp>
      <p:pic>
        <p:nvPicPr>
          <p:cNvPr id="790" name="fig1a.pdf" descr="fig1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307032" y="1709630"/>
            <a:ext cx="3832629" cy="4959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fig1b.pdf" descr="fig1b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239165" y="1919983"/>
            <a:ext cx="3641858" cy="4712993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Jenkovszky, Magas, Londergan, Szczepaniak (2012)"/>
          <p:cNvSpPr txBox="1"/>
          <p:nvPr/>
        </p:nvSpPr>
        <p:spPr>
          <a:xfrm>
            <a:off x="7199108" y="6432351"/>
            <a:ext cx="25044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Jenkovszky, Magas, Londergan, Szczepaniak (2012)</a:t>
            </a:r>
          </a:p>
        </p:txBody>
      </p:sp>
      <p:pic>
        <p:nvPicPr>
          <p:cNvPr id="7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4170" y="2011992"/>
            <a:ext cx="3314701" cy="342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7" name="Group"/>
          <p:cNvGrpSpPr/>
          <p:nvPr/>
        </p:nvGrpSpPr>
        <p:grpSpPr>
          <a:xfrm>
            <a:off x="1371552" y="2501852"/>
            <a:ext cx="7031058" cy="571501"/>
            <a:chOff x="0" y="0"/>
            <a:chExt cx="7031056" cy="571500"/>
          </a:xfrm>
        </p:grpSpPr>
        <p:sp>
          <p:nvSpPr>
            <p:cNvPr id="794" name="where parameter    can be Q   dependent"/>
            <p:cNvSpPr txBox="1"/>
            <p:nvPr/>
          </p:nvSpPr>
          <p:spPr>
            <a:xfrm>
              <a:off x="0" y="38100"/>
              <a:ext cx="7031057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7505700" algn="l"/>
                </a:tabLst>
                <a:defRPr sz="2600">
                  <a:solidFill>
                    <a:srgbClr val="005705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2800">
                  <a:latin typeface="+mn-lt"/>
                  <a:ea typeface="+mn-ea"/>
                  <a:cs typeface="+mn-cs"/>
                  <a:sym typeface="Gill Sans"/>
                </a:rPr>
                <a:t>where parameter </a:t>
              </a:r>
              <a:r>
                <a:rPr i="1" sz="2800"/>
                <a:t>  </a:t>
              </a:r>
              <a:r>
                <a:rPr sz="2800">
                  <a:latin typeface="+mn-lt"/>
                  <a:ea typeface="+mn-ea"/>
                  <a:cs typeface="+mn-cs"/>
                  <a:sym typeface="Gill Sans"/>
                </a:rPr>
                <a:t> can be </a:t>
              </a:r>
              <a:r>
                <a:rPr i="1" sz="2800"/>
                <a:t>Q  </a:t>
              </a:r>
              <a:r>
                <a:rPr sz="2800">
                  <a:latin typeface="+mn-lt"/>
                  <a:ea typeface="+mn-ea"/>
                  <a:cs typeface="+mn-cs"/>
                  <a:sym typeface="Gill Sans"/>
                </a:rPr>
                <a:t> dependent</a:t>
              </a:r>
            </a:p>
          </p:txBody>
        </p:sp>
        <p:pic>
          <p:nvPicPr>
            <p:cNvPr id="79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53513" y="275678"/>
              <a:ext cx="16764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6" name="2"/>
            <p:cNvSpPr txBox="1"/>
            <p:nvPr/>
          </p:nvSpPr>
          <p:spPr>
            <a:xfrm>
              <a:off x="4191537" y="-1"/>
              <a:ext cx="23495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ts val="2200"/>
                </a:lnSpc>
                <a:tabLst>
                  <a:tab pos="838200" algn="l"/>
                  <a:tab pos="7505700" algn="l"/>
                </a:tabLst>
                <a:defRPr sz="1900">
                  <a:solidFill>
                    <a:srgbClr val="005705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low energy"/>
          <p:cNvSpPr txBox="1"/>
          <p:nvPr/>
        </p:nvSpPr>
        <p:spPr>
          <a:xfrm>
            <a:off x="695027" y="1879600"/>
            <a:ext cx="1827685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3600"/>
              </a:lnSpc>
              <a:defRPr sz="3000" u="sng"/>
            </a:lvl1pPr>
          </a:lstStyle>
          <a:p>
            <a:pPr/>
            <a:r>
              <a:t>low energy</a:t>
            </a:r>
          </a:p>
        </p:txBody>
      </p:sp>
      <p:sp>
        <p:nvSpPr>
          <p:cNvPr id="800" name="coherent scattering from quarks"/>
          <p:cNvSpPr txBox="1"/>
          <p:nvPr/>
        </p:nvSpPr>
        <p:spPr>
          <a:xfrm>
            <a:off x="1416880" y="2387600"/>
            <a:ext cx="501484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600"/>
              </a:lnSpc>
              <a:defRPr i="1" sz="3000">
                <a:solidFill>
                  <a:srgbClr val="005A0B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coherent</a:t>
            </a:r>
            <a:r>
              <a:rPr i="0">
                <a:latin typeface="+mn-lt"/>
                <a:ea typeface="+mn-ea"/>
                <a:cs typeface="+mn-cs"/>
                <a:sym typeface="Gill Sans"/>
              </a:rPr>
              <a:t> scattering from quarks</a:t>
            </a:r>
          </a:p>
        </p:txBody>
      </p:sp>
      <p:pic>
        <p:nvPicPr>
          <p:cNvPr id="801" name="image-310.pdf" descr="image-3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159000"/>
            <a:ext cx="2324100" cy="1096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mage-311.pdf" descr="image-31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100" y="3861651"/>
            <a:ext cx="166339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high energy"/>
          <p:cNvSpPr txBox="1"/>
          <p:nvPr/>
        </p:nvSpPr>
        <p:spPr>
          <a:xfrm>
            <a:off x="693229" y="3251200"/>
            <a:ext cx="189075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3600"/>
              </a:lnSpc>
              <a:defRPr sz="3000" u="sng"/>
            </a:lvl1pPr>
          </a:lstStyle>
          <a:p>
            <a:pPr/>
            <a:r>
              <a:t>high energy</a:t>
            </a:r>
          </a:p>
        </p:txBody>
      </p:sp>
      <p:sp>
        <p:nvSpPr>
          <p:cNvPr id="804" name="incoherent scattering from quarks"/>
          <p:cNvSpPr txBox="1"/>
          <p:nvPr/>
        </p:nvSpPr>
        <p:spPr>
          <a:xfrm>
            <a:off x="1427453" y="3784600"/>
            <a:ext cx="5311194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600"/>
              </a:lnSpc>
              <a:defRPr i="1" sz="3000">
                <a:solidFill>
                  <a:srgbClr val="00610D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incoherent</a:t>
            </a:r>
            <a:r>
              <a:rPr i="0">
                <a:latin typeface="+mn-lt"/>
                <a:ea typeface="+mn-ea"/>
                <a:cs typeface="+mn-cs"/>
                <a:sym typeface="Gill Sans"/>
              </a:rPr>
              <a:t> scattering from quarks</a:t>
            </a:r>
          </a:p>
        </p:txBody>
      </p:sp>
      <p:sp>
        <p:nvSpPr>
          <p:cNvPr id="805" name="Line"/>
          <p:cNvSpPr/>
          <p:nvPr/>
        </p:nvSpPr>
        <p:spPr>
          <a:xfrm flipH="1">
            <a:off x="762000" y="2717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6" name="Line"/>
          <p:cNvSpPr/>
          <p:nvPr/>
        </p:nvSpPr>
        <p:spPr>
          <a:xfrm flipH="1">
            <a:off x="762000" y="40767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7" name="Consider simple quark model with spin-flavor symmetric wave function"/>
          <p:cNvSpPr txBox="1"/>
          <p:nvPr/>
        </p:nvSpPr>
        <p:spPr>
          <a:xfrm>
            <a:off x="660400" y="660400"/>
            <a:ext cx="88900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>
                <a:solidFill>
                  <a:srgbClr val="022FD5"/>
                </a:solidFill>
              </a:defRPr>
            </a:pPr>
            <a:r>
              <a:rPr sz="2800"/>
              <a:t>C</a:t>
            </a:r>
            <a:r>
              <a:t>onsider simple quark model with spin-flavor symmetric wave function</a:t>
            </a:r>
          </a:p>
        </p:txBody>
      </p:sp>
      <p:sp>
        <p:nvSpPr>
          <p:cNvPr id="808" name="how can square of a sum become sum of squares?"/>
          <p:cNvSpPr txBox="1"/>
          <p:nvPr/>
        </p:nvSpPr>
        <p:spPr>
          <a:xfrm>
            <a:off x="1384300" y="5842000"/>
            <a:ext cx="79121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5867400" algn="l"/>
              </a:tabLst>
              <a:defRPr sz="3000">
                <a:solidFill>
                  <a:srgbClr val="C31A00"/>
                </a:solidFill>
              </a:defRPr>
            </a:pPr>
            <a:r>
              <a:t>how can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square of a sum</a:t>
            </a:r>
            <a:r>
              <a:t> become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sum of squares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809" name="Rectangle"/>
          <p:cNvSpPr/>
          <p:nvPr/>
        </p:nvSpPr>
        <p:spPr>
          <a:xfrm>
            <a:off x="292100" y="54356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10" name="For duality to work, these must be equal"/>
          <p:cNvSpPr txBox="1"/>
          <p:nvPr/>
        </p:nvSpPr>
        <p:spPr>
          <a:xfrm>
            <a:off x="660400" y="5219700"/>
            <a:ext cx="634944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>
                <a:solidFill>
                  <a:srgbClr val="022CC8"/>
                </a:solidFill>
              </a:defRPr>
            </a:pPr>
            <a:r>
              <a:rPr sz="2800"/>
              <a:t>F</a:t>
            </a:r>
            <a:r>
              <a:t>or duality to work, these must be equal</a:t>
            </a:r>
          </a:p>
        </p:txBody>
      </p:sp>
      <p:sp>
        <p:nvSpPr>
          <p:cNvPr id="811" name="Line"/>
          <p:cNvSpPr/>
          <p:nvPr/>
        </p:nvSpPr>
        <p:spPr>
          <a:xfrm flipH="1">
            <a:off x="762000" y="6146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2" name="More than one flavor?"/>
          <p:cNvSpPr txBox="1"/>
          <p:nvPr/>
        </p:nvSpPr>
        <p:spPr>
          <a:xfrm>
            <a:off x="1598380" y="15"/>
            <a:ext cx="69632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M</a:t>
            </a:r>
            <a:r>
              <a:t>ore than one flavor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813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e.g. for toy model of two quarks bound in a harmonic oscillator potential, structure function given by"/>
          <p:cNvSpPr txBox="1"/>
          <p:nvPr/>
        </p:nvSpPr>
        <p:spPr>
          <a:xfrm>
            <a:off x="1219200" y="800100"/>
            <a:ext cx="85090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/>
            </a:pPr>
            <a:r>
              <a:rPr i="1">
                <a:solidFill>
                  <a:srgbClr val="0B28CF"/>
                </a:solidFill>
                <a:latin typeface="Times"/>
                <a:ea typeface="Times"/>
                <a:cs typeface="Times"/>
                <a:sym typeface="Times"/>
              </a:rPr>
              <a:t>e.g. </a:t>
            </a:r>
            <a:r>
              <a:rPr>
                <a:solidFill>
                  <a:srgbClr val="0B28CF"/>
                </a:solidFill>
              </a:rPr>
              <a:t>for toy model of two quarks bound in a harmonic oscillator potential, structure function given by</a:t>
            </a:r>
          </a:p>
        </p:txBody>
      </p:sp>
      <p:pic>
        <p:nvPicPr>
          <p:cNvPr id="816" name="image-312.pdf" descr="image-3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170" y="1892482"/>
            <a:ext cx="5993303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Rectangle"/>
          <p:cNvSpPr/>
          <p:nvPr/>
        </p:nvSpPr>
        <p:spPr>
          <a:xfrm>
            <a:off x="292100" y="444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18" name="Dynamical cancellations"/>
          <p:cNvSpPr txBox="1"/>
          <p:nvPr/>
        </p:nvSpPr>
        <p:spPr>
          <a:xfrm>
            <a:off x="698500" y="241300"/>
            <a:ext cx="71755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952500" algn="l"/>
                <a:tab pos="6121400" algn="l"/>
              </a:tabLst>
              <a:defRPr sz="3000">
                <a:solidFill>
                  <a:srgbClr val="D21D00"/>
                </a:solidFill>
              </a:defRPr>
            </a:pPr>
            <a:r>
              <a:rPr sz="2800"/>
              <a:t>D</a:t>
            </a:r>
            <a:r>
              <a:t>ynamical cancellations</a:t>
            </a:r>
          </a:p>
        </p:txBody>
      </p:sp>
      <p:sp>
        <p:nvSpPr>
          <p:cNvPr id="819" name="Line"/>
          <p:cNvSpPr/>
          <p:nvPr/>
        </p:nvSpPr>
        <p:spPr>
          <a:xfrm flipH="1">
            <a:off x="584200" y="1130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26" name="Group"/>
          <p:cNvGrpSpPr/>
          <p:nvPr/>
        </p:nvGrpSpPr>
        <p:grpSpPr>
          <a:xfrm>
            <a:off x="1219200" y="2857500"/>
            <a:ext cx="7658100" cy="1511300"/>
            <a:chOff x="0" y="0"/>
            <a:chExt cx="7658100" cy="1511300"/>
          </a:xfrm>
        </p:grpSpPr>
        <p:sp>
          <p:nvSpPr>
            <p:cNvPr id="820" name="charge operator                           excites"/>
            <p:cNvSpPr txBox="1"/>
            <p:nvPr/>
          </p:nvSpPr>
          <p:spPr>
            <a:xfrm>
              <a:off x="0" y="0"/>
              <a:ext cx="76581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600"/>
                </a:lnSpc>
                <a:tabLst>
                  <a:tab pos="838200" algn="l"/>
                  <a:tab pos="7683500" algn="l"/>
                </a:tabLst>
                <a:defRPr sz="3000">
                  <a:solidFill>
                    <a:srgbClr val="006000"/>
                  </a:solidFill>
                </a:defRPr>
              </a:lvl1pPr>
            </a:lstStyle>
            <a:p>
              <a:pPr/>
              <a:r>
                <a:t>charge operator                           excites</a:t>
              </a:r>
            </a:p>
          </p:txBody>
        </p:sp>
        <p:pic>
          <p:nvPicPr>
            <p:cNvPr id="821" name="image-314.pdf" descr="image-31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05400" y="576857"/>
              <a:ext cx="1803400" cy="394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2" name="image-315.pdf" descr="image-315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05699" y="1056481"/>
              <a:ext cx="1803401" cy="394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3" name="image-316.pdf" descr="image-316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17800" y="135417"/>
              <a:ext cx="2514600" cy="370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4" name="odd  partial waves with strength"/>
            <p:cNvSpPr txBox="1"/>
            <p:nvPr/>
          </p:nvSpPr>
          <p:spPr>
            <a:xfrm>
              <a:off x="12700" y="939800"/>
              <a:ext cx="5130800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5664200" algn="l"/>
                </a:tabLst>
                <a:defRPr i="1" sz="3000">
                  <a:solidFill>
                    <a:srgbClr val="006106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odd</a:t>
              </a:r>
              <a:r>
                <a:rPr i="0">
                  <a:latin typeface="+mn-lt"/>
                  <a:ea typeface="+mn-ea"/>
                  <a:cs typeface="+mn-cs"/>
                  <a:sym typeface="Gill Sans"/>
                </a:rPr>
                <a:t>  partial waves with strength </a:t>
              </a:r>
            </a:p>
          </p:txBody>
        </p:sp>
        <p:sp>
          <p:nvSpPr>
            <p:cNvPr id="825" name="even partial waves with strength"/>
            <p:cNvSpPr txBox="1"/>
            <p:nvPr/>
          </p:nvSpPr>
          <p:spPr>
            <a:xfrm>
              <a:off x="0" y="469900"/>
              <a:ext cx="5130800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5842000" algn="l"/>
                </a:tabLst>
                <a:defRPr i="1" sz="3000">
                  <a:solidFill>
                    <a:srgbClr val="006203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even</a:t>
              </a:r>
              <a:r>
                <a:rPr i="0">
                  <a:latin typeface="+mn-lt"/>
                  <a:ea typeface="+mn-ea"/>
                  <a:cs typeface="+mn-cs"/>
                  <a:sym typeface="Gill Sans"/>
                </a:rPr>
                <a:t> partial waves with strength</a:t>
              </a:r>
            </a:p>
          </p:txBody>
        </p:sp>
      </p:grpSp>
      <p:sp>
        <p:nvSpPr>
          <p:cNvPr id="827" name="Line"/>
          <p:cNvSpPr/>
          <p:nvPr/>
        </p:nvSpPr>
        <p:spPr>
          <a:xfrm flipH="1">
            <a:off x="584200" y="31496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8" name="resulting structure function"/>
          <p:cNvSpPr txBox="1"/>
          <p:nvPr/>
        </p:nvSpPr>
        <p:spPr>
          <a:xfrm>
            <a:off x="1219200" y="4584700"/>
            <a:ext cx="53086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838200" algn="l"/>
                <a:tab pos="5334000" algn="l"/>
              </a:tabLst>
              <a:defRPr sz="3000">
                <a:solidFill>
                  <a:srgbClr val="0B28CF"/>
                </a:solidFill>
              </a:defRPr>
            </a:lvl1pPr>
          </a:lstStyle>
          <a:p>
            <a:pPr/>
            <a:r>
              <a:t>resulting structure function</a:t>
            </a:r>
          </a:p>
        </p:txBody>
      </p:sp>
      <p:pic>
        <p:nvPicPr>
          <p:cNvPr id="829" name="image-317.pdf" descr="image-317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0200" y="5207000"/>
            <a:ext cx="74676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if states degenerate, cross terms               cancel when averaged over nearby even and odd parity states"/>
          <p:cNvSpPr txBox="1"/>
          <p:nvPr/>
        </p:nvSpPr>
        <p:spPr>
          <a:xfrm>
            <a:off x="1231900" y="5969000"/>
            <a:ext cx="86614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8191500" algn="l"/>
              </a:tabLst>
              <a:defRPr sz="3000">
                <a:solidFill>
                  <a:srgbClr val="0B28CF"/>
                </a:solidFill>
              </a:defRPr>
            </a:pPr>
            <a:r>
              <a:t>if states degenerate,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cross terms               cancel </a:t>
            </a:r>
            <a:r>
              <a:t>when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 </a:t>
            </a:r>
            <a:r>
              <a:t>averaged over nearby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 even and odd parity </a:t>
            </a:r>
            <a:r>
              <a:t>states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831" name="Line"/>
          <p:cNvSpPr/>
          <p:nvPr/>
        </p:nvSpPr>
        <p:spPr>
          <a:xfrm flipH="1">
            <a:off x="597116" y="4889500"/>
            <a:ext cx="456984" cy="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2" name="Line"/>
          <p:cNvSpPr/>
          <p:nvPr/>
        </p:nvSpPr>
        <p:spPr>
          <a:xfrm flipH="1">
            <a:off x="584200" y="6273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33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11900" y="6132216"/>
            <a:ext cx="1168401" cy="346669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Close, Isgur (2001)"/>
          <p:cNvSpPr txBox="1"/>
          <p:nvPr/>
        </p:nvSpPr>
        <p:spPr>
          <a:xfrm>
            <a:off x="8228268" y="7010558"/>
            <a:ext cx="16964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900"/>
              </a:lnSpc>
              <a:tabLst>
                <a:tab pos="838200" algn="l"/>
                <a:tab pos="3937000" algn="l"/>
              </a:tabLst>
              <a:defRPr i="1"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Close, Isgur (2001)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Rectangle"/>
          <p:cNvSpPr/>
          <p:nvPr/>
        </p:nvSpPr>
        <p:spPr>
          <a:xfrm>
            <a:off x="292100" y="444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7" name="duality is realized by summing over at least one complete set of even and odd parity resonances"/>
          <p:cNvSpPr txBox="1"/>
          <p:nvPr/>
        </p:nvSpPr>
        <p:spPr>
          <a:xfrm>
            <a:off x="1193800" y="825500"/>
            <a:ext cx="8013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061200" algn="l"/>
              </a:tabLst>
              <a:defRPr sz="3000">
                <a:solidFill>
                  <a:srgbClr val="005E00"/>
                </a:solidFill>
              </a:defRPr>
            </a:pPr>
            <a:r>
              <a:t>duality is realized by summing over at least one complete set of </a:t>
            </a:r>
            <a:r>
              <a:rPr i="1" u="sng">
                <a:latin typeface="Times"/>
                <a:ea typeface="Times"/>
                <a:cs typeface="Times"/>
                <a:sym typeface="Times"/>
              </a:rPr>
              <a:t>even</a:t>
            </a:r>
            <a:r>
              <a:t> and </a:t>
            </a:r>
            <a:r>
              <a:rPr i="1" u="sng">
                <a:latin typeface="Times"/>
                <a:ea typeface="Times"/>
                <a:cs typeface="Times"/>
                <a:sym typeface="Times"/>
              </a:rPr>
              <a:t>odd</a:t>
            </a:r>
            <a:r>
              <a:t> parity resonances</a:t>
            </a:r>
          </a:p>
        </p:txBody>
      </p:sp>
      <p:sp>
        <p:nvSpPr>
          <p:cNvPr id="838" name="Line"/>
          <p:cNvSpPr/>
          <p:nvPr/>
        </p:nvSpPr>
        <p:spPr>
          <a:xfrm flipH="1">
            <a:off x="584200" y="1130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9" name="in NR Quark Model, even &amp; odd parity states generalize…"/>
          <p:cNvSpPr txBox="1"/>
          <p:nvPr/>
        </p:nvSpPr>
        <p:spPr>
          <a:xfrm>
            <a:off x="1193800" y="2235200"/>
            <a:ext cx="89154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9436100" algn="l"/>
              </a:tabLst>
              <a:defRPr sz="3000">
                <a:solidFill>
                  <a:srgbClr val="0B28CF"/>
                </a:solidFill>
              </a:defRPr>
            </a:pPr>
            <a:r>
              <a:t>in </a:t>
            </a:r>
            <a:r>
              <a:rPr sz="2600"/>
              <a:t>NR</a:t>
            </a:r>
            <a:r>
              <a:t> </a:t>
            </a:r>
            <a:r>
              <a:rPr sz="2600"/>
              <a:t>Q</a:t>
            </a:r>
            <a:r>
              <a:t>uark </a:t>
            </a:r>
            <a:r>
              <a:rPr sz="2600"/>
              <a:t>M</a:t>
            </a:r>
            <a:r>
              <a:t>odel, even </a:t>
            </a:r>
            <a:r>
              <a:rPr sz="2600"/>
              <a:t>&amp;</a:t>
            </a:r>
            <a:r>
              <a:t> odd parity states generalize</a:t>
            </a:r>
          </a:p>
          <a:p>
            <a:pPr algn="l">
              <a:lnSpc>
                <a:spcPts val="3600"/>
              </a:lnSpc>
              <a:tabLst>
                <a:tab pos="838200" algn="l"/>
                <a:tab pos="9436100" algn="l"/>
              </a:tabLst>
              <a:defRPr sz="3000">
                <a:solidFill>
                  <a:srgbClr val="0B28CF"/>
                </a:solidFill>
              </a:defRPr>
            </a:pPr>
            <a:r>
              <a:t>to </a:t>
            </a:r>
            <a:r>
              <a:rPr b="1" sz="2800">
                <a:latin typeface="Times"/>
                <a:ea typeface="Times"/>
                <a:cs typeface="Times"/>
                <a:sym typeface="Times"/>
              </a:rPr>
              <a:t>56</a:t>
            </a:r>
            <a:r>
              <a:t> (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L=</a:t>
            </a:r>
            <a:r>
              <a:rPr>
                <a:latin typeface="Times"/>
                <a:ea typeface="Times"/>
                <a:cs typeface="Times"/>
                <a:sym typeface="Times"/>
              </a:rPr>
              <a:t>0</a:t>
            </a:r>
            <a:r>
              <a:t>) and </a:t>
            </a:r>
            <a:r>
              <a:rPr b="1" sz="2800">
                <a:latin typeface="Times"/>
                <a:ea typeface="Times"/>
                <a:cs typeface="Times"/>
                <a:sym typeface="Times"/>
              </a:rPr>
              <a:t>70</a:t>
            </a:r>
            <a:r>
              <a:t> (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L=</a:t>
            </a:r>
            <a:r>
              <a:rPr>
                <a:latin typeface="Times"/>
                <a:ea typeface="Times"/>
                <a:cs typeface="Times"/>
                <a:sym typeface="Times"/>
              </a:rPr>
              <a:t>1</a:t>
            </a:r>
            <a:r>
              <a:t>) multiplets of spin-flavor </a:t>
            </a:r>
            <a:r>
              <a:rPr sz="2800">
                <a:latin typeface="Times"/>
                <a:ea typeface="Times"/>
                <a:cs typeface="Times"/>
                <a:sym typeface="Times"/>
              </a:rPr>
              <a:t>SU(6)</a:t>
            </a:r>
          </a:p>
        </p:txBody>
      </p:sp>
      <p:sp>
        <p:nvSpPr>
          <p:cNvPr id="840" name="Line"/>
          <p:cNvSpPr/>
          <p:nvPr/>
        </p:nvSpPr>
        <p:spPr>
          <a:xfrm flipH="1">
            <a:off x="584200" y="2527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1" name="Dynamical cancellations"/>
          <p:cNvSpPr txBox="1"/>
          <p:nvPr/>
        </p:nvSpPr>
        <p:spPr>
          <a:xfrm>
            <a:off x="698500" y="241300"/>
            <a:ext cx="71755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952500" algn="l"/>
                <a:tab pos="6121400" algn="l"/>
              </a:tabLst>
              <a:defRPr sz="3000">
                <a:solidFill>
                  <a:srgbClr val="D21D00"/>
                </a:solidFill>
              </a:defRPr>
            </a:pPr>
            <a:r>
              <a:rPr sz="2800"/>
              <a:t>D</a:t>
            </a:r>
            <a:r>
              <a:t>ynamical cancellations</a:t>
            </a:r>
          </a:p>
        </p:txBody>
      </p:sp>
      <p:sp>
        <p:nvSpPr>
          <p:cNvPr id="842" name="Close, WM (2003, 2009)"/>
          <p:cNvSpPr txBox="1"/>
          <p:nvPr/>
        </p:nvSpPr>
        <p:spPr>
          <a:xfrm>
            <a:off x="7632650" y="5753496"/>
            <a:ext cx="224795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ts val="1900"/>
              </a:lnSpc>
              <a:tabLst>
                <a:tab pos="838200" algn="l"/>
                <a:tab pos="4191000" algn="l"/>
              </a:tabLst>
              <a:defRPr i="1"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Close, WM (2003, 2009)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-774700" y="3479800"/>
            <a:ext cx="12014200" cy="2343151"/>
            <a:chOff x="0" y="0"/>
            <a:chExt cx="12014200" cy="2343150"/>
          </a:xfrm>
        </p:grpSpPr>
        <p:grpSp>
          <p:nvGrpSpPr>
            <p:cNvPr id="846" name="Group"/>
            <p:cNvGrpSpPr/>
            <p:nvPr/>
          </p:nvGrpSpPr>
          <p:grpSpPr>
            <a:xfrm>
              <a:off x="0" y="0"/>
              <a:ext cx="12014200" cy="2343151"/>
              <a:chOff x="0" y="0"/>
              <a:chExt cx="12014200" cy="2343150"/>
            </a:xfrm>
          </p:grpSpPr>
          <p:pic>
            <p:nvPicPr>
              <p:cNvPr id="843" name="pasted101.pdf" descr="pasted101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50900" y="0"/>
                <a:ext cx="10077395" cy="23431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4" name="droppedImage.png" descr="dropped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09700"/>
                <a:ext cx="12014200" cy="8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45" name="Rectangle"/>
              <p:cNvSpPr/>
              <p:nvPr/>
            </p:nvSpPr>
            <p:spPr>
              <a:xfrm>
                <a:off x="838200" y="152400"/>
                <a:ext cx="10007600" cy="1320800"/>
              </a:xfrm>
              <a:prstGeom prst="rect">
                <a:avLst/>
              </a:prstGeom>
              <a:noFill/>
              <a:ln w="38100" cap="flat">
                <a:solidFill>
                  <a:srgbClr val="669C3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847" name="(anti) symmetric component of ground state wave function"/>
            <p:cNvSpPr txBox="1"/>
            <p:nvPr/>
          </p:nvSpPr>
          <p:spPr>
            <a:xfrm>
              <a:off x="3733800" y="1562100"/>
              <a:ext cx="6718300" cy="39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400"/>
                </a:lnSpc>
                <a:tabLst>
                  <a:tab pos="838200" algn="l"/>
                  <a:tab pos="7023100" algn="l"/>
                </a:tabLst>
                <a:defRPr sz="2000">
                  <a:solidFill>
                    <a:srgbClr val="000300"/>
                  </a:solidFill>
                </a:defRPr>
              </a:lvl1pPr>
            </a:lstStyle>
            <a:p>
              <a:pPr/>
              <a:r>
                <a:t>(anti) symmetric component of ground state wave function</a:t>
              </a:r>
            </a:p>
          </p:txBody>
        </p:sp>
        <p:pic>
          <p:nvPicPr>
            <p:cNvPr id="848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82900" y="1637381"/>
              <a:ext cx="825500" cy="268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9" name="Rectangle"/>
            <p:cNvSpPr/>
            <p:nvPr/>
          </p:nvSpPr>
          <p:spPr>
            <a:xfrm>
              <a:off x="787400" y="0"/>
              <a:ext cx="10083800" cy="1397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Rectangle"/>
          <p:cNvSpPr/>
          <p:nvPr/>
        </p:nvSpPr>
        <p:spPr>
          <a:xfrm>
            <a:off x="292100" y="444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53" name="Dynamical cancellations"/>
          <p:cNvSpPr/>
          <p:nvPr/>
        </p:nvSpPr>
        <p:spPr>
          <a:xfrm>
            <a:off x="698500" y="241300"/>
            <a:ext cx="71755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952500" algn="l"/>
                <a:tab pos="6121400" algn="l"/>
              </a:tabLst>
              <a:defRPr sz="3000">
                <a:solidFill>
                  <a:srgbClr val="D21D00"/>
                </a:solidFill>
              </a:defRPr>
            </a:pPr>
            <a:r>
              <a:rPr sz="2800"/>
              <a:t>D</a:t>
            </a:r>
            <a:r>
              <a:t>ynamical cancellations</a:t>
            </a:r>
          </a:p>
        </p:txBody>
      </p:sp>
      <p:grpSp>
        <p:nvGrpSpPr>
          <p:cNvPr id="858" name="Group"/>
          <p:cNvGrpSpPr/>
          <p:nvPr/>
        </p:nvGrpSpPr>
        <p:grpSpPr>
          <a:xfrm>
            <a:off x="-1498600" y="1244600"/>
            <a:ext cx="13665200" cy="2884121"/>
            <a:chOff x="0" y="0"/>
            <a:chExt cx="13665200" cy="2884120"/>
          </a:xfrm>
        </p:grpSpPr>
        <p:pic>
          <p:nvPicPr>
            <p:cNvPr id="854" name="pasted11.pdf" descr="pasted1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14500" y="800100"/>
              <a:ext cx="9642689" cy="2084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5" name="droppedImage.tiff" descr="dropped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905000"/>
              <a:ext cx="12014200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6" name="droppedImage.tiff" descr="dropped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51000" y="0"/>
              <a:ext cx="12014200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7" name="Rectangle"/>
            <p:cNvSpPr/>
            <p:nvPr/>
          </p:nvSpPr>
          <p:spPr>
            <a:xfrm>
              <a:off x="1752600" y="762000"/>
              <a:ext cx="9550400" cy="1193800"/>
            </a:xfrm>
            <a:prstGeom prst="rect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859" name="summing over all resonances in 56   and 70   multiplets"/>
          <p:cNvSpPr/>
          <p:nvPr/>
        </p:nvSpPr>
        <p:spPr>
          <a:xfrm>
            <a:off x="1244600" y="3568700"/>
            <a:ext cx="86233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9436100" algn="l"/>
              </a:tabLst>
              <a:defRPr sz="3000">
                <a:solidFill>
                  <a:srgbClr val="0B28CF"/>
                </a:solidFill>
              </a:defRPr>
            </a:pPr>
            <a:r>
              <a:t>summing over all resonances in </a:t>
            </a:r>
            <a:r>
              <a:rPr b="1" sz="2800">
                <a:latin typeface="Times"/>
                <a:ea typeface="Times"/>
                <a:cs typeface="Times"/>
                <a:sym typeface="Times"/>
              </a:rPr>
              <a:t>56</a:t>
            </a:r>
            <a:r>
              <a:t>   and </a:t>
            </a:r>
            <a:r>
              <a:rPr b="1" sz="2800">
                <a:latin typeface="Times"/>
                <a:ea typeface="Times"/>
                <a:cs typeface="Times"/>
                <a:sym typeface="Times"/>
              </a:rPr>
              <a:t>70</a:t>
            </a:r>
            <a:r>
              <a:t>   multiplets</a:t>
            </a:r>
          </a:p>
        </p:txBody>
      </p:sp>
      <p:sp>
        <p:nvSpPr>
          <p:cNvPr id="860" name="+"/>
          <p:cNvSpPr/>
          <p:nvPr/>
        </p:nvSpPr>
        <p:spPr>
          <a:xfrm>
            <a:off x="6553200" y="3479800"/>
            <a:ext cx="31054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ts val="3300"/>
              </a:lnSpc>
              <a:defRPr sz="2800">
                <a:solidFill>
                  <a:srgbClr val="0B28CF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861" name="-"/>
          <p:cNvSpPr/>
          <p:nvPr/>
        </p:nvSpPr>
        <p:spPr>
          <a:xfrm>
            <a:off x="7855733" y="3454400"/>
            <a:ext cx="310367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>
                <a:solidFill>
                  <a:srgbClr val="0B28CF"/>
                </a:solidFill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862" name="at the quark level, n/p ratio is"/>
          <p:cNvSpPr/>
          <p:nvPr/>
        </p:nvSpPr>
        <p:spPr>
          <a:xfrm>
            <a:off x="1220117" y="5397500"/>
            <a:ext cx="47371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defRPr sz="3000">
                <a:solidFill>
                  <a:srgbClr val="0B28CF"/>
                </a:solidFill>
              </a:defRPr>
            </a:pPr>
            <a:r>
              <a:t>at the quark level,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n/p</a:t>
            </a:r>
            <a:r>
              <a:t> ratio is</a:t>
            </a:r>
          </a:p>
        </p:txBody>
      </p:sp>
      <p:pic>
        <p:nvPicPr>
          <p:cNvPr id="863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2400" y="6159500"/>
            <a:ext cx="35052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7800" y="4318000"/>
            <a:ext cx="213360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7" name="Group"/>
          <p:cNvGrpSpPr/>
          <p:nvPr/>
        </p:nvGrpSpPr>
        <p:grpSpPr>
          <a:xfrm>
            <a:off x="7130553" y="6273800"/>
            <a:ext cx="1391147" cy="508000"/>
            <a:chOff x="0" y="0"/>
            <a:chExt cx="1391146" cy="508000"/>
          </a:xfrm>
        </p:grpSpPr>
        <p:sp>
          <p:nvSpPr>
            <p:cNvPr id="865" name="if"/>
            <p:cNvSpPr/>
            <p:nvPr/>
          </p:nvSpPr>
          <p:spPr>
            <a:xfrm>
              <a:off x="0" y="0"/>
              <a:ext cx="281162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3300"/>
                </a:lnSpc>
                <a:defRPr sz="2800">
                  <a:solidFill>
                    <a:srgbClr val="006A0F"/>
                  </a:solidFill>
                </a:defRPr>
              </a:lvl1pPr>
            </a:lstStyle>
            <a:p>
              <a:pPr>
                <a:defRPr sz="3000"/>
              </a:pPr>
              <a:r>
                <a:rPr sz="2800"/>
                <a:t>if</a:t>
              </a:r>
            </a:p>
          </p:txBody>
        </p:sp>
        <p:pic>
          <p:nvPicPr>
            <p:cNvPr id="866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9746" y="127000"/>
              <a:ext cx="1041401" cy="26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!"/>
          <p:cNvSpPr/>
          <p:nvPr/>
        </p:nvSpPr>
        <p:spPr>
          <a:xfrm>
            <a:off x="6491324" y="5994400"/>
            <a:ext cx="320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7200"/>
              </a:lnSpc>
              <a:defRPr sz="6000">
                <a:solidFill>
                  <a:srgbClr val="CE1C00"/>
                </a:solidFill>
              </a:defRPr>
            </a:lvl1pPr>
          </a:lstStyle>
          <a:p>
            <a:pPr/>
            <a:r>
              <a:t>!</a:t>
            </a:r>
          </a:p>
        </p:txBody>
      </p:sp>
      <p:grpSp>
        <p:nvGrpSpPr>
          <p:cNvPr id="872" name="Group"/>
          <p:cNvGrpSpPr/>
          <p:nvPr/>
        </p:nvGrpSpPr>
        <p:grpSpPr>
          <a:xfrm>
            <a:off x="1193800" y="825500"/>
            <a:ext cx="7505700" cy="1017092"/>
            <a:chOff x="0" y="0"/>
            <a:chExt cx="7505700" cy="1017091"/>
          </a:xfrm>
        </p:grpSpPr>
        <p:sp>
          <p:nvSpPr>
            <p:cNvPr id="869" name="Line"/>
            <p:cNvSpPr/>
            <p:nvPr/>
          </p:nvSpPr>
          <p:spPr>
            <a:xfrm flipH="1" flipV="1">
              <a:off x="393700" y="774700"/>
              <a:ext cx="355600" cy="1"/>
            </a:xfrm>
            <a:prstGeom prst="line">
              <a:avLst/>
            </a:prstGeom>
            <a:noFill/>
            <a:ln w="25400" cap="flat">
              <a:solidFill>
                <a:srgbClr val="0042AA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70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97100" y="139700"/>
              <a:ext cx="8509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1" name="in SU(6) limit          , with relative strengths of…"/>
            <p:cNvSpPr/>
            <p:nvPr/>
          </p:nvSpPr>
          <p:spPr>
            <a:xfrm>
              <a:off x="0" y="0"/>
              <a:ext cx="7505700" cy="1017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9436100" algn="l"/>
                </a:tabLst>
                <a:defRPr sz="3000">
                  <a:solidFill>
                    <a:srgbClr val="0B28CF"/>
                  </a:solidFill>
                </a:defRPr>
              </a:pPr>
              <a:r>
                <a:t>in </a:t>
              </a:r>
              <a:r>
                <a:rPr sz="2800">
                  <a:latin typeface="Times"/>
                  <a:ea typeface="Times"/>
                  <a:cs typeface="Times"/>
                  <a:sym typeface="Times"/>
                </a:rPr>
                <a:t>SU(6) </a:t>
              </a:r>
              <a:r>
                <a:t>limit          , with relative strengths of</a:t>
              </a:r>
            </a:p>
            <a:p>
              <a:pPr algn="l">
                <a:lnSpc>
                  <a:spcPts val="3600"/>
                </a:lnSpc>
                <a:tabLst>
                  <a:tab pos="838200" algn="l"/>
                  <a:tab pos="9436100" algn="l"/>
                </a:tabLst>
                <a:defRPr sz="3000">
                  <a:solidFill>
                    <a:srgbClr val="0B28CF"/>
                  </a:solidFill>
                </a:defRPr>
              </a:pPr>
              <a:r>
                <a:rPr i="1">
                  <a:solidFill>
                    <a:srgbClr val="0428D2"/>
                  </a:solidFill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>
                  <a:solidFill>
                    <a:srgbClr val="0428D2"/>
                  </a:solidFill>
                </a:rPr>
                <a:t>     </a:t>
              </a:r>
              <a:r>
                <a:rPr i="1">
                  <a:solidFill>
                    <a:srgbClr val="0428D2"/>
                  </a:solidFill>
                  <a:latin typeface="Times"/>
                  <a:ea typeface="Times"/>
                  <a:cs typeface="Times"/>
                  <a:sym typeface="Times"/>
                </a:rPr>
                <a:t>N*</a:t>
              </a:r>
              <a:r>
                <a:rPr>
                  <a:solidFill>
                    <a:srgbClr val="0428D2"/>
                  </a:solidFill>
                </a:rPr>
                <a:t> transitions</a:t>
              </a:r>
            </a:p>
          </p:txBody>
        </p:sp>
      </p:grpSp>
      <p:sp>
        <p:nvSpPr>
          <p:cNvPr id="873" name="Line"/>
          <p:cNvSpPr/>
          <p:nvPr/>
        </p:nvSpPr>
        <p:spPr>
          <a:xfrm flipH="1">
            <a:off x="584200" y="1130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4" name="Line"/>
          <p:cNvSpPr/>
          <p:nvPr/>
        </p:nvSpPr>
        <p:spPr>
          <a:xfrm flipH="1">
            <a:off x="584200" y="39370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5" name="Line"/>
          <p:cNvSpPr/>
          <p:nvPr/>
        </p:nvSpPr>
        <p:spPr>
          <a:xfrm flipH="1">
            <a:off x="584200" y="57404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roup"/>
          <p:cNvGrpSpPr/>
          <p:nvPr/>
        </p:nvGrpSpPr>
        <p:grpSpPr>
          <a:xfrm>
            <a:off x="342900" y="990600"/>
            <a:ext cx="2235200" cy="1816100"/>
            <a:chOff x="0" y="0"/>
            <a:chExt cx="2235200" cy="1816100"/>
          </a:xfrm>
        </p:grpSpPr>
        <p:pic>
          <p:nvPicPr>
            <p:cNvPr id="877" name="droppedImage.png" descr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9700"/>
              <a:ext cx="2235200" cy="167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8" name="droppedImage.png" descr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0" y="0"/>
              <a:ext cx="444500" cy="393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89" name="Group"/>
          <p:cNvGrpSpPr/>
          <p:nvPr/>
        </p:nvGrpSpPr>
        <p:grpSpPr>
          <a:xfrm>
            <a:off x="2857500" y="863600"/>
            <a:ext cx="7175500" cy="2362200"/>
            <a:chOff x="0" y="0"/>
            <a:chExt cx="7175500" cy="2362200"/>
          </a:xfrm>
        </p:grpSpPr>
        <p:grpSp>
          <p:nvGrpSpPr>
            <p:cNvPr id="882" name="Group"/>
            <p:cNvGrpSpPr/>
            <p:nvPr/>
          </p:nvGrpSpPr>
          <p:grpSpPr>
            <a:xfrm>
              <a:off x="0" y="0"/>
              <a:ext cx="7175500" cy="546100"/>
              <a:chOff x="0" y="0"/>
              <a:chExt cx="7175500" cy="546100"/>
            </a:xfrm>
          </p:grpSpPr>
          <p:sp>
            <p:nvSpPr>
              <p:cNvPr id="880" name="cat’s ears diagram  (4-fermion higher twist ~        )"/>
              <p:cNvSpPr txBox="1"/>
              <p:nvPr/>
            </p:nvSpPr>
            <p:spPr>
              <a:xfrm>
                <a:off x="0" y="0"/>
                <a:ext cx="7175500" cy="546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algn="l">
                  <a:lnSpc>
                    <a:spcPts val="3600"/>
                  </a:lnSpc>
                  <a:tabLst>
                    <a:tab pos="838200" algn="l"/>
                    <a:tab pos="7683500" algn="l"/>
                  </a:tabLst>
                  <a:defRPr sz="3000">
                    <a:solidFill>
                      <a:srgbClr val="022CC8"/>
                    </a:solidFill>
                  </a:defRPr>
                </a:pPr>
                <a:r>
                  <a:rPr sz="2800" u="sng">
                    <a:solidFill>
                      <a:srgbClr val="000000"/>
                    </a:solidFill>
                  </a:rPr>
                  <a:t>cat’s ears diagram</a:t>
                </a:r>
                <a:r>
                  <a:t>  </a:t>
                </a:r>
                <a:r>
                  <a:rPr sz="2600">
                    <a:solidFill>
                      <a:srgbClr val="007007"/>
                    </a:solidFill>
                    <a:latin typeface="Times"/>
                    <a:ea typeface="Times"/>
                    <a:cs typeface="Times"/>
                    <a:sym typeface="Times"/>
                  </a:rPr>
                  <a:t>(4-</a:t>
                </a:r>
                <a:r>
                  <a:rPr sz="2600">
                    <a:solidFill>
                      <a:srgbClr val="007007"/>
                    </a:solidFill>
                  </a:rPr>
                  <a:t>fermion higher twist </a:t>
                </a:r>
                <a:r>
                  <a:rPr sz="2600">
                    <a:solidFill>
                      <a:srgbClr val="007007"/>
                    </a:solidFill>
                    <a:latin typeface="Times"/>
                    <a:ea typeface="Times"/>
                    <a:cs typeface="Times"/>
                    <a:sym typeface="Times"/>
                  </a:rPr>
                  <a:t>~</a:t>
                </a:r>
                <a:r>
                  <a:rPr sz="2600">
                    <a:solidFill>
                      <a:srgbClr val="007007"/>
                    </a:solidFill>
                  </a:rPr>
                  <a:t>        </a:t>
                </a:r>
                <a:r>
                  <a:rPr sz="2600">
                    <a:solidFill>
                      <a:srgbClr val="007007"/>
                    </a:solidFill>
                    <a:latin typeface="Times"/>
                    <a:ea typeface="Times"/>
                    <a:cs typeface="Times"/>
                    <a:sym typeface="Times"/>
                  </a:rPr>
                  <a:t>)</a:t>
                </a:r>
                <a:r>
                  <a:t>    </a:t>
                </a:r>
              </a:p>
            </p:txBody>
          </p:sp>
          <p:pic>
            <p:nvPicPr>
              <p:cNvPr id="881" name="droppedImage.pdf" descr="dropped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261100" y="152400"/>
                <a:ext cx="589643" cy="330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83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1800" y="698500"/>
              <a:ext cx="5651500" cy="97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4" name="coherent"/>
            <p:cNvSpPr txBox="1"/>
            <p:nvPr/>
          </p:nvSpPr>
          <p:spPr>
            <a:xfrm>
              <a:off x="3467100" y="1905000"/>
              <a:ext cx="1081559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2600"/>
                </a:lnSpc>
                <a:tabLst>
                  <a:tab pos="838200" algn="l"/>
                  <a:tab pos="7683500" algn="l"/>
                </a:tabLst>
                <a:defRPr i="1" sz="22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sz="2600"/>
              </a:pPr>
              <a:r>
                <a:rPr sz="2200"/>
                <a:t>coherent</a:t>
              </a:r>
            </a:p>
          </p:txBody>
        </p:sp>
        <p:sp>
          <p:nvSpPr>
            <p:cNvPr id="885" name="incoherent"/>
            <p:cNvSpPr txBox="1"/>
            <p:nvPr/>
          </p:nvSpPr>
          <p:spPr>
            <a:xfrm>
              <a:off x="5257800" y="1905000"/>
              <a:ext cx="1298886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2600"/>
                </a:lnSpc>
                <a:tabLst>
                  <a:tab pos="838200" algn="l"/>
                  <a:tab pos="7683500" algn="l"/>
                </a:tabLst>
                <a:defRPr i="1" sz="22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sz="2600"/>
              </a:pPr>
              <a:r>
                <a:rPr sz="2200"/>
                <a:t>incoherent</a:t>
              </a:r>
            </a:p>
          </p:txBody>
        </p:sp>
        <p:sp>
          <p:nvSpPr>
            <p:cNvPr id="886" name="Line"/>
            <p:cNvSpPr/>
            <p:nvPr/>
          </p:nvSpPr>
          <p:spPr>
            <a:xfrm>
              <a:off x="5842000" y="1511300"/>
              <a:ext cx="0" cy="444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3975100" y="1524000"/>
              <a:ext cx="0" cy="444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88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38748" y="848360"/>
              <a:ext cx="174173" cy="20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0" name="Accidental cancellations of charges?"/>
          <p:cNvSpPr txBox="1"/>
          <p:nvPr/>
        </p:nvSpPr>
        <p:spPr>
          <a:xfrm>
            <a:off x="685800" y="215900"/>
            <a:ext cx="71755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952500" algn="l"/>
                <a:tab pos="6121400" algn="l"/>
              </a:tabLst>
              <a:defRPr sz="3000">
                <a:solidFill>
                  <a:srgbClr val="D21D00"/>
                </a:solidFill>
              </a:defRPr>
            </a:pPr>
            <a:r>
              <a:rPr sz="2800"/>
              <a:t>A</a:t>
            </a:r>
            <a:r>
              <a:t>ccidental cancellations of charges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891" name="Rectangle"/>
          <p:cNvSpPr/>
          <p:nvPr/>
        </p:nvSpPr>
        <p:spPr>
          <a:xfrm>
            <a:off x="292100" y="444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92" name="should not hold for neutron !!"/>
          <p:cNvSpPr txBox="1"/>
          <p:nvPr/>
        </p:nvSpPr>
        <p:spPr>
          <a:xfrm>
            <a:off x="1739900" y="6604000"/>
            <a:ext cx="48641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>
                <a:solidFill>
                  <a:srgbClr val="0228C2"/>
                </a:solidFill>
              </a:defRPr>
            </a:pPr>
            <a:r>
              <a:t>should </a:t>
            </a:r>
            <a:r>
              <a:rPr i="1" u="sng">
                <a:latin typeface="Times"/>
                <a:ea typeface="Times"/>
                <a:cs typeface="Times"/>
                <a:sym typeface="Times"/>
              </a:rPr>
              <a:t>not</a:t>
            </a:r>
            <a:r>
              <a:t> hold for neutron !!</a:t>
            </a:r>
          </a:p>
        </p:txBody>
      </p:sp>
      <p:grpSp>
        <p:nvGrpSpPr>
          <p:cNvPr id="897" name="Group"/>
          <p:cNvGrpSpPr/>
          <p:nvPr/>
        </p:nvGrpSpPr>
        <p:grpSpPr>
          <a:xfrm>
            <a:off x="1003300" y="3695700"/>
            <a:ext cx="6540500" cy="1778000"/>
            <a:chOff x="0" y="0"/>
            <a:chExt cx="6540500" cy="1778000"/>
          </a:xfrm>
        </p:grpSpPr>
        <p:sp>
          <p:nvSpPr>
            <p:cNvPr id="893" name="proton"/>
            <p:cNvSpPr txBox="1"/>
            <p:nvPr/>
          </p:nvSpPr>
          <p:spPr>
            <a:xfrm>
              <a:off x="38100" y="63500"/>
              <a:ext cx="1116472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3600"/>
                </a:lnSpc>
                <a:tabLst>
                  <a:tab pos="838200" algn="l"/>
                  <a:tab pos="7683500" algn="l"/>
                </a:tabLst>
                <a:defRPr i="1" sz="3000" u="sng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proton</a:t>
              </a:r>
            </a:p>
          </p:txBody>
        </p:sp>
        <p:sp>
          <p:nvSpPr>
            <p:cNvPr id="894" name="neutron"/>
            <p:cNvSpPr txBox="1"/>
            <p:nvPr/>
          </p:nvSpPr>
          <p:spPr>
            <a:xfrm>
              <a:off x="0" y="1079500"/>
              <a:ext cx="1285578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3600"/>
                </a:lnSpc>
                <a:tabLst>
                  <a:tab pos="838200" algn="l"/>
                  <a:tab pos="7683500" algn="l"/>
                </a:tabLst>
                <a:defRPr i="1" sz="3000" u="sng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neutron</a:t>
              </a:r>
            </a:p>
          </p:txBody>
        </p:sp>
        <p:pic>
          <p:nvPicPr>
            <p:cNvPr id="895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8300" y="0"/>
              <a:ext cx="4902200" cy="74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6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38300" y="1028700"/>
              <a:ext cx="4699000" cy="74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8" name="Brodsky  (2000)"/>
          <p:cNvSpPr txBox="1"/>
          <p:nvPr/>
        </p:nvSpPr>
        <p:spPr>
          <a:xfrm>
            <a:off x="8318138" y="6881140"/>
            <a:ext cx="16637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900"/>
              </a:lnSpc>
              <a:tabLst>
                <a:tab pos="838200" algn="l"/>
                <a:tab pos="3937000" algn="l"/>
              </a:tabLst>
              <a:defRPr i="1"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Brodsky  (2000)</a:t>
            </a:r>
          </a:p>
        </p:txBody>
      </p:sp>
      <p:sp>
        <p:nvSpPr>
          <p:cNvPr id="899" name="Line"/>
          <p:cNvSpPr/>
          <p:nvPr/>
        </p:nvSpPr>
        <p:spPr>
          <a:xfrm flipH="1">
            <a:off x="1054100" y="6273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0" name="duality in proton a coincidence!"/>
          <p:cNvSpPr txBox="1"/>
          <p:nvPr/>
        </p:nvSpPr>
        <p:spPr>
          <a:xfrm>
            <a:off x="1739900" y="5943600"/>
            <a:ext cx="54102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>
                <a:solidFill>
                  <a:srgbClr val="022DC8"/>
                </a:solidFill>
              </a:defRPr>
            </a:pPr>
            <a:r>
              <a:t>duality in proton a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 coincidence</a:t>
            </a:r>
            <a:r>
              <a:rPr>
                <a:latin typeface="Times"/>
                <a:ea typeface="Times"/>
                <a:cs typeface="Times"/>
                <a:sym typeface="Times"/>
              </a:rPr>
              <a:t>!</a:t>
            </a:r>
          </a:p>
        </p:txBody>
      </p:sp>
      <p:sp>
        <p:nvSpPr>
          <p:cNvPr id="901" name="Line"/>
          <p:cNvSpPr/>
          <p:nvPr/>
        </p:nvSpPr>
        <p:spPr>
          <a:xfrm flipH="1">
            <a:off x="1054100" y="69215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"/>
          <p:cNvSpPr/>
          <p:nvPr/>
        </p:nvSpPr>
        <p:spPr>
          <a:xfrm>
            <a:off x="330200" y="206375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9" name="Outline"/>
          <p:cNvSpPr txBox="1"/>
          <p:nvPr/>
        </p:nvSpPr>
        <p:spPr>
          <a:xfrm>
            <a:off x="3162300" y="-25400"/>
            <a:ext cx="38227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O</a:t>
            </a:r>
            <a:r>
              <a:t>utline</a:t>
            </a:r>
          </a:p>
        </p:txBody>
      </p:sp>
      <p:sp>
        <p:nvSpPr>
          <p:cNvPr id="550" name="What we (think we) understand from theory"/>
          <p:cNvSpPr txBox="1"/>
          <p:nvPr/>
        </p:nvSpPr>
        <p:spPr>
          <a:xfrm>
            <a:off x="711200" y="673100"/>
            <a:ext cx="811138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W</a:t>
            </a:r>
            <a:r>
              <a:t>hat we (think we) understand from theory</a:t>
            </a:r>
          </a:p>
        </p:txBody>
      </p:sp>
      <p:sp>
        <p:nvSpPr>
          <p:cNvPr id="551" name="Rectangle"/>
          <p:cNvSpPr/>
          <p:nvPr/>
        </p:nvSpPr>
        <p:spPr>
          <a:xfrm>
            <a:off x="330200" y="32512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2" name="Duality (global) in QCD"/>
          <p:cNvSpPr txBox="1"/>
          <p:nvPr/>
        </p:nvSpPr>
        <p:spPr>
          <a:xfrm>
            <a:off x="687778" y="1850072"/>
            <a:ext cx="374254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63500" algn="l">
              <a:lnSpc>
                <a:spcPts val="3600"/>
              </a:lnSpc>
              <a:tabLst>
                <a:tab pos="571500" algn="l"/>
              </a:tabLst>
              <a:defRPr>
                <a:solidFill>
                  <a:srgbClr val="0B28CF"/>
                </a:solidFill>
              </a:defRPr>
            </a:pPr>
            <a:r>
              <a:rPr sz="2800"/>
              <a:t>D</a:t>
            </a:r>
            <a:r>
              <a:rPr sz="3000"/>
              <a:t>uality (global) in </a:t>
            </a:r>
            <a:r>
              <a:rPr sz="2600"/>
              <a:t>QCD</a:t>
            </a:r>
          </a:p>
        </p:txBody>
      </p:sp>
      <p:sp>
        <p:nvSpPr>
          <p:cNvPr id="553" name="What we don’t (yet) know … what do we do next?"/>
          <p:cNvSpPr txBox="1"/>
          <p:nvPr/>
        </p:nvSpPr>
        <p:spPr>
          <a:xfrm>
            <a:off x="660399" y="4826317"/>
            <a:ext cx="821298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3500" algn="l">
              <a:lnSpc>
                <a:spcPts val="3600"/>
              </a:lnSpc>
              <a:tabLst>
                <a:tab pos="571500" algn="l"/>
                <a:tab pos="1727200" algn="l"/>
              </a:tabLst>
              <a:defRPr>
                <a:solidFill>
                  <a:srgbClr val="0B28CF"/>
                </a:solidFill>
              </a:defRPr>
            </a:pPr>
            <a:r>
              <a:rPr sz="2800"/>
              <a:t>W</a:t>
            </a:r>
            <a:r>
              <a:rPr sz="3000"/>
              <a:t>hat we don’t (yet) know … what do we do next</a:t>
            </a:r>
            <a:r>
              <a:rPr sz="3000"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554" name="Rectangle"/>
          <p:cNvSpPr/>
          <p:nvPr/>
        </p:nvSpPr>
        <p:spPr>
          <a:xfrm>
            <a:off x="336550" y="5067617"/>
            <a:ext cx="152400" cy="165101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5" name="Local duality"/>
          <p:cNvSpPr txBox="1"/>
          <p:nvPr/>
        </p:nvSpPr>
        <p:spPr>
          <a:xfrm>
            <a:off x="698500" y="3041650"/>
            <a:ext cx="249741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3500" algn="l">
              <a:lnSpc>
                <a:spcPts val="3600"/>
              </a:lnSpc>
              <a:tabLst>
                <a:tab pos="571500" algn="l"/>
              </a:tabLst>
              <a:defRPr sz="3000">
                <a:solidFill>
                  <a:srgbClr val="0B28CF"/>
                </a:solidFill>
              </a:defRPr>
            </a:pPr>
            <a:r>
              <a:rPr sz="2800"/>
              <a:t>L</a:t>
            </a:r>
            <a:r>
              <a:t>ocal duality</a:t>
            </a:r>
          </a:p>
        </p:txBody>
      </p:sp>
      <p:sp>
        <p:nvSpPr>
          <p:cNvPr id="556" name="insights from models"/>
          <p:cNvSpPr txBox="1"/>
          <p:nvPr/>
        </p:nvSpPr>
        <p:spPr>
          <a:xfrm>
            <a:off x="1320800" y="3687444"/>
            <a:ext cx="31587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63500" algn="l">
              <a:lnSpc>
                <a:spcPts val="3300"/>
              </a:lnSpc>
              <a:tabLst>
                <a:tab pos="571500" algn="l"/>
              </a:tabLst>
              <a:defRPr sz="2800">
                <a:solidFill>
                  <a:srgbClr val="005610"/>
                </a:solidFill>
              </a:defRPr>
            </a:lvl1pPr>
          </a:lstStyle>
          <a:p>
            <a:pPr/>
            <a:r>
              <a:t>insights from models</a:t>
            </a:r>
          </a:p>
        </p:txBody>
      </p:sp>
      <p:sp>
        <p:nvSpPr>
          <p:cNvPr id="557" name="Line"/>
          <p:cNvSpPr/>
          <p:nvPr/>
        </p:nvSpPr>
        <p:spPr>
          <a:xfrm flipV="1">
            <a:off x="825500" y="3963034"/>
            <a:ext cx="4191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8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No free neutron targets, but iterative method allows neutron resonance structure to be extracted from…"/>
          <p:cNvSpPr txBox="1"/>
          <p:nvPr/>
        </p:nvSpPr>
        <p:spPr>
          <a:xfrm>
            <a:off x="685800" y="666750"/>
            <a:ext cx="926217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924800" algn="l"/>
              </a:tabLst>
              <a:defRPr sz="3000">
                <a:solidFill>
                  <a:srgbClr val="0724C1"/>
                </a:solidFill>
              </a:defRPr>
            </a:pPr>
            <a:r>
              <a:rPr sz="2800"/>
              <a:t>N</a:t>
            </a:r>
            <a:r>
              <a:t>o free neutron targets, but iterative method allows neutron resonance structure to be extracted from</a:t>
            </a:r>
          </a:p>
          <a:p>
            <a:pPr algn="l">
              <a:lnSpc>
                <a:spcPts val="3600"/>
              </a:lnSpc>
              <a:tabLst>
                <a:tab pos="838200" algn="l"/>
                <a:tab pos="7924800" algn="l"/>
              </a:tabLst>
              <a:defRPr sz="3000">
                <a:solidFill>
                  <a:srgbClr val="0724C1"/>
                </a:solidFill>
              </a:defRPr>
            </a:pPr>
            <a:r>
              <a:t>deuteron </a:t>
            </a:r>
            <a:r>
              <a:rPr sz="2400"/>
              <a:t>&amp;</a:t>
            </a:r>
            <a:r>
              <a:t> proton data</a:t>
            </a:r>
          </a:p>
        </p:txBody>
      </p:sp>
      <p:sp>
        <p:nvSpPr>
          <p:cNvPr id="906" name="Malace, Kahn, WM, Keppel (2010)"/>
          <p:cNvSpPr txBox="1"/>
          <p:nvPr/>
        </p:nvSpPr>
        <p:spPr>
          <a:xfrm>
            <a:off x="2262336" y="6889750"/>
            <a:ext cx="273313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600"/>
              </a:lnSpc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Malace, Kahn, WM, Keppel (2010)</a:t>
            </a:r>
          </a:p>
        </p:txBody>
      </p:sp>
      <p:sp>
        <p:nvSpPr>
          <p:cNvPr id="907" name="Duality in electron-neutron scattering"/>
          <p:cNvSpPr txBox="1"/>
          <p:nvPr/>
        </p:nvSpPr>
        <p:spPr>
          <a:xfrm>
            <a:off x="2082800" y="0"/>
            <a:ext cx="6384429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tabLst>
                <a:tab pos="952500" algn="l"/>
                <a:tab pos="55626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in electron-neutron scattering</a:t>
            </a:r>
          </a:p>
        </p:txBody>
      </p:sp>
      <p:sp>
        <p:nvSpPr>
          <p:cNvPr id="908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911" name="Group"/>
          <p:cNvGrpSpPr/>
          <p:nvPr/>
        </p:nvGrpSpPr>
        <p:grpSpPr>
          <a:xfrm>
            <a:off x="203200" y="2260600"/>
            <a:ext cx="4814994" cy="4457700"/>
            <a:chOff x="76200" y="0"/>
            <a:chExt cx="4814993" cy="4457700"/>
          </a:xfrm>
        </p:grpSpPr>
        <p:pic>
          <p:nvPicPr>
            <p:cNvPr id="909" name="1.png" descr="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4500" y="0"/>
              <a:ext cx="4446694" cy="445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63500" y="1828800"/>
              <a:ext cx="254000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2" name="Line"/>
          <p:cNvSpPr/>
          <p:nvPr/>
        </p:nvSpPr>
        <p:spPr>
          <a:xfrm flipH="1">
            <a:off x="5346700" y="2765425"/>
            <a:ext cx="3937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16" name="Group"/>
          <p:cNvGrpSpPr/>
          <p:nvPr/>
        </p:nvGrpSpPr>
        <p:grpSpPr>
          <a:xfrm>
            <a:off x="5854700" y="2486025"/>
            <a:ext cx="4127500" cy="1295400"/>
            <a:chOff x="0" y="0"/>
            <a:chExt cx="4127500" cy="1295400"/>
          </a:xfrm>
        </p:grpSpPr>
        <p:sp>
          <p:nvSpPr>
            <p:cNvPr id="913" name="locally, violations of duality in…"/>
            <p:cNvSpPr/>
            <p:nvPr/>
          </p:nvSpPr>
          <p:spPr>
            <a:xfrm>
              <a:off x="25400" y="0"/>
              <a:ext cx="41021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100"/>
                </a:lnSpc>
                <a:tabLst>
                  <a:tab pos="838200" algn="l"/>
                  <a:tab pos="7924800" algn="l"/>
                </a:tabLst>
                <a:defRPr sz="2600">
                  <a:solidFill>
                    <a:srgbClr val="0724C1"/>
                  </a:solidFill>
                </a:defRPr>
              </a:pPr>
              <a:r>
                <a:rPr i="1">
                  <a:latin typeface="Times"/>
                  <a:ea typeface="Times"/>
                  <a:cs typeface="Times"/>
                  <a:sym typeface="Times"/>
                </a:rPr>
                <a:t>locally</a:t>
              </a:r>
              <a:r>
                <a:t>, violations of duality in</a:t>
              </a:r>
            </a:p>
            <a:p>
              <a:pPr algn="l">
                <a:lnSpc>
                  <a:spcPts val="3100"/>
                </a:lnSpc>
                <a:tabLst>
                  <a:tab pos="838200" algn="l"/>
                  <a:tab pos="7924800" algn="l"/>
                </a:tabLst>
                <a:defRPr sz="2600">
                  <a:solidFill>
                    <a:srgbClr val="0724C1"/>
                  </a:solidFill>
                </a:defRPr>
              </a:pPr>
              <a:r>
                <a:t>resonance regions </a:t>
              </a:r>
              <a:r>
                <a:rPr>
                  <a:latin typeface="Times"/>
                  <a:ea typeface="Times"/>
                  <a:cs typeface="Times"/>
                  <a:sym typeface="Times"/>
                </a:rPr>
                <a:t>&lt; </a:t>
              </a:r>
              <a:r>
                <a:rPr sz="2400">
                  <a:latin typeface="Times"/>
                  <a:ea typeface="Times"/>
                  <a:cs typeface="Times"/>
                  <a:sym typeface="Times"/>
                </a:rPr>
                <a:t>15</a:t>
              </a:r>
              <a:r>
                <a:rPr sz="2400">
                  <a:latin typeface="Symbol"/>
                  <a:ea typeface="Symbol"/>
                  <a:cs typeface="Symbol"/>
                  <a:sym typeface="Symbol"/>
                </a:rPr>
                <a:t>-</a:t>
              </a:r>
              <a:r>
                <a:rPr sz="2400">
                  <a:latin typeface="Times"/>
                  <a:ea typeface="Times"/>
                  <a:cs typeface="Times"/>
                  <a:sym typeface="Times"/>
                </a:rPr>
                <a:t>20%</a:t>
              </a:r>
            </a:p>
          </p:txBody>
        </p:sp>
        <p:sp>
          <p:nvSpPr>
            <p:cNvPr id="914" name="(largest in     region)"/>
            <p:cNvSpPr/>
            <p:nvPr/>
          </p:nvSpPr>
          <p:spPr>
            <a:xfrm>
              <a:off x="0" y="838200"/>
              <a:ext cx="393700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800"/>
                </a:lnSpc>
                <a:tabLst>
                  <a:tab pos="838200" algn="l"/>
                  <a:tab pos="7924800" algn="l"/>
                </a:tabLst>
                <a:defRPr sz="2400">
                  <a:solidFill>
                    <a:srgbClr val="006200"/>
                  </a:solidFill>
                </a:defRPr>
              </a:lvl1pPr>
            </a:lstStyle>
            <a:p>
              <a:pPr/>
              <a:r>
                <a:t>(largest in     region)</a:t>
              </a:r>
            </a:p>
          </p:txBody>
        </p:sp>
        <p:pic>
          <p:nvPicPr>
            <p:cNvPr id="915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4300" y="977900"/>
              <a:ext cx="203200" cy="20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7" name="Line"/>
          <p:cNvSpPr/>
          <p:nvPr/>
        </p:nvSpPr>
        <p:spPr>
          <a:xfrm flipH="1">
            <a:off x="5308600" y="4622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8" name="evidence that duality is not…"/>
          <p:cNvSpPr/>
          <p:nvPr/>
        </p:nvSpPr>
        <p:spPr>
          <a:xfrm>
            <a:off x="5901630" y="4325677"/>
            <a:ext cx="4033640" cy="168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100"/>
              </a:lnSpc>
              <a:tabLst>
                <a:tab pos="838200" algn="l"/>
                <a:tab pos="7924800" algn="l"/>
              </a:tabLst>
              <a:defRPr sz="3000">
                <a:solidFill>
                  <a:srgbClr val="C51A00"/>
                </a:solidFill>
              </a:defRPr>
            </a:pPr>
            <a:r>
              <a:rPr sz="2600"/>
              <a:t>evidence that duality is </a:t>
            </a:r>
            <a:r>
              <a:rPr i="1" sz="2600" u="sng">
                <a:latin typeface="Times"/>
                <a:ea typeface="Times"/>
                <a:cs typeface="Times"/>
                <a:sym typeface="Times"/>
              </a:rPr>
              <a:t>not</a:t>
            </a:r>
            <a:endParaRPr i="1" sz="2600" u="sng">
              <a:latin typeface="Times"/>
              <a:ea typeface="Times"/>
              <a:cs typeface="Times"/>
              <a:sym typeface="Times"/>
            </a:endParaRPr>
          </a:p>
          <a:p>
            <a:pPr algn="l">
              <a:lnSpc>
                <a:spcPts val="3100"/>
              </a:lnSpc>
              <a:tabLst>
                <a:tab pos="838200" algn="l"/>
                <a:tab pos="7924800" algn="l"/>
              </a:tabLst>
              <a:defRPr sz="3000">
                <a:solidFill>
                  <a:srgbClr val="C51A00"/>
                </a:solidFill>
              </a:defRPr>
            </a:pPr>
            <a:r>
              <a:rPr i="1" sz="2600">
                <a:latin typeface="Times"/>
                <a:ea typeface="Times"/>
                <a:cs typeface="Times"/>
                <a:sym typeface="Times"/>
              </a:rPr>
              <a:t>accidental, </a:t>
            </a:r>
            <a:r>
              <a:rPr sz="2600"/>
              <a:t>but a general</a:t>
            </a:r>
            <a:endParaRPr sz="2600"/>
          </a:p>
          <a:p>
            <a:pPr algn="l">
              <a:lnSpc>
                <a:spcPts val="3100"/>
              </a:lnSpc>
              <a:tabLst>
                <a:tab pos="838200" algn="l"/>
                <a:tab pos="7924800" algn="l"/>
              </a:tabLst>
              <a:defRPr sz="3000">
                <a:solidFill>
                  <a:srgbClr val="C51A00"/>
                </a:solidFill>
              </a:defRPr>
            </a:pPr>
            <a:r>
              <a:rPr sz="2600"/>
              <a:t>feature of resonance</a:t>
            </a:r>
            <a:r>
              <a:rPr sz="2600">
                <a:latin typeface="Symbol"/>
                <a:ea typeface="Symbol"/>
                <a:cs typeface="Symbol"/>
                <a:sym typeface="Symbol"/>
              </a:rPr>
              <a:t>-</a:t>
            </a:r>
            <a:r>
              <a:rPr sz="2600"/>
              <a:t>scaling</a:t>
            </a:r>
            <a:endParaRPr sz="2600"/>
          </a:p>
          <a:p>
            <a:pPr algn="l">
              <a:lnSpc>
                <a:spcPts val="3100"/>
              </a:lnSpc>
              <a:tabLst>
                <a:tab pos="838200" algn="l"/>
                <a:tab pos="7924800" algn="l"/>
              </a:tabLst>
              <a:defRPr sz="3000">
                <a:solidFill>
                  <a:srgbClr val="C51A00"/>
                </a:solidFill>
              </a:defRPr>
            </a:pPr>
            <a:r>
              <a:rPr sz="2600"/>
              <a:t>transition!</a:t>
            </a:r>
          </a:p>
        </p:txBody>
      </p:sp>
      <p:sp>
        <p:nvSpPr>
          <p:cNvPr id="919" name="C. Keppel &amp;…"/>
          <p:cNvSpPr txBox="1"/>
          <p:nvPr/>
        </p:nvSpPr>
        <p:spPr>
          <a:xfrm>
            <a:off x="8165198" y="6737350"/>
            <a:ext cx="1870476" cy="635000"/>
          </a:xfrm>
          <a:prstGeom prst="rect">
            <a:avLst/>
          </a:prstGeom>
          <a:solidFill>
            <a:srgbClr val="FFFC4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3500" algn="l">
              <a:lnSpc>
                <a:spcPts val="2000"/>
              </a:lnSpc>
              <a:tabLst>
                <a:tab pos="571500" algn="l"/>
                <a:tab pos="3517900" algn="l"/>
              </a:tabLst>
              <a:defRPr b="1" i="1" sz="1700">
                <a:latin typeface="Times"/>
                <a:ea typeface="Times"/>
                <a:cs typeface="Times"/>
                <a:sym typeface="Times"/>
              </a:defRPr>
            </a:pPr>
            <a:r>
              <a:t>C. Keppel &amp; </a:t>
            </a:r>
          </a:p>
          <a:p>
            <a:pPr marL="63500" algn="l">
              <a:lnSpc>
                <a:spcPts val="2000"/>
              </a:lnSpc>
              <a:tabLst>
                <a:tab pos="571500" algn="l"/>
                <a:tab pos="3517900" algn="l"/>
              </a:tabLst>
              <a:defRPr b="1" i="1" sz="1700">
                <a:latin typeface="Times"/>
                <a:ea typeface="Times"/>
                <a:cs typeface="Times"/>
                <a:sym typeface="Times"/>
              </a:defRPr>
            </a:pPr>
            <a:r>
              <a:t>I. Niculescu  talks</a:t>
            </a:r>
          </a:p>
        </p:txBody>
      </p:sp>
      <p:sp>
        <p:nvSpPr>
          <p:cNvPr id="920" name="Line"/>
          <p:cNvSpPr/>
          <p:nvPr/>
        </p:nvSpPr>
        <p:spPr>
          <a:xfrm flipH="1" flipV="1">
            <a:off x="7545750" y="6900930"/>
            <a:ext cx="443004" cy="1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"/>
          <p:cNvSpPr/>
          <p:nvPr/>
        </p:nvSpPr>
        <p:spPr>
          <a:xfrm>
            <a:off x="374650" y="27051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23" name="Confirmation of duality (experimentally &amp; theoretically) suggests…"/>
          <p:cNvSpPr txBox="1"/>
          <p:nvPr/>
        </p:nvSpPr>
        <p:spPr>
          <a:xfrm>
            <a:off x="647700" y="635000"/>
            <a:ext cx="9321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rPr sz="2600"/>
              <a:t>C</a:t>
            </a:r>
            <a:r>
              <a:t>onfirmation of duality</a:t>
            </a:r>
            <a:r>
              <a:rPr sz="2400"/>
              <a:t> (experimentally </a:t>
            </a:r>
            <a:r>
              <a:rPr sz="2000">
                <a:latin typeface="Times"/>
                <a:ea typeface="Times"/>
                <a:cs typeface="Times"/>
                <a:sym typeface="Times"/>
              </a:rPr>
              <a:t>&amp;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400"/>
              <a:t>theoretically)</a:t>
            </a:r>
            <a:r>
              <a:t> suggests</a:t>
            </a:r>
          </a:p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t>origin in dynamical cancelations between resonances</a:t>
            </a:r>
          </a:p>
        </p:txBody>
      </p:sp>
      <p:sp>
        <p:nvSpPr>
          <p:cNvPr id="924" name="incorporate nonresonant background in same framework…"/>
          <p:cNvSpPr txBox="1"/>
          <p:nvPr/>
        </p:nvSpPr>
        <p:spPr>
          <a:xfrm>
            <a:off x="1371602" y="5180329"/>
            <a:ext cx="80518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3500" algn="l">
              <a:lnSpc>
                <a:spcPts val="3100"/>
              </a:lnSpc>
              <a:tabLst>
                <a:tab pos="571500" algn="l"/>
                <a:tab pos="7645400" algn="l"/>
              </a:tabLst>
              <a:defRPr sz="2600">
                <a:solidFill>
                  <a:srgbClr val="00680E"/>
                </a:solidFill>
              </a:defRPr>
            </a:pPr>
            <a:r>
              <a:t>incorporate </a:t>
            </a:r>
            <a:r>
              <a:t>nonresonant</a:t>
            </a:r>
            <a:r>
              <a:t> background in same framework</a:t>
            </a:r>
          </a:p>
          <a:p>
            <a:pPr marL="63500" algn="l">
              <a:lnSpc>
                <a:spcPts val="3100"/>
              </a:lnSpc>
              <a:tabLst>
                <a:tab pos="571500" algn="l"/>
                <a:tab pos="7645400" algn="l"/>
              </a:tabLst>
              <a:defRPr sz="2600">
                <a:solidFill>
                  <a:srgbClr val="00680E"/>
                </a:solidFill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+</a:t>
            </a:r>
            <a:r>
              <a:t> quantum mechanics</a:t>
            </a:r>
          </a:p>
        </p:txBody>
      </p:sp>
      <p:sp>
        <p:nvSpPr>
          <p:cNvPr id="925" name="Rectangle"/>
          <p:cNvSpPr/>
          <p:nvPr/>
        </p:nvSpPr>
        <p:spPr>
          <a:xfrm>
            <a:off x="381000" y="825500"/>
            <a:ext cx="152400" cy="165100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26" name="Line"/>
          <p:cNvSpPr/>
          <p:nvPr/>
        </p:nvSpPr>
        <p:spPr>
          <a:xfrm>
            <a:off x="825499" y="5452654"/>
            <a:ext cx="393701" cy="1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27" name="Line"/>
          <p:cNvSpPr/>
          <p:nvPr/>
        </p:nvSpPr>
        <p:spPr>
          <a:xfrm>
            <a:off x="825499" y="1775369"/>
            <a:ext cx="393701" cy="1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30" name="Group"/>
          <p:cNvGrpSpPr/>
          <p:nvPr/>
        </p:nvGrpSpPr>
        <p:grpSpPr>
          <a:xfrm>
            <a:off x="1257300" y="1498600"/>
            <a:ext cx="6411352" cy="863600"/>
            <a:chOff x="0" y="0"/>
            <a:chExt cx="6411351" cy="863600"/>
          </a:xfrm>
        </p:grpSpPr>
        <p:pic>
          <p:nvPicPr>
            <p:cNvPr id="92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54300" y="533400"/>
              <a:ext cx="854364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9" name="explore more realistic descriptions based on…"/>
            <p:cNvSpPr txBox="1"/>
            <p:nvPr/>
          </p:nvSpPr>
          <p:spPr>
            <a:xfrm>
              <a:off x="0" y="0"/>
              <a:ext cx="6411352" cy="86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63500" algn="l">
                <a:lnSpc>
                  <a:spcPts val="3100"/>
                </a:lnSpc>
                <a:tabLst>
                  <a:tab pos="571500" algn="l"/>
                  <a:tab pos="7645400" algn="l"/>
                </a:tabLst>
                <a:defRPr sz="2600">
                  <a:solidFill>
                    <a:srgbClr val="00680E"/>
                  </a:solidFill>
                </a:defRPr>
              </a:pPr>
              <a:r>
                <a:t>explore more realistic descriptions based on</a:t>
              </a:r>
            </a:p>
            <a:p>
              <a:pPr marL="63500" algn="l">
                <a:lnSpc>
                  <a:spcPts val="3100"/>
                </a:lnSpc>
                <a:tabLst>
                  <a:tab pos="571500" algn="l"/>
                  <a:tab pos="7645400" algn="l"/>
                </a:tabLst>
                <a:defRPr sz="2600">
                  <a:solidFill>
                    <a:srgbClr val="00680E"/>
                  </a:solidFill>
                </a:defRPr>
              </a:pPr>
              <a:r>
                <a:t>phenomenological            form factors</a:t>
              </a:r>
            </a:p>
          </p:txBody>
        </p:sp>
      </p:grpSp>
      <p:sp>
        <p:nvSpPr>
          <p:cNvPr id="931" name="Outlook and open questions"/>
          <p:cNvSpPr txBox="1"/>
          <p:nvPr/>
        </p:nvSpPr>
        <p:spPr>
          <a:xfrm>
            <a:off x="2641600" y="0"/>
            <a:ext cx="48006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48260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O</a:t>
            </a:r>
            <a:r>
              <a:t>utlook and </a:t>
            </a:r>
            <a:r>
              <a:rPr sz="3000"/>
              <a:t>o</a:t>
            </a:r>
            <a:r>
              <a:t>pen questions</a:t>
            </a:r>
          </a:p>
        </p:txBody>
      </p:sp>
      <p:sp>
        <p:nvSpPr>
          <p:cNvPr id="932" name="“resonance region” vs.  “resonances”"/>
          <p:cNvSpPr txBox="1"/>
          <p:nvPr/>
        </p:nvSpPr>
        <p:spPr>
          <a:xfrm>
            <a:off x="1289048" y="4640579"/>
            <a:ext cx="50872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3500" algn="l">
              <a:lnSpc>
                <a:spcPts val="3100"/>
              </a:lnSpc>
              <a:tabLst>
                <a:tab pos="571500" algn="l"/>
                <a:tab pos="7315200" algn="l"/>
              </a:tabLst>
              <a:defRPr sz="2600">
                <a:solidFill>
                  <a:srgbClr val="016602"/>
                </a:solidFill>
              </a:defRPr>
            </a:lvl1pPr>
          </a:lstStyle>
          <a:p>
            <a:pPr/>
            <a:r>
              <a:t>“resonance region” vs.  “resonances”</a:t>
            </a:r>
          </a:p>
        </p:txBody>
      </p:sp>
      <p:sp>
        <p:nvSpPr>
          <p:cNvPr id="933" name="Rectangle"/>
          <p:cNvSpPr/>
          <p:nvPr/>
        </p:nvSpPr>
        <p:spPr>
          <a:xfrm>
            <a:off x="381000" y="3895089"/>
            <a:ext cx="152400" cy="165101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34" name="Is duality between (high energy) continuum and resonances,…"/>
          <p:cNvSpPr txBox="1"/>
          <p:nvPr/>
        </p:nvSpPr>
        <p:spPr>
          <a:xfrm>
            <a:off x="653913" y="3713480"/>
            <a:ext cx="887757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rPr sz="2600"/>
              <a:t>I</a:t>
            </a:r>
            <a:r>
              <a:t>s duality between (high energy) continuum and resonances,</a:t>
            </a:r>
          </a:p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t>or between total (resonance </a:t>
            </a:r>
            <a:r>
              <a:rPr>
                <a:latin typeface="Times"/>
                <a:ea typeface="Times"/>
                <a:cs typeface="Times"/>
                <a:sym typeface="Times"/>
              </a:rPr>
              <a:t>+</a:t>
            </a:r>
            <a:r>
              <a:t> background)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935" name="Line"/>
          <p:cNvSpPr/>
          <p:nvPr/>
        </p:nvSpPr>
        <p:spPr>
          <a:xfrm>
            <a:off x="825501" y="4881789"/>
            <a:ext cx="393701" cy="1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36" name="Era of  “quantitative duality” — need to define the extent…"/>
          <p:cNvSpPr txBox="1"/>
          <p:nvPr/>
        </p:nvSpPr>
        <p:spPr>
          <a:xfrm>
            <a:off x="684745" y="2520315"/>
            <a:ext cx="853038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t>Era of  “</a:t>
            </a:r>
            <a:r>
              <a:rPr sz="2600"/>
              <a:t>q</a:t>
            </a:r>
            <a:r>
              <a:t>uantitative duality” — need to define the extent</a:t>
            </a:r>
          </a:p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t>to which duality “works”</a:t>
            </a:r>
          </a:p>
        </p:txBody>
      </p:sp>
      <p:sp>
        <p:nvSpPr>
          <p:cNvPr id="937" name="Rectangle"/>
          <p:cNvSpPr/>
          <p:nvPr/>
        </p:nvSpPr>
        <p:spPr>
          <a:xfrm>
            <a:off x="374650" y="6506844"/>
            <a:ext cx="165100" cy="177801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38" name="Where does duality not work (and why)?"/>
          <p:cNvSpPr txBox="1"/>
          <p:nvPr/>
        </p:nvSpPr>
        <p:spPr>
          <a:xfrm>
            <a:off x="659345" y="6316344"/>
            <a:ext cx="610458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" algn="l">
              <a:lnSpc>
                <a:spcPts val="3300"/>
              </a:lnSpc>
              <a:tabLst>
                <a:tab pos="571500" algn="l"/>
                <a:tab pos="7315200" algn="l"/>
              </a:tabLst>
              <a:defRPr sz="2800">
                <a:solidFill>
                  <a:srgbClr val="0B28CF"/>
                </a:solidFill>
              </a:defRPr>
            </a:pPr>
            <a:r>
              <a:t>Where does duality </a:t>
            </a:r>
            <a:r>
              <a:rPr i="1" u="sng">
                <a:latin typeface="Times"/>
                <a:ea typeface="Times"/>
                <a:cs typeface="Times"/>
                <a:sym typeface="Times"/>
              </a:rPr>
              <a:t>not</a:t>
            </a:r>
            <a:r>
              <a:t> work (and why)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rand caverns-6-13-2017---56.jpg" descr="grand caverns-6-13-2017---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0" y="-2389"/>
            <a:ext cx="11382362" cy="7573978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Thank you!"/>
          <p:cNvSpPr txBox="1"/>
          <p:nvPr/>
        </p:nvSpPr>
        <p:spPr>
          <a:xfrm>
            <a:off x="3631507" y="3638550"/>
            <a:ext cx="4132168" cy="1028700"/>
          </a:xfrm>
          <a:prstGeom prst="rect">
            <a:avLst/>
          </a:prstGeom>
          <a:solidFill>
            <a:srgbClr val="FFFC4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3500" algn="l">
              <a:lnSpc>
                <a:spcPts val="7000"/>
              </a:lnSpc>
              <a:tabLst>
                <a:tab pos="571500" algn="l"/>
                <a:tab pos="3517900" algn="l"/>
              </a:tabLst>
              <a:defRPr b="1" sz="5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688" y="6330315"/>
            <a:ext cx="2319021" cy="5211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6" name="Group"/>
          <p:cNvGrpSpPr/>
          <p:nvPr/>
        </p:nvGrpSpPr>
        <p:grpSpPr>
          <a:xfrm>
            <a:off x="-19881" y="-123569"/>
            <a:ext cx="5791201" cy="7494494"/>
            <a:chOff x="0" y="0"/>
            <a:chExt cx="5791199" cy="7494493"/>
          </a:xfrm>
        </p:grpSpPr>
        <p:sp>
          <p:nvSpPr>
            <p:cNvPr id="563" name="deep inelastic…"/>
            <p:cNvSpPr txBox="1"/>
            <p:nvPr/>
          </p:nvSpPr>
          <p:spPr>
            <a:xfrm>
              <a:off x="1223248" y="1321546"/>
              <a:ext cx="1427077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ts val="2100"/>
                </a:lnSpc>
                <a:tabLst>
                  <a:tab pos="838200" algn="l"/>
                  <a:tab pos="3822700" algn="l"/>
                </a:tabLst>
                <a:defRPr sz="1800"/>
              </a:pPr>
              <a:r>
                <a:t>deep inelastic</a:t>
              </a:r>
            </a:p>
            <a:p>
              <a:pPr>
                <a:lnSpc>
                  <a:spcPts val="2100"/>
                </a:lnSpc>
                <a:tabLst>
                  <a:tab pos="838200" algn="l"/>
                  <a:tab pos="3822700" algn="l"/>
                </a:tabLst>
                <a:defRPr sz="1800"/>
              </a:pPr>
              <a:r>
                <a:t>function</a:t>
              </a:r>
            </a:p>
          </p:txBody>
        </p:sp>
        <p:sp>
          <p:nvSpPr>
            <p:cNvPr id="564" name="Line"/>
            <p:cNvSpPr/>
            <p:nvPr/>
          </p:nvSpPr>
          <p:spPr>
            <a:xfrm flipV="1">
              <a:off x="921580" y="1753346"/>
              <a:ext cx="444501" cy="635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65" name="F2p_jlab.pdf" descr="F2p_jlab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91200" cy="7494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2" name="Group"/>
          <p:cNvGrpSpPr/>
          <p:nvPr/>
        </p:nvGrpSpPr>
        <p:grpSpPr>
          <a:xfrm>
            <a:off x="5606425" y="2041893"/>
            <a:ext cx="4154340" cy="2045970"/>
            <a:chOff x="0" y="0"/>
            <a:chExt cx="4154338" cy="2045968"/>
          </a:xfrm>
        </p:grpSpPr>
        <p:pic>
          <p:nvPicPr>
            <p:cNvPr id="567" name="image-265.pdf" descr="image-265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026" y="1244948"/>
              <a:ext cx="43180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8" name="2"/>
            <p:cNvSpPr txBox="1"/>
            <p:nvPr/>
          </p:nvSpPr>
          <p:spPr>
            <a:xfrm>
              <a:off x="899127" y="978280"/>
              <a:ext cx="2476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lnSpc>
                  <a:spcPts val="2500"/>
                </a:lnSpc>
                <a:defRPr sz="2100">
                  <a:solidFill>
                    <a:srgbClr val="0B28C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569" name="average over resonances…"/>
            <p:cNvSpPr txBox="1"/>
            <p:nvPr/>
          </p:nvSpPr>
          <p:spPr>
            <a:xfrm>
              <a:off x="0" y="0"/>
              <a:ext cx="4154339" cy="92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tabLst>
                  <a:tab pos="838200" algn="l"/>
                  <a:tab pos="3822700" algn="l"/>
                </a:tabLst>
                <a:defRPr u="sng">
                  <a:solidFill>
                    <a:srgbClr val="0B28CF"/>
                  </a:solidFill>
                </a:defRPr>
              </a:pPr>
              <a:r>
                <a:rPr u="none"/>
                <a:t>average</a:t>
              </a:r>
              <a:r>
                <a:rPr u="none"/>
                <a:t> over resonances</a:t>
              </a:r>
              <a:endParaRPr u="none"/>
            </a:p>
            <a:p>
              <a:pPr algn="l">
                <a:lnSpc>
                  <a:spcPts val="2800"/>
                </a:lnSpc>
                <a:tabLst>
                  <a:tab pos="838200" algn="l"/>
                  <a:tab pos="3822700" algn="l"/>
                </a:tabLst>
                <a:defRPr sz="2400">
                  <a:solidFill>
                    <a:srgbClr val="005902"/>
                  </a:solidFill>
                </a:defRPr>
              </a:pPr>
              <a:r>
                <a:t>(strongly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Q</a:t>
              </a:r>
              <a:r>
                <a:t>  dependent)</a:t>
              </a:r>
            </a:p>
          </p:txBody>
        </p:sp>
        <p:sp>
          <p:nvSpPr>
            <p:cNvPr id="570" name="2"/>
            <p:cNvSpPr txBox="1"/>
            <p:nvPr/>
          </p:nvSpPr>
          <p:spPr>
            <a:xfrm>
              <a:off x="1397000" y="457200"/>
              <a:ext cx="21590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lnSpc>
                  <a:spcPts val="1900"/>
                </a:lnSpc>
                <a:defRPr sz="1600">
                  <a:solidFill>
                    <a:srgbClr val="005C02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571" name="Q   independent…"/>
            <p:cNvSpPr txBox="1"/>
            <p:nvPr/>
          </p:nvSpPr>
          <p:spPr>
            <a:xfrm>
              <a:off x="590177" y="1004568"/>
              <a:ext cx="2872384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tabLst>
                  <a:tab pos="838200" algn="l"/>
                  <a:tab pos="3822700" algn="l"/>
                </a:tabLst>
                <a:defRPr i="1">
                  <a:solidFill>
                    <a:srgbClr val="0B28CF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Q</a:t>
              </a:r>
              <a:r>
                <a:rPr>
                  <a:latin typeface="+mn-lt"/>
                  <a:ea typeface="+mn-ea"/>
                  <a:cs typeface="+mn-cs"/>
                  <a:sym typeface="Gill Sans"/>
                </a:rPr>
                <a:t> </a:t>
              </a:r>
              <a:r>
                <a:t>  </a:t>
              </a:r>
              <a:r>
                <a:rPr i="0">
                  <a:latin typeface="+mn-lt"/>
                  <a:ea typeface="+mn-ea"/>
                  <a:cs typeface="+mn-cs"/>
                  <a:sym typeface="Gill Sans"/>
                </a:rPr>
                <a:t>independent</a:t>
              </a:r>
              <a:endParaRPr i="0">
                <a:latin typeface="+mn-lt"/>
                <a:ea typeface="+mn-ea"/>
                <a:cs typeface="+mn-cs"/>
                <a:sym typeface="Gill Sans"/>
              </a:endParaRPr>
            </a:p>
            <a:p>
              <a:pPr algn="l">
                <a:tabLst>
                  <a:tab pos="838200" algn="l"/>
                  <a:tab pos="3822700" algn="l"/>
                </a:tabLst>
                <a:defRPr>
                  <a:solidFill>
                    <a:srgbClr val="0B28CF"/>
                  </a:solidFill>
                </a:defRPr>
              </a:pPr>
              <a:r>
                <a:t>scaling function</a:t>
              </a:r>
            </a:p>
          </p:txBody>
        </p:sp>
      </p:grpSp>
      <p:sp>
        <p:nvSpPr>
          <p:cNvPr id="573" name="Niculescu et al. (2000)"/>
          <p:cNvSpPr txBox="1"/>
          <p:nvPr/>
        </p:nvSpPr>
        <p:spPr>
          <a:xfrm>
            <a:off x="458936" y="6062078"/>
            <a:ext cx="175790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600"/>
              </a:lnSpc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Niculescu et al. (2000)</a:t>
            </a:r>
          </a:p>
        </p:txBody>
      </p:sp>
      <p:sp>
        <p:nvSpPr>
          <p:cNvPr id="574" name="Line"/>
          <p:cNvSpPr/>
          <p:nvPr/>
        </p:nvSpPr>
        <p:spPr>
          <a:xfrm>
            <a:off x="2857499" y="6088600"/>
            <a:ext cx="323466" cy="323466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5" name="Square"/>
          <p:cNvSpPr/>
          <p:nvPr/>
        </p:nvSpPr>
        <p:spPr>
          <a:xfrm>
            <a:off x="5295900" y="2286000"/>
            <a:ext cx="127000" cy="127000"/>
          </a:xfrm>
          <a:prstGeom prst="rect">
            <a:avLst/>
          </a:prstGeom>
          <a:solidFill>
            <a:srgbClr val="00F9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76" name="Duality in electron-proton scattering"/>
          <p:cNvSpPr txBox="1"/>
          <p:nvPr/>
        </p:nvSpPr>
        <p:spPr>
          <a:xfrm>
            <a:off x="2082800" y="-12700"/>
            <a:ext cx="6384429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tabLst>
                <a:tab pos="952500" algn="l"/>
                <a:tab pos="55626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in electron-proton scattering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Duality and QCD"/>
          <p:cNvSpPr txBox="1"/>
          <p:nvPr/>
        </p:nvSpPr>
        <p:spPr>
          <a:xfrm>
            <a:off x="2032000" y="0"/>
            <a:ext cx="60960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and </a:t>
            </a:r>
            <a:r>
              <a:rPr sz="2800"/>
              <a:t>QCD</a:t>
            </a:r>
          </a:p>
        </p:txBody>
      </p:sp>
      <p:grpSp>
        <p:nvGrpSpPr>
          <p:cNvPr id="581" name="Group"/>
          <p:cNvGrpSpPr/>
          <p:nvPr/>
        </p:nvGrpSpPr>
        <p:grpSpPr>
          <a:xfrm>
            <a:off x="1866963" y="2121090"/>
            <a:ext cx="5283995" cy="1816101"/>
            <a:chOff x="0" y="0"/>
            <a:chExt cx="5283993" cy="1816100"/>
          </a:xfrm>
        </p:grpSpPr>
        <p:pic>
          <p:nvPicPr>
            <p:cNvPr id="579" name="image-266.pdf" descr="image-266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99541" cy="88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image-267.pdf" descr="image-267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8900" y="939800"/>
              <a:ext cx="3925094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2" name="Operator product expansion in QCD"/>
          <p:cNvSpPr txBox="1"/>
          <p:nvPr/>
        </p:nvSpPr>
        <p:spPr>
          <a:xfrm>
            <a:off x="685800" y="698500"/>
            <a:ext cx="594186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5410200" algn="l"/>
              </a:tabLst>
              <a:defRPr sz="2800">
                <a:solidFill>
                  <a:srgbClr val="0725C6"/>
                </a:solidFill>
              </a:defRPr>
            </a:pPr>
            <a:r>
              <a:t>Operator product expansion in </a:t>
            </a:r>
            <a:r>
              <a:rPr sz="2400"/>
              <a:t>QCD</a:t>
            </a:r>
          </a:p>
        </p:txBody>
      </p:sp>
      <p:grpSp>
        <p:nvGrpSpPr>
          <p:cNvPr id="585" name="Group"/>
          <p:cNvGrpSpPr/>
          <p:nvPr/>
        </p:nvGrpSpPr>
        <p:grpSpPr>
          <a:xfrm>
            <a:off x="1397000" y="1245091"/>
            <a:ext cx="8527212" cy="583709"/>
            <a:chOff x="0" y="0"/>
            <a:chExt cx="8527211" cy="583708"/>
          </a:xfrm>
        </p:grpSpPr>
        <p:sp>
          <p:nvSpPr>
            <p:cNvPr id="583" name="expand moments of structure functions in powers of 1/Q"/>
            <p:cNvSpPr txBox="1"/>
            <p:nvPr/>
          </p:nvSpPr>
          <p:spPr>
            <a:xfrm>
              <a:off x="0" y="50308"/>
              <a:ext cx="852721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6096000" algn="l"/>
                </a:tabLst>
                <a:defRPr sz="2800">
                  <a:solidFill>
                    <a:srgbClr val="006F13"/>
                  </a:solidFill>
                </a:defRPr>
              </a:pPr>
              <a:r>
                <a:t>expand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moments</a:t>
              </a:r>
              <a:r>
                <a:t> of structure functions in powers of </a:t>
              </a:r>
              <a:r>
                <a:rPr>
                  <a:latin typeface="Times"/>
                  <a:ea typeface="Times"/>
                  <a:cs typeface="Times"/>
                  <a:sym typeface="Times"/>
                </a:rPr>
                <a:t>1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/Q</a:t>
              </a:r>
            </a:p>
          </p:txBody>
        </p:sp>
        <p:sp>
          <p:nvSpPr>
            <p:cNvPr id="584" name="2"/>
            <p:cNvSpPr txBox="1"/>
            <p:nvPr/>
          </p:nvSpPr>
          <p:spPr>
            <a:xfrm>
              <a:off x="8158949" y="0"/>
              <a:ext cx="24130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lnSpc>
                  <a:spcPts val="2400"/>
                </a:lnSpc>
                <a:defRPr sz="2000">
                  <a:solidFill>
                    <a:srgbClr val="006906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588" name="Group"/>
          <p:cNvGrpSpPr/>
          <p:nvPr/>
        </p:nvGrpSpPr>
        <p:grpSpPr>
          <a:xfrm>
            <a:off x="419226" y="4724875"/>
            <a:ext cx="5025481" cy="863601"/>
            <a:chOff x="0" y="0"/>
            <a:chExt cx="5025479" cy="863600"/>
          </a:xfrm>
        </p:grpSpPr>
        <p:pic>
          <p:nvPicPr>
            <p:cNvPr id="586" name="image-269.pdf" descr="image-269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46500" y="546100"/>
              <a:ext cx="241300" cy="1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7" name="matrix elements of operators…"/>
            <p:cNvSpPr txBox="1"/>
            <p:nvPr/>
          </p:nvSpPr>
          <p:spPr>
            <a:xfrm>
              <a:off x="0" y="0"/>
              <a:ext cx="5025480" cy="86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lnSpc>
                  <a:spcPts val="3100"/>
                </a:lnSpc>
                <a:tabLst>
                  <a:tab pos="838200" algn="l"/>
                  <a:tab pos="5156200" algn="l"/>
                </a:tabLst>
                <a:defRPr sz="2600">
                  <a:solidFill>
                    <a:srgbClr val="0725C4"/>
                  </a:solidFill>
                </a:defRPr>
              </a:pPr>
              <a:r>
                <a:t>matrix elements of operators</a:t>
              </a:r>
            </a:p>
            <a:p>
              <a:pPr algn="l">
                <a:lnSpc>
                  <a:spcPts val="3100"/>
                </a:lnSpc>
                <a:tabLst>
                  <a:tab pos="838200" algn="l"/>
                  <a:tab pos="5156200" algn="l"/>
                </a:tabLst>
                <a:defRPr sz="2600">
                  <a:solidFill>
                    <a:srgbClr val="0725C4"/>
                  </a:solidFill>
                </a:defRPr>
              </a:pPr>
              <a:r>
                <a:t>          with specific “twist” </a:t>
              </a:r>
            </a:p>
          </p:txBody>
        </p:sp>
      </p:grpSp>
      <p:sp>
        <p:nvSpPr>
          <p:cNvPr id="589" name="Line"/>
          <p:cNvSpPr/>
          <p:nvPr/>
        </p:nvSpPr>
        <p:spPr>
          <a:xfrm flipV="1">
            <a:off x="3225926" y="3899375"/>
            <a:ext cx="508001" cy="787401"/>
          </a:xfrm>
          <a:prstGeom prst="line">
            <a:avLst/>
          </a:prstGeom>
          <a:ln w="25400">
            <a:solidFill>
              <a:srgbClr val="022AC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95" name="Group"/>
          <p:cNvGrpSpPr/>
          <p:nvPr/>
        </p:nvGrpSpPr>
        <p:grpSpPr>
          <a:xfrm>
            <a:off x="6235826" y="4877275"/>
            <a:ext cx="3632201" cy="1797051"/>
            <a:chOff x="0" y="0"/>
            <a:chExt cx="3632200" cy="1797050"/>
          </a:xfrm>
        </p:grpSpPr>
        <p:pic>
          <p:nvPicPr>
            <p:cNvPr id="590" name="image-271.pdf" descr="image-271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1335" y="1487644"/>
              <a:ext cx="2058144" cy="208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1" name="pasted6111.pdf" descr="pasted6111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747" y="52205"/>
              <a:ext cx="3505201" cy="943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2" name="image-276.pdf" descr="image-276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000" y="1097322"/>
              <a:ext cx="723900" cy="205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3" name="image-277.pdf" descr="image-277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81200" y="1103312"/>
              <a:ext cx="698501" cy="206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4" name="Rectangle"/>
            <p:cNvSpPr/>
            <p:nvPr/>
          </p:nvSpPr>
          <p:spPr>
            <a:xfrm>
              <a:off x="0" y="0"/>
              <a:ext cx="3632200" cy="1797050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596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97" name="Line"/>
          <p:cNvSpPr/>
          <p:nvPr/>
        </p:nvSpPr>
        <p:spPr>
          <a:xfrm flipH="1">
            <a:off x="761889" y="1609388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02" name="Group"/>
          <p:cNvGrpSpPr/>
          <p:nvPr/>
        </p:nvGrpSpPr>
        <p:grpSpPr>
          <a:xfrm>
            <a:off x="1288677" y="5619690"/>
            <a:ext cx="2916710" cy="1384301"/>
            <a:chOff x="0" y="0"/>
            <a:chExt cx="2916708" cy="1384300"/>
          </a:xfrm>
        </p:grpSpPr>
        <p:sp>
          <p:nvSpPr>
            <p:cNvPr id="598" name="e.g."/>
            <p:cNvSpPr txBox="1"/>
            <p:nvPr/>
          </p:nvSpPr>
          <p:spPr>
            <a:xfrm>
              <a:off x="0" y="-1"/>
              <a:ext cx="55438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ts val="2800"/>
                </a:lnSpc>
                <a:tabLst>
                  <a:tab pos="838200" algn="l"/>
                  <a:tab pos="5156200" algn="l"/>
                </a:tabLst>
                <a:defRPr i="1" sz="2400">
                  <a:solidFill>
                    <a:srgbClr val="0725C4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e.g.</a:t>
              </a:r>
            </a:p>
          </p:txBody>
        </p:sp>
        <p:pic>
          <p:nvPicPr>
            <p:cNvPr id="599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06908" y="577315"/>
              <a:ext cx="2209801" cy="358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0686" y="112903"/>
              <a:ext cx="1701801" cy="320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" name="etc."/>
            <p:cNvSpPr txBox="1"/>
            <p:nvPr/>
          </p:nvSpPr>
          <p:spPr>
            <a:xfrm>
              <a:off x="698500" y="914399"/>
              <a:ext cx="54575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ts val="2800"/>
                </a:lnSpc>
                <a:tabLst>
                  <a:tab pos="838200" algn="l"/>
                  <a:tab pos="5156200" algn="l"/>
                </a:tabLst>
                <a:defRPr i="1" sz="2400">
                  <a:solidFill>
                    <a:srgbClr val="0725C4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etc.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Rectangle"/>
          <p:cNvSpPr/>
          <p:nvPr/>
        </p:nvSpPr>
        <p:spPr>
          <a:xfrm>
            <a:off x="330200" y="468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07" name="Rectangle"/>
          <p:cNvSpPr/>
          <p:nvPr/>
        </p:nvSpPr>
        <p:spPr>
          <a:xfrm>
            <a:off x="330200" y="6159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610" name="Group"/>
          <p:cNvGrpSpPr/>
          <p:nvPr/>
        </p:nvGrpSpPr>
        <p:grpSpPr>
          <a:xfrm>
            <a:off x="762000" y="5943600"/>
            <a:ext cx="7302500" cy="546100"/>
            <a:chOff x="0" y="0"/>
            <a:chExt cx="7302500" cy="546100"/>
          </a:xfrm>
        </p:grpSpPr>
        <p:sp>
          <p:nvSpPr>
            <p:cNvPr id="608" name="Duality          suppression of higher twists"/>
            <p:cNvSpPr txBox="1"/>
            <p:nvPr/>
          </p:nvSpPr>
          <p:spPr>
            <a:xfrm>
              <a:off x="0" y="0"/>
              <a:ext cx="7302500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600"/>
                </a:lnSpc>
                <a:tabLst>
                  <a:tab pos="838200" algn="l"/>
                  <a:tab pos="5410200" algn="l"/>
                </a:tabLst>
                <a:defRPr sz="3000">
                  <a:solidFill>
                    <a:srgbClr val="0725C6"/>
                  </a:solidFill>
                </a:defRPr>
              </a:pPr>
              <a:r>
                <a:rPr sz="2800"/>
                <a:t>D</a:t>
              </a:r>
              <a:r>
                <a:t>uality          suppression of higher twists</a:t>
              </a:r>
            </a:p>
          </p:txBody>
        </p:sp>
        <p:sp>
          <p:nvSpPr>
            <p:cNvPr id="609" name="Line"/>
            <p:cNvSpPr/>
            <p:nvPr/>
          </p:nvSpPr>
          <p:spPr>
            <a:xfrm>
              <a:off x="1295400" y="317500"/>
              <a:ext cx="736600" cy="1"/>
            </a:xfrm>
            <a:prstGeom prst="line">
              <a:avLst/>
            </a:prstGeom>
            <a:noFill/>
            <a:ln w="50800" cap="flat">
              <a:solidFill>
                <a:srgbClr val="022BC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11" name="Duality and QCD"/>
          <p:cNvSpPr txBox="1"/>
          <p:nvPr/>
        </p:nvSpPr>
        <p:spPr>
          <a:xfrm>
            <a:off x="2032000" y="0"/>
            <a:ext cx="60960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and </a:t>
            </a:r>
            <a:r>
              <a:rPr sz="2800"/>
              <a:t>QCD</a:t>
            </a:r>
          </a:p>
        </p:txBody>
      </p:sp>
      <p:grpSp>
        <p:nvGrpSpPr>
          <p:cNvPr id="617" name="Group"/>
          <p:cNvGrpSpPr/>
          <p:nvPr/>
        </p:nvGrpSpPr>
        <p:grpSpPr>
          <a:xfrm>
            <a:off x="747452" y="4419600"/>
            <a:ext cx="6008948" cy="1130300"/>
            <a:chOff x="0" y="0"/>
            <a:chExt cx="6008947" cy="1130300"/>
          </a:xfrm>
        </p:grpSpPr>
        <p:sp>
          <p:nvSpPr>
            <p:cNvPr id="612" name="If moment      independent of Q"/>
            <p:cNvSpPr txBox="1"/>
            <p:nvPr/>
          </p:nvSpPr>
          <p:spPr>
            <a:xfrm>
              <a:off x="0" y="76200"/>
              <a:ext cx="4715396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ts val="3300"/>
                </a:lnSpc>
                <a:defRPr sz="2800">
                  <a:solidFill>
                    <a:srgbClr val="0725C6"/>
                  </a:solidFill>
                </a:defRPr>
              </a:pPr>
              <a:r>
                <a:t>If moment      independent of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Q</a:t>
              </a:r>
            </a:p>
          </p:txBody>
        </p:sp>
        <p:pic>
          <p:nvPicPr>
            <p:cNvPr id="613" name="image-265.pdf" descr="image-265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8247" y="292100"/>
              <a:ext cx="335846" cy="177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4" name="2"/>
            <p:cNvSpPr txBox="1"/>
            <p:nvPr/>
          </p:nvSpPr>
          <p:spPr>
            <a:xfrm>
              <a:off x="4611947" y="0"/>
              <a:ext cx="24130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lnSpc>
                  <a:spcPts val="2400"/>
                </a:lnSpc>
                <a:defRPr sz="2000">
                  <a:solidFill>
                    <a:srgbClr val="0B28C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15" name="“higher twist” terms            small"/>
            <p:cNvSpPr txBox="1"/>
            <p:nvPr/>
          </p:nvSpPr>
          <p:spPr>
            <a:xfrm>
              <a:off x="433647" y="622300"/>
              <a:ext cx="557530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3300"/>
                </a:lnSpc>
                <a:tabLst>
                  <a:tab pos="838200" algn="l"/>
                  <a:tab pos="5600700" algn="l"/>
                </a:tabLst>
                <a:defRPr sz="2800">
                  <a:solidFill>
                    <a:srgbClr val="00530A"/>
                  </a:solidFill>
                </a:defRPr>
              </a:lvl1pPr>
            </a:lstStyle>
            <a:p>
              <a:pPr/>
              <a:r>
                <a:t>“higher twist” terms            small</a:t>
              </a:r>
            </a:p>
          </p:txBody>
        </p:sp>
        <p:pic>
          <p:nvPicPr>
            <p:cNvPr id="616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8047" y="711200"/>
              <a:ext cx="838201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8" name="Text"/>
          <p:cNvSpPr txBox="1"/>
          <p:nvPr/>
        </p:nvSpPr>
        <p:spPr>
          <a:xfrm>
            <a:off x="4368800" y="3175000"/>
            <a:ext cx="3810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i="1">
                <a:solidFill>
                  <a:srgbClr val="0B28C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619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0" name="Line"/>
          <p:cNvSpPr/>
          <p:nvPr/>
        </p:nvSpPr>
        <p:spPr>
          <a:xfrm flipH="1">
            <a:off x="761889" y="5325398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23" name="Group"/>
          <p:cNvGrpSpPr/>
          <p:nvPr/>
        </p:nvGrpSpPr>
        <p:grpSpPr>
          <a:xfrm>
            <a:off x="1866963" y="2121090"/>
            <a:ext cx="5283995" cy="1816101"/>
            <a:chOff x="0" y="0"/>
            <a:chExt cx="5283993" cy="1816100"/>
          </a:xfrm>
        </p:grpSpPr>
        <p:pic>
          <p:nvPicPr>
            <p:cNvPr id="621" name="image-266.pdf" descr="image-266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99541" cy="88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image-267.pdf" descr="image-267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58900" y="939800"/>
              <a:ext cx="3925094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4" name="Line"/>
          <p:cNvSpPr/>
          <p:nvPr/>
        </p:nvSpPr>
        <p:spPr>
          <a:xfrm flipH="1">
            <a:off x="761889" y="1609388"/>
            <a:ext cx="469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5" name="Operator product expansion in QCD"/>
          <p:cNvSpPr txBox="1"/>
          <p:nvPr/>
        </p:nvSpPr>
        <p:spPr>
          <a:xfrm>
            <a:off x="685800" y="698500"/>
            <a:ext cx="594186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5410200" algn="l"/>
              </a:tabLst>
              <a:defRPr sz="2800">
                <a:solidFill>
                  <a:srgbClr val="0725C6"/>
                </a:solidFill>
              </a:defRPr>
            </a:pPr>
            <a:r>
              <a:t>Operator product expansion in </a:t>
            </a:r>
            <a:r>
              <a:rPr sz="2400"/>
              <a:t>QCD</a:t>
            </a:r>
          </a:p>
        </p:txBody>
      </p:sp>
      <p:grpSp>
        <p:nvGrpSpPr>
          <p:cNvPr id="628" name="Group"/>
          <p:cNvGrpSpPr/>
          <p:nvPr/>
        </p:nvGrpSpPr>
        <p:grpSpPr>
          <a:xfrm>
            <a:off x="1397000" y="1245091"/>
            <a:ext cx="8527212" cy="583709"/>
            <a:chOff x="0" y="0"/>
            <a:chExt cx="8527211" cy="583708"/>
          </a:xfrm>
        </p:grpSpPr>
        <p:sp>
          <p:nvSpPr>
            <p:cNvPr id="626" name="expand moments of structure functions in powers of 1/Q"/>
            <p:cNvSpPr txBox="1"/>
            <p:nvPr/>
          </p:nvSpPr>
          <p:spPr>
            <a:xfrm>
              <a:off x="0" y="50308"/>
              <a:ext cx="852721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6096000" algn="l"/>
                </a:tabLst>
                <a:defRPr sz="2800">
                  <a:solidFill>
                    <a:srgbClr val="006F13"/>
                  </a:solidFill>
                </a:defRPr>
              </a:pPr>
              <a:r>
                <a:t>expand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moments</a:t>
              </a:r>
              <a:r>
                <a:t> of structure functions in powers of </a:t>
              </a:r>
              <a:r>
                <a:rPr>
                  <a:latin typeface="Times"/>
                  <a:ea typeface="Times"/>
                  <a:cs typeface="Times"/>
                  <a:sym typeface="Times"/>
                </a:rPr>
                <a:t>1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/Q</a:t>
              </a:r>
            </a:p>
          </p:txBody>
        </p:sp>
        <p:sp>
          <p:nvSpPr>
            <p:cNvPr id="627" name="2"/>
            <p:cNvSpPr txBox="1"/>
            <p:nvPr/>
          </p:nvSpPr>
          <p:spPr>
            <a:xfrm>
              <a:off x="8158949" y="0"/>
              <a:ext cx="24130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lnSpc>
                  <a:spcPts val="2400"/>
                </a:lnSpc>
                <a:defRPr sz="2000">
                  <a:solidFill>
                    <a:srgbClr val="006906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1431" y="2271288"/>
            <a:ext cx="2752097" cy="66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1080" y="2336800"/>
            <a:ext cx="2652426" cy="570272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Line"/>
          <p:cNvSpPr/>
          <p:nvPr/>
        </p:nvSpPr>
        <p:spPr>
          <a:xfrm flipV="1">
            <a:off x="4267199" y="2628285"/>
            <a:ext cx="980330" cy="1"/>
          </a:xfrm>
          <a:prstGeom prst="line">
            <a:avLst/>
          </a:prstGeom>
          <a:ln w="88900">
            <a:solidFill>
              <a:srgbClr val="022BCA">
                <a:alpha val="46487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43" name="Group"/>
          <p:cNvGrpSpPr/>
          <p:nvPr/>
        </p:nvGrpSpPr>
        <p:grpSpPr>
          <a:xfrm>
            <a:off x="152400" y="3333750"/>
            <a:ext cx="6896100" cy="4749800"/>
            <a:chOff x="0" y="0"/>
            <a:chExt cx="6896100" cy="4749800"/>
          </a:xfrm>
        </p:grpSpPr>
        <p:pic>
          <p:nvPicPr>
            <p:cNvPr id="633" name="CJ2.png" descr="CJ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3288" y="407485"/>
              <a:ext cx="330487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4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62300" y="1577936"/>
              <a:ext cx="3733800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5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56000" y="2508250"/>
              <a:ext cx="2870200" cy="30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6" name="Rectangle"/>
            <p:cNvSpPr/>
            <p:nvPr/>
          </p:nvSpPr>
          <p:spPr>
            <a:xfrm>
              <a:off x="3009900" y="1530349"/>
              <a:ext cx="1701800" cy="387275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37" name="Rectangle"/>
            <p:cNvSpPr/>
            <p:nvPr/>
          </p:nvSpPr>
          <p:spPr>
            <a:xfrm>
              <a:off x="3530600" y="2467012"/>
              <a:ext cx="1226394" cy="387276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640" name="Group"/>
            <p:cNvGrpSpPr/>
            <p:nvPr/>
          </p:nvGrpSpPr>
          <p:grpSpPr>
            <a:xfrm>
              <a:off x="0" y="0"/>
              <a:ext cx="4749800" cy="4749800"/>
              <a:chOff x="0" y="0"/>
              <a:chExt cx="4749800" cy="4749800"/>
            </a:xfrm>
          </p:grpSpPr>
          <p:sp>
            <p:nvSpPr>
              <p:cNvPr id="638" name="Rectangle"/>
              <p:cNvSpPr/>
              <p:nvPr/>
            </p:nvSpPr>
            <p:spPr>
              <a:xfrm>
                <a:off x="3378200" y="285750"/>
                <a:ext cx="1117600" cy="1422400"/>
              </a:xfrm>
              <a:prstGeom prst="rect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pic>
            <p:nvPicPr>
              <p:cNvPr id="639" name="fig.DIS_ps_lin.pdf" descr="fig.DIS_ps_lin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4749800" cy="4749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41" name="Line"/>
            <p:cNvSpPr/>
            <p:nvPr/>
          </p:nvSpPr>
          <p:spPr>
            <a:xfrm flipV="1">
              <a:off x="4165600" y="1765662"/>
              <a:ext cx="624578" cy="221889"/>
            </a:xfrm>
            <a:prstGeom prst="line">
              <a:avLst/>
            </a:prstGeom>
            <a:noFill/>
            <a:ln w="19050" cap="flat">
              <a:solidFill>
                <a:srgbClr val="0224B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4216399" y="2432049"/>
              <a:ext cx="558107" cy="155725"/>
            </a:xfrm>
            <a:prstGeom prst="line">
              <a:avLst/>
            </a:prstGeom>
            <a:noFill/>
            <a:ln w="19050" cap="flat">
              <a:solidFill>
                <a:srgbClr val="022FCD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46" name="Group"/>
          <p:cNvGrpSpPr/>
          <p:nvPr/>
        </p:nvGrpSpPr>
        <p:grpSpPr>
          <a:xfrm>
            <a:off x="685799" y="641349"/>
            <a:ext cx="7733855" cy="1390652"/>
            <a:chOff x="0" y="0"/>
            <a:chExt cx="7733853" cy="1390650"/>
          </a:xfrm>
        </p:grpSpPr>
        <p:sp>
          <p:nvSpPr>
            <p:cNvPr id="644" name="Note:  at finite Q  , from kinematics any moment…"/>
            <p:cNvSpPr txBox="1"/>
            <p:nvPr/>
          </p:nvSpPr>
          <p:spPr>
            <a:xfrm>
              <a:off x="0" y="19050"/>
              <a:ext cx="7733854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rPr sz="2600" u="sng"/>
                <a:t>N</a:t>
              </a:r>
              <a:r>
                <a:rPr u="sng"/>
                <a:t>ote</a:t>
              </a:r>
              <a:r>
                <a:t>:  at finite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Q  </a:t>
              </a:r>
              <a:r>
                <a:t>, from kinematics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moment</a:t>
              </a:r>
            </a:p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t>of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structure function (of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twist) must,</a:t>
              </a:r>
            </a:p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t>by definition, include the resonance region</a:t>
              </a:r>
            </a:p>
          </p:txBody>
        </p:sp>
        <p:sp>
          <p:nvSpPr>
            <p:cNvPr id="645" name="2"/>
            <p:cNvSpPr txBox="1"/>
            <p:nvPr/>
          </p:nvSpPr>
          <p:spPr>
            <a:xfrm>
              <a:off x="2451100" y="-1"/>
              <a:ext cx="23495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ts val="2200"/>
                </a:lnSpc>
                <a:tabLst>
                  <a:tab pos="838200" algn="l"/>
                  <a:tab pos="7277100" algn="l"/>
                </a:tabLst>
                <a:defRPr sz="1900">
                  <a:solidFill>
                    <a:srgbClr val="0627CE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Gill Sans"/>
                </a:defRPr>
              </a:pPr>
              <a:r>
                <a:rPr>
                  <a:latin typeface="Times"/>
                  <a:ea typeface="Times"/>
                  <a:cs typeface="Times"/>
                  <a:sym typeface="Times"/>
                </a:rPr>
                <a:t>2</a:t>
              </a:r>
            </a:p>
          </p:txBody>
        </p:sp>
      </p:grpSp>
      <p:pic>
        <p:nvPicPr>
          <p:cNvPr id="64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7144" y="3865753"/>
            <a:ext cx="1943101" cy="320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36989" y="3440303"/>
            <a:ext cx="3987801" cy="256795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Line"/>
          <p:cNvSpPr/>
          <p:nvPr/>
        </p:nvSpPr>
        <p:spPr>
          <a:xfrm flipV="1">
            <a:off x="2680262" y="6451600"/>
            <a:ext cx="1943101" cy="1"/>
          </a:xfrm>
          <a:prstGeom prst="line">
            <a:avLst/>
          </a:prstGeom>
          <a:ln w="76200">
            <a:solidFill>
              <a:srgbClr val="007C0D">
                <a:alpha val="49442"/>
              </a:srgbClr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0" name="Line"/>
          <p:cNvSpPr/>
          <p:nvPr/>
        </p:nvSpPr>
        <p:spPr>
          <a:xfrm>
            <a:off x="4064000" y="6476999"/>
            <a:ext cx="410120" cy="511721"/>
          </a:xfrm>
          <a:prstGeom prst="line">
            <a:avLst/>
          </a:prstGeom>
          <a:ln w="25400">
            <a:solidFill>
              <a:srgbClr val="0054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1" name="resonances"/>
          <p:cNvSpPr txBox="1"/>
          <p:nvPr/>
        </p:nvSpPr>
        <p:spPr>
          <a:xfrm>
            <a:off x="4463684" y="6832599"/>
            <a:ext cx="126238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ts val="2400"/>
              </a:lnSpc>
              <a:tabLst>
                <a:tab pos="838200" algn="l"/>
                <a:tab pos="7277100" algn="l"/>
              </a:tabLst>
              <a:defRPr sz="2000">
                <a:solidFill>
                  <a:srgbClr val="004E04"/>
                </a:solidFill>
              </a:defRPr>
            </a:lvl1pPr>
          </a:lstStyle>
          <a:p>
            <a:pPr/>
            <a:r>
              <a:t>resonances</a:t>
            </a:r>
          </a:p>
        </p:txBody>
      </p:sp>
      <p:sp>
        <p:nvSpPr>
          <p:cNvPr id="652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53" name="Duality and QCD"/>
          <p:cNvSpPr txBox="1"/>
          <p:nvPr/>
        </p:nvSpPr>
        <p:spPr>
          <a:xfrm>
            <a:off x="2032000" y="0"/>
            <a:ext cx="60960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and </a:t>
            </a:r>
            <a:r>
              <a:rPr sz="2800"/>
              <a:t>QCD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sonance and DIS regions are intimately connected"/>
          <p:cNvSpPr txBox="1"/>
          <p:nvPr/>
        </p:nvSpPr>
        <p:spPr>
          <a:xfrm>
            <a:off x="685800" y="2946400"/>
            <a:ext cx="773385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708900" algn="l"/>
              </a:tabLst>
              <a:defRPr sz="2800">
                <a:solidFill>
                  <a:srgbClr val="0724C1"/>
                </a:solidFill>
              </a:defRPr>
            </a:pPr>
            <a:r>
              <a:rPr sz="2600"/>
              <a:t>R</a:t>
            </a:r>
            <a:r>
              <a:t>esonance and </a:t>
            </a:r>
            <a:r>
              <a:rPr sz="2400"/>
              <a:t>DIS</a:t>
            </a:r>
            <a:r>
              <a:t> regions are intimately connected</a:t>
            </a:r>
          </a:p>
        </p:txBody>
      </p:sp>
      <p:sp>
        <p:nvSpPr>
          <p:cNvPr id="658" name="resonances an integral part of scaling structure function"/>
          <p:cNvSpPr txBox="1"/>
          <p:nvPr/>
        </p:nvSpPr>
        <p:spPr>
          <a:xfrm>
            <a:off x="1333500" y="3390900"/>
            <a:ext cx="83312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5727700" algn="l"/>
              </a:tabLst>
              <a:defRPr sz="2800">
                <a:solidFill>
                  <a:srgbClr val="004805"/>
                </a:solidFill>
              </a:defRPr>
            </a:pPr>
            <a:r>
              <a:t>resonances an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integral</a:t>
            </a:r>
            <a:r>
              <a:t> part of scaling structure function</a:t>
            </a:r>
          </a:p>
        </p:txBody>
      </p:sp>
      <p:sp>
        <p:nvSpPr>
          <p:cNvPr id="659" name="Rectangle"/>
          <p:cNvSpPr/>
          <p:nvPr/>
        </p:nvSpPr>
        <p:spPr>
          <a:xfrm>
            <a:off x="330200" y="31242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60" name="Line"/>
          <p:cNvSpPr/>
          <p:nvPr/>
        </p:nvSpPr>
        <p:spPr>
          <a:xfrm flipH="1">
            <a:off x="749300" y="3695700"/>
            <a:ext cx="444500" cy="254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63" name="Group"/>
          <p:cNvGrpSpPr/>
          <p:nvPr/>
        </p:nvGrpSpPr>
        <p:grpSpPr>
          <a:xfrm>
            <a:off x="825500" y="4000500"/>
            <a:ext cx="8470900" cy="914400"/>
            <a:chOff x="0" y="0"/>
            <a:chExt cx="8470900" cy="914400"/>
          </a:xfrm>
        </p:grpSpPr>
        <p:sp>
          <p:nvSpPr>
            <p:cNvPr id="661" name="e.g.  in large-N  limit, spectrum of zero-width resonances is “maximally dual” to quark-level (smooth) structure function"/>
            <p:cNvSpPr txBox="1"/>
            <p:nvPr/>
          </p:nvSpPr>
          <p:spPr>
            <a:xfrm>
              <a:off x="0" y="0"/>
              <a:ext cx="84709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200"/>
                </a:lnSpc>
                <a:tabLst>
                  <a:tab pos="838200" algn="l"/>
                  <a:tab pos="5727700" algn="l"/>
                </a:tabLst>
                <a:defRPr sz="2300"/>
              </a:pPr>
              <a:r>
                <a:rPr i="1">
                  <a:latin typeface="Times"/>
                  <a:ea typeface="Times"/>
                  <a:cs typeface="Times"/>
                  <a:sym typeface="Times"/>
                </a:rPr>
                <a:t>e.g.  </a:t>
              </a:r>
              <a:r>
                <a:rPr sz="2700"/>
                <a:t>in large</a:t>
              </a:r>
              <a:r>
                <a:rPr i="1" sz="2700">
                  <a:latin typeface="Times"/>
                  <a:ea typeface="Times"/>
                  <a:cs typeface="Times"/>
                  <a:sym typeface="Times"/>
                </a:rPr>
                <a:t>-N </a:t>
              </a:r>
              <a:r>
                <a:rPr sz="2700"/>
                <a:t> limit, spectrum of zero</a:t>
              </a:r>
              <a:r>
                <a:rPr sz="2700">
                  <a:latin typeface="Times"/>
                  <a:ea typeface="Times"/>
                  <a:cs typeface="Times"/>
                  <a:sym typeface="Times"/>
                </a:rPr>
                <a:t>-</a:t>
              </a:r>
              <a:r>
                <a:rPr sz="2700"/>
                <a:t>width resonances is “maximally dual” to quark</a:t>
              </a:r>
              <a:r>
                <a:rPr sz="2700">
                  <a:latin typeface="Times"/>
                  <a:ea typeface="Times"/>
                  <a:cs typeface="Times"/>
                  <a:sym typeface="Times"/>
                </a:rPr>
                <a:t>-</a:t>
              </a:r>
              <a:r>
                <a:rPr sz="2700"/>
                <a:t>level </a:t>
              </a:r>
              <a:r>
                <a:t>(smooth)</a:t>
              </a:r>
              <a:r>
                <a:rPr sz="2700"/>
                <a:t> structure function</a:t>
              </a:r>
            </a:p>
          </p:txBody>
        </p:sp>
        <p:sp>
          <p:nvSpPr>
            <p:cNvPr id="662" name="c"/>
            <p:cNvSpPr txBox="1"/>
            <p:nvPr/>
          </p:nvSpPr>
          <p:spPr>
            <a:xfrm>
              <a:off x="1905000" y="139700"/>
              <a:ext cx="227038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ts val="2400"/>
                </a:lnSpc>
                <a:tabLst>
                  <a:tab pos="838200" algn="l"/>
                  <a:tab pos="5727700" algn="l"/>
                </a:tabLst>
                <a:defRPr i="1" sz="20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i="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i="1">
                  <a:latin typeface="Times"/>
                  <a:ea typeface="Times"/>
                  <a:cs typeface="Times"/>
                  <a:sym typeface="Times"/>
                </a:rPr>
                <a:t>c</a:t>
              </a:r>
            </a:p>
          </p:txBody>
        </p:sp>
      </p:grpSp>
      <p:sp>
        <p:nvSpPr>
          <p:cNvPr id="664" name="Duality and QCD"/>
          <p:cNvSpPr txBox="1"/>
          <p:nvPr/>
        </p:nvSpPr>
        <p:spPr>
          <a:xfrm>
            <a:off x="2032000" y="0"/>
            <a:ext cx="60960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D</a:t>
            </a:r>
            <a:r>
              <a:t>uality and </a:t>
            </a:r>
            <a:r>
              <a:rPr sz="2800"/>
              <a:t>QCD</a:t>
            </a:r>
          </a:p>
        </p:txBody>
      </p:sp>
      <p:sp>
        <p:nvSpPr>
          <p:cNvPr id="665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668" name="Group"/>
          <p:cNvGrpSpPr/>
          <p:nvPr/>
        </p:nvGrpSpPr>
        <p:grpSpPr>
          <a:xfrm>
            <a:off x="685799" y="641349"/>
            <a:ext cx="7733855" cy="1390652"/>
            <a:chOff x="0" y="0"/>
            <a:chExt cx="7733853" cy="1390650"/>
          </a:xfrm>
        </p:grpSpPr>
        <p:sp>
          <p:nvSpPr>
            <p:cNvPr id="666" name="Note:  at finite Q  , from kinematics any moment…"/>
            <p:cNvSpPr txBox="1"/>
            <p:nvPr/>
          </p:nvSpPr>
          <p:spPr>
            <a:xfrm>
              <a:off x="0" y="19050"/>
              <a:ext cx="7733854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rPr sz="2600" u="sng"/>
                <a:t>N</a:t>
              </a:r>
              <a:r>
                <a:rPr u="sng"/>
                <a:t>ote</a:t>
              </a:r>
              <a:r>
                <a:t>:  at finite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Q  </a:t>
              </a:r>
              <a:r>
                <a:t>, from kinematics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moment</a:t>
              </a:r>
            </a:p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t>of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structure function (of </a:t>
              </a:r>
              <a:r>
                <a:rPr i="1">
                  <a:latin typeface="Times"/>
                  <a:ea typeface="Times"/>
                  <a:cs typeface="Times"/>
                  <a:sym typeface="Times"/>
                </a:rPr>
                <a:t>any</a:t>
              </a:r>
              <a:r>
                <a:t> twist) must,</a:t>
              </a:r>
            </a:p>
            <a:p>
              <a:pPr algn="l">
                <a:lnSpc>
                  <a:spcPts val="3300"/>
                </a:lnSpc>
                <a:tabLst>
                  <a:tab pos="838200" algn="l"/>
                  <a:tab pos="7277100" algn="l"/>
                </a:tabLst>
                <a:defRPr sz="2800">
                  <a:solidFill>
                    <a:srgbClr val="0627CE"/>
                  </a:solidFill>
                </a:defRPr>
              </a:pPr>
              <a:r>
                <a:t>by definition, include the resonance region</a:t>
              </a:r>
            </a:p>
          </p:txBody>
        </p:sp>
        <p:sp>
          <p:nvSpPr>
            <p:cNvPr id="667" name="2"/>
            <p:cNvSpPr txBox="1"/>
            <p:nvPr/>
          </p:nvSpPr>
          <p:spPr>
            <a:xfrm>
              <a:off x="2451100" y="-1"/>
              <a:ext cx="23495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ts val="2200"/>
                </a:lnSpc>
                <a:tabLst>
                  <a:tab pos="838200" algn="l"/>
                  <a:tab pos="7277100" algn="l"/>
                </a:tabLst>
                <a:defRPr sz="1900">
                  <a:solidFill>
                    <a:srgbClr val="0627CE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Gill Sans"/>
                </a:defRPr>
              </a:pPr>
              <a:r>
                <a:rPr>
                  <a:latin typeface="Times"/>
                  <a:ea typeface="Times"/>
                  <a:cs typeface="Times"/>
                  <a:sym typeface="Times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On average, nonperturbative interactions between…"/>
          <p:cNvSpPr txBox="1"/>
          <p:nvPr/>
        </p:nvSpPr>
        <p:spPr>
          <a:xfrm>
            <a:off x="736600" y="1511300"/>
            <a:ext cx="79375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7277100" algn="l"/>
              </a:tabLst>
              <a:defRPr sz="3000">
                <a:solidFill>
                  <a:srgbClr val="0627CE"/>
                </a:solidFill>
              </a:defRPr>
            </a:pPr>
            <a:r>
              <a:rPr sz="2800"/>
              <a:t>O</a:t>
            </a:r>
            <a:r>
              <a:t>n average, nonperturbative interactions between</a:t>
            </a:r>
          </a:p>
          <a:p>
            <a:pPr algn="l">
              <a:lnSpc>
                <a:spcPts val="3600"/>
              </a:lnSpc>
              <a:tabLst>
                <a:tab pos="838200" algn="l"/>
                <a:tab pos="7277100" algn="l"/>
              </a:tabLst>
              <a:defRPr sz="3000">
                <a:solidFill>
                  <a:srgbClr val="0627CF"/>
                </a:solidFill>
              </a:defRPr>
            </a:pPr>
            <a:r>
              <a:t>quarks and gluons not dominant </a:t>
            </a:r>
            <a:r>
              <a:rPr sz="2600"/>
              <a:t>(at these scales)</a:t>
            </a:r>
          </a:p>
        </p:txBody>
      </p:sp>
      <p:sp>
        <p:nvSpPr>
          <p:cNvPr id="671" name="nontrivial interference between resonances?"/>
          <p:cNvSpPr txBox="1"/>
          <p:nvPr/>
        </p:nvSpPr>
        <p:spPr>
          <a:xfrm>
            <a:off x="1447800" y="2476500"/>
            <a:ext cx="68580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t>nontrivial interference between resonances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672" name="Rectangle"/>
          <p:cNvSpPr/>
          <p:nvPr/>
        </p:nvSpPr>
        <p:spPr>
          <a:xfrm>
            <a:off x="317500" y="1714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73" name="Resonances &amp; twists"/>
          <p:cNvSpPr txBox="1"/>
          <p:nvPr/>
        </p:nvSpPr>
        <p:spPr>
          <a:xfrm>
            <a:off x="3162300" y="-25400"/>
            <a:ext cx="38227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R</a:t>
            </a:r>
            <a:r>
              <a:t>esonances </a:t>
            </a:r>
            <a:r>
              <a:rPr sz="2800"/>
              <a:t>&amp;</a:t>
            </a:r>
            <a:r>
              <a:t> twists</a:t>
            </a:r>
          </a:p>
        </p:txBody>
      </p:sp>
      <p:sp>
        <p:nvSpPr>
          <p:cNvPr id="674" name="Total “higher twist” is small at scales"/>
          <p:cNvSpPr txBox="1"/>
          <p:nvPr/>
        </p:nvSpPr>
        <p:spPr>
          <a:xfrm>
            <a:off x="685800" y="660400"/>
            <a:ext cx="59944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T</a:t>
            </a:r>
            <a:r>
              <a:t>otal “higher twist” is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small</a:t>
            </a:r>
            <a:r>
              <a:t> at scales</a:t>
            </a:r>
          </a:p>
        </p:txBody>
      </p:sp>
      <p:pic>
        <p:nvPicPr>
          <p:cNvPr id="67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787400"/>
            <a:ext cx="24130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Line"/>
          <p:cNvSpPr/>
          <p:nvPr/>
        </p:nvSpPr>
        <p:spPr>
          <a:xfrm flipH="1">
            <a:off x="838200" y="2781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7" name="Rectangle"/>
          <p:cNvSpPr/>
          <p:nvPr/>
        </p:nvSpPr>
        <p:spPr>
          <a:xfrm>
            <a:off x="317500" y="36068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78" name="Can we understand this dynamically,  at quark level?"/>
          <p:cNvSpPr txBox="1"/>
          <p:nvPr/>
        </p:nvSpPr>
        <p:spPr>
          <a:xfrm>
            <a:off x="736600" y="3378200"/>
            <a:ext cx="82042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9105900" algn="l"/>
              </a:tabLst>
              <a:defRPr sz="3000">
                <a:solidFill>
                  <a:srgbClr val="0500C1"/>
                </a:solidFill>
              </a:defRPr>
            </a:pPr>
            <a:r>
              <a:rPr sz="2800"/>
              <a:t>C</a:t>
            </a:r>
            <a:r>
              <a:t>an we understand this dynamically,  at quark level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679" name="Rectangle"/>
          <p:cNvSpPr/>
          <p:nvPr/>
        </p:nvSpPr>
        <p:spPr>
          <a:xfrm>
            <a:off x="317500" y="45085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80" name="expanded data set has potentially significant implications for global quark distribution studies"/>
          <p:cNvSpPr txBox="1"/>
          <p:nvPr/>
        </p:nvSpPr>
        <p:spPr>
          <a:xfrm>
            <a:off x="1447800" y="5321300"/>
            <a:ext cx="76327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838200" algn="l"/>
                <a:tab pos="7683500" algn="l"/>
              </a:tabLst>
              <a:defRPr sz="3000">
                <a:solidFill>
                  <a:srgbClr val="005600"/>
                </a:solidFill>
              </a:defRPr>
            </a:lvl1pPr>
          </a:lstStyle>
          <a:p>
            <a:pPr>
              <a:defRPr sz="3400"/>
            </a:pPr>
            <a:r>
              <a:rPr sz="3000"/>
              <a:t>expanded data set has potentially significant implications for global quark distribution studies</a:t>
            </a:r>
          </a:p>
        </p:txBody>
      </p:sp>
      <p:sp>
        <p:nvSpPr>
          <p:cNvPr id="681" name="Can we use resonance region data to learn about…"/>
          <p:cNvSpPr txBox="1"/>
          <p:nvPr/>
        </p:nvSpPr>
        <p:spPr>
          <a:xfrm>
            <a:off x="736600" y="4305300"/>
            <a:ext cx="79375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9105900" algn="l"/>
              </a:tabLst>
              <a:defRPr sz="3000">
                <a:solidFill>
                  <a:srgbClr val="0200CC"/>
                </a:solidFill>
              </a:defRPr>
            </a:pPr>
            <a:r>
              <a:rPr sz="2800"/>
              <a:t>C</a:t>
            </a:r>
            <a:r>
              <a:t>an we use resonance region data to learn about</a:t>
            </a:r>
          </a:p>
          <a:p>
            <a:pPr algn="l">
              <a:lnSpc>
                <a:spcPts val="3600"/>
              </a:lnSpc>
              <a:tabLst>
                <a:tab pos="838200" algn="l"/>
                <a:tab pos="9105900" algn="l"/>
              </a:tabLst>
              <a:defRPr sz="3000">
                <a:solidFill>
                  <a:srgbClr val="0200CC"/>
                </a:solidFill>
              </a:defRPr>
            </a:pPr>
            <a:r>
              <a:rPr i="1">
                <a:latin typeface="Times"/>
                <a:ea typeface="Times"/>
                <a:cs typeface="Times"/>
                <a:sym typeface="Times"/>
              </a:rPr>
              <a:t>leading twist</a:t>
            </a:r>
            <a:r>
              <a:t> structure functions </a:t>
            </a:r>
            <a:r>
              <a:rPr sz="2800"/>
              <a:t>(and </a:t>
            </a:r>
            <a:r>
              <a:rPr i="1" sz="2800">
                <a:latin typeface="Times"/>
                <a:ea typeface="Times"/>
                <a:cs typeface="Times"/>
                <a:sym typeface="Times"/>
              </a:rPr>
              <a:t>vice versa</a:t>
            </a:r>
            <a:r>
              <a:rPr sz="2800"/>
              <a:t>)</a:t>
            </a:r>
            <a:r>
              <a:rPr>
                <a:latin typeface="Times"/>
                <a:ea typeface="Times"/>
                <a:cs typeface="Times"/>
                <a:sym typeface="Times"/>
              </a:rPr>
              <a:t>?</a:t>
            </a:r>
          </a:p>
        </p:txBody>
      </p:sp>
      <p:sp>
        <p:nvSpPr>
          <p:cNvPr id="682" name="Line"/>
          <p:cNvSpPr/>
          <p:nvPr/>
        </p:nvSpPr>
        <p:spPr>
          <a:xfrm flipH="1">
            <a:off x="838200" y="56261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3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caling functions from resonances"/>
          <p:cNvSpPr txBox="1"/>
          <p:nvPr/>
        </p:nvSpPr>
        <p:spPr>
          <a:xfrm>
            <a:off x="1598380" y="15"/>
            <a:ext cx="69632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tabLst>
                <a:tab pos="952500" algn="l"/>
                <a:tab pos="6121400" algn="l"/>
              </a:tabLst>
              <a:defRPr>
                <a:solidFill>
                  <a:srgbClr val="D21D00"/>
                </a:solidFill>
              </a:defRPr>
            </a:pPr>
            <a:r>
              <a:rPr sz="3000"/>
              <a:t>S</a:t>
            </a:r>
            <a:r>
              <a:t>caling functions from resonances</a:t>
            </a:r>
          </a:p>
        </p:txBody>
      </p:sp>
      <p:sp>
        <p:nvSpPr>
          <p:cNvPr id="688" name="Earliest attempts predate QCD"/>
          <p:cNvSpPr txBox="1"/>
          <p:nvPr/>
        </p:nvSpPr>
        <p:spPr>
          <a:xfrm>
            <a:off x="673100" y="673100"/>
            <a:ext cx="59944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600"/>
              </a:lnSpc>
              <a:tabLst>
                <a:tab pos="838200" algn="l"/>
                <a:tab pos="4940300" algn="l"/>
              </a:tabLst>
              <a:defRPr sz="3000">
                <a:solidFill>
                  <a:srgbClr val="0329CE"/>
                </a:solidFill>
              </a:defRPr>
            </a:pPr>
            <a:r>
              <a:rPr sz="2800"/>
              <a:t>E</a:t>
            </a:r>
            <a:r>
              <a:t>arliest attempts predate </a:t>
            </a:r>
            <a:r>
              <a:rPr sz="2600"/>
              <a:t>QCD</a:t>
            </a:r>
          </a:p>
        </p:txBody>
      </p:sp>
      <p:sp>
        <p:nvSpPr>
          <p:cNvPr id="689" name="e.g. harmonic oscillator spectrum…"/>
          <p:cNvSpPr txBox="1"/>
          <p:nvPr/>
        </p:nvSpPr>
        <p:spPr>
          <a:xfrm>
            <a:off x="1358900" y="1308100"/>
            <a:ext cx="72136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rPr i="1" sz="2600">
                <a:latin typeface="Times"/>
                <a:ea typeface="Times"/>
                <a:cs typeface="Times"/>
                <a:sym typeface="Times"/>
              </a:rPr>
              <a:t>e.g.</a:t>
            </a:r>
            <a:r>
              <a:t> harmonic oscillator spectrum</a:t>
            </a:r>
          </a:p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t>including states with spin 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= 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1/2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, ...,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+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1/2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algn="l">
              <a:lnSpc>
                <a:spcPts val="2800"/>
              </a:lnSpc>
              <a:tabLst>
                <a:tab pos="838200" algn="l"/>
                <a:tab pos="7505700" algn="l"/>
              </a:tabLst>
              <a:defRPr sz="2400"/>
            </a:pPr>
            <a:r>
              <a:rPr sz="200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 </a:t>
            </a:r>
            <a:r>
              <a:t>even: 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sz="2000">
                <a:latin typeface="Times"/>
                <a:ea typeface="Times"/>
                <a:cs typeface="Times"/>
                <a:sym typeface="Times"/>
              </a:rPr>
              <a:t>1/2,   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 </a:t>
            </a:r>
            <a:r>
              <a:t>odd: 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sz="2000">
                <a:latin typeface="Times"/>
                <a:ea typeface="Times"/>
                <a:cs typeface="Times"/>
                <a:sym typeface="Times"/>
              </a:rPr>
              <a:t>3/2)</a:t>
            </a:r>
          </a:p>
        </p:txBody>
      </p:sp>
      <p:sp>
        <p:nvSpPr>
          <p:cNvPr id="690" name="Line"/>
          <p:cNvSpPr/>
          <p:nvPr/>
        </p:nvSpPr>
        <p:spPr>
          <a:xfrm flipH="1">
            <a:off x="749300" y="16002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69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700" y="1422400"/>
            <a:ext cx="2133600" cy="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Line"/>
          <p:cNvSpPr/>
          <p:nvPr/>
        </p:nvSpPr>
        <p:spPr>
          <a:xfrm flipH="1">
            <a:off x="749300" y="30353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3" name="at large Q   magnetic coupling dominates"/>
          <p:cNvSpPr txBox="1"/>
          <p:nvPr/>
        </p:nvSpPr>
        <p:spPr>
          <a:xfrm>
            <a:off x="1397000" y="2755900"/>
            <a:ext cx="5914095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t>at large </a:t>
            </a:r>
            <a:r>
              <a:rPr i="1" sz="2600">
                <a:latin typeface="Times"/>
                <a:ea typeface="Times"/>
                <a:cs typeface="Times"/>
                <a:sym typeface="Times"/>
              </a:rPr>
              <a:t>Q   </a:t>
            </a:r>
            <a:r>
              <a:t>magnetic coupling dominates</a:t>
            </a:r>
          </a:p>
        </p:txBody>
      </p:sp>
      <p:sp>
        <p:nvSpPr>
          <p:cNvPr id="694" name="2"/>
          <p:cNvSpPr txBox="1"/>
          <p:nvPr/>
        </p:nvSpPr>
        <p:spPr>
          <a:xfrm>
            <a:off x="2794000" y="2717800"/>
            <a:ext cx="23495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2200"/>
              </a:lnSpc>
              <a:tabLst>
                <a:tab pos="838200" algn="l"/>
                <a:tab pos="7505700" algn="l"/>
              </a:tabLst>
              <a:defRPr sz="1900">
                <a:solidFill>
                  <a:srgbClr val="00570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2100">
                <a:latin typeface="+mn-lt"/>
                <a:ea typeface="+mn-ea"/>
                <a:cs typeface="+mn-cs"/>
                <a:sym typeface="Gill Sans"/>
              </a:defRPr>
            </a:pPr>
            <a:r>
              <a:rPr sz="1900">
                <a:latin typeface="Times"/>
                <a:ea typeface="Times"/>
                <a:cs typeface="Times"/>
                <a:sym typeface="Times"/>
              </a:rPr>
              <a:t>2</a:t>
            </a:r>
          </a:p>
        </p:txBody>
      </p:sp>
      <p:pic>
        <p:nvPicPr>
          <p:cNvPr id="69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0" y="3378200"/>
            <a:ext cx="36068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75600" y="3599046"/>
            <a:ext cx="1054100" cy="244108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Line"/>
          <p:cNvSpPr/>
          <p:nvPr/>
        </p:nvSpPr>
        <p:spPr>
          <a:xfrm flipH="1">
            <a:off x="749300" y="46228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8" name="in Bjorken limit,"/>
          <p:cNvSpPr txBox="1"/>
          <p:nvPr/>
        </p:nvSpPr>
        <p:spPr>
          <a:xfrm>
            <a:off x="1371600" y="4343400"/>
            <a:ext cx="239178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3300"/>
              </a:lnSpc>
              <a:tabLst>
                <a:tab pos="838200" algn="l"/>
                <a:tab pos="7505700" algn="l"/>
              </a:tabLst>
              <a:defRPr sz="2800">
                <a:solidFill>
                  <a:srgbClr val="005705"/>
                </a:solidFill>
              </a:defRPr>
            </a:pPr>
            <a:r>
              <a:t>in </a:t>
            </a:r>
            <a:r>
              <a:rPr sz="2600"/>
              <a:t>B</a:t>
            </a:r>
            <a:r>
              <a:t>jorken limit</a:t>
            </a:r>
            <a:r>
              <a:rPr>
                <a:latin typeface="Times"/>
                <a:ea typeface="Times"/>
                <a:cs typeface="Times"/>
                <a:sym typeface="Times"/>
              </a:rPr>
              <a:t>,</a:t>
            </a:r>
          </a:p>
        </p:txBody>
      </p:sp>
      <p:pic>
        <p:nvPicPr>
          <p:cNvPr id="69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0600" y="4419600"/>
            <a:ext cx="1727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98900" y="4445000"/>
            <a:ext cx="18161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0500" y="5054600"/>
            <a:ext cx="7239000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scaling function of"/>
          <p:cNvSpPr txBox="1"/>
          <p:nvPr/>
        </p:nvSpPr>
        <p:spPr>
          <a:xfrm>
            <a:off x="1397334" y="6159500"/>
            <a:ext cx="289503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952500" algn="l"/>
                <a:tab pos="6121400" algn="l"/>
              </a:tabLst>
              <a:defRPr sz="2800">
                <a:solidFill>
                  <a:srgbClr val="005705"/>
                </a:solidFill>
              </a:defRPr>
            </a:lvl1pPr>
          </a:lstStyle>
          <a:p>
            <a:pPr/>
            <a:r>
              <a:t>scaling function of  </a:t>
            </a:r>
          </a:p>
        </p:txBody>
      </p:sp>
      <p:sp>
        <p:nvSpPr>
          <p:cNvPr id="703" name="Line"/>
          <p:cNvSpPr/>
          <p:nvPr/>
        </p:nvSpPr>
        <p:spPr>
          <a:xfrm flipH="1">
            <a:off x="749300" y="6451600"/>
            <a:ext cx="4699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04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54500" y="6261100"/>
            <a:ext cx="4064000" cy="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Domokos et al. (1971)"/>
          <p:cNvSpPr txBox="1"/>
          <p:nvPr/>
        </p:nvSpPr>
        <p:spPr>
          <a:xfrm>
            <a:off x="7365429" y="2178057"/>
            <a:ext cx="198224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Domokos et al. (1971)</a:t>
            </a:r>
          </a:p>
        </p:txBody>
      </p:sp>
      <p:sp>
        <p:nvSpPr>
          <p:cNvPr id="706" name="Rectangle"/>
          <p:cNvSpPr/>
          <p:nvPr/>
        </p:nvSpPr>
        <p:spPr>
          <a:xfrm>
            <a:off x="330200" y="876300"/>
            <a:ext cx="165100" cy="177800"/>
          </a:xfrm>
          <a:prstGeom prst="rect">
            <a:avLst/>
          </a:prstGeom>
          <a:solidFill>
            <a:srgbClr val="FB25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8382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8382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8382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8382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