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8" r:id="rId2"/>
  </p:sldMasterIdLst>
  <p:notesMasterIdLst>
    <p:notesMasterId r:id="rId31"/>
  </p:notesMasterIdLst>
  <p:handoutMasterIdLst>
    <p:handoutMasterId r:id="rId32"/>
  </p:handoutMasterIdLst>
  <p:sldIdLst>
    <p:sldId id="508" r:id="rId3"/>
    <p:sldId id="1056" r:id="rId4"/>
    <p:sldId id="1058" r:id="rId5"/>
    <p:sldId id="1059" r:id="rId6"/>
    <p:sldId id="1009" r:id="rId7"/>
    <p:sldId id="1015" r:id="rId8"/>
    <p:sldId id="1025" r:id="rId9"/>
    <p:sldId id="1026" r:id="rId10"/>
    <p:sldId id="1046" r:id="rId11"/>
    <p:sldId id="1021" r:id="rId12"/>
    <p:sldId id="1023" r:id="rId13"/>
    <p:sldId id="1043" r:id="rId14"/>
    <p:sldId id="1038" r:id="rId15"/>
    <p:sldId id="1018" r:id="rId16"/>
    <p:sldId id="1019" r:id="rId17"/>
    <p:sldId id="1045" r:id="rId18"/>
    <p:sldId id="1050" r:id="rId19"/>
    <p:sldId id="1044" r:id="rId20"/>
    <p:sldId id="1027" r:id="rId21"/>
    <p:sldId id="1031" r:id="rId22"/>
    <p:sldId id="1032" r:id="rId23"/>
    <p:sldId id="940" r:id="rId24"/>
    <p:sldId id="1054" r:id="rId25"/>
    <p:sldId id="1039" r:id="rId26"/>
    <p:sldId id="1040" r:id="rId27"/>
    <p:sldId id="938" r:id="rId28"/>
    <p:sldId id="1041" r:id="rId29"/>
    <p:sldId id="105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99" autoAdjust="0"/>
    <p:restoredTop sz="94660"/>
  </p:normalViewPr>
  <p:slideViewPr>
    <p:cSldViewPr snapToGrid="0">
      <p:cViewPr varScale="1">
        <p:scale>
          <a:sx n="81" d="100"/>
          <a:sy n="81" d="100"/>
        </p:scale>
        <p:origin x="174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46.emf"/><Relationship Id="rId1" Type="http://schemas.openxmlformats.org/officeDocument/2006/relationships/image" Target="../media/image45.emf"/><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8BF3C9-3806-4864-AD38-4C814CC330BF}" type="datetimeFigureOut">
              <a:rPr lang="en-US" smtClean="0"/>
              <a:t>4/9/2019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5F7DC-F9A9-4369-ADE9-74FA3B98DD8C}" type="slidenum">
              <a:rPr lang="en-US" smtClean="0"/>
              <a:t>‹#›</a:t>
            </a:fld>
            <a:endParaRPr lang="en-US"/>
          </a:p>
        </p:txBody>
      </p:sp>
    </p:spTree>
    <p:extLst>
      <p:ext uri="{BB962C8B-B14F-4D97-AF65-F5344CB8AC3E}">
        <p14:creationId xmlns:p14="http://schemas.microsoft.com/office/powerpoint/2010/main" val="23937941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B98319-A1E2-A441-8409-48AD129FC8DB}" type="datetimeFigureOut">
              <a:rPr lang="en-US" smtClean="0"/>
              <a:t>4/9/2019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0BCCD2-F973-224D-B53B-4A1BBE0CC8CD}" type="slidenum">
              <a:rPr lang="en-US" smtClean="0"/>
              <a:t>‹#›</a:t>
            </a:fld>
            <a:endParaRPr lang="en-US"/>
          </a:p>
        </p:txBody>
      </p:sp>
    </p:spTree>
    <p:extLst>
      <p:ext uri="{BB962C8B-B14F-4D97-AF65-F5344CB8AC3E}">
        <p14:creationId xmlns:p14="http://schemas.microsoft.com/office/powerpoint/2010/main" val="17375117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4A986-0BA2-2B46-A703-72A1F09AEA79}" type="slidenum">
              <a:rPr lang="en-US" smtClean="0"/>
              <a:t>1</a:t>
            </a:fld>
            <a:endParaRPr lang="en-US"/>
          </a:p>
        </p:txBody>
      </p:sp>
    </p:spTree>
    <p:extLst>
      <p:ext uri="{BB962C8B-B14F-4D97-AF65-F5344CB8AC3E}">
        <p14:creationId xmlns:p14="http://schemas.microsoft.com/office/powerpoint/2010/main" val="347465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BCCD2-F973-224D-B53B-4A1BBE0CC8CD}" type="slidenum">
              <a:rPr lang="en-US" smtClean="0"/>
              <a:t>7</a:t>
            </a:fld>
            <a:endParaRPr lang="en-US"/>
          </a:p>
        </p:txBody>
      </p:sp>
    </p:spTree>
    <p:extLst>
      <p:ext uri="{BB962C8B-B14F-4D97-AF65-F5344CB8AC3E}">
        <p14:creationId xmlns:p14="http://schemas.microsoft.com/office/powerpoint/2010/main" val="3364805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3D1BE9C-F6B9-224B-9482-A3D3E68C58BB}" type="slidenum">
              <a:rPr lang="en-US" sz="1200">
                <a:solidFill>
                  <a:prstClr val="black"/>
                </a:solidFill>
              </a:rPr>
              <a:pPr/>
              <a:t>8</a:t>
            </a:fld>
            <a:endParaRPr lang="en-US" sz="1200">
              <a:solidFill>
                <a:prstClr val="black"/>
              </a:solidFill>
            </a:endParaRPr>
          </a:p>
        </p:txBody>
      </p:sp>
      <p:sp>
        <p:nvSpPr>
          <p:cNvPr id="231427" name="Rectangle 2"/>
          <p:cNvSpPr>
            <a:spLocks noGrp="1" noRot="1" noChangeAspect="1" noChangeArrowheads="1"/>
          </p:cNvSpPr>
          <p:nvPr>
            <p:ph type="sldImg"/>
          </p:nvPr>
        </p:nvSpPr>
        <p:spPr>
          <a:xfrm>
            <a:off x="1371600" y="1143000"/>
            <a:ext cx="4114800" cy="3086100"/>
          </a:xfrm>
          <a:solidFill>
            <a:srgbClr val="FFFFFF"/>
          </a:solidFill>
          <a:ln/>
        </p:spPr>
      </p:sp>
      <p:sp>
        <p:nvSpPr>
          <p:cNvPr id="2314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666743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Other systems: pion, deuteron, light nuclei…</a:t>
            </a:r>
          </a:p>
        </p:txBody>
      </p:sp>
      <p:sp>
        <p:nvSpPr>
          <p:cNvPr id="4" name="Slide Number Placeholder 3"/>
          <p:cNvSpPr>
            <a:spLocks noGrp="1"/>
          </p:cNvSpPr>
          <p:nvPr>
            <p:ph type="sldNum" sz="quarter" idx="5"/>
          </p:nvPr>
        </p:nvSpPr>
        <p:spPr/>
        <p:txBody>
          <a:bodyPr/>
          <a:lstStyle/>
          <a:p>
            <a:fld id="{FB0BCCD2-F973-224D-B53B-4A1BBE0CC8CD}" type="slidenum">
              <a:rPr lang="en-US" smtClean="0"/>
              <a:t>14</a:t>
            </a:fld>
            <a:endParaRPr lang="en-US"/>
          </a:p>
        </p:txBody>
      </p:sp>
    </p:spTree>
    <p:extLst>
      <p:ext uri="{BB962C8B-B14F-4D97-AF65-F5344CB8AC3E}">
        <p14:creationId xmlns:p14="http://schemas.microsoft.com/office/powerpoint/2010/main" val="1197723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approach I am introducing today is based on the Light-front</a:t>
            </a:r>
            <a:r>
              <a:rPr lang="en-US" baseline="0" dirty="0"/>
              <a:t> field theory. Its basic idea is to solve the Schrodinger equation numerically for the quantum field. The difference from the traditional equal time formalism is that we redefine our light-front time to be the linear combination of the regular time and one of the spatial direction, usually we choose z direction. In the traditional equal time formalism we specify the initial state on a equal time plane and the </a:t>
            </a:r>
            <a:r>
              <a:rPr lang="en-US" baseline="0" dirty="0" err="1"/>
              <a:t>Schroedinger</a:t>
            </a:r>
            <a:r>
              <a:rPr lang="en-US" baseline="0" dirty="0"/>
              <a:t> equation will tell us its evolution time on future times. In the light front theory we specify the initial state on the equal light front surface and the Schrodinger equation will evolve afterwards. The benefits of the </a:t>
            </a:r>
            <a:r>
              <a:rPr lang="en-US" baseline="0" dirty="0" err="1"/>
              <a:t>lightfront</a:t>
            </a:r>
            <a:r>
              <a:rPr lang="en-US" baseline="0" dirty="0"/>
              <a:t> theory includes the fact that the Hamiltonian operator does not have the square root in it. also its amplitude is boost invariant and has simpler vacuum structure.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F20AF-0AF8-4240-A660-441B1D363A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624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430320-0DA0-4754-A04E-9C278242D391}" type="datetime1">
              <a:rPr lang="en-US" smtClean="0">
                <a:solidFill>
                  <a:prstClr val="black">
                    <a:tint val="75000"/>
                  </a:prstClr>
                </a:solidFill>
                <a:latin typeface="Calibri"/>
              </a:rPr>
              <a:t>4/9/2019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F5ACDC8-A4D3-2743-AEB8-B10DCFDD247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869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E75881-B658-4EE0-B9C5-1484E12919A0}" type="datetime1">
              <a:rPr lang="en-US" smtClean="0">
                <a:solidFill>
                  <a:prstClr val="black">
                    <a:tint val="75000"/>
                  </a:prstClr>
                </a:solidFill>
                <a:latin typeface="Calibri"/>
              </a:rPr>
              <a:t>4/9/2019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F5ACDC8-A4D3-2743-AEB8-B10DCFDD247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69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A4DD8-FECE-457A-A75A-8CB77547A053}" type="datetime1">
              <a:rPr lang="en-US" smtClean="0">
                <a:solidFill>
                  <a:prstClr val="black">
                    <a:tint val="75000"/>
                  </a:prstClr>
                </a:solidFill>
                <a:latin typeface="Calibri"/>
              </a:rPr>
              <a:t>4/9/2019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F5ACDC8-A4D3-2743-AEB8-B10DCFDD247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95101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8560" y="3722798"/>
            <a:ext cx="7770240" cy="1304777"/>
          </a:xfrm>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fld id="{E6A5D2EE-D538-43FC-8FEA-814F6828A73F}" type="datetime1">
              <a:rPr lang="en-US" altLang="en-US" smtClean="0"/>
              <a:t>4/9/2019</a:t>
            </a:fld>
            <a:endParaRPr lang="en-US" altLang="en-US"/>
          </a:p>
        </p:txBody>
      </p:sp>
      <p:sp>
        <p:nvSpPr>
          <p:cNvPr id="4" name="Rectangle 4"/>
          <p:cNvSpPr>
            <a:spLocks noGrp="1" noChangeArrowheads="1"/>
          </p:cNvSpPr>
          <p:nvPr>
            <p:ph type="ftr" idx="11"/>
          </p:nvPr>
        </p:nvSpPr>
        <p:spPr>
          <a:ln/>
        </p:spPr>
        <p:txBody>
          <a:bodyPr/>
          <a:lstStyle>
            <a:lvl1pPr>
              <a:defRPr/>
            </a:lvl1pPr>
          </a:lstStyle>
          <a:p>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29BC090C-00CB-BB46-BA91-E270428AD532}" type="slidenum">
              <a:rPr lang="en-US" altLang="x-none"/>
              <a:pPr>
                <a:defRPr/>
              </a:pPr>
              <a:t>‹#›</a:t>
            </a:fld>
            <a:r>
              <a:rPr lang="en-US" altLang="x-none"/>
              <a:t> / 5</a:t>
            </a:r>
          </a:p>
        </p:txBody>
      </p:sp>
    </p:spTree>
    <p:extLst>
      <p:ext uri="{BB962C8B-B14F-4D97-AF65-F5344CB8AC3E}">
        <p14:creationId xmlns:p14="http://schemas.microsoft.com/office/powerpoint/2010/main" val="477952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4" y="4204820"/>
            <a:ext cx="2472307" cy="576262"/>
          </a:xfrm>
        </p:spPr>
        <p:txBody>
          <a:bodyPr anchor="b">
            <a:noAutofit/>
          </a:bodyPr>
          <a:lstStyle>
            <a:lvl1pPr marL="0" indent="0" algn="ctr">
              <a:lnSpc>
                <a:spcPct val="75000"/>
              </a:lnSpc>
              <a:buNone/>
              <a:defRPr sz="1650" b="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685334"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85334" y="4781082"/>
            <a:ext cx="2472307" cy="1010118"/>
          </a:xfrm>
        </p:spPr>
        <p:txBody>
          <a:bodyPr anchor="t">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1650" b="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3331011" y="4781087"/>
            <a:ext cx="2477514" cy="1010119"/>
          </a:xfrm>
        </p:spPr>
        <p:txBody>
          <a:bodyPr anchor="t">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9977" y="4204820"/>
            <a:ext cx="2475511" cy="576262"/>
          </a:xfrm>
        </p:spPr>
        <p:txBody>
          <a:bodyPr anchor="b">
            <a:noAutofit/>
          </a:bodyPr>
          <a:lstStyle>
            <a:lvl1pPr marL="0" indent="0" algn="ctr">
              <a:lnSpc>
                <a:spcPct val="75000"/>
              </a:lnSpc>
              <a:buNone/>
              <a:defRPr sz="1650" b="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5979882" y="4781085"/>
            <a:ext cx="2478790" cy="1010121"/>
          </a:xfrm>
        </p:spPr>
        <p:txBody>
          <a:bodyPr anchor="t">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87495EA-D79E-43E6-8A0C-FE0BE0F601AE}" type="datetime1">
              <a:rPr lang="en-US" smtClean="0"/>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2E718-FBED-0A4D-960C-F4EE39EF6AF0}" type="slidenum">
              <a:rPr lang="en-US" smtClean="0"/>
              <a:t>‹#›</a:t>
            </a:fld>
            <a:endParaRPr lang="en-US"/>
          </a:p>
        </p:txBody>
      </p:sp>
    </p:spTree>
    <p:extLst>
      <p:ext uri="{BB962C8B-B14F-4D97-AF65-F5344CB8AC3E}">
        <p14:creationId xmlns:p14="http://schemas.microsoft.com/office/powerpoint/2010/main" val="1772149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36F095-971F-4E4A-8400-77841D436AAC}" type="datetime1">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1BEDC-6B22-4673-8898-A29ACED633E8}" type="slidenum">
              <a:rPr lang="en-US" smtClean="0"/>
              <a:t>‹#›</a:t>
            </a:fld>
            <a:endParaRPr lang="en-US"/>
          </a:p>
        </p:txBody>
      </p:sp>
    </p:spTree>
    <p:extLst>
      <p:ext uri="{BB962C8B-B14F-4D97-AF65-F5344CB8AC3E}">
        <p14:creationId xmlns:p14="http://schemas.microsoft.com/office/powerpoint/2010/main" val="793509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14AA6E-6FF9-4145-AA7D-741035FC6BB8}" type="datetime1">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1BEDC-6B22-4673-8898-A29ACED633E8}" type="slidenum">
              <a:rPr lang="en-US" smtClean="0"/>
              <a:t>‹#›</a:t>
            </a:fld>
            <a:endParaRPr lang="en-US"/>
          </a:p>
        </p:txBody>
      </p:sp>
    </p:spTree>
    <p:extLst>
      <p:ext uri="{BB962C8B-B14F-4D97-AF65-F5344CB8AC3E}">
        <p14:creationId xmlns:p14="http://schemas.microsoft.com/office/powerpoint/2010/main" val="3187122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97E6E1-17CF-408F-AA8B-02CF5BB5AC61}" type="datetime1">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1BEDC-6B22-4673-8898-A29ACED633E8}" type="slidenum">
              <a:rPr lang="en-US" smtClean="0"/>
              <a:t>‹#›</a:t>
            </a:fld>
            <a:endParaRPr lang="en-US"/>
          </a:p>
        </p:txBody>
      </p:sp>
    </p:spTree>
    <p:extLst>
      <p:ext uri="{BB962C8B-B14F-4D97-AF65-F5344CB8AC3E}">
        <p14:creationId xmlns:p14="http://schemas.microsoft.com/office/powerpoint/2010/main" val="237525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C250BF-1F4D-48CF-A3B3-6FD927A6EFD5}" type="datetime1">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1BEDC-6B22-4673-8898-A29ACED633E8}" type="slidenum">
              <a:rPr lang="en-US" smtClean="0"/>
              <a:t>‹#›</a:t>
            </a:fld>
            <a:endParaRPr lang="en-US"/>
          </a:p>
        </p:txBody>
      </p:sp>
    </p:spTree>
    <p:extLst>
      <p:ext uri="{BB962C8B-B14F-4D97-AF65-F5344CB8AC3E}">
        <p14:creationId xmlns:p14="http://schemas.microsoft.com/office/powerpoint/2010/main" val="33346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A3AC6B-0235-46D9-A86F-34CC197B6A09}" type="datetime1">
              <a:rPr lang="en-US" smtClean="0"/>
              <a:t>4/9/2019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81BEDC-6B22-4673-8898-A29ACED633E8}" type="slidenum">
              <a:rPr lang="en-US" smtClean="0"/>
              <a:t>‹#›</a:t>
            </a:fld>
            <a:endParaRPr lang="en-US"/>
          </a:p>
        </p:txBody>
      </p:sp>
    </p:spTree>
    <p:extLst>
      <p:ext uri="{BB962C8B-B14F-4D97-AF65-F5344CB8AC3E}">
        <p14:creationId xmlns:p14="http://schemas.microsoft.com/office/powerpoint/2010/main" val="4068817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E13A9F-BD3B-476F-875E-43BB86FA2609}" type="datetime1">
              <a:rPr lang="en-US" smtClean="0"/>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81BEDC-6B22-4673-8898-A29ACED633E8}" type="slidenum">
              <a:rPr lang="en-US" smtClean="0"/>
              <a:t>‹#›</a:t>
            </a:fld>
            <a:endParaRPr lang="en-US"/>
          </a:p>
        </p:txBody>
      </p:sp>
    </p:spTree>
    <p:extLst>
      <p:ext uri="{BB962C8B-B14F-4D97-AF65-F5344CB8AC3E}">
        <p14:creationId xmlns:p14="http://schemas.microsoft.com/office/powerpoint/2010/main" val="58108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4A4C66-BD95-42AF-949F-526F643CCD89}" type="datetime1">
              <a:rPr lang="en-US" smtClean="0">
                <a:solidFill>
                  <a:prstClr val="black">
                    <a:tint val="75000"/>
                  </a:prstClr>
                </a:solidFill>
                <a:latin typeface="Calibri"/>
              </a:rPr>
              <a:t>4/9/2019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F5ACDC8-A4D3-2743-AEB8-B10DCFDD247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36417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D1BEC-3ED6-49C6-AE29-91749F35A88E}" type="datetime1">
              <a:rPr lang="en-US" smtClean="0"/>
              <a:t>4/9/2019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81BEDC-6B22-4673-8898-A29ACED633E8}" type="slidenum">
              <a:rPr lang="en-US" smtClean="0"/>
              <a:t>‹#›</a:t>
            </a:fld>
            <a:endParaRPr lang="en-US"/>
          </a:p>
        </p:txBody>
      </p:sp>
    </p:spTree>
    <p:extLst>
      <p:ext uri="{BB962C8B-B14F-4D97-AF65-F5344CB8AC3E}">
        <p14:creationId xmlns:p14="http://schemas.microsoft.com/office/powerpoint/2010/main" val="3135668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BFCE5E-DE19-4D6F-A30E-08CEB4F87C6F}" type="datetime1">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1BEDC-6B22-4673-8898-A29ACED633E8}" type="slidenum">
              <a:rPr lang="en-US" smtClean="0"/>
              <a:t>‹#›</a:t>
            </a:fld>
            <a:endParaRPr lang="en-US"/>
          </a:p>
        </p:txBody>
      </p:sp>
    </p:spTree>
    <p:extLst>
      <p:ext uri="{BB962C8B-B14F-4D97-AF65-F5344CB8AC3E}">
        <p14:creationId xmlns:p14="http://schemas.microsoft.com/office/powerpoint/2010/main" val="3064638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BA7B53-68C7-436E-B173-A19A4A1B7295}" type="datetime1">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1BEDC-6B22-4673-8898-A29ACED633E8}" type="slidenum">
              <a:rPr lang="en-US" smtClean="0"/>
              <a:t>‹#›</a:t>
            </a:fld>
            <a:endParaRPr lang="en-US"/>
          </a:p>
        </p:txBody>
      </p:sp>
    </p:spTree>
    <p:extLst>
      <p:ext uri="{BB962C8B-B14F-4D97-AF65-F5344CB8AC3E}">
        <p14:creationId xmlns:p14="http://schemas.microsoft.com/office/powerpoint/2010/main" val="3482389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4E223D-34CE-4537-96BD-86AB3CC25F68}" type="datetime1">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1BEDC-6B22-4673-8898-A29ACED633E8}" type="slidenum">
              <a:rPr lang="en-US" smtClean="0"/>
              <a:t>‹#›</a:t>
            </a:fld>
            <a:endParaRPr lang="en-US"/>
          </a:p>
        </p:txBody>
      </p:sp>
    </p:spTree>
    <p:extLst>
      <p:ext uri="{BB962C8B-B14F-4D97-AF65-F5344CB8AC3E}">
        <p14:creationId xmlns:p14="http://schemas.microsoft.com/office/powerpoint/2010/main" val="4227239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A67D1-95A3-45CF-A8DA-3F019864612A}" type="datetime1">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1BEDC-6B22-4673-8898-A29ACED633E8}" type="slidenum">
              <a:rPr lang="en-US" smtClean="0"/>
              <a:t>‹#›</a:t>
            </a:fld>
            <a:endParaRPr lang="en-US"/>
          </a:p>
        </p:txBody>
      </p:sp>
    </p:spTree>
    <p:extLst>
      <p:ext uri="{BB962C8B-B14F-4D97-AF65-F5344CB8AC3E}">
        <p14:creationId xmlns:p14="http://schemas.microsoft.com/office/powerpoint/2010/main" val="3658019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EF615B-93AB-46EF-A2BF-3959F75F9C40}" type="datetime1">
              <a:rPr lang="en-US" smtClean="0">
                <a:solidFill>
                  <a:prstClr val="black">
                    <a:tint val="75000"/>
                  </a:prstClr>
                </a:solidFill>
                <a:latin typeface="Calibri"/>
              </a:rPr>
              <a:t>4/9/2019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F5ACDC8-A4D3-2743-AEB8-B10DCFDD247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058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74B002-A35F-4277-A67F-0027AE26EBD3}" type="datetime1">
              <a:rPr lang="en-US" smtClean="0">
                <a:solidFill>
                  <a:prstClr val="black">
                    <a:tint val="75000"/>
                  </a:prstClr>
                </a:solidFill>
                <a:latin typeface="Calibri"/>
              </a:rPr>
              <a:t>4/9/2019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F5ACDC8-A4D3-2743-AEB8-B10DCFDD247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864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EE78EE-8FF8-43BE-8484-AA2F3913604E}" type="datetime1">
              <a:rPr lang="en-US" smtClean="0">
                <a:solidFill>
                  <a:prstClr val="black">
                    <a:tint val="75000"/>
                  </a:prstClr>
                </a:solidFill>
                <a:latin typeface="Calibri"/>
              </a:rPr>
              <a:t>4/9/2019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F5ACDC8-A4D3-2743-AEB8-B10DCFDD247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885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F60F4C-B735-47B7-80C7-851BD92DBA90}" type="datetime1">
              <a:rPr lang="en-US" smtClean="0">
                <a:solidFill>
                  <a:prstClr val="black">
                    <a:tint val="75000"/>
                  </a:prstClr>
                </a:solidFill>
                <a:latin typeface="Calibri"/>
              </a:rPr>
              <a:t>4/9/2019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F5ACDC8-A4D3-2743-AEB8-B10DCFDD247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753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9A5D1-0643-449C-B1F4-F199D7A85DC1}" type="datetime1">
              <a:rPr lang="en-US" smtClean="0">
                <a:solidFill>
                  <a:prstClr val="black">
                    <a:tint val="75000"/>
                  </a:prstClr>
                </a:solidFill>
                <a:latin typeface="Calibri"/>
              </a:rPr>
              <a:t>4/9/2019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F5ACDC8-A4D3-2743-AEB8-B10DCFDD247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3675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6C912C0-F145-48EC-BB5D-815DA12EA427}" type="datetime1">
              <a:rPr lang="en-US" smtClean="0">
                <a:solidFill>
                  <a:prstClr val="black">
                    <a:tint val="75000"/>
                  </a:prstClr>
                </a:solidFill>
                <a:latin typeface="Calibri"/>
              </a:rPr>
              <a:t>4/9/2019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F5ACDC8-A4D3-2743-AEB8-B10DCFDD247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337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295B46D-91F8-4BFE-8B68-F92922E92E76}" type="datetime1">
              <a:rPr lang="en-US" smtClean="0">
                <a:solidFill>
                  <a:prstClr val="black">
                    <a:tint val="75000"/>
                  </a:prstClr>
                </a:solidFill>
                <a:latin typeface="Calibri"/>
              </a:rPr>
              <a:t>4/9/2019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F5ACDC8-A4D3-2743-AEB8-B10DCFDD247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0621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F944ABA-B7FF-46E3-916C-5C5AF1B17F0B}" type="datetime1">
              <a:rPr lang="en-US" smtClean="0">
                <a:solidFill>
                  <a:prstClr val="black">
                    <a:tint val="75000"/>
                  </a:prstClr>
                </a:solidFill>
                <a:latin typeface="Calibri"/>
              </a:rPr>
              <a:t>4/9/2019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5ACDC8-A4D3-2743-AEB8-B10DCFDD247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38146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44ABA-B7FF-46E3-916C-5C5AF1B17F0B}" type="datetime1">
              <a:rPr lang="en-US" smtClean="0">
                <a:solidFill>
                  <a:prstClr val="black">
                    <a:tint val="75000"/>
                  </a:prstClr>
                </a:solidFill>
                <a:latin typeface="Calibri"/>
              </a:rPr>
              <a:t>4/9/2019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ACDC8-A4D3-2743-AEB8-B10DCFDD247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048768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4.jpeg"/><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00.png"/><Relationship Id="rId2" Type="http://schemas.openxmlformats.org/officeDocument/2006/relationships/image" Target="../media/image25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image" Target="../media/image42.emf"/></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0.png"/><Relationship Id="rId2" Type="http://schemas.openxmlformats.org/officeDocument/2006/relationships/image" Target="../media/image6.jpe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49.emf"/><Relationship Id="rId2" Type="http://schemas.openxmlformats.org/officeDocument/2006/relationships/slideLayout" Target="../slideLayouts/slideLayout15.xml"/><Relationship Id="rId16" Type="http://schemas.openxmlformats.org/officeDocument/2006/relationships/image" Target="../media/image51.emf"/><Relationship Id="rId1" Type="http://schemas.openxmlformats.org/officeDocument/2006/relationships/vmlDrawing" Target="../drawings/vmlDrawing4.vml"/><Relationship Id="rId6" Type="http://schemas.openxmlformats.org/officeDocument/2006/relationships/image" Target="../media/image46.e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48.emf"/><Relationship Id="rId4" Type="http://schemas.openxmlformats.org/officeDocument/2006/relationships/image" Target="../media/image45.emf"/><Relationship Id="rId9" Type="http://schemas.openxmlformats.org/officeDocument/2006/relationships/oleObject" Target="../embeddings/oleObject8.bin"/><Relationship Id="rId14" Type="http://schemas.openxmlformats.org/officeDocument/2006/relationships/image" Target="../media/image50.emf"/></Relationships>
</file>

<file path=ppt/slides/_rels/slide22.xml.rels><?xml version="1.0" encoding="UTF-8" standalone="yes"?>
<Relationships xmlns="http://schemas.openxmlformats.org/package/2006/relationships"><Relationship Id="rId8" Type="http://schemas.openxmlformats.org/officeDocument/2006/relationships/image" Target="../media/image58.emf"/><Relationship Id="rId13" Type="http://schemas.openxmlformats.org/officeDocument/2006/relationships/image" Target="../media/image55.emf"/><Relationship Id="rId18" Type="http://schemas.openxmlformats.org/officeDocument/2006/relationships/image" Target="../media/image310.png"/><Relationship Id="rId3" Type="http://schemas.openxmlformats.org/officeDocument/2006/relationships/notesSlide" Target="../notesSlides/notesSlide5.xml"/><Relationship Id="rId7" Type="http://schemas.openxmlformats.org/officeDocument/2006/relationships/image" Target="../media/image53.emf"/><Relationship Id="rId12" Type="http://schemas.openxmlformats.org/officeDocument/2006/relationships/oleObject" Target="../embeddings/oleObject15.bin"/><Relationship Id="rId17" Type="http://schemas.openxmlformats.org/officeDocument/2006/relationships/image" Target="../media/image57.emf"/><Relationship Id="rId2" Type="http://schemas.openxmlformats.org/officeDocument/2006/relationships/slideLayout" Target="../slideLayouts/slideLayout15.xml"/><Relationship Id="rId16" Type="http://schemas.openxmlformats.org/officeDocument/2006/relationships/oleObject" Target="../embeddings/oleObject17.bin"/><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image" Target="../media/image54.emf"/><Relationship Id="rId5" Type="http://schemas.openxmlformats.org/officeDocument/2006/relationships/image" Target="../media/image52.emf"/><Relationship Id="rId15" Type="http://schemas.openxmlformats.org/officeDocument/2006/relationships/image" Target="../media/image56.emf"/><Relationship Id="rId10" Type="http://schemas.openxmlformats.org/officeDocument/2006/relationships/oleObject" Target="../embeddings/oleObject14.bin"/><Relationship Id="rId19" Type="http://schemas.openxmlformats.org/officeDocument/2006/relationships/image" Target="../media/image320.png"/><Relationship Id="rId4" Type="http://schemas.openxmlformats.org/officeDocument/2006/relationships/oleObject" Target="../embeddings/oleObject12.bin"/><Relationship Id="rId9" Type="http://schemas.openxmlformats.org/officeDocument/2006/relationships/image" Target="../media/image59.emf"/><Relationship Id="rId1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0.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7.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png"/><Relationship Id="rId5" Type="http://schemas.openxmlformats.org/officeDocument/2006/relationships/image" Target="../media/image14.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71.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notesSlide" Target="../notesSlides/notesSlide3.xml"/><Relationship Id="rId12"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90.PNG"/><Relationship Id="rId11" Type="http://schemas.openxmlformats.org/officeDocument/2006/relationships/image" Target="../media/image34.png"/><Relationship Id="rId5" Type="http://schemas.openxmlformats.org/officeDocument/2006/relationships/image" Target="../media/image19.emf"/><Relationship Id="rId10" Type="http://schemas.openxmlformats.org/officeDocument/2006/relationships/image" Target="../media/image33.png"/><Relationship Id="rId4" Type="http://schemas.openxmlformats.org/officeDocument/2006/relationships/oleObject" Target="../embeddings/oleObject4.bin"/><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SU.jpg">
            <a:extLst>
              <a:ext uri="{FF2B5EF4-FFF2-40B4-BE49-F238E27FC236}">
                <a16:creationId xmlns:a16="http://schemas.microsoft.com/office/drawing/2014/main" id="{E8EFDAE1-2919-8045-9390-53607ADAF9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836" y="2904191"/>
            <a:ext cx="2263140" cy="2263140"/>
          </a:xfrm>
          <a:prstGeom prst="rect">
            <a:avLst/>
          </a:prstGeom>
        </p:spPr>
      </p:pic>
      <p:sp>
        <p:nvSpPr>
          <p:cNvPr id="1027" name="Rectangle 2"/>
          <p:cNvSpPr>
            <a:spLocks noGrp="1" noChangeArrowheads="1"/>
          </p:cNvSpPr>
          <p:nvPr>
            <p:ph type="ctrTitle"/>
          </p:nvPr>
        </p:nvSpPr>
        <p:spPr>
          <a:xfrm>
            <a:off x="401227" y="492969"/>
            <a:ext cx="8341545" cy="1728996"/>
          </a:xfrm>
        </p:spPr>
        <p:txBody>
          <a:bodyPr>
            <a:noAutofit/>
          </a:bodyPr>
          <a:lstStyle/>
          <a:p>
            <a:r>
              <a:rPr lang="en-US" sz="4000" b="1" dirty="0"/>
              <a:t>Dynamical Nucleon-pion System </a:t>
            </a:r>
            <a:br>
              <a:rPr lang="en-US" sz="4000" b="1" dirty="0"/>
            </a:br>
            <a:r>
              <a:rPr lang="en-US" sz="4000" b="1" dirty="0"/>
              <a:t>via </a:t>
            </a:r>
            <a:br>
              <a:rPr lang="en-US" sz="4000" b="1" dirty="0"/>
            </a:br>
            <a:r>
              <a:rPr lang="en-US" sz="4000" b="1" dirty="0"/>
              <a:t>Basis Light-front Quantization Approach</a:t>
            </a:r>
            <a:endParaRPr lang="el-GR" altLang="zh-CN" sz="4000" dirty="0">
              <a:solidFill>
                <a:srgbClr val="0000FF"/>
              </a:solidFill>
            </a:endParaRPr>
          </a:p>
        </p:txBody>
      </p:sp>
      <p:sp>
        <p:nvSpPr>
          <p:cNvPr id="1028" name="Rectangle 3"/>
          <p:cNvSpPr>
            <a:spLocks noGrp="1" noChangeArrowheads="1"/>
          </p:cNvSpPr>
          <p:nvPr>
            <p:ph type="subTitle" idx="1"/>
          </p:nvPr>
        </p:nvSpPr>
        <p:spPr>
          <a:xfrm>
            <a:off x="2183908" y="2710475"/>
            <a:ext cx="4854926" cy="2696558"/>
          </a:xfrm>
          <a:ln>
            <a:noFill/>
          </a:ln>
        </p:spPr>
        <p:txBody>
          <a:bodyPr>
            <a:normAutofit/>
          </a:bodyPr>
          <a:lstStyle/>
          <a:p>
            <a:pPr eaLnBrk="1" hangingPunct="1">
              <a:lnSpc>
                <a:spcPct val="80000"/>
              </a:lnSpc>
            </a:pPr>
            <a:r>
              <a:rPr lang="en-US" altLang="zh-CN" dirty="0" err="1">
                <a:solidFill>
                  <a:srgbClr val="008000"/>
                </a:solidFill>
              </a:rPr>
              <a:t>Weijie</a:t>
            </a:r>
            <a:r>
              <a:rPr lang="en-US" altLang="zh-CN" dirty="0">
                <a:solidFill>
                  <a:srgbClr val="008000"/>
                </a:solidFill>
              </a:rPr>
              <a:t> Du, </a:t>
            </a:r>
            <a:r>
              <a:rPr lang="en-US" altLang="zh-CN" dirty="0" err="1">
                <a:solidFill>
                  <a:srgbClr val="008000"/>
                </a:solidFill>
              </a:rPr>
              <a:t>Xingbo</a:t>
            </a:r>
            <a:r>
              <a:rPr lang="en-US" altLang="zh-CN" dirty="0">
                <a:solidFill>
                  <a:srgbClr val="008000"/>
                </a:solidFill>
              </a:rPr>
              <a:t> Zhao, James P. Vary</a:t>
            </a:r>
          </a:p>
          <a:p>
            <a:pPr eaLnBrk="1" hangingPunct="1">
              <a:lnSpc>
                <a:spcPct val="80000"/>
              </a:lnSpc>
            </a:pPr>
            <a:endParaRPr lang="en-US" altLang="zh-CN" sz="2100" dirty="0">
              <a:solidFill>
                <a:srgbClr val="008000"/>
              </a:solidFill>
            </a:endParaRPr>
          </a:p>
          <a:p>
            <a:pPr eaLnBrk="1" hangingPunct="1">
              <a:lnSpc>
                <a:spcPct val="80000"/>
              </a:lnSpc>
            </a:pPr>
            <a:r>
              <a:rPr kumimoji="1" lang="en-US" sz="2100" b="1" dirty="0">
                <a:solidFill>
                  <a:srgbClr val="008000"/>
                </a:solidFill>
              </a:rPr>
              <a:t>Iowa State University</a:t>
            </a:r>
          </a:p>
          <a:p>
            <a:pPr eaLnBrk="1" hangingPunct="1">
              <a:lnSpc>
                <a:spcPct val="80000"/>
              </a:lnSpc>
            </a:pPr>
            <a:endParaRPr kumimoji="1" lang="en-US" sz="2100" b="1" dirty="0">
              <a:solidFill>
                <a:srgbClr val="008000"/>
              </a:solidFill>
            </a:endParaRPr>
          </a:p>
          <a:p>
            <a:pPr eaLnBrk="1" hangingPunct="1">
              <a:lnSpc>
                <a:spcPct val="80000"/>
              </a:lnSpc>
            </a:pPr>
            <a:r>
              <a:rPr kumimoji="1" lang="en-US" sz="2100" b="1" dirty="0">
                <a:solidFill>
                  <a:srgbClr val="008000"/>
                </a:solidFill>
              </a:rPr>
              <a:t>Institute of Modern Physics</a:t>
            </a:r>
          </a:p>
          <a:p>
            <a:pPr eaLnBrk="1" hangingPunct="1">
              <a:lnSpc>
                <a:spcPct val="80000"/>
              </a:lnSpc>
            </a:pPr>
            <a:r>
              <a:rPr kumimoji="1" lang="en-US" sz="2100" b="1" dirty="0">
                <a:solidFill>
                  <a:srgbClr val="008000"/>
                </a:solidFill>
              </a:rPr>
              <a:t>Chinese Academy of Sciences</a:t>
            </a:r>
          </a:p>
          <a:p>
            <a:pPr eaLnBrk="1" hangingPunct="1">
              <a:lnSpc>
                <a:spcPct val="80000"/>
              </a:lnSpc>
            </a:pPr>
            <a:r>
              <a:rPr kumimoji="1" lang="en-US" sz="2100" b="1" dirty="0">
                <a:solidFill>
                  <a:srgbClr val="008000"/>
                </a:solidFill>
              </a:rPr>
              <a:t>  Lanzhou, China</a:t>
            </a:r>
          </a:p>
          <a:p>
            <a:pPr>
              <a:lnSpc>
                <a:spcPct val="80000"/>
              </a:lnSpc>
            </a:pPr>
            <a:endParaRPr lang="en-US" sz="2100" b="1" dirty="0">
              <a:solidFill>
                <a:srgbClr val="008000"/>
              </a:solidFill>
            </a:endParaRPr>
          </a:p>
          <a:p>
            <a:pPr>
              <a:lnSpc>
                <a:spcPct val="80000"/>
              </a:lnSpc>
            </a:pPr>
            <a:endParaRPr kumimoji="1" lang="en-US" sz="2100" b="1" dirty="0">
              <a:solidFill>
                <a:srgbClr val="008000"/>
              </a:solidFill>
            </a:endParaRPr>
          </a:p>
          <a:p>
            <a:pPr>
              <a:lnSpc>
                <a:spcPct val="80000"/>
              </a:lnSpc>
            </a:pPr>
            <a:endParaRPr kumimoji="1" lang="en-US" sz="2100" b="1" dirty="0">
              <a:solidFill>
                <a:srgbClr val="008000"/>
              </a:solidFill>
            </a:endParaRPr>
          </a:p>
          <a:p>
            <a:pPr>
              <a:lnSpc>
                <a:spcPct val="80000"/>
              </a:lnSpc>
            </a:pPr>
            <a:endParaRPr kumimoji="1" lang="en-US" sz="2100" b="1" dirty="0">
              <a:solidFill>
                <a:srgbClr val="008000"/>
              </a:solidFill>
            </a:endParaRPr>
          </a:p>
          <a:p>
            <a:pPr eaLnBrk="1" hangingPunct="1">
              <a:lnSpc>
                <a:spcPct val="80000"/>
              </a:lnSpc>
            </a:pPr>
            <a:endParaRPr kumimoji="1" lang="en-US" sz="2100" b="1" dirty="0">
              <a:solidFill>
                <a:srgbClr val="008000"/>
              </a:solidFill>
            </a:endParaRPr>
          </a:p>
        </p:txBody>
      </p:sp>
      <p:sp>
        <p:nvSpPr>
          <p:cNvPr id="3" name="Slide Number Placeholder 2"/>
          <p:cNvSpPr>
            <a:spLocks noGrp="1"/>
          </p:cNvSpPr>
          <p:nvPr>
            <p:ph type="sldNum" sz="quarter" idx="12"/>
          </p:nvPr>
        </p:nvSpPr>
        <p:spPr>
          <a:xfrm>
            <a:off x="6457950" y="6356351"/>
            <a:ext cx="2057400" cy="365125"/>
          </a:xfrm>
        </p:spPr>
        <p:txBody>
          <a:bodyPr/>
          <a:lstStyle/>
          <a:p>
            <a:fld id="{2081BEDC-6B22-4673-8898-A29ACED633E8}" type="slidenum">
              <a:rPr lang="en-US" sz="2000"/>
              <a:t>1</a:t>
            </a:fld>
            <a:endParaRPr lang="en-US" sz="2000" dirty="0"/>
          </a:p>
        </p:txBody>
      </p:sp>
      <p:graphicFrame>
        <p:nvGraphicFramePr>
          <p:cNvPr id="1026" name="Object 4"/>
          <p:cNvGraphicFramePr>
            <a:graphicFrameLocks noChangeAspect="1"/>
          </p:cNvGraphicFramePr>
          <p:nvPr>
            <p:extLst/>
          </p:nvPr>
        </p:nvGraphicFramePr>
        <p:xfrm>
          <a:off x="3561802" y="2515453"/>
          <a:ext cx="685800" cy="148829"/>
        </p:xfrm>
        <a:graphic>
          <a:graphicData uri="http://schemas.openxmlformats.org/presentationml/2006/ole">
            <mc:AlternateContent xmlns:mc="http://schemas.openxmlformats.org/markup-compatibility/2006">
              <mc:Choice xmlns:v="urn:schemas-microsoft-com:vml" Requires="v">
                <p:oleObj spid="_x0000_s98443" name="Equation" r:id="rId5" imgW="914400" imgH="198720" progId="Equation.3">
                  <p:embed/>
                </p:oleObj>
              </mc:Choice>
              <mc:Fallback>
                <p:oleObj name="Equation" r:id="rId5" imgW="914400" imgH="198720" progId="Equation.3">
                  <p:embed/>
                  <p:pic>
                    <p:nvPicPr>
                      <p:cNvPr id="102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1802" y="2515453"/>
                        <a:ext cx="685800" cy="14882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5715002" y="3714752"/>
          <a:ext cx="85725" cy="123825"/>
        </p:xfrm>
        <a:graphic>
          <a:graphicData uri="http://schemas.openxmlformats.org/presentationml/2006/ole">
            <mc:AlternateContent xmlns:mc="http://schemas.openxmlformats.org/markup-compatibility/2006">
              <mc:Choice xmlns:v="urn:schemas-microsoft-com:vml" Requires="v">
                <p:oleObj spid="_x0000_s98444" name="Equation" r:id="rId7" imgW="114300" imgH="165100" progId="Equation.3">
                  <p:embed/>
                </p:oleObj>
              </mc:Choice>
              <mc:Fallback>
                <p:oleObj name="Equation" r:id="rId7" imgW="114300" imgH="165100" progId="Equation.3">
                  <p:embed/>
                  <p:pic>
                    <p:nvPicPr>
                      <p:cNvPr id="4" name="Object 3"/>
                      <p:cNvPicPr/>
                      <p:nvPr/>
                    </p:nvPicPr>
                    <p:blipFill>
                      <a:blip r:embed="rId8"/>
                      <a:stretch>
                        <a:fillRect/>
                      </a:stretch>
                    </p:blipFill>
                    <p:spPr>
                      <a:xfrm>
                        <a:off x="5715002" y="3714752"/>
                        <a:ext cx="85725" cy="123825"/>
                      </a:xfrm>
                      <a:prstGeom prst="rect">
                        <a:avLst/>
                      </a:prstGeom>
                    </p:spPr>
                  </p:pic>
                </p:oleObj>
              </mc:Fallback>
            </mc:AlternateContent>
          </a:graphicData>
        </a:graphic>
      </p:graphicFrame>
      <p:sp>
        <p:nvSpPr>
          <p:cNvPr id="9" name="Text Box 7"/>
          <p:cNvSpPr txBox="1">
            <a:spLocks noChangeArrowheads="1"/>
          </p:cNvSpPr>
          <p:nvPr/>
        </p:nvSpPr>
        <p:spPr bwMode="auto">
          <a:xfrm>
            <a:off x="1505118" y="5662753"/>
            <a:ext cx="6133762" cy="400110"/>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00FF"/>
                </a:solidFill>
              </a:rPr>
              <a:t>GHP workshop</a:t>
            </a:r>
            <a:r>
              <a:rPr lang="en-US" altLang="zh-CN" sz="2000" b="1" dirty="0">
                <a:solidFill>
                  <a:srgbClr val="0000FF"/>
                </a:solidFill>
                <a:ea typeface="宋体"/>
              </a:rPr>
              <a:t>, Apr</a:t>
            </a:r>
            <a:r>
              <a:rPr lang="en-US" altLang="zh-CN" sz="2000" b="1" dirty="0">
                <a:solidFill>
                  <a:srgbClr val="0000FF"/>
                </a:solidFill>
                <a:latin typeface="Calibri"/>
                <a:ea typeface="宋体"/>
              </a:rPr>
              <a:t>. 10, 2019</a:t>
            </a:r>
          </a:p>
        </p:txBody>
      </p:sp>
      <p:pic>
        <p:nvPicPr>
          <p:cNvPr id="10" name="Picture 9" descr="W020090720315971930423.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38833" y="3007061"/>
            <a:ext cx="1924331" cy="2057400"/>
          </a:xfrm>
          <a:prstGeom prst="rect">
            <a:avLst/>
          </a:prstGeom>
        </p:spPr>
      </p:pic>
    </p:spTree>
    <p:extLst>
      <p:ext uri="{BB962C8B-B14F-4D97-AF65-F5344CB8AC3E}">
        <p14:creationId xmlns:p14="http://schemas.microsoft.com/office/powerpoint/2010/main" val="2588190502"/>
      </p:ext>
    </p:extLst>
  </p:cSld>
  <p:clrMapOvr>
    <a:masterClrMapping/>
  </p:clrMapOvr>
  <mc:AlternateContent xmlns:mc="http://schemas.openxmlformats.org/markup-compatibility/2006" xmlns:p14="http://schemas.microsoft.com/office/powerpoint/2010/main">
    <mc:Choice Requires="p14">
      <p:transition spd="slow" p14:dur="2000" advTm="159704"/>
    </mc:Choice>
    <mc:Fallback xmlns="">
      <p:transition xmlns:p14="http://schemas.microsoft.com/office/powerpoint/2010/main" spd="slow" advTm="15970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04AD-9175-294D-93F0-22B94BE7C8FF}"/>
              </a:ext>
            </a:extLst>
          </p:cNvPr>
          <p:cNvSpPr>
            <a:spLocks noGrp="1"/>
          </p:cNvSpPr>
          <p:nvPr>
            <p:ph type="title"/>
          </p:nvPr>
        </p:nvSpPr>
        <p:spPr>
          <a:xfrm>
            <a:off x="457200" y="38865"/>
            <a:ext cx="8229600" cy="1143000"/>
          </a:xfrm>
        </p:spPr>
        <p:txBody>
          <a:bodyPr>
            <a:normAutofit/>
          </a:bodyPr>
          <a:lstStyle/>
          <a:p>
            <a:r>
              <a:rPr lang="en-US" sz="4000" u="sng" dirty="0"/>
              <a:t>Mass spectrum of the proton system</a:t>
            </a:r>
          </a:p>
        </p:txBody>
      </p:sp>
      <p:pic>
        <p:nvPicPr>
          <p:cNvPr id="6" name="Content Placeholder 5">
            <a:extLst>
              <a:ext uri="{FF2B5EF4-FFF2-40B4-BE49-F238E27FC236}">
                <a16:creationId xmlns:a16="http://schemas.microsoft.com/office/drawing/2014/main" id="{DBD692B3-0C04-EE46-864D-EEE79A67D2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437" y="977789"/>
            <a:ext cx="8729560" cy="4530831"/>
          </a:xfrm>
        </p:spPr>
      </p:pic>
      <p:sp>
        <p:nvSpPr>
          <p:cNvPr id="7" name="TextBox 6">
            <a:extLst>
              <a:ext uri="{FF2B5EF4-FFF2-40B4-BE49-F238E27FC236}">
                <a16:creationId xmlns:a16="http://schemas.microsoft.com/office/drawing/2014/main" id="{FFE62956-D397-5543-8621-648E37274878}"/>
              </a:ext>
            </a:extLst>
          </p:cNvPr>
          <p:cNvSpPr txBox="1"/>
          <p:nvPr/>
        </p:nvSpPr>
        <p:spPr>
          <a:xfrm>
            <a:off x="4661648" y="1106294"/>
            <a:ext cx="2810834" cy="400110"/>
          </a:xfrm>
          <a:prstGeom prst="rect">
            <a:avLst/>
          </a:prstGeom>
          <a:noFill/>
        </p:spPr>
        <p:txBody>
          <a:bodyPr wrap="none" rtlCol="0">
            <a:spAutoFit/>
          </a:bodyPr>
          <a:lstStyle/>
          <a:p>
            <a:r>
              <a:rPr lang="en-US" sz="2000" dirty="0">
                <a:solidFill>
                  <a:srgbClr val="0070C0"/>
                </a:solidFill>
              </a:rPr>
              <a:t>[Du </a:t>
            </a:r>
            <a:r>
              <a:rPr lang="en-US" sz="2000" i="1" dirty="0">
                <a:solidFill>
                  <a:srgbClr val="0070C0"/>
                </a:solidFill>
              </a:rPr>
              <a:t>et al</a:t>
            </a:r>
            <a:r>
              <a:rPr lang="en-US" sz="2000" dirty="0">
                <a:solidFill>
                  <a:srgbClr val="0070C0"/>
                </a:solidFill>
              </a:rPr>
              <a:t>., in preparation]</a:t>
            </a:r>
          </a:p>
        </p:txBody>
      </p:sp>
      <p:sp>
        <p:nvSpPr>
          <p:cNvPr id="8" name="TextBox 7">
            <a:extLst>
              <a:ext uri="{FF2B5EF4-FFF2-40B4-BE49-F238E27FC236}">
                <a16:creationId xmlns:a16="http://schemas.microsoft.com/office/drawing/2014/main" id="{E6BADCA3-6F4A-E844-9ECC-3225FDC2DF93}"/>
              </a:ext>
            </a:extLst>
          </p:cNvPr>
          <p:cNvSpPr txBox="1"/>
          <p:nvPr/>
        </p:nvSpPr>
        <p:spPr>
          <a:xfrm>
            <a:off x="4713644" y="5028431"/>
            <a:ext cx="550151" cy="523220"/>
          </a:xfrm>
          <a:prstGeom prst="rect">
            <a:avLst/>
          </a:prstGeom>
          <a:noFill/>
        </p:spPr>
        <p:txBody>
          <a:bodyPr wrap="none" rtlCol="0">
            <a:spAutoFit/>
          </a:bodyPr>
          <a:lstStyle/>
          <a:p>
            <a:r>
              <a:rPr lang="en-US" altLang="zh-CN" sz="2800" dirty="0">
                <a:solidFill>
                  <a:schemeClr val="bg1">
                    <a:lumMod val="50000"/>
                  </a:schemeClr>
                </a:solidFill>
              </a:rPr>
              <a:t>=K</a:t>
            </a:r>
            <a:endParaRPr lang="en-US" sz="2800" dirty="0">
              <a:solidFill>
                <a:schemeClr val="bg1">
                  <a:lumMod val="50000"/>
                </a:schemeClr>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A1DF87E-9E0F-D141-8374-11F6EF9F7529}"/>
                  </a:ext>
                </a:extLst>
              </p:cNvPr>
              <p:cNvSpPr txBox="1"/>
              <p:nvPr/>
            </p:nvSpPr>
            <p:spPr>
              <a:xfrm>
                <a:off x="514139" y="5508620"/>
                <a:ext cx="7634049" cy="954107"/>
              </a:xfrm>
              <a:prstGeom prst="rect">
                <a:avLst/>
              </a:prstGeom>
              <a:noFill/>
            </p:spPr>
            <p:txBody>
              <a:bodyPr wrap="square" rtlCol="0">
                <a:spAutoFit/>
              </a:bodyPr>
              <a:lstStyle/>
              <a:p>
                <a:pPr marL="342900" indent="-342900">
                  <a:buFont typeface="Wingdings" panose="05000000000000000000" pitchFamily="2" charset="2"/>
                  <a:buChar char="§"/>
                </a:pPr>
                <a:r>
                  <a:rPr lang="en-US" sz="2800" dirty="0">
                    <a:solidFill>
                      <a:srgbClr val="0432FF"/>
                    </a:solidFill>
                  </a:rPr>
                  <a:t>Fock sector-dependent renormalization applied</a:t>
                </a:r>
              </a:p>
              <a:p>
                <a:pPr marL="342900" indent="-342900">
                  <a:buFont typeface="Wingdings" panose="05000000000000000000" pitchFamily="2" charset="2"/>
                  <a:buChar char="§"/>
                </a:pPr>
                <a:r>
                  <a:rPr lang="en-US" sz="2800" dirty="0">
                    <a:solidFill>
                      <a:srgbClr val="0432FF"/>
                    </a:solidFill>
                  </a:rPr>
                  <a:t>Mass counter-term applied to </a:t>
                </a:r>
                <a14:m>
                  <m:oMath xmlns:m="http://schemas.openxmlformats.org/officeDocument/2006/math">
                    <m:r>
                      <a:rPr lang="en-US" sz="2800" i="1">
                        <a:solidFill>
                          <a:srgbClr val="0432FF"/>
                        </a:solidFill>
                        <a:latin typeface="Cambria Math" panose="02040503050406030204" pitchFamily="18" charset="0"/>
                      </a:rPr>
                      <m:t>|</m:t>
                    </m:r>
                    <m:r>
                      <a:rPr lang="en-US" sz="2800" i="1">
                        <a:solidFill>
                          <a:srgbClr val="0432FF"/>
                        </a:solidFill>
                        <a:latin typeface="Cambria Math" panose="02040503050406030204" pitchFamily="18" charset="0"/>
                      </a:rPr>
                      <m:t>𝑁</m:t>
                    </m:r>
                    <m:r>
                      <a:rPr lang="en-US" sz="2800" i="1">
                        <a:solidFill>
                          <a:srgbClr val="0432FF"/>
                        </a:solidFill>
                        <a:latin typeface="Cambria Math" panose="02040503050406030204" pitchFamily="18" charset="0"/>
                      </a:rPr>
                      <m:t>⟩</m:t>
                    </m:r>
                  </m:oMath>
                </a14:m>
                <a:r>
                  <a:rPr lang="en-US" sz="2800" dirty="0">
                    <a:solidFill>
                      <a:srgbClr val="0432FF"/>
                    </a:solidFill>
                  </a:rPr>
                  <a:t> sector only</a:t>
                </a:r>
              </a:p>
            </p:txBody>
          </p:sp>
        </mc:Choice>
        <mc:Fallback xmlns="">
          <p:sp>
            <p:nvSpPr>
              <p:cNvPr id="9" name="TextBox 8">
                <a:extLst>
                  <a:ext uri="{FF2B5EF4-FFF2-40B4-BE49-F238E27FC236}">
                    <a16:creationId xmlns:a16="http://schemas.microsoft.com/office/drawing/2014/main" id="{2A1DF87E-9E0F-D141-8374-11F6EF9F7529}"/>
                  </a:ext>
                </a:extLst>
              </p:cNvPr>
              <p:cNvSpPr txBox="1">
                <a:spLocks noRot="1" noChangeAspect="1" noMove="1" noResize="1" noEditPoints="1" noAdjustHandles="1" noChangeArrowheads="1" noChangeShapeType="1" noTextEdit="1"/>
              </p:cNvSpPr>
              <p:nvPr/>
            </p:nvSpPr>
            <p:spPr>
              <a:xfrm>
                <a:off x="514139" y="5508620"/>
                <a:ext cx="7634049" cy="954107"/>
              </a:xfrm>
              <a:prstGeom prst="rect">
                <a:avLst/>
              </a:prstGeom>
              <a:blipFill>
                <a:blip r:embed="rId3"/>
                <a:stretch>
                  <a:fillRect l="-1357" t="-6410" b="-17949"/>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9E332B6B-E88A-E449-84F1-CDF720EDF09E}"/>
              </a:ext>
            </a:extLst>
          </p:cNvPr>
          <p:cNvSpPr/>
          <p:nvPr/>
        </p:nvSpPr>
        <p:spPr>
          <a:xfrm>
            <a:off x="4958212" y="6365211"/>
            <a:ext cx="3189976" cy="400110"/>
          </a:xfrm>
          <a:prstGeom prst="rect">
            <a:avLst/>
          </a:prstGeom>
        </p:spPr>
        <p:txBody>
          <a:bodyPr wrap="none">
            <a:spAutoFit/>
          </a:bodyPr>
          <a:lstStyle/>
          <a:p>
            <a:r>
              <a:rPr lang="en-US" sz="2000" dirty="0">
                <a:solidFill>
                  <a:srgbClr val="0070C0"/>
                </a:solidFill>
              </a:rPr>
              <a:t>[</a:t>
            </a:r>
            <a:r>
              <a:rPr lang="en-US" sz="2000" dirty="0" err="1">
                <a:solidFill>
                  <a:srgbClr val="0070C0"/>
                </a:solidFill>
              </a:rPr>
              <a:t>Karmanov</a:t>
            </a:r>
            <a:r>
              <a:rPr lang="en-US" sz="2000" dirty="0">
                <a:solidFill>
                  <a:srgbClr val="0070C0"/>
                </a:solidFill>
              </a:rPr>
              <a:t> et al, 2008, 2012]</a:t>
            </a:r>
          </a:p>
        </p:txBody>
      </p:sp>
      <p:sp>
        <p:nvSpPr>
          <p:cNvPr id="4" name="Slide Number Placeholder 3"/>
          <p:cNvSpPr>
            <a:spLocks noGrp="1"/>
          </p:cNvSpPr>
          <p:nvPr>
            <p:ph type="sldNum" sz="quarter" idx="12"/>
          </p:nvPr>
        </p:nvSpPr>
        <p:spPr>
          <a:xfrm>
            <a:off x="6553200" y="6356356"/>
            <a:ext cx="2133600" cy="365125"/>
          </a:xfrm>
        </p:spPr>
        <p:txBody>
          <a:bodyPr/>
          <a:lstStyle/>
          <a:p>
            <a:fld id="{8F5ACDC8-A4D3-2743-AEB8-B10DCFDD2470}" type="slidenum">
              <a:rPr lang="en-US" sz="2000">
                <a:solidFill>
                  <a:prstClr val="black">
                    <a:tint val="75000"/>
                  </a:prstClr>
                </a:solidFill>
                <a:latin typeface="Calibri"/>
              </a:rPr>
              <a:pPr/>
              <a:t>10</a:t>
            </a:fld>
            <a:endParaRPr lang="en-US" sz="2000" dirty="0">
              <a:solidFill>
                <a:prstClr val="black">
                  <a:tint val="75000"/>
                </a:prstClr>
              </a:solidFill>
              <a:latin typeface="Calibri"/>
            </a:endParaRPr>
          </a:p>
        </p:txBody>
      </p:sp>
      <p:sp>
        <p:nvSpPr>
          <p:cNvPr id="3" name="TextBox 2">
            <a:extLst>
              <a:ext uri="{FF2B5EF4-FFF2-40B4-BE49-F238E27FC236}">
                <a16:creationId xmlns:a16="http://schemas.microsoft.com/office/drawing/2014/main" id="{7696B69D-5A9A-42E8-B3A5-D90B04DCE9AB}"/>
              </a:ext>
            </a:extLst>
          </p:cNvPr>
          <p:cNvSpPr txBox="1"/>
          <p:nvPr/>
        </p:nvSpPr>
        <p:spPr>
          <a:xfrm>
            <a:off x="2031952" y="3264885"/>
            <a:ext cx="2645294" cy="830997"/>
          </a:xfrm>
          <a:prstGeom prst="rect">
            <a:avLst/>
          </a:prstGeom>
          <a:noFill/>
        </p:spPr>
        <p:txBody>
          <a:bodyPr wrap="square" rtlCol="0">
            <a:spAutoFit/>
          </a:bodyPr>
          <a:lstStyle/>
          <a:p>
            <a:r>
              <a:rPr lang="en-US" sz="2400" b="1" dirty="0">
                <a:solidFill>
                  <a:srgbClr val="0432FF"/>
                </a:solidFill>
              </a:rPr>
              <a:t>the physical proton 938 MeV </a:t>
            </a:r>
          </a:p>
        </p:txBody>
      </p:sp>
      <p:sp>
        <p:nvSpPr>
          <p:cNvPr id="5" name="Arrow: Down 4">
            <a:extLst>
              <a:ext uri="{FF2B5EF4-FFF2-40B4-BE49-F238E27FC236}">
                <a16:creationId xmlns:a16="http://schemas.microsoft.com/office/drawing/2014/main" id="{9959D0AC-7608-40B8-BBA0-02EBFD55CE75}"/>
              </a:ext>
            </a:extLst>
          </p:cNvPr>
          <p:cNvSpPr/>
          <p:nvPr/>
        </p:nvSpPr>
        <p:spPr>
          <a:xfrm rot="18545747">
            <a:off x="4566723" y="3506657"/>
            <a:ext cx="190610" cy="777923"/>
          </a:xfrm>
          <a:prstGeom prst="downArrow">
            <a:avLst/>
          </a:prstGeom>
          <a:solidFill>
            <a:srgbClr val="0432FF">
              <a:alpha val="2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269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835AD-6D9E-1F48-BB9E-EA76AC06EC7C}"/>
              </a:ext>
            </a:extLst>
          </p:cNvPr>
          <p:cNvSpPr>
            <a:spLocks noGrp="1"/>
          </p:cNvSpPr>
          <p:nvPr>
            <p:ph type="title"/>
          </p:nvPr>
        </p:nvSpPr>
        <p:spPr>
          <a:xfrm>
            <a:off x="457200" y="79220"/>
            <a:ext cx="8229600" cy="1143000"/>
          </a:xfrm>
        </p:spPr>
        <p:txBody>
          <a:bodyPr>
            <a:normAutofit/>
          </a:bodyPr>
          <a:lstStyle/>
          <a:p>
            <a:r>
              <a:rPr lang="en-US" sz="4000" u="sng" dirty="0"/>
              <a:t>Observable: proton’s Dirac form factor</a:t>
            </a:r>
          </a:p>
        </p:txBody>
      </p:sp>
      <p:pic>
        <p:nvPicPr>
          <p:cNvPr id="12" name="Picture 11">
            <a:extLst>
              <a:ext uri="{FF2B5EF4-FFF2-40B4-BE49-F238E27FC236}">
                <a16:creationId xmlns:a16="http://schemas.microsoft.com/office/drawing/2014/main" id="{55D93627-45EE-7243-8BBC-8836FEAF2903}"/>
              </a:ext>
            </a:extLst>
          </p:cNvPr>
          <p:cNvPicPr>
            <a:picLocks noChangeAspect="1"/>
          </p:cNvPicPr>
          <p:nvPr/>
        </p:nvPicPr>
        <p:blipFill rotWithShape="1">
          <a:blip r:embed="rId2"/>
          <a:srcRect b="10433"/>
          <a:stretch/>
        </p:blipFill>
        <p:spPr>
          <a:xfrm>
            <a:off x="2290589" y="4952004"/>
            <a:ext cx="5592627" cy="1581831"/>
          </a:xfrm>
          <a:prstGeom prst="rect">
            <a:avLst/>
          </a:prstGeom>
        </p:spPr>
      </p:pic>
      <p:pic>
        <p:nvPicPr>
          <p:cNvPr id="5" name="Picture 4">
            <a:extLst>
              <a:ext uri="{FF2B5EF4-FFF2-40B4-BE49-F238E27FC236}">
                <a16:creationId xmlns:a16="http://schemas.microsoft.com/office/drawing/2014/main" id="{55EDF84D-8AF6-E747-8900-2F9AD44FF893}"/>
              </a:ext>
            </a:extLst>
          </p:cNvPr>
          <p:cNvPicPr>
            <a:picLocks noChangeAspect="1"/>
          </p:cNvPicPr>
          <p:nvPr/>
        </p:nvPicPr>
        <p:blipFill>
          <a:blip r:embed="rId3"/>
          <a:stretch>
            <a:fillRect/>
          </a:stretch>
        </p:blipFill>
        <p:spPr>
          <a:xfrm>
            <a:off x="3564385" y="1945328"/>
            <a:ext cx="4681728" cy="731520"/>
          </a:xfrm>
          <a:prstGeom prst="rect">
            <a:avLst/>
          </a:prstGeom>
          <a:ln w="19050">
            <a:solidFill>
              <a:srgbClr val="FF0000"/>
            </a:solidFill>
          </a:ln>
        </p:spPr>
      </p:pic>
      <p:pic>
        <p:nvPicPr>
          <p:cNvPr id="6" name="Picture 5">
            <a:extLst>
              <a:ext uri="{FF2B5EF4-FFF2-40B4-BE49-F238E27FC236}">
                <a16:creationId xmlns:a16="http://schemas.microsoft.com/office/drawing/2014/main" id="{13B3AA04-BC41-534A-B434-DF01A7FBFE8F}"/>
              </a:ext>
            </a:extLst>
          </p:cNvPr>
          <p:cNvPicPr>
            <a:picLocks noChangeAspect="1"/>
          </p:cNvPicPr>
          <p:nvPr/>
        </p:nvPicPr>
        <p:blipFill>
          <a:blip r:embed="rId4"/>
          <a:stretch>
            <a:fillRect/>
          </a:stretch>
        </p:blipFill>
        <p:spPr>
          <a:xfrm>
            <a:off x="377481" y="1315477"/>
            <a:ext cx="2796411" cy="2272084"/>
          </a:xfrm>
          <a:prstGeom prst="rect">
            <a:avLst/>
          </a:prstGeom>
        </p:spPr>
      </p:pic>
      <p:pic>
        <p:nvPicPr>
          <p:cNvPr id="7" name="Picture 6">
            <a:extLst>
              <a:ext uri="{FF2B5EF4-FFF2-40B4-BE49-F238E27FC236}">
                <a16:creationId xmlns:a16="http://schemas.microsoft.com/office/drawing/2014/main" id="{C87C942F-FE99-F546-A293-9BA778180B01}"/>
              </a:ext>
            </a:extLst>
          </p:cNvPr>
          <p:cNvPicPr>
            <a:picLocks noChangeAspect="1"/>
          </p:cNvPicPr>
          <p:nvPr/>
        </p:nvPicPr>
        <p:blipFill>
          <a:blip r:embed="rId5"/>
          <a:stretch>
            <a:fillRect/>
          </a:stretch>
        </p:blipFill>
        <p:spPr>
          <a:xfrm>
            <a:off x="3670917" y="3155266"/>
            <a:ext cx="1159059" cy="48938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7360" y="4105447"/>
            <a:ext cx="5669280" cy="635708"/>
          </a:xfrm>
          <a:prstGeom prst="rect">
            <a:avLst/>
          </a:prstGeom>
          <a:ln w="19050">
            <a:solidFill>
              <a:srgbClr val="FF0000"/>
            </a:solidFill>
          </a:ln>
        </p:spPr>
      </p:pic>
      <p:sp>
        <p:nvSpPr>
          <p:cNvPr id="13" name="Slide Number Placeholder 12"/>
          <p:cNvSpPr>
            <a:spLocks noGrp="1"/>
          </p:cNvSpPr>
          <p:nvPr>
            <p:ph type="sldNum" sz="quarter" idx="12"/>
          </p:nvPr>
        </p:nvSpPr>
        <p:spPr/>
        <p:txBody>
          <a:bodyPr/>
          <a:lstStyle/>
          <a:p>
            <a:fld id="{8F5ACDC8-A4D3-2743-AEB8-B10DCFDD2470}" type="slidenum">
              <a:rPr lang="en-US" sz="2000">
                <a:solidFill>
                  <a:prstClr val="black">
                    <a:tint val="75000"/>
                  </a:prstClr>
                </a:solidFill>
                <a:latin typeface="Calibri"/>
              </a:rPr>
              <a:pPr/>
              <a:t>11</a:t>
            </a:fld>
            <a:endParaRPr lang="en-US" sz="2000" dirty="0">
              <a:solidFill>
                <a:prstClr val="black">
                  <a:tint val="75000"/>
                </a:prstClr>
              </a:solidFill>
              <a:latin typeface="Calibri"/>
            </a:endParaRPr>
          </a:p>
        </p:txBody>
      </p:sp>
      <p:sp>
        <p:nvSpPr>
          <p:cNvPr id="3" name="TextBox 2">
            <a:extLst>
              <a:ext uri="{FF2B5EF4-FFF2-40B4-BE49-F238E27FC236}">
                <a16:creationId xmlns:a16="http://schemas.microsoft.com/office/drawing/2014/main" id="{06672900-F125-41C3-B9B4-C924B629F135}"/>
              </a:ext>
            </a:extLst>
          </p:cNvPr>
          <p:cNvSpPr txBox="1"/>
          <p:nvPr/>
        </p:nvSpPr>
        <p:spPr>
          <a:xfrm>
            <a:off x="256891" y="5410451"/>
            <a:ext cx="2007785" cy="461665"/>
          </a:xfrm>
          <a:prstGeom prst="rect">
            <a:avLst/>
          </a:prstGeom>
          <a:noFill/>
        </p:spPr>
        <p:txBody>
          <a:bodyPr wrap="square" rtlCol="0">
            <a:spAutoFit/>
          </a:bodyPr>
          <a:lstStyle/>
          <a:p>
            <a:r>
              <a:rPr lang="en-US" sz="2400" dirty="0">
                <a:solidFill>
                  <a:srgbClr val="0432FF"/>
                </a:solidFill>
              </a:rPr>
              <a:t>Schematically:</a:t>
            </a:r>
          </a:p>
        </p:txBody>
      </p:sp>
    </p:spTree>
    <p:extLst>
      <p:ext uri="{BB962C8B-B14F-4D97-AF65-F5344CB8AC3E}">
        <p14:creationId xmlns:p14="http://schemas.microsoft.com/office/powerpoint/2010/main" val="2947969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A43DB7-2167-4F42-95DE-2B2002C78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881" y="784548"/>
            <a:ext cx="7620844" cy="5042459"/>
          </a:xfrm>
          <a:prstGeom prst="rect">
            <a:avLst/>
          </a:prstGeom>
          <a:noFill/>
          <a:ln>
            <a:noFill/>
          </a:ln>
        </p:spPr>
      </p:pic>
      <p:sp>
        <p:nvSpPr>
          <p:cNvPr id="9" name="TextBox 8">
            <a:extLst>
              <a:ext uri="{FF2B5EF4-FFF2-40B4-BE49-F238E27FC236}">
                <a16:creationId xmlns:a16="http://schemas.microsoft.com/office/drawing/2014/main" id="{26F05498-58BD-470A-8650-743FAFDAEAE6}"/>
              </a:ext>
            </a:extLst>
          </p:cNvPr>
          <p:cNvSpPr txBox="1"/>
          <p:nvPr/>
        </p:nvSpPr>
        <p:spPr>
          <a:xfrm>
            <a:off x="545893" y="5828249"/>
            <a:ext cx="8052213" cy="830997"/>
          </a:xfrm>
          <a:prstGeom prst="rect">
            <a:avLst/>
          </a:prstGeom>
          <a:noFill/>
        </p:spPr>
        <p:txBody>
          <a:bodyPr wrap="square" rtlCol="0">
            <a:spAutoFit/>
          </a:bodyPr>
          <a:lstStyle/>
          <a:p>
            <a:pPr marL="342900" indent="-342900">
              <a:buFont typeface="Wingdings" panose="05000000000000000000" pitchFamily="2" charset="2"/>
              <a:buChar char="§"/>
            </a:pPr>
            <a:r>
              <a:rPr lang="en-US" sz="2400" dirty="0">
                <a:solidFill>
                  <a:srgbClr val="0432FF"/>
                </a:solidFill>
              </a:rPr>
              <a:t>Constituent nucleon and pion are treated as </a:t>
            </a:r>
            <a:r>
              <a:rPr lang="en-US" sz="2400" dirty="0">
                <a:solidFill>
                  <a:srgbClr val="FF0000"/>
                </a:solidFill>
              </a:rPr>
              <a:t>point particles </a:t>
            </a:r>
          </a:p>
          <a:p>
            <a:pPr marL="342900" indent="-342900">
              <a:buFont typeface="Wingdings" panose="05000000000000000000" pitchFamily="2" charset="2"/>
              <a:buChar char="§"/>
            </a:pPr>
            <a:r>
              <a:rPr lang="en-US" sz="2400" dirty="0">
                <a:solidFill>
                  <a:srgbClr val="0432FF"/>
                </a:solidFill>
              </a:rPr>
              <a:t>Higher </a:t>
            </a:r>
            <a:r>
              <a:rPr lang="en-US" sz="2400" dirty="0" err="1">
                <a:solidFill>
                  <a:srgbClr val="0432FF"/>
                </a:solidFill>
              </a:rPr>
              <a:t>Fock</a:t>
            </a:r>
            <a:r>
              <a:rPr lang="en-US" sz="2400" dirty="0">
                <a:solidFill>
                  <a:srgbClr val="0432FF"/>
                </a:solidFill>
              </a:rPr>
              <a:t>-sectors could be important</a:t>
            </a:r>
          </a:p>
        </p:txBody>
      </p:sp>
      <p:sp>
        <p:nvSpPr>
          <p:cNvPr id="5" name="Slide Number Placeholder 4">
            <a:extLst>
              <a:ext uri="{FF2B5EF4-FFF2-40B4-BE49-F238E27FC236}">
                <a16:creationId xmlns:a16="http://schemas.microsoft.com/office/drawing/2014/main" id="{8E27F8D5-FDB5-46E3-A1CF-1903945EB754}"/>
              </a:ext>
            </a:extLst>
          </p:cNvPr>
          <p:cNvSpPr>
            <a:spLocks noGrp="1"/>
          </p:cNvSpPr>
          <p:nvPr>
            <p:ph type="sldNum" sz="quarter" idx="12"/>
          </p:nvPr>
        </p:nvSpPr>
        <p:spPr/>
        <p:txBody>
          <a:bodyPr/>
          <a:lstStyle/>
          <a:p>
            <a:fld id="{8F5ACDC8-A4D3-2743-AEB8-B10DCFDD2470}" type="slidenum">
              <a:rPr lang="en-US" sz="2000" smtClean="0">
                <a:solidFill>
                  <a:prstClr val="black">
                    <a:tint val="75000"/>
                  </a:prstClr>
                </a:solidFill>
                <a:latin typeface="Calibri"/>
              </a:rPr>
              <a:pPr/>
              <a:t>12</a:t>
            </a:fld>
            <a:endParaRPr lang="en-US" sz="2000" dirty="0">
              <a:solidFill>
                <a:prstClr val="black">
                  <a:tint val="75000"/>
                </a:prstClr>
              </a:solidFill>
              <a:latin typeface="Calibri"/>
            </a:endParaRPr>
          </a:p>
        </p:txBody>
      </p:sp>
      <p:sp>
        <p:nvSpPr>
          <p:cNvPr id="8" name="TextBox 7">
            <a:extLst>
              <a:ext uri="{FF2B5EF4-FFF2-40B4-BE49-F238E27FC236}">
                <a16:creationId xmlns:a16="http://schemas.microsoft.com/office/drawing/2014/main" id="{1744692E-7A4B-445B-883E-430CFCA0623E}"/>
              </a:ext>
            </a:extLst>
          </p:cNvPr>
          <p:cNvSpPr txBox="1"/>
          <p:nvPr/>
        </p:nvSpPr>
        <p:spPr>
          <a:xfrm>
            <a:off x="5280104" y="1030993"/>
            <a:ext cx="2994643" cy="400110"/>
          </a:xfrm>
          <a:prstGeom prst="rect">
            <a:avLst/>
          </a:prstGeom>
          <a:noFill/>
        </p:spPr>
        <p:txBody>
          <a:bodyPr wrap="square" rtlCol="0">
            <a:spAutoFit/>
          </a:bodyPr>
          <a:lstStyle/>
          <a:p>
            <a:r>
              <a:rPr lang="en-US" sz="2000" dirty="0">
                <a:solidFill>
                  <a:srgbClr val="0070C0"/>
                </a:solidFill>
              </a:rPr>
              <a:t>[Du </a:t>
            </a:r>
            <a:r>
              <a:rPr lang="en-US" sz="2000" i="1" dirty="0">
                <a:solidFill>
                  <a:srgbClr val="0070C0"/>
                </a:solidFill>
              </a:rPr>
              <a:t>et al</a:t>
            </a:r>
            <a:r>
              <a:rPr lang="en-US" sz="2000" dirty="0">
                <a:solidFill>
                  <a:srgbClr val="0070C0"/>
                </a:solidFill>
              </a:rPr>
              <a:t>., in preparation]</a:t>
            </a:r>
          </a:p>
        </p:txBody>
      </p:sp>
      <p:sp>
        <p:nvSpPr>
          <p:cNvPr id="10" name="Title 1">
            <a:extLst>
              <a:ext uri="{FF2B5EF4-FFF2-40B4-BE49-F238E27FC236}">
                <a16:creationId xmlns:a16="http://schemas.microsoft.com/office/drawing/2014/main" id="{FDC565DC-91AC-426A-8AB3-4C4544B05ADF}"/>
              </a:ext>
            </a:extLst>
          </p:cNvPr>
          <p:cNvSpPr>
            <a:spLocks noGrp="1"/>
          </p:cNvSpPr>
          <p:nvPr>
            <p:ph type="title"/>
          </p:nvPr>
        </p:nvSpPr>
        <p:spPr>
          <a:xfrm>
            <a:off x="457200" y="-11652"/>
            <a:ext cx="8229600" cy="965535"/>
          </a:xfrm>
        </p:spPr>
        <p:txBody>
          <a:bodyPr>
            <a:normAutofit/>
          </a:bodyPr>
          <a:lstStyle/>
          <a:p>
            <a:r>
              <a:rPr lang="en-US" sz="3600" u="sng" dirty="0"/>
              <a:t>Proton’s Dirac form factor</a:t>
            </a:r>
          </a:p>
        </p:txBody>
      </p:sp>
    </p:spTree>
    <p:extLst>
      <p:ext uri="{BB962C8B-B14F-4D97-AF65-F5344CB8AC3E}">
        <p14:creationId xmlns:p14="http://schemas.microsoft.com/office/powerpoint/2010/main" val="27427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E5F8FD-B67D-437B-915C-F561520A4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754" y="746708"/>
            <a:ext cx="7296491" cy="4754880"/>
          </a:xfrm>
          <a:prstGeom prst="rect">
            <a:avLst/>
          </a:prstGeom>
        </p:spPr>
      </p:pic>
      <p:sp>
        <p:nvSpPr>
          <p:cNvPr id="11" name="Slide Number Placeholder 10"/>
          <p:cNvSpPr>
            <a:spLocks noGrp="1"/>
          </p:cNvSpPr>
          <p:nvPr>
            <p:ph type="sldNum" sz="quarter" idx="12"/>
          </p:nvPr>
        </p:nvSpPr>
        <p:spPr/>
        <p:txBody>
          <a:bodyPr/>
          <a:lstStyle/>
          <a:p>
            <a:fld id="{8F5ACDC8-A4D3-2743-AEB8-B10DCFDD2470}" type="slidenum">
              <a:rPr lang="en-US" sz="2000">
                <a:solidFill>
                  <a:prstClr val="black">
                    <a:tint val="75000"/>
                  </a:prstClr>
                </a:solidFill>
                <a:latin typeface="Calibri"/>
              </a:rPr>
              <a:pPr/>
              <a:t>13</a:t>
            </a:fld>
            <a:endParaRPr lang="en-US" sz="2000" dirty="0">
              <a:solidFill>
                <a:prstClr val="black">
                  <a:tint val="75000"/>
                </a:prstClr>
              </a:solidFill>
              <a:latin typeface="Calibri"/>
            </a:endParaRPr>
          </a:p>
        </p:txBody>
      </p:sp>
      <p:sp>
        <p:nvSpPr>
          <p:cNvPr id="15" name="TextBox 14">
            <a:extLst>
              <a:ext uri="{FF2B5EF4-FFF2-40B4-BE49-F238E27FC236}">
                <a16:creationId xmlns:a16="http://schemas.microsoft.com/office/drawing/2014/main" id="{58C0216A-B973-C243-B530-A57E6A4171EF}"/>
              </a:ext>
            </a:extLst>
          </p:cNvPr>
          <p:cNvSpPr txBox="1"/>
          <p:nvPr/>
        </p:nvSpPr>
        <p:spPr>
          <a:xfrm>
            <a:off x="5450173" y="917019"/>
            <a:ext cx="2810834" cy="400110"/>
          </a:xfrm>
          <a:prstGeom prst="rect">
            <a:avLst/>
          </a:prstGeom>
          <a:noFill/>
        </p:spPr>
        <p:txBody>
          <a:bodyPr wrap="none" rtlCol="0">
            <a:spAutoFit/>
          </a:bodyPr>
          <a:lstStyle/>
          <a:p>
            <a:r>
              <a:rPr lang="en-US" sz="2000" dirty="0">
                <a:solidFill>
                  <a:srgbClr val="0070C0"/>
                </a:solidFill>
              </a:rPr>
              <a:t>[Du </a:t>
            </a:r>
            <a:r>
              <a:rPr lang="en-US" sz="2000" i="1" dirty="0">
                <a:solidFill>
                  <a:srgbClr val="0070C0"/>
                </a:solidFill>
              </a:rPr>
              <a:t>et al</a:t>
            </a:r>
            <a:r>
              <a:rPr lang="en-US" sz="2000" dirty="0">
                <a:solidFill>
                  <a:srgbClr val="0070C0"/>
                </a:solidFill>
              </a:rPr>
              <a:t>., in preparation]</a:t>
            </a:r>
          </a:p>
        </p:txBody>
      </p:sp>
      <p:grpSp>
        <p:nvGrpSpPr>
          <p:cNvPr id="7" name="Group 6">
            <a:extLst>
              <a:ext uri="{FF2B5EF4-FFF2-40B4-BE49-F238E27FC236}">
                <a16:creationId xmlns:a16="http://schemas.microsoft.com/office/drawing/2014/main" id="{9B25A0EA-460F-4676-82B3-C06D2020AAA4}"/>
              </a:ext>
            </a:extLst>
          </p:cNvPr>
          <p:cNvGrpSpPr/>
          <p:nvPr/>
        </p:nvGrpSpPr>
        <p:grpSpPr>
          <a:xfrm>
            <a:off x="1529502" y="5567577"/>
            <a:ext cx="6858000" cy="596349"/>
            <a:chOff x="1143000" y="5627910"/>
            <a:chExt cx="6858000" cy="596349"/>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5627910"/>
              <a:ext cx="6858000" cy="596349"/>
            </a:xfrm>
            <a:prstGeom prst="rect">
              <a:avLst/>
            </a:prstGeom>
            <a:solidFill>
              <a:schemeClr val="accent3">
                <a:lumMod val="75000"/>
                <a:alpha val="20000"/>
              </a:schemeClr>
            </a:solidFill>
            <a:ln>
              <a:solidFill>
                <a:srgbClr val="FF0000"/>
              </a:solidFill>
            </a:ln>
          </p:spPr>
        </p:pic>
        <p:sp>
          <p:nvSpPr>
            <p:cNvPr id="19" name="Rectangle 18">
              <a:extLst>
                <a:ext uri="{FF2B5EF4-FFF2-40B4-BE49-F238E27FC236}">
                  <a16:creationId xmlns:a16="http://schemas.microsoft.com/office/drawing/2014/main" id="{7C49B940-73D0-4C47-B994-1651A4AB5A55}"/>
                </a:ext>
              </a:extLst>
            </p:cNvPr>
            <p:cNvSpPr/>
            <p:nvPr/>
          </p:nvSpPr>
          <p:spPr>
            <a:xfrm>
              <a:off x="2698812" y="5627910"/>
              <a:ext cx="1020932" cy="596349"/>
            </a:xfrm>
            <a:prstGeom prst="rect">
              <a:avLst/>
            </a:prstGeom>
            <a:solidFill>
              <a:schemeClr val="accent5">
                <a:lumMod val="75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08E5F03-68A1-4A72-8361-F65D64640BE5}"/>
                </a:ext>
              </a:extLst>
            </p:cNvPr>
            <p:cNvSpPr/>
            <p:nvPr/>
          </p:nvSpPr>
          <p:spPr>
            <a:xfrm>
              <a:off x="6042734" y="5627910"/>
              <a:ext cx="1020932" cy="596349"/>
            </a:xfrm>
            <a:prstGeom prst="rect">
              <a:avLst/>
            </a:prstGeom>
            <a:solidFill>
              <a:schemeClr val="accent5">
                <a:lumMod val="75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2" name="Picture 11">
            <a:extLst>
              <a:ext uri="{FF2B5EF4-FFF2-40B4-BE49-F238E27FC236}">
                <a16:creationId xmlns:a16="http://schemas.microsoft.com/office/drawing/2014/main" id="{26D806EB-CCAF-4FCE-AB8F-C0F7A3BDB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8355" y="6175127"/>
            <a:ext cx="4937760" cy="638801"/>
          </a:xfrm>
          <a:prstGeom prst="rect">
            <a:avLst/>
          </a:prstGeom>
          <a:ln>
            <a:solidFill>
              <a:srgbClr val="FF0000"/>
            </a:solidFill>
          </a:ln>
        </p:spPr>
      </p:pic>
      <p:sp>
        <p:nvSpPr>
          <p:cNvPr id="14" name="Title 1">
            <a:extLst>
              <a:ext uri="{FF2B5EF4-FFF2-40B4-BE49-F238E27FC236}">
                <a16:creationId xmlns:a16="http://schemas.microsoft.com/office/drawing/2014/main" id="{B10A5CE3-0564-40B2-82C2-1CB29920EE01}"/>
              </a:ext>
            </a:extLst>
          </p:cNvPr>
          <p:cNvSpPr>
            <a:spLocks noGrp="1"/>
          </p:cNvSpPr>
          <p:nvPr>
            <p:ph type="title"/>
          </p:nvPr>
        </p:nvSpPr>
        <p:spPr>
          <a:xfrm>
            <a:off x="457200" y="-11652"/>
            <a:ext cx="8229600" cy="965535"/>
          </a:xfrm>
        </p:spPr>
        <p:txBody>
          <a:bodyPr>
            <a:normAutofit/>
          </a:bodyPr>
          <a:lstStyle/>
          <a:p>
            <a:r>
              <a:rPr lang="en-US" sz="3600" u="sng" dirty="0"/>
              <a:t>Proton’s Dirac form factor</a:t>
            </a:r>
          </a:p>
        </p:txBody>
      </p:sp>
      <p:sp>
        <p:nvSpPr>
          <p:cNvPr id="4" name="Rectangle 3">
            <a:extLst>
              <a:ext uri="{FF2B5EF4-FFF2-40B4-BE49-F238E27FC236}">
                <a16:creationId xmlns:a16="http://schemas.microsoft.com/office/drawing/2014/main" id="{E74D45B8-741C-426F-BFF0-D7AADEA21914}"/>
              </a:ext>
            </a:extLst>
          </p:cNvPr>
          <p:cNvSpPr/>
          <p:nvPr/>
        </p:nvSpPr>
        <p:spPr>
          <a:xfrm>
            <a:off x="6981610" y="6163926"/>
            <a:ext cx="1124505" cy="638801"/>
          </a:xfrm>
          <a:prstGeom prst="rect">
            <a:avLst/>
          </a:prstGeom>
          <a:solidFill>
            <a:schemeClr val="accent5">
              <a:lumMod val="75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E644865-A297-4B1D-9486-86DCB895CB1D}"/>
              </a:ext>
            </a:extLst>
          </p:cNvPr>
          <p:cNvSpPr txBox="1"/>
          <p:nvPr/>
        </p:nvSpPr>
        <p:spPr>
          <a:xfrm>
            <a:off x="0" y="6178292"/>
            <a:ext cx="3168355" cy="707886"/>
          </a:xfrm>
          <a:prstGeom prst="rect">
            <a:avLst/>
          </a:prstGeom>
          <a:solidFill>
            <a:schemeClr val="accent5">
              <a:lumMod val="75000"/>
              <a:alpha val="10000"/>
            </a:schemeClr>
          </a:solidFill>
        </p:spPr>
        <p:txBody>
          <a:bodyPr wrap="square" rtlCol="0">
            <a:spAutoFit/>
          </a:bodyPr>
          <a:lstStyle/>
          <a:p>
            <a:r>
              <a:rPr lang="en-US" sz="2000" dirty="0">
                <a:solidFill>
                  <a:srgbClr val="FF0000"/>
                </a:solidFill>
              </a:rPr>
              <a:t>Dipole form </a:t>
            </a:r>
            <a:r>
              <a:rPr lang="en-US" sz="2000" dirty="0"/>
              <a:t>for constituents’ internal structures</a:t>
            </a:r>
          </a:p>
        </p:txBody>
      </p:sp>
    </p:spTree>
    <p:extLst>
      <p:ext uri="{BB962C8B-B14F-4D97-AF65-F5344CB8AC3E}">
        <p14:creationId xmlns:p14="http://schemas.microsoft.com/office/powerpoint/2010/main" val="1162764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ABEDE-214B-44EB-AAFC-DB4667FA717A}"/>
              </a:ext>
            </a:extLst>
          </p:cNvPr>
          <p:cNvSpPr>
            <a:spLocks noGrp="1"/>
          </p:cNvSpPr>
          <p:nvPr>
            <p:ph type="title"/>
          </p:nvPr>
        </p:nvSpPr>
        <p:spPr>
          <a:xfrm>
            <a:off x="426129" y="7923"/>
            <a:ext cx="8229600" cy="1143000"/>
          </a:xfrm>
        </p:spPr>
        <p:txBody>
          <a:bodyPr>
            <a:normAutofit/>
          </a:bodyPr>
          <a:lstStyle/>
          <a:p>
            <a:pPr algn="ctr"/>
            <a:r>
              <a:rPr lang="en-US" sz="3600" u="sng" dirty="0"/>
              <a:t>Summary and outlook</a:t>
            </a:r>
          </a:p>
        </p:txBody>
      </p:sp>
      <p:sp>
        <p:nvSpPr>
          <p:cNvPr id="3" name="Content Placeholder 2">
            <a:extLst>
              <a:ext uri="{FF2B5EF4-FFF2-40B4-BE49-F238E27FC236}">
                <a16:creationId xmlns:a16="http://schemas.microsoft.com/office/drawing/2014/main" id="{717011D5-14BF-41E5-ABF8-074C9E810355}"/>
              </a:ext>
            </a:extLst>
          </p:cNvPr>
          <p:cNvSpPr>
            <a:spLocks noGrp="1"/>
          </p:cNvSpPr>
          <p:nvPr>
            <p:ph idx="1"/>
          </p:nvPr>
        </p:nvSpPr>
        <p:spPr>
          <a:xfrm>
            <a:off x="0" y="1273474"/>
            <a:ext cx="9144000" cy="2811396"/>
          </a:xfrm>
        </p:spPr>
        <p:txBody>
          <a:bodyPr>
            <a:noAutofit/>
          </a:bodyPr>
          <a:lstStyle/>
          <a:p>
            <a:pPr>
              <a:buFont typeface="Wingdings" panose="05000000000000000000" pitchFamily="2" charset="2"/>
              <a:buChar char="Ø"/>
            </a:pPr>
            <a:r>
              <a:rPr lang="en-US" dirty="0"/>
              <a:t>Chiral model of nucleon-pion is treated by </a:t>
            </a:r>
            <a:r>
              <a:rPr lang="en-US" dirty="0">
                <a:solidFill>
                  <a:srgbClr val="FF0000"/>
                </a:solidFill>
              </a:rPr>
              <a:t>B</a:t>
            </a:r>
            <a:r>
              <a:rPr lang="en-US" dirty="0"/>
              <a:t>asis </a:t>
            </a:r>
            <a:r>
              <a:rPr lang="en-US" dirty="0">
                <a:solidFill>
                  <a:srgbClr val="FF0000"/>
                </a:solidFill>
              </a:rPr>
              <a:t>L</a:t>
            </a:r>
            <a:r>
              <a:rPr lang="en-US" dirty="0"/>
              <a:t>ight-</a:t>
            </a:r>
            <a:r>
              <a:rPr lang="en-US" dirty="0">
                <a:solidFill>
                  <a:srgbClr val="FF0000"/>
                </a:solidFill>
              </a:rPr>
              <a:t>f</a:t>
            </a:r>
            <a:r>
              <a:rPr lang="en-US" dirty="0"/>
              <a:t>ront </a:t>
            </a:r>
            <a:r>
              <a:rPr lang="en-US" dirty="0">
                <a:solidFill>
                  <a:srgbClr val="FF0000"/>
                </a:solidFill>
              </a:rPr>
              <a:t>Q</a:t>
            </a:r>
            <a:r>
              <a:rPr lang="en-US" dirty="0"/>
              <a:t>uantization method: </a:t>
            </a:r>
          </a:p>
          <a:p>
            <a:pPr lvl="1"/>
            <a:r>
              <a:rPr lang="en-US" sz="2400" dirty="0">
                <a:solidFill>
                  <a:srgbClr val="FF0000"/>
                </a:solidFill>
              </a:rPr>
              <a:t>fully relativistic, non-perturbative treatment </a:t>
            </a:r>
          </a:p>
          <a:p>
            <a:pPr lvl="1"/>
            <a:r>
              <a:rPr lang="en-US" sz="2400" dirty="0"/>
              <a:t>close connection with observables of hadron structure</a:t>
            </a:r>
          </a:p>
          <a:p>
            <a:pPr>
              <a:buFont typeface="Wingdings" panose="05000000000000000000" pitchFamily="2" charset="2"/>
              <a:buChar char="Ø"/>
            </a:pPr>
            <a:r>
              <a:rPr lang="en-US" dirty="0"/>
              <a:t>Initial calculations are performed &amp; results </a:t>
            </a:r>
            <a:r>
              <a:rPr lang="en-US" dirty="0">
                <a:solidFill>
                  <a:srgbClr val="0432FF"/>
                </a:solidFill>
              </a:rPr>
              <a:t>(mass spectrum, Dirac form factor)</a:t>
            </a:r>
            <a:r>
              <a:rPr lang="en-US" dirty="0"/>
              <a:t> are </a:t>
            </a:r>
            <a:r>
              <a:rPr lang="en-US" dirty="0">
                <a:solidFill>
                  <a:srgbClr val="FF0000"/>
                </a:solidFill>
              </a:rPr>
              <a:t>promising</a:t>
            </a:r>
          </a:p>
          <a:p>
            <a:endParaRPr lang="en-US" dirty="0"/>
          </a:p>
          <a:p>
            <a:endParaRPr lang="en-US" dirty="0"/>
          </a:p>
          <a:p>
            <a:endParaRPr lang="en-US" dirty="0"/>
          </a:p>
          <a:p>
            <a:pPr marL="0" indent="0">
              <a:buNone/>
            </a:pPr>
            <a:endParaRPr lang="en-US" dirty="0"/>
          </a:p>
        </p:txBody>
      </p:sp>
      <p:cxnSp>
        <p:nvCxnSpPr>
          <p:cNvPr id="5" name="Straight Connector 4">
            <a:extLst>
              <a:ext uri="{FF2B5EF4-FFF2-40B4-BE49-F238E27FC236}">
                <a16:creationId xmlns:a16="http://schemas.microsoft.com/office/drawing/2014/main" id="{36361108-147C-6B46-8992-B6FDCCFACABD}"/>
              </a:ext>
            </a:extLst>
          </p:cNvPr>
          <p:cNvCxnSpPr>
            <a:cxnSpLocks/>
          </p:cNvCxnSpPr>
          <p:nvPr/>
        </p:nvCxnSpPr>
        <p:spPr>
          <a:xfrm>
            <a:off x="1465729" y="4184107"/>
            <a:ext cx="62125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F16987-C501-2A42-A5A2-31293E08CB98}"/>
              </a:ext>
            </a:extLst>
          </p:cNvPr>
          <p:cNvSpPr txBox="1">
            <a:spLocks/>
          </p:cNvSpPr>
          <p:nvPr/>
        </p:nvSpPr>
        <p:spPr>
          <a:xfrm>
            <a:off x="1513831" y="4420176"/>
            <a:ext cx="6183572" cy="72214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dirty="0"/>
          </a:p>
        </p:txBody>
      </p:sp>
      <p:sp>
        <p:nvSpPr>
          <p:cNvPr id="7" name="Slide Number Placeholder 6"/>
          <p:cNvSpPr>
            <a:spLocks noGrp="1"/>
          </p:cNvSpPr>
          <p:nvPr>
            <p:ph type="sldNum" sz="quarter" idx="12"/>
          </p:nvPr>
        </p:nvSpPr>
        <p:spPr/>
        <p:txBody>
          <a:bodyPr/>
          <a:lstStyle/>
          <a:p>
            <a:fld id="{8F5ACDC8-A4D3-2743-AEB8-B10DCFDD2470}" type="slidenum">
              <a:rPr lang="en-US" sz="2000">
                <a:solidFill>
                  <a:prstClr val="black">
                    <a:tint val="75000"/>
                  </a:prstClr>
                </a:solidFill>
                <a:latin typeface="Calibri"/>
              </a:rPr>
              <a:pPr/>
              <a:t>14</a:t>
            </a:fld>
            <a:endParaRPr lang="en-US" sz="2000" dirty="0">
              <a:solidFill>
                <a:prstClr val="black">
                  <a:tint val="75000"/>
                </a:prstClr>
              </a:solidFill>
              <a:latin typeface="Calibri"/>
            </a:endParaRPr>
          </a:p>
        </p:txBody>
      </p:sp>
      <p:sp>
        <p:nvSpPr>
          <p:cNvPr id="8" name="TextBox 7">
            <a:extLst>
              <a:ext uri="{FF2B5EF4-FFF2-40B4-BE49-F238E27FC236}">
                <a16:creationId xmlns:a16="http://schemas.microsoft.com/office/drawing/2014/main" id="{F2BB6A9F-C3A9-4096-AAA7-BA535594F0F3}"/>
              </a:ext>
            </a:extLst>
          </p:cNvPr>
          <p:cNvSpPr txBox="1"/>
          <p:nvPr/>
        </p:nvSpPr>
        <p:spPr>
          <a:xfrm>
            <a:off x="308500" y="4406351"/>
            <a:ext cx="8464857" cy="1785104"/>
          </a:xfrm>
          <a:prstGeom prst="rect">
            <a:avLst/>
          </a:prstGeom>
          <a:noFill/>
        </p:spPr>
        <p:txBody>
          <a:bodyPr wrap="square" rtlCol="0">
            <a:spAutoFit/>
          </a:bodyPr>
          <a:lstStyle/>
          <a:p>
            <a:pPr marL="285750" indent="-285750">
              <a:buFont typeface="Arial" panose="020B0604020202020204" pitchFamily="34" charset="0"/>
              <a:buChar char="•"/>
            </a:pPr>
            <a:r>
              <a:rPr lang="en-US" sz="2200" dirty="0"/>
              <a:t>Convergence study</a:t>
            </a:r>
          </a:p>
          <a:p>
            <a:pPr marL="285750" indent="-285750">
              <a:buFont typeface="Arial" panose="020B0604020202020204" pitchFamily="34" charset="0"/>
              <a:buChar char="•"/>
            </a:pPr>
            <a:r>
              <a:rPr lang="en-US" sz="2200" dirty="0"/>
              <a:t>Higher order interactions in the chiral </a:t>
            </a:r>
            <a:r>
              <a:rPr lang="en-US" sz="2200" dirty="0" err="1"/>
              <a:t>Lagrangian</a:t>
            </a:r>
            <a:endParaRPr lang="en-US" sz="2200" dirty="0"/>
          </a:p>
          <a:p>
            <a:pPr marL="285750" indent="-285750">
              <a:buFont typeface="Arial" panose="020B0604020202020204" pitchFamily="34" charset="0"/>
              <a:buChar char="•"/>
            </a:pPr>
            <a:r>
              <a:rPr lang="en-US" sz="2200" dirty="0"/>
              <a:t>More observables: GPD, TMD, GTMD…</a:t>
            </a:r>
          </a:p>
          <a:p>
            <a:pPr marL="285750" indent="-285750">
              <a:buFont typeface="Arial" panose="020B0604020202020204" pitchFamily="34" charset="0"/>
              <a:buChar char="•"/>
            </a:pPr>
            <a:r>
              <a:rPr lang="en-US" sz="2200" dirty="0"/>
              <a:t>Inclusion of quarks and gluons and comparison with </a:t>
            </a:r>
            <a:r>
              <a:rPr lang="en-US" sz="2200" dirty="0" err="1"/>
              <a:t>parton</a:t>
            </a:r>
            <a:r>
              <a:rPr lang="en-US" sz="2200" dirty="0"/>
              <a:t> picture</a:t>
            </a:r>
          </a:p>
          <a:p>
            <a:pPr marL="285750" indent="-285750">
              <a:buFont typeface="Arial" panose="020B0604020202020204" pitchFamily="34" charset="0"/>
              <a:buChar char="•"/>
            </a:pPr>
            <a:r>
              <a:rPr lang="en-US" sz="2200" dirty="0"/>
              <a:t>Pion cloud for studying light flavor sea-quark asymmetry</a:t>
            </a:r>
          </a:p>
        </p:txBody>
      </p:sp>
    </p:spTree>
    <p:extLst>
      <p:ext uri="{BB962C8B-B14F-4D97-AF65-F5344CB8AC3E}">
        <p14:creationId xmlns:p14="http://schemas.microsoft.com/office/powerpoint/2010/main" val="2643820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5ACDC8-A4D3-2743-AEB8-B10DCFDD2470}" type="slidenum">
              <a:rPr lang="en-US" sz="2000">
                <a:solidFill>
                  <a:prstClr val="black">
                    <a:tint val="75000"/>
                  </a:prstClr>
                </a:solidFill>
                <a:latin typeface="Calibri"/>
              </a:rPr>
              <a:pPr/>
              <a:t>15</a:t>
            </a:fld>
            <a:endParaRPr lang="en-US" sz="2000" dirty="0">
              <a:solidFill>
                <a:prstClr val="black">
                  <a:tint val="75000"/>
                </a:prstClr>
              </a:solidFill>
              <a:latin typeface="Calibri"/>
            </a:endParaRPr>
          </a:p>
        </p:txBody>
      </p:sp>
      <p:sp>
        <p:nvSpPr>
          <p:cNvPr id="5" name="Rectangle 4"/>
          <p:cNvSpPr/>
          <p:nvPr/>
        </p:nvSpPr>
        <p:spPr>
          <a:xfrm>
            <a:off x="271212" y="2886544"/>
            <a:ext cx="8601575" cy="1084912"/>
          </a:xfrm>
          <a:prstGeom prst="rect">
            <a:avLst/>
          </a:prstGeom>
          <a:noFill/>
        </p:spPr>
        <p:txBody>
          <a:bodyPr wrap="square" lIns="68580" tIns="34290" rIns="68580" bIns="34290">
            <a:spAutoFit/>
          </a:bodyPr>
          <a:lstStyle/>
          <a:p>
            <a:pPr algn="ctr"/>
            <a:r>
              <a:rPr lang="en-US" sz="6600" b="1" dirty="0">
                <a:ln w="22225">
                  <a:solidFill>
                    <a:schemeClr val="accent2"/>
                  </a:solidFill>
                  <a:prstDash val="solid"/>
                </a:ln>
                <a:solidFill>
                  <a:schemeClr val="accent2">
                    <a:lumMod val="40000"/>
                    <a:lumOff val="60000"/>
                  </a:schemeClr>
                </a:solidFill>
              </a:rPr>
              <a:t>Thank you!</a:t>
            </a:r>
          </a:p>
        </p:txBody>
      </p:sp>
    </p:spTree>
    <p:extLst>
      <p:ext uri="{BB962C8B-B14F-4D97-AF65-F5344CB8AC3E}">
        <p14:creationId xmlns:p14="http://schemas.microsoft.com/office/powerpoint/2010/main" val="4078369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37A5C-AD7D-4347-ACE4-928F2B88FB69}"/>
              </a:ext>
            </a:extLst>
          </p:cNvPr>
          <p:cNvSpPr>
            <a:spLocks noGrp="1"/>
          </p:cNvSpPr>
          <p:nvPr>
            <p:ph type="title"/>
          </p:nvPr>
        </p:nvSpPr>
        <p:spPr>
          <a:xfrm>
            <a:off x="457200" y="2857500"/>
            <a:ext cx="8229600" cy="1143000"/>
          </a:xfrm>
        </p:spPr>
        <p:txBody>
          <a:bodyPr>
            <a:normAutofit/>
          </a:bodyPr>
          <a:lstStyle/>
          <a:p>
            <a:r>
              <a:rPr lang="en-US" sz="4000" dirty="0"/>
              <a:t>Backups</a:t>
            </a:r>
          </a:p>
        </p:txBody>
      </p:sp>
      <p:sp>
        <p:nvSpPr>
          <p:cNvPr id="5" name="Slide Number Placeholder 4">
            <a:extLst>
              <a:ext uri="{FF2B5EF4-FFF2-40B4-BE49-F238E27FC236}">
                <a16:creationId xmlns:a16="http://schemas.microsoft.com/office/drawing/2014/main" id="{4C3FD573-E6B4-47FF-A02B-DE035AD15A0A}"/>
              </a:ext>
            </a:extLst>
          </p:cNvPr>
          <p:cNvSpPr>
            <a:spLocks noGrp="1"/>
          </p:cNvSpPr>
          <p:nvPr>
            <p:ph type="sldNum" sz="quarter" idx="12"/>
          </p:nvPr>
        </p:nvSpPr>
        <p:spPr/>
        <p:txBody>
          <a:bodyPr/>
          <a:lstStyle/>
          <a:p>
            <a:fld id="{8F5ACDC8-A4D3-2743-AEB8-B10DCFDD2470}" type="slidenum">
              <a:rPr lang="en-US" sz="2000" smtClean="0">
                <a:solidFill>
                  <a:prstClr val="black">
                    <a:tint val="75000"/>
                  </a:prstClr>
                </a:solidFill>
                <a:latin typeface="Calibri"/>
              </a:rPr>
              <a:pPr/>
              <a:t>16</a:t>
            </a:fld>
            <a:endParaRPr lang="en-US" sz="2000" dirty="0">
              <a:solidFill>
                <a:prstClr val="black">
                  <a:tint val="75000"/>
                </a:prstClr>
              </a:solidFill>
              <a:latin typeface="Calibri"/>
            </a:endParaRPr>
          </a:p>
        </p:txBody>
      </p:sp>
    </p:spTree>
    <p:extLst>
      <p:ext uri="{BB962C8B-B14F-4D97-AF65-F5344CB8AC3E}">
        <p14:creationId xmlns:p14="http://schemas.microsoft.com/office/powerpoint/2010/main" val="1670159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E6673F-8032-AE4E-A28F-85855CEA25A4}"/>
                  </a:ext>
                </a:extLst>
              </p:cNvPr>
              <p:cNvSpPr>
                <a:spLocks noGrp="1"/>
              </p:cNvSpPr>
              <p:nvPr>
                <p:ph idx="1"/>
              </p:nvPr>
            </p:nvSpPr>
            <p:spPr>
              <a:xfrm>
                <a:off x="162017" y="4952216"/>
                <a:ext cx="8819965" cy="1582661"/>
              </a:xfrm>
            </p:spPr>
            <p:txBody>
              <a:bodyPr>
                <a:normAutofit/>
              </a:bodyPr>
              <a:lstStyle/>
              <a:p>
                <a:r>
                  <a:rPr lang="en-US" sz="2400" dirty="0"/>
                  <a:t>Light flavor sea quark asymmetry in the proton suggests </a:t>
                </a:r>
                <a:r>
                  <a:rPr lang="en-US" sz="2400" dirty="0">
                    <a:solidFill>
                      <a:srgbClr val="FF0000"/>
                    </a:solidFill>
                  </a:rPr>
                  <a:t>pion cloud</a:t>
                </a:r>
              </a:p>
              <a:p>
                <a:pPr marL="0" indent="0">
                  <a:buNone/>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m:t>
                      </m:r>
                      <m:r>
                        <a:rPr lang="en-US" sz="2400" b="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𝑛</m:t>
                      </m:r>
                      <m:sSup>
                        <m:sSupPr>
                          <m:ctrlPr>
                            <a:rPr lang="en-US" sz="2400" b="0" i="1" smtClean="0">
                              <a:solidFill>
                                <a:srgbClr val="FF0000"/>
                              </a:solidFill>
                              <a:latin typeface="Cambria Math" panose="02040503050406030204" pitchFamily="18" charset="0"/>
                              <a:ea typeface="Cambria Math" panose="02040503050406030204" pitchFamily="18" charset="0"/>
                            </a:rPr>
                          </m:ctrlPr>
                        </m:sSupPr>
                        <m:e>
                          <m:r>
                            <a:rPr lang="en-US" sz="2400" b="0" i="1" smtClean="0">
                              <a:solidFill>
                                <a:srgbClr val="FF0000"/>
                              </a:solidFill>
                              <a:latin typeface="Cambria Math" panose="02040503050406030204" pitchFamily="18" charset="0"/>
                              <a:ea typeface="Cambria Math" panose="02040503050406030204" pitchFamily="18" charset="0"/>
                            </a:rPr>
                            <m:t>𝜋</m:t>
                          </m:r>
                        </m:e>
                        <m:sup>
                          <m:r>
                            <a:rPr lang="en-US" sz="2400" b="0" i="1" smtClean="0">
                              <a:solidFill>
                                <a:srgbClr val="FF0000"/>
                              </a:solidFill>
                              <a:latin typeface="Cambria Math" panose="02040503050406030204" pitchFamily="18" charset="0"/>
                              <a:ea typeface="Cambria Math" panose="02040503050406030204" pitchFamily="18" charset="0"/>
                            </a:rPr>
                            <m:t>−</m:t>
                          </m:r>
                        </m:sup>
                      </m:sSup>
                      <m:r>
                        <a:rPr lang="en-US" sz="2400" b="0" i="1" smtClean="0">
                          <a:solidFill>
                            <a:srgbClr val="FF0000"/>
                          </a:solidFill>
                          <a:latin typeface="Cambria Math" panose="02040503050406030204" pitchFamily="18" charset="0"/>
                          <a:ea typeface="Cambria Math" panose="02040503050406030204" pitchFamily="18" charset="0"/>
                        </a:rPr>
                        <m:t>, </m:t>
                      </m:r>
                      <m:r>
                        <a:rPr lang="en-US" sz="2400" b="0" i="1" smtClean="0">
                          <a:solidFill>
                            <a:srgbClr val="FF0000"/>
                          </a:solidFill>
                          <a:latin typeface="Cambria Math" panose="02040503050406030204" pitchFamily="18" charset="0"/>
                          <a:ea typeface="Cambria Math" panose="02040503050406030204" pitchFamily="18" charset="0"/>
                        </a:rPr>
                        <m:t>𝑝</m:t>
                      </m:r>
                      <m:r>
                        <a:rPr lang="en-US" sz="2400" b="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𝑝</m:t>
                      </m:r>
                      <m:sSup>
                        <m:sSupPr>
                          <m:ctrlPr>
                            <a:rPr lang="en-US" sz="2400" b="0" i="1" smtClean="0">
                              <a:solidFill>
                                <a:srgbClr val="FF0000"/>
                              </a:solidFill>
                              <a:latin typeface="Cambria Math" panose="02040503050406030204" pitchFamily="18" charset="0"/>
                              <a:ea typeface="Cambria Math" panose="02040503050406030204" pitchFamily="18" charset="0"/>
                            </a:rPr>
                          </m:ctrlPr>
                        </m:sSupPr>
                        <m:e>
                          <m:r>
                            <a:rPr lang="en-US" sz="2400" b="0" i="1" smtClean="0">
                              <a:solidFill>
                                <a:srgbClr val="FF0000"/>
                              </a:solidFill>
                              <a:latin typeface="Cambria Math" panose="02040503050406030204" pitchFamily="18" charset="0"/>
                              <a:ea typeface="Cambria Math" panose="02040503050406030204" pitchFamily="18" charset="0"/>
                            </a:rPr>
                            <m:t>𝜋</m:t>
                          </m:r>
                        </m:e>
                        <m:sup>
                          <m:r>
                            <a:rPr lang="en-US" sz="2400" b="0" i="1" smtClean="0">
                              <a:solidFill>
                                <a:srgbClr val="FF0000"/>
                              </a:solidFill>
                              <a:latin typeface="Cambria Math" panose="02040503050406030204" pitchFamily="18" charset="0"/>
                              <a:ea typeface="Cambria Math" panose="02040503050406030204" pitchFamily="18" charset="0"/>
                            </a:rPr>
                            <m:t>0</m:t>
                          </m:r>
                        </m:sup>
                      </m:sSup>
                    </m:oMath>
                  </m:oMathPara>
                </a14:m>
                <a:endParaRPr lang="en-US" sz="2400" dirty="0">
                  <a:solidFill>
                    <a:srgbClr val="FF0000"/>
                  </a:solidFill>
                </a:endParaRPr>
              </a:p>
              <a:p>
                <a:r>
                  <a:rPr lang="en-US" sz="2400" dirty="0"/>
                  <a:t>We can use our treatment and experimental constraints on the parameters of a chiral </a:t>
                </a:r>
                <a:r>
                  <a:rPr lang="en-US" sz="2400" dirty="0" err="1"/>
                  <a:t>Lagrangian</a:t>
                </a:r>
                <a:r>
                  <a:rPr lang="en-US" sz="2400" dirty="0"/>
                  <a:t> to make predictions</a:t>
                </a:r>
              </a:p>
            </p:txBody>
          </p:sp>
        </mc:Choice>
        <mc:Fallback xmlns="">
          <p:sp>
            <p:nvSpPr>
              <p:cNvPr id="3" name="Content Placeholder 2">
                <a:extLst>
                  <a:ext uri="{FF2B5EF4-FFF2-40B4-BE49-F238E27FC236}">
                    <a16:creationId xmlns:a16="http://schemas.microsoft.com/office/drawing/2014/main" id="{69E6673F-8032-AE4E-A28F-85855CEA25A4}"/>
                  </a:ext>
                </a:extLst>
              </p:cNvPr>
              <p:cNvSpPr>
                <a:spLocks noGrp="1" noRot="1" noChangeAspect="1" noMove="1" noResize="1" noEditPoints="1" noAdjustHandles="1" noChangeArrowheads="1" noChangeShapeType="1" noTextEdit="1"/>
              </p:cNvSpPr>
              <p:nvPr>
                <p:ph idx="1"/>
              </p:nvPr>
            </p:nvSpPr>
            <p:spPr>
              <a:xfrm>
                <a:off x="162017" y="4952216"/>
                <a:ext cx="8819965" cy="1582661"/>
              </a:xfrm>
              <a:blipFill>
                <a:blip r:embed="rId2"/>
                <a:stretch>
                  <a:fillRect l="-968" t="-5385" b="-576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545B77F-84B4-574C-ACBD-65C1EE3C4140}"/>
              </a:ext>
            </a:extLst>
          </p:cNvPr>
          <p:cNvSpPr>
            <a:spLocks noGrp="1"/>
          </p:cNvSpPr>
          <p:nvPr>
            <p:ph type="sldNum" sz="quarter" idx="12"/>
          </p:nvPr>
        </p:nvSpPr>
        <p:spPr/>
        <p:txBody>
          <a:bodyPr/>
          <a:lstStyle/>
          <a:p>
            <a:fld id="{8F5ACDC8-A4D3-2743-AEB8-B10DCFDD2470}" type="slidenum">
              <a:rPr lang="en-US" sz="2000" smtClean="0">
                <a:solidFill>
                  <a:prstClr val="black">
                    <a:tint val="75000"/>
                  </a:prstClr>
                </a:solidFill>
                <a:latin typeface="Calibri"/>
              </a:rPr>
              <a:pPr/>
              <a:t>17</a:t>
            </a:fld>
            <a:endParaRPr lang="en-US" sz="2000">
              <a:solidFill>
                <a:prstClr val="black">
                  <a:tint val="75000"/>
                </a:prstClr>
              </a:solidFill>
              <a:latin typeface="Calibri"/>
            </a:endParaRPr>
          </a:p>
        </p:txBody>
      </p:sp>
      <p:pic>
        <p:nvPicPr>
          <p:cNvPr id="5" name="Picture 4">
            <a:extLst>
              <a:ext uri="{FF2B5EF4-FFF2-40B4-BE49-F238E27FC236}">
                <a16:creationId xmlns:a16="http://schemas.microsoft.com/office/drawing/2014/main" id="{9B2915A0-0C65-6B45-AD86-FE7CC6D23188}"/>
              </a:ext>
            </a:extLst>
          </p:cNvPr>
          <p:cNvPicPr>
            <a:picLocks noChangeAspect="1"/>
          </p:cNvPicPr>
          <p:nvPr/>
        </p:nvPicPr>
        <p:blipFill rotWithShape="1">
          <a:blip r:embed="rId3"/>
          <a:srcRect l="3275" t="10961" r="41949" b="40250"/>
          <a:stretch/>
        </p:blipFill>
        <p:spPr>
          <a:xfrm>
            <a:off x="0" y="1386248"/>
            <a:ext cx="6136974" cy="3067057"/>
          </a:xfrm>
          <a:prstGeom prst="rect">
            <a:avLst/>
          </a:prstGeom>
        </p:spPr>
      </p:pic>
      <p:sp>
        <p:nvSpPr>
          <p:cNvPr id="7" name="TextBox 6">
            <a:extLst>
              <a:ext uri="{FF2B5EF4-FFF2-40B4-BE49-F238E27FC236}">
                <a16:creationId xmlns:a16="http://schemas.microsoft.com/office/drawing/2014/main" id="{6A67C7A7-C881-C546-87A0-1A429BF97C5F}"/>
              </a:ext>
            </a:extLst>
          </p:cNvPr>
          <p:cNvSpPr txBox="1"/>
          <p:nvPr/>
        </p:nvSpPr>
        <p:spPr>
          <a:xfrm>
            <a:off x="837812" y="4358322"/>
            <a:ext cx="5427704" cy="369332"/>
          </a:xfrm>
          <a:prstGeom prst="rect">
            <a:avLst/>
          </a:prstGeom>
          <a:noFill/>
        </p:spPr>
        <p:txBody>
          <a:bodyPr wrap="none" rtlCol="0">
            <a:spAutoFit/>
          </a:bodyPr>
          <a:lstStyle/>
          <a:p>
            <a:r>
              <a:rPr lang="en-US" dirty="0">
                <a:solidFill>
                  <a:srgbClr val="0070C0"/>
                </a:solidFill>
              </a:rPr>
              <a:t>Adapted</a:t>
            </a:r>
            <a:r>
              <a:rPr lang="zh-CN" altLang="en-US" dirty="0">
                <a:solidFill>
                  <a:srgbClr val="0070C0"/>
                </a:solidFill>
              </a:rPr>
              <a:t> </a:t>
            </a:r>
            <a:r>
              <a:rPr lang="en-US" altLang="zh-CN" dirty="0">
                <a:solidFill>
                  <a:srgbClr val="0070C0"/>
                </a:solidFill>
              </a:rPr>
              <a:t>f</a:t>
            </a:r>
            <a:r>
              <a:rPr lang="en-US" dirty="0">
                <a:solidFill>
                  <a:srgbClr val="0070C0"/>
                </a:solidFill>
              </a:rPr>
              <a:t>rom </a:t>
            </a:r>
            <a:r>
              <a:rPr lang="en-US" dirty="0" err="1">
                <a:solidFill>
                  <a:srgbClr val="0070C0"/>
                </a:solidFill>
              </a:rPr>
              <a:t>Alberg</a:t>
            </a:r>
            <a:r>
              <a:rPr lang="en-US" dirty="0">
                <a:solidFill>
                  <a:srgbClr val="0070C0"/>
                </a:solidFill>
              </a:rPr>
              <a:t> and Miller, APS April Meeting 2018</a:t>
            </a:r>
          </a:p>
        </p:txBody>
      </p:sp>
      <p:sp>
        <p:nvSpPr>
          <p:cNvPr id="6" name="Rectangle 5">
            <a:extLst>
              <a:ext uri="{FF2B5EF4-FFF2-40B4-BE49-F238E27FC236}">
                <a16:creationId xmlns:a16="http://schemas.microsoft.com/office/drawing/2014/main" id="{06AF5D70-0AF8-2D47-8B2E-46D63CD8642A}"/>
              </a:ext>
            </a:extLst>
          </p:cNvPr>
          <p:cNvSpPr/>
          <p:nvPr/>
        </p:nvSpPr>
        <p:spPr>
          <a:xfrm>
            <a:off x="5453060" y="826530"/>
            <a:ext cx="4067179" cy="369332"/>
          </a:xfrm>
          <a:prstGeom prst="rect">
            <a:avLst/>
          </a:prstGeom>
        </p:spPr>
        <p:txBody>
          <a:bodyPr wrap="square">
            <a:spAutoFit/>
          </a:bodyPr>
          <a:lstStyle/>
          <a:p>
            <a:r>
              <a:rPr lang="en-US" dirty="0">
                <a:solidFill>
                  <a:srgbClr val="0070C0"/>
                </a:solidFill>
                <a:latin typeface="Times" pitchFamily="2" charset="0"/>
              </a:rPr>
              <a:t>[</a:t>
            </a:r>
            <a:r>
              <a:rPr lang="en-US" dirty="0" err="1">
                <a:solidFill>
                  <a:srgbClr val="0070C0"/>
                </a:solidFill>
                <a:latin typeface="Times" pitchFamily="2" charset="0"/>
              </a:rPr>
              <a:t>Theberge</a:t>
            </a:r>
            <a:r>
              <a:rPr lang="en-US" dirty="0">
                <a:solidFill>
                  <a:srgbClr val="0070C0"/>
                </a:solidFill>
                <a:latin typeface="Times" pitchFamily="2" charset="0"/>
              </a:rPr>
              <a:t>, Thomas and Miller, 1980] </a:t>
            </a:r>
            <a:endParaRPr lang="en-US" dirty="0">
              <a:solidFill>
                <a:srgbClr val="0070C0"/>
              </a:solidFill>
            </a:endParaRPr>
          </a:p>
        </p:txBody>
      </p:sp>
      <p:pic>
        <p:nvPicPr>
          <p:cNvPr id="15" name="Picture 14">
            <a:extLst>
              <a:ext uri="{FF2B5EF4-FFF2-40B4-BE49-F238E27FC236}">
                <a16:creationId xmlns:a16="http://schemas.microsoft.com/office/drawing/2014/main" id="{4C5F3F37-FD34-4899-AABB-7F0AE6508559}"/>
              </a:ext>
            </a:extLst>
          </p:cNvPr>
          <p:cNvPicPr>
            <a:picLocks noChangeAspect="1"/>
          </p:cNvPicPr>
          <p:nvPr/>
        </p:nvPicPr>
        <p:blipFill rotWithShape="1">
          <a:blip r:embed="rId3"/>
          <a:srcRect l="70013" t="10961" r="7826" b="40250"/>
          <a:stretch/>
        </p:blipFill>
        <p:spPr>
          <a:xfrm>
            <a:off x="6457950" y="1386248"/>
            <a:ext cx="2686050" cy="3318059"/>
          </a:xfrm>
          <a:prstGeom prst="rect">
            <a:avLst/>
          </a:prstGeom>
        </p:spPr>
      </p:pic>
      <p:sp>
        <p:nvSpPr>
          <p:cNvPr id="10" name="Arrow: Right 9">
            <a:extLst>
              <a:ext uri="{FF2B5EF4-FFF2-40B4-BE49-F238E27FC236}">
                <a16:creationId xmlns:a16="http://schemas.microsoft.com/office/drawing/2014/main" id="{5D345B44-8562-44BA-A714-F82F4FF49A0B}"/>
              </a:ext>
            </a:extLst>
          </p:cNvPr>
          <p:cNvSpPr/>
          <p:nvPr/>
        </p:nvSpPr>
        <p:spPr>
          <a:xfrm>
            <a:off x="5987317" y="2252328"/>
            <a:ext cx="437085" cy="956934"/>
          </a:xfrm>
          <a:prstGeom prst="rightArrow">
            <a:avLst/>
          </a:prstGeom>
          <a:solidFill>
            <a:srgbClr val="0432FF">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D9562E29-18D4-4B8E-A63A-FF5D80D57490}"/>
              </a:ext>
            </a:extLst>
          </p:cNvPr>
          <p:cNvSpPr>
            <a:spLocks noGrp="1"/>
          </p:cNvSpPr>
          <p:nvPr>
            <p:ph type="title"/>
          </p:nvPr>
        </p:nvSpPr>
        <p:spPr>
          <a:xfrm>
            <a:off x="417339" y="140634"/>
            <a:ext cx="8495930" cy="739339"/>
          </a:xfrm>
        </p:spPr>
        <p:txBody>
          <a:bodyPr>
            <a:normAutofit fontScale="90000"/>
          </a:bodyPr>
          <a:lstStyle/>
          <a:p>
            <a:pPr algn="ctr"/>
            <a:r>
              <a:rPr lang="en-US" sz="4000" u="sng" dirty="0"/>
              <a:t>Cloudy-bag model for sea quark asymmetry</a:t>
            </a:r>
          </a:p>
        </p:txBody>
      </p:sp>
    </p:spTree>
    <p:extLst>
      <p:ext uri="{BB962C8B-B14F-4D97-AF65-F5344CB8AC3E}">
        <p14:creationId xmlns:p14="http://schemas.microsoft.com/office/powerpoint/2010/main" val="2759588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9C6BE5-D329-4A0D-927C-195ACFDF2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298" y="1280798"/>
            <a:ext cx="7879404" cy="4937760"/>
          </a:xfrm>
          <a:prstGeom prst="rect">
            <a:avLst/>
          </a:prstGeom>
        </p:spPr>
      </p:pic>
      <p:sp>
        <p:nvSpPr>
          <p:cNvPr id="2" name="Title 1">
            <a:extLst>
              <a:ext uri="{FF2B5EF4-FFF2-40B4-BE49-F238E27FC236}">
                <a16:creationId xmlns:a16="http://schemas.microsoft.com/office/drawing/2014/main" id="{4698BBDC-7022-4B91-8693-EEBDA5C7D7F3}"/>
              </a:ext>
            </a:extLst>
          </p:cNvPr>
          <p:cNvSpPr>
            <a:spLocks noGrp="1"/>
          </p:cNvSpPr>
          <p:nvPr>
            <p:ph type="title"/>
          </p:nvPr>
        </p:nvSpPr>
        <p:spPr>
          <a:xfrm>
            <a:off x="457200" y="0"/>
            <a:ext cx="8229600" cy="1143000"/>
          </a:xfrm>
        </p:spPr>
        <p:txBody>
          <a:bodyPr>
            <a:normAutofit/>
          </a:bodyPr>
          <a:lstStyle/>
          <a:p>
            <a:r>
              <a:rPr lang="en-US" sz="4000" dirty="0"/>
              <a:t>Parton distribution function</a:t>
            </a:r>
          </a:p>
        </p:txBody>
      </p:sp>
      <p:sp>
        <p:nvSpPr>
          <p:cNvPr id="5" name="Slide Number Placeholder 4">
            <a:extLst>
              <a:ext uri="{FF2B5EF4-FFF2-40B4-BE49-F238E27FC236}">
                <a16:creationId xmlns:a16="http://schemas.microsoft.com/office/drawing/2014/main" id="{683A6EA4-F095-4339-B15C-D7F48CBDFDAF}"/>
              </a:ext>
            </a:extLst>
          </p:cNvPr>
          <p:cNvSpPr>
            <a:spLocks noGrp="1"/>
          </p:cNvSpPr>
          <p:nvPr>
            <p:ph type="sldNum" sz="quarter" idx="12"/>
          </p:nvPr>
        </p:nvSpPr>
        <p:spPr/>
        <p:txBody>
          <a:bodyPr/>
          <a:lstStyle/>
          <a:p>
            <a:fld id="{8F5ACDC8-A4D3-2743-AEB8-B10DCFDD2470}" type="slidenum">
              <a:rPr lang="en-US" sz="2000" smtClean="0">
                <a:solidFill>
                  <a:prstClr val="black">
                    <a:tint val="75000"/>
                  </a:prstClr>
                </a:solidFill>
                <a:latin typeface="Calibri"/>
              </a:rPr>
              <a:pPr/>
              <a:t>18</a:t>
            </a:fld>
            <a:endParaRPr lang="en-US" sz="2000">
              <a:solidFill>
                <a:prstClr val="black">
                  <a:tint val="75000"/>
                </a:prstClr>
              </a:solidFill>
              <a:latin typeface="Calibri"/>
            </a:endParaRPr>
          </a:p>
        </p:txBody>
      </p:sp>
      <p:sp>
        <p:nvSpPr>
          <p:cNvPr id="11" name="TextBox 10">
            <a:extLst>
              <a:ext uri="{FF2B5EF4-FFF2-40B4-BE49-F238E27FC236}">
                <a16:creationId xmlns:a16="http://schemas.microsoft.com/office/drawing/2014/main" id="{48C541A0-5032-463D-BA96-96D86E489E4B}"/>
              </a:ext>
            </a:extLst>
          </p:cNvPr>
          <p:cNvSpPr txBox="1"/>
          <p:nvPr/>
        </p:nvSpPr>
        <p:spPr>
          <a:xfrm>
            <a:off x="6616644" y="1466526"/>
            <a:ext cx="1524180" cy="400110"/>
          </a:xfrm>
          <a:prstGeom prst="rect">
            <a:avLst/>
          </a:prstGeom>
          <a:solidFill>
            <a:srgbClr val="FF0000">
              <a:alpha val="19000"/>
            </a:srgbClr>
          </a:solidFill>
        </p:spPr>
        <p:txBody>
          <a:bodyPr wrap="square" rtlCol="0">
            <a:spAutoFit/>
          </a:bodyPr>
          <a:lstStyle/>
          <a:p>
            <a:pPr algn="ctr"/>
            <a:r>
              <a:rPr lang="en-US" sz="2000" dirty="0">
                <a:solidFill>
                  <a:srgbClr val="0432FF"/>
                </a:solidFill>
              </a:rPr>
              <a:t>Preliminary</a:t>
            </a:r>
          </a:p>
        </p:txBody>
      </p:sp>
    </p:spTree>
    <p:extLst>
      <p:ext uri="{BB962C8B-B14F-4D97-AF65-F5344CB8AC3E}">
        <p14:creationId xmlns:p14="http://schemas.microsoft.com/office/powerpoint/2010/main" val="3714435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699F2D-B05C-B646-9980-9910E32D8E38}"/>
                  </a:ext>
                </a:extLst>
              </p:cNvPr>
              <p:cNvSpPr>
                <a:spLocks noGrp="1"/>
              </p:cNvSpPr>
              <p:nvPr>
                <p:ph idx="1"/>
              </p:nvPr>
            </p:nvSpPr>
            <p:spPr>
              <a:xfrm>
                <a:off x="115410" y="1116889"/>
                <a:ext cx="8229600" cy="740211"/>
              </a:xfrm>
            </p:spPr>
            <p:txBody>
              <a:bodyPr>
                <a:normAutofit/>
              </a:bodyPr>
              <a:lstStyle/>
              <a:p>
                <a:pPr marL="0" indent="0">
                  <a:buNone/>
                </a:pPr>
                <a:r>
                  <a:rPr lang="en-US" sz="3200" dirty="0">
                    <a:solidFill>
                      <a:srgbClr val="0432FF"/>
                    </a:solidFill>
                  </a:rPr>
                  <a:t>Introduce </a:t>
                </a:r>
                <a14:m>
                  <m:oMath xmlns:m="http://schemas.openxmlformats.org/officeDocument/2006/math">
                    <m:r>
                      <a:rPr lang="en-US" sz="3200" b="0" i="1" smtClean="0">
                        <a:solidFill>
                          <a:srgbClr val="0432FF"/>
                        </a:solidFill>
                        <a:latin typeface="Cambria Math" panose="02040503050406030204" pitchFamily="18" charset="0"/>
                      </a:rPr>
                      <m:t>𝜒</m:t>
                    </m:r>
                  </m:oMath>
                </a14:m>
                <a:r>
                  <a:rPr lang="en-US" sz="3200" dirty="0">
                    <a:solidFill>
                      <a:srgbClr val="0432FF"/>
                    </a:solidFill>
                  </a:rPr>
                  <a:t> such that </a:t>
                </a:r>
                <a14:m>
                  <m:oMath xmlns:m="http://schemas.openxmlformats.org/officeDocument/2006/math">
                    <m:r>
                      <a:rPr lang="en-US" sz="3200" b="0" i="1" smtClean="0">
                        <a:solidFill>
                          <a:srgbClr val="0432FF"/>
                        </a:solidFill>
                        <a:latin typeface="Cambria Math" panose="02040503050406030204" pitchFamily="18" charset="0"/>
                      </a:rPr>
                      <m:t>𝑁</m:t>
                    </m:r>
                    <m:r>
                      <a:rPr lang="en-US" sz="3200" b="0" i="1" smtClean="0">
                        <a:solidFill>
                          <a:srgbClr val="0432FF"/>
                        </a:solidFill>
                        <a:latin typeface="Cambria Math" panose="02040503050406030204" pitchFamily="18" charset="0"/>
                      </a:rPr>
                      <m:t>=</m:t>
                    </m:r>
                    <m:sSup>
                      <m:sSupPr>
                        <m:ctrlPr>
                          <a:rPr lang="en-US" sz="3200" b="0" i="1" smtClean="0">
                            <a:solidFill>
                              <a:srgbClr val="0432FF"/>
                            </a:solidFill>
                            <a:latin typeface="Cambria Math" panose="02040503050406030204" pitchFamily="18" charset="0"/>
                          </a:rPr>
                        </m:ctrlPr>
                      </m:sSupPr>
                      <m:e>
                        <m:r>
                          <a:rPr lang="en-US" sz="3200" b="0" i="1" smtClean="0">
                            <a:solidFill>
                              <a:srgbClr val="0432FF"/>
                            </a:solidFill>
                            <a:latin typeface="Cambria Math" panose="02040503050406030204" pitchFamily="18" charset="0"/>
                          </a:rPr>
                          <m:t>𝑈</m:t>
                        </m:r>
                      </m:e>
                      <m:sup>
                        <m:f>
                          <m:fPr>
                            <m:type m:val="lin"/>
                            <m:ctrlPr>
                              <a:rPr lang="en-US" sz="3200" b="0" i="1" smtClean="0">
                                <a:solidFill>
                                  <a:srgbClr val="0432FF"/>
                                </a:solidFill>
                                <a:latin typeface="Cambria Math" panose="02040503050406030204" pitchFamily="18" charset="0"/>
                              </a:rPr>
                            </m:ctrlPr>
                          </m:fPr>
                          <m:num>
                            <m:r>
                              <a:rPr lang="en-US" sz="3200" b="0" i="1" smtClean="0">
                                <a:solidFill>
                                  <a:srgbClr val="0432FF"/>
                                </a:solidFill>
                                <a:latin typeface="Cambria Math" panose="02040503050406030204" pitchFamily="18" charset="0"/>
                              </a:rPr>
                              <m:t>1</m:t>
                            </m:r>
                          </m:num>
                          <m:den>
                            <m:r>
                              <a:rPr lang="en-US" sz="3200" b="0" i="1" smtClean="0">
                                <a:solidFill>
                                  <a:srgbClr val="0432FF"/>
                                </a:solidFill>
                                <a:latin typeface="Cambria Math" panose="02040503050406030204" pitchFamily="18" charset="0"/>
                              </a:rPr>
                              <m:t>2</m:t>
                            </m:r>
                          </m:den>
                        </m:f>
                      </m:sup>
                    </m:sSup>
                    <m:r>
                      <a:rPr lang="en-US" sz="3200" b="0" i="1" smtClean="0">
                        <a:solidFill>
                          <a:srgbClr val="0432FF"/>
                        </a:solidFill>
                        <a:latin typeface="Cambria Math" panose="02040503050406030204" pitchFamily="18" charset="0"/>
                      </a:rPr>
                      <m:t>𝜒</m:t>
                    </m:r>
                  </m:oMath>
                </a14:m>
                <a:endParaRPr lang="en-US" sz="3200" dirty="0">
                  <a:solidFill>
                    <a:srgbClr val="0432FF"/>
                  </a:solidFill>
                </a:endParaRPr>
              </a:p>
            </p:txBody>
          </p:sp>
        </mc:Choice>
        <mc:Fallback xmlns="">
          <p:sp>
            <p:nvSpPr>
              <p:cNvPr id="3" name="Content Placeholder 2">
                <a:extLst>
                  <a:ext uri="{FF2B5EF4-FFF2-40B4-BE49-F238E27FC236}">
                    <a16:creationId xmlns:a16="http://schemas.microsoft.com/office/drawing/2014/main" id="{D6699F2D-B05C-B646-9980-9910E32D8E38}"/>
                  </a:ext>
                </a:extLst>
              </p:cNvPr>
              <p:cNvSpPr>
                <a:spLocks noGrp="1" noRot="1" noChangeAspect="1" noMove="1" noResize="1" noEditPoints="1" noAdjustHandles="1" noChangeArrowheads="1" noChangeShapeType="1" noTextEdit="1"/>
              </p:cNvSpPr>
              <p:nvPr>
                <p:ph idx="1"/>
              </p:nvPr>
            </p:nvSpPr>
            <p:spPr>
              <a:xfrm>
                <a:off x="115410" y="1116889"/>
                <a:ext cx="8229600" cy="740211"/>
              </a:xfrm>
              <a:blipFill>
                <a:blip r:embed="rId2"/>
                <a:stretch>
                  <a:fillRect l="-1926" t="-5738" b="-9836"/>
                </a:stretch>
              </a:blipFill>
            </p:spPr>
            <p:txBody>
              <a:bodyPr/>
              <a:lstStyle/>
              <a:p>
                <a:r>
                  <a:rPr lang="en-US">
                    <a:noFill/>
                  </a:rPr>
                  <a:t> </a:t>
                </a:r>
              </a:p>
            </p:txBody>
          </p:sp>
        </mc:Fallback>
      </mc:AlternateContent>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40716"/>
          <a:stretch/>
        </p:blipFill>
        <p:spPr>
          <a:xfrm>
            <a:off x="859416" y="1841026"/>
            <a:ext cx="6377600" cy="1280160"/>
          </a:xfrm>
          <a:prstGeom prst="rect">
            <a:avLst/>
          </a:prstGeom>
        </p:spPr>
      </p:pic>
      <p:sp>
        <p:nvSpPr>
          <p:cNvPr id="2" name="Title 1">
            <a:extLst>
              <a:ext uri="{FF2B5EF4-FFF2-40B4-BE49-F238E27FC236}">
                <a16:creationId xmlns:a16="http://schemas.microsoft.com/office/drawing/2014/main" id="{445FB5E0-6009-F942-90E4-6E778C7297CE}"/>
              </a:ext>
            </a:extLst>
          </p:cNvPr>
          <p:cNvSpPr>
            <a:spLocks noGrp="1"/>
          </p:cNvSpPr>
          <p:nvPr>
            <p:ph type="title"/>
          </p:nvPr>
        </p:nvSpPr>
        <p:spPr>
          <a:xfrm>
            <a:off x="457200" y="41791"/>
            <a:ext cx="8229600" cy="1143000"/>
          </a:xfrm>
        </p:spPr>
        <p:txBody>
          <a:bodyPr>
            <a:normAutofit/>
          </a:bodyPr>
          <a:lstStyle/>
          <a:p>
            <a:r>
              <a:rPr lang="en-US" sz="4000" u="sng" dirty="0"/>
              <a:t>Chiral rotation of nucleon field</a:t>
            </a:r>
          </a:p>
        </p:txBody>
      </p:sp>
      <p:sp>
        <p:nvSpPr>
          <p:cNvPr id="12" name="TextBox 11">
            <a:extLst>
              <a:ext uri="{FF2B5EF4-FFF2-40B4-BE49-F238E27FC236}">
                <a16:creationId xmlns:a16="http://schemas.microsoft.com/office/drawing/2014/main" id="{1B0C3CC3-F09A-3347-B653-B080651FBBB2}"/>
              </a:ext>
            </a:extLst>
          </p:cNvPr>
          <p:cNvSpPr txBox="1"/>
          <p:nvPr/>
        </p:nvSpPr>
        <p:spPr>
          <a:xfrm>
            <a:off x="6998760" y="1290112"/>
            <a:ext cx="1576457" cy="400110"/>
          </a:xfrm>
          <a:prstGeom prst="rect">
            <a:avLst/>
          </a:prstGeom>
          <a:noFill/>
        </p:spPr>
        <p:txBody>
          <a:bodyPr wrap="none" rtlCol="0">
            <a:spAutoFit/>
          </a:bodyPr>
          <a:lstStyle/>
          <a:p>
            <a:r>
              <a:rPr lang="en-US" sz="2000" dirty="0">
                <a:solidFill>
                  <a:srgbClr val="0070C0"/>
                </a:solidFill>
              </a:rPr>
              <a:t>[Miller, 1997]</a:t>
            </a:r>
          </a:p>
        </p:txBody>
      </p:sp>
      <p:grpSp>
        <p:nvGrpSpPr>
          <p:cNvPr id="16" name="Group 15">
            <a:extLst>
              <a:ext uri="{FF2B5EF4-FFF2-40B4-BE49-F238E27FC236}">
                <a16:creationId xmlns:a16="http://schemas.microsoft.com/office/drawing/2014/main" id="{FB218F88-903C-8D4A-8AEA-28423EF56C61}"/>
              </a:ext>
            </a:extLst>
          </p:cNvPr>
          <p:cNvGrpSpPr/>
          <p:nvPr/>
        </p:nvGrpSpPr>
        <p:grpSpPr>
          <a:xfrm>
            <a:off x="2017057" y="5964793"/>
            <a:ext cx="1673213" cy="902401"/>
            <a:chOff x="873213" y="4799569"/>
            <a:chExt cx="2474770" cy="1326595"/>
          </a:xfrm>
        </p:grpSpPr>
        <p:pic>
          <p:nvPicPr>
            <p:cNvPr id="13" name="Picture 12">
              <a:extLst>
                <a:ext uri="{FF2B5EF4-FFF2-40B4-BE49-F238E27FC236}">
                  <a16:creationId xmlns:a16="http://schemas.microsoft.com/office/drawing/2014/main" id="{7D7ABC51-8379-1443-87DE-87671F5E56BD}"/>
                </a:ext>
              </a:extLst>
            </p:cNvPr>
            <p:cNvPicPr>
              <a:picLocks noChangeAspect="1"/>
            </p:cNvPicPr>
            <p:nvPr/>
          </p:nvPicPr>
          <p:blipFill>
            <a:blip r:embed="rId4"/>
            <a:stretch>
              <a:fillRect/>
            </a:stretch>
          </p:blipFill>
          <p:spPr>
            <a:xfrm>
              <a:off x="1099751" y="4799569"/>
              <a:ext cx="2154196" cy="538549"/>
            </a:xfrm>
            <a:prstGeom prst="rect">
              <a:avLst/>
            </a:prstGeom>
          </p:spPr>
        </p:pic>
        <p:sp>
          <p:nvSpPr>
            <p:cNvPr id="14" name="Left Brace 13">
              <a:extLst>
                <a:ext uri="{FF2B5EF4-FFF2-40B4-BE49-F238E27FC236}">
                  <a16:creationId xmlns:a16="http://schemas.microsoft.com/office/drawing/2014/main" id="{2A1BC21C-BF29-3E4C-8036-E422C62BF42A}"/>
                </a:ext>
              </a:extLst>
            </p:cNvPr>
            <p:cNvSpPr/>
            <p:nvPr/>
          </p:nvSpPr>
          <p:spPr>
            <a:xfrm>
              <a:off x="873213" y="5068843"/>
              <a:ext cx="181232" cy="821391"/>
            </a:xfrm>
            <a:prstGeom prst="leftBrac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B3B3BBE8-D1B9-D041-9EED-D494E77DF8F6}"/>
                </a:ext>
              </a:extLst>
            </p:cNvPr>
            <p:cNvPicPr>
              <a:picLocks noChangeAspect="1"/>
            </p:cNvPicPr>
            <p:nvPr/>
          </p:nvPicPr>
          <p:blipFill>
            <a:blip r:embed="rId5"/>
            <a:stretch>
              <a:fillRect/>
            </a:stretch>
          </p:blipFill>
          <p:spPr>
            <a:xfrm>
              <a:off x="1099751" y="5634682"/>
              <a:ext cx="2248232" cy="491482"/>
            </a:xfrm>
            <a:prstGeom prst="rect">
              <a:avLst/>
            </a:prstGeom>
          </p:spPr>
        </p:pic>
      </p:gr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7057" y="5135670"/>
            <a:ext cx="4087908" cy="731520"/>
          </a:xfrm>
          <a:prstGeom prst="rect">
            <a:avLst/>
          </a:prstGeom>
        </p:spPr>
      </p:pic>
      <p:sp>
        <p:nvSpPr>
          <p:cNvPr id="18" name="Slide Number Placeholder 17"/>
          <p:cNvSpPr>
            <a:spLocks noGrp="1"/>
          </p:cNvSpPr>
          <p:nvPr>
            <p:ph type="sldNum" sz="quarter" idx="12"/>
          </p:nvPr>
        </p:nvSpPr>
        <p:spPr>
          <a:xfrm>
            <a:off x="6553200" y="6356356"/>
            <a:ext cx="2133600" cy="365125"/>
          </a:xfrm>
        </p:spPr>
        <p:txBody>
          <a:bodyPr/>
          <a:lstStyle/>
          <a:p>
            <a:fld id="{8F5ACDC8-A4D3-2743-AEB8-B10DCFDD2470}" type="slidenum">
              <a:rPr lang="en-US" sz="2000">
                <a:solidFill>
                  <a:prstClr val="black">
                    <a:tint val="75000"/>
                  </a:prstClr>
                </a:solidFill>
                <a:latin typeface="Calibri"/>
              </a:rPr>
              <a:pPr/>
              <a:t>19</a:t>
            </a:fld>
            <a:endParaRPr lang="en-US" sz="2000" dirty="0">
              <a:solidFill>
                <a:prstClr val="black">
                  <a:tint val="75000"/>
                </a:prstClr>
              </a:solidFill>
              <a:latin typeface="Calibri"/>
            </a:endParaRPr>
          </a:p>
        </p:txBody>
      </p:sp>
      <p:pic>
        <p:nvPicPr>
          <p:cNvPr id="19" name="Picture 18">
            <a:extLst>
              <a:ext uri="{FF2B5EF4-FFF2-40B4-BE49-F238E27FC236}">
                <a16:creationId xmlns:a16="http://schemas.microsoft.com/office/drawing/2014/main" id="{4437AA87-BB68-4A08-9DBA-6C68892730BF}"/>
              </a:ext>
            </a:extLst>
          </p:cNvPr>
          <p:cNvPicPr>
            <a:picLocks noChangeAspect="1"/>
          </p:cNvPicPr>
          <p:nvPr/>
        </p:nvPicPr>
        <p:blipFill rotWithShape="1">
          <a:blip r:embed="rId3">
            <a:extLst>
              <a:ext uri="{28A0092B-C50C-407E-A947-70E740481C1C}">
                <a14:useLocalDpi xmlns:a14="http://schemas.microsoft.com/office/drawing/2010/main" val="0"/>
              </a:ext>
            </a:extLst>
          </a:blip>
          <a:srcRect l="59294"/>
          <a:stretch/>
        </p:blipFill>
        <p:spPr>
          <a:xfrm>
            <a:off x="3173843" y="3102377"/>
            <a:ext cx="4379009" cy="128016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44C0A89-80A7-4E23-A84A-B0674F380C32}"/>
                  </a:ext>
                </a:extLst>
              </p:cNvPr>
              <p:cNvSpPr txBox="1"/>
              <p:nvPr/>
            </p:nvSpPr>
            <p:spPr>
              <a:xfrm>
                <a:off x="115410" y="4448299"/>
                <a:ext cx="7566978" cy="589769"/>
              </a:xfrm>
              <a:prstGeom prst="rect">
                <a:avLst/>
              </a:prstGeom>
            </p:spPr>
            <p:txBody>
              <a:bodyPr vert="horz" lIns="91440" tIns="45720" rIns="91440" bIns="45720" rtlCol="0">
                <a:normAutofit/>
              </a:bodyPr>
              <a:lstStyle>
                <a:lvl1pPr indent="0" defTabSz="342892">
                  <a:spcBef>
                    <a:spcPct val="20000"/>
                  </a:spcBef>
                  <a:buFont typeface="Arial"/>
                  <a:buNone/>
                  <a:defRPr sz="3200"/>
                </a:lvl1pPr>
                <a:lvl2pPr marL="557199" indent="-214308" defTabSz="342892">
                  <a:spcBef>
                    <a:spcPct val="20000"/>
                  </a:spcBef>
                  <a:buFont typeface="Arial"/>
                  <a:buChar char="–"/>
                  <a:defRPr sz="2100"/>
                </a:lvl2pPr>
                <a:lvl3pPr marL="857228" indent="-171446" defTabSz="342892">
                  <a:spcBef>
                    <a:spcPct val="20000"/>
                  </a:spcBef>
                  <a:buFont typeface="Arial"/>
                  <a:buChar char="•"/>
                </a:lvl3pPr>
                <a:lvl4pPr marL="1200120" indent="-171446" defTabSz="342892">
                  <a:spcBef>
                    <a:spcPct val="20000"/>
                  </a:spcBef>
                  <a:buFont typeface="Arial"/>
                  <a:buChar char="–"/>
                  <a:defRPr sz="1500"/>
                </a:lvl4pPr>
                <a:lvl5pPr marL="1543012" indent="-171446" defTabSz="342892">
                  <a:spcBef>
                    <a:spcPct val="20000"/>
                  </a:spcBef>
                  <a:buFont typeface="Arial"/>
                  <a:buChar char="»"/>
                  <a:defRPr sz="1500"/>
                </a:lvl5pPr>
                <a:lvl6pPr marL="1885903" indent="-171446" defTabSz="342892">
                  <a:spcBef>
                    <a:spcPct val="20000"/>
                  </a:spcBef>
                  <a:buFont typeface="Arial"/>
                  <a:buChar char="•"/>
                  <a:defRPr sz="1500"/>
                </a:lvl6pPr>
                <a:lvl7pPr marL="2228795" indent="-171446" defTabSz="342892">
                  <a:spcBef>
                    <a:spcPct val="20000"/>
                  </a:spcBef>
                  <a:buFont typeface="Arial"/>
                  <a:buChar char="•"/>
                  <a:defRPr sz="1500"/>
                </a:lvl7pPr>
                <a:lvl8pPr marL="2571686" indent="-171446" defTabSz="342892">
                  <a:spcBef>
                    <a:spcPct val="20000"/>
                  </a:spcBef>
                  <a:buFont typeface="Arial"/>
                  <a:buChar char="•"/>
                  <a:defRPr sz="1500"/>
                </a:lvl8pPr>
                <a:lvl9pPr marL="2914577" indent="-171446" defTabSz="342892">
                  <a:spcBef>
                    <a:spcPct val="20000"/>
                  </a:spcBef>
                  <a:buFont typeface="Arial"/>
                  <a:buChar char="•"/>
                  <a:defRPr sz="1500"/>
                </a:lvl9pPr>
              </a:lstStyle>
              <a:p>
                <a:r>
                  <a:rPr lang="en-US" dirty="0">
                    <a:solidFill>
                      <a:srgbClr val="0432FF"/>
                    </a:solidFill>
                  </a:rPr>
                  <a:t>Constraint equation for nucleon field </a:t>
                </a:r>
                <a14:m>
                  <m:oMath xmlns:m="http://schemas.openxmlformats.org/officeDocument/2006/math">
                    <m:r>
                      <a:rPr lang="en-US">
                        <a:solidFill>
                          <a:srgbClr val="0432FF"/>
                        </a:solidFill>
                        <a:latin typeface="Cambria Math" panose="02040503050406030204" pitchFamily="18" charset="0"/>
                      </a:rPr>
                      <m:t>𝜒</m:t>
                    </m:r>
                    <m:r>
                      <a:rPr lang="en-US">
                        <a:solidFill>
                          <a:srgbClr val="0432FF"/>
                        </a:solidFill>
                        <a:latin typeface="Cambria Math" panose="02040503050406030204" pitchFamily="18" charset="0"/>
                      </a:rPr>
                      <m:t>_</m:t>
                    </m:r>
                  </m:oMath>
                </a14:m>
                <a:endParaRPr lang="en-US" dirty="0">
                  <a:solidFill>
                    <a:srgbClr val="0432FF"/>
                  </a:solidFill>
                </a:endParaRPr>
              </a:p>
              <a:p>
                <a:endParaRPr lang="en-US" dirty="0">
                  <a:solidFill>
                    <a:srgbClr val="0432FF"/>
                  </a:solidFill>
                </a:endParaRPr>
              </a:p>
            </p:txBody>
          </p:sp>
        </mc:Choice>
        <mc:Fallback xmlns="">
          <p:sp>
            <p:nvSpPr>
              <p:cNvPr id="4" name="TextBox 3">
                <a:extLst>
                  <a:ext uri="{FF2B5EF4-FFF2-40B4-BE49-F238E27FC236}">
                    <a16:creationId xmlns:a16="http://schemas.microsoft.com/office/drawing/2014/main" id="{144C0A89-80A7-4E23-A84A-B0674F380C32}"/>
                  </a:ext>
                </a:extLst>
              </p:cNvPr>
              <p:cNvSpPr txBox="1">
                <a:spLocks noRot="1" noChangeAspect="1" noMove="1" noResize="1" noEditPoints="1" noAdjustHandles="1" noChangeArrowheads="1" noChangeShapeType="1" noTextEdit="1"/>
              </p:cNvSpPr>
              <p:nvPr/>
            </p:nvSpPr>
            <p:spPr>
              <a:xfrm>
                <a:off x="115410" y="4448299"/>
                <a:ext cx="7566978" cy="589769"/>
              </a:xfrm>
              <a:prstGeom prst="rect">
                <a:avLst/>
              </a:prstGeom>
              <a:blipFill>
                <a:blip r:embed="rId7"/>
                <a:stretch>
                  <a:fillRect l="-2095" t="-12500" b="-34375"/>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0F91FCF7-0031-4484-897B-EA852C95FC39}"/>
              </a:ext>
            </a:extLst>
          </p:cNvPr>
          <p:cNvSpPr/>
          <p:nvPr/>
        </p:nvSpPr>
        <p:spPr>
          <a:xfrm>
            <a:off x="115410" y="1847966"/>
            <a:ext cx="8794555" cy="2489909"/>
          </a:xfrm>
          <a:prstGeom prst="rect">
            <a:avLst/>
          </a:prstGeom>
          <a:solidFill>
            <a:srgbClr val="FFC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8947CF-BFA9-4CBE-B1AB-576791AB3E29}"/>
              </a:ext>
            </a:extLst>
          </p:cNvPr>
          <p:cNvSpPr/>
          <p:nvPr/>
        </p:nvSpPr>
        <p:spPr>
          <a:xfrm>
            <a:off x="2017058" y="5001050"/>
            <a:ext cx="4188434" cy="914401"/>
          </a:xfrm>
          <a:prstGeom prst="rect">
            <a:avLst/>
          </a:prstGeom>
          <a:solidFill>
            <a:srgbClr val="FFC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61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2081BEDC-6B22-4673-8898-A29ACED633E8}" type="slidenum">
              <a:rPr lang="en-US" sz="2000"/>
              <a:t>2</a:t>
            </a:fld>
            <a:endParaRPr lang="en-US" sz="2000" dirty="0"/>
          </a:p>
        </p:txBody>
      </p:sp>
      <p:pic>
        <p:nvPicPr>
          <p:cNvPr id="4" name="Picture 3">
            <a:extLst>
              <a:ext uri="{FF2B5EF4-FFF2-40B4-BE49-F238E27FC236}">
                <a16:creationId xmlns:a16="http://schemas.microsoft.com/office/drawing/2014/main" id="{81CD2571-6C39-6C42-924D-1D8640135437}"/>
              </a:ext>
            </a:extLst>
          </p:cNvPr>
          <p:cNvPicPr>
            <a:picLocks noChangeAspect="1"/>
          </p:cNvPicPr>
          <p:nvPr/>
        </p:nvPicPr>
        <p:blipFill rotWithShape="1">
          <a:blip r:embed="rId2"/>
          <a:srcRect l="13668" r="10715" b="5127"/>
          <a:stretch/>
        </p:blipFill>
        <p:spPr>
          <a:xfrm>
            <a:off x="6719863" y="2272846"/>
            <a:ext cx="2290378" cy="2105828"/>
          </a:xfrm>
          <a:prstGeom prst="rect">
            <a:avLst/>
          </a:prstGeom>
        </p:spPr>
      </p:pic>
      <p:pic>
        <p:nvPicPr>
          <p:cNvPr id="6" name="Picture 5">
            <a:extLst>
              <a:ext uri="{FF2B5EF4-FFF2-40B4-BE49-F238E27FC236}">
                <a16:creationId xmlns:a16="http://schemas.microsoft.com/office/drawing/2014/main" id="{972C7AB2-C750-A843-88E0-A4CE60FA4E2C}"/>
              </a:ext>
            </a:extLst>
          </p:cNvPr>
          <p:cNvPicPr>
            <a:picLocks noChangeAspect="1"/>
          </p:cNvPicPr>
          <p:nvPr/>
        </p:nvPicPr>
        <p:blipFill>
          <a:blip r:embed="rId3"/>
          <a:stretch>
            <a:fillRect/>
          </a:stretch>
        </p:blipFill>
        <p:spPr>
          <a:xfrm>
            <a:off x="169527" y="2316835"/>
            <a:ext cx="2091249" cy="2105828"/>
          </a:xfrm>
          <a:prstGeom prst="rect">
            <a:avLst/>
          </a:prstGeom>
        </p:spPr>
      </p:pic>
      <p:sp>
        <p:nvSpPr>
          <p:cNvPr id="17" name="TextBox 16">
            <a:extLst>
              <a:ext uri="{FF2B5EF4-FFF2-40B4-BE49-F238E27FC236}">
                <a16:creationId xmlns:a16="http://schemas.microsoft.com/office/drawing/2014/main" id="{BC25EF8A-D944-4943-B784-95E662DE9AAF}"/>
              </a:ext>
            </a:extLst>
          </p:cNvPr>
          <p:cNvSpPr txBox="1"/>
          <p:nvPr/>
        </p:nvSpPr>
        <p:spPr>
          <a:xfrm>
            <a:off x="-4521" y="4579757"/>
            <a:ext cx="2654894" cy="461665"/>
          </a:xfrm>
          <a:prstGeom prst="rect">
            <a:avLst/>
          </a:prstGeom>
          <a:solidFill>
            <a:schemeClr val="bg1">
              <a:alpha val="20000"/>
            </a:schemeClr>
          </a:solidFill>
        </p:spPr>
        <p:txBody>
          <a:bodyPr wrap="square" rtlCol="0">
            <a:spAutoFit/>
          </a:bodyPr>
          <a:lstStyle>
            <a:defPPr>
              <a:defRPr lang="en-US"/>
            </a:defPPr>
            <a:lvl1pPr algn="ctr">
              <a:defRPr sz="2400"/>
            </a:lvl1pPr>
          </a:lstStyle>
          <a:p>
            <a:r>
              <a:rPr lang="en-US" dirty="0"/>
              <a:t>Nucleons &amp; mesons</a:t>
            </a:r>
          </a:p>
        </p:txBody>
      </p:sp>
      <p:sp>
        <p:nvSpPr>
          <p:cNvPr id="18" name="TextBox 17">
            <a:extLst>
              <a:ext uri="{FF2B5EF4-FFF2-40B4-BE49-F238E27FC236}">
                <a16:creationId xmlns:a16="http://schemas.microsoft.com/office/drawing/2014/main" id="{48D61764-B7B2-5343-BFEE-DDC806080C7C}"/>
              </a:ext>
            </a:extLst>
          </p:cNvPr>
          <p:cNvSpPr txBox="1"/>
          <p:nvPr/>
        </p:nvSpPr>
        <p:spPr>
          <a:xfrm>
            <a:off x="6593781" y="4586500"/>
            <a:ext cx="2542541" cy="461665"/>
          </a:xfrm>
          <a:prstGeom prst="rect">
            <a:avLst/>
          </a:prstGeom>
          <a:solidFill>
            <a:schemeClr val="bg1">
              <a:alpha val="20000"/>
            </a:schemeClr>
          </a:solidFill>
        </p:spPr>
        <p:txBody>
          <a:bodyPr wrap="square" rtlCol="0">
            <a:spAutoFit/>
          </a:bodyPr>
          <a:lstStyle>
            <a:defPPr>
              <a:defRPr lang="en-US"/>
            </a:defPPr>
            <a:lvl1pPr algn="ctr">
              <a:defRPr sz="2400"/>
            </a:lvl1pPr>
          </a:lstStyle>
          <a:p>
            <a:r>
              <a:rPr lang="en-US" dirty="0"/>
              <a:t>Quarks &amp; gluons</a:t>
            </a:r>
          </a:p>
        </p:txBody>
      </p:sp>
      <p:sp>
        <p:nvSpPr>
          <p:cNvPr id="31" name="TextBox 30">
            <a:extLst>
              <a:ext uri="{FF2B5EF4-FFF2-40B4-BE49-F238E27FC236}">
                <a16:creationId xmlns:a16="http://schemas.microsoft.com/office/drawing/2014/main" id="{B43C27CB-5EAF-0B45-9C3E-FAB1F53CBC9E}"/>
              </a:ext>
            </a:extLst>
          </p:cNvPr>
          <p:cNvSpPr txBox="1"/>
          <p:nvPr/>
        </p:nvSpPr>
        <p:spPr>
          <a:xfrm>
            <a:off x="477362" y="1525768"/>
            <a:ext cx="1871640" cy="523220"/>
          </a:xfrm>
          <a:prstGeom prst="rect">
            <a:avLst/>
          </a:prstGeom>
          <a:noFill/>
        </p:spPr>
        <p:txBody>
          <a:bodyPr wrap="square" rtlCol="0">
            <a:spAutoFit/>
          </a:bodyPr>
          <a:lstStyle/>
          <a:p>
            <a:r>
              <a:rPr lang="en-US" sz="2800" dirty="0"/>
              <a:t>Low energy</a:t>
            </a:r>
          </a:p>
        </p:txBody>
      </p:sp>
      <p:sp>
        <p:nvSpPr>
          <p:cNvPr id="34" name="TextBox 33">
            <a:extLst>
              <a:ext uri="{FF2B5EF4-FFF2-40B4-BE49-F238E27FC236}">
                <a16:creationId xmlns:a16="http://schemas.microsoft.com/office/drawing/2014/main" id="{E0C6138D-2981-1448-B54E-38BC8E429E4F}"/>
              </a:ext>
            </a:extLst>
          </p:cNvPr>
          <p:cNvSpPr txBox="1"/>
          <p:nvPr/>
        </p:nvSpPr>
        <p:spPr>
          <a:xfrm>
            <a:off x="6826438" y="1516044"/>
            <a:ext cx="1925399" cy="523220"/>
          </a:xfrm>
          <a:prstGeom prst="rect">
            <a:avLst/>
          </a:prstGeom>
          <a:noFill/>
        </p:spPr>
        <p:txBody>
          <a:bodyPr wrap="none" rtlCol="0">
            <a:spAutoFit/>
          </a:bodyPr>
          <a:lstStyle/>
          <a:p>
            <a:r>
              <a:rPr lang="en-US" sz="2800" dirty="0"/>
              <a:t>High energy</a:t>
            </a:r>
          </a:p>
        </p:txBody>
      </p:sp>
      <p:grpSp>
        <p:nvGrpSpPr>
          <p:cNvPr id="5" name="Group 4">
            <a:extLst>
              <a:ext uri="{FF2B5EF4-FFF2-40B4-BE49-F238E27FC236}">
                <a16:creationId xmlns:a16="http://schemas.microsoft.com/office/drawing/2014/main" id="{BDB355AC-D8DE-8240-82EE-8883530D8F63}"/>
              </a:ext>
            </a:extLst>
          </p:cNvPr>
          <p:cNvGrpSpPr/>
          <p:nvPr/>
        </p:nvGrpSpPr>
        <p:grpSpPr>
          <a:xfrm>
            <a:off x="2881401" y="2352791"/>
            <a:ext cx="3479791" cy="2149407"/>
            <a:chOff x="3398871" y="5197605"/>
            <a:chExt cx="2560320" cy="1654138"/>
          </a:xfrm>
        </p:grpSpPr>
        <p:pic>
          <p:nvPicPr>
            <p:cNvPr id="1348610" name="Picture 2" descr="page16image41482464">
              <a:extLst>
                <a:ext uri="{FF2B5EF4-FFF2-40B4-BE49-F238E27FC236}">
                  <a16:creationId xmlns:a16="http://schemas.microsoft.com/office/drawing/2014/main" id="{FE063FC7-B824-2441-AC2E-06AA26047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8871" y="5197605"/>
              <a:ext cx="2560320" cy="16541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AE657EE-F28F-E14D-91FD-F148EA015FEF}"/>
                    </a:ext>
                  </a:extLst>
                </p:cNvPr>
                <p:cNvSpPr txBox="1"/>
                <p:nvPr/>
              </p:nvSpPr>
              <p:spPr>
                <a:xfrm>
                  <a:off x="4210205" y="5802580"/>
                  <a:ext cx="337213" cy="3429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𝜋</m:t>
                        </m:r>
                      </m:oMath>
                    </m:oMathPara>
                  </a14:m>
                  <a:endParaRPr lang="en-US" sz="2000" dirty="0"/>
                </a:p>
              </p:txBody>
            </p:sp>
          </mc:Choice>
          <mc:Fallback xmlns="">
            <p:sp>
              <p:nvSpPr>
                <p:cNvPr id="3" name="TextBox 2">
                  <a:extLst>
                    <a:ext uri="{FF2B5EF4-FFF2-40B4-BE49-F238E27FC236}">
                      <a16:creationId xmlns:a16="http://schemas.microsoft.com/office/drawing/2014/main" id="{DAE657EE-F28F-E14D-91FD-F148EA015FEF}"/>
                    </a:ext>
                  </a:extLst>
                </p:cNvPr>
                <p:cNvSpPr txBox="1">
                  <a:spLocks noRot="1" noChangeAspect="1" noMove="1" noResize="1" noEditPoints="1" noAdjustHandles="1" noChangeArrowheads="1" noChangeShapeType="1" noTextEdit="1"/>
                </p:cNvSpPr>
                <p:nvPr/>
              </p:nvSpPr>
              <p:spPr>
                <a:xfrm>
                  <a:off x="4210205" y="5802580"/>
                  <a:ext cx="337213" cy="342944"/>
                </a:xfrm>
                <a:prstGeom prst="rect">
                  <a:avLst/>
                </a:prstGeom>
                <a:blipFill>
                  <a:blip r:embed="rId7"/>
                  <a:stretch>
                    <a:fillRect/>
                  </a:stretch>
                </a:blipFill>
              </p:spPr>
              <p:txBody>
                <a:bodyPr/>
                <a:lstStyle/>
                <a:p>
                  <a:r>
                    <a:rPr lang="en-US">
                      <a:noFill/>
                    </a:rPr>
                    <a:t> </a:t>
                  </a:r>
                </a:p>
              </p:txBody>
            </p:sp>
          </mc:Fallback>
        </mc:AlternateContent>
      </p:grpSp>
      <p:sp>
        <p:nvSpPr>
          <p:cNvPr id="11" name="TextBox 10">
            <a:extLst>
              <a:ext uri="{FF2B5EF4-FFF2-40B4-BE49-F238E27FC236}">
                <a16:creationId xmlns:a16="http://schemas.microsoft.com/office/drawing/2014/main" id="{D331A8F9-4C4C-4A85-A245-9831E428C5CB}"/>
              </a:ext>
            </a:extLst>
          </p:cNvPr>
          <p:cNvSpPr txBox="1"/>
          <p:nvPr/>
        </p:nvSpPr>
        <p:spPr>
          <a:xfrm>
            <a:off x="3574727" y="4586500"/>
            <a:ext cx="1983060" cy="461665"/>
          </a:xfrm>
          <a:prstGeom prst="rect">
            <a:avLst/>
          </a:prstGeom>
          <a:solidFill>
            <a:srgbClr val="FF0000">
              <a:alpha val="20000"/>
            </a:srgbClr>
          </a:solidFill>
        </p:spPr>
        <p:txBody>
          <a:bodyPr wrap="square" rtlCol="0">
            <a:spAutoFit/>
          </a:bodyPr>
          <a:lstStyle>
            <a:defPPr>
              <a:defRPr lang="en-US"/>
            </a:defPPr>
            <a:lvl1pPr algn="ctr">
              <a:defRPr sz="2400"/>
            </a:lvl1pPr>
          </a:lstStyle>
          <a:p>
            <a:r>
              <a:rPr lang="en-US" dirty="0"/>
              <a:t>Challenge-</a:t>
            </a:r>
            <a:r>
              <a:rPr lang="en-US" dirty="0" err="1"/>
              <a:t>ons</a:t>
            </a:r>
            <a:endParaRPr lang="en-US" dirty="0"/>
          </a:p>
        </p:txBody>
      </p:sp>
      <p:sp>
        <p:nvSpPr>
          <p:cNvPr id="23" name="Title 1">
            <a:extLst>
              <a:ext uri="{FF2B5EF4-FFF2-40B4-BE49-F238E27FC236}">
                <a16:creationId xmlns:a16="http://schemas.microsoft.com/office/drawing/2014/main" id="{4B4EC54A-71E9-46A3-8BDA-79FE9D295D1C}"/>
              </a:ext>
            </a:extLst>
          </p:cNvPr>
          <p:cNvSpPr txBox="1">
            <a:spLocks/>
          </p:cNvSpPr>
          <p:nvPr/>
        </p:nvSpPr>
        <p:spPr>
          <a:xfrm>
            <a:off x="503808" y="148761"/>
            <a:ext cx="7681404" cy="99417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u="sng" dirty="0"/>
              <a:t>Nuclear physics in the medium energy is challenging</a:t>
            </a:r>
          </a:p>
        </p:txBody>
      </p:sp>
      <p:sp>
        <p:nvSpPr>
          <p:cNvPr id="12" name="TextBox 11">
            <a:extLst>
              <a:ext uri="{FF2B5EF4-FFF2-40B4-BE49-F238E27FC236}">
                <a16:creationId xmlns:a16="http://schemas.microsoft.com/office/drawing/2014/main" id="{742F35F5-D5B9-4144-BE08-7B844F35698E}"/>
              </a:ext>
            </a:extLst>
          </p:cNvPr>
          <p:cNvSpPr txBox="1"/>
          <p:nvPr/>
        </p:nvSpPr>
        <p:spPr>
          <a:xfrm>
            <a:off x="420385" y="5508587"/>
            <a:ext cx="8291743" cy="830997"/>
          </a:xfrm>
          <a:prstGeom prst="rect">
            <a:avLst/>
          </a:prstGeom>
          <a:solidFill>
            <a:srgbClr val="00B050">
              <a:alpha val="11000"/>
            </a:srgbClr>
          </a:solidFill>
          <a:ln>
            <a:noFill/>
          </a:ln>
        </p:spPr>
        <p:txBody>
          <a:bodyPr wrap="square" rtlCol="0">
            <a:spAutoFit/>
          </a:bodyPr>
          <a:lstStyle/>
          <a:p>
            <a:r>
              <a:rPr lang="en-US" sz="2400" b="1" u="sng" dirty="0"/>
              <a:t>A first question:</a:t>
            </a:r>
          </a:p>
          <a:p>
            <a:r>
              <a:rPr lang="en-US" sz="2400" b="1" dirty="0"/>
              <a:t>	What does the proton look like in the medium energy?</a:t>
            </a:r>
            <a:endParaRPr lang="en-US" dirty="0"/>
          </a:p>
        </p:txBody>
      </p:sp>
      <p:sp>
        <p:nvSpPr>
          <p:cNvPr id="14" name="Arrow: Right 13">
            <a:extLst>
              <a:ext uri="{FF2B5EF4-FFF2-40B4-BE49-F238E27FC236}">
                <a16:creationId xmlns:a16="http://schemas.microsoft.com/office/drawing/2014/main" id="{E469F507-76F7-4FC0-B10C-F8E8F776B68C}"/>
              </a:ext>
            </a:extLst>
          </p:cNvPr>
          <p:cNvSpPr/>
          <p:nvPr/>
        </p:nvSpPr>
        <p:spPr>
          <a:xfrm>
            <a:off x="2375448" y="2990061"/>
            <a:ext cx="491537" cy="953848"/>
          </a:xfrm>
          <a:prstGeom prst="rightArrow">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Arrow: Right 26">
            <a:extLst>
              <a:ext uri="{FF2B5EF4-FFF2-40B4-BE49-F238E27FC236}">
                <a16:creationId xmlns:a16="http://schemas.microsoft.com/office/drawing/2014/main" id="{269CE377-66E3-402F-805C-237BEE0934CE}"/>
              </a:ext>
            </a:extLst>
          </p:cNvPr>
          <p:cNvSpPr/>
          <p:nvPr/>
        </p:nvSpPr>
        <p:spPr>
          <a:xfrm>
            <a:off x="6228326" y="2892825"/>
            <a:ext cx="491537" cy="953848"/>
          </a:xfrm>
          <a:prstGeom prst="rightArrow">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a:extLst>
              <a:ext uri="{FF2B5EF4-FFF2-40B4-BE49-F238E27FC236}">
                <a16:creationId xmlns:a16="http://schemas.microsoft.com/office/drawing/2014/main" id="{E2E7D742-8A35-43AC-9608-10CA1A095C43}"/>
              </a:ext>
            </a:extLst>
          </p:cNvPr>
          <p:cNvSpPr/>
          <p:nvPr/>
        </p:nvSpPr>
        <p:spPr>
          <a:xfrm>
            <a:off x="0" y="1418830"/>
            <a:ext cx="2650373" cy="737095"/>
          </a:xfrm>
          <a:prstGeom prst="rect">
            <a:avLst/>
          </a:prstGeom>
          <a:solidFill>
            <a:schemeClr val="accent6">
              <a:lumMod val="7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F70953E-058F-4F4A-922E-CA368CCE1877}"/>
              </a:ext>
            </a:extLst>
          </p:cNvPr>
          <p:cNvSpPr/>
          <p:nvPr/>
        </p:nvSpPr>
        <p:spPr>
          <a:xfrm>
            <a:off x="2650374" y="1420425"/>
            <a:ext cx="3843256" cy="737095"/>
          </a:xfrm>
          <a:prstGeom prst="rect">
            <a:avLst/>
          </a:prstGeom>
          <a:solidFill>
            <a:srgbClr val="FF0000">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DB63D28B-8A0A-4D8A-BA9F-B5EE26024642}"/>
              </a:ext>
            </a:extLst>
          </p:cNvPr>
          <p:cNvSpPr/>
          <p:nvPr/>
        </p:nvSpPr>
        <p:spPr>
          <a:xfrm>
            <a:off x="6493628" y="1056444"/>
            <a:ext cx="2650372" cy="1461866"/>
          </a:xfrm>
          <a:prstGeom prst="rightArrow">
            <a:avLst/>
          </a:prstGeom>
          <a:solidFill>
            <a:schemeClr val="accent6">
              <a:lumMod val="7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051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899" y="355107"/>
            <a:ext cx="6172200" cy="857250"/>
          </a:xfrm>
        </p:spPr>
        <p:txBody>
          <a:bodyPr>
            <a:normAutofit/>
          </a:bodyPr>
          <a:lstStyle/>
          <a:p>
            <a:r>
              <a:rPr lang="en-US" sz="4400" u="sng" dirty="0"/>
              <a:t>Procedure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4388" y="1526597"/>
                <a:ext cx="9055223" cy="5194884"/>
              </a:xfrm>
            </p:spPr>
            <p:txBody>
              <a:bodyPr>
                <a:normAutofit/>
              </a:bodyPr>
              <a:lstStyle/>
              <a:p>
                <a:pPr marL="385754" indent="-385754">
                  <a:buFont typeface="+mj-lt"/>
                  <a:buAutoNum type="arabicPeriod"/>
                </a:pPr>
                <a:r>
                  <a:rPr lang="en-US" sz="2800" dirty="0">
                    <a:solidFill>
                      <a:schemeClr val="tx1"/>
                    </a:solidFill>
                  </a:rPr>
                  <a:t>Derive light</a:t>
                </a:r>
                <a:r>
                  <a:rPr lang="en-US" altLang="zh-CN" sz="2800" dirty="0">
                    <a:solidFill>
                      <a:schemeClr val="tx1"/>
                    </a:solidFill>
                  </a:rPr>
                  <a:t>-</a:t>
                </a:r>
                <a:r>
                  <a:rPr lang="en-US" sz="2800" dirty="0">
                    <a:solidFill>
                      <a:schemeClr val="tx1"/>
                    </a:solidFill>
                  </a:rPr>
                  <a:t>front</a:t>
                </a:r>
                <a:r>
                  <a:rPr lang="zh-CN" altLang="en-US" sz="2800" dirty="0">
                    <a:solidFill>
                      <a:schemeClr val="tx1"/>
                    </a:solidFill>
                  </a:rPr>
                  <a:t> </a:t>
                </a:r>
                <a:r>
                  <a:rPr lang="en-US" altLang="zh-CN" sz="2800" dirty="0">
                    <a:solidFill>
                      <a:schemeClr val="tx1"/>
                    </a:solidFill>
                  </a:rPr>
                  <a:t>Hamiltonian</a:t>
                </a:r>
                <a:r>
                  <a:rPr lang="zh-CN" altLang="en-US" sz="2800" dirty="0">
                    <a:solidFill>
                      <a:schemeClr val="tx1"/>
                    </a:solidFill>
                  </a:rPr>
                  <a:t> </a:t>
                </a:r>
                <a14:m>
                  <m:oMath xmlns:m="http://schemas.openxmlformats.org/officeDocument/2006/math">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𝑃</m:t>
                        </m:r>
                      </m:e>
                      <m:sup>
                        <m:r>
                          <a:rPr lang="en-US" sz="2800" i="1">
                            <a:solidFill>
                              <a:schemeClr val="tx1"/>
                            </a:solidFill>
                            <a:latin typeface="Cambria Math" panose="02040503050406030204" pitchFamily="18" charset="0"/>
                          </a:rPr>
                          <m:t>−</m:t>
                        </m:r>
                      </m:sup>
                    </m:sSup>
                  </m:oMath>
                </a14:m>
                <a:r>
                  <a:rPr lang="en-US" sz="2800" dirty="0">
                    <a:solidFill>
                      <a:schemeClr val="tx1"/>
                    </a:solidFill>
                  </a:rPr>
                  <a:t> from </a:t>
                </a:r>
                <a:r>
                  <a:rPr lang="en-US" sz="2800" dirty="0" err="1">
                    <a:solidFill>
                      <a:schemeClr val="tx1"/>
                    </a:solidFill>
                  </a:rPr>
                  <a:t>Lagrangian</a:t>
                </a:r>
                <a:r>
                  <a:rPr lang="en-US" sz="2800" dirty="0">
                    <a:solidFill>
                      <a:schemeClr val="tx1"/>
                    </a:solidFill>
                  </a:rPr>
                  <a:t> </a:t>
                </a:r>
              </a:p>
              <a:p>
                <a:pPr marL="385754" indent="-385754">
                  <a:buFont typeface="+mj-lt"/>
                  <a:buAutoNum type="arabicPeriod"/>
                </a:pPr>
                <a:r>
                  <a:rPr lang="en-US" sz="2800" dirty="0">
                    <a:solidFill>
                      <a:schemeClr val="tx1"/>
                    </a:solidFill>
                  </a:rPr>
                  <a:t>Construct basis states </a:t>
                </a:r>
                <a14:m>
                  <m:oMath xmlns:m="http://schemas.openxmlformats.org/officeDocument/2006/math">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𝛼</m:t>
                    </m:r>
                    <m:r>
                      <a:rPr lang="en-US" sz="2800" i="1">
                        <a:solidFill>
                          <a:schemeClr val="tx1"/>
                        </a:solidFill>
                        <a:latin typeface="Cambria Math" panose="02040503050406030204" pitchFamily="18" charset="0"/>
                      </a:rPr>
                      <m:t>⟩</m:t>
                    </m:r>
                  </m:oMath>
                </a14:m>
                <a:r>
                  <a:rPr lang="en-US" sz="2800" dirty="0">
                    <a:solidFill>
                      <a:schemeClr val="tx1"/>
                    </a:solidFill>
                  </a:rPr>
                  <a:t> </a:t>
                </a:r>
              </a:p>
              <a:p>
                <a:pPr marL="385754" indent="-385754">
                  <a:buFont typeface="+mj-lt"/>
                  <a:buAutoNum type="arabicPeriod"/>
                </a:pPr>
                <a:r>
                  <a:rPr lang="en-US" sz="2800" dirty="0">
                    <a:solidFill>
                      <a:schemeClr val="tx1"/>
                    </a:solidFill>
                  </a:rPr>
                  <a:t>Calculate matrix elements of </a:t>
                </a:r>
                <a14:m>
                  <m:oMath xmlns:m="http://schemas.openxmlformats.org/officeDocument/2006/math">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𝑃</m:t>
                        </m:r>
                      </m:e>
                      <m:sup>
                        <m:r>
                          <a:rPr lang="en-US" sz="2800" i="1">
                            <a:solidFill>
                              <a:schemeClr val="tx1"/>
                            </a:solidFill>
                            <a:latin typeface="Cambria Math" panose="02040503050406030204" pitchFamily="18" charset="0"/>
                          </a:rPr>
                          <m:t>−</m:t>
                        </m:r>
                      </m:sup>
                    </m:sSup>
                  </m:oMath>
                </a14:m>
                <a:r>
                  <a:rPr lang="en-US" sz="2800" dirty="0">
                    <a:solidFill>
                      <a:schemeClr val="tx1"/>
                    </a:solidFill>
                  </a:rPr>
                  <a:t> : </a:t>
                </a:r>
                <a14:m>
                  <m:oMath xmlns:m="http://schemas.openxmlformats.org/officeDocument/2006/math">
                    <m:r>
                      <a:rPr lang="en-US" sz="2800" i="1" dirty="0">
                        <a:solidFill>
                          <a:schemeClr val="tx1"/>
                        </a:solidFill>
                        <a:latin typeface="Cambria Math" panose="02040503050406030204" pitchFamily="18" charset="0"/>
                      </a:rPr>
                      <m:t>⟨</m:t>
                    </m:r>
                    <m:sSup>
                      <m:sSupPr>
                        <m:ctrlPr>
                          <a:rPr lang="en-US" sz="2800" i="1" dirty="0">
                            <a:solidFill>
                              <a:schemeClr val="tx1"/>
                            </a:solidFill>
                            <a:latin typeface="Cambria Math" panose="02040503050406030204" pitchFamily="18" charset="0"/>
                          </a:rPr>
                        </m:ctrlPr>
                      </m:sSupPr>
                      <m:e>
                        <m:r>
                          <a:rPr lang="en-US" sz="2800" i="1" dirty="0">
                            <a:solidFill>
                              <a:schemeClr val="tx1"/>
                            </a:solidFill>
                            <a:latin typeface="Cambria Math" panose="02040503050406030204" pitchFamily="18" charset="0"/>
                          </a:rPr>
                          <m:t>𝛼</m:t>
                        </m:r>
                      </m:e>
                      <m:sup>
                        <m:r>
                          <a:rPr lang="en-US" sz="2800" i="1" dirty="0">
                            <a:solidFill>
                              <a:schemeClr val="tx1"/>
                            </a:solidFill>
                            <a:latin typeface="Cambria Math" panose="02040503050406030204" pitchFamily="18" charset="0"/>
                          </a:rPr>
                          <m:t>′</m:t>
                        </m:r>
                      </m:sup>
                    </m:sSup>
                    <m:r>
                      <a:rPr lang="en-US" sz="2800" i="1" dirty="0">
                        <a:solidFill>
                          <a:schemeClr val="tx1"/>
                        </a:solidFill>
                        <a:latin typeface="Cambria Math" panose="02040503050406030204" pitchFamily="18" charset="0"/>
                      </a:rPr>
                      <m:t>|</m:t>
                    </m:r>
                    <m:sSup>
                      <m:sSupPr>
                        <m:ctrlPr>
                          <a:rPr lang="en-US" sz="2800" i="1" dirty="0">
                            <a:solidFill>
                              <a:schemeClr val="tx1"/>
                            </a:solidFill>
                            <a:latin typeface="Cambria Math" panose="02040503050406030204" pitchFamily="18" charset="0"/>
                          </a:rPr>
                        </m:ctrlPr>
                      </m:sSupPr>
                      <m:e>
                        <m:r>
                          <a:rPr lang="en-US" sz="2800" i="1" dirty="0">
                            <a:solidFill>
                              <a:schemeClr val="tx1"/>
                            </a:solidFill>
                            <a:latin typeface="Cambria Math" panose="02040503050406030204" pitchFamily="18" charset="0"/>
                          </a:rPr>
                          <m:t>𝑃</m:t>
                        </m:r>
                      </m:e>
                      <m:sup>
                        <m:r>
                          <a:rPr lang="en-US" sz="2800" i="1" dirty="0">
                            <a:solidFill>
                              <a:schemeClr val="tx1"/>
                            </a:solidFill>
                            <a:latin typeface="Cambria Math" panose="02040503050406030204" pitchFamily="18" charset="0"/>
                          </a:rPr>
                          <m:t>−</m:t>
                        </m:r>
                      </m:sup>
                    </m:sSup>
                    <m:r>
                      <a:rPr lang="en-US" sz="2800" i="1" dirty="0">
                        <a:solidFill>
                          <a:schemeClr val="tx1"/>
                        </a:solidFill>
                        <a:latin typeface="Cambria Math" panose="02040503050406030204" pitchFamily="18" charset="0"/>
                      </a:rPr>
                      <m:t>|</m:t>
                    </m:r>
                    <m:r>
                      <a:rPr lang="en-US" sz="2800" i="1" dirty="0">
                        <a:solidFill>
                          <a:schemeClr val="tx1"/>
                        </a:solidFill>
                        <a:latin typeface="Cambria Math" panose="02040503050406030204" pitchFamily="18" charset="0"/>
                      </a:rPr>
                      <m:t>𝛼</m:t>
                    </m:r>
                    <m:r>
                      <a:rPr lang="en-US" sz="2800" i="1" dirty="0">
                        <a:solidFill>
                          <a:schemeClr val="tx1"/>
                        </a:solidFill>
                        <a:latin typeface="Cambria Math" panose="02040503050406030204" pitchFamily="18" charset="0"/>
                      </a:rPr>
                      <m:t>⟩</m:t>
                    </m:r>
                  </m:oMath>
                </a14:m>
                <a:endParaRPr lang="en-US" sz="2800" dirty="0">
                  <a:solidFill>
                    <a:schemeClr val="tx1"/>
                  </a:solidFill>
                </a:endParaRPr>
              </a:p>
              <a:p>
                <a:pPr marL="385754" indent="-385754">
                  <a:buFont typeface="+mj-lt"/>
                  <a:buAutoNum type="arabicPeriod"/>
                </a:pPr>
                <a:r>
                  <a:rPr lang="en-US" sz="2800" dirty="0">
                    <a:solidFill>
                      <a:schemeClr val="tx1"/>
                    </a:solidFill>
                  </a:rPr>
                  <a:t>Diagonalize </a:t>
                </a:r>
                <a14:m>
                  <m:oMath xmlns:m="http://schemas.openxmlformats.org/officeDocument/2006/math">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𝑃</m:t>
                        </m:r>
                      </m:e>
                      <m:sup>
                        <m:r>
                          <a:rPr lang="en-US" sz="2800" i="1">
                            <a:solidFill>
                              <a:schemeClr val="tx1"/>
                            </a:solidFill>
                            <a:latin typeface="Cambria Math" panose="02040503050406030204" pitchFamily="18" charset="0"/>
                          </a:rPr>
                          <m:t>−</m:t>
                        </m:r>
                      </m:sup>
                    </m:sSup>
                  </m:oMath>
                </a14:m>
                <a:r>
                  <a:rPr lang="en-US" sz="2800" dirty="0">
                    <a:solidFill>
                      <a:schemeClr val="tx1"/>
                    </a:solidFill>
                  </a:rPr>
                  <a:t> to obtain its eigen-energies and  LFWFs            </a:t>
                </a:r>
              </a:p>
              <a:p>
                <a:pPr marL="385754" indent="-385754">
                  <a:buFont typeface="+mj-lt"/>
                  <a:buAutoNum type="arabicPeriod"/>
                </a:pPr>
                <a:r>
                  <a:rPr lang="en-US" sz="2800" dirty="0">
                    <a:solidFill>
                      <a:schemeClr val="tx1"/>
                    </a:solidFill>
                  </a:rPr>
                  <a:t>Renormalization – iteratively fix bare parameters in </a:t>
                </a:r>
                <a14:m>
                  <m:oMath xmlns:m="http://schemas.openxmlformats.org/officeDocument/2006/math">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𝑃</m:t>
                        </m:r>
                      </m:e>
                      <m:sup>
                        <m:r>
                          <a:rPr lang="en-US" sz="2800" i="1">
                            <a:solidFill>
                              <a:schemeClr val="tx1"/>
                            </a:solidFill>
                            <a:latin typeface="Cambria Math" panose="02040503050406030204" pitchFamily="18" charset="0"/>
                          </a:rPr>
                          <m:t>−</m:t>
                        </m:r>
                      </m:sup>
                    </m:sSup>
                  </m:oMath>
                </a14:m>
                <a:r>
                  <a:rPr lang="en-US" sz="2800" dirty="0">
                    <a:solidFill>
                      <a:schemeClr val="tx1"/>
                    </a:solidFill>
                  </a:rPr>
                  <a:t> </a:t>
                </a:r>
              </a:p>
              <a:p>
                <a:pPr marL="385754" indent="-385754">
                  <a:buFont typeface="+mj-lt"/>
                  <a:buAutoNum type="arabicPeriod"/>
                </a:pPr>
                <a:r>
                  <a:rPr lang="en-US" altLang="zh-CN" sz="2800" dirty="0">
                    <a:solidFill>
                      <a:schemeClr val="tx1"/>
                    </a:solidFill>
                  </a:rPr>
                  <a:t>Evaluate o</a:t>
                </a:r>
                <a:r>
                  <a:rPr lang="en-US" sz="2800" dirty="0">
                    <a:solidFill>
                      <a:schemeClr val="tx1"/>
                    </a:solidFill>
                  </a:rPr>
                  <a:t>bservables: </a:t>
                </a:r>
                <a14:m>
                  <m:oMath xmlns:m="http://schemas.openxmlformats.org/officeDocument/2006/math">
                    <m:r>
                      <a:rPr lang="en-US" sz="2800" i="1">
                        <a:latin typeface="Cambria Math" panose="02040503050406030204" pitchFamily="18" charset="0"/>
                      </a:rPr>
                      <m:t>𝑂</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𝛽</m:t>
                        </m:r>
                      </m:e>
                      <m:sup>
                        <m:r>
                          <a:rPr lang="en-US" sz="2800" i="1">
                            <a:latin typeface="Cambria Math" panose="02040503050406030204" pitchFamily="18" charset="0"/>
                          </a:rPr>
                          <m:t>′</m:t>
                        </m:r>
                      </m:sup>
                    </m:sSup>
                    <m:d>
                      <m:dPr>
                        <m:begChr m:val="|"/>
                        <m:endChr m:val="|"/>
                        <m:ctrlPr>
                          <a:rPr lang="en-US" sz="2800" i="1">
                            <a:latin typeface="Cambria Math" panose="02040503050406030204" pitchFamily="18" charset="0"/>
                          </a:rPr>
                        </m:ctrlPr>
                      </m:dPr>
                      <m:e>
                        <m:acc>
                          <m:accPr>
                            <m:chr m:val="̂"/>
                            <m:ctrlPr>
                              <a:rPr lang="en-US" sz="2800" i="1">
                                <a:latin typeface="Cambria Math" panose="02040503050406030204" pitchFamily="18" charset="0"/>
                              </a:rPr>
                            </m:ctrlPr>
                          </m:accPr>
                          <m:e>
                            <m:r>
                              <a:rPr lang="en-US" sz="2800" i="1">
                                <a:latin typeface="Cambria Math" panose="02040503050406030204" pitchFamily="18" charset="0"/>
                              </a:rPr>
                              <m:t>𝑂</m:t>
                            </m:r>
                          </m:e>
                        </m:acc>
                      </m:e>
                    </m:d>
                    <m:r>
                      <a:rPr lang="en-US" sz="2800" i="1">
                        <a:latin typeface="Cambria Math" panose="02040503050406030204" pitchFamily="18" charset="0"/>
                      </a:rPr>
                      <m:t>𝛽</m:t>
                    </m:r>
                    <m:r>
                      <a:rPr lang="en-US" sz="2800" i="1">
                        <a:latin typeface="Cambria Math" panose="02040503050406030204" pitchFamily="18" charset="0"/>
                      </a:rPr>
                      <m:t>⟩</m:t>
                    </m:r>
                  </m:oMath>
                </a14:m>
                <a:endParaRPr lang="en-US" sz="2800" dirty="0"/>
              </a:p>
              <a:p>
                <a:pPr marL="0" indent="0">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4388" y="1526597"/>
                <a:ext cx="9055223" cy="5194884"/>
              </a:xfrm>
              <a:blipFill>
                <a:blip r:embed="rId2"/>
                <a:stretch>
                  <a:fillRect l="-1413" t="-1172" r="-5451"/>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8F5ACDC8-A4D3-2743-AEB8-B10DCFDD2470}" type="slidenum">
              <a:rPr lang="en-US" sz="2000">
                <a:solidFill>
                  <a:prstClr val="black">
                    <a:tint val="75000"/>
                  </a:prstClr>
                </a:solidFill>
                <a:latin typeface="Calibri"/>
              </a:rPr>
              <a:pPr/>
              <a:t>20</a:t>
            </a:fld>
            <a:endParaRPr lang="en-US" sz="2000" dirty="0">
              <a:solidFill>
                <a:prstClr val="black">
                  <a:tint val="75000"/>
                </a:prstClr>
              </a:solidFill>
              <a:latin typeface="Calibri"/>
            </a:endParaRPr>
          </a:p>
        </p:txBody>
      </p:sp>
    </p:spTree>
    <p:extLst>
      <p:ext uri="{BB962C8B-B14F-4D97-AF65-F5344CB8AC3E}">
        <p14:creationId xmlns:p14="http://schemas.microsoft.com/office/powerpoint/2010/main" val="147158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779" y="77705"/>
            <a:ext cx="8422442" cy="1238545"/>
          </a:xfrm>
        </p:spPr>
        <p:txBody>
          <a:bodyPr>
            <a:noAutofit/>
          </a:bodyPr>
          <a:lstStyle/>
          <a:p>
            <a:pPr algn="ctr"/>
            <a:r>
              <a:rPr lang="en-US" sz="3600" u="sng" dirty="0"/>
              <a:t>Common variables in light-front dynamics</a:t>
            </a:r>
          </a:p>
        </p:txBody>
      </p:sp>
      <p:sp>
        <p:nvSpPr>
          <p:cNvPr id="3" name="Content Placeholder 2"/>
          <p:cNvSpPr>
            <a:spLocks noGrp="1"/>
          </p:cNvSpPr>
          <p:nvPr>
            <p:ph idx="1"/>
          </p:nvPr>
        </p:nvSpPr>
        <p:spPr>
          <a:xfrm>
            <a:off x="431747" y="1445365"/>
            <a:ext cx="8101358" cy="3436843"/>
          </a:xfrm>
        </p:spPr>
        <p:txBody>
          <a:bodyPr>
            <a:normAutofit/>
          </a:bodyPr>
          <a:lstStyle/>
          <a:p>
            <a:r>
              <a:rPr lang="en-US" sz="3200" dirty="0">
                <a:solidFill>
                  <a:srgbClr val="FF0000"/>
                </a:solidFill>
              </a:rPr>
              <a:t>Light-front time                                   </a:t>
            </a:r>
          </a:p>
          <a:p>
            <a:r>
              <a:rPr lang="en-US" sz="3200" dirty="0">
                <a:solidFill>
                  <a:srgbClr val="FF0000"/>
                </a:solidFill>
              </a:rPr>
              <a:t>Light-front Hamiltonian </a:t>
            </a:r>
          </a:p>
          <a:p>
            <a:r>
              <a:rPr lang="en-US" sz="3200" dirty="0">
                <a:solidFill>
                  <a:srgbClr val="FF0000"/>
                </a:solidFill>
              </a:rPr>
              <a:t>Longitudinal coordinate                     </a:t>
            </a:r>
          </a:p>
          <a:p>
            <a:r>
              <a:rPr lang="en-US" sz="3200" dirty="0"/>
              <a:t>Longitudinal momentum</a:t>
            </a:r>
          </a:p>
          <a:p>
            <a:r>
              <a:rPr lang="en-US" sz="3200" dirty="0"/>
              <a:t>Transverse coordinate</a:t>
            </a:r>
          </a:p>
          <a:p>
            <a:r>
              <a:rPr lang="en-US" sz="3200" dirty="0"/>
              <a:t>Transverse momentum                                         </a:t>
            </a:r>
          </a:p>
        </p:txBody>
      </p:sp>
      <p:sp>
        <p:nvSpPr>
          <p:cNvPr id="5" name="Slide Number Placeholder 4"/>
          <p:cNvSpPr>
            <a:spLocks noGrp="1"/>
          </p:cNvSpPr>
          <p:nvPr>
            <p:ph type="sldNum" sz="quarter" idx="12"/>
          </p:nvPr>
        </p:nvSpPr>
        <p:spPr>
          <a:xfrm>
            <a:off x="6759512" y="6324566"/>
            <a:ext cx="2057400" cy="365125"/>
          </a:xfrm>
        </p:spPr>
        <p:txBody>
          <a:bodyPr/>
          <a:lstStyle/>
          <a:p>
            <a:fld id="{2081BEDC-6B22-4673-8898-A29ACED633E8}" type="slidenum">
              <a:rPr lang="en-US" sz="2000"/>
              <a:t>21</a:t>
            </a:fld>
            <a:endParaRPr lang="en-US" sz="2000" dirty="0"/>
          </a:p>
        </p:txBody>
      </p:sp>
      <p:graphicFrame>
        <p:nvGraphicFramePr>
          <p:cNvPr id="6" name="Object 5"/>
          <p:cNvGraphicFramePr>
            <a:graphicFrameLocks noChangeAspect="1"/>
          </p:cNvGraphicFramePr>
          <p:nvPr>
            <p:extLst>
              <p:ext uri="{D42A27DB-BD31-4B8C-83A1-F6EECF244321}">
                <p14:modId xmlns:p14="http://schemas.microsoft.com/office/powerpoint/2010/main" val="1280986225"/>
              </p:ext>
            </p:extLst>
          </p:nvPr>
        </p:nvGraphicFramePr>
        <p:xfrm>
          <a:off x="6457950" y="1438464"/>
          <a:ext cx="1871194" cy="465008"/>
        </p:xfrm>
        <a:graphic>
          <a:graphicData uri="http://schemas.openxmlformats.org/presentationml/2006/ole">
            <mc:AlternateContent xmlns:mc="http://schemas.openxmlformats.org/markup-compatibility/2006">
              <mc:Choice xmlns:v="urn:schemas-microsoft-com:vml" Requires="v">
                <p:oleObj spid="_x0000_s97782" name="Equation" r:id="rId3" imgW="762000" imgH="190500" progId="Equation.DSMT4">
                  <p:embed/>
                </p:oleObj>
              </mc:Choice>
              <mc:Fallback>
                <p:oleObj name="Equation" r:id="rId3" imgW="762000" imgH="190500" progId="Equation.DSMT4">
                  <p:embed/>
                  <p:pic>
                    <p:nvPicPr>
                      <p:cNvPr id="6" name="Object 5"/>
                      <p:cNvPicPr/>
                      <p:nvPr/>
                    </p:nvPicPr>
                    <p:blipFill>
                      <a:blip r:embed="rId4"/>
                      <a:stretch>
                        <a:fillRect/>
                      </a:stretch>
                    </p:blipFill>
                    <p:spPr>
                      <a:xfrm>
                        <a:off x="6457950" y="1438464"/>
                        <a:ext cx="1871194" cy="46500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24612863"/>
              </p:ext>
            </p:extLst>
          </p:nvPr>
        </p:nvGraphicFramePr>
        <p:xfrm>
          <a:off x="6457950" y="3710763"/>
          <a:ext cx="1301133" cy="451155"/>
        </p:xfrm>
        <a:graphic>
          <a:graphicData uri="http://schemas.openxmlformats.org/presentationml/2006/ole">
            <mc:AlternateContent xmlns:mc="http://schemas.openxmlformats.org/markup-compatibility/2006">
              <mc:Choice xmlns:v="urn:schemas-microsoft-com:vml" Requires="v">
                <p:oleObj spid="_x0000_s97783" name="Equation" r:id="rId5" imgW="546100" imgH="190500" progId="Equation.DSMT4">
                  <p:embed/>
                </p:oleObj>
              </mc:Choice>
              <mc:Fallback>
                <p:oleObj name="Equation" r:id="rId5" imgW="546100" imgH="190500" progId="Equation.DSMT4">
                  <p:embed/>
                  <p:pic>
                    <p:nvPicPr>
                      <p:cNvPr id="7" name="Object 6"/>
                      <p:cNvPicPr/>
                      <p:nvPr/>
                    </p:nvPicPr>
                    <p:blipFill>
                      <a:blip r:embed="rId6"/>
                      <a:stretch>
                        <a:fillRect/>
                      </a:stretch>
                    </p:blipFill>
                    <p:spPr>
                      <a:xfrm>
                        <a:off x="6457950" y="3710763"/>
                        <a:ext cx="1301133" cy="45115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92263965"/>
              </p:ext>
            </p:extLst>
          </p:nvPr>
        </p:nvGraphicFramePr>
        <p:xfrm>
          <a:off x="6442969" y="2540969"/>
          <a:ext cx="1923563" cy="479458"/>
        </p:xfrm>
        <a:graphic>
          <a:graphicData uri="http://schemas.openxmlformats.org/presentationml/2006/ole">
            <mc:AlternateContent xmlns:mc="http://schemas.openxmlformats.org/markup-compatibility/2006">
              <mc:Choice xmlns:v="urn:schemas-microsoft-com:vml" Requires="v">
                <p:oleObj spid="_x0000_s97784" name="Equation" r:id="rId7" imgW="762000" imgH="190500" progId="Equation.DSMT4">
                  <p:embed/>
                </p:oleObj>
              </mc:Choice>
              <mc:Fallback>
                <p:oleObj name="Equation" r:id="rId7" imgW="762000" imgH="190500" progId="Equation.DSMT4">
                  <p:embed/>
                  <p:pic>
                    <p:nvPicPr>
                      <p:cNvPr id="8" name="Object 7"/>
                      <p:cNvPicPr/>
                      <p:nvPr/>
                    </p:nvPicPr>
                    <p:blipFill>
                      <a:blip r:embed="rId8"/>
                      <a:stretch>
                        <a:fillRect/>
                      </a:stretch>
                    </p:blipFill>
                    <p:spPr>
                      <a:xfrm>
                        <a:off x="6442969" y="2540969"/>
                        <a:ext cx="1923563" cy="47945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36745611"/>
              </p:ext>
            </p:extLst>
          </p:nvPr>
        </p:nvGraphicFramePr>
        <p:xfrm>
          <a:off x="6457950" y="2024204"/>
          <a:ext cx="1871195" cy="429173"/>
        </p:xfrm>
        <a:graphic>
          <a:graphicData uri="http://schemas.openxmlformats.org/presentationml/2006/ole">
            <mc:AlternateContent xmlns:mc="http://schemas.openxmlformats.org/markup-compatibility/2006">
              <mc:Choice xmlns:v="urn:schemas-microsoft-com:vml" Requires="v">
                <p:oleObj spid="_x0000_s97785" name="Equation" r:id="rId9" imgW="825500" imgH="190500" progId="Equation.DSMT4">
                  <p:embed/>
                </p:oleObj>
              </mc:Choice>
              <mc:Fallback>
                <p:oleObj name="Equation" r:id="rId9" imgW="825500" imgH="190500" progId="Equation.DSMT4">
                  <p:embed/>
                  <p:pic>
                    <p:nvPicPr>
                      <p:cNvPr id="9" name="Object 8"/>
                      <p:cNvPicPr/>
                      <p:nvPr/>
                    </p:nvPicPr>
                    <p:blipFill>
                      <a:blip r:embed="rId10"/>
                      <a:stretch>
                        <a:fillRect/>
                      </a:stretch>
                    </p:blipFill>
                    <p:spPr>
                      <a:xfrm>
                        <a:off x="6457950" y="2024204"/>
                        <a:ext cx="1871195" cy="42917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122150054"/>
              </p:ext>
            </p:extLst>
          </p:nvPr>
        </p:nvGraphicFramePr>
        <p:xfrm>
          <a:off x="6466910" y="4318485"/>
          <a:ext cx="1301133" cy="420210"/>
        </p:xfrm>
        <a:graphic>
          <a:graphicData uri="http://schemas.openxmlformats.org/presentationml/2006/ole">
            <mc:AlternateContent xmlns:mc="http://schemas.openxmlformats.org/markup-compatibility/2006">
              <mc:Choice xmlns:v="urn:schemas-microsoft-com:vml" Requires="v">
                <p:oleObj spid="_x0000_s97786" name="Equation" r:id="rId11" imgW="584200" imgH="190500" progId="Equation.3">
                  <p:embed/>
                </p:oleObj>
              </mc:Choice>
              <mc:Fallback>
                <p:oleObj name="Equation" r:id="rId11" imgW="584200" imgH="190500" progId="Equation.3">
                  <p:embed/>
                  <p:pic>
                    <p:nvPicPr>
                      <p:cNvPr id="11" name="Object 10"/>
                      <p:cNvPicPr/>
                      <p:nvPr/>
                    </p:nvPicPr>
                    <p:blipFill>
                      <a:blip r:embed="rId12"/>
                      <a:stretch>
                        <a:fillRect/>
                      </a:stretch>
                    </p:blipFill>
                    <p:spPr>
                      <a:xfrm>
                        <a:off x="6466910" y="4318485"/>
                        <a:ext cx="1301133" cy="42021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129035133"/>
              </p:ext>
            </p:extLst>
          </p:nvPr>
        </p:nvGraphicFramePr>
        <p:xfrm>
          <a:off x="6442969" y="3172505"/>
          <a:ext cx="1657113" cy="393638"/>
        </p:xfrm>
        <a:graphic>
          <a:graphicData uri="http://schemas.openxmlformats.org/presentationml/2006/ole">
            <mc:AlternateContent xmlns:mc="http://schemas.openxmlformats.org/markup-compatibility/2006">
              <mc:Choice xmlns:v="urn:schemas-microsoft-com:vml" Requires="v">
                <p:oleObj spid="_x0000_s97787" name="Equation" r:id="rId13" imgW="850900" imgH="203200" progId="Equation.3">
                  <p:embed/>
                </p:oleObj>
              </mc:Choice>
              <mc:Fallback>
                <p:oleObj name="Equation" r:id="rId13" imgW="850900" imgH="203200" progId="Equation.3">
                  <p:embed/>
                  <p:pic>
                    <p:nvPicPr>
                      <p:cNvPr id="12" name="Object 11"/>
                      <p:cNvPicPr/>
                      <p:nvPr/>
                    </p:nvPicPr>
                    <p:blipFill>
                      <a:blip r:embed="rId14"/>
                      <a:stretch>
                        <a:fillRect/>
                      </a:stretch>
                    </p:blipFill>
                    <p:spPr>
                      <a:xfrm>
                        <a:off x="6442969" y="3172505"/>
                        <a:ext cx="1657113" cy="393638"/>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850358703"/>
              </p:ext>
            </p:extLst>
          </p:nvPr>
        </p:nvGraphicFramePr>
        <p:xfrm>
          <a:off x="3614270" y="5687844"/>
          <a:ext cx="1915460" cy="909678"/>
        </p:xfrm>
        <a:graphic>
          <a:graphicData uri="http://schemas.openxmlformats.org/presentationml/2006/ole">
            <mc:AlternateContent xmlns:mc="http://schemas.openxmlformats.org/markup-compatibility/2006">
              <mc:Choice xmlns:v="urn:schemas-microsoft-com:vml" Requires="v">
                <p:oleObj spid="_x0000_s97788" name="Equation" r:id="rId15" imgW="876300" imgH="419100" progId="Equation.DSMT4">
                  <p:embed/>
                </p:oleObj>
              </mc:Choice>
              <mc:Fallback>
                <p:oleObj name="Equation" r:id="rId15" imgW="876300" imgH="419100" progId="Equation.DSMT4">
                  <p:embed/>
                  <p:pic>
                    <p:nvPicPr>
                      <p:cNvPr id="14" name="Object 13"/>
                      <p:cNvPicPr/>
                      <p:nvPr/>
                    </p:nvPicPr>
                    <p:blipFill>
                      <a:blip r:embed="rId16"/>
                      <a:stretch>
                        <a:fillRect/>
                      </a:stretch>
                    </p:blipFill>
                    <p:spPr>
                      <a:xfrm>
                        <a:off x="3614270" y="5687844"/>
                        <a:ext cx="1915460" cy="90967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6D70E925-0D73-4720-8828-3D7277CB16B7}"/>
              </a:ext>
            </a:extLst>
          </p:cNvPr>
          <p:cNvCxnSpPr>
            <a:cxnSpLocks/>
          </p:cNvCxnSpPr>
          <p:nvPr/>
        </p:nvCxnSpPr>
        <p:spPr>
          <a:xfrm>
            <a:off x="168676" y="5113537"/>
            <a:ext cx="8806648" cy="0"/>
          </a:xfrm>
          <a:prstGeom prst="line">
            <a:avLst/>
          </a:prstGeom>
          <a:ln w="31750">
            <a:solidFill>
              <a:schemeClr val="tx1">
                <a:lumMod val="50000"/>
                <a:lumOff val="50000"/>
                <a:alpha val="52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F301AE-DA19-4DE6-AF61-B45002855074}"/>
              </a:ext>
            </a:extLst>
          </p:cNvPr>
          <p:cNvSpPr txBox="1"/>
          <p:nvPr/>
        </p:nvSpPr>
        <p:spPr>
          <a:xfrm>
            <a:off x="431747" y="5138242"/>
            <a:ext cx="4912610" cy="584775"/>
          </a:xfrm>
          <a:prstGeom prst="rect">
            <a:avLst/>
          </a:prstGeom>
          <a:noFill/>
        </p:spPr>
        <p:txBody>
          <a:bodyPr wrap="square" rtlCol="0">
            <a:spAutoFit/>
          </a:bodyPr>
          <a:lstStyle/>
          <a:p>
            <a:r>
              <a:rPr lang="en-US" sz="3200" dirty="0">
                <a:solidFill>
                  <a:srgbClr val="FF0000"/>
                </a:solidFill>
              </a:rPr>
              <a:t>Dispersion relation</a:t>
            </a:r>
          </a:p>
        </p:txBody>
      </p:sp>
    </p:spTree>
    <p:extLst>
      <p:ext uri="{BB962C8B-B14F-4D97-AF65-F5344CB8AC3E}">
        <p14:creationId xmlns:p14="http://schemas.microsoft.com/office/powerpoint/2010/main" val="137135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97276" y="1296251"/>
            <a:ext cx="7149446" cy="461665"/>
          </a:xfrm>
          <a:prstGeom prst="rect">
            <a:avLst/>
          </a:prstGeom>
          <a:noFill/>
        </p:spPr>
        <p:txBody>
          <a:bodyPr wrap="square" rtlCol="0">
            <a:spAutoFit/>
          </a:bodyPr>
          <a:lstStyle/>
          <a:p>
            <a:pPr>
              <a:defRPr/>
            </a:pPr>
            <a:r>
              <a:rPr lang="en-US" sz="2400" dirty="0">
                <a:solidFill>
                  <a:prstClr val="black"/>
                </a:solidFill>
                <a:latin typeface="Calibri"/>
              </a:rPr>
              <a:t>equal-time dynamics         vs             light-front dynamics </a:t>
            </a:r>
          </a:p>
        </p:txBody>
      </p:sp>
      <p:sp>
        <p:nvSpPr>
          <p:cNvPr id="24" name="Explosion 1 23"/>
          <p:cNvSpPr/>
          <p:nvPr/>
        </p:nvSpPr>
        <p:spPr>
          <a:xfrm>
            <a:off x="4092856" y="1198491"/>
            <a:ext cx="900239" cy="634055"/>
          </a:xfrm>
          <a:prstGeom prst="irregularSeal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a:endParaRPr>
          </a:p>
        </p:txBody>
      </p:sp>
      <p:sp>
        <p:nvSpPr>
          <p:cNvPr id="2" name="Title 1"/>
          <p:cNvSpPr>
            <a:spLocks noGrp="1"/>
          </p:cNvSpPr>
          <p:nvPr>
            <p:ph type="title"/>
          </p:nvPr>
        </p:nvSpPr>
        <p:spPr>
          <a:xfrm>
            <a:off x="722068" y="37864"/>
            <a:ext cx="7699863" cy="1304988"/>
          </a:xfrm>
        </p:spPr>
        <p:txBody>
          <a:bodyPr>
            <a:normAutofit/>
          </a:bodyPr>
          <a:lstStyle/>
          <a:p>
            <a:pPr algn="ctr"/>
            <a:r>
              <a:rPr lang="en-US" sz="3600" u="sng" dirty="0"/>
              <a:t>Light-front vs equal-time quantization</a:t>
            </a:r>
          </a:p>
        </p:txBody>
      </p:sp>
      <p:sp>
        <p:nvSpPr>
          <p:cNvPr id="3" name="Content Placeholder 2"/>
          <p:cNvSpPr>
            <a:spLocks noGrp="1"/>
          </p:cNvSpPr>
          <p:nvPr>
            <p:ph idx="1"/>
          </p:nvPr>
        </p:nvSpPr>
        <p:spPr>
          <a:xfrm>
            <a:off x="1311660" y="1685878"/>
            <a:ext cx="6689340" cy="4314872"/>
          </a:xfrm>
        </p:spPr>
        <p:txBody>
          <a:bodyPr>
            <a:noAutofit/>
          </a:bodyPr>
          <a:lstStyle/>
          <a:p>
            <a:pPr marL="0" indent="0">
              <a:buNone/>
            </a:pPr>
            <a:endParaRPr lang="en-US" sz="1800" dirty="0"/>
          </a:p>
          <a:p>
            <a:pPr marL="0" indent="0">
              <a:buNone/>
            </a:pPr>
            <a:endParaRPr lang="en-US" sz="1800" dirty="0"/>
          </a:p>
          <a:p>
            <a:endParaRPr lang="en-US" sz="1800" dirty="0"/>
          </a:p>
          <a:p>
            <a:endParaRPr lang="en-US" sz="1800" dirty="0"/>
          </a:p>
          <a:p>
            <a:endParaRPr lang="en-US" sz="1800" dirty="0"/>
          </a:p>
          <a:p>
            <a:pPr marL="0" indent="0">
              <a:buNone/>
            </a:pPr>
            <a:endParaRPr lang="en-US" sz="1800" dirty="0"/>
          </a:p>
          <a:p>
            <a:pPr marL="0" indent="0">
              <a:buNone/>
            </a:pPr>
            <a:endParaRPr lang="en-US" sz="1800" dirty="0"/>
          </a:p>
          <a:p>
            <a:pPr marL="0" indent="0">
              <a:spcBef>
                <a:spcPts val="0"/>
              </a:spcBef>
              <a:buNone/>
            </a:pPr>
            <a:endParaRPr lang="en-US" sz="1800" dirty="0"/>
          </a:p>
          <a:p>
            <a:pPr marL="342892" lvl="1" indent="0">
              <a:buNone/>
            </a:pPr>
            <a:r>
              <a:rPr lang="en-US" sz="1500" dirty="0"/>
              <a:t> </a:t>
            </a:r>
          </a:p>
          <a:p>
            <a:endParaRPr lang="en-US" sz="1800" dirty="0"/>
          </a:p>
        </p:txBody>
      </p:sp>
      <p:sp>
        <p:nvSpPr>
          <p:cNvPr id="10" name="Slide Number Placeholder 9"/>
          <p:cNvSpPr>
            <a:spLocks noGrp="1"/>
          </p:cNvSpPr>
          <p:nvPr>
            <p:ph type="sldNum" sz="quarter" idx="12"/>
          </p:nvPr>
        </p:nvSpPr>
        <p:spPr/>
        <p:txBody>
          <a:bodyPr/>
          <a:lstStyle/>
          <a:p>
            <a:fld id="{2081BEDC-6B22-4673-8898-A29ACED633E8}" type="slidenum">
              <a:rPr lang="en-US" sz="2000"/>
              <a:t>22</a:t>
            </a:fld>
            <a:endParaRPr lang="en-US" sz="2000" dirty="0"/>
          </a:p>
        </p:txBody>
      </p:sp>
      <p:graphicFrame>
        <p:nvGraphicFramePr>
          <p:cNvPr id="4" name="Object 3"/>
          <p:cNvGraphicFramePr>
            <a:graphicFrameLocks noChangeAspect="1"/>
          </p:cNvGraphicFramePr>
          <p:nvPr>
            <p:extLst>
              <p:ext uri="{D42A27DB-BD31-4B8C-83A1-F6EECF244321}">
                <p14:modId xmlns:p14="http://schemas.microsoft.com/office/powerpoint/2010/main" val="3171126325"/>
              </p:ext>
            </p:extLst>
          </p:nvPr>
        </p:nvGraphicFramePr>
        <p:xfrm>
          <a:off x="5158778" y="4301962"/>
          <a:ext cx="3263153" cy="759009"/>
        </p:xfrm>
        <a:graphic>
          <a:graphicData uri="http://schemas.openxmlformats.org/presentationml/2006/ole">
            <mc:AlternateContent xmlns:mc="http://schemas.openxmlformats.org/markup-compatibility/2006">
              <mc:Choice xmlns:v="urn:schemas-microsoft-com:vml" Requires="v">
                <p:oleObj spid="_x0000_s97143" name="Equation" r:id="rId4" imgW="1689100" imgH="393700" progId="Equation.DSMT4">
                  <p:embed/>
                </p:oleObj>
              </mc:Choice>
              <mc:Fallback>
                <p:oleObj name="Equation" r:id="rId4" imgW="1689100" imgH="393700" progId="Equation.DSMT4">
                  <p:embed/>
                  <p:pic>
                    <p:nvPicPr>
                      <p:cNvPr id="4" name="Object 3"/>
                      <p:cNvPicPr/>
                      <p:nvPr/>
                    </p:nvPicPr>
                    <p:blipFill>
                      <a:blip r:embed="rId5"/>
                      <a:stretch>
                        <a:fillRect/>
                      </a:stretch>
                    </p:blipFill>
                    <p:spPr>
                      <a:xfrm>
                        <a:off x="5158778" y="4301962"/>
                        <a:ext cx="3263153" cy="759009"/>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97601646"/>
              </p:ext>
            </p:extLst>
          </p:nvPr>
        </p:nvGraphicFramePr>
        <p:xfrm>
          <a:off x="1354497" y="4330539"/>
          <a:ext cx="2426122" cy="773373"/>
        </p:xfrm>
        <a:graphic>
          <a:graphicData uri="http://schemas.openxmlformats.org/presentationml/2006/ole">
            <mc:AlternateContent xmlns:mc="http://schemas.openxmlformats.org/markup-compatibility/2006">
              <mc:Choice xmlns:v="urn:schemas-microsoft-com:vml" Requires="v">
                <p:oleObj spid="_x0000_s97144" name="Equation" r:id="rId6" imgW="1231900" imgH="393700" progId="Equation.DSMT4">
                  <p:embed/>
                </p:oleObj>
              </mc:Choice>
              <mc:Fallback>
                <p:oleObj name="Equation" r:id="rId6" imgW="1231900" imgH="393700" progId="Equation.DSMT4">
                  <p:embed/>
                  <p:pic>
                    <p:nvPicPr>
                      <p:cNvPr id="5" name="Object 4"/>
                      <p:cNvPicPr/>
                      <p:nvPr/>
                    </p:nvPicPr>
                    <p:blipFill>
                      <a:blip r:embed="rId7"/>
                      <a:stretch>
                        <a:fillRect/>
                      </a:stretch>
                    </p:blipFill>
                    <p:spPr>
                      <a:xfrm>
                        <a:off x="1354497" y="4330539"/>
                        <a:ext cx="2426122" cy="773373"/>
                      </a:xfrm>
                      <a:prstGeom prst="rect">
                        <a:avLst/>
                      </a:prstGeom>
                    </p:spPr>
                  </p:pic>
                </p:oleObj>
              </mc:Fallback>
            </mc:AlternateContent>
          </a:graphicData>
        </a:graphic>
      </p:graphicFrame>
      <p:pic>
        <p:nvPicPr>
          <p:cNvPr id="20" name="Picture 19"/>
          <p:cNvPicPr>
            <a:picLocks noChangeAspect="1"/>
          </p:cNvPicPr>
          <p:nvPr/>
        </p:nvPicPr>
        <p:blipFill>
          <a:blip r:embed="rId8"/>
          <a:stretch>
            <a:fillRect/>
          </a:stretch>
        </p:blipFill>
        <p:spPr>
          <a:xfrm>
            <a:off x="1525317" y="2327875"/>
            <a:ext cx="2089196" cy="1956969"/>
          </a:xfrm>
          <a:prstGeom prst="rect">
            <a:avLst/>
          </a:prstGeom>
        </p:spPr>
      </p:pic>
      <p:pic>
        <p:nvPicPr>
          <p:cNvPr id="21" name="Picture 20"/>
          <p:cNvPicPr>
            <a:picLocks noChangeAspect="1"/>
          </p:cNvPicPr>
          <p:nvPr/>
        </p:nvPicPr>
        <p:blipFill>
          <a:blip r:embed="rId9"/>
          <a:stretch>
            <a:fillRect/>
          </a:stretch>
        </p:blipFill>
        <p:spPr>
          <a:xfrm>
            <a:off x="5775828" y="2326175"/>
            <a:ext cx="1903356" cy="1941679"/>
          </a:xfrm>
          <a:prstGeom prst="rect">
            <a:avLst/>
          </a:prstGeom>
        </p:spPr>
      </p:pic>
      <p:cxnSp>
        <p:nvCxnSpPr>
          <p:cNvPr id="7" name="Straight Connector 6"/>
          <p:cNvCxnSpPr>
            <a:cxnSpLocks/>
          </p:cNvCxnSpPr>
          <p:nvPr/>
        </p:nvCxnSpPr>
        <p:spPr>
          <a:xfrm flipH="1">
            <a:off x="4542975" y="1810801"/>
            <a:ext cx="6779" cy="5047199"/>
          </a:xfrm>
          <a:prstGeom prst="line">
            <a:avLst/>
          </a:prstGeom>
          <a:ln w="22225">
            <a:solidFill>
              <a:schemeClr val="bg1">
                <a:lumMod val="65000"/>
              </a:schemeClr>
            </a:solidFill>
            <a:prstDash val="dash"/>
            <a:tailEnd type="none"/>
          </a:ln>
        </p:spPr>
        <p:style>
          <a:lnRef idx="2">
            <a:schemeClr val="accent1"/>
          </a:lnRef>
          <a:fillRef idx="0">
            <a:schemeClr val="accent1"/>
          </a:fillRef>
          <a:effectRef idx="1">
            <a:schemeClr val="accent1"/>
          </a:effectRef>
          <a:fontRef idx="minor">
            <a:schemeClr val="tx1"/>
          </a:fontRef>
        </p:style>
      </p:cxnSp>
      <p:sp>
        <p:nvSpPr>
          <p:cNvPr id="17" name="Text Box 20"/>
          <p:cNvSpPr txBox="1">
            <a:spLocks noChangeArrowheads="1"/>
          </p:cNvSpPr>
          <p:nvPr/>
        </p:nvSpPr>
        <p:spPr bwMode="auto">
          <a:xfrm>
            <a:off x="6947829" y="945294"/>
            <a:ext cx="1652923" cy="369332"/>
          </a:xfrm>
          <a:prstGeom prst="rect">
            <a:avLst/>
          </a:prstGeom>
          <a:noFill/>
          <a:ln w="9525">
            <a:noFill/>
            <a:miter lim="800000"/>
            <a:headEnd/>
            <a:tailEnd/>
          </a:ln>
        </p:spPr>
        <p:txBody>
          <a:bodyPr wrap="square">
            <a:prstTxWarp prst="textNoShape">
              <a:avLst/>
            </a:prstTxWarp>
            <a:spAutoFit/>
          </a:bodyPr>
          <a:lstStyle/>
          <a:p>
            <a:pPr algn="ctr">
              <a:spcBef>
                <a:spcPct val="50000"/>
              </a:spcBef>
              <a:defRPr/>
            </a:pPr>
            <a:r>
              <a:rPr lang="en-US" altLang="zh-CN" dirty="0">
                <a:solidFill>
                  <a:srgbClr val="0000FF"/>
                </a:solidFill>
                <a:latin typeface="Calibri"/>
                <a:ea typeface="宋体"/>
              </a:rPr>
              <a:t>[Dirac 1949]</a:t>
            </a:r>
          </a:p>
        </p:txBody>
      </p:sp>
      <p:cxnSp>
        <p:nvCxnSpPr>
          <p:cNvPr id="29" name="Straight Connector 28"/>
          <p:cNvCxnSpPr>
            <a:cxnSpLocks/>
          </p:cNvCxnSpPr>
          <p:nvPr/>
        </p:nvCxnSpPr>
        <p:spPr>
          <a:xfrm>
            <a:off x="0" y="1761530"/>
            <a:ext cx="9144000" cy="11786"/>
          </a:xfrm>
          <a:prstGeom prst="line">
            <a:avLst/>
          </a:prstGeom>
          <a:ln w="22225">
            <a:solidFill>
              <a:schemeClr val="bg1">
                <a:lumMod val="65000"/>
              </a:schemeClr>
            </a:solidFill>
            <a:prstDash val="dash"/>
            <a:tailEnd type="none"/>
          </a:ln>
        </p:spPr>
        <p:style>
          <a:lnRef idx="2">
            <a:schemeClr val="accent1"/>
          </a:lnRef>
          <a:fillRef idx="0">
            <a:schemeClr val="accent1"/>
          </a:fillRef>
          <a:effectRef idx="1">
            <a:schemeClr val="accent1"/>
          </a:effectRef>
          <a:fontRef idx="minor">
            <a:schemeClr val="tx1"/>
          </a:fontRef>
        </p:style>
      </p:cxnSp>
      <p:graphicFrame>
        <p:nvGraphicFramePr>
          <p:cNvPr id="30" name="Object 29"/>
          <p:cNvGraphicFramePr>
            <a:graphicFrameLocks noChangeAspect="1"/>
          </p:cNvGraphicFramePr>
          <p:nvPr>
            <p:extLst>
              <p:ext uri="{D42A27DB-BD31-4B8C-83A1-F6EECF244321}">
                <p14:modId xmlns:p14="http://schemas.microsoft.com/office/powerpoint/2010/main" val="3655494186"/>
              </p:ext>
            </p:extLst>
          </p:nvPr>
        </p:nvGraphicFramePr>
        <p:xfrm>
          <a:off x="2010344" y="5123184"/>
          <a:ext cx="1114428" cy="439123"/>
        </p:xfrm>
        <a:graphic>
          <a:graphicData uri="http://schemas.openxmlformats.org/presentationml/2006/ole">
            <mc:AlternateContent xmlns:mc="http://schemas.openxmlformats.org/markup-compatibility/2006">
              <mc:Choice xmlns:v="urn:schemas-microsoft-com:vml" Requires="v">
                <p:oleObj spid="_x0000_s97145" name="Equation" r:id="rId10" imgW="482600" imgH="190500" progId="Equation.3">
                  <p:embed/>
                </p:oleObj>
              </mc:Choice>
              <mc:Fallback>
                <p:oleObj name="Equation" r:id="rId10" imgW="482600" imgH="190500" progId="Equation.3">
                  <p:embed/>
                  <p:pic>
                    <p:nvPicPr>
                      <p:cNvPr id="30" name="Object 29"/>
                      <p:cNvPicPr/>
                      <p:nvPr/>
                    </p:nvPicPr>
                    <p:blipFill>
                      <a:blip r:embed="rId11"/>
                      <a:stretch>
                        <a:fillRect/>
                      </a:stretch>
                    </p:blipFill>
                    <p:spPr>
                      <a:xfrm>
                        <a:off x="2010344" y="5123184"/>
                        <a:ext cx="1114428" cy="439123"/>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261717671"/>
              </p:ext>
            </p:extLst>
          </p:nvPr>
        </p:nvGraphicFramePr>
        <p:xfrm>
          <a:off x="5725548" y="5164492"/>
          <a:ext cx="1953636" cy="452082"/>
        </p:xfrm>
        <a:graphic>
          <a:graphicData uri="http://schemas.openxmlformats.org/presentationml/2006/ole">
            <mc:AlternateContent xmlns:mc="http://schemas.openxmlformats.org/markup-compatibility/2006">
              <mc:Choice xmlns:v="urn:schemas-microsoft-com:vml" Requires="v">
                <p:oleObj spid="_x0000_s97146" name="Equation" r:id="rId12" imgW="825500" imgH="190500" progId="Equation.DSMT4">
                  <p:embed/>
                </p:oleObj>
              </mc:Choice>
              <mc:Fallback>
                <p:oleObj name="Equation" r:id="rId12" imgW="825500" imgH="190500" progId="Equation.DSMT4">
                  <p:embed/>
                  <p:pic>
                    <p:nvPicPr>
                      <p:cNvPr id="31" name="Object 30"/>
                      <p:cNvPicPr/>
                      <p:nvPr/>
                    </p:nvPicPr>
                    <p:blipFill>
                      <a:blip r:embed="rId13"/>
                      <a:stretch>
                        <a:fillRect/>
                      </a:stretch>
                    </p:blipFill>
                    <p:spPr>
                      <a:xfrm>
                        <a:off x="5725548" y="5164492"/>
                        <a:ext cx="1953636" cy="452082"/>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737893391"/>
              </p:ext>
            </p:extLst>
          </p:nvPr>
        </p:nvGraphicFramePr>
        <p:xfrm>
          <a:off x="2190750" y="1830388"/>
          <a:ext cx="901700" cy="450850"/>
        </p:xfrm>
        <a:graphic>
          <a:graphicData uri="http://schemas.openxmlformats.org/presentationml/2006/ole">
            <mc:AlternateContent xmlns:mc="http://schemas.openxmlformats.org/markup-compatibility/2006">
              <mc:Choice xmlns:v="urn:schemas-microsoft-com:vml" Requires="v">
                <p:oleObj spid="_x0000_s97147" name="Equation" r:id="rId14" imgW="381000" imgH="190500" progId="Equation.DSMT4">
                  <p:embed/>
                </p:oleObj>
              </mc:Choice>
              <mc:Fallback>
                <p:oleObj name="Equation" r:id="rId14" imgW="381000" imgH="190500" progId="Equation.DSMT4">
                  <p:embed/>
                  <p:pic>
                    <p:nvPicPr>
                      <p:cNvPr id="23" name="Object 22"/>
                      <p:cNvPicPr/>
                      <p:nvPr/>
                    </p:nvPicPr>
                    <p:blipFill>
                      <a:blip r:embed="rId15"/>
                      <a:stretch>
                        <a:fillRect/>
                      </a:stretch>
                    </p:blipFill>
                    <p:spPr>
                      <a:xfrm>
                        <a:off x="2190750" y="1830388"/>
                        <a:ext cx="901700" cy="4508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08131468"/>
              </p:ext>
            </p:extLst>
          </p:nvPr>
        </p:nvGraphicFramePr>
        <p:xfrm>
          <a:off x="5567884" y="1802521"/>
          <a:ext cx="2265190" cy="453038"/>
        </p:xfrm>
        <a:graphic>
          <a:graphicData uri="http://schemas.openxmlformats.org/presentationml/2006/ole">
            <mc:AlternateContent xmlns:mc="http://schemas.openxmlformats.org/markup-compatibility/2006">
              <mc:Choice xmlns:v="urn:schemas-microsoft-com:vml" Requires="v">
                <p:oleObj spid="_x0000_s97148" name="Equation" r:id="rId16" imgW="952500" imgH="190500" progId="Equation.DSMT4">
                  <p:embed/>
                </p:oleObj>
              </mc:Choice>
              <mc:Fallback>
                <p:oleObj name="Equation" r:id="rId16" imgW="952500" imgH="190500" progId="Equation.DSMT4">
                  <p:embed/>
                  <p:pic>
                    <p:nvPicPr>
                      <p:cNvPr id="9" name="Object 8"/>
                      <p:cNvPicPr/>
                      <p:nvPr/>
                    </p:nvPicPr>
                    <p:blipFill>
                      <a:blip r:embed="rId17"/>
                      <a:stretch>
                        <a:fillRect/>
                      </a:stretch>
                    </p:blipFill>
                    <p:spPr>
                      <a:xfrm>
                        <a:off x="5567884" y="1802521"/>
                        <a:ext cx="2265190" cy="4530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1" name="TextBox 10"/>
              <p:cNvSpPr txBox="1"/>
              <p:nvPr/>
            </p:nvSpPr>
            <p:spPr>
              <a:xfrm>
                <a:off x="5296415" y="5799997"/>
                <a:ext cx="2862181" cy="483146"/>
              </a:xfrm>
              <a:prstGeom prst="rect">
                <a:avLst/>
              </a:prstGeom>
              <a:noFill/>
            </p:spPr>
            <p:txBody>
              <a:bodyPr wrap="square" lIns="0" tIns="0" rIns="0" bIns="0" rtlCol="0">
                <a:spAutoFit/>
              </a:bodyPr>
              <a:lstStyle/>
              <a:p>
                <a:pPr algn="ctr">
                  <a:defRPr/>
                </a:pPr>
                <a14:m>
                  <m:oMath xmlns:m="http://schemas.openxmlformats.org/officeDocument/2006/math">
                    <m:sSup>
                      <m:sSupPr>
                        <m:ctrlPr>
                          <a:rPr lang="en-US" sz="2800" i="1">
                            <a:solidFill>
                              <a:prstClr val="black"/>
                            </a:solidFill>
                            <a:latin typeface="Cambria Math" panose="02040503050406030204" pitchFamily="18" charset="0"/>
                          </a:rPr>
                        </m:ctrlPr>
                      </m:sSupPr>
                      <m:e>
                        <m:acc>
                          <m:accPr>
                            <m:chr m:val="⃗"/>
                            <m:ctrlPr>
                              <a:rPr lang="en-US" sz="2800" i="1">
                                <a:solidFill>
                                  <a:prstClr val="black"/>
                                </a:solidFill>
                                <a:latin typeface="Cambria Math" panose="02040503050406030204" pitchFamily="18" charset="0"/>
                              </a:rPr>
                            </m:ctrlPr>
                          </m:accPr>
                          <m:e>
                            <m:r>
                              <a:rPr lang="en-US" sz="2800" i="1">
                                <a:solidFill>
                                  <a:prstClr val="black"/>
                                </a:solidFill>
                                <a:latin typeface="Cambria Math" charset="0"/>
                              </a:rPr>
                              <m:t>𝑃</m:t>
                            </m:r>
                          </m:e>
                        </m:acc>
                      </m:e>
                      <m:sup>
                        <m:r>
                          <a:rPr lang="en-US" sz="2800" i="1">
                            <a:solidFill>
                              <a:prstClr val="black"/>
                            </a:solidFill>
                            <a:latin typeface="Cambria Math" charset="0"/>
                            <a:ea typeface="Cambria Math" charset="0"/>
                            <a:cs typeface="Cambria Math" charset="0"/>
                          </a:rPr>
                          <m:t>⊥</m:t>
                        </m:r>
                      </m:sup>
                    </m:sSup>
                  </m:oMath>
                </a14:m>
                <a:r>
                  <a:rPr lang="en-US" sz="2800" dirty="0">
                    <a:solidFill>
                      <a:prstClr val="black"/>
                    </a:solidFill>
                    <a:latin typeface="Calibri" panose="020F0502020204030204"/>
                  </a:rPr>
                  <a:t>, </a:t>
                </a:r>
                <a14:m>
                  <m:oMath xmlns:m="http://schemas.openxmlformats.org/officeDocument/2006/math">
                    <m:sSup>
                      <m:sSupPr>
                        <m:ctrlPr>
                          <a:rPr lang="en-US" sz="2800" i="1">
                            <a:solidFill>
                              <a:prstClr val="black"/>
                            </a:solidFill>
                            <a:latin typeface="Cambria Math" panose="02040503050406030204" pitchFamily="18" charset="0"/>
                          </a:rPr>
                        </m:ctrlPr>
                      </m:sSupPr>
                      <m:e>
                        <m:r>
                          <a:rPr lang="en-US" sz="2800" i="1">
                            <a:solidFill>
                              <a:prstClr val="black"/>
                            </a:solidFill>
                            <a:latin typeface="Cambria Math" charset="0"/>
                          </a:rPr>
                          <m:t>𝑃</m:t>
                        </m:r>
                      </m:e>
                      <m:sup>
                        <m:r>
                          <a:rPr lang="en-US" sz="2800" i="1">
                            <a:solidFill>
                              <a:prstClr val="black"/>
                            </a:solidFill>
                            <a:latin typeface="Cambria Math" charset="0"/>
                          </a:rPr>
                          <m:t>+</m:t>
                        </m:r>
                      </m:sup>
                    </m:sSup>
                    <m:sSup>
                      <m:sSupPr>
                        <m:ctrlPr>
                          <a:rPr lang="en-US" sz="2800" i="1">
                            <a:solidFill>
                              <a:prstClr val="black"/>
                            </a:solidFill>
                            <a:latin typeface="Cambria Math" panose="02040503050406030204" pitchFamily="18" charset="0"/>
                          </a:rPr>
                        </m:ctrlPr>
                      </m:sSupPr>
                      <m:e>
                        <m:r>
                          <a:rPr lang="en-US" sz="2800" i="1">
                            <a:solidFill>
                              <a:prstClr val="black"/>
                            </a:solidFill>
                            <a:latin typeface="Cambria Math" charset="0"/>
                          </a:rPr>
                          <m:t>,</m:t>
                        </m:r>
                        <m:acc>
                          <m:accPr>
                            <m:chr m:val="⃗"/>
                            <m:ctrlPr>
                              <a:rPr lang="en-US" sz="2800" i="1">
                                <a:solidFill>
                                  <a:prstClr val="black"/>
                                </a:solidFill>
                                <a:latin typeface="Cambria Math" panose="02040503050406030204" pitchFamily="18" charset="0"/>
                              </a:rPr>
                            </m:ctrlPr>
                          </m:accPr>
                          <m:e>
                            <m:r>
                              <a:rPr lang="en-US" sz="2800" i="1">
                                <a:solidFill>
                                  <a:prstClr val="black"/>
                                </a:solidFill>
                                <a:latin typeface="Cambria Math" charset="0"/>
                              </a:rPr>
                              <m:t>𝐸</m:t>
                            </m:r>
                          </m:e>
                        </m:acc>
                      </m:e>
                      <m:sup>
                        <m:r>
                          <a:rPr lang="en-US" sz="2800" i="1">
                            <a:solidFill>
                              <a:prstClr val="black"/>
                            </a:solidFill>
                            <a:latin typeface="Cambria Math" charset="0"/>
                            <a:ea typeface="Cambria Math" charset="0"/>
                            <a:cs typeface="Cambria Math" charset="0"/>
                          </a:rPr>
                          <m:t>⊥</m:t>
                        </m:r>
                      </m:sup>
                    </m:sSup>
                    <m:r>
                      <a:rPr lang="en-US" sz="2800" i="1">
                        <a:solidFill>
                          <a:prstClr val="black"/>
                        </a:solidFill>
                        <a:latin typeface="Cambria Math" charset="0"/>
                        <a:ea typeface="Cambria Math" charset="0"/>
                        <a:cs typeface="Cambria Math" charset="0"/>
                      </a:rPr>
                      <m:t>,</m:t>
                    </m:r>
                    <m:sSup>
                      <m:sSupPr>
                        <m:ctrlPr>
                          <a:rPr lang="en-US" sz="2800" i="1">
                            <a:solidFill>
                              <a:prstClr val="black"/>
                            </a:solidFill>
                            <a:latin typeface="Cambria Math" panose="02040503050406030204" pitchFamily="18" charset="0"/>
                          </a:rPr>
                        </m:ctrlPr>
                      </m:sSupPr>
                      <m:e>
                        <m:r>
                          <a:rPr lang="en-US" sz="2800" i="1">
                            <a:solidFill>
                              <a:prstClr val="black"/>
                            </a:solidFill>
                            <a:latin typeface="Cambria Math" charset="0"/>
                          </a:rPr>
                          <m:t>𝐸</m:t>
                        </m:r>
                      </m:e>
                      <m:sup>
                        <m:r>
                          <a:rPr lang="en-US" sz="2800" i="1">
                            <a:solidFill>
                              <a:prstClr val="black"/>
                            </a:solidFill>
                            <a:latin typeface="Cambria Math" charset="0"/>
                          </a:rPr>
                          <m:t>+</m:t>
                        </m:r>
                      </m:sup>
                    </m:sSup>
                    <m:r>
                      <a:rPr lang="en-US" sz="2800" i="1">
                        <a:solidFill>
                          <a:prstClr val="black"/>
                        </a:solidFill>
                        <a:latin typeface="Cambria Math" charset="0"/>
                      </a:rPr>
                      <m:t>, </m:t>
                    </m:r>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charset="0"/>
                          </a:rPr>
                          <m:t>𝐽</m:t>
                        </m:r>
                      </m:e>
                      <m:sub>
                        <m:r>
                          <a:rPr lang="en-US" sz="2800" i="1">
                            <a:solidFill>
                              <a:prstClr val="black"/>
                            </a:solidFill>
                            <a:latin typeface="Cambria Math" charset="0"/>
                          </a:rPr>
                          <m:t>𝑧</m:t>
                        </m:r>
                      </m:sub>
                    </m:sSub>
                  </m:oMath>
                </a14:m>
                <a:endParaRPr lang="en-US" sz="2800" dirty="0">
                  <a:solidFill>
                    <a:prstClr val="black"/>
                  </a:solidFill>
                  <a:latin typeface="Calibri" panose="020F0502020204030204"/>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296415" y="5799997"/>
                <a:ext cx="2862181" cy="483146"/>
              </a:xfrm>
              <a:prstGeom prst="rect">
                <a:avLst/>
              </a:prstGeom>
              <a:blipFill>
                <a:blip r:embed="rId18"/>
                <a:stretch>
                  <a:fillRect t="-10000" b="-4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264938" y="5816728"/>
                <a:ext cx="753324" cy="483146"/>
              </a:xfrm>
              <a:prstGeom prst="rect">
                <a:avLst/>
              </a:prstGeom>
              <a:noFill/>
            </p:spPr>
            <p:txBody>
              <a:bodyPr wrap="square" lIns="0" tIns="0" rIns="0" bIns="0" rtlCol="0">
                <a:spAutoFit/>
              </a:bodyPr>
              <a:lstStyle/>
              <a:p>
                <a:pPr algn="ctr">
                  <a:defRPr/>
                </a:pPr>
                <a14:m>
                  <m:oMath xmlns:m="http://schemas.openxmlformats.org/officeDocument/2006/math">
                    <m:acc>
                      <m:accPr>
                        <m:chr m:val="⃗"/>
                        <m:ctrlPr>
                          <a:rPr lang="en-US" sz="2800" i="1">
                            <a:solidFill>
                              <a:prstClr val="black"/>
                            </a:solidFill>
                            <a:latin typeface="Cambria Math" panose="02040503050406030204" pitchFamily="18" charset="0"/>
                          </a:rPr>
                        </m:ctrlPr>
                      </m:accPr>
                      <m:e>
                        <m:r>
                          <a:rPr lang="en-US" sz="2800" i="1">
                            <a:solidFill>
                              <a:prstClr val="black"/>
                            </a:solidFill>
                            <a:latin typeface="Cambria Math" charset="0"/>
                          </a:rPr>
                          <m:t>𝑃</m:t>
                        </m:r>
                      </m:e>
                    </m:acc>
                  </m:oMath>
                </a14:m>
                <a:r>
                  <a:rPr lang="en-US" sz="2800" dirty="0">
                    <a:solidFill>
                      <a:prstClr val="black"/>
                    </a:solidFill>
                    <a:latin typeface="Calibri" panose="020F0502020204030204"/>
                  </a:rPr>
                  <a:t>, </a:t>
                </a:r>
                <a14:m>
                  <m:oMath xmlns:m="http://schemas.openxmlformats.org/officeDocument/2006/math">
                    <m:acc>
                      <m:accPr>
                        <m:chr m:val="⃗"/>
                        <m:ctrlPr>
                          <a:rPr lang="en-US" sz="2800" i="1">
                            <a:solidFill>
                              <a:prstClr val="black"/>
                            </a:solidFill>
                            <a:latin typeface="Cambria Math" panose="02040503050406030204" pitchFamily="18" charset="0"/>
                          </a:rPr>
                        </m:ctrlPr>
                      </m:accPr>
                      <m:e>
                        <m:r>
                          <a:rPr lang="en-US" sz="2800" i="1">
                            <a:solidFill>
                              <a:prstClr val="black"/>
                            </a:solidFill>
                            <a:latin typeface="Cambria Math" charset="0"/>
                          </a:rPr>
                          <m:t>𝐽</m:t>
                        </m:r>
                      </m:e>
                    </m:acc>
                  </m:oMath>
                </a14:m>
                <a:endParaRPr lang="en-US" sz="2800" dirty="0">
                  <a:solidFill>
                    <a:prstClr val="black"/>
                  </a:solidFill>
                  <a:latin typeface="Calibri" panose="020F0502020204030204"/>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264938" y="5816728"/>
                <a:ext cx="753324" cy="483146"/>
              </a:xfrm>
              <a:prstGeom prst="rect">
                <a:avLst/>
              </a:prstGeom>
              <a:blipFill>
                <a:blip r:embed="rId19"/>
                <a:stretch>
                  <a:fillRect t="-10127" b="-4683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075D792F-6A63-409E-8D93-645054921017}"/>
              </a:ext>
            </a:extLst>
          </p:cNvPr>
          <p:cNvSpPr txBox="1"/>
          <p:nvPr/>
        </p:nvSpPr>
        <p:spPr>
          <a:xfrm>
            <a:off x="4238578" y="1210605"/>
            <a:ext cx="900240" cy="523220"/>
          </a:xfrm>
          <a:prstGeom prst="rect">
            <a:avLst/>
          </a:prstGeom>
          <a:noFill/>
        </p:spPr>
        <p:txBody>
          <a:bodyPr wrap="square" rtlCol="0">
            <a:spAutoFit/>
          </a:bodyPr>
          <a:lstStyle/>
          <a:p>
            <a:r>
              <a:rPr lang="en-US" sz="2800" i="1" dirty="0"/>
              <a:t>v.s.</a:t>
            </a:r>
          </a:p>
        </p:txBody>
      </p:sp>
      <p:cxnSp>
        <p:nvCxnSpPr>
          <p:cNvPr id="38" name="Straight Connector 37">
            <a:extLst>
              <a:ext uri="{FF2B5EF4-FFF2-40B4-BE49-F238E27FC236}">
                <a16:creationId xmlns:a16="http://schemas.microsoft.com/office/drawing/2014/main" id="{9CCB4763-AA5B-4391-B98D-BA9C9AFDB0B6}"/>
              </a:ext>
            </a:extLst>
          </p:cNvPr>
          <p:cNvCxnSpPr>
            <a:cxnSpLocks/>
          </p:cNvCxnSpPr>
          <p:nvPr/>
        </p:nvCxnSpPr>
        <p:spPr>
          <a:xfrm>
            <a:off x="10976" y="2314186"/>
            <a:ext cx="9127624" cy="20909"/>
          </a:xfrm>
          <a:prstGeom prst="line">
            <a:avLst/>
          </a:prstGeom>
          <a:ln w="22225">
            <a:solidFill>
              <a:schemeClr val="bg1">
                <a:lumMod val="65000"/>
              </a:schemeClr>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B0B1BBB-7464-4EFA-88CF-F91531B7D829}"/>
              </a:ext>
            </a:extLst>
          </p:cNvPr>
          <p:cNvCxnSpPr>
            <a:cxnSpLocks/>
          </p:cNvCxnSpPr>
          <p:nvPr/>
        </p:nvCxnSpPr>
        <p:spPr>
          <a:xfrm>
            <a:off x="21336" y="4312049"/>
            <a:ext cx="9122664" cy="0"/>
          </a:xfrm>
          <a:prstGeom prst="line">
            <a:avLst/>
          </a:prstGeom>
          <a:ln w="22225">
            <a:solidFill>
              <a:schemeClr val="bg1">
                <a:lumMod val="65000"/>
              </a:schemeClr>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6318C79-AD21-4778-A2E1-CD45EF937894}"/>
              </a:ext>
            </a:extLst>
          </p:cNvPr>
          <p:cNvCxnSpPr>
            <a:cxnSpLocks/>
          </p:cNvCxnSpPr>
          <p:nvPr/>
        </p:nvCxnSpPr>
        <p:spPr>
          <a:xfrm>
            <a:off x="44491" y="5096094"/>
            <a:ext cx="9076353" cy="7818"/>
          </a:xfrm>
          <a:prstGeom prst="line">
            <a:avLst/>
          </a:prstGeom>
          <a:ln w="22225">
            <a:solidFill>
              <a:schemeClr val="bg1">
                <a:lumMod val="65000"/>
              </a:schemeClr>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AFDEA65E-4C68-48D6-AFC7-892016FFDCC3}"/>
              </a:ext>
            </a:extLst>
          </p:cNvPr>
          <p:cNvCxnSpPr>
            <a:cxnSpLocks/>
          </p:cNvCxnSpPr>
          <p:nvPr/>
        </p:nvCxnSpPr>
        <p:spPr>
          <a:xfrm>
            <a:off x="21335" y="5710371"/>
            <a:ext cx="9099509" cy="9779"/>
          </a:xfrm>
          <a:prstGeom prst="line">
            <a:avLst/>
          </a:prstGeom>
          <a:ln w="22225">
            <a:solidFill>
              <a:schemeClr val="bg1">
                <a:lumMod val="65000"/>
              </a:schemeClr>
            </a:solidFill>
            <a:prstDash val="dash"/>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4823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2C0E628-6220-4E3C-8A90-6279486BEF45}"/>
              </a:ext>
            </a:extLst>
          </p:cNvPr>
          <p:cNvSpPr>
            <a:spLocks noGrp="1"/>
          </p:cNvSpPr>
          <p:nvPr>
            <p:ph type="sldNum" sz="quarter" idx="12"/>
          </p:nvPr>
        </p:nvSpPr>
        <p:spPr/>
        <p:txBody>
          <a:bodyPr/>
          <a:lstStyle/>
          <a:p>
            <a:fld id="{8F5ACDC8-A4D3-2743-AEB8-B10DCFDD2470}" type="slidenum">
              <a:rPr lang="en-US" sz="2000" smtClean="0">
                <a:solidFill>
                  <a:prstClr val="black">
                    <a:tint val="75000"/>
                  </a:prstClr>
                </a:solidFill>
                <a:latin typeface="Calibri"/>
              </a:rPr>
              <a:pPr/>
              <a:t>23</a:t>
            </a:fld>
            <a:endParaRPr lang="en-US" sz="2000" dirty="0">
              <a:solidFill>
                <a:prstClr val="black">
                  <a:tint val="75000"/>
                </a:prstClr>
              </a:solidFill>
              <a:latin typeface="Calibri"/>
            </a:endParaRPr>
          </a:p>
        </p:txBody>
      </p:sp>
      <p:sp>
        <p:nvSpPr>
          <p:cNvPr id="6" name="Title 1">
            <a:extLst>
              <a:ext uri="{FF2B5EF4-FFF2-40B4-BE49-F238E27FC236}">
                <a16:creationId xmlns:a16="http://schemas.microsoft.com/office/drawing/2014/main" id="{201D31A5-1E5E-4FC2-9805-4A8695C5CE3C}"/>
              </a:ext>
            </a:extLst>
          </p:cNvPr>
          <p:cNvSpPr txBox="1">
            <a:spLocks/>
          </p:cNvSpPr>
          <p:nvPr/>
        </p:nvSpPr>
        <p:spPr>
          <a:xfrm>
            <a:off x="457200" y="0"/>
            <a:ext cx="8229600" cy="698437"/>
          </a:xfrm>
          <a:prstGeom prst="rect">
            <a:avLst/>
          </a:prstGeom>
        </p:spPr>
        <p:txBody>
          <a:bodyPr vert="horz" lIns="91440" tIns="45720" rIns="91440" bIns="45720" rtlCol="0" anchor="ctr">
            <a:normAutofit fontScale="97500"/>
          </a:bodyPr>
          <a:lstStyle>
            <a:lvl1pPr algn="ctr" defTabSz="342892" rtl="0" eaLnBrk="1" latinLnBrk="0" hangingPunct="1">
              <a:spcBef>
                <a:spcPct val="0"/>
              </a:spcBef>
              <a:buNone/>
              <a:defRPr sz="3300" kern="1200">
                <a:solidFill>
                  <a:schemeClr val="tx1"/>
                </a:solidFill>
                <a:latin typeface="+mj-lt"/>
                <a:ea typeface="+mj-ea"/>
                <a:cs typeface="+mj-cs"/>
              </a:defRPr>
            </a:lvl1pPr>
          </a:lstStyle>
          <a:p>
            <a:r>
              <a:rPr lang="en-US" sz="4000" u="sng"/>
              <a:t>Proton’s Dirac form factor</a:t>
            </a:r>
            <a:endParaRPr lang="en-US" sz="4000" u="sng" dirty="0"/>
          </a:p>
        </p:txBody>
      </p:sp>
      <p:pic>
        <p:nvPicPr>
          <p:cNvPr id="8" name="Picture 7">
            <a:extLst>
              <a:ext uri="{FF2B5EF4-FFF2-40B4-BE49-F238E27FC236}">
                <a16:creationId xmlns:a16="http://schemas.microsoft.com/office/drawing/2014/main" id="{2C915C68-013C-45AA-8E0E-51331A94D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476" y="971857"/>
            <a:ext cx="7619047" cy="4914286"/>
          </a:xfrm>
          <a:prstGeom prst="rect">
            <a:avLst/>
          </a:prstGeom>
        </p:spPr>
      </p:pic>
      <p:sp>
        <p:nvSpPr>
          <p:cNvPr id="9" name="TextBox 8">
            <a:extLst>
              <a:ext uri="{FF2B5EF4-FFF2-40B4-BE49-F238E27FC236}">
                <a16:creationId xmlns:a16="http://schemas.microsoft.com/office/drawing/2014/main" id="{18BA79AF-5F59-4E82-B792-BBC662FE0669}"/>
              </a:ext>
            </a:extLst>
          </p:cNvPr>
          <p:cNvSpPr txBox="1"/>
          <p:nvPr/>
        </p:nvSpPr>
        <p:spPr>
          <a:xfrm>
            <a:off x="941032" y="5878838"/>
            <a:ext cx="7350711" cy="830997"/>
          </a:xfrm>
          <a:prstGeom prst="rect">
            <a:avLst/>
          </a:prstGeom>
          <a:noFill/>
        </p:spPr>
        <p:txBody>
          <a:bodyPr wrap="square" rtlCol="0">
            <a:spAutoFit/>
          </a:bodyPr>
          <a:lstStyle/>
          <a:p>
            <a:r>
              <a:rPr lang="en-US" sz="2400" dirty="0"/>
              <a:t>For larger Q</a:t>
            </a:r>
            <a:r>
              <a:rPr lang="en-US" sz="2400" baseline="30000" dirty="0"/>
              <a:t>2</a:t>
            </a:r>
            <a:r>
              <a:rPr lang="en-US" sz="2400" dirty="0"/>
              <a:t>, our prediction is consistently smaller than the experimental results.</a:t>
            </a:r>
          </a:p>
        </p:txBody>
      </p:sp>
    </p:spTree>
    <p:extLst>
      <p:ext uri="{BB962C8B-B14F-4D97-AF65-F5344CB8AC3E}">
        <p14:creationId xmlns:p14="http://schemas.microsoft.com/office/powerpoint/2010/main" val="3616580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Right 1">
            <a:extLst>
              <a:ext uri="{FF2B5EF4-FFF2-40B4-BE49-F238E27FC236}">
                <a16:creationId xmlns:a16="http://schemas.microsoft.com/office/drawing/2014/main" id="{54D66937-DECB-439E-B8D3-E02CB27B2E77}"/>
              </a:ext>
            </a:extLst>
          </p:cNvPr>
          <p:cNvSpPr/>
          <p:nvPr/>
        </p:nvSpPr>
        <p:spPr>
          <a:xfrm>
            <a:off x="3928723" y="5312244"/>
            <a:ext cx="1066533" cy="567411"/>
          </a:xfrm>
          <a:prstGeom prst="lef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E382B88-DEFC-419D-8CED-A4C1BCA4A747}"/>
              </a:ext>
            </a:extLst>
          </p:cNvPr>
          <p:cNvSpPr txBox="1"/>
          <p:nvPr/>
        </p:nvSpPr>
        <p:spPr>
          <a:xfrm>
            <a:off x="3946479" y="5354382"/>
            <a:ext cx="1066533" cy="461665"/>
          </a:xfrm>
          <a:prstGeom prst="rect">
            <a:avLst/>
          </a:prstGeom>
          <a:noFill/>
        </p:spPr>
        <p:txBody>
          <a:bodyPr wrap="square" rtlCol="0">
            <a:spAutoFit/>
          </a:bodyPr>
          <a:lstStyle/>
          <a:p>
            <a:pPr algn="ctr"/>
            <a:r>
              <a:rPr lang="en-US" sz="2400" dirty="0"/>
              <a:t>H.C.</a:t>
            </a: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r="9532"/>
          <a:stretch/>
        </p:blipFill>
        <p:spPr>
          <a:xfrm>
            <a:off x="126528" y="2607238"/>
            <a:ext cx="8880842" cy="1899389"/>
          </a:xfrm>
        </p:spPr>
      </p:pic>
      <p:sp>
        <p:nvSpPr>
          <p:cNvPr id="5" name="Title 1">
            <a:extLst>
              <a:ext uri="{FF2B5EF4-FFF2-40B4-BE49-F238E27FC236}">
                <a16:creationId xmlns:a16="http://schemas.microsoft.com/office/drawing/2014/main" id="{79BF0A42-CA20-544B-BDC0-C8449A45BB32}"/>
              </a:ext>
            </a:extLst>
          </p:cNvPr>
          <p:cNvSpPr>
            <a:spLocks noGrp="1"/>
          </p:cNvSpPr>
          <p:nvPr>
            <p:ph type="title"/>
          </p:nvPr>
        </p:nvSpPr>
        <p:spPr>
          <a:xfrm>
            <a:off x="457200" y="94646"/>
            <a:ext cx="8229600" cy="857250"/>
          </a:xfrm>
        </p:spPr>
        <p:txBody>
          <a:bodyPr>
            <a:normAutofit/>
          </a:bodyPr>
          <a:lstStyle/>
          <a:p>
            <a:r>
              <a:rPr lang="en-US" sz="4000" u="sng" dirty="0"/>
              <a:t>Light-front Hamiltonian density</a:t>
            </a:r>
          </a:p>
        </p:txBody>
      </p:sp>
      <p:cxnSp>
        <p:nvCxnSpPr>
          <p:cNvPr id="8" name="Straight Connector 7"/>
          <p:cNvCxnSpPr/>
          <p:nvPr/>
        </p:nvCxnSpPr>
        <p:spPr>
          <a:xfrm>
            <a:off x="2150604" y="5806638"/>
            <a:ext cx="1575486" cy="0"/>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2873474" y="5318545"/>
            <a:ext cx="617838" cy="475736"/>
          </a:xfrm>
          <a:prstGeom prst="line">
            <a:avLst/>
          </a:prstGeom>
          <a:ln>
            <a:solidFill>
              <a:schemeClr val="tx1"/>
            </a:solidFill>
            <a:prstDash val="lgDash"/>
            <a:tailEnd type="none"/>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197522" y="5803370"/>
            <a:ext cx="1575486" cy="0"/>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flipV="1">
            <a:off x="5290456" y="5312244"/>
            <a:ext cx="629936" cy="478769"/>
          </a:xfrm>
          <a:prstGeom prst="line">
            <a:avLst/>
          </a:prstGeom>
          <a:ln>
            <a:solidFill>
              <a:schemeClr val="tx1"/>
            </a:solidFill>
            <a:prstDash val="lgDash"/>
            <a:tailEnd type="non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150605" y="5879657"/>
            <a:ext cx="308741" cy="400110"/>
          </a:xfrm>
          <a:prstGeom prst="rect">
            <a:avLst/>
          </a:prstGeom>
          <a:noFill/>
        </p:spPr>
        <p:txBody>
          <a:bodyPr wrap="square" rtlCol="0">
            <a:spAutoFit/>
          </a:bodyPr>
          <a:lstStyle/>
          <a:p>
            <a:r>
              <a:rPr lang="en-US" sz="2000" dirty="0"/>
              <a:t>N</a:t>
            </a:r>
          </a:p>
        </p:txBody>
      </p:sp>
      <p:sp>
        <p:nvSpPr>
          <p:cNvPr id="15" name="TextBox 14"/>
          <p:cNvSpPr txBox="1"/>
          <p:nvPr/>
        </p:nvSpPr>
        <p:spPr>
          <a:xfrm>
            <a:off x="3491313" y="5879658"/>
            <a:ext cx="308741" cy="400110"/>
          </a:xfrm>
          <a:prstGeom prst="rect">
            <a:avLst/>
          </a:prstGeom>
          <a:noFill/>
        </p:spPr>
        <p:txBody>
          <a:bodyPr wrap="square" rtlCol="0">
            <a:spAutoFit/>
          </a:bodyPr>
          <a:lstStyle/>
          <a:p>
            <a:r>
              <a:rPr lang="en-US" sz="2000" dirty="0"/>
              <a:t>N</a:t>
            </a:r>
          </a:p>
        </p:txBody>
      </p:sp>
      <p:sp>
        <p:nvSpPr>
          <p:cNvPr id="16" name="TextBox 15"/>
          <p:cNvSpPr txBox="1"/>
          <p:nvPr/>
        </p:nvSpPr>
        <p:spPr>
          <a:xfrm>
            <a:off x="5199700" y="5879658"/>
            <a:ext cx="308741" cy="400110"/>
          </a:xfrm>
          <a:prstGeom prst="rect">
            <a:avLst/>
          </a:prstGeom>
          <a:noFill/>
        </p:spPr>
        <p:txBody>
          <a:bodyPr wrap="square" rtlCol="0">
            <a:spAutoFit/>
          </a:bodyPr>
          <a:lstStyle/>
          <a:p>
            <a:r>
              <a:rPr lang="en-US" sz="2000" dirty="0"/>
              <a:t>N</a:t>
            </a:r>
          </a:p>
        </p:txBody>
      </p:sp>
      <p:sp>
        <p:nvSpPr>
          <p:cNvPr id="17" name="TextBox 16"/>
          <p:cNvSpPr txBox="1"/>
          <p:nvPr/>
        </p:nvSpPr>
        <p:spPr>
          <a:xfrm>
            <a:off x="6464267" y="5879657"/>
            <a:ext cx="308741" cy="400110"/>
          </a:xfrm>
          <a:prstGeom prst="rect">
            <a:avLst/>
          </a:prstGeom>
          <a:noFill/>
        </p:spPr>
        <p:txBody>
          <a:bodyPr wrap="square" rtlCol="0">
            <a:spAutoFit/>
          </a:bodyPr>
          <a:lstStyle/>
          <a:p>
            <a:r>
              <a:rPr lang="en-US" sz="2000" dirty="0"/>
              <a:t>N</a:t>
            </a:r>
          </a:p>
        </p:txBody>
      </p:sp>
      <p:sp>
        <p:nvSpPr>
          <p:cNvPr id="18" name="TextBox 17"/>
          <p:cNvSpPr txBox="1"/>
          <p:nvPr/>
        </p:nvSpPr>
        <p:spPr>
          <a:xfrm>
            <a:off x="3132085" y="5054257"/>
            <a:ext cx="359228" cy="400110"/>
          </a:xfrm>
          <a:prstGeom prst="rect">
            <a:avLst/>
          </a:prstGeom>
          <a:noFill/>
        </p:spPr>
        <p:txBody>
          <a:bodyPr wrap="square" rtlCol="0">
            <a:spAutoFit/>
          </a:bodyPr>
          <a:lstStyle/>
          <a:p>
            <a:r>
              <a:rPr lang="el-GR" sz="2000" dirty="0">
                <a:latin typeface="Calibri" panose="020F0502020204030204" pitchFamily="34" charset="0"/>
              </a:rPr>
              <a:t>π</a:t>
            </a:r>
            <a:endParaRPr lang="en-US" sz="2000" dirty="0"/>
          </a:p>
        </p:txBody>
      </p:sp>
      <p:sp>
        <p:nvSpPr>
          <p:cNvPr id="19" name="TextBox 18"/>
          <p:cNvSpPr txBox="1"/>
          <p:nvPr/>
        </p:nvSpPr>
        <p:spPr>
          <a:xfrm>
            <a:off x="5354070" y="5052315"/>
            <a:ext cx="359228" cy="400110"/>
          </a:xfrm>
          <a:prstGeom prst="rect">
            <a:avLst/>
          </a:prstGeom>
          <a:noFill/>
        </p:spPr>
        <p:txBody>
          <a:bodyPr wrap="square" rtlCol="0">
            <a:spAutoFit/>
          </a:bodyPr>
          <a:lstStyle/>
          <a:p>
            <a:r>
              <a:rPr lang="el-GR" sz="2000" dirty="0">
                <a:latin typeface="Calibri" panose="020F0502020204030204" pitchFamily="34" charset="0"/>
              </a:rPr>
              <a:t>π</a:t>
            </a:r>
            <a:endParaRPr lang="en-US" sz="2000"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07A440C-D4C3-F742-889B-7E315E20CC79}"/>
                  </a:ext>
                </a:extLst>
              </p:cNvPr>
              <p:cNvSpPr txBox="1"/>
              <p:nvPr/>
            </p:nvSpPr>
            <p:spPr>
              <a:xfrm>
                <a:off x="126528" y="1816746"/>
                <a:ext cx="4555478" cy="523220"/>
              </a:xfrm>
              <a:prstGeom prst="rect">
                <a:avLst/>
              </a:prstGeom>
              <a:noFill/>
            </p:spPr>
            <p:txBody>
              <a:bodyPr wrap="none" rtlCol="0">
                <a:spAutoFit/>
              </a:bodyPr>
              <a:lstStyle/>
              <a:p>
                <a:r>
                  <a:rPr lang="en-US" sz="2800" dirty="0">
                    <a:solidFill>
                      <a:srgbClr val="0432FF"/>
                    </a:solidFill>
                  </a:rPr>
                  <a:t>Expand </a:t>
                </a:r>
                <a14:m>
                  <m:oMath xmlns:m="http://schemas.openxmlformats.org/officeDocument/2006/math">
                    <m:r>
                      <a:rPr lang="en-US" sz="2800" i="1">
                        <a:solidFill>
                          <a:srgbClr val="0432FF"/>
                        </a:solidFill>
                        <a:latin typeface="Cambria Math" panose="02040503050406030204" pitchFamily="18" charset="0"/>
                      </a:rPr>
                      <m:t>𝑈</m:t>
                    </m:r>
                  </m:oMath>
                </a14:m>
                <a:r>
                  <a:rPr lang="en-US" sz="2800" dirty="0">
                    <a:solidFill>
                      <a:srgbClr val="0432FF"/>
                    </a:solidFill>
                  </a:rPr>
                  <a:t> to the order of </a:t>
                </a:r>
                <a14:m>
                  <m:oMath xmlns:m="http://schemas.openxmlformats.org/officeDocument/2006/math">
                    <m:r>
                      <a:rPr lang="en-US" sz="2800" i="1">
                        <a:solidFill>
                          <a:srgbClr val="0432FF"/>
                        </a:solidFill>
                        <a:latin typeface="Cambria Math" panose="02040503050406030204" pitchFamily="18" charset="0"/>
                      </a:rPr>
                      <m:t>1/</m:t>
                    </m:r>
                    <m:r>
                      <a:rPr lang="en-US" sz="2800" i="1">
                        <a:solidFill>
                          <a:srgbClr val="0432FF"/>
                        </a:solidFill>
                        <a:latin typeface="Cambria Math" panose="02040503050406030204" pitchFamily="18" charset="0"/>
                      </a:rPr>
                      <m:t>𝑓</m:t>
                    </m:r>
                  </m:oMath>
                </a14:m>
                <a:r>
                  <a:rPr lang="en-US" sz="2800" dirty="0">
                    <a:solidFill>
                      <a:srgbClr val="0432FF"/>
                    </a:solidFill>
                  </a:rPr>
                  <a:t> </a:t>
                </a:r>
              </a:p>
            </p:txBody>
          </p:sp>
        </mc:Choice>
        <mc:Fallback xmlns="">
          <p:sp>
            <p:nvSpPr>
              <p:cNvPr id="20" name="TextBox 19">
                <a:extLst>
                  <a:ext uri="{FF2B5EF4-FFF2-40B4-BE49-F238E27FC236}">
                    <a16:creationId xmlns:a16="http://schemas.microsoft.com/office/drawing/2014/main" id="{D07A440C-D4C3-F742-889B-7E315E20CC79}"/>
                  </a:ext>
                </a:extLst>
              </p:cNvPr>
              <p:cNvSpPr txBox="1">
                <a:spLocks noRot="1" noChangeAspect="1" noMove="1" noResize="1" noEditPoints="1" noAdjustHandles="1" noChangeArrowheads="1" noChangeShapeType="1" noTextEdit="1"/>
              </p:cNvSpPr>
              <p:nvPr/>
            </p:nvSpPr>
            <p:spPr>
              <a:xfrm>
                <a:off x="126528" y="1816746"/>
                <a:ext cx="4555478" cy="523220"/>
              </a:xfrm>
              <a:prstGeom prst="rect">
                <a:avLst/>
              </a:prstGeom>
              <a:blipFill>
                <a:blip r:embed="rId3"/>
                <a:stretch>
                  <a:fillRect l="-2811" t="-10465" b="-32558"/>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6078ABE5-1278-4F4D-8F2E-B9F5C9906197}"/>
              </a:ext>
            </a:extLst>
          </p:cNvPr>
          <p:cNvSpPr txBox="1"/>
          <p:nvPr/>
        </p:nvSpPr>
        <p:spPr>
          <a:xfrm>
            <a:off x="126528" y="1242369"/>
            <a:ext cx="3802195" cy="523220"/>
          </a:xfrm>
          <a:prstGeom prst="rect">
            <a:avLst/>
          </a:prstGeom>
          <a:noFill/>
        </p:spPr>
        <p:txBody>
          <a:bodyPr wrap="none" rtlCol="0">
            <a:spAutoFit/>
          </a:bodyPr>
          <a:lstStyle/>
          <a:p>
            <a:r>
              <a:rPr lang="en-US" sz="2800" dirty="0">
                <a:solidFill>
                  <a:srgbClr val="0432FF"/>
                </a:solidFill>
              </a:rPr>
              <a:t>Legendre transformation</a:t>
            </a:r>
          </a:p>
        </p:txBody>
      </p:sp>
      <p:sp>
        <p:nvSpPr>
          <p:cNvPr id="23" name="Slide Number Placeholder 22"/>
          <p:cNvSpPr>
            <a:spLocks noGrp="1"/>
          </p:cNvSpPr>
          <p:nvPr>
            <p:ph type="sldNum" sz="quarter" idx="12"/>
          </p:nvPr>
        </p:nvSpPr>
        <p:spPr/>
        <p:txBody>
          <a:bodyPr/>
          <a:lstStyle/>
          <a:p>
            <a:fld id="{8F5ACDC8-A4D3-2743-AEB8-B10DCFDD2470}" type="slidenum">
              <a:rPr lang="en-US" sz="2000">
                <a:solidFill>
                  <a:prstClr val="black">
                    <a:tint val="75000"/>
                  </a:prstClr>
                </a:solidFill>
                <a:latin typeface="Calibri"/>
              </a:rPr>
              <a:pPr/>
              <a:t>24</a:t>
            </a:fld>
            <a:endParaRPr lang="en-US" sz="2000" dirty="0">
              <a:solidFill>
                <a:prstClr val="black">
                  <a:tint val="75000"/>
                </a:prstClr>
              </a:solidFill>
              <a:latin typeface="Calibri"/>
            </a:endParaRPr>
          </a:p>
        </p:txBody>
      </p:sp>
      <p:sp>
        <p:nvSpPr>
          <p:cNvPr id="24" name="Rectangle 23">
            <a:extLst>
              <a:ext uri="{FF2B5EF4-FFF2-40B4-BE49-F238E27FC236}">
                <a16:creationId xmlns:a16="http://schemas.microsoft.com/office/drawing/2014/main" id="{623DD1A7-F450-4C19-95E3-0B12FA74B52D}"/>
              </a:ext>
            </a:extLst>
          </p:cNvPr>
          <p:cNvSpPr/>
          <p:nvPr/>
        </p:nvSpPr>
        <p:spPr>
          <a:xfrm>
            <a:off x="0" y="2586306"/>
            <a:ext cx="9144000" cy="2144597"/>
          </a:xfrm>
          <a:prstGeom prst="rect">
            <a:avLst/>
          </a:prstGeom>
          <a:solidFill>
            <a:schemeClr val="accent3">
              <a:lumMod val="75000"/>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269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9BF0A42-CA20-544B-BDC0-C8449A45BB32}"/>
              </a:ext>
            </a:extLst>
          </p:cNvPr>
          <p:cNvSpPr>
            <a:spLocks noGrp="1"/>
          </p:cNvSpPr>
          <p:nvPr>
            <p:ph type="title"/>
          </p:nvPr>
        </p:nvSpPr>
        <p:spPr>
          <a:xfrm>
            <a:off x="446636" y="393047"/>
            <a:ext cx="8229600" cy="857250"/>
          </a:xfrm>
        </p:spPr>
        <p:txBody>
          <a:bodyPr/>
          <a:lstStyle/>
          <a:p>
            <a:r>
              <a:rPr lang="en-US" u="sng" dirty="0"/>
              <a:t>Light-front Hamiltonian in basis representation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4936"/>
            <a:ext cx="3562474" cy="54211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486981"/>
            <a:ext cx="9122873" cy="3119323"/>
          </a:xfrm>
          <a:prstGeom prst="rect">
            <a:avLst/>
          </a:prstGeom>
        </p:spPr>
      </p:pic>
      <p:cxnSp>
        <p:nvCxnSpPr>
          <p:cNvPr id="8" name="Straight Connector 7"/>
          <p:cNvCxnSpPr/>
          <p:nvPr/>
        </p:nvCxnSpPr>
        <p:spPr>
          <a:xfrm>
            <a:off x="6660566" y="2978107"/>
            <a:ext cx="1575486" cy="0"/>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flipV="1">
            <a:off x="6753500" y="2486981"/>
            <a:ext cx="629936" cy="478769"/>
          </a:xfrm>
          <a:prstGeom prst="line">
            <a:avLst/>
          </a:prstGeom>
          <a:ln>
            <a:solidFill>
              <a:schemeClr val="tx1"/>
            </a:solidFill>
            <a:prstDash val="lgDash"/>
            <a:tailEnd type="non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662743" y="3054395"/>
            <a:ext cx="308741" cy="369332"/>
          </a:xfrm>
          <a:prstGeom prst="rect">
            <a:avLst/>
          </a:prstGeom>
          <a:noFill/>
        </p:spPr>
        <p:txBody>
          <a:bodyPr wrap="square" rtlCol="0">
            <a:spAutoFit/>
          </a:bodyPr>
          <a:lstStyle/>
          <a:p>
            <a:r>
              <a:rPr lang="en-US" dirty="0"/>
              <a:t>N</a:t>
            </a:r>
          </a:p>
        </p:txBody>
      </p:sp>
      <p:sp>
        <p:nvSpPr>
          <p:cNvPr id="11" name="TextBox 10"/>
          <p:cNvSpPr txBox="1"/>
          <p:nvPr/>
        </p:nvSpPr>
        <p:spPr>
          <a:xfrm>
            <a:off x="7927311" y="3054394"/>
            <a:ext cx="308741" cy="369332"/>
          </a:xfrm>
          <a:prstGeom prst="rect">
            <a:avLst/>
          </a:prstGeom>
          <a:noFill/>
        </p:spPr>
        <p:txBody>
          <a:bodyPr wrap="square" rtlCol="0">
            <a:spAutoFit/>
          </a:bodyPr>
          <a:lstStyle/>
          <a:p>
            <a:r>
              <a:rPr lang="en-US" dirty="0"/>
              <a:t>N</a:t>
            </a:r>
          </a:p>
        </p:txBody>
      </p:sp>
      <p:sp>
        <p:nvSpPr>
          <p:cNvPr id="12" name="TextBox 11"/>
          <p:cNvSpPr txBox="1"/>
          <p:nvPr/>
        </p:nvSpPr>
        <p:spPr>
          <a:xfrm>
            <a:off x="6817114" y="2227052"/>
            <a:ext cx="359228" cy="369332"/>
          </a:xfrm>
          <a:prstGeom prst="rect">
            <a:avLst/>
          </a:prstGeom>
          <a:noFill/>
        </p:spPr>
        <p:txBody>
          <a:bodyPr wrap="square" rtlCol="0">
            <a:spAutoFit/>
          </a:bodyPr>
          <a:lstStyle/>
          <a:p>
            <a:r>
              <a:rPr lang="el-GR" dirty="0">
                <a:latin typeface="Calibri" panose="020F0502020204030204" pitchFamily="34" charset="0"/>
              </a:rPr>
              <a:t>π</a:t>
            </a:r>
            <a:endParaRPr lang="en-US" dirty="0"/>
          </a:p>
        </p:txBody>
      </p:sp>
      <p:sp>
        <p:nvSpPr>
          <p:cNvPr id="14" name="Slide Number Placeholder 13"/>
          <p:cNvSpPr>
            <a:spLocks noGrp="1"/>
          </p:cNvSpPr>
          <p:nvPr>
            <p:ph type="sldNum" sz="quarter" idx="12"/>
          </p:nvPr>
        </p:nvSpPr>
        <p:spPr/>
        <p:txBody>
          <a:bodyPr/>
          <a:lstStyle/>
          <a:p>
            <a:fld id="{8F5ACDC8-A4D3-2743-AEB8-B10DCFDD2470}" type="slidenum">
              <a:rPr lang="en-US" sz="2000">
                <a:solidFill>
                  <a:prstClr val="black">
                    <a:tint val="75000"/>
                  </a:prstClr>
                </a:solidFill>
                <a:latin typeface="Calibri"/>
              </a:rPr>
              <a:pPr/>
              <a:t>25</a:t>
            </a:fld>
            <a:endParaRPr lang="en-US" sz="2000" dirty="0">
              <a:solidFill>
                <a:prstClr val="black">
                  <a:tint val="75000"/>
                </a:prstClr>
              </a:solidFill>
              <a:latin typeface="Calibri"/>
            </a:endParaRPr>
          </a:p>
        </p:txBody>
      </p:sp>
    </p:spTree>
    <p:extLst>
      <p:ext uri="{BB962C8B-B14F-4D97-AF65-F5344CB8AC3E}">
        <p14:creationId xmlns:p14="http://schemas.microsoft.com/office/powerpoint/2010/main" val="1175166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0AD08-2009-6D4C-A01A-F2F1346C69E0}"/>
              </a:ext>
            </a:extLst>
          </p:cNvPr>
          <p:cNvSpPr>
            <a:spLocks noGrp="1"/>
          </p:cNvSpPr>
          <p:nvPr>
            <p:ph type="title"/>
          </p:nvPr>
        </p:nvSpPr>
        <p:spPr>
          <a:xfrm>
            <a:off x="1143000" y="143757"/>
            <a:ext cx="6858000" cy="994172"/>
          </a:xfrm>
        </p:spPr>
        <p:txBody>
          <a:bodyPr>
            <a:normAutofit/>
          </a:bodyPr>
          <a:lstStyle/>
          <a:p>
            <a:pPr algn="ctr"/>
            <a:r>
              <a:rPr lang="en-US" u="sng" dirty="0"/>
              <a:t>Nuclear physics</a:t>
            </a:r>
          </a:p>
        </p:txBody>
      </p:sp>
      <p:sp>
        <p:nvSpPr>
          <p:cNvPr id="8" name="Slide Number Placeholder 7"/>
          <p:cNvSpPr>
            <a:spLocks noGrp="1"/>
          </p:cNvSpPr>
          <p:nvPr>
            <p:ph type="sldNum" sz="quarter" idx="12"/>
          </p:nvPr>
        </p:nvSpPr>
        <p:spPr/>
        <p:txBody>
          <a:bodyPr/>
          <a:lstStyle/>
          <a:p>
            <a:fld id="{2081BEDC-6B22-4673-8898-A29ACED633E8}" type="slidenum">
              <a:rPr lang="en-US" sz="2000"/>
              <a:t>26</a:t>
            </a:fld>
            <a:endParaRPr lang="en-US" sz="2000"/>
          </a:p>
        </p:txBody>
      </p:sp>
      <p:pic>
        <p:nvPicPr>
          <p:cNvPr id="4" name="Picture 3">
            <a:extLst>
              <a:ext uri="{FF2B5EF4-FFF2-40B4-BE49-F238E27FC236}">
                <a16:creationId xmlns:a16="http://schemas.microsoft.com/office/drawing/2014/main" id="{81CD2571-6C39-6C42-924D-1D8640135437}"/>
              </a:ext>
            </a:extLst>
          </p:cNvPr>
          <p:cNvPicPr>
            <a:picLocks noChangeAspect="1"/>
          </p:cNvPicPr>
          <p:nvPr/>
        </p:nvPicPr>
        <p:blipFill>
          <a:blip r:embed="rId2"/>
          <a:stretch>
            <a:fillRect/>
          </a:stretch>
        </p:blipFill>
        <p:spPr>
          <a:xfrm>
            <a:off x="6534754" y="1365598"/>
            <a:ext cx="2033356" cy="1490092"/>
          </a:xfrm>
          <a:prstGeom prst="rect">
            <a:avLst/>
          </a:prstGeom>
        </p:spPr>
      </p:pic>
      <p:pic>
        <p:nvPicPr>
          <p:cNvPr id="6" name="Picture 5">
            <a:extLst>
              <a:ext uri="{FF2B5EF4-FFF2-40B4-BE49-F238E27FC236}">
                <a16:creationId xmlns:a16="http://schemas.microsoft.com/office/drawing/2014/main" id="{972C7AB2-C750-A843-88E0-A4CE60FA4E2C}"/>
              </a:ext>
            </a:extLst>
          </p:cNvPr>
          <p:cNvPicPr>
            <a:picLocks noChangeAspect="1"/>
          </p:cNvPicPr>
          <p:nvPr/>
        </p:nvPicPr>
        <p:blipFill>
          <a:blip r:embed="rId3"/>
          <a:stretch>
            <a:fillRect/>
          </a:stretch>
        </p:blipFill>
        <p:spPr>
          <a:xfrm>
            <a:off x="549842" y="1512908"/>
            <a:ext cx="1186316" cy="1194586"/>
          </a:xfrm>
          <a:prstGeom prst="rect">
            <a:avLst/>
          </a:prstGeom>
        </p:spPr>
      </p:pic>
      <p:sp>
        <p:nvSpPr>
          <p:cNvPr id="17" name="TextBox 16">
            <a:extLst>
              <a:ext uri="{FF2B5EF4-FFF2-40B4-BE49-F238E27FC236}">
                <a16:creationId xmlns:a16="http://schemas.microsoft.com/office/drawing/2014/main" id="{BC25EF8A-D944-4943-B784-95E662DE9AAF}"/>
              </a:ext>
            </a:extLst>
          </p:cNvPr>
          <p:cNvSpPr txBox="1"/>
          <p:nvPr/>
        </p:nvSpPr>
        <p:spPr>
          <a:xfrm>
            <a:off x="93037" y="2834927"/>
            <a:ext cx="2246128" cy="400110"/>
          </a:xfrm>
          <a:prstGeom prst="rect">
            <a:avLst/>
          </a:prstGeom>
          <a:noFill/>
        </p:spPr>
        <p:txBody>
          <a:bodyPr wrap="none" rtlCol="0">
            <a:spAutoFit/>
          </a:bodyPr>
          <a:lstStyle/>
          <a:p>
            <a:r>
              <a:rPr lang="en-US" sz="2000" dirty="0">
                <a:solidFill>
                  <a:srgbClr val="0432FF"/>
                </a:solidFill>
              </a:rPr>
              <a:t>Nucleons &amp; mesons</a:t>
            </a:r>
          </a:p>
        </p:txBody>
      </p:sp>
      <p:sp>
        <p:nvSpPr>
          <p:cNvPr id="18" name="TextBox 17">
            <a:extLst>
              <a:ext uri="{FF2B5EF4-FFF2-40B4-BE49-F238E27FC236}">
                <a16:creationId xmlns:a16="http://schemas.microsoft.com/office/drawing/2014/main" id="{48D61764-B7B2-5343-BFEE-DDC806080C7C}"/>
              </a:ext>
            </a:extLst>
          </p:cNvPr>
          <p:cNvSpPr txBox="1"/>
          <p:nvPr/>
        </p:nvSpPr>
        <p:spPr>
          <a:xfrm>
            <a:off x="6538698" y="2879508"/>
            <a:ext cx="1895904" cy="400110"/>
          </a:xfrm>
          <a:prstGeom prst="rect">
            <a:avLst/>
          </a:prstGeom>
          <a:noFill/>
        </p:spPr>
        <p:txBody>
          <a:bodyPr wrap="none" rtlCol="0">
            <a:spAutoFit/>
          </a:bodyPr>
          <a:lstStyle>
            <a:defPPr>
              <a:defRPr lang="en-US"/>
            </a:defPPr>
            <a:lvl1pPr>
              <a:defRPr sz="2000">
                <a:solidFill>
                  <a:srgbClr val="0432FF"/>
                </a:solidFill>
              </a:defRPr>
            </a:lvl1pPr>
          </a:lstStyle>
          <a:p>
            <a:r>
              <a:rPr lang="en-US" dirty="0"/>
              <a:t>Quarks &amp; gluons</a:t>
            </a:r>
          </a:p>
        </p:txBody>
      </p:sp>
      <p:sp>
        <p:nvSpPr>
          <p:cNvPr id="19" name="TextBox 18">
            <a:extLst>
              <a:ext uri="{FF2B5EF4-FFF2-40B4-BE49-F238E27FC236}">
                <a16:creationId xmlns:a16="http://schemas.microsoft.com/office/drawing/2014/main" id="{C7C4C2C6-6899-7943-81DB-AB0AE119A074}"/>
              </a:ext>
            </a:extLst>
          </p:cNvPr>
          <p:cNvSpPr txBox="1"/>
          <p:nvPr/>
        </p:nvSpPr>
        <p:spPr>
          <a:xfrm>
            <a:off x="94732" y="3282286"/>
            <a:ext cx="2096536" cy="400110"/>
          </a:xfrm>
          <a:prstGeom prst="rect">
            <a:avLst/>
          </a:prstGeom>
          <a:noFill/>
        </p:spPr>
        <p:txBody>
          <a:bodyPr wrap="none" rtlCol="0">
            <a:spAutoFit/>
          </a:bodyPr>
          <a:lstStyle/>
          <a:p>
            <a:r>
              <a:rPr lang="en-US" sz="2000" dirty="0">
                <a:solidFill>
                  <a:srgbClr val="FF0000"/>
                </a:solidFill>
              </a:rPr>
              <a:t>Mass scale </a:t>
            </a:r>
            <a:r>
              <a:rPr lang="en-US" sz="2000" dirty="0">
                <a:solidFill>
                  <a:srgbClr val="FF0000"/>
                </a:solidFill>
                <a:latin typeface="Cambria Math" panose="02040503050406030204" pitchFamily="18" charset="0"/>
                <a:ea typeface="Cambria Math" panose="02040503050406030204" pitchFamily="18" charset="0"/>
              </a:rPr>
              <a:t>∼ </a:t>
            </a:r>
            <a:r>
              <a:rPr lang="en-US" sz="2000" dirty="0">
                <a:solidFill>
                  <a:srgbClr val="FF0000"/>
                </a:solidFill>
              </a:rPr>
              <a:t>GeV </a:t>
            </a:r>
          </a:p>
        </p:txBody>
      </p:sp>
      <p:sp>
        <p:nvSpPr>
          <p:cNvPr id="21" name="TextBox 20">
            <a:extLst>
              <a:ext uri="{FF2B5EF4-FFF2-40B4-BE49-F238E27FC236}">
                <a16:creationId xmlns:a16="http://schemas.microsoft.com/office/drawing/2014/main" id="{5D78600B-9578-2A45-BE5F-C335DD008E44}"/>
              </a:ext>
            </a:extLst>
          </p:cNvPr>
          <p:cNvSpPr txBox="1"/>
          <p:nvPr/>
        </p:nvSpPr>
        <p:spPr>
          <a:xfrm>
            <a:off x="6534754" y="3315017"/>
            <a:ext cx="2098138" cy="400110"/>
          </a:xfrm>
          <a:prstGeom prst="rect">
            <a:avLst/>
          </a:prstGeom>
          <a:noFill/>
        </p:spPr>
        <p:txBody>
          <a:bodyPr wrap="none" rtlCol="0">
            <a:spAutoFit/>
          </a:bodyPr>
          <a:lstStyle/>
          <a:p>
            <a:r>
              <a:rPr lang="en-US" sz="2000" dirty="0">
                <a:solidFill>
                  <a:srgbClr val="FF0000"/>
                </a:solidFill>
              </a:rPr>
              <a:t>Mass scale </a:t>
            </a:r>
            <a:r>
              <a:rPr lang="en-US" sz="2000" dirty="0">
                <a:solidFill>
                  <a:srgbClr val="FF0000"/>
                </a:solidFill>
                <a:latin typeface="Cambria Math" panose="02040503050406030204" pitchFamily="18" charset="0"/>
                <a:ea typeface="Cambria Math" panose="02040503050406030204" pitchFamily="18" charset="0"/>
              </a:rPr>
              <a:t>∼</a:t>
            </a:r>
            <a:r>
              <a:rPr lang="en-US" sz="2000" dirty="0">
                <a:solidFill>
                  <a:srgbClr val="FF0000"/>
                </a:solidFill>
              </a:rPr>
              <a:t> MeV</a:t>
            </a:r>
          </a:p>
        </p:txBody>
      </p:sp>
      <p:pic>
        <p:nvPicPr>
          <p:cNvPr id="26" name="Picture 2">
            <a:extLst>
              <a:ext uri="{FF2B5EF4-FFF2-40B4-BE49-F238E27FC236}">
                <a16:creationId xmlns:a16="http://schemas.microsoft.com/office/drawing/2014/main" id="{4ED1BE20-BE6C-074B-8325-C2ED0313BF03}"/>
              </a:ext>
            </a:extLst>
          </p:cNvPr>
          <p:cNvPicPr>
            <a:picLocks noChangeAspect="1" noChangeArrowheads="1"/>
          </p:cNvPicPr>
          <p:nvPr/>
        </p:nvPicPr>
        <p:blipFill rotWithShape="1">
          <a:blip r:embed="rId4"/>
          <a:srcRect l="8110"/>
          <a:stretch/>
        </p:blipFill>
        <p:spPr bwMode="auto">
          <a:xfrm>
            <a:off x="0" y="4148346"/>
            <a:ext cx="3722521" cy="2277699"/>
          </a:xfrm>
          <a:prstGeom prst="rect">
            <a:avLst/>
          </a:prstGeom>
          <a:noFill/>
          <a:ln w="9525">
            <a:noFill/>
            <a:miter lim="800000"/>
            <a:headEnd/>
            <a:tailEnd/>
          </a:ln>
        </p:spPr>
      </p:pic>
      <p:pic>
        <p:nvPicPr>
          <p:cNvPr id="1348609" name="Picture 1" descr="page12image40930560">
            <a:extLst>
              <a:ext uri="{FF2B5EF4-FFF2-40B4-BE49-F238E27FC236}">
                <a16:creationId xmlns:a16="http://schemas.microsoft.com/office/drawing/2014/main" id="{46375084-2D49-FC47-98C0-71C34F87D21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644"/>
          <a:stretch/>
        </p:blipFill>
        <p:spPr bwMode="auto">
          <a:xfrm>
            <a:off x="5351824" y="4104818"/>
            <a:ext cx="3774420" cy="236209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43C27CB-5EAF-0B45-9C3E-FAB1F53CBC9E}"/>
              </a:ext>
            </a:extLst>
          </p:cNvPr>
          <p:cNvSpPr txBox="1"/>
          <p:nvPr/>
        </p:nvSpPr>
        <p:spPr>
          <a:xfrm>
            <a:off x="470590" y="902086"/>
            <a:ext cx="1638237" cy="461665"/>
          </a:xfrm>
          <a:prstGeom prst="rect">
            <a:avLst/>
          </a:prstGeom>
          <a:solidFill>
            <a:schemeClr val="accent6">
              <a:lumMod val="75000"/>
              <a:alpha val="20000"/>
            </a:schemeClr>
          </a:solidFill>
        </p:spPr>
        <p:txBody>
          <a:bodyPr wrap="square" rtlCol="0">
            <a:spAutoFit/>
          </a:bodyPr>
          <a:lstStyle/>
          <a:p>
            <a:r>
              <a:rPr lang="en-US" sz="2400" dirty="0"/>
              <a:t>Low energy</a:t>
            </a:r>
          </a:p>
        </p:txBody>
      </p:sp>
      <p:sp>
        <p:nvSpPr>
          <p:cNvPr id="34" name="TextBox 33">
            <a:extLst>
              <a:ext uri="{FF2B5EF4-FFF2-40B4-BE49-F238E27FC236}">
                <a16:creationId xmlns:a16="http://schemas.microsoft.com/office/drawing/2014/main" id="{E0C6138D-2981-1448-B54E-38BC8E429E4F}"/>
              </a:ext>
            </a:extLst>
          </p:cNvPr>
          <p:cNvSpPr txBox="1"/>
          <p:nvPr/>
        </p:nvSpPr>
        <p:spPr>
          <a:xfrm>
            <a:off x="6666596" y="980416"/>
            <a:ext cx="1679242" cy="461665"/>
          </a:xfrm>
          <a:prstGeom prst="rect">
            <a:avLst/>
          </a:prstGeom>
          <a:solidFill>
            <a:schemeClr val="accent6">
              <a:lumMod val="75000"/>
              <a:alpha val="20000"/>
            </a:schemeClr>
          </a:solidFill>
        </p:spPr>
        <p:txBody>
          <a:bodyPr wrap="none" rtlCol="0">
            <a:spAutoFit/>
          </a:bodyPr>
          <a:lstStyle/>
          <a:p>
            <a:r>
              <a:rPr lang="en-US" sz="2400" dirty="0"/>
              <a:t>High energy</a:t>
            </a:r>
          </a:p>
        </p:txBody>
      </p:sp>
      <p:sp>
        <p:nvSpPr>
          <p:cNvPr id="11" name="TextBox 10">
            <a:extLst>
              <a:ext uri="{FF2B5EF4-FFF2-40B4-BE49-F238E27FC236}">
                <a16:creationId xmlns:a16="http://schemas.microsoft.com/office/drawing/2014/main" id="{D331A8F9-4C4C-4A85-A245-9831E428C5CB}"/>
              </a:ext>
            </a:extLst>
          </p:cNvPr>
          <p:cNvSpPr txBox="1"/>
          <p:nvPr/>
        </p:nvSpPr>
        <p:spPr>
          <a:xfrm>
            <a:off x="3125311" y="1701519"/>
            <a:ext cx="3076927" cy="523220"/>
          </a:xfrm>
          <a:prstGeom prst="rect">
            <a:avLst/>
          </a:prstGeom>
          <a:noFill/>
        </p:spPr>
        <p:txBody>
          <a:bodyPr wrap="square" rtlCol="0">
            <a:spAutoFit/>
          </a:bodyPr>
          <a:lstStyle/>
          <a:p>
            <a:pPr algn="ctr"/>
            <a:r>
              <a:rPr lang="en-US" sz="2800" dirty="0">
                <a:solidFill>
                  <a:srgbClr val="FF0000"/>
                </a:solidFill>
              </a:rPr>
              <a:t>Medium energy???</a:t>
            </a:r>
          </a:p>
        </p:txBody>
      </p:sp>
      <p:sp>
        <p:nvSpPr>
          <p:cNvPr id="20" name="Arrow: Left-Right 19">
            <a:extLst>
              <a:ext uri="{FF2B5EF4-FFF2-40B4-BE49-F238E27FC236}">
                <a16:creationId xmlns:a16="http://schemas.microsoft.com/office/drawing/2014/main" id="{A7470F83-1071-4BE7-A35A-46CCB7AA5AE3}"/>
              </a:ext>
            </a:extLst>
          </p:cNvPr>
          <p:cNvSpPr/>
          <p:nvPr/>
        </p:nvSpPr>
        <p:spPr>
          <a:xfrm>
            <a:off x="2972996" y="2972970"/>
            <a:ext cx="3076927" cy="1373420"/>
          </a:xfrm>
          <a:prstGeom prst="leftRightArrow">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5813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0AD08-2009-6D4C-A01A-F2F1346C69E0}"/>
              </a:ext>
            </a:extLst>
          </p:cNvPr>
          <p:cNvSpPr>
            <a:spLocks noGrp="1"/>
          </p:cNvSpPr>
          <p:nvPr>
            <p:ph type="title"/>
          </p:nvPr>
        </p:nvSpPr>
        <p:spPr>
          <a:xfrm>
            <a:off x="1143000" y="143757"/>
            <a:ext cx="6858000" cy="994172"/>
          </a:xfrm>
        </p:spPr>
        <p:txBody>
          <a:bodyPr>
            <a:normAutofit/>
          </a:bodyPr>
          <a:lstStyle/>
          <a:p>
            <a:pPr algn="ctr"/>
            <a:r>
              <a:rPr lang="en-US" u="sng" dirty="0"/>
              <a:t>Nuclear physics</a:t>
            </a:r>
          </a:p>
        </p:txBody>
      </p:sp>
      <p:sp>
        <p:nvSpPr>
          <p:cNvPr id="8" name="Slide Number Placeholder 7"/>
          <p:cNvSpPr>
            <a:spLocks noGrp="1"/>
          </p:cNvSpPr>
          <p:nvPr>
            <p:ph type="sldNum" sz="quarter" idx="12"/>
          </p:nvPr>
        </p:nvSpPr>
        <p:spPr/>
        <p:txBody>
          <a:bodyPr/>
          <a:lstStyle/>
          <a:p>
            <a:fld id="{2081BEDC-6B22-4673-8898-A29ACED633E8}" type="slidenum">
              <a:rPr lang="en-US" sz="2000"/>
              <a:t>27</a:t>
            </a:fld>
            <a:endParaRPr lang="en-US" sz="2000" dirty="0"/>
          </a:p>
        </p:txBody>
      </p:sp>
      <p:pic>
        <p:nvPicPr>
          <p:cNvPr id="4" name="Picture 3">
            <a:extLst>
              <a:ext uri="{FF2B5EF4-FFF2-40B4-BE49-F238E27FC236}">
                <a16:creationId xmlns:a16="http://schemas.microsoft.com/office/drawing/2014/main" id="{81CD2571-6C39-6C42-924D-1D8640135437}"/>
              </a:ext>
            </a:extLst>
          </p:cNvPr>
          <p:cNvPicPr>
            <a:picLocks noChangeAspect="1"/>
          </p:cNvPicPr>
          <p:nvPr/>
        </p:nvPicPr>
        <p:blipFill>
          <a:blip r:embed="rId2"/>
          <a:stretch>
            <a:fillRect/>
          </a:stretch>
        </p:blipFill>
        <p:spPr>
          <a:xfrm>
            <a:off x="6339416" y="1278378"/>
            <a:ext cx="2653946" cy="1944875"/>
          </a:xfrm>
          <a:prstGeom prst="rect">
            <a:avLst/>
          </a:prstGeom>
        </p:spPr>
      </p:pic>
      <p:pic>
        <p:nvPicPr>
          <p:cNvPr id="6" name="Picture 5">
            <a:extLst>
              <a:ext uri="{FF2B5EF4-FFF2-40B4-BE49-F238E27FC236}">
                <a16:creationId xmlns:a16="http://schemas.microsoft.com/office/drawing/2014/main" id="{972C7AB2-C750-A843-88E0-A4CE60FA4E2C}"/>
              </a:ext>
            </a:extLst>
          </p:cNvPr>
          <p:cNvPicPr>
            <a:picLocks noChangeAspect="1"/>
          </p:cNvPicPr>
          <p:nvPr/>
        </p:nvPicPr>
        <p:blipFill>
          <a:blip r:embed="rId3"/>
          <a:stretch>
            <a:fillRect/>
          </a:stretch>
        </p:blipFill>
        <p:spPr>
          <a:xfrm>
            <a:off x="549842" y="1512908"/>
            <a:ext cx="1186316" cy="1194586"/>
          </a:xfrm>
          <a:prstGeom prst="rect">
            <a:avLst/>
          </a:prstGeom>
        </p:spPr>
      </p:pic>
      <p:sp>
        <p:nvSpPr>
          <p:cNvPr id="17" name="TextBox 16">
            <a:extLst>
              <a:ext uri="{FF2B5EF4-FFF2-40B4-BE49-F238E27FC236}">
                <a16:creationId xmlns:a16="http://schemas.microsoft.com/office/drawing/2014/main" id="{BC25EF8A-D944-4943-B784-95E662DE9AAF}"/>
              </a:ext>
            </a:extLst>
          </p:cNvPr>
          <p:cNvSpPr txBox="1"/>
          <p:nvPr/>
        </p:nvSpPr>
        <p:spPr>
          <a:xfrm>
            <a:off x="93037" y="2834927"/>
            <a:ext cx="2246128" cy="400110"/>
          </a:xfrm>
          <a:prstGeom prst="rect">
            <a:avLst/>
          </a:prstGeom>
          <a:noFill/>
        </p:spPr>
        <p:txBody>
          <a:bodyPr wrap="none" rtlCol="0">
            <a:spAutoFit/>
          </a:bodyPr>
          <a:lstStyle/>
          <a:p>
            <a:r>
              <a:rPr lang="en-US" sz="2000" dirty="0">
                <a:solidFill>
                  <a:srgbClr val="0432FF"/>
                </a:solidFill>
              </a:rPr>
              <a:t>Nucleons &amp; mesons</a:t>
            </a:r>
          </a:p>
        </p:txBody>
      </p:sp>
      <p:sp>
        <p:nvSpPr>
          <p:cNvPr id="18" name="TextBox 17">
            <a:extLst>
              <a:ext uri="{FF2B5EF4-FFF2-40B4-BE49-F238E27FC236}">
                <a16:creationId xmlns:a16="http://schemas.microsoft.com/office/drawing/2014/main" id="{48D61764-B7B2-5343-BFEE-DDC806080C7C}"/>
              </a:ext>
            </a:extLst>
          </p:cNvPr>
          <p:cNvSpPr txBox="1"/>
          <p:nvPr/>
        </p:nvSpPr>
        <p:spPr>
          <a:xfrm>
            <a:off x="6538698" y="2879508"/>
            <a:ext cx="1895904" cy="400110"/>
          </a:xfrm>
          <a:prstGeom prst="rect">
            <a:avLst/>
          </a:prstGeom>
          <a:noFill/>
        </p:spPr>
        <p:txBody>
          <a:bodyPr wrap="none" rtlCol="0">
            <a:spAutoFit/>
          </a:bodyPr>
          <a:lstStyle>
            <a:defPPr>
              <a:defRPr lang="en-US"/>
            </a:defPPr>
            <a:lvl1pPr>
              <a:defRPr sz="2000">
                <a:solidFill>
                  <a:srgbClr val="0432FF"/>
                </a:solidFill>
              </a:defRPr>
            </a:lvl1pPr>
          </a:lstStyle>
          <a:p>
            <a:r>
              <a:rPr lang="en-US" dirty="0"/>
              <a:t>Quarks &amp; gluons</a:t>
            </a:r>
          </a:p>
        </p:txBody>
      </p:sp>
      <p:sp>
        <p:nvSpPr>
          <p:cNvPr id="19" name="TextBox 18">
            <a:extLst>
              <a:ext uri="{FF2B5EF4-FFF2-40B4-BE49-F238E27FC236}">
                <a16:creationId xmlns:a16="http://schemas.microsoft.com/office/drawing/2014/main" id="{C7C4C2C6-6899-7943-81DB-AB0AE119A074}"/>
              </a:ext>
            </a:extLst>
          </p:cNvPr>
          <p:cNvSpPr txBox="1"/>
          <p:nvPr/>
        </p:nvSpPr>
        <p:spPr>
          <a:xfrm>
            <a:off x="94732" y="3282286"/>
            <a:ext cx="2096536" cy="400110"/>
          </a:xfrm>
          <a:prstGeom prst="rect">
            <a:avLst/>
          </a:prstGeom>
          <a:noFill/>
        </p:spPr>
        <p:txBody>
          <a:bodyPr wrap="none" rtlCol="0">
            <a:spAutoFit/>
          </a:bodyPr>
          <a:lstStyle/>
          <a:p>
            <a:r>
              <a:rPr lang="en-US" sz="2000" dirty="0">
                <a:solidFill>
                  <a:srgbClr val="FF0000"/>
                </a:solidFill>
              </a:rPr>
              <a:t>Mass scale </a:t>
            </a:r>
            <a:r>
              <a:rPr lang="en-US" sz="2000" dirty="0">
                <a:solidFill>
                  <a:srgbClr val="FF0000"/>
                </a:solidFill>
                <a:latin typeface="Cambria Math" panose="02040503050406030204" pitchFamily="18" charset="0"/>
                <a:ea typeface="Cambria Math" panose="02040503050406030204" pitchFamily="18" charset="0"/>
              </a:rPr>
              <a:t>∼ </a:t>
            </a:r>
            <a:r>
              <a:rPr lang="en-US" sz="2000" dirty="0">
                <a:solidFill>
                  <a:srgbClr val="FF0000"/>
                </a:solidFill>
              </a:rPr>
              <a:t>GeV </a:t>
            </a:r>
          </a:p>
        </p:txBody>
      </p:sp>
      <p:sp>
        <p:nvSpPr>
          <p:cNvPr id="21" name="TextBox 20">
            <a:extLst>
              <a:ext uri="{FF2B5EF4-FFF2-40B4-BE49-F238E27FC236}">
                <a16:creationId xmlns:a16="http://schemas.microsoft.com/office/drawing/2014/main" id="{5D78600B-9578-2A45-BE5F-C335DD008E44}"/>
              </a:ext>
            </a:extLst>
          </p:cNvPr>
          <p:cNvSpPr txBox="1"/>
          <p:nvPr/>
        </p:nvSpPr>
        <p:spPr>
          <a:xfrm>
            <a:off x="6534754" y="3315017"/>
            <a:ext cx="2098138" cy="400110"/>
          </a:xfrm>
          <a:prstGeom prst="rect">
            <a:avLst/>
          </a:prstGeom>
          <a:noFill/>
        </p:spPr>
        <p:txBody>
          <a:bodyPr wrap="none" rtlCol="0">
            <a:spAutoFit/>
          </a:bodyPr>
          <a:lstStyle/>
          <a:p>
            <a:r>
              <a:rPr lang="en-US" sz="2000" dirty="0">
                <a:solidFill>
                  <a:srgbClr val="FF0000"/>
                </a:solidFill>
              </a:rPr>
              <a:t>Mass scale </a:t>
            </a:r>
            <a:r>
              <a:rPr lang="en-US" sz="2000" dirty="0">
                <a:solidFill>
                  <a:srgbClr val="FF0000"/>
                </a:solidFill>
                <a:latin typeface="Cambria Math" panose="02040503050406030204" pitchFamily="18" charset="0"/>
                <a:ea typeface="Cambria Math" panose="02040503050406030204" pitchFamily="18" charset="0"/>
              </a:rPr>
              <a:t>∼</a:t>
            </a:r>
            <a:r>
              <a:rPr lang="en-US" sz="2000" dirty="0">
                <a:solidFill>
                  <a:srgbClr val="FF0000"/>
                </a:solidFill>
              </a:rPr>
              <a:t> MeV</a:t>
            </a:r>
          </a:p>
        </p:txBody>
      </p:sp>
      <p:pic>
        <p:nvPicPr>
          <p:cNvPr id="26" name="Picture 2">
            <a:extLst>
              <a:ext uri="{FF2B5EF4-FFF2-40B4-BE49-F238E27FC236}">
                <a16:creationId xmlns:a16="http://schemas.microsoft.com/office/drawing/2014/main" id="{4ED1BE20-BE6C-074B-8325-C2ED0313BF03}"/>
              </a:ext>
            </a:extLst>
          </p:cNvPr>
          <p:cNvPicPr>
            <a:picLocks noChangeAspect="1" noChangeArrowheads="1"/>
          </p:cNvPicPr>
          <p:nvPr/>
        </p:nvPicPr>
        <p:blipFill rotWithShape="1">
          <a:blip r:embed="rId4"/>
          <a:srcRect l="8110"/>
          <a:stretch/>
        </p:blipFill>
        <p:spPr bwMode="auto">
          <a:xfrm>
            <a:off x="0" y="4148346"/>
            <a:ext cx="3722521" cy="2277699"/>
          </a:xfrm>
          <a:prstGeom prst="rect">
            <a:avLst/>
          </a:prstGeom>
          <a:noFill/>
          <a:ln w="9525">
            <a:noFill/>
            <a:miter lim="800000"/>
            <a:headEnd/>
            <a:tailEnd/>
          </a:ln>
        </p:spPr>
      </p:pic>
      <p:pic>
        <p:nvPicPr>
          <p:cNvPr id="1348609" name="Picture 1" descr="page12image40930560">
            <a:extLst>
              <a:ext uri="{FF2B5EF4-FFF2-40B4-BE49-F238E27FC236}">
                <a16:creationId xmlns:a16="http://schemas.microsoft.com/office/drawing/2014/main" id="{46375084-2D49-FC47-98C0-71C34F87D21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644"/>
          <a:stretch/>
        </p:blipFill>
        <p:spPr bwMode="auto">
          <a:xfrm>
            <a:off x="5351824" y="4104818"/>
            <a:ext cx="3774420" cy="236209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43C27CB-5EAF-0B45-9C3E-FAB1F53CBC9E}"/>
              </a:ext>
            </a:extLst>
          </p:cNvPr>
          <p:cNvSpPr txBox="1"/>
          <p:nvPr/>
        </p:nvSpPr>
        <p:spPr>
          <a:xfrm>
            <a:off x="470590" y="902086"/>
            <a:ext cx="1638237" cy="461665"/>
          </a:xfrm>
          <a:prstGeom prst="rect">
            <a:avLst/>
          </a:prstGeom>
          <a:solidFill>
            <a:schemeClr val="accent6">
              <a:lumMod val="75000"/>
              <a:alpha val="20000"/>
            </a:schemeClr>
          </a:solidFill>
        </p:spPr>
        <p:txBody>
          <a:bodyPr wrap="square" rtlCol="0">
            <a:spAutoFit/>
          </a:bodyPr>
          <a:lstStyle/>
          <a:p>
            <a:r>
              <a:rPr lang="en-US" sz="2400" dirty="0"/>
              <a:t>Low energy</a:t>
            </a:r>
          </a:p>
        </p:txBody>
      </p:sp>
      <p:sp>
        <p:nvSpPr>
          <p:cNvPr id="34" name="TextBox 33">
            <a:extLst>
              <a:ext uri="{FF2B5EF4-FFF2-40B4-BE49-F238E27FC236}">
                <a16:creationId xmlns:a16="http://schemas.microsoft.com/office/drawing/2014/main" id="{E0C6138D-2981-1448-B54E-38BC8E429E4F}"/>
              </a:ext>
            </a:extLst>
          </p:cNvPr>
          <p:cNvSpPr txBox="1"/>
          <p:nvPr/>
        </p:nvSpPr>
        <p:spPr>
          <a:xfrm>
            <a:off x="6666596" y="980416"/>
            <a:ext cx="1679242" cy="461665"/>
          </a:xfrm>
          <a:prstGeom prst="rect">
            <a:avLst/>
          </a:prstGeom>
          <a:solidFill>
            <a:schemeClr val="accent6">
              <a:lumMod val="75000"/>
              <a:alpha val="20000"/>
            </a:schemeClr>
          </a:solidFill>
        </p:spPr>
        <p:txBody>
          <a:bodyPr wrap="none" rtlCol="0">
            <a:spAutoFit/>
          </a:bodyPr>
          <a:lstStyle/>
          <a:p>
            <a:r>
              <a:rPr lang="en-US" sz="2400" dirty="0"/>
              <a:t>High energy</a:t>
            </a:r>
          </a:p>
        </p:txBody>
      </p:sp>
      <p:grpSp>
        <p:nvGrpSpPr>
          <p:cNvPr id="5" name="Group 4">
            <a:extLst>
              <a:ext uri="{FF2B5EF4-FFF2-40B4-BE49-F238E27FC236}">
                <a16:creationId xmlns:a16="http://schemas.microsoft.com/office/drawing/2014/main" id="{BDB355AC-D8DE-8240-82EE-8883530D8F63}"/>
              </a:ext>
            </a:extLst>
          </p:cNvPr>
          <p:cNvGrpSpPr/>
          <p:nvPr/>
        </p:nvGrpSpPr>
        <p:grpSpPr>
          <a:xfrm>
            <a:off x="3011575" y="998195"/>
            <a:ext cx="3038348" cy="1929868"/>
            <a:chOff x="3398871" y="5197605"/>
            <a:chExt cx="2560320" cy="1654138"/>
          </a:xfrm>
        </p:grpSpPr>
        <p:pic>
          <p:nvPicPr>
            <p:cNvPr id="1348610" name="Picture 2" descr="page16image41482464">
              <a:extLst>
                <a:ext uri="{FF2B5EF4-FFF2-40B4-BE49-F238E27FC236}">
                  <a16:creationId xmlns:a16="http://schemas.microsoft.com/office/drawing/2014/main" id="{FE063FC7-B824-2441-AC2E-06AA260478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8871" y="5197605"/>
              <a:ext cx="2560320" cy="16541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AE657EE-F28F-E14D-91FD-F148EA015FEF}"/>
                    </a:ext>
                  </a:extLst>
                </p:cNvPr>
                <p:cNvSpPr txBox="1"/>
                <p:nvPr/>
              </p:nvSpPr>
              <p:spPr>
                <a:xfrm>
                  <a:off x="4210205" y="5802580"/>
                  <a:ext cx="337213" cy="3429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𝜋</m:t>
                        </m:r>
                      </m:oMath>
                    </m:oMathPara>
                  </a14:m>
                  <a:endParaRPr lang="en-US" sz="2000" dirty="0"/>
                </a:p>
              </p:txBody>
            </p:sp>
          </mc:Choice>
          <mc:Fallback xmlns="">
            <p:sp>
              <p:nvSpPr>
                <p:cNvPr id="3" name="TextBox 2">
                  <a:extLst>
                    <a:ext uri="{FF2B5EF4-FFF2-40B4-BE49-F238E27FC236}">
                      <a16:creationId xmlns:a16="http://schemas.microsoft.com/office/drawing/2014/main" id="{DAE657EE-F28F-E14D-91FD-F148EA015FEF}"/>
                    </a:ext>
                  </a:extLst>
                </p:cNvPr>
                <p:cNvSpPr txBox="1">
                  <a:spLocks noRot="1" noChangeAspect="1" noMove="1" noResize="1" noEditPoints="1" noAdjustHandles="1" noChangeArrowheads="1" noChangeShapeType="1" noTextEdit="1"/>
                </p:cNvSpPr>
                <p:nvPr/>
              </p:nvSpPr>
              <p:spPr>
                <a:xfrm>
                  <a:off x="4210205" y="5802580"/>
                  <a:ext cx="337213" cy="342944"/>
                </a:xfrm>
                <a:prstGeom prst="rect">
                  <a:avLst/>
                </a:prstGeom>
                <a:blipFill>
                  <a:blip r:embed="rId7"/>
                  <a:stretch>
                    <a:fillRect/>
                  </a:stretch>
                </a:blipFill>
              </p:spPr>
              <p:txBody>
                <a:bodyPr/>
                <a:lstStyle/>
                <a:p>
                  <a:r>
                    <a:rPr lang="en-US">
                      <a:noFill/>
                    </a:rPr>
                    <a:t> </a:t>
                  </a:r>
                </a:p>
              </p:txBody>
            </p:sp>
          </mc:Fallback>
        </mc:AlternateContent>
      </p:grpSp>
      <p:sp>
        <p:nvSpPr>
          <p:cNvPr id="11" name="TextBox 10">
            <a:extLst>
              <a:ext uri="{FF2B5EF4-FFF2-40B4-BE49-F238E27FC236}">
                <a16:creationId xmlns:a16="http://schemas.microsoft.com/office/drawing/2014/main" id="{D331A8F9-4C4C-4A85-A245-9831E428C5CB}"/>
              </a:ext>
            </a:extLst>
          </p:cNvPr>
          <p:cNvSpPr txBox="1"/>
          <p:nvPr/>
        </p:nvSpPr>
        <p:spPr>
          <a:xfrm>
            <a:off x="3127752" y="3398070"/>
            <a:ext cx="2830218" cy="523220"/>
          </a:xfrm>
          <a:prstGeom prst="rect">
            <a:avLst/>
          </a:prstGeom>
          <a:noFill/>
        </p:spPr>
        <p:txBody>
          <a:bodyPr wrap="square" rtlCol="0">
            <a:spAutoFit/>
          </a:bodyPr>
          <a:lstStyle/>
          <a:p>
            <a:pPr algn="ctr"/>
            <a:r>
              <a:rPr lang="en-US" sz="2800" b="1" dirty="0">
                <a:solidFill>
                  <a:srgbClr val="0432FF"/>
                </a:solidFill>
              </a:rPr>
              <a:t>Non-perturbative</a:t>
            </a:r>
          </a:p>
        </p:txBody>
      </p:sp>
      <p:sp>
        <p:nvSpPr>
          <p:cNvPr id="22" name="Arrow: Left-Right 21">
            <a:extLst>
              <a:ext uri="{FF2B5EF4-FFF2-40B4-BE49-F238E27FC236}">
                <a16:creationId xmlns:a16="http://schemas.microsoft.com/office/drawing/2014/main" id="{B548A6E1-FA34-403A-870D-DEC68908910C}"/>
              </a:ext>
            </a:extLst>
          </p:cNvPr>
          <p:cNvSpPr/>
          <p:nvPr/>
        </p:nvSpPr>
        <p:spPr>
          <a:xfrm>
            <a:off x="2972996" y="2972970"/>
            <a:ext cx="3076927" cy="1373420"/>
          </a:xfrm>
          <a:prstGeom prst="leftRightArrow">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25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4E3B5E0-6506-4A4F-AEBF-62F73ABF97F7}"/>
              </a:ext>
            </a:extLst>
          </p:cNvPr>
          <p:cNvSpPr>
            <a:spLocks noGrp="1"/>
          </p:cNvSpPr>
          <p:nvPr>
            <p:ph type="sldNum" sz="quarter" idx="12"/>
          </p:nvPr>
        </p:nvSpPr>
        <p:spPr/>
        <p:txBody>
          <a:bodyPr/>
          <a:lstStyle/>
          <a:p>
            <a:fld id="{2081BEDC-6B22-4673-8898-A29ACED633E8}" type="slidenum">
              <a:rPr lang="en-US" sz="2000" smtClean="0"/>
              <a:t>28</a:t>
            </a:fld>
            <a:endParaRPr lang="en-US" sz="2000" dirty="0"/>
          </a:p>
        </p:txBody>
      </p:sp>
      <p:sp>
        <p:nvSpPr>
          <p:cNvPr id="6" name="Title 1">
            <a:extLst>
              <a:ext uri="{FF2B5EF4-FFF2-40B4-BE49-F238E27FC236}">
                <a16:creationId xmlns:a16="http://schemas.microsoft.com/office/drawing/2014/main" id="{C266F587-F80F-4AB7-A098-455B8DE21840}"/>
              </a:ext>
            </a:extLst>
          </p:cNvPr>
          <p:cNvSpPr txBox="1">
            <a:spLocks/>
          </p:cNvSpPr>
          <p:nvPr/>
        </p:nvSpPr>
        <p:spPr>
          <a:xfrm>
            <a:off x="503808" y="148761"/>
            <a:ext cx="7681404" cy="99417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u="sng" dirty="0"/>
              <a:t>Nuclear physics in the medium energy is challenging</a:t>
            </a:r>
          </a:p>
        </p:txBody>
      </p:sp>
    </p:spTree>
    <p:extLst>
      <p:ext uri="{BB962C8B-B14F-4D97-AF65-F5344CB8AC3E}">
        <p14:creationId xmlns:p14="http://schemas.microsoft.com/office/powerpoint/2010/main" val="444472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4005329-71AB-413D-8746-D0BC76FCE7D4}"/>
              </a:ext>
            </a:extLst>
          </p:cNvPr>
          <p:cNvSpPr/>
          <p:nvPr/>
        </p:nvSpPr>
        <p:spPr>
          <a:xfrm>
            <a:off x="497043" y="2009475"/>
            <a:ext cx="1240073" cy="1216496"/>
          </a:xfrm>
          <a:prstGeom prst="ellipse">
            <a:avLst/>
          </a:prstGeom>
          <a:solidFill>
            <a:schemeClr val="tx2">
              <a:lumMod val="75000"/>
              <a:alpha val="12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3242"/>
            <a:ext cx="7886700" cy="896770"/>
          </a:xfrm>
        </p:spPr>
        <p:txBody>
          <a:bodyPr>
            <a:normAutofit/>
          </a:bodyPr>
          <a:lstStyle/>
          <a:p>
            <a:pPr algn="ctr"/>
            <a:r>
              <a:rPr lang="en-US" sz="4000" u="sng" dirty="0"/>
              <a:t>The idea: cloudy-bag model</a:t>
            </a:r>
          </a:p>
        </p:txBody>
      </p:sp>
      <p:sp>
        <p:nvSpPr>
          <p:cNvPr id="6" name="Slide Number Placeholder 5"/>
          <p:cNvSpPr>
            <a:spLocks noGrp="1"/>
          </p:cNvSpPr>
          <p:nvPr>
            <p:ph type="sldNum" sz="quarter" idx="12"/>
          </p:nvPr>
        </p:nvSpPr>
        <p:spPr/>
        <p:txBody>
          <a:bodyPr/>
          <a:lstStyle/>
          <a:p>
            <a:fld id="{2081BEDC-6B22-4673-8898-A29ACED633E8}" type="slidenum">
              <a:rPr lang="en-US" sz="2000"/>
              <a:t>3</a:t>
            </a:fld>
            <a:endParaRPr lang="en-US" sz="2000" dirty="0"/>
          </a:p>
        </p:txBody>
      </p:sp>
      <p:sp>
        <p:nvSpPr>
          <p:cNvPr id="10" name="TextBox 9">
            <a:extLst>
              <a:ext uri="{FF2B5EF4-FFF2-40B4-BE49-F238E27FC236}">
                <a16:creationId xmlns:a16="http://schemas.microsoft.com/office/drawing/2014/main" id="{F7491639-2B89-4011-BF52-FF5F424518EE}"/>
              </a:ext>
            </a:extLst>
          </p:cNvPr>
          <p:cNvSpPr txBox="1"/>
          <p:nvPr/>
        </p:nvSpPr>
        <p:spPr>
          <a:xfrm>
            <a:off x="3955996" y="2047197"/>
            <a:ext cx="4918230" cy="830997"/>
          </a:xfrm>
          <a:prstGeom prst="rect">
            <a:avLst/>
          </a:prstGeom>
          <a:solidFill>
            <a:srgbClr val="FFC000">
              <a:alpha val="58000"/>
            </a:srgbClr>
          </a:solidFill>
        </p:spPr>
        <p:txBody>
          <a:bodyPr wrap="square" rtlCol="0">
            <a:spAutoFit/>
          </a:bodyPr>
          <a:lstStyle/>
          <a:p>
            <a:r>
              <a:rPr lang="en-US" sz="2400" u="sng" dirty="0">
                <a:solidFill>
                  <a:srgbClr val="FF0000"/>
                </a:solidFill>
              </a:rPr>
              <a:t>Solve the proton wave function in terms of the nucleon and pion</a:t>
            </a:r>
            <a:endParaRPr lang="en-US" sz="2000" dirty="0">
              <a:solidFill>
                <a:srgbClr val="0432FF"/>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6DA9584-9317-4615-BA3F-4DF02FF7E032}"/>
                  </a:ext>
                </a:extLst>
              </p:cNvPr>
              <p:cNvSpPr txBox="1"/>
              <p:nvPr/>
            </p:nvSpPr>
            <p:spPr>
              <a:xfrm>
                <a:off x="319594" y="843536"/>
                <a:ext cx="7184029" cy="369332"/>
              </a:xfrm>
              <a:prstGeom prst="rect">
                <a:avLst/>
              </a:prstGeom>
              <a:solidFill>
                <a:schemeClr val="accent6">
                  <a:lumMod val="75000"/>
                  <a:alpha val="25000"/>
                </a:schemeClr>
              </a:solidFill>
              <a:ln w="41275">
                <a:noFill/>
              </a:ln>
            </p:spPr>
            <p:txBody>
              <a:bodyPr wrap="square" lIns="0" tIns="0" rIns="0" bIns="0" rtlCol="0">
                <a:spAutoFit/>
              </a:bodyPr>
              <a:lstStyle>
                <a:defPPr>
                  <a:defRPr lang="en-US"/>
                </a:defPPr>
                <a:lvl1pPr>
                  <a:defRPr sz="2000" i="1">
                    <a:latin typeface="Cambria Math" panose="02040503050406030204" pitchFamily="18" charset="0"/>
                  </a:defRPr>
                </a:lvl1pPr>
              </a:lstStyle>
              <a:p>
                <a:pPr algn="ctr"/>
                <a14:m>
                  <m:oMath xmlns:m="http://schemas.openxmlformats.org/officeDocument/2006/math">
                    <m:d>
                      <m:dPr>
                        <m:begChr m:val=""/>
                        <m:endChr m:val="⟩"/>
                        <m:ctrlPr>
                          <a:rPr lang="en-US" sz="2400" i="1">
                            <a:latin typeface="Cambria Math" panose="02040503050406030204" pitchFamily="18" charset="0"/>
                          </a:rPr>
                        </m:ctrlPr>
                      </m:dPr>
                      <m:e>
                        <m:r>
                          <a:rPr lang="en-US" sz="2400">
                            <a:latin typeface="Cambria Math" panose="02040503050406030204" pitchFamily="18" charset="0"/>
                          </a:rPr>
                          <m:t>|</m:t>
                        </m:r>
                        <m:r>
                          <m:rPr>
                            <m:sty m:val="p"/>
                          </m:rPr>
                          <a:rPr lang="en-US" sz="2400">
                            <a:latin typeface="Cambria Math" panose="02040503050406030204" pitchFamily="18" charset="0"/>
                          </a:rPr>
                          <m:t>proton</m:t>
                        </m:r>
                      </m:e>
                    </m:d>
                    <m:r>
                      <a:rPr lang="en-US" sz="2400">
                        <a:latin typeface="Cambria Math" panose="02040503050406030204" pitchFamily="18" charset="0"/>
                      </a:rPr>
                      <m:t>=</m:t>
                    </m:r>
                    <m:r>
                      <a:rPr lang="en-US" sz="2400">
                        <a:latin typeface="Cambria Math" panose="02040503050406030204" pitchFamily="18" charset="0"/>
                      </a:rPr>
                      <m:t>𝑎</m:t>
                    </m:r>
                    <m:d>
                      <m:dPr>
                        <m:begChr m:val=""/>
                        <m:endChr m:val="⟩"/>
                        <m:ctrlPr>
                          <a:rPr lang="en-US" sz="2400" i="1">
                            <a:latin typeface="Cambria Math" panose="02040503050406030204" pitchFamily="18" charset="0"/>
                          </a:rPr>
                        </m:ctrlPr>
                      </m:dPr>
                      <m:e>
                        <m:r>
                          <a:rPr lang="en-US" sz="2400">
                            <a:latin typeface="Cambria Math" panose="02040503050406030204" pitchFamily="18" charset="0"/>
                          </a:rPr>
                          <m:t>|</m:t>
                        </m:r>
                        <m:r>
                          <a:rPr lang="en-US" sz="2400">
                            <a:latin typeface="Cambria Math" panose="02040503050406030204" pitchFamily="18" charset="0"/>
                          </a:rPr>
                          <m:t>𝑁</m:t>
                        </m:r>
                      </m:e>
                    </m:d>
                    <m:r>
                      <a:rPr lang="en-US" sz="2400">
                        <a:latin typeface="Cambria Math" panose="02040503050406030204" pitchFamily="18" charset="0"/>
                      </a:rPr>
                      <m:t>+</m:t>
                    </m:r>
                    <m:r>
                      <a:rPr lang="en-US" sz="2400">
                        <a:latin typeface="Cambria Math" panose="02040503050406030204" pitchFamily="18" charset="0"/>
                      </a:rPr>
                      <m:t>𝑏</m:t>
                    </m:r>
                    <m:d>
                      <m:dPr>
                        <m:begChr m:val=""/>
                        <m:endChr m:val="⟩"/>
                        <m:ctrlPr>
                          <a:rPr lang="en-US" sz="2400" i="1">
                            <a:latin typeface="Cambria Math" panose="02040503050406030204" pitchFamily="18" charset="0"/>
                          </a:rPr>
                        </m:ctrlPr>
                      </m:dPr>
                      <m:e>
                        <m:r>
                          <a:rPr lang="en-US" sz="2400">
                            <a:latin typeface="Cambria Math" panose="02040503050406030204" pitchFamily="18" charset="0"/>
                          </a:rPr>
                          <m:t>|</m:t>
                        </m:r>
                        <m:r>
                          <a:rPr lang="en-US" sz="2400">
                            <a:latin typeface="Cambria Math" panose="02040503050406030204" pitchFamily="18" charset="0"/>
                          </a:rPr>
                          <m:t>𝑁</m:t>
                        </m:r>
                        <m:r>
                          <a:rPr lang="en-US" sz="2400">
                            <a:latin typeface="Cambria Math" panose="02040503050406030204" pitchFamily="18" charset="0"/>
                          </a:rPr>
                          <m:t>𝜋</m:t>
                        </m:r>
                      </m:e>
                    </m:d>
                    <m:r>
                      <a:rPr lang="en-US" sz="2400">
                        <a:latin typeface="Cambria Math" panose="02040503050406030204" pitchFamily="18" charset="0"/>
                      </a:rPr>
                      <m:t>+</m:t>
                    </m:r>
                    <m:r>
                      <m:rPr>
                        <m:sty m:val="p"/>
                      </m:rPr>
                      <a:rPr lang="en-US" sz="2400">
                        <a:latin typeface="Cambria Math" panose="02040503050406030204" pitchFamily="18" charset="0"/>
                      </a:rPr>
                      <m:t>c</m:t>
                    </m:r>
                    <m:d>
                      <m:dPr>
                        <m:begChr m:val=""/>
                        <m:endChr m:val="⟩"/>
                        <m:ctrlPr>
                          <a:rPr lang="en-US" sz="2400" i="1">
                            <a:latin typeface="Cambria Math" panose="02040503050406030204" pitchFamily="18" charset="0"/>
                          </a:rPr>
                        </m:ctrlPr>
                      </m:dPr>
                      <m:e>
                        <m:r>
                          <a:rPr lang="en-US" sz="2400">
                            <a:latin typeface="Cambria Math" panose="02040503050406030204" pitchFamily="18" charset="0"/>
                          </a:rPr>
                          <m:t>|</m:t>
                        </m:r>
                        <m:r>
                          <a:rPr lang="en-US" sz="2400">
                            <a:latin typeface="Cambria Math" panose="02040503050406030204" pitchFamily="18" charset="0"/>
                          </a:rPr>
                          <m:t>𝑁</m:t>
                        </m:r>
                        <m:r>
                          <a:rPr lang="en-US" sz="2400">
                            <a:latin typeface="Cambria Math" panose="02040503050406030204" pitchFamily="18" charset="0"/>
                          </a:rPr>
                          <m:t>𝜋𝜋</m:t>
                        </m:r>
                      </m:e>
                    </m:d>
                    <m:r>
                      <a:rPr lang="en-US" sz="2400">
                        <a:latin typeface="Cambria Math" panose="02040503050406030204" pitchFamily="18" charset="0"/>
                      </a:rPr>
                      <m:t>+</m:t>
                    </m:r>
                    <m:r>
                      <a:rPr lang="en-US" sz="2400">
                        <a:latin typeface="Cambria Math" panose="02040503050406030204" pitchFamily="18" charset="0"/>
                      </a:rPr>
                      <m:t>𝑑</m:t>
                    </m:r>
                    <m:d>
                      <m:dPr>
                        <m:begChr m:val=""/>
                        <m:endChr m:val="⟩"/>
                        <m:ctrlPr>
                          <a:rPr lang="en-US" sz="2400" i="1">
                            <a:latin typeface="Cambria Math" panose="02040503050406030204" pitchFamily="18" charset="0"/>
                          </a:rPr>
                        </m:ctrlPr>
                      </m:dPr>
                      <m:e>
                        <m:r>
                          <a:rPr lang="en-US" sz="2400">
                            <a:latin typeface="Cambria Math" panose="02040503050406030204" pitchFamily="18" charset="0"/>
                          </a:rPr>
                          <m:t>|</m:t>
                        </m:r>
                        <m:r>
                          <a:rPr lang="en-US" sz="2400">
                            <a:latin typeface="Cambria Math" panose="02040503050406030204" pitchFamily="18" charset="0"/>
                          </a:rPr>
                          <m:t>𝑁</m:t>
                        </m:r>
                        <m:acc>
                          <m:accPr>
                            <m:chr m:val="̅"/>
                            <m:ctrlPr>
                              <a:rPr lang="en-US" sz="2400" i="1">
                                <a:latin typeface="Cambria Math" panose="02040503050406030204" pitchFamily="18" charset="0"/>
                              </a:rPr>
                            </m:ctrlPr>
                          </m:accPr>
                          <m:e>
                            <m:r>
                              <a:rPr lang="en-US" sz="2400">
                                <a:latin typeface="Cambria Math" panose="02040503050406030204" pitchFamily="18" charset="0"/>
                              </a:rPr>
                              <m:t>𝑁</m:t>
                            </m:r>
                          </m:e>
                        </m:acc>
                        <m:r>
                          <a:rPr lang="en-US" sz="2400">
                            <a:latin typeface="Cambria Math" panose="02040503050406030204" pitchFamily="18" charset="0"/>
                          </a:rPr>
                          <m:t>𝑁</m:t>
                        </m:r>
                      </m:e>
                    </m:d>
                    <m:r>
                      <a:rPr lang="en-US" sz="2400">
                        <a:latin typeface="Cambria Math" panose="02040503050406030204" pitchFamily="18" charset="0"/>
                      </a:rPr>
                      <m:t>+</m:t>
                    </m:r>
                  </m:oMath>
                </a14:m>
                <a:r>
                  <a:rPr lang="en-US" sz="2400" dirty="0"/>
                  <a:t>. . . .</a:t>
                </a:r>
              </a:p>
            </p:txBody>
          </p:sp>
        </mc:Choice>
        <mc:Fallback xmlns="">
          <p:sp>
            <p:nvSpPr>
              <p:cNvPr id="17" name="TextBox 16">
                <a:extLst>
                  <a:ext uri="{FF2B5EF4-FFF2-40B4-BE49-F238E27FC236}">
                    <a16:creationId xmlns:a16="http://schemas.microsoft.com/office/drawing/2014/main" id="{96DA9584-9317-4615-BA3F-4DF02FF7E032}"/>
                  </a:ext>
                </a:extLst>
              </p:cNvPr>
              <p:cNvSpPr txBox="1">
                <a:spLocks noRot="1" noChangeAspect="1" noMove="1" noResize="1" noEditPoints="1" noAdjustHandles="1" noChangeArrowheads="1" noChangeShapeType="1" noTextEdit="1"/>
              </p:cNvSpPr>
              <p:nvPr/>
            </p:nvSpPr>
            <p:spPr>
              <a:xfrm>
                <a:off x="319594" y="843536"/>
                <a:ext cx="7184029" cy="369332"/>
              </a:xfrm>
              <a:prstGeom prst="rect">
                <a:avLst/>
              </a:prstGeom>
              <a:blipFill>
                <a:blip r:embed="rId2"/>
                <a:stretch>
                  <a:fillRect t="-170492" b="-259016"/>
                </a:stretch>
              </a:blipFill>
              <a:ln w="412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7F30CC1-5C14-40BB-A196-76C282E99DF8}"/>
                  </a:ext>
                </a:extLst>
              </p:cNvPr>
              <p:cNvSpPr txBox="1"/>
              <p:nvPr/>
            </p:nvSpPr>
            <p:spPr>
              <a:xfrm>
                <a:off x="319594" y="5829798"/>
                <a:ext cx="8495930" cy="369332"/>
              </a:xfrm>
              <a:prstGeom prst="rect">
                <a:avLst/>
              </a:prstGeom>
              <a:solidFill>
                <a:schemeClr val="accent6">
                  <a:lumMod val="75000"/>
                  <a:alpha val="25000"/>
                </a:schemeClr>
              </a:solidFill>
              <a:ln w="41275">
                <a:noFill/>
              </a:ln>
            </p:spPr>
            <p:txBody>
              <a:bodyPr wrap="square" lIns="0" tIns="0" rIns="0" bIns="0" rtlCol="0">
                <a:spAutoFit/>
              </a:bodyPr>
              <a:lstStyle>
                <a:defPPr>
                  <a:defRPr lang="en-US"/>
                </a:defPPr>
                <a:lvl1pPr algn="ctr">
                  <a:defRPr sz="2400" i="1">
                    <a:latin typeface="Cambria Math" panose="02040503050406030204" pitchFamily="18" charset="0"/>
                  </a:defRPr>
                </a:lvl1pPr>
              </a:lstStyle>
              <a:p>
                <a14:m>
                  <m:oMath xmlns:m="http://schemas.openxmlformats.org/officeDocument/2006/math">
                    <m:d>
                      <m:dPr>
                        <m:begChr m:val=""/>
                        <m:endChr m:val="⟩"/>
                        <m:ctrlPr>
                          <a:rPr lang="en-US" i="1">
                            <a:latin typeface="Cambria Math" panose="02040503050406030204" pitchFamily="18" charset="0"/>
                          </a:rPr>
                        </m:ctrlPr>
                      </m:dPr>
                      <m:e>
                        <m:r>
                          <a:rPr lang="en-US">
                            <a:latin typeface="Cambria Math" panose="02040503050406030204" pitchFamily="18" charset="0"/>
                          </a:rPr>
                          <m:t>|</m:t>
                        </m:r>
                        <m:r>
                          <m:rPr>
                            <m:sty m:val="p"/>
                          </m:rPr>
                          <a:rPr lang="en-US">
                            <a:latin typeface="Cambria Math" panose="02040503050406030204" pitchFamily="18" charset="0"/>
                          </a:rPr>
                          <m:t>proton</m:t>
                        </m:r>
                      </m:e>
                    </m:d>
                    <m:r>
                      <a:rPr lang="en-US">
                        <a:latin typeface="Cambria Math" panose="02040503050406030204" pitchFamily="18" charset="0"/>
                      </a:rPr>
                      <m:t>=</m:t>
                    </m:r>
                    <m:r>
                      <a:rPr lang="en-US">
                        <a:latin typeface="Cambria Math" panose="02040503050406030204" pitchFamily="18" charset="0"/>
                      </a:rPr>
                      <m:t>𝑎</m:t>
                    </m:r>
                    <m:d>
                      <m:dPr>
                        <m:begChr m:val=""/>
                        <m:endChr m:val="⟩"/>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𝑢𝑢𝑑</m:t>
                        </m:r>
                      </m:e>
                    </m:d>
                    <m:r>
                      <a:rPr lang="en-US">
                        <a:latin typeface="Cambria Math" panose="02040503050406030204" pitchFamily="18" charset="0"/>
                      </a:rPr>
                      <m:t>+</m:t>
                    </m:r>
                    <m:r>
                      <a:rPr lang="en-US">
                        <a:latin typeface="Cambria Math" panose="02040503050406030204" pitchFamily="18" charset="0"/>
                      </a:rPr>
                      <m:t>𝑏</m:t>
                    </m:r>
                    <m:d>
                      <m:dPr>
                        <m:begChr m:val=""/>
                        <m:endChr m:val="⟩"/>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𝑢𝑢𝑑𝑔</m:t>
                        </m:r>
                      </m:e>
                    </m:d>
                    <m:r>
                      <a:rPr lang="en-US">
                        <a:latin typeface="Cambria Math" panose="02040503050406030204" pitchFamily="18" charset="0"/>
                      </a:rPr>
                      <m:t>+</m:t>
                    </m:r>
                    <m:r>
                      <m:rPr>
                        <m:sty m:val="p"/>
                      </m:rPr>
                      <a:rPr lang="en-US">
                        <a:latin typeface="Cambria Math" panose="02040503050406030204" pitchFamily="18" charset="0"/>
                      </a:rPr>
                      <m:t>c</m:t>
                    </m:r>
                    <m:d>
                      <m:dPr>
                        <m:begChr m:val=""/>
                        <m:endChr m:val="⟩"/>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𝑢𝑢𝑑𝑔𝑔</m:t>
                        </m:r>
                      </m:e>
                    </m:d>
                    <m:r>
                      <a:rPr lang="en-US">
                        <a:latin typeface="Cambria Math" panose="02040503050406030204" pitchFamily="18" charset="0"/>
                      </a:rPr>
                      <m:t>+</m:t>
                    </m:r>
                    <m:r>
                      <a:rPr lang="en-US">
                        <a:latin typeface="Cambria Math" panose="02040503050406030204" pitchFamily="18" charset="0"/>
                      </a:rPr>
                      <m:t>𝑑</m:t>
                    </m:r>
                    <m:d>
                      <m:dPr>
                        <m:begChr m:val=""/>
                        <m:endChr m:val="⟩"/>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𝑢𝑢𝑑𝑞</m:t>
                        </m:r>
                        <m:acc>
                          <m:accPr>
                            <m:chr m:val="̅"/>
                            <m:ctrlPr>
                              <a:rPr lang="en-US" i="1">
                                <a:latin typeface="Cambria Math" panose="02040503050406030204" pitchFamily="18" charset="0"/>
                              </a:rPr>
                            </m:ctrlPr>
                          </m:accPr>
                          <m:e>
                            <m:r>
                              <a:rPr lang="en-US">
                                <a:latin typeface="Cambria Math" panose="02040503050406030204" pitchFamily="18" charset="0"/>
                              </a:rPr>
                              <m:t>𝑞</m:t>
                            </m:r>
                          </m:e>
                        </m:acc>
                      </m:e>
                    </m:d>
                    <m:r>
                      <a:rPr lang="en-US">
                        <a:latin typeface="Cambria Math" panose="02040503050406030204" pitchFamily="18" charset="0"/>
                      </a:rPr>
                      <m:t>+</m:t>
                    </m:r>
                  </m:oMath>
                </a14:m>
                <a:r>
                  <a:rPr lang="en-US" dirty="0"/>
                  <a:t>. . . .</a:t>
                </a:r>
              </a:p>
            </p:txBody>
          </p:sp>
        </mc:Choice>
        <mc:Fallback xmlns="">
          <p:sp>
            <p:nvSpPr>
              <p:cNvPr id="18" name="TextBox 17">
                <a:extLst>
                  <a:ext uri="{FF2B5EF4-FFF2-40B4-BE49-F238E27FC236}">
                    <a16:creationId xmlns:a16="http://schemas.microsoft.com/office/drawing/2014/main" id="{E7F30CC1-5C14-40BB-A196-76C282E99DF8}"/>
                  </a:ext>
                </a:extLst>
              </p:cNvPr>
              <p:cNvSpPr txBox="1">
                <a:spLocks noRot="1" noChangeAspect="1" noMove="1" noResize="1" noEditPoints="1" noAdjustHandles="1" noChangeArrowheads="1" noChangeShapeType="1" noTextEdit="1"/>
              </p:cNvSpPr>
              <p:nvPr/>
            </p:nvSpPr>
            <p:spPr>
              <a:xfrm>
                <a:off x="319594" y="5829798"/>
                <a:ext cx="8495930" cy="369332"/>
              </a:xfrm>
              <a:prstGeom prst="rect">
                <a:avLst/>
              </a:prstGeom>
              <a:blipFill>
                <a:blip r:embed="rId3"/>
                <a:stretch>
                  <a:fillRect t="-170492" b="-259016"/>
                </a:stretch>
              </a:blipFill>
              <a:ln w="41275">
                <a:noFill/>
              </a:ln>
            </p:spPr>
            <p:txBody>
              <a:bodyPr/>
              <a:lstStyle/>
              <a:p>
                <a:r>
                  <a:rPr lang="en-US">
                    <a:noFill/>
                  </a:rPr>
                  <a:t> </a:t>
                </a:r>
              </a:p>
            </p:txBody>
          </p:sp>
        </mc:Fallback>
      </mc:AlternateContent>
      <p:sp>
        <p:nvSpPr>
          <p:cNvPr id="3" name="Arrow: Down 2">
            <a:extLst>
              <a:ext uri="{FF2B5EF4-FFF2-40B4-BE49-F238E27FC236}">
                <a16:creationId xmlns:a16="http://schemas.microsoft.com/office/drawing/2014/main" id="{BDF808F0-4CBC-48A1-A3FF-B4FE5B7F4E6E}"/>
              </a:ext>
            </a:extLst>
          </p:cNvPr>
          <p:cNvSpPr/>
          <p:nvPr/>
        </p:nvSpPr>
        <p:spPr>
          <a:xfrm>
            <a:off x="2573463" y="1374762"/>
            <a:ext cx="949911" cy="1946022"/>
          </a:xfrm>
          <a:prstGeom prst="downArrow">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51BE7A1-C408-4FD7-9CD4-6767379FE5F4}"/>
              </a:ext>
            </a:extLst>
          </p:cNvPr>
          <p:cNvSpPr txBox="1"/>
          <p:nvPr/>
        </p:nvSpPr>
        <p:spPr>
          <a:xfrm>
            <a:off x="3955996" y="1497966"/>
            <a:ext cx="1437476" cy="584775"/>
          </a:xfrm>
          <a:prstGeom prst="rect">
            <a:avLst/>
          </a:prstGeom>
          <a:noFill/>
        </p:spPr>
        <p:txBody>
          <a:bodyPr wrap="square" rtlCol="0">
            <a:spAutoFit/>
          </a:bodyPr>
          <a:lstStyle/>
          <a:p>
            <a:r>
              <a:rPr lang="en-US" sz="3200" dirty="0"/>
              <a:t>Step: 1</a:t>
            </a:r>
          </a:p>
        </p:txBody>
      </p:sp>
      <p:sp>
        <p:nvSpPr>
          <p:cNvPr id="11" name="Arrow: Down 10">
            <a:extLst>
              <a:ext uri="{FF2B5EF4-FFF2-40B4-BE49-F238E27FC236}">
                <a16:creationId xmlns:a16="http://schemas.microsoft.com/office/drawing/2014/main" id="{EEF7C044-48BA-44F5-A75A-FA996D26FC61}"/>
              </a:ext>
            </a:extLst>
          </p:cNvPr>
          <p:cNvSpPr/>
          <p:nvPr/>
        </p:nvSpPr>
        <p:spPr>
          <a:xfrm>
            <a:off x="2573464" y="3537216"/>
            <a:ext cx="949911" cy="2135361"/>
          </a:xfrm>
          <a:prstGeom prst="downArrow">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C99642D-6B95-4875-B8DD-F39E58398E56}"/>
              </a:ext>
            </a:extLst>
          </p:cNvPr>
          <p:cNvSpPr txBox="1"/>
          <p:nvPr/>
        </p:nvSpPr>
        <p:spPr>
          <a:xfrm>
            <a:off x="3955996" y="3537216"/>
            <a:ext cx="1437476" cy="584775"/>
          </a:xfrm>
          <a:prstGeom prst="rect">
            <a:avLst/>
          </a:prstGeom>
          <a:noFill/>
        </p:spPr>
        <p:txBody>
          <a:bodyPr wrap="square" rtlCol="0">
            <a:spAutoFit/>
          </a:bodyPr>
          <a:lstStyle/>
          <a:p>
            <a:r>
              <a:rPr lang="en-US" sz="3200" dirty="0"/>
              <a:t>Step: 2</a:t>
            </a:r>
          </a:p>
        </p:txBody>
      </p:sp>
      <p:sp>
        <p:nvSpPr>
          <p:cNvPr id="5" name="TextBox 4">
            <a:extLst>
              <a:ext uri="{FF2B5EF4-FFF2-40B4-BE49-F238E27FC236}">
                <a16:creationId xmlns:a16="http://schemas.microsoft.com/office/drawing/2014/main" id="{D7317718-5BD6-40F6-9723-7033072E7602}"/>
              </a:ext>
            </a:extLst>
          </p:cNvPr>
          <p:cNvSpPr txBox="1"/>
          <p:nvPr/>
        </p:nvSpPr>
        <p:spPr>
          <a:xfrm>
            <a:off x="3955996" y="4218415"/>
            <a:ext cx="4918230" cy="830997"/>
          </a:xfrm>
          <a:prstGeom prst="rect">
            <a:avLst/>
          </a:prstGeom>
          <a:solidFill>
            <a:srgbClr val="FFC000">
              <a:alpha val="58000"/>
            </a:srgbClr>
          </a:solidFill>
        </p:spPr>
        <p:txBody>
          <a:bodyPr wrap="square" rtlCol="0">
            <a:spAutoFit/>
          </a:bodyPr>
          <a:lstStyle>
            <a:defPPr>
              <a:defRPr lang="en-US"/>
            </a:defPPr>
            <a:lvl1pPr>
              <a:defRPr sz="2400" u="sng">
                <a:solidFill>
                  <a:srgbClr val="FF0000"/>
                </a:solidFill>
              </a:defRPr>
            </a:lvl1pPr>
          </a:lstStyle>
          <a:p>
            <a:r>
              <a:rPr lang="en-US" dirty="0"/>
              <a:t>Attach the fundamental degree of freedom: quarks and gluons </a:t>
            </a:r>
          </a:p>
        </p:txBody>
      </p:sp>
      <p:cxnSp>
        <p:nvCxnSpPr>
          <p:cNvPr id="27" name="Connector: Curved 26">
            <a:extLst>
              <a:ext uri="{FF2B5EF4-FFF2-40B4-BE49-F238E27FC236}">
                <a16:creationId xmlns:a16="http://schemas.microsoft.com/office/drawing/2014/main" id="{00DD3632-B570-4D88-B968-FC594212BFDA}"/>
              </a:ext>
            </a:extLst>
          </p:cNvPr>
          <p:cNvCxnSpPr>
            <a:cxnSpLocks/>
            <a:stCxn id="7" idx="6"/>
            <a:endCxn id="7" idx="0"/>
          </p:cNvCxnSpPr>
          <p:nvPr/>
        </p:nvCxnSpPr>
        <p:spPr>
          <a:xfrm flipH="1" flipV="1">
            <a:off x="1117080" y="2009475"/>
            <a:ext cx="620036" cy="608248"/>
          </a:xfrm>
          <a:prstGeom prst="curvedConnector4">
            <a:avLst>
              <a:gd name="adj1" fmla="val -36869"/>
              <a:gd name="adj2" fmla="val 137583"/>
            </a:avLst>
          </a:prstGeom>
          <a:ln w="31750">
            <a:prstDash val="sysDot"/>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0D21E23-A4F2-4494-855A-E7B3C317D664}"/>
              </a:ext>
            </a:extLst>
          </p:cNvPr>
          <p:cNvSpPr txBox="1"/>
          <p:nvPr/>
        </p:nvSpPr>
        <p:spPr>
          <a:xfrm>
            <a:off x="764613" y="2231863"/>
            <a:ext cx="704932" cy="646331"/>
          </a:xfrm>
          <a:prstGeom prst="rect">
            <a:avLst/>
          </a:prstGeom>
          <a:noFill/>
        </p:spPr>
        <p:txBody>
          <a:bodyPr wrap="square" rtlCol="0">
            <a:spAutoFit/>
          </a:bodyPr>
          <a:lstStyle/>
          <a:p>
            <a:pPr algn="ctr"/>
            <a:r>
              <a:rPr lang="en-US" sz="3600" dirty="0"/>
              <a:t>N</a:t>
            </a:r>
          </a:p>
        </p:txBody>
      </p:sp>
      <p:sp>
        <p:nvSpPr>
          <p:cNvPr id="35" name="TextBox 34">
            <a:extLst>
              <a:ext uri="{FF2B5EF4-FFF2-40B4-BE49-F238E27FC236}">
                <a16:creationId xmlns:a16="http://schemas.microsoft.com/office/drawing/2014/main" id="{AE832E1F-B566-4909-9DD8-D1931C3A7AF0}"/>
              </a:ext>
            </a:extLst>
          </p:cNvPr>
          <p:cNvSpPr txBox="1"/>
          <p:nvPr/>
        </p:nvSpPr>
        <p:spPr>
          <a:xfrm>
            <a:off x="1516972" y="1423992"/>
            <a:ext cx="440287" cy="523220"/>
          </a:xfrm>
          <a:prstGeom prst="rect">
            <a:avLst/>
          </a:prstGeom>
          <a:noFill/>
        </p:spPr>
        <p:txBody>
          <a:bodyPr wrap="square" rtlCol="0">
            <a:spAutoFit/>
          </a:bodyPr>
          <a:lstStyle/>
          <a:p>
            <a:r>
              <a:rPr lang="el-GR" sz="2800" dirty="0"/>
              <a:t>π</a:t>
            </a:r>
            <a:endParaRPr lang="en-US" sz="2800" dirty="0"/>
          </a:p>
        </p:txBody>
      </p:sp>
      <p:sp>
        <p:nvSpPr>
          <p:cNvPr id="36" name="Oval 35">
            <a:extLst>
              <a:ext uri="{FF2B5EF4-FFF2-40B4-BE49-F238E27FC236}">
                <a16:creationId xmlns:a16="http://schemas.microsoft.com/office/drawing/2014/main" id="{0DF973FE-1D90-4A77-BF5D-B6672DCDC406}"/>
              </a:ext>
            </a:extLst>
          </p:cNvPr>
          <p:cNvSpPr/>
          <p:nvPr/>
        </p:nvSpPr>
        <p:spPr>
          <a:xfrm>
            <a:off x="497043" y="4005054"/>
            <a:ext cx="1240073" cy="1216496"/>
          </a:xfrm>
          <a:prstGeom prst="ellipse">
            <a:avLst/>
          </a:prstGeom>
          <a:solidFill>
            <a:schemeClr val="accent1">
              <a:alpha val="0"/>
            </a:schemeClr>
          </a:solidFill>
          <a:ln w="1905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33DDA3FA-1B7C-4FD2-816F-A450320C0024}"/>
              </a:ext>
            </a:extLst>
          </p:cNvPr>
          <p:cNvSpPr txBox="1"/>
          <p:nvPr/>
        </p:nvSpPr>
        <p:spPr>
          <a:xfrm>
            <a:off x="1516972" y="3419571"/>
            <a:ext cx="440287" cy="523220"/>
          </a:xfrm>
          <a:prstGeom prst="rect">
            <a:avLst/>
          </a:prstGeom>
          <a:noFill/>
        </p:spPr>
        <p:txBody>
          <a:bodyPr wrap="square" rtlCol="0">
            <a:spAutoFit/>
          </a:bodyPr>
          <a:lstStyle/>
          <a:p>
            <a:r>
              <a:rPr lang="el-GR" sz="2800" dirty="0"/>
              <a:t>π</a:t>
            </a:r>
            <a:endParaRPr lang="en-US" sz="2800" dirty="0"/>
          </a:p>
        </p:txBody>
      </p:sp>
      <p:cxnSp>
        <p:nvCxnSpPr>
          <p:cNvPr id="39" name="Connector: Curved 38">
            <a:extLst>
              <a:ext uri="{FF2B5EF4-FFF2-40B4-BE49-F238E27FC236}">
                <a16:creationId xmlns:a16="http://schemas.microsoft.com/office/drawing/2014/main" id="{167741C1-D325-4AB0-AAF4-B03BACC7729B}"/>
              </a:ext>
            </a:extLst>
          </p:cNvPr>
          <p:cNvCxnSpPr>
            <a:cxnSpLocks/>
          </p:cNvCxnSpPr>
          <p:nvPr/>
        </p:nvCxnSpPr>
        <p:spPr>
          <a:xfrm flipH="1" flipV="1">
            <a:off x="1117080" y="4012623"/>
            <a:ext cx="620036" cy="608248"/>
          </a:xfrm>
          <a:prstGeom prst="curvedConnector4">
            <a:avLst>
              <a:gd name="adj1" fmla="val -36869"/>
              <a:gd name="adj2" fmla="val 137583"/>
            </a:avLst>
          </a:prstGeom>
          <a:ln w="31750">
            <a:prstDash val="sysDot"/>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880DD2DE-4E10-4B95-AE2B-B95F9F2BA1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962" y="3408188"/>
            <a:ext cx="914400" cy="914400"/>
          </a:xfrm>
          <a:prstGeom prst="rect">
            <a:avLst/>
          </a:prstGeom>
        </p:spPr>
      </p:pic>
      <p:pic>
        <p:nvPicPr>
          <p:cNvPr id="45" name="Picture 44">
            <a:extLst>
              <a:ext uri="{FF2B5EF4-FFF2-40B4-BE49-F238E27FC236}">
                <a16:creationId xmlns:a16="http://schemas.microsoft.com/office/drawing/2014/main" id="{B5DE3EEF-A911-4B86-86D3-E3C03EEF2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278" y="3759925"/>
            <a:ext cx="1746504" cy="1746504"/>
          </a:xfrm>
          <a:prstGeom prst="rect">
            <a:avLst/>
          </a:prstGeom>
        </p:spPr>
      </p:pic>
    </p:spTree>
    <p:extLst>
      <p:ext uri="{BB962C8B-B14F-4D97-AF65-F5344CB8AC3E}">
        <p14:creationId xmlns:p14="http://schemas.microsoft.com/office/powerpoint/2010/main" val="500991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4005329-71AB-413D-8746-D0BC76FCE7D4}"/>
              </a:ext>
            </a:extLst>
          </p:cNvPr>
          <p:cNvSpPr/>
          <p:nvPr/>
        </p:nvSpPr>
        <p:spPr>
          <a:xfrm>
            <a:off x="497043" y="2009475"/>
            <a:ext cx="1240073" cy="1216496"/>
          </a:xfrm>
          <a:prstGeom prst="ellipse">
            <a:avLst/>
          </a:prstGeom>
          <a:solidFill>
            <a:schemeClr val="tx2">
              <a:lumMod val="75000"/>
              <a:alpha val="12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2081BEDC-6B22-4673-8898-A29ACED633E8}" type="slidenum">
              <a:rPr lang="en-US" sz="2000"/>
              <a:t>4</a:t>
            </a:fld>
            <a:endParaRPr lang="en-US" sz="2000" dirty="0"/>
          </a:p>
        </p:txBody>
      </p:sp>
      <p:sp>
        <p:nvSpPr>
          <p:cNvPr id="10" name="TextBox 9">
            <a:extLst>
              <a:ext uri="{FF2B5EF4-FFF2-40B4-BE49-F238E27FC236}">
                <a16:creationId xmlns:a16="http://schemas.microsoft.com/office/drawing/2014/main" id="{F7491639-2B89-4011-BF52-FF5F424518EE}"/>
              </a:ext>
            </a:extLst>
          </p:cNvPr>
          <p:cNvSpPr txBox="1"/>
          <p:nvPr/>
        </p:nvSpPr>
        <p:spPr>
          <a:xfrm>
            <a:off x="3955996" y="2047197"/>
            <a:ext cx="4918230" cy="830997"/>
          </a:xfrm>
          <a:prstGeom prst="rect">
            <a:avLst/>
          </a:prstGeom>
          <a:solidFill>
            <a:srgbClr val="FFC000">
              <a:alpha val="58000"/>
            </a:srgbClr>
          </a:solidFill>
        </p:spPr>
        <p:txBody>
          <a:bodyPr wrap="square" rtlCol="0">
            <a:spAutoFit/>
          </a:bodyPr>
          <a:lstStyle/>
          <a:p>
            <a:r>
              <a:rPr lang="en-US" sz="2400" u="sng" dirty="0">
                <a:solidFill>
                  <a:srgbClr val="FF0000"/>
                </a:solidFill>
              </a:rPr>
              <a:t>Solve the proton wave function in terms of the nucleon and pion</a:t>
            </a:r>
            <a:endParaRPr lang="en-US" sz="2000" dirty="0">
              <a:solidFill>
                <a:srgbClr val="0432FF"/>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6DA9584-9317-4615-BA3F-4DF02FF7E032}"/>
                  </a:ext>
                </a:extLst>
              </p:cNvPr>
              <p:cNvSpPr txBox="1"/>
              <p:nvPr/>
            </p:nvSpPr>
            <p:spPr>
              <a:xfrm>
                <a:off x="319594" y="843536"/>
                <a:ext cx="7184029" cy="369332"/>
              </a:xfrm>
              <a:prstGeom prst="rect">
                <a:avLst/>
              </a:prstGeom>
              <a:solidFill>
                <a:schemeClr val="accent6">
                  <a:lumMod val="75000"/>
                  <a:alpha val="25000"/>
                </a:schemeClr>
              </a:solidFill>
              <a:ln w="41275">
                <a:noFill/>
              </a:ln>
            </p:spPr>
            <p:txBody>
              <a:bodyPr wrap="square" lIns="0" tIns="0" rIns="0" bIns="0" rtlCol="0">
                <a:spAutoFit/>
              </a:bodyPr>
              <a:lstStyle>
                <a:defPPr>
                  <a:defRPr lang="en-US"/>
                </a:defPPr>
                <a:lvl1pPr>
                  <a:defRPr sz="2000" i="1">
                    <a:latin typeface="Cambria Math" panose="02040503050406030204" pitchFamily="18" charset="0"/>
                  </a:defRPr>
                </a:lvl1pPr>
              </a:lstStyle>
              <a:p>
                <a:pPr algn="ctr"/>
                <a14:m>
                  <m:oMath xmlns:m="http://schemas.openxmlformats.org/officeDocument/2006/math">
                    <m:d>
                      <m:dPr>
                        <m:begChr m:val=""/>
                        <m:endChr m:val="⟩"/>
                        <m:ctrlPr>
                          <a:rPr lang="en-US" sz="2400" i="1">
                            <a:latin typeface="Cambria Math" panose="02040503050406030204" pitchFamily="18" charset="0"/>
                          </a:rPr>
                        </m:ctrlPr>
                      </m:dPr>
                      <m:e>
                        <m:r>
                          <a:rPr lang="en-US" sz="2400">
                            <a:latin typeface="Cambria Math" panose="02040503050406030204" pitchFamily="18" charset="0"/>
                          </a:rPr>
                          <m:t>|</m:t>
                        </m:r>
                        <m:r>
                          <m:rPr>
                            <m:sty m:val="p"/>
                          </m:rPr>
                          <a:rPr lang="en-US" sz="2400">
                            <a:latin typeface="Cambria Math" panose="02040503050406030204" pitchFamily="18" charset="0"/>
                          </a:rPr>
                          <m:t>proton</m:t>
                        </m:r>
                      </m:e>
                    </m:d>
                    <m:r>
                      <a:rPr lang="en-US" sz="2400">
                        <a:latin typeface="Cambria Math" panose="02040503050406030204" pitchFamily="18" charset="0"/>
                      </a:rPr>
                      <m:t>=</m:t>
                    </m:r>
                    <m:r>
                      <a:rPr lang="en-US" sz="2400">
                        <a:latin typeface="Cambria Math" panose="02040503050406030204" pitchFamily="18" charset="0"/>
                      </a:rPr>
                      <m:t>𝑎</m:t>
                    </m:r>
                    <m:d>
                      <m:dPr>
                        <m:begChr m:val=""/>
                        <m:endChr m:val="⟩"/>
                        <m:ctrlPr>
                          <a:rPr lang="en-US" sz="2400" i="1">
                            <a:latin typeface="Cambria Math" panose="02040503050406030204" pitchFamily="18" charset="0"/>
                          </a:rPr>
                        </m:ctrlPr>
                      </m:dPr>
                      <m:e>
                        <m:r>
                          <a:rPr lang="en-US" sz="2400">
                            <a:latin typeface="Cambria Math" panose="02040503050406030204" pitchFamily="18" charset="0"/>
                          </a:rPr>
                          <m:t>|</m:t>
                        </m:r>
                        <m:r>
                          <a:rPr lang="en-US" sz="2400">
                            <a:latin typeface="Cambria Math" panose="02040503050406030204" pitchFamily="18" charset="0"/>
                          </a:rPr>
                          <m:t>𝑁</m:t>
                        </m:r>
                      </m:e>
                    </m:d>
                    <m:r>
                      <a:rPr lang="en-US" sz="2400">
                        <a:latin typeface="Cambria Math" panose="02040503050406030204" pitchFamily="18" charset="0"/>
                      </a:rPr>
                      <m:t>+</m:t>
                    </m:r>
                    <m:r>
                      <a:rPr lang="en-US" sz="2400">
                        <a:latin typeface="Cambria Math" panose="02040503050406030204" pitchFamily="18" charset="0"/>
                      </a:rPr>
                      <m:t>𝑏</m:t>
                    </m:r>
                    <m:d>
                      <m:dPr>
                        <m:begChr m:val=""/>
                        <m:endChr m:val="⟩"/>
                        <m:ctrlPr>
                          <a:rPr lang="en-US" sz="2400" i="1">
                            <a:latin typeface="Cambria Math" panose="02040503050406030204" pitchFamily="18" charset="0"/>
                          </a:rPr>
                        </m:ctrlPr>
                      </m:dPr>
                      <m:e>
                        <m:r>
                          <a:rPr lang="en-US" sz="2400">
                            <a:latin typeface="Cambria Math" panose="02040503050406030204" pitchFamily="18" charset="0"/>
                          </a:rPr>
                          <m:t>|</m:t>
                        </m:r>
                        <m:r>
                          <a:rPr lang="en-US" sz="2400">
                            <a:latin typeface="Cambria Math" panose="02040503050406030204" pitchFamily="18" charset="0"/>
                          </a:rPr>
                          <m:t>𝑁</m:t>
                        </m:r>
                        <m:r>
                          <a:rPr lang="en-US" sz="2400">
                            <a:latin typeface="Cambria Math" panose="02040503050406030204" pitchFamily="18" charset="0"/>
                          </a:rPr>
                          <m:t>𝜋</m:t>
                        </m:r>
                      </m:e>
                    </m:d>
                    <m:r>
                      <a:rPr lang="en-US" sz="2400">
                        <a:latin typeface="Cambria Math" panose="02040503050406030204" pitchFamily="18" charset="0"/>
                      </a:rPr>
                      <m:t>+</m:t>
                    </m:r>
                    <m:r>
                      <m:rPr>
                        <m:sty m:val="p"/>
                      </m:rPr>
                      <a:rPr lang="en-US" sz="2400">
                        <a:latin typeface="Cambria Math" panose="02040503050406030204" pitchFamily="18" charset="0"/>
                      </a:rPr>
                      <m:t>c</m:t>
                    </m:r>
                    <m:d>
                      <m:dPr>
                        <m:begChr m:val=""/>
                        <m:endChr m:val="⟩"/>
                        <m:ctrlPr>
                          <a:rPr lang="en-US" sz="2400" i="1">
                            <a:latin typeface="Cambria Math" panose="02040503050406030204" pitchFamily="18" charset="0"/>
                          </a:rPr>
                        </m:ctrlPr>
                      </m:dPr>
                      <m:e>
                        <m:r>
                          <a:rPr lang="en-US" sz="2400">
                            <a:latin typeface="Cambria Math" panose="02040503050406030204" pitchFamily="18" charset="0"/>
                          </a:rPr>
                          <m:t>|</m:t>
                        </m:r>
                        <m:r>
                          <a:rPr lang="en-US" sz="2400">
                            <a:latin typeface="Cambria Math" panose="02040503050406030204" pitchFamily="18" charset="0"/>
                          </a:rPr>
                          <m:t>𝑁</m:t>
                        </m:r>
                        <m:r>
                          <a:rPr lang="en-US" sz="2400">
                            <a:latin typeface="Cambria Math" panose="02040503050406030204" pitchFamily="18" charset="0"/>
                          </a:rPr>
                          <m:t>𝜋𝜋</m:t>
                        </m:r>
                      </m:e>
                    </m:d>
                    <m:r>
                      <a:rPr lang="en-US" sz="2400">
                        <a:latin typeface="Cambria Math" panose="02040503050406030204" pitchFamily="18" charset="0"/>
                      </a:rPr>
                      <m:t>+</m:t>
                    </m:r>
                    <m:r>
                      <a:rPr lang="en-US" sz="2400">
                        <a:latin typeface="Cambria Math" panose="02040503050406030204" pitchFamily="18" charset="0"/>
                      </a:rPr>
                      <m:t>𝑑</m:t>
                    </m:r>
                    <m:d>
                      <m:dPr>
                        <m:begChr m:val=""/>
                        <m:endChr m:val="⟩"/>
                        <m:ctrlPr>
                          <a:rPr lang="en-US" sz="2400" i="1">
                            <a:latin typeface="Cambria Math" panose="02040503050406030204" pitchFamily="18" charset="0"/>
                          </a:rPr>
                        </m:ctrlPr>
                      </m:dPr>
                      <m:e>
                        <m:r>
                          <a:rPr lang="en-US" sz="2400">
                            <a:latin typeface="Cambria Math" panose="02040503050406030204" pitchFamily="18" charset="0"/>
                          </a:rPr>
                          <m:t>|</m:t>
                        </m:r>
                        <m:r>
                          <a:rPr lang="en-US" sz="2400">
                            <a:latin typeface="Cambria Math" panose="02040503050406030204" pitchFamily="18" charset="0"/>
                          </a:rPr>
                          <m:t>𝑁</m:t>
                        </m:r>
                        <m:acc>
                          <m:accPr>
                            <m:chr m:val="̅"/>
                            <m:ctrlPr>
                              <a:rPr lang="en-US" sz="2400" i="1">
                                <a:latin typeface="Cambria Math" panose="02040503050406030204" pitchFamily="18" charset="0"/>
                              </a:rPr>
                            </m:ctrlPr>
                          </m:accPr>
                          <m:e>
                            <m:r>
                              <a:rPr lang="en-US" sz="2400">
                                <a:latin typeface="Cambria Math" panose="02040503050406030204" pitchFamily="18" charset="0"/>
                              </a:rPr>
                              <m:t>𝑁</m:t>
                            </m:r>
                          </m:e>
                        </m:acc>
                        <m:r>
                          <a:rPr lang="en-US" sz="2400">
                            <a:latin typeface="Cambria Math" panose="02040503050406030204" pitchFamily="18" charset="0"/>
                          </a:rPr>
                          <m:t>𝑁</m:t>
                        </m:r>
                      </m:e>
                    </m:d>
                    <m:r>
                      <a:rPr lang="en-US" sz="2400">
                        <a:latin typeface="Cambria Math" panose="02040503050406030204" pitchFamily="18" charset="0"/>
                      </a:rPr>
                      <m:t>+</m:t>
                    </m:r>
                  </m:oMath>
                </a14:m>
                <a:r>
                  <a:rPr lang="en-US" sz="2400" dirty="0"/>
                  <a:t>. . . .</a:t>
                </a:r>
              </a:p>
            </p:txBody>
          </p:sp>
        </mc:Choice>
        <mc:Fallback xmlns="">
          <p:sp>
            <p:nvSpPr>
              <p:cNvPr id="17" name="TextBox 16">
                <a:extLst>
                  <a:ext uri="{FF2B5EF4-FFF2-40B4-BE49-F238E27FC236}">
                    <a16:creationId xmlns:a16="http://schemas.microsoft.com/office/drawing/2014/main" id="{96DA9584-9317-4615-BA3F-4DF02FF7E032}"/>
                  </a:ext>
                </a:extLst>
              </p:cNvPr>
              <p:cNvSpPr txBox="1">
                <a:spLocks noRot="1" noChangeAspect="1" noMove="1" noResize="1" noEditPoints="1" noAdjustHandles="1" noChangeArrowheads="1" noChangeShapeType="1" noTextEdit="1"/>
              </p:cNvSpPr>
              <p:nvPr/>
            </p:nvSpPr>
            <p:spPr>
              <a:xfrm>
                <a:off x="319594" y="843536"/>
                <a:ext cx="7184029" cy="369332"/>
              </a:xfrm>
              <a:prstGeom prst="rect">
                <a:avLst/>
              </a:prstGeom>
              <a:blipFill>
                <a:blip r:embed="rId2"/>
                <a:stretch>
                  <a:fillRect t="-170492" b="-259016"/>
                </a:stretch>
              </a:blipFill>
              <a:ln w="41275">
                <a:noFill/>
              </a:ln>
            </p:spPr>
            <p:txBody>
              <a:bodyPr/>
              <a:lstStyle/>
              <a:p>
                <a:r>
                  <a:rPr lang="en-US">
                    <a:noFill/>
                  </a:rPr>
                  <a:t> </a:t>
                </a:r>
              </a:p>
            </p:txBody>
          </p:sp>
        </mc:Fallback>
      </mc:AlternateContent>
      <p:sp>
        <p:nvSpPr>
          <p:cNvPr id="3" name="Arrow: Down 2">
            <a:extLst>
              <a:ext uri="{FF2B5EF4-FFF2-40B4-BE49-F238E27FC236}">
                <a16:creationId xmlns:a16="http://schemas.microsoft.com/office/drawing/2014/main" id="{BDF808F0-4CBC-48A1-A3FF-B4FE5B7F4E6E}"/>
              </a:ext>
            </a:extLst>
          </p:cNvPr>
          <p:cNvSpPr/>
          <p:nvPr/>
        </p:nvSpPr>
        <p:spPr>
          <a:xfrm>
            <a:off x="2573463" y="1374762"/>
            <a:ext cx="949911" cy="1946022"/>
          </a:xfrm>
          <a:prstGeom prst="downArrow">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51BE7A1-C408-4FD7-9CD4-6767379FE5F4}"/>
              </a:ext>
            </a:extLst>
          </p:cNvPr>
          <p:cNvSpPr txBox="1"/>
          <p:nvPr/>
        </p:nvSpPr>
        <p:spPr>
          <a:xfrm>
            <a:off x="3955996" y="1497966"/>
            <a:ext cx="1437476" cy="584775"/>
          </a:xfrm>
          <a:prstGeom prst="rect">
            <a:avLst/>
          </a:prstGeom>
          <a:noFill/>
        </p:spPr>
        <p:txBody>
          <a:bodyPr wrap="square" rtlCol="0">
            <a:spAutoFit/>
          </a:bodyPr>
          <a:lstStyle/>
          <a:p>
            <a:r>
              <a:rPr lang="en-US" sz="3200" dirty="0"/>
              <a:t>Step: 1</a:t>
            </a:r>
          </a:p>
        </p:txBody>
      </p:sp>
      <p:cxnSp>
        <p:nvCxnSpPr>
          <p:cNvPr id="27" name="Connector: Curved 26">
            <a:extLst>
              <a:ext uri="{FF2B5EF4-FFF2-40B4-BE49-F238E27FC236}">
                <a16:creationId xmlns:a16="http://schemas.microsoft.com/office/drawing/2014/main" id="{00DD3632-B570-4D88-B968-FC594212BFDA}"/>
              </a:ext>
            </a:extLst>
          </p:cNvPr>
          <p:cNvCxnSpPr>
            <a:cxnSpLocks/>
            <a:stCxn id="7" idx="6"/>
            <a:endCxn id="7" idx="0"/>
          </p:cNvCxnSpPr>
          <p:nvPr/>
        </p:nvCxnSpPr>
        <p:spPr>
          <a:xfrm flipH="1" flipV="1">
            <a:off x="1117080" y="2009475"/>
            <a:ext cx="620036" cy="608248"/>
          </a:xfrm>
          <a:prstGeom prst="curvedConnector4">
            <a:avLst>
              <a:gd name="adj1" fmla="val -36869"/>
              <a:gd name="adj2" fmla="val 137583"/>
            </a:avLst>
          </a:prstGeom>
          <a:ln w="31750">
            <a:prstDash val="sysDot"/>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0D21E23-A4F2-4494-855A-E7B3C317D664}"/>
              </a:ext>
            </a:extLst>
          </p:cNvPr>
          <p:cNvSpPr txBox="1"/>
          <p:nvPr/>
        </p:nvSpPr>
        <p:spPr>
          <a:xfrm>
            <a:off x="764613" y="2231863"/>
            <a:ext cx="704932" cy="646331"/>
          </a:xfrm>
          <a:prstGeom prst="rect">
            <a:avLst/>
          </a:prstGeom>
          <a:noFill/>
        </p:spPr>
        <p:txBody>
          <a:bodyPr wrap="square" rtlCol="0">
            <a:spAutoFit/>
          </a:bodyPr>
          <a:lstStyle/>
          <a:p>
            <a:pPr algn="ctr"/>
            <a:r>
              <a:rPr lang="en-US" sz="3600" dirty="0"/>
              <a:t>N</a:t>
            </a:r>
          </a:p>
        </p:txBody>
      </p:sp>
      <p:sp>
        <p:nvSpPr>
          <p:cNvPr id="35" name="TextBox 34">
            <a:extLst>
              <a:ext uri="{FF2B5EF4-FFF2-40B4-BE49-F238E27FC236}">
                <a16:creationId xmlns:a16="http://schemas.microsoft.com/office/drawing/2014/main" id="{AE832E1F-B566-4909-9DD8-D1931C3A7AF0}"/>
              </a:ext>
            </a:extLst>
          </p:cNvPr>
          <p:cNvSpPr txBox="1"/>
          <p:nvPr/>
        </p:nvSpPr>
        <p:spPr>
          <a:xfrm>
            <a:off x="1516972" y="1423992"/>
            <a:ext cx="440287" cy="523220"/>
          </a:xfrm>
          <a:prstGeom prst="rect">
            <a:avLst/>
          </a:prstGeom>
          <a:noFill/>
        </p:spPr>
        <p:txBody>
          <a:bodyPr wrap="square" rtlCol="0">
            <a:spAutoFit/>
          </a:bodyPr>
          <a:lstStyle/>
          <a:p>
            <a:r>
              <a:rPr lang="el-GR" sz="2800" dirty="0"/>
              <a:t>π</a:t>
            </a:r>
            <a:endParaRPr lang="en-US" sz="2800" dirty="0"/>
          </a:p>
        </p:txBody>
      </p:sp>
      <p:sp>
        <p:nvSpPr>
          <p:cNvPr id="24" name="Title 1">
            <a:extLst>
              <a:ext uri="{FF2B5EF4-FFF2-40B4-BE49-F238E27FC236}">
                <a16:creationId xmlns:a16="http://schemas.microsoft.com/office/drawing/2014/main" id="{D79B5467-466A-4829-9895-1DF87D6A0E60}"/>
              </a:ext>
            </a:extLst>
          </p:cNvPr>
          <p:cNvSpPr>
            <a:spLocks noGrp="1"/>
          </p:cNvSpPr>
          <p:nvPr>
            <p:ph type="title"/>
          </p:nvPr>
        </p:nvSpPr>
        <p:spPr>
          <a:xfrm>
            <a:off x="628650" y="33242"/>
            <a:ext cx="7886700" cy="896770"/>
          </a:xfrm>
        </p:spPr>
        <p:txBody>
          <a:bodyPr>
            <a:normAutofit/>
          </a:bodyPr>
          <a:lstStyle/>
          <a:p>
            <a:pPr algn="ctr"/>
            <a:r>
              <a:rPr lang="en-US" sz="4000" u="sng" dirty="0"/>
              <a:t>Current progress: step 1</a:t>
            </a:r>
          </a:p>
        </p:txBody>
      </p:sp>
      <p:sp>
        <p:nvSpPr>
          <p:cNvPr id="25" name="TextBox 24">
            <a:extLst>
              <a:ext uri="{FF2B5EF4-FFF2-40B4-BE49-F238E27FC236}">
                <a16:creationId xmlns:a16="http://schemas.microsoft.com/office/drawing/2014/main" id="{AF72931C-B067-49F4-B90D-565157EDF5C8}"/>
              </a:ext>
            </a:extLst>
          </p:cNvPr>
          <p:cNvSpPr txBox="1"/>
          <p:nvPr/>
        </p:nvSpPr>
        <p:spPr>
          <a:xfrm>
            <a:off x="304868" y="3489882"/>
            <a:ext cx="8754290" cy="830997"/>
          </a:xfrm>
          <a:prstGeom prst="rect">
            <a:avLst/>
          </a:prstGeom>
          <a:solidFill>
            <a:srgbClr val="FFC000">
              <a:alpha val="58000"/>
            </a:srgbClr>
          </a:solidFill>
        </p:spPr>
        <p:txBody>
          <a:bodyPr wrap="square" rtlCol="0">
            <a:spAutoFit/>
          </a:bodyPr>
          <a:lstStyle/>
          <a:p>
            <a:r>
              <a:rPr lang="en-US" sz="2400" u="sng" dirty="0">
                <a:solidFill>
                  <a:srgbClr val="0432FF"/>
                </a:solidFill>
              </a:rPr>
              <a:t>Developed a </a:t>
            </a:r>
            <a:r>
              <a:rPr lang="en-US" sz="2400" u="sng" dirty="0">
                <a:solidFill>
                  <a:srgbClr val="FF0000"/>
                </a:solidFill>
              </a:rPr>
              <a:t>non-perturbative, fully relativistic</a:t>
            </a:r>
            <a:r>
              <a:rPr lang="en-US" sz="2400" dirty="0">
                <a:solidFill>
                  <a:srgbClr val="00B050"/>
                </a:solidFill>
              </a:rPr>
              <a:t> </a:t>
            </a:r>
          </a:p>
          <a:p>
            <a:r>
              <a:rPr lang="en-US" sz="2400" dirty="0">
                <a:solidFill>
                  <a:srgbClr val="0432FF"/>
                </a:solidFill>
              </a:rPr>
              <a:t>treatment of a chiral nucleon-pion model on the light-front</a:t>
            </a:r>
          </a:p>
        </p:txBody>
      </p:sp>
      <p:pic>
        <p:nvPicPr>
          <p:cNvPr id="29" name="Picture 28">
            <a:extLst>
              <a:ext uri="{FF2B5EF4-FFF2-40B4-BE49-F238E27FC236}">
                <a16:creationId xmlns:a16="http://schemas.microsoft.com/office/drawing/2014/main" id="{41DCCB96-09F0-4119-B425-A6FC0D618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328" y="4458239"/>
            <a:ext cx="1794898" cy="1667260"/>
          </a:xfrm>
          <a:prstGeom prst="rect">
            <a:avLst/>
          </a:prstGeom>
        </p:spPr>
      </p:pic>
      <p:sp>
        <p:nvSpPr>
          <p:cNvPr id="30" name="Content Placeholder 2">
            <a:extLst>
              <a:ext uri="{FF2B5EF4-FFF2-40B4-BE49-F238E27FC236}">
                <a16:creationId xmlns:a16="http://schemas.microsoft.com/office/drawing/2014/main" id="{5EDCF321-BF54-4478-809A-7E9A85135616}"/>
              </a:ext>
            </a:extLst>
          </p:cNvPr>
          <p:cNvSpPr txBox="1">
            <a:spLocks/>
          </p:cNvSpPr>
          <p:nvPr/>
        </p:nvSpPr>
        <p:spPr>
          <a:xfrm>
            <a:off x="304868" y="4363426"/>
            <a:ext cx="8534264" cy="2391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solidFill>
                  <a:srgbClr val="FF0000"/>
                </a:solidFill>
              </a:rPr>
              <a:t>Why light-front?</a:t>
            </a:r>
          </a:p>
          <a:p>
            <a:pPr>
              <a:buFont typeface="Wingdings" panose="05000000000000000000" pitchFamily="2" charset="2"/>
              <a:buChar char="ü"/>
            </a:pPr>
            <a:r>
              <a:rPr lang="en-US" sz="2400" dirty="0"/>
              <a:t>Wave functions are </a:t>
            </a:r>
            <a:r>
              <a:rPr lang="en-US" sz="2400" dirty="0">
                <a:solidFill>
                  <a:srgbClr val="0432FF"/>
                </a:solidFill>
              </a:rPr>
              <a:t>boost invariant.  </a:t>
            </a:r>
          </a:p>
          <a:p>
            <a:pPr>
              <a:buFont typeface="Wingdings" panose="05000000000000000000" pitchFamily="2" charset="2"/>
              <a:buChar char="ü"/>
            </a:pPr>
            <a:r>
              <a:rPr lang="en-US" sz="2400" dirty="0"/>
              <a:t>Vacuum structure is </a:t>
            </a:r>
            <a:r>
              <a:rPr lang="en-US" sz="2400" dirty="0">
                <a:solidFill>
                  <a:srgbClr val="0432FF"/>
                </a:solidFill>
              </a:rPr>
              <a:t>simple</a:t>
            </a:r>
            <a:r>
              <a:rPr lang="en-US" sz="2400" dirty="0"/>
              <a:t> (except the zero-mode). </a:t>
            </a:r>
          </a:p>
          <a:p>
            <a:pPr lvl="1">
              <a:buFont typeface="Wingdings" panose="05000000000000000000" pitchFamily="2" charset="2"/>
              <a:buChar char="ü"/>
            </a:pPr>
            <a:r>
              <a:rPr lang="en-US" dirty="0" err="1"/>
              <a:t>Fock</a:t>
            </a:r>
            <a:r>
              <a:rPr lang="en-US" dirty="0"/>
              <a:t>-sector expansion is convenient.</a:t>
            </a:r>
          </a:p>
          <a:p>
            <a:pPr>
              <a:buFont typeface="Wingdings" panose="05000000000000000000" pitchFamily="2" charset="2"/>
              <a:buChar char="ü"/>
            </a:pPr>
            <a:r>
              <a:rPr lang="en-US" sz="2400" dirty="0"/>
              <a:t>Observables are taken at fixed </a:t>
            </a:r>
            <a:r>
              <a:rPr lang="en-US" sz="2400" dirty="0">
                <a:solidFill>
                  <a:srgbClr val="0432FF"/>
                </a:solidFill>
              </a:rPr>
              <a:t>light-front</a:t>
            </a:r>
            <a:r>
              <a:rPr lang="en-US" sz="2400" dirty="0"/>
              <a:t> time (</a:t>
            </a:r>
            <a:r>
              <a:rPr lang="en-US" sz="2400" dirty="0">
                <a:solidFill>
                  <a:srgbClr val="0432FF"/>
                </a:solidFill>
              </a:rPr>
              <a:t>convenient</a:t>
            </a:r>
            <a:r>
              <a:rPr lang="en-US" sz="2400" dirty="0"/>
              <a:t>).</a:t>
            </a:r>
          </a:p>
        </p:txBody>
      </p:sp>
    </p:spTree>
    <p:extLst>
      <p:ext uri="{BB962C8B-B14F-4D97-AF65-F5344CB8AC3E}">
        <p14:creationId xmlns:p14="http://schemas.microsoft.com/office/powerpoint/2010/main" val="350089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04" y="1"/>
            <a:ext cx="8738592" cy="1182858"/>
          </a:xfrm>
        </p:spPr>
        <p:txBody>
          <a:bodyPr>
            <a:normAutofit/>
          </a:bodyPr>
          <a:lstStyle/>
          <a:p>
            <a:r>
              <a:rPr lang="en-US" altLang="zh-CN" u="sng" dirty="0">
                <a:latin typeface="Calibri Light" panose="020F0302020204030204" pitchFamily="34" charset="0"/>
                <a:cs typeface="Calibri Light" panose="020F0302020204030204" pitchFamily="34" charset="0"/>
              </a:rPr>
              <a:t>Methodology: </a:t>
            </a:r>
            <a:r>
              <a:rPr lang="en-US" altLang="zh-CN" u="sng" dirty="0">
                <a:solidFill>
                  <a:srgbClr val="FF0000"/>
                </a:solidFill>
                <a:latin typeface="Calibri Light" panose="020F0302020204030204" pitchFamily="34" charset="0"/>
                <a:cs typeface="Calibri Light" panose="020F0302020204030204" pitchFamily="34" charset="0"/>
              </a:rPr>
              <a:t>B</a:t>
            </a:r>
            <a:r>
              <a:rPr lang="en-US" altLang="zh-CN" u="sng" dirty="0">
                <a:latin typeface="Calibri Light" panose="020F0302020204030204" pitchFamily="34" charset="0"/>
                <a:cs typeface="Calibri Light" panose="020F0302020204030204" pitchFamily="34" charset="0"/>
              </a:rPr>
              <a:t>asis </a:t>
            </a:r>
            <a:r>
              <a:rPr lang="en-US" altLang="zh-CN" u="sng" dirty="0">
                <a:solidFill>
                  <a:srgbClr val="FF0000"/>
                </a:solidFill>
                <a:latin typeface="Calibri Light" panose="020F0302020204030204" pitchFamily="34" charset="0"/>
                <a:cs typeface="Calibri Light" panose="020F0302020204030204" pitchFamily="34" charset="0"/>
              </a:rPr>
              <a:t>L</a:t>
            </a:r>
            <a:r>
              <a:rPr lang="en-US" altLang="zh-CN" u="sng" dirty="0">
                <a:latin typeface="Calibri Light" panose="020F0302020204030204" pitchFamily="34" charset="0"/>
                <a:cs typeface="Calibri Light" panose="020F0302020204030204" pitchFamily="34" charset="0"/>
              </a:rPr>
              <a:t>ight-</a:t>
            </a:r>
            <a:r>
              <a:rPr lang="en-US" altLang="zh-CN" u="sng" dirty="0">
                <a:solidFill>
                  <a:srgbClr val="FF0000"/>
                </a:solidFill>
                <a:latin typeface="Calibri Light" panose="020F0302020204030204" pitchFamily="34" charset="0"/>
                <a:cs typeface="Calibri Light" panose="020F0302020204030204" pitchFamily="34" charset="0"/>
              </a:rPr>
              <a:t>f</a:t>
            </a:r>
            <a:r>
              <a:rPr lang="en-US" altLang="zh-CN" u="sng" dirty="0">
                <a:latin typeface="Calibri Light" panose="020F0302020204030204" pitchFamily="34" charset="0"/>
                <a:cs typeface="Calibri Light" panose="020F0302020204030204" pitchFamily="34" charset="0"/>
              </a:rPr>
              <a:t>ront </a:t>
            </a:r>
            <a:r>
              <a:rPr lang="en-US" altLang="zh-CN" u="sng" dirty="0">
                <a:solidFill>
                  <a:srgbClr val="FF0000"/>
                </a:solidFill>
                <a:latin typeface="Calibri Light" panose="020F0302020204030204" pitchFamily="34" charset="0"/>
                <a:cs typeface="Calibri Light" panose="020F0302020204030204" pitchFamily="34" charset="0"/>
              </a:rPr>
              <a:t>Q</a:t>
            </a:r>
            <a:r>
              <a:rPr lang="en-US" altLang="zh-CN" u="sng" dirty="0">
                <a:latin typeface="Calibri Light" panose="020F0302020204030204" pitchFamily="34" charset="0"/>
                <a:cs typeface="Calibri Light" panose="020F0302020204030204" pitchFamily="34" charset="0"/>
              </a:rPr>
              <a:t>uantization</a:t>
            </a:r>
            <a:endParaRPr lang="en-US" u="sng" dirty="0">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1160" y="1403205"/>
                <a:ext cx="8881680" cy="4953151"/>
              </a:xfrm>
            </p:spPr>
            <p:txBody>
              <a:bodyPr>
                <a:normAutofit lnSpcReduction="10000"/>
              </a:bodyPr>
              <a:lstStyle/>
              <a:p>
                <a:pPr marL="342892" lvl="1" indent="-342892">
                  <a:buFont typeface="Arial"/>
                  <a:buChar char="•"/>
                </a:pPr>
                <a:r>
                  <a:rPr lang="en-US" sz="2800" dirty="0">
                    <a:solidFill>
                      <a:srgbClr val="0432FF"/>
                    </a:solidFill>
                  </a:rPr>
                  <a:t>Relativistic eigenvalue problem </a:t>
                </a:r>
                <a:r>
                  <a:rPr lang="en-US" sz="2800" dirty="0"/>
                  <a:t>for light-front Hamiltonian</a:t>
                </a:r>
              </a:p>
              <a:p>
                <a:pPr marL="557199" lvl="2" indent="-257168">
                  <a:buFont typeface="Lucida Grande"/>
                  <a:buChar char="-"/>
                </a:pPr>
                <a:endParaRPr lang="en-US" sz="2800" dirty="0"/>
              </a:p>
              <a:p>
                <a:pPr marL="557199" lvl="2" indent="-257168">
                  <a:buFont typeface="Lucida Grande"/>
                  <a:buChar char="-"/>
                </a:pPr>
                <a:endParaRPr lang="en-US" sz="2800" b="0" i="1" dirty="0">
                  <a:solidFill>
                    <a:schemeClr val="tx1"/>
                  </a:solidFill>
                  <a:latin typeface="Cambria Math" panose="02040503050406030204" pitchFamily="18" charset="0"/>
                </a:endParaRPr>
              </a:p>
              <a:p>
                <a:pPr marL="557199" lvl="2" indent="-257168">
                  <a:buFont typeface="Lucida Grande"/>
                  <a:buChar char="-"/>
                </a:pP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charset="0"/>
                          </a:rPr>
                          <m:t>𝑃</m:t>
                        </m:r>
                      </m:e>
                      <m:sup>
                        <m:r>
                          <a:rPr lang="en-US" sz="2800" b="0" i="1" smtClean="0">
                            <a:solidFill>
                              <a:schemeClr val="tx1"/>
                            </a:solidFill>
                            <a:latin typeface="Cambria Math" charset="0"/>
                          </a:rPr>
                          <m:t>−</m:t>
                        </m:r>
                      </m:sup>
                    </m:sSup>
                  </m:oMath>
                </a14:m>
                <a:r>
                  <a:rPr lang="en-US" sz="2800" dirty="0">
                    <a:solidFill>
                      <a:schemeClr val="tx1"/>
                    </a:solidFill>
                  </a:rPr>
                  <a:t> : </a:t>
                </a:r>
                <a:r>
                  <a:rPr lang="en-US" sz="2800" dirty="0"/>
                  <a:t>l</a:t>
                </a:r>
                <a:r>
                  <a:rPr lang="en-US" sz="2800" dirty="0">
                    <a:solidFill>
                      <a:schemeClr val="tx1"/>
                    </a:solidFill>
                  </a:rPr>
                  <a:t>ight-front Hamiltonian</a:t>
                </a:r>
              </a:p>
              <a:p>
                <a:pPr marL="557199" lvl="2" indent="-257168">
                  <a:buFont typeface="Lucida Grande"/>
                  <a:buChar char="-"/>
                </a:pPr>
                <a14:m>
                  <m:oMath xmlns:m="http://schemas.openxmlformats.org/officeDocument/2006/math">
                    <m:d>
                      <m:dPr>
                        <m:begChr m:val="|"/>
                        <m:endChr m:val=""/>
                        <m:ctrlPr>
                          <a:rPr lang="hr-HR" sz="2800" i="1" smtClean="0">
                            <a:solidFill>
                              <a:schemeClr val="tx1"/>
                            </a:solidFill>
                            <a:latin typeface="Cambria Math" panose="02040503050406030204" pitchFamily="18" charset="0"/>
                          </a:rPr>
                        </m:ctrlPr>
                      </m:dPr>
                      <m:e>
                        <m:d>
                          <m:dPr>
                            <m:begChr m:val=""/>
                            <m:endChr m:val="⟩"/>
                            <m:ctrlPr>
                              <a:rPr lang="hr-HR" sz="2800" i="1" smtClean="0">
                                <a:solidFill>
                                  <a:schemeClr val="tx1"/>
                                </a:solidFill>
                                <a:latin typeface="Cambria Math" panose="02040503050406030204" pitchFamily="18" charset="0"/>
                              </a:rPr>
                            </m:ctrlPr>
                          </m:dPr>
                          <m:e>
                            <m:r>
                              <a:rPr lang="hr-HR" sz="2800" i="1" smtClean="0">
                                <a:solidFill>
                                  <a:schemeClr val="tx1"/>
                                </a:solidFill>
                                <a:latin typeface="Cambria Math" charset="0"/>
                                <a:ea typeface="Cambria Math" charset="0"/>
                                <a:cs typeface="Cambria Math" charset="0"/>
                              </a:rPr>
                              <m:t>𝛽</m:t>
                            </m:r>
                          </m:e>
                        </m:d>
                      </m:e>
                    </m:d>
                  </m:oMath>
                </a14:m>
                <a:r>
                  <a:rPr lang="en-US" sz="2800" dirty="0">
                    <a:solidFill>
                      <a:schemeClr val="tx1"/>
                    </a:solidFill>
                  </a:rPr>
                  <a:t> : eigenvector</a:t>
                </a:r>
                <a:r>
                  <a:rPr lang="zh-CN" altLang="en-US" sz="2800" dirty="0">
                    <a:solidFill>
                      <a:schemeClr val="tx1"/>
                    </a:solidFill>
                  </a:rPr>
                  <a:t>          </a:t>
                </a:r>
                <a:r>
                  <a:rPr lang="en-US" altLang="zh-CN" sz="2800" dirty="0">
                    <a:solidFill>
                      <a:schemeClr val="tx1"/>
                    </a:solidFill>
                  </a:rPr>
                  <a:t> </a:t>
                </a:r>
                <a:r>
                  <a:rPr lang="en-US" sz="2800" dirty="0">
                    <a:solidFill>
                      <a:schemeClr val="tx1"/>
                    </a:solidFill>
                  </a:rPr>
                  <a:t>light-front wave function</a:t>
                </a:r>
              </a:p>
              <a:p>
                <a:pPr marL="900091" lvl="3" indent="-257168">
                  <a:buFont typeface="Lucida Grande"/>
                  <a:buChar char="-"/>
                </a:pPr>
                <a14:m>
                  <m:oMath xmlns:m="http://schemas.openxmlformats.org/officeDocument/2006/math">
                    <m:d>
                      <m:dPr>
                        <m:begChr m:val="|"/>
                        <m:endChr m:val=""/>
                        <m:ctrlPr>
                          <a:rPr lang="hr-HR" sz="2800" i="1">
                            <a:latin typeface="Cambria Math" panose="02040503050406030204" pitchFamily="18" charset="0"/>
                          </a:rPr>
                        </m:ctrlPr>
                      </m:dPr>
                      <m:e>
                        <m:d>
                          <m:dPr>
                            <m:begChr m:val=""/>
                            <m:endChr m:val="⟩"/>
                            <m:ctrlPr>
                              <a:rPr lang="hr-HR" sz="2800" i="1">
                                <a:latin typeface="Cambria Math" panose="02040503050406030204" pitchFamily="18" charset="0"/>
                              </a:rPr>
                            </m:ctrlPr>
                          </m:dPr>
                          <m:e>
                            <m:r>
                              <a:rPr lang="hr-HR" sz="2800" i="1">
                                <a:latin typeface="Cambria Math" charset="0"/>
                                <a:ea typeface="Cambria Math" charset="0"/>
                                <a:cs typeface="Cambria Math" charset="0"/>
                              </a:rPr>
                              <m:t>𝛽</m:t>
                            </m:r>
                          </m:e>
                        </m:d>
                      </m:e>
                    </m:d>
                  </m:oMath>
                </a14:m>
                <a:r>
                  <a:rPr lang="en-US" sz="2800" dirty="0">
                    <a:solidFill>
                      <a:schemeClr val="tx1"/>
                    </a:solidFill>
                  </a:rPr>
                  <a:t> boost invariant</a:t>
                </a:r>
              </a:p>
              <a:p>
                <a:pPr marL="900091" lvl="3" indent="-257168">
                  <a:buFont typeface="Lucida Grande"/>
                  <a:buChar char="-"/>
                </a:pPr>
                <a14:m>
                  <m:oMath xmlns:m="http://schemas.openxmlformats.org/officeDocument/2006/math">
                    <m:d>
                      <m:dPr>
                        <m:begChr m:val="|"/>
                        <m:endChr m:val=""/>
                        <m:ctrlPr>
                          <a:rPr lang="hr-HR" sz="2800" i="1">
                            <a:latin typeface="Cambria Math" panose="02040503050406030204" pitchFamily="18" charset="0"/>
                          </a:rPr>
                        </m:ctrlPr>
                      </m:dPr>
                      <m:e>
                        <m:d>
                          <m:dPr>
                            <m:begChr m:val=""/>
                            <m:endChr m:val="⟩"/>
                            <m:ctrlPr>
                              <a:rPr lang="hr-HR" sz="2800" i="1">
                                <a:latin typeface="Cambria Math" panose="02040503050406030204" pitchFamily="18" charset="0"/>
                              </a:rPr>
                            </m:ctrlPr>
                          </m:dPr>
                          <m:e>
                            <m:r>
                              <a:rPr lang="hr-HR" sz="2800" i="1">
                                <a:latin typeface="Cambria Math" charset="0"/>
                                <a:ea typeface="Cambria Math" charset="0"/>
                                <a:cs typeface="Cambria Math" charset="0"/>
                              </a:rPr>
                              <m:t>𝛽</m:t>
                            </m:r>
                          </m:e>
                        </m:d>
                      </m:e>
                    </m:d>
                  </m:oMath>
                </a14:m>
                <a:r>
                  <a:rPr lang="en-US" sz="2800" dirty="0">
                    <a:solidFill>
                      <a:schemeClr val="tx1"/>
                    </a:solidFill>
                  </a:rPr>
                  <a:t> encodes the hadronic properties</a:t>
                </a:r>
              </a:p>
              <a:p>
                <a:pPr marL="557199" lvl="2" indent="-257168">
                  <a:buFont typeface="Lucida Grande"/>
                  <a:buChar char="-"/>
                </a:pPr>
                <a14:m>
                  <m:oMath xmlns:m="http://schemas.openxmlformats.org/officeDocument/2006/math">
                    <m:sSubSup>
                      <m:sSubSupPr>
                        <m:ctrlPr>
                          <a:rPr lang="en-US" sz="2800" b="0" i="1" smtClean="0">
                            <a:solidFill>
                              <a:schemeClr val="tx1"/>
                            </a:solidFill>
                            <a:latin typeface="Cambria Math" panose="02040503050406030204" pitchFamily="18" charset="0"/>
                          </a:rPr>
                        </m:ctrlPr>
                      </m:sSubSupPr>
                      <m:e>
                        <m:r>
                          <a:rPr lang="en-US" sz="2800" b="0" i="1" smtClean="0">
                            <a:solidFill>
                              <a:schemeClr val="tx1"/>
                            </a:solidFill>
                            <a:latin typeface="Cambria Math" charset="0"/>
                          </a:rPr>
                          <m:t>𝑃</m:t>
                        </m:r>
                      </m:e>
                      <m:sub>
                        <m:r>
                          <a:rPr lang="en-US" sz="2800" b="0" i="1" smtClean="0">
                            <a:solidFill>
                              <a:schemeClr val="tx1"/>
                            </a:solidFill>
                            <a:latin typeface="Cambria Math" charset="0"/>
                            <a:ea typeface="Cambria Math" charset="0"/>
                            <a:cs typeface="Cambria Math" charset="0"/>
                          </a:rPr>
                          <m:t>𝛽</m:t>
                        </m:r>
                      </m:sub>
                      <m:sup>
                        <m:r>
                          <a:rPr lang="en-US" sz="2800" b="0" i="1" smtClean="0">
                            <a:solidFill>
                              <a:schemeClr val="tx1"/>
                            </a:solidFill>
                            <a:latin typeface="Cambria Math" charset="0"/>
                          </a:rPr>
                          <m:t>−</m:t>
                        </m:r>
                      </m:sup>
                    </m:sSubSup>
                  </m:oMath>
                </a14:m>
                <a:r>
                  <a:rPr lang="en-US" sz="2800" dirty="0">
                    <a:solidFill>
                      <a:schemeClr val="tx1"/>
                    </a:solidFill>
                  </a:rPr>
                  <a:t> : eigenvalue </a:t>
                </a:r>
                <a:r>
                  <a:rPr lang="en-US" sz="2800" dirty="0"/>
                  <a:t>            </a:t>
                </a:r>
                <a:r>
                  <a:rPr lang="en-US" altLang="zh-CN" sz="2800" dirty="0"/>
                  <a:t>hadron</a:t>
                </a:r>
                <a:r>
                  <a:rPr lang="zh-CN" altLang="en-US" sz="2800" dirty="0"/>
                  <a:t> </a:t>
                </a:r>
                <a:r>
                  <a:rPr lang="en-US" altLang="zh-CN" sz="2800" dirty="0"/>
                  <a:t>mass</a:t>
                </a:r>
                <a:r>
                  <a:rPr lang="zh-CN" altLang="en-US" sz="2800" dirty="0"/>
                  <a:t> </a:t>
                </a:r>
                <a:r>
                  <a:rPr lang="en-US" altLang="zh-CN" sz="2800" dirty="0"/>
                  <a:t>spectrum</a:t>
                </a:r>
                <a:endParaRPr lang="en-US" sz="2800" dirty="0"/>
              </a:p>
              <a:p>
                <a:pPr marL="342892" lvl="1" indent="-342892">
                  <a:buFont typeface="Arial"/>
                  <a:buChar char="•"/>
                </a:pPr>
                <a:endParaRPr lang="en-US" sz="2800" dirty="0"/>
              </a:p>
              <a:p>
                <a:pPr marL="342892" lvl="1" indent="-342892">
                  <a:buFont typeface="Arial"/>
                  <a:buChar char="•"/>
                </a:pPr>
                <a:r>
                  <a:rPr lang="en-US" sz="2800" dirty="0"/>
                  <a:t>Observables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1160" y="1403205"/>
                <a:ext cx="8881680" cy="4953151"/>
              </a:xfrm>
              <a:blipFill>
                <a:blip r:embed="rId3"/>
                <a:stretch>
                  <a:fillRect l="-1236" t="-1968" r="-1099"/>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552682226"/>
              </p:ext>
            </p:extLst>
          </p:nvPr>
        </p:nvGraphicFramePr>
        <p:xfrm>
          <a:off x="2538413" y="1973797"/>
          <a:ext cx="2033587" cy="549275"/>
        </p:xfrm>
        <a:graphic>
          <a:graphicData uri="http://schemas.openxmlformats.org/presentationml/2006/ole">
            <mc:AlternateContent xmlns:mc="http://schemas.openxmlformats.org/markup-compatibility/2006">
              <mc:Choice xmlns:v="urn:schemas-microsoft-com:vml" Requires="v">
                <p:oleObj spid="_x0000_s30180" name="Equation" r:id="rId4" imgW="939800" imgH="254000" progId="Equation.DSMT4">
                  <p:embed/>
                </p:oleObj>
              </mc:Choice>
              <mc:Fallback>
                <p:oleObj name="Equation" r:id="rId4" imgW="939800" imgH="254000" progId="Equation.DSMT4">
                  <p:embed/>
                  <p:pic>
                    <p:nvPicPr>
                      <p:cNvPr id="5" name="Object 4"/>
                      <p:cNvPicPr/>
                      <p:nvPr/>
                    </p:nvPicPr>
                    <p:blipFill>
                      <a:blip r:embed="rId5"/>
                      <a:stretch>
                        <a:fillRect/>
                      </a:stretch>
                    </p:blipFill>
                    <p:spPr>
                      <a:xfrm>
                        <a:off x="2538413" y="1973797"/>
                        <a:ext cx="2033587" cy="54927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7FEE2AE7-F178-0D47-A387-2C5A72A62D01}"/>
              </a:ext>
            </a:extLst>
          </p:cNvPr>
          <p:cNvSpPr txBox="1"/>
          <p:nvPr/>
        </p:nvSpPr>
        <p:spPr>
          <a:xfrm>
            <a:off x="6846296" y="813527"/>
            <a:ext cx="2021772" cy="400110"/>
          </a:xfrm>
          <a:prstGeom prst="rect">
            <a:avLst/>
          </a:prstGeom>
          <a:noFill/>
        </p:spPr>
        <p:txBody>
          <a:bodyPr wrap="none" rtlCol="0">
            <a:spAutoFit/>
          </a:bodyPr>
          <a:lstStyle/>
          <a:p>
            <a:pPr defTabSz="342892">
              <a:defRPr/>
            </a:pPr>
            <a:r>
              <a:rPr lang="en-US" sz="2000" dirty="0">
                <a:solidFill>
                  <a:srgbClr val="0432FF"/>
                </a:solidFill>
                <a:latin typeface="Calibri"/>
              </a:rPr>
              <a:t>[Vary </a:t>
            </a:r>
            <a:r>
              <a:rPr lang="en-US" sz="2000" i="1" dirty="0">
                <a:solidFill>
                  <a:srgbClr val="0432FF"/>
                </a:solidFill>
                <a:latin typeface="Calibri"/>
              </a:rPr>
              <a:t>et al.</a:t>
            </a:r>
            <a:r>
              <a:rPr lang="en-US" sz="2000" dirty="0">
                <a:solidFill>
                  <a:srgbClr val="0432FF"/>
                </a:solidFill>
                <a:latin typeface="Calibri"/>
              </a:rPr>
              <a:t>, 2008]</a:t>
            </a:r>
          </a:p>
        </p:txBody>
      </p:sp>
      <p:sp>
        <p:nvSpPr>
          <p:cNvPr id="7" name="Right Arrow 6">
            <a:extLst>
              <a:ext uri="{FF2B5EF4-FFF2-40B4-BE49-F238E27FC236}">
                <a16:creationId xmlns:a16="http://schemas.microsoft.com/office/drawing/2014/main" id="{00B1D9E1-AC56-3746-A350-583631069F68}"/>
              </a:ext>
            </a:extLst>
          </p:cNvPr>
          <p:cNvSpPr/>
          <p:nvPr/>
        </p:nvSpPr>
        <p:spPr>
          <a:xfrm>
            <a:off x="3328753" y="3348193"/>
            <a:ext cx="580554" cy="326360"/>
          </a:xfrm>
          <a:prstGeom prst="rightArrow">
            <a:avLst/>
          </a:prstGeom>
          <a:solidFill>
            <a:srgbClr val="0432FF">
              <a:alpha val="7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892">
              <a:defRPr/>
            </a:pPr>
            <a:endParaRPr lang="en-US" sz="1350">
              <a:solidFill>
                <a:prstClr val="white"/>
              </a:solidFill>
              <a:latin typeface="Calibri"/>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70D8F62-CE8C-804B-B8E3-D6ACD88354C0}"/>
                  </a:ext>
                </a:extLst>
              </p:cNvPr>
              <p:cNvSpPr txBox="1"/>
              <p:nvPr/>
            </p:nvSpPr>
            <p:spPr>
              <a:xfrm>
                <a:off x="3328753" y="6001335"/>
                <a:ext cx="2486494" cy="537583"/>
              </a:xfrm>
              <a:prstGeom prst="rect">
                <a:avLst/>
              </a:prstGeom>
              <a:noFill/>
            </p:spPr>
            <p:txBody>
              <a:bodyPr wrap="square" rtlCol="0">
                <a:spAutoFit/>
              </a:bodyPr>
              <a:lstStyle/>
              <a:p>
                <a:pPr defTabSz="342892">
                  <a:defRPr/>
                </a:pPr>
                <a14:m>
                  <m:oMathPara xmlns:m="http://schemas.openxmlformats.org/officeDocument/2006/math">
                    <m:oMathParaPr>
                      <m:jc m:val="centerGroup"/>
                    </m:oMathParaPr>
                    <m:oMath xmlns:m="http://schemas.openxmlformats.org/officeDocument/2006/math">
                      <m:r>
                        <m:rPr>
                          <m:sty m:val="p"/>
                        </m:rPr>
                        <a:rPr lang="en-US" sz="2800" i="1">
                          <a:solidFill>
                            <a:srgbClr val="0000FF"/>
                          </a:solidFill>
                          <a:latin typeface="Cambria Math" panose="02040503050406030204" pitchFamily="18" charset="0"/>
                        </a:rPr>
                        <m:t>O</m:t>
                      </m:r>
                      <m:r>
                        <a:rPr lang="en-US" sz="2800" i="1">
                          <a:solidFill>
                            <a:srgbClr val="0000FF"/>
                          </a:solidFill>
                          <a:latin typeface="Cambria Math" panose="02040503050406030204" pitchFamily="18" charset="0"/>
                        </a:rPr>
                        <m:t>≡⟨</m:t>
                      </m:r>
                      <m:r>
                        <a:rPr lang="en-US" sz="2800" i="1">
                          <a:solidFill>
                            <a:srgbClr val="0000FF"/>
                          </a:solidFill>
                          <a:latin typeface="Cambria Math" panose="02040503050406030204" pitchFamily="18" charset="0"/>
                        </a:rPr>
                        <m:t>𝛽</m:t>
                      </m:r>
                      <m:r>
                        <a:rPr lang="en-US" sz="2800" i="1">
                          <a:solidFill>
                            <a:srgbClr val="0000FF"/>
                          </a:solidFill>
                          <a:latin typeface="Cambria Math" panose="02040503050406030204" pitchFamily="18" charset="0"/>
                        </a:rPr>
                        <m:t>′|</m:t>
                      </m:r>
                      <m:acc>
                        <m:accPr>
                          <m:chr m:val="̂"/>
                          <m:ctrlPr>
                            <a:rPr lang="en-US" sz="2800" i="1">
                              <a:solidFill>
                                <a:srgbClr val="0000FF"/>
                              </a:solidFill>
                              <a:latin typeface="Cambria Math" panose="02040503050406030204" pitchFamily="18" charset="0"/>
                            </a:rPr>
                          </m:ctrlPr>
                        </m:accPr>
                        <m:e>
                          <m:r>
                            <a:rPr lang="en-US" sz="2800" i="1">
                              <a:solidFill>
                                <a:srgbClr val="0000FF"/>
                              </a:solidFill>
                              <a:latin typeface="Cambria Math" panose="02040503050406030204" pitchFamily="18" charset="0"/>
                            </a:rPr>
                            <m:t>𝑂</m:t>
                          </m:r>
                        </m:e>
                      </m:acc>
                      <m:r>
                        <a:rPr lang="en-US" sz="2800" i="1">
                          <a:solidFill>
                            <a:srgbClr val="0000FF"/>
                          </a:solidFill>
                          <a:latin typeface="Cambria Math" panose="02040503050406030204" pitchFamily="18" charset="0"/>
                        </a:rPr>
                        <m:t>|</m:t>
                      </m:r>
                      <m:r>
                        <a:rPr lang="en-US" sz="2800" i="1">
                          <a:solidFill>
                            <a:srgbClr val="0000FF"/>
                          </a:solidFill>
                          <a:latin typeface="Cambria Math" panose="02040503050406030204" pitchFamily="18" charset="0"/>
                        </a:rPr>
                        <m:t>𝛽</m:t>
                      </m:r>
                      <m:r>
                        <a:rPr lang="en-US" sz="2800" i="1">
                          <a:solidFill>
                            <a:srgbClr val="0000FF"/>
                          </a:solidFill>
                          <a:latin typeface="Cambria Math" panose="02040503050406030204" pitchFamily="18" charset="0"/>
                        </a:rPr>
                        <m:t>⟩</m:t>
                      </m:r>
                    </m:oMath>
                  </m:oMathPara>
                </a14:m>
                <a:endParaRPr lang="en-US" sz="1600" dirty="0">
                  <a:solidFill>
                    <a:srgbClr val="0000FF"/>
                  </a:solidFill>
                  <a:latin typeface="Calibri"/>
                </a:endParaRPr>
              </a:p>
            </p:txBody>
          </p:sp>
        </mc:Choice>
        <mc:Fallback xmlns="">
          <p:sp>
            <p:nvSpPr>
              <p:cNvPr id="8" name="TextBox 7">
                <a:extLst>
                  <a:ext uri="{FF2B5EF4-FFF2-40B4-BE49-F238E27FC236}">
                    <a16:creationId xmlns:a16="http://schemas.microsoft.com/office/drawing/2014/main" id="{770D8F62-CE8C-804B-B8E3-D6ACD88354C0}"/>
                  </a:ext>
                </a:extLst>
              </p:cNvPr>
              <p:cNvSpPr txBox="1">
                <a:spLocks noRot="1" noChangeAspect="1" noMove="1" noResize="1" noEditPoints="1" noAdjustHandles="1" noChangeArrowheads="1" noChangeShapeType="1" noTextEdit="1"/>
              </p:cNvSpPr>
              <p:nvPr/>
            </p:nvSpPr>
            <p:spPr>
              <a:xfrm>
                <a:off x="3328753" y="6001335"/>
                <a:ext cx="2486494" cy="537583"/>
              </a:xfrm>
              <a:prstGeom prst="rect">
                <a:avLst/>
              </a:prstGeom>
              <a:blipFill>
                <a:blip r:embed="rId6"/>
                <a:stretch>
                  <a:fillRect/>
                </a:stretch>
              </a:blipFill>
            </p:spPr>
            <p:txBody>
              <a:bodyPr/>
              <a:lstStyle/>
              <a:p>
                <a:r>
                  <a:rPr lang="en-US">
                    <a:noFill/>
                  </a:rPr>
                  <a:t> </a:t>
                </a:r>
              </a:p>
            </p:txBody>
          </p:sp>
        </mc:Fallback>
      </mc:AlternateContent>
      <p:sp>
        <p:nvSpPr>
          <p:cNvPr id="10" name="Slide Number Placeholder 9"/>
          <p:cNvSpPr>
            <a:spLocks noGrp="1"/>
          </p:cNvSpPr>
          <p:nvPr>
            <p:ph type="sldNum" sz="quarter" idx="12"/>
          </p:nvPr>
        </p:nvSpPr>
        <p:spPr/>
        <p:txBody>
          <a:bodyPr/>
          <a:lstStyle/>
          <a:p>
            <a:fld id="{8F5ACDC8-A4D3-2743-AEB8-B10DCFDD2470}" type="slidenum">
              <a:rPr lang="en-US" sz="2000">
                <a:solidFill>
                  <a:prstClr val="black">
                    <a:tint val="75000"/>
                  </a:prstClr>
                </a:solidFill>
                <a:latin typeface="Calibri"/>
              </a:rPr>
              <a:pPr/>
              <a:t>5</a:t>
            </a:fld>
            <a:endParaRPr lang="en-US" sz="2000" dirty="0">
              <a:solidFill>
                <a:prstClr val="black">
                  <a:tint val="75000"/>
                </a:prstClr>
              </a:solidFill>
              <a:latin typeface="Calibri"/>
            </a:endParaRPr>
          </a:p>
        </p:txBody>
      </p:sp>
      <p:sp>
        <p:nvSpPr>
          <p:cNvPr id="11" name="Right Arrow 6">
            <a:extLst>
              <a:ext uri="{FF2B5EF4-FFF2-40B4-BE49-F238E27FC236}">
                <a16:creationId xmlns:a16="http://schemas.microsoft.com/office/drawing/2014/main" id="{FC2B9FE7-EB0C-453B-902D-1434F94ABD4B}"/>
              </a:ext>
            </a:extLst>
          </p:cNvPr>
          <p:cNvSpPr/>
          <p:nvPr/>
        </p:nvSpPr>
        <p:spPr>
          <a:xfrm>
            <a:off x="3264929" y="4801252"/>
            <a:ext cx="580554" cy="326360"/>
          </a:xfrm>
          <a:prstGeom prst="rightArrow">
            <a:avLst/>
          </a:prstGeom>
          <a:solidFill>
            <a:srgbClr val="0432FF">
              <a:alpha val="7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892">
              <a:defRPr/>
            </a:pPr>
            <a:endParaRPr lang="en-US" sz="1350">
              <a:solidFill>
                <a:prstClr val="white"/>
              </a:solidFill>
              <a:latin typeface="Calibri"/>
            </a:endParaRPr>
          </a:p>
        </p:txBody>
      </p:sp>
      <p:sp>
        <p:nvSpPr>
          <p:cNvPr id="12" name="TextBox 11">
            <a:extLst>
              <a:ext uri="{FF2B5EF4-FFF2-40B4-BE49-F238E27FC236}">
                <a16:creationId xmlns:a16="http://schemas.microsoft.com/office/drawing/2014/main" id="{058BCC8A-EFC3-4403-9421-615315C6F8B7}"/>
              </a:ext>
            </a:extLst>
          </p:cNvPr>
          <p:cNvSpPr txBox="1"/>
          <p:nvPr/>
        </p:nvSpPr>
        <p:spPr>
          <a:xfrm>
            <a:off x="5502150" y="1830402"/>
            <a:ext cx="3641850" cy="523220"/>
          </a:xfrm>
          <a:prstGeom prst="rect">
            <a:avLst/>
          </a:prstGeom>
          <a:solidFill>
            <a:srgbClr val="002060">
              <a:alpha val="80000"/>
            </a:srgbClr>
          </a:solidFill>
        </p:spPr>
        <p:txBody>
          <a:bodyPr wrap="square" rtlCol="0">
            <a:spAutoFit/>
          </a:bodyPr>
          <a:lstStyle/>
          <a:p>
            <a:r>
              <a:rPr lang="en-US" sz="2800" b="1" i="1" dirty="0">
                <a:solidFill>
                  <a:srgbClr val="FFFF00"/>
                </a:solidFill>
                <a:latin typeface="Arial" panose="020B0604020202020204" pitchFamily="34" charset="0"/>
                <a:cs typeface="Arial" panose="020B0604020202020204" pitchFamily="34" charset="0"/>
              </a:rPr>
              <a:t>Non-perturbative</a:t>
            </a:r>
          </a:p>
        </p:txBody>
      </p:sp>
      <p:sp>
        <p:nvSpPr>
          <p:cNvPr id="13" name="TextBox 12">
            <a:extLst>
              <a:ext uri="{FF2B5EF4-FFF2-40B4-BE49-F238E27FC236}">
                <a16:creationId xmlns:a16="http://schemas.microsoft.com/office/drawing/2014/main" id="{064712F8-B939-4C43-9945-DD5A10E26DCE}"/>
              </a:ext>
            </a:extLst>
          </p:cNvPr>
          <p:cNvSpPr txBox="1"/>
          <p:nvPr/>
        </p:nvSpPr>
        <p:spPr>
          <a:xfrm>
            <a:off x="5502150" y="2528921"/>
            <a:ext cx="3641850" cy="523220"/>
          </a:xfrm>
          <a:prstGeom prst="rect">
            <a:avLst/>
          </a:prstGeom>
          <a:solidFill>
            <a:srgbClr val="002060">
              <a:alpha val="80000"/>
            </a:srgbClr>
          </a:solidFill>
        </p:spPr>
        <p:txBody>
          <a:bodyPr wrap="square" rtlCol="0">
            <a:spAutoFit/>
          </a:bodyPr>
          <a:lstStyle/>
          <a:p>
            <a:r>
              <a:rPr lang="en-US" sz="2800" b="1" i="1" dirty="0">
                <a:solidFill>
                  <a:srgbClr val="FFFF00"/>
                </a:solidFill>
                <a:latin typeface="Arial" panose="020B0604020202020204" pitchFamily="34" charset="0"/>
                <a:cs typeface="Arial" panose="020B0604020202020204" pitchFamily="34" charset="0"/>
              </a:rPr>
              <a:t>Fully relativistic</a:t>
            </a:r>
          </a:p>
        </p:txBody>
      </p:sp>
    </p:spTree>
    <p:extLst>
      <p:ext uri="{BB962C8B-B14F-4D97-AF65-F5344CB8AC3E}">
        <p14:creationId xmlns:p14="http://schemas.microsoft.com/office/powerpoint/2010/main" val="1437677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FC8BD68-EC26-44B7-A87D-F7828DD88AA6}"/>
              </a:ext>
            </a:extLst>
          </p:cNvPr>
          <p:cNvGrpSpPr/>
          <p:nvPr/>
        </p:nvGrpSpPr>
        <p:grpSpPr>
          <a:xfrm>
            <a:off x="427395" y="4431605"/>
            <a:ext cx="8336773" cy="915734"/>
            <a:chOff x="569438" y="4320583"/>
            <a:chExt cx="8336773" cy="915734"/>
          </a:xfrm>
          <a:solidFill>
            <a:schemeClr val="bg1"/>
          </a:solidFill>
        </p:grpSpPr>
        <p:pic>
          <p:nvPicPr>
            <p:cNvPr id="7" name="Picture 6">
              <a:extLst>
                <a:ext uri="{FF2B5EF4-FFF2-40B4-BE49-F238E27FC236}">
                  <a16:creationId xmlns:a16="http://schemas.microsoft.com/office/drawing/2014/main" id="{C50876BA-520A-6E4B-8E8D-984D2B82985D}"/>
                </a:ext>
              </a:extLst>
            </p:cNvPr>
            <p:cNvPicPr>
              <a:picLocks noChangeAspect="1"/>
            </p:cNvPicPr>
            <p:nvPr/>
          </p:nvPicPr>
          <p:blipFill>
            <a:blip r:embed="rId2"/>
            <a:stretch>
              <a:fillRect/>
            </a:stretch>
          </p:blipFill>
          <p:spPr>
            <a:xfrm>
              <a:off x="569438" y="4321917"/>
              <a:ext cx="3169924" cy="914400"/>
            </a:xfrm>
            <a:prstGeom prst="rect">
              <a:avLst/>
            </a:prstGeom>
            <a:grpFill/>
            <a:ln w="19050">
              <a:noFill/>
            </a:ln>
          </p:spPr>
        </p:pic>
        <p:sp>
          <p:nvSpPr>
            <p:cNvPr id="13" name="TextBox 12">
              <a:extLst>
                <a:ext uri="{FF2B5EF4-FFF2-40B4-BE49-F238E27FC236}">
                  <a16:creationId xmlns:a16="http://schemas.microsoft.com/office/drawing/2014/main" id="{FE2CDA8E-9D1F-4703-9DB8-46D76FB379BB}"/>
                </a:ext>
              </a:extLst>
            </p:cNvPr>
            <p:cNvSpPr txBox="1"/>
            <p:nvPr/>
          </p:nvSpPr>
          <p:spPr>
            <a:xfrm>
              <a:off x="861132" y="4722920"/>
              <a:ext cx="221941" cy="199759"/>
            </a:xfrm>
            <a:prstGeom prst="rect">
              <a:avLst/>
            </a:prstGeom>
            <a:grpFill/>
            <a:ln>
              <a:noFill/>
            </a:ln>
          </p:spPr>
          <p:txBody>
            <a:bodyPr wrap="square" rtlCol="0">
              <a:spAutoFit/>
            </a:bodyPr>
            <a:lstStyle/>
            <a:p>
              <a:endParaRPr lang="en-US" dirty="0"/>
            </a:p>
          </p:txBody>
        </p:sp>
        <p:pic>
          <p:nvPicPr>
            <p:cNvPr id="15" name="Picture 14">
              <a:extLst>
                <a:ext uri="{FF2B5EF4-FFF2-40B4-BE49-F238E27FC236}">
                  <a16:creationId xmlns:a16="http://schemas.microsoft.com/office/drawing/2014/main" id="{69BCFE19-066D-4F7B-B475-AD2149B21922}"/>
                </a:ext>
              </a:extLst>
            </p:cNvPr>
            <p:cNvPicPr>
              <a:picLocks noChangeAspect="1"/>
            </p:cNvPicPr>
            <p:nvPr/>
          </p:nvPicPr>
          <p:blipFill rotWithShape="1">
            <a:blip r:embed="rId3">
              <a:extLst>
                <a:ext uri="{28A0092B-C50C-407E-A947-70E740481C1C}">
                  <a14:useLocalDpi xmlns:a14="http://schemas.microsoft.com/office/drawing/2010/main" val="0"/>
                </a:ext>
              </a:extLst>
            </a:blip>
            <a:srcRect l="10877"/>
            <a:stretch/>
          </p:blipFill>
          <p:spPr>
            <a:xfrm>
              <a:off x="3739362" y="4320583"/>
              <a:ext cx="5166849" cy="914400"/>
            </a:xfrm>
            <a:prstGeom prst="rect">
              <a:avLst/>
            </a:prstGeom>
            <a:grpFill/>
            <a:ln w="19050">
              <a:noFill/>
            </a:ln>
          </p:spPr>
        </p:pic>
      </p:grpSp>
      <p:sp>
        <p:nvSpPr>
          <p:cNvPr id="17" name="Rectangle 16">
            <a:extLst>
              <a:ext uri="{FF2B5EF4-FFF2-40B4-BE49-F238E27FC236}">
                <a16:creationId xmlns:a16="http://schemas.microsoft.com/office/drawing/2014/main" id="{D6D7BE58-0B69-4F65-8A39-1AB7FEE13DB3}"/>
              </a:ext>
            </a:extLst>
          </p:cNvPr>
          <p:cNvSpPr/>
          <p:nvPr/>
        </p:nvSpPr>
        <p:spPr>
          <a:xfrm>
            <a:off x="427395" y="4441032"/>
            <a:ext cx="8289210" cy="914400"/>
          </a:xfrm>
          <a:prstGeom prst="rect">
            <a:avLst/>
          </a:prstGeom>
          <a:solidFill>
            <a:srgbClr val="FFC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4F7804-B7D5-4E86-942C-FE48FAD6F6AB}"/>
                  </a:ext>
                </a:extLst>
              </p:cNvPr>
              <p:cNvSpPr>
                <a:spLocks noGrp="1"/>
              </p:cNvSpPr>
              <p:nvPr>
                <p:ph idx="1"/>
              </p:nvPr>
            </p:nvSpPr>
            <p:spPr>
              <a:xfrm>
                <a:off x="0" y="1069056"/>
                <a:ext cx="6635660" cy="575629"/>
              </a:xfrm>
              <a:solidFill>
                <a:schemeClr val="bg1">
                  <a:alpha val="10000"/>
                </a:schemeClr>
              </a:solidFill>
            </p:spPr>
            <p:txBody>
              <a:bodyPr>
                <a:normAutofit/>
              </a:bodyPr>
              <a:lstStyle/>
              <a:p>
                <a:pPr marL="0" indent="0">
                  <a:buNone/>
                </a:pPr>
                <a:r>
                  <a:rPr lang="en-US" sz="2800" dirty="0">
                    <a:solidFill>
                      <a:srgbClr val="0432FF"/>
                    </a:solidFill>
                  </a:rPr>
                  <a:t>Relativistic </a:t>
                </a:r>
                <a14:m>
                  <m:oMath xmlns:m="http://schemas.openxmlformats.org/officeDocument/2006/math">
                    <m:r>
                      <a:rPr lang="en-US" sz="2800" b="0" i="1" smtClean="0">
                        <a:solidFill>
                          <a:srgbClr val="0432FF"/>
                        </a:solidFill>
                        <a:latin typeface="Cambria Math" panose="02040503050406030204" pitchFamily="18" charset="0"/>
                        <a:ea typeface="Cambria Math" panose="02040503050406030204" pitchFamily="18" charset="0"/>
                      </a:rPr>
                      <m:t>𝑁</m:t>
                    </m:r>
                    <m:r>
                      <a:rPr lang="en-US" sz="2800" i="1">
                        <a:solidFill>
                          <a:srgbClr val="0432FF"/>
                        </a:solidFill>
                        <a:latin typeface="Cambria Math" panose="02040503050406030204" pitchFamily="18" charset="0"/>
                        <a:ea typeface="Cambria Math" panose="02040503050406030204" pitchFamily="18" charset="0"/>
                      </a:rPr>
                      <m:t>𝜋</m:t>
                    </m:r>
                  </m:oMath>
                </a14:m>
                <a:r>
                  <a:rPr lang="en-US" sz="2800" dirty="0">
                    <a:solidFill>
                      <a:srgbClr val="0432FF"/>
                    </a:solidFill>
                  </a:rPr>
                  <a:t> chiral </a:t>
                </a:r>
                <a:r>
                  <a:rPr lang="en-US" sz="2800" dirty="0" err="1">
                    <a:solidFill>
                      <a:srgbClr val="0432FF"/>
                    </a:solidFill>
                  </a:rPr>
                  <a:t>Lagrangian</a:t>
                </a:r>
                <a:r>
                  <a:rPr lang="en-US" sz="2800" dirty="0">
                    <a:solidFill>
                      <a:srgbClr val="0432FF"/>
                    </a:solidFill>
                  </a:rPr>
                  <a:t> density </a:t>
                </a:r>
              </a:p>
              <a:p>
                <a:endParaRPr lang="en-US" sz="2800" dirty="0">
                  <a:solidFill>
                    <a:srgbClr val="0432FF"/>
                  </a:solidFill>
                </a:endParaRPr>
              </a:p>
              <a:p>
                <a:endParaRPr lang="en-US" sz="2800" dirty="0">
                  <a:solidFill>
                    <a:srgbClr val="0432FF"/>
                  </a:solidFill>
                </a:endParaRPr>
              </a:p>
              <a:p>
                <a:endParaRPr lang="en-US" sz="2800" dirty="0">
                  <a:solidFill>
                    <a:srgbClr val="0432FF"/>
                  </a:solidFill>
                </a:endParaRPr>
              </a:p>
              <a:p>
                <a:pPr marL="0" indent="0">
                  <a:buNone/>
                </a:pPr>
                <a:endParaRPr lang="en-US" sz="2800" dirty="0">
                  <a:solidFill>
                    <a:srgbClr val="0432FF"/>
                  </a:solidFill>
                </a:endParaRPr>
              </a:p>
              <a:p>
                <a:endParaRPr lang="en-US" sz="2800" dirty="0">
                  <a:solidFill>
                    <a:srgbClr val="0432FF"/>
                  </a:solidFill>
                </a:endParaRPr>
              </a:p>
              <a:p>
                <a:endParaRPr lang="en-US" sz="2800" dirty="0">
                  <a:solidFill>
                    <a:srgbClr val="0432FF"/>
                  </a:solidFill>
                </a:endParaRPr>
              </a:p>
            </p:txBody>
          </p:sp>
        </mc:Choice>
        <mc:Fallback xmlns="">
          <p:sp>
            <p:nvSpPr>
              <p:cNvPr id="3" name="Content Placeholder 2">
                <a:extLst>
                  <a:ext uri="{FF2B5EF4-FFF2-40B4-BE49-F238E27FC236}">
                    <a16:creationId xmlns:a16="http://schemas.microsoft.com/office/drawing/2014/main" id="{8C4F7804-B7D5-4E86-942C-FE48FAD6F6AB}"/>
                  </a:ext>
                </a:extLst>
              </p:cNvPr>
              <p:cNvSpPr>
                <a:spLocks noGrp="1" noRot="1" noChangeAspect="1" noMove="1" noResize="1" noEditPoints="1" noAdjustHandles="1" noChangeArrowheads="1" noChangeShapeType="1" noTextEdit="1"/>
              </p:cNvSpPr>
              <p:nvPr>
                <p:ph idx="1"/>
              </p:nvPr>
            </p:nvSpPr>
            <p:spPr>
              <a:xfrm>
                <a:off x="0" y="1069056"/>
                <a:ext cx="6635660" cy="575629"/>
              </a:xfrm>
              <a:blipFill>
                <a:blip r:embed="rId5"/>
                <a:stretch>
                  <a:fillRect l="-1837" t="-9474" b="-2000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486C4E07-22C9-44EC-95EC-5598229BBEA2}"/>
              </a:ext>
            </a:extLst>
          </p:cNvPr>
          <p:cNvSpPr>
            <a:spLocks noGrp="1"/>
          </p:cNvSpPr>
          <p:nvPr>
            <p:ph type="title"/>
          </p:nvPr>
        </p:nvSpPr>
        <p:spPr>
          <a:xfrm>
            <a:off x="183822" y="66743"/>
            <a:ext cx="8776355" cy="857250"/>
          </a:xfrm>
        </p:spPr>
        <p:txBody>
          <a:bodyPr>
            <a:noAutofit/>
          </a:bodyPr>
          <a:lstStyle/>
          <a:p>
            <a:pPr algn="ctr"/>
            <a:r>
              <a:rPr lang="en-US" sz="3200" u="sng" dirty="0"/>
              <a:t>Starting point: chiral model of nucleon and pion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5149B17-FDE2-9548-8AEB-125C9EEBB526}"/>
                  </a:ext>
                </a:extLst>
              </p:cNvPr>
              <p:cNvSpPr txBox="1"/>
              <p:nvPr/>
            </p:nvSpPr>
            <p:spPr>
              <a:xfrm>
                <a:off x="719089" y="5582945"/>
                <a:ext cx="4045723" cy="1107996"/>
              </a:xfrm>
              <a:prstGeom prst="rect">
                <a:avLst/>
              </a:prstGeom>
              <a:noFill/>
              <a:ln w="15875">
                <a:solidFill>
                  <a:schemeClr val="accent1">
                    <a:shade val="50000"/>
                  </a:schemeClr>
                </a:solidFill>
              </a:ln>
            </p:spPr>
            <p:txBody>
              <a:bodyPr wrap="none" rtlCol="0">
                <a:spAutoFit/>
              </a:bodyPr>
              <a:lstStyle/>
              <a:p>
                <a14:m>
                  <m:oMath xmlns:m="http://schemas.openxmlformats.org/officeDocument/2006/math">
                    <m:r>
                      <a:rPr lang="en-US" sz="2200" i="1" smtClean="0">
                        <a:latin typeface="Cambria Math" panose="02040503050406030204" pitchFamily="18" charset="0"/>
                      </a:rPr>
                      <m:t>𝑓</m:t>
                    </m:r>
                    <m:r>
                      <a:rPr lang="en-US" sz="2200" i="1" smtClean="0">
                        <a:latin typeface="Cambria Math" panose="02040503050406030204" pitchFamily="18" charset="0"/>
                      </a:rPr>
                      <m:t>=93</m:t>
                    </m:r>
                  </m:oMath>
                </a14:m>
                <a:r>
                  <a:rPr lang="en-US" sz="2200" dirty="0"/>
                  <a:t> MeV: pion decay constant</a:t>
                </a:r>
              </a:p>
              <a:p>
                <a14:m>
                  <m:oMath xmlns:m="http://schemas.openxmlformats.org/officeDocument/2006/math">
                    <m:sSub>
                      <m:sSubPr>
                        <m:ctrlPr>
                          <a:rPr lang="en-US" sz="2200" i="1">
                            <a:latin typeface="Cambria Math" panose="02040503050406030204" pitchFamily="18" charset="0"/>
                          </a:rPr>
                        </m:ctrlPr>
                      </m:sSubPr>
                      <m:e>
                        <m:r>
                          <a:rPr lang="en-US" sz="2200" b="0" i="1" smtClean="0">
                            <a:latin typeface="Cambria Math" panose="02040503050406030204" pitchFamily="18" charset="0"/>
                          </a:rPr>
                          <m:t>𝑀</m:t>
                        </m:r>
                      </m:e>
                      <m:sub>
                        <m:r>
                          <a:rPr lang="en-US" sz="2200" i="1">
                            <a:latin typeface="Cambria Math" panose="02040503050406030204" pitchFamily="18" charset="0"/>
                          </a:rPr>
                          <m:t>𝜋</m:t>
                        </m:r>
                      </m:sub>
                    </m:sSub>
                    <m:r>
                      <a:rPr lang="en-US" sz="2200" i="1">
                        <a:latin typeface="Cambria Math" panose="02040503050406030204" pitchFamily="18" charset="0"/>
                      </a:rPr>
                      <m:t>=137</m:t>
                    </m:r>
                  </m:oMath>
                </a14:m>
                <a:r>
                  <a:rPr lang="en-US" sz="2200" dirty="0"/>
                  <a:t> MeV: pion mass</a:t>
                </a:r>
              </a:p>
              <a:p>
                <a14:m>
                  <m:oMath xmlns:m="http://schemas.openxmlformats.org/officeDocument/2006/math">
                    <m:sSub>
                      <m:sSubPr>
                        <m:ctrlPr>
                          <a:rPr lang="en-US" sz="2200" i="1">
                            <a:latin typeface="Cambria Math" panose="02040503050406030204" pitchFamily="18" charset="0"/>
                          </a:rPr>
                        </m:ctrlPr>
                      </m:sSubPr>
                      <m:e>
                        <m:r>
                          <a:rPr lang="en-US" sz="2200" b="0" i="1" smtClean="0">
                            <a:latin typeface="Cambria Math" panose="02040503050406030204" pitchFamily="18" charset="0"/>
                          </a:rPr>
                          <m:t>𝑀</m:t>
                        </m:r>
                      </m:e>
                      <m:sub>
                        <m:r>
                          <a:rPr lang="en-US" sz="2200" i="1">
                            <a:latin typeface="Cambria Math" panose="02040503050406030204" pitchFamily="18" charset="0"/>
                          </a:rPr>
                          <m:t>𝑁</m:t>
                        </m:r>
                      </m:sub>
                    </m:sSub>
                    <m:r>
                      <a:rPr lang="en-US" sz="2200" i="1">
                        <a:latin typeface="Cambria Math" panose="02040503050406030204" pitchFamily="18" charset="0"/>
                      </a:rPr>
                      <m:t>=938</m:t>
                    </m:r>
                  </m:oMath>
                </a14:m>
                <a:r>
                  <a:rPr lang="en-US" sz="2200" dirty="0"/>
                  <a:t> MeV: nucleon mass</a:t>
                </a:r>
              </a:p>
            </p:txBody>
          </p:sp>
        </mc:Choice>
        <mc:Fallback xmlns="">
          <p:sp>
            <p:nvSpPr>
              <p:cNvPr id="10" name="TextBox 9">
                <a:extLst>
                  <a:ext uri="{FF2B5EF4-FFF2-40B4-BE49-F238E27FC236}">
                    <a16:creationId xmlns:a16="http://schemas.microsoft.com/office/drawing/2014/main" id="{95149B17-FDE2-9548-8AEB-125C9EEBB526}"/>
                  </a:ext>
                </a:extLst>
              </p:cNvPr>
              <p:cNvSpPr txBox="1">
                <a:spLocks noRot="1" noChangeAspect="1" noMove="1" noResize="1" noEditPoints="1" noAdjustHandles="1" noChangeArrowheads="1" noChangeShapeType="1" noTextEdit="1"/>
              </p:cNvSpPr>
              <p:nvPr/>
            </p:nvSpPr>
            <p:spPr>
              <a:xfrm>
                <a:off x="719089" y="5582945"/>
                <a:ext cx="4045723" cy="1107996"/>
              </a:xfrm>
              <a:prstGeom prst="rect">
                <a:avLst/>
              </a:prstGeom>
              <a:blipFill>
                <a:blip r:embed="rId6"/>
                <a:stretch>
                  <a:fillRect l="-900" t="-3243" r="-450" b="-8649"/>
                </a:stretch>
              </a:blipFill>
              <a:ln w="15875">
                <a:solidFill>
                  <a:schemeClr val="accent1">
                    <a:shade val="50000"/>
                  </a:schemeClr>
                </a:solidFill>
              </a:ln>
            </p:spPr>
            <p:txBody>
              <a:bodyPr/>
              <a:lstStyle/>
              <a:p>
                <a:r>
                  <a:rPr lang="en-US">
                    <a:noFill/>
                  </a:rPr>
                  <a:t> </a:t>
                </a:r>
              </a:p>
            </p:txBody>
          </p:sp>
        </mc:Fallback>
      </mc:AlternateContent>
      <p:sp>
        <p:nvSpPr>
          <p:cNvPr id="5" name="TextBox 4">
            <a:extLst>
              <a:ext uri="{FF2B5EF4-FFF2-40B4-BE49-F238E27FC236}">
                <a16:creationId xmlns:a16="http://schemas.microsoft.com/office/drawing/2014/main" id="{2B4F0D08-1771-7644-A0B9-D327F4952D12}"/>
              </a:ext>
            </a:extLst>
          </p:cNvPr>
          <p:cNvSpPr txBox="1"/>
          <p:nvPr/>
        </p:nvSpPr>
        <p:spPr>
          <a:xfrm>
            <a:off x="6553200" y="5811183"/>
            <a:ext cx="1576457" cy="400110"/>
          </a:xfrm>
          <a:prstGeom prst="rect">
            <a:avLst/>
          </a:prstGeom>
          <a:noFill/>
        </p:spPr>
        <p:txBody>
          <a:bodyPr wrap="none" rtlCol="0">
            <a:spAutoFit/>
          </a:bodyPr>
          <a:lstStyle/>
          <a:p>
            <a:r>
              <a:rPr lang="en-US" sz="2000" dirty="0">
                <a:solidFill>
                  <a:srgbClr val="0070C0"/>
                </a:solidFill>
              </a:rPr>
              <a:t>[Miller, 1997]</a:t>
            </a:r>
          </a:p>
        </p:txBody>
      </p:sp>
      <p:sp>
        <p:nvSpPr>
          <p:cNvPr id="9" name="Slide Number Placeholder 8"/>
          <p:cNvSpPr>
            <a:spLocks noGrp="1"/>
          </p:cNvSpPr>
          <p:nvPr>
            <p:ph type="sldNum" sz="quarter" idx="12"/>
          </p:nvPr>
        </p:nvSpPr>
        <p:spPr/>
        <p:txBody>
          <a:bodyPr/>
          <a:lstStyle/>
          <a:p>
            <a:fld id="{8F5ACDC8-A4D3-2743-AEB8-B10DCFDD2470}" type="slidenum">
              <a:rPr lang="en-US" sz="2000">
                <a:solidFill>
                  <a:prstClr val="black">
                    <a:tint val="75000"/>
                  </a:prstClr>
                </a:solidFill>
                <a:latin typeface="Calibri"/>
              </a:rPr>
              <a:pPr/>
              <a:t>6</a:t>
            </a:fld>
            <a:endParaRPr lang="en-US" sz="2000" dirty="0">
              <a:solidFill>
                <a:prstClr val="black">
                  <a:tint val="75000"/>
                </a:prstClr>
              </a:solidFill>
              <a:latin typeface="Calibri"/>
            </a:endParaRPr>
          </a:p>
        </p:txBody>
      </p:sp>
      <p:pic>
        <p:nvPicPr>
          <p:cNvPr id="11" name="Picture 10">
            <a:extLst>
              <a:ext uri="{FF2B5EF4-FFF2-40B4-BE49-F238E27FC236}">
                <a16:creationId xmlns:a16="http://schemas.microsoft.com/office/drawing/2014/main" id="{26530C26-A298-4B4D-801E-C7541F2015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5" y="1789748"/>
            <a:ext cx="9144000" cy="2334214"/>
          </a:xfrm>
          <a:prstGeom prst="rect">
            <a:avLst/>
          </a:prstGeom>
        </p:spPr>
      </p:pic>
      <p:sp>
        <p:nvSpPr>
          <p:cNvPr id="18" name="Rectangle 17">
            <a:extLst>
              <a:ext uri="{FF2B5EF4-FFF2-40B4-BE49-F238E27FC236}">
                <a16:creationId xmlns:a16="http://schemas.microsoft.com/office/drawing/2014/main" id="{81C4E517-CBDD-4D6E-8E43-172A9B363065}"/>
              </a:ext>
            </a:extLst>
          </p:cNvPr>
          <p:cNvSpPr/>
          <p:nvPr/>
        </p:nvSpPr>
        <p:spPr>
          <a:xfrm>
            <a:off x="-4275" y="1741217"/>
            <a:ext cx="9144000" cy="2507738"/>
          </a:xfrm>
          <a:prstGeom prst="rect">
            <a:avLst/>
          </a:prstGeom>
          <a:solidFill>
            <a:srgbClr val="FFC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5584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77450B-1E24-4B37-894F-995E46BB929F}"/>
              </a:ext>
            </a:extLst>
          </p:cNvPr>
          <p:cNvSpPr/>
          <p:nvPr/>
        </p:nvSpPr>
        <p:spPr>
          <a:xfrm>
            <a:off x="882221" y="1384146"/>
            <a:ext cx="8128611" cy="807867"/>
          </a:xfrm>
          <a:prstGeom prst="rect">
            <a:avLst/>
          </a:prstGeom>
          <a:solidFill>
            <a:srgbClr val="FFC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85900" y="0"/>
            <a:ext cx="6172200" cy="857250"/>
          </a:xfrm>
        </p:spPr>
        <p:txBody>
          <a:bodyPr>
            <a:normAutofit/>
          </a:bodyPr>
          <a:lstStyle/>
          <a:p>
            <a:r>
              <a:rPr lang="en-US" sz="4000" u="sng" dirty="0"/>
              <a:t>Basis construction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4815" y="913342"/>
                <a:ext cx="8746017" cy="5169001"/>
              </a:xfrm>
            </p:spPr>
            <p:txBody>
              <a:bodyPr>
                <a:noAutofit/>
              </a:bodyPr>
              <a:lstStyle/>
              <a:p>
                <a:pPr marL="685783" lvl="1" indent="-385754">
                  <a:buFont typeface="+mj-lt"/>
                  <a:buAutoNum type="arabicPeriod"/>
                </a:pPr>
                <a:r>
                  <a:rPr lang="en-US" sz="2600" dirty="0">
                    <a:solidFill>
                      <a:srgbClr val="0000FF"/>
                    </a:solidFill>
                  </a:rPr>
                  <a:t>Fock-space expansion:</a:t>
                </a:r>
              </a:p>
              <a:p>
                <a:pPr marL="0" indent="0">
                  <a:buNone/>
                </a:pPr>
                <a:r>
                  <a:rPr lang="en-US" sz="2600" dirty="0"/>
                  <a:t>            </a:t>
                </a:r>
              </a:p>
              <a:p>
                <a:pPr marL="0" indent="0">
                  <a:buNone/>
                </a:pPr>
                <a:endParaRPr lang="en-US" sz="2600" dirty="0"/>
              </a:p>
              <a:p>
                <a:pPr marL="685783" lvl="1" indent="-385754">
                  <a:buFont typeface="+mj-lt"/>
                  <a:buAutoNum type="arabicPeriod" startAt="2"/>
                </a:pPr>
                <a:r>
                  <a:rPr lang="en-US" sz="2600" dirty="0">
                    <a:solidFill>
                      <a:srgbClr val="0000FF"/>
                    </a:solidFill>
                  </a:rPr>
                  <a:t>For each </a:t>
                </a:r>
                <a:r>
                  <a:rPr lang="en-US" sz="2600" dirty="0" err="1">
                    <a:solidFill>
                      <a:srgbClr val="0000FF"/>
                    </a:solidFill>
                  </a:rPr>
                  <a:t>Fock</a:t>
                </a:r>
                <a:r>
                  <a:rPr lang="en-US" sz="2600" dirty="0">
                    <a:solidFill>
                      <a:srgbClr val="0000FF"/>
                    </a:solidFill>
                  </a:rPr>
                  <a:t> particle: </a:t>
                </a:r>
              </a:p>
              <a:p>
                <a:pPr marL="685782" lvl="2" indent="0">
                  <a:buNone/>
                </a:pPr>
                <a:r>
                  <a:rPr lang="en-US" sz="2600" u="sng" dirty="0">
                    <a:solidFill>
                      <a:srgbClr val="C00000"/>
                    </a:solidFill>
                  </a:rPr>
                  <a:t>Transverse</a:t>
                </a:r>
                <a:r>
                  <a:rPr lang="en-US" sz="2600" dirty="0"/>
                  <a:t>: 2D harmonic oscillator basis:</a:t>
                </a:r>
                <a14:m>
                  <m:oMath xmlns:m="http://schemas.openxmlformats.org/officeDocument/2006/math">
                    <m:sSubSup>
                      <m:sSubSupPr>
                        <m:ctrlPr>
                          <a:rPr lang="el-GR" sz="2600" i="1">
                            <a:latin typeface="Cambria Math" panose="02040503050406030204" pitchFamily="18" charset="0"/>
                            <a:ea typeface="Cambria Math" panose="02040503050406030204" pitchFamily="18" charset="0"/>
                          </a:rPr>
                        </m:ctrlPr>
                      </m:sSubSupPr>
                      <m:e>
                        <m:r>
                          <a:rPr lang="en-US" sz="2600" i="1">
                            <a:latin typeface="Cambria Math" panose="02040503050406030204" pitchFamily="18" charset="0"/>
                            <a:ea typeface="Cambria Math" panose="02040503050406030204" pitchFamily="18" charset="0"/>
                          </a:rPr>
                          <m:t> </m:t>
                        </m:r>
                        <m:r>
                          <a:rPr lang="el-GR" sz="2600" i="1">
                            <a:latin typeface="Cambria Math" panose="02040503050406030204" pitchFamily="18" charset="0"/>
                            <a:ea typeface="Cambria Math" panose="02040503050406030204" pitchFamily="18" charset="0"/>
                          </a:rPr>
                          <m:t>𝛷</m:t>
                        </m:r>
                      </m:e>
                      <m:sub>
                        <m:r>
                          <a:rPr lang="en-US" sz="2600" i="1">
                            <a:latin typeface="Cambria Math" panose="02040503050406030204" pitchFamily="18" charset="0"/>
                            <a:ea typeface="Cambria Math" panose="02040503050406030204" pitchFamily="18" charset="0"/>
                          </a:rPr>
                          <m:t>𝑛</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𝑚</m:t>
                        </m:r>
                      </m:sub>
                      <m:sup>
                        <m:r>
                          <a:rPr lang="en-US" sz="2600" i="1">
                            <a:latin typeface="Cambria Math" panose="02040503050406030204" pitchFamily="18" charset="0"/>
                            <a:ea typeface="Cambria Math" panose="02040503050406030204" pitchFamily="18" charset="0"/>
                          </a:rPr>
                          <m:t>𝑏</m:t>
                        </m:r>
                      </m:sup>
                    </m:sSubSup>
                    <m:r>
                      <a:rPr lang="en-US" sz="2600" i="1">
                        <a:latin typeface="Cambria Math" panose="02040503050406030204" pitchFamily="18" charset="0"/>
                        <a:ea typeface="Cambria Math" panose="02040503050406030204" pitchFamily="18" charset="0"/>
                      </a:rPr>
                      <m:t>(</m:t>
                    </m:r>
                    <m:sSub>
                      <m:sSubPr>
                        <m:ctrlPr>
                          <a:rPr lang="en-US" sz="2600" i="1">
                            <a:latin typeface="Cambria Math" panose="02040503050406030204" pitchFamily="18" charset="0"/>
                            <a:ea typeface="Cambria Math" panose="02040503050406030204" pitchFamily="18" charset="0"/>
                          </a:rPr>
                        </m:ctrlPr>
                      </m:sSubPr>
                      <m:e>
                        <m:acc>
                          <m:accPr>
                            <m:chr m:val="⃗"/>
                            <m:ctrlPr>
                              <a:rPr lang="en-US" sz="2600" i="1">
                                <a:latin typeface="Cambria Math" panose="02040503050406030204" pitchFamily="18" charset="0"/>
                                <a:ea typeface="Cambria Math" panose="02040503050406030204" pitchFamily="18" charset="0"/>
                              </a:rPr>
                            </m:ctrlPr>
                          </m:accPr>
                          <m:e>
                            <m:r>
                              <a:rPr lang="en-US" sz="2600" i="1">
                                <a:latin typeface="Cambria Math" panose="02040503050406030204" pitchFamily="18" charset="0"/>
                                <a:ea typeface="Cambria Math" panose="02040503050406030204" pitchFamily="18" charset="0"/>
                              </a:rPr>
                              <m:t>𝑝</m:t>
                            </m:r>
                          </m:e>
                        </m:acc>
                      </m:e>
                      <m:sub>
                        <m:r>
                          <a:rPr lang="en-US" sz="2600" i="1">
                            <a:latin typeface="Cambria Math" panose="02040503050406030204" pitchFamily="18" charset="0"/>
                            <a:ea typeface="Cambria Math" panose="02040503050406030204" pitchFamily="18" charset="0"/>
                          </a:rPr>
                          <m:t>⊥</m:t>
                        </m:r>
                      </m:sub>
                    </m:sSub>
                    <m:r>
                      <a:rPr lang="en-US" sz="2600" i="1">
                        <a:latin typeface="Cambria Math" panose="02040503050406030204" pitchFamily="18" charset="0"/>
                        <a:ea typeface="Cambria Math" panose="02040503050406030204" pitchFamily="18" charset="0"/>
                      </a:rPr>
                      <m:t>)</m:t>
                    </m:r>
                  </m:oMath>
                </a14:m>
                <a:endParaRPr lang="en-US" sz="2600" dirty="0"/>
              </a:p>
              <a:p>
                <a:pPr marL="685783" lvl="2" indent="0">
                  <a:buNone/>
                </a:pPr>
                <a:r>
                  <a:rPr lang="en-US" sz="2600" dirty="0"/>
                  <a:t>     with radial (angular)  quantum number </a:t>
                </a:r>
                <a:r>
                  <a:rPr lang="en-US" sz="2600" i="1" dirty="0">
                    <a:solidFill>
                      <a:srgbClr val="FF0000"/>
                    </a:solidFill>
                  </a:rPr>
                  <a:t>n </a:t>
                </a:r>
                <a:r>
                  <a:rPr lang="en-US" sz="2600" dirty="0">
                    <a:solidFill>
                      <a:srgbClr val="FF0000"/>
                    </a:solidFill>
                  </a:rPr>
                  <a:t>(</a:t>
                </a:r>
                <a:r>
                  <a:rPr lang="en-US" sz="2600" i="1" dirty="0">
                    <a:solidFill>
                      <a:srgbClr val="FF0000"/>
                    </a:solidFill>
                  </a:rPr>
                  <a:t>m</a:t>
                </a:r>
                <a:r>
                  <a:rPr lang="en-US" sz="2600" dirty="0">
                    <a:solidFill>
                      <a:srgbClr val="FF0000"/>
                    </a:solidFill>
                  </a:rPr>
                  <a:t>)</a:t>
                </a:r>
                <a:r>
                  <a:rPr lang="en-US" sz="2600" i="1" dirty="0">
                    <a:solidFill>
                      <a:srgbClr val="FF0000"/>
                    </a:solidFill>
                  </a:rPr>
                  <a:t>; </a:t>
                </a:r>
                <a:r>
                  <a:rPr lang="en-US" sz="2600" dirty="0"/>
                  <a:t>scale parameter </a:t>
                </a:r>
                <a:r>
                  <a:rPr lang="en-US" sz="2600" i="1" dirty="0">
                    <a:solidFill>
                      <a:srgbClr val="FF0000"/>
                    </a:solidFill>
                  </a:rPr>
                  <a:t>b</a:t>
                </a:r>
              </a:p>
              <a:p>
                <a:pPr marL="685783" lvl="2" indent="0">
                  <a:buNone/>
                </a:pPr>
                <a:r>
                  <a:rPr lang="en-US" sz="2600" u="sng" dirty="0">
                    <a:solidFill>
                      <a:srgbClr val="C00000"/>
                    </a:solidFill>
                  </a:rPr>
                  <a:t>Longitudinal</a:t>
                </a:r>
                <a:r>
                  <a:rPr lang="en-US" sz="2600" dirty="0">
                    <a:solidFill>
                      <a:srgbClr val="C00000"/>
                    </a:solidFill>
                  </a:rPr>
                  <a:t>: </a:t>
                </a:r>
                <a:r>
                  <a:rPr lang="en-US" sz="2600" dirty="0"/>
                  <a:t>plane-wave basis, labeled by </a:t>
                </a:r>
                <a:r>
                  <a:rPr lang="en-US" sz="2600" i="1" dirty="0">
                    <a:solidFill>
                      <a:srgbClr val="FF0000"/>
                    </a:solidFill>
                  </a:rPr>
                  <a:t>k</a:t>
                </a:r>
              </a:p>
              <a:p>
                <a:pPr lvl="2"/>
                <a:r>
                  <a:rPr lang="en-US" sz="2600" u="sng" dirty="0">
                    <a:solidFill>
                      <a:srgbClr val="C00000"/>
                    </a:solidFill>
                  </a:rPr>
                  <a:t>Helicity</a:t>
                </a:r>
                <a:r>
                  <a:rPr lang="en-US" sz="2600" dirty="0">
                    <a:solidFill>
                      <a:srgbClr val="C00000"/>
                    </a:solidFill>
                  </a:rPr>
                  <a:t>: </a:t>
                </a:r>
                <a:r>
                  <a:rPr lang="en-US" sz="2600" dirty="0"/>
                  <a:t>labeled by </a:t>
                </a:r>
                <a14:m>
                  <m:oMath xmlns:m="http://schemas.openxmlformats.org/officeDocument/2006/math">
                    <m:r>
                      <a:rPr lang="en-US" sz="2600" i="1">
                        <a:solidFill>
                          <a:srgbClr val="FF0000"/>
                        </a:solidFill>
                        <a:latin typeface="Cambria Math" panose="02040503050406030204" pitchFamily="18" charset="0"/>
                      </a:rPr>
                      <m:t>𝜆</m:t>
                    </m:r>
                  </m:oMath>
                </a14:m>
                <a:endParaRPr lang="en-US" sz="2600" dirty="0">
                  <a:solidFill>
                    <a:srgbClr val="FF0000"/>
                  </a:solidFill>
                </a:endParaRPr>
              </a:p>
              <a:p>
                <a:pPr lvl="2"/>
                <a:r>
                  <a:rPr lang="en-US" sz="2600" u="sng" dirty="0">
                    <a:solidFill>
                      <a:srgbClr val="C00000"/>
                    </a:solidFill>
                  </a:rPr>
                  <a:t>Isospin</a:t>
                </a:r>
                <a:r>
                  <a:rPr lang="en-US" sz="2600" dirty="0">
                    <a:solidFill>
                      <a:srgbClr val="C00000"/>
                    </a:solidFill>
                  </a:rPr>
                  <a:t>: </a:t>
                </a:r>
                <a:r>
                  <a:rPr lang="en-US" sz="2600" dirty="0"/>
                  <a:t>labeled by </a:t>
                </a:r>
                <a14:m>
                  <m:oMath xmlns:m="http://schemas.openxmlformats.org/officeDocument/2006/math">
                    <m:r>
                      <a:rPr lang="en-US" sz="2600" i="1">
                        <a:solidFill>
                          <a:srgbClr val="FF0000"/>
                        </a:solidFill>
                        <a:latin typeface="Cambria Math" panose="02040503050406030204" pitchFamily="18" charset="0"/>
                      </a:rPr>
                      <m:t>𝑡</m:t>
                    </m:r>
                  </m:oMath>
                </a14:m>
                <a:r>
                  <a:rPr lang="en-US" sz="2600" dirty="0"/>
                  <a:t>  </a:t>
                </a:r>
              </a:p>
              <a:p>
                <a:pPr marL="0" indent="0">
                  <a:buNone/>
                </a:pPr>
                <a:r>
                  <a:rPr lang="en-US" sz="2600" dirty="0">
                    <a:solidFill>
                      <a:srgbClr val="0000FF"/>
                    </a:solidFill>
                  </a:rPr>
                  <a:t>    3. E.g.,  </a:t>
                </a:r>
              </a:p>
              <a:p>
                <a:pPr marL="685783" lvl="2" indent="0">
                  <a:buNone/>
                </a:pPr>
                <a:endParaRPr lang="en-US" sz="2600" i="1" dirty="0">
                  <a:solidFill>
                    <a:srgbClr val="FF0000"/>
                  </a:solidFill>
                </a:endParaRPr>
              </a:p>
              <a:p>
                <a:pPr marL="342892" lvl="1" indent="0">
                  <a:buNone/>
                </a:pPr>
                <a:endParaRPr lang="en-US" sz="2600" dirty="0"/>
              </a:p>
              <a:p>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4815" y="913342"/>
                <a:ext cx="8746017" cy="5169001"/>
              </a:xfrm>
              <a:blipFill>
                <a:blip r:embed="rId3"/>
                <a:stretch>
                  <a:fillRect t="-1179" b="-36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A4E290D-96E9-9048-A397-9A0956B87C75}"/>
                  </a:ext>
                </a:extLst>
              </p:cNvPr>
              <p:cNvSpPr txBox="1"/>
              <p:nvPr/>
            </p:nvSpPr>
            <p:spPr>
              <a:xfrm>
                <a:off x="1010159" y="1605730"/>
                <a:ext cx="8000673" cy="430887"/>
              </a:xfrm>
              <a:prstGeom prst="rect">
                <a:avLst/>
              </a:prstGeom>
              <a:noFill/>
            </p:spPr>
            <p:txBody>
              <a:bodyPr wrap="square" lIns="0" tIns="0" rIns="0" bIns="0" rtlCol="0">
                <a:spAutoFit/>
              </a:bodyPr>
              <a:lstStyle/>
              <a:p>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charset="0"/>
                          </a:rPr>
                          <m:t>|</m:t>
                        </m:r>
                        <m:r>
                          <m:rPr>
                            <m:sty m:val="p"/>
                          </m:rPr>
                          <a:rPr lang="en-US" sz="2800">
                            <a:latin typeface="Cambria Math" charset="0"/>
                          </a:rPr>
                          <m:t>proton</m:t>
                        </m:r>
                      </m:e>
                    </m:d>
                    <m:r>
                      <a:rPr lang="en-US" sz="2800" i="1">
                        <a:latin typeface="Cambria Math" charset="0"/>
                      </a:rPr>
                      <m:t>=</m:t>
                    </m:r>
                    <m:r>
                      <a:rPr lang="en-US" sz="2800" i="1">
                        <a:latin typeface="Cambria Math" charset="0"/>
                      </a:rPr>
                      <m:t>𝑎</m:t>
                    </m:r>
                    <m:d>
                      <m:dPr>
                        <m:begChr m:val=""/>
                        <m:endChr m:val="⟩"/>
                        <m:ctrlPr>
                          <a:rPr lang="en-US" sz="2800" i="1">
                            <a:latin typeface="Cambria Math" panose="02040503050406030204" pitchFamily="18" charset="0"/>
                          </a:rPr>
                        </m:ctrlPr>
                      </m:dPr>
                      <m:e>
                        <m:r>
                          <a:rPr lang="en-US" sz="2800" i="1">
                            <a:latin typeface="Cambria Math" charset="0"/>
                          </a:rPr>
                          <m:t>|</m:t>
                        </m:r>
                        <m:r>
                          <a:rPr lang="en-US" sz="2800" i="1">
                            <a:latin typeface="Cambria Math" panose="02040503050406030204" pitchFamily="18" charset="0"/>
                          </a:rPr>
                          <m:t>𝑁</m:t>
                        </m:r>
                      </m:e>
                    </m:d>
                    <m:r>
                      <a:rPr lang="en-US" sz="2800" i="1">
                        <a:latin typeface="Cambria Math" charset="0"/>
                      </a:rPr>
                      <m:t>+</m:t>
                    </m:r>
                    <m:r>
                      <a:rPr lang="en-US" sz="2800" i="1">
                        <a:latin typeface="Cambria Math" charset="0"/>
                      </a:rPr>
                      <m:t>𝑏</m:t>
                    </m:r>
                    <m:d>
                      <m:dPr>
                        <m:begChr m:val=""/>
                        <m:endChr m:val="⟩"/>
                        <m:ctrlPr>
                          <a:rPr lang="en-US" sz="2800" i="1">
                            <a:latin typeface="Cambria Math" panose="02040503050406030204" pitchFamily="18" charset="0"/>
                          </a:rPr>
                        </m:ctrlPr>
                      </m:dPr>
                      <m:e>
                        <m:r>
                          <a:rPr lang="en-US" sz="2800" i="1">
                            <a:latin typeface="Cambria Math" charset="0"/>
                          </a:rPr>
                          <m:t>|</m:t>
                        </m:r>
                        <m:r>
                          <a:rPr lang="en-US" sz="2800" i="1">
                            <a:latin typeface="Cambria Math" panose="02040503050406030204" pitchFamily="18" charset="0"/>
                          </a:rPr>
                          <m:t>𝑁</m:t>
                        </m:r>
                        <m:r>
                          <a:rPr lang="en-US" sz="2800" i="1">
                            <a:latin typeface="Cambria Math" panose="02040503050406030204" pitchFamily="18" charset="0"/>
                          </a:rPr>
                          <m:t>𝜋</m:t>
                        </m:r>
                      </m:e>
                    </m:d>
                    <m:r>
                      <a:rPr lang="en-US" sz="2800">
                        <a:latin typeface="Cambria Math" charset="0"/>
                      </a:rPr>
                      <m:t>+</m:t>
                    </m:r>
                    <m:r>
                      <m:rPr>
                        <m:sty m:val="p"/>
                      </m:rPr>
                      <a:rPr lang="en-US" sz="2800">
                        <a:latin typeface="Cambria Math" charset="0"/>
                      </a:rPr>
                      <m:t>c</m:t>
                    </m:r>
                    <m:d>
                      <m:dPr>
                        <m:begChr m:val=""/>
                        <m:endChr m:val="⟩"/>
                        <m:ctrlPr>
                          <a:rPr lang="en-US" sz="2800" i="1">
                            <a:latin typeface="Cambria Math" panose="02040503050406030204" pitchFamily="18" charset="0"/>
                          </a:rPr>
                        </m:ctrlPr>
                      </m:dPr>
                      <m:e>
                        <m:r>
                          <a:rPr lang="en-US" sz="2800" i="1">
                            <a:latin typeface="Cambria Math" charset="0"/>
                          </a:rPr>
                          <m:t>|</m:t>
                        </m:r>
                        <m:r>
                          <a:rPr lang="en-US" sz="2800" i="1">
                            <a:latin typeface="Cambria Math" panose="02040503050406030204" pitchFamily="18" charset="0"/>
                          </a:rPr>
                          <m:t>𝑁</m:t>
                        </m:r>
                        <m:r>
                          <a:rPr lang="en-US" sz="2800" i="1">
                            <a:latin typeface="Cambria Math" panose="02040503050406030204" pitchFamily="18" charset="0"/>
                          </a:rPr>
                          <m:t>𝜋𝜋</m:t>
                        </m:r>
                      </m:e>
                    </m:d>
                    <m:r>
                      <a:rPr lang="en-US" sz="2800" i="1">
                        <a:latin typeface="Cambria Math" charset="0"/>
                      </a:rPr>
                      <m:t>+</m:t>
                    </m:r>
                    <m:r>
                      <a:rPr lang="en-US" sz="2800" i="1">
                        <a:latin typeface="Cambria Math" charset="0"/>
                      </a:rPr>
                      <m:t>𝑑</m:t>
                    </m:r>
                    <m:d>
                      <m:dPr>
                        <m:begChr m:val=""/>
                        <m:endChr m:val="⟩"/>
                        <m:ctrlPr>
                          <a:rPr lang="en-US" sz="2800" i="1">
                            <a:latin typeface="Cambria Math" panose="02040503050406030204" pitchFamily="18" charset="0"/>
                          </a:rPr>
                        </m:ctrlPr>
                      </m:dPr>
                      <m:e>
                        <m:r>
                          <a:rPr lang="en-US" sz="2800" i="1">
                            <a:latin typeface="Cambria Math" charset="0"/>
                          </a:rPr>
                          <m:t>|</m:t>
                        </m:r>
                        <m:r>
                          <a:rPr lang="en-US" sz="2800" i="1">
                            <a:latin typeface="Cambria Math" panose="02040503050406030204" pitchFamily="18" charset="0"/>
                          </a:rPr>
                          <m:t>𝑁</m:t>
                        </m:r>
                        <m:acc>
                          <m:accPr>
                            <m:chr m:val="̅"/>
                            <m:ctrlPr>
                              <a:rPr lang="en-US" sz="2800" i="1">
                                <a:latin typeface="Cambria Math" panose="02040503050406030204" pitchFamily="18" charset="0"/>
                              </a:rPr>
                            </m:ctrlPr>
                          </m:accPr>
                          <m:e>
                            <m:r>
                              <a:rPr lang="en-US" sz="2800" i="1">
                                <a:latin typeface="Cambria Math" panose="02040503050406030204" pitchFamily="18" charset="0"/>
                              </a:rPr>
                              <m:t>𝑁</m:t>
                            </m:r>
                          </m:e>
                        </m:acc>
                        <m:r>
                          <a:rPr lang="en-US" sz="2800" i="1">
                            <a:latin typeface="Cambria Math" panose="02040503050406030204" pitchFamily="18" charset="0"/>
                          </a:rPr>
                          <m:t>𝑁</m:t>
                        </m:r>
                      </m:e>
                    </m:d>
                    <m:r>
                      <a:rPr lang="en-US" sz="2800" i="1">
                        <a:latin typeface="Cambria Math" charset="0"/>
                      </a:rPr>
                      <m:t>+</m:t>
                    </m:r>
                  </m:oMath>
                </a14:m>
                <a:r>
                  <a:rPr lang="en-US" sz="2800" dirty="0"/>
                  <a:t>. . . .</a:t>
                </a:r>
              </a:p>
            </p:txBody>
          </p:sp>
        </mc:Choice>
        <mc:Fallback xmlns="">
          <p:sp>
            <p:nvSpPr>
              <p:cNvPr id="15" name="TextBox 14">
                <a:extLst>
                  <a:ext uri="{FF2B5EF4-FFF2-40B4-BE49-F238E27FC236}">
                    <a16:creationId xmlns:a16="http://schemas.microsoft.com/office/drawing/2014/main" id="{AA4E290D-96E9-9048-A397-9A0956B87C75}"/>
                  </a:ext>
                </a:extLst>
              </p:cNvPr>
              <p:cNvSpPr txBox="1">
                <a:spLocks noRot="1" noChangeAspect="1" noMove="1" noResize="1" noEditPoints="1" noAdjustHandles="1" noChangeArrowheads="1" noChangeShapeType="1" noTextEdit="1"/>
              </p:cNvSpPr>
              <p:nvPr/>
            </p:nvSpPr>
            <p:spPr>
              <a:xfrm>
                <a:off x="1010159" y="1605730"/>
                <a:ext cx="8000673" cy="430887"/>
              </a:xfrm>
              <a:prstGeom prst="rect">
                <a:avLst/>
              </a:prstGeom>
              <a:blipFill>
                <a:blip r:embed="rId4"/>
                <a:stretch>
                  <a:fillRect t="-23944" r="-2134" b="-50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CD14444-94BB-0143-B888-2C52A86C95CA}"/>
                  </a:ext>
                </a:extLst>
              </p:cNvPr>
              <p:cNvSpPr/>
              <p:nvPr/>
            </p:nvSpPr>
            <p:spPr>
              <a:xfrm>
                <a:off x="1010159" y="6158433"/>
                <a:ext cx="712368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charset="0"/>
                            </a:rPr>
                            <m:t>|</m:t>
                          </m:r>
                          <m:r>
                            <a:rPr lang="en-US" sz="2800" i="1">
                              <a:latin typeface="Cambria Math" panose="02040503050406030204" pitchFamily="18" charset="0"/>
                            </a:rPr>
                            <m:t>𝑁</m:t>
                          </m:r>
                          <m:r>
                            <a:rPr lang="en-US" sz="2800" i="1">
                              <a:latin typeface="Cambria Math" panose="02040503050406030204" pitchFamily="18" charset="0"/>
                            </a:rPr>
                            <m:t>𝜋</m:t>
                          </m:r>
                        </m:e>
                      </m:d>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𝑁</m:t>
                          </m:r>
                        </m:sup>
                      </m:sSup>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𝑚</m:t>
                          </m:r>
                        </m:e>
                        <m:sup>
                          <m:r>
                            <a:rPr lang="en-US" sz="2800" i="1">
                              <a:latin typeface="Cambria Math" panose="02040503050406030204" pitchFamily="18" charset="0"/>
                            </a:rPr>
                            <m:t>𝑁</m:t>
                          </m:r>
                        </m:sup>
                      </m:sSup>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𝑘</m:t>
                          </m:r>
                        </m:e>
                        <m:sup>
                          <m:r>
                            <a:rPr lang="en-US" sz="2800" i="1">
                              <a:latin typeface="Cambria Math" panose="02040503050406030204" pitchFamily="18" charset="0"/>
                            </a:rPr>
                            <m:t>𝑁</m:t>
                          </m:r>
                        </m:sup>
                      </m:sSup>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𝜆</m:t>
                          </m:r>
                        </m:e>
                        <m:sup>
                          <m:r>
                            <a:rPr lang="en-US" sz="2800" i="1">
                              <a:latin typeface="Cambria Math" panose="02040503050406030204" pitchFamily="18" charset="0"/>
                            </a:rPr>
                            <m:t>𝑁</m:t>
                          </m:r>
                        </m:sup>
                      </m:sSup>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𝑡</m:t>
                          </m:r>
                        </m:e>
                        <m:sup>
                          <m:r>
                            <a:rPr lang="en-US" sz="2800" i="1">
                              <a:latin typeface="Cambria Math" panose="02040503050406030204" pitchFamily="18" charset="0"/>
                            </a:rPr>
                            <m:t>𝑁</m:t>
                          </m:r>
                        </m:sup>
                      </m:sSup>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𝜋</m:t>
                          </m:r>
                        </m:sup>
                      </m:sSup>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𝑚</m:t>
                          </m:r>
                        </m:e>
                        <m:sup>
                          <m:r>
                            <a:rPr lang="en-US" sz="2800" i="1">
                              <a:latin typeface="Cambria Math" panose="02040503050406030204" pitchFamily="18" charset="0"/>
                            </a:rPr>
                            <m:t>𝜋</m:t>
                          </m:r>
                        </m:sup>
                      </m:sSup>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𝑘</m:t>
                          </m:r>
                        </m:e>
                        <m:sup>
                          <m:r>
                            <a:rPr lang="en-US" sz="2800" i="1">
                              <a:latin typeface="Cambria Math" panose="02040503050406030204" pitchFamily="18" charset="0"/>
                            </a:rPr>
                            <m:t>𝜋</m:t>
                          </m:r>
                        </m:sup>
                      </m:sSup>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𝜆</m:t>
                          </m:r>
                        </m:e>
                        <m:sup>
                          <m:r>
                            <a:rPr lang="en-US" sz="2800" i="1">
                              <a:latin typeface="Cambria Math" panose="02040503050406030204" pitchFamily="18" charset="0"/>
                            </a:rPr>
                            <m:t>𝜋</m:t>
                          </m:r>
                        </m:sup>
                      </m:sSup>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𝑡</m:t>
                          </m:r>
                        </m:e>
                        <m:sup>
                          <m:r>
                            <a:rPr lang="en-US" sz="2800" i="1">
                              <a:latin typeface="Cambria Math" panose="02040503050406030204" pitchFamily="18" charset="0"/>
                            </a:rPr>
                            <m:t>𝜋</m:t>
                          </m:r>
                        </m:sup>
                      </m:sSup>
                      <m:r>
                        <a:rPr lang="en-US" sz="2800" i="1">
                          <a:latin typeface="Cambria Math" panose="02040503050406030204" pitchFamily="18" charset="0"/>
                        </a:rPr>
                        <m:t>⟩</m:t>
                      </m:r>
                    </m:oMath>
                  </m:oMathPara>
                </a14:m>
                <a:endParaRPr lang="en-US" sz="2800" dirty="0"/>
              </a:p>
            </p:txBody>
          </p:sp>
        </mc:Choice>
        <mc:Fallback xmlns="">
          <p:sp>
            <p:nvSpPr>
              <p:cNvPr id="5" name="Rectangle 4">
                <a:extLst>
                  <a:ext uri="{FF2B5EF4-FFF2-40B4-BE49-F238E27FC236}">
                    <a16:creationId xmlns:a16="http://schemas.microsoft.com/office/drawing/2014/main" id="{7CD14444-94BB-0143-B888-2C52A86C95CA}"/>
                  </a:ext>
                </a:extLst>
              </p:cNvPr>
              <p:cNvSpPr>
                <a:spLocks noRot="1" noChangeAspect="1" noMove="1" noResize="1" noEditPoints="1" noAdjustHandles="1" noChangeArrowheads="1" noChangeShapeType="1" noTextEdit="1"/>
              </p:cNvSpPr>
              <p:nvPr/>
            </p:nvSpPr>
            <p:spPr>
              <a:xfrm>
                <a:off x="1010159" y="6158433"/>
                <a:ext cx="7123681" cy="523220"/>
              </a:xfrm>
              <a:prstGeom prst="rect">
                <a:avLst/>
              </a:prstGeom>
              <a:blipFill>
                <a:blip r:embed="rId5"/>
                <a:stretch>
                  <a:fillRect/>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p:txBody>
          <a:bodyPr/>
          <a:lstStyle/>
          <a:p>
            <a:fld id="{8F5ACDC8-A4D3-2743-AEB8-B10DCFDD2470}" type="slidenum">
              <a:rPr lang="en-US" sz="2000">
                <a:solidFill>
                  <a:prstClr val="black">
                    <a:tint val="75000"/>
                  </a:prstClr>
                </a:solidFill>
                <a:latin typeface="Calibri"/>
              </a:rPr>
              <a:pPr/>
              <a:t>7</a:t>
            </a:fld>
            <a:endParaRPr lang="en-US" sz="2000" dirty="0">
              <a:solidFill>
                <a:prstClr val="black">
                  <a:tint val="75000"/>
                </a:prstClr>
              </a:solidFill>
              <a:latin typeface="Calibri"/>
            </a:endParaRPr>
          </a:p>
        </p:txBody>
      </p:sp>
      <p:sp>
        <p:nvSpPr>
          <p:cNvPr id="4" name="Rectangle 3">
            <a:extLst>
              <a:ext uri="{FF2B5EF4-FFF2-40B4-BE49-F238E27FC236}">
                <a16:creationId xmlns:a16="http://schemas.microsoft.com/office/drawing/2014/main" id="{0F473ED3-9C78-4E8A-9E53-23FA2F3AA223}"/>
              </a:ext>
            </a:extLst>
          </p:cNvPr>
          <p:cNvSpPr/>
          <p:nvPr/>
        </p:nvSpPr>
        <p:spPr>
          <a:xfrm>
            <a:off x="1010158" y="6101573"/>
            <a:ext cx="7123681" cy="639137"/>
          </a:xfrm>
          <a:prstGeom prst="rect">
            <a:avLst/>
          </a:prstGeom>
          <a:solidFill>
            <a:srgbClr val="FFC000">
              <a:alpha val="1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7420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2"/>
          <p:cNvSpPr>
            <a:spLocks noChangeArrowheads="1"/>
          </p:cNvSpPr>
          <p:nvPr/>
        </p:nvSpPr>
        <p:spPr bwMode="auto">
          <a:xfrm>
            <a:off x="1158626" y="151826"/>
            <a:ext cx="6858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en-US" sz="4000" u="sng" dirty="0">
                <a:solidFill>
                  <a:srgbClr val="000000"/>
                </a:solidFill>
                <a:latin typeface="+mj-lt"/>
                <a:ea typeface="ＭＳ Ｐゴシック" charset="0"/>
                <a:cs typeface="ＭＳ Ｐゴシック" charset="0"/>
              </a:rPr>
              <a:t>Basis truncation</a:t>
            </a:r>
          </a:p>
        </p:txBody>
      </p:sp>
      <p:sp>
        <p:nvSpPr>
          <p:cNvPr id="2" name="TextBox 1"/>
          <p:cNvSpPr txBox="1"/>
          <p:nvPr/>
        </p:nvSpPr>
        <p:spPr>
          <a:xfrm>
            <a:off x="447483" y="1103650"/>
            <a:ext cx="6105717" cy="523220"/>
          </a:xfrm>
          <a:prstGeom prst="rect">
            <a:avLst/>
          </a:prstGeom>
          <a:solidFill>
            <a:schemeClr val="bg1">
              <a:alpha val="10000"/>
            </a:schemeClr>
          </a:solidFill>
          <a:ln>
            <a:noFill/>
          </a:ln>
        </p:spPr>
        <p:txBody>
          <a:bodyPr wrap="square" rtlCol="0">
            <a:spAutoFit/>
          </a:bodyPr>
          <a:lstStyle/>
          <a:p>
            <a:r>
              <a:rPr lang="en-US" sz="2800" dirty="0">
                <a:solidFill>
                  <a:srgbClr val="0432FF"/>
                </a:solidFill>
              </a:rPr>
              <a:t>Symmetries and conserved quantities:</a:t>
            </a:r>
          </a:p>
        </p:txBody>
      </p:sp>
      <p:sp>
        <p:nvSpPr>
          <p:cNvPr id="11" name="TextBox 10"/>
          <p:cNvSpPr txBox="1"/>
          <p:nvPr/>
        </p:nvSpPr>
        <p:spPr>
          <a:xfrm>
            <a:off x="447483" y="3685934"/>
            <a:ext cx="4855073" cy="523220"/>
          </a:xfrm>
          <a:prstGeom prst="rect">
            <a:avLst/>
          </a:prstGeom>
          <a:solidFill>
            <a:schemeClr val="bg1">
              <a:alpha val="10000"/>
            </a:schemeClr>
          </a:solidFill>
          <a:ln>
            <a:noFill/>
          </a:ln>
        </p:spPr>
        <p:txBody>
          <a:bodyPr wrap="square" rtlCol="0">
            <a:spAutoFit/>
          </a:bodyPr>
          <a:lstStyle>
            <a:defPPr>
              <a:defRPr lang="en-US"/>
            </a:defPPr>
            <a:lvl1pPr>
              <a:defRPr sz="2800">
                <a:solidFill>
                  <a:srgbClr val="0432FF"/>
                </a:solidFill>
              </a:defRPr>
            </a:lvl1pPr>
          </a:lstStyle>
          <a:p>
            <a:r>
              <a:rPr lang="en-US" dirty="0"/>
              <a:t>Truncations:</a:t>
            </a:r>
          </a:p>
        </p:txBody>
      </p:sp>
      <p:sp>
        <p:nvSpPr>
          <p:cNvPr id="4" name="TextBox 3"/>
          <p:cNvSpPr txBox="1"/>
          <p:nvPr/>
        </p:nvSpPr>
        <p:spPr>
          <a:xfrm>
            <a:off x="448527" y="4340627"/>
            <a:ext cx="3337620" cy="461665"/>
          </a:xfrm>
          <a:prstGeom prst="rect">
            <a:avLst/>
          </a:prstGeom>
          <a:noFill/>
        </p:spPr>
        <p:txBody>
          <a:bodyPr wrap="square" rtlCol="0">
            <a:spAutoFit/>
          </a:bodyPr>
          <a:lstStyle/>
          <a:p>
            <a:r>
              <a:rPr lang="en-US" sz="2400" dirty="0"/>
              <a:t>- </a:t>
            </a:r>
            <a:r>
              <a:rPr lang="en-US" sz="2400" dirty="0" err="1"/>
              <a:t>Fock</a:t>
            </a:r>
            <a:r>
              <a:rPr lang="en-US" sz="2400" dirty="0"/>
              <a:t>-sector truncation</a:t>
            </a:r>
          </a:p>
        </p:txBody>
      </p:sp>
      <p:sp>
        <p:nvSpPr>
          <p:cNvPr id="5" name="TextBox 4"/>
          <p:cNvSpPr txBox="1"/>
          <p:nvPr/>
        </p:nvSpPr>
        <p:spPr>
          <a:xfrm>
            <a:off x="448527" y="3110936"/>
            <a:ext cx="4546882" cy="461665"/>
          </a:xfrm>
          <a:prstGeom prst="rect">
            <a:avLst/>
          </a:prstGeom>
          <a:noFill/>
        </p:spPr>
        <p:txBody>
          <a:bodyPr wrap="square" rtlCol="0">
            <a:spAutoFit/>
          </a:bodyPr>
          <a:lstStyle/>
          <a:p>
            <a:r>
              <a:rPr lang="en-US" sz="2400" dirty="0"/>
              <a:t>- Total isospin projection:</a:t>
            </a:r>
          </a:p>
        </p:txBody>
      </p:sp>
      <p:sp>
        <p:nvSpPr>
          <p:cNvPr id="9" name="TextBox 8"/>
          <p:cNvSpPr txBox="1"/>
          <p:nvPr/>
        </p:nvSpPr>
        <p:spPr>
          <a:xfrm>
            <a:off x="448527" y="2436814"/>
            <a:ext cx="6214043" cy="461665"/>
          </a:xfrm>
          <a:prstGeom prst="rect">
            <a:avLst/>
          </a:prstGeom>
          <a:noFill/>
        </p:spPr>
        <p:txBody>
          <a:bodyPr wrap="square" rtlCol="0">
            <a:spAutoFit/>
          </a:bodyPr>
          <a:lstStyle/>
          <a:p>
            <a:r>
              <a:rPr lang="en-US" sz="2400" dirty="0"/>
              <a:t>- Total angular momentum projection: </a:t>
            </a:r>
          </a:p>
        </p:txBody>
      </p:sp>
      <p:sp>
        <p:nvSpPr>
          <p:cNvPr id="10" name="TextBox 9"/>
          <p:cNvSpPr txBox="1"/>
          <p:nvPr/>
        </p:nvSpPr>
        <p:spPr>
          <a:xfrm>
            <a:off x="454872" y="1740205"/>
            <a:ext cx="4546882" cy="461665"/>
          </a:xfrm>
          <a:prstGeom prst="rect">
            <a:avLst/>
          </a:prstGeom>
          <a:noFill/>
        </p:spPr>
        <p:txBody>
          <a:bodyPr wrap="square" rtlCol="0">
            <a:spAutoFit/>
          </a:bodyPr>
          <a:lstStyle/>
          <a:p>
            <a:r>
              <a:rPr lang="en-US" sz="2400" dirty="0"/>
              <a:t>- Longitudinal momentum:</a:t>
            </a:r>
          </a:p>
        </p:txBody>
      </p:sp>
      <p:sp>
        <p:nvSpPr>
          <p:cNvPr id="6" name="Rectangle 5"/>
          <p:cNvSpPr/>
          <p:nvPr/>
        </p:nvSpPr>
        <p:spPr>
          <a:xfrm>
            <a:off x="448527" y="4893461"/>
            <a:ext cx="6279327" cy="461665"/>
          </a:xfrm>
          <a:prstGeom prst="rect">
            <a:avLst/>
          </a:prstGeom>
        </p:spPr>
        <p:txBody>
          <a:bodyPr wrap="square">
            <a:spAutoFit/>
          </a:bodyPr>
          <a:lstStyle/>
          <a:p>
            <a:r>
              <a:rPr lang="en-US" sz="2400" dirty="0"/>
              <a:t>- “</a:t>
            </a:r>
            <a:r>
              <a:rPr lang="en-US" sz="2400" i="1" dirty="0" err="1"/>
              <a:t>K</a:t>
            </a:r>
            <a:r>
              <a:rPr lang="en-US" sz="2400" baseline="-25000" dirty="0" err="1"/>
              <a:t>max</a:t>
            </a:r>
            <a:r>
              <a:rPr lang="en-US" sz="2400" dirty="0"/>
              <a:t>” truncation in longitudinal direction </a:t>
            </a:r>
          </a:p>
        </p:txBody>
      </p:sp>
      <p:graphicFrame>
        <p:nvGraphicFramePr>
          <p:cNvPr id="12" name="Object 11"/>
          <p:cNvGraphicFramePr>
            <a:graphicFrameLocks noChangeAspect="1"/>
          </p:cNvGraphicFramePr>
          <p:nvPr>
            <p:extLst>
              <p:ext uri="{D42A27DB-BD31-4B8C-83A1-F6EECF244321}">
                <p14:modId xmlns:p14="http://schemas.microsoft.com/office/powerpoint/2010/main" val="187433967"/>
              </p:ext>
            </p:extLst>
          </p:nvPr>
        </p:nvGraphicFramePr>
        <p:xfrm>
          <a:off x="6207125" y="5500688"/>
          <a:ext cx="2751138" cy="647700"/>
        </p:xfrm>
        <a:graphic>
          <a:graphicData uri="http://schemas.openxmlformats.org/presentationml/2006/ole">
            <mc:AlternateContent xmlns:mc="http://schemas.openxmlformats.org/markup-compatibility/2006">
              <mc:Choice xmlns:v="urn:schemas-microsoft-com:vml" Requires="v">
                <p:oleObj spid="_x0000_s51754" name="Equation" r:id="rId4" imgW="1511300" imgH="355600" progId="Equation.DSMT4">
                  <p:embed/>
                </p:oleObj>
              </mc:Choice>
              <mc:Fallback>
                <p:oleObj name="Equation" r:id="rId4" imgW="1511300" imgH="355600" progId="Equation.DSMT4">
                  <p:embed/>
                  <p:pic>
                    <p:nvPicPr>
                      <p:cNvPr id="12" name="Object 11"/>
                      <p:cNvPicPr/>
                      <p:nvPr/>
                    </p:nvPicPr>
                    <p:blipFill>
                      <a:blip r:embed="rId5"/>
                      <a:stretch>
                        <a:fillRect/>
                      </a:stretch>
                    </p:blipFill>
                    <p:spPr>
                      <a:xfrm>
                        <a:off x="6207125" y="5500688"/>
                        <a:ext cx="2751138" cy="647700"/>
                      </a:xfrm>
                      <a:prstGeom prst="rect">
                        <a:avLst/>
                      </a:prstGeom>
                    </p:spPr>
                  </p:pic>
                </p:oleObj>
              </mc:Fallback>
            </mc:AlternateContent>
          </a:graphicData>
        </a:graphic>
      </p:graphicFrame>
      <p:sp>
        <p:nvSpPr>
          <p:cNvPr id="14" name="Rectangle 13"/>
          <p:cNvSpPr/>
          <p:nvPr/>
        </p:nvSpPr>
        <p:spPr>
          <a:xfrm>
            <a:off x="448527" y="5481086"/>
            <a:ext cx="5848693" cy="461665"/>
          </a:xfrm>
          <a:prstGeom prst="rect">
            <a:avLst/>
          </a:prstGeom>
        </p:spPr>
        <p:txBody>
          <a:bodyPr wrap="square">
            <a:spAutoFit/>
          </a:bodyPr>
          <a:lstStyle/>
          <a:p>
            <a:r>
              <a:rPr lang="en-US" sz="2400" dirty="0"/>
              <a:t>- “</a:t>
            </a:r>
            <a:r>
              <a:rPr lang="en-US" sz="2400" i="1" dirty="0" err="1"/>
              <a:t>N</a:t>
            </a:r>
            <a:r>
              <a:rPr lang="en-US" sz="2400" baseline="-25000" dirty="0" err="1"/>
              <a:t>max</a:t>
            </a:r>
            <a:r>
              <a:rPr lang="en-US" sz="2400" dirty="0"/>
              <a:t>” truncation in transverse direction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E70FE98-4D1A-0F48-8E8F-06D41DC47E99}"/>
                  </a:ext>
                </a:extLst>
              </p:cNvPr>
              <p:cNvSpPr txBox="1"/>
              <p:nvPr/>
            </p:nvSpPr>
            <p:spPr>
              <a:xfrm>
                <a:off x="1415079" y="6187915"/>
                <a:ext cx="2421689" cy="372731"/>
              </a:xfrm>
              <a:prstGeom prst="rect">
                <a:avLst/>
              </a:prstGeom>
              <a:noFill/>
            </p:spPr>
            <p:txBody>
              <a:bodyPr wrap="none" lIns="0" tIns="0" rIns="0" bIns="0" rtlCol="0">
                <a:spAutoFit/>
              </a:bodyPr>
              <a:lstStyle/>
              <a:p>
                <a14:m>
                  <m:oMath xmlns:m="http://schemas.openxmlformats.org/officeDocument/2006/math">
                    <m:r>
                      <m:rPr>
                        <m:sty m:val="p"/>
                      </m:rPr>
                      <a:rPr lang="en-US" sz="2000">
                        <a:solidFill>
                          <a:srgbClr val="0000FF"/>
                        </a:solidFill>
                        <a:latin typeface="Cambria Math" panose="02040503050406030204" pitchFamily="18" charset="0"/>
                      </a:rPr>
                      <m:t>UV</m:t>
                    </m:r>
                    <m:r>
                      <a:rPr lang="en-US" sz="2000">
                        <a:solidFill>
                          <a:srgbClr val="0000FF"/>
                        </a:solidFill>
                        <a:latin typeface="Cambria Math" panose="02040503050406030204" pitchFamily="18" charset="0"/>
                      </a:rPr>
                      <m:t> </m:t>
                    </m:r>
                    <m:r>
                      <m:rPr>
                        <m:sty m:val="p"/>
                      </m:rPr>
                      <a:rPr lang="en-US" sz="2000">
                        <a:solidFill>
                          <a:srgbClr val="0000FF"/>
                        </a:solidFill>
                        <a:latin typeface="Cambria Math" panose="02040503050406030204" pitchFamily="18" charset="0"/>
                      </a:rPr>
                      <m:t>cutoff</m:t>
                    </m:r>
                    <m:r>
                      <a:rPr lang="en-US" sz="2000">
                        <a:solidFill>
                          <a:srgbClr val="0000FF"/>
                        </a:solidFill>
                        <a:latin typeface="Cambria Math" panose="02040503050406030204" pitchFamily="18" charset="0"/>
                      </a:rPr>
                      <m:t> </m:t>
                    </m:r>
                    <m:r>
                      <m:rPr>
                        <m:sty m:val="p"/>
                      </m:rPr>
                      <a:rPr lang="en-US" sz="2000">
                        <a:solidFill>
                          <a:srgbClr val="0000FF"/>
                        </a:solidFill>
                        <a:latin typeface="Cambria Math" panose="02040503050406030204" pitchFamily="18" charset="0"/>
                      </a:rPr>
                      <m:t>Λ</m:t>
                    </m:r>
                    <m:r>
                      <a:rPr lang="en-US" sz="2000" i="1">
                        <a:solidFill>
                          <a:srgbClr val="0000FF"/>
                        </a:solidFill>
                        <a:latin typeface="Cambria Math" panose="02040503050406030204" pitchFamily="18" charset="0"/>
                      </a:rPr>
                      <m:t>~</m:t>
                    </m:r>
                    <m:r>
                      <a:rPr lang="en-US" sz="2000" i="1">
                        <a:solidFill>
                          <a:srgbClr val="0000FF"/>
                        </a:solidFill>
                        <a:latin typeface="Cambria Math" panose="02040503050406030204" pitchFamily="18" charset="0"/>
                      </a:rPr>
                      <m:t>𝑏</m:t>
                    </m:r>
                    <m:rad>
                      <m:radPr>
                        <m:degHide m:val="on"/>
                        <m:ctrlPr>
                          <a:rPr lang="en-US" sz="2000" i="1">
                            <a:solidFill>
                              <a:srgbClr val="0000FF"/>
                            </a:solidFill>
                            <a:latin typeface="Cambria Math" panose="02040503050406030204" pitchFamily="18" charset="0"/>
                          </a:rPr>
                        </m:ctrlPr>
                      </m:radPr>
                      <m:deg/>
                      <m:e>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𝑁</m:t>
                            </m:r>
                          </m:e>
                          <m:sub>
                            <m:r>
                              <m:rPr>
                                <m:sty m:val="p"/>
                              </m:rPr>
                              <a:rPr lang="en-US" sz="2000">
                                <a:solidFill>
                                  <a:srgbClr val="0000FF"/>
                                </a:solidFill>
                                <a:latin typeface="Cambria Math" panose="02040503050406030204" pitchFamily="18" charset="0"/>
                              </a:rPr>
                              <m:t>max</m:t>
                            </m:r>
                          </m:sub>
                        </m:sSub>
                      </m:e>
                    </m:rad>
                  </m:oMath>
                </a14:m>
                <a:r>
                  <a:rPr lang="en-US" sz="2000" dirty="0">
                    <a:solidFill>
                      <a:srgbClr val="0000FF"/>
                    </a:solidFill>
                  </a:rPr>
                  <a:t> </a:t>
                </a:r>
              </a:p>
            </p:txBody>
          </p:sp>
        </mc:Choice>
        <mc:Fallback xmlns="">
          <p:sp>
            <p:nvSpPr>
              <p:cNvPr id="8" name="TextBox 7">
                <a:extLst>
                  <a:ext uri="{FF2B5EF4-FFF2-40B4-BE49-F238E27FC236}">
                    <a16:creationId xmlns:a16="http://schemas.microsoft.com/office/drawing/2014/main" id="{0E70FE98-4D1A-0F48-8E8F-06D41DC47E99}"/>
                  </a:ext>
                </a:extLst>
              </p:cNvPr>
              <p:cNvSpPr txBox="1">
                <a:spLocks noRot="1" noChangeAspect="1" noMove="1" noResize="1" noEditPoints="1" noAdjustHandles="1" noChangeArrowheads="1" noChangeShapeType="1" noTextEdit="1"/>
              </p:cNvSpPr>
              <p:nvPr/>
            </p:nvSpPr>
            <p:spPr>
              <a:xfrm>
                <a:off x="1415079" y="6187915"/>
                <a:ext cx="2421689" cy="372731"/>
              </a:xfrm>
              <a:prstGeom prst="rect">
                <a:avLst/>
              </a:prstGeom>
              <a:blipFill>
                <a:blip r:embed="rId6"/>
                <a:stretch>
                  <a:fillRect l="-3526"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A39A633-A9FF-FE41-B61F-B8109B08142B}"/>
                  </a:ext>
                </a:extLst>
              </p:cNvPr>
              <p:cNvSpPr txBox="1"/>
              <p:nvPr/>
            </p:nvSpPr>
            <p:spPr>
              <a:xfrm>
                <a:off x="5800148" y="1525418"/>
                <a:ext cx="2133600" cy="8392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𝑖</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𝑖</m:t>
                              </m:r>
                            </m:sub>
                          </m:sSub>
                        </m:e>
                      </m:nary>
                      <m:r>
                        <a:rPr lang="en-US" sz="2000" i="1">
                          <a:latin typeface="Cambria Math" panose="02040503050406030204" pitchFamily="18" charset="0"/>
                        </a:rPr>
                        <m:t>=</m:t>
                      </m:r>
                      <m:r>
                        <a:rPr lang="en-US" sz="2000" i="1">
                          <a:latin typeface="Cambria Math" panose="02040503050406030204" pitchFamily="18" charset="0"/>
                        </a:rPr>
                        <m:t>𝐾</m:t>
                      </m:r>
                    </m:oMath>
                  </m:oMathPara>
                </a14:m>
                <a:endParaRPr lang="en-US" sz="2000" dirty="0"/>
              </a:p>
            </p:txBody>
          </p:sp>
        </mc:Choice>
        <mc:Fallback xmlns="">
          <p:sp>
            <p:nvSpPr>
              <p:cNvPr id="3" name="TextBox 2">
                <a:extLst>
                  <a:ext uri="{FF2B5EF4-FFF2-40B4-BE49-F238E27FC236}">
                    <a16:creationId xmlns:a16="http://schemas.microsoft.com/office/drawing/2014/main" id="{0A39A633-A9FF-FE41-B61F-B8109B08142B}"/>
                  </a:ext>
                </a:extLst>
              </p:cNvPr>
              <p:cNvSpPr txBox="1">
                <a:spLocks noRot="1" noChangeAspect="1" noMove="1" noResize="1" noEditPoints="1" noAdjustHandles="1" noChangeArrowheads="1" noChangeShapeType="1" noTextEdit="1"/>
              </p:cNvSpPr>
              <p:nvPr/>
            </p:nvSpPr>
            <p:spPr>
              <a:xfrm>
                <a:off x="5800148" y="1525418"/>
                <a:ext cx="2133600" cy="83926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7599F52-CEC7-3149-9EBF-91C2C4D5236C}"/>
                  </a:ext>
                </a:extLst>
              </p:cNvPr>
              <p:cNvSpPr txBox="1"/>
              <p:nvPr/>
            </p:nvSpPr>
            <p:spPr>
              <a:xfrm>
                <a:off x="5721415" y="2279282"/>
                <a:ext cx="3105513" cy="8392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𝑖</m:t>
                          </m:r>
                        </m:sub>
                        <m:sup/>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𝑖</m:t>
                              </m:r>
                            </m:sub>
                          </m:sSub>
                          <m:r>
                            <a:rPr lang="en-US" sz="2000" i="1">
                              <a:latin typeface="Cambria Math" panose="02040503050406030204" pitchFamily="18" charset="0"/>
                            </a:rPr>
                            <m:t>)</m:t>
                          </m:r>
                        </m:e>
                      </m:nary>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𝐽</m:t>
                          </m:r>
                        </m:e>
                        <m:sub>
                          <m:r>
                            <a:rPr lang="en-US" sz="2000" i="1">
                              <a:latin typeface="Cambria Math" panose="02040503050406030204" pitchFamily="18" charset="0"/>
                            </a:rPr>
                            <m:t>𝑧</m:t>
                          </m:r>
                        </m:sub>
                      </m:sSub>
                    </m:oMath>
                  </m:oMathPara>
                </a14:m>
                <a:endParaRPr lang="en-US" sz="2000" dirty="0"/>
              </a:p>
            </p:txBody>
          </p:sp>
        </mc:Choice>
        <mc:Fallback xmlns="">
          <p:sp>
            <p:nvSpPr>
              <p:cNvPr id="20" name="TextBox 19">
                <a:extLst>
                  <a:ext uri="{FF2B5EF4-FFF2-40B4-BE49-F238E27FC236}">
                    <a16:creationId xmlns:a16="http://schemas.microsoft.com/office/drawing/2014/main" id="{D7599F52-CEC7-3149-9EBF-91C2C4D5236C}"/>
                  </a:ext>
                </a:extLst>
              </p:cNvPr>
              <p:cNvSpPr txBox="1">
                <a:spLocks noRot="1" noChangeAspect="1" noMove="1" noResize="1" noEditPoints="1" noAdjustHandles="1" noChangeArrowheads="1" noChangeShapeType="1" noTextEdit="1"/>
              </p:cNvSpPr>
              <p:nvPr/>
            </p:nvSpPr>
            <p:spPr>
              <a:xfrm>
                <a:off x="5721415" y="2279282"/>
                <a:ext cx="3105513" cy="83926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2875B94-680D-6C46-BB09-635F393D3ACC}"/>
                  </a:ext>
                </a:extLst>
              </p:cNvPr>
              <p:cNvSpPr/>
              <p:nvPr/>
            </p:nvSpPr>
            <p:spPr>
              <a:xfrm>
                <a:off x="6211047" y="2989648"/>
                <a:ext cx="1371337" cy="839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𝑖</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𝑖</m:t>
                              </m:r>
                            </m:sub>
                          </m:sSub>
                        </m:e>
                      </m:nary>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𝑧</m:t>
                          </m:r>
                        </m:sub>
                      </m:sSub>
                    </m:oMath>
                  </m:oMathPara>
                </a14:m>
                <a:endParaRPr lang="en-US" sz="2000" dirty="0"/>
              </a:p>
            </p:txBody>
          </p:sp>
        </mc:Choice>
        <mc:Fallback xmlns="">
          <p:sp>
            <p:nvSpPr>
              <p:cNvPr id="15" name="Rectangle 14">
                <a:extLst>
                  <a:ext uri="{FF2B5EF4-FFF2-40B4-BE49-F238E27FC236}">
                    <a16:creationId xmlns:a16="http://schemas.microsoft.com/office/drawing/2014/main" id="{72875B94-680D-6C46-BB09-635F393D3ACC}"/>
                  </a:ext>
                </a:extLst>
              </p:cNvPr>
              <p:cNvSpPr>
                <a:spLocks noRot="1" noChangeAspect="1" noMove="1" noResize="1" noEditPoints="1" noAdjustHandles="1" noChangeArrowheads="1" noChangeShapeType="1" noTextEdit="1"/>
              </p:cNvSpPr>
              <p:nvPr/>
            </p:nvSpPr>
            <p:spPr>
              <a:xfrm>
                <a:off x="6211047" y="2989648"/>
                <a:ext cx="1371337" cy="839269"/>
              </a:xfrm>
              <a:prstGeom prst="rect">
                <a:avLst/>
              </a:prstGeom>
              <a:blipFill>
                <a:blip r:embed="rId10"/>
                <a:stretch>
                  <a:fillRect/>
                </a:stretch>
              </a:blipFill>
            </p:spPr>
            <p:txBody>
              <a:bodyPr/>
              <a:lstStyle/>
              <a:p>
                <a:r>
                  <a:rPr lang="en-US">
                    <a:noFill/>
                  </a:rPr>
                  <a:t> </a:t>
                </a:r>
              </a:p>
            </p:txBody>
          </p:sp>
        </mc:Fallback>
      </mc:AlternateContent>
      <p:sp>
        <p:nvSpPr>
          <p:cNvPr id="18" name="Slide Number Placeholder 17"/>
          <p:cNvSpPr>
            <a:spLocks noGrp="1"/>
          </p:cNvSpPr>
          <p:nvPr>
            <p:ph type="sldNum" sz="quarter" idx="12"/>
          </p:nvPr>
        </p:nvSpPr>
        <p:spPr/>
        <p:txBody>
          <a:bodyPr/>
          <a:lstStyle/>
          <a:p>
            <a:fld id="{8F5ACDC8-A4D3-2743-AEB8-B10DCFDD2470}" type="slidenum">
              <a:rPr lang="en-US" sz="2000">
                <a:solidFill>
                  <a:prstClr val="black">
                    <a:tint val="75000"/>
                  </a:prstClr>
                </a:solidFill>
                <a:latin typeface="Calibri"/>
              </a:rPr>
              <a:pPr/>
              <a:t>8</a:t>
            </a:fld>
            <a:endParaRPr lang="en-US" sz="2000" dirty="0">
              <a:solidFill>
                <a:prstClr val="black">
                  <a:tint val="75000"/>
                </a:prstClr>
              </a:solidFill>
              <a:latin typeface="Calibri"/>
            </a:endParaRP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07A408E7-6926-452C-8492-F9CAD84F8996}"/>
                  </a:ext>
                </a:extLst>
              </p:cNvPr>
              <p:cNvSpPr/>
              <p:nvPr/>
            </p:nvSpPr>
            <p:spPr>
              <a:xfrm>
                <a:off x="4753760" y="6123824"/>
                <a:ext cx="2564228" cy="4650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000">
                          <a:solidFill>
                            <a:srgbClr val="0000FF"/>
                          </a:solidFill>
                          <a:latin typeface="Cambria Math" panose="02040503050406030204" pitchFamily="18" charset="0"/>
                        </a:rPr>
                        <m:t>IR</m:t>
                      </m:r>
                      <m:r>
                        <a:rPr lang="en-US" sz="2000">
                          <a:solidFill>
                            <a:srgbClr val="0000FF"/>
                          </a:solidFill>
                          <a:latin typeface="Cambria Math" panose="02040503050406030204" pitchFamily="18" charset="0"/>
                        </a:rPr>
                        <m:t> </m:t>
                      </m:r>
                      <m:r>
                        <m:rPr>
                          <m:sty m:val="p"/>
                        </m:rPr>
                        <a:rPr lang="en-US" sz="2000">
                          <a:solidFill>
                            <a:srgbClr val="0000FF"/>
                          </a:solidFill>
                          <a:latin typeface="Cambria Math" panose="02040503050406030204" pitchFamily="18" charset="0"/>
                        </a:rPr>
                        <m:t>cutoff</m:t>
                      </m:r>
                      <m:r>
                        <a:rPr lang="en-US" sz="2000">
                          <a:solidFill>
                            <a:srgbClr val="0000FF"/>
                          </a:solidFill>
                          <a:latin typeface="Cambria Math" panose="02040503050406030204" pitchFamily="18" charset="0"/>
                        </a:rPr>
                        <m:t> </m:t>
                      </m:r>
                      <m:r>
                        <a:rPr lang="en-US" sz="2000" i="1">
                          <a:solidFill>
                            <a:srgbClr val="0000FF"/>
                          </a:solidFill>
                          <a:latin typeface="Cambria Math" panose="02040503050406030204" pitchFamily="18" charset="0"/>
                        </a:rPr>
                        <m:t>𝜆</m:t>
                      </m:r>
                      <m:r>
                        <a:rPr lang="en-US" sz="2000" i="1">
                          <a:solidFill>
                            <a:srgbClr val="0000FF"/>
                          </a:solidFill>
                          <a:latin typeface="Cambria Math" panose="02040503050406030204" pitchFamily="18" charset="0"/>
                        </a:rPr>
                        <m:t>~</m:t>
                      </m:r>
                      <m:r>
                        <a:rPr lang="en-US" sz="2000" i="1">
                          <a:solidFill>
                            <a:srgbClr val="0000FF"/>
                          </a:solidFill>
                          <a:latin typeface="Cambria Math" panose="02040503050406030204" pitchFamily="18" charset="0"/>
                        </a:rPr>
                        <m:t>𝑏</m:t>
                      </m:r>
                      <m:r>
                        <a:rPr lang="en-US" sz="2000" i="1">
                          <a:solidFill>
                            <a:srgbClr val="0000FF"/>
                          </a:solidFill>
                          <a:latin typeface="Cambria Math" panose="02040503050406030204" pitchFamily="18" charset="0"/>
                        </a:rPr>
                        <m:t>/</m:t>
                      </m:r>
                      <m:rad>
                        <m:radPr>
                          <m:degHide m:val="on"/>
                          <m:ctrlPr>
                            <a:rPr lang="en-US" sz="2000" i="1">
                              <a:solidFill>
                                <a:srgbClr val="0000FF"/>
                              </a:solidFill>
                              <a:latin typeface="Cambria Math" panose="02040503050406030204" pitchFamily="18" charset="0"/>
                            </a:rPr>
                          </m:ctrlPr>
                        </m:radPr>
                        <m:deg/>
                        <m:e>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𝑁</m:t>
                              </m:r>
                            </m:e>
                            <m:sub>
                              <m:r>
                                <m:rPr>
                                  <m:sty m:val="p"/>
                                </m:rPr>
                                <a:rPr lang="en-US" sz="2000">
                                  <a:solidFill>
                                    <a:srgbClr val="0000FF"/>
                                  </a:solidFill>
                                  <a:latin typeface="Cambria Math" panose="02040503050406030204" pitchFamily="18" charset="0"/>
                                </a:rPr>
                                <m:t>max</m:t>
                              </m:r>
                            </m:sub>
                          </m:sSub>
                        </m:e>
                      </m:rad>
                    </m:oMath>
                  </m:oMathPara>
                </a14:m>
                <a:endParaRPr lang="en-US" sz="2000" dirty="0"/>
              </a:p>
            </p:txBody>
          </p:sp>
        </mc:Choice>
        <mc:Fallback xmlns="">
          <p:sp>
            <p:nvSpPr>
              <p:cNvPr id="21" name="Rectangle 20">
                <a:extLst>
                  <a:ext uri="{FF2B5EF4-FFF2-40B4-BE49-F238E27FC236}">
                    <a16:creationId xmlns:a16="http://schemas.microsoft.com/office/drawing/2014/main" id="{07A408E7-6926-452C-8492-F9CAD84F8996}"/>
                  </a:ext>
                </a:extLst>
              </p:cNvPr>
              <p:cNvSpPr>
                <a:spLocks noRot="1" noChangeAspect="1" noMove="1" noResize="1" noEditPoints="1" noAdjustHandles="1" noChangeArrowheads="1" noChangeShapeType="1" noTextEdit="1"/>
              </p:cNvSpPr>
              <p:nvPr/>
            </p:nvSpPr>
            <p:spPr>
              <a:xfrm>
                <a:off x="4753760" y="6123824"/>
                <a:ext cx="2564228" cy="465064"/>
              </a:xfrm>
              <a:prstGeom prst="rect">
                <a:avLst/>
              </a:prstGeom>
              <a:blipFill>
                <a:blip r:embed="rId11"/>
                <a:stretch>
                  <a:fillRect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33ABDB1-6E3B-4ADE-BDE0-5EA9BD3462DA}"/>
                  </a:ext>
                </a:extLst>
              </p:cNvPr>
              <p:cNvSpPr txBox="1"/>
              <p:nvPr/>
            </p:nvSpPr>
            <p:spPr>
              <a:xfrm>
                <a:off x="6211047" y="4956441"/>
                <a:ext cx="1591981"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240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𝐾</m:t>
                          </m:r>
                        </m:e>
                        <m:sub>
                          <m:r>
                            <a:rPr lang="en-US" sz="2400" b="0" i="1" smtClean="0">
                              <a:latin typeface="Cambria Math" panose="02040503050406030204" pitchFamily="18" charset="0"/>
                            </a:rPr>
                            <m:t>𝑚𝑎𝑥</m:t>
                          </m:r>
                        </m:sub>
                      </m:sSub>
                    </m:oMath>
                  </m:oMathPara>
                </a14:m>
                <a:endParaRPr lang="en-US" sz="2400" dirty="0"/>
              </a:p>
            </p:txBody>
          </p:sp>
        </mc:Choice>
        <mc:Fallback xmlns="">
          <p:sp>
            <p:nvSpPr>
              <p:cNvPr id="22" name="TextBox 21">
                <a:extLst>
                  <a:ext uri="{FF2B5EF4-FFF2-40B4-BE49-F238E27FC236}">
                    <a16:creationId xmlns:a16="http://schemas.microsoft.com/office/drawing/2014/main" id="{133ABDB1-6E3B-4ADE-BDE0-5EA9BD3462DA}"/>
                  </a:ext>
                </a:extLst>
              </p:cNvPr>
              <p:cNvSpPr txBox="1">
                <a:spLocks noRot="1" noChangeAspect="1" noMove="1" noResize="1" noEditPoints="1" noAdjustHandles="1" noChangeArrowheads="1" noChangeShapeType="1" noTextEdit="1"/>
              </p:cNvSpPr>
              <p:nvPr/>
            </p:nvSpPr>
            <p:spPr>
              <a:xfrm>
                <a:off x="6211047" y="4956441"/>
                <a:ext cx="1591981"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38BC9AE-FC63-454F-AF5A-0A5DE6798A3B}"/>
                  </a:ext>
                </a:extLst>
              </p:cNvPr>
              <p:cNvSpPr txBox="1"/>
              <p:nvPr/>
            </p:nvSpPr>
            <p:spPr>
              <a:xfrm>
                <a:off x="6035874" y="4432960"/>
                <a:ext cx="302678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r>
                            <a:rPr lang="en-US" sz="2400" i="1">
                              <a:latin typeface="Cambria Math" charset="0"/>
                            </a:rPr>
                            <m:t>|</m:t>
                          </m:r>
                          <m:r>
                            <m:rPr>
                              <m:sty m:val="p"/>
                            </m:rPr>
                            <a:rPr lang="en-US" sz="2400">
                              <a:latin typeface="Cambria Math" charset="0"/>
                            </a:rPr>
                            <m:t>p</m:t>
                          </m:r>
                        </m:e>
                      </m:d>
                      <m:r>
                        <a:rPr lang="en-US" sz="2400" i="1">
                          <a:latin typeface="Cambria Math" charset="0"/>
                        </a:rPr>
                        <m:t>=</m:t>
                      </m:r>
                      <m:r>
                        <a:rPr lang="en-US" sz="2400" i="1">
                          <a:latin typeface="Cambria Math" charset="0"/>
                        </a:rPr>
                        <m:t>𝑎</m:t>
                      </m:r>
                      <m:d>
                        <m:dPr>
                          <m:begChr m:val=""/>
                          <m:endChr m:val="⟩"/>
                          <m:ctrlPr>
                            <a:rPr lang="en-US" sz="2400" i="1">
                              <a:latin typeface="Cambria Math" panose="02040503050406030204" pitchFamily="18" charset="0"/>
                            </a:rPr>
                          </m:ctrlPr>
                        </m:dPr>
                        <m:e>
                          <m:r>
                            <a:rPr lang="en-US" sz="2400" i="1">
                              <a:latin typeface="Cambria Math" charset="0"/>
                            </a:rPr>
                            <m:t>|</m:t>
                          </m:r>
                          <m:r>
                            <a:rPr lang="en-US" sz="2400" i="1">
                              <a:latin typeface="Cambria Math" panose="02040503050406030204" pitchFamily="18" charset="0"/>
                            </a:rPr>
                            <m:t>𝑁</m:t>
                          </m:r>
                        </m:e>
                      </m:d>
                      <m:r>
                        <a:rPr lang="en-US" sz="2400" i="1">
                          <a:latin typeface="Cambria Math" charset="0"/>
                        </a:rPr>
                        <m:t>+</m:t>
                      </m:r>
                      <m:r>
                        <a:rPr lang="en-US" sz="2400" i="1">
                          <a:latin typeface="Cambria Math" charset="0"/>
                        </a:rPr>
                        <m:t>𝑏</m:t>
                      </m:r>
                      <m:d>
                        <m:dPr>
                          <m:begChr m:val=""/>
                          <m:endChr m:val="⟩"/>
                          <m:ctrlPr>
                            <a:rPr lang="en-US" sz="2400" i="1">
                              <a:latin typeface="Cambria Math" panose="02040503050406030204" pitchFamily="18" charset="0"/>
                            </a:rPr>
                          </m:ctrlPr>
                        </m:dPr>
                        <m:e>
                          <m:r>
                            <a:rPr lang="en-US" sz="2400" i="1">
                              <a:latin typeface="Cambria Math" charset="0"/>
                            </a:rPr>
                            <m:t>|</m:t>
                          </m:r>
                          <m:r>
                            <a:rPr lang="en-US" sz="2400" i="1">
                              <a:latin typeface="Cambria Math" panose="02040503050406030204" pitchFamily="18" charset="0"/>
                            </a:rPr>
                            <m:t>𝑁</m:t>
                          </m:r>
                          <m:r>
                            <a:rPr lang="en-US" sz="2400" i="1">
                              <a:latin typeface="Cambria Math" panose="02040503050406030204" pitchFamily="18" charset="0"/>
                            </a:rPr>
                            <m:t>𝜋</m:t>
                          </m:r>
                        </m:e>
                      </m:d>
                    </m:oMath>
                  </m:oMathPara>
                </a14:m>
                <a:endParaRPr lang="en-US" sz="2400" dirty="0"/>
              </a:p>
            </p:txBody>
          </p:sp>
        </mc:Choice>
        <mc:Fallback xmlns="">
          <p:sp>
            <p:nvSpPr>
              <p:cNvPr id="23" name="TextBox 22">
                <a:extLst>
                  <a:ext uri="{FF2B5EF4-FFF2-40B4-BE49-F238E27FC236}">
                    <a16:creationId xmlns:a16="http://schemas.microsoft.com/office/drawing/2014/main" id="{C38BC9AE-FC63-454F-AF5A-0A5DE6798A3B}"/>
                  </a:ext>
                </a:extLst>
              </p:cNvPr>
              <p:cNvSpPr txBox="1">
                <a:spLocks noRot="1" noChangeAspect="1" noMove="1" noResize="1" noEditPoints="1" noAdjustHandles="1" noChangeArrowheads="1" noChangeShapeType="1" noTextEdit="1"/>
              </p:cNvSpPr>
              <p:nvPr/>
            </p:nvSpPr>
            <p:spPr>
              <a:xfrm>
                <a:off x="6035874" y="4432960"/>
                <a:ext cx="3026780" cy="369332"/>
              </a:xfrm>
              <a:prstGeom prst="rect">
                <a:avLst/>
              </a:prstGeom>
              <a:blipFill>
                <a:blip r:embed="rId13"/>
                <a:stretch>
                  <a:fillRect l="-1610" t="-173770" r="-16700" b="-255738"/>
                </a:stretch>
              </a:blipFill>
            </p:spPr>
            <p:txBody>
              <a:bodyPr/>
              <a:lstStyle/>
              <a:p>
                <a:r>
                  <a:rPr lang="en-US">
                    <a:noFill/>
                  </a:rPr>
                  <a:t> </a:t>
                </a:r>
              </a:p>
            </p:txBody>
          </p:sp>
        </mc:Fallback>
      </mc:AlternateContent>
    </p:spTree>
    <p:extLst>
      <p:ext uri="{BB962C8B-B14F-4D97-AF65-F5344CB8AC3E}">
        <p14:creationId xmlns:p14="http://schemas.microsoft.com/office/powerpoint/2010/main" val="3879950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8737-9FA6-4F9B-AF4D-0EBB2468AACC}"/>
              </a:ext>
            </a:extLst>
          </p:cNvPr>
          <p:cNvSpPr>
            <a:spLocks noGrp="1"/>
          </p:cNvSpPr>
          <p:nvPr>
            <p:ph type="title"/>
          </p:nvPr>
        </p:nvSpPr>
        <p:spPr>
          <a:xfrm>
            <a:off x="1" y="0"/>
            <a:ext cx="9144000" cy="1143000"/>
          </a:xfrm>
        </p:spPr>
        <p:txBody>
          <a:bodyPr>
            <a:normAutofit/>
          </a:bodyPr>
          <a:lstStyle/>
          <a:p>
            <a:r>
              <a:rPr lang="en-US" sz="3200" u="sng" dirty="0"/>
              <a:t>Light-front Hamiltonian in the basis representation</a:t>
            </a:r>
          </a:p>
        </p:txBody>
      </p:sp>
      <p:sp>
        <p:nvSpPr>
          <p:cNvPr id="5" name="Slide Number Placeholder 4">
            <a:extLst>
              <a:ext uri="{FF2B5EF4-FFF2-40B4-BE49-F238E27FC236}">
                <a16:creationId xmlns:a16="http://schemas.microsoft.com/office/drawing/2014/main" id="{375ED78A-DF7A-4C64-A0EA-97EDC91EC214}"/>
              </a:ext>
            </a:extLst>
          </p:cNvPr>
          <p:cNvSpPr>
            <a:spLocks noGrp="1"/>
          </p:cNvSpPr>
          <p:nvPr>
            <p:ph type="sldNum" sz="quarter" idx="12"/>
          </p:nvPr>
        </p:nvSpPr>
        <p:spPr/>
        <p:txBody>
          <a:bodyPr/>
          <a:lstStyle/>
          <a:p>
            <a:fld id="{8F5ACDC8-A4D3-2743-AEB8-B10DCFDD2470}" type="slidenum">
              <a:rPr lang="en-US" sz="2000" smtClean="0">
                <a:solidFill>
                  <a:prstClr val="black">
                    <a:tint val="75000"/>
                  </a:prstClr>
                </a:solidFill>
                <a:latin typeface="Calibri"/>
              </a:rPr>
              <a:pPr/>
              <a:t>9</a:t>
            </a:fld>
            <a:endParaRPr lang="en-US" sz="2000">
              <a:solidFill>
                <a:prstClr val="black">
                  <a:tint val="75000"/>
                </a:prstClr>
              </a:solidFill>
              <a:latin typeface="Calibri"/>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9D5934F-3490-423E-87AD-D8C4C80E8C90}"/>
                  </a:ext>
                </a:extLst>
              </p:cNvPr>
              <p:cNvSpPr txBox="1"/>
              <p:nvPr/>
            </p:nvSpPr>
            <p:spPr>
              <a:xfrm>
                <a:off x="485480" y="5485149"/>
                <a:ext cx="7583864" cy="1384995"/>
              </a:xfrm>
              <a:prstGeom prst="rect">
                <a:avLst/>
              </a:prstGeom>
              <a:noFill/>
            </p:spPr>
            <p:txBody>
              <a:bodyPr wrap="square" rtlCol="0">
                <a:spAutoFit/>
              </a:bodyPr>
              <a:lstStyle/>
              <a:p>
                <a:pPr marL="342900" indent="-342900">
                  <a:buFont typeface="Wingdings" panose="05000000000000000000" pitchFamily="2" charset="2"/>
                  <a:buChar char="§"/>
                </a:pPr>
                <a:r>
                  <a:rPr lang="en-US" sz="2800" dirty="0">
                    <a:solidFill>
                      <a:srgbClr val="0432FF"/>
                    </a:solidFill>
                  </a:rPr>
                  <a:t>Legendre transformation to obtain </a:t>
                </a:r>
                <a14:m>
                  <m:oMath xmlns:m="http://schemas.openxmlformats.org/officeDocument/2006/math">
                    <m:sSup>
                      <m:sSupPr>
                        <m:ctrlPr>
                          <a:rPr lang="en-US" sz="2800" i="1" smtClean="0">
                            <a:solidFill>
                              <a:srgbClr val="0432FF"/>
                            </a:solidFill>
                            <a:latin typeface="Cambria Math" panose="02040503050406030204" pitchFamily="18" charset="0"/>
                          </a:rPr>
                        </m:ctrlPr>
                      </m:sSupPr>
                      <m:e>
                        <m:r>
                          <a:rPr lang="en-US" sz="2800" b="0" i="1" smtClean="0">
                            <a:solidFill>
                              <a:srgbClr val="0432FF"/>
                            </a:solidFill>
                            <a:latin typeface="Cambria Math" panose="02040503050406030204" pitchFamily="18" charset="0"/>
                          </a:rPr>
                          <m:t>𝑃</m:t>
                        </m:r>
                      </m:e>
                      <m:sup>
                        <m:r>
                          <a:rPr lang="en-US" sz="2800" b="0" i="1" smtClean="0">
                            <a:solidFill>
                              <a:srgbClr val="0432FF"/>
                            </a:solidFill>
                            <a:latin typeface="Cambria Math" panose="02040503050406030204" pitchFamily="18" charset="0"/>
                          </a:rPr>
                          <m:t>−</m:t>
                        </m:r>
                      </m:sup>
                    </m:sSup>
                  </m:oMath>
                </a14:m>
                <a:endParaRPr lang="en-US" sz="2800" dirty="0">
                  <a:solidFill>
                    <a:srgbClr val="0432FF"/>
                  </a:solidFill>
                </a:endParaRPr>
              </a:p>
              <a:p>
                <a:pPr marL="342900" indent="-342900">
                  <a:buFont typeface="Wingdings" panose="05000000000000000000" pitchFamily="2" charset="2"/>
                  <a:buChar char="§"/>
                </a:pPr>
                <a:r>
                  <a:rPr lang="en-US" sz="2800" dirty="0">
                    <a:solidFill>
                      <a:srgbClr val="0432FF"/>
                    </a:solidFill>
                  </a:rPr>
                  <a:t>Only one-pion processes: up to the order of </a:t>
                </a:r>
                <a14:m>
                  <m:oMath xmlns:m="http://schemas.openxmlformats.org/officeDocument/2006/math">
                    <m:r>
                      <a:rPr lang="en-US" sz="2800" i="1">
                        <a:solidFill>
                          <a:srgbClr val="0432FF"/>
                        </a:solidFill>
                        <a:latin typeface="Cambria Math" panose="02040503050406030204" pitchFamily="18" charset="0"/>
                      </a:rPr>
                      <m:t>1/</m:t>
                    </m:r>
                    <m:r>
                      <a:rPr lang="en-US" sz="2800" i="1" smtClean="0">
                        <a:solidFill>
                          <a:srgbClr val="0432FF"/>
                        </a:solidFill>
                        <a:latin typeface="Cambria Math" panose="02040503050406030204" pitchFamily="18" charset="0"/>
                      </a:rPr>
                      <m:t>𝑓</m:t>
                    </m:r>
                  </m:oMath>
                </a14:m>
                <a:endParaRPr lang="en-US" sz="2800" dirty="0">
                  <a:solidFill>
                    <a:srgbClr val="0432FF"/>
                  </a:solidFill>
                </a:endParaRPr>
              </a:p>
              <a:p>
                <a:pPr marL="342900" indent="-342900">
                  <a:buFont typeface="Wingdings" panose="05000000000000000000" pitchFamily="2" charset="2"/>
                  <a:buChar char="§"/>
                </a:pPr>
                <a:r>
                  <a:rPr lang="en-US" sz="2800" dirty="0">
                    <a:solidFill>
                      <a:srgbClr val="0432FF"/>
                    </a:solidFill>
                  </a:rPr>
                  <a:t>Eigenvalue problem of relativistic bound state</a:t>
                </a:r>
              </a:p>
            </p:txBody>
          </p:sp>
        </mc:Choice>
        <mc:Fallback xmlns="">
          <p:sp>
            <p:nvSpPr>
              <p:cNvPr id="8" name="TextBox 7">
                <a:extLst>
                  <a:ext uri="{FF2B5EF4-FFF2-40B4-BE49-F238E27FC236}">
                    <a16:creationId xmlns:a16="http://schemas.microsoft.com/office/drawing/2014/main" id="{E9D5934F-3490-423E-87AD-D8C4C80E8C90}"/>
                  </a:ext>
                </a:extLst>
              </p:cNvPr>
              <p:cNvSpPr txBox="1">
                <a:spLocks noRot="1" noChangeAspect="1" noMove="1" noResize="1" noEditPoints="1" noAdjustHandles="1" noChangeArrowheads="1" noChangeShapeType="1" noTextEdit="1"/>
              </p:cNvSpPr>
              <p:nvPr/>
            </p:nvSpPr>
            <p:spPr>
              <a:xfrm>
                <a:off x="485480" y="5485149"/>
                <a:ext cx="7583864" cy="1384995"/>
              </a:xfrm>
              <a:prstGeom prst="rect">
                <a:avLst/>
              </a:prstGeom>
              <a:blipFill>
                <a:blip r:embed="rId2"/>
                <a:stretch>
                  <a:fillRect l="-1447" t="-4405"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DE486E54-39B7-4D92-BEDE-CE765DD53AD1}"/>
                  </a:ext>
                </a:extLst>
              </p:cNvPr>
              <p:cNvSpPr/>
              <p:nvPr/>
            </p:nvSpPr>
            <p:spPr>
              <a:xfrm>
                <a:off x="794553" y="2983282"/>
                <a:ext cx="1080745" cy="646331"/>
              </a:xfrm>
              <a:prstGeom prst="rect">
                <a:avLst/>
              </a:prstGeom>
            </p:spPr>
            <p:txBody>
              <a:bodyPr wrap="none">
                <a:spAutoFit/>
              </a:bodyPr>
              <a:lstStyle/>
              <a:p>
                <a14:m>
                  <m:oMath xmlns:m="http://schemas.openxmlformats.org/officeDocument/2006/math">
                    <m:sSup>
                      <m:sSupPr>
                        <m:ctrlPr>
                          <a:rPr lang="en-US" sz="3600" i="1">
                            <a:latin typeface="Cambria Math" panose="02040503050406030204" pitchFamily="18" charset="0"/>
                          </a:rPr>
                        </m:ctrlPr>
                      </m:sSupPr>
                      <m:e>
                        <m:r>
                          <a:rPr lang="en-US" sz="3600" i="1">
                            <a:latin typeface="Cambria Math" panose="02040503050406030204" pitchFamily="18" charset="0"/>
                          </a:rPr>
                          <m:t>𝑃</m:t>
                        </m:r>
                      </m:e>
                      <m:sup>
                        <m:r>
                          <a:rPr lang="en-US" sz="3600" i="1">
                            <a:latin typeface="Cambria Math" panose="02040503050406030204" pitchFamily="18" charset="0"/>
                          </a:rPr>
                          <m:t>−</m:t>
                        </m:r>
                      </m:sup>
                    </m:sSup>
                  </m:oMath>
                </a14:m>
                <a:r>
                  <a:rPr lang="en-US" sz="3600" dirty="0"/>
                  <a:t>= </a:t>
                </a:r>
              </a:p>
            </p:txBody>
          </p:sp>
        </mc:Choice>
        <mc:Fallback xmlns="">
          <p:sp>
            <p:nvSpPr>
              <p:cNvPr id="9" name="Rectangle 8">
                <a:extLst>
                  <a:ext uri="{FF2B5EF4-FFF2-40B4-BE49-F238E27FC236}">
                    <a16:creationId xmlns:a16="http://schemas.microsoft.com/office/drawing/2014/main" id="{DE486E54-39B7-4D92-BEDE-CE765DD53AD1}"/>
                  </a:ext>
                </a:extLst>
              </p:cNvPr>
              <p:cNvSpPr>
                <a:spLocks noRot="1" noChangeAspect="1" noMove="1" noResize="1" noEditPoints="1" noAdjustHandles="1" noChangeArrowheads="1" noChangeShapeType="1" noTextEdit="1"/>
              </p:cNvSpPr>
              <p:nvPr/>
            </p:nvSpPr>
            <p:spPr>
              <a:xfrm>
                <a:off x="794553" y="2983282"/>
                <a:ext cx="1080745" cy="646331"/>
              </a:xfrm>
              <a:prstGeom prst="rect">
                <a:avLst/>
              </a:prstGeom>
              <a:blipFill>
                <a:blip r:embed="rId3"/>
                <a:stretch>
                  <a:fillRect t="-14151" r="-15730" b="-34906"/>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65B9C32F-4224-4514-9A85-912D1566AC1B}"/>
              </a:ext>
            </a:extLst>
          </p:cNvPr>
          <p:cNvGrpSpPr/>
          <p:nvPr/>
        </p:nvGrpSpPr>
        <p:grpSpPr>
          <a:xfrm>
            <a:off x="1948647" y="987600"/>
            <a:ext cx="6400800" cy="4637697"/>
            <a:chOff x="1948647" y="987600"/>
            <a:chExt cx="6400800" cy="4637697"/>
          </a:xfrm>
        </p:grpSpPr>
        <p:pic>
          <p:nvPicPr>
            <p:cNvPr id="6" name="Picture 5">
              <a:extLst>
                <a:ext uri="{FF2B5EF4-FFF2-40B4-BE49-F238E27FC236}">
                  <a16:creationId xmlns:a16="http://schemas.microsoft.com/office/drawing/2014/main" id="{CCDFAD8D-4C8C-45E5-B1A4-8BCE6F50EE03}"/>
                </a:ext>
              </a:extLst>
            </p:cNvPr>
            <p:cNvPicPr>
              <a:picLocks noChangeAspect="1"/>
            </p:cNvPicPr>
            <p:nvPr/>
          </p:nvPicPr>
          <p:blipFill rotWithShape="1">
            <a:blip r:embed="rId4">
              <a:extLst>
                <a:ext uri="{28A0092B-C50C-407E-A947-70E740481C1C}">
                  <a14:useLocalDpi xmlns:a14="http://schemas.microsoft.com/office/drawing/2010/main" val="0"/>
                </a:ext>
              </a:extLst>
            </a:blip>
            <a:srcRect l="7998" r="14367"/>
            <a:stretch/>
          </p:blipFill>
          <p:spPr>
            <a:xfrm>
              <a:off x="1948647" y="987600"/>
              <a:ext cx="6400800" cy="4637697"/>
            </a:xfrm>
            <a:prstGeom prst="rect">
              <a:avLst/>
            </a:prstGeom>
            <a:ln>
              <a:noFill/>
            </a:ln>
          </p:spPr>
        </p:pic>
        <p:pic>
          <p:nvPicPr>
            <p:cNvPr id="10" name="Picture 9">
              <a:extLst>
                <a:ext uri="{FF2B5EF4-FFF2-40B4-BE49-F238E27FC236}">
                  <a16:creationId xmlns:a16="http://schemas.microsoft.com/office/drawing/2014/main" id="{299BA99A-3E40-409D-ACA1-5F50C139490E}"/>
                </a:ext>
              </a:extLst>
            </p:cNvPr>
            <p:cNvPicPr>
              <a:picLocks noChangeAspect="1"/>
            </p:cNvPicPr>
            <p:nvPr/>
          </p:nvPicPr>
          <p:blipFill rotWithShape="1">
            <a:blip r:embed="rId4">
              <a:extLst>
                <a:ext uri="{28A0092B-C50C-407E-A947-70E740481C1C}">
                  <a14:useLocalDpi xmlns:a14="http://schemas.microsoft.com/office/drawing/2010/main" val="0"/>
                </a:ext>
              </a:extLst>
            </a:blip>
            <a:srcRect l="51655" t="13255" r="27502" b="64521"/>
            <a:stretch/>
          </p:blipFill>
          <p:spPr>
            <a:xfrm>
              <a:off x="3117569" y="3526691"/>
              <a:ext cx="1718381" cy="1030690"/>
            </a:xfrm>
            <a:prstGeom prst="rect">
              <a:avLst/>
            </a:prstGeom>
            <a:ln>
              <a:noFill/>
            </a:ln>
          </p:spPr>
        </p:pic>
        <p:pic>
          <p:nvPicPr>
            <p:cNvPr id="11" name="Picture 10">
              <a:extLst>
                <a:ext uri="{FF2B5EF4-FFF2-40B4-BE49-F238E27FC236}">
                  <a16:creationId xmlns:a16="http://schemas.microsoft.com/office/drawing/2014/main" id="{76762DFF-EB3C-4F9B-8657-9DCA18BBD8A7}"/>
                </a:ext>
              </a:extLst>
            </p:cNvPr>
            <p:cNvPicPr>
              <a:picLocks noChangeAspect="1"/>
            </p:cNvPicPr>
            <p:nvPr/>
          </p:nvPicPr>
          <p:blipFill rotWithShape="1">
            <a:blip r:embed="rId4">
              <a:extLst>
                <a:ext uri="{28A0092B-C50C-407E-A947-70E740481C1C}">
                  <a14:useLocalDpi xmlns:a14="http://schemas.microsoft.com/office/drawing/2010/main" val="0"/>
                </a:ext>
              </a:extLst>
            </a:blip>
            <a:srcRect l="23006" t="55048" r="58406" b="20306"/>
            <a:stretch/>
          </p:blipFill>
          <p:spPr>
            <a:xfrm>
              <a:off x="5547038" y="1616502"/>
              <a:ext cx="1579626" cy="1178155"/>
            </a:xfrm>
            <a:prstGeom prst="rect">
              <a:avLst/>
            </a:prstGeom>
            <a:ln>
              <a:noFill/>
            </a:ln>
          </p:spPr>
        </p:pic>
      </p:grpSp>
    </p:spTree>
    <p:extLst>
      <p:ext uri="{BB962C8B-B14F-4D97-AF65-F5344CB8AC3E}">
        <p14:creationId xmlns:p14="http://schemas.microsoft.com/office/powerpoint/2010/main" val="63636265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tailEnd type="none"/>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14335</TotalTime>
  <Words>1191</Words>
  <Application>Microsoft Office PowerPoint</Application>
  <PresentationFormat>On-screen Show (4:3)</PresentationFormat>
  <Paragraphs>245</Paragraphs>
  <Slides>28</Slides>
  <Notes>5</Notes>
  <HiddenSlides>2</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8" baseType="lpstr">
      <vt:lpstr>Lucida Grande</vt:lpstr>
      <vt:lpstr>Arial</vt:lpstr>
      <vt:lpstr>Calibri</vt:lpstr>
      <vt:lpstr>Calibri Light</vt:lpstr>
      <vt:lpstr>Cambria Math</vt:lpstr>
      <vt:lpstr>Times</vt:lpstr>
      <vt:lpstr>Wingdings</vt:lpstr>
      <vt:lpstr>2_Office Theme</vt:lpstr>
      <vt:lpstr>Office Theme</vt:lpstr>
      <vt:lpstr>Equation</vt:lpstr>
      <vt:lpstr>Dynamical Nucleon-pion System  via  Basis Light-front Quantization Approach</vt:lpstr>
      <vt:lpstr>PowerPoint Presentation</vt:lpstr>
      <vt:lpstr>The idea: cloudy-bag model</vt:lpstr>
      <vt:lpstr>Current progress: step 1</vt:lpstr>
      <vt:lpstr>Methodology: Basis Light-front Quantization</vt:lpstr>
      <vt:lpstr>Starting point: chiral model of nucleon and pion</vt:lpstr>
      <vt:lpstr>Basis construction</vt:lpstr>
      <vt:lpstr>PowerPoint Presentation</vt:lpstr>
      <vt:lpstr>Light-front Hamiltonian in the basis representation</vt:lpstr>
      <vt:lpstr>Mass spectrum of the proton system</vt:lpstr>
      <vt:lpstr>Observable: proton’s Dirac form factor</vt:lpstr>
      <vt:lpstr>Proton’s Dirac form factor</vt:lpstr>
      <vt:lpstr>Proton’s Dirac form factor</vt:lpstr>
      <vt:lpstr>Summary and outlook</vt:lpstr>
      <vt:lpstr>PowerPoint Presentation</vt:lpstr>
      <vt:lpstr>Backups</vt:lpstr>
      <vt:lpstr>Cloudy-bag model for sea quark asymmetry</vt:lpstr>
      <vt:lpstr>Parton distribution function</vt:lpstr>
      <vt:lpstr>Chiral rotation of nucleon field</vt:lpstr>
      <vt:lpstr>Procedure</vt:lpstr>
      <vt:lpstr>Common variables in light-front dynamics</vt:lpstr>
      <vt:lpstr>Light-front vs equal-time quantization</vt:lpstr>
      <vt:lpstr>PowerPoint Presentation</vt:lpstr>
      <vt:lpstr>Light-front Hamiltonian density</vt:lpstr>
      <vt:lpstr>Light-front Hamiltonian in basis representation</vt:lpstr>
      <vt:lpstr>Nuclear physics</vt:lpstr>
      <vt:lpstr>Nuclear physics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Chiral Effective Lagrangian in Light-front Framework</dc:title>
  <dc:creator>Weijie Du</dc:creator>
  <cp:lastModifiedBy> </cp:lastModifiedBy>
  <cp:revision>702</cp:revision>
  <cp:lastPrinted>2018-11-01T23:40:29Z</cp:lastPrinted>
  <dcterms:created xsi:type="dcterms:W3CDTF">2018-04-13T18:47:58Z</dcterms:created>
  <dcterms:modified xsi:type="dcterms:W3CDTF">2019-04-09T16:52:28Z</dcterms:modified>
</cp:coreProperties>
</file>