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6" r:id="rId5"/>
    <p:sldId id="291" r:id="rId6"/>
    <p:sldId id="265" r:id="rId7"/>
    <p:sldId id="261" r:id="rId8"/>
    <p:sldId id="292" r:id="rId9"/>
    <p:sldId id="266" r:id="rId10"/>
    <p:sldId id="267" r:id="rId11"/>
    <p:sldId id="279" r:id="rId12"/>
    <p:sldId id="289" r:id="rId13"/>
    <p:sldId id="275" r:id="rId14"/>
    <p:sldId id="268" r:id="rId15"/>
    <p:sldId id="269" r:id="rId16"/>
    <p:sldId id="270" r:id="rId17"/>
    <p:sldId id="273" r:id="rId18"/>
    <p:sldId id="295" r:id="rId19"/>
    <p:sldId id="286" r:id="rId20"/>
    <p:sldId id="274" r:id="rId21"/>
    <p:sldId id="280" r:id="rId22"/>
    <p:sldId id="258" r:id="rId23"/>
    <p:sldId id="290" r:id="rId24"/>
    <p:sldId id="293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46"/>
  </p:normalViewPr>
  <p:slideViewPr>
    <p:cSldViewPr snapToGrid="0" snapToObjects="1">
      <p:cViewPr varScale="1">
        <p:scale>
          <a:sx n="53" d="100"/>
          <a:sy n="53" d="100"/>
        </p:scale>
        <p:origin x="461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2C6F8-F0A7-4259-8FF7-90073C42A854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74DB4-1DAE-4143-B1E5-D86DF017E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47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D1A43-4927-448A-8709-1A639C18A13E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8C55E-B25D-49F7-AC7B-3685D67F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8817" y="2263594"/>
            <a:ext cx="5399736" cy="187765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eRHIC</a:t>
            </a:r>
            <a:r>
              <a:rPr lang="en-US"/>
              <a:t> Machine Design </a:t>
            </a:r>
            <a:r>
              <a:rPr lang="en-US" dirty="0"/>
              <a:t>Overview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360" y="3991429"/>
            <a:ext cx="4890403" cy="12361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Christoph Montag, BNL</a:t>
            </a:r>
          </a:p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Workshop of the APS Topical Group on Hadronic Physics </a:t>
            </a:r>
          </a:p>
          <a:p>
            <a:r>
              <a:rPr lang="en-US" dirty="0"/>
              <a:t>April 10-12, 2019</a:t>
            </a: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4388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Storage 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811" y="3255743"/>
            <a:ext cx="4670242" cy="3166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98" y="3753080"/>
            <a:ext cx="4382758" cy="26624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698" y="1066379"/>
            <a:ext cx="8985302" cy="5111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Composed of six FODO arcs with 60º /cell for 5-10 GeV</a:t>
            </a:r>
          </a:p>
          <a:p>
            <a:pPr marL="0" indent="0">
              <a:buNone/>
            </a:pPr>
            <a:r>
              <a:rPr lang="en-US" sz="2000" dirty="0"/>
              <a:t>				    90º /cell for 18 GeV</a:t>
            </a:r>
          </a:p>
          <a:p>
            <a:pPr marL="0" indent="0">
              <a:buNone/>
            </a:pPr>
            <a:r>
              <a:rPr lang="en-US" sz="2000" dirty="0"/>
              <a:t>Super-bends for 5 to 10 GeV for emittance control</a:t>
            </a:r>
          </a:p>
          <a:p>
            <a:pPr marL="0" indent="0">
              <a:buNone/>
            </a:pPr>
            <a:r>
              <a:rPr lang="en-US" sz="2000" dirty="0"/>
              <a:t>5 straight sections with simple layout, plus IR straight</a:t>
            </a:r>
          </a:p>
          <a:p>
            <a:pPr marL="0" indent="0">
              <a:buNone/>
            </a:pPr>
            <a:r>
              <a:rPr lang="en-US" sz="2000" dirty="0"/>
              <a:t>Radiate approx. 10 MW for maximum luminosity parameters at 10GeV 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 14 superconducting 2-cell 591 MHz RF cavities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6766" y="5320229"/>
            <a:ext cx="9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Storage </a:t>
            </a:r>
          </a:p>
          <a:p>
            <a:pPr algn="ctr"/>
            <a:r>
              <a:rPr lang="en-US" sz="1200" dirty="0"/>
              <a:t>Ring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1DA28FA-6C2B-4709-92A3-8439A1724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24"/>
          <a:stretch/>
        </p:blipFill>
        <p:spPr>
          <a:xfrm>
            <a:off x="6481344" y="1347252"/>
            <a:ext cx="2594613" cy="13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0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41" y="357569"/>
            <a:ext cx="7886700" cy="662629"/>
          </a:xfrm>
        </p:spPr>
        <p:txBody>
          <a:bodyPr>
            <a:normAutofit fontScale="90000"/>
          </a:bodyPr>
          <a:lstStyle/>
          <a:p>
            <a:r>
              <a:rPr lang="en-US" dirty="0"/>
              <a:t>Beam-Beam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918" y="1459133"/>
            <a:ext cx="3707953" cy="3707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912" y="1048095"/>
            <a:ext cx="52320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 electron ring just above integer resonance to benefit from dynamic focusing and to stay away from half-integer spin resonance</a:t>
            </a:r>
            <a:endParaRPr lang="en-US" sz="4000" dirty="0"/>
          </a:p>
          <a:p>
            <a:endParaRPr lang="en-US" dirty="0"/>
          </a:p>
          <a:p>
            <a:r>
              <a:rPr lang="en-US" b="1" dirty="0"/>
              <a:t>Concerns: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 hadron emittance growth,</a:t>
            </a:r>
          </a:p>
          <a:p>
            <a:r>
              <a:rPr lang="en-US" dirty="0"/>
              <a:t>     examined using long term weak-strong </a:t>
            </a:r>
          </a:p>
          <a:p>
            <a:r>
              <a:rPr lang="en-US" dirty="0"/>
              <a:t>     simulations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No evidence in head-on collisions; optimum choice of crab cavity frequency on-going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Coherent beam-beam instability,</a:t>
            </a:r>
          </a:p>
          <a:p>
            <a:r>
              <a:rPr lang="en-US" dirty="0"/>
              <a:t>     examined by strong-strong simulations</a:t>
            </a:r>
          </a:p>
          <a:p>
            <a:r>
              <a:rPr lang="en-US" dirty="0"/>
              <a:t>     using several codes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/>
              <a:t>Threshold found</a:t>
            </a:r>
          </a:p>
          <a:p>
            <a:r>
              <a:rPr lang="en-US" dirty="0"/>
              <a:t>      at twice the design intensities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strong dependence of beam-beam parameter on radiation damping decrement found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3770"/>
          </a:xfrm>
        </p:spPr>
        <p:txBody>
          <a:bodyPr/>
          <a:lstStyle/>
          <a:p>
            <a:r>
              <a:rPr lang="en-US" dirty="0"/>
              <a:t>Dynamic Aperture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55" y="1205949"/>
            <a:ext cx="8938544" cy="51059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Requirements: Hadrons DA&gt; 5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  (RHIC experience)</a:t>
            </a:r>
          </a:p>
          <a:p>
            <a:pPr marL="0" indent="0">
              <a:buNone/>
            </a:pPr>
            <a:r>
              <a:rPr lang="en-US" dirty="0"/>
              <a:t>                        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541" y="1961579"/>
            <a:ext cx="2780984" cy="4205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421" y="1961579"/>
            <a:ext cx="4776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terms tracking in eRHIC hadron 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beam-beam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multipole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Beam-beam has a strong impact on DA</a:t>
            </a:r>
          </a:p>
          <a:p>
            <a:r>
              <a:rPr lang="en-US" dirty="0"/>
              <a:t>Systematic multipole errors in the IR should not </a:t>
            </a:r>
          </a:p>
          <a:p>
            <a:r>
              <a:rPr lang="en-US" dirty="0"/>
              <a:t>exceed 2 units of 10</a:t>
            </a:r>
            <a:r>
              <a:rPr lang="en-US" baseline="30000" dirty="0"/>
              <a:t>-4</a:t>
            </a:r>
            <a:r>
              <a:rPr lang="en-US" dirty="0"/>
              <a:t> @ 25mm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High demand of IR magnet design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37757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436" y="223471"/>
            <a:ext cx="8454894" cy="488818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Ring Dynamic Aperture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54428" y="981324"/>
                <a:ext cx="8871946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Requirement: &gt; 10 </a:t>
                </a:r>
                <a:r>
                  <a:rPr lang="en-US" sz="2000" dirty="0">
                    <a:latin typeface="Symbol" panose="05050102010706020507" pitchFamily="18" charset="2"/>
                  </a:rPr>
                  <a:t>s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 all three planes (lifetime)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Main issue: 2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nd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order chromaticity (local IR </a:t>
                </a:r>
                <a:r>
                  <a:rPr lang="en-US" sz="2000" dirty="0" err="1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x</a:t>
                </a:r>
                <a:r>
                  <a:rPr lang="en-US" sz="2000" baseline="-250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x,y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= -30)</a:t>
                </a:r>
              </a:p>
              <a:p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Sextupole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scheme: A-B-E-A-B-A-B-C-A-B-C-A-B-E-A-B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Off-momentum DA still limited at 0.7% (12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s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) by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 2nd order vertical chromaticity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On-momentum DA ~ 20 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s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, limited by tune shift with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amplitude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000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54428" y="981324"/>
                <a:ext cx="8871946" cy="4351338"/>
              </a:xfrm>
              <a:blipFill>
                <a:blip r:embed="rId2"/>
                <a:stretch>
                  <a:fillRect l="-619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164" y="3909856"/>
            <a:ext cx="1840251" cy="2845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48" y="795416"/>
            <a:ext cx="2199094" cy="3070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737" y="3655475"/>
            <a:ext cx="4350569" cy="3107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4466739"/>
            <a:ext cx="3098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results with beam-beam and imperfections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optimization of  non-chromatic sextupoles yet</a:t>
            </a:r>
          </a:p>
        </p:txBody>
      </p:sp>
    </p:spTree>
    <p:extLst>
      <p:ext uri="{BB962C8B-B14F-4D97-AF65-F5344CB8AC3E}">
        <p14:creationId xmlns:p14="http://schemas.microsoft.com/office/powerpoint/2010/main" val="3694355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24" y="30778"/>
            <a:ext cx="7886700" cy="579502"/>
          </a:xfrm>
        </p:spPr>
        <p:txBody>
          <a:bodyPr>
            <a:noAutofit/>
          </a:bodyPr>
          <a:lstStyle/>
          <a:p>
            <a:r>
              <a:rPr lang="en-US" sz="3600" dirty="0"/>
              <a:t>Electron Storage Ring Polarization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7" y="797323"/>
            <a:ext cx="9119913" cy="551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Need to store bunches with 85% initial polarization and spins parallel ↑ ↑ and                        spins antiparallel ↑↓ to guide field in the arc.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1800" dirty="0">
                <a:sym typeface="Wingdings" panose="05000000000000000000" pitchFamily="2" charset="2"/>
              </a:rPr>
              <a:t>Need to replace bunches with parallel spin </a:t>
            </a:r>
            <a:r>
              <a:rPr lang="en-US" sz="1800" dirty="0"/>
              <a:t>↑ ↑</a:t>
            </a:r>
            <a:r>
              <a:rPr lang="en-US" sz="1800" dirty="0">
                <a:sym typeface="Wingdings" panose="05000000000000000000" pitchFamily="2" charset="2"/>
              </a:rPr>
              <a:t> with a rate of up to 1/(5 minutes) because of Sokolov-</a:t>
            </a:r>
            <a:r>
              <a:rPr lang="en-US" sz="1800" dirty="0" err="1">
                <a:sym typeface="Wingdings" panose="05000000000000000000" pitchFamily="2" charset="2"/>
              </a:rPr>
              <a:t>Ternov</a:t>
            </a:r>
            <a:r>
              <a:rPr lang="en-US" sz="1800" dirty="0">
                <a:sym typeface="Wingdings" panose="05000000000000000000" pitchFamily="2" charset="2"/>
              </a:rPr>
              <a:t> depolarization (defines the injection chain – Rapid Cycling Synchrotron)</a:t>
            </a:r>
          </a:p>
          <a:p>
            <a:r>
              <a:rPr lang="en-US" sz="1800" dirty="0"/>
              <a:t>Equilibrium polarization P</a:t>
            </a:r>
            <a:r>
              <a:rPr lang="en-US" sz="1800" baseline="-25000" dirty="0"/>
              <a:t>∞</a:t>
            </a:r>
            <a:r>
              <a:rPr lang="en-US" sz="1800" dirty="0"/>
              <a:t> = 50% in eRHIC sufficient </a:t>
            </a:r>
          </a:p>
          <a:p>
            <a:pPr marL="0" indent="0">
              <a:buNone/>
            </a:pPr>
            <a:r>
              <a:rPr lang="en-US" sz="1800" dirty="0"/>
              <a:t>   to maintain polarization with &lt;P&gt; = 63%  (spin ↑↓</a:t>
            </a:r>
            <a:r>
              <a:rPr lang="en-US" sz="1800" dirty="0">
                <a:sym typeface="Wingdings" panose="05000000000000000000" pitchFamily="2" charset="2"/>
              </a:rPr>
              <a:t> 80%)</a:t>
            </a:r>
            <a:endParaRPr lang="en-US" sz="1800" dirty="0"/>
          </a:p>
          <a:p>
            <a:r>
              <a:rPr lang="en-US" sz="1800" dirty="0"/>
              <a:t>Higher vertical tune better due to easier orbit control </a:t>
            </a:r>
          </a:p>
          <a:p>
            <a:pPr marL="0" indent="0">
              <a:buNone/>
            </a:pPr>
            <a:r>
              <a:rPr lang="en-US" sz="1800" dirty="0"/>
              <a:t>    (beam-beam feasibility to be checked))</a:t>
            </a:r>
          </a:p>
          <a:p>
            <a:r>
              <a:rPr lang="en-US" sz="1800" dirty="0"/>
              <a:t>Spin matching between rotators essential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Conclusion</a:t>
            </a:r>
            <a:r>
              <a:rPr lang="en-US" sz="1800" dirty="0"/>
              <a:t>: </a:t>
            </a:r>
          </a:p>
          <a:p>
            <a:r>
              <a:rPr lang="en-US" sz="1800" dirty="0"/>
              <a:t>Polarization is ok </a:t>
            </a:r>
          </a:p>
          <a:p>
            <a:r>
              <a:rPr lang="en-US" sz="1800" dirty="0"/>
              <a:t>More improvements expected by longitudinal spin matching, harmonic bumps, BBA, </a:t>
            </a:r>
            <a:r>
              <a:rPr lang="en-US" sz="1800" dirty="0" err="1"/>
              <a:t>etc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758" y="3308192"/>
            <a:ext cx="2554225" cy="1563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8436" y="4824682"/>
            <a:ext cx="211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Polarization with realistic machine errors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918" y="1935219"/>
            <a:ext cx="2739082" cy="1548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15006" y="3613084"/>
            <a:ext cx="174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↑ 50% reachable</a:t>
            </a:r>
          </a:p>
        </p:txBody>
      </p:sp>
    </p:spTree>
    <p:extLst>
      <p:ext uri="{BB962C8B-B14F-4D97-AF65-F5344CB8AC3E}">
        <p14:creationId xmlns:p14="http://schemas.microsoft.com/office/powerpoint/2010/main" val="4117422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Rapid Cycling Synchrotron with Spin Resonance Free Lattice as Full Energy Polarized Injector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2372" y="2269288"/>
            <a:ext cx="76153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Both the strong intrinsic and imperfection resonances occur at spin tunes: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nP</a:t>
            </a:r>
            <a:r>
              <a:rPr lang="en-US" dirty="0">
                <a:solidFill>
                  <a:srgbClr val="FF0000"/>
                </a:solidFill>
              </a:rPr>
              <a:t> +/- </a:t>
            </a:r>
            <a:r>
              <a:rPr lang="en-US" dirty="0" err="1">
                <a:solidFill>
                  <a:srgbClr val="FF0000"/>
                </a:solidFill>
              </a:rPr>
              <a:t>Qy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Gϒ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err="1">
                <a:solidFill>
                  <a:srgbClr val="FF0000"/>
                </a:solidFill>
              </a:rPr>
              <a:t>nP</a:t>
            </a:r>
            <a:r>
              <a:rPr lang="en-US" dirty="0">
                <a:solidFill>
                  <a:srgbClr val="FF0000"/>
                </a:solidFill>
              </a:rPr>
              <a:t> +/- [</a:t>
            </a:r>
            <a:r>
              <a:rPr lang="en-US" dirty="0" err="1">
                <a:solidFill>
                  <a:srgbClr val="FF0000"/>
                </a:solidFill>
              </a:rPr>
              <a:t>Qy</a:t>
            </a:r>
            <a:r>
              <a:rPr lang="en-US" dirty="0">
                <a:solidFill>
                  <a:srgbClr val="FF0000"/>
                </a:solidFill>
              </a:rPr>
              <a:t>] </a:t>
            </a:r>
            <a:r>
              <a:rPr lang="en-US" dirty="0"/>
              <a:t>(integer part of tune)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To accelerate from 400 MeV to 18 GeV requires the spin tune ramping from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0.907 &lt; Gϒ &lt; 41.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If we use a </a:t>
            </a:r>
            <a:r>
              <a:rPr lang="en-US" dirty="0">
                <a:solidFill>
                  <a:srgbClr val="FF0000"/>
                </a:solidFill>
              </a:rPr>
              <a:t>periodicity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P=96</a:t>
            </a:r>
            <a:r>
              <a:rPr lang="en-US" dirty="0"/>
              <a:t>  and a </a:t>
            </a:r>
            <a:r>
              <a:rPr lang="en-US" dirty="0">
                <a:solidFill>
                  <a:srgbClr val="FF0000"/>
                </a:solidFill>
              </a:rPr>
              <a:t>tune </a:t>
            </a:r>
            <a:r>
              <a:rPr lang="en-US" dirty="0" err="1">
                <a:solidFill>
                  <a:srgbClr val="FF0000"/>
                </a:solidFill>
              </a:rPr>
              <a:t>Qy</a:t>
            </a:r>
            <a:r>
              <a:rPr lang="en-US" dirty="0"/>
              <a:t> with an integer value of 50 then our first two intrinsic resonances will occur outside of the range of our spin tunes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Gϒ</a:t>
            </a:r>
            <a:r>
              <a:rPr lang="en-US" dirty="0">
                <a:solidFill>
                  <a:srgbClr val="FF0000"/>
                </a:solidFill>
              </a:rPr>
              <a:t>1 = 50+ν</a:t>
            </a:r>
            <a:r>
              <a:rPr lang="en-US" baseline="-25000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baseline="-25000" dirty="0" err="1"/>
              <a:t>y</a:t>
            </a:r>
            <a:r>
              <a:rPr lang="en-US" dirty="0"/>
              <a:t>  is the fractional part of the tune)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Gϒ</a:t>
            </a:r>
            <a:r>
              <a:rPr lang="en-US" dirty="0">
                <a:solidFill>
                  <a:srgbClr val="FF0000"/>
                </a:solidFill>
              </a:rPr>
              <a:t>2 = 96 – (50+ν</a:t>
            </a:r>
            <a:r>
              <a:rPr lang="en-US" baseline="-25000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 ) =46-ν</a:t>
            </a:r>
            <a:r>
              <a:rPr lang="en-US" baseline="-25000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Also our imperfection resonances will follow suit with the first major one occurring at </a:t>
            </a:r>
            <a:r>
              <a:rPr lang="en-US" b="1" dirty="0"/>
              <a:t>Gϒ</a:t>
            </a:r>
            <a:r>
              <a:rPr lang="en-US" dirty="0"/>
              <a:t>2 = 96 – 50 = 46 </a:t>
            </a:r>
          </a:p>
        </p:txBody>
      </p:sp>
    </p:spTree>
    <p:extLst>
      <p:ext uri="{BB962C8B-B14F-4D97-AF65-F5344CB8AC3E}">
        <p14:creationId xmlns:p14="http://schemas.microsoft.com/office/powerpoint/2010/main" val="715059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Spin Tracking in the Rapid-Cycling Synchrotron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6" y="2651102"/>
            <a:ext cx="3513086" cy="251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303" y="2236660"/>
            <a:ext cx="4666129" cy="3341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2489" y="1835378"/>
            <a:ext cx="397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asterisk: 200 </a:t>
            </a:r>
            <a:r>
              <a:rPr lang="en-US" dirty="0" err="1"/>
              <a:t>ms</a:t>
            </a:r>
            <a:r>
              <a:rPr lang="en-US" dirty="0"/>
              <a:t> ramp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" y="1594534"/>
            <a:ext cx="414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quasi-symmetry</a:t>
            </a:r>
          </a:p>
          <a:p>
            <a:r>
              <a:rPr lang="en-US" dirty="0">
                <a:sym typeface="Wingdings" panose="05000000000000000000" pitchFamily="2" charset="2"/>
              </a:rPr>
              <a:t> Good spin transparency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10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56" y="138417"/>
            <a:ext cx="7886700" cy="707972"/>
          </a:xfrm>
        </p:spPr>
        <p:txBody>
          <a:bodyPr>
            <a:normAutofit/>
          </a:bodyPr>
          <a:lstStyle/>
          <a:p>
            <a:r>
              <a:rPr lang="en-US" sz="3600" dirty="0"/>
              <a:t>IR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1158" y="5442600"/>
            <a:ext cx="74738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Design meets all requirements </a:t>
            </a: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 Very constrained systems, requires novel types of magnets in the 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55" y="778227"/>
            <a:ext cx="8885645" cy="48605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/>
              <a:t>IR design requirements:</a:t>
            </a:r>
          </a:p>
          <a:p>
            <a:pPr marL="0" indent="0">
              <a:buNone/>
            </a:pPr>
            <a:endParaRPr lang="en-US" sz="1800" b="1" dirty="0"/>
          </a:p>
          <a:p>
            <a:pPr lvl="1"/>
            <a:r>
              <a:rPr lang="en-US" sz="1800" dirty="0"/>
              <a:t>Small 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dirty="0"/>
              <a:t>* for high luminosity</a:t>
            </a:r>
          </a:p>
          <a:p>
            <a:pPr lvl="1"/>
            <a:r>
              <a:rPr lang="en-US" sz="1800" dirty="0"/>
              <a:t>Limited IR chromaticity contributions</a:t>
            </a:r>
          </a:p>
          <a:p>
            <a:pPr lvl="1"/>
            <a:r>
              <a:rPr lang="en-US" sz="1800" dirty="0"/>
              <a:t>Large final focus quadrupole aperture</a:t>
            </a:r>
          </a:p>
          <a:p>
            <a:pPr lvl="1"/>
            <a:r>
              <a:rPr lang="en-US" sz="1800" dirty="0"/>
              <a:t>Large detector acceptance  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 Large quadrupole aperture, limited beam divergence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Accommodate dipole spectrometer in the low-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optics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No accelerator magnets +/-4.5 m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22 </a:t>
            </a:r>
            <a:r>
              <a:rPr lang="en-US" sz="1800" dirty="0" err="1">
                <a:sym typeface="Wingdings" panose="05000000000000000000" pitchFamily="2" charset="2"/>
              </a:rPr>
              <a:t>mrad</a:t>
            </a:r>
            <a:r>
              <a:rPr lang="en-US" sz="1800" dirty="0">
                <a:sym typeface="Wingdings" panose="05000000000000000000" pitchFamily="2" charset="2"/>
              </a:rPr>
              <a:t> crossing angle, crab crossing, crab cavities 90° from IP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Avoid synchrotron radiation: 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no electron bends on the forward side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absorb SR far from IP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need mask against backscattered SR photons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Accommodate spin rotators, spin matching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Space for luminosity monitor, neutron detector, “Roman Pots”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27" y="432852"/>
            <a:ext cx="2649004" cy="1908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51328" y="160060"/>
            <a:ext cx="106387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8724" y="143828"/>
            <a:ext cx="12228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382967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 flipH="1" flipV="1">
            <a:off x="8516540" y="5861051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21650" y="4050302"/>
            <a:ext cx="6508127" cy="192542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Multi-stage separation: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Electrons from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Protons from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Electrons from Bethe-</a:t>
            </a:r>
            <a:r>
              <a:rPr lang="en-US" dirty="0" err="1"/>
              <a:t>Heitler</a:t>
            </a:r>
            <a:r>
              <a:rPr lang="en-US" dirty="0"/>
              <a:t> photons (luminosity monitor)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working on </a:t>
            </a:r>
            <a:r>
              <a:rPr lang="en-US" dirty="0">
                <a:solidFill>
                  <a:srgbClr val="FF0000"/>
                </a:solidFill>
              </a:rPr>
              <a:t>increasing crossing angle </a:t>
            </a:r>
            <a:r>
              <a:rPr lang="en-US" dirty="0"/>
              <a:t>from 22 to </a:t>
            </a:r>
            <a:r>
              <a:rPr lang="en-US" dirty="0">
                <a:solidFill>
                  <a:srgbClr val="FF0000"/>
                </a:solidFill>
              </a:rPr>
              <a:t>25 </a:t>
            </a:r>
            <a:r>
              <a:rPr lang="en-US" dirty="0" err="1">
                <a:solidFill>
                  <a:srgbClr val="FF0000"/>
                </a:solidFill>
              </a:rPr>
              <a:t>mrad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to ease magnet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53" y="157131"/>
            <a:ext cx="5751088" cy="445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3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986"/>
            <a:ext cx="7886700" cy="54386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35" y="857119"/>
            <a:ext cx="8547814" cy="5570734"/>
          </a:xfrm>
        </p:spPr>
        <p:txBody>
          <a:bodyPr>
            <a:noAutofit/>
          </a:bodyPr>
          <a:lstStyle/>
          <a:p>
            <a:r>
              <a:rPr lang="en-US" sz="1800" dirty="0" err="1"/>
              <a:t>eRHIC</a:t>
            </a:r>
            <a:r>
              <a:rPr lang="en-US" sz="1800" dirty="0"/>
              <a:t> design reaches a peak luminosity of </a:t>
            </a:r>
          </a:p>
          <a:p>
            <a:pPr marL="0" indent="0">
              <a:buNone/>
            </a:pPr>
            <a:r>
              <a:rPr lang="en-US" sz="1800" b="1" dirty="0"/>
              <a:t>                                                  L= 1.05·10</a:t>
            </a:r>
            <a:r>
              <a:rPr lang="en-US" sz="1800" b="1" baseline="30000" dirty="0"/>
              <a:t>34</a:t>
            </a:r>
            <a:r>
              <a:rPr lang="en-US" sz="1800" b="1" dirty="0"/>
              <a:t>cm</a:t>
            </a:r>
            <a:r>
              <a:rPr lang="en-US" sz="1800" b="1" baseline="30000" dirty="0"/>
              <a:t>-2</a:t>
            </a:r>
            <a:r>
              <a:rPr lang="en-US" sz="1800" b="1" dirty="0"/>
              <a:t>s</a:t>
            </a:r>
            <a:r>
              <a:rPr lang="en-US" sz="1800" b="1" baseline="30000" dirty="0"/>
              <a:t>-1</a:t>
            </a:r>
            <a:endParaRPr lang="en-US" sz="1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/>
              <a:t>However, this </a:t>
            </a:r>
            <a:r>
              <a:rPr lang="en-US" sz="1800" dirty="0">
                <a:solidFill>
                  <a:srgbClr val="FF0000"/>
                </a:solidFill>
              </a:rPr>
              <a:t>can only be achieved with strong hadron cooling</a:t>
            </a:r>
            <a:r>
              <a:rPr lang="en-US" sz="1800" dirty="0"/>
              <a:t>, which is beyond state of the art, and is a topic of ongoing R&amp;D.</a:t>
            </a:r>
          </a:p>
          <a:p>
            <a:r>
              <a:rPr lang="en-US" sz="1800" dirty="0"/>
              <a:t>The corresponding design risk is mitigated by R&amp;D, exploring variants for hadron cooling and by a </a:t>
            </a:r>
            <a:r>
              <a:rPr lang="en-US" sz="1800" dirty="0" err="1">
                <a:solidFill>
                  <a:srgbClr val="FF0000"/>
                </a:solidFill>
              </a:rPr>
              <a:t>fall-back</a:t>
            </a:r>
            <a:r>
              <a:rPr lang="en-US" sz="1800" dirty="0">
                <a:solidFill>
                  <a:srgbClr val="FF0000"/>
                </a:solidFill>
              </a:rPr>
              <a:t> solution </a:t>
            </a:r>
            <a:r>
              <a:rPr lang="en-US" sz="1800" dirty="0"/>
              <a:t>with a respectable luminosity of </a:t>
            </a:r>
          </a:p>
          <a:p>
            <a:pPr marL="0" indent="0" algn="ctr">
              <a:buNone/>
            </a:pPr>
            <a:r>
              <a:rPr lang="en-US" sz="1800" dirty="0"/>
              <a:t> </a:t>
            </a:r>
            <a:r>
              <a:rPr lang="en-US" sz="1800" b="1" dirty="0"/>
              <a:t>L= 0.44·10</a:t>
            </a:r>
            <a:r>
              <a:rPr lang="en-US" sz="1800" b="1" baseline="30000" dirty="0"/>
              <a:t>34</a:t>
            </a:r>
            <a:r>
              <a:rPr lang="en-US" sz="1800" b="1" dirty="0"/>
              <a:t>cm</a:t>
            </a:r>
            <a:r>
              <a:rPr lang="en-US" sz="1800" b="1" baseline="30000" dirty="0"/>
              <a:t>-2</a:t>
            </a:r>
            <a:r>
              <a:rPr lang="en-US" sz="1800" b="1" dirty="0"/>
              <a:t>s</a:t>
            </a:r>
            <a:r>
              <a:rPr lang="en-US" sz="1800" b="1" baseline="30000" dirty="0"/>
              <a:t>-1</a:t>
            </a:r>
            <a:endParaRPr lang="en-US" sz="1800" b="1" dirty="0"/>
          </a:p>
          <a:p>
            <a:r>
              <a:rPr lang="en-US" sz="1800" dirty="0"/>
              <a:t>eRHIC design has progressed very well and a tremendous amount of design work was accomplished.</a:t>
            </a:r>
          </a:p>
          <a:p>
            <a:r>
              <a:rPr lang="en-US" sz="1800" dirty="0"/>
              <a:t>There are still critical beam dynamic issues which require more effort. They could have an impact on achievable luminosity but do not constitute a risk of missing the EIC White Paper Requirement </a:t>
            </a:r>
          </a:p>
          <a:p>
            <a:r>
              <a:rPr lang="en-US" sz="1800" dirty="0"/>
              <a:t>While a large amount of work is still ahead to arrive at a </a:t>
            </a:r>
            <a:r>
              <a:rPr lang="en-US" sz="1800" b="1" dirty="0">
                <a:solidFill>
                  <a:srgbClr val="FF0000"/>
                </a:solidFill>
              </a:rPr>
              <a:t>Conceptual Design</a:t>
            </a:r>
            <a:r>
              <a:rPr lang="en-US" sz="1800" dirty="0"/>
              <a:t>, we believe that the present state of the eRHIC design matches well the expectations of a Pre-Conceptual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9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79" y="1825625"/>
            <a:ext cx="4731469" cy="2865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331" y="2445431"/>
            <a:ext cx="2833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superconducting storage 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3.8km circumference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Energy up to 255 GeV protons, or 100 GeV/n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110 bunches/beam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0331" y="4793698"/>
            <a:ext cx="7079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60% proton polarization – </a:t>
            </a:r>
            <a:r>
              <a:rPr lang="en-US" sz="2000" dirty="0">
                <a:solidFill>
                  <a:srgbClr val="FF0000"/>
                </a:solidFill>
              </a:rPr>
              <a:t>world’s only polarized proton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 interaction regions, 2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operation since 2001</a:t>
            </a:r>
          </a:p>
        </p:txBody>
      </p:sp>
    </p:spTree>
    <p:extLst>
      <p:ext uri="{BB962C8B-B14F-4D97-AF65-F5344CB8AC3E}">
        <p14:creationId xmlns:p14="http://schemas.microsoft.com/office/powerpoint/2010/main" val="2565372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213" y="469683"/>
            <a:ext cx="4134059" cy="58422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55374" y="808383"/>
            <a:ext cx="38563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Pre-Conceptual Design Report delivered to DOE on August 20, 2018 – soon to </a:t>
            </a:r>
            <a:r>
              <a:rPr lang="en-US" sz="2400"/>
              <a:t>be published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~800 pages, with many subsystems already beyond pre-conceptual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Active R&amp;D program on strong hadron cooling</a:t>
            </a:r>
          </a:p>
        </p:txBody>
      </p:sp>
    </p:spTree>
    <p:extLst>
      <p:ext uri="{BB962C8B-B14F-4D97-AF65-F5344CB8AC3E}">
        <p14:creationId xmlns:p14="http://schemas.microsoft.com/office/powerpoint/2010/main" val="2160752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5EEC7-715D-4C5F-BB71-053D3C354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1C0F8-93E0-4F15-A7E1-4A4459FC3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6638E-8186-4E3F-A9D3-421C12D8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06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6" y="2015108"/>
            <a:ext cx="9161756" cy="3972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878" y="342619"/>
            <a:ext cx="1944412" cy="1545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832" y="5165895"/>
            <a:ext cx="2502399" cy="1328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5302204" y="2475123"/>
            <a:ext cx="0" cy="6890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37744" y="4736459"/>
            <a:ext cx="6578" cy="5525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46778" y="3067839"/>
            <a:ext cx="0" cy="56744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22" y="284253"/>
            <a:ext cx="3962400" cy="2190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3646778" y="2475123"/>
            <a:ext cx="0" cy="2788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02204" y="1804096"/>
            <a:ext cx="901" cy="4600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10000" y="3089483"/>
            <a:ext cx="231757" cy="98473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927878" y="2448653"/>
            <a:ext cx="559423" cy="24043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080601" y="3169126"/>
            <a:ext cx="417524" cy="63273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469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3734"/>
          </a:xfrm>
        </p:spPr>
        <p:txBody>
          <a:bodyPr>
            <a:normAutofit/>
          </a:bodyPr>
          <a:lstStyle/>
          <a:p>
            <a:r>
              <a:rPr lang="en-US" sz="3600" dirty="0"/>
              <a:t>Requirements for the EIC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90921"/>
            <a:ext cx="8679536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Requirements for an Electron-Ion Collider are defined in the White Paper: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High luminosity</a:t>
            </a:r>
            <a:r>
              <a:rPr lang="en-US" sz="2400" dirty="0"/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/>
              <a:t> = 10</a:t>
            </a:r>
            <a:r>
              <a:rPr lang="en-US" sz="2400" baseline="30000" dirty="0"/>
              <a:t>33</a:t>
            </a:r>
            <a:r>
              <a:rPr lang="en-US" sz="2400" dirty="0"/>
              <a:t> to 10</a:t>
            </a:r>
            <a:r>
              <a:rPr lang="en-US" sz="2400" baseline="30000" dirty="0"/>
              <a:t>34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sec</a:t>
            </a:r>
            <a:r>
              <a:rPr lang="en-US" sz="2400" baseline="30000" dirty="0"/>
              <a:t>-1</a:t>
            </a:r>
            <a:r>
              <a:rPr lang="en-US" sz="2400" dirty="0"/>
              <a:t>  </a:t>
            </a:r>
          </a:p>
          <a:p>
            <a:r>
              <a:rPr lang="en-US" sz="2400" dirty="0"/>
              <a:t>Large range of center-of-mass </a:t>
            </a:r>
            <a:r>
              <a:rPr lang="en-US" sz="2400" dirty="0">
                <a:solidFill>
                  <a:srgbClr val="FF0000"/>
                </a:solidFill>
              </a:rPr>
              <a:t>energies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baseline="-25000" dirty="0" err="1"/>
              <a:t>cm</a:t>
            </a:r>
            <a:r>
              <a:rPr lang="en-US" sz="2400" dirty="0"/>
              <a:t>= 20 to 140 GeV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Polarized beams </a:t>
            </a:r>
            <a:r>
              <a:rPr lang="en-US" sz="2400" dirty="0"/>
              <a:t>with flexible spin patterns</a:t>
            </a:r>
          </a:p>
          <a:p>
            <a:r>
              <a:rPr lang="en-US" sz="2400" dirty="0"/>
              <a:t>Favorable condition for </a:t>
            </a:r>
            <a:r>
              <a:rPr lang="en-US" sz="2400" dirty="0">
                <a:solidFill>
                  <a:srgbClr val="FF0000"/>
                </a:solidFill>
              </a:rPr>
              <a:t>detector acceptance </a:t>
            </a:r>
            <a:r>
              <a:rPr lang="en-US" sz="2400" dirty="0"/>
              <a:t>such as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=200 MeV</a:t>
            </a:r>
          </a:p>
          <a:p>
            <a:r>
              <a:rPr lang="en-US" sz="2400" dirty="0"/>
              <a:t>Large range of </a:t>
            </a:r>
            <a:r>
              <a:rPr lang="en-US" sz="2400" dirty="0">
                <a:solidFill>
                  <a:srgbClr val="FF0000"/>
                </a:solidFill>
              </a:rPr>
              <a:t>hadron species</a:t>
            </a:r>
            <a:r>
              <a:rPr lang="en-US" sz="2400" dirty="0"/>
              <a:t>:  protons ….Uranium</a:t>
            </a:r>
          </a:p>
          <a:p>
            <a:r>
              <a:rPr lang="en-US" sz="2400" dirty="0"/>
              <a:t>Collisions of electrons with </a:t>
            </a:r>
            <a:r>
              <a:rPr lang="en-US" sz="2400" dirty="0">
                <a:solidFill>
                  <a:srgbClr val="FF0000"/>
                </a:solidFill>
              </a:rPr>
              <a:t>polarized protons and light ions</a:t>
            </a:r>
            <a:r>
              <a:rPr lang="en-US" sz="2400" dirty="0"/>
              <a:t>  (</a:t>
            </a:r>
            <a:r>
              <a:rPr lang="en-US" sz="2400" dirty="0">
                <a:latin typeface="Wingdings 3" panose="05040102010807070707" pitchFamily="18" charset="2"/>
              </a:rPr>
              <a:t>h</a:t>
            </a:r>
            <a:r>
              <a:rPr lang="en-US" sz="2400" baseline="30000" dirty="0"/>
              <a:t>3</a:t>
            </a:r>
            <a:r>
              <a:rPr lang="en-US" sz="2400" dirty="0"/>
              <a:t>He, </a:t>
            </a:r>
            <a:r>
              <a:rPr lang="en-US" sz="2400" dirty="0" err="1">
                <a:latin typeface="Wingdings 3" panose="05040102010807070707" pitchFamily="18" charset="2"/>
              </a:rPr>
              <a:t>h</a:t>
            </a:r>
            <a:r>
              <a:rPr lang="en-US" sz="2400" dirty="0" err="1"/>
              <a:t>d</a:t>
            </a:r>
            <a:r>
              <a:rPr lang="en-US" sz="2400" dirty="0"/>
              <a:t>,…)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err="1"/>
              <a:t>eRHIC</a:t>
            </a:r>
            <a:r>
              <a:rPr lang="en-US" dirty="0"/>
              <a:t> meets or exceeds the requirements formulated in the </a:t>
            </a:r>
          </a:p>
          <a:p>
            <a:pPr marL="0" indent="0">
              <a:buNone/>
            </a:pPr>
            <a:r>
              <a:rPr lang="en-US" dirty="0"/>
              <a:t>White Paper on EIC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190" y="-3266"/>
            <a:ext cx="7886700" cy="786097"/>
          </a:xfrm>
        </p:spPr>
        <p:txBody>
          <a:bodyPr>
            <a:normAutofit/>
          </a:bodyPr>
          <a:lstStyle/>
          <a:p>
            <a:r>
              <a:rPr lang="en-US" sz="3200" dirty="0"/>
              <a:t>Design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70" y="1090960"/>
            <a:ext cx="8985301" cy="5181599"/>
          </a:xfrm>
        </p:spPr>
        <p:txBody>
          <a:bodyPr>
            <a:normAutofit/>
          </a:bodyPr>
          <a:lstStyle/>
          <a:p>
            <a:r>
              <a:rPr lang="en-US" sz="1800" dirty="0"/>
              <a:t>eRHIC is </a:t>
            </a:r>
            <a:r>
              <a:rPr lang="en-US" sz="1800" dirty="0">
                <a:solidFill>
                  <a:srgbClr val="FF0000"/>
                </a:solidFill>
              </a:rPr>
              <a:t>based on the RHIC complex</a:t>
            </a:r>
            <a:r>
              <a:rPr lang="en-US" sz="1800" dirty="0"/>
              <a:t>: Storage ring (Yellow Ring), injectors, ion sources, infrastructure; needs only </a:t>
            </a:r>
            <a:r>
              <a:rPr lang="en-US" sz="1800" dirty="0">
                <a:solidFill>
                  <a:srgbClr val="FF0000"/>
                </a:solidFill>
              </a:rPr>
              <a:t>relatively few modifications and upgrades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Todays RHIC beam parameters are close</a:t>
            </a:r>
            <a:r>
              <a:rPr lang="en-US" sz="1800" dirty="0"/>
              <a:t> to what is required for eRHIC (except number of bunches, 3 times higher beam current, and vertical emittance)</a:t>
            </a:r>
          </a:p>
          <a:p>
            <a:r>
              <a:rPr lang="en-US" sz="1800" dirty="0"/>
              <a:t>A </a:t>
            </a:r>
            <a:r>
              <a:rPr lang="en-US" sz="1800" dirty="0">
                <a:solidFill>
                  <a:srgbClr val="FF0000"/>
                </a:solidFill>
              </a:rPr>
              <a:t>5 to 18 GeV electron storage ring</a:t>
            </a:r>
            <a:r>
              <a:rPr lang="en-US" sz="1800" dirty="0"/>
              <a:t> &amp; its injectors are added to the RHIC complex   </a:t>
            </a:r>
            <a:r>
              <a:rPr lang="en-US" sz="1800" dirty="0">
                <a:sym typeface="Wingdings" panose="05000000000000000000" pitchFamily="2" charset="2"/>
              </a:rPr>
              <a:t> Full center-of-mass energy range of </a:t>
            </a:r>
            <a:r>
              <a:rPr lang="en-US" sz="1800" dirty="0" err="1">
                <a:sym typeface="Wingdings" panose="05000000000000000000" pitchFamily="2" charset="2"/>
              </a:rPr>
              <a:t>E</a:t>
            </a:r>
            <a:r>
              <a:rPr lang="en-US" sz="1800" baseline="-25000" dirty="0" err="1">
                <a:sym typeface="Wingdings" panose="05000000000000000000" pitchFamily="2" charset="2"/>
              </a:rPr>
              <a:t>cm</a:t>
            </a:r>
            <a:r>
              <a:rPr lang="en-US" sz="1800" dirty="0">
                <a:sym typeface="Wingdings" panose="05000000000000000000" pitchFamily="2" charset="2"/>
              </a:rPr>
              <a:t> = 29 to 141 GeV from the start</a:t>
            </a:r>
            <a:endParaRPr lang="en-US" sz="1800" dirty="0"/>
          </a:p>
          <a:p>
            <a:r>
              <a:rPr lang="en-US" sz="1800" dirty="0"/>
              <a:t>Design aims to meet the goals formulated in the EIC WHITE PAPER, in particular the </a:t>
            </a:r>
            <a:r>
              <a:rPr lang="en-US" sz="1800" dirty="0">
                <a:solidFill>
                  <a:srgbClr val="FF0000"/>
                </a:solidFill>
              </a:rPr>
              <a:t>high luminosity of L = 10</a:t>
            </a:r>
            <a:r>
              <a:rPr lang="en-US" sz="1800" baseline="30000" dirty="0">
                <a:solidFill>
                  <a:srgbClr val="FF0000"/>
                </a:solidFill>
              </a:rPr>
              <a:t>34</a:t>
            </a:r>
            <a:r>
              <a:rPr lang="en-US" sz="1800" dirty="0">
                <a:solidFill>
                  <a:srgbClr val="FF0000"/>
                </a:solidFill>
              </a:rPr>
              <a:t>cm</a:t>
            </a:r>
            <a:r>
              <a:rPr lang="en-US" sz="1800" baseline="30000" dirty="0">
                <a:solidFill>
                  <a:srgbClr val="FF0000"/>
                </a:solidFill>
              </a:rPr>
              <a:t>-2</a:t>
            </a:r>
            <a:r>
              <a:rPr lang="en-US" sz="1800" dirty="0">
                <a:solidFill>
                  <a:srgbClr val="FF0000"/>
                </a:solidFill>
              </a:rPr>
              <a:t>s</a:t>
            </a:r>
            <a:r>
              <a:rPr lang="en-US" sz="1800" baseline="30000" dirty="0">
                <a:solidFill>
                  <a:srgbClr val="FF0000"/>
                </a:solidFill>
              </a:rPr>
              <a:t>-1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</a:p>
          <a:p>
            <a:r>
              <a:rPr lang="en-US" sz="1800" dirty="0"/>
              <a:t>Design is optimized under the assumption that each beam will have the parameters (in particular beam-beam tune shift) as demonstrated in collisions between equal species (</a:t>
            </a:r>
            <a:r>
              <a:rPr lang="en-US" sz="1800" dirty="0">
                <a:solidFill>
                  <a:srgbClr val="FF0000"/>
                </a:solidFill>
              </a:rPr>
              <a:t>HERA Concept</a:t>
            </a:r>
            <a:r>
              <a:rPr lang="en-US" sz="1800" dirty="0"/>
              <a:t>).</a:t>
            </a:r>
          </a:p>
          <a:p>
            <a:r>
              <a:rPr lang="en-US" sz="1800" dirty="0"/>
              <a:t>The requirement to store electron beams with a variable spin pattern requires an </a:t>
            </a:r>
            <a:r>
              <a:rPr lang="en-US" sz="1800" dirty="0">
                <a:solidFill>
                  <a:srgbClr val="FF0000"/>
                </a:solidFill>
              </a:rPr>
              <a:t>on-energy, spin transparent injector.</a:t>
            </a:r>
          </a:p>
          <a:p>
            <a:r>
              <a:rPr lang="en-US" sz="1800" dirty="0"/>
              <a:t>The total </a:t>
            </a:r>
            <a:r>
              <a:rPr lang="en-US" sz="1800" dirty="0">
                <a:solidFill>
                  <a:srgbClr val="FF0000"/>
                </a:solidFill>
              </a:rPr>
              <a:t>synchrotron radiation power</a:t>
            </a:r>
            <a:r>
              <a:rPr lang="en-US" sz="1800" dirty="0"/>
              <a:t> of the electron beam is assumed to be limited to </a:t>
            </a:r>
            <a:r>
              <a:rPr lang="en-US" sz="1800" dirty="0">
                <a:solidFill>
                  <a:srgbClr val="FF0000"/>
                </a:solidFill>
              </a:rPr>
              <a:t>10 MW</a:t>
            </a:r>
            <a:r>
              <a:rPr lang="en-US" sz="1800" dirty="0"/>
              <a:t>. This is a design choice, not a technical limitation</a:t>
            </a:r>
            <a:r>
              <a:rPr lang="en-US" sz="220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512" y="767795"/>
            <a:ext cx="501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84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09223" y="5148235"/>
            <a:ext cx="7256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complex to be installed </a:t>
            </a:r>
            <a:r>
              <a:rPr lang="en-US" dirty="0">
                <a:solidFill>
                  <a:srgbClr val="FF0000"/>
                </a:solidFill>
              </a:rPr>
              <a:t>in existing RHIC tunnel – cost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Large 3.8 km circumference </a:t>
            </a:r>
            <a:r>
              <a:rPr lang="en-US" dirty="0"/>
              <a:t>allows for </a:t>
            </a:r>
            <a:r>
              <a:rPr lang="en-US" dirty="0">
                <a:solidFill>
                  <a:srgbClr val="FF0000"/>
                </a:solidFill>
              </a:rPr>
              <a:t>high electron energies of 18 GeV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5E3524-06B1-485B-9E73-A74DF8A3D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936" y="1027907"/>
            <a:ext cx="7736918" cy="4351338"/>
          </a:xfrm>
        </p:spPr>
      </p:pic>
    </p:spTree>
    <p:extLst>
      <p:ext uri="{BB962C8B-B14F-4D97-AF65-F5344CB8AC3E}">
        <p14:creationId xmlns:p14="http://schemas.microsoft.com/office/powerpoint/2010/main" val="1608734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64" y="76741"/>
            <a:ext cx="8515350" cy="778453"/>
          </a:xfrm>
        </p:spPr>
        <p:txBody>
          <a:bodyPr/>
          <a:lstStyle/>
          <a:p>
            <a:r>
              <a:rPr lang="en-US" dirty="0"/>
              <a:t>Maximum Luminosity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842500" y="6311899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381" y="933451"/>
            <a:ext cx="6008347" cy="5530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6328" y="1203851"/>
            <a:ext cx="30894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beam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beam-beam tune-shift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Flat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Need strong hadron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 hadron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22 </a:t>
            </a:r>
            <a:r>
              <a:rPr lang="en-US" dirty="0" err="1"/>
              <a:t>mrad</a:t>
            </a:r>
            <a:r>
              <a:rPr lang="en-US" dirty="0"/>
              <a:t> crossing angle</a:t>
            </a:r>
          </a:p>
          <a:p>
            <a:r>
              <a:rPr lang="en-US" dirty="0"/>
              <a:t>      with crab cavities</a:t>
            </a:r>
          </a:p>
          <a:p>
            <a:r>
              <a:rPr lang="en-US" dirty="0">
                <a:sym typeface="Wingdings" panose="05000000000000000000" pitchFamily="2" charset="2"/>
              </a:rPr>
              <a:t>  Large Luminosity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42432" y="1211408"/>
            <a:ext cx="2163478" cy="365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8163" y="1433094"/>
            <a:ext cx="2047327" cy="43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899" y="1708328"/>
            <a:ext cx="2799527" cy="6847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2066" y="2249112"/>
            <a:ext cx="1604608" cy="43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6150" y="2565561"/>
            <a:ext cx="2971088" cy="674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7718" y="3090646"/>
            <a:ext cx="2296688" cy="43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167" y="3381603"/>
            <a:ext cx="2628504" cy="66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55602" y="3938668"/>
            <a:ext cx="2047327" cy="43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020600" y="2399522"/>
            <a:ext cx="2047327" cy="302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670324" y="1882672"/>
            <a:ext cx="717047" cy="302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05183" y="2636226"/>
            <a:ext cx="2047327" cy="5713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24816" y="5017317"/>
            <a:ext cx="1321201" cy="302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992048" y="4468866"/>
            <a:ext cx="2047327" cy="548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05182" y="6025241"/>
            <a:ext cx="2047327" cy="302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05181" y="1264152"/>
            <a:ext cx="2047327" cy="76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301389" y="5493924"/>
            <a:ext cx="627234" cy="3774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11628" y="5291391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11628" y="5584833"/>
            <a:ext cx="157843" cy="1731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017182" y="1464436"/>
            <a:ext cx="157843" cy="1731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98021" y="5019438"/>
            <a:ext cx="157843" cy="1731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014789" y="1705384"/>
            <a:ext cx="157843" cy="1731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024459" y="1946253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23527" y="2220900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023526" y="2481594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031986" y="3257804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24459" y="2973954"/>
            <a:ext cx="157843" cy="1731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031987" y="2722463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040865" y="3497687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14789" y="3787702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14789" y="4043571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023525" y="4301271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09346" y="4567262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009346" y="4844143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002341" y="5090953"/>
            <a:ext cx="157843" cy="1731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002340" y="5354504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994232" y="5584311"/>
            <a:ext cx="157843" cy="1731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002339" y="5830924"/>
            <a:ext cx="157843" cy="1731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990307" y="6089958"/>
            <a:ext cx="157843" cy="173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25456" y="4929907"/>
            <a:ext cx="1523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problem</a:t>
            </a:r>
          </a:p>
          <a:p>
            <a:r>
              <a:rPr lang="en-US" dirty="0"/>
              <a:t>Challenge</a:t>
            </a:r>
          </a:p>
          <a:p>
            <a:r>
              <a:rPr lang="en-US" dirty="0"/>
              <a:t>Difficult/R&amp;D required</a:t>
            </a:r>
          </a:p>
        </p:txBody>
      </p:sp>
      <p:sp>
        <p:nvSpPr>
          <p:cNvPr id="8" name="Rectangle 7"/>
          <p:cNvSpPr/>
          <p:nvPr/>
        </p:nvSpPr>
        <p:spPr>
          <a:xfrm>
            <a:off x="8537280" y="4683300"/>
            <a:ext cx="67049" cy="42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8293765" y="4755471"/>
            <a:ext cx="6063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0.10</a:t>
            </a:r>
          </a:p>
        </p:txBody>
      </p:sp>
    </p:spTree>
    <p:extLst>
      <p:ext uri="{BB962C8B-B14F-4D97-AF65-F5344CB8AC3E}">
        <p14:creationId xmlns:p14="http://schemas.microsoft.com/office/powerpoint/2010/main" val="247654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69" y="365126"/>
            <a:ext cx="884171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Luminosity versus Center-of-Mass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352" y="1501660"/>
            <a:ext cx="6932138" cy="4810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67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12" y="35610"/>
            <a:ext cx="7886700" cy="579502"/>
          </a:xfrm>
        </p:spPr>
        <p:txBody>
          <a:bodyPr>
            <a:normAutofit fontScale="90000"/>
          </a:bodyPr>
          <a:lstStyle/>
          <a:p>
            <a:r>
              <a:rPr lang="en-US" dirty="0"/>
              <a:t>Strong Hadron Cooling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871" y="628470"/>
            <a:ext cx="8636262" cy="19430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2 hour IBS emittance growth time </a:t>
            </a:r>
            <a:r>
              <a:rPr lang="en-US" sz="1800" dirty="0"/>
              <a:t>requires strong hadron cooling – otherwise</a:t>
            </a:r>
            <a:r>
              <a:rPr lang="en-US" sz="1800" dirty="0">
                <a:solidFill>
                  <a:srgbClr val="FF0000"/>
                </a:solidFill>
              </a:rPr>
              <a:t> store length would be limited to ~2h</a:t>
            </a:r>
          </a:p>
          <a:p>
            <a:pPr marL="0" indent="0">
              <a:buNone/>
            </a:pPr>
            <a:r>
              <a:rPr lang="en-US" sz="1800" dirty="0"/>
              <a:t>Several methods of strong hadron cooling have been studied.</a:t>
            </a:r>
          </a:p>
          <a:p>
            <a:r>
              <a:rPr lang="en-US" sz="1800" dirty="0"/>
              <a:t>Bunched Beam Electron Cooling with an electron storage ring</a:t>
            </a:r>
          </a:p>
          <a:p>
            <a:r>
              <a:rPr lang="en-US" sz="1800" dirty="0"/>
              <a:t>Coherent electron cooling with FEL amplifier or micro-bunching amplifier – essentially a stochastic cooling concept using an electron beam as pick-up and kicker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 </a:t>
            </a:r>
            <a:r>
              <a:rPr lang="en-US" sz="1800" dirty="0"/>
              <a:t>The most promising approach at  this point is micro-bunched electron beam cooling with 2 plasma amplification stages.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71" y="2268068"/>
            <a:ext cx="8048050" cy="1667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871" y="3934496"/>
            <a:ext cx="8630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Achievable </a:t>
            </a:r>
            <a:r>
              <a:rPr lang="en-US" dirty="0">
                <a:solidFill>
                  <a:srgbClr val="FF0000"/>
                </a:solidFill>
              </a:rPr>
              <a:t>cooling rates </a:t>
            </a: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100 mA electron current and flat beams </a:t>
            </a:r>
            <a:r>
              <a:rPr lang="en-US" dirty="0"/>
              <a:t>are in the order of </a:t>
            </a:r>
          </a:p>
          <a:p>
            <a:r>
              <a:rPr lang="en-US" dirty="0">
                <a:solidFill>
                  <a:srgbClr val="FF0000"/>
                </a:solidFill>
              </a:rPr>
              <a:t>1 h</a:t>
            </a:r>
            <a:r>
              <a:rPr lang="en-US" dirty="0"/>
              <a:t> which would be sufficient for eRHIC.</a:t>
            </a:r>
          </a:p>
          <a:p>
            <a:endParaRPr lang="en-US" dirty="0"/>
          </a:p>
          <a:p>
            <a:r>
              <a:rPr lang="en-US" dirty="0"/>
              <a:t>Analytical calculation of the </a:t>
            </a:r>
          </a:p>
          <a:p>
            <a:r>
              <a:rPr lang="en-US" dirty="0"/>
              <a:t>cooling rate agrees well with </a:t>
            </a:r>
          </a:p>
          <a:p>
            <a:r>
              <a:rPr lang="en-US" dirty="0"/>
              <a:t>simulations within the  1-D model.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74" y="4286434"/>
            <a:ext cx="3426312" cy="22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796" y="4484915"/>
            <a:ext cx="1211616" cy="20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7" y="365127"/>
            <a:ext cx="9219749" cy="837772"/>
          </a:xfrm>
        </p:spPr>
        <p:txBody>
          <a:bodyPr>
            <a:normAutofit/>
          </a:bodyPr>
          <a:lstStyle/>
          <a:p>
            <a:r>
              <a:rPr lang="en-US" sz="3200" dirty="0"/>
              <a:t>Mitigation of Strong Hadron Cooling Risk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648" y="1876688"/>
            <a:ext cx="4981734" cy="4732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030" y="1355127"/>
            <a:ext cx="76398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Solution with L = 0.44·10</a:t>
            </a:r>
            <a:r>
              <a:rPr lang="en-US" baseline="30000" dirty="0"/>
              <a:t>34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and IBS growth rates of 9 h</a:t>
            </a:r>
            <a:endParaRPr lang="en-US" baseline="30000" dirty="0"/>
          </a:p>
        </p:txBody>
      </p:sp>
      <p:sp>
        <p:nvSpPr>
          <p:cNvPr id="6" name="Oval 5"/>
          <p:cNvSpPr/>
          <p:nvPr/>
        </p:nvSpPr>
        <p:spPr>
          <a:xfrm>
            <a:off x="4735925" y="5540505"/>
            <a:ext cx="874917" cy="2813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59880" y="6232776"/>
            <a:ext cx="874917" cy="2813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4801" y="3733816"/>
            <a:ext cx="874917" cy="4594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20889" y="5963006"/>
            <a:ext cx="590659" cy="2813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73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EA46FF-75CD-478C-B4B9-38C0BBE37F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59940D-B965-48A3-8BD8-743149C56B42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5D50E1-417D-44A8-9359-7C721F7782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EIC_PPT_Template_Flipped_FINAL</Template>
  <TotalTime>18027</TotalTime>
  <Words>1466</Words>
  <Application>Microsoft Office PowerPoint</Application>
  <PresentationFormat>On-screen Show (4:3)</PresentationFormat>
  <Paragraphs>206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Symbol</vt:lpstr>
      <vt:lpstr>Wingdings</vt:lpstr>
      <vt:lpstr>Wingdings 3</vt:lpstr>
      <vt:lpstr>Office Theme</vt:lpstr>
      <vt:lpstr> eRHIC Machine Design Overview </vt:lpstr>
      <vt:lpstr>RHIC</vt:lpstr>
      <vt:lpstr>Requirements for the EIC</vt:lpstr>
      <vt:lpstr>Design Concept</vt:lpstr>
      <vt:lpstr>Facility layout</vt:lpstr>
      <vt:lpstr>Maximum Luminosity Parameters</vt:lpstr>
      <vt:lpstr>Luminosity versus Center-of-Mass Energy</vt:lpstr>
      <vt:lpstr>Strong Hadron Cooling</vt:lpstr>
      <vt:lpstr>Mitigation of Strong Hadron Cooling Risk </vt:lpstr>
      <vt:lpstr>Electron Storage Ring</vt:lpstr>
      <vt:lpstr>Beam-Beam Physics</vt:lpstr>
      <vt:lpstr>Dynamic Aperture Assessment</vt:lpstr>
      <vt:lpstr>Electron Ring Dynamic Aperture</vt:lpstr>
      <vt:lpstr>Electron Storage Ring Polarization</vt:lpstr>
      <vt:lpstr>Rapid Cycling Synchrotron with Spin Resonance Free Lattice as Full Energy Polarized Injector</vt:lpstr>
      <vt:lpstr>Spin Tracking in the Rapid-Cycling Synchrotron</vt:lpstr>
      <vt:lpstr>IR Layout</vt:lpstr>
      <vt:lpstr>PowerPoint Presentation</vt:lpstr>
      <vt:lpstr>Summary</vt:lpstr>
      <vt:lpstr>PowerPoint Presentation</vt:lpstr>
      <vt:lpstr>Backup slides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Hatton, Diane</dc:creator>
  <cp:lastModifiedBy>Montag, Christoph</cp:lastModifiedBy>
  <cp:revision>195</cp:revision>
  <cp:lastPrinted>2018-03-01T21:01:16Z</cp:lastPrinted>
  <dcterms:created xsi:type="dcterms:W3CDTF">2018-03-01T20:08:55Z</dcterms:created>
  <dcterms:modified xsi:type="dcterms:W3CDTF">2019-04-12T03:47:02Z</dcterms:modified>
</cp:coreProperties>
</file>