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Microsoft_Equation1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4" r:id="rId1"/>
  </p:sldMasterIdLst>
  <p:notesMasterIdLst>
    <p:notesMasterId r:id="rId50"/>
  </p:notesMasterIdLst>
  <p:handoutMasterIdLst>
    <p:handoutMasterId r:id="rId51"/>
  </p:handoutMasterIdLst>
  <p:sldIdLst>
    <p:sldId id="556" r:id="rId2"/>
    <p:sldId id="824" r:id="rId3"/>
    <p:sldId id="814" r:id="rId4"/>
    <p:sldId id="813" r:id="rId5"/>
    <p:sldId id="816" r:id="rId6"/>
    <p:sldId id="815" r:id="rId7"/>
    <p:sldId id="822" r:id="rId8"/>
    <p:sldId id="817" r:id="rId9"/>
    <p:sldId id="819" r:id="rId10"/>
    <p:sldId id="818" r:id="rId11"/>
    <p:sldId id="823" r:id="rId12"/>
    <p:sldId id="826" r:id="rId13"/>
    <p:sldId id="825" r:id="rId14"/>
    <p:sldId id="784" r:id="rId15"/>
    <p:sldId id="795" r:id="rId16"/>
    <p:sldId id="786" r:id="rId17"/>
    <p:sldId id="787" r:id="rId18"/>
    <p:sldId id="827" r:id="rId19"/>
    <p:sldId id="828" r:id="rId20"/>
    <p:sldId id="747" r:id="rId21"/>
    <p:sldId id="790" r:id="rId22"/>
    <p:sldId id="791" r:id="rId23"/>
    <p:sldId id="793" r:id="rId24"/>
    <p:sldId id="803" r:id="rId25"/>
    <p:sldId id="821" r:id="rId26"/>
    <p:sldId id="694" r:id="rId27"/>
    <p:sldId id="809" r:id="rId28"/>
    <p:sldId id="775" r:id="rId29"/>
    <p:sldId id="777" r:id="rId30"/>
    <p:sldId id="779" r:id="rId31"/>
    <p:sldId id="782" r:id="rId32"/>
    <p:sldId id="811" r:id="rId33"/>
    <p:sldId id="801" r:id="rId34"/>
    <p:sldId id="798" r:id="rId35"/>
    <p:sldId id="797" r:id="rId36"/>
    <p:sldId id="800" r:id="rId37"/>
    <p:sldId id="802" r:id="rId38"/>
    <p:sldId id="807" r:id="rId39"/>
    <p:sldId id="805" r:id="rId40"/>
    <p:sldId id="804" r:id="rId41"/>
    <p:sldId id="806" r:id="rId42"/>
    <p:sldId id="829" r:id="rId43"/>
    <p:sldId id="830" r:id="rId44"/>
    <p:sldId id="831" r:id="rId45"/>
    <p:sldId id="832" r:id="rId46"/>
    <p:sldId id="833" r:id="rId47"/>
    <p:sldId id="552" r:id="rId48"/>
    <p:sldId id="81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24A"/>
    <a:srgbClr val="AEF769"/>
    <a:srgbClr val="F3F3FF"/>
    <a:srgbClr val="E700B5"/>
    <a:srgbClr val="83FFC1"/>
    <a:srgbClr val="8400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9" autoAdjust="0"/>
  </p:normalViewPr>
  <p:slideViewPr>
    <p:cSldViewPr>
      <p:cViewPr>
        <p:scale>
          <a:sx n="72" d="100"/>
          <a:sy n="72" d="100"/>
        </p:scale>
        <p:origin x="-14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cat>
            <c:strRef>
              <c:f>Sheet1!$A$2:$A$5</c:f>
              <c:strCache>
                <c:ptCount val="3"/>
                <c:pt idx="0">
                  <c:v>dark matter</c:v>
                </c:pt>
                <c:pt idx="1">
                  <c:v>atoms</c:v>
                </c:pt>
                <c:pt idx="2">
                  <c:v>dark energy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26.8</c:v>
                </c:pt>
                <c:pt idx="1">
                  <c:v>5.2</c:v>
                </c:pt>
                <c:pt idx="2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5" Type="http://schemas.openxmlformats.org/officeDocument/2006/relationships/image" Target="../media/image3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536D0-1A1C-E24C-B4AB-6403D515D0E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824D-9EF9-BE4F-86CD-5F1143B0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45B462-D852-714B-8FBD-1582354B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vast majority of the</a:t>
            </a:r>
          </a:p>
          <a:p>
            <a:r>
              <a:rPr lang="en-US" sz="1200" dirty="0" smtClean="0"/>
              <a:t>nucleon’s mass is due to quantum fluctuations of </a:t>
            </a:r>
            <a:r>
              <a:rPr lang="en-US" sz="1200" dirty="0" err="1" smtClean="0"/>
              <a:t>quarkantiquark</a:t>
            </a:r>
            <a:endParaRPr lang="en-US" sz="1200" dirty="0" smtClean="0"/>
          </a:p>
          <a:p>
            <a:r>
              <a:rPr lang="en-US" sz="1200" dirty="0" smtClean="0"/>
              <a:t>pairs, the gluons, and the energy associated</a:t>
            </a:r>
          </a:p>
          <a:p>
            <a:r>
              <a:rPr lang="en-US" sz="1200" dirty="0" smtClean="0"/>
              <a:t>with quarks moving around at close to the speed of light.</a:t>
            </a:r>
          </a:p>
          <a:p>
            <a:r>
              <a:rPr lang="en-US" sz="1200" dirty="0" smtClean="0"/>
              <a:t>mass of the three valence</a:t>
            </a:r>
          </a:p>
          <a:p>
            <a:r>
              <a:rPr lang="en-US" sz="1200" dirty="0" smtClean="0"/>
              <a:t>quarks in the nucleon comprises only a small fraction</a:t>
            </a:r>
          </a:p>
          <a:p>
            <a:r>
              <a:rPr lang="en-US" sz="1200" dirty="0" smtClean="0"/>
              <a:t>of the nucleon’s total mass. The vast majority of the</a:t>
            </a:r>
          </a:p>
          <a:p>
            <a:r>
              <a:rPr lang="en-US" sz="1200" dirty="0" smtClean="0"/>
              <a:t>nucleon’s mass is due to quantum fluctuations of </a:t>
            </a:r>
            <a:r>
              <a:rPr lang="en-US" sz="1200" dirty="0" err="1" smtClean="0"/>
              <a:t>quarkantiquark</a:t>
            </a:r>
            <a:endParaRPr lang="en-US" sz="1200" dirty="0" smtClean="0"/>
          </a:p>
          <a:p>
            <a:r>
              <a:rPr lang="en-US" sz="1200" dirty="0" smtClean="0"/>
              <a:t>pairs, the gluons, and the energy associated</a:t>
            </a:r>
          </a:p>
          <a:p>
            <a:r>
              <a:rPr lang="en-US" sz="1200" dirty="0" smtClean="0"/>
              <a:t>with quarks moving around at close to the speed of light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lagrangian</a:t>
            </a:r>
            <a:r>
              <a:rPr lang="en-US" dirty="0" smtClean="0"/>
              <a:t> looks simple and most importantly it is</a:t>
            </a:r>
            <a:r>
              <a:rPr lang="en-US" baseline="0" dirty="0" smtClean="0"/>
              <a:t> a “known”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3D1D-CE41-504C-945B-B64FCD6B8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Conserved quantities</a:t>
            </a:r>
            <a:r>
              <a:rPr lang="en-US" baseline="0" dirty="0" smtClean="0"/>
              <a:t> are total P and J, what about the spatial components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/>
              <a:t>D. E. Alvarez-Castillo and D. B. </a:t>
            </a:r>
            <a:r>
              <a:rPr lang="en-US" baseline="30000" dirty="0" err="1" smtClean="0"/>
              <a:t>Blaschke</a:t>
            </a:r>
            <a:r>
              <a:rPr lang="en-US" baseline="30000" dirty="0" smtClean="0"/>
              <a:t>, Phys. Rev.</a:t>
            </a:r>
          </a:p>
          <a:p>
            <a:r>
              <a:rPr lang="en-US" baseline="30000" dirty="0" smtClean="0"/>
              <a:t>C96, 045809 (2017). Set I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30000" dirty="0" smtClean="0"/>
              <a:t>M. Alford and A. </a:t>
            </a:r>
            <a:r>
              <a:rPr lang="en-US" baseline="30000" dirty="0" err="1" smtClean="0"/>
              <a:t>Sedrakian</a:t>
            </a:r>
            <a:r>
              <a:rPr lang="en-US" baseline="30000" dirty="0" smtClean="0"/>
              <a:t>, Phys. Rev. </a:t>
            </a:r>
            <a:r>
              <a:rPr lang="en-US" baseline="30000" dirty="0" err="1" smtClean="0"/>
              <a:t>Lett</a:t>
            </a:r>
            <a:r>
              <a:rPr lang="en-US" baseline="30000" dirty="0" smtClean="0"/>
              <a:t>. 119,</a:t>
            </a:r>
          </a:p>
          <a:p>
            <a:r>
              <a:rPr lang="en-US" baseline="30000" dirty="0" smtClean="0"/>
              <a:t>161104 (2017). Set II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Zero-temperature nuclear matter in β equilibrium with a low-density phase of nucleonic matter and high- density phase of quark matter.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7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However, in the definition of these distributions, care must be applied to ensure manifest gauge invariance. In general, this can be accomplished by connecting any non- local correlation function with a Wilson-line gauge link. Specifying a Wilson-line gauge link requires selecting a path along which the vector potential is evaluated. The choice of path raises the immediate issue of how the quantities defined using Wigner distributions (TMDs, OAM, . . .) depend on that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4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5.e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6.e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7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30" Type="http://schemas.openxmlformats.org/officeDocument/2006/relationships/image" Target="../media/image28.e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29.emf"/><Relationship Id="rId9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.bin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30.e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3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8.bin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0.bin"/><Relationship Id="rId37" Type="http://schemas.openxmlformats.org/officeDocument/2006/relationships/image" Target="../media/image32.emf"/><Relationship Id="rId38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6.emf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27.bin"/><Relationship Id="rId14" Type="http://schemas.openxmlformats.org/officeDocument/2006/relationships/oleObject" Target="../embeddings/oleObject28.bin"/><Relationship Id="rId15" Type="http://schemas.openxmlformats.org/officeDocument/2006/relationships/oleObject" Target="../embeddings/oleObject29.bin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png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70.emf"/><Relationship Id="rId5" Type="http://schemas.openxmlformats.org/officeDocument/2006/relationships/image" Target="../media/image72.png"/><Relationship Id="rId6" Type="http://schemas.openxmlformats.org/officeDocument/2006/relationships/image" Target="../media/image73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7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oleObject" Target="../embeddings/oleObject34.bin"/><Relationship Id="rId5" Type="http://schemas.openxmlformats.org/officeDocument/2006/relationships/image" Target="../media/image93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9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9272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Bounds on the Equation of State of Neutron Stars from High Energy Deeply Virtual Exclusive Experiments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APS Group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hadronic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physics Workshop 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Denver, </a:t>
            </a:r>
            <a:r>
              <a:rPr lang="en-US" sz="2400" dirty="0" smtClean="0">
                <a:solidFill>
                  <a:srgbClr val="000090"/>
                </a:solidFill>
              </a:rPr>
              <a:t>April 10-13, 2019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dirty="0" smtClean="0"/>
              <a:t>	</a:t>
            </a:r>
            <a:r>
              <a:rPr lang="en-US" dirty="0" err="1" smtClean="0"/>
              <a:t>Simonetta</a:t>
            </a:r>
            <a:r>
              <a:rPr lang="en-US" dirty="0" smtClean="0"/>
              <a:t> </a:t>
            </a:r>
            <a:r>
              <a:rPr lang="en-US" dirty="0" err="1" smtClean="0"/>
              <a:t>Liuti</a:t>
            </a:r>
            <a:endParaRPr lang="en-US" dirty="0" smtClean="0"/>
          </a:p>
          <a:p>
            <a:pPr algn="ctr"/>
            <a:r>
              <a:rPr lang="en-US" dirty="0" smtClean="0"/>
              <a:t>         University of Virginia</a:t>
            </a:r>
          </a:p>
          <a:p>
            <a:pPr algn="ctr"/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459956"/>
            <a:ext cx="3149438" cy="51506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14800"/>
            <a:ext cx="2472267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105400"/>
            <a:ext cx="2971800" cy="18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907575"/>
            <a:ext cx="3780900" cy="25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quark-structure-of-silicon-atom-nucleus-arscimed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9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0090"/>
                </a:solidFill>
              </a:rPr>
              <a:t>GPDs </a:t>
            </a:r>
            <a:r>
              <a:rPr lang="en-US" b="1" dirty="0" smtClean="0">
                <a:solidFill>
                  <a:srgbClr val="000090"/>
                </a:solidFill>
              </a:rPr>
              <a:t>are projections of </a:t>
            </a:r>
            <a:r>
              <a:rPr lang="en-US" b="1" dirty="0" smtClean="0">
                <a:solidFill>
                  <a:srgbClr val="FF0000"/>
                </a:solidFill>
              </a:rPr>
              <a:t>phase </a:t>
            </a:r>
            <a:r>
              <a:rPr lang="en-US" b="1" dirty="0">
                <a:solidFill>
                  <a:srgbClr val="FF0000"/>
                </a:solidFill>
              </a:rPr>
              <a:t>space </a:t>
            </a:r>
            <a:r>
              <a:rPr lang="en-US" b="1" dirty="0" smtClean="0">
                <a:solidFill>
                  <a:srgbClr val="FF0000"/>
                </a:solidFill>
              </a:rPr>
              <a:t>distributions</a:t>
            </a:r>
            <a:r>
              <a:rPr lang="en-US" b="1" dirty="0" smtClean="0"/>
              <a:t> (Wigner)</a:t>
            </a:r>
          </a:p>
          <a:p>
            <a:pPr>
              <a:buClr>
                <a:srgbClr val="FF0000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Quantum Optics Example</a:t>
            </a:r>
            <a:r>
              <a:rPr lang="en-US" b="1" dirty="0">
                <a:solidFill>
                  <a:srgbClr val="0000FF"/>
                </a:solidFill>
              </a:rPr>
              <a:t>	</a:t>
            </a:r>
          </a:p>
          <a:p>
            <a:r>
              <a:rPr lang="en-US" b="1" dirty="0">
                <a:solidFill>
                  <a:srgbClr val="0000FF"/>
                </a:solidFill>
              </a:rPr>
              <a:t> 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687" y="3276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9767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W(</a:t>
            </a:r>
            <a:r>
              <a:rPr lang="en-US" dirty="0" err="1"/>
              <a:t>q</a:t>
            </a:r>
            <a:r>
              <a:rPr lang="en-US" dirty="0" err="1" smtClean="0"/>
              <a:t>,p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521278">
            <a:off x="3158201" y="3852435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space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 rot="1126258">
            <a:off x="468048" y="4093888"/>
            <a:ext cx="133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momentum</a:t>
            </a:r>
            <a:endParaRPr lang="en-US" sz="1800" dirty="0"/>
          </a:p>
        </p:txBody>
      </p:sp>
      <p:pic>
        <p:nvPicPr>
          <p:cNvPr id="15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1828801"/>
            <a:ext cx="2667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55;p13"/>
          <p:cNvSpPr txBox="1"/>
          <p:nvPr/>
        </p:nvSpPr>
        <p:spPr>
          <a:xfrm>
            <a:off x="228600" y="4724400"/>
            <a:ext cx="30957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Theoretical model of </a:t>
            </a:r>
            <a:r>
              <a:rPr lang="en" sz="1800" dirty="0" smtClean="0"/>
              <a:t>Wigner </a:t>
            </a:r>
            <a:r>
              <a:rPr lang="en" sz="1800" dirty="0"/>
              <a:t>function of the </a:t>
            </a:r>
            <a:r>
              <a:rPr lang="en" sz="1800" dirty="0" smtClean="0"/>
              <a:t>single-photon </a:t>
            </a:r>
            <a:r>
              <a:rPr lang="en" sz="1800" dirty="0"/>
              <a:t>Fock state. </a:t>
            </a:r>
            <a:endParaRPr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6183868"/>
            <a:ext cx="441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</a:rPr>
              <a:t>courtesy R. </a:t>
            </a:r>
            <a:r>
              <a:rPr lang="en-US" sz="1800" b="1" dirty="0" err="1" smtClean="0">
                <a:solidFill>
                  <a:srgbClr val="660066"/>
                </a:solidFill>
              </a:rPr>
              <a:t>Nehra</a:t>
            </a:r>
            <a:r>
              <a:rPr lang="en-US" sz="1800" b="1" dirty="0" smtClean="0">
                <a:solidFill>
                  <a:srgbClr val="660066"/>
                </a:solidFill>
              </a:rPr>
              <a:t> and O. </a:t>
            </a:r>
            <a:r>
              <a:rPr lang="en-US" sz="1800" b="1" dirty="0" err="1" smtClean="0">
                <a:solidFill>
                  <a:srgbClr val="660066"/>
                </a:solidFill>
              </a:rPr>
              <a:t>Pfister</a:t>
            </a:r>
            <a:r>
              <a:rPr lang="en-US" sz="1800" b="1" dirty="0" smtClean="0">
                <a:solidFill>
                  <a:srgbClr val="660066"/>
                </a:solidFill>
              </a:rPr>
              <a:t> (UVA)  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22" name="Google Shape;55;p13"/>
          <p:cNvSpPr txBox="1"/>
          <p:nvPr/>
        </p:nvSpPr>
        <p:spPr>
          <a:xfrm>
            <a:off x="5562600" y="5334000"/>
            <a:ext cx="30957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Experimentally reconstructed Wigner </a:t>
            </a:r>
            <a:r>
              <a:rPr lang="en" sz="1800" dirty="0" smtClean="0"/>
              <a:t>function.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19330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143000"/>
            <a:ext cx="8839200" cy="30480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974" y="1249740"/>
            <a:ext cx="9121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…</a:t>
            </a:r>
            <a:r>
              <a:rPr lang="en-US" b="1" dirty="0" smtClean="0">
                <a:solidFill>
                  <a:srgbClr val="FF0000"/>
                </a:solidFill>
              </a:rPr>
              <a:t>To observe, evaluate and </a:t>
            </a:r>
            <a:r>
              <a:rPr lang="en-US" b="1" dirty="0">
                <a:solidFill>
                  <a:srgbClr val="FF0000"/>
                </a:solidFill>
              </a:rPr>
              <a:t>interpret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        Wigner distributions at the subatomic level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0090"/>
                </a:solidFill>
              </a:rPr>
              <a:t>requires stepping </a:t>
            </a:r>
            <a:r>
              <a:rPr lang="en-US" b="1" dirty="0">
                <a:solidFill>
                  <a:srgbClr val="000090"/>
                </a:solidFill>
              </a:rPr>
              <a:t>up data analyses from the standard methods </a:t>
            </a:r>
            <a:r>
              <a:rPr lang="en-US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00009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developing new </a:t>
            </a:r>
            <a:r>
              <a:rPr lang="en-US" b="1" dirty="0">
                <a:solidFill>
                  <a:srgbClr val="FF0000"/>
                </a:solidFill>
              </a:rPr>
              <a:t>numerical/analytic/quantum computing methods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28" y="5634335"/>
            <a:ext cx="736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Center for Nuclear </a:t>
            </a:r>
            <a:r>
              <a:rPr lang="en-US" b="1" dirty="0" err="1" smtClean="0"/>
              <a:t>Femtography</a:t>
            </a:r>
            <a:r>
              <a:rPr lang="en-US" b="1" dirty="0" smtClean="0"/>
              <a:t> at Jefferson Lab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4038600" y="4495800"/>
            <a:ext cx="914400" cy="914400"/>
          </a:xfrm>
          <a:prstGeom prst="downArrow">
            <a:avLst/>
          </a:prstGeom>
          <a:solidFill>
            <a:srgbClr val="FFB2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2 7"/>
          <p:cNvSpPr/>
          <p:nvPr/>
        </p:nvSpPr>
        <p:spPr>
          <a:xfrm>
            <a:off x="-990600" y="4267200"/>
            <a:ext cx="11353800" cy="175260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Summer Institute on Wigner Imaging and </a:t>
            </a:r>
            <a:r>
              <a:rPr lang="en-US" b="1" dirty="0" err="1" smtClean="0"/>
              <a:t>Femtography</a:t>
            </a:r>
            <a:r>
              <a:rPr lang="en-US" b="1" dirty="0" smtClean="0"/>
              <a:t>, SIWIF@UVA: May-August 2019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30728"/>
            <a:ext cx="6477000" cy="3565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7" y="457200"/>
            <a:ext cx="13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the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98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Organizers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P. </a:t>
            </a:r>
            <a:r>
              <a:rPr lang="en-US" dirty="0" err="1" smtClean="0">
                <a:solidFill>
                  <a:srgbClr val="660066"/>
                </a:solidFill>
              </a:rPr>
              <a:t>Alonzi</a:t>
            </a:r>
            <a:r>
              <a:rPr lang="en-US" dirty="0" smtClean="0">
                <a:solidFill>
                  <a:srgbClr val="660066"/>
                </a:solidFill>
              </a:rPr>
              <a:t>, M. </a:t>
            </a:r>
            <a:r>
              <a:rPr lang="en-US" dirty="0" err="1" smtClean="0">
                <a:solidFill>
                  <a:srgbClr val="660066"/>
                </a:solidFill>
              </a:rPr>
              <a:t>Burkardt</a:t>
            </a:r>
            <a:r>
              <a:rPr lang="en-US" dirty="0" smtClean="0">
                <a:solidFill>
                  <a:srgbClr val="660066"/>
                </a:solidFill>
              </a:rPr>
              <a:t>, D. Keller, S. </a:t>
            </a:r>
            <a:r>
              <a:rPr lang="en-US" dirty="0" err="1" smtClean="0">
                <a:solidFill>
                  <a:srgbClr val="660066"/>
                </a:solidFill>
              </a:rPr>
              <a:t>Liuti</a:t>
            </a:r>
            <a:r>
              <a:rPr lang="en-US" dirty="0" smtClean="0">
                <a:solidFill>
                  <a:srgbClr val="660066"/>
                </a:solidFill>
              </a:rPr>
              <a:t>, O. </a:t>
            </a:r>
            <a:r>
              <a:rPr lang="en-US" dirty="0" err="1" smtClean="0">
                <a:solidFill>
                  <a:srgbClr val="660066"/>
                </a:solidFill>
              </a:rPr>
              <a:t>Pfister</a:t>
            </a:r>
            <a:r>
              <a:rPr lang="en-US" dirty="0" smtClean="0">
                <a:solidFill>
                  <a:srgbClr val="660066"/>
                </a:solidFill>
              </a:rPr>
              <a:t>, P. </a:t>
            </a:r>
            <a:r>
              <a:rPr lang="en-US" dirty="0" err="1" smtClean="0">
                <a:solidFill>
                  <a:srgbClr val="660066"/>
                </a:solidFill>
              </a:rPr>
              <a:t>Reinke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9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2. theory: EMT and GPDs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ark-structure-of-silicon-atom-nucleus-arscimed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" y="152400"/>
            <a:ext cx="9250883" cy="991941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/>
            </a:r>
            <a:br>
              <a:rPr lang="en-US" u="sng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38643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38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How </a:t>
            </a:r>
            <a:r>
              <a:rPr lang="en-US" b="1" dirty="0">
                <a:solidFill>
                  <a:schemeClr val="tx2"/>
                </a:solidFill>
              </a:rPr>
              <a:t>does the </a:t>
            </a:r>
            <a:r>
              <a:rPr lang="en-US" b="1" dirty="0" smtClean="0">
                <a:solidFill>
                  <a:schemeClr val="tx2"/>
                </a:solidFill>
              </a:rPr>
              <a:t>proton/neutron </a:t>
            </a:r>
            <a:r>
              <a:rPr lang="en-US" b="1" dirty="0">
                <a:solidFill>
                  <a:schemeClr val="tx2"/>
                </a:solidFill>
              </a:rPr>
              <a:t>get its </a:t>
            </a:r>
            <a:r>
              <a:rPr lang="en-US" b="1" dirty="0" smtClean="0">
                <a:solidFill>
                  <a:schemeClr val="tx2"/>
                </a:solidFill>
              </a:rPr>
              <a:t>mass and spin?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4" name="Picture 13" descr="lagrangian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390988"/>
            <a:ext cx="4952999" cy="59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MT_latexi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91" y="3823099"/>
            <a:ext cx="5930609" cy="6727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M_QCD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37458"/>
            <a:ext cx="3784600" cy="4251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52400" y="251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nvariance of 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sz="2000" baseline="-25000" dirty="0" smtClean="0">
                <a:latin typeface="+mn-lt"/>
                <a:cs typeface="Apple Chancery"/>
              </a:rPr>
              <a:t>QCD</a:t>
            </a:r>
            <a:r>
              <a:rPr lang="en-US" sz="2000" dirty="0" smtClean="0"/>
              <a:t>  under </a:t>
            </a:r>
            <a:r>
              <a:rPr lang="en-US" sz="2000" b="1" dirty="0" smtClean="0"/>
              <a:t>translations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292934"/>
                </a:solidFill>
              </a:rPr>
              <a:t>rotations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2588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</a:t>
            </a:r>
            <a:r>
              <a:rPr lang="en-US" sz="2000" b="1" dirty="0" smtClean="0"/>
              <a:t> translation</a:t>
            </a:r>
            <a:r>
              <a:rPr lang="en-US" sz="2000" dirty="0" smtClean="0"/>
              <a:t> inv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105400"/>
            <a:ext cx="2174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rom</a:t>
            </a:r>
            <a:r>
              <a:rPr lang="en-US" sz="2000" b="1" dirty="0" smtClean="0"/>
              <a:t> rotation</a:t>
            </a:r>
            <a:r>
              <a:rPr lang="en-US" sz="2000" dirty="0" smtClean="0"/>
              <a:t> inv.  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2133600" y="5181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514600" y="4038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3429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Energy Momentum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ensor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4648200"/>
            <a:ext cx="350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Angular Momentum Tensor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87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8987" y="117754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Energy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halkboard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density</a:t>
            </a:r>
          </a:p>
          <a:p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77279"/>
              </p:ext>
            </p:extLst>
          </p:nvPr>
        </p:nvGraphicFramePr>
        <p:xfrm>
          <a:off x="782514" y="1585892"/>
          <a:ext cx="3494928" cy="321500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73732"/>
                <a:gridCol w="873732"/>
                <a:gridCol w="873732"/>
                <a:gridCol w="873732"/>
              </a:tblGrid>
              <a:tr h="8037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T</a:t>
                      </a:r>
                      <a:r>
                        <a:rPr lang="en-US" sz="2400" baseline="30000" dirty="0" smtClean="0"/>
                        <a:t>00</a:t>
                      </a:r>
                      <a:endParaRPr lang="en-US" sz="2400" b="1" i="0" baseline="30000" dirty="0" smtClean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02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12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13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22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31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32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726679" y="1550962"/>
            <a:ext cx="838070" cy="806618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4453456" y="1541583"/>
            <a:ext cx="152400" cy="3276600"/>
          </a:xfrm>
          <a:prstGeom prst="rightBracke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532416" y="1516994"/>
            <a:ext cx="152400" cy="3352800"/>
          </a:xfrm>
          <a:prstGeom prst="leftBracket">
            <a:avLst/>
          </a:prstGeom>
          <a:noFill/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D2533C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rgbClr val="D2533C"/>
                </a:solidFill>
                <a:latin typeface="+mn-lt"/>
              </a:rPr>
              <a:t>QCD Energy </a:t>
            </a:r>
            <a:r>
              <a:rPr lang="en-US" sz="2800" dirty="0">
                <a:solidFill>
                  <a:srgbClr val="D2533C"/>
                </a:solidFill>
                <a:latin typeface="+mn-lt"/>
              </a:rPr>
              <a:t>M</a:t>
            </a:r>
            <a:r>
              <a:rPr lang="en-US" sz="2800" dirty="0" smtClean="0">
                <a:solidFill>
                  <a:srgbClr val="D2533C"/>
                </a:solidFill>
                <a:latin typeface="+mn-lt"/>
              </a:rPr>
              <a:t>omentum Tensor</a:t>
            </a:r>
            <a:endParaRPr lang="en-US" sz="2800" dirty="0">
              <a:solidFill>
                <a:srgbClr val="D2533C"/>
              </a:solidFill>
              <a:latin typeface="+mn-lt"/>
            </a:endParaRP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D2533C"/>
              </a:solidFill>
              <a:latin typeface="+mn-lt"/>
            </a:endParaRPr>
          </a:p>
        </p:txBody>
      </p:sp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467204"/>
              </p:ext>
            </p:extLst>
          </p:nvPr>
        </p:nvGraphicFramePr>
        <p:xfrm>
          <a:off x="1219200" y="6248400"/>
          <a:ext cx="2667000" cy="44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58" name="Equation" r:id="rId4" imgW="1358900" imgH="228600" progId="Equation.3">
                  <p:embed/>
                </p:oleObj>
              </mc:Choice>
              <mc:Fallback>
                <p:oleObj name="Equation" r:id="rId4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248400"/>
                        <a:ext cx="2667000" cy="44848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761" y="5791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omic Sans MS"/>
              </a:rPr>
              <a:t>Angular Momentum density </a:t>
            </a:r>
            <a:endParaRPr lang="en-US" sz="1800" b="1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6553200" y="7178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1" name="Date Placeholder 6"/>
          <p:cNvSpPr txBox="1">
            <a:spLocks/>
          </p:cNvSpPr>
          <p:nvPr/>
        </p:nvSpPr>
        <p:spPr>
          <a:xfrm>
            <a:off x="457200" y="7178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37BE7A3-3B05-2E40-A5DF-856D1006EDFC}" type="datetime1">
              <a:rPr lang="en-US" smtClean="0"/>
              <a:pPr>
                <a:defRPr/>
              </a:pPr>
              <a:t>4/10/19</a:t>
            </a:fld>
            <a:endParaRPr lang="en-US"/>
          </a:p>
        </p:txBody>
      </p:sp>
      <p:sp>
        <p:nvSpPr>
          <p:cNvPr id="22" name="Footer Placeholder 9"/>
          <p:cNvSpPr txBox="1">
            <a:spLocks/>
          </p:cNvSpPr>
          <p:nvPr/>
        </p:nvSpPr>
        <p:spPr>
          <a:xfrm>
            <a:off x="3124200" y="7178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45404"/>
              </p:ext>
            </p:extLst>
          </p:nvPr>
        </p:nvGraphicFramePr>
        <p:xfrm>
          <a:off x="731755" y="1578125"/>
          <a:ext cx="3494928" cy="321500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73732"/>
                <a:gridCol w="873732"/>
                <a:gridCol w="873732"/>
                <a:gridCol w="873732"/>
              </a:tblGrid>
              <a:tr h="8037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1400" b="1" i="0" baseline="30000" dirty="0" smtClean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74077"/>
              </p:ext>
            </p:extLst>
          </p:nvPr>
        </p:nvGraphicFramePr>
        <p:xfrm>
          <a:off x="977397" y="3318091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59" name="Equation" r:id="rId6" imgW="177800" imgH="228600" progId="Equation.3">
                  <p:embed/>
                </p:oleObj>
              </mc:Choice>
              <mc:Fallback>
                <p:oleObj name="Equation" r:id="rId6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397" y="3318091"/>
                        <a:ext cx="3429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09348"/>
              </p:ext>
            </p:extLst>
          </p:nvPr>
        </p:nvGraphicFramePr>
        <p:xfrm>
          <a:off x="977397" y="4077672"/>
          <a:ext cx="319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0" name="Equation" r:id="rId8" imgW="165100" imgH="215900" progId="Equation.3">
                  <p:embed/>
                </p:oleObj>
              </mc:Choice>
              <mc:Fallback>
                <p:oleObj name="Equation" r:id="rId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7397" y="4077672"/>
                        <a:ext cx="3190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15354"/>
              </p:ext>
            </p:extLst>
          </p:nvPr>
        </p:nvGraphicFramePr>
        <p:xfrm>
          <a:off x="977397" y="2564155"/>
          <a:ext cx="342870" cy="4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1" name="Equation" r:id="rId10" imgW="177800" imgH="215900" progId="Equation.3">
                  <p:embed/>
                </p:oleObj>
              </mc:Choice>
              <mc:Fallback>
                <p:oleObj name="Equation" r:id="rId10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397" y="2564155"/>
                        <a:ext cx="342870" cy="41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72491"/>
              </p:ext>
            </p:extLst>
          </p:nvPr>
        </p:nvGraphicFramePr>
        <p:xfrm>
          <a:off x="1858111" y="1761176"/>
          <a:ext cx="342870" cy="4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2" name="Equation" r:id="rId12" imgW="177800" imgH="215900" progId="Equation.3">
                  <p:embed/>
                </p:oleObj>
              </mc:Choice>
              <mc:Fallback>
                <p:oleObj name="Equation" r:id="rId12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8111" y="1761176"/>
                        <a:ext cx="342870" cy="41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3718"/>
              </p:ext>
            </p:extLst>
          </p:nvPr>
        </p:nvGraphicFramePr>
        <p:xfrm>
          <a:off x="2698232" y="1748810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3" name="Equation" r:id="rId13" imgW="177800" imgH="228600" progId="Equation.3">
                  <p:embed/>
                </p:oleObj>
              </mc:Choice>
              <mc:Fallback>
                <p:oleObj name="Equation" r:id="rId13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8232" y="1748810"/>
                        <a:ext cx="3429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3342119" y="3984599"/>
            <a:ext cx="838070" cy="775083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01664" y="3199090"/>
            <a:ext cx="838070" cy="755923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83209" y="2374728"/>
            <a:ext cx="870224" cy="824362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65353"/>
              </p:ext>
            </p:extLst>
          </p:nvPr>
        </p:nvGraphicFramePr>
        <p:xfrm>
          <a:off x="1773841" y="4119563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4" name="Equation" r:id="rId14" imgW="228600" imgH="215900" progId="Equation.3">
                  <p:embed/>
                </p:oleObj>
              </mc:Choice>
              <mc:Fallback>
                <p:oleObj name="Equation" r:id="rId14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73841" y="4119563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17100"/>
              </p:ext>
            </p:extLst>
          </p:nvPr>
        </p:nvGraphicFramePr>
        <p:xfrm>
          <a:off x="3606282" y="1761510"/>
          <a:ext cx="319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5" name="Equation" r:id="rId16" imgW="165100" imgH="215900" progId="Equation.3">
                  <p:embed/>
                </p:oleObj>
              </mc:Choice>
              <mc:Fallback>
                <p:oleObj name="Equation" r:id="rId1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6282" y="1761510"/>
                        <a:ext cx="3190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22441"/>
              </p:ext>
            </p:extLst>
          </p:nvPr>
        </p:nvGraphicFramePr>
        <p:xfrm>
          <a:off x="2667604" y="4106863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6" name="Equation" r:id="rId17" imgW="228600" imgH="228600" progId="Equation.3">
                  <p:embed/>
                </p:oleObj>
              </mc:Choice>
              <mc:Fallback>
                <p:oleObj name="Equation" r:id="rId17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67604" y="4106863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96804"/>
              </p:ext>
            </p:extLst>
          </p:nvPr>
        </p:nvGraphicFramePr>
        <p:xfrm>
          <a:off x="3545957" y="2564785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7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45957" y="2564785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04212"/>
              </p:ext>
            </p:extLst>
          </p:nvPr>
        </p:nvGraphicFramePr>
        <p:xfrm>
          <a:off x="2758091" y="2554288"/>
          <a:ext cx="441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8" name="Equation" r:id="rId21" imgW="228600" imgH="228600" progId="Equation.3">
                  <p:embed/>
                </p:oleObj>
              </mc:Choice>
              <mc:Fallback>
                <p:oleObj name="Equation" r:id="rId21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58091" y="2554288"/>
                        <a:ext cx="4413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910791"/>
              </p:ext>
            </p:extLst>
          </p:nvPr>
        </p:nvGraphicFramePr>
        <p:xfrm>
          <a:off x="1761141" y="2565400"/>
          <a:ext cx="466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9" name="Equation" r:id="rId23" imgW="241300" imgH="215900" progId="Equation.3">
                  <p:embed/>
                </p:oleObj>
              </mc:Choice>
              <mc:Fallback>
                <p:oleObj name="Equation" r:id="rId2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61141" y="2565400"/>
                        <a:ext cx="4667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58000"/>
              </p:ext>
            </p:extLst>
          </p:nvPr>
        </p:nvGraphicFramePr>
        <p:xfrm>
          <a:off x="3545491" y="3344863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0" name="Equation" r:id="rId25" imgW="228600" imgH="228600" progId="Equation.3">
                  <p:embed/>
                </p:oleObj>
              </mc:Choice>
              <mc:Fallback>
                <p:oleObj name="Equation" r:id="rId25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45491" y="3344863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31007"/>
              </p:ext>
            </p:extLst>
          </p:nvPr>
        </p:nvGraphicFramePr>
        <p:xfrm>
          <a:off x="2740629" y="3348038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1" name="Equation" r:id="rId27" imgW="228600" imgH="228600" progId="Equation.3">
                  <p:embed/>
                </p:oleObj>
              </mc:Choice>
              <mc:Fallback>
                <p:oleObj name="Equation" r:id="rId27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740629" y="3348038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1831"/>
              </p:ext>
            </p:extLst>
          </p:nvPr>
        </p:nvGraphicFramePr>
        <p:xfrm>
          <a:off x="1761141" y="3344863"/>
          <a:ext cx="466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2" name="Equation" r:id="rId29" imgW="241300" imgH="228600" progId="Equation.3">
                  <p:embed/>
                </p:oleObj>
              </mc:Choice>
              <mc:Fallback>
                <p:oleObj name="Equation" r:id="rId29" imgW="24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61141" y="3344863"/>
                        <a:ext cx="4667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 rot="5400000">
            <a:off x="-35387" y="3159549"/>
            <a:ext cx="2362198" cy="838069"/>
          </a:xfrm>
          <a:prstGeom prst="rect">
            <a:avLst/>
          </a:prstGeom>
          <a:solidFill>
            <a:srgbClr val="D5D286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9286" y="1550962"/>
            <a:ext cx="2571041" cy="806618"/>
          </a:xfrm>
          <a:prstGeom prst="rect">
            <a:avLst/>
          </a:prstGeom>
          <a:solidFill>
            <a:schemeClr val="bg2">
              <a:lumMod val="75000"/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33644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00FF"/>
                </a:solidFill>
                <a:latin typeface="+mn-lt"/>
                <a:cs typeface="Chalkboard"/>
              </a:rPr>
              <a:t>Angular Momentum </a:t>
            </a:r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345668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  <a:cs typeface="Chalkboard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ressure</a:t>
            </a:r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257800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Shear stress</a:t>
            </a:r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79440"/>
              </p:ext>
            </p:extLst>
          </p:nvPr>
        </p:nvGraphicFramePr>
        <p:xfrm>
          <a:off x="834864" y="1575831"/>
          <a:ext cx="7762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3" name="Equation" r:id="rId31" imgW="546100" imgH="419100" progId="Equation.3">
                  <p:embed/>
                </p:oleObj>
              </mc:Choice>
              <mc:Fallback>
                <p:oleObj name="Equation" r:id="rId31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34864" y="1575831"/>
                        <a:ext cx="776287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3657601" y="4572000"/>
            <a:ext cx="586402" cy="773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861481" y="3657600"/>
            <a:ext cx="814919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0" idx="2"/>
          </p:cNvCxnSpPr>
          <p:nvPr/>
        </p:nvCxnSpPr>
        <p:spPr>
          <a:xfrm flipV="1">
            <a:off x="990600" y="3786188"/>
            <a:ext cx="2775553" cy="1609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045813"/>
              </p:ext>
            </p:extLst>
          </p:nvPr>
        </p:nvGraphicFramePr>
        <p:xfrm>
          <a:off x="3545957" y="4142204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4" name="Equation" r:id="rId33" imgW="228600" imgH="215900" progId="Equation.3">
                  <p:embed/>
                </p:oleObj>
              </mc:Choice>
              <mc:Fallback>
                <p:oleObj name="Equation" r:id="rId33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545957" y="4142204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94179"/>
              </p:ext>
            </p:extLst>
          </p:nvPr>
        </p:nvGraphicFramePr>
        <p:xfrm>
          <a:off x="3000135" y="1143000"/>
          <a:ext cx="1190865" cy="38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5" name="Equation" r:id="rId35" imgW="635000" imgH="203200" progId="Equation.3">
                  <p:embed/>
                </p:oleObj>
              </mc:Choice>
              <mc:Fallback>
                <p:oleObj name="Equation" r:id="rId35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00135" y="1143000"/>
                        <a:ext cx="1190865" cy="38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 descr="lag3_latexit.pdf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133600" cy="669365"/>
          </a:xfrm>
          <a:prstGeom prst="rect">
            <a:avLst/>
          </a:prstGeom>
        </p:spPr>
      </p:pic>
      <p:pic>
        <p:nvPicPr>
          <p:cNvPr id="20" name="Picture 19" descr="lag4_latexit.pdf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736075"/>
            <a:ext cx="3543300" cy="14455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16200000">
            <a:off x="-915591" y="335724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Momentum density</a:t>
            </a:r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6918" y="1219200"/>
            <a:ext cx="307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Conserved quantities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91200" y="1905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Momentum </a:t>
            </a:r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5343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 animBg="1"/>
      <p:bldP spid="25" grpId="0" animBg="1"/>
      <p:bldP spid="24" grpId="0" animBg="1"/>
      <p:bldP spid="17" grpId="0"/>
      <p:bldP spid="47" grpId="0" animBg="1"/>
      <p:bldP spid="44" grpId="0" animBg="1"/>
      <p:bldP spid="48" grpId="0" animBg="1"/>
      <p:bldP spid="43" grpId="0" animBg="1"/>
      <p:bldP spid="45" grpId="0" animBg="1"/>
      <p:bldP spid="10" grpId="0"/>
      <p:bldP spid="11" grpId="0"/>
      <p:bldP spid="12" grpId="0"/>
      <p:bldP spid="53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V="1">
            <a:off x="1143000" y="3505200"/>
            <a:ext cx="685800" cy="762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tmunu_1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91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43200" y="457200"/>
            <a:ext cx="907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			EMT Matrix </a:t>
            </a:r>
            <a:r>
              <a:rPr lang="en-US" dirty="0">
                <a:solidFill>
                  <a:srgbClr val="D2533C"/>
                </a:solidFill>
              </a:rPr>
              <a:t>E</a:t>
            </a:r>
            <a:r>
              <a:rPr lang="en-US" dirty="0" smtClean="0">
                <a:solidFill>
                  <a:srgbClr val="D2533C"/>
                </a:solidFill>
              </a:rPr>
              <a:t>lements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1600200"/>
            <a:ext cx="7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9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S=1/2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14400" y="1524000"/>
            <a:ext cx="609600" cy="609600"/>
          </a:xfrm>
          <a:prstGeom prst="ellipse">
            <a:avLst/>
          </a:prstGeom>
          <a:solidFill>
            <a:srgbClr val="3366FF">
              <a:alpha val="44000"/>
            </a:srgbClr>
          </a:solidFill>
          <a:ln>
            <a:noFill/>
          </a:ln>
          <a:effectLst>
            <a:outerShdw blurRad="38100" dist="25400" dir="2700000" algn="tl" rotWithShape="0">
              <a:srgbClr val="000000">
                <a:alpha val="60000"/>
              </a:srgbClr>
            </a:outerShdw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3505200"/>
            <a:ext cx="762000" cy="7620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38100" dist="25400" dir="2700000" algn="tl" rotWithShape="0">
              <a:srgbClr val="000000">
                <a:alpha val="60000"/>
              </a:srgbClr>
            </a:outerShdw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69907"/>
              </p:ext>
            </p:extLst>
          </p:nvPr>
        </p:nvGraphicFramePr>
        <p:xfrm>
          <a:off x="5334000" y="1301675"/>
          <a:ext cx="2133601" cy="5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5" name="Equation" r:id="rId4" imgW="1079500" imgH="266700" progId="Equation.3">
                  <p:embed/>
                </p:oleObj>
              </mc:Choice>
              <mc:Fallback>
                <p:oleObj name="Equation" r:id="rId4" imgW="1079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1301675"/>
                        <a:ext cx="2133601" cy="5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2971800" y="5410200"/>
            <a:ext cx="1905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4000" y="4876800"/>
            <a:ext cx="762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4876800"/>
            <a:ext cx="1371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34200" y="5334000"/>
            <a:ext cx="152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8800" y="6019800"/>
            <a:ext cx="359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q</a:t>
            </a:r>
            <a:r>
              <a:rPr lang="en-US" sz="1800" dirty="0" smtClean="0"/>
              <a:t> and g not separately conserved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5867400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forward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50288" y="5791200"/>
            <a:ext cx="12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</a:t>
            </a:r>
            <a:r>
              <a:rPr lang="en-US" sz="1800" dirty="0" smtClean="0"/>
              <a:t>ff-forward</a:t>
            </a:r>
            <a:endParaRPr lang="en-US" sz="1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49528"/>
              </p:ext>
            </p:extLst>
          </p:nvPr>
        </p:nvGraphicFramePr>
        <p:xfrm>
          <a:off x="5334000" y="914400"/>
          <a:ext cx="2224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6" name="Equation" r:id="rId6" imgW="1130300" imgH="203200" progId="Equation.3">
                  <p:embed/>
                </p:oleObj>
              </mc:Choice>
              <mc:Fallback>
                <p:oleObj name="Equation" r:id="rId6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914400"/>
                        <a:ext cx="22240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08460"/>
              </p:ext>
            </p:extLst>
          </p:nvPr>
        </p:nvGraphicFramePr>
        <p:xfrm>
          <a:off x="5410200" y="292100"/>
          <a:ext cx="134947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7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292100"/>
                        <a:ext cx="134947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Brace 26"/>
          <p:cNvSpPr/>
          <p:nvPr/>
        </p:nvSpPr>
        <p:spPr>
          <a:xfrm>
            <a:off x="4953000" y="457200"/>
            <a:ext cx="304800" cy="1295400"/>
          </a:xfrm>
          <a:prstGeom prst="leftBrace">
            <a:avLst/>
          </a:prstGeom>
          <a:ln>
            <a:solidFill>
              <a:srgbClr val="D25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614446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q</a:t>
            </a:r>
            <a:r>
              <a:rPr lang="en-US" sz="1600" dirty="0" err="1" smtClean="0">
                <a:solidFill>
                  <a:srgbClr val="FF0000"/>
                </a:solidFill>
              </a:rPr>
              <a:t>,g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2514600"/>
            <a:ext cx="54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q</a:t>
            </a:r>
            <a:r>
              <a:rPr lang="en-US" sz="2000" dirty="0" err="1" smtClean="0">
                <a:solidFill>
                  <a:srgbClr val="FF0000"/>
                </a:solidFill>
              </a:rPr>
              <a:t>,g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 descr="tmunu_0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488"/>
            <a:ext cx="9144000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3945"/>
            <a:ext cx="6543944" cy="794855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6817277" y="381000"/>
            <a:ext cx="2438400" cy="2438400"/>
          </a:xfrm>
          <a:prstGeom prst="ellipse">
            <a:avLst/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 rot="20141972">
            <a:off x="2286000" y="2267433"/>
            <a:ext cx="4038600" cy="762000"/>
          </a:xfrm>
          <a:prstGeom prst="horizontalScroll">
            <a:avLst/>
          </a:prstGeom>
          <a:solidFill>
            <a:srgbClr val="ACA7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-152400"/>
            <a:ext cx="1066800" cy="329184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tmunu_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00" y="7772400"/>
            <a:ext cx="5486400" cy="1781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633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Energy Momentum Tensor in a spin 1 system</a:t>
            </a:r>
          </a:p>
        </p:txBody>
      </p:sp>
      <p:sp>
        <p:nvSpPr>
          <p:cNvPr id="56" name="Oval 55"/>
          <p:cNvSpPr/>
          <p:nvPr/>
        </p:nvSpPr>
        <p:spPr>
          <a:xfrm>
            <a:off x="7198277" y="5334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960277" y="16002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rved Right Arrow 57"/>
          <p:cNvSpPr/>
          <p:nvPr/>
        </p:nvSpPr>
        <p:spPr>
          <a:xfrm rot="11684550">
            <a:off x="8112677" y="9389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07877" y="6858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rved Right Arrow 58"/>
          <p:cNvSpPr/>
          <p:nvPr/>
        </p:nvSpPr>
        <p:spPr>
          <a:xfrm>
            <a:off x="6893477" y="13716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503077" y="11430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112677" y="18288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493677" y="18288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rved Right Arrow 63"/>
          <p:cNvSpPr/>
          <p:nvPr/>
        </p:nvSpPr>
        <p:spPr>
          <a:xfrm rot="11679805">
            <a:off x="8213147" y="20544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41277" y="21336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Right Arrow 65"/>
          <p:cNvSpPr/>
          <p:nvPr/>
        </p:nvSpPr>
        <p:spPr>
          <a:xfrm rot="20012043">
            <a:off x="7278132" y="9448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03077" y="76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8417477" y="18288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265077" y="19812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960277" y="762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579277" y="838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579277" y="457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569877" y="1524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Up Arrow 73"/>
          <p:cNvSpPr/>
          <p:nvPr/>
        </p:nvSpPr>
        <p:spPr>
          <a:xfrm>
            <a:off x="7655477" y="3810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>
            <a:off x="8341277" y="13716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munu_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24200"/>
            <a:ext cx="9144000" cy="296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838200" cy="9328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0" y="2895600"/>
            <a:ext cx="7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1752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PRD86(2012)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263193">
            <a:off x="2455643" y="2417980"/>
            <a:ext cx="3657071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conserved form factors!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299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3048000"/>
            <a:ext cx="3962400" cy="3581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200" y="6396335"/>
            <a:ext cx="562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S.L., Talk at INT U. Washington, 2012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3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5562600" cy="4060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6423" y="762000"/>
            <a:ext cx="44559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Direct calculation of EMT form factors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</a:rPr>
              <a:t>Donoghue et al. PLB529 (2002) 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4/10/19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84848"/>
              </p:ext>
            </p:extLst>
          </p:nvPr>
        </p:nvGraphicFramePr>
        <p:xfrm>
          <a:off x="9391650" y="5099049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1650" y="5099049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25"/>
          <p:cNvSpPr>
            <a:spLocks/>
          </p:cNvSpPr>
          <p:nvPr/>
        </p:nvSpPr>
        <p:spPr bwMode="auto">
          <a:xfrm>
            <a:off x="11858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 flipH="1">
            <a:off x="26717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 flipH="1" flipV="1">
            <a:off x="2824162" y="28047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 rot="14522146" flipH="1">
            <a:off x="3471862" y="3071456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1909762" y="2195156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26717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 flipH="1">
            <a:off x="14525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1376362" y="2652356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309562" y="28809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V="1">
            <a:off x="842962" y="31242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0"/>
          <p:cNvSpPr>
            <a:spLocks noChangeArrowheads="1"/>
          </p:cNvSpPr>
          <p:nvPr/>
        </p:nvSpPr>
        <p:spPr bwMode="auto">
          <a:xfrm>
            <a:off x="1300162" y="1966556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51191"/>
              </p:ext>
            </p:extLst>
          </p:nvPr>
        </p:nvGraphicFramePr>
        <p:xfrm>
          <a:off x="3105150" y="2601556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3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601556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59102"/>
              </p:ext>
            </p:extLst>
          </p:nvPr>
        </p:nvGraphicFramePr>
        <p:xfrm>
          <a:off x="2476500" y="25698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4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0" y="25698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2895600"/>
            <a:ext cx="3747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87147" y="1433156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850" y="2099846"/>
            <a:ext cx="3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μ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1872" y="209984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ν</a:t>
            </a:r>
            <a:endParaRPr lang="en-US" sz="20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16623"/>
              </p:ext>
            </p:extLst>
          </p:nvPr>
        </p:nvGraphicFramePr>
        <p:xfrm>
          <a:off x="9486900" y="46272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5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86900" y="46272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23939"/>
              </p:ext>
            </p:extLst>
          </p:nvPr>
        </p:nvGraphicFramePr>
        <p:xfrm>
          <a:off x="9486900" y="46272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6" name="Equation" r:id="rId11" imgW="114300" imgH="165100" progId="Equation.3">
                  <p:embed/>
                </p:oleObj>
              </mc:Choice>
              <mc:Fallback>
                <p:oleObj name="Equation" r:id="rId11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86900" y="46272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47650" y="2957156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 rot="20908226">
            <a:off x="5882390" y="1143000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 rot="1039141" flipH="1">
            <a:off x="6975378" y="1199799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1"/>
          <p:cNvSpPr>
            <a:spLocks noChangeShapeType="1"/>
          </p:cNvSpPr>
          <p:nvPr/>
        </p:nvSpPr>
        <p:spPr bwMode="auto">
          <a:xfrm flipH="1" flipV="1">
            <a:off x="73199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2"/>
          <p:cNvSpPr>
            <a:spLocks noChangeShapeType="1"/>
          </p:cNvSpPr>
          <p:nvPr/>
        </p:nvSpPr>
        <p:spPr bwMode="auto">
          <a:xfrm rot="14522146" flipH="1">
            <a:off x="7967662" y="30861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6934200" y="22098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5948362" y="2209800"/>
            <a:ext cx="68103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5872162" y="2667000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48053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V="1">
            <a:off x="5338762" y="30480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0"/>
          <p:cNvSpPr>
            <a:spLocks noChangeArrowheads="1"/>
          </p:cNvSpPr>
          <p:nvPr/>
        </p:nvSpPr>
        <p:spPr bwMode="auto">
          <a:xfrm>
            <a:off x="5795962" y="1981200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96501"/>
              </p:ext>
            </p:extLst>
          </p:nvPr>
        </p:nvGraphicFramePr>
        <p:xfrm>
          <a:off x="7600950" y="2616200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7" name="Equation" r:id="rId13" imgW="114300" imgH="165100" progId="Equation.DSMT4">
                  <p:embed/>
                </p:oleObj>
              </mc:Choice>
              <mc:Fallback>
                <p:oleObj name="Equation" r:id="rId13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2616200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66096"/>
              </p:ext>
            </p:extLst>
          </p:nvPr>
        </p:nvGraphicFramePr>
        <p:xfrm>
          <a:off x="6972300" y="258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8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72300" y="2584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01050" y="2891135"/>
            <a:ext cx="3747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07874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9" name="Equation" r:id="rId15" imgW="114300" imgH="165100" progId="Equation.3">
                  <p:embed/>
                </p:oleObj>
              </mc:Choice>
              <mc:Fallback>
                <p:oleObj name="Equation" r:id="rId1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81155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0" name="Equation" r:id="rId16" imgW="114300" imgH="165100" progId="Equation.3">
                  <p:embed/>
                </p:oleObj>
              </mc:Choice>
              <mc:Fallback>
                <p:oleObj name="Equation" r:id="rId1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743450" y="2895600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51" name="Oval 50"/>
          <p:cNvSpPr/>
          <p:nvPr/>
        </p:nvSpPr>
        <p:spPr>
          <a:xfrm>
            <a:off x="6629400" y="1981200"/>
            <a:ext cx="304800" cy="3048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4114800" y="2362200"/>
            <a:ext cx="7620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696200" y="1600200"/>
            <a:ext cx="189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Local Operator </a:t>
            </a:r>
            <a:r>
              <a:rPr lang="en-US" sz="2000" b="1" dirty="0" err="1" smtClean="0">
                <a:solidFill>
                  <a:srgbClr val="FF0000"/>
                </a:solidFill>
              </a:rPr>
              <a:t>Ô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5000" y="4267200"/>
            <a:ext cx="601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&gt;&gt;M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+mn-lt"/>
                <a:ea typeface="Wingdings"/>
                <a:cs typeface="Wingdings"/>
                <a:sym typeface="Wingdings"/>
              </a:rPr>
              <a:t>“deep”</a:t>
            </a:r>
          </a:p>
          <a:p>
            <a:r>
              <a:rPr lang="en-US" dirty="0" smtClean="0"/>
              <a:t>W</a:t>
            </a:r>
            <a:r>
              <a:rPr lang="en-US" baseline="30000" dirty="0" smtClean="0"/>
              <a:t>2</a:t>
            </a:r>
            <a:r>
              <a:rPr lang="en-US" dirty="0"/>
              <a:t>&gt;&gt;M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equivalent to an </a:t>
            </a:r>
            <a:r>
              <a:rPr lang="en-US" dirty="0" smtClean="0">
                <a:solidFill>
                  <a:srgbClr val="660066"/>
                </a:solidFill>
                <a:latin typeface="+mn-lt"/>
                <a:ea typeface="Wingdings"/>
                <a:cs typeface="Wingdings"/>
                <a:sym typeface="Wingdings"/>
              </a:rPr>
              <a:t>“inelastic” 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process but not directly accessible  </a:t>
            </a:r>
            <a:endParaRPr lang="en-US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29000" y="1295400"/>
            <a:ext cx="37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28935"/>
            <a:ext cx="459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GPDs and EMT matrix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457200"/>
            <a:ext cx="28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Mellin</a:t>
            </a:r>
            <a:r>
              <a:rPr lang="en-US" dirty="0" smtClean="0">
                <a:solidFill>
                  <a:schemeClr val="tx2"/>
                </a:solidFill>
              </a:rPr>
              <a:t> moments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921" y="1371600"/>
            <a:ext cx="1125679" cy="40011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2533C"/>
                </a:solidFill>
              </a:rPr>
              <a:t>Nucleon</a:t>
            </a:r>
            <a:endParaRPr lang="en-US" sz="2000" dirty="0">
              <a:solidFill>
                <a:srgbClr val="D2533C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00800" y="2209800"/>
            <a:ext cx="762000" cy="0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15200" y="1976735"/>
            <a:ext cx="11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D-term</a:t>
            </a:r>
            <a:endParaRPr lang="en-US" dirty="0"/>
          </a:p>
        </p:txBody>
      </p:sp>
      <p:pic>
        <p:nvPicPr>
          <p:cNvPr id="4" name="Picture 3" descr="sr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5943600" cy="12612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8200" y="1752600"/>
            <a:ext cx="2133600" cy="1676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62200" y="1752600"/>
            <a:ext cx="2133600" cy="1676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3692" y="12192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EMT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90800" y="1219200"/>
            <a:ext cx="1638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OPE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1" y="464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GPDs are the key to interpret the mechanical properties of the proton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" y="4572000"/>
            <a:ext cx="8763000" cy="9906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194048" y="1191768"/>
            <a:ext cx="758952" cy="48463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ut_EMTFF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5013050" cy="3352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35007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Quadrupole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71993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Connected to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SR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90053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Momentum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8911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Angular Momentum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110335"/>
            <a:ext cx="81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D2533C"/>
                </a:solidFill>
              </a:rPr>
              <a:t>ξ</a:t>
            </a:r>
            <a:r>
              <a:rPr lang="en-US" sz="2000" dirty="0" smtClean="0">
                <a:solidFill>
                  <a:srgbClr val="D2533C"/>
                </a:solidFill>
              </a:rPr>
              <a:t>-odd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3500735"/>
            <a:ext cx="762000" cy="457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1900535"/>
            <a:ext cx="762000" cy="457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9433" y="514290"/>
            <a:ext cx="1239767" cy="40011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533C"/>
                </a:solidFill>
              </a:rPr>
              <a:t>D</a:t>
            </a:r>
            <a:r>
              <a:rPr lang="en-US" sz="2000" dirty="0" smtClean="0">
                <a:solidFill>
                  <a:srgbClr val="D2533C"/>
                </a:solidFill>
              </a:rPr>
              <a:t>euteron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0819" y="11430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EMT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1143000"/>
            <a:ext cx="1638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OPE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867400"/>
            <a:ext cx="806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Connecting with observables: work in </a:t>
            </a:r>
            <a:r>
              <a:rPr lang="en-US" sz="2000" dirty="0" smtClean="0">
                <a:solidFill>
                  <a:srgbClr val="660066"/>
                </a:solidFill>
              </a:rPr>
              <a:t>progress with Brandon </a:t>
            </a:r>
            <a:r>
              <a:rPr lang="en-US" sz="2000" dirty="0" err="1" smtClean="0">
                <a:solidFill>
                  <a:srgbClr val="660066"/>
                </a:solidFill>
              </a:rPr>
              <a:t>Kriesten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3810000" y="1143000"/>
            <a:ext cx="758952" cy="48463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76200" y="1371600"/>
            <a:ext cx="533400" cy="41148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Double flip</a:t>
            </a:r>
          </a:p>
          <a:p>
            <a:r>
              <a:rPr lang="en-US" sz="1800" b="1" dirty="0" smtClean="0"/>
              <a:t>D-term dependent on polarization</a:t>
            </a:r>
            <a:endParaRPr lang="en-US" sz="1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57201"/>
            <a:ext cx="2057400" cy="146511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5867400" y="15240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</p:cNvCxnSpPr>
          <p:nvPr/>
        </p:nvCxnSpPr>
        <p:spPr>
          <a:xfrm flipV="1">
            <a:off x="5775050" y="1828800"/>
            <a:ext cx="199735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565"/>
            <a:ext cx="838200" cy="932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381000"/>
            <a:ext cx="296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660066"/>
                </a:solidFill>
              </a:rPr>
              <a:t>Taneja</a:t>
            </a:r>
            <a:r>
              <a:rPr lang="en-US" sz="1800" dirty="0" smtClean="0">
                <a:solidFill>
                  <a:srgbClr val="660066"/>
                </a:solidFill>
              </a:rPr>
              <a:t> et al., PRD86(2012)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5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63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baseline="-25000" dirty="0" smtClean="0">
                <a:solidFill>
                  <a:srgbClr val="660066"/>
                </a:solidFill>
              </a:rPr>
              <a:t>20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349823"/>
            <a:ext cx="5029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660066"/>
                </a:solidFill>
              </a:rPr>
              <a:t>Jlab</a:t>
            </a:r>
            <a:r>
              <a:rPr lang="en-US" sz="1400" dirty="0" smtClean="0">
                <a:solidFill>
                  <a:srgbClr val="660066"/>
                </a:solidFill>
              </a:rPr>
              <a:t> Hall B, </a:t>
            </a:r>
            <a:r>
              <a:rPr lang="en-US" sz="1400" dirty="0" err="1" smtClean="0">
                <a:solidFill>
                  <a:srgbClr val="660066"/>
                </a:solidFill>
              </a:rPr>
              <a:t>Burkert</a:t>
            </a:r>
            <a:r>
              <a:rPr lang="en-US" sz="1400" dirty="0">
                <a:solidFill>
                  <a:srgbClr val="660066"/>
                </a:solidFill>
              </a:rPr>
              <a:t> </a:t>
            </a:r>
            <a:r>
              <a:rPr lang="en-US" sz="1400" dirty="0" err="1" smtClean="0">
                <a:solidFill>
                  <a:srgbClr val="660066"/>
                </a:solidFill>
              </a:rPr>
              <a:t>Elouadrhiri</a:t>
            </a:r>
            <a:r>
              <a:rPr lang="en-US" sz="1400" dirty="0" smtClean="0">
                <a:solidFill>
                  <a:srgbClr val="660066"/>
                </a:solidFill>
              </a:rPr>
              <a:t>, </a:t>
            </a:r>
            <a:r>
              <a:rPr lang="en-US" sz="1400" dirty="0" err="1" smtClean="0">
                <a:solidFill>
                  <a:srgbClr val="660066"/>
                </a:solidFill>
              </a:rPr>
              <a:t>Girod</a:t>
            </a:r>
            <a:r>
              <a:rPr lang="en-US" sz="1400" dirty="0" smtClean="0">
                <a:solidFill>
                  <a:srgbClr val="660066"/>
                </a:solidFill>
              </a:rPr>
              <a:t>, Nature (2018)    </a:t>
            </a:r>
            <a:endParaRPr lang="en-US" sz="1400" dirty="0">
              <a:solidFill>
                <a:srgbClr val="660066"/>
              </a:solidFill>
            </a:endParaRPr>
          </a:p>
        </p:txBody>
      </p:sp>
      <p:pic>
        <p:nvPicPr>
          <p:cNvPr id="7" name="Picture 6" descr="haegler_fig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807721"/>
            <a:ext cx="6400799" cy="2468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1616" y="710624"/>
            <a:ext cx="3557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Ph. </a:t>
            </a:r>
            <a:r>
              <a:rPr lang="en-US" sz="1600" dirty="0" err="1" smtClean="0"/>
              <a:t>Haegler</a:t>
            </a:r>
            <a:r>
              <a:rPr lang="en-US" sz="1600" dirty="0" smtClean="0"/>
              <a:t>, </a:t>
            </a:r>
            <a:r>
              <a:rPr lang="en-US" sz="1600" dirty="0" err="1" smtClean="0"/>
              <a:t>JoP</a:t>
            </a:r>
            <a:r>
              <a:rPr lang="en-US" sz="1600" dirty="0" smtClean="0"/>
              <a:t>: </a:t>
            </a:r>
            <a:r>
              <a:rPr lang="en-US" sz="1600" b="1" dirty="0" smtClean="0"/>
              <a:t>295 </a:t>
            </a:r>
            <a:r>
              <a:rPr lang="en-US" sz="1600" dirty="0"/>
              <a:t>(2011) 012009 </a:t>
            </a:r>
          </a:p>
          <a:p>
            <a:endParaRPr lang="en-US" sz="1600" dirty="0"/>
          </a:p>
        </p:txBody>
      </p:sp>
      <p:pic>
        <p:nvPicPr>
          <p:cNvPr id="9" name="Picture 8" descr="Figure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5212"/>
            <a:ext cx="2971800" cy="325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509" y="990600"/>
            <a:ext cx="57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u</a:t>
            </a:r>
            <a:r>
              <a:rPr lang="en-US" sz="1800" dirty="0" err="1">
                <a:solidFill>
                  <a:srgbClr val="FF00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9906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u</a:t>
            </a:r>
            <a:r>
              <a:rPr lang="en-US" sz="1800" dirty="0" smtClean="0">
                <a:solidFill>
                  <a:srgbClr val="FF0000"/>
                </a:solidFill>
              </a:rPr>
              <a:t>-d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C20_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556000" cy="266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3276600"/>
            <a:ext cx="762000" cy="251460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836923" y="4346545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Lattice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276600"/>
            <a:ext cx="838200" cy="2514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18299" y="4346545"/>
            <a:ext cx="194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xperimental range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6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28" y="3657600"/>
            <a:ext cx="3890772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28935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Gluons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78700" cy="2565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58140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 smtClean="0"/>
              <a:t>π</a:t>
            </a:r>
            <a:r>
              <a:rPr lang="en-US" sz="2000" dirty="0" smtClean="0"/>
              <a:t>=450 MeV</a:t>
            </a:r>
            <a:endParaRPr lang="en-US" sz="2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460687" y="6336268"/>
            <a:ext cx="46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Detmold, Shanahan, </a:t>
            </a:r>
            <a:r>
              <a:rPr lang="en-US" sz="1800" dirty="0" err="1" smtClean="0">
                <a:solidFill>
                  <a:srgbClr val="660066"/>
                </a:solidFill>
              </a:rPr>
              <a:t>Phys.Rev</a:t>
            </a:r>
            <a:r>
              <a:rPr lang="en-US" sz="1800" dirty="0">
                <a:solidFill>
                  <a:srgbClr val="660066"/>
                </a:solidFill>
              </a:rPr>
              <a:t>. D99 (2019)</a:t>
            </a:r>
          </a:p>
        </p:txBody>
      </p:sp>
    </p:spTree>
    <p:extLst>
      <p:ext uri="{BB962C8B-B14F-4D97-AF65-F5344CB8AC3E}">
        <p14:creationId xmlns:p14="http://schemas.microsoft.com/office/powerpoint/2010/main" val="136287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763" y="19812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Jefferson </a:t>
            </a:r>
            <a:r>
              <a:rPr lang="en-US" b="1" dirty="0" smtClean="0"/>
              <a:t>Lab’s measurement on the pressure inside </a:t>
            </a:r>
            <a:r>
              <a:rPr lang="en-US" b="1" dirty="0" smtClean="0"/>
              <a:t>the </a:t>
            </a:r>
            <a:r>
              <a:rPr lang="en-US" b="1" dirty="0" smtClean="0"/>
              <a:t>nucleon/</a:t>
            </a:r>
            <a:r>
              <a:rPr lang="en-US" b="1" dirty="0" err="1" smtClean="0"/>
              <a:t>hadronic</a:t>
            </a:r>
            <a:r>
              <a:rPr lang="en-US" b="1" dirty="0" smtClean="0"/>
              <a:t> matter needs to be corroborated by an independent set of measurements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Neutron stars mergers/</a:t>
            </a:r>
            <a:r>
              <a:rPr lang="en-US" b="1" dirty="0" err="1" smtClean="0">
                <a:solidFill>
                  <a:srgbClr val="0000FF"/>
                </a:solidFill>
              </a:rPr>
              <a:t>multimessenger</a:t>
            </a:r>
            <a:r>
              <a:rPr lang="en-US" b="1" dirty="0" smtClean="0">
                <a:solidFill>
                  <a:srgbClr val="0000FF"/>
                </a:solidFill>
              </a:rPr>
              <a:t> astronomy provide an independent constraint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542" y="304800"/>
            <a:ext cx="27692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Based on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6172200"/>
            <a:ext cx="2682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arXiv:1812.01479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0793">
            <a:off x="407544" y="1075126"/>
            <a:ext cx="8690314" cy="51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makes up the interior of neutron </a:t>
            </a:r>
            <a:r>
              <a:rPr lang="en-US" sz="2000" dirty="0" smtClean="0"/>
              <a:t>stars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 rot="20565139">
            <a:off x="553800" y="21069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How and when does the transition to quark and gluon </a:t>
            </a:r>
            <a:r>
              <a:rPr lang="en-US" sz="2000" dirty="0" err="1">
                <a:solidFill>
                  <a:srgbClr val="0000FF"/>
                </a:solidFill>
              </a:rPr>
              <a:t>d.o.f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smtClean="0">
                <a:solidFill>
                  <a:srgbClr val="0000FF"/>
                </a:solidFill>
              </a:rPr>
              <a:t>happen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 rot="1262094">
            <a:off x="2829136" y="3382495"/>
            <a:ext cx="63211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are the </a:t>
            </a:r>
            <a:r>
              <a:rPr lang="en-US" sz="2000" dirty="0" err="1"/>
              <a:t>subnucleon</a:t>
            </a:r>
            <a:r>
              <a:rPr lang="en-US" sz="2000" dirty="0"/>
              <a:t>/</a:t>
            </a:r>
            <a:r>
              <a:rPr lang="en-US" sz="2000" dirty="0" err="1"/>
              <a:t>hadronic</a:t>
            </a:r>
            <a:r>
              <a:rPr lang="en-US" sz="2000" dirty="0"/>
              <a:t> </a:t>
            </a:r>
            <a:r>
              <a:rPr lang="en-US" sz="2000" dirty="0" err="1"/>
              <a:t>d.o.f</a:t>
            </a:r>
            <a:r>
              <a:rPr lang="en-US" sz="2000" dirty="0"/>
              <a:t>….mesons, strangeness, quarks/gluons</a:t>
            </a:r>
            <a:r>
              <a:rPr lang="en-US" sz="2000" dirty="0" smtClean="0"/>
              <a:t>…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>
                <a:solidFill>
                  <a:srgbClr val="CCFFCC"/>
                </a:solidFill>
              </a:rPr>
              <a:t>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905000" y="1371600"/>
            <a:ext cx="7010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are the constraints from astronomical measurements on the maximum mass of neutron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stars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E700B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618030">
            <a:off x="2481718" y="4525100"/>
            <a:ext cx="58412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Constraints 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stiffness or softness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EoS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/>
              <a:t>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8686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How do the astronomical observations connect with what we study in Earth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laboratories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(what experiments on Earth can set constraints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83FFC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950219">
            <a:off x="406920" y="4785076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Are there quark effects at lower densities… does what goes on in the interior crust influence the neutron stars interior… 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3" name="Picture 12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9250883" cy="9919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2438400"/>
            <a:ext cx="59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             How do we describe this in terms of QCD</a:t>
            </a:r>
            <a:r>
              <a:rPr lang="en-US" sz="2000" dirty="0">
                <a:solidFill>
                  <a:srgbClr val="660066"/>
                </a:solidFill>
              </a:rPr>
              <a:t>?</a:t>
            </a:r>
            <a:r>
              <a:rPr lang="en-US" sz="2000" dirty="0" smtClean="0"/>
              <a:t>					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533400" y="2819400"/>
            <a:ext cx="8382000" cy="990600"/>
          </a:xfrm>
          <a:prstGeom prst="ellipse">
            <a:avLst/>
          </a:prstGeom>
          <a:noFill/>
          <a:ln w="38100" cmpd="sng">
            <a:solidFill>
              <a:srgbClr val="D5D2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5168900" cy="3829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47" y="609601"/>
            <a:ext cx="911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Due to </a:t>
            </a:r>
            <a:r>
              <a:rPr lang="en-US" dirty="0" smtClean="0"/>
              <a:t>their extreme compactness</a:t>
            </a:r>
            <a:r>
              <a:rPr lang="en-US" dirty="0"/>
              <a:t>, the central density of neutron stars </a:t>
            </a:r>
            <a:r>
              <a:rPr lang="en-US" dirty="0" smtClean="0"/>
              <a:t>exceeds </a:t>
            </a:r>
            <a:r>
              <a:rPr lang="en-US" dirty="0"/>
              <a:t>the nuclear saturation density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6172200"/>
            <a:ext cx="449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svs.gsfc.nasa.gov</a:t>
            </a:r>
            <a:r>
              <a:rPr lang="en-US" dirty="0"/>
              <a:t>/20267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2514600" y="1440598"/>
            <a:ext cx="2069574" cy="2674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6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Equation of State: </a:t>
            </a:r>
            <a:r>
              <a:rPr lang="en-US" dirty="0" smtClean="0"/>
              <a:t>low</a:t>
            </a:r>
            <a:r>
              <a:rPr lang="en-US" dirty="0"/>
              <a:t> </a:t>
            </a:r>
            <a:r>
              <a:rPr lang="en-US" dirty="0" smtClean="0"/>
              <a:t>to  </a:t>
            </a:r>
            <a:r>
              <a:rPr lang="en-US" dirty="0"/>
              <a:t>high density </a:t>
            </a:r>
            <a:r>
              <a:rPr lang="en-US" dirty="0" smtClean="0"/>
              <a:t>regimes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6150114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80062"/>
            <a:ext cx="5098554" cy="3582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5109" y="1566446"/>
            <a:ext cx="4628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660066"/>
                </a:solidFill>
              </a:rPr>
              <a:t>Pascalidhis</a:t>
            </a:r>
            <a:r>
              <a:rPr lang="en-US" sz="1600" dirty="0">
                <a:solidFill>
                  <a:srgbClr val="660066"/>
                </a:solidFill>
              </a:rPr>
              <a:t> et </a:t>
            </a:r>
            <a:r>
              <a:rPr lang="en-US" sz="1600" dirty="0" smtClean="0">
                <a:solidFill>
                  <a:srgbClr val="660066"/>
                </a:solidFill>
              </a:rPr>
              <a:t>al., </a:t>
            </a:r>
            <a:r>
              <a:rPr lang="en-US" sz="1600" dirty="0" err="1" smtClean="0">
                <a:solidFill>
                  <a:srgbClr val="660066"/>
                </a:solidFill>
              </a:rPr>
              <a:t>Phys.Rev</a:t>
            </a:r>
            <a:r>
              <a:rPr lang="en-US" sz="1600" dirty="0" smtClean="0">
                <a:solidFill>
                  <a:srgbClr val="660066"/>
                </a:solidFill>
              </a:rPr>
              <a:t>. D arXiv</a:t>
            </a:r>
            <a:r>
              <a:rPr lang="en-US" sz="1600" dirty="0">
                <a:solidFill>
                  <a:srgbClr val="660066"/>
                </a:solidFill>
              </a:rPr>
              <a:t>:1712.00451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2031" y="2133600"/>
            <a:ext cx="43434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800" dirty="0" smtClean="0"/>
              <a:t>If </a:t>
            </a:r>
            <a:r>
              <a:rPr lang="en-US" sz="1800" dirty="0"/>
              <a:t>the </a:t>
            </a:r>
            <a:r>
              <a:rPr lang="en-US" sz="1800" dirty="0" smtClean="0">
                <a:solidFill>
                  <a:srgbClr val="0000FF"/>
                </a:solidFill>
              </a:rPr>
              <a:t>surface tension </a:t>
            </a:r>
            <a:r>
              <a:rPr lang="en-US" sz="1800" dirty="0"/>
              <a:t>between </a:t>
            </a:r>
            <a:r>
              <a:rPr lang="en-US" sz="1800" dirty="0" smtClean="0"/>
              <a:t>the two </a:t>
            </a:r>
            <a:r>
              <a:rPr lang="en-US" sz="1800" dirty="0"/>
              <a:t>phases is </a:t>
            </a:r>
            <a:r>
              <a:rPr lang="en-US" sz="1800" dirty="0">
                <a:solidFill>
                  <a:srgbClr val="E700B5"/>
                </a:solidFill>
              </a:rPr>
              <a:t>low</a:t>
            </a:r>
            <a:r>
              <a:rPr lang="en-US" sz="1800" dirty="0"/>
              <a:t>, a mixed phase of quark and nucleonic matter is </a:t>
            </a:r>
            <a:r>
              <a:rPr lang="en-US" sz="1800" dirty="0" smtClean="0"/>
              <a:t>formed in between. </a:t>
            </a:r>
          </a:p>
          <a:p>
            <a:pPr marL="342900" indent="-342900">
              <a:buFont typeface="Wingdings" charset="2"/>
              <a:buChar char="Ø"/>
            </a:pPr>
            <a:endParaRPr lang="en-US" sz="18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1800" dirty="0"/>
              <a:t>I</a:t>
            </a:r>
            <a:r>
              <a:rPr lang="en-US" sz="1800" dirty="0" smtClean="0"/>
              <a:t>f </a:t>
            </a:r>
            <a:r>
              <a:rPr lang="en-US" sz="1800" dirty="0"/>
              <a:t>the </a:t>
            </a:r>
            <a:r>
              <a:rPr lang="en-US" sz="1800" dirty="0" smtClean="0">
                <a:solidFill>
                  <a:srgbClr val="0000FF"/>
                </a:solidFill>
              </a:rPr>
              <a:t>surface </a:t>
            </a:r>
            <a:r>
              <a:rPr lang="en-US" sz="1800" dirty="0">
                <a:solidFill>
                  <a:srgbClr val="0000FF"/>
                </a:solidFill>
              </a:rPr>
              <a:t>tension </a:t>
            </a:r>
            <a:r>
              <a:rPr lang="en-US" sz="1800" dirty="0" smtClean="0">
                <a:solidFill>
                  <a:srgbClr val="0000FF"/>
                </a:solidFill>
              </a:rPr>
              <a:t>is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FF0000"/>
                </a:solidFill>
              </a:rPr>
              <a:t>high</a:t>
            </a:r>
            <a:r>
              <a:rPr lang="en-US" sz="1800" dirty="0"/>
              <a:t>, </a:t>
            </a:r>
            <a:r>
              <a:rPr lang="en-US" sz="1800" dirty="0" smtClean="0"/>
              <a:t>a </a:t>
            </a:r>
            <a:r>
              <a:rPr lang="en-US" sz="1800" dirty="0"/>
              <a:t>sharp </a:t>
            </a:r>
            <a:r>
              <a:rPr lang="en-US" sz="1800" dirty="0" smtClean="0"/>
              <a:t>transition occurs with a </a:t>
            </a:r>
            <a:r>
              <a:rPr lang="en-US" sz="1800" dirty="0"/>
              <a:t>jump in the energy </a:t>
            </a:r>
            <a:r>
              <a:rPr lang="en-US" sz="1800" dirty="0" smtClean="0"/>
              <a:t>density </a:t>
            </a:r>
            <a:r>
              <a:rPr lang="en-US" sz="1800" dirty="0"/>
              <a:t>at </a:t>
            </a:r>
            <a:r>
              <a:rPr lang="en-US" sz="1800" dirty="0" smtClean="0"/>
              <a:t>a given transition </a:t>
            </a:r>
            <a:r>
              <a:rPr lang="en-US" sz="1800" dirty="0"/>
              <a:t>pressure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411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83" y="3810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4015264"/>
            <a:ext cx="2286000" cy="1066800"/>
          </a:xfrm>
          <a:prstGeom prst="line">
            <a:avLst/>
          </a:prstGeom>
          <a:ln w="38100" cmpd="sng">
            <a:solidFill>
              <a:srgbClr val="93A2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29200" y="4114800"/>
            <a:ext cx="2590800" cy="381000"/>
          </a:xfrm>
          <a:prstGeom prst="line">
            <a:avLst/>
          </a:prstGeom>
          <a:ln w="38100" cmpd="sng">
            <a:solidFill>
              <a:srgbClr val="93A2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8587429"/>
              </p:ext>
            </p:extLst>
          </p:nvPr>
        </p:nvGraphicFramePr>
        <p:xfrm>
          <a:off x="2438400" y="2796064"/>
          <a:ext cx="32004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4532" y="4012287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/>
                <a:cs typeface="Arial Black"/>
              </a:rPr>
              <a:t>d</a:t>
            </a:r>
            <a:r>
              <a:rPr lang="en-US" sz="1400" dirty="0" smtClean="0">
                <a:latin typeface="Arial Black"/>
                <a:cs typeface="Arial Black"/>
              </a:rPr>
              <a:t>ark energy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77264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/>
                <a:cs typeface="Arial Black"/>
              </a:rPr>
              <a:t>v</a:t>
            </a:r>
            <a:r>
              <a:rPr lang="en-US" sz="1400" dirty="0" smtClean="0">
                <a:latin typeface="Arial Black"/>
                <a:cs typeface="Arial Black"/>
              </a:rPr>
              <a:t>isible matter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55508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/>
                <a:cs typeface="Arial Black"/>
              </a:rPr>
              <a:t>d</a:t>
            </a:r>
            <a:r>
              <a:rPr lang="en-US" sz="1400" dirty="0" smtClean="0">
                <a:latin typeface="Arial Black"/>
                <a:cs typeface="Arial Black"/>
              </a:rPr>
              <a:t>ark matter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2860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</a:rPr>
              <a:t>what is the origin of mass and spin? </a:t>
            </a:r>
          </a:p>
          <a:p>
            <a:pPr>
              <a:buClr>
                <a:srgbClr val="FF0000"/>
              </a:buClr>
            </a:pPr>
            <a:endParaRPr lang="en-US" sz="2800" b="1" dirty="0">
              <a:solidFill>
                <a:srgbClr val="E700B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267200"/>
            <a:ext cx="1600200" cy="8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81000"/>
            <a:ext cx="647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do GW measurements constrain the </a:t>
            </a:r>
            <a:r>
              <a:rPr lang="en-US" dirty="0" err="1" smtClean="0">
                <a:solidFill>
                  <a:schemeClr val="tx2"/>
                </a:solidFill>
              </a:rPr>
              <a:t>EoS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13" y="2362200"/>
            <a:ext cx="7058087" cy="295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 viable constraint is obtained when one has at least two independent measurements of: mass, </a:t>
            </a:r>
            <a:r>
              <a:rPr lang="en-US" sz="2000" i="1" dirty="0" smtClean="0">
                <a:solidFill>
                  <a:srgbClr val="0000FF"/>
                </a:solidFill>
              </a:rPr>
              <a:t>M</a:t>
            </a:r>
            <a:r>
              <a:rPr lang="en-US" sz="2000" i="1" dirty="0" smtClean="0"/>
              <a:t>, radius, </a:t>
            </a:r>
            <a:r>
              <a:rPr lang="en-US" sz="2000" i="1" dirty="0" smtClean="0">
                <a:solidFill>
                  <a:srgbClr val="0000FF"/>
                </a:solidFill>
              </a:rPr>
              <a:t>R</a:t>
            </a:r>
            <a:r>
              <a:rPr lang="en-US" sz="2000" i="1" dirty="0" smtClean="0"/>
              <a:t>, tidal deformability, </a:t>
            </a:r>
            <a:r>
              <a:rPr lang="en-US" sz="2000" i="1" dirty="0" err="1" smtClean="0">
                <a:solidFill>
                  <a:srgbClr val="0000FF"/>
                </a:solidFill>
              </a:rPr>
              <a:t>Λ</a:t>
            </a:r>
            <a:r>
              <a:rPr lang="en-US" sz="2000" i="1" dirty="0" smtClean="0"/>
              <a:t>, moment of inertia, </a:t>
            </a:r>
            <a:r>
              <a:rPr lang="en-US" sz="2000" i="1" dirty="0" smtClean="0">
                <a:solidFill>
                  <a:srgbClr val="0000FF"/>
                </a:solidFill>
                <a:latin typeface="Book Antiqua"/>
                <a:cs typeface="Book Antiqua"/>
              </a:rPr>
              <a:t>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quadrupole</a:t>
            </a:r>
            <a:r>
              <a:rPr lang="en-US" sz="2000" i="1" dirty="0" smtClean="0"/>
              <a:t> moment, </a:t>
            </a:r>
            <a:r>
              <a:rPr lang="en-US" sz="2000" i="1" dirty="0" smtClean="0">
                <a:solidFill>
                  <a:srgbClr val="0000FF"/>
                </a:solidFill>
              </a:rPr>
              <a:t>Q</a:t>
            </a:r>
            <a:r>
              <a:rPr lang="en-US" sz="2000" i="1" dirty="0" smtClean="0"/>
              <a:t>.</a:t>
            </a:r>
          </a:p>
          <a:p>
            <a:endParaRPr lang="en-US" sz="20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05400" y="2514600"/>
            <a:ext cx="24296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700B5"/>
                </a:solidFill>
              </a:rPr>
              <a:t>courtesy Zack Carson </a:t>
            </a:r>
            <a:endParaRPr lang="en-US" sz="1800" dirty="0">
              <a:solidFill>
                <a:srgbClr val="E700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86000"/>
            <a:ext cx="364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LIGO GW170817 constrains </a:t>
            </a:r>
            <a:r>
              <a:rPr lang="en-US" sz="2000" dirty="0" err="1"/>
              <a:t>Λ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3048000" cy="21958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40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University of Warwick/Mark </a:t>
            </a:r>
            <a:r>
              <a:rPr lang="en-US" sz="1400" i="1" dirty="0" err="1"/>
              <a:t>Garlick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9159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 descr="a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143000"/>
            <a:ext cx="4546600" cy="771061"/>
          </a:xfrm>
          <a:prstGeom prst="rect">
            <a:avLst/>
          </a:prstGeom>
        </p:spPr>
      </p:pic>
      <p:pic>
        <p:nvPicPr>
          <p:cNvPr id="5" name="Picture 4" descr="tmunu_ma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971800"/>
            <a:ext cx="2959100" cy="746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4100" y="2005710"/>
            <a:ext cx="290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Ricci scalar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curvature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38900" y="2005710"/>
            <a:ext cx="13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Flat space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358" y="381000"/>
            <a:ext cx="16002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81000"/>
            <a:ext cx="688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GR, EMT is the source of the gravitational field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76700" y="170091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8" idx="1"/>
            <a:endCxn id="16" idx="3"/>
          </p:cNvCxnSpPr>
          <p:nvPr/>
        </p:nvCxnSpPr>
        <p:spPr>
          <a:xfrm flipH="1" flipV="1">
            <a:off x="5321300" y="4198747"/>
            <a:ext cx="1841500" cy="268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flipH="1">
            <a:off x="457200" y="22860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MT_newlatexi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124200"/>
            <a:ext cx="3314700" cy="381693"/>
          </a:xfrm>
          <a:prstGeom prst="rect">
            <a:avLst/>
          </a:prstGeom>
        </p:spPr>
      </p:pic>
      <p:pic>
        <p:nvPicPr>
          <p:cNvPr id="12" name="Picture 11" descr="Einst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0"/>
            <a:ext cx="2378677" cy="381000"/>
          </a:xfrm>
          <a:prstGeom prst="rect">
            <a:avLst/>
          </a:prstGeom>
        </p:spPr>
      </p:pic>
      <p:pic>
        <p:nvPicPr>
          <p:cNvPr id="31" name="Picture 30" descr="EMt_neut_po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53000"/>
            <a:ext cx="6858000" cy="721895"/>
          </a:xfrm>
          <a:prstGeom prst="rect">
            <a:avLst/>
          </a:prstGeom>
        </p:spPr>
      </p:pic>
      <p:pic>
        <p:nvPicPr>
          <p:cNvPr id="16" name="Picture 15" descr="gmunu_latexit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77894"/>
            <a:ext cx="2349500" cy="441706"/>
          </a:xfrm>
          <a:prstGeom prst="rect">
            <a:avLst/>
          </a:prstGeom>
          <a:ln w="38100" cmpd="sng">
            <a:solidFill>
              <a:srgbClr val="CEBCA4"/>
            </a:solidFill>
          </a:ln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5753100" y="1700910"/>
            <a:ext cx="1066800" cy="383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800" y="4267200"/>
            <a:ext cx="15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perturbation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8" idx="1"/>
          </p:cNvCxnSpPr>
          <p:nvPr/>
        </p:nvCxnSpPr>
        <p:spPr>
          <a:xfrm flipH="1">
            <a:off x="6096000" y="4467255"/>
            <a:ext cx="1066800" cy="561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8027" y="31242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EMT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00" y="13716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action</a:t>
            </a:r>
            <a:endParaRPr lang="en-US" sz="2000" dirty="0"/>
          </a:p>
        </p:txBody>
      </p:sp>
      <p:sp>
        <p:nvSpPr>
          <p:cNvPr id="47" name="Down Arrow 46"/>
          <p:cNvSpPr/>
          <p:nvPr/>
        </p:nvSpPr>
        <p:spPr>
          <a:xfrm>
            <a:off x="4076700" y="25146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2971800"/>
            <a:ext cx="609600" cy="6858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05400" y="6015335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Solve numerically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200" y="59436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Einstein’s </a:t>
            </a:r>
            <a:r>
              <a:rPr lang="en-US" sz="2000" dirty="0" err="1"/>
              <a:t>Eqs</a:t>
            </a:r>
            <a:r>
              <a:rPr lang="en-US" sz="2000" dirty="0"/>
              <a:t>. </a:t>
            </a:r>
          </a:p>
        </p:txBody>
      </p:sp>
      <p:sp>
        <p:nvSpPr>
          <p:cNvPr id="56" name="Curved Right Arrow 55"/>
          <p:cNvSpPr/>
          <p:nvPr/>
        </p:nvSpPr>
        <p:spPr>
          <a:xfrm>
            <a:off x="990600" y="3505200"/>
            <a:ext cx="762000" cy="27432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95400" y="3886200"/>
            <a:ext cx="7391400" cy="19812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 propose a </a:t>
            </a:r>
            <a:r>
              <a:rPr lang="en-US" dirty="0">
                <a:solidFill>
                  <a:srgbClr val="000090"/>
                </a:solidFill>
              </a:rPr>
              <a:t>new, </a:t>
            </a:r>
            <a:r>
              <a:rPr lang="en-US" dirty="0">
                <a:solidFill>
                  <a:srgbClr val="FF0000"/>
                </a:solidFill>
              </a:rPr>
              <a:t>model independent </a:t>
            </a:r>
            <a:r>
              <a:rPr lang="en-US" dirty="0">
                <a:solidFill>
                  <a:srgbClr val="000090"/>
                </a:solidFill>
              </a:rPr>
              <a:t>way of evaluating the </a:t>
            </a:r>
            <a:r>
              <a:rPr lang="en-US" dirty="0" err="1">
                <a:solidFill>
                  <a:srgbClr val="000090"/>
                </a:solidFill>
              </a:rPr>
              <a:t>EoS</a:t>
            </a:r>
            <a:r>
              <a:rPr lang="en-US" dirty="0">
                <a:solidFill>
                  <a:srgbClr val="000090"/>
                </a:solidFill>
              </a:rPr>
              <a:t> in the quark matter phase by inferring it directly from the matrix elements of the QCD Energy Momentum Tensor (EMT) between nucleon states.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Model independent means relating measurement to measurement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6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From momentum to coordinate space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4/10/19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914400" y="2621044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4/10/19</a:t>
            </a:fld>
            <a:endParaRPr lang="en-US"/>
          </a:p>
        </p:txBody>
      </p:sp>
      <p:pic>
        <p:nvPicPr>
          <p:cNvPr id="12" name="Picture 11" descr="OAM_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16" y="3165097"/>
            <a:ext cx="6074684" cy="2824964"/>
          </a:xfrm>
          <a:prstGeom prst="rect">
            <a:avLst/>
          </a:prstGeom>
          <a:ln w="3175" cmpd="sng">
            <a:noFill/>
          </a:ln>
        </p:spPr>
      </p:pic>
      <p:sp>
        <p:nvSpPr>
          <p:cNvPr id="14" name="Curved Right Arrow 13"/>
          <p:cNvSpPr/>
          <p:nvPr/>
        </p:nvSpPr>
        <p:spPr>
          <a:xfrm rot="16200000">
            <a:off x="5932204" y="4406800"/>
            <a:ext cx="638264" cy="289253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8561" y="5281528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/>
              <a:t>p</a:t>
            </a:r>
            <a:r>
              <a:rPr lang="en-US" dirty="0" smtClean="0"/>
              <a:t>’=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8437000" flipV="1">
            <a:off x="5173514" y="2847779"/>
            <a:ext cx="569545" cy="981571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0" y="381000"/>
            <a:ext cx="62484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90"/>
                </a:solidFill>
              </a:rPr>
              <a:t>T</a:t>
            </a:r>
            <a:r>
              <a:rPr lang="en-US" sz="2800" b="1" dirty="0" smtClean="0">
                <a:solidFill>
                  <a:srgbClr val="000090"/>
                </a:solidFill>
              </a:rPr>
              <a:t>wo</a:t>
            </a:r>
            <a:r>
              <a:rPr lang="en-US" sz="2800" dirty="0" smtClean="0"/>
              <a:t> </a:t>
            </a:r>
            <a:r>
              <a:rPr lang="en-US" sz="2800" dirty="0"/>
              <a:t>distinct distance </a:t>
            </a:r>
            <a:r>
              <a:rPr lang="en-US" sz="2800" dirty="0" smtClean="0"/>
              <a:t>scales</a:t>
            </a:r>
            <a:endParaRPr lang="en-US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499148"/>
              </p:ext>
            </p:extLst>
          </p:nvPr>
        </p:nvGraphicFramePr>
        <p:xfrm>
          <a:off x="6705600" y="451462"/>
          <a:ext cx="2137968" cy="92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0" name="Equation" r:id="rId4" imgW="1003300" imgH="431800" progId="Equation.3">
                  <p:embed/>
                </p:oleObj>
              </mc:Choice>
              <mc:Fallback>
                <p:oleObj name="Equation" r:id="rId4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451462"/>
                        <a:ext cx="2137968" cy="920138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36584" y="3582775"/>
            <a:ext cx="1499816" cy="36060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0340" y="3558600"/>
            <a:ext cx="77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baseline="30000" dirty="0" smtClean="0"/>
              <a:t>-</a:t>
            </a:r>
            <a:r>
              <a:rPr lang="en-US" dirty="0"/>
              <a:t>,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 rot="2536977" flipV="1">
            <a:off x="6880456" y="3522002"/>
            <a:ext cx="652044" cy="1144266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694311" y="1336036"/>
            <a:ext cx="8035" cy="1687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94479" y="2188011"/>
            <a:ext cx="1752433" cy="3215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0449" y="1384261"/>
            <a:ext cx="1655958" cy="1639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90449" y="1384261"/>
            <a:ext cx="1607727" cy="1639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4807" y="1148917"/>
            <a:ext cx="40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2386" y="1046685"/>
            <a:ext cx="4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</a:t>
            </a:r>
            <a:r>
              <a:rPr lang="en-US" baseline="30000" dirty="0" err="1" smtClean="0"/>
              <a:t>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71532" y="1952766"/>
            <a:ext cx="4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07862" y="1080205"/>
            <a:ext cx="45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80848" y="2814935"/>
            <a:ext cx="1621358" cy="4616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6818" y="1127060"/>
            <a:ext cx="1621358" cy="4616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97998" y="1588725"/>
            <a:ext cx="607694" cy="57069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" y="1828800"/>
            <a:ext cx="123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</a:rPr>
              <a:t>Ioffe</a:t>
            </a:r>
            <a:r>
              <a:rPr lang="en-US" sz="2000" dirty="0" smtClean="0">
                <a:solidFill>
                  <a:srgbClr val="660066"/>
                </a:solidFill>
              </a:rPr>
              <a:t> time</a:t>
            </a:r>
            <a:endParaRPr lang="en-US" sz="2000" dirty="0">
              <a:solidFill>
                <a:srgbClr val="660066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88219" y="3831859"/>
            <a:ext cx="836294" cy="4572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1447800" y="1905000"/>
            <a:ext cx="4343400" cy="2057400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Implication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4/10/19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map out </a:t>
            </a:r>
            <a:r>
              <a:rPr lang="en-US" sz="2000" dirty="0" smtClean="0">
                <a:solidFill>
                  <a:srgbClr val="0000FF"/>
                </a:solidFill>
              </a:rPr>
              <a:t>faithfully</a:t>
            </a:r>
            <a:r>
              <a:rPr lang="en-US" sz="2000" dirty="0" smtClean="0"/>
              <a:t> the spatial quark distributions in the transverse plane</a:t>
            </a:r>
          </a:p>
          <a:p>
            <a:r>
              <a:rPr lang="en-US" sz="2000" dirty="0"/>
              <a:t>(no modeling/approximation)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51011"/>
              </p:ext>
            </p:extLst>
          </p:nvPr>
        </p:nvGraphicFramePr>
        <p:xfrm>
          <a:off x="3263442" y="1752600"/>
          <a:ext cx="2137968" cy="92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3442" y="1752600"/>
                        <a:ext cx="2137968" cy="920138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0600" y="2647890"/>
            <a:ext cx="3606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</a:rPr>
              <a:t>Soper</a:t>
            </a: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(1977), </a:t>
            </a:r>
            <a:r>
              <a:rPr lang="en-US" sz="2000" dirty="0" err="1" smtClean="0">
                <a:solidFill>
                  <a:srgbClr val="660066"/>
                </a:solidFill>
              </a:rPr>
              <a:t>Burkardt</a:t>
            </a:r>
            <a:r>
              <a:rPr lang="en-US" sz="2000" dirty="0" smtClean="0">
                <a:solidFill>
                  <a:srgbClr val="660066"/>
                </a:solidFill>
              </a:rPr>
              <a:t> (2001)</a:t>
            </a:r>
            <a:endParaRPr lang="en-US" sz="2000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60" y="3505200"/>
            <a:ext cx="3374440" cy="3200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04800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Already a surprise: re-evaluation of nucleon charge distribution  </a:t>
            </a:r>
            <a:endParaRPr lang="en-US" sz="2400" dirty="0"/>
          </a:p>
        </p:txBody>
      </p:sp>
      <p:pic>
        <p:nvPicPr>
          <p:cNvPr id="10" name="Picture 9" descr="slide_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505200"/>
            <a:ext cx="4165600" cy="312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3516868"/>
            <a:ext cx="289187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Neutron “textbook” density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6400800"/>
            <a:ext cx="188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G. Miller(2007)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rho_b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68779" cy="8494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Hb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29618"/>
            <a:ext cx="5410200" cy="970782"/>
          </a:xfrm>
          <a:prstGeom prst="rect">
            <a:avLst/>
          </a:prstGeom>
        </p:spPr>
      </p:pic>
      <p:pic>
        <p:nvPicPr>
          <p:cNvPr id="8" name="Picture 7" descr="eps_b_latexi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6070600" cy="2097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57200"/>
            <a:ext cx="558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Including all polarization configurations: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962400"/>
            <a:ext cx="1900831" cy="461665"/>
          </a:xfrm>
          <a:prstGeom prst="rect">
            <a:avLst/>
          </a:prstGeom>
          <a:noFill/>
          <a:ln>
            <a:solidFill>
              <a:srgbClr val="E700B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Mellin</a:t>
            </a:r>
            <a:r>
              <a:rPr lang="en-US" dirty="0" smtClean="0"/>
              <a:t> M.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2438400"/>
            <a:ext cx="1832202" cy="461665"/>
          </a:xfrm>
          <a:prstGeom prst="rect">
            <a:avLst/>
          </a:prstGeom>
          <a:noFill/>
          <a:ln>
            <a:solidFill>
              <a:srgbClr val="E700B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Mellin</a:t>
            </a:r>
            <a:r>
              <a:rPr lang="en-US" dirty="0" smtClean="0"/>
              <a:t> M.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2286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umber/mass density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Energy density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9236" y="5181600"/>
            <a:ext cx="12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ressure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3962400"/>
            <a:ext cx="1295400" cy="990600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914400"/>
            <a:ext cx="1295400" cy="11430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0800" y="5257800"/>
            <a:ext cx="1295400" cy="914400"/>
          </a:xfrm>
          <a:prstGeom prst="rect">
            <a:avLst/>
          </a:prstGeom>
          <a:noFill/>
          <a:ln w="57150" cmpd="sng">
            <a:solidFill>
              <a:srgbClr val="E700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0" y="2209800"/>
            <a:ext cx="990600" cy="990600"/>
          </a:xfrm>
          <a:prstGeom prst="rect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662560"/>
              </p:ext>
            </p:extLst>
          </p:nvPr>
        </p:nvGraphicFramePr>
        <p:xfrm>
          <a:off x="304800" y="487680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4" name="Equation" r:id="rId6" imgW="393700" imgH="292100" progId="Equation.3">
                  <p:embed/>
                </p:oleObj>
              </mc:Choice>
              <mc:Fallback>
                <p:oleObj name="Equation" r:id="rId6" imgW="393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838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58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 descr="Numb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292600" cy="3219450"/>
          </a:xfrm>
          <a:prstGeom prst="rect">
            <a:avLst/>
          </a:prstGeom>
        </p:spPr>
      </p:pic>
      <p:pic>
        <p:nvPicPr>
          <p:cNvPr id="5" name="Picture 4" descr="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64000" cy="3048000"/>
          </a:xfrm>
          <a:prstGeom prst="rect">
            <a:avLst/>
          </a:prstGeom>
        </p:spPr>
      </p:pic>
      <p:pic>
        <p:nvPicPr>
          <p:cNvPr id="6" name="Picture 5" descr="Press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3911600" cy="2933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443246"/>
            <a:ext cx="3371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SL, </a:t>
            </a:r>
            <a:r>
              <a:rPr lang="en-US" sz="1600" dirty="0" err="1" smtClean="0">
                <a:solidFill>
                  <a:srgbClr val="0000FF"/>
                </a:solidFill>
              </a:rPr>
              <a:t>Rajan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Yagi</a:t>
            </a:r>
            <a:r>
              <a:rPr lang="en-US" sz="1600" dirty="0" smtClean="0">
                <a:solidFill>
                  <a:srgbClr val="0000FF"/>
                </a:solidFill>
              </a:rPr>
              <a:t>, arXiv</a:t>
            </a:r>
            <a:r>
              <a:rPr lang="en-US" sz="1600" dirty="0">
                <a:solidFill>
                  <a:srgbClr val="0000FF"/>
                </a:solidFill>
              </a:rPr>
              <a:t>:1812.01479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09600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28935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80" y="3733800"/>
            <a:ext cx="63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3505200"/>
            <a:ext cx="4470400" cy="2959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74425" y="2971800"/>
            <a:ext cx="46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3124200"/>
            <a:ext cx="46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fm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63086" y="6172200"/>
            <a:ext cx="4480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srgbClr val="660066"/>
                </a:solidFill>
              </a:rPr>
              <a:t>Detmold, Shahanan, Phys.Rev.Lett</a:t>
            </a:r>
            <a:r>
              <a:rPr lang="hu-HU" sz="1600" dirty="0">
                <a:solidFill>
                  <a:srgbClr val="660066"/>
                </a:solidFill>
              </a:rPr>
              <a:t>. 122 (2019)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342900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pressure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96240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pressure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Constraining the </a:t>
            </a:r>
            <a:r>
              <a:rPr lang="en-US" dirty="0" err="1" smtClean="0"/>
              <a:t>EoS</a:t>
            </a:r>
            <a:r>
              <a:rPr lang="en-US" dirty="0" smtClean="0"/>
              <a:t> with </a:t>
            </a:r>
            <a:r>
              <a:rPr lang="en-US" dirty="0" err="1" smtClean="0"/>
              <a:t>dvcs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 descr="EoS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927281" cy="3606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057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QCD EMT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2438400"/>
            <a:ext cx="914400" cy="76200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1371600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GW170817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29400" y="1905000"/>
            <a:ext cx="152400" cy="381000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43400" y="5791200"/>
            <a:ext cx="376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SL, </a:t>
            </a:r>
            <a:r>
              <a:rPr lang="en-US" sz="1800" dirty="0" err="1" smtClean="0">
                <a:solidFill>
                  <a:srgbClr val="0000FF"/>
                </a:solidFill>
              </a:rPr>
              <a:t>Rajan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Yagi</a:t>
            </a:r>
            <a:r>
              <a:rPr lang="en-US" sz="1800" dirty="0" smtClean="0">
                <a:solidFill>
                  <a:srgbClr val="0000FF"/>
                </a:solidFill>
              </a:rPr>
              <a:t>, arXiv</a:t>
            </a:r>
            <a:r>
              <a:rPr lang="en-US" sz="1800" dirty="0">
                <a:solidFill>
                  <a:srgbClr val="0000FF"/>
                </a:solidFill>
              </a:rPr>
              <a:t>:1812.01479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1" y="236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MIT bag model: strange quark matter 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1752600"/>
            <a:ext cx="914400" cy="76200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8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quark-structure-of-silicon-atom-nucleus-arscimed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7" y="367589"/>
            <a:ext cx="9250883" cy="991941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4/10/19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386786"/>
            <a:ext cx="685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b="1" dirty="0" smtClean="0">
                <a:solidFill>
                  <a:srgbClr val="000090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new paradigm </a:t>
            </a:r>
            <a:r>
              <a:rPr lang="en-US" b="1" dirty="0" smtClean="0">
                <a:solidFill>
                  <a:srgbClr val="000090"/>
                </a:solidFill>
              </a:rPr>
              <a:t>to both penetrate and visualize the deep structure of visible matter … </a:t>
            </a:r>
            <a:r>
              <a:rPr lang="en-US" b="1" dirty="0">
                <a:solidFill>
                  <a:srgbClr val="000090"/>
                </a:solidFill>
              </a:rPr>
              <a:t>to </a:t>
            </a:r>
            <a:r>
              <a:rPr lang="en-US" b="1" dirty="0" smtClean="0">
                <a:solidFill>
                  <a:srgbClr val="000090"/>
                </a:solidFill>
              </a:rPr>
              <a:t>answer </a:t>
            </a:r>
            <a:r>
              <a:rPr lang="en-US" b="1" dirty="0">
                <a:solidFill>
                  <a:srgbClr val="000090"/>
                </a:solidFill>
              </a:rPr>
              <a:t>questions that we couldn’t </a:t>
            </a:r>
            <a:r>
              <a:rPr lang="en-US" b="1" dirty="0" smtClean="0">
                <a:solidFill>
                  <a:srgbClr val="000090"/>
                </a:solidFill>
              </a:rPr>
              <a:t>even afford </a:t>
            </a:r>
            <a:r>
              <a:rPr lang="en-US" b="1" dirty="0">
                <a:solidFill>
                  <a:srgbClr val="000090"/>
                </a:solidFill>
              </a:rPr>
              <a:t>asking before </a:t>
            </a:r>
            <a:endParaRPr lang="en-US" b="1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FF"/>
                </a:solidFill>
              </a:rPr>
              <a:t>            </a:t>
            </a:r>
            <a:endParaRPr lang="en-US" sz="2000" b="1" dirty="0" smtClean="0">
              <a:solidFill>
                <a:srgbClr val="E700B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chemeClr val="tx2"/>
                </a:solidFill>
                <a:cs typeface="Beirut"/>
              </a:rPr>
              <a:t>GPDs and Deeply Virtual Exclusive Experiments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2362200"/>
            <a:ext cx="6858000" cy="17526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" name="Picture 3" descr="Pressure_Numb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368800" cy="3276600"/>
          </a:xfrm>
          <a:prstGeom prst="rect">
            <a:avLst/>
          </a:prstGeom>
        </p:spPr>
      </p:pic>
      <p:pic>
        <p:nvPicPr>
          <p:cNvPr id="5" name="Picture 4" descr="Energy_nu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" name="Picture 3" descr="MR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4566175" cy="3226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00600"/>
            <a:ext cx="536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“stitching” at transition pressure 0.15 </a:t>
            </a:r>
            <a:r>
              <a:rPr lang="en-US" sz="2000" dirty="0" err="1" smtClean="0"/>
              <a:t>GeV</a:t>
            </a:r>
            <a:r>
              <a:rPr lang="en-US" sz="2000" dirty="0" smtClean="0"/>
              <a:t>/fm</a:t>
            </a:r>
            <a:r>
              <a:rPr lang="en-US" sz="2000" baseline="30000" dirty="0" smtClean="0"/>
              <a:t>3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172200" y="18288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J0348</a:t>
            </a:r>
            <a:r>
              <a:rPr lang="en-US" sz="1800" dirty="0"/>
              <a:t>+0432 </a:t>
            </a:r>
            <a:r>
              <a:rPr lang="en-US" sz="1800" dirty="0" smtClean="0"/>
              <a:t>pulsar mass</a:t>
            </a:r>
            <a:endParaRPr lang="en-US" sz="18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867400" y="2013466"/>
            <a:ext cx="304800" cy="43936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43400" y="5791200"/>
            <a:ext cx="376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SL, </a:t>
            </a:r>
            <a:r>
              <a:rPr lang="en-US" sz="1800" dirty="0" err="1" smtClean="0">
                <a:solidFill>
                  <a:srgbClr val="0000FF"/>
                </a:solidFill>
              </a:rPr>
              <a:t>Rajan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Yagi</a:t>
            </a:r>
            <a:r>
              <a:rPr lang="en-US" sz="1800" dirty="0" smtClean="0">
                <a:solidFill>
                  <a:srgbClr val="0000FF"/>
                </a:solidFill>
              </a:rPr>
              <a:t>, arXiv</a:t>
            </a:r>
            <a:r>
              <a:rPr lang="en-US" sz="1800" dirty="0">
                <a:solidFill>
                  <a:srgbClr val="0000FF"/>
                </a:solidFill>
              </a:rPr>
              <a:t>:1812.01479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524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QCD EMT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1828800"/>
            <a:ext cx="609600" cy="152400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0" y="2907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strange quark matter 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124200" y="2590800"/>
            <a:ext cx="381000" cy="381000"/>
          </a:xfrm>
          <a:prstGeom prst="straightConnector1">
            <a:avLst/>
          </a:prstGeom>
          <a:ln>
            <a:solidFill>
              <a:srgbClr val="E700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143" y="1214735"/>
            <a:ext cx="258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WHAT’S NEXT…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question: how to extract accurate information on the mechanical properties of the nucleon from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7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973">
            <a:off x="1120406" y="1134307"/>
            <a:ext cx="7239000" cy="5052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0" y="6096000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arXiv:1903.05742 </a:t>
            </a:r>
          </a:p>
        </p:txBody>
      </p:sp>
      <p:sp>
        <p:nvSpPr>
          <p:cNvPr id="7" name="Oval 6"/>
          <p:cNvSpPr/>
          <p:nvPr/>
        </p:nvSpPr>
        <p:spPr>
          <a:xfrm rot="20939084">
            <a:off x="1082589" y="2187057"/>
            <a:ext cx="14012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09600"/>
            <a:ext cx="3588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B. </a:t>
            </a:r>
            <a:r>
              <a:rPr lang="en-US" dirty="0" err="1" smtClean="0">
                <a:solidFill>
                  <a:srgbClr val="0000FF"/>
                </a:solidFill>
              </a:rPr>
              <a:t>Kriesten</a:t>
            </a:r>
            <a:r>
              <a:rPr lang="en-US" dirty="0" smtClean="0">
                <a:solidFill>
                  <a:srgbClr val="0000FF"/>
                </a:solidFill>
              </a:rPr>
              <a:t>, 4pm session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b_bh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4842164" cy="62663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01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formalism for deeply virtual exclusive processes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0379"/>
            <a:ext cx="9144000" cy="145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5" y="1371600"/>
            <a:ext cx="857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harmonics, please…..this is just a coincidence 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514600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729335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295400"/>
            <a:ext cx="939800" cy="935005"/>
          </a:xfrm>
          <a:prstGeom prst="rect">
            <a:avLst/>
          </a:prstGeom>
        </p:spPr>
      </p:pic>
      <p:pic>
        <p:nvPicPr>
          <p:cNvPr id="13" name="Picture 12" descr="bh_fig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337667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9076">
            <a:off x="139916" y="821704"/>
            <a:ext cx="7110955" cy="4454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542" y="304800"/>
            <a:ext cx="27692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Based on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1311">
            <a:off x="1842918" y="2297496"/>
            <a:ext cx="7716325" cy="4090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6564" y="6324600"/>
            <a:ext cx="259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arXiv:1709.05770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976679">
            <a:off x="7315200" y="1538747"/>
            <a:ext cx="15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PRD2018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762000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Michael </a:t>
            </a:r>
            <a:r>
              <a:rPr lang="en-US" sz="2000" b="1" dirty="0" err="1" smtClean="0">
                <a:solidFill>
                  <a:srgbClr val="FF0000"/>
                </a:solidFill>
              </a:rPr>
              <a:t>Engelhardt’s</a:t>
            </a:r>
            <a:r>
              <a:rPr lang="en-US" sz="2000" b="1" dirty="0" smtClean="0">
                <a:solidFill>
                  <a:srgbClr val="FF0000"/>
                </a:solidFill>
              </a:rPr>
              <a:t> talk, Sunday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61890"/>
            <a:ext cx="323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Abha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Rajan’s</a:t>
            </a:r>
            <a:r>
              <a:rPr lang="en-US" sz="2000" b="1" dirty="0" smtClean="0">
                <a:solidFill>
                  <a:srgbClr val="FF0000"/>
                </a:solidFill>
              </a:rPr>
              <a:t> talk, Friday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4/11/19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 descr="e2ttilde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90534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4495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Generalized </a:t>
            </a:r>
            <a:r>
              <a:rPr lang="en-US" dirty="0">
                <a:solidFill>
                  <a:srgbClr val="FF0000"/>
                </a:solidFill>
              </a:rPr>
              <a:t>Lorentz Invariance </a:t>
            </a:r>
            <a:r>
              <a:rPr lang="en-US" dirty="0" smtClean="0">
                <a:solidFill>
                  <a:srgbClr val="FF0000"/>
                </a:solidFill>
              </a:rPr>
              <a:t>Relation (LIR)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561" y="1591270"/>
            <a:ext cx="802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A. </a:t>
            </a:r>
            <a:r>
              <a:rPr lang="en-US" sz="1800" dirty="0" err="1" smtClean="0">
                <a:solidFill>
                  <a:srgbClr val="660066"/>
                </a:solidFill>
              </a:rPr>
              <a:t>Rajan</a:t>
            </a:r>
            <a:r>
              <a:rPr lang="en-US" sz="1800" dirty="0">
                <a:solidFill>
                  <a:srgbClr val="660066"/>
                </a:solidFill>
              </a:rPr>
              <a:t>, A. </a:t>
            </a:r>
            <a:r>
              <a:rPr lang="en-US" sz="1800" dirty="0" err="1">
                <a:solidFill>
                  <a:srgbClr val="660066"/>
                </a:solidFill>
              </a:rPr>
              <a:t>Courtoy</a:t>
            </a:r>
            <a:r>
              <a:rPr lang="en-US" sz="1800" dirty="0">
                <a:solidFill>
                  <a:srgbClr val="660066"/>
                </a:solidFill>
              </a:rPr>
              <a:t>, M. </a:t>
            </a:r>
            <a:r>
              <a:rPr lang="en-US" sz="1800" dirty="0" err="1">
                <a:solidFill>
                  <a:srgbClr val="660066"/>
                </a:solidFill>
              </a:rPr>
              <a:t>Engelhardt</a:t>
            </a:r>
            <a:r>
              <a:rPr lang="en-US" sz="1800" dirty="0">
                <a:solidFill>
                  <a:srgbClr val="660066"/>
                </a:solidFill>
              </a:rPr>
              <a:t>, </a:t>
            </a:r>
            <a:r>
              <a:rPr lang="en-US" sz="1800" dirty="0" smtClean="0">
                <a:solidFill>
                  <a:srgbClr val="660066"/>
                </a:solidFill>
              </a:rPr>
              <a:t>S.L., PRD (2016) </a:t>
            </a:r>
            <a:r>
              <a:rPr lang="en-US" sz="1800" dirty="0">
                <a:solidFill>
                  <a:srgbClr val="660066"/>
                </a:solidFill>
              </a:rPr>
              <a:t>arXiv:</a:t>
            </a:r>
            <a:r>
              <a:rPr lang="en-US" sz="1800" dirty="0" smtClean="0">
                <a:solidFill>
                  <a:srgbClr val="660066"/>
                </a:solidFill>
              </a:rPr>
              <a:t>1601.06117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A. </a:t>
            </a:r>
            <a:r>
              <a:rPr lang="en-US" sz="1800" dirty="0" err="1" smtClean="0">
                <a:solidFill>
                  <a:srgbClr val="660066"/>
                </a:solidFill>
              </a:rPr>
              <a:t>Rajan</a:t>
            </a:r>
            <a:r>
              <a:rPr lang="en-US" sz="1800" dirty="0" smtClean="0">
                <a:solidFill>
                  <a:srgbClr val="660066"/>
                </a:solidFill>
              </a:rPr>
              <a:t>, M. </a:t>
            </a:r>
            <a:r>
              <a:rPr lang="en-US" sz="1800" dirty="0" err="1" smtClean="0">
                <a:solidFill>
                  <a:srgbClr val="660066"/>
                </a:solidFill>
              </a:rPr>
              <a:t>Engelhardt</a:t>
            </a:r>
            <a:r>
              <a:rPr lang="en-US" sz="1800" dirty="0" smtClean="0">
                <a:solidFill>
                  <a:srgbClr val="660066"/>
                </a:solidFill>
              </a:rPr>
              <a:t>, S.L., PRD (2018) arXiv</a:t>
            </a:r>
            <a:r>
              <a:rPr lang="en-US" sz="1800" dirty="0">
                <a:solidFill>
                  <a:srgbClr val="660066"/>
                </a:solidFill>
              </a:rPr>
              <a:t>:</a:t>
            </a:r>
            <a:r>
              <a:rPr lang="en-US" sz="1800" dirty="0" smtClean="0">
                <a:solidFill>
                  <a:srgbClr val="660066"/>
                </a:solidFill>
              </a:rPr>
              <a:t>1709.05770 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</a:rPr>
              <a:t> </a:t>
            </a:r>
            <a:endParaRPr lang="en-US" sz="1800" dirty="0">
              <a:solidFill>
                <a:srgbClr val="660066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89272"/>
              </p:ext>
            </p:extLst>
          </p:nvPr>
        </p:nvGraphicFramePr>
        <p:xfrm>
          <a:off x="2925762" y="5823287"/>
          <a:ext cx="27892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9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5762" y="5823287"/>
                        <a:ext cx="2789238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6223337"/>
            <a:ext cx="169386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Polyakov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et al.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660066"/>
                </a:solidFill>
                <a:latin typeface="+mn-lt"/>
              </a:rPr>
            </a:br>
            <a:endParaRPr lang="en-US" sz="2000" dirty="0">
              <a:solidFill>
                <a:srgbClr val="660066"/>
              </a:solidFill>
              <a:latin typeface="+mn-lt"/>
            </a:endParaRPr>
          </a:p>
          <a:p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223337"/>
            <a:ext cx="451678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Meissner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Metz and Schlegel, JHEP(2009)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660066"/>
                </a:solidFill>
                <a:latin typeface="+mn-lt"/>
              </a:rPr>
            </a:br>
            <a:endParaRPr lang="en-US" sz="2000" dirty="0">
              <a:solidFill>
                <a:srgbClr val="660066"/>
              </a:solidFill>
              <a:latin typeface="+mn-lt"/>
            </a:endParaRPr>
          </a:p>
          <a:p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084" y="5695890"/>
            <a:ext cx="2364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>
                <a:solidFill>
                  <a:srgbClr val="FF0000"/>
                </a:solidFill>
              </a:rPr>
              <a:t>Different notation!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21370"/>
              </p:ext>
            </p:extLst>
          </p:nvPr>
        </p:nvGraphicFramePr>
        <p:xfrm>
          <a:off x="7258050" y="41857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0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8050" y="41857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715000" y="381000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05600" y="914399"/>
            <a:ext cx="533400" cy="0"/>
          </a:xfrm>
          <a:prstGeom prst="straightConnector1">
            <a:avLst/>
          </a:prstGeom>
          <a:ln w="76200" cmpd="sng">
            <a:solidFill>
              <a:srgbClr val="0000FF">
                <a:alpha val="50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2200" y="609600"/>
            <a:ext cx="609600" cy="609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0800" y="838200"/>
            <a:ext cx="152400" cy="1524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620000" y="914400"/>
            <a:ext cx="533400" cy="0"/>
          </a:xfrm>
          <a:prstGeom prst="straightConnector1">
            <a:avLst/>
          </a:prstGeom>
          <a:ln w="76200" cmpd="sng">
            <a:solidFill>
              <a:srgbClr val="0000FF">
                <a:alpha val="50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77200" y="609600"/>
            <a:ext cx="609600" cy="609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7239000" y="762000"/>
            <a:ext cx="381000" cy="381000"/>
          </a:xfrm>
          <a:prstGeom prst="mathMin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3881735"/>
            <a:ext cx="292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OAM: twist 2 GTMD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2476500" y="1714501"/>
            <a:ext cx="381000" cy="3810000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5600" y="3429000"/>
            <a:ext cx="182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twist-3 GPD 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76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Twist 3 GPDs: A </a:t>
            </a:r>
            <a:r>
              <a:rPr lang="en-US" sz="3600" dirty="0" smtClean="0"/>
              <a:t>New Relation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08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2533C"/>
                </a:solidFill>
              </a:rPr>
              <a:t>Conclusions and Outlook</a:t>
            </a:r>
            <a:br>
              <a:rPr lang="en-US" dirty="0">
                <a:solidFill>
                  <a:srgbClr val="D2533C"/>
                </a:solidFill>
              </a:rPr>
            </a:b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4C10-AF45-6C46-8E87-D84F749855FF}" type="datetime1">
              <a:rPr lang="en-US" smtClean="0"/>
              <a:t>4/10/19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EoS</a:t>
            </a:r>
            <a:r>
              <a:rPr lang="en-US" sz="2000" dirty="0" smtClean="0"/>
              <a:t> </a:t>
            </a:r>
            <a:r>
              <a:rPr lang="en-US" sz="2000" dirty="0"/>
              <a:t>of dense </a:t>
            </a:r>
            <a:r>
              <a:rPr lang="en-US" sz="2000" dirty="0" smtClean="0"/>
              <a:t>matter </a:t>
            </a:r>
            <a:r>
              <a:rPr lang="en-US" sz="2000" dirty="0"/>
              <a:t>in QCD can be obtained from first principles, using </a:t>
            </a:r>
            <a:r>
              <a:rPr lang="en-US" sz="2000" b="1" dirty="0" err="1">
                <a:solidFill>
                  <a:srgbClr val="0000FF"/>
                </a:solidFill>
              </a:rPr>
              <a:t>ab</a:t>
            </a:r>
            <a:r>
              <a:rPr lang="en-US" sz="2000" b="1" dirty="0">
                <a:solidFill>
                  <a:srgbClr val="0000FF"/>
                </a:solidFill>
              </a:rPr>
              <a:t> initio calculations for both quark and </a:t>
            </a:r>
            <a:r>
              <a:rPr lang="en-US" sz="2000" b="1" dirty="0" smtClean="0">
                <a:solidFill>
                  <a:srgbClr val="0000FF"/>
                </a:solidFill>
              </a:rPr>
              <a:t>gluon </a:t>
            </a:r>
            <a:r>
              <a:rPr lang="en-US" sz="2000" b="1" dirty="0" err="1" smtClean="0">
                <a:solidFill>
                  <a:srgbClr val="0000FF"/>
                </a:solidFill>
              </a:rPr>
              <a:t>d.o.f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Gluons</a:t>
            </a:r>
            <a:r>
              <a:rPr lang="en-US" sz="2000" dirty="0"/>
              <a:t> </a:t>
            </a:r>
            <a:r>
              <a:rPr lang="en-US" sz="2000" dirty="0" smtClean="0"/>
              <a:t>are found to dominate </a:t>
            </a:r>
            <a:r>
              <a:rPr lang="en-US" sz="2000" dirty="0"/>
              <a:t>the </a:t>
            </a:r>
            <a:r>
              <a:rPr lang="en-US" sz="2000" dirty="0" err="1" smtClean="0"/>
              <a:t>EoS</a:t>
            </a:r>
            <a:r>
              <a:rPr lang="en-US" sz="2000" dirty="0" smtClean="0"/>
              <a:t> providing a </a:t>
            </a:r>
            <a:r>
              <a:rPr lang="en-US" sz="2000" dirty="0"/>
              <a:t>trend in the high density regime which is </a:t>
            </a:r>
            <a:r>
              <a:rPr lang="en-US" sz="2000" dirty="0" smtClean="0"/>
              <a:t>consistent </a:t>
            </a:r>
            <a:r>
              <a:rPr lang="en-US" sz="2000" dirty="0"/>
              <a:t>with the constraint from LIGO.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We can connect the </a:t>
            </a:r>
            <a:r>
              <a:rPr lang="en-US" sz="2000" b="1" dirty="0">
                <a:solidFill>
                  <a:srgbClr val="0000FF"/>
                </a:solidFill>
              </a:rPr>
              <a:t>pressure and energy density </a:t>
            </a:r>
            <a:r>
              <a:rPr lang="en-US" sz="2000" dirty="0"/>
              <a:t>in neutron </a:t>
            </a:r>
            <a:r>
              <a:rPr lang="en-US" sz="2000" dirty="0" smtClean="0"/>
              <a:t>stars with </a:t>
            </a:r>
            <a:r>
              <a:rPr lang="en-US" sz="2000" dirty="0"/>
              <a:t>collider observables: the </a:t>
            </a:r>
            <a:r>
              <a:rPr lang="en-US" sz="2000" b="1" dirty="0">
                <a:solidFill>
                  <a:srgbClr val="FF0000"/>
                </a:solidFill>
              </a:rPr>
              <a:t>GPDs.</a:t>
            </a:r>
            <a:r>
              <a:rPr lang="en-US" sz="2000" dirty="0"/>
              <a:t>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proposed line of research opens up a new framework for understanding the properties of </a:t>
            </a:r>
            <a:r>
              <a:rPr lang="en-US" sz="2000" b="1" dirty="0"/>
              <a:t>hybrid stars</a:t>
            </a:r>
            <a:r>
              <a:rPr lang="en-US" sz="2000" dirty="0"/>
              <a:t>. In the future we hope to set more stringent constraints on </a:t>
            </a:r>
            <a:r>
              <a:rPr lang="en-US" sz="2000" dirty="0" smtClean="0"/>
              <a:t>the </a:t>
            </a:r>
            <a:r>
              <a:rPr lang="en-US" sz="2000" dirty="0"/>
              <a:t>nature of the </a:t>
            </a:r>
            <a:r>
              <a:rPr lang="en-US" sz="2000" b="1" dirty="0">
                <a:solidFill>
                  <a:srgbClr val="0000FF"/>
                </a:solidFill>
              </a:rPr>
              <a:t>hadron to quark matter </a:t>
            </a:r>
            <a:r>
              <a:rPr lang="en-US" sz="2000" b="1" dirty="0" smtClean="0">
                <a:solidFill>
                  <a:srgbClr val="0000FF"/>
                </a:solidFill>
              </a:rPr>
              <a:t>transition</a:t>
            </a:r>
            <a:r>
              <a:rPr lang="en-US" sz="2000" dirty="0" smtClean="0"/>
              <a:t> </a:t>
            </a:r>
            <a:r>
              <a:rPr lang="en-US" sz="2000" dirty="0"/>
              <a:t>at zero temperature.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04800" y="2819400"/>
            <a:ext cx="5334000" cy="1295400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These effects are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observable!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1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4/10/19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828800" y="37338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OV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6" y="2895600"/>
            <a:ext cx="5842000" cy="7673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4267200"/>
            <a:ext cx="66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EoS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1919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TOV Equations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8194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819400"/>
            <a:ext cx="6096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28194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3276600"/>
            <a:ext cx="6096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2819400"/>
            <a:ext cx="457200" cy="4572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267200"/>
            <a:ext cx="198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p(r)-</a:t>
            </a:r>
            <a:r>
              <a:rPr lang="en-US" sz="2000" dirty="0" err="1" smtClean="0"/>
              <a:t>ρ</a:t>
            </a:r>
            <a:r>
              <a:rPr lang="en-US" sz="2000" dirty="0" smtClean="0"/>
              <a:t>(r) relation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65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3" y="3048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28672"/>
            <a:ext cx="9829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000090"/>
                </a:solidFill>
              </a:rPr>
              <a:t>  </a:t>
            </a:r>
            <a:r>
              <a:rPr lang="en-US" b="1" dirty="0">
                <a:solidFill>
                  <a:srgbClr val="000090"/>
                </a:solidFill>
              </a:rPr>
              <a:t>…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link to phenomenology </a:t>
            </a:r>
            <a:r>
              <a:rPr lang="en-US" b="1" dirty="0" smtClean="0">
                <a:solidFill>
                  <a:srgbClr val="000090"/>
                </a:solidFill>
              </a:rPr>
              <a:t>that </a:t>
            </a:r>
            <a:r>
              <a:rPr lang="en-US" b="1" dirty="0">
                <a:solidFill>
                  <a:srgbClr val="000090"/>
                </a:solidFill>
              </a:rPr>
              <a:t>allows us to measure what 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0090"/>
                </a:solidFill>
              </a:rPr>
              <a:t>could only be conceivably </a:t>
            </a:r>
            <a:r>
              <a:rPr lang="en-US" b="1" dirty="0" smtClean="0">
                <a:solidFill>
                  <a:srgbClr val="000090"/>
                </a:solidFill>
              </a:rPr>
              <a:t>explored </a:t>
            </a:r>
            <a:r>
              <a:rPr lang="en-US" b="1" dirty="0">
                <a:solidFill>
                  <a:srgbClr val="000090"/>
                </a:solidFill>
              </a:rPr>
              <a:t>through 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0090"/>
                </a:solidFill>
              </a:rPr>
              <a:t>“</a:t>
            </a:r>
            <a:r>
              <a:rPr lang="en-US" b="1" dirty="0" smtClean="0">
                <a:solidFill>
                  <a:srgbClr val="000090"/>
                </a:solidFill>
              </a:rPr>
              <a:t>thought” </a:t>
            </a:r>
            <a:r>
              <a:rPr lang="en-US" b="1" dirty="0">
                <a:solidFill>
                  <a:srgbClr val="000090"/>
                </a:solidFill>
              </a:rPr>
              <a:t>experiments in Lattice </a:t>
            </a:r>
            <a:r>
              <a:rPr lang="en-US" b="1" dirty="0" smtClean="0">
                <a:solidFill>
                  <a:srgbClr val="000090"/>
                </a:solidFill>
              </a:rPr>
              <a:t>QCD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6200" y="685800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 a new way of thinking strongly interacting systems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9144000" cy="15240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3" y="3048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28672"/>
            <a:ext cx="9829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000090"/>
                </a:solidFill>
              </a:rPr>
              <a:t>  </a:t>
            </a:r>
            <a:r>
              <a:rPr lang="en-US" b="1" dirty="0">
                <a:solidFill>
                  <a:srgbClr val="000090"/>
                </a:solidFill>
              </a:rPr>
              <a:t>…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link to phenomenology </a:t>
            </a:r>
            <a:r>
              <a:rPr lang="en-US" b="1" dirty="0" smtClean="0">
                <a:solidFill>
                  <a:srgbClr val="000090"/>
                </a:solidFill>
              </a:rPr>
              <a:t>that </a:t>
            </a:r>
            <a:r>
              <a:rPr lang="en-US" b="1" dirty="0">
                <a:solidFill>
                  <a:srgbClr val="000090"/>
                </a:solidFill>
              </a:rPr>
              <a:t>allows us to measure what 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0090"/>
                </a:solidFill>
              </a:rPr>
              <a:t>could only be conceivably </a:t>
            </a:r>
            <a:r>
              <a:rPr lang="en-US" b="1" dirty="0" smtClean="0">
                <a:solidFill>
                  <a:srgbClr val="000090"/>
                </a:solidFill>
              </a:rPr>
              <a:t>explored </a:t>
            </a:r>
            <a:r>
              <a:rPr lang="en-US" b="1" dirty="0">
                <a:solidFill>
                  <a:srgbClr val="000090"/>
                </a:solidFill>
              </a:rPr>
              <a:t>through 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0090"/>
                </a:solidFill>
              </a:rPr>
              <a:t>“</a:t>
            </a:r>
            <a:r>
              <a:rPr lang="en-US" b="1" dirty="0" smtClean="0">
                <a:solidFill>
                  <a:srgbClr val="000090"/>
                </a:solidFill>
              </a:rPr>
              <a:t>thought” </a:t>
            </a:r>
            <a:r>
              <a:rPr lang="en-US" b="1" dirty="0">
                <a:solidFill>
                  <a:srgbClr val="000090"/>
                </a:solidFill>
              </a:rPr>
              <a:t>experiments in Lattice </a:t>
            </a:r>
            <a:r>
              <a:rPr lang="en-US" b="1" dirty="0" smtClean="0">
                <a:solidFill>
                  <a:srgbClr val="000090"/>
                </a:solidFill>
              </a:rPr>
              <a:t>QCD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6200" y="685800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… a new way of thinking strongly interacting systems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9144000" cy="15240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685800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</a:rPr>
              <a:t>what is the spatial structure of </a:t>
            </a:r>
            <a:r>
              <a:rPr lang="en-US" sz="2800" b="1" dirty="0" smtClean="0">
                <a:solidFill>
                  <a:srgbClr val="FF0000"/>
                </a:solidFill>
              </a:rPr>
              <a:t>hadrons?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89573">
            <a:off x="6504335" y="441039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0" name="Oval 9"/>
          <p:cNvSpPr/>
          <p:nvPr/>
        </p:nvSpPr>
        <p:spPr>
          <a:xfrm>
            <a:off x="7315200" y="373380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648200"/>
            <a:ext cx="304800" cy="304800"/>
          </a:xfrm>
          <a:prstGeom prst="ellipse">
            <a:avLst/>
          </a:prstGeom>
          <a:solidFill>
            <a:srgbClr val="E700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41910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4343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53200" y="3810000"/>
            <a:ext cx="304800" cy="304800"/>
          </a:xfrm>
          <a:prstGeom prst="ellipse">
            <a:avLst/>
          </a:prstGeom>
          <a:solidFill>
            <a:srgbClr val="FFB2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3962400"/>
            <a:ext cx="304800" cy="3048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54" y="4495800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8883">
            <a:off x="6879154" y="4008120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5587">
            <a:off x="6695023" y="398878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2593">
            <a:off x="6593432" y="4111098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2593">
            <a:off x="7046368" y="4469022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3" name="Oval 22"/>
          <p:cNvSpPr/>
          <p:nvPr/>
        </p:nvSpPr>
        <p:spPr>
          <a:xfrm>
            <a:off x="6248400" y="39624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67600" y="4648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31554" y="464820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3640">
            <a:off x="6952806" y="414118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58000" y="431291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9" name="TextBox 28"/>
          <p:cNvSpPr txBox="1"/>
          <p:nvPr/>
        </p:nvSpPr>
        <p:spPr>
          <a:xfrm>
            <a:off x="381000" y="388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 quarks, antiquarks and gluons uniformly distributed?....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556980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or can we distinguish where </a:t>
            </a:r>
            <a:r>
              <a:rPr lang="en-US" sz="2000" dirty="0" smtClean="0"/>
              <a:t>the different species </a:t>
            </a:r>
            <a:r>
              <a:rPr lang="en-US" sz="2000" dirty="0" smtClean="0"/>
              <a:t>are concentrated?</a:t>
            </a:r>
            <a:endParaRPr lang="en-US" sz="2000" dirty="0"/>
          </a:p>
        </p:txBody>
      </p:sp>
      <p:sp>
        <p:nvSpPr>
          <p:cNvPr id="31" name="Oval 30"/>
          <p:cNvSpPr/>
          <p:nvPr/>
        </p:nvSpPr>
        <p:spPr>
          <a:xfrm>
            <a:off x="6781800" y="4876800"/>
            <a:ext cx="304800" cy="304800"/>
          </a:xfrm>
          <a:prstGeom prst="ellipse">
            <a:avLst/>
          </a:prstGeom>
          <a:solidFill>
            <a:srgbClr val="FFB2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10400" y="35052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6000" y="3276600"/>
            <a:ext cx="2057400" cy="2057400"/>
          </a:xfrm>
          <a:prstGeom prst="ellipse">
            <a:avLst/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89573">
            <a:off x="2237135" y="273399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5" name="Oval 34"/>
          <p:cNvSpPr/>
          <p:nvPr/>
        </p:nvSpPr>
        <p:spPr>
          <a:xfrm>
            <a:off x="2971800" y="327660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83354" y="2895600"/>
            <a:ext cx="304800" cy="304800"/>
          </a:xfrm>
          <a:prstGeom prst="ellipse">
            <a:avLst/>
          </a:prstGeom>
          <a:solidFill>
            <a:srgbClr val="E700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05200" y="26670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2667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05200" y="2286000"/>
            <a:ext cx="304800" cy="304800"/>
          </a:xfrm>
          <a:prstGeom prst="ellipse">
            <a:avLst/>
          </a:prstGeom>
          <a:solidFill>
            <a:srgbClr val="FFB2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69154" y="2286000"/>
            <a:ext cx="304800" cy="3048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54" y="3246120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54" y="2133600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5587">
            <a:off x="3058577" y="2076731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2593">
            <a:off x="2114522" y="2259222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2593">
            <a:off x="3236368" y="3044298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46" name="Oval 45"/>
          <p:cNvSpPr/>
          <p:nvPr/>
        </p:nvSpPr>
        <p:spPr>
          <a:xfrm>
            <a:off x="2383354" y="22860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764354" y="2362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64354" y="281940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3640">
            <a:off x="3181794" y="246478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90800" y="2636519"/>
            <a:ext cx="609600" cy="18288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51" name="Oval 50"/>
          <p:cNvSpPr/>
          <p:nvPr/>
        </p:nvSpPr>
        <p:spPr>
          <a:xfrm>
            <a:off x="3069154" y="2667000"/>
            <a:ext cx="304800" cy="304800"/>
          </a:xfrm>
          <a:prstGeom prst="ellipse">
            <a:avLst/>
          </a:prstGeom>
          <a:solidFill>
            <a:srgbClr val="FFB2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743200" y="1905000"/>
            <a:ext cx="304800" cy="3048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905000" y="1676400"/>
            <a:ext cx="2057400" cy="2057400"/>
          </a:xfrm>
          <a:prstGeom prst="ellipse">
            <a:avLst/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4343400" y="5638800"/>
            <a:ext cx="1143000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quark-structure-of-silicon-atom-nucleus-arscim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250883" cy="9919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4800600"/>
            <a:ext cx="26209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NA Press, 2013</a:t>
            </a:r>
          </a:p>
          <a:p>
            <a:r>
              <a:rPr lang="en-US" sz="2000" dirty="0" smtClean="0"/>
              <a:t>M. </a:t>
            </a:r>
            <a:r>
              <a:rPr lang="en-US" sz="2000" dirty="0" err="1" smtClean="0"/>
              <a:t>Burkardt</a:t>
            </a:r>
            <a:endParaRPr lang="en-US" sz="2000" dirty="0" smtClean="0"/>
          </a:p>
          <a:p>
            <a:r>
              <a:rPr lang="en-US" sz="2000" dirty="0" smtClean="0"/>
              <a:t>Ph. </a:t>
            </a:r>
            <a:r>
              <a:rPr lang="en-US" sz="2000" dirty="0" err="1" smtClean="0"/>
              <a:t>Haegler</a:t>
            </a:r>
            <a:r>
              <a:rPr lang="en-US" sz="2000" dirty="0" smtClean="0"/>
              <a:t>, M. Diehl</a:t>
            </a:r>
          </a:p>
          <a:p>
            <a:r>
              <a:rPr lang="en-US" sz="2000" dirty="0" err="1" smtClean="0"/>
              <a:t>C.Carlson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M.Vanderheaghen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7526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7526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7600" y="4953000"/>
            <a:ext cx="1295400" cy="1295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38100" dist="25400" dir="2700000" algn="tl" rotWithShape="0">
              <a:srgbClr val="000000">
                <a:alpha val="60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914400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FF0000"/>
                </a:solidFill>
              </a:rPr>
              <a:t>spatial </a:t>
            </a:r>
            <a:r>
              <a:rPr lang="en-US" sz="2800" b="1" dirty="0">
                <a:solidFill>
                  <a:srgbClr val="FF0000"/>
                </a:solidFill>
              </a:rPr>
              <a:t>structure </a:t>
            </a:r>
            <a:r>
              <a:rPr lang="en-US" sz="2800" b="1" dirty="0" smtClean="0">
                <a:solidFill>
                  <a:srgbClr val="FF0000"/>
                </a:solidFill>
              </a:rPr>
              <a:t>and spin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429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26478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5270" y="5334000"/>
            <a:ext cx="45893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14890"/>
            <a:ext cx="14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momentum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5105400"/>
            <a:ext cx="6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spin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62000" y="33528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66800" y="2819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66800" y="33528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79270" y="32766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09800"/>
            <a:ext cx="2819400" cy="26793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209800"/>
            <a:ext cx="2997200" cy="26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512277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59" y="605135"/>
            <a:ext cx="206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…droplets…?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0677" y="5105400"/>
            <a:ext cx="177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J. Nagle’s talk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105710</TotalTime>
  <Words>1885</Words>
  <Application>Microsoft Macintosh PowerPoint</Application>
  <PresentationFormat>On-screen Show (4:3)</PresentationFormat>
  <Paragraphs>400</Paragraphs>
  <Slides>48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Clarity</vt:lpstr>
      <vt:lpstr>Equation</vt:lpstr>
      <vt:lpstr>Microsoft Equation</vt:lpstr>
      <vt:lpstr>Bounds on the Equation of State of Neutron Stars from High Energy Deeply Virtual Exclusive Experiments  8th APS Group of hadronic physics Workshop  Denver, April 10-13, 2019</vt:lpstr>
      <vt:lpstr>1.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theory: EMT and GPDs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 of State: low to  high density regimes  </vt:lpstr>
      <vt:lpstr>PowerPoint Presentation</vt:lpstr>
      <vt:lpstr>PowerPoint Presentation</vt:lpstr>
      <vt:lpstr>PowerPoint Presentation</vt:lpstr>
      <vt:lpstr>3. From momentum to coordinate space</vt:lpstr>
      <vt:lpstr>PowerPoint Presentation</vt:lpstr>
      <vt:lpstr>Implication</vt:lpstr>
      <vt:lpstr>PowerPoint Presentation</vt:lpstr>
      <vt:lpstr>PowerPoint Presentation</vt:lpstr>
      <vt:lpstr>4. Constraining the EoS with dvcs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Twist 3 GPDs: A New Relation</vt:lpstr>
      <vt:lpstr>Conclusions and Outlook </vt:lpstr>
      <vt:lpstr>backup</vt:lpstr>
    </vt:vector>
  </TitlesOfParts>
  <Company>Physics Department 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1421</cp:revision>
  <cp:lastPrinted>2011-04-27T15:18:24Z</cp:lastPrinted>
  <dcterms:created xsi:type="dcterms:W3CDTF">2010-05-31T02:33:34Z</dcterms:created>
  <dcterms:modified xsi:type="dcterms:W3CDTF">2019-04-11T16:45:02Z</dcterms:modified>
</cp:coreProperties>
</file>