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375" r:id="rId2"/>
    <p:sldId id="1752" r:id="rId3"/>
    <p:sldId id="1754" r:id="rId4"/>
    <p:sldId id="1756" r:id="rId5"/>
    <p:sldId id="1757" r:id="rId6"/>
    <p:sldId id="1758" r:id="rId7"/>
    <p:sldId id="1759" r:id="rId8"/>
    <p:sldId id="1760" r:id="rId9"/>
    <p:sldId id="1875" r:id="rId10"/>
    <p:sldId id="1555" r:id="rId11"/>
    <p:sldId id="1556" r:id="rId12"/>
    <p:sldId id="1562" r:id="rId13"/>
    <p:sldId id="1215" r:id="rId14"/>
    <p:sldId id="1693" r:id="rId15"/>
    <p:sldId id="1694" r:id="rId16"/>
    <p:sldId id="1571" r:id="rId17"/>
    <p:sldId id="1879" r:id="rId18"/>
    <p:sldId id="1575" r:id="rId19"/>
    <p:sldId id="1524" r:id="rId20"/>
    <p:sldId id="1525" r:id="rId21"/>
    <p:sldId id="1526" r:id="rId22"/>
    <p:sldId id="1527" r:id="rId23"/>
    <p:sldId id="1584" r:id="rId24"/>
    <p:sldId id="1870" r:id="rId25"/>
    <p:sldId id="1871" r:id="rId26"/>
    <p:sldId id="1869" r:id="rId27"/>
    <p:sldId id="1467" r:id="rId28"/>
    <p:sldId id="1539" r:id="rId29"/>
    <p:sldId id="809" r:id="rId30"/>
    <p:sldId id="806" r:id="rId31"/>
    <p:sldId id="1888" r:id="rId32"/>
    <p:sldId id="1891" r:id="rId33"/>
    <p:sldId id="1892" r:id="rId34"/>
    <p:sldId id="1900" r:id="rId35"/>
    <p:sldId id="1893" r:id="rId36"/>
    <p:sldId id="1894" r:id="rId37"/>
    <p:sldId id="1895" r:id="rId38"/>
    <p:sldId id="1896" r:id="rId39"/>
    <p:sldId id="1897" r:id="rId40"/>
    <p:sldId id="1898" r:id="rId41"/>
    <p:sldId id="1510" r:id="rId42"/>
    <p:sldId id="1521" r:id="rId43"/>
    <p:sldId id="1901" r:id="rId44"/>
    <p:sldId id="1651" r:id="rId45"/>
    <p:sldId id="1550" r:id="rId46"/>
    <p:sldId id="1846" r:id="rId47"/>
    <p:sldId id="1902" r:id="rId48"/>
  </p:sldIdLst>
  <p:sldSz cx="9144000" cy="6858000" type="screen4x3"/>
  <p:notesSz cx="7315200" cy="9601200"/>
  <p:custDataLst>
    <p:tags r:id="rId5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8000"/>
    <a:srgbClr val="6600CC"/>
    <a:srgbClr val="000099"/>
    <a:srgbClr val="F34D07"/>
    <a:srgbClr val="C5C5C5"/>
    <a:srgbClr val="0A0A0A"/>
    <a:srgbClr val="BF0703"/>
    <a:srgbClr val="FF00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92697" autoAdjust="0"/>
  </p:normalViewPr>
  <p:slideViewPr>
    <p:cSldViewPr>
      <p:cViewPr>
        <p:scale>
          <a:sx n="89" d="100"/>
          <a:sy n="89" d="100"/>
        </p:scale>
        <p:origin x="567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152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lide foot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44464"/>
            <a:ext cx="9753600" cy="55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lide header_6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38400" y="0"/>
            <a:ext cx="9753600" cy="16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83201" y="160020"/>
            <a:ext cx="2030307" cy="32004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80B18B65-4CBA-DB46-9D73-AD0C58E7BE22}" type="datetime1">
              <a:rPr lang="en-US" smtClean="0"/>
              <a:pPr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812800" y="9041131"/>
            <a:ext cx="5852160" cy="24003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r>
              <a:rPr lang="en-US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746241" y="9119474"/>
            <a:ext cx="567267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9CA05E24-A365-DF40-BF27-0C4D1E380F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6358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4C269693-4B73-3F4B-BE08-27CE2957F7EB}" type="datetime1">
              <a:rPr lang="en-US" smtClean="0"/>
              <a:pPr/>
              <a:t>4/10/2019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5747" tIns="47873" rIns="95747" bIns="4787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BB1A7F71-A600-874B-8C52-75C3F91F2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009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19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79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34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70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82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Alpha -&gt; alpha(zeta)</a:t>
            </a:r>
            <a:r>
              <a:rPr lang="en-GB" baseline="0" dirty="0"/>
              <a:t> seems to be enough to generate M(zeta), which is large for zeta small.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35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13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31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49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75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48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79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3079" name="Picture 7" descr="title head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8" descr="title footer_Blue_6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8th GHP Workshop 2019/04/10-12 ... (46)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Craig Roberts. Exploring the Origin of Mass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8th GHP Workshop 2019/04/10-12 ... (46)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Craig Roberts. Exploring the Origin of Mass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0" y="6477000"/>
            <a:ext cx="3657600" cy="381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8th GHP Workshop 2019/04/10-12 ... (46)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AU"/>
              <a:t>Craig Roberts. Exploring the Origin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0" y="6477000"/>
            <a:ext cx="36576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8th GHP Workshop 2019/04/10-12 ... (46)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Craig Roberts. Exploring the Origin of Mass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8th GHP Workshop 2019/04/10-12 ... (46)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Craig Roberts. Exploring the Origin of Mass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8th GHP Workshop 2019/04/10-12 ... (46)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Craig Roberts. Exploring the Origin of Mass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8th GHP Workshop 2019/04/10-12 ... (46)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AU"/>
              <a:t>Craig Roberts. Exploring the Origin of Mass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8th GHP Workshop 2019/04/10-12 ... (46)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Craig Roberts. Exploring the Origin of Mass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1"/>
            <a:ext cx="3008313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8th GHP Workshop 2019/04/10-12 ... (46)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Craig Roberts. Exploring the Origin of Mass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8th GHP Workshop 2019/04/10-12 ... (46)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Craig Roberts. Exploring the Origin of Mass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5" descr="slide footer_blue_646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0" y="6553200"/>
            <a:ext cx="3048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8th GHP Workshop 2019/04/10-12 ... (46)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AU"/>
              <a:t>Craig Roberts. Exploring the Origin of Mass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1" name="Picture 7" descr="slide header_646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inspirebeta.net/record/921792?ln=en" TargetMode="Externa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7.wmf"/><Relationship Id="rId12" Type="http://schemas.openxmlformats.org/officeDocument/2006/relationships/image" Target="../media/image2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0.png"/><Relationship Id="rId5" Type="http://schemas.openxmlformats.org/officeDocument/2006/relationships/image" Target="../media/image19.jpeg"/><Relationship Id="rId10" Type="http://schemas.openxmlformats.org/officeDocument/2006/relationships/hyperlink" Target="http://inspirehep.net/record/1334528?ln=en" TargetMode="External"/><Relationship Id="rId4" Type="http://schemas.openxmlformats.org/officeDocument/2006/relationships/image" Target="../media/image18.gif"/><Relationship Id="rId9" Type="http://schemas.openxmlformats.org/officeDocument/2006/relationships/hyperlink" Target="http://link.aps.org/doi/10.1103/PhysRevC.84.04220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record/1504060?ln=en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spirebeta.net/record/445150?ln=en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spirebeta.net/record/280845?ln=en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spirebeta.net/record/280845?ln=en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://inspirebeta.net/record/280845?ln=en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hyperlink" Target="http://inspirebeta.net/record/280845?ln=en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hyperlink" Target="http://inspirebeta.net/record/280845?ln=en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beta.net/record/280845?ln=en" TargetMode="Externa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beta.net/record/280845?ln=en" TargetMode="Externa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beta.net/record/280845?ln=en" TargetMode="Externa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x.doi.org/10.1103/PhysRevD.93.074021" TargetMode="External"/><Relationship Id="rId5" Type="http://schemas.openxmlformats.org/officeDocument/2006/relationships/hyperlink" Target="http://inspirehep.net/record/1419649?ln=en" TargetMode="External"/><Relationship Id="rId4" Type="http://schemas.openxmlformats.org/officeDocument/2006/relationships/image" Target="../media/image4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hyperlink" Target="http://dx.doi.org/10.1103/PhysRevD.93.074021" TargetMode="External"/><Relationship Id="rId4" Type="http://schemas.openxmlformats.org/officeDocument/2006/relationships/hyperlink" Target="http://inspirehep.net/record/1419649?ln=en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slide" Target="slide22.xml"/><Relationship Id="rId3" Type="http://schemas.openxmlformats.org/officeDocument/2006/relationships/slide" Target="slide5.xml"/><Relationship Id="rId7" Type="http://schemas.openxmlformats.org/officeDocument/2006/relationships/slide" Target="slide11.xml"/><Relationship Id="rId12" Type="http://schemas.openxmlformats.org/officeDocument/2006/relationships/image" Target="../media/image56.png"/><Relationship Id="rId17" Type="http://schemas.openxmlformats.org/officeDocument/2006/relationships/slide" Target="slide43.xml"/><Relationship Id="rId2" Type="http://schemas.openxmlformats.org/officeDocument/2006/relationships/image" Target="../media/image51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slide" Target="slide17.xml"/><Relationship Id="rId5" Type="http://schemas.openxmlformats.org/officeDocument/2006/relationships/slide" Target="slide7.xml"/><Relationship Id="rId15" Type="http://schemas.openxmlformats.org/officeDocument/2006/relationships/slide" Target="slide33.xml"/><Relationship Id="rId10" Type="http://schemas.openxmlformats.org/officeDocument/2006/relationships/image" Target="../media/image55.png"/><Relationship Id="rId4" Type="http://schemas.openxmlformats.org/officeDocument/2006/relationships/image" Target="../media/image52.png"/><Relationship Id="rId9" Type="http://schemas.openxmlformats.org/officeDocument/2006/relationships/slide" Target="slide13.xml"/><Relationship Id="rId14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" y="1066800"/>
            <a:ext cx="9138579" cy="5791200"/>
          </a:xfrm>
          <a:prstGeom prst="rect">
            <a:avLst/>
          </a:prstGeom>
          <a:solidFill>
            <a:srgbClr val="00B0F0">
              <a:alpha val="49000"/>
            </a:srgbClr>
          </a:solidFill>
        </p:spPr>
      </p:pic>
      <p:sp>
        <p:nvSpPr>
          <p:cNvPr id="14" name="Rectangle 13"/>
          <p:cNvSpPr/>
          <p:nvPr/>
        </p:nvSpPr>
        <p:spPr>
          <a:xfrm>
            <a:off x="0" y="871478"/>
            <a:ext cx="9094873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AU" sz="6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Exploring </a:t>
            </a:r>
          </a:p>
          <a:p>
            <a:pPr algn="ctr"/>
            <a:r>
              <a:rPr lang="en-AU" sz="6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the Origin of Mass </a:t>
            </a:r>
          </a:p>
          <a:p>
            <a:pPr algn="ctr"/>
            <a:r>
              <a:rPr lang="en-AU" sz="6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using Pseudoscalar Mesons</a:t>
            </a:r>
            <a:endParaRPr lang="en-US" sz="6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985838" y="1447800"/>
            <a:ext cx="7696200" cy="1069975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85838" y="2895600"/>
            <a:ext cx="6400800" cy="1752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Subtitle 7"/>
          <p:cNvSpPr txBox="1">
            <a:spLocks/>
          </p:cNvSpPr>
          <p:nvPr/>
        </p:nvSpPr>
        <p:spPr bwMode="auto">
          <a:xfrm>
            <a:off x="820444" y="6400800"/>
            <a:ext cx="472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>
                <a:solidFill>
                  <a:schemeClr val="bg1"/>
                </a:solidFill>
              </a:rPr>
              <a:t>Craig Roberts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33925"/>
            <a:ext cx="9144000" cy="1362075"/>
          </a:xfrm>
        </p:spPr>
        <p:txBody>
          <a:bodyPr/>
          <a:lstStyle/>
          <a:p>
            <a:pPr algn="ctr"/>
            <a:r>
              <a:rPr lang="en-US" sz="7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Gluon Gap Equation</a:t>
            </a:r>
            <a:endParaRPr lang="en-US" sz="7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Exploring the Origin of Mass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8" descr="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4000" cy="22338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Pinch Technique: Theory and Applications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Daniele </a:t>
            </a:r>
            <a:r>
              <a:rPr lang="en-GB" sz="1200" dirty="0" err="1">
                <a:solidFill>
                  <a:schemeClr val="accent1">
                    <a:lumMod val="50000"/>
                  </a:schemeClr>
                </a:solidFill>
              </a:rPr>
              <a:t>Binosi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 &amp; </a:t>
            </a:r>
            <a:r>
              <a:rPr lang="en-GB" sz="1200" dirty="0" err="1">
                <a:solidFill>
                  <a:schemeClr val="accent1">
                    <a:lumMod val="50000"/>
                  </a:schemeClr>
                </a:solidFill>
              </a:rPr>
              <a:t>Joannis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200" dirty="0" err="1">
                <a:solidFill>
                  <a:schemeClr val="accent1">
                    <a:lumMod val="50000"/>
                  </a:schemeClr>
                </a:solidFill>
              </a:rPr>
              <a:t>Papavassiliou</a:t>
            </a:r>
            <a:endParaRPr lang="en-GB" sz="1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Phys. Rept. 479 (2009) 1-152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8448" y="6594354"/>
            <a:ext cx="3352800" cy="398462"/>
          </a:xfrm>
        </p:spPr>
        <p:txBody>
          <a:bodyPr/>
          <a:lstStyle/>
          <a:p>
            <a:r>
              <a:rPr lang="en-US"/>
              <a:t>8th GHP Workshop 2019/04/10-12 ... (46)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32488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inspirehep.net/record/921792/files/Fig1U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429000" y="2682689"/>
            <a:ext cx="5647762" cy="3702421"/>
          </a:xfrm>
          <a:prstGeom prst="rect">
            <a:avLst/>
          </a:prstGeom>
          <a:noFill/>
        </p:spPr>
      </p:pic>
      <p:pic>
        <p:nvPicPr>
          <p:cNvPr id="18" name="Picture 17" descr="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2216404"/>
            <a:ext cx="4113657" cy="526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dirty="0"/>
              <a:t>In </a:t>
            </a:r>
            <a:r>
              <a:rPr lang="en-US" sz="3600" dirty="0">
                <a:solidFill>
                  <a:srgbClr val="FF0000"/>
                </a:solidFill>
              </a:rPr>
              <a:t>Q</a:t>
            </a:r>
            <a:r>
              <a:rPr lang="en-US" sz="3600" dirty="0">
                <a:solidFill>
                  <a:srgbClr val="008000"/>
                </a:solidFill>
              </a:rPr>
              <a:t>C</a:t>
            </a:r>
            <a:r>
              <a:rPr lang="en-US" sz="3600" dirty="0">
                <a:solidFill>
                  <a:srgbClr val="0000FF"/>
                </a:solidFill>
              </a:rPr>
              <a:t>D</a:t>
            </a:r>
            <a:r>
              <a:rPr lang="en-US" sz="3600" dirty="0"/>
              <a:t>: Gluons</a:t>
            </a:r>
            <a:br>
              <a:rPr lang="en-US" sz="3600" dirty="0"/>
            </a:br>
            <a:r>
              <a:rPr lang="en-US" sz="3600" dirty="0"/>
              <a:t>become massive!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2837"/>
            <a:ext cx="3733800" cy="4525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/>
              <a:t>Running gluon mass</a:t>
            </a:r>
          </a:p>
          <a:p>
            <a:endParaRPr lang="en-US" sz="2800" dirty="0"/>
          </a:p>
          <a:p>
            <a:pPr>
              <a:spcBef>
                <a:spcPts val="1200"/>
              </a:spcBef>
              <a:buNone/>
            </a:pPr>
            <a:r>
              <a:rPr lang="en-US" sz="2800" dirty="0"/>
              <a:t> 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Gluons are </a:t>
            </a:r>
            <a:r>
              <a:rPr lang="en-US" sz="2800" b="1" i="1" dirty="0">
                <a:solidFill>
                  <a:srgbClr val="FF0000"/>
                </a:solidFill>
              </a:rPr>
              <a:t>cannibals</a:t>
            </a:r>
            <a:r>
              <a:rPr lang="en-US" sz="2800" dirty="0"/>
              <a:t> – a particle species whose members become massive by eating each other!</a:t>
            </a:r>
          </a:p>
          <a:p>
            <a:pPr>
              <a:buNone/>
            </a:pPr>
            <a:r>
              <a:rPr lang="en-US" sz="2800" i="1" dirty="0"/>
              <a:t>	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43575" y="6638330"/>
            <a:ext cx="3962400" cy="304800"/>
          </a:xfrm>
        </p:spPr>
        <p:txBody>
          <a:bodyPr/>
          <a:lstStyle/>
          <a:p>
            <a:r>
              <a:rPr lang="en-US"/>
              <a:t>8th GHP Workshop 2019/04/10-12 ... (46)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/>
              <a:t>Craig Roberts. Exploring the Origin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5472113" y="1433513"/>
          <a:ext cx="2681287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964" name="Equation" r:id="rId6" imgW="1117440" imgH="482400" progId="Equation.3">
                  <p:embed/>
                </p:oleObj>
              </mc:Choice>
              <mc:Fallback>
                <p:oleObj name="Equation" r:id="rId6" imgW="1117440" imgH="4824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2113" y="1433513"/>
                        <a:ext cx="2681287" cy="1157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 bwMode="auto">
          <a:xfrm>
            <a:off x="6096000" y="4267200"/>
            <a:ext cx="3200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Power-law</a:t>
            </a:r>
            <a:r>
              <a:rPr kumimoji="0" lang="en-US" sz="1800" b="0" i="1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 suppressed in ultraviolet, so invisible in perturbation theory</a:t>
            </a:r>
            <a:endParaRPr kumimoji="0" lang="en-US" sz="1800" b="0" i="1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7620000" y="1981200"/>
            <a:ext cx="533400" cy="533400"/>
          </a:xfrm>
          <a:prstGeom prst="ellips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8140700" y="2324100"/>
            <a:ext cx="702733" cy="3086100"/>
          </a:xfrm>
          <a:custGeom>
            <a:avLst/>
            <a:gdLst>
              <a:gd name="connsiteX0" fmla="*/ 0 w 702733"/>
              <a:gd name="connsiteY0" fmla="*/ 0 h 2857500"/>
              <a:gd name="connsiteX1" fmla="*/ 673100 w 702733"/>
              <a:gd name="connsiteY1" fmla="*/ 1536700 h 2857500"/>
              <a:gd name="connsiteX2" fmla="*/ 177800 w 702733"/>
              <a:gd name="connsiteY2" fmla="*/ 2857500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2733" h="2857500">
                <a:moveTo>
                  <a:pt x="0" y="0"/>
                </a:moveTo>
                <a:cubicBezTo>
                  <a:pt x="321733" y="530225"/>
                  <a:pt x="643467" y="1060450"/>
                  <a:pt x="673100" y="1536700"/>
                </a:cubicBezTo>
                <a:cubicBezTo>
                  <a:pt x="702733" y="2012950"/>
                  <a:pt x="440266" y="2435225"/>
                  <a:pt x="177800" y="2857500"/>
                </a:cubicBezTo>
              </a:path>
            </a:pathLst>
          </a:cu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572000" y="2667000"/>
            <a:ext cx="4346576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003300"/>
                </a:solidFill>
                <a:latin typeface="Calibri" pitchFamily="34" charset="0"/>
              </a:rPr>
              <a:t>Expression of trace anomaly: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003300"/>
                </a:solidFill>
                <a:latin typeface="Calibri" pitchFamily="34" charset="0"/>
              </a:rPr>
              <a:t>Massless glue becomes massive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/>
                <a:latin typeface="Calibri" pitchFamily="34" charset="0"/>
              </a:rPr>
              <a:t>gluon mass-squared function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" y="5638800"/>
            <a:ext cx="37337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Interaction model for the gap equation, </a:t>
            </a:r>
            <a:r>
              <a:rPr lang="en-US" sz="1400" dirty="0"/>
              <a:t>S.-</a:t>
            </a:r>
            <a:r>
              <a:rPr lang="en-US" sz="1400" dirty="0" err="1"/>
              <a:t>x.Qin</a:t>
            </a:r>
            <a:r>
              <a:rPr lang="en-US" sz="1400" dirty="0"/>
              <a:t> </a:t>
            </a:r>
            <a:r>
              <a:rPr lang="en-US" sz="1400" i="1" dirty="0"/>
              <a:t>et al</a:t>
            </a:r>
            <a:r>
              <a:rPr lang="en-US" sz="1400" dirty="0"/>
              <a:t>., </a:t>
            </a:r>
            <a:r>
              <a:rPr lang="en-US" sz="1400" dirty="0">
                <a:hlinkClick r:id="rId8"/>
              </a:rPr>
              <a:t>arXiv:1108.0603 [</a:t>
            </a:r>
            <a:r>
              <a:rPr lang="en-US" sz="1400" dirty="0" err="1">
                <a:hlinkClick r:id="rId8"/>
              </a:rPr>
              <a:t>nucl-th</a:t>
            </a:r>
            <a:r>
              <a:rPr lang="en-US" sz="1400" dirty="0">
                <a:hlinkClick r:id="rId8"/>
              </a:rPr>
              <a:t>]</a:t>
            </a:r>
            <a:r>
              <a:rPr lang="en-US" sz="1400" dirty="0"/>
              <a:t>, </a:t>
            </a:r>
            <a:r>
              <a:rPr lang="en-US" sz="1400" dirty="0">
                <a:hlinkClick r:id="rId9"/>
              </a:rPr>
              <a:t>Phys. Rev. C </a:t>
            </a:r>
            <a:r>
              <a:rPr lang="en-US" sz="1400" b="1" dirty="0">
                <a:hlinkClick r:id="rId9"/>
              </a:rPr>
              <a:t>84</a:t>
            </a:r>
            <a:r>
              <a:rPr lang="en-US" sz="1400" dirty="0">
                <a:hlinkClick r:id="rId9"/>
              </a:rPr>
              <a:t> (2011) 042202(R) [5 pages] </a:t>
            </a:r>
            <a:r>
              <a:rPr lang="en-US" sz="1400" i="1" dirty="0"/>
              <a:t> 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0" y="0"/>
            <a:ext cx="44958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solidFill>
                  <a:schemeClr val="tx2">
                    <a:lumMod val="75000"/>
                  </a:schemeClr>
                </a:solidFill>
              </a:rPr>
              <a:t>Bridging a gap between continuum-QCD and ab initio predictions of hadron observables,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D.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Binosi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i="1" dirty="0">
                <a:solidFill>
                  <a:schemeClr val="tx2">
                    <a:lumMod val="75000"/>
                  </a:schemeClr>
                </a:solidFill>
              </a:rPr>
              <a:t>et al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.,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hlinkClick r:id="rId10"/>
              </a:rPr>
              <a:t>arXiv:1412.4782 [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hlinkClick r:id="rId10"/>
              </a:rPr>
              <a:t>nucl-th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hlinkClick r:id="rId10"/>
              </a:rPr>
              <a:t>]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, Phys.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</a:rPr>
              <a:t>Lett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. B742 (2015) 183-188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50740" y="1562100"/>
            <a:ext cx="2649660" cy="7239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 bwMode="auto">
          <a:xfrm>
            <a:off x="8686800" y="5103534"/>
            <a:ext cx="685800" cy="36531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</a:rPr>
              <a:t>5%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63962" y="5715000"/>
            <a:ext cx="2713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008000"/>
                </a:solidFill>
              </a:rPr>
              <a:t>Class A: Combining DSE, </a:t>
            </a:r>
            <a:r>
              <a:rPr lang="en-GB" i="1" dirty="0" err="1">
                <a:solidFill>
                  <a:srgbClr val="008000"/>
                </a:solidFill>
              </a:rPr>
              <a:t>lQCD</a:t>
            </a:r>
            <a:r>
              <a:rPr lang="en-GB" i="1" dirty="0">
                <a:solidFill>
                  <a:srgbClr val="008000"/>
                </a:solidFill>
              </a:rPr>
              <a:t> and </a:t>
            </a:r>
            <a:r>
              <a:rPr lang="en-GB" i="1" dirty="0" err="1">
                <a:solidFill>
                  <a:srgbClr val="008000"/>
                </a:solidFill>
              </a:rPr>
              <a:t>pQCD</a:t>
            </a:r>
            <a:r>
              <a:rPr lang="en-GB" i="1" dirty="0">
                <a:solidFill>
                  <a:srgbClr val="008000"/>
                </a:solidFill>
              </a:rPr>
              <a:t> analyses of QCD’s gauge sector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9E6A8E-1DF4-43F1-9C45-B01F5650135F}"/>
              </a:ext>
            </a:extLst>
          </p:cNvPr>
          <p:cNvSpPr txBox="1"/>
          <p:nvPr/>
        </p:nvSpPr>
        <p:spPr>
          <a:xfrm>
            <a:off x="8066461" y="1368290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>
                <a:solidFill>
                  <a:srgbClr val="0000FF"/>
                </a:solidFill>
              </a:rPr>
              <a:t>μ</a:t>
            </a:r>
            <a:r>
              <a:rPr lang="en-GB" baseline="-25000" dirty="0" err="1">
                <a:solidFill>
                  <a:srgbClr val="0000FF"/>
                </a:solidFill>
              </a:rPr>
              <a:t>g</a:t>
            </a:r>
            <a:r>
              <a:rPr lang="en-GB" dirty="0">
                <a:solidFill>
                  <a:srgbClr val="0000FF"/>
                </a:solidFill>
              </a:rPr>
              <a:t> ≈ ½ </a:t>
            </a:r>
            <a:r>
              <a:rPr lang="en-GB" i="1" dirty="0" err="1">
                <a:solidFill>
                  <a:srgbClr val="0000FF"/>
                </a:solidFill>
              </a:rPr>
              <a:t>m</a:t>
            </a:r>
            <a:r>
              <a:rPr lang="en-GB" baseline="-25000" dirty="0" err="1">
                <a:solidFill>
                  <a:srgbClr val="0000FF"/>
                </a:solidFill>
              </a:rPr>
              <a:t>p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01942F-FA11-4F07-BFB5-4FA89C0899C0}"/>
              </a:ext>
            </a:extLst>
          </p:cNvPr>
          <p:cNvSpPr txBox="1"/>
          <p:nvPr/>
        </p:nvSpPr>
        <p:spPr>
          <a:xfrm>
            <a:off x="228600" y="2362200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C447FF-7F8D-4CC5-BD55-EA76DE31D937}"/>
                  </a:ext>
                </a:extLst>
              </p:cNvPr>
              <p:cNvSpPr txBox="1"/>
              <p:nvPr/>
            </p:nvSpPr>
            <p:spPr>
              <a:xfrm>
                <a:off x="914400" y="2318760"/>
                <a:ext cx="116647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C447FF-7F8D-4CC5-BD55-EA76DE31D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318760"/>
                <a:ext cx="1166473" cy="307777"/>
              </a:xfrm>
              <a:prstGeom prst="rect">
                <a:avLst/>
              </a:prstGeom>
              <a:blipFill>
                <a:blip r:embed="rId12"/>
                <a:stretch>
                  <a:fillRect l="-2094" t="-1961" r="-209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302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24" grpId="0" animBg="1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10125"/>
            <a:ext cx="9144000" cy="1362075"/>
          </a:xfrm>
        </p:spPr>
        <p:txBody>
          <a:bodyPr/>
          <a:lstStyle/>
          <a:p>
            <a:pPr algn="ctr"/>
            <a:r>
              <a:rPr lang="en-US" sz="6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QCD’s Running Coupling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Exploring the Origin of Mass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 descr="QCDalp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0440" y="298598"/>
            <a:ext cx="4268960" cy="4511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38200" y="2286000"/>
            <a:ext cx="1971181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⇐</a:t>
            </a:r>
          </a:p>
          <a:p>
            <a:r>
              <a:rPr lang="en-GB" b="1" dirty="0">
                <a:solidFill>
                  <a:srgbClr val="C00000"/>
                </a:solidFill>
              </a:rPr>
              <a:t>What’s happening </a:t>
            </a:r>
          </a:p>
          <a:p>
            <a:r>
              <a:rPr lang="en-GB" b="1" dirty="0">
                <a:solidFill>
                  <a:srgbClr val="C00000"/>
                </a:solidFill>
              </a:rPr>
              <a:t>out here?!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0" y="6485731"/>
            <a:ext cx="2142560" cy="381000"/>
          </a:xfrm>
        </p:spPr>
        <p:txBody>
          <a:bodyPr/>
          <a:lstStyle/>
          <a:p>
            <a:r>
              <a:rPr lang="en-US"/>
              <a:t>8th GHP Workshop 2019/04/10-12 ... (46)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26B2BD-1CDC-4CBC-9778-C4D73AEF7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70" y="75406"/>
            <a:ext cx="1428750" cy="14287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C6CC6C-178B-41C0-9DE7-DEAF020F3007}"/>
              </a:ext>
            </a:extLst>
          </p:cNvPr>
          <p:cNvSpPr txBox="1"/>
          <p:nvPr/>
        </p:nvSpPr>
        <p:spPr>
          <a:xfrm>
            <a:off x="-12038" y="1421646"/>
            <a:ext cx="211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8000"/>
                </a:solidFill>
              </a:rPr>
              <a:t>This is where we live</a:t>
            </a:r>
          </a:p>
        </p:txBody>
      </p:sp>
    </p:spTree>
    <p:extLst>
      <p:ext uri="{BB962C8B-B14F-4D97-AF65-F5344CB8AC3E}">
        <p14:creationId xmlns:p14="http://schemas.microsoft.com/office/powerpoint/2010/main" val="102332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532228"/>
            <a:ext cx="5542054" cy="419643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2" y="1570037"/>
            <a:ext cx="3924000" cy="4525963"/>
          </a:xfrm>
        </p:spPr>
        <p:txBody>
          <a:bodyPr/>
          <a:lstStyle/>
          <a:p>
            <a:r>
              <a:rPr lang="en-GB" dirty="0"/>
              <a:t>Modern continuum &amp; lattice methods for analysing gauge sector enable </a:t>
            </a:r>
          </a:p>
          <a:p>
            <a:pPr marL="0" indent="0">
              <a:buNone/>
            </a:pPr>
            <a:r>
              <a:rPr lang="en-GB" dirty="0"/>
              <a:t>       “Gell-Mann – Low” </a:t>
            </a:r>
          </a:p>
          <a:p>
            <a:pPr marL="400050" lvl="1" indent="0">
              <a:buNone/>
            </a:pPr>
            <a:r>
              <a:rPr lang="en-GB" sz="2200" dirty="0"/>
              <a:t>running charge to be defined in QCD</a:t>
            </a:r>
          </a:p>
          <a:p>
            <a:r>
              <a:rPr lang="en-GB" dirty="0"/>
              <a:t>Combined continuum and lattice analysis of QCD’s gauge sector yields a parameter-free prediction</a:t>
            </a:r>
          </a:p>
          <a:p>
            <a:r>
              <a:rPr lang="en-GB" dirty="0"/>
              <a:t>N.B. Qualitative change in </a:t>
            </a:r>
            <a:r>
              <a:rPr lang="en-GB" i="1" dirty="0"/>
              <a:t>α̂</a:t>
            </a:r>
            <a:r>
              <a:rPr lang="en-GB" i="1" baseline="-25000" dirty="0"/>
              <a:t>PI</a:t>
            </a:r>
            <a:r>
              <a:rPr lang="en-GB" dirty="0"/>
              <a:t>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dirty="0"/>
              <a:t>) at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GB" dirty="0"/>
              <a:t>≈ ½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2800" dirty="0"/>
              <a:t>Process-</a:t>
            </a:r>
            <a:r>
              <a:rPr lang="en-GB" sz="2800" u="sng" dirty="0"/>
              <a:t>independent </a:t>
            </a:r>
            <a:br>
              <a:rPr lang="en-GB" sz="2800" u="sng" dirty="0"/>
            </a:br>
            <a:r>
              <a:rPr lang="en-GB" sz="2800" dirty="0"/>
              <a:t>effective-charge in QCD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8th GHP Workshop 2019/04/10-12 ... (46)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466" y="6362700"/>
            <a:ext cx="5942013" cy="228600"/>
          </a:xfrm>
        </p:spPr>
        <p:txBody>
          <a:bodyPr/>
          <a:lstStyle/>
          <a:p>
            <a:r>
              <a:rPr lang="en-US"/>
              <a:t>Craig Roberts. Exploring the Origin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13</a:t>
            </a:fld>
            <a:endParaRPr lang="en-US"/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3200400" y="1981200"/>
            <a:ext cx="1914680" cy="2895600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H="1">
            <a:off x="6513898" y="1600200"/>
            <a:ext cx="10687" cy="353772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Freeform 9"/>
          <p:cNvSpPr/>
          <p:nvPr/>
        </p:nvSpPr>
        <p:spPr bwMode="auto">
          <a:xfrm rot="20590717">
            <a:off x="2360140" y="4875910"/>
            <a:ext cx="4323678" cy="790051"/>
          </a:xfrm>
          <a:custGeom>
            <a:avLst/>
            <a:gdLst>
              <a:gd name="connsiteX0" fmla="*/ 0 w 4376691"/>
              <a:gd name="connsiteY0" fmla="*/ 266330 h 838808"/>
              <a:gd name="connsiteX1" fmla="*/ 2831976 w 4376691"/>
              <a:gd name="connsiteY1" fmla="*/ 834501 h 838808"/>
              <a:gd name="connsiteX2" fmla="*/ 4376691 w 4376691"/>
              <a:gd name="connsiteY2" fmla="*/ 0 h 838808"/>
              <a:gd name="connsiteX3" fmla="*/ 4376691 w 4376691"/>
              <a:gd name="connsiteY3" fmla="*/ 0 h 838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6691" h="838808">
                <a:moveTo>
                  <a:pt x="0" y="266330"/>
                </a:moveTo>
                <a:cubicBezTo>
                  <a:pt x="1051264" y="572609"/>
                  <a:pt x="2102528" y="878889"/>
                  <a:pt x="2831976" y="834501"/>
                </a:cubicBezTo>
                <a:cubicBezTo>
                  <a:pt x="3561424" y="790113"/>
                  <a:pt x="4376691" y="0"/>
                  <a:pt x="4376691" y="0"/>
                </a:cubicBezTo>
                <a:lnTo>
                  <a:pt x="4376691" y="0"/>
                </a:lnTo>
              </a:path>
            </a:pathLst>
          </a:custGeom>
          <a:noFill/>
          <a:ln w="28575" cap="flat" cmpd="sng" algn="ctr">
            <a:solidFill>
              <a:srgbClr val="008000"/>
            </a:solidFill>
            <a:prstDash val="dashDot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1631BF-1D4C-4478-8364-29D36AABCDB8}"/>
              </a:ext>
            </a:extLst>
          </p:cNvPr>
          <p:cNvSpPr txBox="1"/>
          <p:nvPr/>
        </p:nvSpPr>
        <p:spPr>
          <a:xfrm>
            <a:off x="0" y="0"/>
            <a:ext cx="4343400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Process independent strong running coupling</a:t>
            </a:r>
          </a:p>
          <a:p>
            <a:r>
              <a:rPr lang="en-GB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Binosi</a:t>
            </a:r>
            <a:r>
              <a:rPr lang="en-GB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GB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Mezrag</a:t>
            </a:r>
            <a:r>
              <a:rPr lang="en-GB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GB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Papavassiliou</a:t>
            </a:r>
            <a:r>
              <a:rPr lang="en-GB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Roberts, Rodriguez-Quintero</a:t>
            </a:r>
          </a:p>
          <a:p>
            <a:pPr>
              <a:spcAft>
                <a:spcPts val="300"/>
              </a:spcAft>
            </a:pPr>
            <a:r>
              <a:rPr lang="en-GB" sz="1200" dirty="0">
                <a:hlinkClick r:id="rId3"/>
              </a:rPr>
              <a:t>arXiv:1612.04835 [</a:t>
            </a:r>
            <a:r>
              <a:rPr lang="en-GB" sz="1200" dirty="0" err="1">
                <a:hlinkClick r:id="rId3"/>
              </a:rPr>
              <a:t>nucl-th</a:t>
            </a:r>
            <a:r>
              <a:rPr lang="en-GB" sz="1200" dirty="0">
                <a:hlinkClick r:id="rId3"/>
              </a:rPr>
              <a:t>]</a:t>
            </a:r>
            <a:r>
              <a:rPr lang="en-GB" sz="1200" dirty="0"/>
              <a:t>, </a:t>
            </a:r>
            <a:r>
              <a:rPr lang="en-GB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Phys. Rev. D 96 (2017) 054026/1-7</a:t>
            </a:r>
            <a:endParaRPr lang="en-GB" sz="1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AU" sz="1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QCD Running Coupling, </a:t>
            </a:r>
          </a:p>
          <a:p>
            <a:r>
              <a:rPr lang="en-A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A. </a:t>
            </a:r>
            <a:r>
              <a:rPr lang="en-AU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Deur</a:t>
            </a:r>
            <a:r>
              <a:rPr lang="en-A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S. J. Brodsky and G. F. de </a:t>
            </a:r>
            <a:r>
              <a:rPr lang="en-AU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Teramond</a:t>
            </a:r>
            <a:r>
              <a:rPr lang="en-A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</a:p>
          <a:p>
            <a:r>
              <a:rPr lang="en-AU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Prog</a:t>
            </a:r>
            <a:r>
              <a:rPr lang="en-A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Part. </a:t>
            </a:r>
            <a:r>
              <a:rPr lang="en-AU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Nucl</a:t>
            </a:r>
            <a:r>
              <a:rPr lang="en-A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Phys. </a:t>
            </a:r>
            <a:r>
              <a:rPr lang="en-AU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90</a:t>
            </a:r>
            <a:r>
              <a:rPr lang="en-A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(2016) 1-74 </a:t>
            </a:r>
            <a:endParaRPr lang="en-GB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0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/>
              <a:t>QCD Effective Charge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24768"/>
            <a:ext cx="8686800" cy="5380832"/>
          </a:xfrm>
        </p:spPr>
        <p:txBody>
          <a:bodyPr/>
          <a:lstStyle/>
          <a:p>
            <a:r>
              <a:rPr lang="en-GB" i="1" dirty="0"/>
              <a:t>α̂</a:t>
            </a:r>
            <a:r>
              <a:rPr lang="en-GB" i="1" baseline="-25000" dirty="0"/>
              <a:t>PI</a:t>
            </a:r>
            <a:r>
              <a:rPr lang="en-GB" dirty="0"/>
              <a:t> is a new type of effective charge</a:t>
            </a:r>
          </a:p>
          <a:p>
            <a:pPr lvl="1"/>
            <a:r>
              <a:rPr lang="en-GB" sz="2200" dirty="0"/>
              <a:t>direct analogue of the Gell-Mann–Low effective coupling in QED, </a:t>
            </a:r>
            <a:r>
              <a:rPr lang="en-GB" sz="2200" i="1" dirty="0"/>
              <a:t>i.e</a:t>
            </a:r>
            <a:r>
              <a:rPr lang="en-GB" sz="2200" dirty="0"/>
              <a:t>. completely determined by the gauge-boson two-point function.</a:t>
            </a:r>
            <a:endParaRPr lang="en-GB" dirty="0"/>
          </a:p>
          <a:p>
            <a:r>
              <a:rPr lang="en-GB" i="1" dirty="0"/>
              <a:t>α̂</a:t>
            </a:r>
            <a:r>
              <a:rPr lang="en-GB" i="1" baseline="-25000" dirty="0"/>
              <a:t>PI  </a:t>
            </a:r>
            <a:r>
              <a:rPr lang="en-GB" dirty="0"/>
              <a:t>is </a:t>
            </a:r>
          </a:p>
          <a:p>
            <a:pPr lvl="1">
              <a:spcBef>
                <a:spcPts val="0"/>
              </a:spcBef>
            </a:pPr>
            <a:r>
              <a:rPr lang="en-GB" dirty="0"/>
              <a:t>process-independent</a:t>
            </a:r>
          </a:p>
          <a:p>
            <a:pPr lvl="1">
              <a:spcBef>
                <a:spcPts val="0"/>
              </a:spcBef>
            </a:pPr>
            <a:r>
              <a:rPr lang="en-GB" dirty="0"/>
              <a:t>appears in every one of QCD’s dynamical equations of motion</a:t>
            </a:r>
          </a:p>
          <a:p>
            <a:pPr lvl="1">
              <a:spcBef>
                <a:spcPts val="0"/>
              </a:spcBef>
            </a:pPr>
            <a:r>
              <a:rPr lang="en-GB" dirty="0"/>
              <a:t>known to unify a vast array of observables</a:t>
            </a:r>
          </a:p>
          <a:p>
            <a:r>
              <a:rPr lang="en-GB" i="1" dirty="0"/>
              <a:t>α̂</a:t>
            </a:r>
            <a:r>
              <a:rPr lang="en-GB" i="1" baseline="-25000" dirty="0"/>
              <a:t>PI </a:t>
            </a:r>
            <a:r>
              <a:rPr lang="en-GB" dirty="0"/>
              <a:t>possesses an infrared-stable fixed-point</a:t>
            </a:r>
          </a:p>
          <a:p>
            <a:pPr lvl="1">
              <a:spcBef>
                <a:spcPts val="0"/>
              </a:spcBef>
            </a:pPr>
            <a:r>
              <a:rPr lang="en-GB" dirty="0" err="1"/>
              <a:t>Nonperturbative</a:t>
            </a:r>
            <a:r>
              <a:rPr lang="en-GB" dirty="0"/>
              <a:t> analysis demonstrating absence of a Landau pole in QCD</a:t>
            </a:r>
          </a:p>
          <a:p>
            <a:r>
              <a:rPr lang="en-GB" dirty="0">
                <a:solidFill>
                  <a:srgbClr val="006600"/>
                </a:solidFill>
              </a:rPr>
              <a:t>QCD is IR finite, owing to dynamical generation of gluon mass-scale</a:t>
            </a:r>
          </a:p>
          <a:p>
            <a:r>
              <a:rPr lang="en-GB" dirty="0">
                <a:solidFill>
                  <a:srgbClr val="006600"/>
                </a:solidFill>
              </a:rPr>
              <a:t>Asymptotic freedom ⇒ QCD is well-defined at UV momenta</a:t>
            </a:r>
          </a:p>
          <a:p>
            <a:r>
              <a:rPr lang="en-GB" b="1" i="1" dirty="0">
                <a:solidFill>
                  <a:srgbClr val="FF0000"/>
                </a:solidFill>
              </a:rPr>
              <a:t>QCD is therefore unique amongst known 4D quantum field theories </a:t>
            </a:r>
          </a:p>
          <a:p>
            <a:pPr lvl="1"/>
            <a:r>
              <a:rPr lang="en-GB" b="1" i="1" dirty="0">
                <a:solidFill>
                  <a:srgbClr val="FF0000"/>
                </a:solidFill>
              </a:rPr>
              <a:t>Potentially, defined &amp; internally consistent at all momenta</a:t>
            </a:r>
          </a:p>
          <a:p>
            <a:endParaRPr lang="en-GB" dirty="0">
              <a:solidFill>
                <a:srgbClr val="008000"/>
              </a:solidFill>
            </a:endParaRPr>
          </a:p>
          <a:p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Exploring the Origin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691752" y="6633369"/>
            <a:ext cx="2615406" cy="377031"/>
          </a:xfrm>
        </p:spPr>
        <p:txBody>
          <a:bodyPr/>
          <a:lstStyle/>
          <a:p>
            <a:r>
              <a:rPr lang="en-US" dirty="0"/>
              <a:t>8th GHP Workshop 2019/04/10-12 ... (46)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56342" cy="14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5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/>
              <a:t>QCD Effective Charge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24768"/>
            <a:ext cx="8686800" cy="5380832"/>
          </a:xfrm>
        </p:spPr>
        <p:txBody>
          <a:bodyPr/>
          <a:lstStyle/>
          <a:p>
            <a:r>
              <a:rPr lang="en-GB" i="1" dirty="0"/>
              <a:t>α̂</a:t>
            </a:r>
            <a:r>
              <a:rPr lang="en-GB" i="1" baseline="-25000" dirty="0"/>
              <a:t>PI</a:t>
            </a:r>
            <a:r>
              <a:rPr lang="en-GB" dirty="0"/>
              <a:t> is a new type of effective charge</a:t>
            </a:r>
          </a:p>
          <a:p>
            <a:pPr lvl="1"/>
            <a:r>
              <a:rPr lang="en-GB" sz="2200" dirty="0"/>
              <a:t>direct analogue of the Gell-Mann–Low effective coupling in QED, </a:t>
            </a:r>
            <a:r>
              <a:rPr lang="en-GB" sz="2200" i="1" dirty="0"/>
              <a:t>i.e</a:t>
            </a:r>
            <a:r>
              <a:rPr lang="en-GB" sz="2200" dirty="0"/>
              <a:t>. completely determined by the gauge-boson two-point function.</a:t>
            </a:r>
            <a:endParaRPr lang="en-GB" dirty="0"/>
          </a:p>
          <a:p>
            <a:r>
              <a:rPr lang="en-GB" i="1" dirty="0"/>
              <a:t>α̂</a:t>
            </a:r>
            <a:r>
              <a:rPr lang="en-GB" i="1" baseline="-25000" dirty="0"/>
              <a:t>PI  </a:t>
            </a:r>
            <a:r>
              <a:rPr lang="en-GB" dirty="0"/>
              <a:t>is </a:t>
            </a:r>
          </a:p>
          <a:p>
            <a:pPr lvl="1"/>
            <a:r>
              <a:rPr lang="en-GB" dirty="0"/>
              <a:t>process-independent</a:t>
            </a:r>
          </a:p>
          <a:p>
            <a:pPr lvl="1"/>
            <a:r>
              <a:rPr lang="en-GB" dirty="0"/>
              <a:t>appears in every one of QCD’s dynamical equations of motion</a:t>
            </a:r>
          </a:p>
          <a:p>
            <a:pPr lvl="1"/>
            <a:r>
              <a:rPr lang="en-GB" dirty="0"/>
              <a:t>known to unify a vast array of observables</a:t>
            </a:r>
          </a:p>
          <a:p>
            <a:r>
              <a:rPr lang="en-GB" i="1" dirty="0"/>
              <a:t>α̂</a:t>
            </a:r>
            <a:r>
              <a:rPr lang="en-GB" i="1" baseline="-25000" dirty="0"/>
              <a:t>PI </a:t>
            </a:r>
            <a:r>
              <a:rPr lang="en-GB" dirty="0"/>
              <a:t>possesses an infrared-stable fixed-point</a:t>
            </a:r>
          </a:p>
          <a:p>
            <a:pPr lvl="1"/>
            <a:r>
              <a:rPr lang="en-GB" dirty="0" err="1"/>
              <a:t>Nonperturbative</a:t>
            </a:r>
            <a:r>
              <a:rPr lang="en-GB" dirty="0"/>
              <a:t> analysis demonstrating absence of a Landau pole in QCD</a:t>
            </a:r>
          </a:p>
          <a:p>
            <a:r>
              <a:rPr lang="en-GB" dirty="0">
                <a:solidFill>
                  <a:srgbClr val="006600"/>
                </a:solidFill>
              </a:rPr>
              <a:t>QCD is IR finite, owing to dynamical generation of gluon mass-scale</a:t>
            </a:r>
          </a:p>
          <a:p>
            <a:r>
              <a:rPr lang="en-GB" dirty="0">
                <a:solidFill>
                  <a:srgbClr val="006600"/>
                </a:solidFill>
              </a:rPr>
              <a:t>Asymptotic freedom ⇒ QCD is well-defined at UV momenta</a:t>
            </a:r>
          </a:p>
          <a:p>
            <a:r>
              <a:rPr lang="en-GB" b="1" i="1" dirty="0">
                <a:solidFill>
                  <a:srgbClr val="FF0000"/>
                </a:solidFill>
              </a:rPr>
              <a:t>QCD is therefore unique amongst known 4D quantum field theories </a:t>
            </a:r>
          </a:p>
          <a:p>
            <a:pPr lvl="1"/>
            <a:r>
              <a:rPr lang="en-GB" b="1" i="1" dirty="0">
                <a:solidFill>
                  <a:srgbClr val="FF0000"/>
                </a:solidFill>
              </a:rPr>
              <a:t>Potentially, defined &amp; internally consistent at all momenta</a:t>
            </a:r>
          </a:p>
          <a:p>
            <a:endParaRPr lang="en-GB" dirty="0">
              <a:solidFill>
                <a:srgbClr val="008000"/>
              </a:solidFill>
            </a:endParaRPr>
          </a:p>
          <a:p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Exploring the Origin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700137" y="6633369"/>
            <a:ext cx="2493168" cy="377031"/>
          </a:xfrm>
        </p:spPr>
        <p:txBody>
          <a:bodyPr/>
          <a:lstStyle/>
          <a:p>
            <a:r>
              <a:rPr lang="en-US" dirty="0"/>
              <a:t>8th GHP Workshop 2019/04/10-12 ... (46)</a:t>
            </a:r>
          </a:p>
        </p:txBody>
      </p:sp>
      <p:sp>
        <p:nvSpPr>
          <p:cNvPr id="8" name="TextBox 7"/>
          <p:cNvSpPr txBox="1"/>
          <p:nvPr/>
        </p:nvSpPr>
        <p:spPr>
          <a:xfrm rot="21105361">
            <a:off x="1553061" y="2371423"/>
            <a:ext cx="6359027" cy="2554545"/>
          </a:xfrm>
          <a:prstGeom prst="rect">
            <a:avLst/>
          </a:prstGeom>
          <a:solidFill>
            <a:srgbClr val="FFFF00"/>
          </a:solidFill>
          <a:ln>
            <a:solidFill>
              <a:srgbClr val="00330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n-GB" sz="4000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Conceivably, therefore, </a:t>
            </a:r>
          </a:p>
          <a:p>
            <a:r>
              <a:rPr lang="en-GB" sz="4000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QCD can serve as a basis </a:t>
            </a:r>
          </a:p>
          <a:p>
            <a:r>
              <a:rPr lang="en-GB" sz="4000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for theories that take physics </a:t>
            </a:r>
          </a:p>
          <a:p>
            <a:r>
              <a:rPr lang="en-GB" sz="4000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beyond the Standard Model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56342" cy="14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7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llenniumPriz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34" y="304800"/>
            <a:ext cx="4230651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33925"/>
            <a:ext cx="7772400" cy="1362075"/>
          </a:xfrm>
        </p:spPr>
        <p:txBody>
          <a:bodyPr/>
          <a:lstStyle/>
          <a:p>
            <a:pPr lvl="0" algn="ctr"/>
            <a:r>
              <a:rPr lang="en-US" sz="8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Enigma of Mass</a:t>
            </a:r>
            <a:endParaRPr lang="en-US" sz="6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Craig Roberts. Exploring the Origin of Mass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4810125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745822" y="6629400"/>
            <a:ext cx="3550578" cy="398462"/>
          </a:xfrm>
        </p:spPr>
        <p:txBody>
          <a:bodyPr/>
          <a:lstStyle/>
          <a:p>
            <a:r>
              <a:rPr lang="en-US"/>
              <a:t>8th GHP Workshop 2019/04/10-12 ... (46)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16701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Tp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4419600"/>
            <a:ext cx="4902200" cy="2054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err="1"/>
              <a:t>Pion’s</a:t>
            </a:r>
            <a:r>
              <a:rPr lang="en-US" sz="3200" dirty="0"/>
              <a:t> Goldberger</a:t>
            </a:r>
            <a:br>
              <a:rPr lang="en-US" sz="3200" dirty="0"/>
            </a:br>
            <a:r>
              <a:rPr lang="en-US" sz="3200" dirty="0"/>
              <a:t>-</a:t>
            </a:r>
            <a:r>
              <a:rPr lang="en-US" sz="3200" dirty="0" err="1"/>
              <a:t>Treiman</a:t>
            </a:r>
            <a:r>
              <a:rPr lang="en-US" sz="3200" dirty="0"/>
              <a:t> relation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</a:rPr>
              <a:t>Craig Roberts. Exploring the Origin of Mass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17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err="1"/>
              <a:t>Pion’s</a:t>
            </a:r>
            <a:r>
              <a:rPr lang="en-US" sz="2400" dirty="0"/>
              <a:t> Bethe-</a:t>
            </a:r>
            <a:r>
              <a:rPr lang="en-US" sz="2400" dirty="0" err="1"/>
              <a:t>Salpeter</a:t>
            </a:r>
            <a:r>
              <a:rPr lang="en-US" sz="2400" dirty="0"/>
              <a:t> amplitude</a:t>
            </a:r>
          </a:p>
          <a:p>
            <a:pPr>
              <a:buNone/>
            </a:pPr>
            <a:r>
              <a:rPr lang="en-US" sz="2400" dirty="0"/>
              <a:t>	Solution of the Bethe-</a:t>
            </a:r>
            <a:r>
              <a:rPr lang="en-US" sz="2400" dirty="0" err="1"/>
              <a:t>Salpeter</a:t>
            </a:r>
            <a:r>
              <a:rPr lang="en-US" sz="2400" dirty="0"/>
              <a:t> equation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Dressed-quark propagator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Axial-vector</a:t>
            </a:r>
            <a:r>
              <a:rPr lang="en-US" sz="2400" dirty="0"/>
              <a:t> Ward-Takahashi identity entails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endParaRPr lang="en-US" sz="2400" dirty="0"/>
          </a:p>
        </p:txBody>
      </p:sp>
      <p:pic>
        <p:nvPicPr>
          <p:cNvPr id="10" name="Picture 9" descr="Gammap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1828800"/>
            <a:ext cx="6324600" cy="1166294"/>
          </a:xfrm>
          <a:prstGeom prst="rect">
            <a:avLst/>
          </a:prstGeom>
        </p:spPr>
      </p:pic>
      <p:pic>
        <p:nvPicPr>
          <p:cNvPr id="11" name="Picture 10" descr="SpA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2983960"/>
            <a:ext cx="3524250" cy="7498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7200" y="5083314"/>
            <a:ext cx="17720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7030A0"/>
                </a:solidFill>
              </a:rPr>
              <a:t>Owing to DCSB</a:t>
            </a:r>
          </a:p>
          <a:p>
            <a:r>
              <a:rPr lang="en-US" sz="2000" b="1" i="1" dirty="0">
                <a:solidFill>
                  <a:srgbClr val="7030A0"/>
                </a:solidFill>
              </a:rPr>
              <a:t>&amp; Exact in</a:t>
            </a:r>
          </a:p>
          <a:p>
            <a:r>
              <a:rPr lang="en-US" sz="2000" b="1" i="1" dirty="0" err="1">
                <a:solidFill>
                  <a:srgbClr val="7030A0"/>
                </a:solidFill>
              </a:rPr>
              <a:t>Chiral</a:t>
            </a:r>
            <a:r>
              <a:rPr lang="en-US" sz="2000" b="1" i="1" dirty="0">
                <a:solidFill>
                  <a:srgbClr val="7030A0"/>
                </a:solidFill>
              </a:rPr>
              <a:t> QCD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6477000" y="13716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9753600" y="4572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Oval 25"/>
          <p:cNvSpPr/>
          <p:nvPr/>
        </p:nvSpPr>
        <p:spPr bwMode="auto">
          <a:xfrm>
            <a:off x="304800" y="4953000"/>
            <a:ext cx="1981200" cy="1219200"/>
          </a:xfrm>
          <a:prstGeom prst="ellips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7" name="Left Brace 26"/>
          <p:cNvSpPr/>
          <p:nvPr/>
        </p:nvSpPr>
        <p:spPr bwMode="auto">
          <a:xfrm>
            <a:off x="3124200" y="4572000"/>
            <a:ext cx="198119" cy="1828800"/>
          </a:xfrm>
          <a:prstGeom prst="leftBrac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2286000" y="5486400"/>
            <a:ext cx="838200" cy="1588"/>
          </a:xfrm>
          <a:prstGeom prst="straightConnector1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304800" y="47244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</a:rPr>
              <a:t>8th GHP Workshop 2019/04/10-12 ... (46)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76600" y="4953000"/>
            <a:ext cx="59436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7030A0"/>
                </a:solidFill>
              </a:rPr>
              <a:t>Miracle</a:t>
            </a:r>
            <a:r>
              <a:rPr lang="en-US" sz="2800" b="1" dirty="0">
                <a:solidFill>
                  <a:srgbClr val="7030A0"/>
                </a:solidFill>
              </a:rPr>
              <a:t>: </a:t>
            </a:r>
            <a:r>
              <a:rPr lang="en-US" sz="2800" b="1" dirty="0">
                <a:solidFill>
                  <a:srgbClr val="800080"/>
                </a:solidFill>
              </a:rPr>
              <a:t>two body problem solved, almost completely, once solution of one body problem is known</a:t>
            </a:r>
            <a:endParaRPr lang="en-US" sz="2000" b="1" dirty="0">
              <a:solidFill>
                <a:srgbClr val="80008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0"/>
            <a:ext cx="4313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Maris, Roberts and Tandy</a:t>
            </a:r>
          </a:p>
          <a:p>
            <a:r>
              <a:rPr lang="en-US" sz="1600" i="1" dirty="0" err="1">
                <a:hlinkClick r:id="rId6"/>
              </a:rPr>
              <a:t>nucl-th</a:t>
            </a:r>
            <a:r>
              <a:rPr lang="en-US" sz="1600" i="1" dirty="0">
                <a:hlinkClick r:id="rId6"/>
              </a:rPr>
              <a:t>/9707003</a:t>
            </a:r>
            <a:r>
              <a:rPr lang="en-US" sz="1600" i="1" dirty="0"/>
              <a:t>, </a:t>
            </a:r>
            <a:r>
              <a:rPr lang="en-US" sz="1600" i="1" dirty="0" err="1"/>
              <a:t>Phys.Lett</a:t>
            </a:r>
            <a:r>
              <a:rPr lang="en-US" sz="1600" i="1" dirty="0"/>
              <a:t>. B</a:t>
            </a:r>
            <a:r>
              <a:rPr lang="en-US" sz="1600" b="1" i="1" dirty="0"/>
              <a:t>420</a:t>
            </a:r>
            <a:r>
              <a:rPr lang="en-US" sz="1600" i="1" dirty="0"/>
              <a:t> (1998) 267-273 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86600" y="4419600"/>
            <a:ext cx="838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6600FF"/>
                </a:solidFill>
              </a:rPr>
              <a:t>B(k</a:t>
            </a:r>
            <a:r>
              <a:rPr lang="en-US" sz="2400" b="1" i="1" baseline="30000" dirty="0">
                <a:solidFill>
                  <a:srgbClr val="6600FF"/>
                </a:solidFill>
              </a:rPr>
              <a:t>2</a:t>
            </a:r>
            <a:r>
              <a:rPr lang="en-US" sz="2400" b="1" i="1" dirty="0">
                <a:solidFill>
                  <a:srgbClr val="6600FF"/>
                </a:solidFill>
              </a:rPr>
              <a:t>)</a:t>
            </a:r>
          </a:p>
        </p:txBody>
      </p:sp>
      <p:sp>
        <p:nvSpPr>
          <p:cNvPr id="20" name="Freeform 19"/>
          <p:cNvSpPr/>
          <p:nvPr/>
        </p:nvSpPr>
        <p:spPr bwMode="auto">
          <a:xfrm>
            <a:off x="7718258" y="3621505"/>
            <a:ext cx="435142" cy="1179095"/>
          </a:xfrm>
          <a:custGeom>
            <a:avLst/>
            <a:gdLst>
              <a:gd name="connsiteX0" fmla="*/ 192506 w 435142"/>
              <a:gd name="connsiteY0" fmla="*/ 1179095 h 1179095"/>
              <a:gd name="connsiteX1" fmla="*/ 409074 w 435142"/>
              <a:gd name="connsiteY1" fmla="*/ 637674 h 1179095"/>
              <a:gd name="connsiteX2" fmla="*/ 36095 w 435142"/>
              <a:gd name="connsiteY2" fmla="*/ 36095 h 1179095"/>
              <a:gd name="connsiteX3" fmla="*/ 36095 w 435142"/>
              <a:gd name="connsiteY3" fmla="*/ 36095 h 1179095"/>
              <a:gd name="connsiteX4" fmla="*/ 0 w 435142"/>
              <a:gd name="connsiteY4" fmla="*/ 0 h 117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142" h="1179095">
                <a:moveTo>
                  <a:pt x="192506" y="1179095"/>
                </a:moveTo>
                <a:cubicBezTo>
                  <a:pt x="313824" y="1003634"/>
                  <a:pt x="435142" y="828174"/>
                  <a:pt x="409074" y="637674"/>
                </a:cubicBezTo>
                <a:cubicBezTo>
                  <a:pt x="383006" y="447174"/>
                  <a:pt x="36095" y="36095"/>
                  <a:pt x="36095" y="36095"/>
                </a:cubicBezTo>
                <a:lnTo>
                  <a:pt x="36095" y="36095"/>
                </a:ln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rgbClr val="7030A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CB778F-CB45-4847-82E5-1E4A755C73DD}"/>
              </a:ext>
            </a:extLst>
          </p:cNvPr>
          <p:cNvSpPr txBox="1"/>
          <p:nvPr/>
        </p:nvSpPr>
        <p:spPr>
          <a:xfrm>
            <a:off x="6599239" y="1295400"/>
            <a:ext cx="25887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rgbClr val="FF0000"/>
                </a:solidFill>
              </a:rPr>
              <a:t>This means that π necessarily has dressed-quark L=0 &amp; L=1 components in any frame</a:t>
            </a:r>
          </a:p>
          <a:p>
            <a:r>
              <a:rPr lang="en-GB" sz="1400" i="1" dirty="0">
                <a:solidFill>
                  <a:srgbClr val="FF0000"/>
                </a:solidFill>
              </a:rPr>
              <a:t>Twist-3 on light-front</a:t>
            </a:r>
          </a:p>
        </p:txBody>
      </p:sp>
    </p:spTree>
    <p:extLst>
      <p:ext uri="{BB962C8B-B14F-4D97-AF65-F5344CB8AC3E}">
        <p14:creationId xmlns:p14="http://schemas.microsoft.com/office/powerpoint/2010/main" val="689805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 animBg="1"/>
      <p:bldP spid="27" grpId="0" animBg="1"/>
      <p:bldP spid="32" grpId="0" animBg="1"/>
      <p:bldP spid="34" grpId="0" animBg="1"/>
      <p:bldP spid="20" grpId="0" animBg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sig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685800"/>
            <a:ext cx="2400300" cy="1018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r"/>
            <a:r>
              <a:rPr lang="en-US" sz="3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Enigma of mass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r>
              <a:rPr lang="en-US" dirty="0"/>
              <a:t>The quark level Goldberger-</a:t>
            </a:r>
            <a:r>
              <a:rPr lang="en-US" dirty="0" err="1"/>
              <a:t>Treiman</a:t>
            </a:r>
            <a:r>
              <a:rPr lang="en-US" dirty="0"/>
              <a:t> relation shows that DCSB has a very deep and far reaching impact on physics within the strong interaction sector of the Standard Model; viz.,</a:t>
            </a:r>
          </a:p>
          <a:p>
            <a:pPr lvl="1">
              <a:buNone/>
            </a:pPr>
            <a:r>
              <a:rPr lang="en-US" dirty="0"/>
              <a:t>	Goldstone's theorem is fundamentally an expression of equivalence between the one-body problem and the two-body problem in the </a:t>
            </a:r>
            <a:r>
              <a:rPr lang="en-US" dirty="0" err="1"/>
              <a:t>pseudoscalar</a:t>
            </a:r>
            <a:r>
              <a:rPr lang="en-US" dirty="0"/>
              <a:t> channel.  </a:t>
            </a:r>
          </a:p>
          <a:p>
            <a:r>
              <a:rPr lang="en-US" dirty="0"/>
              <a:t>This </a:t>
            </a:r>
            <a:r>
              <a:rPr lang="en-US" dirty="0" err="1"/>
              <a:t>emphasises</a:t>
            </a:r>
            <a:r>
              <a:rPr lang="en-US" dirty="0"/>
              <a:t> that Goldstone's theorem has a </a:t>
            </a:r>
            <a:r>
              <a:rPr lang="en-US" dirty="0" err="1"/>
              <a:t>pointwise</a:t>
            </a:r>
            <a:r>
              <a:rPr lang="en-US" dirty="0"/>
              <a:t> expression in QCD</a:t>
            </a:r>
          </a:p>
          <a:p>
            <a:r>
              <a:rPr lang="en-US" dirty="0"/>
              <a:t>Hence, </a:t>
            </a:r>
            <a:r>
              <a:rPr lang="en-US" dirty="0" err="1"/>
              <a:t>pion</a:t>
            </a:r>
            <a:r>
              <a:rPr lang="en-US" dirty="0"/>
              <a:t> properties are an almost direct measure of 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	the dressed-quark mass function.  </a:t>
            </a:r>
          </a:p>
          <a:p>
            <a:r>
              <a:rPr lang="en-US" dirty="0">
                <a:solidFill>
                  <a:srgbClr val="008000"/>
                </a:solidFill>
              </a:rPr>
              <a:t>Thus, enigmatically, the properties of the </a:t>
            </a:r>
            <a:r>
              <a:rPr lang="en-US" i="1" dirty="0" err="1">
                <a:solidFill>
                  <a:srgbClr val="008000"/>
                </a:solidFill>
              </a:rPr>
              <a:t>massless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pion</a:t>
            </a:r>
            <a:r>
              <a:rPr lang="en-US" dirty="0">
                <a:solidFill>
                  <a:srgbClr val="008000"/>
                </a:solidFill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solidFill>
                  <a:srgbClr val="008000"/>
                </a:solidFill>
              </a:rPr>
              <a:t>	are the cleanest expression of the mechanism that is 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solidFill>
                  <a:srgbClr val="008000"/>
                </a:solidFill>
              </a:rPr>
              <a:t>	responsible for almost all the visible mass in the universe.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8th GHP Workshop 2019/04/10-12 ... (46)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/>
              <a:t>Craig Roberts. Exploring the Origin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4724400" cy="92333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</a:t>
            </a:r>
            <a:r>
              <a:rPr lang="el-GR" sz="5400" b="1" i="1" baseline="-25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54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E</a:t>
            </a:r>
            <a:r>
              <a:rPr lang="el-GR" sz="5400" b="1" i="1" baseline="-25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54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(p</a:t>
            </a:r>
            <a:r>
              <a:rPr lang="en-US" sz="5400" b="1" i="1" baseline="30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54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 = B(p</a:t>
            </a:r>
            <a:r>
              <a:rPr lang="en-US" sz="5400" b="1" i="1" baseline="30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54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</a:t>
            </a:r>
          </a:p>
        </p:txBody>
      </p:sp>
      <p:pic>
        <p:nvPicPr>
          <p:cNvPr id="9" name="Picture 8" descr="goldstone_jeffre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6200" y="4282440"/>
            <a:ext cx="1447800" cy="21183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0" y="990600"/>
            <a:ext cx="358140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This algebraic identity is why QCD’s pion</a:t>
            </a:r>
            <a:r>
              <a:rPr kumimoji="0" lang="en-US" sz="1800" b="0" i="1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 is massless in the chiral limit</a:t>
            </a:r>
            <a:endParaRPr kumimoji="0" lang="en-US" sz="1800" b="0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3792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4572000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0"/>
            <a:ext cx="9144000" cy="1362075"/>
          </a:xfrm>
        </p:spPr>
        <p:txBody>
          <a:bodyPr/>
          <a:lstStyle/>
          <a:p>
            <a:pPr lvl="0" algn="ctr"/>
            <a:r>
              <a:rPr lang="en-US" sz="69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Whence “0” ?</a:t>
            </a:r>
            <a:endParaRPr lang="en-US" sz="69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schemeClr val="accent1">
                    <a:lumMod val="50000"/>
                  </a:schemeClr>
                </a:solidFill>
              </a:rPr>
              <a:t>Craig Roberts. Exploring the Origin of Mass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10" y="1828800"/>
            <a:ext cx="8892000" cy="6109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350282" y="6629400"/>
            <a:ext cx="4639235" cy="381000"/>
          </a:xfrm>
        </p:spPr>
        <p:txBody>
          <a:bodyPr/>
          <a:lstStyle/>
          <a:p>
            <a:r>
              <a:rPr lang="en-US"/>
              <a:t>8th GHP Workshop 2019/04/10-12 ... (46)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038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/>
              <a:t>Strong Interactions in the </a:t>
            </a:r>
            <a:br>
              <a:rPr lang="en-GB" dirty="0"/>
            </a:br>
            <a:r>
              <a:rPr lang="en-GB" dirty="0"/>
              <a:t>Standard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GB" dirty="0"/>
              <a:t>Only apparent scale in chromodynamics is mass of the quark field</a:t>
            </a:r>
          </a:p>
          <a:p>
            <a:r>
              <a:rPr lang="en-GB" dirty="0"/>
              <a:t>Quark mass is said to be generated by Higgs boson.</a:t>
            </a:r>
          </a:p>
          <a:p>
            <a:r>
              <a:rPr lang="en-GB" dirty="0"/>
              <a:t>In connection with everyday matter, that mass is 1/250</a:t>
            </a:r>
            <a:r>
              <a:rPr lang="en-GB" baseline="30000" dirty="0"/>
              <a:t>th</a:t>
            </a:r>
            <a:r>
              <a:rPr lang="en-GB" dirty="0"/>
              <a:t> of the natural (empirical) scale for strong interactions,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	</a:t>
            </a:r>
            <a:r>
              <a:rPr lang="en-GB" i="1" dirty="0"/>
              <a:t>viz</a:t>
            </a:r>
            <a:r>
              <a:rPr lang="en-GB" dirty="0"/>
              <a:t>. more-than two orders-of-magnitude smaller</a:t>
            </a:r>
          </a:p>
          <a:p>
            <a:pPr>
              <a:spcBef>
                <a:spcPts val="600"/>
              </a:spcBef>
            </a:pPr>
            <a:r>
              <a:rPr lang="en-GB" dirty="0"/>
              <a:t>Plainly, the Higgs-generated mass is very far removed from the natural scale for strongly-interacting matter</a:t>
            </a:r>
          </a:p>
          <a:p>
            <a:pPr>
              <a:spcBef>
                <a:spcPts val="600"/>
              </a:spcBef>
            </a:pPr>
            <a:r>
              <a:rPr lang="en-GB" i="1" dirty="0">
                <a:solidFill>
                  <a:srgbClr val="C00000"/>
                </a:solidFill>
              </a:rPr>
              <a:t>Nuclear physics mass-scale </a:t>
            </a:r>
            <a:r>
              <a:rPr lang="en-GB" dirty="0"/>
              <a:t>– 1 GeV – is an </a:t>
            </a:r>
            <a:r>
              <a:rPr lang="en-GB" i="1" dirty="0">
                <a:solidFill>
                  <a:srgbClr val="C00000"/>
                </a:solidFill>
              </a:rPr>
              <a:t>emergent feature of the Standard Model</a:t>
            </a:r>
          </a:p>
          <a:p>
            <a:pPr lvl="1">
              <a:spcBef>
                <a:spcPts val="0"/>
              </a:spcBef>
            </a:pPr>
            <a:r>
              <a:rPr lang="en-GB" sz="2200" dirty="0"/>
              <a:t>No amount of staring at </a:t>
            </a:r>
            <a:r>
              <a:rPr lang="en-GB" sz="2200" i="1" dirty="0"/>
              <a:t>L</a:t>
            </a:r>
            <a:r>
              <a:rPr lang="en-GB" sz="2200" baseline="-25000" dirty="0"/>
              <a:t>QCD</a:t>
            </a:r>
            <a:r>
              <a:rPr lang="en-GB" sz="2200" dirty="0"/>
              <a:t> can reveal that scale</a:t>
            </a:r>
          </a:p>
          <a:p>
            <a:pPr>
              <a:spcBef>
                <a:spcPts val="300"/>
              </a:spcBef>
            </a:pPr>
            <a:r>
              <a:rPr lang="en-GB" dirty="0"/>
              <a:t>Contrast with quantum electrodynamics, </a:t>
            </a:r>
            <a:r>
              <a:rPr lang="en-GB" i="1" dirty="0"/>
              <a:t>e.g</a:t>
            </a:r>
            <a:r>
              <a:rPr lang="en-GB" dirty="0"/>
              <a:t>. spectrum of hydrogen levels measured in units of </a:t>
            </a:r>
            <a:r>
              <a:rPr lang="en-GB" i="1" dirty="0"/>
              <a:t>m</a:t>
            </a:r>
            <a:r>
              <a:rPr lang="en-GB" i="1" baseline="-25000" dirty="0"/>
              <a:t>e</a:t>
            </a:r>
            <a:r>
              <a:rPr lang="en-GB" dirty="0"/>
              <a:t>, which appears in </a:t>
            </a:r>
            <a:r>
              <a:rPr lang="en-GB" i="1" dirty="0"/>
              <a:t>L</a:t>
            </a:r>
            <a:r>
              <a:rPr lang="en-GB" baseline="-25000" dirty="0"/>
              <a:t>QED</a:t>
            </a:r>
            <a:endParaRPr lang="en-GB" dirty="0"/>
          </a:p>
          <a:p>
            <a:pPr>
              <a:spcBef>
                <a:spcPts val="0"/>
              </a:spcBef>
            </a:pP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8th GHP Workshop 2019/04/10-12 ... (46)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Exploring the Origin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66800"/>
            <a:ext cx="5498592" cy="6096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flipH="1" flipV="1">
            <a:off x="4724400" y="1502925"/>
            <a:ext cx="1143000" cy="342234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5453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4572000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0"/>
            <a:ext cx="9144000" cy="1362075"/>
          </a:xfrm>
        </p:spPr>
        <p:txBody>
          <a:bodyPr/>
          <a:lstStyle/>
          <a:p>
            <a:pPr lvl="0" algn="ctr"/>
            <a:r>
              <a:rPr lang="en-US" sz="69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Whence “0” ?</a:t>
            </a:r>
            <a:endParaRPr lang="en-US" sz="69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schemeClr val="accent1">
                    <a:lumMod val="50000"/>
                  </a:schemeClr>
                </a:solidFill>
              </a:rPr>
              <a:t>Craig Roberts. Exploring the Origin of Mass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10" y="1828800"/>
            <a:ext cx="8892000" cy="6109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 Placeholder 7"/>
          <p:cNvSpPr>
            <a:spLocks noGrp="1"/>
          </p:cNvSpPr>
          <p:nvPr>
            <p:ph type="body" idx="1"/>
          </p:nvPr>
        </p:nvSpPr>
        <p:spPr>
          <a:xfrm>
            <a:off x="722313" y="4114800"/>
            <a:ext cx="7772400" cy="1500187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rgbClr val="008000"/>
                </a:solidFill>
              </a:rPr>
              <a:t>The answer is algebraic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5350282" y="6629400"/>
            <a:ext cx="4639235" cy="381000"/>
          </a:xfrm>
        </p:spPr>
        <p:txBody>
          <a:bodyPr/>
          <a:lstStyle/>
          <a:p>
            <a:r>
              <a:rPr lang="en-US"/>
              <a:t>8th GHP Workshop 2019/04/10-12 ... (46)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7251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b="0" i="1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Pion </a:t>
            </a:r>
            <a:r>
              <a:rPr lang="en-GB" sz="3200" b="0" i="1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masslessness</a:t>
            </a:r>
            <a:endParaRPr lang="en-GB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5499"/>
            <a:ext cx="8229600" cy="5803901"/>
          </a:xfrm>
        </p:spPr>
        <p:txBody>
          <a:bodyPr/>
          <a:lstStyle/>
          <a:p>
            <a:r>
              <a:rPr lang="en-GB" sz="2000" dirty="0"/>
              <a:t>Obtain a coupled set of gap- and Bethe-</a:t>
            </a:r>
            <a:r>
              <a:rPr lang="en-GB" sz="2000" dirty="0" err="1"/>
              <a:t>Salpeter</a:t>
            </a:r>
            <a:r>
              <a:rPr lang="en-GB" sz="2000" dirty="0"/>
              <a:t> equations</a:t>
            </a:r>
          </a:p>
          <a:p>
            <a:pPr lvl="1">
              <a:spcBef>
                <a:spcPts val="0"/>
              </a:spcBef>
            </a:pPr>
            <a:r>
              <a:rPr lang="en-GB" sz="1800" dirty="0"/>
              <a:t>Bethe-</a:t>
            </a:r>
            <a:r>
              <a:rPr lang="en-GB" sz="1800" dirty="0" err="1"/>
              <a:t>Salpeter</a:t>
            </a:r>
            <a:r>
              <a:rPr lang="en-GB" sz="1800" dirty="0"/>
              <a:t> Kernel: </a:t>
            </a:r>
          </a:p>
          <a:p>
            <a:pPr lvl="2"/>
            <a:r>
              <a:rPr lang="en-GB" dirty="0"/>
              <a:t>valence-quarks with a momentum-dependent running mass produced by self-interacting gluons, which have given themselves a running mass</a:t>
            </a:r>
          </a:p>
          <a:p>
            <a:pPr lvl="2"/>
            <a:r>
              <a:rPr lang="en-GB" dirty="0"/>
              <a:t>Interactions of arbitrary but enumerable complexity involving these “basis vectors”</a:t>
            </a:r>
          </a:p>
          <a:p>
            <a:pPr lvl="1"/>
            <a:r>
              <a:rPr lang="en-GB" dirty="0"/>
              <a:t>Chiral limit: </a:t>
            </a:r>
          </a:p>
          <a:p>
            <a:pPr lvl="2">
              <a:spcBef>
                <a:spcPts val="0"/>
              </a:spcBef>
            </a:pPr>
            <a:r>
              <a:rPr lang="en-GB" dirty="0">
                <a:solidFill>
                  <a:srgbClr val="008000"/>
                </a:solidFill>
              </a:rPr>
              <a:t>Algebraic proof</a:t>
            </a:r>
          </a:p>
          <a:p>
            <a:pPr lvl="3"/>
            <a:r>
              <a:rPr lang="en-GB" dirty="0"/>
              <a:t>at any &amp; each finite order in symmetry-preserving construction of kernels for </a:t>
            </a:r>
          </a:p>
          <a:p>
            <a:pPr lvl="4"/>
            <a:r>
              <a:rPr lang="en-GB" dirty="0"/>
              <a:t>the gap (quark dressing) </a:t>
            </a:r>
          </a:p>
          <a:p>
            <a:pPr lvl="4"/>
            <a:r>
              <a:rPr lang="en-GB" dirty="0"/>
              <a:t>and Bethe-</a:t>
            </a:r>
            <a:r>
              <a:rPr lang="en-GB" dirty="0" err="1"/>
              <a:t>Salpeter</a:t>
            </a:r>
            <a:r>
              <a:rPr lang="en-GB" dirty="0"/>
              <a:t> (bound-state) equations, </a:t>
            </a:r>
          </a:p>
          <a:p>
            <a:pPr lvl="3"/>
            <a:r>
              <a:rPr lang="en-GB" dirty="0"/>
              <a:t>there is a precise cancellation between </a:t>
            </a:r>
          </a:p>
          <a:p>
            <a:pPr lvl="4"/>
            <a:r>
              <a:rPr lang="en-GB" dirty="0"/>
              <a:t>mass-generating effect of dressing the valence-quarks </a:t>
            </a:r>
          </a:p>
          <a:p>
            <a:pPr lvl="4"/>
            <a:r>
              <a:rPr lang="en-GB" dirty="0"/>
              <a:t>and attraction introduced by the scattering events</a:t>
            </a:r>
          </a:p>
          <a:p>
            <a:pPr lvl="2"/>
            <a:r>
              <a:rPr lang="en-GB" dirty="0">
                <a:solidFill>
                  <a:srgbClr val="008000"/>
                </a:solidFill>
              </a:rPr>
              <a:t>Cancellation guarantees that </a:t>
            </a:r>
          </a:p>
          <a:p>
            <a:pPr lvl="3"/>
            <a:r>
              <a:rPr lang="en-GB" dirty="0"/>
              <a:t>simple system,  which began massless, </a:t>
            </a:r>
          </a:p>
          <a:p>
            <a:pPr lvl="3"/>
            <a:r>
              <a:rPr lang="en-GB" dirty="0"/>
              <a:t>becomes a complex system, with </a:t>
            </a:r>
          </a:p>
          <a:p>
            <a:pPr lvl="4"/>
            <a:r>
              <a:rPr lang="en-GB" dirty="0"/>
              <a:t>a nontrivial bound-state wave function </a:t>
            </a:r>
          </a:p>
          <a:p>
            <a:pPr lvl="4"/>
            <a:r>
              <a:rPr lang="en-GB" dirty="0"/>
              <a:t>attached to a pole in the scattering matrix, which remains at </a:t>
            </a:r>
            <a:r>
              <a:rPr lang="en-GB" i="1" dirty="0"/>
              <a:t>P</a:t>
            </a:r>
            <a:r>
              <a:rPr lang="en-GB" i="1" baseline="30000" dirty="0"/>
              <a:t>2</a:t>
            </a:r>
            <a:r>
              <a:rPr lang="en-GB" i="1" dirty="0"/>
              <a:t>=0</a:t>
            </a:r>
            <a:r>
              <a:rPr lang="en-GB" dirty="0"/>
              <a:t> … </a:t>
            </a:r>
          </a:p>
          <a:p>
            <a:pPr lvl="2"/>
            <a:r>
              <a:rPr lang="en-GB" dirty="0">
                <a:solidFill>
                  <a:srgbClr val="008000"/>
                </a:solidFill>
              </a:rPr>
              <a:t>Interacting, bound system remains massless!</a:t>
            </a:r>
            <a:endParaRPr lang="en-GB" sz="1400" dirty="0">
              <a:solidFill>
                <a:srgbClr val="008000"/>
              </a:solidFill>
            </a:endParaRPr>
          </a:p>
          <a:p>
            <a:pPr lvl="2"/>
            <a:endParaRPr lang="en-GB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8th GHP Workshop 2019/04/10-12 ... (46)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7225" y="6360112"/>
            <a:ext cx="5942013" cy="228600"/>
          </a:xfrm>
        </p:spPr>
        <p:txBody>
          <a:bodyPr/>
          <a:lstStyle/>
          <a:p>
            <a:r>
              <a:rPr lang="en-AU"/>
              <a:t>Craig Roberts. Exploring the Origin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0"/>
            <a:ext cx="51816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i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Munczek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, H. J., Phys. Rev. D </a:t>
            </a:r>
            <a:r>
              <a:rPr lang="en-GB" sz="12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52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(1995) pp. 4736-4740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Bender, A., Roberts, C.D. and von </a:t>
            </a:r>
            <a:r>
              <a:rPr lang="en-GB" sz="1200" i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Smekal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, L., Phys. Lett. B </a:t>
            </a:r>
            <a:r>
              <a:rPr lang="en-GB" sz="12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380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(1996) pp. 7-12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Maris, P. , Roberts, C.D. and Tandy, P.C., Phys. Lett. B </a:t>
            </a:r>
            <a:r>
              <a:rPr lang="en-AU" sz="12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420</a:t>
            </a:r>
            <a:r>
              <a:rPr lang="en-AU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(1998) pp. 267-273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i="1" dirty="0" err="1">
                <a:solidFill>
                  <a:schemeClr val="accent1">
                    <a:lumMod val="50000"/>
                  </a:schemeClr>
                </a:solidFill>
              </a:rPr>
              <a:t>Binosi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, Chang, </a:t>
            </a:r>
            <a:r>
              <a:rPr lang="en-GB" sz="1200" i="1" dirty="0" err="1">
                <a:solidFill>
                  <a:schemeClr val="accent1">
                    <a:lumMod val="50000"/>
                  </a:schemeClr>
                </a:solidFill>
              </a:rPr>
              <a:t>Papavassiliou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, Qin, Roberts, Phys. Rev. D </a:t>
            </a:r>
            <a:r>
              <a:rPr lang="en-GB" sz="1200" b="1" i="1" dirty="0">
                <a:solidFill>
                  <a:schemeClr val="accent1">
                    <a:lumMod val="50000"/>
                  </a:schemeClr>
                </a:solidFill>
              </a:rPr>
              <a:t>93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 (2016) 096010/1-7</a:t>
            </a:r>
            <a:endParaRPr lang="en-GB" sz="1200" i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48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b="0" i="1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Pion </a:t>
            </a:r>
            <a:r>
              <a:rPr lang="en-GB" sz="3200" b="0" i="1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masslessness</a:t>
            </a:r>
            <a:endParaRPr lang="en-GB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5499"/>
            <a:ext cx="8229600" cy="5803901"/>
          </a:xfrm>
        </p:spPr>
        <p:txBody>
          <a:bodyPr/>
          <a:lstStyle/>
          <a:p>
            <a:r>
              <a:rPr lang="en-GB" sz="2000" dirty="0"/>
              <a:t>Obtain a coupled set of gap- and Bethe-</a:t>
            </a:r>
            <a:r>
              <a:rPr lang="en-GB" sz="2000" dirty="0" err="1"/>
              <a:t>Salpeter</a:t>
            </a:r>
            <a:r>
              <a:rPr lang="en-GB" sz="2000" dirty="0"/>
              <a:t> equations</a:t>
            </a:r>
          </a:p>
          <a:p>
            <a:pPr lvl="1">
              <a:spcBef>
                <a:spcPts val="0"/>
              </a:spcBef>
            </a:pPr>
            <a:r>
              <a:rPr lang="en-GB" sz="1800" dirty="0"/>
              <a:t>Bethe-</a:t>
            </a:r>
            <a:r>
              <a:rPr lang="en-GB" sz="1800" dirty="0" err="1"/>
              <a:t>Salpeter</a:t>
            </a:r>
            <a:r>
              <a:rPr lang="en-GB" sz="1800" dirty="0"/>
              <a:t> Kernel: </a:t>
            </a:r>
          </a:p>
          <a:p>
            <a:pPr lvl="2"/>
            <a:r>
              <a:rPr lang="en-GB" dirty="0"/>
              <a:t>valence-quarks with a momentum-dependent running mass produced by self-interacting gluons, which have given themselves a running mass</a:t>
            </a:r>
          </a:p>
          <a:p>
            <a:pPr lvl="2"/>
            <a:r>
              <a:rPr lang="en-GB" dirty="0"/>
              <a:t>Interactions of arbitrary but enumerable complexity involving these “basis vectors”</a:t>
            </a:r>
          </a:p>
          <a:p>
            <a:pPr lvl="1"/>
            <a:r>
              <a:rPr lang="en-GB" dirty="0"/>
              <a:t>Chiral limit: </a:t>
            </a:r>
          </a:p>
          <a:p>
            <a:pPr lvl="2">
              <a:spcBef>
                <a:spcPts val="0"/>
              </a:spcBef>
            </a:pPr>
            <a:r>
              <a:rPr lang="en-GB" dirty="0"/>
              <a:t>Algebraic proof</a:t>
            </a:r>
          </a:p>
          <a:p>
            <a:pPr lvl="3"/>
            <a:r>
              <a:rPr lang="en-GB" dirty="0"/>
              <a:t>at any &amp; each finite order in symmetry-preserving construction of kernels for </a:t>
            </a:r>
          </a:p>
          <a:p>
            <a:pPr lvl="4"/>
            <a:r>
              <a:rPr lang="en-GB" dirty="0"/>
              <a:t>the gap (quark dressing) </a:t>
            </a:r>
          </a:p>
          <a:p>
            <a:pPr lvl="4"/>
            <a:r>
              <a:rPr lang="en-GB" dirty="0"/>
              <a:t>and Bethe-</a:t>
            </a:r>
            <a:r>
              <a:rPr lang="en-GB" dirty="0" err="1"/>
              <a:t>Salpeter</a:t>
            </a:r>
            <a:r>
              <a:rPr lang="en-GB" dirty="0"/>
              <a:t> (bound-state) equations, </a:t>
            </a:r>
          </a:p>
          <a:p>
            <a:pPr lvl="3"/>
            <a:r>
              <a:rPr lang="en-GB" dirty="0"/>
              <a:t>there is a precise cancellation between </a:t>
            </a:r>
          </a:p>
          <a:p>
            <a:pPr lvl="4"/>
            <a:r>
              <a:rPr lang="en-GB" dirty="0"/>
              <a:t>mass-generating effect of dressing the valence-quarks </a:t>
            </a:r>
          </a:p>
          <a:p>
            <a:pPr lvl="4"/>
            <a:r>
              <a:rPr lang="en-GB" dirty="0"/>
              <a:t>and attraction introduced by the scattering events</a:t>
            </a:r>
          </a:p>
          <a:p>
            <a:pPr lvl="2"/>
            <a:r>
              <a:rPr lang="en-GB" dirty="0">
                <a:solidFill>
                  <a:srgbClr val="008000"/>
                </a:solidFill>
              </a:rPr>
              <a:t>Cancellation guarantees that </a:t>
            </a:r>
          </a:p>
          <a:p>
            <a:pPr lvl="3"/>
            <a:r>
              <a:rPr lang="en-GB" dirty="0"/>
              <a:t>simple system,  which began massless, </a:t>
            </a:r>
          </a:p>
          <a:p>
            <a:pPr lvl="3"/>
            <a:r>
              <a:rPr lang="en-GB" dirty="0"/>
              <a:t>becomes a complex system, with </a:t>
            </a:r>
          </a:p>
          <a:p>
            <a:pPr lvl="4"/>
            <a:r>
              <a:rPr lang="en-GB" dirty="0"/>
              <a:t>a nontrivial bound-state wave function </a:t>
            </a:r>
          </a:p>
          <a:p>
            <a:pPr lvl="4"/>
            <a:r>
              <a:rPr lang="en-GB" dirty="0"/>
              <a:t>attached to a pole in the scattering matrix, which remains at </a:t>
            </a:r>
            <a:r>
              <a:rPr lang="en-GB" i="1" dirty="0"/>
              <a:t>P</a:t>
            </a:r>
            <a:r>
              <a:rPr lang="en-GB" i="1" baseline="30000" dirty="0"/>
              <a:t>2</a:t>
            </a:r>
            <a:r>
              <a:rPr lang="en-GB" i="1" dirty="0"/>
              <a:t>=0</a:t>
            </a:r>
            <a:r>
              <a:rPr lang="en-GB" dirty="0"/>
              <a:t> … </a:t>
            </a:r>
          </a:p>
          <a:p>
            <a:pPr lvl="2"/>
            <a:r>
              <a:rPr lang="en-GB" dirty="0">
                <a:solidFill>
                  <a:srgbClr val="008000"/>
                </a:solidFill>
              </a:rPr>
              <a:t>Interacting, bound system remains massless</a:t>
            </a:r>
            <a:endParaRPr lang="en-GB" sz="1400" dirty="0">
              <a:solidFill>
                <a:srgbClr val="008000"/>
              </a:solidFill>
            </a:endParaRPr>
          </a:p>
          <a:p>
            <a:pPr lvl="2"/>
            <a:endParaRPr lang="en-GB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8th GHP Workshop 2019/04/10-12 ... (46)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7225" y="6360112"/>
            <a:ext cx="5942013" cy="228600"/>
          </a:xfrm>
        </p:spPr>
        <p:txBody>
          <a:bodyPr/>
          <a:lstStyle/>
          <a:p>
            <a:r>
              <a:rPr lang="en-AU"/>
              <a:t>Craig Roberts. Exploring the Origin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0"/>
            <a:ext cx="51816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i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Munczek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, H. J., Phys. Rev. D </a:t>
            </a:r>
            <a:r>
              <a:rPr lang="en-GB" sz="12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52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(1995) pp. 4736-4740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Bender, A., Roberts, C.D. and von </a:t>
            </a:r>
            <a:r>
              <a:rPr lang="en-GB" sz="1200" i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Smekal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, L., Phys. Lett. B </a:t>
            </a:r>
            <a:r>
              <a:rPr lang="en-GB" sz="12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380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(1996) pp. 7-12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Maris, P. , Roberts, C.D. and Tandy, P.C., Phys. Lett. B </a:t>
            </a:r>
            <a:r>
              <a:rPr lang="en-AU" sz="12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420</a:t>
            </a:r>
            <a:r>
              <a:rPr lang="en-AU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(1998) pp. 267-273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i="1" dirty="0" err="1">
                <a:solidFill>
                  <a:schemeClr val="accent1">
                    <a:lumMod val="50000"/>
                  </a:schemeClr>
                </a:solidFill>
              </a:rPr>
              <a:t>Binosi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, Chang, </a:t>
            </a:r>
            <a:r>
              <a:rPr lang="en-GB" sz="1200" i="1" dirty="0" err="1">
                <a:solidFill>
                  <a:schemeClr val="accent1">
                    <a:lumMod val="50000"/>
                  </a:schemeClr>
                </a:solidFill>
              </a:rPr>
              <a:t>Papavassiliou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, Qin, Roberts, Phys. Rev. D </a:t>
            </a:r>
            <a:r>
              <a:rPr lang="en-GB" sz="1200" b="1" i="1" dirty="0">
                <a:solidFill>
                  <a:schemeClr val="accent1">
                    <a:lumMod val="50000"/>
                  </a:schemeClr>
                </a:solidFill>
              </a:rPr>
              <a:t>93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 (2016) 096010/1-7</a:t>
            </a:r>
            <a:endParaRPr lang="en-GB" sz="1200" i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143000"/>
            <a:ext cx="8153400" cy="2923877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u="sng" dirty="0">
                <a:solidFill>
                  <a:srgbClr val="008000"/>
                </a:solidFill>
              </a:rPr>
              <a:t>Quantum field theory statement</a:t>
            </a:r>
            <a:r>
              <a:rPr lang="en-GB" sz="3200" b="1" i="1" dirty="0">
                <a:solidFill>
                  <a:srgbClr val="008000"/>
                </a:solidFill>
              </a:rPr>
              <a:t>: </a:t>
            </a:r>
          </a:p>
          <a:p>
            <a:pPr algn="ctr"/>
            <a:r>
              <a:rPr lang="en-GB" sz="3200" b="1" i="1" dirty="0">
                <a:solidFill>
                  <a:srgbClr val="008000"/>
                </a:solidFill>
              </a:rPr>
              <a:t>In the </a:t>
            </a:r>
            <a:r>
              <a:rPr lang="en-GB" sz="3200" b="1" i="1" dirty="0" err="1">
                <a:solidFill>
                  <a:srgbClr val="008000"/>
                </a:solidFill>
              </a:rPr>
              <a:t>pseudsocalar</a:t>
            </a:r>
            <a:r>
              <a:rPr lang="en-GB" sz="3200" b="1" i="1" dirty="0">
                <a:solidFill>
                  <a:srgbClr val="008000"/>
                </a:solidFill>
              </a:rPr>
              <a:t> channel, the dynamically generated mass of the two fermions is precisely cancelled by the attractive interactions between them – </a:t>
            </a:r>
            <a:r>
              <a:rPr lang="en-GB" sz="3200" b="1" i="1" dirty="0" err="1">
                <a:solidFill>
                  <a:srgbClr val="008000"/>
                </a:solidFill>
              </a:rPr>
              <a:t>iff</a:t>
            </a:r>
            <a:r>
              <a:rPr lang="en-GB" sz="3200" b="1" i="1" dirty="0">
                <a:solidFill>
                  <a:srgbClr val="008000"/>
                </a:solidFill>
              </a:rPr>
              <a:t> – </a:t>
            </a:r>
          </a:p>
          <a:p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600200" y="3581400"/>
            <a:ext cx="5867400" cy="1107996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</a:t>
            </a:r>
            <a:r>
              <a:rPr lang="el-GR" sz="6600" b="1" i="1" baseline="-25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66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E</a:t>
            </a:r>
            <a:r>
              <a:rPr lang="el-GR" sz="6600" b="1" i="1" baseline="-25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66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(p</a:t>
            </a:r>
            <a:r>
              <a:rPr lang="en-US" sz="6600" b="1" i="1" baseline="30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66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 = B(p</a:t>
            </a:r>
            <a:r>
              <a:rPr lang="en-US" sz="6600" b="1" i="1" baseline="30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66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010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4810125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95800"/>
            <a:ext cx="9144000" cy="1362075"/>
          </a:xfrm>
        </p:spPr>
        <p:txBody>
          <a:bodyPr/>
          <a:lstStyle/>
          <a:p>
            <a:pPr lvl="0" algn="ctr"/>
            <a:r>
              <a:rPr lang="en-US" sz="60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Revealing</a:t>
            </a:r>
            <a:r>
              <a:rPr lang="en-US" sz="6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Mass</a:t>
            </a:r>
            <a:endParaRPr lang="en-US" sz="60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Craig Roberts. Exploring the Origin of Mass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7850" y="547687"/>
            <a:ext cx="5143500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734050" y="6610351"/>
            <a:ext cx="3352800" cy="381000"/>
          </a:xfrm>
        </p:spPr>
        <p:txBody>
          <a:bodyPr/>
          <a:lstStyle/>
          <a:p>
            <a:r>
              <a:rPr lang="en-US"/>
              <a:t>8th GHP Workshop 2019/04/10-12 ... (46)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28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503EF-F29D-45FC-9F54-F61912CC4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0" i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Consequences … 1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BE48F-CBE5-44BE-B795-D5D230956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28109"/>
            <a:ext cx="8229600" cy="4939291"/>
          </a:xfrm>
        </p:spPr>
        <p:txBody>
          <a:bodyPr/>
          <a:lstStyle/>
          <a:p>
            <a:r>
              <a:rPr lang="en-GB" dirty="0"/>
              <a:t>Mass is dynamically generated in QCD: Scale ∼ </a:t>
            </a:r>
            <a:r>
              <a:rPr lang="en-GB" i="1" dirty="0"/>
              <a:t>Λ</a:t>
            </a:r>
            <a:r>
              <a:rPr lang="en-GB" baseline="-25000" dirty="0"/>
              <a:t>QCD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Empirically </a:t>
            </a:r>
            <a:r>
              <a:rPr lang="en-GB" i="1" dirty="0"/>
              <a:t>Λ</a:t>
            </a:r>
            <a:r>
              <a:rPr lang="en-GB" baseline="-25000" dirty="0"/>
              <a:t>QCD</a:t>
            </a:r>
            <a:r>
              <a:rPr lang="en-GB" dirty="0"/>
              <a:t> ≈ 0.2 GeV … Standard Model can’t predict this value.</a:t>
            </a:r>
          </a:p>
          <a:p>
            <a:r>
              <a:rPr lang="en-GB" dirty="0"/>
              <a:t>Gluon self-interactions make </a:t>
            </a:r>
            <a:r>
              <a:rPr lang="en-GB" i="1" dirty="0"/>
              <a:t>Λ</a:t>
            </a:r>
            <a:r>
              <a:rPr lang="en-GB" baseline="-25000" dirty="0"/>
              <a:t>QCD</a:t>
            </a:r>
            <a:r>
              <a:rPr lang="en-GB" dirty="0"/>
              <a:t> ≈ 0.2 GeV possible.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	They do not guarantee it.  </a:t>
            </a:r>
          </a:p>
          <a:p>
            <a:r>
              <a:rPr lang="en-GB" i="1" dirty="0">
                <a:solidFill>
                  <a:srgbClr val="008000"/>
                </a:solidFill>
              </a:rPr>
              <a:t>Understanding</a:t>
            </a:r>
            <a:r>
              <a:rPr lang="en-GB" dirty="0"/>
              <a:t> of observables (almost always) depends 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       frame of reference and scale of probe</a:t>
            </a:r>
          </a:p>
          <a:p>
            <a:pPr lvl="1"/>
            <a:r>
              <a:rPr lang="en-GB" dirty="0"/>
              <a:t>gluons and quarks </a:t>
            </a:r>
            <a:r>
              <a:rPr lang="en-GB" sz="1800" dirty="0"/>
              <a:t>→</a:t>
            </a:r>
            <a:r>
              <a:rPr lang="en-GB" dirty="0"/>
              <a:t> dressed quasiparticles:</a:t>
            </a:r>
          </a:p>
          <a:p>
            <a:pPr lvl="2"/>
            <a:r>
              <a:rPr lang="en-GB" sz="1800" dirty="0"/>
              <a:t>massless in perturbation theory</a:t>
            </a:r>
          </a:p>
          <a:p>
            <a:pPr lvl="2"/>
            <a:r>
              <a:rPr lang="en-GB" sz="1800" dirty="0"/>
              <a:t>possess mass functions which are large at infrared momenta ≤ m</a:t>
            </a:r>
            <a:r>
              <a:rPr lang="en-GB" sz="1800" baseline="-25000" dirty="0"/>
              <a:t>g</a:t>
            </a:r>
            <a:r>
              <a:rPr lang="en-GB" sz="1800" dirty="0"/>
              <a:t> ≈</a:t>
            </a:r>
            <a:r>
              <a:rPr lang="en-GB" dirty="0"/>
              <a:t> </a:t>
            </a:r>
            <a:r>
              <a:rPr lang="en-GB" sz="1800" dirty="0"/>
              <a:t>2 </a:t>
            </a:r>
            <a:r>
              <a:rPr lang="en-GB" sz="1800" i="1" dirty="0"/>
              <a:t>Λ</a:t>
            </a:r>
            <a:r>
              <a:rPr lang="en-GB" sz="1800" baseline="-25000" dirty="0"/>
              <a:t>QCD</a:t>
            </a:r>
            <a:r>
              <a:rPr lang="en-GB" sz="1800" dirty="0"/>
              <a:t> </a:t>
            </a:r>
          </a:p>
          <a:p>
            <a:pPr lvl="1"/>
            <a:r>
              <a:rPr lang="en-GB" dirty="0"/>
              <a:t>at hadronic scale: wave functions, cross-sections, </a:t>
            </a:r>
            <a:r>
              <a:rPr lang="en-GB" i="1" dirty="0"/>
              <a:t>etc</a:t>
            </a:r>
            <a:r>
              <a:rPr lang="en-GB" dirty="0"/>
              <a:t>. are most readily understood using evolving quasiparticle operators for dressed-g, -q</a:t>
            </a:r>
          </a:p>
          <a:p>
            <a:pPr lvl="2"/>
            <a:r>
              <a:rPr lang="en-GB" sz="1800" dirty="0"/>
              <a:t>Each contains a (distinct) countable infinity of </a:t>
            </a:r>
            <a:r>
              <a:rPr lang="en-GB" sz="1800" dirty="0" err="1"/>
              <a:t>partons</a:t>
            </a:r>
            <a:endParaRPr lang="en-GB" dirty="0"/>
          </a:p>
          <a:p>
            <a:pPr marL="57150" indent="0">
              <a:buNone/>
            </a:pPr>
            <a:r>
              <a:rPr lang="en-GB" dirty="0"/>
              <a:t>⇒ All bound-states have GeV-scale masses </a:t>
            </a:r>
          </a:p>
          <a:p>
            <a:pPr marL="57150" indent="0">
              <a:buNone/>
            </a:pPr>
            <a:r>
              <a:rPr lang="en-GB" dirty="0"/>
              <a:t>⇒ </a:t>
            </a:r>
            <a:r>
              <a:rPr lang="en-GB" dirty="0">
                <a:solidFill>
                  <a:srgbClr val="008000"/>
                </a:solidFill>
              </a:rPr>
              <a:t>Except </a:t>
            </a:r>
            <a:r>
              <a:rPr lang="en-GB" dirty="0" err="1">
                <a:solidFill>
                  <a:srgbClr val="008000"/>
                </a:solidFill>
              </a:rPr>
              <a:t>Nambu</a:t>
            </a:r>
            <a:r>
              <a:rPr lang="en-GB" dirty="0">
                <a:solidFill>
                  <a:srgbClr val="008000"/>
                </a:solidFill>
              </a:rPr>
              <a:t>-Goldstone modes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DCSB: whilst constituents are massive, NG-modes are </a:t>
            </a:r>
            <a:r>
              <a:rPr lang="en-GB" sz="1200" dirty="0"/>
              <a:t>(nearly)</a:t>
            </a:r>
            <a:r>
              <a:rPr lang="en-GB" dirty="0"/>
              <a:t> massless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0D912-3470-43EE-8E03-5F000383C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8th GHP Workshop 2019/04/10-12 ... (46)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019E8-8FC5-453D-92FB-3396033FF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7225" y="6629400"/>
            <a:ext cx="5942013" cy="228600"/>
          </a:xfrm>
        </p:spPr>
        <p:txBody>
          <a:bodyPr/>
          <a:lstStyle/>
          <a:p>
            <a:r>
              <a:rPr lang="en-US"/>
              <a:t>Craig Roberts. Exploring the Origin of Mass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BF6CC-F2B5-426E-9B09-7ECC2A0AE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9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CA6535C-AB9D-4E13-A6E2-0CED750C8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189" y="3886200"/>
            <a:ext cx="2916936" cy="18760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5297C8-24CC-4646-9937-6E38BE5BC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714" y="672109"/>
            <a:ext cx="2916936" cy="21228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3503EF-F29D-45FC-9F54-F61912CC4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0" i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Consequences … 2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BE48F-CBE5-44BE-B795-D5D230956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81600"/>
          </a:xfrm>
        </p:spPr>
        <p:txBody>
          <a:bodyPr/>
          <a:lstStyle/>
          <a:p>
            <a:r>
              <a:rPr lang="en-GB" dirty="0"/>
              <a:t>QCD’s unique Gell-Mann–Low effective coupling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Infrared finite … α(∼ 0) ≈ π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Landau pole of perturbation theory is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GB" dirty="0"/>
              <a:t>     eliminated by emergence of gluon mass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Cross-sections are free of infrared divergences</a:t>
            </a:r>
          </a:p>
          <a:p>
            <a:r>
              <a:rPr lang="en-GB" dirty="0"/>
              <a:t>PDAs of ground-state </a:t>
            </a:r>
            <a:r>
              <a:rPr lang="en-GB" i="1" dirty="0"/>
              <a:t>S</a:t>
            </a:r>
            <a:r>
              <a:rPr lang="en-GB" dirty="0"/>
              <a:t>-wave mesons and baryons are broad, concave functions </a:t>
            </a:r>
          </a:p>
          <a:p>
            <a:pPr lvl="1"/>
            <a:r>
              <a:rPr lang="en-GB" dirty="0"/>
              <a:t>Numerous empirical consequences ⇒ empirically verifiable </a:t>
            </a:r>
          </a:p>
          <a:p>
            <a:pPr lvl="2"/>
            <a:r>
              <a:rPr lang="en-GB" sz="1800" dirty="0"/>
              <a:t>Hadron elastic and transition form factors </a:t>
            </a:r>
          </a:p>
          <a:p>
            <a:r>
              <a:rPr lang="en-GB" dirty="0"/>
              <a:t>Emergent vs Explicit (Higgs) mass generation</a:t>
            </a:r>
          </a:p>
          <a:p>
            <a:pPr lvl="1"/>
            <a:r>
              <a:rPr lang="en-GB" dirty="0"/>
              <a:t>s-quark defines a boundary: </a:t>
            </a:r>
          </a:p>
          <a:p>
            <a:pPr lvl="2"/>
            <a:r>
              <a:rPr lang="en-GB" dirty="0"/>
              <a:t>emergent mass generation dominates for </a:t>
            </a:r>
            <a:r>
              <a:rPr lang="en-GB" i="1" dirty="0"/>
              <a:t>m</a:t>
            </a:r>
            <a:r>
              <a:rPr lang="en-GB" dirty="0"/>
              <a:t> &lt; </a:t>
            </a:r>
            <a:r>
              <a:rPr lang="en-GB" i="1" dirty="0" err="1"/>
              <a:t>m</a:t>
            </a:r>
            <a:r>
              <a:rPr lang="en-GB" baseline="-25000" dirty="0" err="1"/>
              <a:t>s</a:t>
            </a:r>
            <a:r>
              <a:rPr lang="en-GB" dirty="0"/>
              <a:t> </a:t>
            </a:r>
          </a:p>
          <a:p>
            <a:pPr lvl="2"/>
            <a:r>
              <a:rPr lang="en-GB" dirty="0"/>
              <a:t>but explicit (Higgs) mass is most important for </a:t>
            </a:r>
            <a:r>
              <a:rPr lang="en-GB" i="1" dirty="0"/>
              <a:t>m</a:t>
            </a:r>
            <a:r>
              <a:rPr lang="en-GB" dirty="0"/>
              <a:t> &gt; </a:t>
            </a:r>
            <a:r>
              <a:rPr lang="en-GB" i="1" dirty="0" err="1"/>
              <a:t>m</a:t>
            </a:r>
            <a:r>
              <a:rPr lang="en-GB" baseline="-25000" dirty="0" err="1"/>
              <a:t>s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s-quark/u-quark comparisons in parton distributions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GB" dirty="0"/>
              <a:t>     are a sensitive probe of emergent mass and its distribution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0D912-3470-43EE-8E03-5F000383C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8th GHP Workshop 2019/04/10-12 ... (46)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019E8-8FC5-453D-92FB-3396033FF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Exploring the Origin of Mass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BF6CC-F2B5-426E-9B09-7ECC2A0AE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4A48E2-35F4-435D-A356-C9CD07960786}"/>
              </a:ext>
            </a:extLst>
          </p:cNvPr>
          <p:cNvSpPr txBox="1"/>
          <p:nvPr/>
        </p:nvSpPr>
        <p:spPr>
          <a:xfrm>
            <a:off x="8038177" y="882215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99"/>
                </a:solidFill>
              </a:rPr>
              <a:t>cc̅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0E0EC3-45DC-4411-95F0-2002D8910A99}"/>
              </a:ext>
            </a:extLst>
          </p:cNvPr>
          <p:cNvSpPr txBox="1"/>
          <p:nvPr/>
        </p:nvSpPr>
        <p:spPr>
          <a:xfrm>
            <a:off x="7673975" y="114784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ss̅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0803D9-A1C7-4E35-8C53-06817130A551}"/>
              </a:ext>
            </a:extLst>
          </p:cNvPr>
          <p:cNvSpPr txBox="1"/>
          <p:nvPr/>
        </p:nvSpPr>
        <p:spPr>
          <a:xfrm>
            <a:off x="6714134" y="1455181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08000"/>
                </a:solidFill>
              </a:rPr>
              <a:t>ud</a:t>
            </a:r>
            <a:r>
              <a:rPr lang="en-GB" dirty="0">
                <a:solidFill>
                  <a:srgbClr val="008000"/>
                </a:solidFill>
              </a:rPr>
              <a:t>̅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11E976-5819-4C14-BD88-482C796083E4}"/>
              </a:ext>
            </a:extLst>
          </p:cNvPr>
          <p:cNvSpPr txBox="1"/>
          <p:nvPr/>
        </p:nvSpPr>
        <p:spPr>
          <a:xfrm>
            <a:off x="6699226" y="4894220"/>
            <a:ext cx="2103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glue in π ≫ glue in K</a:t>
            </a:r>
          </a:p>
        </p:txBody>
      </p:sp>
    </p:spTree>
    <p:extLst>
      <p:ext uri="{BB962C8B-B14F-4D97-AF65-F5344CB8AC3E}">
        <p14:creationId xmlns:p14="http://schemas.microsoft.com/office/powerpoint/2010/main" val="159929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0" i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Consequences … 3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105400"/>
          </a:xfrm>
        </p:spPr>
        <p:txBody>
          <a:bodyPr/>
          <a:lstStyle/>
          <a:p>
            <a:r>
              <a:rPr lang="en-GB" dirty="0"/>
              <a:t>Existence of nonpointlike scalar and axial-vector diquarks in nucleon.  </a:t>
            </a:r>
          </a:p>
          <a:p>
            <a:pPr lvl="1">
              <a:spcBef>
                <a:spcPts val="0"/>
              </a:spcBef>
            </a:pPr>
            <a:r>
              <a:rPr lang="en-GB" dirty="0"/>
              <a:t>Axial-vector correlations are essential</a:t>
            </a:r>
          </a:p>
          <a:p>
            <a:r>
              <a:rPr lang="en-GB" dirty="0"/>
              <a:t>Empirically verifiable consequences</a:t>
            </a:r>
          </a:p>
          <a:p>
            <a:pPr lvl="1">
              <a:spcBef>
                <a:spcPts val="0"/>
              </a:spcBef>
            </a:pPr>
            <a:r>
              <a:rPr lang="en-GB" dirty="0"/>
              <a:t>Example …  proton’s tensor charges:</a:t>
            </a:r>
          </a:p>
          <a:p>
            <a:pPr lvl="2">
              <a:spcBef>
                <a:spcPts val="0"/>
              </a:spcBef>
            </a:pPr>
            <a:r>
              <a:rPr lang="en-GB" sz="1800" dirty="0" err="1"/>
              <a:t>δ</a:t>
            </a:r>
            <a:r>
              <a:rPr lang="en-GB" sz="1800" baseline="-25000" dirty="0" err="1"/>
              <a:t>T</a:t>
            </a:r>
            <a:r>
              <a:rPr lang="en-GB" sz="1800" dirty="0" err="1"/>
              <a:t>d</a:t>
            </a:r>
            <a:r>
              <a:rPr lang="en-GB" sz="1800" dirty="0"/>
              <a:t> ≠ 0 ⇒ rules-out scalar-</a:t>
            </a:r>
            <a:r>
              <a:rPr lang="en-GB" sz="1800" dirty="0" err="1"/>
              <a:t>diquark</a:t>
            </a:r>
            <a:r>
              <a:rPr lang="en-GB" sz="1800" dirty="0"/>
              <a:t>-only nucleon</a:t>
            </a:r>
          </a:p>
          <a:p>
            <a:pPr lvl="2">
              <a:spcBef>
                <a:spcPts val="0"/>
              </a:spcBef>
            </a:pPr>
            <a:r>
              <a:rPr lang="en-GB" sz="1800" dirty="0" err="1"/>
              <a:t>δ</a:t>
            </a:r>
            <a:r>
              <a:rPr lang="en-GB" sz="1800" baseline="-25000" dirty="0" err="1"/>
              <a:t>T</a:t>
            </a:r>
            <a:r>
              <a:rPr lang="en-GB" sz="1800" dirty="0" err="1"/>
              <a:t>u</a:t>
            </a:r>
            <a:r>
              <a:rPr lang="en-GB" sz="1800" dirty="0"/>
              <a:t> ≈ 4 | </a:t>
            </a:r>
            <a:r>
              <a:rPr lang="en-GB" sz="1800" dirty="0" err="1"/>
              <a:t>δ</a:t>
            </a:r>
            <a:r>
              <a:rPr lang="en-GB" sz="1800" baseline="-25000" dirty="0" err="1"/>
              <a:t>T</a:t>
            </a:r>
            <a:r>
              <a:rPr lang="en-GB" sz="1800" dirty="0" err="1"/>
              <a:t>d</a:t>
            </a:r>
            <a:r>
              <a:rPr lang="en-GB" sz="1800" dirty="0"/>
              <a:t>| … understood via highly-correlated proton wave function</a:t>
            </a:r>
            <a:endParaRPr lang="en-GB" dirty="0"/>
          </a:p>
          <a:p>
            <a:r>
              <a:rPr lang="en-GB" dirty="0"/>
              <a:t>Baryon resonances: </a:t>
            </a:r>
          </a:p>
          <a:p>
            <a:pPr lvl="1">
              <a:spcBef>
                <a:spcPts val="0"/>
              </a:spcBef>
            </a:pPr>
            <a:r>
              <a:rPr lang="en-GB" dirty="0"/>
              <a:t>Relative strengths of 0+ and 1+ change &amp; new diquarks appear (0- &amp; 1-)</a:t>
            </a:r>
          </a:p>
          <a:p>
            <a:pPr lvl="1">
              <a:spcBef>
                <a:spcPts val="0"/>
              </a:spcBef>
            </a:pPr>
            <a:r>
              <a:rPr lang="en-GB" dirty="0"/>
              <a:t>Vast array of new predictions whose testing is crucial to validating the emergent mass paradigm</a:t>
            </a:r>
          </a:p>
          <a:p>
            <a:r>
              <a:rPr lang="en-GB" dirty="0"/>
              <a:t> Hybrid Mesons</a:t>
            </a:r>
          </a:p>
          <a:p>
            <a:pPr lvl="1">
              <a:spcBef>
                <a:spcPts val="0"/>
              </a:spcBef>
            </a:pPr>
            <a:r>
              <a:rPr lang="en-GB" dirty="0"/>
              <a:t>Just like diquark correlations exist in baryons … </a:t>
            </a:r>
          </a:p>
          <a:p>
            <a:pPr lvl="1">
              <a:spcBef>
                <a:spcPts val="0"/>
              </a:spcBef>
            </a:pPr>
            <a:r>
              <a:rPr lang="en-GB" dirty="0" err="1"/>
              <a:t>q</a:t>
            </a:r>
            <a:r>
              <a:rPr lang="en-GB" baseline="-25000" dirty="0" err="1"/>
              <a:t>g</a:t>
            </a:r>
            <a:r>
              <a:rPr lang="en-GB" dirty="0"/>
              <a:t>= </a:t>
            </a:r>
            <a:r>
              <a:rPr lang="en-GB" dirty="0" err="1"/>
              <a:t>g+q</a:t>
            </a:r>
            <a:r>
              <a:rPr lang="en-GB" dirty="0"/>
              <a:t>  and  </a:t>
            </a:r>
            <a:r>
              <a:rPr lang="en-GB" dirty="0" err="1"/>
              <a:t>q̅</a:t>
            </a:r>
            <a:r>
              <a:rPr lang="en-GB" baseline="-25000" dirty="0" err="1"/>
              <a:t>g</a:t>
            </a:r>
            <a:r>
              <a:rPr lang="en-GB" dirty="0"/>
              <a:t> = </a:t>
            </a:r>
            <a:r>
              <a:rPr lang="en-GB" dirty="0" err="1"/>
              <a:t>g+q</a:t>
            </a:r>
            <a:r>
              <a:rPr lang="en-GB" dirty="0"/>
              <a:t>̅  correlations very probably also exist in systems with valence glue.</a:t>
            </a:r>
          </a:p>
          <a:p>
            <a:pPr lvl="1">
              <a:spcBef>
                <a:spcPts val="0"/>
              </a:spcBef>
            </a:pPr>
            <a:r>
              <a:rPr lang="en-GB" dirty="0"/>
              <a:t>Hybrid mesons may be understood as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GB" dirty="0"/>
              <a:t>       highly-correlated </a:t>
            </a:r>
            <a:r>
              <a:rPr lang="en-GB" dirty="0" err="1"/>
              <a:t>q</a:t>
            </a:r>
            <a:r>
              <a:rPr lang="en-GB" baseline="-25000" dirty="0" err="1"/>
              <a:t>g</a:t>
            </a:r>
            <a:r>
              <a:rPr lang="en-GB" dirty="0" err="1"/>
              <a:t>q</a:t>
            </a:r>
            <a:r>
              <a:rPr lang="en-GB" dirty="0"/>
              <a:t>̅ ↔ </a:t>
            </a:r>
            <a:r>
              <a:rPr lang="en-GB" dirty="0" err="1"/>
              <a:t>qq̅</a:t>
            </a:r>
            <a:r>
              <a:rPr lang="en-GB" baseline="-25000" dirty="0" err="1"/>
              <a:t>g</a:t>
            </a:r>
            <a:r>
              <a:rPr lang="en-GB" baseline="-25000" dirty="0"/>
              <a:t> </a:t>
            </a:r>
            <a:r>
              <a:rPr lang="en-GB" dirty="0"/>
              <a:t>bound-states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8th GHP Workshop 2019/04/10-12 ... (46)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Exploring the Origin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7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4810125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33925"/>
            <a:ext cx="9144000" cy="1362075"/>
          </a:xfrm>
        </p:spPr>
        <p:txBody>
          <a:bodyPr/>
          <a:lstStyle/>
          <a:p>
            <a:pPr lvl="0" algn="ctr"/>
            <a:r>
              <a:rPr lang="en-US" sz="69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Observing </a:t>
            </a:r>
            <a:r>
              <a:rPr lang="en-US" sz="69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Mass</a:t>
            </a:r>
            <a:endParaRPr lang="en-US" sz="69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23025"/>
            <a:ext cx="2362200" cy="358775"/>
          </a:xfrm>
        </p:spPr>
        <p:txBody>
          <a:bodyPr/>
          <a:lstStyle/>
          <a:p>
            <a:r>
              <a:rPr lang="en-US"/>
              <a:t>8th GHP Workshop 2019/04/10-12 ... (46)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schemeClr val="accent1">
                    <a:lumMod val="50000"/>
                  </a:schemeClr>
                </a:solidFill>
              </a:rPr>
              <a:t>Craig Roberts. Exploring the Origin of Mass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7850" y="547687"/>
            <a:ext cx="5143500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68654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C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8993" y="498984"/>
            <a:ext cx="5934807" cy="4202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0"/>
            <a:ext cx="9144000" cy="1752600"/>
          </a:xfrm>
        </p:spPr>
        <p:txBody>
          <a:bodyPr/>
          <a:lstStyle/>
          <a:p>
            <a:pPr lvl="0" algn="ctr"/>
            <a:r>
              <a:rPr lang="el-GR" sz="60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π</a:t>
            </a:r>
            <a:r>
              <a:rPr lang="el-GR" sz="6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&amp; </a:t>
            </a:r>
            <a:r>
              <a:rPr lang="en-US" sz="60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K</a:t>
            </a:r>
            <a:r>
              <a:rPr lang="en-US" sz="6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Valence-quark Distribution Functions</a:t>
            </a:r>
            <a:endParaRPr lang="en-US" sz="4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schemeClr val="accent1">
                    <a:lumMod val="50000"/>
                  </a:schemeClr>
                </a:solidFill>
              </a:rPr>
              <a:t>Craig Roberts. Exploring the Origin of Mass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5953125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360635" y="6601145"/>
            <a:ext cx="3973562" cy="381000"/>
          </a:xfrm>
        </p:spPr>
        <p:txBody>
          <a:bodyPr/>
          <a:lstStyle/>
          <a:p>
            <a:r>
              <a:rPr lang="en-US"/>
              <a:t>8th GHP Workshop 2019/04/10-12 ... (46)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376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/>
              <a:t>Continuum QCD prediction of </a:t>
            </a:r>
            <a:br>
              <a:rPr lang="en-US" sz="3200" dirty="0"/>
            </a:br>
            <a:r>
              <a:rPr lang="en-GB" sz="3200" i="1" dirty="0"/>
              <a:t>π</a:t>
            </a:r>
            <a:r>
              <a:rPr lang="en-GB" dirty="0"/>
              <a:t> </a:t>
            </a:r>
            <a:r>
              <a:rPr lang="en-US" sz="3200" dirty="0"/>
              <a:t>valence-quark distributions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sz="2400" dirty="0"/>
              <a:t>Owing to absence of pion targets, the pion’s valence-quark distribution functions are measured via the </a:t>
            </a:r>
            <a:r>
              <a:rPr lang="en-US" sz="2400" dirty="0" err="1"/>
              <a:t>Drell</a:t>
            </a:r>
            <a:r>
              <a:rPr lang="en-US" sz="2400" dirty="0"/>
              <a:t>-Yan process: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l-GR" sz="2400" dirty="0"/>
              <a:t> </a:t>
            </a:r>
            <a:r>
              <a:rPr lang="en-US" sz="2400" dirty="0"/>
              <a:t>	</a:t>
            </a:r>
            <a:r>
              <a:rPr lang="el-GR" sz="2400" i="1" dirty="0"/>
              <a:t>π </a:t>
            </a:r>
            <a:r>
              <a:rPr lang="en-US" sz="2400" i="1" dirty="0"/>
              <a:t>p → </a:t>
            </a:r>
            <a:r>
              <a:rPr lang="el-GR" sz="2400" i="1" dirty="0"/>
              <a:t>μ</a:t>
            </a:r>
            <a:r>
              <a:rPr lang="el-GR" sz="2400" i="1" baseline="30000" dirty="0"/>
              <a:t>+</a:t>
            </a:r>
            <a:r>
              <a:rPr lang="en-US" sz="2400" i="1" dirty="0"/>
              <a:t> </a:t>
            </a:r>
            <a:r>
              <a:rPr lang="el-GR" sz="2400" i="1" dirty="0"/>
              <a:t>μ</a:t>
            </a:r>
            <a:r>
              <a:rPr lang="el-GR" sz="2400" i="1" baseline="30000" dirty="0"/>
              <a:t>−</a:t>
            </a:r>
            <a:r>
              <a:rPr lang="en-US" sz="2400" i="1" dirty="0"/>
              <a:t> X</a:t>
            </a:r>
          </a:p>
          <a:p>
            <a:r>
              <a:rPr lang="en-US" sz="2400" dirty="0"/>
              <a:t>Consider a theory in which quarks scatter via a vector-boson exchange interaction whose</a:t>
            </a:r>
            <a:r>
              <a:rPr lang="en-US" sz="2400" i="1" dirty="0"/>
              <a:t>  </a:t>
            </a:r>
            <a:r>
              <a:rPr lang="en-US" sz="2400" i="1" dirty="0">
                <a:solidFill>
                  <a:srgbClr val="C00000"/>
                </a:solidFill>
              </a:rPr>
              <a:t>k</a:t>
            </a:r>
            <a:r>
              <a:rPr lang="en-US" sz="2400" i="1" baseline="30000" dirty="0">
                <a:solidFill>
                  <a:srgbClr val="C00000"/>
                </a:solidFill>
              </a:rPr>
              <a:t>2</a:t>
            </a:r>
            <a:r>
              <a:rPr lang="en-US" sz="2400" i="1" dirty="0">
                <a:solidFill>
                  <a:srgbClr val="C00000"/>
                </a:solidFill>
              </a:rPr>
              <a:t>&gt;&gt;m</a:t>
            </a:r>
            <a:r>
              <a:rPr lang="en-US" sz="2400" i="1" baseline="-25000" dirty="0">
                <a:solidFill>
                  <a:srgbClr val="C00000"/>
                </a:solidFill>
              </a:rPr>
              <a:t>G</a:t>
            </a:r>
            <a:r>
              <a:rPr lang="en-US" sz="2400" i="1" baseline="30000" dirty="0">
                <a:solidFill>
                  <a:srgbClr val="C00000"/>
                </a:solidFill>
              </a:rPr>
              <a:t>2</a:t>
            </a:r>
            <a:r>
              <a:rPr lang="en-US" sz="2400" i="1" dirty="0"/>
              <a:t>  </a:t>
            </a:r>
            <a:r>
              <a:rPr lang="en-US" sz="2400" dirty="0" err="1"/>
              <a:t>behaviour</a:t>
            </a:r>
            <a:r>
              <a:rPr lang="en-US" sz="2400" dirty="0"/>
              <a:t> is</a:t>
            </a:r>
            <a:r>
              <a:rPr lang="en-US" sz="2400" i="1" dirty="0"/>
              <a:t>  </a:t>
            </a:r>
            <a:r>
              <a:rPr lang="en-US" sz="2400" i="1" dirty="0">
                <a:solidFill>
                  <a:srgbClr val="C00000"/>
                </a:solidFill>
              </a:rPr>
              <a:t>(1/k</a:t>
            </a:r>
            <a:r>
              <a:rPr lang="en-US" sz="2400" i="1" baseline="30000" dirty="0">
                <a:solidFill>
                  <a:srgbClr val="C00000"/>
                </a:solidFill>
              </a:rPr>
              <a:t>2</a:t>
            </a:r>
            <a:r>
              <a:rPr lang="en-US" sz="2400" i="1" dirty="0">
                <a:solidFill>
                  <a:srgbClr val="C00000"/>
                </a:solidFill>
              </a:rPr>
              <a:t>)</a:t>
            </a:r>
            <a:r>
              <a:rPr lang="el-GR" sz="2400" baseline="30000" dirty="0">
                <a:solidFill>
                  <a:srgbClr val="C00000"/>
                </a:solidFill>
              </a:rPr>
              <a:t>β</a:t>
            </a:r>
            <a:r>
              <a:rPr lang="en-US" sz="2400" i="1" dirty="0"/>
              <a:t>, </a:t>
            </a:r>
          </a:p>
          <a:p>
            <a:r>
              <a:rPr lang="en-US" sz="2400" dirty="0"/>
              <a:t>Then at a resolving scale</a:t>
            </a:r>
            <a:r>
              <a:rPr lang="en-US" sz="2400" i="1" dirty="0"/>
              <a:t> Q</a:t>
            </a:r>
            <a:r>
              <a:rPr lang="en-US" sz="2400" i="1" baseline="-25000" dirty="0"/>
              <a:t>0</a:t>
            </a:r>
            <a:endParaRPr lang="en-US" sz="2400" i="1" dirty="0"/>
          </a:p>
          <a:p>
            <a:pPr algn="ctr">
              <a:buNone/>
            </a:pPr>
            <a:r>
              <a:rPr lang="en-US" i="1" dirty="0"/>
              <a:t>	</a:t>
            </a:r>
            <a:r>
              <a:rPr lang="en-US" sz="2800" i="1" dirty="0">
                <a:solidFill>
                  <a:srgbClr val="C00000"/>
                </a:solidFill>
              </a:rPr>
              <a:t>u</a:t>
            </a:r>
            <a:r>
              <a:rPr lang="el-GR" sz="2800" i="1" baseline="-25000" dirty="0">
                <a:solidFill>
                  <a:srgbClr val="C00000"/>
                </a:solidFill>
              </a:rPr>
              <a:t>π</a:t>
            </a:r>
            <a:r>
              <a:rPr lang="en-US" sz="2800" i="1" dirty="0">
                <a:solidFill>
                  <a:srgbClr val="C00000"/>
                </a:solidFill>
              </a:rPr>
              <a:t>(x;Q</a:t>
            </a:r>
            <a:r>
              <a:rPr lang="en-US" sz="2800" i="1" baseline="-25000" dirty="0">
                <a:solidFill>
                  <a:srgbClr val="C00000"/>
                </a:solidFill>
              </a:rPr>
              <a:t>0</a:t>
            </a:r>
            <a:r>
              <a:rPr lang="en-US" sz="2800" i="1" dirty="0">
                <a:solidFill>
                  <a:srgbClr val="C00000"/>
                </a:solidFill>
              </a:rPr>
              <a:t>) ~ (1-x)</a:t>
            </a:r>
            <a:r>
              <a:rPr lang="en-US" sz="2800" i="1" baseline="30000" dirty="0">
                <a:solidFill>
                  <a:srgbClr val="C00000"/>
                </a:solidFill>
              </a:rPr>
              <a:t>2</a:t>
            </a:r>
            <a:r>
              <a:rPr lang="el-GR" sz="2800" baseline="30000" dirty="0">
                <a:solidFill>
                  <a:srgbClr val="C00000"/>
                </a:solidFill>
              </a:rPr>
              <a:t>β</a:t>
            </a:r>
            <a:endParaRPr lang="en-US" sz="2800" i="1" baseline="300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400" i="1" dirty="0"/>
              <a:t>	</a:t>
            </a:r>
            <a:r>
              <a:rPr lang="en-US" sz="2400" dirty="0"/>
              <a:t>namely, the large-x </a:t>
            </a:r>
            <a:r>
              <a:rPr lang="en-US" sz="2400" dirty="0" err="1"/>
              <a:t>behaviour</a:t>
            </a:r>
            <a:r>
              <a:rPr lang="en-US" sz="2400" dirty="0"/>
              <a:t> of the quark distribution function is a direct measure of the momentum-dependence of the underlying interaction.</a:t>
            </a:r>
          </a:p>
          <a:p>
            <a:r>
              <a:rPr lang="en-US" sz="2400" dirty="0"/>
              <a:t>In </a:t>
            </a:r>
            <a:r>
              <a:rPr lang="en-US" sz="2400" dirty="0">
                <a:solidFill>
                  <a:srgbClr val="C00000"/>
                </a:solidFill>
              </a:rPr>
              <a:t>Q</a:t>
            </a:r>
            <a:r>
              <a:rPr lang="en-US" sz="2400" dirty="0">
                <a:solidFill>
                  <a:srgbClr val="008000"/>
                </a:solidFill>
              </a:rPr>
              <a:t>C</a:t>
            </a:r>
            <a:r>
              <a:rPr lang="en-US" sz="2400" dirty="0">
                <a:solidFill>
                  <a:srgbClr val="6600FF"/>
                </a:solidFill>
              </a:rPr>
              <a:t>D</a:t>
            </a:r>
            <a:r>
              <a:rPr lang="en-US" sz="2400" dirty="0"/>
              <a:t>, </a:t>
            </a:r>
            <a:r>
              <a:rPr lang="el-GR" sz="2400" dirty="0"/>
              <a:t>β</a:t>
            </a:r>
            <a:r>
              <a:rPr lang="en-US" sz="2400" dirty="0"/>
              <a:t>=1 and hence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400" i="1" dirty="0">
                <a:solidFill>
                  <a:srgbClr val="C00000"/>
                </a:solidFill>
              </a:rPr>
              <a:t>	</a:t>
            </a:r>
            <a:r>
              <a:rPr lang="en-US" sz="2800" i="1" baseline="30000" dirty="0">
                <a:solidFill>
                  <a:srgbClr val="C00000"/>
                </a:solidFill>
              </a:rPr>
              <a:t> Q</a:t>
            </a:r>
            <a:r>
              <a:rPr lang="en-US" sz="2800" i="1" baseline="30000" dirty="0">
                <a:solidFill>
                  <a:srgbClr val="008000"/>
                </a:solidFill>
              </a:rPr>
              <a:t>C</a:t>
            </a:r>
            <a:r>
              <a:rPr lang="en-US" sz="2800" i="1" baseline="30000" dirty="0">
                <a:solidFill>
                  <a:srgbClr val="6600FF"/>
                </a:solidFill>
              </a:rPr>
              <a:t>D</a:t>
            </a:r>
            <a:r>
              <a:rPr lang="en-US" sz="2800" i="1" baseline="30000" dirty="0">
                <a:solidFill>
                  <a:srgbClr val="C00000"/>
                </a:solidFill>
              </a:rPr>
              <a:t> </a:t>
            </a:r>
            <a:r>
              <a:rPr lang="en-US" sz="2800" i="1" dirty="0">
                <a:solidFill>
                  <a:srgbClr val="C00000"/>
                </a:solidFill>
              </a:rPr>
              <a:t>u</a:t>
            </a:r>
            <a:r>
              <a:rPr lang="el-GR" sz="2800" i="1" baseline="-25000" dirty="0">
                <a:solidFill>
                  <a:srgbClr val="C00000"/>
                </a:solidFill>
              </a:rPr>
              <a:t>π</a:t>
            </a:r>
            <a:r>
              <a:rPr lang="en-US" sz="2800" i="1" dirty="0">
                <a:solidFill>
                  <a:srgbClr val="C00000"/>
                </a:solidFill>
              </a:rPr>
              <a:t>(x;Q</a:t>
            </a:r>
            <a:r>
              <a:rPr lang="en-US" sz="2800" i="1" baseline="-25000" dirty="0">
                <a:solidFill>
                  <a:srgbClr val="C00000"/>
                </a:solidFill>
              </a:rPr>
              <a:t>0</a:t>
            </a:r>
            <a:r>
              <a:rPr lang="en-US" sz="2800" i="1" dirty="0">
                <a:solidFill>
                  <a:srgbClr val="C00000"/>
                </a:solidFill>
              </a:rPr>
              <a:t>) ~ (1-x)</a:t>
            </a:r>
            <a:r>
              <a:rPr lang="en-US" sz="2800" i="1" baseline="30000" dirty="0">
                <a:solidFill>
                  <a:srgbClr val="C00000"/>
                </a:solidFill>
              </a:rPr>
              <a:t>2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8th GHP Workshop 2019/04/10-12 ... (46)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/>
              <a:t>Craig Roberts. Exploring the Origin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Picture 6" descr="drell-yan-prozes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2820865" cy="1600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0" y="1371600"/>
            <a:ext cx="6096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</a:rPr>
              <a:t>Pion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0F06FA-640F-4C54-8EFB-319D1A359DFA}"/>
              </a:ext>
            </a:extLst>
          </p:cNvPr>
          <p:cNvSpPr txBox="1"/>
          <p:nvPr/>
        </p:nvSpPr>
        <p:spPr>
          <a:xfrm>
            <a:off x="5401491" y="5510002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QCD: Q&gt;Q</a:t>
            </a:r>
            <a:r>
              <a:rPr lang="en-GB" sz="2400" baseline="-25000" dirty="0">
                <a:solidFill>
                  <a:srgbClr val="C00000"/>
                </a:solidFill>
              </a:rPr>
              <a:t>0</a:t>
            </a:r>
            <a:r>
              <a:rPr lang="en-GB" sz="2400" dirty="0">
                <a:solidFill>
                  <a:srgbClr val="C00000"/>
                </a:solidFill>
              </a:rPr>
              <a:t> ⇒ 2</a:t>
            </a:r>
            <a:r>
              <a:rPr lang="en-GB" dirty="0"/>
              <a:t> </a:t>
            </a:r>
            <a:r>
              <a:rPr lang="en-GB" dirty="0">
                <a:solidFill>
                  <a:srgbClr val="C00000"/>
                </a:solidFill>
              </a:rPr>
              <a:t>→ </a:t>
            </a:r>
            <a:r>
              <a:rPr lang="en-GB" sz="2400" dirty="0">
                <a:solidFill>
                  <a:srgbClr val="C00000"/>
                </a:solidFill>
              </a:rPr>
              <a:t>2+γ, γ &gt; 0</a:t>
            </a:r>
          </a:p>
        </p:txBody>
      </p:sp>
    </p:spTree>
    <p:extLst>
      <p:ext uri="{BB962C8B-B14F-4D97-AF65-F5344CB8AC3E}">
        <p14:creationId xmlns:p14="http://schemas.microsoft.com/office/powerpoint/2010/main" val="40362153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r"/>
            <a:r>
              <a:rPr lang="en-GB" sz="4000" b="0" i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Trace Anomaly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76350"/>
            <a:ext cx="8537575" cy="4456808"/>
          </a:xfrm>
        </p:spPr>
        <p:txBody>
          <a:bodyPr/>
          <a:lstStyle/>
          <a:p>
            <a:r>
              <a:rPr lang="en-AU" dirty="0"/>
              <a:t>Classically, in a </a:t>
            </a:r>
            <a:r>
              <a:rPr lang="en-AU" dirty="0">
                <a:solidFill>
                  <a:srgbClr val="C00000"/>
                </a:solidFill>
              </a:rPr>
              <a:t>scale invariant theory</a:t>
            </a:r>
            <a:r>
              <a:rPr lang="en-AU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dirty="0"/>
              <a:t>	the </a:t>
            </a:r>
            <a:r>
              <a:rPr lang="en-AU" i="1" dirty="0">
                <a:solidFill>
                  <a:srgbClr val="BF0703"/>
                </a:solidFill>
              </a:rPr>
              <a:t>energy-momentum tensor must be traceless: </a:t>
            </a:r>
            <a:r>
              <a:rPr lang="en-GB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800" i="1" baseline="-25000" dirty="0" err="1">
                <a:solidFill>
                  <a:srgbClr val="C00000"/>
                </a:solidFill>
              </a:rPr>
              <a:t>μμ</a:t>
            </a:r>
            <a:r>
              <a:rPr lang="en-GB" sz="2800" dirty="0">
                <a:solidFill>
                  <a:srgbClr val="C00000"/>
                </a:solidFill>
              </a:rPr>
              <a:t> ≡ 0</a:t>
            </a:r>
            <a:r>
              <a:rPr lang="en-AU" dirty="0"/>
              <a:t> </a:t>
            </a:r>
            <a:endParaRPr lang="en-AU" i="1" dirty="0"/>
          </a:p>
          <a:p>
            <a:pPr>
              <a:spcBef>
                <a:spcPts val="1800"/>
              </a:spcBef>
            </a:pPr>
            <a:r>
              <a:rPr lang="en-GB" dirty="0"/>
              <a:t>Regularisation and renormalisation of (ultraviolet) divergences in </a:t>
            </a:r>
            <a:r>
              <a:rPr lang="en-GB" u="sng" dirty="0"/>
              <a:t>Quantum</a:t>
            </a:r>
            <a:r>
              <a:rPr lang="en-GB" dirty="0"/>
              <a:t> Chromodynamics introduces a mass-scale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GB" sz="2200" dirty="0"/>
              <a:t>… </a:t>
            </a:r>
            <a:r>
              <a:rPr lang="en-GB" sz="2200" i="1" dirty="0"/>
              <a:t>dimensional transmutation</a:t>
            </a:r>
            <a:r>
              <a:rPr lang="en-GB" sz="2200" dirty="0"/>
              <a:t>: mass-dimensionless quantities become dependent on a mass-scale, ζ</a:t>
            </a:r>
          </a:p>
          <a:p>
            <a:pPr>
              <a:spcBef>
                <a:spcPts val="1800"/>
              </a:spcBef>
            </a:pPr>
            <a:r>
              <a:rPr lang="en-GB" i="1" dirty="0"/>
              <a:t>α</a:t>
            </a:r>
            <a:r>
              <a:rPr lang="en-GB" dirty="0"/>
              <a:t> → </a:t>
            </a:r>
            <a:r>
              <a:rPr lang="en-GB" i="1" dirty="0"/>
              <a:t>α(ζ)</a:t>
            </a:r>
            <a:r>
              <a:rPr lang="en-GB" dirty="0"/>
              <a:t> in QCD’s (massless) </a:t>
            </a:r>
            <a:r>
              <a:rPr lang="en-GB" dirty="0" err="1"/>
              <a:t>Lagrangian</a:t>
            </a:r>
            <a:r>
              <a:rPr lang="en-GB" dirty="0"/>
              <a:t> density, </a:t>
            </a:r>
            <a:r>
              <a:rPr lang="en-GB" dirty="0">
                <a:latin typeface="AR BERKLEY" panose="02000000000000000000" pitchFamily="2" charset="0"/>
              </a:rPr>
              <a:t>L(m=0)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dirty="0"/>
              <a:t>⇒ ∂</a:t>
            </a:r>
            <a:r>
              <a:rPr lang="en-GB" sz="2400" baseline="-25000" dirty="0" err="1"/>
              <a:t>μ</a:t>
            </a:r>
            <a:r>
              <a:rPr lang="en-GB" sz="2400" dirty="0" err="1">
                <a:latin typeface="AR BERKLEY" panose="02000000000000000000" pitchFamily="2" charset="0"/>
              </a:rPr>
              <a:t>D</a:t>
            </a:r>
            <a:r>
              <a:rPr lang="en-GB" sz="2400" baseline="-25000" dirty="0" err="1"/>
              <a:t>μ</a:t>
            </a:r>
            <a:r>
              <a:rPr lang="en-GB" sz="2400" dirty="0"/>
              <a:t> = </a:t>
            </a:r>
            <a:r>
              <a:rPr lang="en-GB" sz="2400" i="1" dirty="0" err="1"/>
              <a:t>δ</a:t>
            </a:r>
            <a:r>
              <a:rPr lang="en-GB" sz="2400" dirty="0" err="1">
                <a:latin typeface="AR BERKLEY" panose="02000000000000000000" pitchFamily="2" charset="0"/>
              </a:rPr>
              <a:t>L</a:t>
            </a:r>
            <a:r>
              <a:rPr lang="en-GB" sz="2400" dirty="0"/>
              <a:t>/</a:t>
            </a:r>
            <a:r>
              <a:rPr lang="en-GB" sz="2400" i="1" dirty="0" err="1"/>
              <a:t>δσ</a:t>
            </a:r>
            <a:r>
              <a:rPr lang="en-GB" sz="2400" dirty="0"/>
              <a:t> = </a:t>
            </a:r>
            <a:r>
              <a:rPr lang="en-GB" sz="2400" i="1" dirty="0"/>
              <a:t>α</a:t>
            </a:r>
            <a:r>
              <a:rPr lang="en-GB" sz="2400" dirty="0"/>
              <a:t>β</a:t>
            </a:r>
            <a:r>
              <a:rPr lang="en-GB" sz="2400" i="1" dirty="0"/>
              <a:t>(α)</a:t>
            </a:r>
            <a:r>
              <a:rPr lang="en-GB" sz="2400" dirty="0"/>
              <a:t> </a:t>
            </a:r>
            <a:r>
              <a:rPr lang="en-GB" sz="2400" i="1" dirty="0" err="1"/>
              <a:t>d</a:t>
            </a:r>
            <a:r>
              <a:rPr lang="en-GB" sz="2400" dirty="0" err="1">
                <a:latin typeface="AR BERKLEY" panose="02000000000000000000" pitchFamily="2" charset="0"/>
              </a:rPr>
              <a:t>L</a:t>
            </a:r>
            <a:r>
              <a:rPr lang="en-GB" sz="2400" dirty="0"/>
              <a:t>/</a:t>
            </a:r>
            <a:r>
              <a:rPr lang="en-GB" sz="2400" i="1" dirty="0"/>
              <a:t>dα</a:t>
            </a:r>
            <a:r>
              <a:rPr lang="en-GB" sz="2400" dirty="0"/>
              <a:t> = β</a:t>
            </a:r>
            <a:r>
              <a:rPr lang="en-GB" sz="2400" i="1" dirty="0"/>
              <a:t>(α)</a:t>
            </a:r>
            <a:r>
              <a:rPr lang="en-GB" sz="2400" dirty="0"/>
              <a:t> </a:t>
            </a:r>
            <a:r>
              <a:rPr lang="en-GB" sz="2400" i="1" dirty="0"/>
              <a:t>¼G</a:t>
            </a:r>
            <a:r>
              <a:rPr lang="en-GB" sz="2400" i="1" baseline="-25000" dirty="0"/>
              <a:t>μν</a:t>
            </a:r>
            <a:r>
              <a:rPr lang="en-GB" sz="2400" i="1" dirty="0"/>
              <a:t> </a:t>
            </a:r>
            <a:r>
              <a:rPr lang="en-GB" sz="2400" i="1" dirty="0" err="1"/>
              <a:t>G</a:t>
            </a:r>
            <a:r>
              <a:rPr lang="en-GB" sz="2400" i="1" baseline="-25000" dirty="0" err="1"/>
              <a:t>μν</a:t>
            </a:r>
            <a:r>
              <a:rPr lang="en-GB" sz="2400" i="1" dirty="0"/>
              <a:t> = </a:t>
            </a:r>
            <a:r>
              <a:rPr lang="en-GB" sz="2400" i="1" dirty="0" err="1"/>
              <a:t>T</a:t>
            </a:r>
            <a:r>
              <a:rPr lang="en-GB" sz="2400" i="1" baseline="-25000" dirty="0" err="1"/>
              <a:t>ρρ</a:t>
            </a:r>
            <a:r>
              <a:rPr lang="en-GB" sz="2400" dirty="0"/>
              <a:t> =: </a:t>
            </a:r>
            <a:r>
              <a:rPr lang="en-GB" sz="2400" i="1" dirty="0"/>
              <a:t>Θ</a:t>
            </a:r>
            <a:r>
              <a:rPr lang="en-GB" sz="2400" i="1" baseline="-25000" dirty="0"/>
              <a:t>0</a:t>
            </a:r>
            <a:endParaRPr lang="en-GB" sz="2200" i="1" baseline="-25000" dirty="0"/>
          </a:p>
          <a:p>
            <a:pPr marL="800100" lvl="2" indent="0">
              <a:spcBef>
                <a:spcPts val="4200"/>
              </a:spcBef>
              <a:buNone/>
            </a:pPr>
            <a:r>
              <a:rPr lang="en-GB" sz="2400" i="1" dirty="0">
                <a:solidFill>
                  <a:srgbClr val="FF0000"/>
                </a:solidFill>
              </a:rPr>
              <a:t>Quantisation of </a:t>
            </a:r>
            <a:r>
              <a:rPr lang="en-GB" sz="2400" i="1" dirty="0" err="1">
                <a:solidFill>
                  <a:srgbClr val="FF0000"/>
                </a:solidFill>
              </a:rPr>
              <a:t>renormalisable</a:t>
            </a:r>
            <a:r>
              <a:rPr lang="en-GB" sz="2400" i="1" dirty="0">
                <a:solidFill>
                  <a:srgbClr val="FF0000"/>
                </a:solidFill>
              </a:rPr>
              <a:t> four-dimensional theory forces nonzero value for trace of energy-momentum tensor</a:t>
            </a:r>
            <a:endParaRPr lang="en-GB" sz="20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4050" y="6613525"/>
            <a:ext cx="3505200" cy="381000"/>
          </a:xfrm>
        </p:spPr>
        <p:txBody>
          <a:bodyPr/>
          <a:lstStyle/>
          <a:p>
            <a:r>
              <a:rPr lang="en-US"/>
              <a:t>8th GHP Workshop 2019/04/10-12 ... (46)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Exploring the Origin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4891180" y="4191000"/>
            <a:ext cx="3082925" cy="609600"/>
          </a:xfrm>
          <a:prstGeom prst="rect">
            <a:avLst/>
          </a:prstGeom>
          <a:noFill/>
          <a:ln w="28575" cap="flat" cmpd="sng" algn="ctr">
            <a:solidFill>
              <a:srgbClr val="BF07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001000" y="3657600"/>
            <a:ext cx="1143000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Trace anomaly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4076700" y="4615933"/>
            <a:ext cx="914400" cy="369333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570043" y="4812268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0000FF"/>
                </a:solidFill>
              </a:rPr>
              <a:t>QCD </a:t>
            </a:r>
            <a:r>
              <a:rPr lang="en-GB" dirty="0">
                <a:solidFill>
                  <a:srgbClr val="0000FF"/>
                </a:solidFill>
              </a:rPr>
              <a:t>β</a:t>
            </a:r>
            <a:r>
              <a:rPr lang="en-GB" i="1" dirty="0">
                <a:solidFill>
                  <a:srgbClr val="0000FF"/>
                </a:solidFill>
              </a:rPr>
              <a:t> function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47A823-5D65-49AC-99C8-E7DFEC22B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4724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1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446F18-07CA-447F-94E2-FBB181624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831" y="2362200"/>
            <a:ext cx="5029200" cy="3584448"/>
          </a:xfrm>
          <a:prstGeom prst="rect">
            <a:avLst/>
          </a:prstGeom>
        </p:spPr>
      </p:pic>
      <p:pic>
        <p:nvPicPr>
          <p:cNvPr id="7" name="Picture 6" descr="drell-yan-prozes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2820865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/>
              <a:t>Empirical status of the </a:t>
            </a:r>
            <a:r>
              <a:rPr lang="en-US" sz="3200" dirty="0" err="1"/>
              <a:t>Pion’s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valence-quark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r>
              <a:rPr lang="en-US" dirty="0"/>
              <a:t>Owing to absence of </a:t>
            </a:r>
            <a:r>
              <a:rPr lang="en-US" dirty="0" err="1"/>
              <a:t>pion</a:t>
            </a:r>
            <a:r>
              <a:rPr lang="en-US" dirty="0"/>
              <a:t> targets, the </a:t>
            </a:r>
            <a:r>
              <a:rPr lang="en-US" dirty="0" err="1"/>
              <a:t>pion’s</a:t>
            </a:r>
            <a:r>
              <a:rPr lang="en-US" dirty="0"/>
              <a:t> valence-quark distribution functions are measured via the </a:t>
            </a:r>
            <a:r>
              <a:rPr lang="en-US" dirty="0" err="1"/>
              <a:t>Drell</a:t>
            </a:r>
            <a:r>
              <a:rPr lang="en-US" dirty="0"/>
              <a:t>-Yan process: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l-GR" dirty="0"/>
              <a:t> </a:t>
            </a:r>
            <a:r>
              <a:rPr lang="en-US" dirty="0"/>
              <a:t>	</a:t>
            </a:r>
            <a:r>
              <a:rPr lang="el-GR" i="1" dirty="0"/>
              <a:t>π </a:t>
            </a:r>
            <a:r>
              <a:rPr lang="en-US" i="1" dirty="0"/>
              <a:t>p → </a:t>
            </a:r>
            <a:r>
              <a:rPr lang="el-GR" i="1" dirty="0"/>
              <a:t>μ</a:t>
            </a:r>
            <a:r>
              <a:rPr lang="el-GR" i="1" baseline="30000" dirty="0"/>
              <a:t>+</a:t>
            </a:r>
            <a:r>
              <a:rPr lang="en-US" i="1" dirty="0"/>
              <a:t> </a:t>
            </a:r>
            <a:r>
              <a:rPr lang="el-GR" i="1" dirty="0"/>
              <a:t>μ</a:t>
            </a:r>
            <a:r>
              <a:rPr lang="el-GR" i="1" baseline="30000" dirty="0"/>
              <a:t>−</a:t>
            </a:r>
            <a:r>
              <a:rPr lang="en-US" i="1" dirty="0"/>
              <a:t> X</a:t>
            </a:r>
          </a:p>
          <a:p>
            <a:pPr>
              <a:spcBef>
                <a:spcPts val="600"/>
              </a:spcBef>
            </a:pPr>
            <a:r>
              <a:rPr lang="en-US" dirty="0"/>
              <a:t>Three experiments: 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CERN (1983 &amp; 1985)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FNAL (1989).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None more recent</a:t>
            </a:r>
          </a:p>
          <a:p>
            <a:pPr>
              <a:spcBef>
                <a:spcPts val="0"/>
              </a:spcBef>
            </a:pPr>
            <a:r>
              <a:rPr lang="en-US" dirty="0"/>
              <a:t>Conway </a:t>
            </a:r>
            <a:r>
              <a:rPr lang="en-US" i="1" dirty="0"/>
              <a:t>et al</a:t>
            </a:r>
            <a:r>
              <a:rPr lang="en-US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 </a:t>
            </a:r>
            <a:r>
              <a:rPr lang="en-US" dirty="0">
                <a:hlinkClick r:id="rId4"/>
              </a:rPr>
              <a:t>Phys. Rev. D </a:t>
            </a:r>
            <a:r>
              <a:rPr lang="en-US" b="1" dirty="0">
                <a:hlinkClick r:id="rId4"/>
              </a:rPr>
              <a:t>39</a:t>
            </a:r>
            <a:r>
              <a:rPr lang="en-US" dirty="0">
                <a:hlinkClick r:id="rId4"/>
              </a:rPr>
              <a:t>, 92 (1989)</a:t>
            </a:r>
            <a:r>
              <a:rPr lang="en-US" dirty="0"/>
              <a:t> 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Leading-order analysis of 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2200" dirty="0"/>
              <a:t>	the </a:t>
            </a:r>
            <a:r>
              <a:rPr lang="en-US" sz="2200" dirty="0" err="1"/>
              <a:t>Drell</a:t>
            </a:r>
            <a:r>
              <a:rPr lang="en-US" sz="2200" dirty="0"/>
              <a:t>-Yan data: Q</a:t>
            </a:r>
            <a:r>
              <a:rPr lang="en-US" sz="2200" baseline="30000" dirty="0"/>
              <a:t>2</a:t>
            </a:r>
            <a:r>
              <a:rPr lang="en-US" sz="2200" dirty="0"/>
              <a:t> ≈ 27 GeV</a:t>
            </a:r>
            <a:r>
              <a:rPr lang="en-US" sz="2200" baseline="30000" dirty="0"/>
              <a:t>2</a:t>
            </a:r>
            <a:endParaRPr lang="en-US" sz="2200" dirty="0"/>
          </a:p>
          <a:p>
            <a:pPr lvl="1">
              <a:spcBef>
                <a:spcPts val="600"/>
              </a:spcBef>
            </a:pPr>
            <a:r>
              <a:rPr lang="en-US" sz="2200" dirty="0"/>
              <a:t>~ 400 citations	</a:t>
            </a:r>
          </a:p>
          <a:p>
            <a:pPr>
              <a:spcBef>
                <a:spcPts val="0"/>
              </a:spcBef>
            </a:pPr>
            <a:endParaRPr lang="en-US" baseline="30000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8th GHP Workshop 2019/04/10-12 ... (46)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/>
              <a:t>Craig Roberts. Exploring the Origin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1371600"/>
            <a:ext cx="6096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</a:rPr>
              <a:t>Pion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859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446F18-07CA-447F-94E2-FBB181624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671" y="2362200"/>
            <a:ext cx="4997329" cy="3584448"/>
          </a:xfrm>
          <a:prstGeom prst="rect">
            <a:avLst/>
          </a:prstGeom>
        </p:spPr>
      </p:pic>
      <p:pic>
        <p:nvPicPr>
          <p:cNvPr id="7" name="Picture 6" descr="drell-yan-prozes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2820865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/>
              <a:t>Empirical status of the </a:t>
            </a:r>
            <a:r>
              <a:rPr lang="en-US" sz="3200" dirty="0" err="1"/>
              <a:t>Pion’s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valence-quark distributions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8th GHP Workshop 2019/04/10-12 ... (46)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r>
              <a:rPr lang="en-US" dirty="0"/>
              <a:t>Owing to absence of </a:t>
            </a:r>
            <a:r>
              <a:rPr lang="en-US" dirty="0" err="1"/>
              <a:t>pion</a:t>
            </a:r>
            <a:r>
              <a:rPr lang="en-US" dirty="0"/>
              <a:t> targets, the </a:t>
            </a:r>
            <a:r>
              <a:rPr lang="en-US" dirty="0" err="1"/>
              <a:t>pion’s</a:t>
            </a:r>
            <a:r>
              <a:rPr lang="en-US" dirty="0"/>
              <a:t> valence-quark distribution functions are measured via the </a:t>
            </a:r>
            <a:r>
              <a:rPr lang="en-US" dirty="0" err="1"/>
              <a:t>Drell</a:t>
            </a:r>
            <a:r>
              <a:rPr lang="en-US" dirty="0"/>
              <a:t>-Yan process: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l-GR" dirty="0"/>
              <a:t> </a:t>
            </a:r>
            <a:r>
              <a:rPr lang="en-US" dirty="0"/>
              <a:t>	</a:t>
            </a:r>
            <a:r>
              <a:rPr lang="el-GR" i="1" dirty="0"/>
              <a:t>π </a:t>
            </a:r>
            <a:r>
              <a:rPr lang="en-US" i="1" dirty="0"/>
              <a:t>p → </a:t>
            </a:r>
            <a:r>
              <a:rPr lang="el-GR" i="1" dirty="0"/>
              <a:t>μ</a:t>
            </a:r>
            <a:r>
              <a:rPr lang="el-GR" i="1" baseline="30000" dirty="0"/>
              <a:t>+</a:t>
            </a:r>
            <a:r>
              <a:rPr lang="en-US" i="1" dirty="0"/>
              <a:t> </a:t>
            </a:r>
            <a:r>
              <a:rPr lang="el-GR" i="1" dirty="0"/>
              <a:t>μ</a:t>
            </a:r>
            <a:r>
              <a:rPr lang="el-GR" i="1" baseline="30000" dirty="0"/>
              <a:t>−</a:t>
            </a:r>
            <a:r>
              <a:rPr lang="en-US" i="1" dirty="0"/>
              <a:t> X</a:t>
            </a:r>
          </a:p>
          <a:p>
            <a:pPr>
              <a:spcBef>
                <a:spcPts val="600"/>
              </a:spcBef>
            </a:pPr>
            <a:r>
              <a:rPr lang="en-US" dirty="0"/>
              <a:t>Three experiments: 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CERN (1983 &amp; 1985)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FNAL (1989).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None more recent</a:t>
            </a:r>
          </a:p>
          <a:p>
            <a:pPr>
              <a:spcBef>
                <a:spcPts val="0"/>
              </a:spcBef>
            </a:pPr>
            <a:r>
              <a:rPr lang="en-US" dirty="0"/>
              <a:t>Conway </a:t>
            </a:r>
            <a:r>
              <a:rPr lang="en-US" i="1" dirty="0"/>
              <a:t>et al</a:t>
            </a:r>
            <a:r>
              <a:rPr lang="en-US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 </a:t>
            </a:r>
            <a:r>
              <a:rPr lang="en-US" dirty="0">
                <a:hlinkClick r:id="rId4"/>
              </a:rPr>
              <a:t>Phys. Rev. D </a:t>
            </a:r>
            <a:r>
              <a:rPr lang="en-US" b="1" dirty="0">
                <a:hlinkClick r:id="rId4"/>
              </a:rPr>
              <a:t>39</a:t>
            </a:r>
            <a:r>
              <a:rPr lang="en-US" dirty="0">
                <a:hlinkClick r:id="rId4"/>
              </a:rPr>
              <a:t>, 92 (1989)</a:t>
            </a:r>
            <a:r>
              <a:rPr lang="en-US" dirty="0"/>
              <a:t> 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Leading-order analysis of 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2200" dirty="0"/>
              <a:t>	the </a:t>
            </a:r>
            <a:r>
              <a:rPr lang="en-US" sz="2200" dirty="0" err="1"/>
              <a:t>Drell</a:t>
            </a:r>
            <a:r>
              <a:rPr lang="en-US" sz="2200" dirty="0"/>
              <a:t>-Yan data: Q</a:t>
            </a:r>
            <a:r>
              <a:rPr lang="en-US" sz="2200" baseline="30000" dirty="0"/>
              <a:t>2</a:t>
            </a:r>
            <a:r>
              <a:rPr lang="en-US" sz="2200" dirty="0"/>
              <a:t> ≈ 27 GeV</a:t>
            </a:r>
            <a:r>
              <a:rPr lang="en-US" sz="2200" baseline="30000" dirty="0"/>
              <a:t>2</a:t>
            </a:r>
          </a:p>
          <a:p>
            <a:pPr>
              <a:spcBef>
                <a:spcPts val="600"/>
              </a:spcBef>
            </a:pPr>
            <a:r>
              <a:rPr lang="en-US" b="1" i="1" dirty="0">
                <a:solidFill>
                  <a:srgbClr val="FF0000"/>
                </a:solidFill>
              </a:rPr>
              <a:t>Controversial!</a:t>
            </a:r>
          </a:p>
          <a:p>
            <a:pPr>
              <a:spcBef>
                <a:spcPts val="0"/>
              </a:spcBef>
            </a:pPr>
            <a:endParaRPr lang="en-US" baseline="30000" dirty="0">
              <a:solidFill>
                <a:srgbClr val="000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/>
              <a:t>Craig Roberts. Exploring the Origin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1371600"/>
            <a:ext cx="6096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</a:rPr>
              <a:t>Pion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98BD41-6FE7-424A-AC4F-FD7CC4430785}"/>
              </a:ext>
            </a:extLst>
          </p:cNvPr>
          <p:cNvSpPr/>
          <p:nvPr/>
        </p:nvSpPr>
        <p:spPr bwMode="auto">
          <a:xfrm>
            <a:off x="7421881" y="3352800"/>
            <a:ext cx="960119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0000"/>
                </a:solidFill>
              </a:rPr>
              <a:t>∝ (1-x)</a:t>
            </a:r>
            <a:r>
              <a:rPr lang="en-GB" b="1" i="1" baseline="30000" dirty="0">
                <a:solidFill>
                  <a:srgbClr val="FF0000"/>
                </a:solidFill>
              </a:rPr>
              <a:t>1</a:t>
            </a:r>
            <a:r>
              <a:rPr lang="en-GB" dirty="0">
                <a:solidFill>
                  <a:srgbClr val="FF0000"/>
                </a:solidFill>
              </a:rPr>
              <a:t> 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345009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FC28B-99BB-43E9-A419-797802643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GB" sz="2800" i="1" dirty="0"/>
              <a:t>π</a:t>
            </a:r>
            <a:r>
              <a:rPr lang="en-GB" dirty="0"/>
              <a:t> </a:t>
            </a:r>
            <a:r>
              <a:rPr lang="en-US" sz="2800" dirty="0"/>
              <a:t>valence-quark distributions</a:t>
            </a:r>
            <a:br>
              <a:rPr lang="en-US" sz="2800" dirty="0"/>
            </a:br>
            <a:r>
              <a:rPr lang="en-US" sz="2800" dirty="0"/>
              <a:t>20 Years of Evolution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677A6-447E-4725-ABF0-33FBF1DF8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4343400" cy="50879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2000" dirty="0"/>
              <a:t>1989 … </a:t>
            </a:r>
            <a:r>
              <a:rPr lang="en-US" sz="2000" dirty="0"/>
              <a:t>Conway </a:t>
            </a:r>
            <a:r>
              <a:rPr lang="en-US" sz="2000" i="1" dirty="0"/>
              <a:t>et al</a:t>
            </a:r>
            <a:r>
              <a:rPr lang="en-US" sz="2000" dirty="0"/>
              <a:t>. </a:t>
            </a:r>
            <a:r>
              <a:rPr lang="en-US" sz="2000" dirty="0">
                <a:hlinkClick r:id="rId2"/>
              </a:rPr>
              <a:t>Phys. Rev. D </a:t>
            </a:r>
            <a:r>
              <a:rPr lang="en-US" sz="2000" b="1" dirty="0">
                <a:hlinkClick r:id="rId2"/>
              </a:rPr>
              <a:t>39</a:t>
            </a:r>
            <a:r>
              <a:rPr lang="en-US" sz="2000" dirty="0">
                <a:hlinkClick r:id="rId2"/>
              </a:rPr>
              <a:t>, 92 (1989)</a:t>
            </a:r>
            <a:r>
              <a:rPr lang="en-US" sz="2000" dirty="0"/>
              <a:t>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Leading-order analysis of </a:t>
            </a:r>
            <a:r>
              <a:rPr lang="en-US" dirty="0" err="1"/>
              <a:t>Drell</a:t>
            </a:r>
            <a:r>
              <a:rPr lang="en-US" dirty="0"/>
              <a:t>-Yan data: Q</a:t>
            </a:r>
            <a:r>
              <a:rPr lang="en-US" baseline="30000" dirty="0"/>
              <a:t>2</a:t>
            </a:r>
            <a:r>
              <a:rPr lang="en-US" dirty="0"/>
              <a:t> ≈ 27 GeV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239AF-7FC7-49BF-91AC-AF01102BF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8th GHP Workshop 2019/04/10-12 ... (46)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B2C46-1C67-4E43-A6EA-161801F24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Exploring the Origin of Mass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15C01-3568-44C5-AC5A-A8EDC333B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5372A5-160A-4121-A6E7-D92EC1709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636776"/>
            <a:ext cx="5029200" cy="35844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39F3C67-0CB2-43CB-A180-B8B6BAA7CA0E}"/>
              </a:ext>
            </a:extLst>
          </p:cNvPr>
          <p:cNvSpPr/>
          <p:nvPr/>
        </p:nvSpPr>
        <p:spPr bwMode="auto">
          <a:xfrm>
            <a:off x="7650481" y="2743200"/>
            <a:ext cx="960119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∝ (1-x)</a:t>
            </a:r>
            <a:r>
              <a:rPr lang="en-GB" b="1" i="1" baseline="30000" dirty="0">
                <a:solidFill>
                  <a:schemeClr val="tx1">
                    <a:lumMod val="75000"/>
                  </a:schemeClr>
                </a:solidFill>
              </a:rPr>
              <a:t>1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 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07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FC28B-99BB-43E9-A419-797802643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GB" sz="2800" i="1" dirty="0"/>
              <a:t>π</a:t>
            </a:r>
            <a:r>
              <a:rPr lang="en-GB" dirty="0"/>
              <a:t> </a:t>
            </a:r>
            <a:r>
              <a:rPr lang="en-US" sz="2800" dirty="0"/>
              <a:t>valence-quark distributions</a:t>
            </a:r>
            <a:br>
              <a:rPr lang="en-US" sz="2800" dirty="0"/>
            </a:br>
            <a:r>
              <a:rPr lang="en-US" sz="2800" dirty="0"/>
              <a:t>20 Years of Evolution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677A6-447E-4725-ABF0-33FBF1DF8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4343400" cy="50879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2000" dirty="0"/>
              <a:t>1989 … </a:t>
            </a:r>
            <a:r>
              <a:rPr lang="en-US" sz="2000" dirty="0"/>
              <a:t>Conway </a:t>
            </a:r>
            <a:r>
              <a:rPr lang="en-US" sz="2000" i="1" dirty="0"/>
              <a:t>et al</a:t>
            </a:r>
            <a:r>
              <a:rPr lang="en-US" sz="2000" dirty="0"/>
              <a:t>. </a:t>
            </a:r>
            <a:r>
              <a:rPr lang="en-US" sz="2000" dirty="0">
                <a:hlinkClick r:id="rId2"/>
              </a:rPr>
              <a:t>Phys. Rev. D </a:t>
            </a:r>
            <a:r>
              <a:rPr lang="en-US" sz="2000" b="1" dirty="0">
                <a:hlinkClick r:id="rId2"/>
              </a:rPr>
              <a:t>39</a:t>
            </a:r>
            <a:r>
              <a:rPr lang="en-US" sz="2000" dirty="0">
                <a:hlinkClick r:id="rId2"/>
              </a:rPr>
              <a:t>, 92 (1989)</a:t>
            </a:r>
            <a:r>
              <a:rPr lang="en-US" sz="2000" dirty="0"/>
              <a:t>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Leading-order analysis of </a:t>
            </a:r>
            <a:r>
              <a:rPr lang="en-US" dirty="0" err="1"/>
              <a:t>Drell</a:t>
            </a:r>
            <a:r>
              <a:rPr lang="en-US" dirty="0"/>
              <a:t>-Yan data: Q</a:t>
            </a:r>
            <a:r>
              <a:rPr lang="en-US" baseline="30000" dirty="0"/>
              <a:t>2</a:t>
            </a:r>
            <a:r>
              <a:rPr lang="en-US" dirty="0"/>
              <a:t> ≈ 27 GeV</a:t>
            </a:r>
            <a:r>
              <a:rPr lang="en-US" baseline="30000" dirty="0"/>
              <a:t>2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2000 … Hecht et al. </a:t>
            </a:r>
            <a:r>
              <a:rPr lang="en-AU" sz="2000" dirty="0" err="1"/>
              <a:t>Phys.Rev</a:t>
            </a:r>
            <a:r>
              <a:rPr lang="en-AU" sz="2000" dirty="0"/>
              <a:t>. C </a:t>
            </a:r>
            <a:r>
              <a:rPr lang="en-AU" sz="2000" b="1" dirty="0"/>
              <a:t>63</a:t>
            </a:r>
            <a:r>
              <a:rPr lang="en-AU" sz="2000" dirty="0"/>
              <a:t> (2001) 025213 </a:t>
            </a:r>
          </a:p>
          <a:p>
            <a:pPr lvl="1">
              <a:spcBef>
                <a:spcPts val="0"/>
              </a:spcBef>
            </a:pPr>
            <a:r>
              <a:rPr lang="en-AU" sz="1800" dirty="0"/>
              <a:t>QCD-connected model prediction </a:t>
            </a: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239AF-7FC7-49BF-91AC-AF01102BF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8th GHP Workshop 2019/04/10-12 ... (46)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B2C46-1C67-4E43-A6EA-161801F24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Exploring the Origin of Mass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15C01-3568-44C5-AC5A-A8EDC333B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5372A5-160A-4121-A6E7-D92EC1709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735" y="1636776"/>
            <a:ext cx="4997329" cy="35844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DFFF185-0BD2-463D-BC57-F9D5D34B4B25}"/>
              </a:ext>
            </a:extLst>
          </p:cNvPr>
          <p:cNvSpPr/>
          <p:nvPr/>
        </p:nvSpPr>
        <p:spPr bwMode="auto">
          <a:xfrm>
            <a:off x="6669088" y="3572669"/>
            <a:ext cx="10668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CC6600"/>
                </a:solidFill>
              </a:rPr>
              <a:t>∝ (1-x)</a:t>
            </a:r>
            <a:r>
              <a:rPr lang="en-GB" b="1" i="1" baseline="30000" dirty="0">
                <a:solidFill>
                  <a:srgbClr val="CC6600"/>
                </a:solidFill>
              </a:rPr>
              <a:t>2.7</a:t>
            </a:r>
            <a:r>
              <a:rPr lang="en-GB" dirty="0">
                <a:solidFill>
                  <a:srgbClr val="CC6600"/>
                </a:solidFill>
              </a:rPr>
              <a:t> 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rgbClr val="CC6600"/>
              </a:solidFill>
              <a:effectLst/>
              <a:latin typeface="Calibri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9694DA-66F0-41BD-AA67-BE3B4E27B091}"/>
              </a:ext>
            </a:extLst>
          </p:cNvPr>
          <p:cNvSpPr/>
          <p:nvPr/>
        </p:nvSpPr>
        <p:spPr bwMode="auto">
          <a:xfrm>
            <a:off x="7650481" y="2743200"/>
            <a:ext cx="960119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∝ (1-x)</a:t>
            </a:r>
            <a:r>
              <a:rPr lang="en-GB" b="1" i="1" baseline="30000" dirty="0">
                <a:solidFill>
                  <a:schemeClr val="tx1">
                    <a:lumMod val="75000"/>
                  </a:schemeClr>
                </a:solidFill>
              </a:rPr>
              <a:t>1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 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66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FC28B-99BB-43E9-A419-797802643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GB" sz="2800" i="1" dirty="0"/>
              <a:t>π</a:t>
            </a:r>
            <a:r>
              <a:rPr lang="en-GB" dirty="0"/>
              <a:t> </a:t>
            </a:r>
            <a:r>
              <a:rPr lang="en-US" sz="2800" dirty="0"/>
              <a:t>valence-quark distributions</a:t>
            </a:r>
            <a:br>
              <a:rPr lang="en-US" sz="2800" dirty="0"/>
            </a:br>
            <a:r>
              <a:rPr lang="en-US" sz="2800" dirty="0"/>
              <a:t>20 Years of Evolution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677A6-447E-4725-ABF0-33FBF1DF8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4343400" cy="50879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2000" dirty="0"/>
              <a:t>1989 … </a:t>
            </a:r>
            <a:r>
              <a:rPr lang="en-US" sz="2000" dirty="0"/>
              <a:t>Conway </a:t>
            </a:r>
            <a:r>
              <a:rPr lang="en-US" sz="2000" i="1" dirty="0"/>
              <a:t>et al</a:t>
            </a:r>
            <a:r>
              <a:rPr lang="en-US" sz="2000" dirty="0"/>
              <a:t>. </a:t>
            </a:r>
            <a:r>
              <a:rPr lang="en-US" sz="2000" dirty="0">
                <a:hlinkClick r:id="rId2"/>
              </a:rPr>
              <a:t>Phys. Rev. D </a:t>
            </a:r>
            <a:r>
              <a:rPr lang="en-US" sz="2000" b="1" dirty="0">
                <a:hlinkClick r:id="rId2"/>
              </a:rPr>
              <a:t>39</a:t>
            </a:r>
            <a:r>
              <a:rPr lang="en-US" sz="2000" dirty="0">
                <a:hlinkClick r:id="rId2"/>
              </a:rPr>
              <a:t>, 92 (1989)</a:t>
            </a:r>
            <a:r>
              <a:rPr lang="en-US" sz="2000" dirty="0"/>
              <a:t>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Leading-order analysis of </a:t>
            </a:r>
            <a:r>
              <a:rPr lang="en-US" dirty="0" err="1"/>
              <a:t>Drell</a:t>
            </a:r>
            <a:r>
              <a:rPr lang="en-US" dirty="0"/>
              <a:t>-Yan data: Q</a:t>
            </a:r>
            <a:r>
              <a:rPr lang="en-US" baseline="30000" dirty="0"/>
              <a:t>2</a:t>
            </a:r>
            <a:r>
              <a:rPr lang="en-US" dirty="0"/>
              <a:t> ≈ 27 GeV</a:t>
            </a:r>
            <a:r>
              <a:rPr lang="en-US" baseline="30000" dirty="0"/>
              <a:t>2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sz="2000" dirty="0"/>
              <a:t>2000 … Hecht et al. </a:t>
            </a:r>
            <a:r>
              <a:rPr lang="en-AU" sz="2000" dirty="0" err="1"/>
              <a:t>Phys.Rev</a:t>
            </a:r>
            <a:r>
              <a:rPr lang="en-AU" sz="2000" dirty="0"/>
              <a:t>. C </a:t>
            </a:r>
            <a:r>
              <a:rPr lang="en-AU" sz="2000" b="1" dirty="0"/>
              <a:t>63</a:t>
            </a:r>
            <a:r>
              <a:rPr lang="en-AU" sz="2000" dirty="0"/>
              <a:t> (2001) 025213 </a:t>
            </a:r>
          </a:p>
          <a:p>
            <a:pPr lvl="1">
              <a:spcBef>
                <a:spcPts val="0"/>
              </a:spcBef>
            </a:pPr>
            <a:r>
              <a:rPr lang="en-AU" sz="1800" dirty="0"/>
              <a:t>QCD-connected model prediction 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2005 … </a:t>
            </a:r>
            <a:r>
              <a:rPr lang="en-US" sz="2000" dirty="0" err="1">
                <a:solidFill>
                  <a:srgbClr val="00B050"/>
                </a:solidFill>
              </a:rPr>
              <a:t>Wijesooriya</a:t>
            </a:r>
            <a:r>
              <a:rPr lang="en-US" sz="2000" dirty="0">
                <a:solidFill>
                  <a:srgbClr val="00B050"/>
                </a:solidFill>
              </a:rPr>
              <a:t>, Reimer, Holt, Phys. Rev. C </a:t>
            </a:r>
            <a:r>
              <a:rPr lang="en-US" sz="2000" b="1" dirty="0">
                <a:solidFill>
                  <a:srgbClr val="00B050"/>
                </a:solidFill>
              </a:rPr>
              <a:t>72</a:t>
            </a:r>
            <a:r>
              <a:rPr lang="en-US" sz="2000" dirty="0">
                <a:solidFill>
                  <a:srgbClr val="00B050"/>
                </a:solidFill>
              </a:rPr>
              <a:t> (2005) 065203 </a:t>
            </a:r>
            <a:r>
              <a:rPr lang="en-AU" sz="2000" dirty="0"/>
              <a:t> </a:t>
            </a:r>
          </a:p>
          <a:p>
            <a:pPr lvl="1">
              <a:spcBef>
                <a:spcPts val="0"/>
              </a:spcBef>
            </a:pPr>
            <a:r>
              <a:rPr lang="en-AU" sz="1800" dirty="0"/>
              <a:t>Partial NLO analysis of E615 data</a:t>
            </a:r>
          </a:p>
          <a:p>
            <a:pPr lvl="1">
              <a:spcBef>
                <a:spcPts val="0"/>
              </a:spcBef>
            </a:pPr>
            <a:r>
              <a:rPr lang="en-AU" sz="1800" dirty="0"/>
              <a:t>Large-</a:t>
            </a:r>
            <a:r>
              <a:rPr lang="en-AU" sz="1800" i="1" dirty="0"/>
              <a:t>x</a:t>
            </a:r>
            <a:r>
              <a:rPr lang="en-AU" sz="1800" dirty="0"/>
              <a:t> power-law </a:t>
            </a:r>
            <a:r>
              <a:rPr lang="en-US" sz="1800" dirty="0"/>
              <a:t>→ 1.54±0.08</a:t>
            </a:r>
          </a:p>
          <a:p>
            <a:pPr lvl="1">
              <a:spcBef>
                <a:spcPts val="600"/>
              </a:spcBef>
            </a:pP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239AF-7FC7-49BF-91AC-AF01102BF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8th GHP Workshop 2019/04/10-12 ... (46)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B2C46-1C67-4E43-A6EA-161801F24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Exploring the Origin of Mass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15C01-3568-44C5-AC5A-A8EDC333B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5372A5-160A-4121-A6E7-D92EC1709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790" y="1649187"/>
            <a:ext cx="4995218" cy="35844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DFFF185-0BD2-463D-BC57-F9D5D34B4B25}"/>
              </a:ext>
            </a:extLst>
          </p:cNvPr>
          <p:cNvSpPr/>
          <p:nvPr/>
        </p:nvSpPr>
        <p:spPr bwMode="auto">
          <a:xfrm>
            <a:off x="6669088" y="3572669"/>
            <a:ext cx="10668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CC6600"/>
                </a:solidFill>
              </a:rPr>
              <a:t>∝ (1-x)</a:t>
            </a:r>
            <a:r>
              <a:rPr lang="en-GB" b="1" i="1" baseline="30000" dirty="0">
                <a:solidFill>
                  <a:srgbClr val="CC6600"/>
                </a:solidFill>
              </a:rPr>
              <a:t>2.7</a:t>
            </a:r>
            <a:r>
              <a:rPr lang="en-GB" dirty="0">
                <a:solidFill>
                  <a:srgbClr val="CC6600"/>
                </a:solidFill>
              </a:rPr>
              <a:t> 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rgbClr val="CC6600"/>
              </a:solidFill>
              <a:effectLst/>
              <a:latin typeface="Calibri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E9F6A1-ED00-48A7-963F-57D38F5AEF51}"/>
              </a:ext>
            </a:extLst>
          </p:cNvPr>
          <p:cNvSpPr/>
          <p:nvPr/>
        </p:nvSpPr>
        <p:spPr bwMode="auto">
          <a:xfrm>
            <a:off x="7650481" y="2743200"/>
            <a:ext cx="960119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∝ (1-x)</a:t>
            </a:r>
            <a:r>
              <a:rPr lang="en-GB" b="1" i="1" baseline="30000" dirty="0">
                <a:solidFill>
                  <a:schemeClr val="tx1">
                    <a:lumMod val="75000"/>
                  </a:schemeClr>
                </a:solidFill>
              </a:rPr>
              <a:t>1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 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4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C5372A5-160A-4121-A6E7-D92EC1709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790" y="1636776"/>
            <a:ext cx="4995218" cy="35844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2FC28B-99BB-43E9-A419-797802643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GB" sz="2800" i="1" dirty="0"/>
              <a:t>π</a:t>
            </a:r>
            <a:r>
              <a:rPr lang="en-GB" dirty="0"/>
              <a:t> </a:t>
            </a:r>
            <a:r>
              <a:rPr lang="en-US" sz="2800" dirty="0"/>
              <a:t>valence-quark distributions</a:t>
            </a:r>
            <a:br>
              <a:rPr lang="en-US" sz="2800" dirty="0"/>
            </a:br>
            <a:r>
              <a:rPr lang="en-US" sz="2800" dirty="0"/>
              <a:t>20 Years of Evolution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677A6-447E-4725-ABF0-33FBF1DF8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4495800" cy="50879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2000" dirty="0"/>
              <a:t>1989 … </a:t>
            </a:r>
            <a:r>
              <a:rPr lang="en-US" sz="2000" dirty="0"/>
              <a:t>Conway </a:t>
            </a:r>
            <a:r>
              <a:rPr lang="en-US" sz="2000" i="1" dirty="0"/>
              <a:t>et al</a:t>
            </a:r>
            <a:r>
              <a:rPr lang="en-US" sz="2000" dirty="0"/>
              <a:t>. </a:t>
            </a:r>
            <a:r>
              <a:rPr lang="en-US" sz="2000" dirty="0">
                <a:hlinkClick r:id="rId3"/>
              </a:rPr>
              <a:t>Phys. Rev. D </a:t>
            </a:r>
            <a:r>
              <a:rPr lang="en-US" sz="2000" b="1" dirty="0">
                <a:hlinkClick r:id="rId3"/>
              </a:rPr>
              <a:t>39</a:t>
            </a:r>
            <a:r>
              <a:rPr lang="en-US" sz="2000" dirty="0">
                <a:hlinkClick r:id="rId3"/>
              </a:rPr>
              <a:t>, 92 (1989)</a:t>
            </a:r>
            <a:r>
              <a:rPr lang="en-US" sz="2000" dirty="0"/>
              <a:t>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Leading-order analysis of </a:t>
            </a:r>
            <a:r>
              <a:rPr lang="en-US" dirty="0" err="1"/>
              <a:t>Drell</a:t>
            </a:r>
            <a:r>
              <a:rPr lang="en-US" dirty="0"/>
              <a:t>-Yan data: Q</a:t>
            </a:r>
            <a:r>
              <a:rPr lang="en-US" baseline="30000" dirty="0"/>
              <a:t>2</a:t>
            </a:r>
            <a:r>
              <a:rPr lang="en-US" dirty="0"/>
              <a:t> ≈ 27 GeV</a:t>
            </a:r>
            <a:r>
              <a:rPr lang="en-US" baseline="30000" dirty="0"/>
              <a:t>2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sz="2000" dirty="0"/>
              <a:t>2000 … Hecht </a:t>
            </a:r>
            <a:r>
              <a:rPr lang="en-US" sz="2000" i="1" dirty="0"/>
              <a:t>et al</a:t>
            </a:r>
            <a:r>
              <a:rPr lang="en-US" sz="2000" dirty="0"/>
              <a:t>. </a:t>
            </a:r>
            <a:r>
              <a:rPr lang="en-AU" sz="2000" dirty="0" err="1"/>
              <a:t>Phys.Rev</a:t>
            </a:r>
            <a:r>
              <a:rPr lang="en-AU" sz="2000" dirty="0"/>
              <a:t>. C </a:t>
            </a:r>
            <a:r>
              <a:rPr lang="en-AU" sz="2000" b="1" dirty="0"/>
              <a:t>63</a:t>
            </a:r>
            <a:r>
              <a:rPr lang="en-AU" sz="2000" dirty="0"/>
              <a:t> (2001) 025213 </a:t>
            </a:r>
          </a:p>
          <a:p>
            <a:pPr lvl="1">
              <a:spcBef>
                <a:spcPts val="0"/>
              </a:spcBef>
            </a:pPr>
            <a:r>
              <a:rPr lang="en-AU" sz="1800" dirty="0"/>
              <a:t>QCD-connected model prediction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2005 … </a:t>
            </a:r>
            <a:r>
              <a:rPr lang="en-US" sz="2000" dirty="0" err="1">
                <a:solidFill>
                  <a:srgbClr val="00B050"/>
                </a:solidFill>
              </a:rPr>
              <a:t>Wijesooriya</a:t>
            </a:r>
            <a:r>
              <a:rPr lang="en-US" sz="2000" dirty="0">
                <a:solidFill>
                  <a:srgbClr val="00B050"/>
                </a:solidFill>
              </a:rPr>
              <a:t>, Reimer, Holt Phys. Rev. C </a:t>
            </a:r>
            <a:r>
              <a:rPr lang="en-US" sz="2000" b="1" dirty="0">
                <a:solidFill>
                  <a:srgbClr val="00B050"/>
                </a:solidFill>
              </a:rPr>
              <a:t>72</a:t>
            </a:r>
            <a:r>
              <a:rPr lang="en-US" sz="2000" dirty="0">
                <a:solidFill>
                  <a:srgbClr val="00B050"/>
                </a:solidFill>
              </a:rPr>
              <a:t> (2005) 065203 </a:t>
            </a:r>
            <a:r>
              <a:rPr lang="en-AU" sz="2000" dirty="0"/>
              <a:t> </a:t>
            </a:r>
          </a:p>
          <a:p>
            <a:pPr lvl="1">
              <a:spcBef>
                <a:spcPts val="0"/>
              </a:spcBef>
            </a:pPr>
            <a:r>
              <a:rPr lang="en-AU" sz="1800" dirty="0"/>
              <a:t>Partial NLO analysis of E615 data</a:t>
            </a:r>
          </a:p>
          <a:p>
            <a:pPr lvl="1">
              <a:spcBef>
                <a:spcPts val="0"/>
              </a:spcBef>
            </a:pPr>
            <a:r>
              <a:rPr lang="en-AU" sz="1800" dirty="0"/>
              <a:t>Large-</a:t>
            </a:r>
            <a:r>
              <a:rPr lang="en-AU" sz="1800" i="1" dirty="0"/>
              <a:t>x</a:t>
            </a:r>
            <a:r>
              <a:rPr lang="en-AU" sz="1800" dirty="0"/>
              <a:t> power-law </a:t>
            </a:r>
            <a:r>
              <a:rPr lang="en-US" sz="1800" dirty="0"/>
              <a:t>→ 1.54±0.08</a:t>
            </a:r>
          </a:p>
          <a:p>
            <a:pPr>
              <a:spcBef>
                <a:spcPts val="600"/>
              </a:spcBef>
            </a:pPr>
            <a:r>
              <a:rPr lang="en-AU" sz="2000" dirty="0"/>
              <a:t>2010/02 … Controversy highlighted: Holt &amp; Roberts, </a:t>
            </a:r>
            <a:r>
              <a:rPr lang="en-GB" sz="2000" dirty="0"/>
              <a:t>Rev. Mod. Phys. </a:t>
            </a:r>
            <a:r>
              <a:rPr lang="en-GB" sz="2000" b="1" dirty="0"/>
              <a:t>82</a:t>
            </a:r>
            <a:r>
              <a:rPr lang="en-GB" sz="2000" dirty="0"/>
              <a:t> (2010) 2991-3044  </a:t>
            </a:r>
            <a:r>
              <a:rPr lang="en-AU" sz="2000" dirty="0"/>
              <a:t> </a:t>
            </a: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239AF-7FC7-49BF-91AC-AF01102BF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8th GHP Workshop 2019/04/10-12 ... (46)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B2C46-1C67-4E43-A6EA-161801F24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Exploring the Origin of Mass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15C01-3568-44C5-AC5A-A8EDC333B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FFF185-0BD2-463D-BC57-F9D5D34B4B25}"/>
              </a:ext>
            </a:extLst>
          </p:cNvPr>
          <p:cNvSpPr/>
          <p:nvPr/>
        </p:nvSpPr>
        <p:spPr bwMode="auto">
          <a:xfrm>
            <a:off x="6669088" y="3572669"/>
            <a:ext cx="10668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CC6600"/>
                </a:solidFill>
              </a:rPr>
              <a:t>∝ (1-x)</a:t>
            </a:r>
            <a:r>
              <a:rPr lang="en-GB" b="1" i="1" baseline="30000" dirty="0">
                <a:solidFill>
                  <a:srgbClr val="CC6600"/>
                </a:solidFill>
              </a:rPr>
              <a:t>2.7</a:t>
            </a:r>
            <a:r>
              <a:rPr lang="en-GB" dirty="0">
                <a:solidFill>
                  <a:srgbClr val="CC6600"/>
                </a:solidFill>
              </a:rPr>
              <a:t> 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rgbClr val="CC6600"/>
              </a:solidFill>
              <a:effectLst/>
              <a:latin typeface="Calibri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C20A14-379A-4E14-8F80-F842C41D7AA6}"/>
              </a:ext>
            </a:extLst>
          </p:cNvPr>
          <p:cNvSpPr/>
          <p:nvPr/>
        </p:nvSpPr>
        <p:spPr bwMode="auto">
          <a:xfrm>
            <a:off x="7650481" y="2743200"/>
            <a:ext cx="960119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∝ (1-x)</a:t>
            </a:r>
            <a:r>
              <a:rPr lang="en-GB" b="1" i="1" baseline="30000" dirty="0">
                <a:solidFill>
                  <a:schemeClr val="tx1">
                    <a:lumMod val="75000"/>
                  </a:schemeClr>
                </a:solidFill>
              </a:rPr>
              <a:t>1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 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8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C5372A5-160A-4121-A6E7-D92EC1709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735" y="1636776"/>
            <a:ext cx="4997329" cy="3584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2FC28B-99BB-43E9-A419-797802643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GB" sz="2800" i="1" dirty="0"/>
              <a:t>π</a:t>
            </a:r>
            <a:r>
              <a:rPr lang="en-GB" dirty="0"/>
              <a:t> </a:t>
            </a:r>
            <a:r>
              <a:rPr lang="en-US" sz="2800" dirty="0"/>
              <a:t>valence-quark distributions</a:t>
            </a:r>
            <a:br>
              <a:rPr lang="en-US" sz="2800" dirty="0"/>
            </a:br>
            <a:r>
              <a:rPr lang="en-US" sz="2800" dirty="0"/>
              <a:t>20 Years of Evolution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677A6-447E-4725-ABF0-33FBF1DF8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4495800" cy="50879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2000" dirty="0"/>
              <a:t>1989 … </a:t>
            </a:r>
            <a:r>
              <a:rPr lang="en-US" sz="2000" dirty="0"/>
              <a:t>Conway </a:t>
            </a:r>
            <a:r>
              <a:rPr lang="en-US" sz="2000" i="1" dirty="0"/>
              <a:t>et al</a:t>
            </a:r>
            <a:r>
              <a:rPr lang="en-US" sz="2000" dirty="0"/>
              <a:t>. </a:t>
            </a:r>
            <a:r>
              <a:rPr lang="en-US" sz="2000" dirty="0">
                <a:hlinkClick r:id="rId3"/>
              </a:rPr>
              <a:t>Phys. Rev. D </a:t>
            </a:r>
            <a:r>
              <a:rPr lang="en-US" sz="2000" b="1" dirty="0">
                <a:hlinkClick r:id="rId3"/>
              </a:rPr>
              <a:t>39</a:t>
            </a:r>
            <a:r>
              <a:rPr lang="en-US" sz="2000" dirty="0">
                <a:hlinkClick r:id="rId3"/>
              </a:rPr>
              <a:t>, 92 (1989)</a:t>
            </a:r>
            <a:r>
              <a:rPr lang="en-US" sz="2000" dirty="0"/>
              <a:t>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Leading-order analysis of </a:t>
            </a:r>
            <a:r>
              <a:rPr lang="en-US" dirty="0" err="1"/>
              <a:t>Drell</a:t>
            </a:r>
            <a:r>
              <a:rPr lang="en-US" dirty="0"/>
              <a:t>-Yan data: Q</a:t>
            </a:r>
            <a:r>
              <a:rPr lang="en-US" baseline="30000" dirty="0"/>
              <a:t>2</a:t>
            </a:r>
            <a:r>
              <a:rPr lang="en-US" dirty="0"/>
              <a:t> ≈ 27 GeV</a:t>
            </a:r>
            <a:r>
              <a:rPr lang="en-US" baseline="30000" dirty="0"/>
              <a:t>2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sz="2000" dirty="0"/>
              <a:t>2000 … Hecht </a:t>
            </a:r>
            <a:r>
              <a:rPr lang="en-US" sz="2000" i="1" dirty="0"/>
              <a:t>et al</a:t>
            </a:r>
            <a:r>
              <a:rPr lang="en-US" sz="2000" dirty="0"/>
              <a:t>. </a:t>
            </a:r>
            <a:r>
              <a:rPr lang="en-AU" sz="2000" dirty="0" err="1"/>
              <a:t>Phys.Rev</a:t>
            </a:r>
            <a:r>
              <a:rPr lang="en-AU" sz="2000" dirty="0"/>
              <a:t>. C </a:t>
            </a:r>
            <a:r>
              <a:rPr lang="en-AU" sz="2000" b="1" dirty="0"/>
              <a:t>63</a:t>
            </a:r>
            <a:r>
              <a:rPr lang="en-AU" sz="2000" dirty="0"/>
              <a:t> (2001) 025213 </a:t>
            </a:r>
          </a:p>
          <a:p>
            <a:pPr lvl="1">
              <a:spcBef>
                <a:spcPts val="600"/>
              </a:spcBef>
            </a:pPr>
            <a:r>
              <a:rPr lang="en-AU" sz="1800" dirty="0"/>
              <a:t>QCD-connected model prediction</a:t>
            </a:r>
          </a:p>
          <a:p>
            <a:pPr>
              <a:spcBef>
                <a:spcPts val="600"/>
              </a:spcBef>
            </a:pPr>
            <a:r>
              <a:rPr lang="en-AU" sz="2000" dirty="0"/>
              <a:t>2010/02 … Controversy highlighted: Holt &amp; Roberts, </a:t>
            </a:r>
            <a:r>
              <a:rPr lang="en-GB" sz="2000" dirty="0"/>
              <a:t>Rev. Mod. Phys. </a:t>
            </a:r>
            <a:r>
              <a:rPr lang="en-GB" sz="2000" b="1" dirty="0"/>
              <a:t>82</a:t>
            </a:r>
            <a:r>
              <a:rPr lang="en-GB" sz="2000" dirty="0"/>
              <a:t> (2010) 2991-3044 </a:t>
            </a:r>
            <a:r>
              <a:rPr lang="en-AU" sz="2000" dirty="0"/>
              <a:t> </a:t>
            </a:r>
          </a:p>
          <a:p>
            <a:pPr>
              <a:spcBef>
                <a:spcPts val="600"/>
              </a:spcBef>
            </a:pPr>
            <a:r>
              <a:rPr lang="en-AU" sz="2000" dirty="0"/>
              <a:t>2010/09 … Reconsideration of data: </a:t>
            </a:r>
            <a:r>
              <a:rPr lang="en-AU" sz="2000" dirty="0" err="1"/>
              <a:t>Aicher</a:t>
            </a:r>
            <a:r>
              <a:rPr lang="en-AU" sz="2000" dirty="0"/>
              <a:t> </a:t>
            </a:r>
            <a:r>
              <a:rPr lang="en-AU" sz="2000" i="1" dirty="0"/>
              <a:t>et al</a:t>
            </a:r>
            <a:r>
              <a:rPr lang="en-AU" sz="2000" dirty="0"/>
              <a:t>., </a:t>
            </a:r>
            <a:r>
              <a:rPr lang="en-GB" sz="2000" dirty="0"/>
              <a:t>Phys. Rev. Lett. </a:t>
            </a:r>
            <a:r>
              <a:rPr lang="en-GB" sz="2000" b="1" dirty="0"/>
              <a:t>105</a:t>
            </a:r>
            <a:r>
              <a:rPr lang="en-GB" sz="2000" dirty="0"/>
              <a:t> (2010) 252003 </a:t>
            </a:r>
          </a:p>
          <a:p>
            <a:pPr lvl="1">
              <a:spcBef>
                <a:spcPts val="0"/>
              </a:spcBef>
            </a:pPr>
            <a:r>
              <a:rPr lang="en-AU" sz="1800" dirty="0"/>
              <a:t>Consistent next-to-leading-order analysis</a:t>
            </a:r>
          </a:p>
          <a:p>
            <a:pPr lvl="1">
              <a:spcBef>
                <a:spcPts val="0"/>
              </a:spcBef>
            </a:pPr>
            <a:r>
              <a:rPr lang="en-AU" sz="1800" dirty="0"/>
              <a:t>Large-</a:t>
            </a:r>
            <a:r>
              <a:rPr lang="en-AU" sz="1800" i="1" dirty="0"/>
              <a:t>x</a:t>
            </a:r>
            <a:r>
              <a:rPr lang="en-AU" sz="1800" dirty="0"/>
              <a:t> power-law </a:t>
            </a:r>
            <a:r>
              <a:rPr lang="en-US" sz="1800" dirty="0"/>
              <a:t>→ 2.6(1)</a:t>
            </a:r>
          </a:p>
          <a:p>
            <a:pPr lvl="1">
              <a:spcBef>
                <a:spcPts val="600"/>
              </a:spcBef>
            </a:pP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239AF-7FC7-49BF-91AC-AF01102BF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8th GHP Workshop 2019/04/10-12 ... (46)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B2C46-1C67-4E43-A6EA-161801F24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Exploring the Origin of Mass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15C01-3568-44C5-AC5A-A8EDC333B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FFF185-0BD2-463D-BC57-F9D5D34B4B25}"/>
              </a:ext>
            </a:extLst>
          </p:cNvPr>
          <p:cNvSpPr/>
          <p:nvPr/>
        </p:nvSpPr>
        <p:spPr bwMode="auto">
          <a:xfrm>
            <a:off x="6669088" y="3572669"/>
            <a:ext cx="10668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CC6600"/>
                </a:solidFill>
              </a:rPr>
              <a:t>∝ (1-x)</a:t>
            </a:r>
            <a:r>
              <a:rPr lang="en-GB" b="1" i="1" baseline="30000" dirty="0">
                <a:solidFill>
                  <a:srgbClr val="CC6600"/>
                </a:solidFill>
              </a:rPr>
              <a:t>2.7</a:t>
            </a:r>
            <a:r>
              <a:rPr lang="en-GB" dirty="0">
                <a:solidFill>
                  <a:srgbClr val="CC6600"/>
                </a:solidFill>
              </a:rPr>
              <a:t> 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rgbClr val="CC6600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00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C5372A5-160A-4121-A6E7-D92EC1709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736" y="1636776"/>
            <a:ext cx="4997327" cy="3584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2FC28B-99BB-43E9-A419-797802643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GB" sz="2800" i="1" dirty="0"/>
              <a:t>π</a:t>
            </a:r>
            <a:r>
              <a:rPr lang="en-GB" dirty="0"/>
              <a:t> </a:t>
            </a:r>
            <a:r>
              <a:rPr lang="en-US" sz="2800" dirty="0"/>
              <a:t>valence-quark distributions</a:t>
            </a:r>
            <a:br>
              <a:rPr lang="en-US" sz="2800" dirty="0"/>
            </a:br>
            <a:r>
              <a:rPr lang="en-US" sz="2800" dirty="0"/>
              <a:t>20 Years of Evolution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677A6-447E-4725-ABF0-33FBF1DF8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4495800" cy="50879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2000" dirty="0"/>
              <a:t>1989 … </a:t>
            </a:r>
            <a:r>
              <a:rPr lang="en-US" sz="2000" dirty="0"/>
              <a:t>Conway </a:t>
            </a:r>
            <a:r>
              <a:rPr lang="en-US" sz="2000" i="1" dirty="0"/>
              <a:t>et al</a:t>
            </a:r>
            <a:r>
              <a:rPr lang="en-US" sz="2000" dirty="0"/>
              <a:t>. </a:t>
            </a:r>
            <a:r>
              <a:rPr lang="en-US" sz="2000" dirty="0">
                <a:hlinkClick r:id="rId3"/>
              </a:rPr>
              <a:t>Phys. Rev. D </a:t>
            </a:r>
            <a:r>
              <a:rPr lang="en-US" sz="2000" b="1" dirty="0">
                <a:hlinkClick r:id="rId3"/>
              </a:rPr>
              <a:t>39</a:t>
            </a:r>
            <a:r>
              <a:rPr lang="en-US" sz="2000" dirty="0">
                <a:hlinkClick r:id="rId3"/>
              </a:rPr>
              <a:t>, 92 (1989)</a:t>
            </a:r>
            <a:r>
              <a:rPr lang="en-US" sz="2000" dirty="0"/>
              <a:t>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Leading-order analysis of </a:t>
            </a:r>
            <a:r>
              <a:rPr lang="en-US" dirty="0" err="1"/>
              <a:t>Drell</a:t>
            </a:r>
            <a:r>
              <a:rPr lang="en-US" dirty="0"/>
              <a:t>-Yan data: Q</a:t>
            </a:r>
            <a:r>
              <a:rPr lang="en-US" baseline="30000" dirty="0"/>
              <a:t>2</a:t>
            </a:r>
            <a:r>
              <a:rPr lang="en-US" dirty="0"/>
              <a:t> ≈ 27 GeV</a:t>
            </a:r>
            <a:r>
              <a:rPr lang="en-US" baseline="30000" dirty="0"/>
              <a:t>2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sz="2000" dirty="0"/>
              <a:t>2000 … Hecht </a:t>
            </a:r>
            <a:r>
              <a:rPr lang="en-US" sz="2000" i="1" dirty="0"/>
              <a:t>et al</a:t>
            </a:r>
            <a:r>
              <a:rPr lang="en-US" sz="2000" dirty="0"/>
              <a:t>. </a:t>
            </a:r>
            <a:r>
              <a:rPr lang="en-AU" sz="2000" dirty="0" err="1"/>
              <a:t>Phys.Rev</a:t>
            </a:r>
            <a:r>
              <a:rPr lang="en-AU" sz="2000" dirty="0"/>
              <a:t>. C </a:t>
            </a:r>
            <a:r>
              <a:rPr lang="en-AU" sz="2000" b="1" dirty="0"/>
              <a:t>63</a:t>
            </a:r>
            <a:r>
              <a:rPr lang="en-AU" sz="2000" dirty="0"/>
              <a:t> (2001) 025213 </a:t>
            </a:r>
          </a:p>
          <a:p>
            <a:pPr lvl="1">
              <a:spcBef>
                <a:spcPts val="600"/>
              </a:spcBef>
            </a:pPr>
            <a:r>
              <a:rPr lang="en-AU" sz="1800" dirty="0"/>
              <a:t>QCD-connected model prediction</a:t>
            </a:r>
          </a:p>
          <a:p>
            <a:pPr>
              <a:spcBef>
                <a:spcPts val="600"/>
              </a:spcBef>
            </a:pPr>
            <a:r>
              <a:rPr lang="en-AU" sz="2000" dirty="0"/>
              <a:t>2010/02 … Controversy highlighted: Holt &amp; Roberts, </a:t>
            </a:r>
            <a:r>
              <a:rPr lang="en-GB" sz="2000" dirty="0"/>
              <a:t>Rev. Mod. Phys. </a:t>
            </a:r>
            <a:r>
              <a:rPr lang="en-GB" sz="2000" b="1" dirty="0"/>
              <a:t>82</a:t>
            </a:r>
            <a:r>
              <a:rPr lang="en-GB" sz="2000" dirty="0"/>
              <a:t> (2010) 2991-3044 </a:t>
            </a:r>
            <a:r>
              <a:rPr lang="en-AU" sz="2000" dirty="0"/>
              <a:t> </a:t>
            </a:r>
          </a:p>
          <a:p>
            <a:pPr>
              <a:spcBef>
                <a:spcPts val="600"/>
              </a:spcBef>
            </a:pPr>
            <a:r>
              <a:rPr lang="en-AU" sz="2000" dirty="0"/>
              <a:t>2010/09 … Reconsideration of data: </a:t>
            </a:r>
            <a:r>
              <a:rPr lang="en-AU" sz="2000" dirty="0" err="1"/>
              <a:t>Aicher</a:t>
            </a:r>
            <a:r>
              <a:rPr lang="en-AU" sz="2000" dirty="0"/>
              <a:t> </a:t>
            </a:r>
            <a:r>
              <a:rPr lang="en-AU" sz="2000" i="1" dirty="0"/>
              <a:t>et al</a:t>
            </a:r>
            <a:r>
              <a:rPr lang="en-AU" sz="2000" dirty="0"/>
              <a:t>., </a:t>
            </a:r>
            <a:r>
              <a:rPr lang="en-GB" sz="2000" dirty="0"/>
              <a:t>Phys. Rev. Lett. </a:t>
            </a:r>
            <a:r>
              <a:rPr lang="en-GB" sz="2000" b="1" dirty="0"/>
              <a:t>105</a:t>
            </a:r>
            <a:r>
              <a:rPr lang="en-GB" sz="2000" dirty="0"/>
              <a:t> (2010) 252003 </a:t>
            </a:r>
          </a:p>
          <a:p>
            <a:pPr lvl="1">
              <a:spcBef>
                <a:spcPts val="0"/>
              </a:spcBef>
            </a:pPr>
            <a:r>
              <a:rPr lang="en-AU" sz="1800" dirty="0"/>
              <a:t>Consistent next-to-leading-order analysis</a:t>
            </a:r>
          </a:p>
          <a:p>
            <a:pPr lvl="1">
              <a:spcBef>
                <a:spcPts val="0"/>
              </a:spcBef>
            </a:pPr>
            <a:r>
              <a:rPr lang="en-AU" sz="1800" dirty="0"/>
              <a:t>Large-</a:t>
            </a:r>
            <a:r>
              <a:rPr lang="en-AU" sz="1800" i="1" dirty="0"/>
              <a:t>x</a:t>
            </a:r>
            <a:r>
              <a:rPr lang="en-AU" sz="1800" dirty="0"/>
              <a:t> power-law </a:t>
            </a:r>
            <a:r>
              <a:rPr lang="en-US" sz="1800" dirty="0"/>
              <a:t>→ 2.6(1)</a:t>
            </a:r>
          </a:p>
          <a:p>
            <a:pPr lvl="1">
              <a:spcBef>
                <a:spcPts val="600"/>
              </a:spcBef>
            </a:pP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239AF-7FC7-49BF-91AC-AF01102BF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8th GHP Workshop 2019/04/10-12 ... (46)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B2C46-1C67-4E43-A6EA-161801F24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Exploring the Origin of Mass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15C01-3568-44C5-AC5A-A8EDC333B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FFF185-0BD2-463D-BC57-F9D5D34B4B25}"/>
              </a:ext>
            </a:extLst>
          </p:cNvPr>
          <p:cNvSpPr/>
          <p:nvPr/>
        </p:nvSpPr>
        <p:spPr bwMode="auto">
          <a:xfrm>
            <a:off x="6669088" y="3572669"/>
            <a:ext cx="10668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CC6600"/>
                </a:solidFill>
              </a:rPr>
              <a:t>∝ (1-x)</a:t>
            </a:r>
            <a:r>
              <a:rPr lang="en-GB" b="1" i="1" baseline="30000" dirty="0">
                <a:solidFill>
                  <a:srgbClr val="CC6600"/>
                </a:solidFill>
              </a:rPr>
              <a:t>2.7</a:t>
            </a:r>
            <a:r>
              <a:rPr lang="en-GB" dirty="0">
                <a:solidFill>
                  <a:srgbClr val="CC6600"/>
                </a:solidFill>
              </a:rPr>
              <a:t> 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rgbClr val="CC6600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43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C5372A5-160A-4121-A6E7-D92EC1709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736" y="1636776"/>
            <a:ext cx="4997327" cy="35844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2FC28B-99BB-43E9-A419-797802643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GB" sz="2800" i="1" dirty="0"/>
              <a:t>π</a:t>
            </a:r>
            <a:r>
              <a:rPr lang="en-GB" dirty="0"/>
              <a:t> </a:t>
            </a:r>
            <a:r>
              <a:rPr lang="en-US" sz="2800" dirty="0"/>
              <a:t>valence-quark distributions</a:t>
            </a:r>
            <a:br>
              <a:rPr lang="en-US" sz="2800" dirty="0"/>
            </a:br>
            <a:r>
              <a:rPr lang="en-US" sz="2800" dirty="0"/>
              <a:t>20 Years of Evolution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677A6-447E-4725-ABF0-33FBF1DF8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4495800" cy="508793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AU" sz="2000" dirty="0"/>
              <a:t>2010/09 … Reconsideration of data: </a:t>
            </a:r>
            <a:r>
              <a:rPr lang="en-AU" sz="2000" dirty="0" err="1"/>
              <a:t>Aicher</a:t>
            </a:r>
            <a:r>
              <a:rPr lang="en-AU" sz="2000" dirty="0"/>
              <a:t> </a:t>
            </a:r>
            <a:r>
              <a:rPr lang="en-AU" sz="2000" i="1" dirty="0"/>
              <a:t>et al</a:t>
            </a:r>
            <a:r>
              <a:rPr lang="en-AU" sz="2000" dirty="0"/>
              <a:t>., </a:t>
            </a:r>
            <a:r>
              <a:rPr lang="en-GB" sz="2000" dirty="0"/>
              <a:t>Phys. Rev. Lett. </a:t>
            </a:r>
            <a:r>
              <a:rPr lang="en-GB" sz="2000" b="1" dirty="0"/>
              <a:t>105</a:t>
            </a:r>
            <a:r>
              <a:rPr lang="en-GB" sz="2000" dirty="0"/>
              <a:t> (2010) 252003 </a:t>
            </a:r>
          </a:p>
          <a:p>
            <a:pPr lvl="1">
              <a:spcBef>
                <a:spcPts val="600"/>
              </a:spcBef>
            </a:pPr>
            <a:r>
              <a:rPr lang="en-AU" sz="1800" dirty="0"/>
              <a:t>Consistent next-to-leading-order analysis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0000FF"/>
                </a:solidFill>
              </a:rPr>
              <a:t>2019/04 … Ding, </a:t>
            </a:r>
            <a:r>
              <a:rPr lang="en-US" sz="2000" i="1" dirty="0">
                <a:solidFill>
                  <a:srgbClr val="0000FF"/>
                </a:solidFill>
              </a:rPr>
              <a:t>et al</a:t>
            </a:r>
            <a:r>
              <a:rPr lang="en-US" sz="2000" dirty="0">
                <a:solidFill>
                  <a:srgbClr val="0000FF"/>
                </a:solidFill>
              </a:rPr>
              <a:t>. 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solidFill>
                  <a:srgbClr val="0000FF"/>
                </a:solidFill>
              </a:rPr>
              <a:t>Continuum QCD prediction, using most sophisticated bound-state kernels currently available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239AF-7FC7-49BF-91AC-AF01102BF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8th GHP Workshop 2019/04/10-12 ... (46)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B2C46-1C67-4E43-A6EA-161801F24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Exploring the Origin of Mass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15C01-3568-44C5-AC5A-A8EDC333B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5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C5372A5-160A-4121-A6E7-D92EC1709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736" y="1636776"/>
            <a:ext cx="4997326" cy="35844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2FC28B-99BB-43E9-A419-797802643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GB" sz="2800" i="1" dirty="0"/>
              <a:t>π</a:t>
            </a:r>
            <a:r>
              <a:rPr lang="en-GB" dirty="0"/>
              <a:t> </a:t>
            </a:r>
            <a:r>
              <a:rPr lang="en-US" sz="2800" dirty="0"/>
              <a:t>valence-quark distributions</a:t>
            </a:r>
            <a:br>
              <a:rPr lang="en-US" sz="2800" dirty="0"/>
            </a:br>
            <a:r>
              <a:rPr lang="en-US" sz="2800" dirty="0"/>
              <a:t>20 Years of Evolution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677A6-447E-4725-ABF0-33FBF1DF8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4495800" cy="508793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AU" sz="2000" dirty="0"/>
              <a:t>2010/09 … Reconsideration of data: </a:t>
            </a:r>
            <a:r>
              <a:rPr lang="en-AU" sz="2000" dirty="0" err="1"/>
              <a:t>Aicher</a:t>
            </a:r>
            <a:r>
              <a:rPr lang="en-AU" sz="2000" dirty="0"/>
              <a:t> </a:t>
            </a:r>
            <a:r>
              <a:rPr lang="en-AU" sz="2000" i="1" dirty="0"/>
              <a:t>et al</a:t>
            </a:r>
            <a:r>
              <a:rPr lang="en-AU" sz="2000" dirty="0"/>
              <a:t>., </a:t>
            </a:r>
            <a:r>
              <a:rPr lang="en-GB" sz="2000" dirty="0"/>
              <a:t>Phys. Rev. Lett. </a:t>
            </a:r>
            <a:r>
              <a:rPr lang="en-GB" sz="2000" b="1" dirty="0"/>
              <a:t>105</a:t>
            </a:r>
            <a:r>
              <a:rPr lang="en-GB" sz="2000" dirty="0"/>
              <a:t> (2010) 252003 </a:t>
            </a:r>
          </a:p>
          <a:p>
            <a:pPr lvl="1">
              <a:spcBef>
                <a:spcPts val="600"/>
              </a:spcBef>
            </a:pPr>
            <a:r>
              <a:rPr lang="en-AU" sz="1800" dirty="0"/>
              <a:t>Consistent next-to-leading-order analysis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0000FF"/>
                </a:solidFill>
              </a:rPr>
              <a:t>2019/04 … Ding, </a:t>
            </a:r>
            <a:r>
              <a:rPr lang="en-US" sz="2000" i="1" dirty="0">
                <a:solidFill>
                  <a:srgbClr val="0000FF"/>
                </a:solidFill>
              </a:rPr>
              <a:t>et al</a:t>
            </a:r>
            <a:r>
              <a:rPr lang="en-US" sz="2000" dirty="0">
                <a:solidFill>
                  <a:srgbClr val="0000FF"/>
                </a:solidFill>
              </a:rPr>
              <a:t>. 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solidFill>
                  <a:srgbClr val="0000FF"/>
                </a:solidFill>
              </a:rPr>
              <a:t>Continuum QCD prediction, using most sophisticated bound-state kernels currently available 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2019/01 …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</a:rPr>
              <a:t>Sufian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sz="2000" i="1" dirty="0">
                <a:solidFill>
                  <a:schemeClr val="tx1">
                    <a:lumMod val="75000"/>
                  </a:schemeClr>
                </a:solidFill>
              </a:rPr>
              <a:t>et al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. </a:t>
            </a:r>
          </a:p>
          <a:p>
            <a:pPr lvl="1">
              <a:spcBef>
                <a:spcPts val="0"/>
              </a:spcBef>
            </a:pPr>
            <a:r>
              <a:rPr lang="en-AU" sz="1800" dirty="0">
                <a:solidFill>
                  <a:schemeClr val="tx1">
                    <a:lumMod val="75000"/>
                  </a:schemeClr>
                </a:solidFill>
              </a:rPr>
              <a:t>1</a:t>
            </a:r>
            <a:r>
              <a:rPr lang="en-AU" sz="1800" baseline="30000" dirty="0">
                <a:solidFill>
                  <a:schemeClr val="tx1">
                    <a:lumMod val="75000"/>
                  </a:schemeClr>
                </a:solidFill>
              </a:rPr>
              <a:t>st</a:t>
            </a:r>
            <a:r>
              <a:rPr lang="en-AU" sz="1800" dirty="0">
                <a:solidFill>
                  <a:schemeClr val="tx1">
                    <a:lumMod val="75000"/>
                  </a:schemeClr>
                </a:solidFill>
              </a:rPr>
              <a:t> exploratory lattice-QCD calculation, </a:t>
            </a:r>
          </a:p>
          <a:p>
            <a:pPr lvl="1">
              <a:spcBef>
                <a:spcPts val="0"/>
              </a:spcBef>
            </a:pPr>
            <a:r>
              <a:rPr lang="en-AU" sz="1800" dirty="0">
                <a:solidFill>
                  <a:schemeClr val="tx1">
                    <a:lumMod val="75000"/>
                  </a:schemeClr>
                </a:solidFill>
              </a:rPr>
              <a:t>using lattice-calculable matrix element obtained through spatially-separated current-current correlations in coordinate space</a:t>
            </a:r>
          </a:p>
          <a:p>
            <a:pPr lvl="1">
              <a:spcBef>
                <a:spcPts val="600"/>
              </a:spcBef>
            </a:pPr>
            <a:r>
              <a:rPr lang="en-GB" sz="1800" dirty="0">
                <a:solidFill>
                  <a:schemeClr val="tx1">
                    <a:lumMod val="75000"/>
                  </a:schemeClr>
                </a:solidFill>
              </a:rPr>
              <a:t>m</a:t>
            </a:r>
            <a:r>
              <a:rPr lang="en-GB" sz="1800" baseline="-25000" dirty="0">
                <a:solidFill>
                  <a:schemeClr val="tx1">
                    <a:lumMod val="75000"/>
                  </a:schemeClr>
                </a:solidFill>
              </a:rPr>
              <a:t>π</a:t>
            </a:r>
            <a:r>
              <a:rPr lang="en-GB" sz="1800" baseline="30000" dirty="0">
                <a:solidFill>
                  <a:schemeClr val="tx1">
                    <a:lumMod val="75000"/>
                  </a:schemeClr>
                </a:solidFill>
              </a:rPr>
              <a:t>2</a:t>
            </a:r>
            <a:r>
              <a:rPr lang="en-GB" sz="1800" dirty="0">
                <a:solidFill>
                  <a:schemeClr val="tx1">
                    <a:lumMod val="75000"/>
                  </a:schemeClr>
                </a:solidFill>
              </a:rPr>
              <a:t> = 9 m</a:t>
            </a:r>
            <a:r>
              <a:rPr lang="en-GB" sz="1800" baseline="-25000" dirty="0">
                <a:solidFill>
                  <a:schemeClr val="tx1">
                    <a:lumMod val="75000"/>
                  </a:schemeClr>
                </a:solidFill>
              </a:rPr>
              <a:t>π</a:t>
            </a:r>
            <a:r>
              <a:rPr lang="en-GB" sz="1800" baseline="30000" dirty="0">
                <a:solidFill>
                  <a:schemeClr val="tx1">
                    <a:lumMod val="75000"/>
                  </a:schemeClr>
                </a:solidFill>
              </a:rPr>
              <a:t>2</a:t>
            </a:r>
            <a:r>
              <a:rPr lang="en-GB" sz="1800" dirty="0">
                <a:solidFill>
                  <a:schemeClr val="tx1">
                    <a:lumMod val="75000"/>
                  </a:schemeClr>
                </a:solidFill>
              </a:rPr>
              <a:t>-physical</a:t>
            </a:r>
            <a:endParaRPr lang="en-US" sz="180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239AF-7FC7-49BF-91AC-AF01102BF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8th GHP Workshop 2019/04/10-12 ... (46)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B2C46-1C67-4E43-A6EA-161801F24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Exploring the Origin of Mass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15C01-3568-44C5-AC5A-A8EDC333B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7521E6-CEE2-4B12-B039-B8A0CBEF6945}"/>
              </a:ext>
            </a:extLst>
          </p:cNvPr>
          <p:cNvSpPr txBox="1"/>
          <p:nvPr/>
        </p:nvSpPr>
        <p:spPr>
          <a:xfrm>
            <a:off x="4495800" y="914400"/>
            <a:ext cx="4632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Large-</a:t>
            </a:r>
            <a:r>
              <a:rPr lang="en-GB" i="1" dirty="0">
                <a:solidFill>
                  <a:schemeClr val="tx2">
                    <a:lumMod val="75000"/>
                  </a:schemeClr>
                </a:solidFill>
              </a:rPr>
              <a:t>x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exponent</a:t>
            </a:r>
            <a:r>
              <a:rPr lang="el-GR" baseline="30000" dirty="0">
                <a:solidFill>
                  <a:schemeClr val="tx2">
                    <a:lumMod val="75000"/>
                  </a:schemeClr>
                </a:solidFill>
              </a:rPr>
              <a:t> ζ = </a:t>
            </a:r>
            <a:r>
              <a:rPr lang="en-US" baseline="30000" dirty="0">
                <a:solidFill>
                  <a:schemeClr val="tx2">
                    <a:lumMod val="75000"/>
                  </a:schemeClr>
                </a:solidFill>
              </a:rPr>
              <a:t>5.2</a:t>
            </a:r>
            <a:r>
              <a:rPr lang="en-GB" baseline="30000" dirty="0">
                <a:solidFill>
                  <a:schemeClr val="tx2">
                    <a:lumMod val="75000"/>
                  </a:schemeClr>
                </a:solidFill>
              </a:rPr>
              <a:t>GeV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and momentum</a:t>
            </a:r>
            <a:r>
              <a:rPr lang="el-GR" baseline="30000" dirty="0">
                <a:solidFill>
                  <a:schemeClr val="tx2">
                    <a:lumMod val="75000"/>
                  </a:schemeClr>
                </a:solidFill>
              </a:rPr>
              <a:t>ζ = 2</a:t>
            </a:r>
            <a:r>
              <a:rPr lang="en-GB" baseline="30000" dirty="0">
                <a:solidFill>
                  <a:schemeClr val="tx2">
                    <a:lumMod val="75000"/>
                  </a:schemeClr>
                </a:solidFill>
              </a:rPr>
              <a:t>GeV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GB" dirty="0">
                <a:solidFill>
                  <a:srgbClr val="0000FF"/>
                </a:solidFill>
              </a:rPr>
              <a:t>Continuum … 2.3(1) &amp; &lt;2</a:t>
            </a:r>
            <a:r>
              <a:rPr lang="en-GB" i="1" dirty="0">
                <a:solidFill>
                  <a:srgbClr val="0000FF"/>
                </a:solidFill>
              </a:rPr>
              <a:t>x</a:t>
            </a:r>
            <a:r>
              <a:rPr lang="en-GB" dirty="0">
                <a:solidFill>
                  <a:srgbClr val="0000FF"/>
                </a:solidFill>
              </a:rPr>
              <a:t>&gt; = 0.52±0.04</a:t>
            </a:r>
          </a:p>
          <a:p>
            <a:pPr lvl="1"/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Lattice         … 2.2(1) &amp; &lt;2x&gt; = 0.42±0.05</a:t>
            </a:r>
          </a:p>
        </p:txBody>
      </p:sp>
    </p:spTree>
    <p:extLst>
      <p:ext uri="{BB962C8B-B14F-4D97-AF65-F5344CB8AC3E}">
        <p14:creationId xmlns:p14="http://schemas.microsoft.com/office/powerpoint/2010/main" val="242767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4810125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33925"/>
            <a:ext cx="9144000" cy="1362075"/>
          </a:xfrm>
        </p:spPr>
        <p:txBody>
          <a:bodyPr/>
          <a:lstStyle/>
          <a:p>
            <a:pPr lvl="0" algn="ctr"/>
            <a:r>
              <a:rPr lang="en-US" sz="69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Where is the mass?</a:t>
            </a:r>
            <a:endParaRPr lang="en-US" sz="69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2584" y="6629400"/>
            <a:ext cx="3581400" cy="304800"/>
          </a:xfrm>
        </p:spPr>
        <p:txBody>
          <a:bodyPr/>
          <a:lstStyle/>
          <a:p>
            <a:r>
              <a:rPr lang="en-US"/>
              <a:t>8th GHP Workshop 2019/04/10-12 ... (46)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Craig Roberts. Exploring the Origin of Mass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7850" y="547687"/>
            <a:ext cx="5143500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383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C5372A5-160A-4121-A6E7-D92EC1709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736" y="1636776"/>
            <a:ext cx="4997326" cy="35844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2FC28B-99BB-43E9-A419-797802643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GB" sz="2800" i="1" dirty="0"/>
              <a:t>π</a:t>
            </a:r>
            <a:r>
              <a:rPr lang="en-GB" dirty="0"/>
              <a:t> </a:t>
            </a:r>
            <a:r>
              <a:rPr lang="en-US" sz="2800" dirty="0"/>
              <a:t>valence-quark distributions</a:t>
            </a:r>
            <a:br>
              <a:rPr lang="en-US" sz="2800" dirty="0"/>
            </a:br>
            <a:r>
              <a:rPr lang="en-US" sz="2800" dirty="0"/>
              <a:t>20 Years of Evolution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677A6-447E-4725-ABF0-33FBF1DF8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4495800" cy="508793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AU" sz="2000" dirty="0"/>
              <a:t>2010/09 … Reconsideration of data: </a:t>
            </a:r>
            <a:r>
              <a:rPr lang="en-AU" sz="2000" dirty="0" err="1"/>
              <a:t>Aicher</a:t>
            </a:r>
            <a:r>
              <a:rPr lang="en-AU" sz="2000" dirty="0"/>
              <a:t> </a:t>
            </a:r>
            <a:r>
              <a:rPr lang="en-AU" sz="2000" i="1" dirty="0"/>
              <a:t>et al</a:t>
            </a:r>
            <a:r>
              <a:rPr lang="en-AU" sz="2000" dirty="0"/>
              <a:t>., </a:t>
            </a:r>
            <a:r>
              <a:rPr lang="en-GB" sz="2000" dirty="0"/>
              <a:t>Phys. Rev. Lett. </a:t>
            </a:r>
            <a:r>
              <a:rPr lang="en-GB" sz="2000" b="1" dirty="0"/>
              <a:t>105</a:t>
            </a:r>
            <a:r>
              <a:rPr lang="en-GB" sz="2000" dirty="0"/>
              <a:t> (2010) 252003 </a:t>
            </a:r>
          </a:p>
          <a:p>
            <a:pPr lvl="1">
              <a:spcBef>
                <a:spcPts val="600"/>
              </a:spcBef>
            </a:pPr>
            <a:r>
              <a:rPr lang="en-AU" sz="1800" dirty="0"/>
              <a:t>Consistent next-to-leading-order analysis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0000FF"/>
                </a:solidFill>
              </a:rPr>
              <a:t>2019/04 … Ding, </a:t>
            </a:r>
            <a:r>
              <a:rPr lang="en-US" sz="2000" i="1" dirty="0">
                <a:solidFill>
                  <a:srgbClr val="0000FF"/>
                </a:solidFill>
              </a:rPr>
              <a:t>et al</a:t>
            </a:r>
            <a:r>
              <a:rPr lang="en-US" sz="2000" dirty="0">
                <a:solidFill>
                  <a:srgbClr val="0000FF"/>
                </a:solidFill>
              </a:rPr>
              <a:t>. 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solidFill>
                  <a:srgbClr val="0000FF"/>
                </a:solidFill>
              </a:rPr>
              <a:t>Continuum QCD prediction, using most sophisticated bound-state kernels currently available 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2019/01 …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</a:rPr>
              <a:t>Sufian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sz="2000" i="1" dirty="0">
                <a:solidFill>
                  <a:schemeClr val="tx1">
                    <a:lumMod val="75000"/>
                  </a:schemeClr>
                </a:solidFill>
              </a:rPr>
              <a:t>et al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. </a:t>
            </a:r>
          </a:p>
          <a:p>
            <a:pPr lvl="1">
              <a:spcBef>
                <a:spcPts val="0"/>
              </a:spcBef>
            </a:pPr>
            <a:r>
              <a:rPr lang="en-AU" sz="1800" dirty="0">
                <a:solidFill>
                  <a:schemeClr val="tx1">
                    <a:lumMod val="75000"/>
                  </a:schemeClr>
                </a:solidFill>
              </a:rPr>
              <a:t>1</a:t>
            </a:r>
            <a:r>
              <a:rPr lang="en-AU" sz="1800" baseline="30000" dirty="0">
                <a:solidFill>
                  <a:schemeClr val="tx1">
                    <a:lumMod val="75000"/>
                  </a:schemeClr>
                </a:solidFill>
              </a:rPr>
              <a:t>st</a:t>
            </a:r>
            <a:r>
              <a:rPr lang="en-AU" sz="1800" dirty="0">
                <a:solidFill>
                  <a:schemeClr val="tx1">
                    <a:lumMod val="75000"/>
                  </a:schemeClr>
                </a:solidFill>
              </a:rPr>
              <a:t> exploratory lattice-QCD calculation, </a:t>
            </a:r>
          </a:p>
          <a:p>
            <a:pPr lvl="1">
              <a:spcBef>
                <a:spcPts val="0"/>
              </a:spcBef>
            </a:pPr>
            <a:r>
              <a:rPr lang="en-AU" sz="1800" dirty="0">
                <a:solidFill>
                  <a:schemeClr val="tx1">
                    <a:lumMod val="75000"/>
                  </a:schemeClr>
                </a:solidFill>
              </a:rPr>
              <a:t>using lattice-calculable matrix element obtained through spatially-separated current-current correlations in coordinate space</a:t>
            </a:r>
          </a:p>
          <a:p>
            <a:pPr lvl="1">
              <a:spcBef>
                <a:spcPts val="600"/>
              </a:spcBef>
            </a:pPr>
            <a:r>
              <a:rPr lang="en-GB" sz="1800" dirty="0">
                <a:solidFill>
                  <a:schemeClr val="tx1">
                    <a:lumMod val="75000"/>
                  </a:schemeClr>
                </a:solidFill>
              </a:rPr>
              <a:t>m</a:t>
            </a:r>
            <a:r>
              <a:rPr lang="en-GB" sz="1800" baseline="-25000" dirty="0">
                <a:solidFill>
                  <a:schemeClr val="tx1">
                    <a:lumMod val="75000"/>
                  </a:schemeClr>
                </a:solidFill>
              </a:rPr>
              <a:t>π</a:t>
            </a:r>
            <a:r>
              <a:rPr lang="en-GB" sz="1800" baseline="30000" dirty="0">
                <a:solidFill>
                  <a:schemeClr val="tx1">
                    <a:lumMod val="75000"/>
                  </a:schemeClr>
                </a:solidFill>
              </a:rPr>
              <a:t>2</a:t>
            </a:r>
            <a:r>
              <a:rPr lang="en-GB" sz="1800" dirty="0">
                <a:solidFill>
                  <a:schemeClr val="tx1">
                    <a:lumMod val="75000"/>
                  </a:schemeClr>
                </a:solidFill>
              </a:rPr>
              <a:t> = 9 m</a:t>
            </a:r>
            <a:r>
              <a:rPr lang="en-GB" sz="1800" baseline="-25000" dirty="0">
                <a:solidFill>
                  <a:schemeClr val="tx1">
                    <a:lumMod val="75000"/>
                  </a:schemeClr>
                </a:solidFill>
              </a:rPr>
              <a:t>π</a:t>
            </a:r>
            <a:r>
              <a:rPr lang="en-GB" sz="1800" baseline="30000" dirty="0">
                <a:solidFill>
                  <a:schemeClr val="tx1">
                    <a:lumMod val="75000"/>
                  </a:schemeClr>
                </a:solidFill>
              </a:rPr>
              <a:t>2</a:t>
            </a:r>
            <a:r>
              <a:rPr lang="en-GB" sz="1800" dirty="0">
                <a:solidFill>
                  <a:schemeClr val="tx1">
                    <a:lumMod val="75000"/>
                  </a:schemeClr>
                </a:solidFill>
              </a:rPr>
              <a:t>-physical</a:t>
            </a:r>
            <a:endParaRPr lang="en-US" sz="180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239AF-7FC7-49BF-91AC-AF01102BF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8th GHP Workshop 2019/04/10-12 ... (46)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B2C46-1C67-4E43-A6EA-161801F24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Exploring the Origin of Mass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15C01-3568-44C5-AC5A-A8EDC333B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1B4595-1557-4C82-8E8F-FC99FB06963C}"/>
              </a:ext>
            </a:extLst>
          </p:cNvPr>
          <p:cNvSpPr txBox="1"/>
          <p:nvPr/>
        </p:nvSpPr>
        <p:spPr>
          <a:xfrm>
            <a:off x="4111625" y="4724400"/>
            <a:ext cx="533717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200" dirty="0"/>
          </a:p>
          <a:p>
            <a:pPr>
              <a:buFont typeface="Wingdings" pitchFamily="2" charset="2"/>
              <a:buChar char="M"/>
            </a:pPr>
            <a:r>
              <a:rPr lang="en-GB" sz="2400" dirty="0">
                <a:solidFill>
                  <a:srgbClr val="FF0000"/>
                </a:solidFill>
              </a:rPr>
              <a:t>Modellers still ignoring QCD </a:t>
            </a:r>
          </a:p>
          <a:p>
            <a:r>
              <a:rPr lang="en-GB" sz="2400" dirty="0">
                <a:solidFill>
                  <a:srgbClr val="FF0000"/>
                </a:solidFill>
              </a:rPr>
              <a:t>	&amp; violating symmetries</a:t>
            </a:r>
            <a:endParaRPr lang="en-GB" sz="2400" dirty="0">
              <a:solidFill>
                <a:srgbClr val="FF9900"/>
              </a:solidFill>
            </a:endParaRPr>
          </a:p>
          <a:p>
            <a:pPr>
              <a:buFont typeface="Wingdings" pitchFamily="2" charset="2"/>
              <a:buChar char="M"/>
            </a:pPr>
            <a:r>
              <a:rPr lang="en-GB" sz="2400" dirty="0">
                <a:solidFill>
                  <a:srgbClr val="FF9900"/>
                </a:solidFill>
              </a:rPr>
              <a:t>Phenomenologists question analysis </a:t>
            </a:r>
          </a:p>
          <a:p>
            <a:r>
              <a:rPr lang="en-GB" sz="2400" dirty="0">
                <a:solidFill>
                  <a:srgbClr val="FF9900"/>
                </a:solidFill>
              </a:rPr>
              <a:t>	of </a:t>
            </a:r>
            <a:r>
              <a:rPr lang="en-GB" sz="2400" dirty="0" err="1">
                <a:solidFill>
                  <a:srgbClr val="FF9900"/>
                </a:solidFill>
              </a:rPr>
              <a:t>Aicher</a:t>
            </a:r>
            <a:r>
              <a:rPr lang="en-GB" sz="2400" dirty="0">
                <a:solidFill>
                  <a:srgbClr val="FF9900"/>
                </a:solidFill>
              </a:rPr>
              <a:t> </a:t>
            </a:r>
            <a:r>
              <a:rPr lang="en-GB" sz="2400" i="1" dirty="0">
                <a:solidFill>
                  <a:srgbClr val="FF9900"/>
                </a:solidFill>
              </a:rPr>
              <a:t>et al</a:t>
            </a:r>
            <a:r>
              <a:rPr lang="en-GB" sz="2400" dirty="0">
                <a:solidFill>
                  <a:srgbClr val="FF9900"/>
                </a:solidFill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E0AD12-7006-4A45-BC06-566494C11753}"/>
              </a:ext>
            </a:extLst>
          </p:cNvPr>
          <p:cNvSpPr txBox="1"/>
          <p:nvPr/>
        </p:nvSpPr>
        <p:spPr>
          <a:xfrm>
            <a:off x="4495800" y="915028"/>
            <a:ext cx="4632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Large-</a:t>
            </a:r>
            <a:r>
              <a:rPr lang="en-GB" i="1" dirty="0">
                <a:solidFill>
                  <a:schemeClr val="tx2">
                    <a:lumMod val="75000"/>
                  </a:schemeClr>
                </a:solidFill>
              </a:rPr>
              <a:t>x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exponent</a:t>
            </a:r>
            <a:r>
              <a:rPr lang="el-GR" baseline="30000" dirty="0">
                <a:solidFill>
                  <a:schemeClr val="tx2">
                    <a:lumMod val="75000"/>
                  </a:schemeClr>
                </a:solidFill>
              </a:rPr>
              <a:t> ζ = </a:t>
            </a:r>
            <a:r>
              <a:rPr lang="en-US" baseline="30000" dirty="0">
                <a:solidFill>
                  <a:schemeClr val="tx2">
                    <a:lumMod val="75000"/>
                  </a:schemeClr>
                </a:solidFill>
              </a:rPr>
              <a:t>5.2</a:t>
            </a:r>
            <a:r>
              <a:rPr lang="en-GB" baseline="30000" dirty="0">
                <a:solidFill>
                  <a:schemeClr val="tx2">
                    <a:lumMod val="75000"/>
                  </a:schemeClr>
                </a:solidFill>
              </a:rPr>
              <a:t>GeV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and momentum</a:t>
            </a:r>
            <a:r>
              <a:rPr lang="el-GR" baseline="30000" dirty="0">
                <a:solidFill>
                  <a:schemeClr val="tx2">
                    <a:lumMod val="75000"/>
                  </a:schemeClr>
                </a:solidFill>
              </a:rPr>
              <a:t>ζ = 2</a:t>
            </a:r>
            <a:r>
              <a:rPr lang="en-GB" baseline="30000" dirty="0">
                <a:solidFill>
                  <a:schemeClr val="tx2">
                    <a:lumMod val="75000"/>
                  </a:schemeClr>
                </a:solidFill>
              </a:rPr>
              <a:t>GeV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GB" dirty="0">
                <a:solidFill>
                  <a:srgbClr val="0000FF"/>
                </a:solidFill>
              </a:rPr>
              <a:t>Continuum … 2.3(1) &amp; &lt;2</a:t>
            </a:r>
            <a:r>
              <a:rPr lang="en-GB" i="1" dirty="0">
                <a:solidFill>
                  <a:srgbClr val="0000FF"/>
                </a:solidFill>
              </a:rPr>
              <a:t>x</a:t>
            </a:r>
            <a:r>
              <a:rPr lang="en-GB" dirty="0">
                <a:solidFill>
                  <a:srgbClr val="0000FF"/>
                </a:solidFill>
              </a:rPr>
              <a:t>&gt; = 0.52±0.04</a:t>
            </a:r>
          </a:p>
          <a:p>
            <a:pPr lvl="1"/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Lattice         … 2.2(1) &amp; &lt;2x&gt; = 0.42±0.05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1D6B16-E9F8-4DE2-87BE-162E0017E791}"/>
              </a:ext>
            </a:extLst>
          </p:cNvPr>
          <p:cNvSpPr txBox="1"/>
          <p:nvPr/>
        </p:nvSpPr>
        <p:spPr>
          <a:xfrm>
            <a:off x="4495800" y="914400"/>
            <a:ext cx="4632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Large-</a:t>
            </a:r>
            <a:r>
              <a:rPr lang="en-GB" i="1" dirty="0">
                <a:solidFill>
                  <a:schemeClr val="tx2">
                    <a:lumMod val="75000"/>
                  </a:schemeClr>
                </a:solidFill>
              </a:rPr>
              <a:t>x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exponent</a:t>
            </a:r>
            <a:r>
              <a:rPr lang="el-GR" baseline="30000" dirty="0">
                <a:solidFill>
                  <a:schemeClr val="tx2">
                    <a:lumMod val="75000"/>
                  </a:schemeClr>
                </a:solidFill>
              </a:rPr>
              <a:t> ζ = </a:t>
            </a:r>
            <a:r>
              <a:rPr lang="en-US" baseline="30000" dirty="0">
                <a:solidFill>
                  <a:schemeClr val="tx2">
                    <a:lumMod val="75000"/>
                  </a:schemeClr>
                </a:solidFill>
              </a:rPr>
              <a:t>5.2</a:t>
            </a:r>
            <a:r>
              <a:rPr lang="en-GB" baseline="30000" dirty="0">
                <a:solidFill>
                  <a:schemeClr val="tx2">
                    <a:lumMod val="75000"/>
                  </a:schemeClr>
                </a:solidFill>
              </a:rPr>
              <a:t>GeV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and momentum</a:t>
            </a:r>
            <a:r>
              <a:rPr lang="el-GR" baseline="30000" dirty="0">
                <a:solidFill>
                  <a:schemeClr val="tx2">
                    <a:lumMod val="75000"/>
                  </a:schemeClr>
                </a:solidFill>
              </a:rPr>
              <a:t>ζ = 2</a:t>
            </a:r>
            <a:r>
              <a:rPr lang="en-GB" baseline="30000" dirty="0">
                <a:solidFill>
                  <a:schemeClr val="tx2">
                    <a:lumMod val="75000"/>
                  </a:schemeClr>
                </a:solidFill>
              </a:rPr>
              <a:t>GeV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GB" dirty="0">
                <a:solidFill>
                  <a:srgbClr val="0000FF"/>
                </a:solidFill>
              </a:rPr>
              <a:t>Continuum … 2.3(1) &amp; &lt;2</a:t>
            </a:r>
            <a:r>
              <a:rPr lang="en-GB" i="1" dirty="0">
                <a:solidFill>
                  <a:srgbClr val="0000FF"/>
                </a:solidFill>
              </a:rPr>
              <a:t>x</a:t>
            </a:r>
            <a:r>
              <a:rPr lang="en-GB" dirty="0">
                <a:solidFill>
                  <a:srgbClr val="0000FF"/>
                </a:solidFill>
              </a:rPr>
              <a:t>&gt; = 0.52±0.04</a:t>
            </a:r>
          </a:p>
          <a:p>
            <a:pPr lvl="1"/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Lattice         … 2.2(1) &amp; &lt;2x&gt; = 0.42±0.05</a:t>
            </a:r>
          </a:p>
        </p:txBody>
      </p:sp>
    </p:spTree>
    <p:extLst>
      <p:ext uri="{BB962C8B-B14F-4D97-AF65-F5344CB8AC3E}">
        <p14:creationId xmlns:p14="http://schemas.microsoft.com/office/powerpoint/2010/main" val="162879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GB" sz="3600" i="1" dirty="0"/>
              <a:t>π</a:t>
            </a:r>
            <a:r>
              <a:rPr lang="en-GB" sz="3600" dirty="0"/>
              <a:t> &amp; </a:t>
            </a:r>
            <a:r>
              <a:rPr lang="en-GB" sz="3600" i="1" dirty="0"/>
              <a:t>K</a:t>
            </a:r>
            <a:r>
              <a:rPr lang="en-GB" sz="3600" dirty="0"/>
              <a:t> PDFs</a:t>
            </a:r>
            <a:br>
              <a:rPr lang="en-GB" sz="32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678488"/>
          </a:xfrm>
        </p:spPr>
        <p:txBody>
          <a:bodyPr/>
          <a:lstStyle/>
          <a:p>
            <a:r>
              <a:rPr lang="en-AU" dirty="0"/>
              <a:t>Urgent need for Newer Data</a:t>
            </a:r>
          </a:p>
          <a:p>
            <a:pPr lvl="1">
              <a:spcBef>
                <a:spcPts val="0"/>
              </a:spcBef>
            </a:pPr>
            <a:r>
              <a:rPr lang="en-AU" sz="2200" dirty="0"/>
              <a:t>Persistent controversy regarding the </a:t>
            </a:r>
            <a:r>
              <a:rPr lang="en-AU" sz="2200" dirty="0" err="1"/>
              <a:t>Bjorken</a:t>
            </a:r>
            <a:r>
              <a:rPr lang="en-AU" sz="2200" dirty="0"/>
              <a:t>-</a:t>
            </a:r>
            <a:r>
              <a:rPr lang="en-AU" sz="2200" i="1" dirty="0"/>
              <a:t>x</a:t>
            </a:r>
            <a:r>
              <a:rPr lang="en-GB" sz="2200" dirty="0"/>
              <a:t> ≃1</a:t>
            </a:r>
            <a:r>
              <a:rPr lang="en-AU" sz="2200" dirty="0"/>
              <a:t> behaviour of the pion’s valence-quark PDF </a:t>
            </a:r>
          </a:p>
          <a:p>
            <a:pPr lvl="1">
              <a:spcBef>
                <a:spcPts val="0"/>
              </a:spcBef>
            </a:pPr>
            <a:r>
              <a:rPr lang="en-AU" sz="2200" dirty="0"/>
              <a:t>Single modest-quality measurement of </a:t>
            </a:r>
            <a:r>
              <a:rPr lang="en-AU" sz="2200" i="1" dirty="0" err="1"/>
              <a:t>u</a:t>
            </a:r>
            <a:r>
              <a:rPr lang="en-AU" sz="2200" i="1" baseline="30000" dirty="0" err="1"/>
              <a:t>K</a:t>
            </a:r>
            <a:r>
              <a:rPr lang="en-AU" sz="2200" i="1" dirty="0"/>
              <a:t>(x)/u</a:t>
            </a:r>
            <a:r>
              <a:rPr lang="en-AU" sz="2200" i="1" baseline="30000" dirty="0"/>
              <a:t>π</a:t>
            </a:r>
            <a:r>
              <a:rPr lang="en-AU" sz="2200" i="1" dirty="0"/>
              <a:t>(x) (1980) </a:t>
            </a:r>
            <a:r>
              <a:rPr lang="en-AU" sz="2200" dirty="0"/>
              <a:t>cannot be considered definitive. </a:t>
            </a:r>
          </a:p>
          <a:p>
            <a:r>
              <a:rPr lang="en-AU" dirty="0"/>
              <a:t>Approved experiment, using tagged DIS at </a:t>
            </a:r>
            <a:r>
              <a:rPr lang="en-AU" dirty="0" err="1"/>
              <a:t>JLab</a:t>
            </a:r>
            <a:r>
              <a:rPr lang="en-AU" dirty="0"/>
              <a:t> 12, should contribute to a resolution of pion question</a:t>
            </a:r>
          </a:p>
          <a:p>
            <a:r>
              <a:rPr lang="en-AU" dirty="0"/>
              <a:t>Similar technique might also serve for the kaon … experiment approved</a:t>
            </a:r>
          </a:p>
          <a:p>
            <a:r>
              <a:rPr lang="en-AU" dirty="0"/>
              <a:t>Future: </a:t>
            </a:r>
          </a:p>
          <a:p>
            <a:pPr lvl="1">
              <a:spcBef>
                <a:spcPts val="0"/>
              </a:spcBef>
            </a:pPr>
            <a:r>
              <a:rPr lang="en-AU" dirty="0"/>
              <a:t>New </a:t>
            </a:r>
            <a:r>
              <a:rPr lang="en-AU" dirty="0" err="1"/>
              <a:t>mesonic</a:t>
            </a:r>
            <a:r>
              <a:rPr lang="en-AU" dirty="0"/>
              <a:t> </a:t>
            </a:r>
            <a:r>
              <a:rPr lang="en-AU" dirty="0" err="1"/>
              <a:t>Drell</a:t>
            </a:r>
            <a:r>
              <a:rPr lang="en-AU" dirty="0"/>
              <a:t>-Yan measurements at modern facilities (COMPASS at LHC) could yield valuable information on </a:t>
            </a:r>
            <a:r>
              <a:rPr lang="en-AU" i="1" dirty="0"/>
              <a:t>π</a:t>
            </a:r>
            <a:r>
              <a:rPr lang="en-AU" dirty="0"/>
              <a:t> and </a:t>
            </a:r>
            <a:r>
              <a:rPr lang="en-AU" i="1" dirty="0"/>
              <a:t>K</a:t>
            </a:r>
            <a:r>
              <a:rPr lang="en-AU" dirty="0"/>
              <a:t> PDFs</a:t>
            </a:r>
          </a:p>
          <a:p>
            <a:pPr lvl="2">
              <a:spcBef>
                <a:spcPts val="0"/>
              </a:spcBef>
            </a:pPr>
            <a:r>
              <a:rPr lang="en-AU" sz="2000" dirty="0"/>
              <a:t>Discussed extensively in “Letter of Intent: A New QCD facility at the M2 beam line of the CERN SPS (COMPASS++/AMBER)” [http://arxiv.org/abs/arXiv:1808.00848]</a:t>
            </a:r>
          </a:p>
          <a:p>
            <a:pPr lvl="1">
              <a:spcBef>
                <a:spcPts val="600"/>
              </a:spcBef>
            </a:pPr>
            <a:r>
              <a:rPr lang="en-AU" sz="2200" dirty="0">
                <a:solidFill>
                  <a:srgbClr val="008000"/>
                </a:solidFill>
              </a:rPr>
              <a:t>EIC would be capable of providing access to </a:t>
            </a:r>
            <a:r>
              <a:rPr lang="en-AU" sz="2200" i="1" dirty="0">
                <a:solidFill>
                  <a:srgbClr val="008000"/>
                </a:solidFill>
              </a:rPr>
              <a:t>π</a:t>
            </a:r>
            <a:r>
              <a:rPr lang="en-AU" sz="2200" dirty="0">
                <a:solidFill>
                  <a:srgbClr val="008000"/>
                </a:solidFill>
              </a:rPr>
              <a:t> and </a:t>
            </a:r>
            <a:r>
              <a:rPr lang="en-AU" sz="2200" i="1" dirty="0">
                <a:solidFill>
                  <a:srgbClr val="008000"/>
                </a:solidFill>
              </a:rPr>
              <a:t>K </a:t>
            </a:r>
            <a:r>
              <a:rPr lang="en-AU" sz="2200" dirty="0">
                <a:solidFill>
                  <a:srgbClr val="008000"/>
                </a:solidFill>
              </a:rPr>
              <a:t>PDFs through measurements of forward nucleon structure functions.</a:t>
            </a:r>
            <a:r>
              <a:rPr lang="en-AU" sz="2200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8th GHP Workshop 2019/04/10-12 ... (46)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Exploring the Origin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7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160" y="304800"/>
            <a:ext cx="5094440" cy="3276600"/>
          </a:xfrm>
          <a:prstGeom prst="rect">
            <a:avLst/>
          </a:prstGeom>
        </p:spPr>
      </p:pic>
      <p:pic>
        <p:nvPicPr>
          <p:cNvPr id="14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401" y="3352800"/>
            <a:ext cx="5181600" cy="350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GB" sz="3200" dirty="0"/>
              <a:t>Kaon’s </a:t>
            </a:r>
            <a:br>
              <a:rPr lang="en-GB" sz="3200" dirty="0"/>
            </a:br>
            <a:r>
              <a:rPr lang="en-GB" sz="3200" dirty="0"/>
              <a:t>gluon content</a:t>
            </a:r>
            <a:endParaRPr lang="en-GB" sz="3200" i="1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9037"/>
            <a:ext cx="3530600" cy="4525963"/>
          </a:xfrm>
        </p:spPr>
        <p:txBody>
          <a:bodyPr/>
          <a:lstStyle/>
          <a:p>
            <a:r>
              <a:rPr lang="en-GB" i="1" dirty="0"/>
              <a:t>〈</a:t>
            </a:r>
            <a:r>
              <a:rPr lang="en-GB" i="1" dirty="0" err="1"/>
              <a:t>x〉</a:t>
            </a:r>
            <a:r>
              <a:rPr lang="en-GB" i="1" baseline="-25000" dirty="0" err="1"/>
              <a:t>g</a:t>
            </a:r>
            <a:r>
              <a:rPr lang="en-GB" i="1" baseline="30000" dirty="0" err="1"/>
              <a:t>K</a:t>
            </a:r>
            <a:r>
              <a:rPr lang="en-GB" i="1" dirty="0"/>
              <a:t>(</a:t>
            </a:r>
            <a:r>
              <a:rPr lang="en-GB" i="1" dirty="0" err="1"/>
              <a:t>ζ</a:t>
            </a:r>
            <a:r>
              <a:rPr lang="en-GB" i="1" baseline="-25000" dirty="0" err="1"/>
              <a:t>H</a:t>
            </a:r>
            <a:r>
              <a:rPr lang="en-GB" i="1" dirty="0"/>
              <a:t>)</a:t>
            </a:r>
            <a:r>
              <a:rPr lang="en-GB" dirty="0"/>
              <a:t> = 0.05 ± 0.05</a:t>
            </a:r>
          </a:p>
          <a:p>
            <a:pPr marL="400050" lvl="1" indent="0">
              <a:buNone/>
            </a:pPr>
            <a:r>
              <a:rPr lang="en-GB" sz="2200" dirty="0"/>
              <a:t>⇒ Valence quarks carry   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GB" sz="2200" dirty="0"/>
              <a:t>      95% of kaon’s     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GB" sz="2200" dirty="0"/>
              <a:t>      momentum at </a:t>
            </a:r>
            <a:r>
              <a:rPr lang="en-GB" sz="2200" i="1" dirty="0" err="1"/>
              <a:t>ζ</a:t>
            </a:r>
            <a:r>
              <a:rPr lang="en-GB" sz="2200" i="1" baseline="-25000" dirty="0" err="1"/>
              <a:t>H</a:t>
            </a:r>
            <a:endParaRPr lang="en-GB" sz="2200" dirty="0"/>
          </a:p>
          <a:p>
            <a:pPr>
              <a:spcBef>
                <a:spcPts val="1200"/>
              </a:spcBef>
            </a:pPr>
            <a:r>
              <a:rPr lang="en-GB" dirty="0"/>
              <a:t>DGLAP-evolved to </a:t>
            </a:r>
            <a:r>
              <a:rPr lang="en-GB" sz="2400" i="1" dirty="0"/>
              <a:t>ζ</a:t>
            </a:r>
            <a:r>
              <a:rPr lang="en-GB" sz="2400" i="1" baseline="-25000" dirty="0"/>
              <a:t>2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400050" lvl="1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en-GB" sz="2200" i="1" dirty="0">
                <a:solidFill>
                  <a:srgbClr val="008000"/>
                </a:solidFill>
              </a:rPr>
              <a:t>Valence-quarks carry </a:t>
            </a:r>
            <a:r>
              <a:rPr lang="en-GB" sz="2800" i="1" dirty="0">
                <a:solidFill>
                  <a:srgbClr val="008000"/>
                </a:solidFill>
              </a:rPr>
              <a:t>⅔</a:t>
            </a:r>
            <a:r>
              <a:rPr lang="en-GB" sz="2200" i="1" dirty="0">
                <a:solidFill>
                  <a:srgbClr val="008000"/>
                </a:solidFill>
              </a:rPr>
              <a:t> of kaon’s light-front momentum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200" i="1" dirty="0">
                <a:solidFill>
                  <a:srgbClr val="C00000"/>
                </a:solidFill>
              </a:rPr>
              <a:t>Cf. Only ½ for the pion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Exploring the Origin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6834981" y="339630"/>
            <a:ext cx="914400" cy="2587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0%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507162" y="1044010"/>
            <a:ext cx="914400" cy="2587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</a:rPr>
              <a:t>10%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3327400"/>
            <a:ext cx="3149600" cy="1244600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486282"/>
            <a:ext cx="2268000" cy="381000"/>
          </a:xfrm>
        </p:spPr>
        <p:txBody>
          <a:bodyPr/>
          <a:lstStyle/>
          <a:p>
            <a:r>
              <a:rPr lang="en-US"/>
              <a:t>8th GHP Workshop 2019/04/10-12 ... (46)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02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600" i="1" dirty="0"/>
              <a:t>π</a:t>
            </a:r>
            <a:r>
              <a:rPr lang="en-GB" sz="3600" dirty="0"/>
              <a:t> &amp; </a:t>
            </a:r>
            <a:r>
              <a:rPr lang="en-GB" sz="3600" i="1" dirty="0"/>
              <a:t>K</a:t>
            </a:r>
            <a:r>
              <a:rPr lang="en-GB" sz="3600" dirty="0"/>
              <a:t> PDFs</a:t>
            </a:r>
            <a:br>
              <a:rPr lang="en-GB" sz="2400" dirty="0"/>
            </a:b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884237"/>
                <a:ext cx="8458200" cy="5059363"/>
              </a:xfrm>
            </p:spPr>
            <p:txBody>
              <a:bodyPr/>
              <a:lstStyle/>
              <a:p>
                <a:r>
                  <a:rPr lang="en-GB" sz="2400" dirty="0"/>
                  <a:t>Marked differences between </a:t>
                </a:r>
                <a:r>
                  <a:rPr lang="en-GB" sz="2400" i="1" dirty="0"/>
                  <a:t>π</a:t>
                </a:r>
                <a:r>
                  <a:rPr lang="en-GB" sz="2400" dirty="0"/>
                  <a:t> &amp; </a:t>
                </a:r>
                <a:r>
                  <a:rPr lang="en-GB" sz="2400" i="1" dirty="0"/>
                  <a:t>K</a:t>
                </a:r>
                <a:r>
                  <a:rPr lang="en-GB" sz="2400" dirty="0"/>
                  <a:t> gluon content</a:t>
                </a:r>
              </a:p>
              <a:p>
                <a:pPr lvl="1"/>
                <a:r>
                  <a:rPr lang="en-AU" sz="2400" i="1" dirty="0" err="1"/>
                  <a:t>ζ</a:t>
                </a:r>
                <a:r>
                  <a:rPr lang="en-AU" sz="2400" i="1" baseline="-25000" dirty="0" err="1"/>
                  <a:t>H</a:t>
                </a:r>
                <a:r>
                  <a:rPr lang="en-AU" sz="2400" dirty="0"/>
                  <a:t>: </a:t>
                </a:r>
              </a:p>
              <a:p>
                <a:pPr lvl="2"/>
                <a:r>
                  <a:rPr lang="en-AU" sz="1800" dirty="0"/>
                  <a:t>Whilst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AU" sz="1800" dirty="0"/>
                  <a:t> </a:t>
                </a:r>
                <a:r>
                  <a:rPr lang="en-GB" dirty="0"/>
                  <a:t>∼</a:t>
                </a:r>
                <a:r>
                  <a:rPr lang="en-AU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1800" dirty="0"/>
                  <a:t>of pion’s light-front momentum carried by glue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𝑂𝑛𝑙𝑦</m:t>
                    </m:r>
                    <m:r>
                      <a:rPr lang="en-GB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AU" sz="1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AU" sz="1800" dirty="0">
                    <a:solidFill>
                      <a:srgbClr val="C00000"/>
                    </a:solidFill>
                  </a:rPr>
                  <a:t>  of the kaon’s light-front momentum lies with glue</a:t>
                </a:r>
              </a:p>
              <a:p>
                <a:pPr lvl="1"/>
                <a:r>
                  <a:rPr lang="en-AU" sz="2400" i="1" dirty="0"/>
                  <a:t>ζ</a:t>
                </a:r>
                <a:r>
                  <a:rPr lang="en-AU" sz="2400" i="1" baseline="-25000" dirty="0"/>
                  <a:t>2</a:t>
                </a:r>
                <a:r>
                  <a:rPr lang="en-AU" sz="2400" i="1" baseline="30000" dirty="0"/>
                  <a:t>2</a:t>
                </a:r>
                <a:r>
                  <a:rPr lang="en-AU" sz="2400" i="1" dirty="0"/>
                  <a:t> = </a:t>
                </a:r>
                <a:r>
                  <a:rPr lang="en-AU" sz="2400" dirty="0"/>
                  <a:t>4 GeV</a:t>
                </a:r>
                <a:r>
                  <a:rPr lang="en-AU" sz="2400" baseline="30000" dirty="0"/>
                  <a:t>2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AU" sz="2000" dirty="0"/>
                  <a:t>Glue carries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AU" sz="2000" dirty="0"/>
                  <a:t> of pion’s momentum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AU" sz="2000" dirty="0"/>
                  <a:t> of kaon’s momentum</a:t>
                </a:r>
              </a:p>
              <a:p>
                <a:pPr lvl="1"/>
                <a:r>
                  <a:rPr lang="en-AU" sz="2400" dirty="0"/>
                  <a:t>Evident in differences between large-</a:t>
                </a:r>
                <a:r>
                  <a:rPr lang="en-AU" sz="2400" i="1" dirty="0"/>
                  <a:t>x</a:t>
                </a:r>
                <a:r>
                  <a:rPr lang="en-AU" sz="2400" dirty="0"/>
                  <a:t> behaviour of valence-quark distributions in these two mesons</a:t>
                </a:r>
              </a:p>
              <a:p>
                <a:r>
                  <a:rPr lang="en-GB" sz="2400" dirty="0"/>
                  <a:t>Signal of </a:t>
                </a:r>
                <a:r>
                  <a:rPr lang="en-GB" sz="2400" dirty="0" err="1"/>
                  <a:t>Nambu</a:t>
                </a:r>
                <a:r>
                  <a:rPr lang="en-GB" sz="2400" dirty="0"/>
                  <a:t>-Goldstone boson character of </a:t>
                </a:r>
                <a:r>
                  <a:rPr lang="en-GB" sz="2400" i="1" dirty="0"/>
                  <a:t>π</a:t>
                </a:r>
                <a:endParaRPr lang="en-GB" sz="2400" dirty="0"/>
              </a:p>
              <a:p>
                <a:pPr lvl="1"/>
                <a:r>
                  <a:rPr lang="en-GB" sz="2400" dirty="0"/>
                  <a:t>Nearly complete cancellation between </a:t>
                </a:r>
              </a:p>
              <a:p>
                <a:pPr marL="857250" lvl="2" indent="0">
                  <a:spcBef>
                    <a:spcPts val="0"/>
                  </a:spcBef>
                  <a:buNone/>
                </a:pPr>
                <a:r>
                  <a:rPr lang="en-GB" sz="2400" dirty="0"/>
                  <a:t>one-particle dressing and binding attraction </a:t>
                </a:r>
              </a:p>
              <a:p>
                <a:pPr marL="857250" lvl="2" indent="0">
                  <a:spcBef>
                    <a:spcPts val="0"/>
                  </a:spcBef>
                  <a:buNone/>
                </a:pPr>
                <a:r>
                  <a:rPr lang="en-GB" sz="2400" dirty="0"/>
                  <a:t>in this almost-massless </a:t>
                </a:r>
                <a:r>
                  <a:rPr lang="en-GB" sz="2400" dirty="0" err="1"/>
                  <a:t>pseudoscalar</a:t>
                </a:r>
                <a:r>
                  <a:rPr lang="en-GB" sz="2400" dirty="0"/>
                  <a:t> system</a:t>
                </a:r>
              </a:p>
              <a:p>
                <a:pPr marL="857250" lvl="2" indent="0">
                  <a:spcBef>
                    <a:spcPts val="0"/>
                  </a:spcBef>
                  <a:buNone/>
                </a:pPr>
                <a:r>
                  <a:rPr lang="en-GB" sz="2400" dirty="0"/>
                  <a:t>		2 </a:t>
                </a:r>
                <a:r>
                  <a:rPr lang="en-GB" sz="2400" dirty="0" err="1"/>
                  <a:t>Mass</a:t>
                </a:r>
                <a:r>
                  <a:rPr lang="en-GB" sz="2400" baseline="-25000" dirty="0" err="1"/>
                  <a:t>Q</a:t>
                </a:r>
                <a:r>
                  <a:rPr lang="en-GB" sz="2400" dirty="0"/>
                  <a:t> + </a:t>
                </a:r>
                <a:r>
                  <a:rPr lang="en-GB" sz="2400" dirty="0" err="1"/>
                  <a:t>U</a:t>
                </a:r>
                <a:r>
                  <a:rPr lang="en-GB" sz="2400" baseline="-25000" dirty="0" err="1"/>
                  <a:t>g</a:t>
                </a:r>
                <a:r>
                  <a:rPr lang="en-GB" sz="2400" dirty="0"/>
                  <a:t> ≈ 0</a:t>
                </a: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884237"/>
                <a:ext cx="8458200" cy="5059363"/>
              </a:xfrm>
              <a:blipFill>
                <a:blip r:embed="rId3"/>
                <a:stretch>
                  <a:fillRect l="-1009" t="-964" r="-360" b="-110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99086" y="6486282"/>
            <a:ext cx="2232000" cy="304800"/>
          </a:xfrm>
        </p:spPr>
        <p:txBody>
          <a:bodyPr/>
          <a:lstStyle/>
          <a:p>
            <a:r>
              <a:rPr lang="en-US"/>
              <a:t>8th GHP Workshop 2019/04/10-12 ... (46)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Exploring the Origin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953" y="4572000"/>
            <a:ext cx="2177075" cy="19206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48768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i="1" dirty="0"/>
              <a:t>Valence-quark distribution functions in the kaon and pion,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/>
              <a:t>Chen Chen, Lei Chang </a:t>
            </a:r>
            <a:r>
              <a:rPr lang="en-AU" sz="1200" i="1" dirty="0"/>
              <a:t>et al</a:t>
            </a:r>
            <a:r>
              <a:rPr lang="en-AU" sz="1200" dirty="0"/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>
                <a:hlinkClick r:id="rId5"/>
              </a:rPr>
              <a:t>arXiv:1602.01502 [</a:t>
            </a:r>
            <a:r>
              <a:rPr lang="en-AU" sz="1200" dirty="0" err="1">
                <a:hlinkClick r:id="rId5"/>
              </a:rPr>
              <a:t>nucl-th</a:t>
            </a:r>
            <a:r>
              <a:rPr lang="en-AU" sz="1200" dirty="0">
                <a:hlinkClick r:id="rId5"/>
              </a:rPr>
              <a:t>]</a:t>
            </a:r>
            <a:r>
              <a:rPr lang="en-AU" sz="1200" dirty="0"/>
              <a:t>, </a:t>
            </a:r>
            <a:r>
              <a:rPr lang="en-GB" sz="1200" dirty="0">
                <a:hlinkClick r:id="rId6"/>
              </a:rPr>
              <a:t>Phys. Rev. D</a:t>
            </a:r>
            <a:r>
              <a:rPr lang="en-GB" sz="1200" b="1" dirty="0">
                <a:hlinkClick r:id="rId6"/>
              </a:rPr>
              <a:t>93</a:t>
            </a:r>
            <a:r>
              <a:rPr lang="en-GB" sz="1200" dirty="0">
                <a:hlinkClick r:id="rId6"/>
              </a:rPr>
              <a:t> (2016) 074021/1-11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07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600" i="1" dirty="0"/>
              <a:t>π</a:t>
            </a:r>
            <a:r>
              <a:rPr lang="en-GB" sz="3600" dirty="0"/>
              <a:t> &amp; </a:t>
            </a:r>
            <a:r>
              <a:rPr lang="en-GB" sz="3600" i="1" dirty="0"/>
              <a:t>K</a:t>
            </a:r>
            <a:r>
              <a:rPr lang="en-GB" sz="3600" dirty="0"/>
              <a:t> PDFs</a:t>
            </a:r>
            <a:br>
              <a:rPr lang="en-GB" sz="24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458200" cy="4525963"/>
          </a:xfrm>
        </p:spPr>
        <p:txBody>
          <a:bodyPr/>
          <a:lstStyle/>
          <a:p>
            <a:r>
              <a:rPr lang="en-GB" sz="2400" dirty="0"/>
              <a:t>Understanding the emergence and character of </a:t>
            </a:r>
            <a:r>
              <a:rPr lang="en-GB" sz="2400" dirty="0" err="1"/>
              <a:t>Nambu</a:t>
            </a:r>
            <a:r>
              <a:rPr lang="en-GB" sz="2400" dirty="0"/>
              <a:t>-Goldstone modes in the Standard Model is critical</a:t>
            </a:r>
          </a:p>
          <a:p>
            <a:pPr lvl="1"/>
            <a:r>
              <a:rPr lang="en-GB" sz="2200" dirty="0" err="1"/>
              <a:t>Nambu</a:t>
            </a:r>
            <a:r>
              <a:rPr lang="en-GB" sz="2200" dirty="0"/>
              <a:t>-Goldstone modes are </a:t>
            </a:r>
            <a:r>
              <a:rPr lang="en-GB" sz="2200" dirty="0" err="1"/>
              <a:t>nonpointlike</a:t>
            </a:r>
            <a:r>
              <a:rPr lang="en-GB" sz="2200" dirty="0"/>
              <a:t>!</a:t>
            </a:r>
          </a:p>
          <a:p>
            <a:pPr lvl="1"/>
            <a:r>
              <a:rPr lang="en-GB" sz="2200" dirty="0"/>
              <a:t>Intimately connected with origin of mass!</a:t>
            </a:r>
          </a:p>
          <a:p>
            <a:pPr lvl="1"/>
            <a:r>
              <a:rPr lang="en-GB" sz="2200" dirty="0"/>
              <a:t>Possibly/Probably(?) inseparable from expression of confinement!</a:t>
            </a:r>
          </a:p>
          <a:p>
            <a:r>
              <a:rPr lang="en-GB" sz="2400" dirty="0"/>
              <a:t>Difference between gluon content of </a:t>
            </a:r>
            <a:r>
              <a:rPr lang="en-GB" sz="2400" i="1" dirty="0"/>
              <a:t>π</a:t>
            </a:r>
            <a:r>
              <a:rPr lang="en-GB" sz="2400" dirty="0"/>
              <a:t> &amp; </a:t>
            </a:r>
            <a:r>
              <a:rPr lang="en-GB" sz="2400" i="1" dirty="0"/>
              <a:t>K </a:t>
            </a:r>
            <a:r>
              <a:rPr lang="en-GB" sz="2400" dirty="0"/>
              <a:t>is measurable … 	using well-designed EIC </a:t>
            </a:r>
          </a:p>
          <a:p>
            <a:r>
              <a:rPr lang="en-GB" sz="2400" dirty="0"/>
              <a:t>Write a definitive new chapter in future textbooks on the Standard Model 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8th GHP Workshop 2019/04/10-12 ... (46)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Exploring the Origin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7" name="Picture 6" descr="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4876800"/>
            <a:ext cx="4437897" cy="1204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48768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i="1" dirty="0"/>
              <a:t>Valence-quark distribution functions in the kaon and pion,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/>
              <a:t>Chen Chen, Lei Chang </a:t>
            </a:r>
            <a:r>
              <a:rPr lang="en-AU" sz="1200" i="1" dirty="0"/>
              <a:t>et al</a:t>
            </a:r>
            <a:r>
              <a:rPr lang="en-AU" sz="1200" dirty="0"/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>
                <a:hlinkClick r:id="rId4"/>
              </a:rPr>
              <a:t>arXiv:1602.01502 [</a:t>
            </a:r>
            <a:r>
              <a:rPr lang="en-AU" sz="1200" dirty="0" err="1">
                <a:hlinkClick r:id="rId4"/>
              </a:rPr>
              <a:t>nucl-th</a:t>
            </a:r>
            <a:r>
              <a:rPr lang="en-AU" sz="1200" dirty="0">
                <a:hlinkClick r:id="rId4"/>
              </a:rPr>
              <a:t>]</a:t>
            </a:r>
            <a:r>
              <a:rPr lang="en-AU" sz="1200" dirty="0"/>
              <a:t>, </a:t>
            </a:r>
            <a:r>
              <a:rPr lang="en-GB" sz="1200" dirty="0">
                <a:hlinkClick r:id="rId5"/>
              </a:rPr>
              <a:t>Phys. Rev. D</a:t>
            </a:r>
            <a:r>
              <a:rPr lang="en-GB" sz="1200" b="1" dirty="0">
                <a:hlinkClick r:id="rId5"/>
              </a:rPr>
              <a:t>93</a:t>
            </a:r>
            <a:r>
              <a:rPr lang="en-GB" sz="1200" dirty="0">
                <a:hlinkClick r:id="rId5"/>
              </a:rPr>
              <a:t> (2016) 074021/1-11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9" name="Picture 8" descr="Insigh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3387" y="2267528"/>
            <a:ext cx="2019300" cy="85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0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5840" cy="6854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7765" y="4406900"/>
            <a:ext cx="4946947" cy="13620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20853" y="2157413"/>
            <a:ext cx="4946947" cy="15001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n-GB" sz="13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Mistral" panose="03090702030407020403" pitchFamily="66" charset="0"/>
              </a:rPr>
              <a:t>Epilogue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400" y="6638278"/>
            <a:ext cx="4114800" cy="381000"/>
          </a:xfrm>
        </p:spPr>
        <p:txBody>
          <a:bodyPr/>
          <a:lstStyle/>
          <a:p>
            <a:r>
              <a:rPr lang="en-US"/>
              <a:t>8th GHP Workshop 2019/04/10-12 ... (46)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24400" y="6485878"/>
            <a:ext cx="5942013" cy="228600"/>
          </a:xfrm>
        </p:spPr>
        <p:txBody>
          <a:bodyPr/>
          <a:lstStyle/>
          <a:p>
            <a:r>
              <a:rPr lang="en-AU"/>
              <a:t>Craig Roberts. Exploring the Origin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2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C19FB9A-9348-48D1-BF3C-0A56385B56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733800"/>
            <a:ext cx="3276600" cy="24894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9437"/>
            <a:ext cx="9144000" cy="5668963"/>
          </a:xfrm>
        </p:spPr>
        <p:txBody>
          <a:bodyPr/>
          <a:lstStyle/>
          <a:p>
            <a:r>
              <a:rPr lang="en-US" sz="2300" dirty="0"/>
              <a:t>Challenge: Explain and Understand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dirty="0"/>
              <a:t>	the Origin and Distribution of the Vast Bulk of Visible Mass</a:t>
            </a:r>
          </a:p>
          <a:p>
            <a:pPr>
              <a:spcBef>
                <a:spcPts val="600"/>
              </a:spcBef>
            </a:pPr>
            <a:r>
              <a:rPr lang="en-US" sz="2300" dirty="0"/>
              <a:t>Current Paradigm: Quantum Chromodynamics</a:t>
            </a:r>
          </a:p>
          <a:p>
            <a:pPr>
              <a:spcBef>
                <a:spcPts val="600"/>
              </a:spcBef>
            </a:pPr>
            <a:r>
              <a:rPr lang="en-US" sz="2300" dirty="0"/>
              <a:t>QCD is plausibly a mathematically well-defined quantum field theory,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dirty="0"/>
              <a:t>	</a:t>
            </a:r>
            <a:r>
              <a:rPr lang="en-US" sz="2400" i="1" dirty="0"/>
              <a:t>The only one we’ve ever produced</a:t>
            </a:r>
          </a:p>
          <a:p>
            <a:pPr lvl="1">
              <a:spcBef>
                <a:spcPts val="0"/>
              </a:spcBef>
            </a:pPr>
            <a:r>
              <a:rPr lang="en-US" dirty="0"/>
              <a:t>Consequently, it is a worthwhile paradigm for developing Beyond-SM theories</a:t>
            </a:r>
          </a:p>
          <a:p>
            <a:pPr>
              <a:spcBef>
                <a:spcPts val="600"/>
              </a:spcBef>
            </a:pPr>
            <a:r>
              <a:rPr lang="en-US" sz="2300" dirty="0"/>
              <a:t>Challenge is to reveal the content of strong-QCD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Tough Problem </a:t>
            </a:r>
          </a:p>
          <a:p>
            <a:pPr>
              <a:spcBef>
                <a:spcPts val="600"/>
              </a:spcBef>
            </a:pPr>
            <a:r>
              <a:rPr lang="en-US" sz="2300" i="1" dirty="0">
                <a:solidFill>
                  <a:srgbClr val="008000"/>
                </a:solidFill>
              </a:rPr>
              <a:t>Progress </a:t>
            </a:r>
            <a:r>
              <a:rPr lang="en-US" sz="2300" dirty="0"/>
              <a:t>and </a:t>
            </a:r>
            <a:r>
              <a:rPr lang="en-US" sz="2300" i="1" dirty="0">
                <a:solidFill>
                  <a:srgbClr val="008000"/>
                </a:solidFill>
              </a:rPr>
              <a:t>Insights</a:t>
            </a:r>
            <a:r>
              <a:rPr lang="en-US" sz="2300" dirty="0"/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300" dirty="0"/>
              <a:t>     being delivered by amalgam of </a:t>
            </a:r>
          </a:p>
          <a:p>
            <a:pPr lvl="1">
              <a:spcBef>
                <a:spcPts val="0"/>
              </a:spcBef>
            </a:pPr>
            <a:r>
              <a:rPr lang="en-US" sz="2100" dirty="0"/>
              <a:t>Experiment</a:t>
            </a:r>
          </a:p>
          <a:p>
            <a:pPr lvl="1">
              <a:spcBef>
                <a:spcPts val="0"/>
              </a:spcBef>
            </a:pPr>
            <a:r>
              <a:rPr lang="en-US" sz="2100" dirty="0"/>
              <a:t>Phenomenology </a:t>
            </a:r>
          </a:p>
          <a:p>
            <a:pPr lvl="1">
              <a:spcBef>
                <a:spcPts val="0"/>
              </a:spcBef>
            </a:pPr>
            <a:r>
              <a:rPr lang="en-US" sz="2100" dirty="0"/>
              <a:t>Theory </a:t>
            </a:r>
          </a:p>
          <a:p>
            <a:pPr>
              <a:spcBef>
                <a:spcPts val="600"/>
              </a:spcBef>
            </a:pPr>
            <a:r>
              <a:rPr lang="en-US" sz="2300" dirty="0"/>
              <a:t>Must continue into eras of </a:t>
            </a:r>
            <a:endParaRPr lang="en-US" sz="2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8th GHP Workshop 2019/04/10-12 ... (46)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2819400" cy="228600"/>
          </a:xfrm>
        </p:spPr>
        <p:txBody>
          <a:bodyPr/>
          <a:lstStyle/>
          <a:p>
            <a:r>
              <a:rPr lang="en-US" i="0"/>
              <a:t>Craig Roberts. Exploring the Origin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BE284D-6733-4CC2-9E97-28121EDB4C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512549"/>
            <a:ext cx="2123627" cy="3075012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FD7C2520-1905-4EA1-8131-767A3335D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6200"/>
            <a:ext cx="8229600" cy="1143000"/>
          </a:xfrm>
        </p:spPr>
        <p:txBody>
          <a:bodyPr/>
          <a:lstStyle/>
          <a:p>
            <a:pPr algn="r"/>
            <a:r>
              <a:rPr lang="en-GB" sz="5400" i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Mistral" panose="03090702030407020403" pitchFamily="66" charset="0"/>
              </a:rPr>
              <a:t>Epilogue</a:t>
            </a:r>
            <a:br>
              <a:rPr lang="en-GB" sz="9600" i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Mistral" panose="03090702030407020403" pitchFamily="66" charset="0"/>
              </a:rPr>
            </a:b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9099536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FC08AD-32EF-46BA-BA4D-A7060E4A2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8th GHP Workshop 2019/04/10-12 ... (46)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2CDC8B-9F60-49D8-A6D2-7A7BF71DE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Exploring the Origin of Mass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3FB3D-CEB2-46B6-B5EE-6BACBBCE4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47</a:t>
            </a:fld>
            <a:endParaRPr lang="en-US"/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" name="Slide Zoom 5">
                <a:extLst>
                  <a:ext uri="{FF2B5EF4-FFF2-40B4-BE49-F238E27FC236}">
                    <a16:creationId xmlns:a16="http://schemas.microsoft.com/office/drawing/2014/main" id="{3FEC3F28-1C01-4FB2-A938-A3ED0743188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49926654"/>
                  </p:ext>
                </p:extLst>
              </p:nvPr>
            </p:nvGraphicFramePr>
            <p:xfrm>
              <a:off x="260873" y="422910"/>
              <a:ext cx="2286000" cy="1714500"/>
            </p:xfrm>
            <a:graphic>
              <a:graphicData uri="http://schemas.microsoft.com/office/powerpoint/2016/slidezoom">
                <pslz:sldZm>
                  <pslz:sldZmObj sldId="1757" cId="4023924502">
                    <pslz:zmPr id="{0F83A98E-637B-4839-9FD4-BE3C165DEB2C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" name="Slide Zoom 5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3FEC3F28-1C01-4FB2-A938-A3ED0743188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0873" y="422910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8" name="Slide Zoom 7">
                <a:extLst>
                  <a:ext uri="{FF2B5EF4-FFF2-40B4-BE49-F238E27FC236}">
                    <a16:creationId xmlns:a16="http://schemas.microsoft.com/office/drawing/2014/main" id="{D3A1D4F9-3D15-4980-8A94-D73F02E1545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11863930"/>
                  </p:ext>
                </p:extLst>
              </p:nvPr>
            </p:nvGraphicFramePr>
            <p:xfrm>
              <a:off x="2895600" y="416635"/>
              <a:ext cx="2286000" cy="1714500"/>
            </p:xfrm>
            <a:graphic>
              <a:graphicData uri="http://schemas.microsoft.com/office/powerpoint/2016/slidezoom">
                <pslz:sldZm>
                  <pslz:sldZmObj sldId="1759" cId="4131524712">
                    <pslz:zmPr id="{E38B2488-F903-44E0-A923-02792A70D167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8" name="Slide Zoom 7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D3A1D4F9-3D15-4980-8A94-D73F02E1545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95600" y="416635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0" name="Slide Zoom 9">
                <a:extLst>
                  <a:ext uri="{FF2B5EF4-FFF2-40B4-BE49-F238E27FC236}">
                    <a16:creationId xmlns:a16="http://schemas.microsoft.com/office/drawing/2014/main" id="{8DFA2E14-5547-4829-9AD0-EE97E233967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0736175"/>
                  </p:ext>
                </p:extLst>
              </p:nvPr>
            </p:nvGraphicFramePr>
            <p:xfrm>
              <a:off x="5540188" y="416635"/>
              <a:ext cx="2286000" cy="1714500"/>
            </p:xfrm>
            <a:graphic>
              <a:graphicData uri="http://schemas.microsoft.com/office/powerpoint/2016/slidezoom">
                <pslz:sldZm>
                  <pslz:sldZmObj sldId="1556" cId="3393027158">
                    <pslz:zmPr id="{E3C4EAA6-D12B-46D6-A40B-6371CB6C8E25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0" name="Slide Zoom 9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8DFA2E14-5547-4829-9AD0-EE97E233967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40188" y="416635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2" name="Slide Zoom 11">
                <a:extLst>
                  <a:ext uri="{FF2B5EF4-FFF2-40B4-BE49-F238E27FC236}">
                    <a16:creationId xmlns:a16="http://schemas.microsoft.com/office/drawing/2014/main" id="{0FE0164F-F3BE-4E7C-BE7A-53FFAC9C325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73035950"/>
                  </p:ext>
                </p:extLst>
              </p:nvPr>
            </p:nvGraphicFramePr>
            <p:xfrm>
              <a:off x="320040" y="2461484"/>
              <a:ext cx="2286000" cy="1714500"/>
            </p:xfrm>
            <a:graphic>
              <a:graphicData uri="http://schemas.microsoft.com/office/powerpoint/2016/slidezoom">
                <pslz:sldZm>
                  <pslz:sldZmObj sldId="1215" cId="3142203003">
                    <pslz:zmPr id="{43EE416C-CD58-4966-BF23-918D8F3D6EA8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2" name="Slide Zoom 11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0FE0164F-F3BE-4E7C-BE7A-53FFAC9C325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0040" y="2461484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4" name="Slide Zoom 13">
                <a:extLst>
                  <a:ext uri="{FF2B5EF4-FFF2-40B4-BE49-F238E27FC236}">
                    <a16:creationId xmlns:a16="http://schemas.microsoft.com/office/drawing/2014/main" id="{5F0AFC42-AE5D-4B43-8CA4-EEDF6B503A0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4417663"/>
                  </p:ext>
                </p:extLst>
              </p:nvPr>
            </p:nvGraphicFramePr>
            <p:xfrm>
              <a:off x="2891118" y="2466863"/>
              <a:ext cx="2286000" cy="1714500"/>
            </p:xfrm>
            <a:graphic>
              <a:graphicData uri="http://schemas.microsoft.com/office/powerpoint/2016/slidezoom">
                <pslz:sldZm>
                  <pslz:sldZmObj sldId="1879" cId="68980572">
                    <pslz:zmPr id="{C9C895EA-0C88-4FFF-8BB4-DA8AE9119705}" returnToParent="0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4" name="Slide Zoom 13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5F0AFC42-AE5D-4B43-8CA4-EEDF6B503A0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91118" y="2466863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6" name="Slide Zoom 15">
                <a:extLst>
                  <a:ext uri="{FF2B5EF4-FFF2-40B4-BE49-F238E27FC236}">
                    <a16:creationId xmlns:a16="http://schemas.microsoft.com/office/drawing/2014/main" id="{15169038-E299-4F8D-88FC-2483D1540FD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38786377"/>
                  </p:ext>
                </p:extLst>
              </p:nvPr>
            </p:nvGraphicFramePr>
            <p:xfrm>
              <a:off x="5550946" y="2437279"/>
              <a:ext cx="2286000" cy="1714500"/>
            </p:xfrm>
            <a:graphic>
              <a:graphicData uri="http://schemas.microsoft.com/office/powerpoint/2016/slidezoom">
                <pslz:sldZm>
                  <pslz:sldZmObj sldId="1527" cId="240103657">
                    <pslz:zmPr id="{4D5D09A3-4FC4-41F1-AB4A-41584A5448AF}" returnToParent="0" transitionDur="100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6" name="Slide Zoom 15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15169038-E299-4F8D-88FC-2483D1540FD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50946" y="2437279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8" name="Slide Zoom 17">
                <a:extLst>
                  <a:ext uri="{FF2B5EF4-FFF2-40B4-BE49-F238E27FC236}">
                    <a16:creationId xmlns:a16="http://schemas.microsoft.com/office/drawing/2014/main" id="{4EFCC053-FB36-4E55-A372-58F44E7F2F3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35183328"/>
                  </p:ext>
                </p:extLst>
              </p:nvPr>
            </p:nvGraphicFramePr>
            <p:xfrm>
              <a:off x="320040" y="4575176"/>
              <a:ext cx="2286000" cy="1714500"/>
            </p:xfrm>
            <a:graphic>
              <a:graphicData uri="http://schemas.microsoft.com/office/powerpoint/2016/slidezoom">
                <pslz:sldZm>
                  <pslz:sldZmObj sldId="1892" cId="3185668136">
                    <pslz:zmPr id="{EE59BF3B-0C86-4E9A-A8E1-EF72632AD4A1}" returnToParent="0" transitionDur="100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8" name="Slide Zoom 17">
                <a:hlinkClick r:id="rId15" action="ppaction://hlinksldjump"/>
                <a:extLst>
                  <a:ext uri="{FF2B5EF4-FFF2-40B4-BE49-F238E27FC236}">
                    <a16:creationId xmlns:a16="http://schemas.microsoft.com/office/drawing/2014/main" id="{4EFCC053-FB36-4E55-A372-58F44E7F2F3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0040" y="4575176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0" name="Slide Zoom 19">
                <a:extLst>
                  <a:ext uri="{FF2B5EF4-FFF2-40B4-BE49-F238E27FC236}">
                    <a16:creationId xmlns:a16="http://schemas.microsoft.com/office/drawing/2014/main" id="{47A03B24-26FA-4C19-92B8-40DA4B9AF47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84453092"/>
                  </p:ext>
                </p:extLst>
              </p:nvPr>
            </p:nvGraphicFramePr>
            <p:xfrm>
              <a:off x="3052482" y="4559225"/>
              <a:ext cx="2286000" cy="1714500"/>
            </p:xfrm>
            <a:graphic>
              <a:graphicData uri="http://schemas.microsoft.com/office/powerpoint/2016/slidezoom">
                <pslz:sldZm>
                  <pslz:sldZmObj sldId="1901" cId="2127075574">
                    <pslz:zmPr id="{A262FB73-DEDB-4A36-9D1A-71B096F47AA0}" returnToParent="0" transitionDur="1000">
                      <p166:blipFill xmlns:p166="http://schemas.microsoft.com/office/powerpoint/2016/6/main">
                        <a:blip r:embed="rId1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0" name="Slide Zoom 19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47A03B24-26FA-4C19-92B8-40DA4B9AF47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52482" y="4559225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2767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4000" b="0" i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Trace Anomaly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7575" cy="5562600"/>
          </a:xfrm>
        </p:spPr>
        <p:txBody>
          <a:bodyPr/>
          <a:lstStyle/>
          <a:p>
            <a:r>
              <a:rPr lang="en-GB" dirty="0"/>
              <a:t>Knowing that a trace anomaly exists does not deliver a great deal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	… Indicates only that a mass-scale must exist</a:t>
            </a:r>
          </a:p>
          <a:p>
            <a:r>
              <a:rPr lang="en-GB" dirty="0"/>
              <a:t>Can one compute and/or understand the magnitude of that scale?</a:t>
            </a:r>
          </a:p>
          <a:p>
            <a:pPr>
              <a:spcAft>
                <a:spcPts val="2400"/>
              </a:spcAft>
            </a:pPr>
            <a:r>
              <a:rPr lang="en-GB" dirty="0"/>
              <a:t>One can certainly </a:t>
            </a:r>
            <a:r>
              <a:rPr lang="en-GB" i="1" dirty="0">
                <a:solidFill>
                  <a:srgbClr val="008000"/>
                </a:solidFill>
              </a:rPr>
              <a:t>measure</a:t>
            </a:r>
            <a:r>
              <a:rPr lang="en-GB" dirty="0">
                <a:solidFill>
                  <a:srgbClr val="008000"/>
                </a:solidFill>
              </a:rPr>
              <a:t> </a:t>
            </a:r>
            <a:r>
              <a:rPr lang="en-GB" dirty="0"/>
              <a:t>the magnitude … consider proton: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 the chiral limit the entirety of the proton’s mass is produced by the trace anomaly, </a:t>
            </a:r>
            <a:r>
              <a:rPr lang="en-GB" i="1" dirty="0"/>
              <a:t>Θ</a:t>
            </a:r>
            <a:r>
              <a:rPr lang="en-GB" i="1" baseline="-25000" dirty="0"/>
              <a:t>0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	… In QCD, </a:t>
            </a:r>
            <a:r>
              <a:rPr lang="en-GB" i="1" dirty="0"/>
              <a:t>Θ</a:t>
            </a:r>
            <a:r>
              <a:rPr lang="en-GB" i="1" baseline="-25000" dirty="0"/>
              <a:t>0</a:t>
            </a:r>
            <a:r>
              <a:rPr lang="en-GB" baseline="-25000" dirty="0"/>
              <a:t> </a:t>
            </a:r>
            <a:r>
              <a:rPr lang="en-GB" dirty="0"/>
              <a:t>measures the strength of gluon self-interactions </a:t>
            </a:r>
          </a:p>
          <a:p>
            <a:pPr marL="0" indent="0">
              <a:buNone/>
            </a:pPr>
            <a:r>
              <a:rPr lang="en-GB" dirty="0"/>
              <a:t>	… so, from one perspective,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i="1" dirty="0"/>
              <a:t>		</a:t>
            </a:r>
            <a:r>
              <a:rPr lang="en-GB" i="1" dirty="0" err="1"/>
              <a:t>m</a:t>
            </a:r>
            <a:r>
              <a:rPr lang="en-GB" i="1" baseline="-25000" dirty="0" err="1"/>
              <a:t>p</a:t>
            </a:r>
            <a:r>
              <a:rPr lang="en-GB" dirty="0"/>
              <a:t> is (somehow) completely generated by glue.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44304" y="6611816"/>
            <a:ext cx="3453607" cy="381000"/>
          </a:xfrm>
        </p:spPr>
        <p:txBody>
          <a:bodyPr/>
          <a:lstStyle/>
          <a:p>
            <a:r>
              <a:rPr lang="en-US"/>
              <a:t>8th GHP Workshop 2019/04/10-12 ... (46)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Exploring the Origin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Oval 7"/>
          <p:cNvSpPr/>
          <p:nvPr/>
        </p:nvSpPr>
        <p:spPr bwMode="auto">
          <a:xfrm>
            <a:off x="2667000" y="92076"/>
            <a:ext cx="914400" cy="593724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4724400" cy="685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818487"/>
            <a:ext cx="4419600" cy="4155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386498"/>
            <a:ext cx="7620000" cy="115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2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4810125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33925"/>
            <a:ext cx="9144000" cy="1362075"/>
          </a:xfrm>
        </p:spPr>
        <p:txBody>
          <a:bodyPr/>
          <a:lstStyle/>
          <a:p>
            <a:pPr lvl="0" algn="ctr"/>
            <a:r>
              <a:rPr lang="en-US" sz="69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On the other hand …</a:t>
            </a:r>
            <a:endParaRPr lang="en-US" sz="69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Craig Roberts. Exploring the Origin of Mass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224" y="547687"/>
            <a:ext cx="3872752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750168" y="6597160"/>
            <a:ext cx="3493690" cy="381000"/>
          </a:xfrm>
        </p:spPr>
        <p:txBody>
          <a:bodyPr/>
          <a:lstStyle/>
          <a:p>
            <a:r>
              <a:rPr lang="en-US"/>
              <a:t>8th GHP Workshop 2019/04/10-12 ... (46)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367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4000" b="0" i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Trace Anomaly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7575" cy="5562600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GB" sz="2400" dirty="0"/>
              <a:t>In the chiral limit</a:t>
            </a:r>
          </a:p>
          <a:p>
            <a:pPr marL="0" indent="0">
              <a:buNone/>
            </a:pPr>
            <a:r>
              <a:rPr lang="en-GB" sz="2400" dirty="0"/>
              <a:t>					⇒</a:t>
            </a:r>
          </a:p>
          <a:p>
            <a:pPr>
              <a:spcBef>
                <a:spcPts val="1200"/>
              </a:spcBef>
            </a:pPr>
            <a:r>
              <a:rPr lang="en-GB" sz="2400" dirty="0">
                <a:solidFill>
                  <a:srgbClr val="C00000"/>
                </a:solidFill>
              </a:rPr>
              <a:t>Does this mean</a:t>
            </a:r>
            <a:r>
              <a:rPr lang="en-GB" sz="2400" dirty="0"/>
              <a:t> that the scale anomaly vanishes trivially in the pion state, </a:t>
            </a:r>
            <a:r>
              <a:rPr lang="en-GB" sz="2400" i="1" dirty="0"/>
              <a:t>i.e</a:t>
            </a:r>
            <a:r>
              <a:rPr lang="en-GB" sz="2400" dirty="0"/>
              <a:t>. </a:t>
            </a:r>
            <a:r>
              <a:rPr lang="en-GB" sz="2400" dirty="0">
                <a:solidFill>
                  <a:srgbClr val="C00000"/>
                </a:solidFill>
              </a:rPr>
              <a:t>gluons contribute nothing to the pion mass? </a:t>
            </a:r>
          </a:p>
          <a:p>
            <a:r>
              <a:rPr lang="en-AU" sz="2400" dirty="0"/>
              <a:t>Difficult way to obtain “zero”!</a:t>
            </a:r>
          </a:p>
          <a:p>
            <a:pPr>
              <a:spcBef>
                <a:spcPts val="1800"/>
              </a:spcBef>
            </a:pPr>
            <a:r>
              <a:rPr lang="en-AU" sz="2400" dirty="0"/>
              <a:t>Easier to imagine that “zero” owes to cancellations between different operator contributions to the expectation value of </a:t>
            </a:r>
            <a:r>
              <a:rPr lang="en-GB" sz="2400" i="1" dirty="0"/>
              <a:t>Θ</a:t>
            </a:r>
            <a:r>
              <a:rPr lang="en-GB" sz="2400" i="1" baseline="-25000" dirty="0"/>
              <a:t>0</a:t>
            </a:r>
            <a:r>
              <a:rPr lang="en-AU" sz="2400" dirty="0"/>
              <a:t>.  </a:t>
            </a:r>
          </a:p>
          <a:p>
            <a:r>
              <a:rPr lang="en-AU" sz="2400" dirty="0"/>
              <a:t>Of course, such precise cancellation should not be an accident.  </a:t>
            </a:r>
          </a:p>
          <a:p>
            <a:pPr marL="800100" lvl="2" indent="0">
              <a:buNone/>
            </a:pPr>
            <a:r>
              <a:rPr lang="en-AU" sz="2400" dirty="0"/>
              <a:t>It could only arise naturally because </a:t>
            </a:r>
          </a:p>
          <a:p>
            <a:pPr marL="800100" lvl="2" indent="0">
              <a:buNone/>
            </a:pPr>
            <a:r>
              <a:rPr lang="en-AU" sz="2400" dirty="0"/>
              <a:t>of some symmetry and/or symmetry-breaking pattern.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53100" y="6624468"/>
            <a:ext cx="3428940" cy="368300"/>
          </a:xfrm>
        </p:spPr>
        <p:txBody>
          <a:bodyPr/>
          <a:lstStyle/>
          <a:p>
            <a:r>
              <a:rPr lang="en-US"/>
              <a:t>8th GHP Workshop 2019/04/10-12 ... (46)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Exploring the Origin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Oval 7"/>
          <p:cNvSpPr/>
          <p:nvPr/>
        </p:nvSpPr>
        <p:spPr bwMode="auto">
          <a:xfrm>
            <a:off x="2667000" y="92076"/>
            <a:ext cx="914400" cy="593724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81200"/>
            <a:ext cx="3683000" cy="381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00" y="2006600"/>
            <a:ext cx="2806700" cy="355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4724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2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1143000"/>
          </a:xfrm>
        </p:spPr>
        <p:txBody>
          <a:bodyPr/>
          <a:lstStyle/>
          <a:p>
            <a:r>
              <a:rPr lang="en-GB" sz="4000" b="0" i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Whence “1” and yet “0”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60575"/>
            <a:ext cx="8839200" cy="4949825"/>
          </a:xfrm>
        </p:spPr>
        <p:txBody>
          <a:bodyPr/>
          <a:lstStyle/>
          <a:p>
            <a:r>
              <a:rPr lang="en-AU" sz="3200" i="1" dirty="0">
                <a:solidFill>
                  <a:srgbClr val="BF0703"/>
                </a:solidFill>
              </a:rPr>
              <a:t>No statement of the question </a:t>
            </a:r>
          </a:p>
          <a:p>
            <a:pPr marL="0" indent="0">
              <a:buNone/>
            </a:pPr>
            <a:r>
              <a:rPr lang="en-AU" sz="3200" i="1" dirty="0">
                <a:solidFill>
                  <a:srgbClr val="BF0703"/>
                </a:solidFill>
              </a:rPr>
              <a:t>	“How does the mass of the proton arise?” </a:t>
            </a:r>
          </a:p>
          <a:p>
            <a:pPr marL="0" indent="0">
              <a:buNone/>
            </a:pPr>
            <a:r>
              <a:rPr lang="en-AU" sz="3200" i="1" dirty="0">
                <a:solidFill>
                  <a:srgbClr val="BF0703"/>
                </a:solidFill>
              </a:rPr>
              <a:t>	is complete without the additional clause </a:t>
            </a:r>
          </a:p>
          <a:p>
            <a:pPr marL="0" indent="0">
              <a:buNone/>
            </a:pPr>
            <a:r>
              <a:rPr lang="en-AU" sz="3200" i="1" dirty="0">
                <a:solidFill>
                  <a:srgbClr val="BF0703"/>
                </a:solidFill>
              </a:rPr>
              <a:t>	“How does the pion remain </a:t>
            </a:r>
            <a:r>
              <a:rPr lang="en-AU" sz="3200" b="1" dirty="0">
                <a:ln w="28575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massless</a:t>
            </a:r>
            <a:r>
              <a:rPr lang="en-AU" sz="3200" i="1" dirty="0">
                <a:solidFill>
                  <a:srgbClr val="BF0703"/>
                </a:solidFill>
              </a:rPr>
              <a:t>?”</a:t>
            </a:r>
          </a:p>
          <a:p>
            <a:pPr>
              <a:spcBef>
                <a:spcPts val="1200"/>
              </a:spcBef>
            </a:pPr>
            <a:r>
              <a:rPr lang="en-AU" sz="2400" dirty="0">
                <a:solidFill>
                  <a:schemeClr val="tx2">
                    <a:lumMod val="50000"/>
                  </a:schemeClr>
                </a:solidFill>
              </a:rPr>
              <a:t>Natural visible-matter mass-scale must emerge simultaneously with apparent preservation of scale invariance in related systems</a:t>
            </a:r>
          </a:p>
          <a:p>
            <a:pPr lvl="1"/>
            <a:r>
              <a:rPr lang="en-AU" sz="2400" dirty="0">
                <a:solidFill>
                  <a:schemeClr val="tx2">
                    <a:lumMod val="50000"/>
                  </a:schemeClr>
                </a:solidFill>
              </a:rPr>
              <a:t>Expectation value of </a:t>
            </a:r>
            <a:r>
              <a:rPr lang="en-GB" sz="2400" i="1" dirty="0"/>
              <a:t>Θ</a:t>
            </a:r>
            <a:r>
              <a:rPr lang="en-GB" sz="2400" i="1" baseline="-25000" dirty="0"/>
              <a:t>0 </a:t>
            </a:r>
            <a:r>
              <a:rPr lang="en-AU" sz="2400" dirty="0">
                <a:solidFill>
                  <a:schemeClr val="tx2">
                    <a:lumMod val="50000"/>
                  </a:schemeClr>
                </a:solidFill>
              </a:rPr>
              <a:t>in pion is always zero, irrespective of the size of the natural mass-scale for strong interactions = </a:t>
            </a:r>
            <a:r>
              <a:rPr lang="en-AU" sz="2400" i="1" dirty="0" err="1">
                <a:solidFill>
                  <a:schemeClr val="tx2">
                    <a:lumMod val="50000"/>
                  </a:schemeClr>
                </a:solidFill>
              </a:rPr>
              <a:t>m</a:t>
            </a:r>
            <a:r>
              <a:rPr lang="en-AU" sz="2400" i="1" baseline="-25000" dirty="0" err="1">
                <a:solidFill>
                  <a:schemeClr val="tx2">
                    <a:lumMod val="50000"/>
                  </a:schemeClr>
                </a:solidFill>
              </a:rPr>
              <a:t>p</a:t>
            </a:r>
            <a:endParaRPr lang="en-GB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0" y="6629400"/>
            <a:ext cx="4525962" cy="381000"/>
          </a:xfrm>
        </p:spPr>
        <p:txBody>
          <a:bodyPr/>
          <a:lstStyle/>
          <a:p>
            <a:r>
              <a:rPr lang="en-US"/>
              <a:t>8th GHP Workshop 2019/04/10-12 ... (46)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Exploring the Origin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7678"/>
            <a:ext cx="8077200" cy="5549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001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1143000"/>
          </a:xfrm>
        </p:spPr>
        <p:txBody>
          <a:bodyPr/>
          <a:lstStyle/>
          <a:p>
            <a:r>
              <a:rPr lang="en-GB" sz="4000" b="0" i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Whence “1” and yet “0”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60575"/>
            <a:ext cx="8839200" cy="4949825"/>
          </a:xfrm>
        </p:spPr>
        <p:txBody>
          <a:bodyPr/>
          <a:lstStyle/>
          <a:p>
            <a:r>
              <a:rPr lang="en-AU" sz="3200" i="1" dirty="0">
                <a:solidFill>
                  <a:srgbClr val="BF0703"/>
                </a:solidFill>
              </a:rPr>
              <a:t>No statement of the question </a:t>
            </a:r>
          </a:p>
          <a:p>
            <a:pPr marL="0" indent="0">
              <a:buNone/>
            </a:pPr>
            <a:r>
              <a:rPr lang="en-AU" sz="3200" i="1" dirty="0">
                <a:solidFill>
                  <a:srgbClr val="BF0703"/>
                </a:solidFill>
              </a:rPr>
              <a:t>	“How does the mass of the proton arise?” </a:t>
            </a:r>
          </a:p>
          <a:p>
            <a:pPr marL="0" indent="0">
              <a:buNone/>
            </a:pPr>
            <a:r>
              <a:rPr lang="en-AU" sz="3200" i="1" dirty="0">
                <a:solidFill>
                  <a:srgbClr val="BF0703"/>
                </a:solidFill>
              </a:rPr>
              <a:t>	is complete without the additional clause </a:t>
            </a:r>
          </a:p>
          <a:p>
            <a:pPr marL="0" indent="0">
              <a:buNone/>
            </a:pPr>
            <a:r>
              <a:rPr lang="en-AU" sz="3200" i="1">
                <a:solidFill>
                  <a:srgbClr val="BF0703"/>
                </a:solidFill>
              </a:rPr>
              <a:t>	“</a:t>
            </a:r>
            <a:r>
              <a:rPr lang="en-AU" sz="3200" i="1" dirty="0">
                <a:solidFill>
                  <a:srgbClr val="BF0703"/>
                </a:solidFill>
              </a:rPr>
              <a:t>How does the pion </a:t>
            </a:r>
            <a:r>
              <a:rPr lang="en-AU" sz="3200" i="1">
                <a:solidFill>
                  <a:srgbClr val="BF0703"/>
                </a:solidFill>
              </a:rPr>
              <a:t>remain </a:t>
            </a:r>
            <a:r>
              <a:rPr lang="en-AU" sz="3200" b="1">
                <a:ln w="28575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massless</a:t>
            </a:r>
            <a:r>
              <a:rPr lang="en-AU" sz="3200" i="1">
                <a:solidFill>
                  <a:srgbClr val="BF0703"/>
                </a:solidFill>
              </a:rPr>
              <a:t>?”</a:t>
            </a:r>
            <a:endParaRPr lang="en-AU" sz="3200" i="1" dirty="0">
              <a:solidFill>
                <a:srgbClr val="BF0703"/>
              </a:solidFill>
            </a:endParaRPr>
          </a:p>
          <a:p>
            <a:pPr>
              <a:spcBef>
                <a:spcPts val="1200"/>
              </a:spcBef>
            </a:pPr>
            <a:r>
              <a:rPr lang="en-AU" sz="2400" dirty="0">
                <a:solidFill>
                  <a:schemeClr val="tx2">
                    <a:lumMod val="50000"/>
                  </a:schemeClr>
                </a:solidFill>
              </a:rPr>
              <a:t>Natural visible-matter mass-scale must emerge simultaneously with apparent preservation of scale invariance in related systems</a:t>
            </a:r>
          </a:p>
          <a:p>
            <a:pPr lvl="1"/>
            <a:r>
              <a:rPr lang="en-AU" sz="2400" dirty="0">
                <a:solidFill>
                  <a:schemeClr val="tx2">
                    <a:lumMod val="50000"/>
                  </a:schemeClr>
                </a:solidFill>
              </a:rPr>
              <a:t>Expectation value of </a:t>
            </a:r>
            <a:r>
              <a:rPr lang="en-GB" sz="2400" i="1" dirty="0"/>
              <a:t>Θ</a:t>
            </a:r>
            <a:r>
              <a:rPr lang="en-GB" sz="2400" i="1" baseline="-25000" dirty="0"/>
              <a:t>0 </a:t>
            </a:r>
            <a:r>
              <a:rPr lang="en-AU" sz="2400" dirty="0">
                <a:solidFill>
                  <a:schemeClr val="tx2">
                    <a:lumMod val="50000"/>
                  </a:schemeClr>
                </a:solidFill>
              </a:rPr>
              <a:t>in pion is always zero, irrespective of the size of the natural mass-scale for strong interactions = </a:t>
            </a:r>
            <a:r>
              <a:rPr lang="en-AU" sz="2400" i="1" dirty="0" err="1">
                <a:solidFill>
                  <a:schemeClr val="tx2">
                    <a:lumMod val="50000"/>
                  </a:schemeClr>
                </a:solidFill>
              </a:rPr>
              <a:t>m</a:t>
            </a:r>
            <a:r>
              <a:rPr lang="en-AU" sz="2400" i="1" baseline="-25000" dirty="0" err="1">
                <a:solidFill>
                  <a:schemeClr val="tx2">
                    <a:lumMod val="50000"/>
                  </a:schemeClr>
                </a:solidFill>
              </a:rPr>
              <a:t>p</a:t>
            </a:r>
            <a:endParaRPr lang="en-GB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0" y="6629400"/>
            <a:ext cx="4525962" cy="381000"/>
          </a:xfrm>
        </p:spPr>
        <p:txBody>
          <a:bodyPr/>
          <a:lstStyle/>
          <a:p>
            <a:r>
              <a:rPr lang="en-US"/>
              <a:t>8th GHP Workshop 2019/04/10-12 ... (46)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Exploring the Origin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7678"/>
            <a:ext cx="8077200" cy="5549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A93C18-FCC5-489F-A269-5D4D86605CD0}"/>
              </a:ext>
            </a:extLst>
          </p:cNvPr>
          <p:cNvSpPr txBox="1"/>
          <p:nvPr/>
        </p:nvSpPr>
        <p:spPr>
          <a:xfrm>
            <a:off x="1371275" y="4303492"/>
            <a:ext cx="6706258" cy="230832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Elucidate the entire array</a:t>
            </a:r>
          </a:p>
          <a:p>
            <a:pPr algn="ctr"/>
            <a:r>
              <a:rPr lang="en-US" sz="36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of empirical consequences</a:t>
            </a:r>
          </a:p>
          <a:p>
            <a:pPr algn="ctr"/>
            <a:r>
              <a:rPr lang="en-US" sz="36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of the mechanism responsible </a:t>
            </a:r>
          </a:p>
          <a:p>
            <a:pPr algn="ctr"/>
            <a:r>
              <a:rPr lang="en-US" sz="36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so that the theory can be validated</a:t>
            </a:r>
          </a:p>
        </p:txBody>
      </p:sp>
    </p:spTree>
    <p:extLst>
      <p:ext uri="{BB962C8B-B14F-4D97-AF65-F5344CB8AC3E}">
        <p14:creationId xmlns:p14="http://schemas.microsoft.com/office/powerpoint/2010/main" val="278143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CRAIG20ROBERTS@ALLIYGNFUVWYY577" val="3700"/>
</p:tagLst>
</file>

<file path=ppt/theme/theme1.xml><?xml version="1.0" encoding="utf-8"?>
<a:theme xmlns:a="http://schemas.openxmlformats.org/drawingml/2006/main" name="blue_2007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11">
      <a:dk1>
        <a:srgbClr val="616161"/>
      </a:dk1>
      <a:lt1>
        <a:sysClr val="window" lastClr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4B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45786</TotalTime>
  <Words>3911</Words>
  <Application>Microsoft Office PowerPoint</Application>
  <PresentationFormat>On-screen Show (4:3)</PresentationFormat>
  <Paragraphs>622</Paragraphs>
  <Slides>47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AR BERKLEY</vt:lpstr>
      <vt:lpstr>Arial</vt:lpstr>
      <vt:lpstr>Calibri</vt:lpstr>
      <vt:lpstr>Cambria Math</vt:lpstr>
      <vt:lpstr>Mistral</vt:lpstr>
      <vt:lpstr>Times New Roman</vt:lpstr>
      <vt:lpstr>Trebuchet MS</vt:lpstr>
      <vt:lpstr>Wingdings</vt:lpstr>
      <vt:lpstr>blue_2007</vt:lpstr>
      <vt:lpstr>Equation</vt:lpstr>
      <vt:lpstr> </vt:lpstr>
      <vt:lpstr>Strong Interactions in the  Standard Model</vt:lpstr>
      <vt:lpstr>Trace Anomaly</vt:lpstr>
      <vt:lpstr>Where is the mass?</vt:lpstr>
      <vt:lpstr>Trace Anomaly</vt:lpstr>
      <vt:lpstr>On the other hand …</vt:lpstr>
      <vt:lpstr>Trace Anomaly</vt:lpstr>
      <vt:lpstr>Whence “1” and yet “0” ?</vt:lpstr>
      <vt:lpstr>Whence “1” and yet “0” ?</vt:lpstr>
      <vt:lpstr>Gluon Gap Equation</vt:lpstr>
      <vt:lpstr>In QCD: Gluons become massive!</vt:lpstr>
      <vt:lpstr>QCD’s Running Coupling</vt:lpstr>
      <vt:lpstr>Process-independent  effective-charge in QCD</vt:lpstr>
      <vt:lpstr>QCD Effective Charge</vt:lpstr>
      <vt:lpstr>QCD Effective Charge</vt:lpstr>
      <vt:lpstr>Enigma of Mass</vt:lpstr>
      <vt:lpstr>Pion’s Goldberger -Treiman relation</vt:lpstr>
      <vt:lpstr>Enigma of mass</vt:lpstr>
      <vt:lpstr>Whence “0” ?</vt:lpstr>
      <vt:lpstr>Whence “0” ?</vt:lpstr>
      <vt:lpstr>Pion masslessness</vt:lpstr>
      <vt:lpstr>Pion masslessness</vt:lpstr>
      <vt:lpstr>Revealing Mass</vt:lpstr>
      <vt:lpstr>Consequences … 1</vt:lpstr>
      <vt:lpstr>Consequences … 2</vt:lpstr>
      <vt:lpstr>Consequences … 3</vt:lpstr>
      <vt:lpstr>Observing Mass</vt:lpstr>
      <vt:lpstr>π &amp; K Valence-quark Distribution Functions</vt:lpstr>
      <vt:lpstr>Continuum QCD prediction of  π valence-quark distributions</vt:lpstr>
      <vt:lpstr>Empirical status of the Pion’s  valence-quark distributions</vt:lpstr>
      <vt:lpstr>Empirical status of the Pion’s  valence-quark distributions</vt:lpstr>
      <vt:lpstr>π valence-quark distributions 20 Years of Evolution</vt:lpstr>
      <vt:lpstr>π valence-quark distributions 20 Years of Evolution</vt:lpstr>
      <vt:lpstr>π valence-quark distributions 20 Years of Evolution</vt:lpstr>
      <vt:lpstr>π valence-quark distributions 20 Years of Evolution</vt:lpstr>
      <vt:lpstr>π valence-quark distributions 20 Years of Evolution</vt:lpstr>
      <vt:lpstr>π valence-quark distributions 20 Years of Evolution</vt:lpstr>
      <vt:lpstr>π valence-quark distributions 20 Years of Evolution</vt:lpstr>
      <vt:lpstr>π valence-quark distributions 20 Years of Evolution</vt:lpstr>
      <vt:lpstr>π valence-quark distributions 20 Years of Evolution</vt:lpstr>
      <vt:lpstr>π &amp; K PDFs </vt:lpstr>
      <vt:lpstr>Kaon’s  gluon content</vt:lpstr>
      <vt:lpstr>π &amp; K PDFs </vt:lpstr>
      <vt:lpstr>π &amp; K PDFs </vt:lpstr>
      <vt:lpstr>PowerPoint Presentation</vt:lpstr>
      <vt:lpstr>Epilogue </vt:lpstr>
      <vt:lpstr>PowerPoint Presentation</vt:lpstr>
    </vt:vector>
  </TitlesOfParts>
  <Company>Argonne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Craig Roberts</dc:creator>
  <cp:lastModifiedBy>Craig Roberts</cp:lastModifiedBy>
  <cp:revision>3573</cp:revision>
  <dcterms:created xsi:type="dcterms:W3CDTF">2011-04-14T18:17:37Z</dcterms:created>
  <dcterms:modified xsi:type="dcterms:W3CDTF">2019-04-10T11:55:22Z</dcterms:modified>
</cp:coreProperties>
</file>