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  <p:sldMasterId id="2147483907" r:id="rId3"/>
    <p:sldMasterId id="2147483927" r:id="rId4"/>
    <p:sldMasterId id="2147484015" r:id="rId5"/>
    <p:sldMasterId id="2147484128" r:id="rId6"/>
    <p:sldMasterId id="2147484134" r:id="rId7"/>
    <p:sldMasterId id="2147484161" r:id="rId8"/>
    <p:sldMasterId id="2147484176" r:id="rId9"/>
    <p:sldMasterId id="2147484196" r:id="rId10"/>
    <p:sldMasterId id="2147484210" r:id="rId11"/>
    <p:sldMasterId id="2147484226" r:id="rId12"/>
    <p:sldMasterId id="2147484246" r:id="rId13"/>
  </p:sldMasterIdLst>
  <p:notesMasterIdLst>
    <p:notesMasterId r:id="rId32"/>
  </p:notesMasterIdLst>
  <p:sldIdLst>
    <p:sldId id="256" r:id="rId14"/>
    <p:sldId id="266" r:id="rId15"/>
    <p:sldId id="362" r:id="rId16"/>
    <p:sldId id="367" r:id="rId17"/>
    <p:sldId id="286" r:id="rId18"/>
    <p:sldId id="370" r:id="rId19"/>
    <p:sldId id="324" r:id="rId20"/>
    <p:sldId id="354" r:id="rId21"/>
    <p:sldId id="355" r:id="rId22"/>
    <p:sldId id="357" r:id="rId23"/>
    <p:sldId id="360" r:id="rId24"/>
    <p:sldId id="359" r:id="rId25"/>
    <p:sldId id="371" r:id="rId26"/>
    <p:sldId id="349" r:id="rId27"/>
    <p:sldId id="365" r:id="rId28"/>
    <p:sldId id="372" r:id="rId29"/>
    <p:sldId id="366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DE1"/>
    <a:srgbClr val="A4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6408" autoAdjust="0"/>
  </p:normalViewPr>
  <p:slideViewPr>
    <p:cSldViewPr snapToGrid="0" snapToObjects="1">
      <p:cViewPr varScale="1">
        <p:scale>
          <a:sx n="79" d="100"/>
          <a:sy n="79" d="100"/>
        </p:scale>
        <p:origin x="150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University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584</c:v>
                </c:pt>
                <c:pt idx="1">
                  <c:v>555</c:v>
                </c:pt>
                <c:pt idx="2">
                  <c:v>545</c:v>
                </c:pt>
                <c:pt idx="3">
                  <c:v>527</c:v>
                </c:pt>
                <c:pt idx="4">
                  <c:v>574</c:v>
                </c:pt>
                <c:pt idx="5" formatCode="0">
                  <c:v>586</c:v>
                </c:pt>
                <c:pt idx="6" formatCode="0">
                  <c:v>605</c:v>
                </c:pt>
                <c:pt idx="7" formatCode="0">
                  <c:v>556</c:v>
                </c:pt>
                <c:pt idx="8" formatCode="0">
                  <c:v>657</c:v>
                </c:pt>
                <c:pt idx="9" formatCode="0">
                  <c:v>663</c:v>
                </c:pt>
                <c:pt idx="10" formatCode="0">
                  <c:v>692</c:v>
                </c:pt>
                <c:pt idx="11" formatCode="0">
                  <c:v>724</c:v>
                </c:pt>
                <c:pt idx="12">
                  <c:v>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A4-4709-93CA-50B12B2E20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Foreign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429</c:v>
                </c:pt>
                <c:pt idx="1">
                  <c:v>445</c:v>
                </c:pt>
                <c:pt idx="2">
                  <c:v>442</c:v>
                </c:pt>
                <c:pt idx="3">
                  <c:v>407</c:v>
                </c:pt>
                <c:pt idx="4">
                  <c:v>402</c:v>
                </c:pt>
                <c:pt idx="5" formatCode="0">
                  <c:v>417</c:v>
                </c:pt>
                <c:pt idx="6" formatCode="0">
                  <c:v>408</c:v>
                </c:pt>
                <c:pt idx="7" formatCode="0">
                  <c:v>418</c:v>
                </c:pt>
                <c:pt idx="8" formatCode="0">
                  <c:v>482</c:v>
                </c:pt>
                <c:pt idx="9" formatCode="0">
                  <c:v>564</c:v>
                </c:pt>
                <c:pt idx="10" formatCode="0">
                  <c:v>543</c:v>
                </c:pt>
                <c:pt idx="11" formatCode="0">
                  <c:v>567</c:v>
                </c:pt>
                <c:pt idx="12">
                  <c:v>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A4-4709-93CA-50B12B2E20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240</c:v>
                </c:pt>
                <c:pt idx="1">
                  <c:v>247</c:v>
                </c:pt>
                <c:pt idx="2">
                  <c:v>253</c:v>
                </c:pt>
                <c:pt idx="3">
                  <c:v>269</c:v>
                </c:pt>
                <c:pt idx="4">
                  <c:v>286</c:v>
                </c:pt>
                <c:pt idx="5" formatCode="0">
                  <c:v>274</c:v>
                </c:pt>
                <c:pt idx="6" formatCode="0">
                  <c:v>265</c:v>
                </c:pt>
                <c:pt idx="7" formatCode="0">
                  <c:v>287</c:v>
                </c:pt>
                <c:pt idx="8" formatCode="0">
                  <c:v>241</c:v>
                </c:pt>
                <c:pt idx="9" formatCode="0">
                  <c:v>283</c:v>
                </c:pt>
                <c:pt idx="10" formatCode="0">
                  <c:v>295</c:v>
                </c:pt>
                <c:pt idx="11" formatCode="0">
                  <c:v>306</c:v>
                </c:pt>
                <c:pt idx="12" formatCode="0">
                  <c:v>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3A4-4709-93CA-50B12B2E20D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 Users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1253</c:v>
                </c:pt>
                <c:pt idx="1">
                  <c:v>1247</c:v>
                </c:pt>
                <c:pt idx="2">
                  <c:v>1240</c:v>
                </c:pt>
                <c:pt idx="3">
                  <c:v>1203</c:v>
                </c:pt>
                <c:pt idx="4">
                  <c:v>1262</c:v>
                </c:pt>
                <c:pt idx="5" formatCode="0">
                  <c:v>1277</c:v>
                </c:pt>
                <c:pt idx="6" formatCode="0">
                  <c:v>1278</c:v>
                </c:pt>
                <c:pt idx="7" formatCode="0">
                  <c:v>1261</c:v>
                </c:pt>
                <c:pt idx="8" formatCode="0">
                  <c:v>1380</c:v>
                </c:pt>
                <c:pt idx="9" formatCode="0">
                  <c:v>1510</c:v>
                </c:pt>
                <c:pt idx="10" formatCode="0">
                  <c:v>1530</c:v>
                </c:pt>
                <c:pt idx="11" formatCode="0">
                  <c:v>1597</c:v>
                </c:pt>
                <c:pt idx="12">
                  <c:v>1615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A4-4709-93CA-50B12B2E2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430144"/>
        <c:axId val="205436032"/>
      </c:lineChart>
      <c:catAx>
        <c:axId val="20543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5436032"/>
        <c:crosses val="autoZero"/>
        <c:auto val="1"/>
        <c:lblAlgn val="ctr"/>
        <c:lblOffset val="100"/>
        <c:noMultiLvlLbl val="0"/>
      </c:catAx>
      <c:valAx>
        <c:axId val="205436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4301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73163"/>
            <a:ext cx="4222750" cy="3167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57BF-9709-4F95-A032-C1177D04A7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37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jp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4.jp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jp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4.jp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jp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4.jp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jp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jp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jp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jp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6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4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31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2636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87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59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6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38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49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88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55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6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4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6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839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2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7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33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81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87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87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61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31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2636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43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58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4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9155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3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9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969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62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81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32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37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3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9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96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i="1" smtClean="0">
                <a:solidFill>
                  <a:prstClr val="white"/>
                </a:solidFill>
              </a:rPr>
              <a:t>Annual NP 2021 Budget Presentation  </a:t>
            </a:r>
            <a:endParaRPr lang="en-US" i="1" dirty="0" smtClean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09550" y="847725"/>
            <a:ext cx="8734425" cy="54197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5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6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755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i="1" smtClean="0">
                <a:solidFill>
                  <a:prstClr val="white"/>
                </a:solidFill>
              </a:rPr>
              <a:t>Annual NP 2021 Budget Presentation  </a:t>
            </a:r>
            <a:endParaRPr lang="en-US" i="1" dirty="0" smtClean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09550" y="847725"/>
            <a:ext cx="8734425" cy="54197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02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1373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1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3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39" indent="0" algn="ctr">
              <a:buNone/>
              <a:defRPr sz="2000"/>
            </a:lvl2pPr>
            <a:lvl3pPr marL="914079" indent="0" algn="ctr">
              <a:buNone/>
              <a:defRPr sz="1800"/>
            </a:lvl3pPr>
            <a:lvl4pPr marL="1371119" indent="0" algn="ctr">
              <a:buNone/>
              <a:defRPr sz="1600"/>
            </a:lvl4pPr>
            <a:lvl5pPr marL="1828159" indent="0" algn="ctr">
              <a:buNone/>
              <a:defRPr sz="1600"/>
            </a:lvl5pPr>
            <a:lvl6pPr marL="2285199" indent="0" algn="ctr">
              <a:buNone/>
              <a:defRPr sz="1600"/>
            </a:lvl6pPr>
            <a:lvl7pPr marL="2742237" indent="0" algn="ctr">
              <a:buNone/>
              <a:defRPr sz="1600"/>
            </a:lvl7pPr>
            <a:lvl8pPr marL="3199278" indent="0" algn="ctr">
              <a:buNone/>
              <a:defRPr sz="1600"/>
            </a:lvl8pPr>
            <a:lvl9pPr marL="3656316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8"/>
            <a:ext cx="2406093" cy="365125"/>
          </a:xfrm>
          <a:prstGeom prst="rect">
            <a:avLst/>
          </a:prstGeom>
        </p:spPr>
        <p:txBody>
          <a:bodyPr lIns="91407" tIns="45704" rIns="91407" bIns="45704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57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9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3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5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999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57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21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7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39" indent="0">
              <a:buFontTx/>
              <a:buNone/>
              <a:defRPr sz="3000" cap="none" baseline="0"/>
            </a:lvl2pPr>
            <a:lvl3pPr marL="914079" indent="0">
              <a:buFontTx/>
              <a:buNone/>
              <a:defRPr sz="3000" cap="none" baseline="0"/>
            </a:lvl3pPr>
            <a:lvl4pPr marL="1371119" indent="0">
              <a:buFontTx/>
              <a:buNone/>
              <a:defRPr sz="3000" cap="none" baseline="0"/>
            </a:lvl4pPr>
            <a:lvl5pPr marL="1828159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780" indent="-34278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559" indent="-228519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599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638" indent="-228519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678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7" y="5588016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39" indent="0">
              <a:buFontTx/>
              <a:buNone/>
              <a:defRPr sz="1000" baseline="0"/>
            </a:lvl2pPr>
            <a:lvl3pPr marL="914079" indent="0">
              <a:buFontTx/>
              <a:buNone/>
              <a:defRPr sz="1000" baseline="0"/>
            </a:lvl3pPr>
            <a:lvl4pPr marL="1371119" indent="0">
              <a:buFontTx/>
              <a:buNone/>
              <a:defRPr sz="1000" baseline="0"/>
            </a:lvl4pPr>
            <a:lvl5pPr marL="1828159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4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9" indent="0" algn="ctr">
              <a:buNone/>
              <a:defRPr sz="2000"/>
            </a:lvl2pPr>
            <a:lvl3pPr marL="914079" indent="0" algn="ctr">
              <a:buNone/>
              <a:defRPr sz="1800"/>
            </a:lvl3pPr>
            <a:lvl4pPr marL="1371119" indent="0" algn="ctr">
              <a:buNone/>
              <a:defRPr sz="1600"/>
            </a:lvl4pPr>
            <a:lvl5pPr marL="1828159" indent="0" algn="ctr">
              <a:buNone/>
              <a:defRPr sz="1600"/>
            </a:lvl5pPr>
            <a:lvl6pPr marL="2285199" indent="0" algn="ctr">
              <a:buNone/>
              <a:defRPr sz="1600"/>
            </a:lvl6pPr>
            <a:lvl7pPr marL="2742237" indent="0" algn="ctr">
              <a:buNone/>
              <a:defRPr sz="1600"/>
            </a:lvl7pPr>
            <a:lvl8pPr marL="3199278" indent="0" algn="ctr">
              <a:buNone/>
              <a:defRPr sz="1600"/>
            </a:lvl8pPr>
            <a:lvl9pPr marL="365631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640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3"/>
            <a:ext cx="2133600" cy="190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39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39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26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728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10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75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3"/>
            <a:ext cx="2133600" cy="190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39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39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07" tIns="45704" rIns="91407" bIns="45704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253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9"/>
            <a:ext cx="2133600" cy="190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9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7" tIns="45704" rIns="91407" bIns="45704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60"/>
            <a:ext cx="2133600" cy="190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036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9"/>
            <a:ext cx="2133600" cy="190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60"/>
            <a:ext cx="2133600" cy="190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357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384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4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9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9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1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1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5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5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8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9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9" y="343984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4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4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9" y="983119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27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3951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9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9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7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07" tIns="45704" rIns="91407" bIns="45704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Annual NP 2021 Budget Presentation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8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6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57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6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7"/>
            <a:ext cx="4098242" cy="3861333"/>
          </a:xfrm>
        </p:spPr>
        <p:txBody>
          <a:bodyPr>
            <a:normAutofit/>
          </a:bodyPr>
          <a:lstStyle>
            <a:lvl1pPr marL="342780" indent="-34278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559" indent="-22851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599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638" indent="-22851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678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8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4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4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825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80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4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75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FED-1F11-D84D-828C-6F34F24F5CCA}" type="datetimeFigureOut">
              <a:rPr lang="en-US" smtClean="0">
                <a:solidFill>
                  <a:srgbClr val="000000"/>
                </a:solidFill>
              </a:rPr>
              <a:pPr/>
              <a:t>3/25/2019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373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5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2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15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0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8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0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0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82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19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67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0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20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24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9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00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41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27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0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9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3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5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47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2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302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72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63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2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30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42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23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5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6584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5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3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23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4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17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6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2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1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35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038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44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15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5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0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994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209800" y="6519446"/>
            <a:ext cx="23535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 Annual Plan Presentation to SC 6/8/2017 </a:t>
            </a:r>
            <a:endParaRPr lang="en-US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1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95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1826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95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688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796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90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73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7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5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39" indent="0" algn="ctr">
              <a:buNone/>
              <a:defRPr sz="2000"/>
            </a:lvl2pPr>
            <a:lvl3pPr marL="914079" indent="0" algn="ctr">
              <a:buNone/>
              <a:defRPr sz="1800"/>
            </a:lvl3pPr>
            <a:lvl4pPr marL="1371119" indent="0" algn="ctr">
              <a:buNone/>
              <a:defRPr sz="1600"/>
            </a:lvl4pPr>
            <a:lvl5pPr marL="1828159" indent="0" algn="ctr">
              <a:buNone/>
              <a:defRPr sz="1600"/>
            </a:lvl5pPr>
            <a:lvl6pPr marL="2285199" indent="0" algn="ctr">
              <a:buNone/>
              <a:defRPr sz="1600"/>
            </a:lvl6pPr>
            <a:lvl7pPr marL="2742237" indent="0" algn="ctr">
              <a:buNone/>
              <a:defRPr sz="1600"/>
            </a:lvl7pPr>
            <a:lvl8pPr marL="3199278" indent="0" algn="ctr">
              <a:buNone/>
              <a:defRPr sz="1600"/>
            </a:lvl8pPr>
            <a:lvl9pPr marL="3656316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6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9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27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532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3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28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7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3439837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89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983119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3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9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9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8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7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38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1" y="93951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1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7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7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7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7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8" y="6459472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2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6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9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9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9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60"/>
            <a:ext cx="4098242" cy="3861333"/>
          </a:xfrm>
        </p:spPr>
        <p:txBody>
          <a:bodyPr>
            <a:normAutofit/>
          </a:bodyPr>
          <a:lstStyle>
            <a:lvl1pPr marL="342780" indent="-34278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559" indent="-22851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599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638" indent="-228519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678" indent="-228519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686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2100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i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NP 2021 Budget Presentation  </a:t>
            </a:r>
            <a:endParaRPr lang="en-US" i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09550" y="847728"/>
            <a:ext cx="8734425" cy="54197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613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559" indent="-228519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599" indent="-228519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768" indent="-2856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678" indent="-228519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4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69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3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39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37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394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51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5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47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22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7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21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614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4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40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4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5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Annual NP 2021 Budget Presentation  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1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23" r:id="rId13"/>
    <p:sldLayoutId id="2147484224" r:id="rId14"/>
    <p:sldLayoutId id="2147484225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9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  <p:sldLayoutId id="2147484239" r:id="rId13"/>
    <p:sldLayoutId id="2147484240" r:id="rId14"/>
    <p:sldLayoutId id="2147484241" r:id="rId15"/>
    <p:sldLayoutId id="2147484242" r:id="rId16"/>
    <p:sldLayoutId id="2147484243" r:id="rId17"/>
    <p:sldLayoutId id="2147484244" r:id="rId18"/>
    <p:sldLayoutId id="2147484245" r:id="rId1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079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19" indent="-228519" algn="l" defTabSz="9140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5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59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63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67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71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Talk Title Here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  <p:sldLayoutId id="2147484255" r:id="rId9"/>
    <p:sldLayoutId id="2147484256" r:id="rId10"/>
    <p:sldLayoutId id="2147484257" r:id="rId11"/>
    <p:sldLayoutId id="214748425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5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6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5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  <p:sldLayoutId id="2147484034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8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Annual NP 2021 Budget Presentation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1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  <p:sldLayoutId id="2147484174" r:id="rId13"/>
    <p:sldLayoutId id="2147484175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079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19" indent="-228519" algn="l" defTabSz="9140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55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599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63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67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71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8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7" indent="-228519" algn="l" defTabSz="9140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1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  <p:sldLayoutId id="2147484192" r:id="rId15"/>
    <p:sldLayoutId id="2147484193" r:id="rId16"/>
    <p:sldLayoutId id="2147484194" r:id="rId17"/>
    <p:sldLayoutId id="2147484195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7" y="1394379"/>
            <a:ext cx="8199457" cy="48038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/>
          <p:cNvSpPr txBox="1">
            <a:spLocks noGrp="1"/>
          </p:cNvSpPr>
          <p:nvPr>
            <p:ph type="ctrTitle"/>
          </p:nvPr>
        </p:nvSpPr>
        <p:spPr>
          <a:xfrm>
            <a:off x="304393" y="505598"/>
            <a:ext cx="7937298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Jefferson Lab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Report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2272" y="1394380"/>
            <a:ext cx="3462916" cy="866205"/>
          </a:xfrm>
          <a:solidFill>
            <a:schemeClr val="bg2"/>
          </a:solidFill>
        </p:spPr>
        <p:txBody>
          <a:bodyPr>
            <a:normAutofit/>
          </a:bodyPr>
          <a:lstStyle/>
          <a:p>
            <a:endParaRPr lang="en-US" sz="1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Bob McKeown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2019 GHP Workshop</a:t>
            </a:r>
            <a:endParaRPr lang="en-US" sz="1800" dirty="0" smtClean="0">
              <a:solidFill>
                <a:srgbClr val="5E5E5E"/>
              </a:solidFill>
              <a:latin typeface="Arial" charset="0"/>
              <a:cs typeface="+mn-cs"/>
            </a:endParaRP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Published FY19-20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111250"/>
            <a:ext cx="7510463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95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PAC47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427827"/>
            <a:ext cx="8464378" cy="4534061"/>
          </a:xfrm>
        </p:spPr>
        <p:txBody>
          <a:bodyPr/>
          <a:lstStyle/>
          <a:p>
            <a:r>
              <a:rPr lang="en-US" dirty="0"/>
              <a:t> July 29th - August 2, </a:t>
            </a:r>
            <a:r>
              <a:rPr lang="en-US" dirty="0" smtClean="0"/>
              <a:t>2019</a:t>
            </a:r>
          </a:p>
          <a:p>
            <a:endParaRPr lang="en-US" dirty="0" smtClean="0"/>
          </a:p>
          <a:p>
            <a:r>
              <a:rPr lang="en-US" dirty="0" smtClean="0"/>
              <a:t>Proposals will be due June 10 (call being drafted)</a:t>
            </a:r>
          </a:p>
          <a:p>
            <a:endParaRPr lang="en-US" dirty="0"/>
          </a:p>
          <a:p>
            <a:r>
              <a:rPr lang="en-US" dirty="0" smtClean="0"/>
              <a:t>New members: Markus Diehl, Barbara Erasmus,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Matthias Grosse </a:t>
            </a:r>
            <a:r>
              <a:rPr lang="en-US" dirty="0" err="1" smtClean="0"/>
              <a:t>Perdekamp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Will initiate Jeopardy process...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21" y="120253"/>
            <a:ext cx="7772400" cy="68580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Future Projects</a:t>
            </a:r>
            <a:endParaRPr lang="en-US" sz="2800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636" y="457200"/>
            <a:ext cx="8515164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20000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(Possible MIE –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FY20-24)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 Standard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 Test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DOE science review (Sept. 2014) – strong endorsement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	Director’s Cost, Schedule and Technical review held Dec.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2016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CD-0 approved, Dec.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2016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FY20 start in Pres. budget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Director’s Review April 24-26, 2019</a:t>
            </a:r>
            <a:endParaRPr lang="en-US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SoLID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Large acceptance, high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SIDIS and PVDIS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CLEO Solenoid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International collaboration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 2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      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	Director’s review (Feb. 2015)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	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 new pre-CDR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complete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Director’s review in CY19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Awaiting science review from ONP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314" y="4420895"/>
            <a:ext cx="2780050" cy="187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21" y="2612439"/>
            <a:ext cx="3185835" cy="1568053"/>
          </a:xfrm>
          <a:prstGeom prst="rect">
            <a:avLst/>
          </a:prstGeom>
          <a:noFill/>
          <a:ln>
            <a:noFill/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3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81" y="3595248"/>
            <a:ext cx="3335856" cy="275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2387" y="937334"/>
            <a:ext cx="4148607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marR="0" lvl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kumimoji="0" lang="en-US" sz="17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EIC Figure 8 Concept</a:t>
            </a:r>
          </a:p>
          <a:p>
            <a:pPr marL="0" marR="0" lvl="0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650" marR="0" lvl="2" indent="-28565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 (including deuterons)</a:t>
            </a:r>
          </a:p>
          <a:p>
            <a:pPr marL="285650" marR="0" lvl="2" indent="-28565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</a:t>
            </a:r>
          </a:p>
          <a:p>
            <a:pPr marL="285650" marR="0" lvl="2" indent="-28565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Range: √s : 20 to 100-140 GeV (magnet technology choice)</a:t>
            </a:r>
          </a:p>
          <a:p>
            <a:pPr marL="285650" marR="0" lvl="2" indent="-28565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technical risk</a:t>
            </a: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390" marR="0" lvl="2" indent="-17139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650" marR="0" lvl="2" indent="-28565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timeframe for construction  </a:t>
            </a:r>
          </a:p>
          <a:p>
            <a:pPr marL="0" marR="0" lvl="2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 consistent w/running 12 GeV CEBAF</a:t>
            </a:r>
          </a:p>
          <a:p>
            <a:pPr marL="0" marR="0" lvl="2" indent="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390" marR="0" lvl="2" indent="-17139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650" marR="0" lvl="2" indent="-28565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performance, low-risk, well-reviewed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650" marR="0" lvl="2" indent="-28565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650" marR="0" lvl="2" indent="-28565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effective operations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390" marR="0" lvl="2" indent="-171390" algn="l" defTabSz="457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650" marR="0" lvl="2" indent="-285650" algn="l" defTabSz="45703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White Paper, NAS Requirements</a:t>
            </a:r>
          </a:p>
          <a:p>
            <a:pPr marL="0" marR="0" lvl="0" indent="0" algn="l" defTabSz="4570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153" y="1056132"/>
            <a:ext cx="4153654" cy="379476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7" tIns="45704" rIns="91407" bIns="457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07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97" y="1320141"/>
            <a:ext cx="4782314" cy="218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9929" y="220081"/>
            <a:ext cx="6652261" cy="48749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solidFill>
                  <a:prstClr val="black"/>
                </a:solidFill>
              </a:rPr>
              <a:t>Electron Ion Collider </a:t>
            </a:r>
            <a:r>
              <a:rPr lang="en-US" cap="none" dirty="0">
                <a:solidFill>
                  <a:prstClr val="black"/>
                </a:solidFill>
              </a:rPr>
              <a:t>at Jefferson Lab</a:t>
            </a:r>
            <a:endParaRPr lang="en-US" cap="none" dirty="0"/>
          </a:p>
        </p:txBody>
      </p:sp>
      <p:sp>
        <p:nvSpPr>
          <p:cNvPr id="22" name="Rectangle 21"/>
          <p:cNvSpPr/>
          <p:nvPr/>
        </p:nvSpPr>
        <p:spPr>
          <a:xfrm>
            <a:off x="260607" y="5252413"/>
            <a:ext cx="2210032" cy="584775"/>
          </a:xfrm>
          <a:prstGeom prst="rect">
            <a:avLst/>
          </a:prstGeom>
          <a:ln>
            <a:noFill/>
          </a:ln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PreCDR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under revision,</a:t>
            </a:r>
          </a:p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3"/>
              </a:rPr>
              <a:t>100GeV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61" y="1211613"/>
            <a:ext cx="4650184" cy="223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637" y="4889239"/>
            <a:ext cx="1266657" cy="158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Footer Placeholder 7"/>
          <p:cNvSpPr txBox="1">
            <a:spLocks/>
          </p:cNvSpPr>
          <p:nvPr/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07" tIns="45704" rIns="91407" bIns="45704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NP 2021 Budget Presentation 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203179" y="3924146"/>
            <a:ext cx="3803257" cy="369332"/>
            <a:chOff x="5340743" y="3930134"/>
            <a:chExt cx="3803257" cy="369332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5340743" y="4114800"/>
              <a:ext cx="2524715" cy="809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963869" y="3930134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 fb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95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664" y="1478280"/>
            <a:ext cx="6267002" cy="3665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white paper Science goals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788" y="1052299"/>
            <a:ext cx="1921803" cy="245730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0" h="0"/>
          </a:sp3d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6" b="13407"/>
          <a:stretch/>
        </p:blipFill>
        <p:spPr bwMode="auto">
          <a:xfrm>
            <a:off x="6414517" y="822960"/>
            <a:ext cx="2172572" cy="154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50292" y="4932616"/>
            <a:ext cx="36723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Note: Total of ~640 fb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10</a:t>
            </a:r>
            <a:r>
              <a:rPr lang="en-US" baseline="30000" dirty="0" smtClean="0">
                <a:solidFill>
                  <a:srgbClr val="002060"/>
                </a:solidFill>
              </a:rPr>
              <a:t>34 </a:t>
            </a:r>
            <a:r>
              <a:rPr lang="en-US" dirty="0" smtClean="0">
                <a:solidFill>
                  <a:srgbClr val="002060"/>
                </a:solidFill>
              </a:rPr>
              <a:t>cm</a:t>
            </a:r>
            <a:r>
              <a:rPr lang="en-US" baseline="30000" dirty="0" smtClean="0">
                <a:solidFill>
                  <a:srgbClr val="002060"/>
                </a:solidFill>
              </a:rPr>
              <a:t>-2</a:t>
            </a:r>
            <a:r>
              <a:rPr lang="en-US" dirty="0" smtClean="0">
                <a:solidFill>
                  <a:srgbClr val="002060"/>
                </a:solidFill>
              </a:rPr>
              <a:t>s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 6 fb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/week,</a:t>
            </a:r>
          </a:p>
          <a:p>
            <a:pPr lvl="1"/>
            <a:r>
              <a:rPr lang="en-US" dirty="0">
                <a:solidFill>
                  <a:srgbClr val="002060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( &gt;100 fb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 /year)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sym typeface="Wingdings 3"/>
              </a:rPr>
              <a:t>10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33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 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0.6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fb</a:t>
            </a:r>
            <a:r>
              <a:rPr lang="en-US" baseline="30000" dirty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/week, </a:t>
            </a:r>
            <a:endParaRPr lang="en-US" dirty="0" smtClean="0">
              <a:solidFill>
                <a:srgbClr val="002060"/>
              </a:solidFill>
              <a:sym typeface="Wingdings 3"/>
            </a:endParaRPr>
          </a:p>
          <a:p>
            <a:pPr lvl="1"/>
            <a:r>
              <a:rPr lang="en-US" dirty="0">
                <a:solidFill>
                  <a:srgbClr val="002060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( &gt;10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fb</a:t>
            </a:r>
            <a:r>
              <a:rPr lang="en-US" baseline="30000" dirty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 /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year)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24773"/>
            <a:ext cx="8464378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EIC Users Group and International Interest</a:t>
            </a:r>
            <a:endParaRPr lang="en-US" dirty="0"/>
          </a:p>
        </p:txBody>
      </p:sp>
      <p:pic>
        <p:nvPicPr>
          <p:cNvPr id="3" name="Picture 2" descr="Screen Shot 2017-09-06 at 10.20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" y="2263163"/>
            <a:ext cx="7443819" cy="4157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209" y="940769"/>
            <a:ext cx="489294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mes"/>
              </a:rPr>
              <a:t>Formed 2016, currently: 849 members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Times"/>
              </a:rPr>
              <a:t>180 institutions, 30 countries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Time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948" y="914400"/>
            <a:ext cx="3034602" cy="221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205" y="240539"/>
            <a:ext cx="6551092" cy="487490"/>
          </a:xfrm>
        </p:spPr>
        <p:txBody>
          <a:bodyPr/>
          <a:lstStyle/>
          <a:p>
            <a:r>
              <a:rPr lang="en-US" dirty="0"/>
              <a:t>Electron-Ion Collider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9145" y="1816588"/>
            <a:ext cx="4383299" cy="1815453"/>
          </a:xfrm>
          <a:ln w="2540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1800" dirty="0" smtClean="0"/>
              <a:t>EIC seminars</a:t>
            </a:r>
          </a:p>
          <a:p>
            <a:pPr marL="457200" indent="-457200">
              <a:lnSpc>
                <a:spcPct val="100000"/>
              </a:lnSpc>
            </a:pPr>
            <a:r>
              <a:rPr lang="en-US" sz="1800" dirty="0" smtClean="0"/>
              <a:t>Enhance EIC coverage at HUGS and </a:t>
            </a:r>
            <a:r>
              <a:rPr lang="en-US" sz="1800" dirty="0" err="1" smtClean="0"/>
              <a:t>JLab</a:t>
            </a:r>
            <a:r>
              <a:rPr lang="en-US" sz="1800" dirty="0" smtClean="0"/>
              <a:t> User Meeting</a:t>
            </a:r>
          </a:p>
          <a:p>
            <a:pPr marL="457200" indent="-457200">
              <a:lnSpc>
                <a:spcPct val="100000"/>
              </a:lnSpc>
            </a:pPr>
            <a:r>
              <a:rPr lang="en-US" sz="1800" dirty="0" smtClean="0"/>
              <a:t>Graduate Fellowships</a:t>
            </a:r>
          </a:p>
          <a:p>
            <a:pPr marL="457200" indent="-457200">
              <a:lnSpc>
                <a:spcPct val="100000"/>
              </a:lnSpc>
            </a:pPr>
            <a:r>
              <a:rPr lang="en-US" sz="1800" dirty="0" smtClean="0"/>
              <a:t>Postdoctoral Fellowships</a:t>
            </a:r>
            <a:endParaRPr lang="en-US" sz="1400" dirty="0" smtClean="0"/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066" y="1570153"/>
            <a:ext cx="4371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The Electron-Ion Collider Center (EIC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@JLab) is an organization to advance and promote the science program at a future electron-ion collier (EIC) facility.   Particular emphasis is on the close connection of EIC  science to the current Jefferson Lab 12 GeV CEBAF science program.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1626"/>
            <a:ext cx="1717929" cy="92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81437" y="5187741"/>
            <a:ext cx="573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https://www.eiccenter.org/?q=jefferson-lab-eic-fellowships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4897" y="4483938"/>
            <a:ext cx="6317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Fellowship applications </a:t>
            </a:r>
            <a:r>
              <a:rPr lang="en-US" sz="2800" dirty="0">
                <a:solidFill>
                  <a:srgbClr val="C00000"/>
                </a:solidFill>
              </a:rPr>
              <a:t>due </a:t>
            </a:r>
            <a:r>
              <a:rPr lang="en-US" sz="2800" dirty="0" smtClean="0">
                <a:solidFill>
                  <a:srgbClr val="C00000"/>
                </a:solidFill>
              </a:rPr>
              <a:t>April </a:t>
            </a:r>
            <a:r>
              <a:rPr lang="en-US" sz="2800" dirty="0">
                <a:solidFill>
                  <a:srgbClr val="C00000"/>
                </a:solidFill>
              </a:rPr>
              <a:t>30, 2019</a:t>
            </a:r>
          </a:p>
        </p:txBody>
      </p:sp>
    </p:spTree>
    <p:extLst>
      <p:ext uri="{BB962C8B-B14F-4D97-AF65-F5344CB8AC3E}">
        <p14:creationId xmlns:p14="http://schemas.microsoft.com/office/powerpoint/2010/main" val="82909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EICUG Meeting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942233"/>
            <a:ext cx="7871460" cy="55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807" y="1107143"/>
            <a:ext cx="8471424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 science program at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underway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Hall operation is now routine</a:t>
            </a:r>
          </a:p>
          <a:p>
            <a:pPr marL="919163" lvl="1" indent="-461963" defTabSz="914400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program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experiments with many opportunities for discovery is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science results are already being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Equipment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MOLLER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CD0 – hope for FY20 start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Prepare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DOE science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NSF mid-scale?</a:t>
            </a:r>
          </a:p>
          <a:p>
            <a:pPr marL="455613"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EIC status continues to develop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Community developments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JLEIC design effort continues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indent="-461963"/>
            <a:r>
              <a:rPr lang="en-US" dirty="0"/>
              <a:t>Recent </a:t>
            </a:r>
            <a:r>
              <a:rPr lang="en-US" dirty="0" smtClean="0"/>
              <a:t>Highlights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12 GeV Program, PAC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Future Projects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EIC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5" y="161426"/>
            <a:ext cx="9144000" cy="429759"/>
          </a:xfrm>
        </p:spPr>
        <p:txBody>
          <a:bodyPr>
            <a:noAutofit/>
          </a:bodyPr>
          <a:lstStyle/>
          <a:p>
            <a:r>
              <a:rPr lang="en-US" kern="0" dirty="0" smtClean="0">
                <a:solidFill>
                  <a:srgbClr val="000000"/>
                </a:solidFill>
                <a:latin typeface="Arial" pitchFamily="34" charset="0"/>
              </a:rPr>
              <a:t>Results Published in </a:t>
            </a:r>
            <a:r>
              <a:rPr lang="en-US" i="1" kern="0" dirty="0" smtClean="0">
                <a:solidFill>
                  <a:srgbClr val="000000"/>
                </a:solidFill>
                <a:latin typeface="Arial" pitchFamily="34" charset="0"/>
              </a:rPr>
              <a:t>Nature</a:t>
            </a:r>
            <a:endParaRPr lang="en-US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/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DC7FEC-6281-4CAA-AD6C-D2B553012DA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2E2569-D04E-4302-A7F2-DFF2644293C4}"/>
              </a:ext>
            </a:extLst>
          </p:cNvPr>
          <p:cNvSpPr txBox="1"/>
          <p:nvPr/>
        </p:nvSpPr>
        <p:spPr>
          <a:xfrm>
            <a:off x="163420" y="845629"/>
            <a:ext cx="3875180" cy="584775"/>
          </a:xfrm>
          <a:prstGeom prst="rect">
            <a:avLst/>
          </a:prstGeom>
          <a:solidFill>
            <a:srgbClr val="0064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Qweak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results: </a:t>
            </a:r>
          </a:p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557, 207–211 (2018)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A60721-2155-44B1-B4F2-879310D3E2C9}"/>
              </a:ext>
            </a:extLst>
          </p:cNvPr>
          <p:cNvSpPr txBox="1"/>
          <p:nvPr/>
        </p:nvSpPr>
        <p:spPr>
          <a:xfrm>
            <a:off x="2822149" y="1556807"/>
            <a:ext cx="1719612" cy="1200296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weak charge of the proton – “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Qweak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”, represents the (tiny) difference of the charge of the proton and it’s mirror image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63597" y="3369652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pressure distribution in the proton:</a:t>
            </a:r>
          </a:p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557 (2018) no.7705, 396-399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2" y="4095171"/>
            <a:ext cx="2320446" cy="21820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4" y="1464248"/>
            <a:ext cx="2621813" cy="181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18" y="1676622"/>
            <a:ext cx="2717285" cy="170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4795475" y="845626"/>
            <a:ext cx="4211287" cy="830997"/>
          </a:xfrm>
          <a:prstGeom prst="rect">
            <a:avLst/>
          </a:prstGeom>
          <a:solidFill>
            <a:srgbClr val="0071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accurate calculation of the nucleon axial charge with lattice QCD:</a:t>
            </a:r>
          </a:p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558, 91-94 (2018)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A60721-2155-44B1-B4F2-879310D3E2C9}"/>
              </a:ext>
            </a:extLst>
          </p:cNvPr>
          <p:cNvSpPr txBox="1"/>
          <p:nvPr/>
        </p:nvSpPr>
        <p:spPr>
          <a:xfrm>
            <a:off x="2542220" y="4178662"/>
            <a:ext cx="1719612" cy="646298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 of 6 GeV CLAS DVCS data on the proton.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228" y="4980471"/>
            <a:ext cx="1811665" cy="121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5101773" y="3511997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Ultrafast Nucleons in Asymmetric Nuclei:</a:t>
            </a:r>
          </a:p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560 (2018) no.7720, 617-621</a:t>
            </a:r>
          </a:p>
        </p:txBody>
      </p:sp>
      <p:pic>
        <p:nvPicPr>
          <p:cNvPr id="1026" name="Picture 2" descr="Fig.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36" y="4114769"/>
            <a:ext cx="2146763" cy="16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5122525" y="5816028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lIns="91407" tIns="45704" rIns="91407" bIns="45704" rtlCol="0">
            <a:spAutoFit/>
          </a:bodyPr>
          <a:lstStyle/>
          <a:p>
            <a:pPr marL="0" marR="0" lvl="0" indent="0" algn="l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Modified Structure of Protons and Neutrons in Correlated Pairs (accepted)</a:t>
            </a:r>
          </a:p>
        </p:txBody>
      </p:sp>
      <p:sp>
        <p:nvSpPr>
          <p:cNvPr id="19" name="Footer Placeholder 7"/>
          <p:cNvSpPr txBox="1">
            <a:spLocks/>
          </p:cNvSpPr>
          <p:nvPr/>
        </p:nvSpPr>
        <p:spPr>
          <a:xfrm>
            <a:off x="308921" y="6467336"/>
            <a:ext cx="3917888" cy="311322"/>
          </a:xfrm>
          <a:prstGeom prst="rect">
            <a:avLst/>
          </a:prstGeom>
        </p:spPr>
        <p:txBody>
          <a:bodyPr lIns="91407" tIns="45704" rIns="91407" bIns="45704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NP 2021 Budget Presentation  </a:t>
            </a:r>
          </a:p>
        </p:txBody>
      </p:sp>
    </p:spTree>
    <p:extLst>
      <p:ext uri="{BB962C8B-B14F-4D97-AF65-F5344CB8AC3E}">
        <p14:creationId xmlns:p14="http://schemas.microsoft.com/office/powerpoint/2010/main" val="22400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F21AC-3534-492E-8951-0FB8C8B7F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0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nion Pro"/>
                <a:ea typeface="+mn-ea"/>
                <a:cs typeface="Arial" panose="020B0604020202020204" pitchFamily="34" charset="0"/>
              </a:rPr>
              <a:pPr marL="0" marR="0" lvl="0" indent="0" algn="ctr" defTabSz="4570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nion Pro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2C0985-B796-40DF-8AFC-169CAEFD77F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09563" y="94141"/>
            <a:ext cx="8462962" cy="53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Jefferson Lab User Growth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F66EC-A016-4C88-97C3-9690F5024E18}"/>
              </a:ext>
            </a:extLst>
          </p:cNvPr>
          <p:cNvSpPr txBox="1"/>
          <p:nvPr/>
        </p:nvSpPr>
        <p:spPr>
          <a:xfrm>
            <a:off x="1905000" y="5879068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“Other Users” include US National Labs and Industry 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68711" y="1081913"/>
          <a:ext cx="7206579" cy="4694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81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2"/>
          <a:stretch/>
        </p:blipFill>
        <p:spPr>
          <a:xfrm>
            <a:off x="300465" y="1273731"/>
            <a:ext cx="8706287" cy="477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14684" y="2805056"/>
            <a:ext cx="1199841" cy="307777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Installation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4113767" y="3255308"/>
            <a:ext cx="4170863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Pass Change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968" y="44059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6941" y="1630292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3368" y="2885594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0044" y="3908460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69" y="1910967"/>
            <a:ext cx="304800" cy="2725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34071" y="487726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47971" y="270031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47970" y="158197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85677" y="3780486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Initiated Four Hall Operation!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983422" y="3202042"/>
            <a:ext cx="27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Beam Current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65" y="185690"/>
            <a:ext cx="9144000" cy="397933"/>
          </a:xfrm>
        </p:spPr>
        <p:txBody>
          <a:bodyPr>
            <a:noAutofit/>
          </a:bodyPr>
          <a:lstStyle/>
          <a:p>
            <a:r>
              <a:rPr lang="en-US" sz="2800" kern="0" dirty="0">
                <a:solidFill>
                  <a:srgbClr val="000000"/>
                </a:solidFill>
                <a:latin typeface="Arial" pitchFamily="34" charset="0"/>
              </a:rPr>
              <a:t>12 GeV Science </a:t>
            </a:r>
            <a:r>
              <a:rPr lang="en-US" sz="2800" kern="0" dirty="0" smtClean="0">
                <a:solidFill>
                  <a:srgbClr val="000000"/>
                </a:solidFill>
                <a:latin typeface="Arial" pitchFamily="34" charset="0"/>
              </a:rPr>
              <a:t>Era in Full Swing!</a:t>
            </a:r>
            <a:endParaRPr lang="en-US" sz="2800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28" y="4814028"/>
            <a:ext cx="5295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 D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phase I complete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Threshold J/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manuscript in preparation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DIRC enhancement under test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l-G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η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getting started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914400"/>
            <a:ext cx="60052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 A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Tritium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experiments –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4 complete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 APEX, Installation of PREX/CREX underway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 B: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of Run Group A complete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 Group B (deuterium)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current results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HPS run in summer 2019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 C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3.7 experiments completed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/F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preliminary result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 for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LHCb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pentaquark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90858"/>
            <a:ext cx="2482215" cy="238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60" y="829588"/>
            <a:ext cx="1976700" cy="131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0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927" y="2243858"/>
            <a:ext cx="3138376" cy="184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Nuclear </a:t>
            </a:r>
            <a:r>
              <a:rPr lang="en-US" sz="2800" cap="none" dirty="0" err="1" smtClean="0"/>
              <a:t>Femtography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5330" y="867053"/>
            <a:ext cx="475881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Momentum Distribution (TMD) </a:t>
            </a: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Confined motion in a nucleon (semi-inclusive DIS)</a:t>
            </a: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Parton Distribution (GPD) </a:t>
            </a:r>
          </a:p>
          <a:p>
            <a:pPr marL="571500" indent="-228600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Spatial imaging (exclusive DVCS)</a:t>
            </a: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luminosity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Polarized beams and targets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Sophisticated detector systems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642" y="5506486"/>
            <a:ext cx="4363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68325" algn="l"/>
              </a:tabLst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	Major new capability </a:t>
            </a:r>
          </a:p>
          <a:p>
            <a:pPr marL="574675">
              <a:tabLst>
                <a:tab pos="568325" algn="l"/>
              </a:tabLst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with </a:t>
            </a: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JLab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 @ 12 GeV</a:t>
            </a:r>
            <a:endParaRPr lang="en-US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9528" y="867055"/>
            <a:ext cx="3775616" cy="3974323"/>
            <a:chOff x="228600" y="963537"/>
            <a:chExt cx="4697506" cy="501155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9" r="2873" b="39727"/>
            <a:stretch/>
          </p:blipFill>
          <p:spPr bwMode="auto">
            <a:xfrm>
              <a:off x="228600" y="963537"/>
              <a:ext cx="4697506" cy="3152775"/>
            </a:xfrm>
            <a:prstGeom prst="rect">
              <a:avLst/>
            </a:prstGeom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428999" y="1095345"/>
              <a:ext cx="638610" cy="50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50827" y="2283261"/>
              <a:ext cx="638610" cy="50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3D</a:t>
              </a:r>
            </a:p>
          </p:txBody>
        </p:sp>
        <p:pic>
          <p:nvPicPr>
            <p:cNvPr id="11" name="Picture 10" descr="profile.png"/>
            <p:cNvPicPr/>
            <p:nvPr/>
          </p:nvPicPr>
          <p:blipFill rotWithShape="1">
            <a:blip r:embed="rId4" cstate="print"/>
            <a:srcRect l="7356" t="49129" r="12267"/>
            <a:stretch/>
          </p:blipFill>
          <p:spPr>
            <a:xfrm>
              <a:off x="2819400" y="4291467"/>
              <a:ext cx="2091421" cy="168362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-484" t="1407" r="-506" b="-1202"/>
            <a:stretch/>
          </p:blipFill>
          <p:spPr bwMode="auto">
            <a:xfrm>
              <a:off x="228600" y="4382126"/>
              <a:ext cx="2150268" cy="1592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4275330" y="2994600"/>
            <a:ext cx="4758810" cy="3367589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SzPct val="120000"/>
              <a:tabLst>
                <a:tab pos="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Nuclear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Femtography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buClr>
                <a:srgbClr val="7030A0"/>
              </a:buClr>
              <a:tabLst>
                <a:tab pos="0" algn="l"/>
              </a:tabLst>
            </a:pP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Proposal to Commonwealth of Virginia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Initial request of $0.5M for pilot study awarded;                       funding of ~$2M/year envisioned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Consortium of Virginia universities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Theoretical physics, experimental physics, computation, data science, statistics – </a:t>
            </a:r>
            <a:r>
              <a:rPr lang="en-US" sz="1400" u="sng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interdisciplinary effort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Benefit to 12 GeV program and future EIC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studies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Symposium on Imaging and Visualization in Science’ ,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UVa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, Dec. 10-11, 2018.</a:t>
            </a:r>
            <a:endParaRPr lang="en-US" sz="1400" dirty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1778195" y="4556064"/>
            <a:ext cx="550315" cy="1344202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</a:t>
            </a:r>
            <a:r>
              <a:rPr lang="en-US" dirty="0" smtClean="0"/>
              <a:t>experiments (thru march 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96386"/>
              </p:ext>
            </p:extLst>
          </p:nvPr>
        </p:nvGraphicFramePr>
        <p:xfrm>
          <a:off x="1084214" y="1823903"/>
          <a:ext cx="6858002" cy="3788827"/>
        </p:xfrm>
        <a:graphic>
          <a:graphicData uri="http://schemas.openxmlformats.org/drawingml/2006/table">
            <a:tbl>
              <a:tblPr/>
              <a:tblGrid>
                <a:gridCol w="3227294">
                  <a:extLst>
                    <a:ext uri="{9D8B030D-6E8A-4147-A177-3AD203B41FA5}">
                      <a16:colId xmlns:a16="http://schemas.microsoft.com/office/drawing/2014/main" val="447870859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1993002440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989364540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151635507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571535874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3818147717"/>
                    </a:ext>
                  </a:extLst>
                </a:gridCol>
                <a:gridCol w="605118">
                  <a:extLst>
                    <a:ext uri="{9D8B030D-6E8A-4147-A177-3AD203B41FA5}">
                      <a16:colId xmlns:a16="http://schemas.microsoft.com/office/drawing/2014/main" val="2518124912"/>
                    </a:ext>
                  </a:extLst>
                </a:gridCol>
              </a:tblGrid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853247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014893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345170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1923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471112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763720"/>
                  </a:ext>
                </a:extLst>
              </a:tr>
              <a:tr h="5931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502138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47841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6.9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5.4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4.8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1.2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18.3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252651"/>
                  </a:ext>
                </a:extLst>
              </a:tr>
              <a:tr h="3550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17.1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17.6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19.2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60.7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65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4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Experiments – PAC </a:t>
            </a:r>
            <a:r>
              <a:rPr lang="en-US" dirty="0" smtClean="0"/>
              <a:t>Days (thru March 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067" y="6098004"/>
            <a:ext cx="265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 Decade of Experiments!</a:t>
            </a:r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147157"/>
              </p:ext>
            </p:extLst>
          </p:nvPr>
        </p:nvGraphicFramePr>
        <p:xfrm>
          <a:off x="754380" y="1417321"/>
          <a:ext cx="7223759" cy="4434838"/>
        </p:xfrm>
        <a:graphic>
          <a:graphicData uri="http://schemas.openxmlformats.org/drawingml/2006/table">
            <a:tbl>
              <a:tblPr/>
              <a:tblGrid>
                <a:gridCol w="4048032">
                  <a:extLst>
                    <a:ext uri="{9D8B030D-6E8A-4147-A177-3AD203B41FA5}">
                      <a16:colId xmlns:a16="http://schemas.microsoft.com/office/drawing/2014/main" val="542641004"/>
                    </a:ext>
                  </a:extLst>
                </a:gridCol>
                <a:gridCol w="531560">
                  <a:extLst>
                    <a:ext uri="{9D8B030D-6E8A-4147-A177-3AD203B41FA5}">
                      <a16:colId xmlns:a16="http://schemas.microsoft.com/office/drawing/2014/main" val="3057141831"/>
                    </a:ext>
                  </a:extLst>
                </a:gridCol>
                <a:gridCol w="504300">
                  <a:extLst>
                    <a:ext uri="{9D8B030D-6E8A-4147-A177-3AD203B41FA5}">
                      <a16:colId xmlns:a16="http://schemas.microsoft.com/office/drawing/2014/main" val="4003245730"/>
                    </a:ext>
                  </a:extLst>
                </a:gridCol>
                <a:gridCol w="504300">
                  <a:extLst>
                    <a:ext uri="{9D8B030D-6E8A-4147-A177-3AD203B41FA5}">
                      <a16:colId xmlns:a16="http://schemas.microsoft.com/office/drawing/2014/main" val="1634867697"/>
                    </a:ext>
                  </a:extLst>
                </a:gridCol>
                <a:gridCol w="586078">
                  <a:extLst>
                    <a:ext uri="{9D8B030D-6E8A-4147-A177-3AD203B41FA5}">
                      <a16:colId xmlns:a16="http://schemas.microsoft.com/office/drawing/2014/main" val="3301848819"/>
                    </a:ext>
                  </a:extLst>
                </a:gridCol>
                <a:gridCol w="490670">
                  <a:extLst>
                    <a:ext uri="{9D8B030D-6E8A-4147-A177-3AD203B41FA5}">
                      <a16:colId xmlns:a16="http://schemas.microsoft.com/office/drawing/2014/main" val="936196815"/>
                    </a:ext>
                  </a:extLst>
                </a:gridCol>
                <a:gridCol w="558819">
                  <a:extLst>
                    <a:ext uri="{9D8B030D-6E8A-4147-A177-3AD203B41FA5}">
                      <a16:colId xmlns:a16="http://schemas.microsoft.com/office/drawing/2014/main" val="4182031043"/>
                    </a:ext>
                  </a:extLst>
                </a:gridCol>
              </a:tblGrid>
              <a:tr h="3591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54628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561381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150.5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370.5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410222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506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795053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1478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1258"/>
                  </a:ext>
                </a:extLst>
              </a:tr>
              <a:tr h="325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97599"/>
                  </a:ext>
                </a:extLst>
              </a:tr>
              <a:tr h="6513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547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92829"/>
                  </a:ext>
                </a:extLst>
              </a:tr>
              <a:tr h="28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4704.5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116272"/>
                  </a:ext>
                </a:extLst>
              </a:tr>
              <a:tr h="28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- (includes MOLLER)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917.5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4184.5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74461"/>
                  </a:ext>
                </a:extLst>
              </a:tr>
              <a:tr h="3520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MIE)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1392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3626.5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000080"/>
                  </a:ext>
                </a:extLst>
              </a:tr>
              <a:tr h="2945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MOLLER)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917.5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691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444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3106.5</a:t>
                      </a:r>
                    </a:p>
                  </a:txBody>
                  <a:tcPr marL="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17578"/>
                  </a:ext>
                </a:extLst>
              </a:tr>
              <a:tr h="28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173.5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111.5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132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562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261198"/>
                  </a:ext>
                </a:extLst>
              </a:tr>
              <a:tr h="2873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744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881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579.5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312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2545</a:t>
                      </a:r>
                    </a:p>
                  </a:txBody>
                  <a:tcPr marL="0" marR="6858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7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68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5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10.xml><?xml version="1.0" encoding="utf-8"?>
<a:theme xmlns:a="http://schemas.openxmlformats.org/drawingml/2006/main" name="3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11.xml><?xml version="1.0" encoding="utf-8"?>
<a:theme xmlns:a="http://schemas.openxmlformats.org/drawingml/2006/main" name="12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12.xml><?xml version="1.0" encoding="utf-8"?>
<a:theme xmlns:a="http://schemas.openxmlformats.org/drawingml/2006/main" name="1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13.xml><?xml version="1.0" encoding="utf-8"?>
<a:theme xmlns:a="http://schemas.openxmlformats.org/drawingml/2006/main" name="4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3.xml><?xml version="1.0" encoding="utf-8"?>
<a:theme xmlns:a="http://schemas.openxmlformats.org/drawingml/2006/main" name="2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4.xml><?xml version="1.0" encoding="utf-8"?>
<a:theme xmlns:a="http://schemas.openxmlformats.org/drawingml/2006/main" name="1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5.xml><?xml version="1.0" encoding="utf-8"?>
<a:theme xmlns:a="http://schemas.openxmlformats.org/drawingml/2006/main" name="12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6.xml><?xml version="1.0" encoding="utf-8"?>
<a:theme xmlns:a="http://schemas.openxmlformats.org/drawingml/2006/main" name="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7.xml><?xml version="1.0" encoding="utf-8"?>
<a:theme xmlns:a="http://schemas.openxmlformats.org/drawingml/2006/main" name="8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8.xml><?xml version="1.0" encoding="utf-8"?>
<a:theme xmlns:a="http://schemas.openxmlformats.org/drawingml/2006/main" name="1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9.xml><?xml version="1.0" encoding="utf-8"?>
<a:theme xmlns:a="http://schemas.openxmlformats.org/drawingml/2006/main" name="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JLabPowerPointMain(1)</Template>
  <TotalTime>59312</TotalTime>
  <Words>976</Words>
  <Application>Microsoft Office PowerPoint</Application>
  <PresentationFormat>On-screen Show (4:3)</PresentationFormat>
  <Paragraphs>357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ＭＳ Ｐゴシック</vt:lpstr>
      <vt:lpstr>.AppleSystemUIFont</vt:lpstr>
      <vt:lpstr>.PingFangSC-Regular</vt:lpstr>
      <vt:lpstr>Arial</vt:lpstr>
      <vt:lpstr>Arial Narrow</vt:lpstr>
      <vt:lpstr>Calibri</vt:lpstr>
      <vt:lpstr>Courier New</vt:lpstr>
      <vt:lpstr>Minion Pro</vt:lpstr>
      <vt:lpstr>PingFangSC-Regular</vt:lpstr>
      <vt:lpstr>Symbol</vt:lpstr>
      <vt:lpstr>Times</vt:lpstr>
      <vt:lpstr>Wingdings</vt:lpstr>
      <vt:lpstr>Wingdings 2</vt:lpstr>
      <vt:lpstr>Wingdings 3</vt:lpstr>
      <vt:lpstr>Office Theme</vt:lpstr>
      <vt:lpstr>JeffersonLabTemplate</vt:lpstr>
      <vt:lpstr>2_JeffersonLabTemplate</vt:lpstr>
      <vt:lpstr>11_JeffersonLabTemplate</vt:lpstr>
      <vt:lpstr>12_JeffersonLabTemplate</vt:lpstr>
      <vt:lpstr>3_JeffersonLabTemplate</vt:lpstr>
      <vt:lpstr>8_JeffersonLabTemplate</vt:lpstr>
      <vt:lpstr>1_Office Theme</vt:lpstr>
      <vt:lpstr>1_JeffersonLabTemplate</vt:lpstr>
      <vt:lpstr>3_Office Theme</vt:lpstr>
      <vt:lpstr>12_Office Theme</vt:lpstr>
      <vt:lpstr>13_JeffersonLabTemplate</vt:lpstr>
      <vt:lpstr>4_Office Theme</vt:lpstr>
      <vt:lpstr>Jefferson Lab Report</vt:lpstr>
      <vt:lpstr>Outline</vt:lpstr>
      <vt:lpstr>Results Published in Nature</vt:lpstr>
      <vt:lpstr>Jefferson Lab User Growth</vt:lpstr>
      <vt:lpstr>Initiated Four Hall Operation!</vt:lpstr>
      <vt:lpstr>12 GeV Science Era in Full Swing!</vt:lpstr>
      <vt:lpstr>Nuclear Femtography</vt:lpstr>
      <vt:lpstr>Approved experiments (thru march 17)</vt:lpstr>
      <vt:lpstr>Approved Experiments – PAC Days (thru March 17)</vt:lpstr>
      <vt:lpstr>Published FY19-20 Schedule</vt:lpstr>
      <vt:lpstr>PAC47</vt:lpstr>
      <vt:lpstr>Future Projects</vt:lpstr>
      <vt:lpstr>Electron Ion Collider at Jefferson Lab</vt:lpstr>
      <vt:lpstr>EIC white paper Science goals</vt:lpstr>
      <vt:lpstr>EIC Users Group and International Interest</vt:lpstr>
      <vt:lpstr>Electron-Ion Collider Center</vt:lpstr>
      <vt:lpstr>2019 EICUG Meeting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stewartm@jlab.org</dc:creator>
  <cp:lastModifiedBy>Robert McKeown</cp:lastModifiedBy>
  <cp:revision>129</cp:revision>
  <dcterms:created xsi:type="dcterms:W3CDTF">2017-11-20T21:19:42Z</dcterms:created>
  <dcterms:modified xsi:type="dcterms:W3CDTF">2019-04-10T22:21:01Z</dcterms:modified>
</cp:coreProperties>
</file>