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67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00" r:id="rId3"/>
    <p:sldId id="290" r:id="rId4"/>
    <p:sldId id="293" r:id="rId5"/>
    <p:sldId id="295" r:id="rId6"/>
    <p:sldId id="302" r:id="rId7"/>
    <p:sldId id="297" r:id="rId8"/>
    <p:sldId id="298" r:id="rId9"/>
    <p:sldId id="294" r:id="rId10"/>
    <p:sldId id="292" r:id="rId11"/>
    <p:sldId id="303" r:id="rId12"/>
    <p:sldId id="307" r:id="rId13"/>
    <p:sldId id="308" r:id="rId14"/>
    <p:sldId id="324" r:id="rId15"/>
    <p:sldId id="304" r:id="rId16"/>
    <p:sldId id="319" r:id="rId17"/>
    <p:sldId id="321" r:id="rId18"/>
    <p:sldId id="309" r:id="rId19"/>
    <p:sldId id="310" r:id="rId20"/>
    <p:sldId id="313" r:id="rId21"/>
    <p:sldId id="311" r:id="rId22"/>
    <p:sldId id="312" r:id="rId23"/>
    <p:sldId id="322" r:id="rId24"/>
    <p:sldId id="305" r:id="rId25"/>
    <p:sldId id="314" r:id="rId26"/>
    <p:sldId id="315" r:id="rId27"/>
    <p:sldId id="316" r:id="rId28"/>
    <p:sldId id="325" r:id="rId29"/>
    <p:sldId id="317" r:id="rId30"/>
    <p:sldId id="323" r:id="rId31"/>
    <p:sldId id="286" r:id="rId32"/>
    <p:sldId id="284" r:id="rId33"/>
    <p:sldId id="269" r:id="rId34"/>
    <p:sldId id="270" r:id="rId35"/>
    <p:sldId id="285" r:id="rId36"/>
    <p:sldId id="281" r:id="rId37"/>
    <p:sldId id="278" r:id="rId38"/>
    <p:sldId id="282" r:id="rId39"/>
    <p:sldId id="287" r:id="rId40"/>
    <p:sldId id="288" r:id="rId41"/>
    <p:sldId id="277" r:id="rId42"/>
    <p:sldId id="29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5" autoAdjust="0"/>
    <p:restoredTop sz="96408" autoAdjust="0"/>
  </p:normalViewPr>
  <p:slideViewPr>
    <p:cSldViewPr snapToGrid="0" snapToObjects="1">
      <p:cViewPr>
        <p:scale>
          <a:sx n="103" d="100"/>
          <a:sy n="103" d="100"/>
        </p:scale>
        <p:origin x="-2304" y="-1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B07E1-1F12-5C42-8B79-59D13E322239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F2608-FAA7-BB47-8EB4-59696661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65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198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013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rgbClr val="0E2E39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rgbClr val="0E2E39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rgbClr val="0E2E39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rgbClr val="0E2E39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rgbClr val="0E2E39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rgbClr val="0E2E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6641757" cy="0"/>
          </a:xfrm>
          <a:prstGeom prst="line">
            <a:avLst/>
          </a:prstGeom>
          <a:ln w="57150">
            <a:solidFill>
              <a:srgbClr val="609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07" y="6414511"/>
            <a:ext cx="803922" cy="4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b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566C1E3-8DC0-4AF6-B70A-1743EFBBE3C4}"/>
              </a:ext>
            </a:extLst>
          </p:cNvPr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52420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E330431-1EC5-48B7-A38E-8FBE201A1644}"/>
              </a:ext>
            </a:extLst>
          </p:cNvPr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9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7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.anl.gov/theory/pieic2017/" TargetMode="External"/><Relationship Id="rId4" Type="http://schemas.openxmlformats.org/officeDocument/2006/relationships/hyperlink" Target="https://www.jlab.org/conferences/pieic18/" TargetMode="External"/><Relationship Id="rId5" Type="http://schemas.openxmlformats.org/officeDocument/2006/relationships/hyperlink" Target="https://indico.fnal.gov/event/12423/?ovw=True" TargetMode="External"/><Relationship Id="rId6" Type="http://schemas.openxmlformats.org/officeDocument/2006/relationships/hyperlink" Target="https://agenda.infn.it/conferenceDisplay.py?confId=1489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nt.washington.edu/PROGRAMS/17-68W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380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jlab.org/indico/event/246/" TargetMode="External"/><Relationship Id="rId3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hyperlink" Target="https://www.jlab.org/theory/ta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theory/tag/" TargetMode="External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EIC Detector Requirements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Rik Yoshida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095500"/>
            <a:ext cx="6350000" cy="2667000"/>
          </a:xfrm>
          <a:prstGeom prst="rect">
            <a:avLst/>
          </a:prstGeom>
        </p:spPr>
      </p:pic>
      <p:pic>
        <p:nvPicPr>
          <p:cNvPr id="11" name="Picture 10" descr="EICC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08" y="4762500"/>
            <a:ext cx="2000492" cy="1094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59" y="5769967"/>
            <a:ext cx="332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EIC Collaboration Meeting, JLab, October 30,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683993" y="2256692"/>
            <a:ext cx="2769191" cy="2767162"/>
          </a:xfrm>
          <a:prstGeom prst="ellipse">
            <a:avLst/>
          </a:prstGeom>
          <a:gradFill flip="none" rotWithShape="1">
            <a:gsLst>
              <a:gs pos="0">
                <a:srgbClr val="3366FF">
                  <a:alpha val="32000"/>
                </a:srgb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creen Shot 2018-03-16 at 3.23.32 PM.pn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630">
            <a:off x="1735798" y="2262812"/>
            <a:ext cx="2538190" cy="2641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Science  (questions 1 &amp; 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266311" y="3099530"/>
            <a:ext cx="148069" cy="1480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2300482" y="3025498"/>
            <a:ext cx="74194" cy="29613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374676" y="3179256"/>
            <a:ext cx="603508" cy="438506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192276" y="3162171"/>
            <a:ext cx="148070" cy="2619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9517" y="3056019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576396" y="3147138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endParaRPr lang="en-US" sz="1200" dirty="0"/>
          </a:p>
        </p:txBody>
      </p:sp>
      <p:sp>
        <p:nvSpPr>
          <p:cNvPr id="24" name="Up Arrow 23"/>
          <p:cNvSpPr/>
          <p:nvPr/>
        </p:nvSpPr>
        <p:spPr>
          <a:xfrm>
            <a:off x="2598583" y="1602938"/>
            <a:ext cx="859942" cy="706159"/>
          </a:xfrm>
          <a:prstGeom prst="upArrow">
            <a:avLst/>
          </a:prstGeom>
          <a:gradFill flip="none" rotWithShape="1">
            <a:gsLst>
              <a:gs pos="0">
                <a:srgbClr val="3366FF">
                  <a:alpha val="53000"/>
                </a:srgbClr>
              </a:gs>
              <a:gs pos="100000">
                <a:srgbClr val="FFFFFF"/>
              </a:gs>
            </a:gsLst>
            <a:lin ang="666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756080" y="4990208"/>
            <a:ext cx="548400" cy="381553"/>
          </a:xfrm>
          <a:prstGeom prst="rect">
            <a:avLst/>
          </a:prstGeom>
          <a:gradFill flip="none" rotWithShape="1">
            <a:gsLst>
              <a:gs pos="0">
                <a:srgbClr val="3366FF">
                  <a:alpha val="26000"/>
                </a:srgbClr>
              </a:gs>
              <a:gs pos="100000">
                <a:srgbClr val="FFFFFF"/>
              </a:gs>
            </a:gsLst>
            <a:lin ang="112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169">
            <a:off x="355388" y="1845015"/>
            <a:ext cx="2303291" cy="1415031"/>
          </a:xfrm>
          <a:prstGeom prst="rect">
            <a:avLst/>
          </a:prstGeom>
        </p:spPr>
      </p:pic>
      <p:pic>
        <p:nvPicPr>
          <p:cNvPr id="29" name="Picture 28" descr="Screen Shot 2018-03-16 at 3.39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21" y="2179854"/>
            <a:ext cx="1408708" cy="13868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202" y="3933697"/>
            <a:ext cx="2990350" cy="122055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60367" y="5329783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 the quarks (and gluons) and </a:t>
            </a:r>
            <a:r>
              <a:rPr lang="en-US" i="1" dirty="0" smtClean="0"/>
              <a:t>relate</a:t>
            </a:r>
            <a:r>
              <a:rPr lang="en-US" dirty="0" smtClean="0"/>
              <a:t> this information to nucleon characteristics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20357033">
            <a:off x="5777216" y="1506236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naïve expectations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515029" y="2909918"/>
            <a:ext cx="1764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Proton is transversely</a:t>
            </a:r>
          </a:p>
          <a:p>
            <a:r>
              <a:rPr lang="en-US" sz="1400" dirty="0" smtClean="0"/>
              <a:t>polarized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15029" y="2386698"/>
            <a:ext cx="1673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Momentum imaging</a:t>
            </a:r>
          </a:p>
          <a:p>
            <a:r>
              <a:rPr lang="en-US" sz="1400" dirty="0" smtClean="0"/>
              <a:t>(TMD’s)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97970" y="3617762"/>
            <a:ext cx="1830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Spatial Imaging (GPDs)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60367" y="5821653"/>
            <a:ext cx="82534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Imaging </a:t>
            </a:r>
            <a:r>
              <a:rPr lang="en-US" dirty="0" smtClean="0">
                <a:sym typeface="Wingdings"/>
              </a:rPr>
              <a:t> Measuring the </a:t>
            </a:r>
            <a:r>
              <a:rPr lang="en-US" i="1" dirty="0" smtClean="0">
                <a:sym typeface="Wingdings"/>
              </a:rPr>
              <a:t>correlations</a:t>
            </a:r>
            <a:r>
              <a:rPr lang="en-US" dirty="0" smtClean="0">
                <a:sym typeface="Wingdings"/>
              </a:rPr>
              <a:t> of position, momentum, spin, density: map the</a:t>
            </a:r>
          </a:p>
          <a:p>
            <a:r>
              <a:rPr lang="en-US" dirty="0" smtClean="0">
                <a:sym typeface="Wingdings"/>
              </a:rPr>
              <a:t>relationship between the parton state and the nucleon state.</a:t>
            </a:r>
            <a:endParaRPr lang="en-US" dirty="0"/>
          </a:p>
        </p:txBody>
      </p:sp>
      <p:pic>
        <p:nvPicPr>
          <p:cNvPr id="3" name="Picture 2" descr="arro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1267" y="1026021"/>
            <a:ext cx="1153833" cy="1153833"/>
          </a:xfrm>
          <a:prstGeom prst="rect">
            <a:avLst/>
          </a:prstGeom>
        </p:spPr>
      </p:pic>
      <p:pic>
        <p:nvPicPr>
          <p:cNvPr id="25" name="Picture 24" descr="arro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8131" y="2777240"/>
            <a:ext cx="328895" cy="328895"/>
          </a:xfrm>
          <a:prstGeom prst="rect">
            <a:avLst/>
          </a:prstGeom>
        </p:spPr>
      </p:pic>
      <p:pic>
        <p:nvPicPr>
          <p:cNvPr id="11" name="Picture 10" descr="Screen Shot 2018-03-19 at 2.20.1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91" y="823725"/>
            <a:ext cx="1239534" cy="12071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70415" y="728029"/>
            <a:ext cx="1755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example: Spin Puzzle</a:t>
            </a:r>
          </a:p>
          <a:p>
            <a:r>
              <a:rPr lang="en-US" sz="1400" dirty="0" smtClean="0"/>
              <a:t>Try to gain</a:t>
            </a:r>
          </a:p>
          <a:p>
            <a:r>
              <a:rPr lang="en-US" sz="1400" dirty="0" smtClean="0"/>
              <a:t>dynamical</a:t>
            </a:r>
          </a:p>
          <a:p>
            <a:r>
              <a:rPr lang="en-US" sz="1400" dirty="0" smtClean="0"/>
              <a:t>understanding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846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need to measure?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372749">
            <a:off x="2456404" y="1080986"/>
            <a:ext cx="2303291" cy="1415031"/>
          </a:xfrm>
          <a:prstGeom prst="rect">
            <a:avLst/>
          </a:prstGeom>
        </p:spPr>
      </p:pic>
      <p:pic>
        <p:nvPicPr>
          <p:cNvPr id="19" name="Picture 18" descr="Screen Shot 2018-10-20 at 3.4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75" y="1788501"/>
            <a:ext cx="1719345" cy="2005904"/>
          </a:xfrm>
          <a:prstGeom prst="rect">
            <a:avLst/>
          </a:prstGeom>
        </p:spPr>
      </p:pic>
      <p:sp>
        <p:nvSpPr>
          <p:cNvPr id="20" name="Striped Right Arrow 19"/>
          <p:cNvSpPr/>
          <p:nvPr/>
        </p:nvSpPr>
        <p:spPr>
          <a:xfrm>
            <a:off x="1602859" y="2651768"/>
            <a:ext cx="537716" cy="41815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629" y="2854009"/>
            <a:ext cx="3613327" cy="3613327"/>
          </a:xfrm>
          <a:prstGeom prst="rect">
            <a:avLst/>
          </a:prstGeom>
        </p:spPr>
      </p:pic>
      <p:sp>
        <p:nvSpPr>
          <p:cNvPr id="22" name="Left Arrow 21"/>
          <p:cNvSpPr/>
          <p:nvPr/>
        </p:nvSpPr>
        <p:spPr>
          <a:xfrm rot="20001781">
            <a:off x="7114956" y="2490456"/>
            <a:ext cx="887007" cy="579462"/>
          </a:xfrm>
          <a:prstGeom prst="lef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 rot="19029212">
            <a:off x="6897466" y="4825087"/>
            <a:ext cx="887007" cy="579462"/>
          </a:xfrm>
          <a:prstGeom prst="lef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93160">
            <a:off x="6588627" y="5854076"/>
            <a:ext cx="887007" cy="579462"/>
          </a:xfrm>
          <a:prstGeom prst="lef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0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the Transverse Momentum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9" y="1288228"/>
            <a:ext cx="3613327" cy="361332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09738" y="1183583"/>
            <a:ext cx="1874111" cy="30699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51931" y="1004661"/>
            <a:ext cx="381386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interaction stays in the scattering </a:t>
            </a:r>
          </a:p>
          <a:p>
            <a:r>
              <a:rPr lang="en-US" dirty="0" smtClean="0"/>
              <a:t>plane in the absence of transverse</a:t>
            </a:r>
          </a:p>
          <a:p>
            <a:r>
              <a:rPr lang="en-US" dirty="0" smtClean="0"/>
              <a:t>momentum carried by the initial quark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296" y="2373901"/>
            <a:ext cx="1930400" cy="1879600"/>
          </a:xfrm>
          <a:prstGeom prst="rect">
            <a:avLst/>
          </a:prstGeom>
        </p:spPr>
      </p:pic>
      <p:pic>
        <p:nvPicPr>
          <p:cNvPr id="13" name="Picture 12" descr="Screen Shot 2018-10-29 at 3.22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931" y="3895960"/>
            <a:ext cx="855785" cy="8959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32034" y="4811225"/>
            <a:ext cx="476659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want to measure momentum in/out of plane 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426356" y="4512410"/>
            <a:ext cx="641143" cy="279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94184" y="519288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 MeV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7847" y="460728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GeV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35178" y="5868599"/>
            <a:ext cx="49937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Also need particle ID: flavor structure of the proton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3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Interactions where protons stays intact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25" y="1393175"/>
            <a:ext cx="2938613" cy="2004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9476" y="2487843"/>
            <a:ext cx="491774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Pt of the final state proton carries information</a:t>
            </a:r>
          </a:p>
          <a:p>
            <a:r>
              <a:rPr lang="en-US" dirty="0" smtClean="0"/>
              <a:t>on the impact parameter of the collision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14026" y="1393175"/>
            <a:ext cx="340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Deeply Virtual Compton Scattering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19476" y="3212735"/>
            <a:ext cx="47021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Measure Transvers position of the struck parton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76770" y="3760342"/>
            <a:ext cx="7619742" cy="2566505"/>
            <a:chOff x="460375" y="3073399"/>
            <a:chExt cx="8226425" cy="3175001"/>
          </a:xfrm>
        </p:grpSpPr>
        <p:pic>
          <p:nvPicPr>
            <p:cNvPr id="10" name="Picture 10" descr="ir_layou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3825875"/>
              <a:ext cx="8226425" cy="242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eft Brace 10"/>
            <p:cNvSpPr/>
            <p:nvPr/>
          </p:nvSpPr>
          <p:spPr>
            <a:xfrm rot="5400000" flipV="1">
              <a:off x="4241798" y="1955798"/>
              <a:ext cx="355600" cy="3352803"/>
            </a:xfrm>
            <a:prstGeom prst="leftBrace">
              <a:avLst/>
            </a:prstGeom>
            <a:ln w="19050" cmpd="sng"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0988" tIns="45497" rIns="90988" bIns="45497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sto M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00400" y="3073399"/>
              <a:ext cx="2728320" cy="368882"/>
            </a:xfrm>
            <a:prstGeom prst="rect">
              <a:avLst/>
            </a:prstGeom>
            <a:noFill/>
          </p:spPr>
          <p:txBody>
            <a:bodyPr wrap="none" lIns="90988" tIns="45497" rIns="90988" bIns="45497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333333"/>
                  </a:solidFill>
                  <a:latin typeface="Calisto MT"/>
                  <a:ea typeface="+mn-ea"/>
                  <a:cs typeface="+mn-cs"/>
                </a:rPr>
                <a:t>Extended detector: 80+ m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8229600" y="3810000"/>
              <a:ext cx="457200" cy="2438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2979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9495" y="3858973"/>
            <a:ext cx="15003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JLEIC example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26807" y="6142181"/>
            <a:ext cx="435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Crossing angle and FFQ’s with wide aperture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40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eRHIC Forward Hadron Detector Concept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EIC Collaboration Meeting, 2018, JLAB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                </a:t>
            </a:r>
            <a:fld id="{D8AB687D-7754-8045-A896-36BD23FBD8D8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 descr="Screen Shot 2017-05-19 at 8.57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846550"/>
            <a:ext cx="7518400" cy="5324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01705" y="6054614"/>
            <a:ext cx="253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Richard Petti Spin 2016</a:t>
            </a:r>
          </a:p>
        </p:txBody>
      </p:sp>
    </p:spTree>
    <p:extLst>
      <p:ext uri="{BB962C8B-B14F-4D97-AF65-F5344CB8AC3E}">
        <p14:creationId xmlns:p14="http://schemas.microsoft.com/office/powerpoint/2010/main" val="134385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Detector and IR: Final State Particles</a:t>
            </a:r>
            <a:endParaRPr lang="en-US" baseline="-25000" dirty="0"/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141112" y="5472041"/>
            <a:ext cx="3448978" cy="47461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5" name="Straight Connector 104"/>
          <p:cNvCxnSpPr/>
          <p:nvPr/>
        </p:nvCxnSpPr>
        <p:spPr>
          <a:xfrm>
            <a:off x="141112" y="5472041"/>
            <a:ext cx="3740234" cy="531062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6" name="Can 105"/>
          <p:cNvSpPr/>
          <p:nvPr/>
        </p:nvSpPr>
        <p:spPr>
          <a:xfrm rot="5940000">
            <a:off x="1061990" y="5343178"/>
            <a:ext cx="192024" cy="530352"/>
          </a:xfrm>
          <a:prstGeom prst="can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3952261" y="2452296"/>
            <a:ext cx="649719" cy="1079848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headEnd type="triangle"/>
          </a:ln>
          <a:effectLst/>
        </p:spPr>
      </p:cxnSp>
      <p:cxnSp>
        <p:nvCxnSpPr>
          <p:cNvPr id="108" name="Straight Connector 107"/>
          <p:cNvCxnSpPr/>
          <p:nvPr/>
        </p:nvCxnSpPr>
        <p:spPr>
          <a:xfrm flipV="1">
            <a:off x="1544732" y="3058131"/>
            <a:ext cx="6087951" cy="788837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headEnd type="triangle" w="lg" len="lg"/>
            <a:tailEnd type="none"/>
          </a:ln>
          <a:effectLst/>
        </p:spPr>
      </p:cxnSp>
      <p:sp>
        <p:nvSpPr>
          <p:cNvPr id="109" name="Oval 108"/>
          <p:cNvSpPr/>
          <p:nvPr/>
        </p:nvSpPr>
        <p:spPr>
          <a:xfrm>
            <a:off x="6919191" y="4337412"/>
            <a:ext cx="113877" cy="178171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5941968" y="4272420"/>
            <a:ext cx="643416" cy="31251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11" name="TextBox 110"/>
          <p:cNvSpPr txBox="1"/>
          <p:nvPr/>
        </p:nvSpPr>
        <p:spPr>
          <a:xfrm rot="1736580">
            <a:off x="1813514" y="2305503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696682" y="4449465"/>
            <a:ext cx="184639" cy="216519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7054404" y="4337412"/>
            <a:ext cx="139564" cy="136624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6943783" y="4713163"/>
            <a:ext cx="113877" cy="1524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7041567" y="4489082"/>
            <a:ext cx="113877" cy="1524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6" name="Straight Arrow Connector 115"/>
          <p:cNvCxnSpPr>
            <a:endCxn id="109" idx="2"/>
          </p:cNvCxnSpPr>
          <p:nvPr/>
        </p:nvCxnSpPr>
        <p:spPr>
          <a:xfrm>
            <a:off x="5955231" y="4083325"/>
            <a:ext cx="963960" cy="34317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7" name="Straight Arrow Connector 116"/>
          <p:cNvCxnSpPr>
            <a:endCxn id="124" idx="0"/>
          </p:cNvCxnSpPr>
          <p:nvPr/>
        </p:nvCxnSpPr>
        <p:spPr>
          <a:xfrm>
            <a:off x="5825629" y="4239777"/>
            <a:ext cx="829023" cy="4894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8" name="Straight Connector 117"/>
          <p:cNvCxnSpPr/>
          <p:nvPr/>
        </p:nvCxnSpPr>
        <p:spPr>
          <a:xfrm>
            <a:off x="1933785" y="2111589"/>
            <a:ext cx="5136910" cy="2662912"/>
          </a:xfrm>
          <a:prstGeom prst="line">
            <a:avLst/>
          </a:prstGeom>
          <a:noFill/>
          <a:ln w="31750" cap="flat" cmpd="sng" algn="ctr">
            <a:solidFill>
              <a:srgbClr val="000090"/>
            </a:solidFill>
            <a:prstDash val="solid"/>
            <a:tailEnd type="triangle" w="lg" len="lg"/>
          </a:ln>
          <a:effectLst/>
        </p:spPr>
      </p:cxnSp>
      <p:sp>
        <p:nvSpPr>
          <p:cNvPr id="119" name="Oval 118"/>
          <p:cNvSpPr/>
          <p:nvPr/>
        </p:nvSpPr>
        <p:spPr>
          <a:xfrm flipH="1">
            <a:off x="3837610" y="2254994"/>
            <a:ext cx="114651" cy="13529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0" name="Straight Arrow Connector 119"/>
          <p:cNvCxnSpPr/>
          <p:nvPr/>
        </p:nvCxnSpPr>
        <p:spPr>
          <a:xfrm flipH="1">
            <a:off x="4378530" y="3705963"/>
            <a:ext cx="87254" cy="75385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21" name="Straight Arrow Connector 120"/>
          <p:cNvCxnSpPr/>
          <p:nvPr/>
        </p:nvCxnSpPr>
        <p:spPr>
          <a:xfrm flipH="1">
            <a:off x="3982469" y="3705963"/>
            <a:ext cx="396061" cy="522437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22" name="Straight Arrow Connector 121"/>
          <p:cNvCxnSpPr/>
          <p:nvPr/>
        </p:nvCxnSpPr>
        <p:spPr>
          <a:xfrm flipH="1">
            <a:off x="4149583" y="3612367"/>
            <a:ext cx="316200" cy="85808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pic>
        <p:nvPicPr>
          <p:cNvPr id="123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530" y="3274052"/>
            <a:ext cx="405162" cy="405162"/>
          </a:xfrm>
          <a:prstGeom prst="rect">
            <a:avLst/>
          </a:prstGeom>
        </p:spPr>
      </p:pic>
      <p:sp>
        <p:nvSpPr>
          <p:cNvPr id="124" name="Oval 123"/>
          <p:cNvSpPr/>
          <p:nvPr/>
        </p:nvSpPr>
        <p:spPr>
          <a:xfrm>
            <a:off x="6534821" y="4729265"/>
            <a:ext cx="239661" cy="247909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 rot="1614294">
            <a:off x="2087405" y="1696241"/>
            <a:ext cx="1334921" cy="27699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Scattered electron</a:t>
            </a:r>
          </a:p>
        </p:txBody>
      </p:sp>
      <p:cxnSp>
        <p:nvCxnSpPr>
          <p:cNvPr id="126" name="Straight Arrow Connector 125"/>
          <p:cNvCxnSpPr>
            <a:stCxn id="125" idx="3"/>
          </p:cNvCxnSpPr>
          <p:nvPr/>
        </p:nvCxnSpPr>
        <p:spPr>
          <a:xfrm>
            <a:off x="3350079" y="2136774"/>
            <a:ext cx="338594" cy="154777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7" name="Left Brace 126"/>
          <p:cNvSpPr/>
          <p:nvPr/>
        </p:nvSpPr>
        <p:spPr>
          <a:xfrm rot="7457835" flipV="1">
            <a:off x="6976240" y="3885639"/>
            <a:ext cx="456205" cy="725816"/>
          </a:xfrm>
          <a:prstGeom prst="leftBrac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Left Brace 127"/>
          <p:cNvSpPr/>
          <p:nvPr/>
        </p:nvSpPr>
        <p:spPr>
          <a:xfrm rot="17581952">
            <a:off x="3827710" y="4385122"/>
            <a:ext cx="277635" cy="700055"/>
          </a:xfrm>
          <a:prstGeom prst="leftBrac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TextBox 128"/>
          <p:cNvSpPr txBox="1"/>
          <p:nvPr/>
        </p:nvSpPr>
        <p:spPr>
          <a:xfrm rot="1383638">
            <a:off x="2655947" y="4943146"/>
            <a:ext cx="2592627" cy="27699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Particles associated with struck parton</a:t>
            </a:r>
          </a:p>
        </p:txBody>
      </p:sp>
      <p:sp>
        <p:nvSpPr>
          <p:cNvPr id="131" name="TextBox 130"/>
          <p:cNvSpPr txBox="1"/>
          <p:nvPr/>
        </p:nvSpPr>
        <p:spPr>
          <a:xfrm rot="21241863">
            <a:off x="5963087" y="2880757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val 131"/>
          <p:cNvSpPr/>
          <p:nvPr/>
        </p:nvSpPr>
        <p:spPr>
          <a:xfrm flipV="1">
            <a:off x="4004739" y="4515287"/>
            <a:ext cx="103288" cy="95917"/>
          </a:xfrm>
          <a:prstGeom prst="ellipse">
            <a:avLst/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FF66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V="1">
            <a:off x="3881346" y="4228400"/>
            <a:ext cx="70915" cy="79220"/>
          </a:xfrm>
          <a:prstGeom prst="ellipse">
            <a:avLst/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FF66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V="1">
            <a:off x="4275895" y="4478610"/>
            <a:ext cx="134140" cy="237989"/>
          </a:xfrm>
          <a:prstGeom prst="ellipse">
            <a:avLst/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FF66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V="1">
            <a:off x="3966528" y="4272420"/>
            <a:ext cx="220169" cy="125975"/>
          </a:xfrm>
          <a:prstGeom prst="ellipse">
            <a:avLst/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FF66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345495" y="3679214"/>
            <a:ext cx="2355407" cy="27699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Particles Associated with Initial Ion</a:t>
            </a:r>
          </a:p>
        </p:txBody>
      </p:sp>
      <p:sp>
        <p:nvSpPr>
          <p:cNvPr id="137" name="Can 136"/>
          <p:cNvSpPr/>
          <p:nvPr/>
        </p:nvSpPr>
        <p:spPr>
          <a:xfrm rot="4920000">
            <a:off x="1088385" y="5520476"/>
            <a:ext cx="100584" cy="530352"/>
          </a:xfrm>
          <a:prstGeom prst="can">
            <a:avLst/>
          </a:prstGeom>
          <a:solidFill>
            <a:srgbClr val="F79646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Can 137"/>
          <p:cNvSpPr/>
          <p:nvPr/>
        </p:nvSpPr>
        <p:spPr>
          <a:xfrm rot="5400000">
            <a:off x="1395382" y="5211266"/>
            <a:ext cx="889001" cy="1005121"/>
          </a:xfrm>
          <a:prstGeom prst="can">
            <a:avLst/>
          </a:prstGeom>
          <a:solidFill>
            <a:sysClr val="window" lastClr="FFFF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Can 138"/>
          <p:cNvSpPr/>
          <p:nvPr/>
        </p:nvSpPr>
        <p:spPr>
          <a:xfrm rot="4980000">
            <a:off x="2431751" y="5368076"/>
            <a:ext cx="100584" cy="530352"/>
          </a:xfrm>
          <a:prstGeom prst="can">
            <a:avLst/>
          </a:prstGeom>
          <a:solidFill>
            <a:srgbClr val="F79646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Can 139"/>
          <p:cNvSpPr/>
          <p:nvPr/>
        </p:nvSpPr>
        <p:spPr>
          <a:xfrm rot="5940000">
            <a:off x="2348912" y="5501220"/>
            <a:ext cx="192024" cy="530352"/>
          </a:xfrm>
          <a:prstGeom prst="can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426308" y="555904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Central</a:t>
            </a:r>
          </a:p>
          <a:p>
            <a:pPr defTabSz="457200"/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 Detector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2184563" y="5944340"/>
            <a:ext cx="1074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Beam Elements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62739" y="5238784"/>
            <a:ext cx="1074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Beam Elements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078989" y="5672270"/>
            <a:ext cx="452579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Beam elements limit forward acceptance</a:t>
            </a:r>
          </a:p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Central Solenoid not effective for forward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9238" y="1409199"/>
            <a:ext cx="36864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EIC detector must accept and measure</a:t>
            </a:r>
          </a:p>
          <a:p>
            <a:r>
              <a:rPr lang="en-US" i="1" dirty="0" smtClean="0"/>
              <a:t>all</a:t>
            </a:r>
            <a:r>
              <a:rPr lang="en-US" dirty="0" smtClean="0"/>
              <a:t> particles from the interaction.</a:t>
            </a:r>
          </a:p>
          <a:p>
            <a:r>
              <a:rPr lang="en-US" dirty="0" smtClean="0"/>
              <a:t> (Unlike existing collider detectors!)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2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9" grpId="0" animBg="1"/>
      <p:bldP spid="112" grpId="0" animBg="1"/>
      <p:bldP spid="113" grpId="0" animBg="1"/>
      <p:bldP spid="114" grpId="0" animBg="1"/>
      <p:bldP spid="115" grpId="0" animBg="1"/>
      <p:bldP spid="119" grpId="0" animBg="1"/>
      <p:bldP spid="124" grpId="0" animBg="1"/>
      <p:bldP spid="125" grpId="0" animBg="1"/>
      <p:bldP spid="127" grpId="0" animBg="1"/>
      <p:bldP spid="128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/>
      <p:bldP spid="142" grpId="0"/>
      <p:bldP spid="143" grpId="0"/>
      <p:bldP spid="1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QCD at Extremes: Parton Saturation</a:t>
            </a:r>
            <a:endParaRPr lang="en-US" sz="2800" dirty="0"/>
          </a:p>
        </p:txBody>
      </p:sp>
      <p:pic>
        <p:nvPicPr>
          <p:cNvPr id="15" name="Picture 14" descr="Screen Shot 2016-06-16 at 1.18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81" y="3072791"/>
            <a:ext cx="4552511" cy="92965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6" name="Picture 2" descr="cteq-pdfs-10gev2-li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137" y="867568"/>
            <a:ext cx="2939128" cy="19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960905" y="1124670"/>
            <a:ext cx="4673951" cy="923330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HERA discovered a dramatic rise in the number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of gluons carrying a small fractional longitudinal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momentum of the proton (i.e. small-x).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9630" y="2314115"/>
            <a:ext cx="3126314" cy="2031325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This cannot go on forever as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 becomes smaller and smaller: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parton recombination must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balance parton splitting.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i.e. Saturation—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unobserved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at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baseline="0" dirty="0" smtClean="0">
                <a:solidFill>
                  <a:srgbClr val="FF0000"/>
                </a:solidFill>
                <a:latin typeface="Calibri"/>
              </a:rPr>
              <a:t>HERA</a:t>
            </a:r>
            <a:r>
              <a:rPr lang="en-US" kern="0" dirty="0" smtClean="0">
                <a:solidFill>
                  <a:srgbClr val="FF0000"/>
                </a:solidFill>
                <a:latin typeface="Calibri"/>
              </a:rPr>
              <a:t> for a proton.  (expected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extreme low x)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38100" y="4985131"/>
            <a:ext cx="466340" cy="5142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9" name="Oval 8"/>
          <p:cNvSpPr/>
          <p:nvPr/>
        </p:nvSpPr>
        <p:spPr>
          <a:xfrm>
            <a:off x="2117678" y="4985131"/>
            <a:ext cx="466340" cy="5142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0" name="Oval 9"/>
          <p:cNvSpPr/>
          <p:nvPr/>
        </p:nvSpPr>
        <p:spPr>
          <a:xfrm>
            <a:off x="2599788" y="4985131"/>
            <a:ext cx="466340" cy="5142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grpSp>
        <p:nvGrpSpPr>
          <p:cNvPr id="12" name="Group 11"/>
          <p:cNvGrpSpPr/>
          <p:nvPr/>
        </p:nvGrpSpPr>
        <p:grpSpPr>
          <a:xfrm>
            <a:off x="1116694" y="4633180"/>
            <a:ext cx="2233009" cy="1224219"/>
            <a:chOff x="170457" y="939966"/>
            <a:chExt cx="2233009" cy="1224219"/>
          </a:xfrm>
        </p:grpSpPr>
        <p:grpSp>
          <p:nvGrpSpPr>
            <p:cNvPr id="26" name="Group 25"/>
            <p:cNvGrpSpPr/>
            <p:nvPr/>
          </p:nvGrpSpPr>
          <p:grpSpPr>
            <a:xfrm>
              <a:off x="170457" y="939966"/>
              <a:ext cx="2233009" cy="1224219"/>
              <a:chOff x="3179417" y="1080345"/>
              <a:chExt cx="4417447" cy="210991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230822" y="1080345"/>
                <a:ext cx="2936763" cy="21099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179417" y="1935157"/>
                <a:ext cx="4417447" cy="294056"/>
                <a:chOff x="1545405" y="5028835"/>
                <a:chExt cx="4417447" cy="294056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1545405" y="5028835"/>
                  <a:ext cx="772446" cy="294056"/>
                  <a:chOff x="4466753" y="3067239"/>
                  <a:chExt cx="2724973" cy="977957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4466753" y="306723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49" name="Block Arc 48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" name="Block Arc 49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5778919" y="306784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47" name="Block Arc 46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Block Arc 47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2" name="Oval 41"/>
                <p:cNvSpPr/>
                <p:nvPr/>
              </p:nvSpPr>
              <p:spPr>
                <a:xfrm>
                  <a:off x="2222859" y="5054263"/>
                  <a:ext cx="189978" cy="19642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2222858" y="5047762"/>
                  <a:ext cx="3739994" cy="100037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2222858" y="5203433"/>
                  <a:ext cx="3739994" cy="11945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/>
            <p:cNvGrpSpPr/>
            <p:nvPr/>
          </p:nvGrpSpPr>
          <p:grpSpPr>
            <a:xfrm>
              <a:off x="717711" y="1270282"/>
              <a:ext cx="1396488" cy="522542"/>
              <a:chOff x="717711" y="1270282"/>
              <a:chExt cx="1396488" cy="52254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717711" y="1281683"/>
                <a:ext cx="450570" cy="511141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197289" y="1270282"/>
                <a:ext cx="450570" cy="511141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663629" y="1281683"/>
                <a:ext cx="450570" cy="511141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5499004" y="4535163"/>
            <a:ext cx="2233010" cy="1224219"/>
            <a:chOff x="170456" y="939966"/>
            <a:chExt cx="2233010" cy="1224219"/>
          </a:xfrm>
        </p:grpSpPr>
        <p:grpSp>
          <p:nvGrpSpPr>
            <p:cNvPr id="56" name="Group 55"/>
            <p:cNvGrpSpPr/>
            <p:nvPr/>
          </p:nvGrpSpPr>
          <p:grpSpPr>
            <a:xfrm>
              <a:off x="170456" y="939966"/>
              <a:ext cx="2233010" cy="1224219"/>
              <a:chOff x="3179415" y="1080345"/>
              <a:chExt cx="4417449" cy="210991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4230822" y="1080345"/>
                <a:ext cx="2936763" cy="21099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3179415" y="1935157"/>
                <a:ext cx="4417449" cy="294056"/>
                <a:chOff x="1545403" y="5028835"/>
                <a:chExt cx="4417449" cy="294056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1545403" y="5028835"/>
                  <a:ext cx="772445" cy="294056"/>
                  <a:chOff x="4466753" y="3067239"/>
                  <a:chExt cx="2724973" cy="977957"/>
                </a:xfrm>
              </p:grpSpPr>
              <p:grpSp>
                <p:nvGrpSpPr>
                  <p:cNvPr id="75" name="Group 74"/>
                  <p:cNvGrpSpPr/>
                  <p:nvPr/>
                </p:nvGrpSpPr>
                <p:grpSpPr>
                  <a:xfrm>
                    <a:off x="4466753" y="306723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79" name="Block Arc 78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0" name="Block Arc 79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5778919" y="306784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77" name="Block Arc 76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8" name="Block Arc 77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2" name="Oval 71"/>
                <p:cNvSpPr/>
                <p:nvPr/>
              </p:nvSpPr>
              <p:spPr>
                <a:xfrm>
                  <a:off x="2222859" y="5054263"/>
                  <a:ext cx="189978" cy="19642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2222858" y="5047762"/>
                  <a:ext cx="3739994" cy="100037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2222858" y="5203433"/>
                  <a:ext cx="3739994" cy="11945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Oval 52"/>
            <p:cNvSpPr/>
            <p:nvPr/>
          </p:nvSpPr>
          <p:spPr>
            <a:xfrm>
              <a:off x="1566739" y="1164948"/>
              <a:ext cx="619729" cy="637994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Oval 80"/>
          <p:cNvSpPr/>
          <p:nvPr/>
        </p:nvSpPr>
        <p:spPr>
          <a:xfrm>
            <a:off x="6482867" y="4760145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030489" y="4781174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200" y="5895473"/>
            <a:ext cx="400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 nuclei, the interaction probability enhanced by A</a:t>
            </a:r>
            <a:r>
              <a:rPr lang="en-US" sz="1400" baseline="30000" dirty="0" smtClean="0"/>
              <a:t>⅓</a:t>
            </a:r>
            <a:endParaRPr lang="en-US" sz="14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4837888" y="5903264"/>
            <a:ext cx="430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Will nuclei saturate faster as color leaks out of nucleons? 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2" name="Content Placeholder 3" descr="mcl_v.eps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5" b="-6195"/>
          <a:stretch>
            <a:fillRect/>
          </a:stretch>
        </p:blipFill>
        <p:spPr>
          <a:xfrm>
            <a:off x="3768893" y="4134488"/>
            <a:ext cx="1547208" cy="11966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065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Partons</a:t>
            </a:r>
            <a:r>
              <a:rPr lang="en-US" dirty="0"/>
              <a:t> </a:t>
            </a:r>
            <a:r>
              <a:rPr lang="en-US" dirty="0" smtClean="0"/>
              <a:t>at low and high-x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Proton_Quark-Gluon-Gewimmel_blau_thumbna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54" y="2002814"/>
            <a:ext cx="1831502" cy="1831502"/>
          </a:xfrm>
          <a:prstGeom prst="rect">
            <a:avLst/>
          </a:prstGeom>
        </p:spPr>
      </p:pic>
      <p:pic>
        <p:nvPicPr>
          <p:cNvPr id="7" name="Picture 6" descr="Proton_quark_stru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65" y="1668191"/>
            <a:ext cx="2340136" cy="2340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7228" y="4586384"/>
            <a:ext cx="5659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EIC is an electron-parton collider.</a:t>
            </a:r>
          </a:p>
          <a:p>
            <a:r>
              <a:rPr lang="en-US" dirty="0" smtClean="0"/>
              <a:t>“parton beam energy” depends on what x you are probing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1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Specialized Detectors: think about lox-x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EIC Collaboration Meeting, 2018, JLAB</a:t>
            </a:r>
            <a:endParaRPr lang="en-US" dirty="0"/>
          </a:p>
        </p:txBody>
      </p:sp>
      <p:pic>
        <p:nvPicPr>
          <p:cNvPr id="6" name="Picture 5" descr="Proton_Quark-Gluon-Gewimmel_blau_thumbna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54" y="2002814"/>
            <a:ext cx="1693279" cy="1693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5272" y="1299668"/>
            <a:ext cx="596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Highly asymmetric collision at the parton level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308492" y="2955374"/>
            <a:ext cx="3811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5144" y="3787988"/>
            <a:ext cx="5566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Since x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0, energy is tending to 0</a:t>
            </a:r>
          </a:p>
          <a:p>
            <a:r>
              <a:rPr lang="en-US" sz="2400" dirty="0" smtClean="0"/>
              <a:t>at x = 10</a:t>
            </a:r>
            <a:r>
              <a:rPr lang="en-US" sz="2400" baseline="30000" dirty="0" smtClean="0"/>
              <a:t>-4-5</a:t>
            </a:r>
          </a:p>
          <a:p>
            <a:endParaRPr lang="en-US" sz="2400" dirty="0" smtClean="0"/>
          </a:p>
          <a:p>
            <a:r>
              <a:rPr lang="en-US" sz="2400" dirty="0" smtClean="0"/>
              <a:t>Parton energy ~   10 MeV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5651164" y="2874894"/>
            <a:ext cx="112316" cy="12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63060" y="2943367"/>
            <a:ext cx="189264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98552" y="2963124"/>
            <a:ext cx="124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electron_beam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1844" y="4375479"/>
            <a:ext cx="3574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Beam Energy   ~10 GeV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5448" y="5496147"/>
            <a:ext cx="4018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does the final state go?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0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States for low-x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EIC Collaboration Meeting, 2018, JLAB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037421" y="2061223"/>
            <a:ext cx="236074" cy="165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4125" y="1535091"/>
            <a:ext cx="482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electron energy &lt; 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beam</a:t>
            </a:r>
            <a:r>
              <a:rPr lang="en-US" sz="2000" baseline="-25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Relatively high angle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9765" y="1084632"/>
            <a:ext cx="164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~ 1  (lowest x)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338221" y="2226686"/>
            <a:ext cx="935274" cy="9137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742806" y="2226686"/>
            <a:ext cx="458713" cy="17699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516589" y="2175374"/>
            <a:ext cx="684930" cy="5131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338222" y="2226686"/>
            <a:ext cx="924836" cy="25547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Left Brace 12"/>
          <p:cNvSpPr/>
          <p:nvPr/>
        </p:nvSpPr>
        <p:spPr>
          <a:xfrm>
            <a:off x="2246613" y="1691891"/>
            <a:ext cx="164098" cy="8758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2655" y="1948731"/>
            <a:ext cx="135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GeV total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045699" y="4462350"/>
            <a:ext cx="1244638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980344" y="4315712"/>
            <a:ext cx="309994" cy="14663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759648" y="4315712"/>
            <a:ext cx="458714" cy="14663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037421" y="4237233"/>
            <a:ext cx="180940" cy="22511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201519" y="4315712"/>
            <a:ext cx="78381" cy="14663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77725" y="3428142"/>
            <a:ext cx="366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~ 0.1 (same Q</a:t>
            </a:r>
            <a:r>
              <a:rPr lang="en-US" baseline="30000" dirty="0" smtClean="0"/>
              <a:t>2</a:t>
            </a:r>
            <a:r>
              <a:rPr lang="en-US" dirty="0" smtClean="0"/>
              <a:t>, somewhat larger x) </a:t>
            </a:r>
            <a:endParaRPr lang="en-US" dirty="0"/>
          </a:p>
        </p:txBody>
      </p:sp>
      <p:sp>
        <p:nvSpPr>
          <p:cNvPr id="21" name="Left Brace 20"/>
          <p:cNvSpPr/>
          <p:nvPr/>
        </p:nvSpPr>
        <p:spPr>
          <a:xfrm>
            <a:off x="2426189" y="3972107"/>
            <a:ext cx="164098" cy="8758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92231" y="4228947"/>
            <a:ext cx="135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GeV total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55629" y="4719478"/>
            <a:ext cx="3734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electron energy ≈ 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beam</a:t>
            </a:r>
            <a:r>
              <a:rPr lang="en-US" sz="2000" baseline="-25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Low angle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7397" y="5615014"/>
            <a:ext cx="5803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Left side is essentially fixed target kinematics</a:t>
            </a:r>
            <a:endParaRPr lang="en-US" sz="2400" dirty="0"/>
          </a:p>
        </p:txBody>
      </p:sp>
      <p:sp>
        <p:nvSpPr>
          <p:cNvPr id="25" name="Right Arrow 24"/>
          <p:cNvSpPr/>
          <p:nvPr/>
        </p:nvSpPr>
        <p:spPr>
          <a:xfrm>
            <a:off x="4508311" y="2153970"/>
            <a:ext cx="1084473" cy="176991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508311" y="4373853"/>
            <a:ext cx="1084473" cy="176991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636481" y="2061223"/>
            <a:ext cx="216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“remnant”, p for diff.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636481" y="4277683"/>
            <a:ext cx="216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“remnant”, p for diff.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19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Fundamental Science Questions</a:t>
            </a:r>
          </a:p>
          <a:p>
            <a:pPr lvl="1"/>
            <a:r>
              <a:rPr lang="en-US" dirty="0" smtClean="0"/>
              <a:t>Three NAS questions</a:t>
            </a:r>
          </a:p>
          <a:p>
            <a:r>
              <a:rPr lang="en-US" dirty="0" smtClean="0"/>
              <a:t>Quarks, gluons; nucleons and nuclei.</a:t>
            </a:r>
          </a:p>
          <a:p>
            <a:pPr lvl="1"/>
            <a:r>
              <a:rPr lang="en-US" dirty="0" smtClean="0"/>
              <a:t>Collinear </a:t>
            </a:r>
            <a:r>
              <a:rPr lang="en-US" dirty="0" smtClean="0"/>
              <a:t>partons, evolution and saturation</a:t>
            </a:r>
            <a:endParaRPr lang="en-US" dirty="0" smtClean="0"/>
          </a:p>
          <a:p>
            <a:pPr lvl="1"/>
            <a:r>
              <a:rPr lang="en-US" dirty="0" smtClean="0"/>
              <a:t>Transverse momenta and positions</a:t>
            </a:r>
          </a:p>
          <a:p>
            <a:r>
              <a:rPr lang="en-US" dirty="0" smtClean="0"/>
              <a:t>What we need to measure.</a:t>
            </a:r>
          </a:p>
          <a:p>
            <a:r>
              <a:rPr lang="en-US" dirty="0" smtClean="0"/>
              <a:t>Current detector concepts.</a:t>
            </a:r>
            <a:endParaRPr lang="en-US" dirty="0"/>
          </a:p>
          <a:p>
            <a:r>
              <a:rPr lang="en-US" dirty="0" smtClean="0"/>
              <a:t>Background for electron-ion machines.</a:t>
            </a:r>
          </a:p>
          <a:p>
            <a:r>
              <a:rPr lang="en-US" dirty="0" smtClean="0"/>
              <a:t>More than one detector?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6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measure at high-x?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EIC Collaboration Meeting, 2018, JLAB</a:t>
            </a:r>
            <a:endParaRPr lang="en-US" dirty="0"/>
          </a:p>
        </p:txBody>
      </p:sp>
      <p:pic>
        <p:nvPicPr>
          <p:cNvPr id="6" name="Picture 5" descr="Screen Shot 2017-10-17 at 4.5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" y="1720385"/>
            <a:ext cx="4777731" cy="4308243"/>
          </a:xfrm>
          <a:prstGeom prst="rect">
            <a:avLst/>
          </a:prstGeom>
        </p:spPr>
      </p:pic>
      <p:pic>
        <p:nvPicPr>
          <p:cNvPr id="7" name="Picture 6" descr="InHadronL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2454" y="1639743"/>
            <a:ext cx="4114801" cy="3192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2454" y="978605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Dynamical Symmetry Breaking</a:t>
            </a:r>
          </a:p>
          <a:p>
            <a:r>
              <a:rPr lang="en-US" dirty="0" smtClean="0"/>
              <a:t>Pion/</a:t>
            </a:r>
            <a:r>
              <a:rPr lang="en-US" dirty="0" err="1" smtClean="0"/>
              <a:t>Kaon</a:t>
            </a:r>
            <a:r>
              <a:rPr lang="en-US" dirty="0" smtClean="0"/>
              <a:t> structure at high-x and origin of mass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1589" y="1301771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High-x uncertainties and LHC searches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21952" y="565942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reasons to do high-x at EIC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97667" y="1023266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(See </a:t>
            </a:r>
            <a:r>
              <a:rPr lang="en-US" dirty="0" err="1" smtClean="0"/>
              <a:t>Olness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19233" y="932439"/>
            <a:ext cx="11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(see </a:t>
            </a:r>
            <a:r>
              <a:rPr lang="en-US" dirty="0" err="1" smtClean="0"/>
              <a:t>Cloet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2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High-x Kinematics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EIC Collaboration Meeting, 2018, JLAB</a:t>
            </a:r>
            <a:endParaRPr lang="en-US" dirty="0"/>
          </a:p>
        </p:txBody>
      </p:sp>
      <p:pic>
        <p:nvPicPr>
          <p:cNvPr id="6" name="Picture 5" descr="Proton_quark_stru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" y="1668191"/>
            <a:ext cx="2340136" cy="2340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4922" y="1265319"/>
            <a:ext cx="796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Highly asymmetric collision at the parton level (the other way)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52447" y="2587381"/>
            <a:ext cx="27499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57056" y="2736654"/>
            <a:ext cx="280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Parton carrying xE</a:t>
            </a:r>
            <a:r>
              <a:rPr lang="en-US" baseline="-25000" dirty="0" smtClean="0"/>
              <a:t>proton_beam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29504" y="3964225"/>
            <a:ext cx="508344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Since x -&gt;1, this is like the beam energy</a:t>
            </a:r>
          </a:p>
          <a:p>
            <a:endParaRPr lang="en-US" sz="2400" dirty="0" smtClean="0"/>
          </a:p>
          <a:p>
            <a:r>
              <a:rPr lang="en-US" sz="2400" dirty="0" smtClean="0"/>
              <a:t>Parton energy ~100 GeV 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6103436" y="2607054"/>
            <a:ext cx="112316" cy="12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472919" y="2624800"/>
            <a:ext cx="56902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57433" y="2921320"/>
            <a:ext cx="124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electron_beam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6103436" y="4333556"/>
            <a:ext cx="3211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Electron Beam  ~10 GeV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946178" y="5501324"/>
            <a:ext cx="4018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does the final state go?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4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the particles go?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EIC Collaboration Meeting, 2018, JLAB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6172" y="1485301"/>
            <a:ext cx="2371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Most of the time:</a:t>
            </a:r>
          </a:p>
        </p:txBody>
      </p:sp>
      <p:sp>
        <p:nvSpPr>
          <p:cNvPr id="7" name="Oval 6"/>
          <p:cNvSpPr/>
          <p:nvPr/>
        </p:nvSpPr>
        <p:spPr>
          <a:xfrm>
            <a:off x="3316772" y="2901840"/>
            <a:ext cx="112316" cy="12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674112" y="3096240"/>
            <a:ext cx="409176" cy="2085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 rot="16798138">
            <a:off x="4682708" y="2650752"/>
            <a:ext cx="397425" cy="1550880"/>
          </a:xfrm>
          <a:prstGeom prst="triangl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6345202">
            <a:off x="5441590" y="3342362"/>
            <a:ext cx="817877" cy="586014"/>
          </a:xfrm>
          <a:prstGeom prst="triangl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91954" y="3309120"/>
            <a:ext cx="5529382" cy="8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73791" y="2185141"/>
            <a:ext cx="2743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electron</a:t>
            </a:r>
            <a:r>
              <a:rPr lang="en-US" sz="2400" baseline="-25000" dirty="0" smtClean="0"/>
              <a:t> </a:t>
            </a:r>
            <a:r>
              <a:rPr lang="en-US" sz="2800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electron_beam</a:t>
            </a:r>
            <a:endParaRPr lang="en-US" sz="2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5025" y="297757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dirty="0" smtClean="0"/>
              <a:t> ~ Q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6507920" y="3620160"/>
            <a:ext cx="1481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E </a:t>
            </a:r>
            <a:r>
              <a:rPr lang="en-US" sz="2400" baseline="-25000" dirty="0" smtClean="0"/>
              <a:t>jet                    </a:t>
            </a:r>
          </a:p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proton_beam</a:t>
            </a:r>
            <a:endParaRPr lang="en-US" sz="24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8119703" y="3845432"/>
            <a:ext cx="56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X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674112" y="3851840"/>
            <a:ext cx="2678294" cy="941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2508" y="4778616"/>
            <a:ext cx="6293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is hard to measure:  a jet close to beam pipe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173171" y="3110400"/>
            <a:ext cx="105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205502" y="1485301"/>
            <a:ext cx="2445846" cy="6998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92455" y="1115969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a very precise measurement to get 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8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Central Detector Concepts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37" y="1027247"/>
            <a:ext cx="3110614" cy="2175666"/>
          </a:xfrm>
          <a:prstGeom prst="rect">
            <a:avLst/>
          </a:prstGeom>
        </p:spPr>
      </p:pic>
      <p:pic>
        <p:nvPicPr>
          <p:cNvPr id="7" name="Picture 6" descr="beas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4972907" y="1027247"/>
            <a:ext cx="3083250" cy="21543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6696" y="3924312"/>
            <a:ext cx="526954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86696" y="4408531"/>
            <a:ext cx="526954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53900" y="4408531"/>
            <a:ext cx="526954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53900" y="3941613"/>
            <a:ext cx="526954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8919" y="3464972"/>
            <a:ext cx="188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Upstream Ion FFQ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14532" y="3495782"/>
            <a:ext cx="216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Downstream Ion FFQ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56582" y="4184792"/>
            <a:ext cx="1472767" cy="0"/>
          </a:xfrm>
          <a:prstGeom prst="straightConnector1">
            <a:avLst/>
          </a:prstGeom>
          <a:ln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864815" y="4175073"/>
            <a:ext cx="783674" cy="9719"/>
          </a:xfrm>
          <a:prstGeom prst="straightConnector1">
            <a:avLst/>
          </a:prstGeom>
          <a:ln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823862" y="4184792"/>
            <a:ext cx="1310629" cy="0"/>
          </a:xfrm>
          <a:prstGeom prst="straightConnector1">
            <a:avLst/>
          </a:prstGeom>
          <a:ln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13650" y="4184792"/>
            <a:ext cx="680183" cy="0"/>
          </a:xfrm>
          <a:prstGeom prst="straightConnector1">
            <a:avLst/>
          </a:prstGeom>
          <a:ln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29349" y="3968633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93833" y="3968633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3.5 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86349" y="379377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994170" y="5086169"/>
            <a:ext cx="1524824" cy="0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9" idx="1"/>
          </p:cNvCxnSpPr>
          <p:nvPr/>
        </p:nvCxnSpPr>
        <p:spPr>
          <a:xfrm flipV="1">
            <a:off x="4645077" y="5518489"/>
            <a:ext cx="966683" cy="17300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48211" y="5742227"/>
            <a:ext cx="1148489" cy="0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10837" y="5381248"/>
            <a:ext cx="553978" cy="0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39855" y="5742227"/>
            <a:ext cx="553978" cy="0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25658" y="4671745"/>
            <a:ext cx="145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~4 m tracking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703124" y="50545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~2m </a:t>
            </a:r>
            <a:r>
              <a:rPr lang="en-US" dirty="0" err="1" smtClean="0"/>
              <a:t>Č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611760" y="5333823"/>
            <a:ext cx="205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~2.5m </a:t>
            </a:r>
            <a:r>
              <a:rPr lang="en-US" dirty="0" err="1" smtClean="0"/>
              <a:t>CAL+dipole</a:t>
            </a:r>
            <a:r>
              <a:rPr lang="en-US" dirty="0" smtClean="0"/>
              <a:t> 1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945517" y="6083766"/>
            <a:ext cx="1006617" cy="0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34491" y="6063361"/>
            <a:ext cx="70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 II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66746" y="501191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~1.5m </a:t>
            </a:r>
            <a:r>
              <a:rPr lang="en-US" dirty="0" err="1" smtClean="0"/>
              <a:t>Č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372233" y="538124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~1.5m CAL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9836789">
            <a:off x="2760410" y="5730903"/>
            <a:ext cx="145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9836789">
            <a:off x="3764051" y="6045423"/>
            <a:ext cx="137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ID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9836789">
            <a:off x="5562873" y="6197823"/>
            <a:ext cx="94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416618" y="3464972"/>
            <a:ext cx="15938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JLEIC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0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 Collider: Beam background</a:t>
            </a:r>
            <a:endParaRPr lang="en-US" dirty="0"/>
          </a:p>
        </p:txBody>
      </p:sp>
      <p:pic>
        <p:nvPicPr>
          <p:cNvPr id="3" name="Picture 2" descr="Screen Shot 2016-11-20 at 4.5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2" y="1148036"/>
            <a:ext cx="4028173" cy="3150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83" y="1148037"/>
            <a:ext cx="4179527" cy="2938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5266" y="857060"/>
            <a:ext cx="1176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HERA II IR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4580" y="857060"/>
            <a:ext cx="1005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IR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89814" y="2629111"/>
            <a:ext cx="515920" cy="2182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48730" y="2658874"/>
            <a:ext cx="515920" cy="2281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700759" y="2440610"/>
            <a:ext cx="416707" cy="3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74669" y="2440610"/>
            <a:ext cx="406785" cy="3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58990" y="2202501"/>
            <a:ext cx="676277" cy="4266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>
            <a:endCxn id="18" idx="3"/>
          </p:cNvCxnSpPr>
          <p:nvPr/>
        </p:nvCxnSpPr>
        <p:spPr>
          <a:xfrm flipV="1">
            <a:off x="674669" y="2566635"/>
            <a:ext cx="2083359" cy="1731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7412" y="4335552"/>
            <a:ext cx="4206761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of background: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proton-(synch-induced)gas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this region.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lectron bends at ~10 m for head-on collision with proton. Synch fan.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two beams share ~20m beam pipe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ynchrotron from final focus goes in the proton beam direction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48730" y="4050321"/>
            <a:ext cx="913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HERA II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4606" y="4067685"/>
            <a:ext cx="402817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defTabSz="457200">
              <a:buFont typeface="+mj-lt"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electron bend before IP. (last bend 120m away)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beams share only 2 m of beam pipe.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from final focus doe not go in the proton beam direction.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 experience from B-factories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87755" y="3738037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example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90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 animBg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Multi-purpose detectors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EIC Collaboration Meeting, 2018, JLAB</a:t>
            </a:r>
            <a:endParaRPr lang="en-US" dirty="0"/>
          </a:p>
        </p:txBody>
      </p:sp>
      <p:pic>
        <p:nvPicPr>
          <p:cNvPr id="6" name="Picture 5" descr="ATLAS_Draw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6" y="1697866"/>
            <a:ext cx="2947560" cy="1587831"/>
          </a:xfrm>
          <a:prstGeom prst="rect">
            <a:avLst/>
          </a:prstGeom>
        </p:spPr>
      </p:pic>
      <p:pic>
        <p:nvPicPr>
          <p:cNvPr id="7" name="Picture 6" descr="F8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23" y="1727119"/>
            <a:ext cx="2837809" cy="1558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3777" y="1199444"/>
            <a:ext cx="76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48804" y="1241777"/>
            <a:ext cx="6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78111" y="2171890"/>
            <a:ext cx="53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pic>
        <p:nvPicPr>
          <p:cNvPr id="11" name="Picture 10" descr="Screen Shot 2018-08-01 at 11.07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5" y="3999206"/>
            <a:ext cx="3335396" cy="224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454" y="3741941"/>
            <a:ext cx="2549878" cy="27253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23148" y="3688815"/>
            <a:ext cx="65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ZEUS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13778" y="3873481"/>
            <a:ext cx="44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30511" y="4821957"/>
            <a:ext cx="53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9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Detectors Combined 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EIC Collaboration Meeting, 2018, JLAB</a:t>
            </a:r>
            <a:endParaRPr lang="en-US" dirty="0"/>
          </a:p>
        </p:txBody>
      </p:sp>
      <p:pic>
        <p:nvPicPr>
          <p:cNvPr id="6" name="Picture 5" descr="Screen Shot 2018-08-01 at 6.13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7" y="1151918"/>
            <a:ext cx="6093036" cy="5696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823" y="1214945"/>
            <a:ext cx="2766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cancellation</a:t>
            </a:r>
          </a:p>
          <a:p>
            <a:r>
              <a:rPr lang="en-US" dirty="0" smtClean="0"/>
              <a:t>of systematic  uncertainties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8920" y="1893668"/>
            <a:ext cx="2290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(How this happens is a</a:t>
            </a:r>
          </a:p>
          <a:p>
            <a:r>
              <a:rPr lang="en-US" dirty="0" smtClean="0"/>
              <a:t>talk in itself)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823" y="2722053"/>
            <a:ext cx="30743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Cannot be duplicated</a:t>
            </a:r>
          </a:p>
          <a:p>
            <a:r>
              <a:rPr lang="en-US" dirty="0" smtClean="0"/>
              <a:t>by just “being careful”</a:t>
            </a:r>
          </a:p>
          <a:p>
            <a:r>
              <a:rPr lang="en-US" dirty="0" smtClean="0"/>
              <a:t>about systematic uncertainties</a:t>
            </a:r>
          </a:p>
          <a:p>
            <a:r>
              <a:rPr lang="en-US" dirty="0" smtClean="0"/>
              <a:t>in a single detector.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Has to do with multiple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measurements of quantities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using different methods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and detectors.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823" y="5459778"/>
            <a:ext cx="443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Q: can we design a single detector to do this?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8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304800" y="751820"/>
            <a:ext cx="8534400" cy="5737880"/>
          </a:xfrm>
          <a:prstGeom prst="roundRect">
            <a:avLst>
              <a:gd name="adj" fmla="val 6673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smtClean="0">
                <a:solidFill>
                  <a:srgbClr val="616161"/>
                </a:solidFill>
              </a:rPr>
              <a:t>EIC Collaboration Meeting, 2018, JLAB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0790" y="228600"/>
            <a:ext cx="559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 Detector Concepts for the EIC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77922" y="951899"/>
            <a:ext cx="284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Jefferson lab  concept: JLEIC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4782" y="3745468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sPhenix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ePhenix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4585" y="3766066"/>
            <a:ext cx="273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Argonne concept: </a:t>
            </a:r>
            <a:r>
              <a:rPr lang="en-US" b="1" dirty="0" err="1" smtClean="0">
                <a:solidFill>
                  <a:schemeClr val="bg1"/>
                </a:solidFill>
              </a:rPr>
              <a:t>TOPSiDE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328" y="92606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Brookhaven concept: BEAST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267200"/>
            <a:ext cx="2988094" cy="1733967"/>
          </a:xfrm>
          <a:prstGeom prst="rect">
            <a:avLst/>
          </a:prstGeom>
        </p:spPr>
      </p:pic>
      <p:pic>
        <p:nvPicPr>
          <p:cNvPr id="12" name="Picture 11" descr="beas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984579" y="1371600"/>
            <a:ext cx="2749221" cy="192093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>
            <a:off x="4572000" y="751820"/>
            <a:ext cx="0" cy="5783918"/>
          </a:xfrm>
          <a:prstGeom prst="line">
            <a:avLst/>
          </a:prstGeom>
          <a:noFill/>
          <a:ln w="984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304800" y="3581400"/>
            <a:ext cx="8534400" cy="0"/>
          </a:xfrm>
          <a:prstGeom prst="line">
            <a:avLst/>
          </a:prstGeom>
          <a:noFill/>
          <a:ln w="984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494" y="4260827"/>
            <a:ext cx="3449796" cy="181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988" y="1371600"/>
            <a:ext cx="2746412" cy="19209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5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Physics Topic being </a:t>
            </a:r>
            <a:r>
              <a:rPr lang="en-US" dirty="0" smtClean="0"/>
              <a:t>discussed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Nucleon Sea (</a:t>
            </a:r>
            <a:r>
              <a:rPr lang="en-US" dirty="0" err="1" smtClean="0"/>
              <a:t>Aidala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>
                <a:hlinkClick r:id="rId2"/>
              </a:rPr>
              <a:t>INT-17-68W</a:t>
            </a:r>
            <a:endParaRPr lang="en-US" dirty="0" smtClean="0"/>
          </a:p>
          <a:p>
            <a:r>
              <a:rPr lang="en-US" dirty="0" smtClean="0"/>
              <a:t>Pion and </a:t>
            </a:r>
            <a:r>
              <a:rPr lang="en-US" dirty="0" err="1" smtClean="0"/>
              <a:t>Kaon</a:t>
            </a:r>
            <a:r>
              <a:rPr lang="en-US" dirty="0" smtClean="0"/>
              <a:t> Structure (</a:t>
            </a:r>
            <a:r>
              <a:rPr lang="en-US" dirty="0" err="1" smtClean="0"/>
              <a:t>Cloët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whitepaper forthcoming </a:t>
            </a:r>
          </a:p>
          <a:p>
            <a:pPr lvl="1"/>
            <a:r>
              <a:rPr lang="en-US" dirty="0" smtClean="0">
                <a:hlinkClick r:id="rId3"/>
              </a:rPr>
              <a:t>Argonne June, 2017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CUA, May, 2018</a:t>
            </a:r>
            <a:endParaRPr lang="en-US" dirty="0" smtClean="0"/>
          </a:p>
          <a:p>
            <a:r>
              <a:rPr lang="en-US" dirty="0" smtClean="0"/>
              <a:t>Jets and Heavy Flavors (Neill)</a:t>
            </a:r>
          </a:p>
          <a:p>
            <a:pPr lvl="1"/>
            <a:r>
              <a:rPr lang="en-US" dirty="0" smtClean="0">
                <a:hlinkClick r:id="rId5"/>
              </a:rPr>
              <a:t>2017 Santa Fe Jets and Heavy Flavor meeting</a:t>
            </a:r>
            <a:endParaRPr lang="en-US" dirty="0" smtClean="0"/>
          </a:p>
          <a:p>
            <a:r>
              <a:rPr lang="en-US" dirty="0" smtClean="0"/>
              <a:t>Fragmentation (</a:t>
            </a:r>
            <a:r>
              <a:rPr lang="en-US" dirty="0" err="1" smtClean="0"/>
              <a:t>Radici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hlinkClick r:id="rId6"/>
              </a:rPr>
              <a:t>Fragmentation Function 2018</a:t>
            </a:r>
            <a:endParaRPr lang="en-US" dirty="0" smtClean="0"/>
          </a:p>
          <a:p>
            <a:r>
              <a:rPr lang="en-US" dirty="0" smtClean="0"/>
              <a:t>Light Ions (</a:t>
            </a:r>
            <a:r>
              <a:rPr lang="en-US" dirty="0" err="1" smtClean="0"/>
              <a:t>Cosyn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whitepaper forthcoming</a:t>
            </a:r>
          </a:p>
          <a:p>
            <a:pPr lvl="1"/>
            <a:r>
              <a:rPr lang="en-US" dirty="0" smtClean="0">
                <a:hlinkClick r:id="rId6"/>
              </a:rPr>
              <a:t>Polarized Light Ions Workshop 2018 </a:t>
            </a:r>
            <a:endParaRPr lang="en-US" dirty="0" smtClean="0"/>
          </a:p>
          <a:p>
            <a:r>
              <a:rPr lang="en-US" dirty="0" smtClean="0"/>
              <a:t>There were other ad-hoc meetings: represented in parallel sessions.</a:t>
            </a:r>
          </a:p>
          <a:p>
            <a:pPr lvl="1"/>
            <a:r>
              <a:rPr lang="en-US" dirty="0" smtClean="0"/>
              <a:t>e.g. BSM and EW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0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EIC science questions from the NAS report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does the </a:t>
            </a:r>
            <a:r>
              <a:rPr lang="en-US" dirty="0">
                <a:solidFill>
                  <a:srgbClr val="FF0000"/>
                </a:solidFill>
              </a:rPr>
              <a:t>mass</a:t>
            </a:r>
            <a:r>
              <a:rPr lang="en-US" dirty="0"/>
              <a:t> of the nucleon arise? </a:t>
            </a:r>
          </a:p>
          <a:p>
            <a:pPr lvl="1"/>
            <a:r>
              <a:rPr lang="en-US" dirty="0"/>
              <a:t> How does the </a:t>
            </a:r>
            <a:r>
              <a:rPr lang="en-US" dirty="0">
                <a:solidFill>
                  <a:srgbClr val="FF0000"/>
                </a:solidFill>
              </a:rPr>
              <a:t>spin</a:t>
            </a:r>
            <a:r>
              <a:rPr lang="en-US" dirty="0"/>
              <a:t> of the nucleon arise? </a:t>
            </a:r>
          </a:p>
          <a:p>
            <a:pPr lvl="1"/>
            <a:r>
              <a:rPr lang="en-US" dirty="0"/>
              <a:t> What are the </a:t>
            </a:r>
            <a:r>
              <a:rPr lang="en-US" dirty="0">
                <a:solidFill>
                  <a:srgbClr val="FF0000"/>
                </a:solidFill>
              </a:rPr>
              <a:t>emergent properties </a:t>
            </a:r>
            <a:r>
              <a:rPr lang="en-US" dirty="0"/>
              <a:t>of dense systems of gluons</a:t>
            </a:r>
            <a:r>
              <a:rPr lang="en-US" dirty="0" smtClean="0"/>
              <a:t>?</a:t>
            </a:r>
          </a:p>
          <a:p>
            <a:r>
              <a:rPr lang="en-US" dirty="0" smtClean="0"/>
              <a:t>Detectors to begin to answer these questions need to</a:t>
            </a:r>
          </a:p>
          <a:p>
            <a:pPr lvl="1"/>
            <a:r>
              <a:rPr lang="en-US" dirty="0" smtClean="0"/>
              <a:t>Measure the (small) momenta transverse to the collision directions both in:</a:t>
            </a:r>
          </a:p>
          <a:p>
            <a:pPr lvl="2"/>
            <a:r>
              <a:rPr lang="en-US" dirty="0" smtClean="0"/>
              <a:t>The particles associated with the struck parton </a:t>
            </a:r>
          </a:p>
          <a:p>
            <a:pPr lvl="2"/>
            <a:r>
              <a:rPr lang="en-US" dirty="0" smtClean="0"/>
              <a:t>The particles associated with the initial hadron (ion).</a:t>
            </a:r>
          </a:p>
          <a:p>
            <a:pPr lvl="1"/>
            <a:r>
              <a:rPr lang="en-US" dirty="0" smtClean="0"/>
              <a:t>In the central detector, measure</a:t>
            </a:r>
          </a:p>
          <a:p>
            <a:pPr lvl="2"/>
            <a:r>
              <a:rPr lang="en-US" dirty="0" smtClean="0"/>
              <a:t>The flavor structure of the ion (i.e. need particle ID)</a:t>
            </a:r>
          </a:p>
          <a:p>
            <a:pPr lvl="2"/>
            <a:r>
              <a:rPr lang="en-US" dirty="0" smtClean="0"/>
              <a:t>Measure at extreme kinematics (both low-x and high-x)</a:t>
            </a:r>
          </a:p>
          <a:p>
            <a:pPr lvl="1"/>
            <a:r>
              <a:rPr lang="en-US" dirty="0" smtClean="0"/>
              <a:t>All of this implies very well integrated detector/IR designs.</a:t>
            </a:r>
          </a:p>
          <a:p>
            <a:r>
              <a:rPr lang="en-US" dirty="0" smtClean="0"/>
              <a:t>New Physics topics are arising all of the time. (new requirements)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 of the NAS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Finding 1: </a:t>
            </a:r>
            <a:r>
              <a:rPr lang="en-US" dirty="0"/>
              <a:t>An EIC can uniquely address three profound questions about nucleons—neutrons and protons—and how they are assembled to form the nuclei of atoms: </a:t>
            </a:r>
          </a:p>
          <a:p>
            <a:pPr lvl="1"/>
            <a:r>
              <a:rPr lang="en-US" dirty="0"/>
              <a:t> How does the </a:t>
            </a:r>
            <a:r>
              <a:rPr lang="en-US" dirty="0">
                <a:solidFill>
                  <a:srgbClr val="FF0000"/>
                </a:solidFill>
              </a:rPr>
              <a:t>mass</a:t>
            </a:r>
            <a:r>
              <a:rPr lang="en-US" dirty="0"/>
              <a:t> of the nucleon arise? </a:t>
            </a:r>
          </a:p>
          <a:p>
            <a:pPr lvl="1"/>
            <a:r>
              <a:rPr lang="en-US" dirty="0"/>
              <a:t> How does the </a:t>
            </a:r>
            <a:r>
              <a:rPr lang="en-US" dirty="0">
                <a:solidFill>
                  <a:srgbClr val="FF0000"/>
                </a:solidFill>
              </a:rPr>
              <a:t>spin</a:t>
            </a:r>
            <a:r>
              <a:rPr lang="en-US" dirty="0"/>
              <a:t> of the nucleon arise? </a:t>
            </a:r>
          </a:p>
          <a:p>
            <a:pPr lvl="1"/>
            <a:r>
              <a:rPr lang="en-US" dirty="0"/>
              <a:t> What are the </a:t>
            </a:r>
            <a:r>
              <a:rPr lang="en-US" dirty="0">
                <a:solidFill>
                  <a:srgbClr val="FF0000"/>
                </a:solidFill>
              </a:rPr>
              <a:t>emergent properties </a:t>
            </a:r>
            <a:r>
              <a:rPr lang="en-US" dirty="0"/>
              <a:t>of dense systems of gluons? </a:t>
            </a:r>
          </a:p>
          <a:p>
            <a:r>
              <a:rPr lang="en-US" b="1" dirty="0" smtClean="0"/>
              <a:t>Finding 2: </a:t>
            </a:r>
            <a:r>
              <a:rPr lang="en-US" dirty="0" smtClean="0"/>
              <a:t>These three high-priority science questions can be answered by an EIC with </a:t>
            </a:r>
            <a:r>
              <a:rPr lang="en-US" dirty="0" smtClean="0">
                <a:solidFill>
                  <a:srgbClr val="0000FF"/>
                </a:solidFill>
              </a:rPr>
              <a:t>highly polarized beams </a:t>
            </a:r>
            <a:r>
              <a:rPr lang="en-US" dirty="0" smtClean="0"/>
              <a:t>of electrons and ions, with </a:t>
            </a:r>
            <a:r>
              <a:rPr lang="en-US" dirty="0" smtClean="0">
                <a:solidFill>
                  <a:srgbClr val="FF0000"/>
                </a:solidFill>
              </a:rPr>
              <a:t>sufficiently high </a:t>
            </a:r>
            <a:r>
              <a:rPr lang="en-US" b="1" dirty="0" smtClean="0">
                <a:solidFill>
                  <a:srgbClr val="FF0000"/>
                </a:solidFill>
              </a:rPr>
              <a:t>luminosity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sufficient, and variable, center-of-mass </a:t>
            </a:r>
            <a:r>
              <a:rPr lang="en-US" b="1" dirty="0" smtClean="0">
                <a:solidFill>
                  <a:srgbClr val="FF0000"/>
                </a:solidFill>
              </a:rPr>
              <a:t>energy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Screen Shot 2018-10-19 at 11.33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27" y="1150990"/>
            <a:ext cx="3439996" cy="498399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4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0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Kinematic Coverage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2108375" y="1713729"/>
            <a:ext cx="5351080" cy="3661709"/>
          </a:xfrm>
          <a:prstGeom prst="rtTriangle">
            <a:avLst/>
          </a:prstGeom>
          <a:solidFill>
            <a:srgbClr val="CCFFCC"/>
          </a:solidFill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flipH="1">
            <a:off x="5918246" y="4401449"/>
            <a:ext cx="1541208" cy="973989"/>
          </a:xfrm>
          <a:prstGeom prst="rtTriangle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llins_Siv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0" y="1054780"/>
            <a:ext cx="7094476" cy="494025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6004555" y="4401449"/>
            <a:ext cx="1454901" cy="97398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144070" y="3969934"/>
            <a:ext cx="357560" cy="28356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9500000">
            <a:off x="3255042" y="3415129"/>
            <a:ext cx="248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EIC √s = 100 GeV, y=0.95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9500000">
            <a:off x="5957395" y="4797278"/>
            <a:ext cx="1642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EIC √s = 20 GeV, y=0.05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 rot="19560000">
            <a:off x="1547645" y="4913067"/>
            <a:ext cx="70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upgrade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0690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34132" y="107404"/>
            <a:ext cx="2774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World Data on F</a:t>
            </a:r>
            <a:r>
              <a:rPr lang="en-US" sz="2400" b="1" baseline="-25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2</a:t>
            </a:r>
            <a:r>
              <a:rPr lang="en-US" sz="2400" b="1" baseline="30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p</a:t>
            </a:r>
            <a:endParaRPr lang="en-US" sz="2400" b="1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22531" name="Picture 3" descr="prev"/>
          <p:cNvPicPr>
            <a:picLocks noChangeAspect="1" noChangeArrowheads="1"/>
          </p:cNvPicPr>
          <p:nvPr/>
        </p:nvPicPr>
        <p:blipFill rotWithShape="1">
          <a:blip r:embed="rId2"/>
          <a:srcRect t="2709"/>
          <a:stretch/>
        </p:blipFill>
        <p:spPr bwMode="auto">
          <a:xfrm>
            <a:off x="55903" y="1458100"/>
            <a:ext cx="2868930" cy="41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280381" y="115717"/>
            <a:ext cx="2774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World Data on g</a:t>
            </a:r>
            <a:r>
              <a:rPr lang="en-US" sz="2400" b="1" baseline="-25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1</a:t>
            </a:r>
            <a:r>
              <a:rPr lang="en-US" sz="2400" b="1" baseline="30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p</a:t>
            </a:r>
            <a:endParaRPr lang="en-US" sz="2400" b="1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064329" y="5862592"/>
            <a:ext cx="144668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33CC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  <a:sym typeface="Wingdings" pitchFamily="2" charset="2"/>
              </a:rPr>
              <a:t>momentum</a:t>
            </a:r>
            <a:endParaRPr lang="en-US" sz="1800" b="1" dirty="0">
              <a:solidFill>
                <a:srgbClr val="0033CC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394540" y="5861305"/>
            <a:ext cx="770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  <a:sym typeface="Wingdings" pitchFamily="2" charset="2"/>
              </a:rPr>
              <a:t>spin</a:t>
            </a:r>
            <a:endParaRPr lang="en-US" sz="1800" b="1" dirty="0">
              <a:solidFill>
                <a:srgbClr val="FF000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10" name="Picture 9" descr="g1_eic_onl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669" y="1458100"/>
            <a:ext cx="3190275" cy="424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242575" y="110170"/>
            <a:ext cx="2774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World Data on h</a:t>
            </a:r>
            <a:r>
              <a:rPr lang="en-US" sz="2400" b="1" baseline="-25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1</a:t>
            </a:r>
            <a:r>
              <a:rPr lang="en-US" sz="2400" b="1" baseline="30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p</a:t>
            </a:r>
            <a:endParaRPr lang="en-US" sz="2400" b="1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572491" y="5684185"/>
            <a:ext cx="23490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  <a:sym typeface="Wingdings" pitchFamily="2" charset="2"/>
              </a:rPr>
              <a:t>transverse spin ~ angular momentum</a:t>
            </a:r>
            <a:endParaRPr lang="en-US" sz="1800" b="1" dirty="0">
              <a:solidFill>
                <a:srgbClr val="FF000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109239" y="955590"/>
                <a:ext cx="30225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F</a:t>
                </a:r>
                <a:r>
                  <a:rPr lang="en-US" baseline="-25000" dirty="0" err="1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UT</a:t>
                </a:r>
                <a:r>
                  <a:rPr lang="en-US" baseline="30000" dirty="0" err="1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sin</a:t>
                </a:r>
                <a:r>
                  <a:rPr lang="en-US" baseline="30000" dirty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(</a:t>
                </a:r>
                <a:r>
                  <a:rPr lang="en-US" baseline="30000" dirty="0" err="1">
                    <a:latin typeface="Symbol" panose="05050102010706020507" pitchFamily="18" charset="2"/>
                    <a:ea typeface="Cambria Math"/>
                    <a:cs typeface="Arial" panose="020B0604020202020204" pitchFamily="34" charset="0"/>
                  </a:rPr>
                  <a:t>f</a:t>
                </a:r>
                <a:r>
                  <a:rPr lang="en-US" baseline="16000" dirty="0" err="1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h</a:t>
                </a:r>
                <a:r>
                  <a:rPr lang="en-US" baseline="30000" dirty="0" err="1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+</a:t>
                </a:r>
                <a:r>
                  <a:rPr lang="en-US" baseline="30000" dirty="0" err="1">
                    <a:latin typeface="Symbol" panose="05050102010706020507" pitchFamily="18" charset="2"/>
                    <a:ea typeface="Cambria Math"/>
                    <a:cs typeface="Arial" panose="020B0604020202020204" pitchFamily="34" charset="0"/>
                  </a:rPr>
                  <a:t>f</a:t>
                </a:r>
                <a:r>
                  <a:rPr lang="en-US" baseline="16000" dirty="0" err="1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s</a:t>
                </a:r>
                <a:r>
                  <a:rPr lang="en-US" baseline="30000" dirty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)</a:t>
                </a:r>
                <a:r>
                  <a:rPr lang="en-US" dirty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(x,Q</a:t>
                </a:r>
                <a:r>
                  <a:rPr lang="en-US" baseline="30000" dirty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2</a:t>
                </a:r>
                <a:r>
                  <a:rPr lang="en-US" dirty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) + C(x) </a:t>
                </a:r>
                <a14:m>
                  <m:oMath xmlns=""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∝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h</m:t>
                    </m:r>
                    <m:r>
                      <a:rPr lang="en-US" b="0" i="0" baseline="-25000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endParaRPr lang="en-US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239" y="955590"/>
                <a:ext cx="3022559" cy="369332"/>
              </a:xfrm>
              <a:prstGeom prst="rect">
                <a:avLst/>
              </a:prstGeom>
              <a:blipFill>
                <a:blip r:embed="rId4"/>
                <a:stretch>
                  <a:fillRect l="-161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/>
          <a:stretch/>
        </p:blipFill>
        <p:spPr>
          <a:xfrm>
            <a:off x="6242575" y="1471163"/>
            <a:ext cx="2844437" cy="4194248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 rot="2700000">
            <a:off x="4426793" y="2516948"/>
            <a:ext cx="2698750" cy="338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60000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An EIC makes it possible!</a:t>
            </a:r>
          </a:p>
        </p:txBody>
      </p:sp>
      <p:sp>
        <p:nvSpPr>
          <p:cNvPr id="5" name="Isosceles Triangle 4"/>
          <p:cNvSpPr/>
          <p:nvPr/>
        </p:nvSpPr>
        <p:spPr bwMode="auto">
          <a:xfrm>
            <a:off x="6376546" y="5055329"/>
            <a:ext cx="106070" cy="91440"/>
          </a:xfrm>
          <a:prstGeom prst="triangl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9986" y="5003076"/>
            <a:ext cx="6238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HERMES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376546" y="4885509"/>
            <a:ext cx="106070" cy="117567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5630" y="4841964"/>
            <a:ext cx="6992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COMPASS</a:t>
            </a:r>
          </a:p>
        </p:txBody>
      </p:sp>
      <p:sp>
        <p:nvSpPr>
          <p:cNvPr id="17" name="TextBox 16"/>
          <p:cNvSpPr txBox="1"/>
          <p:nvPr/>
        </p:nvSpPr>
        <p:spPr>
          <a:xfrm rot="3420000">
            <a:off x="7847216" y="3571342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EIC coverage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F23FA0-BCA5-47CF-A2BC-4F8B5E149CA8}"/>
              </a:ext>
            </a:extLst>
          </p:cNvPr>
          <p:cNvSpPr txBox="1"/>
          <p:nvPr/>
        </p:nvSpPr>
        <p:spPr>
          <a:xfrm>
            <a:off x="5413900" y="1601720"/>
            <a:ext cx="3533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Note: need to update plots for COMPASS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6A8692-2AAD-42FA-AA91-456E48F675C3}"/>
              </a:ext>
            </a:extLst>
          </p:cNvPr>
          <p:cNvSpPr txBox="1"/>
          <p:nvPr/>
        </p:nvSpPr>
        <p:spPr>
          <a:xfrm>
            <a:off x="3041125" y="950369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Similar for g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p</a:t>
            </a:r>
            <a:r>
              <a:rPr lang="en-US" b="1" dirty="0">
                <a:solidFill>
                  <a:srgbClr val="FF0000"/>
                </a:solidFill>
              </a:rPr>
              <a:t>, g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 (and b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en-US" b="1" baseline="30000" dirty="0">
                <a:solidFill>
                  <a:srgbClr val="FF0000"/>
                </a:solidFill>
              </a:rPr>
              <a:t>d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BEC9D96-9F8C-44D3-8FA5-9543FA626F9C}"/>
              </a:ext>
            </a:extLst>
          </p:cNvPr>
          <p:cNvSpPr txBox="1"/>
          <p:nvPr/>
        </p:nvSpPr>
        <p:spPr>
          <a:xfrm>
            <a:off x="830509" y="950369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Similar for F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5857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</a:t>
            </a:r>
            <a:r>
              <a:rPr lang="en-US" dirty="0" err="1" smtClean="0"/>
              <a:t>Sivers</a:t>
            </a:r>
            <a:r>
              <a:rPr lang="en-US" dirty="0" smtClean="0"/>
              <a:t> Asymmetry at EIC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Screen Shot 2018-09-03 at 9.58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016"/>
            <a:ext cx="5676016" cy="4053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7862" y="1300018"/>
            <a:ext cx="3539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fb</a:t>
            </a:r>
            <a:r>
              <a:rPr lang="en-US" baseline="30000" dirty="0" smtClean="0"/>
              <a:t>-1</a:t>
            </a:r>
            <a:r>
              <a:rPr lang="en-US" dirty="0" smtClean="0"/>
              <a:t> total data for u quark </a:t>
            </a:r>
            <a:r>
              <a:rPr lang="en-US" dirty="0" err="1" smtClean="0"/>
              <a:t>Sivers</a:t>
            </a:r>
            <a:endParaRPr lang="en-US" dirty="0" smtClean="0"/>
          </a:p>
          <a:p>
            <a:r>
              <a:rPr lang="en-US" dirty="0" smtClean="0"/>
              <a:t>x2 for d quark </a:t>
            </a:r>
          </a:p>
          <a:p>
            <a:r>
              <a:rPr lang="en-US" dirty="0" smtClean="0"/>
              <a:t>~ </a:t>
            </a:r>
            <a:r>
              <a:rPr lang="en-US" dirty="0" smtClean="0">
                <a:solidFill>
                  <a:srgbClr val="3366FF"/>
                </a:solidFill>
              </a:rPr>
              <a:t>60 fb</a:t>
            </a:r>
            <a:r>
              <a:rPr lang="en-US" baseline="30000" dirty="0" smtClean="0">
                <a:solidFill>
                  <a:srgbClr val="3366FF"/>
                </a:solidFill>
              </a:rPr>
              <a:t>-1 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/>
              <a:t>assuming 70% polarization</a:t>
            </a:r>
            <a:endParaRPr lang="en-US" baseline="30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5417862" y="3434667"/>
            <a:ext cx="2960711" cy="2251852"/>
          </a:xfrm>
          <a:prstGeom prst="rect">
            <a:avLst/>
          </a:prstGeom>
          <a:solidFill>
            <a:srgbClr val="93F7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 descr="Screen Shot 2018-03-22 at 5.17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90" y="3198595"/>
            <a:ext cx="4206710" cy="2845336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 rot="18416685">
            <a:off x="6174698" y="4572974"/>
            <a:ext cx="1514507" cy="369332"/>
          </a:xfrm>
          <a:prstGeom prst="rect">
            <a:avLst/>
          </a:prstGeom>
          <a:noFill/>
          <a:effectLst/>
          <a:scene3d>
            <a:camera prst="orthographicFront">
              <a:rot lat="960000" lon="22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EIC  Range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8491362">
            <a:off x="6903906" y="3987058"/>
            <a:ext cx="1514507" cy="307777"/>
          </a:xfrm>
          <a:prstGeom prst="rect">
            <a:avLst/>
          </a:prstGeom>
          <a:noFill/>
          <a:effectLst/>
          <a:scene3d>
            <a:camera prst="orthographicFront">
              <a:rot lat="960000" lon="22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CEBAF 12 Range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3" name="Picture 12" descr="Screen shot 2013-02-10 at 4.38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13" y="4941750"/>
            <a:ext cx="3122015" cy="13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1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</a:t>
            </a:r>
            <a:r>
              <a:rPr lang="en-US" dirty="0" err="1" smtClean="0"/>
              <a:t>Sivers</a:t>
            </a:r>
            <a:r>
              <a:rPr lang="en-US" dirty="0" smtClean="0"/>
              <a:t> Effect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 descr="Screen Shot 2018-09-03 at 5.45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2" y="3287585"/>
            <a:ext cx="3514644" cy="26031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1660" y="4563256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luon </a:t>
            </a:r>
            <a:r>
              <a:rPr lang="en-US" dirty="0" err="1" smtClean="0"/>
              <a:t>Sivers</a:t>
            </a:r>
            <a:r>
              <a:rPr lang="en-US" dirty="0" smtClean="0"/>
              <a:t> effect</a:t>
            </a:r>
          </a:p>
          <a:p>
            <a:r>
              <a:rPr lang="en-US" dirty="0" smtClean="0"/>
              <a:t>using charm tagging.   </a:t>
            </a:r>
            <a:r>
              <a:rPr lang="en-US" dirty="0" smtClean="0">
                <a:solidFill>
                  <a:srgbClr val="3366FF"/>
                </a:solidFill>
              </a:rPr>
              <a:t>100 fb</a:t>
            </a:r>
            <a:r>
              <a:rPr lang="en-US" baseline="30000" dirty="0" smtClean="0">
                <a:solidFill>
                  <a:srgbClr val="3366FF"/>
                </a:solidFill>
              </a:rPr>
              <a:t>-1 </a:t>
            </a:r>
            <a:endParaRPr lang="en-US" baseline="30000" dirty="0">
              <a:solidFill>
                <a:srgbClr val="3366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896" y="3800749"/>
            <a:ext cx="1989768" cy="1847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974" y="5647753"/>
            <a:ext cx="8463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fb</a:t>
            </a:r>
            <a:r>
              <a:rPr lang="en-US" baseline="30000" dirty="0" smtClean="0"/>
              <a:t>-1</a:t>
            </a:r>
            <a:r>
              <a:rPr lang="en-US" dirty="0" smtClean="0"/>
              <a:t> of data corresponds to ~1 year data taking at </a:t>
            </a:r>
            <a:r>
              <a:rPr lang="en-US" i="1" dirty="0" smtClean="0"/>
              <a:t>average</a:t>
            </a:r>
            <a:r>
              <a:rPr lang="en-US" dirty="0" smtClean="0"/>
              <a:t> luminosity 10</a:t>
            </a:r>
            <a:r>
              <a:rPr lang="en-US" baseline="30000" dirty="0" smtClean="0"/>
              <a:t>34 </a:t>
            </a:r>
            <a:r>
              <a:rPr lang="en-US" dirty="0" smtClean="0"/>
              <a:t>cm </a:t>
            </a:r>
            <a:r>
              <a:rPr lang="en-US" baseline="30000" dirty="0" smtClean="0"/>
              <a:t>-2 </a:t>
            </a:r>
            <a:r>
              <a:rPr lang="en-US" dirty="0" smtClean="0"/>
              <a:t>s </a:t>
            </a:r>
            <a:r>
              <a:rPr lang="en-US" baseline="30000" dirty="0" smtClean="0"/>
              <a:t>-1</a:t>
            </a:r>
          </a:p>
          <a:p>
            <a:r>
              <a:rPr lang="en-US" dirty="0"/>
              <a:t> T</a:t>
            </a:r>
            <a:r>
              <a:rPr lang="en-US" dirty="0" smtClean="0"/>
              <a:t>his assumes machine effectively runs ~30% of available time during 1 year.</a:t>
            </a:r>
            <a:endParaRPr lang="en-US" dirty="0"/>
          </a:p>
        </p:txBody>
      </p:sp>
      <p:sp>
        <p:nvSpPr>
          <p:cNvPr id="11" name="object 5"/>
          <p:cNvSpPr/>
          <p:nvPr/>
        </p:nvSpPr>
        <p:spPr>
          <a:xfrm>
            <a:off x="130251" y="973548"/>
            <a:ext cx="6404479" cy="23140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/>
          <p:nvPr/>
        </p:nvSpPr>
        <p:spPr>
          <a:xfrm>
            <a:off x="6660247" y="1078146"/>
            <a:ext cx="2007520" cy="696686"/>
          </a:xfrm>
          <a:prstGeom prst="rect">
            <a:avLst/>
          </a:prstGeom>
          <a:solidFill>
            <a:srgbClr val="D7D447"/>
          </a:solidFill>
        </p:spPr>
        <p:txBody>
          <a:bodyPr vert="horz" wrap="square" lIns="0" tIns="10583" rIns="0" bIns="0" rtlCol="0" anchor="ctr" anchorCtr="0">
            <a:spAutoFit/>
          </a:bodyPr>
          <a:lstStyle/>
          <a:p>
            <a:pPr marL="10583">
              <a:lnSpc>
                <a:spcPts val="1804"/>
              </a:lnSpc>
              <a:spcBef>
                <a:spcPts val="83"/>
              </a:spcBef>
            </a:pPr>
            <a:r>
              <a:rPr sz="1190" i="1" dirty="0">
                <a:solidFill>
                  <a:srgbClr val="942193"/>
                </a:solidFill>
                <a:cs typeface="Arial" panose="020B0604020202020204" pitchFamily="34" charset="0"/>
              </a:rPr>
              <a:t>C. </a:t>
            </a:r>
            <a:r>
              <a:rPr sz="1190" i="1" spc="-4" dirty="0">
                <a:solidFill>
                  <a:srgbClr val="942193"/>
                </a:solidFill>
                <a:cs typeface="Arial" panose="020B0604020202020204" pitchFamily="34" charset="0"/>
              </a:rPr>
              <a:t>Adolph </a:t>
            </a:r>
            <a:r>
              <a:rPr sz="1190" i="1" spc="-4" dirty="0">
                <a:solidFill>
                  <a:srgbClr val="A73BA4"/>
                </a:solidFill>
                <a:cs typeface="Arial" panose="020B0604020202020204" pitchFamily="34" charset="0"/>
              </a:rPr>
              <a:t>et al. </a:t>
            </a:r>
            <a:r>
              <a:rPr sz="1190" i="1" spc="-21" dirty="0">
                <a:solidFill>
                  <a:srgbClr val="942193"/>
                </a:solidFill>
                <a:cs typeface="Arial" panose="020B0604020202020204" pitchFamily="34" charset="0"/>
              </a:rPr>
              <a:t>(COMPASS </a:t>
            </a:r>
            <a:r>
              <a:rPr sz="1190" i="1" spc="-4" dirty="0">
                <a:solidFill>
                  <a:srgbClr val="942193"/>
                </a:solidFill>
                <a:cs typeface="Arial" panose="020B0604020202020204" pitchFamily="34" charset="0"/>
              </a:rPr>
              <a:t>Collaboration), Phys. Lett. </a:t>
            </a:r>
            <a:r>
              <a:rPr sz="1190" i="1" dirty="0">
                <a:solidFill>
                  <a:srgbClr val="942193"/>
                </a:solidFill>
                <a:cs typeface="Arial" panose="020B0604020202020204" pitchFamily="34" charset="0"/>
              </a:rPr>
              <a:t>B 772, 854</a:t>
            </a:r>
            <a:r>
              <a:rPr sz="1190" i="1" spc="-21" dirty="0">
                <a:solidFill>
                  <a:srgbClr val="942193"/>
                </a:solidFill>
                <a:cs typeface="Arial" panose="020B0604020202020204" pitchFamily="34" charset="0"/>
              </a:rPr>
              <a:t> </a:t>
            </a:r>
            <a:r>
              <a:rPr sz="1190" i="1" spc="-4" dirty="0">
                <a:solidFill>
                  <a:srgbClr val="942193"/>
                </a:solidFill>
                <a:cs typeface="Arial" panose="020B0604020202020204" pitchFamily="34" charset="0"/>
              </a:rPr>
              <a:t>(2017).</a:t>
            </a:r>
            <a:endParaRPr sz="1190" i="1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4751" y="3440057"/>
            <a:ext cx="15335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EIC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Light 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Workshop</a:t>
            </a:r>
            <a:r>
              <a:rPr lang="en-US" dirty="0" smtClean="0"/>
              <a:t> held in Gent this February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Organized by W. </a:t>
            </a:r>
            <a:r>
              <a:rPr lang="en-US" dirty="0" err="1" smtClean="0"/>
              <a:t>Cosyn</a:t>
            </a:r>
            <a:r>
              <a:rPr lang="en-US" dirty="0" smtClean="0"/>
              <a:t>, A. </a:t>
            </a:r>
            <a:r>
              <a:rPr lang="en-US" dirty="0" err="1" smtClean="0"/>
              <a:t>Deshpande</a:t>
            </a:r>
            <a:r>
              <a:rPr lang="en-US" dirty="0" smtClean="0"/>
              <a:t>, D. </a:t>
            </a:r>
            <a:r>
              <a:rPr lang="en-US" dirty="0" err="1" smtClean="0"/>
              <a:t>Ryckebusch</a:t>
            </a:r>
            <a:r>
              <a:rPr lang="en-US" dirty="0" smtClean="0"/>
              <a:t>, C. Weiss</a:t>
            </a:r>
          </a:p>
          <a:p>
            <a:r>
              <a:rPr lang="en-US" dirty="0" smtClean="0"/>
              <a:t>Whitepaper under preparation.</a:t>
            </a:r>
          </a:p>
          <a:p>
            <a:r>
              <a:rPr lang="en-US" dirty="0" smtClean="0"/>
              <a:t>Talk tomorrow by P. </a:t>
            </a:r>
            <a:r>
              <a:rPr lang="en-US" dirty="0" err="1" smtClean="0"/>
              <a:t>Nadel-Turonski</a:t>
            </a:r>
            <a:r>
              <a:rPr lang="en-US" dirty="0" smtClean="0"/>
              <a:t>, W. </a:t>
            </a:r>
            <a:r>
              <a:rPr lang="en-US" dirty="0" err="1" smtClean="0"/>
              <a:t>Cosyn</a:t>
            </a:r>
            <a:r>
              <a:rPr lang="en-US" dirty="0" smtClean="0"/>
              <a:t> and A. Del </a:t>
            </a:r>
            <a:r>
              <a:rPr lang="en-US" dirty="0" err="1" smtClean="0"/>
              <a:t>Dotto</a:t>
            </a:r>
            <a:endParaRPr lang="en-US" dirty="0" smtClean="0"/>
          </a:p>
          <a:p>
            <a:r>
              <a:rPr lang="en-US" dirty="0" smtClean="0"/>
              <a:t>c.f. also talk by E. Long in parallel session here Monday.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 descr="Screen Shot 2018-09-11 at 9.19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7" y="1410445"/>
            <a:ext cx="7644402" cy="155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53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Tagging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Neutron spin structure</a:t>
            </a:r>
            <a:endParaRPr lang="en-US" alt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3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5" y="1061385"/>
            <a:ext cx="3282166" cy="194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28" y="2493745"/>
            <a:ext cx="5366123" cy="3762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2249" y="1027708"/>
            <a:ext cx="349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Tag the recoil proton: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Study the neutron’s q-g spin structure function.</a:t>
            </a:r>
          </a:p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Also for other few body nuclei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58E959A-130B-429B-9CE8-7A170B921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25" y="3003364"/>
            <a:ext cx="2932257" cy="3190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240" y="609800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Del </a:t>
            </a:r>
            <a:r>
              <a:rPr lang="en-US" dirty="0" err="1" smtClean="0"/>
              <a:t>Dotto</a:t>
            </a:r>
            <a:r>
              <a:rPr lang="en-US" dirty="0" smtClean="0"/>
              <a:t> talk on Thursday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5F7C859-5B72-4C7E-8B49-232F0813D7C1}"/>
              </a:ext>
            </a:extLst>
          </p:cNvPr>
          <p:cNvSpPr txBox="1"/>
          <p:nvPr/>
        </p:nvSpPr>
        <p:spPr>
          <a:xfrm>
            <a:off x="3386181" y="6194239"/>
            <a:ext cx="53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C. Weiss et al, see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https://www.jlab.org/theory/tag/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2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>
          <a:xfrm>
            <a:off x="0" y="0"/>
            <a:ext cx="9144000" cy="72781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 smtClean="0"/>
              <a:t>Example: Polarized Light Ions</a:t>
            </a:r>
            <a:endParaRPr lang="en-US" altLang="en-US" dirty="0"/>
          </a:p>
        </p:txBody>
      </p:sp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724577" y="3594388"/>
            <a:ext cx="3677540" cy="1485916"/>
            <a:chOff x="1219200" y="2647950"/>
            <a:chExt cx="4830904" cy="1485976"/>
          </a:xfrm>
        </p:grpSpPr>
        <p:cxnSp>
          <p:nvCxnSpPr>
            <p:cNvPr id="43" name="Straight Connector 11"/>
            <p:cNvCxnSpPr>
              <a:cxnSpLocks noChangeShapeType="1"/>
            </p:cNvCxnSpPr>
            <p:nvPr/>
          </p:nvCxnSpPr>
          <p:spPr bwMode="auto">
            <a:xfrm>
              <a:off x="3048000" y="2895600"/>
              <a:ext cx="21336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Straight Connector 12"/>
            <p:cNvCxnSpPr>
              <a:cxnSpLocks noChangeShapeType="1"/>
            </p:cNvCxnSpPr>
            <p:nvPr/>
          </p:nvCxnSpPr>
          <p:spPr bwMode="auto">
            <a:xfrm>
              <a:off x="2222500" y="3505200"/>
              <a:ext cx="30353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13"/>
            <p:cNvCxnSpPr>
              <a:cxnSpLocks noChangeShapeType="1"/>
            </p:cNvCxnSpPr>
            <p:nvPr/>
          </p:nvCxnSpPr>
          <p:spPr bwMode="auto">
            <a:xfrm>
              <a:off x="3048000" y="3884612"/>
              <a:ext cx="21336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TextBox 14"/>
            <p:cNvSpPr txBox="1">
              <a:spLocks noChangeArrowheads="1"/>
            </p:cNvSpPr>
            <p:nvPr/>
          </p:nvSpPr>
          <p:spPr bwMode="auto">
            <a:xfrm>
              <a:off x="5211398" y="2647950"/>
              <a:ext cx="838706" cy="40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m=+1</a:t>
              </a:r>
            </a:p>
          </p:txBody>
        </p:sp>
        <p:sp>
          <p:nvSpPr>
            <p:cNvPr id="47" name="TextBox 15"/>
            <p:cNvSpPr txBox="1">
              <a:spLocks noChangeArrowheads="1"/>
            </p:cNvSpPr>
            <p:nvPr/>
          </p:nvSpPr>
          <p:spPr bwMode="auto">
            <a:xfrm>
              <a:off x="5257802" y="3276599"/>
              <a:ext cx="689625" cy="40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m=0</a:t>
              </a:r>
            </a:p>
          </p:txBody>
        </p:sp>
        <p:sp>
          <p:nvSpPr>
            <p:cNvPr id="48" name="TextBox 16"/>
            <p:cNvSpPr txBox="1">
              <a:spLocks noChangeArrowheads="1"/>
            </p:cNvSpPr>
            <p:nvPr/>
          </p:nvSpPr>
          <p:spPr bwMode="auto">
            <a:xfrm>
              <a:off x="5257802" y="3733800"/>
              <a:ext cx="774585" cy="40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m=-1</a:t>
              </a:r>
            </a:p>
          </p:txBody>
        </p:sp>
        <p:cxnSp>
          <p:nvCxnSpPr>
            <p:cNvPr id="49" name="Straight Connector 18"/>
            <p:cNvCxnSpPr>
              <a:cxnSpLocks noChangeShapeType="1"/>
            </p:cNvCxnSpPr>
            <p:nvPr/>
          </p:nvCxnSpPr>
          <p:spPr bwMode="auto">
            <a:xfrm rot="10800000" flipV="1">
              <a:off x="2209800" y="2895600"/>
              <a:ext cx="838200" cy="609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Straight Connector 22"/>
            <p:cNvCxnSpPr>
              <a:cxnSpLocks noChangeShapeType="1"/>
            </p:cNvCxnSpPr>
            <p:nvPr/>
          </p:nvCxnSpPr>
          <p:spPr bwMode="auto">
            <a:xfrm rot="10800000">
              <a:off x="2209800" y="3505200"/>
              <a:ext cx="838200" cy="381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25"/>
            <p:cNvCxnSpPr>
              <a:cxnSpLocks noChangeShapeType="1"/>
            </p:cNvCxnSpPr>
            <p:nvPr/>
          </p:nvCxnSpPr>
          <p:spPr bwMode="auto">
            <a:xfrm rot="10800000">
              <a:off x="1219200" y="3505200"/>
              <a:ext cx="9906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5" name="Rectangle 29"/>
          <p:cNvSpPr>
            <a:spLocks noChangeArrowheads="1"/>
          </p:cNvSpPr>
          <p:nvPr/>
        </p:nvSpPr>
        <p:spPr bwMode="auto">
          <a:xfrm>
            <a:off x="9982200" y="3124200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686998" y="2856324"/>
            <a:ext cx="4212479" cy="2482224"/>
            <a:chOff x="4686998" y="1766116"/>
            <a:chExt cx="4212479" cy="2482224"/>
          </a:xfrm>
        </p:grpSpPr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7399338" y="2209800"/>
              <a:ext cx="184150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 defTabSz="912813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 defTabSz="912813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 defTabSz="912813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 defTabSz="912813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Picture 31" descr="input%pics%spinone_new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998" y="1766116"/>
              <a:ext cx="4212479" cy="247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Rectangle 63"/>
            <p:cNvSpPr/>
            <p:nvPr/>
          </p:nvSpPr>
          <p:spPr>
            <a:xfrm>
              <a:off x="5216138" y="3670758"/>
              <a:ext cx="618826" cy="429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853479" y="3818542"/>
              <a:ext cx="618826" cy="429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089925" y="3643612"/>
              <a:ext cx="618826" cy="429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258003" y="2887554"/>
              <a:ext cx="618826" cy="429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700143" y="1772564"/>
              <a:ext cx="618826" cy="429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404062" y="1772527"/>
              <a:ext cx="618826" cy="429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680563" y="1772490"/>
              <a:ext cx="618826" cy="429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350298" y="1840821"/>
              <a:ext cx="618826" cy="429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8"/>
          <p:cNvSpPr txBox="1">
            <a:spLocks noChangeArrowheads="1"/>
          </p:cNvSpPr>
          <p:nvPr/>
        </p:nvSpPr>
        <p:spPr bwMode="auto">
          <a:xfrm>
            <a:off x="7471041" y="3380878"/>
            <a:ext cx="1665762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9pPr>
          </a:lstStyle>
          <a:p>
            <a:r>
              <a:rPr lang="en-US" altLang="en-US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</a:t>
            </a:r>
            <a:r>
              <a:rPr lang="en-US" altLang="en-US" sz="1600" baseline="30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</a:t>
            </a:r>
            <a:r>
              <a:rPr lang="en-US" altLang="en-US" sz="1600" baseline="30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</a:t>
            </a:r>
            <a:r>
              <a:rPr lang="en-US" altLang="en-US" sz="1600" baseline="30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1</a:t>
            </a:r>
          </a:p>
        </p:txBody>
      </p:sp>
      <p:sp>
        <p:nvSpPr>
          <p:cNvPr id="79" name="TextBox 12"/>
          <p:cNvSpPr txBox="1">
            <a:spLocks noChangeArrowheads="1"/>
          </p:cNvSpPr>
          <p:nvPr/>
        </p:nvSpPr>
        <p:spPr bwMode="auto">
          <a:xfrm>
            <a:off x="7547241" y="2999878"/>
            <a:ext cx="1436533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9pPr>
          </a:lstStyle>
          <a:p>
            <a:r>
              <a:rPr lang="en-US" altLang="en-US" sz="1600" u="sng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85000" y="5533310"/>
            <a:ext cx="7623751" cy="824425"/>
            <a:chOff x="85000" y="5533310"/>
            <a:chExt cx="7623751" cy="824425"/>
          </a:xfrm>
        </p:grpSpPr>
        <p:sp>
          <p:nvSpPr>
            <p:cNvPr id="73" name="TextBox 39"/>
            <p:cNvSpPr txBox="1">
              <a:spLocks noChangeArrowheads="1"/>
            </p:cNvSpPr>
            <p:nvPr/>
          </p:nvSpPr>
          <p:spPr bwMode="auto">
            <a:xfrm>
              <a:off x="2686310" y="5533310"/>
              <a:ext cx="1491035" cy="400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r>
                <a:rPr lang="en-US" altLang="en-US" dirty="0" err="1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en-US" baseline="-25000" dirty="0" err="1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: (n</a:t>
              </a:r>
              <a:r>
                <a:rPr lang="en-US" alt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- n</a:t>
              </a:r>
              <a:r>
                <a:rPr lang="en-US" alt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5949233" y="5538050"/>
              <a:ext cx="1736294" cy="400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(-1 &lt;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en-US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&lt; +1)</a:t>
              </a:r>
            </a:p>
          </p:txBody>
        </p:sp>
        <p:sp>
          <p:nvSpPr>
            <p:cNvPr id="75" name="TextBox 20"/>
            <p:cNvSpPr txBox="1">
              <a:spLocks noChangeArrowheads="1"/>
            </p:cNvSpPr>
            <p:nvPr/>
          </p:nvSpPr>
          <p:spPr bwMode="auto">
            <a:xfrm>
              <a:off x="120088" y="5533310"/>
              <a:ext cx="2373313" cy="40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r>
                <a:rPr lang="en-US" altLang="en-US" u="sng" dirty="0">
                  <a:latin typeface="Arial" panose="020B0604020202020204" pitchFamily="34" charset="0"/>
                  <a:cs typeface="Arial" panose="020B0604020202020204" pitchFamily="34" charset="0"/>
                </a:rPr>
                <a:t>Vector Polarization</a:t>
              </a:r>
            </a:p>
          </p:txBody>
        </p:sp>
        <p:sp>
          <p:nvSpPr>
            <p:cNvPr id="77" name="TextBox 40"/>
            <p:cNvSpPr txBox="1">
              <a:spLocks noChangeArrowheads="1"/>
            </p:cNvSpPr>
            <p:nvPr/>
          </p:nvSpPr>
          <p:spPr bwMode="auto">
            <a:xfrm>
              <a:off x="2675800" y="5945874"/>
              <a:ext cx="2765422" cy="400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r>
                <a:rPr lang="en-US" altLang="en-US" dirty="0" err="1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en-US" baseline="-25000" dirty="0" err="1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zz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: (n</a:t>
              </a:r>
              <a:r>
                <a:rPr lang="en-US" alt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- n</a:t>
              </a:r>
              <a:r>
                <a:rPr lang="en-US" alt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) – (n</a:t>
              </a:r>
              <a:r>
                <a:rPr lang="en-US" alt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– n</a:t>
              </a:r>
              <a:r>
                <a:rPr lang="en-US" alt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0" name="TextBox 14"/>
            <p:cNvSpPr txBox="1">
              <a:spLocks noChangeArrowheads="1"/>
            </p:cNvSpPr>
            <p:nvPr/>
          </p:nvSpPr>
          <p:spPr bwMode="auto">
            <a:xfrm>
              <a:off x="5935587" y="5945873"/>
              <a:ext cx="1773164" cy="400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(-2 &lt;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en-US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zz</a:t>
              </a:r>
              <a:r>
                <a:rPr lang="en-US" alt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&lt; +1)</a:t>
              </a:r>
            </a:p>
          </p:txBody>
        </p:sp>
        <p:sp>
          <p:nvSpPr>
            <p:cNvPr id="81" name="TextBox 33"/>
            <p:cNvSpPr txBox="1">
              <a:spLocks noChangeArrowheads="1"/>
            </p:cNvSpPr>
            <p:nvPr/>
          </p:nvSpPr>
          <p:spPr bwMode="auto">
            <a:xfrm>
              <a:off x="85000" y="5957662"/>
              <a:ext cx="2408401" cy="400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itchFamily="-103" charset="0"/>
                  <a:ea typeface="ＭＳ Ｐゴシック" pitchFamily="-103" charset="-128"/>
                </a:defRPr>
              </a:lvl9pPr>
            </a:lstStyle>
            <a:p>
              <a:r>
                <a:rPr lang="en-US" altLang="en-US" u="sng" dirty="0">
                  <a:latin typeface="Arial" panose="020B0604020202020204" pitchFamily="34" charset="0"/>
                  <a:cs typeface="Arial" panose="020B0604020202020204" pitchFamily="34" charset="0"/>
                </a:rPr>
                <a:t>Tensor polarization </a:t>
              </a:r>
            </a:p>
          </p:txBody>
        </p:sp>
      </p:grpSp>
      <p:sp>
        <p:nvSpPr>
          <p:cNvPr id="41" name="TextBox 42"/>
          <p:cNvSpPr txBox="1">
            <a:spLocks noChangeArrowheads="1"/>
          </p:cNvSpPr>
          <p:nvPr/>
        </p:nvSpPr>
        <p:spPr bwMode="auto">
          <a:xfrm>
            <a:off x="105516" y="2877560"/>
            <a:ext cx="5500855" cy="4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Spin-1 in B-field leads to 3 Zeeman sublevels</a:t>
            </a:r>
          </a:p>
        </p:txBody>
      </p:sp>
      <p:pic>
        <p:nvPicPr>
          <p:cNvPr id="83" name="Picture 5" descr="pic-v10-st16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72" y="1088265"/>
            <a:ext cx="3238666" cy="1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Box 7"/>
          <p:cNvSpPr txBox="1">
            <a:spLocks noChangeArrowheads="1"/>
          </p:cNvSpPr>
          <p:nvPr/>
        </p:nvSpPr>
        <p:spPr bwMode="auto">
          <a:xfrm>
            <a:off x="6699196" y="739940"/>
            <a:ext cx="1087078" cy="4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 = ±1</a:t>
            </a:r>
          </a:p>
        </p:txBody>
      </p:sp>
      <p:sp>
        <p:nvSpPr>
          <p:cNvPr id="85" name="TextBox 8"/>
          <p:cNvSpPr txBox="1">
            <a:spLocks noChangeArrowheads="1"/>
          </p:cNvSpPr>
          <p:nvPr/>
        </p:nvSpPr>
        <p:spPr bwMode="auto">
          <a:xfrm>
            <a:off x="5277056" y="739940"/>
            <a:ext cx="830598" cy="4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 = 0</a:t>
            </a:r>
          </a:p>
        </p:txBody>
      </p:sp>
      <p:sp>
        <p:nvSpPr>
          <p:cNvPr id="86" name="TextBox 6"/>
          <p:cNvSpPr txBox="1">
            <a:spLocks noChangeArrowheads="1"/>
          </p:cNvSpPr>
          <p:nvPr/>
        </p:nvSpPr>
        <p:spPr bwMode="auto">
          <a:xfrm>
            <a:off x="637649" y="1088265"/>
            <a:ext cx="4076301" cy="8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9pPr>
          </a:lstStyle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Deuteron spatial distribution depends on the spin state 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7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>
          <a:xfrm>
            <a:off x="0" y="0"/>
            <a:ext cx="9144000" cy="72781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b1 Structure Function</a:t>
            </a:r>
          </a:p>
        </p:txBody>
      </p:sp>
      <p:pic>
        <p:nvPicPr>
          <p:cNvPr id="7" name="Picture 8" descr="Snapshot 2010-06-17 23-14-5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/>
          <a:stretch>
            <a:fillRect/>
          </a:stretch>
        </p:blipFill>
        <p:spPr bwMode="auto">
          <a:xfrm>
            <a:off x="855285" y="1227039"/>
            <a:ext cx="23479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5803" y="1229460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4312" y="1236866"/>
            <a:ext cx="5772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difference of helicity-0/helicity non-zero states of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the deuteron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803" y="846034"/>
            <a:ext cx="159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Leading Twist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5803" y="1854437"/>
            <a:ext cx="7853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Probe the tensor polarization of the sea quarks.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Signature of “exotic” effects in nuclei.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i.e. deviation of deuteron from a simple system of two bound nucleons.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51382" y="3142320"/>
            <a:ext cx="7989609" cy="13234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 : Probability to scatter from a quark (any flavor) carrying momentum fraction x while</a:t>
            </a:r>
          </a:p>
          <a:p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	the </a:t>
            </a:r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</a:rPr>
              <a:t>Deuteron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is in state m=0</a:t>
            </a:r>
          </a:p>
          <a:p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 : Probability to scatter from a quark (any flavor) carrying momentum fraction x while</a:t>
            </a:r>
          </a:p>
          <a:p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	the </a:t>
            </a:r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</a:rPr>
              <a:t>Deuteron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is in state |m| = 1</a:t>
            </a: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7656"/>
          <a:stretch>
            <a:fillRect/>
          </a:stretch>
        </p:blipFill>
        <p:spPr bwMode="auto">
          <a:xfrm>
            <a:off x="264544" y="4573414"/>
            <a:ext cx="1837926" cy="172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3" r="-2345"/>
          <a:stretch>
            <a:fillRect/>
          </a:stretch>
        </p:blipFill>
        <p:spPr bwMode="auto">
          <a:xfrm>
            <a:off x="3542870" y="4598048"/>
            <a:ext cx="1700349" cy="16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8"/>
          <p:cNvSpPr>
            <a:spLocks noChangeAspect="1" noChangeArrowheads="1"/>
          </p:cNvSpPr>
          <p:nvPr/>
        </p:nvSpPr>
        <p:spPr bwMode="auto">
          <a:xfrm>
            <a:off x="2477390" y="5321336"/>
            <a:ext cx="609600" cy="114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itchFamily="-103" charset="0"/>
                <a:ea typeface="ＭＳ Ｐゴシック" pitchFamily="-103" charset="-128"/>
              </a:defRPr>
            </a:lvl9pPr>
          </a:lstStyle>
          <a:p>
            <a:endParaRPr lang="en-US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5367663" y="4958581"/>
            <a:ext cx="360542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mix of nuclear and quark physics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in DIS (so probing quarks), but depends solely on the deuteron spin state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>
          <a:xfrm>
            <a:off x="0" y="47372"/>
            <a:ext cx="9144000" cy="60985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(Tagged) Polarized Neutron Structure</a:t>
            </a:r>
            <a:endParaRPr lang="en-US" alt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AD164B1-9B0C-4067-97C6-F60E0B8CA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977"/>
            <a:ext cx="2741851" cy="2141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F7C859-5B72-4C7E-8B49-232F0813D7C1}"/>
              </a:ext>
            </a:extLst>
          </p:cNvPr>
          <p:cNvSpPr txBox="1"/>
          <p:nvPr/>
        </p:nvSpPr>
        <p:spPr>
          <a:xfrm>
            <a:off x="195943" y="6282670"/>
            <a:ext cx="53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C. Weiss et al, see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https://www.jlab.org/theory/tag/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8798CD-1E43-4347-AC8C-9157D015F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61" y="812799"/>
            <a:ext cx="6702301" cy="523240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Parton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dr-richard-feynman-chalk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35" y="1111126"/>
            <a:ext cx="1772650" cy="2367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031" y="3925200"/>
            <a:ext cx="2429654" cy="1472518"/>
          </a:xfrm>
          <a:prstGeom prst="rect">
            <a:avLst/>
          </a:prstGeom>
        </p:spPr>
      </p:pic>
      <p:pic>
        <p:nvPicPr>
          <p:cNvPr id="8" name="Picture 7" descr="Screen Shot 2018-10-20 at 2.22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" y="1111126"/>
            <a:ext cx="5941324" cy="2226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1651" y="817001"/>
            <a:ext cx="104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Feynman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50511" y="3676545"/>
            <a:ext cx="90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Bjorken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8440" y="3496468"/>
            <a:ext cx="60969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Imagine the proton is moving very (very) fast.</a:t>
            </a:r>
          </a:p>
          <a:p>
            <a:endParaRPr lang="en-US" dirty="0"/>
          </a:p>
          <a:p>
            <a:r>
              <a:rPr lang="en-US" dirty="0" smtClean="0"/>
              <a:t>Then the proton is “flattened” due to Lorenz contraction.</a:t>
            </a:r>
          </a:p>
          <a:p>
            <a:endParaRPr lang="en-US" dirty="0" smtClean="0"/>
          </a:p>
          <a:p>
            <a:r>
              <a:rPr lang="en-US" dirty="0" smtClean="0"/>
              <a:t>If the proton content (“</a:t>
            </a:r>
            <a:r>
              <a:rPr lang="en-US" dirty="0" err="1" smtClean="0"/>
              <a:t>partons</a:t>
            </a:r>
            <a:r>
              <a:rPr lang="en-US" dirty="0" smtClean="0"/>
              <a:t>”) is probed quickly enough</a:t>
            </a:r>
          </a:p>
          <a:p>
            <a:r>
              <a:rPr lang="en-US" dirty="0" smtClean="0"/>
              <a:t>then perhaps we can measure what fraction of the momentum</a:t>
            </a:r>
          </a:p>
          <a:p>
            <a:r>
              <a:rPr lang="en-US" dirty="0" smtClean="0"/>
              <a:t>the parton being probed (called </a:t>
            </a:r>
            <a:r>
              <a:rPr lang="en-US" dirty="0" err="1" smtClean="0"/>
              <a:t>Bjorken</a:t>
            </a:r>
            <a:r>
              <a:rPr lang="en-US" dirty="0" smtClean="0"/>
              <a:t>-x).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1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Exotic Glue in Nuclei</a:t>
            </a:r>
          </a:p>
        </p:txBody>
      </p:sp>
      <p:pic>
        <p:nvPicPr>
          <p:cNvPr id="11" name="Picture 10" descr="Screen Shot 2016-06-16 at 9.12.12 AM.png">
            <a:extLst>
              <a:ext uri="{FF2B5EF4-FFF2-40B4-BE49-F238E27FC236}">
                <a16:creationId xmlns="" xmlns:a16="http://schemas.microsoft.com/office/drawing/2014/main" id="{64A1F32D-F974-4C94-9A5D-717BE4164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79" y="828511"/>
            <a:ext cx="2115484" cy="2145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8E3F30D-05A3-40E1-89EC-CD96C0D01268}"/>
              </a:ext>
            </a:extLst>
          </p:cNvPr>
          <p:cNvSpPr txBox="1"/>
          <p:nvPr/>
        </p:nvSpPr>
        <p:spPr>
          <a:xfrm>
            <a:off x="363893" y="863590"/>
            <a:ext cx="6479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Exotic Glue in Nuclei 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gluons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associated with individual nucleons in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operator in nucleon = 0 &amp; operator in nuclei ≠ 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180E2B-75BB-4D09-A39A-96DD32E11086}"/>
              </a:ext>
            </a:extLst>
          </p:cNvPr>
          <p:cNvSpPr txBox="1"/>
          <p:nvPr/>
        </p:nvSpPr>
        <p:spPr>
          <a:xfrm>
            <a:off x="722783" y="1857831"/>
            <a:ext cx="5761577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Targets with J ≥ 1 have leading twist gluon contribution</a:t>
            </a:r>
          </a:p>
          <a:p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): double helicity flip (Jaffe and Manohar, 1989)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Changes both photon and target helicity by two units…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70ADB3-C73B-4B3C-95BB-CC3F300A4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83" y="2954814"/>
            <a:ext cx="2335651" cy="2133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9EA914-CBFF-412C-9112-F325F78EA28F}"/>
              </a:ext>
            </a:extLst>
          </p:cNvPr>
          <p:cNvSpPr txBox="1"/>
          <p:nvPr/>
        </p:nvSpPr>
        <p:spPr>
          <a:xfrm>
            <a:off x="3409306" y="3075304"/>
            <a:ext cx="5159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Measurable in unpolarized Deep Inelastic Scattering with 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transversely polarized J ≥ 1 target like the deuteron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azimuthal variation.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6D0890B-B442-4B06-A94B-96ABFCC0B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92" y="5088726"/>
            <a:ext cx="2339713" cy="463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F0C1DF9-7E9F-422C-84D7-F451747D0340}"/>
              </a:ext>
            </a:extLst>
          </p:cNvPr>
          <p:cNvSpPr txBox="1"/>
          <p:nvPr/>
        </p:nvSpPr>
        <p:spPr>
          <a:xfrm>
            <a:off x="325990" y="5692367"/>
            <a:ext cx="849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LQCD calculation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gluon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transversity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distribution in the deuteron,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800 MeV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evidence for non-nucleonic gluon contributions to nuclear structure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164B928-6122-4B90-808D-21FC0984E765}"/>
              </a:ext>
            </a:extLst>
          </p:cNvPr>
          <p:cNvSpPr txBox="1"/>
          <p:nvPr/>
        </p:nvSpPr>
        <p:spPr>
          <a:xfrm>
            <a:off x="3685730" y="4069545"/>
            <a:ext cx="4606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Parton model interpretation:</a:t>
            </a:r>
          </a:p>
          <a:p>
            <a:r>
              <a:rPr lang="en-US" sz="1600" i="1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) informs how much more momentum of   a transversely polarized particle is carried by a gluon with spin aligned rather than perpendicular to it in the transverse plane.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1270FF-C30B-4B76-BD75-AF3D72F4AC13}"/>
              </a:ext>
            </a:extLst>
          </p:cNvPr>
          <p:cNvSpPr txBox="1"/>
          <p:nvPr/>
        </p:nvSpPr>
        <p:spPr>
          <a:xfrm>
            <a:off x="6686550" y="5505411"/>
            <a:ext cx="1959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Shanahan, Detmold, et al.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9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Deuterons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 descr="Screen Shot 2018-09-08 at 2.48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631"/>
            <a:ext cx="3140935" cy="5315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0377" y="1417834"/>
            <a:ext cx="537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density of vector and tensor polarized deuteron</a:t>
            </a:r>
          </a:p>
          <a:p>
            <a:r>
              <a:rPr lang="en-US" dirty="0" smtClean="0"/>
              <a:t>(A. </a:t>
            </a:r>
            <a:r>
              <a:rPr lang="en-US" dirty="0" err="1" smtClean="0"/>
              <a:t>Freese</a:t>
            </a:r>
            <a:r>
              <a:rPr lang="en-US" dirty="0" smtClean="0"/>
              <a:t>, I. </a:t>
            </a:r>
            <a:r>
              <a:rPr lang="en-US" dirty="0" err="1" smtClean="0"/>
              <a:t>Cloet</a:t>
            </a:r>
            <a:r>
              <a:rPr lang="en-US" dirty="0" smtClean="0"/>
              <a:t>, ANL)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5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8-10-19 at 2.5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7" y="1032918"/>
            <a:ext cx="6009386" cy="2523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Performance Requirements: NAS report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 descr="Screen Shot 2018-10-19 at 11.33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4" y="1076464"/>
            <a:ext cx="1775679" cy="257266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79266" y="1054999"/>
            <a:ext cx="728133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20140" y="1054999"/>
            <a:ext cx="878593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85267" y="1735658"/>
            <a:ext cx="1227666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65600" y="2440051"/>
            <a:ext cx="1754540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13806" y="1590067"/>
            <a:ext cx="1985433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32933" y="4343400"/>
            <a:ext cx="7222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√s</a:t>
            </a:r>
            <a:r>
              <a:rPr lang="en-US" baseline="-25000" dirty="0" smtClean="0"/>
              <a:t>ep</a:t>
            </a:r>
            <a:r>
              <a:rPr lang="en-US" dirty="0" smtClean="0"/>
              <a:t> range  ~20 to ~100 GeV upgradable to ~140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Ion beams from D to heaviest stable nuclei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100 to 1000 times HERA luminosity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least ~70% polarization for electrons, protons and light 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One or more IR with integrated detector with high acceptance</a:t>
            </a:r>
          </a:p>
        </p:txBody>
      </p:sp>
      <p:sp>
        <p:nvSpPr>
          <p:cNvPr id="19" name="Oval 18"/>
          <p:cNvSpPr/>
          <p:nvPr/>
        </p:nvSpPr>
        <p:spPr>
          <a:xfrm>
            <a:off x="3349537" y="3091984"/>
            <a:ext cx="4617596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1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Entanglement resolved (for </a:t>
            </a:r>
            <a:r>
              <a:rPr lang="en-US" dirty="0" err="1" smtClean="0"/>
              <a:t>Bjorken</a:t>
            </a:r>
            <a:r>
              <a:rPr lang="en-US" dirty="0" smtClean="0"/>
              <a:t>-x)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reen Shot 2018-10-21 at 7.51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7" y="943669"/>
            <a:ext cx="1894834" cy="1129947"/>
          </a:xfrm>
          <a:prstGeom prst="rect">
            <a:avLst/>
          </a:prstGeom>
        </p:spPr>
      </p:pic>
      <p:pic>
        <p:nvPicPr>
          <p:cNvPr id="7" name="Picture 6" descr="Screen Shot 2018-10-20 at 3.4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97" y="1718255"/>
            <a:ext cx="1174156" cy="1369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5158" y="1473451"/>
            <a:ext cx="3836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long as the the probe has small</a:t>
            </a:r>
          </a:p>
          <a:p>
            <a:r>
              <a:rPr lang="en-US" dirty="0" smtClean="0"/>
              <a:t>enough wavelength, the probe (the</a:t>
            </a:r>
            <a:endParaRPr lang="en-US" dirty="0"/>
          </a:p>
          <a:p>
            <a:r>
              <a:rPr lang="en-US" dirty="0" smtClean="0"/>
              <a:t>virtual photon) and the proton are not</a:t>
            </a:r>
          </a:p>
          <a:p>
            <a:r>
              <a:rPr lang="en-US" dirty="0" smtClean="0"/>
              <a:t>entangled.  (factorization)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894" y="3505019"/>
            <a:ext cx="76944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means we can measure the momentum distributions of quarks and gluons..</a:t>
            </a:r>
          </a:p>
          <a:p>
            <a:r>
              <a:rPr lang="en-US" dirty="0" smtClean="0"/>
              <a:t>but in 1 direction only.</a:t>
            </a:r>
          </a:p>
          <a:p>
            <a:endParaRPr lang="en-US" dirty="0"/>
          </a:p>
          <a:p>
            <a:r>
              <a:rPr lang="en-US" dirty="0" smtClean="0"/>
              <a:t>The momentum distribution itself has its origins in the un-calculable part of</a:t>
            </a:r>
          </a:p>
          <a:p>
            <a:r>
              <a:rPr lang="en-US" dirty="0" smtClean="0"/>
              <a:t>QCD.  So we gain an imperfect picture of the proton.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9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x-distributions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40" y="1673554"/>
            <a:ext cx="3910083" cy="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3684" y="1602608"/>
            <a:ext cx="1371600" cy="1114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717884" y="1755008"/>
            <a:ext cx="1125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resolution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775284" y="2002411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smaller 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6140" y="5040355"/>
            <a:ext cx="3065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</a:t>
            </a:r>
            <a:r>
              <a:rPr lang="en-US" b="1" dirty="0" smtClean="0"/>
              <a:t> x ≈ 10</a:t>
            </a:r>
            <a:r>
              <a:rPr lang="en-US" b="1" baseline="30000" dirty="0" smtClean="0"/>
              <a:t>-4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/>
              <a:t>P</a:t>
            </a:r>
            <a:r>
              <a:rPr lang="en-US" b="1" dirty="0" smtClean="0"/>
              <a:t>robe non-linear dynamics</a:t>
            </a:r>
          </a:p>
          <a:p>
            <a:pPr algn="ctr"/>
            <a:r>
              <a:rPr lang="en-US" b="1" dirty="0" smtClean="0"/>
              <a:t>  short exposure time</a:t>
            </a:r>
          </a:p>
          <a:p>
            <a:r>
              <a:rPr lang="en-US" b="1" dirty="0" smtClean="0"/>
              <a:t> </a:t>
            </a:r>
            <a:endParaRPr lang="en-US" b="1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6463234" y="5008782"/>
            <a:ext cx="2237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</a:t>
            </a:r>
            <a:r>
              <a:rPr lang="en-US" b="1" dirty="0"/>
              <a:t>x </a:t>
            </a:r>
            <a:r>
              <a:rPr lang="en-US" b="1" dirty="0" smtClean="0"/>
              <a:t>≈ 0.3 </a:t>
            </a:r>
            <a:endParaRPr lang="en-US" b="1" dirty="0"/>
          </a:p>
          <a:p>
            <a:r>
              <a:rPr lang="en-US" b="1" dirty="0"/>
              <a:t>P</a:t>
            </a:r>
            <a:r>
              <a:rPr lang="en-US" b="1" dirty="0" smtClean="0"/>
              <a:t>robe valence </a:t>
            </a:r>
            <a:r>
              <a:rPr lang="en-US" b="1" dirty="0"/>
              <a:t>quarks</a:t>
            </a:r>
          </a:p>
          <a:p>
            <a:r>
              <a:rPr lang="en-US" b="1" dirty="0" smtClean="0"/>
              <a:t>long </a:t>
            </a:r>
            <a:r>
              <a:rPr lang="en-US" b="1" dirty="0"/>
              <a:t>exposure time</a:t>
            </a:r>
          </a:p>
        </p:txBody>
      </p:sp>
      <p:pic>
        <p:nvPicPr>
          <p:cNvPr id="15" name="Content Placeholder 12" descr="Screen Shot 2018-10-15 at 2.33.39 P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80" r="-39480"/>
          <a:stretch>
            <a:fillRect/>
          </a:stretch>
        </p:blipFill>
        <p:spPr>
          <a:xfrm>
            <a:off x="5850445" y="3329773"/>
            <a:ext cx="3102784" cy="1706412"/>
          </a:xfrm>
        </p:spPr>
      </p:pic>
      <p:pic>
        <p:nvPicPr>
          <p:cNvPr id="16" name="Picture 15" descr="Screen Shot 2018-10-15 at 2.33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53" y="3402636"/>
            <a:ext cx="1798098" cy="1659338"/>
          </a:xfrm>
          <a:prstGeom prst="rect">
            <a:avLst/>
          </a:prstGeom>
        </p:spPr>
      </p:pic>
      <p:pic>
        <p:nvPicPr>
          <p:cNvPr id="17" name="Picture 16" descr="Screen Shot 2018-10-15 at 2.34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40" y="3378389"/>
            <a:ext cx="1765001" cy="16476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60339" y="5017180"/>
            <a:ext cx="2408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b="1" dirty="0"/>
              <a:t>x </a:t>
            </a:r>
            <a:r>
              <a:rPr lang="en-US" b="1" dirty="0" smtClean="0"/>
              <a:t>≈ 10</a:t>
            </a:r>
            <a:r>
              <a:rPr lang="en-US" b="1" baseline="30000" dirty="0" smtClean="0"/>
              <a:t>-2</a:t>
            </a:r>
            <a:r>
              <a:rPr lang="en-US" b="1" dirty="0" smtClean="0"/>
              <a:t> </a:t>
            </a:r>
            <a:endParaRPr lang="en-US" b="1" dirty="0"/>
          </a:p>
          <a:p>
            <a:pPr algn="ctr"/>
            <a:r>
              <a:rPr lang="en-US" b="1" dirty="0" smtClean="0"/>
              <a:t>Probe rad. dominated</a:t>
            </a:r>
            <a:endParaRPr lang="en-US" b="1" dirty="0"/>
          </a:p>
          <a:p>
            <a:pPr algn="ctr"/>
            <a:r>
              <a:rPr lang="en-US" b="1" dirty="0" smtClean="0"/>
              <a:t>medium </a:t>
            </a:r>
            <a:r>
              <a:rPr lang="en-US" b="1" dirty="0"/>
              <a:t>exposure time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600855" y="4217955"/>
            <a:ext cx="83747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01193" y="4219378"/>
            <a:ext cx="83747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66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x-distributions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2" descr="cteq-pdfs-10gev2-li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3168" y="1486969"/>
            <a:ext cx="3390129" cy="224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all_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5" y="1178152"/>
            <a:ext cx="4539844" cy="491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6007" y="1178152"/>
            <a:ext cx="278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far can this rise go on?</a:t>
            </a:r>
            <a:endParaRPr lang="en-US" dirty="0"/>
          </a:p>
        </p:txBody>
      </p:sp>
      <p:pic>
        <p:nvPicPr>
          <p:cNvPr id="13" name="Picture 12" descr="Screen Shot 2016-06-16 at 1.18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065" y="4672497"/>
            <a:ext cx="3782638" cy="77244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68928" y="5560643"/>
            <a:ext cx="2046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part of question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7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Hadron Collider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Screen Shot 2018-10-20 at 3.4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23" y="3425355"/>
            <a:ext cx="769611" cy="897880"/>
          </a:xfrm>
          <a:prstGeom prst="rect">
            <a:avLst/>
          </a:prstGeom>
        </p:spPr>
      </p:pic>
      <p:pic>
        <p:nvPicPr>
          <p:cNvPr id="7" name="Picture 6" descr="Screen Shot 2018-10-20 at 3.4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76723" y="3487519"/>
            <a:ext cx="769611" cy="897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763" y="4955290"/>
            <a:ext cx="2389693" cy="1186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497" y="4659328"/>
            <a:ext cx="2770840" cy="1914574"/>
          </a:xfrm>
          <a:prstGeom prst="rect">
            <a:avLst/>
          </a:prstGeom>
        </p:spPr>
      </p:pic>
      <p:sp>
        <p:nvSpPr>
          <p:cNvPr id="12" name="Striped Right Arrow 11"/>
          <p:cNvSpPr/>
          <p:nvPr/>
        </p:nvSpPr>
        <p:spPr>
          <a:xfrm>
            <a:off x="3694456" y="3837341"/>
            <a:ext cx="381879" cy="24865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 rot="10800000">
            <a:off x="4381086" y="3852566"/>
            <a:ext cx="381879" cy="24865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Shot 2018-10-20 at 4.53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81" y="830969"/>
            <a:ext cx="4709802" cy="2667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9474" y="373189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of quarks and gluons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6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8-10-21 at 8.01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71" y="4686045"/>
            <a:ext cx="1580254" cy="1429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“turn” the proton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Meeting, 2018,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Screen Shot 2018-10-20 at 3.4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64" y="1225147"/>
            <a:ext cx="1125451" cy="1313027"/>
          </a:xfrm>
          <a:prstGeom prst="rect">
            <a:avLst/>
          </a:prstGeom>
        </p:spPr>
      </p:pic>
      <p:sp>
        <p:nvSpPr>
          <p:cNvPr id="3" name="Curved Left Arrow 2"/>
          <p:cNvSpPr/>
          <p:nvPr/>
        </p:nvSpPr>
        <p:spPr>
          <a:xfrm>
            <a:off x="2607748" y="958731"/>
            <a:ext cx="346355" cy="266416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77717" y="1722458"/>
            <a:ext cx="710472" cy="3285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8-10-21 at 8.01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17" y="1113362"/>
            <a:ext cx="1580254" cy="14297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0653" y="2543116"/>
            <a:ext cx="331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proton as seen from the side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79616" y="2532864"/>
            <a:ext cx="259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proton seen head-on</a:t>
            </a:r>
            <a:endParaRPr lang="en-US" dirty="0"/>
          </a:p>
        </p:txBody>
      </p:sp>
      <p:pic>
        <p:nvPicPr>
          <p:cNvPr id="12" name="Picture 11" descr="Screen Shot 2018-10-21 at 7.51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91" y="3677084"/>
            <a:ext cx="1894834" cy="1129947"/>
          </a:xfrm>
          <a:prstGeom prst="rect">
            <a:avLst/>
          </a:prstGeom>
        </p:spPr>
      </p:pic>
      <p:pic>
        <p:nvPicPr>
          <p:cNvPr id="13" name="Picture 12" descr="Screen Shot 2018-10-20 at 3.4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61" y="4451670"/>
            <a:ext cx="1174156" cy="1369850"/>
          </a:xfrm>
          <a:prstGeom prst="rect">
            <a:avLst/>
          </a:prstGeom>
        </p:spPr>
      </p:pic>
      <p:pic>
        <p:nvPicPr>
          <p:cNvPr id="14" name="Picture 13" descr="Screen Shot 2018-10-21 at 7.51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16" y="3829343"/>
            <a:ext cx="1894834" cy="11299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7637" y="5055755"/>
            <a:ext cx="175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factorization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28039" y="4267004"/>
            <a:ext cx="18875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New Factorization </a:t>
            </a:r>
            <a:endParaRPr lang="en-US" dirty="0"/>
          </a:p>
        </p:txBody>
      </p:sp>
      <p:pic>
        <p:nvPicPr>
          <p:cNvPr id="19" name="Picture 18" descr="Screen Shot 2017-09-03 at 3.08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15" y="3023318"/>
            <a:ext cx="2707079" cy="1110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964558" y="3321120"/>
            <a:ext cx="406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QCD Theory development in last 30 years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5258317" y="3435684"/>
            <a:ext cx="516841" cy="2414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7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JLabPowerPointMain.potx</Template>
  <TotalTime>1531</TotalTime>
  <Words>2402</Words>
  <Application>Microsoft Macintosh PowerPoint</Application>
  <PresentationFormat>On-screen Show (4:3)</PresentationFormat>
  <Paragraphs>449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JLabPowerPointMain</vt:lpstr>
      <vt:lpstr>EIC Detector Requirements</vt:lpstr>
      <vt:lpstr>Outline</vt:lpstr>
      <vt:lpstr>Findings of the NAS committee</vt:lpstr>
      <vt:lpstr>Parton Model</vt:lpstr>
      <vt:lpstr>Quantum Entanglement resolved (for Bjorken-x)</vt:lpstr>
      <vt:lpstr>Measuring x-distributions</vt:lpstr>
      <vt:lpstr>Measuring x-distributions</vt:lpstr>
      <vt:lpstr>Large Hadron Collider</vt:lpstr>
      <vt:lpstr>Learning to “turn” the proton</vt:lpstr>
      <vt:lpstr>EIC Science  (questions 1 &amp; 2)</vt:lpstr>
      <vt:lpstr>What do we need to measure?</vt:lpstr>
      <vt:lpstr>Consider the Transverse Momentum</vt:lpstr>
      <vt:lpstr>Using Interactions where protons stays intact </vt:lpstr>
      <vt:lpstr>eRHIC Forward Hadron Detector Concept</vt:lpstr>
      <vt:lpstr>Detector and IR: Final State Particles</vt:lpstr>
      <vt:lpstr>QCD at Extremes: Parton Saturation</vt:lpstr>
      <vt:lpstr>Partons at low and high-x</vt:lpstr>
      <vt:lpstr>Specialized Detectors: think about lox-x</vt:lpstr>
      <vt:lpstr>Final States for low-x</vt:lpstr>
      <vt:lpstr>Why measure at high-x?</vt:lpstr>
      <vt:lpstr>High-x Kinematics</vt:lpstr>
      <vt:lpstr>Where do the particles go?</vt:lpstr>
      <vt:lpstr>Current Central Detector Concepts</vt:lpstr>
      <vt:lpstr>DIS Collider: Beam background</vt:lpstr>
      <vt:lpstr>Two Multi-purpose detectors</vt:lpstr>
      <vt:lpstr>Two Detectors Combined results</vt:lpstr>
      <vt:lpstr>PowerPoint Presentation</vt:lpstr>
      <vt:lpstr>New Physics Topic being discussed</vt:lpstr>
      <vt:lpstr>Conclusions</vt:lpstr>
      <vt:lpstr>PowerPoint Presentation</vt:lpstr>
      <vt:lpstr>EIC Kinematic Coverage</vt:lpstr>
      <vt:lpstr>PowerPoint Presentation</vt:lpstr>
      <vt:lpstr>Projected Sivers Asymmetry at EIC</vt:lpstr>
      <vt:lpstr>Gluon Sivers Effect</vt:lpstr>
      <vt:lpstr>Polarized Light Ions</vt:lpstr>
      <vt:lpstr>Tagging  Neutron spin structure</vt:lpstr>
      <vt:lpstr>PowerPoint Presentation</vt:lpstr>
      <vt:lpstr>PowerPoint Presentation</vt:lpstr>
      <vt:lpstr>PowerPoint Presentation</vt:lpstr>
      <vt:lpstr>Exotic Glue in Nuclei</vt:lpstr>
      <vt:lpstr>Polarized Deuterons</vt:lpstr>
      <vt:lpstr>EIC Performance Requirements: NAS report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Rik Yoshida</cp:lastModifiedBy>
  <cp:revision>57</cp:revision>
  <dcterms:created xsi:type="dcterms:W3CDTF">2017-10-25T13:41:42Z</dcterms:created>
  <dcterms:modified xsi:type="dcterms:W3CDTF">2018-10-30T12:57:09Z</dcterms:modified>
</cp:coreProperties>
</file>