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6"/>
  </p:notesMasterIdLst>
  <p:sldIdLst>
    <p:sldId id="259" r:id="rId2"/>
    <p:sldId id="769" r:id="rId3"/>
    <p:sldId id="783" r:id="rId4"/>
    <p:sldId id="260" r:id="rId5"/>
    <p:sldId id="784" r:id="rId6"/>
    <p:sldId id="257" r:id="rId7"/>
    <p:sldId id="273" r:id="rId8"/>
    <p:sldId id="770" r:id="rId9"/>
    <p:sldId id="277" r:id="rId10"/>
    <p:sldId id="763" r:id="rId11"/>
    <p:sldId id="283" r:id="rId12"/>
    <p:sldId id="774" r:id="rId13"/>
    <p:sldId id="771" r:id="rId14"/>
    <p:sldId id="261" r:id="rId15"/>
    <p:sldId id="779" r:id="rId16"/>
    <p:sldId id="796" r:id="rId17"/>
    <p:sldId id="798" r:id="rId18"/>
    <p:sldId id="794" r:id="rId19"/>
    <p:sldId id="797" r:id="rId20"/>
    <p:sldId id="780" r:id="rId21"/>
    <p:sldId id="786" r:id="rId22"/>
    <p:sldId id="787" r:id="rId23"/>
    <p:sldId id="788" r:id="rId24"/>
    <p:sldId id="789" r:id="rId25"/>
    <p:sldId id="781" r:id="rId26"/>
    <p:sldId id="264" r:id="rId27"/>
    <p:sldId id="790" r:id="rId28"/>
    <p:sldId id="765" r:id="rId29"/>
    <p:sldId id="772" r:id="rId30"/>
    <p:sldId id="782" r:id="rId31"/>
    <p:sldId id="793" r:id="rId32"/>
    <p:sldId id="281" r:id="rId33"/>
    <p:sldId id="304" r:id="rId34"/>
    <p:sldId id="776"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13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52"/>
    <p:restoredTop sz="86336"/>
  </p:normalViewPr>
  <p:slideViewPr>
    <p:cSldViewPr snapToGrid="0" snapToObjects="1">
      <p:cViewPr varScale="1">
        <p:scale>
          <a:sx n="115" d="100"/>
          <a:sy n="115" d="100"/>
        </p:scale>
        <p:origin x="1464" y="2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wmf"/><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image" Target="../media/image35.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37.emf"/><Relationship Id="rId1" Type="http://schemas.openxmlformats.org/officeDocument/2006/relationships/image" Target="../media/image36.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image" Target="../media/image7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8CAF87-C888-AE4B-96CF-BD5F741C540F}" type="datetimeFigureOut">
              <a:rPr lang="en-US" smtClean="0"/>
              <a:t>10/29/18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8A466-E09C-B146-A579-7F0B06477B12}" type="slidenum">
              <a:rPr lang="en-US" smtClean="0"/>
              <a:t>‹#›</a:t>
            </a:fld>
            <a:endParaRPr lang="en-US"/>
          </a:p>
        </p:txBody>
      </p:sp>
    </p:spTree>
    <p:extLst>
      <p:ext uri="{BB962C8B-B14F-4D97-AF65-F5344CB8AC3E}">
        <p14:creationId xmlns:p14="http://schemas.microsoft.com/office/powerpoint/2010/main" val="915426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B8A466-E09C-B146-A579-7F0B06477B12}" type="slidenum">
              <a:rPr lang="en-US" smtClean="0"/>
              <a:t>1</a:t>
            </a:fld>
            <a:endParaRPr lang="en-US"/>
          </a:p>
        </p:txBody>
      </p:sp>
    </p:spTree>
    <p:extLst>
      <p:ext uri="{BB962C8B-B14F-4D97-AF65-F5344CB8AC3E}">
        <p14:creationId xmlns:p14="http://schemas.microsoft.com/office/powerpoint/2010/main" val="1913612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a:cs typeface="Times New Roman"/>
            </a:endParaRPr>
          </a:p>
        </p:txBody>
      </p:sp>
      <p:sp>
        <p:nvSpPr>
          <p:cNvPr id="4" name="Slide Number Placeholder 3"/>
          <p:cNvSpPr>
            <a:spLocks noGrp="1"/>
          </p:cNvSpPr>
          <p:nvPr>
            <p:ph type="sldNum" sz="quarter" idx="10"/>
          </p:nvPr>
        </p:nvSpPr>
        <p:spPr/>
        <p:txBody>
          <a:bodyPr/>
          <a:lstStyle/>
          <a:p>
            <a:fld id="{1BA35DD8-EC9B-BA4D-8381-9F34597E6638}" type="slidenum">
              <a:rPr lang="en-GB" smtClean="0"/>
              <a:pPr/>
              <a:t>2</a:t>
            </a:fld>
            <a:endParaRPr lang="en-GB" dirty="0"/>
          </a:p>
        </p:txBody>
      </p:sp>
    </p:spTree>
    <p:extLst>
      <p:ext uri="{BB962C8B-B14F-4D97-AF65-F5344CB8AC3E}">
        <p14:creationId xmlns:p14="http://schemas.microsoft.com/office/powerpoint/2010/main" val="2746023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B8A466-E09C-B146-A579-7F0B06477B12}" type="slidenum">
              <a:rPr lang="en-US" smtClean="0"/>
              <a:t>3</a:t>
            </a:fld>
            <a:endParaRPr lang="en-US"/>
          </a:p>
        </p:txBody>
      </p:sp>
    </p:spTree>
    <p:extLst>
      <p:ext uri="{BB962C8B-B14F-4D97-AF65-F5344CB8AC3E}">
        <p14:creationId xmlns:p14="http://schemas.microsoft.com/office/powerpoint/2010/main" val="4155231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B8A466-E09C-B146-A579-7F0B06477B12}" type="slidenum">
              <a:rPr lang="en-US" smtClean="0"/>
              <a:t>4</a:t>
            </a:fld>
            <a:endParaRPr lang="en-US"/>
          </a:p>
        </p:txBody>
      </p:sp>
    </p:spTree>
    <p:extLst>
      <p:ext uri="{BB962C8B-B14F-4D97-AF65-F5344CB8AC3E}">
        <p14:creationId xmlns:p14="http://schemas.microsoft.com/office/powerpoint/2010/main" val="351347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Key processes of CeC were  never demonstrated.</a:t>
            </a:r>
          </a:p>
          <a:p>
            <a:endParaRPr lang="en-US" dirty="0"/>
          </a:p>
        </p:txBody>
      </p:sp>
      <p:sp>
        <p:nvSpPr>
          <p:cNvPr id="4" name="Slide Number Placeholder 3"/>
          <p:cNvSpPr>
            <a:spLocks noGrp="1"/>
          </p:cNvSpPr>
          <p:nvPr>
            <p:ph type="sldNum" sz="quarter" idx="5"/>
          </p:nvPr>
        </p:nvSpPr>
        <p:spPr/>
        <p:txBody>
          <a:bodyPr/>
          <a:lstStyle/>
          <a:p>
            <a:fld id="{F9B8A466-E09C-B146-A579-7F0B06477B12}" type="slidenum">
              <a:rPr lang="en-US" smtClean="0"/>
              <a:t>5</a:t>
            </a:fld>
            <a:endParaRPr lang="en-US"/>
          </a:p>
        </p:txBody>
      </p:sp>
    </p:spTree>
    <p:extLst>
      <p:ext uri="{BB962C8B-B14F-4D97-AF65-F5344CB8AC3E}">
        <p14:creationId xmlns:p14="http://schemas.microsoft.com/office/powerpoint/2010/main" val="2330485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88C628B3-43A0-BC43-AB02-3388E1931637}" type="slidenum">
              <a:rPr lang="en-US"/>
              <a:pPr/>
              <a:t>7</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a:latin typeface="Arial" pitchFamily="-111" charset="0"/>
              </a:rPr>
              <a:t>Can it work for a bunched beam? </a:t>
            </a:r>
          </a:p>
          <a:p>
            <a:pPr eaLnBrk="1" hangingPunct="1"/>
            <a:endParaRPr lang="en-US">
              <a:latin typeface="Arial" pitchFamily="-111" charset="0"/>
            </a:endParaRPr>
          </a:p>
        </p:txBody>
      </p:sp>
    </p:spTree>
    <p:extLst>
      <p:ext uri="{BB962C8B-B14F-4D97-AF65-F5344CB8AC3E}">
        <p14:creationId xmlns:p14="http://schemas.microsoft.com/office/powerpoint/2010/main" val="2043144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B8A466-E09C-B146-A579-7F0B06477B12}" type="slidenum">
              <a:rPr lang="en-US" smtClean="0"/>
              <a:t>8</a:t>
            </a:fld>
            <a:endParaRPr lang="en-US"/>
          </a:p>
        </p:txBody>
      </p:sp>
    </p:spTree>
    <p:extLst>
      <p:ext uri="{BB962C8B-B14F-4D97-AF65-F5344CB8AC3E}">
        <p14:creationId xmlns:p14="http://schemas.microsoft.com/office/powerpoint/2010/main" val="3234683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B8A466-E09C-B146-A579-7F0B06477B12}" type="slidenum">
              <a:rPr lang="en-US" smtClean="0"/>
              <a:t>12</a:t>
            </a:fld>
            <a:endParaRPr lang="en-US"/>
          </a:p>
        </p:txBody>
      </p:sp>
    </p:spTree>
    <p:extLst>
      <p:ext uri="{BB962C8B-B14F-4D97-AF65-F5344CB8AC3E}">
        <p14:creationId xmlns:p14="http://schemas.microsoft.com/office/powerpoint/2010/main" val="4195905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a:t>
            </a:r>
            <a:r>
              <a:rPr lang="en-US" baseline="0" dirty="0"/>
              <a:t> plan to discuss the Poisson noise expected from </a:t>
            </a:r>
            <a:endParaRPr lang="en-US" dirty="0"/>
          </a:p>
        </p:txBody>
      </p:sp>
      <p:sp>
        <p:nvSpPr>
          <p:cNvPr id="4" name="Slide Number Placeholder 3"/>
          <p:cNvSpPr>
            <a:spLocks noGrp="1"/>
          </p:cNvSpPr>
          <p:nvPr>
            <p:ph type="sldNum" sz="quarter" idx="5"/>
          </p:nvPr>
        </p:nvSpPr>
        <p:spPr/>
        <p:txBody>
          <a:bodyPr/>
          <a:lstStyle/>
          <a:p>
            <a:fld id="{F9B8A466-E09C-B146-A579-7F0B06477B12}" type="slidenum">
              <a:rPr lang="en-US" smtClean="0"/>
              <a:t>13</a:t>
            </a:fld>
            <a:endParaRPr lang="en-US"/>
          </a:p>
        </p:txBody>
      </p:sp>
    </p:spTree>
    <p:extLst>
      <p:ext uri="{BB962C8B-B14F-4D97-AF65-F5344CB8AC3E}">
        <p14:creationId xmlns:p14="http://schemas.microsoft.com/office/powerpoint/2010/main" val="40468721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7870" y="987611"/>
            <a:ext cx="8338930" cy="2387600"/>
          </a:xfrm>
        </p:spPr>
        <p:txBody>
          <a:bodyPr anchor="b">
            <a:normAutofit/>
          </a:bodyPr>
          <a:lstStyle>
            <a:lvl1pPr algn="l">
              <a:defRPr sz="4800" b="1" i="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347870" y="3467286"/>
            <a:ext cx="8338930"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845503"/>
            <a:ext cx="8229600" cy="39206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2143125" cy="52849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65125"/>
            <a:ext cx="5972175" cy="528490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381750"/>
            <a:ext cx="2133600" cy="47625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4304E9-952C-F240-8AF5-88D2F13AE380}" type="slidenum">
              <a:rPr lang="en-US"/>
              <a:pPr>
                <a:defRPr/>
              </a:pPr>
              <a:t>‹#›</a:t>
            </a:fld>
            <a:endParaRPr lang="en-US"/>
          </a:p>
        </p:txBody>
      </p:sp>
    </p:spTree>
    <p:extLst>
      <p:ext uri="{BB962C8B-B14F-4D97-AF65-F5344CB8AC3E}">
        <p14:creationId xmlns:p14="http://schemas.microsoft.com/office/powerpoint/2010/main" val="261310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7930" y="1709739"/>
            <a:ext cx="834887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37930" y="4589465"/>
            <a:ext cx="8348870"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7809" y="1825625"/>
            <a:ext cx="41148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0" y="1825625"/>
            <a:ext cx="41148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6"/>
            <a:ext cx="815873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7809"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57809" y="2505075"/>
            <a:ext cx="41148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2000"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2000" y="2505075"/>
            <a:ext cx="41148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7870" y="457200"/>
            <a:ext cx="323114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0" y="987426"/>
            <a:ext cx="479940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0" y="987426"/>
            <a:ext cx="4799409"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8" name="Title 1"/>
          <p:cNvSpPr>
            <a:spLocks noGrp="1"/>
          </p:cNvSpPr>
          <p:nvPr>
            <p:ph type="title"/>
          </p:nvPr>
        </p:nvSpPr>
        <p:spPr>
          <a:xfrm>
            <a:off x="347870" y="457200"/>
            <a:ext cx="3231149" cy="1600200"/>
          </a:xfrm>
        </p:spPr>
        <p:txBody>
          <a:bodyPr anchor="b"/>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809" y="365126"/>
            <a:ext cx="8328991"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57809" y="1825625"/>
            <a:ext cx="8328991" cy="39291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3543300" y="6337101"/>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16D9922-87B3-6043-9531-5184EA303DC1}" type="slidenum">
              <a:rPr lang="en-US" smtClean="0"/>
              <a:pPr/>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88" userDrawn="1">
          <p15:clr>
            <a:srgbClr val="F26B43"/>
          </p15:clr>
        </p15:guide>
        <p15:guide id="4" pos="5472" userDrawn="1">
          <p15:clr>
            <a:srgbClr val="F26B43"/>
          </p15:clr>
        </p15:guide>
        <p15:guide id="5"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2.png"/><Relationship Id="rId7" Type="http://schemas.openxmlformats.org/officeDocument/2006/relationships/image" Target="../media/image25.gif"/><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0.gi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9.gif"/><Relationship Id="rId5" Type="http://schemas.openxmlformats.org/officeDocument/2006/relationships/image" Target="../media/image27.emf"/><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gif"/><Relationship Id="rId4" Type="http://schemas.openxmlformats.org/officeDocument/2006/relationships/image" Target="../media/image32.ti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37.emf"/><Relationship Id="rId3" Type="http://schemas.openxmlformats.org/officeDocument/2006/relationships/hyperlink" Target="http://arxiv.org/abs/1802.08677" TargetMode="External"/><Relationship Id="rId7" Type="http://schemas.openxmlformats.org/officeDocument/2006/relationships/image" Target="../media/image41.png"/><Relationship Id="rId12"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0.png"/><Relationship Id="rId11" Type="http://schemas.openxmlformats.org/officeDocument/2006/relationships/image" Target="../media/image36.emf"/><Relationship Id="rId5" Type="http://schemas.openxmlformats.org/officeDocument/2006/relationships/image" Target="../media/image39.emf"/><Relationship Id="rId10" Type="http://schemas.openxmlformats.org/officeDocument/2006/relationships/oleObject" Target="../embeddings/oleObject6.bin"/><Relationship Id="rId4" Type="http://schemas.openxmlformats.org/officeDocument/2006/relationships/image" Target="../media/image38.emf"/><Relationship Id="rId9" Type="http://schemas.openxmlformats.org/officeDocument/2006/relationships/image" Target="../media/image3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file:////var/folders/v1/dmx0vfvd6yg56_6nd45dfprr0000gn/T/com.microsoft.Word/WebArchiveCopyPasteTempFiles/FY2018_09_5b9d96fd000f9893_Sat_Sep_15_193420_2018.10404.gif" TargetMode="External"/><Relationship Id="rId2" Type="http://schemas.openxmlformats.org/officeDocument/2006/relationships/image" Target="../media/image42.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4.gif"/><Relationship Id="rId7" Type="http://schemas.openxmlformats.org/officeDocument/2006/relationships/image" Target="../media/image46.tiff"/><Relationship Id="rId2" Type="http://schemas.openxmlformats.org/officeDocument/2006/relationships/image" Target="../media/image43.emf"/><Relationship Id="rId1" Type="http://schemas.openxmlformats.org/officeDocument/2006/relationships/slideLayout" Target="../slideLayouts/slideLayout2.xml"/><Relationship Id="rId6" Type="http://schemas.openxmlformats.org/officeDocument/2006/relationships/image" Target="file:////var/folders/v1/dmx0vfvd6yg56_6nd45dfprr0000gn/T/com.microsoft.Word/WebArchiveCopyPasteTempFiles/FY2018_08_5b8037bb000f5ef0_Fri_Aug_24_125211_2018.44252.gif" TargetMode="External"/><Relationship Id="rId5" Type="http://schemas.openxmlformats.org/officeDocument/2006/relationships/image" Target="../media/image45.gif"/><Relationship Id="rId4" Type="http://schemas.openxmlformats.org/officeDocument/2006/relationships/image" Target="file:////var/folders/v1/dmx0vfvd6yg56_6nd45dfprr0000gn/T/com.microsoft.Word/WebArchiveCopyPasteTempFiles/FY2018_08_5b8072a6000f5f87_Fri_Aug_24_170334_2018.40597.gif"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6.wdp"/><Relationship Id="rId3" Type="http://schemas.openxmlformats.org/officeDocument/2006/relationships/image" Target="../media/image48.tiff"/><Relationship Id="rId7" Type="http://schemas.microsoft.com/office/2007/relationships/hdphoto" Target="../media/hdphoto3.wdp"/><Relationship Id="rId12" Type="http://schemas.openxmlformats.org/officeDocument/2006/relationships/image" Target="../media/image53.png"/><Relationship Id="rId2" Type="http://schemas.openxmlformats.org/officeDocument/2006/relationships/image" Target="../media/image47.tiff"/><Relationship Id="rId1" Type="http://schemas.openxmlformats.org/officeDocument/2006/relationships/slideLayout" Target="../slideLayouts/slideLayout6.xml"/><Relationship Id="rId6" Type="http://schemas.openxmlformats.org/officeDocument/2006/relationships/image" Target="../media/image50.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52.png"/><Relationship Id="rId4" Type="http://schemas.openxmlformats.org/officeDocument/2006/relationships/image" Target="../media/image49.pn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emf"/></Relationships>
</file>

<file path=ppt/slides/_rels/slide21.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2.xml"/><Relationship Id="rId4" Type="http://schemas.openxmlformats.org/officeDocument/2006/relationships/image" Target="../media/image62.tiff"/></Relationships>
</file>

<file path=ppt/slides/_rels/slide2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image" Target="../media/image69.emf"/><Relationship Id="rId7"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66.wmf"/><Relationship Id="rId5" Type="http://schemas.openxmlformats.org/officeDocument/2006/relationships/oleObject" Target="../embeddings/oleObject8.bin"/><Relationship Id="rId10" Type="http://schemas.openxmlformats.org/officeDocument/2006/relationships/image" Target="../media/image68.wmf"/><Relationship Id="rId4" Type="http://schemas.openxmlformats.org/officeDocument/2006/relationships/image" Target="../media/image70.tiff"/><Relationship Id="rId9" Type="http://schemas.openxmlformats.org/officeDocument/2006/relationships/oleObject" Target="../embeddings/oleObject10.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7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7.emf"/><Relationship Id="rId5" Type="http://schemas.openxmlformats.org/officeDocument/2006/relationships/oleObject" Target="../embeddings/oleObject13.bin"/><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oleObject" Target="../embeddings/oleObject15.bin"/><Relationship Id="rId7"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75.emf"/><Relationship Id="rId5" Type="http://schemas.openxmlformats.org/officeDocument/2006/relationships/oleObject" Target="../embeddings/oleObject16.bin"/><Relationship Id="rId10" Type="http://schemas.openxmlformats.org/officeDocument/2006/relationships/image" Target="../media/image79.png"/><Relationship Id="rId4" Type="http://schemas.openxmlformats.org/officeDocument/2006/relationships/image" Target="../media/image74.wmf"/><Relationship Id="rId9"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s://www.ncbi.nlm.nih.gov/pmc/articles/PMC4850403/pdf/srep24995.pdf" TargetMode="Externa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6.xml"/><Relationship Id="rId7" Type="http://schemas.openxmlformats.org/officeDocument/2006/relationships/image" Target="../media/image11.w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3.emf"/><Relationship Id="rId5" Type="http://schemas.openxmlformats.org/officeDocument/2006/relationships/image" Target="../media/image15.jpeg"/><Relationship Id="rId10" Type="http://schemas.openxmlformats.org/officeDocument/2006/relationships/oleObject" Target="../embeddings/oleObject3.bin"/><Relationship Id="rId4" Type="http://schemas.openxmlformats.org/officeDocument/2006/relationships/image" Target="../media/image14.png"/><Relationship Id="rId9" Type="http://schemas.openxmlformats.org/officeDocument/2006/relationships/image" Target="../media/image12.wm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2535" y="884164"/>
            <a:ext cx="8338930" cy="1538040"/>
          </a:xfrm>
        </p:spPr>
        <p:txBody>
          <a:bodyPr>
            <a:noAutofit/>
          </a:bodyPr>
          <a:lstStyle/>
          <a:p>
            <a:pPr algn="ctr"/>
            <a:r>
              <a:rPr lang="en-US" sz="3600" dirty="0">
                <a:solidFill>
                  <a:srgbClr val="FF0000"/>
                </a:solidFill>
                <a:latin typeface="Times New Roman" panose="02020603050405020304" pitchFamily="18" charset="0"/>
                <a:cs typeface="Times New Roman" panose="02020603050405020304" pitchFamily="18" charset="0"/>
              </a:rPr>
              <a:t>Coherent Electron Cooling Test and Future Plans</a:t>
            </a:r>
            <a:endParaRPr lang="en-US" sz="36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682893" y="2364001"/>
            <a:ext cx="7778213" cy="1241822"/>
          </a:xfrm>
        </p:spPr>
        <p:txBody>
          <a:bodyPr>
            <a:normAutofit/>
          </a:bodyPr>
          <a:lstStyle/>
          <a:p>
            <a:pPr algn="ctr"/>
            <a:r>
              <a:rPr lang="en-US" dirty="0">
                <a:solidFill>
                  <a:srgbClr val="000090"/>
                </a:solidFill>
                <a:latin typeface="Times New Roman" panose="02020603050405020304" pitchFamily="18" charset="0"/>
                <a:cs typeface="Times New Roman" panose="02020603050405020304" pitchFamily="18" charset="0"/>
              </a:rPr>
              <a:t>Vladimir N Litvinenko for the CeC group:</a:t>
            </a:r>
          </a:p>
          <a:p>
            <a:pPr algn="ctr"/>
            <a:r>
              <a:rPr lang="en-US" dirty="0">
                <a:solidFill>
                  <a:srgbClr val="000090"/>
                </a:solidFill>
                <a:latin typeface="Times New Roman" panose="02020603050405020304" pitchFamily="18" charset="0"/>
                <a:cs typeface="Times New Roman" panose="02020603050405020304" pitchFamily="18" charset="0"/>
              </a:rPr>
              <a:t>Five C-AD/SBU physicists and there SBU PhD students</a:t>
            </a:r>
          </a:p>
          <a:p>
            <a:pPr algn="ct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F0BD409-66D5-F34A-A6AD-ABF4DC826A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031264"/>
            <a:ext cx="7276581" cy="826736"/>
          </a:xfrm>
          <a:prstGeom prst="rect">
            <a:avLst/>
          </a:prstGeom>
        </p:spPr>
      </p:pic>
      <p:pic>
        <p:nvPicPr>
          <p:cNvPr id="5" name="Picture 4">
            <a:extLst>
              <a:ext uri="{FF2B5EF4-FFF2-40B4-BE49-F238E27FC236}">
                <a16:creationId xmlns:a16="http://schemas.microsoft.com/office/drawing/2014/main" id="{27669C1F-EDA6-904A-8A86-81C5A72A00ED}"/>
              </a:ext>
            </a:extLst>
          </p:cNvPr>
          <p:cNvPicPr>
            <a:picLocks noChangeAspect="1"/>
          </p:cNvPicPr>
          <p:nvPr/>
        </p:nvPicPr>
        <p:blipFill>
          <a:blip r:embed="rId4"/>
          <a:stretch>
            <a:fillRect/>
          </a:stretch>
        </p:blipFill>
        <p:spPr>
          <a:xfrm>
            <a:off x="1637781" y="3540934"/>
            <a:ext cx="5638800" cy="685800"/>
          </a:xfrm>
          <a:prstGeom prst="rect">
            <a:avLst/>
          </a:prstGeom>
        </p:spPr>
      </p:pic>
      <p:pic>
        <p:nvPicPr>
          <p:cNvPr id="6" name="Picture 11">
            <a:extLst>
              <a:ext uri="{FF2B5EF4-FFF2-40B4-BE49-F238E27FC236}">
                <a16:creationId xmlns:a16="http://schemas.microsoft.com/office/drawing/2014/main" id="{1FE38E44-AA54-F148-8B42-9B9382D157D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
          <a:stretch/>
        </p:blipFill>
        <p:spPr bwMode="auto">
          <a:xfrm>
            <a:off x="23032" y="10708"/>
            <a:ext cx="2140305" cy="906254"/>
          </a:xfrm>
          <a:prstGeom prst="rect">
            <a:avLst/>
          </a:prstGeom>
          <a:noFill/>
          <a:ln w="9525">
            <a:noFill/>
            <a:miter lim="800000"/>
            <a:headEnd/>
            <a:tailEnd/>
          </a:ln>
        </p:spPr>
      </p:pic>
      <p:pic>
        <p:nvPicPr>
          <p:cNvPr id="7" name="Picture 1" descr="SBU stack_2clr">
            <a:extLst>
              <a:ext uri="{FF2B5EF4-FFF2-40B4-BE49-F238E27FC236}">
                <a16:creationId xmlns:a16="http://schemas.microsoft.com/office/drawing/2014/main" id="{4FEA99E7-C663-2643-9ABF-459287A071E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639189" y="10708"/>
            <a:ext cx="2481779" cy="873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0178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703229346"/>
              </p:ext>
            </p:extLst>
          </p:nvPr>
        </p:nvGraphicFramePr>
        <p:xfrm>
          <a:off x="2965583" y="89184"/>
          <a:ext cx="6161484" cy="3128572"/>
        </p:xfrm>
        <a:graphic>
          <a:graphicData uri="http://schemas.openxmlformats.org/drawingml/2006/table">
            <a:tbl>
              <a:tblPr firstRow="1" bandRow="1">
                <a:tableStyleId>{5C22544A-7EE6-4342-B048-85BDC9FD1C3A}</a:tableStyleId>
              </a:tblPr>
              <a:tblGrid>
                <a:gridCol w="1932667">
                  <a:extLst>
                    <a:ext uri="{9D8B030D-6E8A-4147-A177-3AD203B41FA5}">
                      <a16:colId xmlns:a16="http://schemas.microsoft.com/office/drawing/2014/main" val="20000"/>
                    </a:ext>
                  </a:extLst>
                </a:gridCol>
                <a:gridCol w="1223432">
                  <a:extLst>
                    <a:ext uri="{9D8B030D-6E8A-4147-A177-3AD203B41FA5}">
                      <a16:colId xmlns:a16="http://schemas.microsoft.com/office/drawing/2014/main" val="20001"/>
                    </a:ext>
                  </a:extLst>
                </a:gridCol>
                <a:gridCol w="1303220">
                  <a:extLst>
                    <a:ext uri="{9D8B030D-6E8A-4147-A177-3AD203B41FA5}">
                      <a16:colId xmlns:a16="http://schemas.microsoft.com/office/drawing/2014/main" val="20002"/>
                    </a:ext>
                  </a:extLst>
                </a:gridCol>
                <a:gridCol w="1702165">
                  <a:extLst>
                    <a:ext uri="{9D8B030D-6E8A-4147-A177-3AD203B41FA5}">
                      <a16:colId xmlns:a16="http://schemas.microsoft.com/office/drawing/2014/main" val="20003"/>
                    </a:ext>
                  </a:extLst>
                </a:gridCol>
              </a:tblGrid>
              <a:tr h="222398">
                <a:tc>
                  <a:txBody>
                    <a:bodyPr/>
                    <a:lstStyle/>
                    <a:p>
                      <a:pPr marL="0" marR="0">
                        <a:spcBef>
                          <a:spcPts val="0"/>
                        </a:spcBef>
                        <a:spcAft>
                          <a:spcPts val="0"/>
                        </a:spcAft>
                      </a:pPr>
                      <a:r>
                        <a:rPr lang="en-US" sz="1200" b="1" kern="1200" dirty="0">
                          <a:solidFill>
                            <a:srgbClr val="000000"/>
                          </a:solidFill>
                          <a:effectLst/>
                          <a:latin typeface="Times New Roman"/>
                          <a:ea typeface="Helvetica" charset="0"/>
                          <a:cs typeface="Times New Roman"/>
                        </a:rPr>
                        <a:t>Parameter</a:t>
                      </a:r>
                      <a:endParaRPr lang="en-US" sz="1200" dirty="0">
                        <a:effectLst/>
                        <a:latin typeface="Times New Roman"/>
                        <a:ea typeface="Helvetica" charset="0"/>
                        <a:cs typeface="Times New Roman"/>
                      </a:endParaRPr>
                    </a:p>
                  </a:txBody>
                  <a:tcPr/>
                </a:tc>
                <a:tc>
                  <a:txBody>
                    <a:bodyPr/>
                    <a:lstStyle/>
                    <a:p>
                      <a:pPr marL="0" marR="0" algn="ctr">
                        <a:spcBef>
                          <a:spcPts val="0"/>
                        </a:spcBef>
                        <a:spcAft>
                          <a:spcPts val="0"/>
                        </a:spcAft>
                      </a:pPr>
                      <a:r>
                        <a:rPr lang="en-US" sz="1200" dirty="0">
                          <a:effectLst/>
                          <a:latin typeface="Times New Roman"/>
                          <a:ea typeface="Helvetica" charset="0"/>
                          <a:cs typeface="Times New Roman"/>
                        </a:rPr>
                        <a:t> Design</a:t>
                      </a:r>
                    </a:p>
                  </a:txBody>
                  <a:tcPr/>
                </a:tc>
                <a:tc>
                  <a:txBody>
                    <a:bodyPr/>
                    <a:lstStyle/>
                    <a:p>
                      <a:pPr marL="0" marR="0" algn="ctr">
                        <a:spcBef>
                          <a:spcPts val="0"/>
                        </a:spcBef>
                        <a:spcAft>
                          <a:spcPts val="0"/>
                        </a:spcAft>
                      </a:pPr>
                      <a:r>
                        <a:rPr lang="en-US" sz="1200" dirty="0">
                          <a:effectLst/>
                          <a:latin typeface="Times New Roman"/>
                          <a:ea typeface="Helvetica" charset="0"/>
                          <a:cs typeface="Times New Roman"/>
                        </a:rPr>
                        <a:t>Status</a:t>
                      </a:r>
                    </a:p>
                  </a:txBody>
                  <a:tcPr/>
                </a:tc>
                <a:tc>
                  <a:txBody>
                    <a:bodyPr/>
                    <a:lstStyle/>
                    <a:p>
                      <a:pPr marL="0" marR="0" algn="ctr">
                        <a:spcBef>
                          <a:spcPts val="0"/>
                        </a:spcBef>
                        <a:spcAft>
                          <a:spcPts val="0"/>
                        </a:spcAft>
                      </a:pPr>
                      <a:r>
                        <a:rPr lang="en-US" sz="1200" dirty="0">
                          <a:effectLst/>
                          <a:latin typeface="Times New Roman"/>
                          <a:ea typeface="Helvetica" charset="0"/>
                          <a:cs typeface="Times New Roman"/>
                        </a:rPr>
                        <a:t>Comment</a:t>
                      </a:r>
                    </a:p>
                  </a:txBody>
                  <a:tcPr/>
                </a:tc>
                <a:extLst>
                  <a:ext uri="{0D108BD9-81ED-4DB2-BD59-A6C34878D82A}">
                    <a16:rowId xmlns:a16="http://schemas.microsoft.com/office/drawing/2014/main" val="10000"/>
                  </a:ext>
                </a:extLst>
              </a:tr>
              <a:tr h="370663">
                <a:tc>
                  <a:txBody>
                    <a:bodyPr/>
                    <a:lstStyle/>
                    <a:p>
                      <a:pPr marL="0" marR="0">
                        <a:spcBef>
                          <a:spcPts val="0"/>
                        </a:spcBef>
                        <a:spcAft>
                          <a:spcPts val="0"/>
                        </a:spcAft>
                      </a:pPr>
                      <a:r>
                        <a:rPr lang="en-US" sz="1200" kern="1200" dirty="0">
                          <a:solidFill>
                            <a:srgbClr val="000000"/>
                          </a:solidFill>
                          <a:effectLst/>
                          <a:latin typeface="Times New Roman"/>
                          <a:ea typeface="Helvetica" charset="0"/>
                          <a:cs typeface="Times New Roman"/>
                        </a:rPr>
                        <a:t>Species in RHIC</a:t>
                      </a:r>
                      <a:endParaRPr lang="en-US" sz="1200" dirty="0">
                        <a:effectLst/>
                        <a:latin typeface="Times New Roman"/>
                        <a:ea typeface="Helvetica" charset="0"/>
                        <a:cs typeface="Times New Roman"/>
                      </a:endParaRPr>
                    </a:p>
                  </a:txBody>
                  <a:tcPr/>
                </a:tc>
                <a:tc>
                  <a:txBody>
                    <a:bodyPr/>
                    <a:lstStyle/>
                    <a:p>
                      <a:pPr marL="0" marR="0" algn="ctr">
                        <a:spcBef>
                          <a:spcPts val="0"/>
                        </a:spcBef>
                        <a:spcAft>
                          <a:spcPts val="0"/>
                        </a:spcAft>
                      </a:pPr>
                      <a:r>
                        <a:rPr lang="en-US" sz="1200" kern="1200" dirty="0">
                          <a:solidFill>
                            <a:schemeClr val="tx1"/>
                          </a:solidFill>
                          <a:effectLst/>
                          <a:latin typeface="Times New Roman"/>
                          <a:ea typeface="Helvetica" charset="0"/>
                          <a:cs typeface="Times New Roman"/>
                        </a:rPr>
                        <a:t>Au</a:t>
                      </a:r>
                      <a:r>
                        <a:rPr lang="en-US" sz="1200" kern="1200" baseline="30000" dirty="0">
                          <a:solidFill>
                            <a:schemeClr val="tx1"/>
                          </a:solidFill>
                          <a:effectLst/>
                          <a:latin typeface="Times New Roman"/>
                          <a:ea typeface="Helvetica" charset="0"/>
                          <a:cs typeface="Times New Roman"/>
                        </a:rPr>
                        <a:t>+79</a:t>
                      </a:r>
                      <a:r>
                        <a:rPr lang="en-US" sz="1200" kern="1200" dirty="0">
                          <a:solidFill>
                            <a:schemeClr val="tx1"/>
                          </a:solidFill>
                          <a:effectLst/>
                          <a:latin typeface="Times New Roman"/>
                          <a:ea typeface="Helvetica" charset="0"/>
                          <a:cs typeface="Times New Roman"/>
                        </a:rPr>
                        <a:t>, 40 GeV/u</a:t>
                      </a:r>
                      <a:endParaRPr lang="en-US" sz="1200" dirty="0">
                        <a:solidFill>
                          <a:schemeClr val="tx1"/>
                        </a:solidFill>
                        <a:effectLst/>
                        <a:latin typeface="Times New Roman"/>
                        <a:ea typeface="Helvetica" charset="0"/>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kern="1200" dirty="0">
                          <a:solidFill>
                            <a:srgbClr val="008000"/>
                          </a:solidFill>
                          <a:effectLst/>
                          <a:latin typeface="Times New Roman"/>
                          <a:ea typeface="Helvetica" charset="0"/>
                          <a:cs typeface="Times New Roman"/>
                        </a:rPr>
                        <a:t>Au</a:t>
                      </a:r>
                      <a:r>
                        <a:rPr lang="en-US" sz="1200" kern="1200" baseline="30000" dirty="0">
                          <a:solidFill>
                            <a:srgbClr val="008000"/>
                          </a:solidFill>
                          <a:effectLst/>
                          <a:latin typeface="Times New Roman"/>
                          <a:ea typeface="Helvetica" charset="0"/>
                          <a:cs typeface="Times New Roman"/>
                        </a:rPr>
                        <a:t>+79</a:t>
                      </a:r>
                      <a:r>
                        <a:rPr lang="en-US" sz="1200" kern="1200" dirty="0">
                          <a:solidFill>
                            <a:srgbClr val="008000"/>
                          </a:solidFill>
                          <a:effectLst/>
                          <a:latin typeface="Times New Roman"/>
                          <a:ea typeface="Helvetica" charset="0"/>
                          <a:cs typeface="Times New Roman"/>
                        </a:rPr>
                        <a:t> 26.5 GeV/u</a:t>
                      </a:r>
                      <a:endParaRPr lang="en-US" sz="1200" dirty="0">
                        <a:solidFill>
                          <a:srgbClr val="008000"/>
                        </a:solidFill>
                        <a:effectLst/>
                        <a:latin typeface="Times New Roman"/>
                        <a:ea typeface="Helvetica" charset="0"/>
                        <a:cs typeface="Times New Roman"/>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0" dirty="0">
                          <a:solidFill>
                            <a:srgbClr val="008000"/>
                          </a:solidFill>
                          <a:effectLst/>
                          <a:latin typeface="Times New Roman"/>
                          <a:ea typeface="Helvetica" charset="0"/>
                          <a:cs typeface="Times New Roman"/>
                          <a:sym typeface="Zapf Dingbats"/>
                        </a:rPr>
                        <a:t>✔, </a:t>
                      </a:r>
                      <a:r>
                        <a:rPr lang="en-US" sz="1200" i="0" dirty="0">
                          <a:solidFill>
                            <a:srgbClr val="008000"/>
                          </a:solidFill>
                          <a:effectLst/>
                          <a:latin typeface="Times New Roman"/>
                          <a:ea typeface="Helvetica" charset="0"/>
                          <a:cs typeface="Times New Roman"/>
                        </a:rPr>
                        <a:t>To match e-beam</a:t>
                      </a:r>
                    </a:p>
                  </a:txBody>
                  <a:tcPr/>
                </a:tc>
                <a:extLst>
                  <a:ext uri="{0D108BD9-81ED-4DB2-BD59-A6C34878D82A}">
                    <a16:rowId xmlns:a16="http://schemas.microsoft.com/office/drawing/2014/main" val="10001"/>
                  </a:ext>
                </a:extLst>
              </a:tr>
              <a:tr h="370663">
                <a:tc>
                  <a:txBody>
                    <a:bodyPr/>
                    <a:lstStyle/>
                    <a:p>
                      <a:pPr marL="0" marR="0">
                        <a:spcBef>
                          <a:spcPts val="0"/>
                        </a:spcBef>
                        <a:spcAft>
                          <a:spcPts val="0"/>
                        </a:spcAft>
                      </a:pPr>
                      <a:r>
                        <a:rPr lang="en-US" sz="1200" kern="1200" dirty="0">
                          <a:solidFill>
                            <a:srgbClr val="000000"/>
                          </a:solidFill>
                          <a:effectLst/>
                          <a:latin typeface="Times New Roman"/>
                          <a:ea typeface="Helvetica" charset="0"/>
                          <a:cs typeface="Times New Roman"/>
                        </a:rPr>
                        <a:t>Electron energy</a:t>
                      </a:r>
                      <a:endParaRPr lang="en-US" sz="1200" dirty="0">
                        <a:effectLst/>
                        <a:latin typeface="Times New Roman"/>
                        <a:ea typeface="Helvetica" charset="0"/>
                        <a:cs typeface="Times New Roman"/>
                      </a:endParaRPr>
                    </a:p>
                  </a:txBody>
                  <a:tcPr/>
                </a:tc>
                <a:tc>
                  <a:txBody>
                    <a:bodyPr/>
                    <a:lstStyle/>
                    <a:p>
                      <a:pPr marL="0" marR="0" algn="ctr">
                        <a:spcBef>
                          <a:spcPts val="0"/>
                        </a:spcBef>
                        <a:spcAft>
                          <a:spcPts val="0"/>
                        </a:spcAft>
                      </a:pPr>
                      <a:r>
                        <a:rPr lang="en-US" sz="1200" kern="1200" dirty="0">
                          <a:solidFill>
                            <a:schemeClr val="tx1"/>
                          </a:solidFill>
                          <a:effectLst/>
                          <a:latin typeface="Times New Roman"/>
                          <a:ea typeface="Helvetica" charset="0"/>
                          <a:cs typeface="Times New Roman"/>
                        </a:rPr>
                        <a:t>21.95 MeV</a:t>
                      </a:r>
                      <a:endParaRPr lang="en-US" sz="1200" dirty="0">
                        <a:solidFill>
                          <a:schemeClr val="tx1"/>
                        </a:solidFill>
                        <a:effectLst/>
                        <a:latin typeface="Times New Roman"/>
                        <a:ea typeface="Helvetica" charset="0"/>
                        <a:cs typeface="Times New Roman"/>
                      </a:endParaRPr>
                    </a:p>
                  </a:txBody>
                  <a:tcPr/>
                </a:tc>
                <a:tc>
                  <a:txBody>
                    <a:bodyPr/>
                    <a:lstStyle/>
                    <a:p>
                      <a:pPr marL="0" marR="0" algn="ctr">
                        <a:spcBef>
                          <a:spcPts val="0"/>
                        </a:spcBef>
                        <a:spcAft>
                          <a:spcPts val="0"/>
                        </a:spcAft>
                      </a:pPr>
                      <a:r>
                        <a:rPr lang="en-US" sz="1200" b="1" dirty="0">
                          <a:solidFill>
                            <a:srgbClr val="FF0000"/>
                          </a:solidFill>
                          <a:effectLst/>
                          <a:latin typeface="Times New Roman"/>
                          <a:ea typeface="Helvetica" charset="0"/>
                          <a:cs typeface="Times New Roman"/>
                        </a:rPr>
                        <a:t>14.56 MeV</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baseline="0" dirty="0" err="1">
                          <a:solidFill>
                            <a:srgbClr val="FF0000"/>
                          </a:solidFill>
                          <a:effectLst/>
                          <a:latin typeface="Times New Roman"/>
                          <a:ea typeface="Helvetica" charset="0"/>
                          <a:cs typeface="Times New Roman"/>
                        </a:rPr>
                        <a:t>Linac’s</a:t>
                      </a:r>
                      <a:r>
                        <a:rPr lang="en-US" sz="1200" b="0" i="0" baseline="0" dirty="0">
                          <a:solidFill>
                            <a:srgbClr val="FF0000"/>
                          </a:solidFill>
                          <a:effectLst/>
                          <a:latin typeface="Times New Roman"/>
                          <a:ea typeface="Helvetica" charset="0"/>
                          <a:cs typeface="Times New Roman"/>
                        </a:rPr>
                        <a:t> quench limit</a:t>
                      </a:r>
                      <a:endParaRPr lang="en-US" sz="1200" b="0" i="0" dirty="0">
                        <a:solidFill>
                          <a:srgbClr val="FF0000"/>
                        </a:solidFill>
                        <a:effectLst/>
                        <a:latin typeface="Times New Roman"/>
                        <a:ea typeface="Helvetica" charset="0"/>
                        <a:cs typeface="Times New Roman"/>
                      </a:endParaRPr>
                    </a:p>
                  </a:txBody>
                  <a:tcPr/>
                </a:tc>
                <a:extLst>
                  <a:ext uri="{0D108BD9-81ED-4DB2-BD59-A6C34878D82A}">
                    <a16:rowId xmlns:a16="http://schemas.microsoft.com/office/drawing/2014/main" val="10003"/>
                  </a:ext>
                </a:extLst>
              </a:tr>
              <a:tr h="258179">
                <a:tc>
                  <a:txBody>
                    <a:bodyPr/>
                    <a:lstStyle/>
                    <a:p>
                      <a:pPr marL="0" marR="0">
                        <a:spcBef>
                          <a:spcPts val="0"/>
                        </a:spcBef>
                        <a:spcAft>
                          <a:spcPts val="0"/>
                        </a:spcAft>
                      </a:pPr>
                      <a:r>
                        <a:rPr lang="en-US" sz="1200" kern="1200" dirty="0">
                          <a:solidFill>
                            <a:srgbClr val="000000"/>
                          </a:solidFill>
                          <a:effectLst/>
                          <a:latin typeface="Times New Roman"/>
                          <a:ea typeface="Helvetica" charset="0"/>
                          <a:cs typeface="Times New Roman"/>
                        </a:rPr>
                        <a:t>Charge per electron</a:t>
                      </a:r>
                      <a:r>
                        <a:rPr lang="en-US" sz="1200" kern="1200" baseline="0" dirty="0">
                          <a:solidFill>
                            <a:srgbClr val="000000"/>
                          </a:solidFill>
                          <a:effectLst/>
                          <a:latin typeface="Times New Roman"/>
                          <a:ea typeface="Helvetica" charset="0"/>
                          <a:cs typeface="Times New Roman"/>
                        </a:rPr>
                        <a:t> </a:t>
                      </a:r>
                      <a:r>
                        <a:rPr lang="en-US" sz="1200" kern="1200" dirty="0">
                          <a:solidFill>
                            <a:srgbClr val="000000"/>
                          </a:solidFill>
                          <a:effectLst/>
                          <a:latin typeface="Times New Roman"/>
                          <a:ea typeface="Helvetica" charset="0"/>
                          <a:cs typeface="Times New Roman"/>
                        </a:rPr>
                        <a:t>bunch</a:t>
                      </a:r>
                      <a:endParaRPr lang="en-US" sz="1200" dirty="0">
                        <a:effectLst/>
                        <a:latin typeface="Times New Roman"/>
                        <a:ea typeface="Helvetica" charset="0"/>
                        <a:cs typeface="Times New Roman"/>
                      </a:endParaRPr>
                    </a:p>
                  </a:txBody>
                  <a:tcPr/>
                </a:tc>
                <a:tc>
                  <a:txBody>
                    <a:bodyPr/>
                    <a:lstStyle/>
                    <a:p>
                      <a:pPr marL="0" marR="0" algn="ctr">
                        <a:spcBef>
                          <a:spcPts val="0"/>
                        </a:spcBef>
                        <a:spcAft>
                          <a:spcPts val="0"/>
                        </a:spcAft>
                      </a:pPr>
                      <a:r>
                        <a:rPr lang="en-US" sz="1200" kern="1200" dirty="0">
                          <a:solidFill>
                            <a:schemeClr val="tx1"/>
                          </a:solidFill>
                          <a:effectLst/>
                          <a:latin typeface="Times New Roman"/>
                          <a:ea typeface="Helvetica" charset="0"/>
                          <a:cs typeface="Times New Roman"/>
                        </a:rPr>
                        <a:t>0.5-5 nC</a:t>
                      </a:r>
                      <a:endParaRPr lang="en-US" sz="1200" dirty="0">
                        <a:solidFill>
                          <a:schemeClr val="tx1"/>
                        </a:solidFill>
                        <a:effectLst/>
                        <a:latin typeface="Times New Roman"/>
                        <a:ea typeface="Helvetica" charset="0"/>
                        <a:cs typeface="Times New Roman"/>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0" dirty="0">
                          <a:solidFill>
                            <a:srgbClr val="008000"/>
                          </a:solidFill>
                          <a:effectLst/>
                          <a:latin typeface="Times New Roman"/>
                          <a:ea typeface="Helvetica" charset="0"/>
                          <a:cs typeface="Times New Roman"/>
                        </a:rPr>
                        <a:t>0.1- 10.7 nC</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0" dirty="0">
                          <a:solidFill>
                            <a:srgbClr val="008000"/>
                          </a:solidFill>
                          <a:effectLst/>
                          <a:latin typeface="Times New Roman"/>
                          <a:ea typeface="Helvetica" charset="0"/>
                          <a:cs typeface="Times New Roman"/>
                          <a:sym typeface="Zapf Dingbats"/>
                        </a:rPr>
                        <a:t>✔</a:t>
                      </a:r>
                      <a:endParaRPr lang="en-US" sz="1200" i="0" dirty="0">
                        <a:solidFill>
                          <a:srgbClr val="008000"/>
                        </a:solidFill>
                        <a:effectLst/>
                        <a:latin typeface="Times New Roman"/>
                        <a:ea typeface="Helvetica" charset="0"/>
                        <a:cs typeface="Times New Roman"/>
                      </a:endParaRPr>
                    </a:p>
                  </a:txBody>
                  <a:tcPr/>
                </a:tc>
                <a:extLst>
                  <a:ext uri="{0D108BD9-81ED-4DB2-BD59-A6C34878D82A}">
                    <a16:rowId xmlns:a16="http://schemas.microsoft.com/office/drawing/2014/main" val="10004"/>
                  </a:ext>
                </a:extLst>
              </a:tr>
              <a:tr h="222398">
                <a:tc>
                  <a:txBody>
                    <a:bodyPr/>
                    <a:lstStyle/>
                    <a:p>
                      <a:pPr marL="0" marR="0">
                        <a:spcBef>
                          <a:spcPts val="0"/>
                        </a:spcBef>
                        <a:spcAft>
                          <a:spcPts val="0"/>
                        </a:spcAft>
                      </a:pPr>
                      <a:r>
                        <a:rPr lang="en-US" sz="1200" dirty="0">
                          <a:effectLst/>
                          <a:latin typeface="Times New Roman"/>
                          <a:ea typeface="Helvetica" charset="0"/>
                          <a:cs typeface="Times New Roman"/>
                        </a:rPr>
                        <a:t>Peak current</a:t>
                      </a:r>
                    </a:p>
                  </a:txBody>
                  <a:tcPr/>
                </a:tc>
                <a:tc>
                  <a:txBody>
                    <a:bodyPr/>
                    <a:lstStyle/>
                    <a:p>
                      <a:pPr marL="0" marR="0" algn="ctr">
                        <a:spcBef>
                          <a:spcPts val="0"/>
                        </a:spcBef>
                        <a:spcAft>
                          <a:spcPts val="0"/>
                        </a:spcAft>
                      </a:pPr>
                      <a:r>
                        <a:rPr lang="en-US" sz="1200" dirty="0">
                          <a:solidFill>
                            <a:schemeClr val="tx1"/>
                          </a:solidFill>
                          <a:effectLst/>
                          <a:latin typeface="Times New Roman"/>
                          <a:ea typeface="Helvetica" charset="0"/>
                          <a:cs typeface="Times New Roman"/>
                        </a:rPr>
                        <a:t>100 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0" dirty="0">
                          <a:solidFill>
                            <a:srgbClr val="008000"/>
                          </a:solidFill>
                          <a:effectLst/>
                          <a:latin typeface="Times New Roman"/>
                          <a:ea typeface="Helvetica" charset="0"/>
                          <a:cs typeface="Times New Roman"/>
                        </a:rPr>
                        <a:t>50</a:t>
                      </a:r>
                      <a:r>
                        <a:rPr lang="en-US" sz="1200" i="0" baseline="0" dirty="0">
                          <a:solidFill>
                            <a:srgbClr val="008000"/>
                          </a:solidFill>
                          <a:effectLst/>
                          <a:latin typeface="Times New Roman"/>
                          <a:ea typeface="Helvetica" charset="0"/>
                          <a:cs typeface="Times New Roman"/>
                        </a:rPr>
                        <a:t> -100A</a:t>
                      </a:r>
                      <a:endParaRPr lang="en-US" sz="1200" i="0" dirty="0">
                        <a:solidFill>
                          <a:srgbClr val="008000"/>
                        </a:solidFill>
                        <a:effectLst/>
                        <a:latin typeface="Times New Roman"/>
                        <a:ea typeface="Helvetica" charset="0"/>
                        <a:cs typeface="Times New Roman"/>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0" dirty="0">
                          <a:solidFill>
                            <a:srgbClr val="008000"/>
                          </a:solidFill>
                          <a:effectLst/>
                          <a:latin typeface="Times New Roman"/>
                          <a:ea typeface="Helvetica" charset="0"/>
                          <a:cs typeface="Times New Roman"/>
                          <a:sym typeface="Zapf Dingbats"/>
                        </a:rPr>
                        <a:t>✔</a:t>
                      </a:r>
                      <a:endParaRPr lang="en-US" sz="1200" i="0" dirty="0">
                        <a:solidFill>
                          <a:srgbClr val="008000"/>
                        </a:solidFill>
                        <a:effectLst/>
                        <a:latin typeface="Times New Roman"/>
                        <a:ea typeface="Helvetica" charset="0"/>
                        <a:cs typeface="Times New Roman"/>
                      </a:endParaRPr>
                    </a:p>
                  </a:txBody>
                  <a:tcPr/>
                </a:tc>
                <a:extLst>
                  <a:ext uri="{0D108BD9-81ED-4DB2-BD59-A6C34878D82A}">
                    <a16:rowId xmlns:a16="http://schemas.microsoft.com/office/drawing/2014/main" val="10005"/>
                  </a:ext>
                </a:extLst>
              </a:tr>
              <a:tr h="222398">
                <a:tc>
                  <a:txBody>
                    <a:bodyPr/>
                    <a:lstStyle/>
                    <a:p>
                      <a:pPr marL="0" marR="0">
                        <a:spcBef>
                          <a:spcPts val="0"/>
                        </a:spcBef>
                        <a:spcAft>
                          <a:spcPts val="0"/>
                        </a:spcAft>
                      </a:pPr>
                      <a:r>
                        <a:rPr lang="en-US" sz="1200" dirty="0">
                          <a:effectLst/>
                          <a:latin typeface="Times New Roman"/>
                          <a:ea typeface="Helvetica" charset="0"/>
                          <a:cs typeface="Times New Roman"/>
                        </a:rPr>
                        <a:t>Bunch duration, psec</a:t>
                      </a:r>
                    </a:p>
                  </a:txBody>
                  <a:tcPr/>
                </a:tc>
                <a:tc>
                  <a:txBody>
                    <a:bodyPr/>
                    <a:lstStyle/>
                    <a:p>
                      <a:pPr marL="0" marR="0" algn="ctr">
                        <a:spcBef>
                          <a:spcPts val="0"/>
                        </a:spcBef>
                        <a:spcAft>
                          <a:spcPts val="0"/>
                        </a:spcAft>
                      </a:pPr>
                      <a:r>
                        <a:rPr lang="en-US" sz="1200" dirty="0">
                          <a:solidFill>
                            <a:schemeClr val="tx1"/>
                          </a:solidFill>
                          <a:effectLst/>
                          <a:latin typeface="Times New Roman"/>
                          <a:ea typeface="Helvetica" charset="0"/>
                          <a:cs typeface="Times New Roman"/>
                        </a:rPr>
                        <a:t>10-50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0" dirty="0">
                          <a:solidFill>
                            <a:srgbClr val="008000"/>
                          </a:solidFill>
                          <a:effectLst/>
                          <a:latin typeface="Times New Roman"/>
                          <a:ea typeface="Helvetica" charset="0"/>
                          <a:cs typeface="Times New Roman"/>
                        </a:rPr>
                        <a:t>12</a:t>
                      </a:r>
                      <a:r>
                        <a:rPr lang="en-US" sz="1200" i="0" baseline="0" dirty="0">
                          <a:solidFill>
                            <a:srgbClr val="008000"/>
                          </a:solidFill>
                          <a:effectLst/>
                          <a:latin typeface="Times New Roman"/>
                          <a:ea typeface="Helvetica" charset="0"/>
                          <a:cs typeface="Times New Roman"/>
                        </a:rPr>
                        <a:t> </a:t>
                      </a:r>
                      <a:endParaRPr lang="en-US" sz="1200" i="0" dirty="0">
                        <a:solidFill>
                          <a:srgbClr val="008000"/>
                        </a:solidFill>
                        <a:effectLst/>
                        <a:latin typeface="Times New Roman"/>
                        <a:ea typeface="Helvetica" charset="0"/>
                        <a:cs typeface="Times New Roman"/>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0" dirty="0">
                          <a:solidFill>
                            <a:srgbClr val="008000"/>
                          </a:solidFill>
                          <a:effectLst/>
                          <a:latin typeface="Times New Roman"/>
                          <a:ea typeface="Helvetica" charset="0"/>
                          <a:cs typeface="Times New Roman"/>
                          <a:sym typeface="Zapf Dingbats"/>
                        </a:rPr>
                        <a:t>✔</a:t>
                      </a:r>
                      <a:endParaRPr lang="en-US" sz="1200" i="0" dirty="0">
                        <a:solidFill>
                          <a:srgbClr val="008000"/>
                        </a:solidFill>
                        <a:effectLst/>
                        <a:latin typeface="Times New Roman"/>
                        <a:ea typeface="Helvetica" charset="0"/>
                        <a:cs typeface="Times New Roman"/>
                      </a:endParaRPr>
                    </a:p>
                  </a:txBody>
                  <a:tcPr/>
                </a:tc>
                <a:extLst>
                  <a:ext uri="{0D108BD9-81ED-4DB2-BD59-A6C34878D82A}">
                    <a16:rowId xmlns:a16="http://schemas.microsoft.com/office/drawing/2014/main" val="10006"/>
                  </a:ext>
                </a:extLst>
              </a:tr>
              <a:tr h="370663">
                <a:tc>
                  <a:txBody>
                    <a:bodyPr/>
                    <a:lstStyle/>
                    <a:p>
                      <a:pPr marL="0" marR="0">
                        <a:spcBef>
                          <a:spcPts val="0"/>
                        </a:spcBef>
                        <a:spcAft>
                          <a:spcPts val="0"/>
                        </a:spcAft>
                      </a:pPr>
                      <a:r>
                        <a:rPr lang="en-US" sz="1200" dirty="0">
                          <a:effectLst/>
                          <a:latin typeface="Times New Roman"/>
                          <a:ea typeface="Helvetica" charset="0"/>
                          <a:cs typeface="Times New Roman"/>
                        </a:rPr>
                        <a:t>Normalized beam</a:t>
                      </a:r>
                      <a:r>
                        <a:rPr lang="en-US" sz="1200" baseline="0" dirty="0">
                          <a:effectLst/>
                          <a:latin typeface="Times New Roman"/>
                          <a:ea typeface="Helvetica" charset="0"/>
                          <a:cs typeface="Times New Roman"/>
                        </a:rPr>
                        <a:t> emittance</a:t>
                      </a:r>
                      <a:endParaRPr lang="en-US" sz="1200" dirty="0">
                        <a:effectLst/>
                        <a:latin typeface="Times New Roman"/>
                        <a:ea typeface="Helvetica" charset="0"/>
                        <a:cs typeface="Times New Roman"/>
                      </a:endParaRPr>
                    </a:p>
                  </a:txBody>
                  <a:tcPr/>
                </a:tc>
                <a:tc>
                  <a:txBody>
                    <a:bodyPr/>
                    <a:lstStyle/>
                    <a:p>
                      <a:pPr marL="0" marR="0" algn="ctr">
                        <a:spcBef>
                          <a:spcPts val="0"/>
                        </a:spcBef>
                        <a:spcAft>
                          <a:spcPts val="0"/>
                        </a:spcAft>
                      </a:pPr>
                      <a:r>
                        <a:rPr lang="en-US" sz="1200" dirty="0">
                          <a:solidFill>
                            <a:schemeClr val="tx1"/>
                          </a:solidFill>
                          <a:effectLst/>
                          <a:latin typeface="Times New Roman"/>
                          <a:ea typeface="Helvetica" charset="0"/>
                          <a:cs typeface="Times New Roman"/>
                        </a:rPr>
                        <a:t>&lt; 5 mm mrad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0" dirty="0">
                          <a:solidFill>
                            <a:srgbClr val="008000"/>
                          </a:solidFill>
                          <a:effectLst/>
                          <a:latin typeface="Times New Roman"/>
                          <a:ea typeface="Helvetica" charset="0"/>
                          <a:cs typeface="Times New Roman"/>
                        </a:rPr>
                        <a:t>3 - 5 mm mrad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0" dirty="0">
                          <a:solidFill>
                            <a:srgbClr val="008000"/>
                          </a:solidFill>
                          <a:effectLst/>
                          <a:latin typeface="Times New Roman"/>
                          <a:ea typeface="Helvetica" charset="0"/>
                          <a:cs typeface="Times New Roman"/>
                          <a:sym typeface="Zapf Dingbats"/>
                        </a:rPr>
                        <a:t>✔</a:t>
                      </a:r>
                      <a:endParaRPr lang="en-US" sz="1200" i="0" dirty="0">
                        <a:solidFill>
                          <a:srgbClr val="008000"/>
                        </a:solidFill>
                        <a:effectLst/>
                        <a:latin typeface="Times New Roman"/>
                        <a:ea typeface="Helvetica" charset="0"/>
                        <a:cs typeface="Times New Roman"/>
                      </a:endParaRPr>
                    </a:p>
                  </a:txBody>
                  <a:tcPr/>
                </a:tc>
                <a:extLst>
                  <a:ext uri="{0D108BD9-81ED-4DB2-BD59-A6C34878D82A}">
                    <a16:rowId xmlns:a16="http://schemas.microsoft.com/office/drawing/2014/main" val="10007"/>
                  </a:ext>
                </a:extLst>
              </a:tr>
              <a:tr h="370663">
                <a:tc>
                  <a:txBody>
                    <a:bodyPr/>
                    <a:lstStyle/>
                    <a:p>
                      <a:pPr marL="0" marR="0">
                        <a:spcBef>
                          <a:spcPts val="0"/>
                        </a:spcBef>
                        <a:spcAft>
                          <a:spcPts val="0"/>
                        </a:spcAft>
                      </a:pPr>
                      <a:r>
                        <a:rPr lang="en-US" sz="1200" dirty="0">
                          <a:effectLst/>
                          <a:latin typeface="Times New Roman"/>
                          <a:ea typeface="Helvetica" charset="0"/>
                          <a:cs typeface="Times New Roman"/>
                        </a:rPr>
                        <a:t>FEL wavelength</a:t>
                      </a:r>
                    </a:p>
                  </a:txBody>
                  <a:tcPr/>
                </a:tc>
                <a:tc>
                  <a:txBody>
                    <a:bodyPr/>
                    <a:lstStyle/>
                    <a:p>
                      <a:pPr marL="0" marR="0" algn="ctr">
                        <a:spcBef>
                          <a:spcPts val="0"/>
                        </a:spcBef>
                        <a:spcAft>
                          <a:spcPts val="0"/>
                        </a:spcAft>
                      </a:pPr>
                      <a:r>
                        <a:rPr lang="en-US" sz="1200" dirty="0">
                          <a:solidFill>
                            <a:schemeClr val="tx1"/>
                          </a:solidFill>
                          <a:effectLst/>
                          <a:latin typeface="Times New Roman"/>
                          <a:ea typeface="Helvetica" charset="0"/>
                          <a:cs typeface="Times New Roman"/>
                        </a:rPr>
                        <a:t>13 </a:t>
                      </a:r>
                      <a:r>
                        <a:rPr lang="el-GR" sz="1200" dirty="0">
                          <a:solidFill>
                            <a:schemeClr val="tx1"/>
                          </a:solidFill>
                          <a:effectLst/>
                          <a:latin typeface="Times New Roman"/>
                          <a:ea typeface="Helvetica" charset="0"/>
                          <a:cs typeface="Times New Roman"/>
                        </a:rPr>
                        <a:t>μ</a:t>
                      </a:r>
                      <a:r>
                        <a:rPr lang="en-US" sz="1200" dirty="0">
                          <a:solidFill>
                            <a:schemeClr val="tx1"/>
                          </a:solidFill>
                          <a:effectLst/>
                          <a:latin typeface="Times New Roman"/>
                          <a:ea typeface="Helvetica" charset="0"/>
                          <a:cs typeface="Times New Roman"/>
                        </a:rPr>
                        <a:t>m</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Times New Roman"/>
                          <a:ea typeface="Helvetica" charset="0"/>
                          <a:cs typeface="Times New Roman"/>
                        </a:rPr>
                        <a:t>31 </a:t>
                      </a:r>
                      <a:r>
                        <a:rPr lang="el-GR" sz="1200" b="1" dirty="0">
                          <a:solidFill>
                            <a:srgbClr val="FF0000"/>
                          </a:solidFill>
                          <a:effectLst/>
                          <a:latin typeface="Times New Roman"/>
                          <a:ea typeface="Helvetica" charset="0"/>
                          <a:cs typeface="Times New Roman"/>
                        </a:rPr>
                        <a:t>μ</a:t>
                      </a:r>
                      <a:r>
                        <a:rPr lang="en-US" sz="1200" b="1" dirty="0">
                          <a:solidFill>
                            <a:srgbClr val="FF0000"/>
                          </a:solidFill>
                          <a:effectLst/>
                          <a:latin typeface="Times New Roman"/>
                          <a:ea typeface="Helvetica" charset="0"/>
                          <a:cs typeface="Times New Roman"/>
                        </a:rPr>
                        <a:t>m</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0" dirty="0">
                          <a:solidFill>
                            <a:srgbClr val="008000"/>
                          </a:solidFill>
                          <a:effectLst/>
                          <a:latin typeface="Times New Roman"/>
                          <a:ea typeface="Helvetica" charset="0"/>
                          <a:cs typeface="Times New Roman"/>
                          <a:sym typeface="Zapf Dingbats"/>
                        </a:rPr>
                        <a:t>✔,</a:t>
                      </a:r>
                      <a:r>
                        <a:rPr lang="en-US" sz="1200" b="1" i="0" baseline="0" dirty="0">
                          <a:solidFill>
                            <a:srgbClr val="FF0000"/>
                          </a:solidFill>
                          <a:effectLst/>
                          <a:latin typeface="Times New Roman"/>
                          <a:ea typeface="Helvetica" charset="0"/>
                          <a:cs typeface="Times New Roman"/>
                          <a:sym typeface="Zapf Dingbats"/>
                        </a:rPr>
                        <a:t> </a:t>
                      </a:r>
                      <a:r>
                        <a:rPr lang="en-US" sz="1200" b="1" i="0" baseline="0" dirty="0">
                          <a:solidFill>
                            <a:srgbClr val="008000"/>
                          </a:solidFill>
                          <a:effectLst/>
                          <a:latin typeface="Times New Roman"/>
                          <a:ea typeface="Helvetica" charset="0"/>
                          <a:cs typeface="Times New Roman"/>
                          <a:sym typeface="Zapf Dingbats"/>
                        </a:rPr>
                        <a:t>new IR diagnostics</a:t>
                      </a:r>
                      <a:endParaRPr lang="en-US" sz="1200" i="0" dirty="0">
                        <a:solidFill>
                          <a:srgbClr val="008000"/>
                        </a:solidFill>
                        <a:effectLst/>
                        <a:latin typeface="Times New Roman"/>
                        <a:ea typeface="Helvetica" charset="0"/>
                        <a:cs typeface="Times New Roman"/>
                      </a:endParaRPr>
                    </a:p>
                  </a:txBody>
                  <a:tcPr/>
                </a:tc>
                <a:extLst>
                  <a:ext uri="{0D108BD9-81ED-4DB2-BD59-A6C34878D82A}">
                    <a16:rowId xmlns:a16="http://schemas.microsoft.com/office/drawing/2014/main" val="10008"/>
                  </a:ext>
                </a:extLst>
              </a:tr>
              <a:tr h="222398">
                <a:tc>
                  <a:txBody>
                    <a:bodyPr/>
                    <a:lstStyle/>
                    <a:p>
                      <a:pPr marL="0" marR="0">
                        <a:spcBef>
                          <a:spcPts val="0"/>
                        </a:spcBef>
                        <a:spcAft>
                          <a:spcPts val="0"/>
                        </a:spcAft>
                      </a:pPr>
                      <a:r>
                        <a:rPr lang="en-US" sz="1200" kern="1200" dirty="0">
                          <a:solidFill>
                            <a:srgbClr val="000000"/>
                          </a:solidFill>
                          <a:effectLst/>
                          <a:latin typeface="Times New Roman"/>
                          <a:ea typeface="Helvetica" charset="0"/>
                          <a:cs typeface="Times New Roman"/>
                        </a:rPr>
                        <a:t>Repetition rate</a:t>
                      </a:r>
                      <a:endParaRPr lang="en-US" sz="1200" dirty="0">
                        <a:effectLst/>
                        <a:latin typeface="Times New Roman"/>
                        <a:ea typeface="Helvetica" charset="0"/>
                        <a:cs typeface="Times New Roman"/>
                      </a:endParaRPr>
                    </a:p>
                  </a:txBody>
                  <a:tcPr/>
                </a:tc>
                <a:tc>
                  <a:txBody>
                    <a:bodyPr/>
                    <a:lstStyle/>
                    <a:p>
                      <a:pPr marL="0" marR="0" algn="ctr">
                        <a:spcBef>
                          <a:spcPts val="0"/>
                        </a:spcBef>
                        <a:spcAft>
                          <a:spcPts val="0"/>
                        </a:spcAft>
                      </a:pPr>
                      <a:r>
                        <a:rPr lang="en-US" sz="1200" kern="1200" dirty="0">
                          <a:solidFill>
                            <a:schemeClr val="tx1"/>
                          </a:solidFill>
                          <a:effectLst/>
                          <a:latin typeface="Times New Roman"/>
                          <a:ea typeface="Helvetica" charset="0"/>
                          <a:cs typeface="Times New Roman"/>
                        </a:rPr>
                        <a:t>78.17 kHz</a:t>
                      </a:r>
                      <a:endParaRPr lang="en-US" sz="1200" dirty="0">
                        <a:solidFill>
                          <a:schemeClr val="tx1"/>
                        </a:solidFill>
                        <a:effectLst/>
                        <a:latin typeface="Times New Roman"/>
                        <a:ea typeface="Helvetica" charset="0"/>
                        <a:cs typeface="Times New Roman"/>
                      </a:endParaRPr>
                    </a:p>
                  </a:txBody>
                  <a:tcPr/>
                </a:tc>
                <a:tc>
                  <a:txBody>
                    <a:bodyPr/>
                    <a:lstStyle/>
                    <a:p>
                      <a:pPr marL="0" marR="0" algn="ctr">
                        <a:spcBef>
                          <a:spcPts val="0"/>
                        </a:spcBef>
                        <a:spcAft>
                          <a:spcPts val="0"/>
                        </a:spcAft>
                      </a:pPr>
                      <a:r>
                        <a:rPr lang="en-US" sz="1200" kern="1200" dirty="0">
                          <a:solidFill>
                            <a:srgbClr val="008000"/>
                          </a:solidFill>
                          <a:effectLst/>
                          <a:latin typeface="Times New Roman"/>
                          <a:ea typeface="Helvetica" charset="0"/>
                          <a:cs typeface="Times New Roman"/>
                        </a:rPr>
                        <a:t>78.17 kHz</a:t>
                      </a:r>
                      <a:endParaRPr lang="en-US" sz="1200" dirty="0">
                        <a:solidFill>
                          <a:srgbClr val="008000"/>
                        </a:solidFill>
                        <a:effectLst/>
                        <a:latin typeface="Times New Roman"/>
                        <a:ea typeface="Helvetica" charset="0"/>
                        <a:cs typeface="Times New Roman"/>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0" dirty="0">
                          <a:solidFill>
                            <a:srgbClr val="008000"/>
                          </a:solidFill>
                          <a:effectLst/>
                          <a:latin typeface="Times New Roman"/>
                          <a:ea typeface="Helvetica" charset="0"/>
                          <a:cs typeface="Times New Roman"/>
                          <a:sym typeface="Zapf Dingbats"/>
                        </a:rPr>
                        <a:t>✔</a:t>
                      </a:r>
                      <a:endParaRPr lang="en-US" sz="1200" i="0" dirty="0">
                        <a:solidFill>
                          <a:srgbClr val="008000"/>
                        </a:solidFill>
                        <a:effectLst/>
                        <a:latin typeface="Times New Roman"/>
                        <a:ea typeface="Helvetica" charset="0"/>
                        <a:cs typeface="Times New Roman"/>
                      </a:endParaRPr>
                    </a:p>
                  </a:txBody>
                  <a:tcPr/>
                </a:tc>
                <a:extLst>
                  <a:ext uri="{0D108BD9-81ED-4DB2-BD59-A6C34878D82A}">
                    <a16:rowId xmlns:a16="http://schemas.microsoft.com/office/drawing/2014/main" val="10009"/>
                  </a:ext>
                </a:extLst>
              </a:tr>
              <a:tr h="222398">
                <a:tc>
                  <a:txBody>
                    <a:bodyPr/>
                    <a:lstStyle/>
                    <a:p>
                      <a:pPr marL="0" marR="0">
                        <a:spcBef>
                          <a:spcPts val="0"/>
                        </a:spcBef>
                        <a:spcAft>
                          <a:spcPts val="0"/>
                        </a:spcAft>
                      </a:pPr>
                      <a:r>
                        <a:rPr lang="en-US" sz="1200" kern="1200" dirty="0">
                          <a:solidFill>
                            <a:srgbClr val="000000"/>
                          </a:solidFill>
                          <a:effectLst/>
                          <a:latin typeface="Times New Roman"/>
                          <a:ea typeface="Helvetica" charset="0"/>
                          <a:cs typeface="Times New Roman"/>
                        </a:rPr>
                        <a:t>CW beam</a:t>
                      </a:r>
                      <a:endParaRPr lang="en-US" sz="1200" dirty="0">
                        <a:effectLst/>
                        <a:latin typeface="Times New Roman"/>
                        <a:ea typeface="Helvetica" charset="0"/>
                        <a:cs typeface="Times New Roman"/>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a:ea typeface="Helvetica" charset="0"/>
                          <a:cs typeface="Times New Roman"/>
                        </a:rPr>
                        <a:t>&lt;400</a:t>
                      </a:r>
                      <a:r>
                        <a:rPr lang="en-US" sz="1200" kern="1200" baseline="0" dirty="0">
                          <a:solidFill>
                            <a:schemeClr val="tx1"/>
                          </a:solidFill>
                          <a:effectLst/>
                          <a:latin typeface="Times New Roman"/>
                          <a:ea typeface="Helvetica" charset="0"/>
                          <a:cs typeface="Times New Roman"/>
                        </a:rPr>
                        <a:t> </a:t>
                      </a:r>
                      <a:r>
                        <a:rPr lang="en-US" sz="1200" kern="1200" dirty="0">
                          <a:solidFill>
                            <a:schemeClr val="tx1"/>
                          </a:solidFill>
                          <a:effectLst/>
                          <a:latin typeface="Times New Roman"/>
                          <a:ea typeface="Helvetica" charset="0"/>
                          <a:cs typeface="Times New Roman"/>
                        </a:rPr>
                        <a:t> </a:t>
                      </a:r>
                      <a:r>
                        <a:rPr lang="el-GR" sz="1200" dirty="0">
                          <a:solidFill>
                            <a:schemeClr val="tx1"/>
                          </a:solidFill>
                          <a:effectLst/>
                          <a:latin typeface="Times New Roman"/>
                          <a:ea typeface="Helvetica" charset="0"/>
                          <a:cs typeface="Times New Roman"/>
                        </a:rPr>
                        <a:t>μΑ</a:t>
                      </a:r>
                      <a:endParaRPr lang="en-US" sz="1200" dirty="0">
                        <a:solidFill>
                          <a:schemeClr val="tx1"/>
                        </a:solidFill>
                        <a:effectLst/>
                        <a:latin typeface="Times New Roman"/>
                        <a:ea typeface="Helvetica" charset="0"/>
                        <a:cs typeface="Times New Roman"/>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08000"/>
                          </a:solidFill>
                          <a:effectLst/>
                          <a:latin typeface="Times New Roman"/>
                          <a:ea typeface="Helvetica" charset="0"/>
                          <a:cs typeface="Times New Roman"/>
                        </a:rPr>
                        <a:t>150 </a:t>
                      </a:r>
                      <a:r>
                        <a:rPr lang="el-GR" sz="1200" dirty="0">
                          <a:solidFill>
                            <a:srgbClr val="008000"/>
                          </a:solidFill>
                          <a:effectLst/>
                          <a:latin typeface="Times New Roman"/>
                          <a:ea typeface="Helvetica" charset="0"/>
                          <a:cs typeface="Times New Roman"/>
                        </a:rPr>
                        <a:t>μΑ</a:t>
                      </a:r>
                      <a:endParaRPr lang="en-US" sz="1200" dirty="0">
                        <a:solidFill>
                          <a:srgbClr val="008000"/>
                        </a:solidFill>
                        <a:effectLst/>
                        <a:latin typeface="Times New Roman"/>
                        <a:ea typeface="Helvetica" charset="0"/>
                        <a:cs typeface="Times New Roman"/>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0" dirty="0">
                          <a:solidFill>
                            <a:srgbClr val="008000"/>
                          </a:solidFill>
                          <a:effectLst/>
                          <a:latin typeface="Times New Roman"/>
                          <a:ea typeface="Helvetica" charset="0"/>
                          <a:cs typeface="Times New Roman"/>
                          <a:sym typeface="Zapf Dingbats"/>
                        </a:rPr>
                        <a:t>✔</a:t>
                      </a:r>
                      <a:endParaRPr lang="en-US" sz="1200" i="0" dirty="0">
                        <a:solidFill>
                          <a:srgbClr val="008000"/>
                        </a:solidFill>
                        <a:effectLst/>
                        <a:latin typeface="Times New Roman"/>
                        <a:ea typeface="Helvetica" charset="0"/>
                        <a:cs typeface="Times New Roman"/>
                      </a:endParaRPr>
                    </a:p>
                  </a:txBody>
                  <a:tcPr/>
                </a:tc>
                <a:extLst>
                  <a:ext uri="{0D108BD9-81ED-4DB2-BD59-A6C34878D82A}">
                    <a16:rowId xmlns:a16="http://schemas.microsoft.com/office/drawing/2014/main" val="10010"/>
                  </a:ext>
                </a:extLst>
              </a:tr>
            </a:tbl>
          </a:graphicData>
        </a:graphic>
      </p:graphicFrame>
      <p:pic>
        <p:nvPicPr>
          <p:cNvPr id="22" name="Picture 21" descr="cec_pop_master_layout_assy_iso.png"/>
          <p:cNvPicPr>
            <a:picLocks noChangeAspect="1"/>
          </p:cNvPicPr>
          <p:nvPr/>
        </p:nvPicPr>
        <p:blipFill rotWithShape="1">
          <a:blip r:embed="rId2" cstate="print">
            <a:extLst>
              <a:ext uri="{28A0092B-C50C-407E-A947-70E740481C1C}">
                <a14:useLocalDpi xmlns:a14="http://schemas.microsoft.com/office/drawing/2010/main"/>
              </a:ext>
            </a:extLst>
          </a:blip>
          <a:srcRect l="-715"/>
          <a:stretch/>
        </p:blipFill>
        <p:spPr>
          <a:xfrm>
            <a:off x="57150" y="3695707"/>
            <a:ext cx="8938559" cy="1377950"/>
          </a:xfrm>
          <a:prstGeom prst="rect">
            <a:avLst/>
          </a:prstGeom>
        </p:spPr>
      </p:pic>
      <p:grpSp>
        <p:nvGrpSpPr>
          <p:cNvPr id="23" name="Group 22"/>
          <p:cNvGrpSpPr/>
          <p:nvPr/>
        </p:nvGrpSpPr>
        <p:grpSpPr>
          <a:xfrm>
            <a:off x="57150" y="3238507"/>
            <a:ext cx="9124950" cy="1564029"/>
            <a:chOff x="-12700" y="3436441"/>
            <a:chExt cx="9124950" cy="1564029"/>
          </a:xfrm>
        </p:grpSpPr>
        <p:sp>
          <p:nvSpPr>
            <p:cNvPr id="24" name="TextBox 23"/>
            <p:cNvSpPr txBox="1"/>
            <p:nvPr/>
          </p:nvSpPr>
          <p:spPr>
            <a:xfrm>
              <a:off x="6673850" y="3741241"/>
              <a:ext cx="1280618" cy="430887"/>
            </a:xfrm>
            <a:prstGeom prst="rect">
              <a:avLst/>
            </a:prstGeom>
            <a:noFill/>
          </p:spPr>
          <p:txBody>
            <a:bodyPr wrap="square" rtlCol="0">
              <a:spAutoFit/>
            </a:bodyPr>
            <a:lstStyle/>
            <a:p>
              <a:pPr algn="ctr"/>
              <a:r>
                <a:rPr lang="en-US" sz="1100" dirty="0">
                  <a:solidFill>
                    <a:srgbClr val="404040"/>
                  </a:solidFill>
                  <a:latin typeface="Times New Roman"/>
                  <a:cs typeface="Times New Roman"/>
                </a:rPr>
                <a:t>Bunching</a:t>
              </a:r>
            </a:p>
            <a:p>
              <a:pPr algn="ctr"/>
              <a:r>
                <a:rPr lang="en-US" sz="1100" dirty="0">
                  <a:solidFill>
                    <a:srgbClr val="404040"/>
                  </a:solidFill>
                  <a:latin typeface="Times New Roman"/>
                  <a:cs typeface="Times New Roman"/>
                </a:rPr>
                <a:t>RF cavities</a:t>
              </a:r>
            </a:p>
          </p:txBody>
        </p:sp>
        <p:sp>
          <p:nvSpPr>
            <p:cNvPr id="25" name="TextBox 24"/>
            <p:cNvSpPr txBox="1"/>
            <p:nvPr/>
          </p:nvSpPr>
          <p:spPr>
            <a:xfrm>
              <a:off x="5604067" y="3801623"/>
              <a:ext cx="1447800" cy="577081"/>
            </a:xfrm>
            <a:prstGeom prst="rect">
              <a:avLst/>
            </a:prstGeom>
            <a:noFill/>
          </p:spPr>
          <p:txBody>
            <a:bodyPr wrap="square" rtlCol="0">
              <a:spAutoFit/>
            </a:bodyPr>
            <a:lstStyle/>
            <a:p>
              <a:pPr algn="ctr"/>
              <a:r>
                <a:rPr lang="en-US" sz="1050" dirty="0">
                  <a:latin typeface="Times New Roman"/>
                  <a:cs typeface="Times New Roman"/>
                </a:rPr>
                <a:t>Low energy transport beam-line</a:t>
              </a:r>
            </a:p>
            <a:p>
              <a:pPr algn="ctr"/>
              <a:r>
                <a:rPr lang="en-US" sz="1050" dirty="0">
                  <a:solidFill>
                    <a:srgbClr val="FF0000"/>
                  </a:solidFill>
                  <a:latin typeface="Times New Roman"/>
                  <a:cs typeface="Times New Roman"/>
                </a:rPr>
                <a:t>with 5 solenoids</a:t>
              </a:r>
            </a:p>
          </p:txBody>
        </p:sp>
        <p:sp>
          <p:nvSpPr>
            <p:cNvPr id="26" name="TextBox 25"/>
            <p:cNvSpPr txBox="1"/>
            <p:nvPr/>
          </p:nvSpPr>
          <p:spPr>
            <a:xfrm>
              <a:off x="4235450" y="3817441"/>
              <a:ext cx="762000" cy="600164"/>
            </a:xfrm>
            <a:prstGeom prst="rect">
              <a:avLst/>
            </a:prstGeom>
            <a:noFill/>
          </p:spPr>
          <p:txBody>
            <a:bodyPr wrap="square" rtlCol="0">
              <a:spAutoFit/>
            </a:bodyPr>
            <a:lstStyle/>
            <a:p>
              <a:pPr algn="ctr"/>
              <a:r>
                <a:rPr lang="en-US" sz="1100" dirty="0">
                  <a:solidFill>
                    <a:srgbClr val="000000"/>
                  </a:solidFill>
                  <a:latin typeface="Times New Roman"/>
                  <a:cs typeface="Times New Roman"/>
                </a:rPr>
                <a:t>Dog-leg:</a:t>
              </a:r>
            </a:p>
            <a:p>
              <a:pPr algn="ctr"/>
              <a:r>
                <a:rPr lang="en-US" sz="1100" dirty="0">
                  <a:solidFill>
                    <a:srgbClr val="3366FF"/>
                  </a:solidFill>
                  <a:latin typeface="Times New Roman"/>
                  <a:cs typeface="Times New Roman"/>
                </a:rPr>
                <a:t>3 dipoles  </a:t>
              </a:r>
              <a:r>
                <a:rPr lang="en-US" sz="1100" dirty="0">
                  <a:solidFill>
                    <a:srgbClr val="FF0000"/>
                  </a:solidFill>
                  <a:latin typeface="Times New Roman"/>
                  <a:cs typeface="Times New Roman"/>
                </a:rPr>
                <a:t>3 quads</a:t>
              </a:r>
            </a:p>
          </p:txBody>
        </p:sp>
        <p:sp>
          <p:nvSpPr>
            <p:cNvPr id="27" name="TextBox 26"/>
            <p:cNvSpPr txBox="1"/>
            <p:nvPr/>
          </p:nvSpPr>
          <p:spPr>
            <a:xfrm>
              <a:off x="4870450" y="3804284"/>
              <a:ext cx="914400" cy="430887"/>
            </a:xfrm>
            <a:prstGeom prst="rect">
              <a:avLst/>
            </a:prstGeom>
            <a:noFill/>
          </p:spPr>
          <p:txBody>
            <a:bodyPr wrap="square" rtlCol="0">
              <a:spAutoFit/>
            </a:bodyPr>
            <a:lstStyle/>
            <a:p>
              <a:pPr algn="ctr"/>
              <a:r>
                <a:rPr lang="en-US" sz="1100" dirty="0">
                  <a:solidFill>
                    <a:schemeClr val="tx1">
                      <a:lumMod val="75000"/>
                      <a:lumOff val="25000"/>
                    </a:schemeClr>
                  </a:solidFill>
                  <a:latin typeface="Times New Roman"/>
                  <a:cs typeface="Times New Roman"/>
                </a:rPr>
                <a:t>13.1 MeV </a:t>
              </a:r>
            </a:p>
            <a:p>
              <a:pPr algn="ctr"/>
              <a:r>
                <a:rPr lang="en-US" sz="1100" dirty="0">
                  <a:solidFill>
                    <a:schemeClr val="tx1">
                      <a:lumMod val="75000"/>
                      <a:lumOff val="25000"/>
                    </a:schemeClr>
                  </a:solidFill>
                  <a:latin typeface="Times New Roman"/>
                  <a:cs typeface="Times New Roman"/>
                </a:rPr>
                <a:t>SRF linac</a:t>
              </a:r>
            </a:p>
          </p:txBody>
        </p:sp>
        <p:sp>
          <p:nvSpPr>
            <p:cNvPr id="28" name="TextBox 27"/>
            <p:cNvSpPr txBox="1"/>
            <p:nvPr/>
          </p:nvSpPr>
          <p:spPr>
            <a:xfrm>
              <a:off x="3405309" y="4566749"/>
              <a:ext cx="914400" cy="430887"/>
            </a:xfrm>
            <a:prstGeom prst="rect">
              <a:avLst/>
            </a:prstGeom>
            <a:noFill/>
          </p:spPr>
          <p:txBody>
            <a:bodyPr wrap="square" rtlCol="0">
              <a:spAutoFit/>
            </a:bodyPr>
            <a:lstStyle/>
            <a:p>
              <a:pPr algn="ctr"/>
              <a:r>
                <a:rPr lang="en-US" sz="1100" dirty="0">
                  <a:solidFill>
                    <a:srgbClr val="008000"/>
                  </a:solidFill>
                  <a:latin typeface="Times New Roman"/>
                  <a:cs typeface="Times New Roman"/>
                </a:rPr>
                <a:t>Low power</a:t>
              </a:r>
            </a:p>
            <a:p>
              <a:pPr algn="ctr"/>
              <a:r>
                <a:rPr lang="en-US" sz="1100" dirty="0">
                  <a:solidFill>
                    <a:srgbClr val="008000"/>
                  </a:solidFill>
                  <a:latin typeface="Times New Roman"/>
                  <a:cs typeface="Times New Roman"/>
                </a:rPr>
                <a:t>beam dump</a:t>
              </a:r>
            </a:p>
          </p:txBody>
        </p:sp>
        <p:sp>
          <p:nvSpPr>
            <p:cNvPr id="29" name="TextBox 28"/>
            <p:cNvSpPr txBox="1"/>
            <p:nvPr/>
          </p:nvSpPr>
          <p:spPr>
            <a:xfrm>
              <a:off x="7831632" y="3436441"/>
              <a:ext cx="1280618" cy="938719"/>
            </a:xfrm>
            <a:prstGeom prst="rect">
              <a:avLst/>
            </a:prstGeom>
            <a:noFill/>
          </p:spPr>
          <p:txBody>
            <a:bodyPr wrap="square" rtlCol="0">
              <a:spAutoFit/>
            </a:bodyPr>
            <a:lstStyle/>
            <a:p>
              <a:pPr algn="ctr"/>
              <a:r>
                <a:rPr lang="en-US" sz="1100" dirty="0">
                  <a:solidFill>
                    <a:schemeClr val="tx1">
                      <a:lumMod val="75000"/>
                      <a:lumOff val="25000"/>
                    </a:schemeClr>
                  </a:solidFill>
                  <a:latin typeface="Times New Roman"/>
                  <a:cs typeface="Times New Roman"/>
                </a:rPr>
                <a:t>1.25 MV</a:t>
              </a:r>
            </a:p>
            <a:p>
              <a:pPr algn="ctr"/>
              <a:r>
                <a:rPr lang="en-US" sz="1100" dirty="0">
                  <a:solidFill>
                    <a:schemeClr val="tx1">
                      <a:lumMod val="75000"/>
                      <a:lumOff val="25000"/>
                    </a:schemeClr>
                  </a:solidFill>
                  <a:latin typeface="Times New Roman"/>
                  <a:cs typeface="Times New Roman"/>
                </a:rPr>
                <a:t>SRF photo-gun</a:t>
              </a:r>
            </a:p>
            <a:p>
              <a:pPr algn="ctr"/>
              <a:r>
                <a:rPr lang="en-US" sz="1100" dirty="0">
                  <a:solidFill>
                    <a:schemeClr val="tx1">
                      <a:lumMod val="75000"/>
                      <a:lumOff val="25000"/>
                    </a:schemeClr>
                  </a:solidFill>
                  <a:latin typeface="Times New Roman"/>
                  <a:cs typeface="Times New Roman"/>
                </a:rPr>
                <a:t>and cathode</a:t>
              </a:r>
            </a:p>
            <a:p>
              <a:pPr algn="ctr"/>
              <a:r>
                <a:rPr lang="en-US" sz="1100" dirty="0">
                  <a:solidFill>
                    <a:schemeClr val="tx1">
                      <a:lumMod val="75000"/>
                      <a:lumOff val="25000"/>
                    </a:schemeClr>
                  </a:solidFill>
                  <a:latin typeface="Times New Roman"/>
                  <a:cs typeface="Times New Roman"/>
                </a:rPr>
                <a:t>manipulation system </a:t>
              </a:r>
            </a:p>
          </p:txBody>
        </p:sp>
        <p:sp>
          <p:nvSpPr>
            <p:cNvPr id="30" name="TextBox 29"/>
            <p:cNvSpPr txBox="1"/>
            <p:nvPr/>
          </p:nvSpPr>
          <p:spPr>
            <a:xfrm>
              <a:off x="3016250" y="3588841"/>
              <a:ext cx="1066800" cy="430887"/>
            </a:xfrm>
            <a:prstGeom prst="rect">
              <a:avLst/>
            </a:prstGeom>
            <a:noFill/>
          </p:spPr>
          <p:txBody>
            <a:bodyPr wrap="square" rtlCol="0">
              <a:spAutoFit/>
            </a:bodyPr>
            <a:lstStyle/>
            <a:p>
              <a:pPr algn="ctr"/>
              <a:r>
                <a:rPr lang="en-US" sz="1100" dirty="0">
                  <a:solidFill>
                    <a:srgbClr val="0000FF"/>
                  </a:solidFill>
                  <a:latin typeface="Times New Roman"/>
                  <a:cs typeface="Times New Roman"/>
                </a:rPr>
                <a:t>CeC modulator</a:t>
              </a:r>
            </a:p>
            <a:p>
              <a:pPr algn="ctr"/>
              <a:r>
                <a:rPr lang="en-US" sz="1100" dirty="0">
                  <a:solidFill>
                    <a:srgbClr val="FF0000"/>
                  </a:solidFill>
                  <a:latin typeface="Times New Roman"/>
                  <a:cs typeface="Times New Roman"/>
                </a:rPr>
                <a:t>4 quads</a:t>
              </a:r>
            </a:p>
          </p:txBody>
        </p:sp>
        <p:sp>
          <p:nvSpPr>
            <p:cNvPr id="31" name="TextBox 30"/>
            <p:cNvSpPr txBox="1"/>
            <p:nvPr/>
          </p:nvSpPr>
          <p:spPr>
            <a:xfrm>
              <a:off x="577850" y="4375160"/>
              <a:ext cx="3276600" cy="307777"/>
            </a:xfrm>
            <a:prstGeom prst="rect">
              <a:avLst/>
            </a:prstGeom>
            <a:noFill/>
          </p:spPr>
          <p:txBody>
            <a:bodyPr wrap="square" rtlCol="0">
              <a:spAutoFit/>
            </a:bodyPr>
            <a:lstStyle/>
            <a:p>
              <a:pPr algn="ctr"/>
              <a:r>
                <a:rPr lang="en-US" sz="1400" b="1" dirty="0">
                  <a:solidFill>
                    <a:srgbClr val="0000FF"/>
                  </a:solidFill>
                  <a:latin typeface="Times New Roman"/>
                  <a:cs typeface="Times New Roman"/>
                </a:rPr>
                <a:t>Common section with RHIC</a:t>
              </a:r>
            </a:p>
          </p:txBody>
        </p:sp>
        <p:sp>
          <p:nvSpPr>
            <p:cNvPr id="32" name="TextBox 31"/>
            <p:cNvSpPr txBox="1"/>
            <p:nvPr/>
          </p:nvSpPr>
          <p:spPr>
            <a:xfrm>
              <a:off x="577850" y="3588841"/>
              <a:ext cx="1066800" cy="430887"/>
            </a:xfrm>
            <a:prstGeom prst="rect">
              <a:avLst/>
            </a:prstGeom>
            <a:noFill/>
          </p:spPr>
          <p:txBody>
            <a:bodyPr wrap="square" rtlCol="0">
              <a:spAutoFit/>
            </a:bodyPr>
            <a:lstStyle/>
            <a:p>
              <a:pPr algn="ctr"/>
              <a:r>
                <a:rPr lang="en-US" sz="1100" dirty="0">
                  <a:solidFill>
                    <a:srgbClr val="0000FF"/>
                  </a:solidFill>
                  <a:latin typeface="Times New Roman"/>
                  <a:cs typeface="Times New Roman"/>
                </a:rPr>
                <a:t>CeC “kicker”</a:t>
              </a:r>
            </a:p>
            <a:p>
              <a:pPr algn="ctr"/>
              <a:r>
                <a:rPr lang="en-US" sz="1100" dirty="0">
                  <a:solidFill>
                    <a:srgbClr val="FF0000"/>
                  </a:solidFill>
                  <a:latin typeface="Times New Roman"/>
                  <a:cs typeface="Times New Roman"/>
                </a:rPr>
                <a:t>4 quads</a:t>
              </a:r>
            </a:p>
          </p:txBody>
        </p:sp>
        <p:sp>
          <p:nvSpPr>
            <p:cNvPr id="33" name="TextBox 32"/>
            <p:cNvSpPr txBox="1"/>
            <p:nvPr/>
          </p:nvSpPr>
          <p:spPr>
            <a:xfrm>
              <a:off x="-12700" y="4569583"/>
              <a:ext cx="1545466" cy="430887"/>
            </a:xfrm>
            <a:prstGeom prst="rect">
              <a:avLst/>
            </a:prstGeom>
            <a:noFill/>
          </p:spPr>
          <p:txBody>
            <a:bodyPr wrap="square" rtlCol="0">
              <a:spAutoFit/>
            </a:bodyPr>
            <a:lstStyle/>
            <a:p>
              <a:pPr algn="ctr"/>
              <a:r>
                <a:rPr lang="en-US" sz="1100" dirty="0">
                  <a:solidFill>
                    <a:srgbClr val="660066"/>
                  </a:solidFill>
                  <a:latin typeface="Times New Roman"/>
                  <a:cs typeface="Times New Roman"/>
                </a:rPr>
                <a:t>High power beam dump</a:t>
              </a:r>
            </a:p>
            <a:p>
              <a:pPr algn="ctr"/>
              <a:r>
                <a:rPr lang="en-US" sz="1100" dirty="0">
                  <a:solidFill>
                    <a:srgbClr val="3366FF"/>
                  </a:solidFill>
                  <a:latin typeface="Times New Roman"/>
                  <a:cs typeface="Times New Roman"/>
                </a:rPr>
                <a:t>1 dipole, </a:t>
              </a:r>
              <a:r>
                <a:rPr lang="en-US" sz="1100" dirty="0">
                  <a:solidFill>
                    <a:srgbClr val="FF0000"/>
                  </a:solidFill>
                  <a:latin typeface="Times New Roman"/>
                  <a:cs typeface="Times New Roman"/>
                </a:rPr>
                <a:t>2 quads</a:t>
              </a:r>
            </a:p>
          </p:txBody>
        </p:sp>
      </p:grpSp>
      <p:cxnSp>
        <p:nvCxnSpPr>
          <p:cNvPr id="34" name="Straight Arrow Connector 33"/>
          <p:cNvCxnSpPr/>
          <p:nvPr/>
        </p:nvCxnSpPr>
        <p:spPr>
          <a:xfrm flipH="1">
            <a:off x="19050" y="3968757"/>
            <a:ext cx="8991600" cy="2"/>
          </a:xfrm>
          <a:prstGeom prst="straightConnector1">
            <a:avLst/>
          </a:prstGeom>
          <a:ln>
            <a:solidFill>
              <a:srgbClr val="FFFF00">
                <a:alpha val="60000"/>
              </a:srgbClr>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1790700" y="3390907"/>
            <a:ext cx="1295400" cy="430887"/>
          </a:xfrm>
          <a:prstGeom prst="rect">
            <a:avLst/>
          </a:prstGeom>
          <a:noFill/>
        </p:spPr>
        <p:txBody>
          <a:bodyPr wrap="square" rtlCol="0">
            <a:spAutoFit/>
          </a:bodyPr>
          <a:lstStyle/>
          <a:p>
            <a:pPr algn="ctr"/>
            <a:r>
              <a:rPr lang="en-US" sz="1100" dirty="0">
                <a:solidFill>
                  <a:srgbClr val="0000FF"/>
                </a:solidFill>
                <a:latin typeface="Times New Roman"/>
                <a:cs typeface="Times New Roman"/>
              </a:rPr>
              <a:t>CeC FEL amplifier</a:t>
            </a:r>
          </a:p>
          <a:p>
            <a:pPr algn="ctr"/>
            <a:r>
              <a:rPr lang="en-US" sz="1100" dirty="0">
                <a:solidFill>
                  <a:schemeClr val="tx1">
                    <a:lumMod val="75000"/>
                    <a:lumOff val="25000"/>
                  </a:schemeClr>
                </a:solidFill>
                <a:latin typeface="Times New Roman"/>
                <a:cs typeface="Times New Roman"/>
              </a:rPr>
              <a:t>3 helical wigglers</a:t>
            </a:r>
          </a:p>
        </p:txBody>
      </p:sp>
      <p:pic>
        <p:nvPicPr>
          <p:cNvPr id="46" name="Picture 45" descr="5b133fd3000fc7a2_Sat_Jun__2_21-09-38_2018.17982.gif"/>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37000"/>
                    </a14:imgEffect>
                  </a14:imgLayer>
                </a14:imgProps>
              </a:ext>
              <a:ext uri="{28A0092B-C50C-407E-A947-70E740481C1C}">
                <a14:useLocalDpi xmlns:a14="http://schemas.microsoft.com/office/drawing/2010/main"/>
              </a:ext>
            </a:extLst>
          </a:blip>
          <a:srcRect/>
          <a:stretch/>
        </p:blipFill>
        <p:spPr>
          <a:xfrm>
            <a:off x="89113" y="905933"/>
            <a:ext cx="2786152" cy="2383367"/>
          </a:xfrm>
          <a:prstGeom prst="rect">
            <a:avLst/>
          </a:prstGeom>
        </p:spPr>
      </p:pic>
      <p:sp>
        <p:nvSpPr>
          <p:cNvPr id="47" name="Rectangle 46"/>
          <p:cNvSpPr/>
          <p:nvPr/>
        </p:nvSpPr>
        <p:spPr>
          <a:xfrm>
            <a:off x="1452063" y="1191805"/>
            <a:ext cx="1199077" cy="461665"/>
          </a:xfrm>
          <a:prstGeom prst="rect">
            <a:avLst/>
          </a:prstGeom>
        </p:spPr>
        <p:txBody>
          <a:bodyPr wrap="square">
            <a:spAutoFit/>
          </a:bodyPr>
          <a:lstStyle/>
          <a:p>
            <a:pPr algn="ctr"/>
            <a:r>
              <a:rPr lang="en-US" sz="1200" dirty="0">
                <a:solidFill>
                  <a:srgbClr val="FF0000"/>
                </a:solidFill>
                <a:latin typeface="Times New Roman"/>
                <a:cs typeface="Times New Roman"/>
              </a:rPr>
              <a:t>Train of </a:t>
            </a:r>
          </a:p>
          <a:p>
            <a:pPr algn="ctr"/>
            <a:r>
              <a:rPr lang="en-US" sz="1200" dirty="0">
                <a:solidFill>
                  <a:srgbClr val="FF0000"/>
                </a:solidFill>
                <a:latin typeface="Times New Roman"/>
                <a:cs typeface="Times New Roman"/>
              </a:rPr>
              <a:t>100 bunches</a:t>
            </a:r>
            <a:endParaRPr lang="en-US" sz="1200" dirty="0">
              <a:solidFill>
                <a:srgbClr val="FF0000"/>
              </a:solidFill>
            </a:endParaRPr>
          </a:p>
        </p:txBody>
      </p:sp>
      <p:cxnSp>
        <p:nvCxnSpPr>
          <p:cNvPr id="48" name="Straight Arrow Connector 47"/>
          <p:cNvCxnSpPr/>
          <p:nvPr/>
        </p:nvCxnSpPr>
        <p:spPr>
          <a:xfrm flipH="1">
            <a:off x="1452063" y="1428928"/>
            <a:ext cx="182516"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879262" y="1721557"/>
            <a:ext cx="1771878" cy="646331"/>
          </a:xfrm>
          <a:prstGeom prst="rect">
            <a:avLst/>
          </a:prstGeom>
          <a:solidFill>
            <a:schemeClr val="tx1"/>
          </a:solidFill>
        </p:spPr>
        <p:txBody>
          <a:bodyPr wrap="square">
            <a:spAutoFit/>
          </a:bodyPr>
          <a:lstStyle/>
          <a:p>
            <a:pPr algn="ctr"/>
            <a:r>
              <a:rPr lang="en-US" sz="1200" dirty="0">
                <a:solidFill>
                  <a:srgbClr val="FF0000"/>
                </a:solidFill>
                <a:latin typeface="Times New Roman"/>
                <a:cs typeface="Times New Roman"/>
              </a:rPr>
              <a:t>Signal from IR pyroelectric detector at 31 </a:t>
            </a:r>
            <a:r>
              <a:rPr lang="el-GR" sz="1200" dirty="0">
                <a:solidFill>
                  <a:srgbClr val="FF0000"/>
                </a:solidFill>
                <a:latin typeface="Times New Roman"/>
                <a:cs typeface="Times New Roman"/>
              </a:rPr>
              <a:t>μ</a:t>
            </a:r>
            <a:r>
              <a:rPr lang="en-US" sz="1200" dirty="0">
                <a:solidFill>
                  <a:srgbClr val="FF0000"/>
                </a:solidFill>
                <a:latin typeface="Times New Roman"/>
                <a:cs typeface="Times New Roman"/>
              </a:rPr>
              <a:t>m </a:t>
            </a:r>
            <a:endParaRPr lang="en-US" sz="1200" dirty="0">
              <a:solidFill>
                <a:srgbClr val="FF0000"/>
              </a:solidFill>
            </a:endParaRPr>
          </a:p>
        </p:txBody>
      </p:sp>
      <p:cxnSp>
        <p:nvCxnSpPr>
          <p:cNvPr id="50" name="Straight Arrow Connector 49"/>
          <p:cNvCxnSpPr/>
          <p:nvPr/>
        </p:nvCxnSpPr>
        <p:spPr>
          <a:xfrm flipH="1">
            <a:off x="1679576" y="2234112"/>
            <a:ext cx="463550" cy="6667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52" name="Picture 5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150" y="5041057"/>
            <a:ext cx="1781301" cy="1681137"/>
          </a:xfrm>
          <a:prstGeom prst="rect">
            <a:avLst/>
          </a:prstGeom>
        </p:spPr>
      </p:pic>
      <p:sp>
        <p:nvSpPr>
          <p:cNvPr id="53" name="Rectangle 52"/>
          <p:cNvSpPr/>
          <p:nvPr/>
        </p:nvSpPr>
        <p:spPr>
          <a:xfrm>
            <a:off x="157758" y="5980619"/>
            <a:ext cx="1748234" cy="523220"/>
          </a:xfrm>
          <a:prstGeom prst="rect">
            <a:avLst/>
          </a:prstGeom>
        </p:spPr>
        <p:txBody>
          <a:bodyPr wrap="square">
            <a:spAutoFit/>
          </a:bodyPr>
          <a:lstStyle/>
          <a:p>
            <a:pPr algn="ctr"/>
            <a:r>
              <a:rPr lang="en-US" sz="1400" dirty="0">
                <a:solidFill>
                  <a:srgbClr val="008000"/>
                </a:solidFill>
                <a:latin typeface="Times New Roman"/>
                <a:cs typeface="Times New Roman"/>
              </a:rPr>
              <a:t>Beam at the end of the CeC system </a:t>
            </a:r>
            <a:endParaRPr lang="en-US" sz="1400" dirty="0"/>
          </a:p>
        </p:txBody>
      </p:sp>
      <p:cxnSp>
        <p:nvCxnSpPr>
          <p:cNvPr id="54" name="Straight Arrow Connector 53"/>
          <p:cNvCxnSpPr/>
          <p:nvPr/>
        </p:nvCxnSpPr>
        <p:spPr>
          <a:xfrm flipH="1" flipV="1">
            <a:off x="467571" y="4177227"/>
            <a:ext cx="180129" cy="158858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57" name="Picture 5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7546" y="4927599"/>
            <a:ext cx="1968436" cy="1857749"/>
          </a:xfrm>
          <a:prstGeom prst="rect">
            <a:avLst/>
          </a:prstGeom>
        </p:spPr>
      </p:pic>
      <p:sp>
        <p:nvSpPr>
          <p:cNvPr id="58" name="Rectangle 57"/>
          <p:cNvSpPr/>
          <p:nvPr/>
        </p:nvSpPr>
        <p:spPr>
          <a:xfrm>
            <a:off x="4761509" y="5980619"/>
            <a:ext cx="1505941" cy="523220"/>
          </a:xfrm>
          <a:prstGeom prst="rect">
            <a:avLst/>
          </a:prstGeom>
        </p:spPr>
        <p:txBody>
          <a:bodyPr wrap="none">
            <a:spAutoFit/>
          </a:bodyPr>
          <a:lstStyle/>
          <a:p>
            <a:pPr algn="ctr"/>
            <a:r>
              <a:rPr lang="en-US" sz="1400" dirty="0">
                <a:solidFill>
                  <a:srgbClr val="008000"/>
                </a:solidFill>
                <a:latin typeface="Times New Roman"/>
                <a:cs typeface="Times New Roman"/>
              </a:rPr>
              <a:t>Compressed beam</a:t>
            </a:r>
          </a:p>
          <a:p>
            <a:pPr algn="ctr"/>
            <a:r>
              <a:rPr lang="en-US" sz="1400" dirty="0">
                <a:solidFill>
                  <a:srgbClr val="008000"/>
                </a:solidFill>
                <a:latin typeface="Times New Roman"/>
                <a:cs typeface="Times New Roman"/>
              </a:rPr>
              <a:t>in the dogleg</a:t>
            </a:r>
            <a:endParaRPr lang="en-US" sz="1400" dirty="0"/>
          </a:p>
        </p:txBody>
      </p:sp>
      <p:cxnSp>
        <p:nvCxnSpPr>
          <p:cNvPr id="59" name="Straight Arrow Connector 58"/>
          <p:cNvCxnSpPr/>
          <p:nvPr/>
        </p:nvCxnSpPr>
        <p:spPr>
          <a:xfrm flipH="1" flipV="1">
            <a:off x="4292600" y="4216409"/>
            <a:ext cx="1168400" cy="154939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61" name="Picture 60" descr="08_5b7dc3a8000f5cd9_Wed_Aug_22_16_12_24_2018.13548.gif"/>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41492" y="4927599"/>
            <a:ext cx="2069158" cy="1892952"/>
          </a:xfrm>
          <a:prstGeom prst="rect">
            <a:avLst/>
          </a:prstGeom>
        </p:spPr>
      </p:pic>
      <p:cxnSp>
        <p:nvCxnSpPr>
          <p:cNvPr id="64" name="Straight Arrow Connector 63"/>
          <p:cNvCxnSpPr/>
          <p:nvPr/>
        </p:nvCxnSpPr>
        <p:spPr>
          <a:xfrm flipH="1">
            <a:off x="0" y="2955925"/>
            <a:ext cx="1031875" cy="50694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8" name="Rectangle 67"/>
          <p:cNvSpPr/>
          <p:nvPr/>
        </p:nvSpPr>
        <p:spPr>
          <a:xfrm>
            <a:off x="181795" y="31774"/>
            <a:ext cx="2723053" cy="830997"/>
          </a:xfrm>
          <a:prstGeom prst="rect">
            <a:avLst/>
          </a:prstGeom>
        </p:spPr>
        <p:txBody>
          <a:bodyPr wrap="none">
            <a:spAutoFit/>
          </a:bodyPr>
          <a:lstStyle/>
          <a:p>
            <a:pPr algn="ctr"/>
            <a:r>
              <a:rPr lang="en-US" sz="2400" b="1" dirty="0">
                <a:solidFill>
                  <a:srgbClr val="000090"/>
                </a:solidFill>
                <a:latin typeface="Times New Roman"/>
                <a:ea typeface="Helvetica" charset="0"/>
                <a:cs typeface="Times New Roman"/>
              </a:rPr>
              <a:t>Accelerator &amp; FEL</a:t>
            </a:r>
          </a:p>
          <a:p>
            <a:pPr algn="ctr"/>
            <a:r>
              <a:rPr lang="en-US" sz="2400" b="1" dirty="0">
                <a:solidFill>
                  <a:srgbClr val="000090"/>
                </a:solidFill>
                <a:latin typeface="Times New Roman"/>
                <a:ea typeface="Helvetica" charset="0"/>
                <a:cs typeface="Times New Roman"/>
              </a:rPr>
              <a:t>performed well</a:t>
            </a:r>
          </a:p>
        </p:txBody>
      </p:sp>
      <p:pic>
        <p:nvPicPr>
          <p:cNvPr id="71" name="Picture 70" descr="09_5b916e99000f737e_Thu_Sep__6_14_14_49_2018.40597.gif"/>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66317" y="4838587"/>
            <a:ext cx="2640608" cy="1946762"/>
          </a:xfrm>
          <a:prstGeom prst="rect">
            <a:avLst/>
          </a:prstGeom>
        </p:spPr>
      </p:pic>
      <p:cxnSp>
        <p:nvCxnSpPr>
          <p:cNvPr id="73" name="Straight Arrow Connector 72"/>
          <p:cNvCxnSpPr/>
          <p:nvPr/>
        </p:nvCxnSpPr>
        <p:spPr>
          <a:xfrm flipV="1">
            <a:off x="2965583" y="3974194"/>
            <a:ext cx="311017" cy="14275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6910951" y="4371649"/>
            <a:ext cx="455049" cy="114861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7564979" y="5140123"/>
            <a:ext cx="1107996" cy="523220"/>
          </a:xfrm>
          <a:prstGeom prst="rect">
            <a:avLst/>
          </a:prstGeom>
        </p:spPr>
        <p:txBody>
          <a:bodyPr wrap="none">
            <a:spAutoFit/>
          </a:bodyPr>
          <a:lstStyle/>
          <a:p>
            <a:pPr algn="ctr"/>
            <a:r>
              <a:rPr lang="en-US" sz="1400" dirty="0">
                <a:solidFill>
                  <a:srgbClr val="008000"/>
                </a:solidFill>
                <a:latin typeface="Times New Roman"/>
                <a:cs typeface="Times New Roman"/>
              </a:rPr>
              <a:t>Beam before </a:t>
            </a:r>
          </a:p>
          <a:p>
            <a:pPr algn="ctr"/>
            <a:r>
              <a:rPr lang="en-US" sz="1400" dirty="0">
                <a:solidFill>
                  <a:srgbClr val="008000"/>
                </a:solidFill>
                <a:latin typeface="Times New Roman"/>
                <a:cs typeface="Times New Roman"/>
              </a:rPr>
              <a:t>compression</a:t>
            </a:r>
            <a:endParaRPr lang="en-US" sz="1400" dirty="0"/>
          </a:p>
        </p:txBody>
      </p:sp>
      <p:sp>
        <p:nvSpPr>
          <p:cNvPr id="79" name="Rectangle 78"/>
          <p:cNvSpPr/>
          <p:nvPr/>
        </p:nvSpPr>
        <p:spPr>
          <a:xfrm>
            <a:off x="3112497" y="5406996"/>
            <a:ext cx="1277062" cy="1200329"/>
          </a:xfrm>
          <a:prstGeom prst="rect">
            <a:avLst/>
          </a:prstGeom>
        </p:spPr>
        <p:txBody>
          <a:bodyPr wrap="none">
            <a:spAutoFit/>
          </a:bodyPr>
          <a:lstStyle/>
          <a:p>
            <a:pPr algn="ctr"/>
            <a:r>
              <a:rPr lang="en-US" sz="1200" dirty="0">
                <a:solidFill>
                  <a:schemeClr val="bg1"/>
                </a:solidFill>
                <a:latin typeface="Times New Roman"/>
                <a:cs typeface="Times New Roman"/>
              </a:rPr>
              <a:t>Matched  e-beam </a:t>
            </a:r>
          </a:p>
          <a:p>
            <a:pPr algn="ctr"/>
            <a:endParaRPr lang="en-US" sz="1200" dirty="0">
              <a:solidFill>
                <a:schemeClr val="bg1"/>
              </a:solidFill>
              <a:latin typeface="Times New Roman"/>
              <a:cs typeface="Times New Roman"/>
            </a:endParaRPr>
          </a:p>
          <a:p>
            <a:pPr algn="ctr"/>
            <a:endParaRPr lang="en-US" sz="1200" dirty="0">
              <a:solidFill>
                <a:schemeClr val="bg1"/>
              </a:solidFill>
              <a:latin typeface="Times New Roman"/>
              <a:cs typeface="Times New Roman"/>
            </a:endParaRPr>
          </a:p>
          <a:p>
            <a:pPr algn="ctr"/>
            <a:endParaRPr lang="en-US" sz="1200" dirty="0">
              <a:solidFill>
                <a:schemeClr val="bg1"/>
              </a:solidFill>
              <a:latin typeface="Times New Roman"/>
              <a:cs typeface="Times New Roman"/>
            </a:endParaRPr>
          </a:p>
          <a:p>
            <a:pPr algn="ctr"/>
            <a:r>
              <a:rPr lang="en-US" sz="1200" dirty="0">
                <a:solidFill>
                  <a:schemeClr val="bg1"/>
                </a:solidFill>
                <a:latin typeface="Times New Roman"/>
                <a:cs typeface="Times New Roman"/>
              </a:rPr>
              <a:t>at</a:t>
            </a:r>
          </a:p>
          <a:p>
            <a:pPr algn="ctr"/>
            <a:r>
              <a:rPr lang="en-US" sz="1200" dirty="0">
                <a:solidFill>
                  <a:schemeClr val="bg1"/>
                </a:solidFill>
                <a:latin typeface="Times New Roman"/>
                <a:cs typeface="Times New Roman"/>
              </a:rPr>
              <a:t> the FEL entrance</a:t>
            </a:r>
            <a:endParaRPr lang="en-US" sz="1200" dirty="0">
              <a:solidFill>
                <a:schemeClr val="bg1"/>
              </a:solidFill>
            </a:endParaRPr>
          </a:p>
        </p:txBody>
      </p:sp>
      <p:sp>
        <p:nvSpPr>
          <p:cNvPr id="2" name="Rectangle 1">
            <a:extLst>
              <a:ext uri="{FF2B5EF4-FFF2-40B4-BE49-F238E27FC236}">
                <a16:creationId xmlns:a16="http://schemas.microsoft.com/office/drawing/2014/main" id="{D1F2BAF3-AFF2-8041-B4C3-CA40864068F1}"/>
              </a:ext>
            </a:extLst>
          </p:cNvPr>
          <p:cNvSpPr/>
          <p:nvPr/>
        </p:nvSpPr>
        <p:spPr>
          <a:xfrm rot="16200000">
            <a:off x="-453862" y="3793382"/>
            <a:ext cx="1040670" cy="261610"/>
          </a:xfrm>
          <a:prstGeom prst="rect">
            <a:avLst/>
          </a:prstGeom>
        </p:spPr>
        <p:txBody>
          <a:bodyPr wrap="none">
            <a:spAutoFit/>
          </a:bodyPr>
          <a:lstStyle/>
          <a:p>
            <a:r>
              <a:rPr lang="en-US" sz="1050" b="1" dirty="0">
                <a:solidFill>
                  <a:srgbClr val="008000"/>
                </a:solidFill>
                <a:latin typeface="Times New Roman"/>
                <a:ea typeface="Helvetica" charset="0"/>
                <a:cs typeface="Times New Roman"/>
                <a:sym typeface="Zapf Dingbats"/>
              </a:rPr>
              <a:t>IR diagnostics</a:t>
            </a:r>
            <a:endParaRPr lang="en-US" sz="1050" dirty="0"/>
          </a:p>
        </p:txBody>
      </p:sp>
    </p:spTree>
    <p:extLst>
      <p:ext uri="{BB962C8B-B14F-4D97-AF65-F5344CB8AC3E}">
        <p14:creationId xmlns:p14="http://schemas.microsoft.com/office/powerpoint/2010/main" val="2458117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839" y="3666079"/>
            <a:ext cx="4780259" cy="940539"/>
          </a:xfrm>
        </p:spPr>
        <p:txBody>
          <a:bodyPr>
            <a:noAutofit/>
          </a:bodyPr>
          <a:lstStyle/>
          <a:p>
            <a:pPr algn="l"/>
            <a:r>
              <a:rPr lang="en-US" sz="1400" b="0" dirty="0">
                <a:latin typeface="Times New Roman" panose="02020603050405020304" pitchFamily="18" charset="0"/>
                <a:cs typeface="Times New Roman" panose="02020603050405020304" pitchFamily="18" charset="0"/>
              </a:rPr>
              <a:t>Expected and measured relative change in the FEL signal with overlapping and separated beams. Each point corresponds to 16  or cycles of 20 FEL power measurements for overlapped and separated beams.  Data analysis indicate RMS error of 2%.</a:t>
            </a:r>
          </a:p>
        </p:txBody>
      </p:sp>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757311" y="881280"/>
            <a:ext cx="3761316" cy="2760135"/>
          </a:xfrm>
          <a:prstGeom prst="rect">
            <a:avLst/>
          </a:prstGeom>
          <a:noFill/>
          <a:ln>
            <a:noFill/>
          </a:ln>
        </p:spPr>
      </p:pic>
      <p:graphicFrame>
        <p:nvGraphicFramePr>
          <p:cNvPr id="5" name="Object 4"/>
          <p:cNvGraphicFramePr>
            <a:graphicFrameLocks noChangeAspect="1"/>
          </p:cNvGraphicFramePr>
          <p:nvPr>
            <p:extLst/>
          </p:nvPr>
        </p:nvGraphicFramePr>
        <p:xfrm>
          <a:off x="451909" y="1228406"/>
          <a:ext cx="1511154" cy="482601"/>
        </p:xfrm>
        <a:graphic>
          <a:graphicData uri="http://schemas.openxmlformats.org/presentationml/2006/ole">
            <mc:AlternateContent xmlns:mc="http://schemas.openxmlformats.org/markup-compatibility/2006">
              <mc:Choice xmlns:v="urn:schemas-microsoft-com:vml" Requires="v">
                <p:oleObj spid="_x0000_s1222" name="Equation" r:id="rId4" imgW="1435100" imgH="508000" progId="Equation.DSMT4">
                  <p:embed/>
                </p:oleObj>
              </mc:Choice>
              <mc:Fallback>
                <p:oleObj name="Equation" r:id="rId4" imgW="1435100" imgH="508000" progId="Equation.DSMT4">
                  <p:embed/>
                  <p:pic>
                    <p:nvPicPr>
                      <p:cNvPr id="5" name="Object 4"/>
                      <p:cNvPicPr/>
                      <p:nvPr/>
                    </p:nvPicPr>
                    <p:blipFill>
                      <a:blip r:embed="rId5"/>
                      <a:stretch>
                        <a:fillRect/>
                      </a:stretch>
                    </p:blipFill>
                    <p:spPr>
                      <a:xfrm>
                        <a:off x="451909" y="1228406"/>
                        <a:ext cx="1511154" cy="482601"/>
                      </a:xfrm>
                      <a:prstGeom prst="rect">
                        <a:avLst/>
                      </a:prstGeom>
                      <a:solidFill>
                        <a:srgbClr val="FFFFFF"/>
                      </a:solidFill>
                    </p:spPr>
                  </p:pic>
                </p:oleObj>
              </mc:Fallback>
            </mc:AlternateContent>
          </a:graphicData>
        </a:graphic>
      </p:graphicFrame>
      <p:sp>
        <p:nvSpPr>
          <p:cNvPr id="6" name="Title 1"/>
          <p:cNvSpPr txBox="1">
            <a:spLocks/>
          </p:cNvSpPr>
          <p:nvPr/>
        </p:nvSpPr>
        <p:spPr>
          <a:xfrm>
            <a:off x="2440517" y="37573"/>
            <a:ext cx="4605866" cy="41116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r>
              <a:rPr lang="en-US" sz="3200" dirty="0"/>
              <a:t>Two main results</a:t>
            </a:r>
          </a:p>
        </p:txBody>
      </p:sp>
      <p:pic>
        <p:nvPicPr>
          <p:cNvPr id="7" name="Picture 6" descr="System SSD:Users:vladimirlitvinenko:Desktop:5b1f494b000fe8c5_Tue_Jun_12_00-17-14_2018.52512.gif"/>
          <p:cNvPicPr/>
          <p:nvPr/>
        </p:nvPicPr>
        <p:blipFill>
          <a:blip r:embed="rId6">
            <a:extLst>
              <a:ext uri="{28A0092B-C50C-407E-A947-70E740481C1C}">
                <a14:useLocalDpi xmlns:a14="http://schemas.microsoft.com/office/drawing/2010/main"/>
              </a:ext>
            </a:extLst>
          </a:blip>
          <a:srcRect/>
          <a:stretch>
            <a:fillRect/>
          </a:stretch>
        </p:blipFill>
        <p:spPr bwMode="auto">
          <a:xfrm>
            <a:off x="1011237" y="4565934"/>
            <a:ext cx="3445933" cy="2134339"/>
          </a:xfrm>
          <a:prstGeom prst="rect">
            <a:avLst/>
          </a:prstGeom>
          <a:noFill/>
          <a:ln>
            <a:noFill/>
          </a:ln>
        </p:spPr>
      </p:pic>
      <p:sp>
        <p:nvSpPr>
          <p:cNvPr id="8" name="Rectangle 7"/>
          <p:cNvSpPr/>
          <p:nvPr/>
        </p:nvSpPr>
        <p:spPr>
          <a:xfrm>
            <a:off x="1460410" y="511948"/>
            <a:ext cx="2383548" cy="369332"/>
          </a:xfrm>
          <a:prstGeom prst="rect">
            <a:avLst/>
          </a:prstGeom>
        </p:spPr>
        <p:txBody>
          <a:bodyPr wrap="none">
            <a:spAutoFit/>
          </a:bodyPr>
          <a:lstStyle/>
          <a:p>
            <a:r>
              <a:rPr lang="en-US" dirty="0">
                <a:solidFill>
                  <a:srgbClr val="FF0000"/>
                </a:solidFill>
                <a:latin typeface="Times New Roman"/>
                <a:cs typeface="Times New Roman"/>
              </a:rPr>
              <a:t>Search for ion’s imprint</a:t>
            </a:r>
          </a:p>
        </p:txBody>
      </p:sp>
      <p:pic>
        <p:nvPicPr>
          <p:cNvPr id="9" name="Picture 8" descr="Fri_Jun_15_12_49_52_2018.1670.gi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61475" y="855267"/>
            <a:ext cx="3414038" cy="3351559"/>
          </a:xfrm>
          <a:prstGeom prst="rect">
            <a:avLst/>
          </a:prstGeom>
        </p:spPr>
      </p:pic>
      <p:sp>
        <p:nvSpPr>
          <p:cNvPr id="10" name="Rectangle 9"/>
          <p:cNvSpPr/>
          <p:nvPr/>
        </p:nvSpPr>
        <p:spPr>
          <a:xfrm>
            <a:off x="5252130" y="503797"/>
            <a:ext cx="3711272" cy="369332"/>
          </a:xfrm>
          <a:prstGeom prst="rect">
            <a:avLst/>
          </a:prstGeom>
        </p:spPr>
        <p:txBody>
          <a:bodyPr wrap="none">
            <a:spAutoFit/>
          </a:bodyPr>
          <a:lstStyle/>
          <a:p>
            <a:r>
              <a:rPr lang="en-US" dirty="0">
                <a:solidFill>
                  <a:srgbClr val="FF0000"/>
                </a:solidFill>
                <a:latin typeface="Times New Roman"/>
                <a:cs typeface="Times New Roman"/>
              </a:rPr>
              <a:t>Heating of ion beam by lasing e-beam</a:t>
            </a:r>
          </a:p>
        </p:txBody>
      </p:sp>
      <p:sp>
        <p:nvSpPr>
          <p:cNvPr id="11" name="Rectangle 10">
            <a:extLst>
              <a:ext uri="{FF2B5EF4-FFF2-40B4-BE49-F238E27FC236}">
                <a16:creationId xmlns:a16="http://schemas.microsoft.com/office/drawing/2014/main" id="{FC754CAC-995E-B34C-B4FE-BF7A9EC61D43}"/>
              </a:ext>
            </a:extLst>
          </p:cNvPr>
          <p:cNvSpPr/>
          <p:nvPr/>
        </p:nvSpPr>
        <p:spPr>
          <a:xfrm>
            <a:off x="4937819" y="4300923"/>
            <a:ext cx="4217127" cy="1169551"/>
          </a:xfrm>
          <a:prstGeom prst="rect">
            <a:avLst/>
          </a:prstGeom>
        </p:spPr>
        <p:txBody>
          <a:bodyPr wrap="square">
            <a:spAutoFit/>
          </a:bodyPr>
          <a:lstStyle/>
          <a:p>
            <a:pPr algn="just"/>
            <a:r>
              <a:rPr lang="en-US" sz="1400" dirty="0">
                <a:latin typeface="Times New Roman" panose="02020603050405020304" pitchFamily="18" charset="0"/>
                <a:ea typeface="Calibri" panose="020F0502020204030204" pitchFamily="34" charset="0"/>
                <a:cs typeface="Times New Roman" panose="02020603050405020304" pitchFamily="18" charset="0"/>
              </a:rPr>
              <a:t>Top plot :electron beam current through the CeC ~ 110 </a:t>
            </a:r>
            <a:r>
              <a:rPr lang="el-GR" sz="1400" dirty="0" err="1">
                <a:latin typeface="Times New Roman" panose="02020603050405020304" pitchFamily="18" charset="0"/>
                <a:ea typeface="Calibri" panose="020F0502020204030204" pitchFamily="34" charset="0"/>
                <a:cs typeface="Times New Roman" panose="02020603050405020304" pitchFamily="18" charset="0"/>
              </a:rPr>
              <a:t>μΑ</a:t>
            </a:r>
            <a:r>
              <a:rPr lang="en-US" sz="1400" dirty="0">
                <a:latin typeface="Times New Roman" panose="02020603050405020304" pitchFamily="18" charset="0"/>
                <a:ea typeface="Calibri" panose="020F0502020204030204" pitchFamily="34" charset="0"/>
                <a:cs typeface="Times New Roman" panose="02020603050405020304" pitchFamily="18" charset="0"/>
              </a:rPr>
              <a:t> or 1.4 nC per bunch at 78 kHz. </a:t>
            </a:r>
          </a:p>
          <a:p>
            <a:pPr algn="just"/>
            <a:r>
              <a:rPr lang="en-US" sz="1400" dirty="0">
                <a:latin typeface="Times New Roman" panose="02020603050405020304" pitchFamily="18" charset="0"/>
                <a:ea typeface="Calibri" panose="020F0502020204030204" pitchFamily="34" charset="0"/>
                <a:cs typeface="Times New Roman" panose="02020603050405020304" pitchFamily="18" charset="0"/>
              </a:rPr>
              <a:t>Bottom plots: evolution of the bunch lengths for interacting (blue trace) and witness bunches (orange and green traces)</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C754CAC-995E-B34C-B4FE-BF7A9EC61D43}"/>
              </a:ext>
            </a:extLst>
          </p:cNvPr>
          <p:cNvSpPr/>
          <p:nvPr/>
        </p:nvSpPr>
        <p:spPr>
          <a:xfrm>
            <a:off x="4937819" y="5469969"/>
            <a:ext cx="4116521" cy="1077218"/>
          </a:xfrm>
          <a:prstGeom prst="rect">
            <a:avLst/>
          </a:prstGeom>
        </p:spPr>
        <p:txBody>
          <a:bodyPr wrap="square">
            <a:spAutoFit/>
          </a:bodyPr>
          <a:lstStyle/>
          <a:p>
            <a:pPr algn="just"/>
            <a:r>
              <a:rPr lang="en-US"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Heating of ion beam was occurring only with a perfect overlap of the beams and high FEL gain. Reducing the FEL gain eliminated the heating.</a:t>
            </a:r>
            <a:endParaRPr lang="en-US" sz="1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ADE77ECC-4D19-B24D-B6F5-7FB5CBA7B460}"/>
              </a:ext>
            </a:extLst>
          </p:cNvPr>
          <p:cNvSpPr/>
          <p:nvPr/>
        </p:nvSpPr>
        <p:spPr>
          <a:xfrm>
            <a:off x="1963063" y="5372891"/>
            <a:ext cx="1135247" cy="415498"/>
          </a:xfrm>
          <a:prstGeom prst="rect">
            <a:avLst/>
          </a:prstGeom>
        </p:spPr>
        <p:txBody>
          <a:bodyPr wrap="none">
            <a:spAutoFit/>
          </a:bodyPr>
          <a:lstStyle/>
          <a:p>
            <a:r>
              <a:rPr lang="en-US" sz="1050" dirty="0">
                <a:latin typeface="Times New Roman"/>
                <a:cs typeface="Times New Roman"/>
              </a:rPr>
              <a:t>Typical cycle</a:t>
            </a:r>
          </a:p>
          <a:p>
            <a:r>
              <a:rPr lang="en-US" sz="1050" dirty="0">
                <a:latin typeface="Times New Roman"/>
                <a:cs typeface="Times New Roman"/>
              </a:rPr>
              <a:t>800 measurement</a:t>
            </a:r>
          </a:p>
        </p:txBody>
      </p:sp>
      <p:sp>
        <p:nvSpPr>
          <p:cNvPr id="14" name="Rectangle 13">
            <a:extLst>
              <a:ext uri="{FF2B5EF4-FFF2-40B4-BE49-F238E27FC236}">
                <a16:creationId xmlns:a16="http://schemas.microsoft.com/office/drawing/2014/main" id="{3A3DF19C-B279-9D4D-A259-73141D30046C}"/>
              </a:ext>
            </a:extLst>
          </p:cNvPr>
          <p:cNvSpPr/>
          <p:nvPr/>
        </p:nvSpPr>
        <p:spPr>
          <a:xfrm>
            <a:off x="6157383" y="2678894"/>
            <a:ext cx="1332416" cy="253916"/>
          </a:xfrm>
          <a:prstGeom prst="rect">
            <a:avLst/>
          </a:prstGeom>
        </p:spPr>
        <p:txBody>
          <a:bodyPr wrap="none">
            <a:spAutoFit/>
          </a:bodyPr>
          <a:lstStyle/>
          <a:p>
            <a:r>
              <a:rPr lang="en-US" sz="1050" dirty="0">
                <a:solidFill>
                  <a:srgbClr val="0432FF"/>
                </a:solidFill>
                <a:latin typeface="Times New Roman"/>
                <a:cs typeface="Times New Roman"/>
              </a:rPr>
              <a:t>Interacting ion bunch</a:t>
            </a:r>
          </a:p>
        </p:txBody>
      </p:sp>
      <p:sp>
        <p:nvSpPr>
          <p:cNvPr id="15" name="Rectangle 14">
            <a:extLst>
              <a:ext uri="{FF2B5EF4-FFF2-40B4-BE49-F238E27FC236}">
                <a16:creationId xmlns:a16="http://schemas.microsoft.com/office/drawing/2014/main" id="{1A2E2ABA-D43A-8148-B3D5-08B640FB6372}"/>
              </a:ext>
            </a:extLst>
          </p:cNvPr>
          <p:cNvSpPr/>
          <p:nvPr/>
        </p:nvSpPr>
        <p:spPr>
          <a:xfrm>
            <a:off x="6943816" y="3195177"/>
            <a:ext cx="1091966" cy="253916"/>
          </a:xfrm>
          <a:prstGeom prst="rect">
            <a:avLst/>
          </a:prstGeom>
        </p:spPr>
        <p:txBody>
          <a:bodyPr wrap="none">
            <a:spAutoFit/>
          </a:bodyPr>
          <a:lstStyle/>
          <a:p>
            <a:r>
              <a:rPr lang="en-US" sz="1050" dirty="0">
                <a:solidFill>
                  <a:schemeClr val="accent6">
                    <a:lumMod val="50000"/>
                  </a:schemeClr>
                </a:solidFill>
                <a:latin typeface="Times New Roman"/>
                <a:cs typeface="Times New Roman"/>
              </a:rPr>
              <a:t>Wit</a:t>
            </a:r>
            <a:r>
              <a:rPr lang="en-US" sz="1050" dirty="0">
                <a:solidFill>
                  <a:srgbClr val="00B050"/>
                </a:solidFill>
                <a:latin typeface="Times New Roman"/>
                <a:cs typeface="Times New Roman"/>
              </a:rPr>
              <a:t>ness</a:t>
            </a:r>
            <a:r>
              <a:rPr lang="en-US" sz="1050" dirty="0">
                <a:solidFill>
                  <a:srgbClr val="0432FF"/>
                </a:solidFill>
                <a:latin typeface="Times New Roman"/>
                <a:cs typeface="Times New Roman"/>
              </a:rPr>
              <a:t> </a:t>
            </a:r>
            <a:r>
              <a:rPr lang="en-US" sz="1050" dirty="0">
                <a:solidFill>
                  <a:schemeClr val="accent6">
                    <a:lumMod val="50000"/>
                  </a:schemeClr>
                </a:solidFill>
                <a:latin typeface="Times New Roman"/>
                <a:cs typeface="Times New Roman"/>
              </a:rPr>
              <a:t>bun</a:t>
            </a:r>
            <a:r>
              <a:rPr lang="en-US" sz="1050" dirty="0">
                <a:solidFill>
                  <a:srgbClr val="00B050"/>
                </a:solidFill>
                <a:latin typeface="Times New Roman"/>
                <a:cs typeface="Times New Roman"/>
              </a:rPr>
              <a:t>ches</a:t>
            </a:r>
          </a:p>
        </p:txBody>
      </p:sp>
      <p:sp>
        <p:nvSpPr>
          <p:cNvPr id="16" name="Rectangle 15">
            <a:extLst>
              <a:ext uri="{FF2B5EF4-FFF2-40B4-BE49-F238E27FC236}">
                <a16:creationId xmlns:a16="http://schemas.microsoft.com/office/drawing/2014/main" id="{86581C41-EE94-6B4B-B80F-76A4CC853955}"/>
              </a:ext>
            </a:extLst>
          </p:cNvPr>
          <p:cNvSpPr/>
          <p:nvPr/>
        </p:nvSpPr>
        <p:spPr>
          <a:xfrm>
            <a:off x="5317473" y="2450966"/>
            <a:ext cx="1085554" cy="369332"/>
          </a:xfrm>
          <a:prstGeom prst="rect">
            <a:avLst/>
          </a:prstGeom>
        </p:spPr>
        <p:txBody>
          <a:bodyPr wrap="none">
            <a:spAutoFit/>
          </a:bodyPr>
          <a:lstStyle/>
          <a:p>
            <a:r>
              <a:rPr lang="en-US" sz="900" dirty="0">
                <a:latin typeface="Times New Roman"/>
                <a:cs typeface="Times New Roman"/>
              </a:rPr>
              <a:t>RMS bunch length </a:t>
            </a:r>
          </a:p>
          <a:p>
            <a:r>
              <a:rPr lang="en-US" sz="900" dirty="0" err="1">
                <a:latin typeface="Times New Roman"/>
                <a:cs typeface="Times New Roman"/>
              </a:rPr>
              <a:t>nsec</a:t>
            </a:r>
            <a:endParaRPr lang="en-US" sz="900" dirty="0">
              <a:latin typeface="Times New Roman"/>
              <a:cs typeface="Times New Roman"/>
            </a:endParaRPr>
          </a:p>
        </p:txBody>
      </p:sp>
      <p:sp>
        <p:nvSpPr>
          <p:cNvPr id="17" name="Rectangle 16">
            <a:extLst>
              <a:ext uri="{FF2B5EF4-FFF2-40B4-BE49-F238E27FC236}">
                <a16:creationId xmlns:a16="http://schemas.microsoft.com/office/drawing/2014/main" id="{6CE4EA1B-8BAC-8B4A-84D4-C6E57B8DF818}"/>
              </a:ext>
            </a:extLst>
          </p:cNvPr>
          <p:cNvSpPr/>
          <p:nvPr/>
        </p:nvSpPr>
        <p:spPr>
          <a:xfrm>
            <a:off x="5363869" y="1049067"/>
            <a:ext cx="1083951" cy="230832"/>
          </a:xfrm>
          <a:prstGeom prst="rect">
            <a:avLst/>
          </a:prstGeom>
          <a:noFill/>
        </p:spPr>
        <p:txBody>
          <a:bodyPr wrap="none">
            <a:spAutoFit/>
          </a:bodyPr>
          <a:lstStyle/>
          <a:p>
            <a:r>
              <a:rPr lang="en-US" sz="900" dirty="0">
                <a:latin typeface="Times New Roman"/>
                <a:cs typeface="Times New Roman"/>
              </a:rPr>
              <a:t>e-beam current, </a:t>
            </a:r>
            <a:r>
              <a:rPr lang="el-GR" sz="900" dirty="0">
                <a:latin typeface="Times New Roman"/>
                <a:cs typeface="Times New Roman"/>
              </a:rPr>
              <a:t>μ</a:t>
            </a:r>
            <a:r>
              <a:rPr lang="en-US" sz="900" dirty="0">
                <a:latin typeface="Times New Roman"/>
                <a:cs typeface="Times New Roman"/>
              </a:rPr>
              <a:t>A</a:t>
            </a:r>
          </a:p>
        </p:txBody>
      </p:sp>
      <p:sp>
        <p:nvSpPr>
          <p:cNvPr id="18" name="Rectangle 17">
            <a:extLst>
              <a:ext uri="{FF2B5EF4-FFF2-40B4-BE49-F238E27FC236}">
                <a16:creationId xmlns:a16="http://schemas.microsoft.com/office/drawing/2014/main" id="{F0F83B9D-4D5E-C845-BEC3-12A08501A4AE}"/>
              </a:ext>
            </a:extLst>
          </p:cNvPr>
          <p:cNvSpPr/>
          <p:nvPr/>
        </p:nvSpPr>
        <p:spPr>
          <a:xfrm>
            <a:off x="5425107" y="1210519"/>
            <a:ext cx="313266" cy="184666"/>
          </a:xfrm>
          <a:prstGeom prst="rect">
            <a:avLst/>
          </a:prstGeom>
          <a:solidFill>
            <a:schemeClr val="bg1"/>
          </a:solidFill>
        </p:spPr>
        <p:txBody>
          <a:bodyPr wrap="square">
            <a:spAutoFit/>
          </a:bodyPr>
          <a:lstStyle/>
          <a:p>
            <a:r>
              <a:rPr lang="en-US" sz="600" dirty="0">
                <a:latin typeface="Times New Roman"/>
                <a:cs typeface="Times New Roman"/>
              </a:rPr>
              <a:t>120</a:t>
            </a:r>
          </a:p>
        </p:txBody>
      </p:sp>
      <p:sp>
        <p:nvSpPr>
          <p:cNvPr id="19" name="Rectangle 18">
            <a:extLst>
              <a:ext uri="{FF2B5EF4-FFF2-40B4-BE49-F238E27FC236}">
                <a16:creationId xmlns:a16="http://schemas.microsoft.com/office/drawing/2014/main" id="{ACC7FEF4-8431-A240-817B-CF3D4849E419}"/>
              </a:ext>
            </a:extLst>
          </p:cNvPr>
          <p:cNvSpPr/>
          <p:nvPr/>
        </p:nvSpPr>
        <p:spPr>
          <a:xfrm>
            <a:off x="5425107" y="1497495"/>
            <a:ext cx="313266" cy="184666"/>
          </a:xfrm>
          <a:prstGeom prst="rect">
            <a:avLst/>
          </a:prstGeom>
          <a:solidFill>
            <a:schemeClr val="bg1"/>
          </a:solidFill>
        </p:spPr>
        <p:txBody>
          <a:bodyPr wrap="square">
            <a:spAutoFit/>
          </a:bodyPr>
          <a:lstStyle/>
          <a:p>
            <a:r>
              <a:rPr lang="en-US" sz="600" dirty="0">
                <a:latin typeface="Times New Roman"/>
                <a:cs typeface="Times New Roman"/>
              </a:rPr>
              <a:t>110</a:t>
            </a:r>
          </a:p>
        </p:txBody>
      </p:sp>
      <p:sp>
        <p:nvSpPr>
          <p:cNvPr id="20" name="Rectangle 19">
            <a:extLst>
              <a:ext uri="{FF2B5EF4-FFF2-40B4-BE49-F238E27FC236}">
                <a16:creationId xmlns:a16="http://schemas.microsoft.com/office/drawing/2014/main" id="{3271A2EC-1532-9843-BF67-356CA8904D5A}"/>
              </a:ext>
            </a:extLst>
          </p:cNvPr>
          <p:cNvSpPr/>
          <p:nvPr/>
        </p:nvSpPr>
        <p:spPr>
          <a:xfrm>
            <a:off x="5425107" y="1795301"/>
            <a:ext cx="313266" cy="184666"/>
          </a:xfrm>
          <a:prstGeom prst="rect">
            <a:avLst/>
          </a:prstGeom>
          <a:solidFill>
            <a:schemeClr val="bg1"/>
          </a:solidFill>
        </p:spPr>
        <p:txBody>
          <a:bodyPr wrap="square">
            <a:spAutoFit/>
          </a:bodyPr>
          <a:lstStyle/>
          <a:p>
            <a:r>
              <a:rPr lang="en-US" sz="600" dirty="0">
                <a:latin typeface="Times New Roman"/>
                <a:cs typeface="Times New Roman"/>
              </a:rPr>
              <a:t>100</a:t>
            </a:r>
          </a:p>
        </p:txBody>
      </p:sp>
      <p:sp>
        <p:nvSpPr>
          <p:cNvPr id="21" name="Rectangle 20">
            <a:extLst>
              <a:ext uri="{FF2B5EF4-FFF2-40B4-BE49-F238E27FC236}">
                <a16:creationId xmlns:a16="http://schemas.microsoft.com/office/drawing/2014/main" id="{6CE74EF1-2B9D-174E-88DF-1E362C30BD9E}"/>
              </a:ext>
            </a:extLst>
          </p:cNvPr>
          <p:cNvSpPr/>
          <p:nvPr/>
        </p:nvSpPr>
        <p:spPr>
          <a:xfrm>
            <a:off x="5425107" y="2084546"/>
            <a:ext cx="313266" cy="184666"/>
          </a:xfrm>
          <a:prstGeom prst="rect">
            <a:avLst/>
          </a:prstGeom>
          <a:solidFill>
            <a:schemeClr val="bg1"/>
          </a:solidFill>
        </p:spPr>
        <p:txBody>
          <a:bodyPr wrap="square">
            <a:spAutoFit/>
          </a:bodyPr>
          <a:lstStyle/>
          <a:p>
            <a:r>
              <a:rPr lang="en-US" sz="600" dirty="0">
                <a:latin typeface="Times New Roman"/>
                <a:cs typeface="Times New Roman"/>
              </a:rPr>
              <a:t>90</a:t>
            </a:r>
          </a:p>
        </p:txBody>
      </p:sp>
      <p:sp>
        <p:nvSpPr>
          <p:cNvPr id="22" name="Rectangle 21">
            <a:extLst>
              <a:ext uri="{FF2B5EF4-FFF2-40B4-BE49-F238E27FC236}">
                <a16:creationId xmlns:a16="http://schemas.microsoft.com/office/drawing/2014/main" id="{6D42593E-BBA7-6048-9FC2-94AB24189F9D}"/>
              </a:ext>
            </a:extLst>
          </p:cNvPr>
          <p:cNvSpPr/>
          <p:nvPr/>
        </p:nvSpPr>
        <p:spPr>
          <a:xfrm>
            <a:off x="5418611" y="1650679"/>
            <a:ext cx="313266" cy="184666"/>
          </a:xfrm>
          <a:prstGeom prst="rect">
            <a:avLst/>
          </a:prstGeom>
          <a:solidFill>
            <a:schemeClr val="bg1"/>
          </a:solidFill>
        </p:spPr>
        <p:txBody>
          <a:bodyPr wrap="square">
            <a:spAutoFit/>
          </a:bodyPr>
          <a:lstStyle/>
          <a:p>
            <a:endParaRPr lang="en-US" sz="600" dirty="0">
              <a:latin typeface="Times New Roman"/>
              <a:cs typeface="Times New Roman"/>
            </a:endParaRPr>
          </a:p>
        </p:txBody>
      </p:sp>
      <p:cxnSp>
        <p:nvCxnSpPr>
          <p:cNvPr id="23" name="Straight Arrow Connector 22">
            <a:extLst>
              <a:ext uri="{FF2B5EF4-FFF2-40B4-BE49-F238E27FC236}">
                <a16:creationId xmlns:a16="http://schemas.microsoft.com/office/drawing/2014/main" id="{9744C49E-EA4D-0747-88B9-A532EAA4A715}"/>
              </a:ext>
            </a:extLst>
          </p:cNvPr>
          <p:cNvCxnSpPr>
            <a:cxnSpLocks/>
          </p:cNvCxnSpPr>
          <p:nvPr/>
        </p:nvCxnSpPr>
        <p:spPr>
          <a:xfrm flipH="1">
            <a:off x="1091669" y="3111500"/>
            <a:ext cx="0" cy="100584"/>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EC80D717-669C-CC46-A805-EDF35FEF7B92}"/>
              </a:ext>
            </a:extLst>
          </p:cNvPr>
          <p:cNvSpPr/>
          <p:nvPr/>
        </p:nvSpPr>
        <p:spPr>
          <a:xfrm>
            <a:off x="900785" y="2946348"/>
            <a:ext cx="463588" cy="215444"/>
          </a:xfrm>
          <a:prstGeom prst="rect">
            <a:avLst/>
          </a:prstGeom>
        </p:spPr>
        <p:txBody>
          <a:bodyPr wrap="none">
            <a:spAutoFit/>
          </a:bodyPr>
          <a:lstStyle/>
          <a:p>
            <a:r>
              <a:rPr lang="en-US" sz="800" dirty="0">
                <a:latin typeface="Times New Roman" panose="02020603050405020304" pitchFamily="18" charset="0"/>
                <a:cs typeface="Times New Roman" panose="02020603050405020304" pitchFamily="18" charset="0"/>
              </a:rPr>
              <a:t>+/- 3 </a:t>
            </a:r>
            <a:r>
              <a:rPr lang="el-GR" sz="800" dirty="0">
                <a:latin typeface="Times New Roman" panose="02020603050405020304" pitchFamily="18" charset="0"/>
                <a:cs typeface="Times New Roman" panose="02020603050405020304" pitchFamily="18" charset="0"/>
              </a:rPr>
              <a:t>σ</a:t>
            </a:r>
            <a:endParaRPr lang="en-US"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256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758"/>
            <a:ext cx="8229600" cy="678709"/>
          </a:xfrm>
        </p:spPr>
        <p:txBody>
          <a:bodyPr>
            <a:normAutofit/>
          </a:bodyPr>
          <a:lstStyle/>
          <a:p>
            <a:r>
              <a:rPr lang="en-US" dirty="0">
                <a:latin typeface="Times New Roman" panose="02020603050405020304" pitchFamily="18" charset="0"/>
                <a:cs typeface="Times New Roman" panose="02020603050405020304" pitchFamily="18" charset="0"/>
              </a:rPr>
              <a:t>Plausible causes</a:t>
            </a:r>
          </a:p>
        </p:txBody>
      </p:sp>
      <p:sp>
        <p:nvSpPr>
          <p:cNvPr id="3" name="Content Placeholder 2"/>
          <p:cNvSpPr>
            <a:spLocks noGrp="1"/>
          </p:cNvSpPr>
          <p:nvPr>
            <p:ph idx="1"/>
          </p:nvPr>
        </p:nvSpPr>
        <p:spPr>
          <a:xfrm>
            <a:off x="182880" y="811261"/>
            <a:ext cx="8503920" cy="5809672"/>
          </a:xfrm>
        </p:spPr>
        <p:txBody>
          <a:bodyPr>
            <a:noAutofit/>
          </a:bodyPr>
          <a:lstStyle/>
          <a:p>
            <a:pPr lvl="0"/>
            <a:r>
              <a:rPr lang="en-US" sz="1600" dirty="0">
                <a:latin typeface="Times New Roman" panose="02020603050405020304" pitchFamily="18" charset="0"/>
                <a:cs typeface="Times New Roman" panose="02020603050405020304" pitchFamily="18" charset="0"/>
              </a:rPr>
              <a:t>Relativistic factors of electron and ion beams are separated by more than 2.5%-3% - </a:t>
            </a:r>
            <a:r>
              <a:rPr lang="en-US" sz="1600" dirty="0">
                <a:solidFill>
                  <a:srgbClr val="009051"/>
                </a:solidFill>
                <a:latin typeface="Times New Roman" panose="02020603050405020304" pitchFamily="18" charset="0"/>
                <a:cs typeface="Times New Roman" panose="02020603050405020304" pitchFamily="18" charset="0"/>
              </a:rPr>
              <a:t>Very unlikely </a:t>
            </a:r>
          </a:p>
          <a:p>
            <a:pPr lvl="1"/>
            <a:r>
              <a:rPr lang="en-US" sz="1600" dirty="0">
                <a:solidFill>
                  <a:srgbClr val="009051"/>
                </a:solidFill>
                <a:latin typeface="Times New Roman" panose="02020603050405020304" pitchFamily="18" charset="0"/>
                <a:cs typeface="Times New Roman" panose="02020603050405020304" pitchFamily="18" charset="0"/>
              </a:rPr>
              <a:t>This is extremely unlikely: RHIC beam energy is known with 0.1% accuracy and electron beam energy is calibrated using dipole magnet with 0.1% accuracy</a:t>
            </a:r>
            <a:r>
              <a:rPr lang="en-US" sz="1600" i="1" dirty="0">
                <a:solidFill>
                  <a:srgbClr val="009051"/>
                </a:solidFill>
                <a:latin typeface="Times New Roman" panose="02020603050405020304" pitchFamily="18" charset="0"/>
                <a:cs typeface="Times New Roman" panose="02020603050405020304" pitchFamily="18" charset="0"/>
              </a:rPr>
              <a:t>.</a:t>
            </a:r>
          </a:p>
          <a:p>
            <a:pPr lvl="0"/>
            <a:r>
              <a:rPr lang="en-US" sz="1600" dirty="0">
                <a:latin typeface="Times New Roman" panose="02020603050405020304" pitchFamily="18" charset="0"/>
                <a:cs typeface="Times New Roman" panose="02020603050405020304" pitchFamily="18" charset="0"/>
              </a:rPr>
              <a:t>FEL saturation - in this case increase in the input signal would be muted - </a:t>
            </a:r>
            <a:r>
              <a:rPr lang="en-US" sz="1600" dirty="0">
                <a:solidFill>
                  <a:srgbClr val="009051"/>
                </a:solidFill>
                <a:latin typeface="Times New Roman" panose="02020603050405020304" pitchFamily="18" charset="0"/>
                <a:cs typeface="Times New Roman" panose="02020603050405020304" pitchFamily="18" charset="0"/>
              </a:rPr>
              <a:t>Very unlikely </a:t>
            </a:r>
          </a:p>
          <a:p>
            <a:pPr lvl="1"/>
            <a:r>
              <a:rPr lang="en-US" sz="1600" dirty="0">
                <a:solidFill>
                  <a:srgbClr val="009051"/>
                </a:solidFill>
                <a:latin typeface="Times New Roman" panose="02020603050405020304" pitchFamily="18" charset="0"/>
                <a:cs typeface="Times New Roman" panose="02020603050405020304" pitchFamily="18" charset="0"/>
              </a:rPr>
              <a:t>Strongly reduced FEL gain was used for the imprint studies. Genesis simulation confirmed this assumption.</a:t>
            </a:r>
          </a:p>
          <a:p>
            <a:pPr lvl="0"/>
            <a:r>
              <a:rPr lang="en-US" sz="1600" dirty="0">
                <a:latin typeface="Times New Roman" panose="02020603050405020304" pitchFamily="18" charset="0"/>
                <a:cs typeface="Times New Roman" panose="02020603050405020304" pitchFamily="18" charset="0"/>
              </a:rPr>
              <a:t>Debye screening of ions does not occur after 1/2 of plasma oscillation - </a:t>
            </a:r>
            <a:r>
              <a:rPr lang="en-US" sz="1600" dirty="0">
                <a:solidFill>
                  <a:srgbClr val="009051"/>
                </a:solidFill>
                <a:latin typeface="Times New Roman" panose="02020603050405020304" pitchFamily="18" charset="0"/>
                <a:cs typeface="Times New Roman" panose="02020603050405020304" pitchFamily="18" charset="0"/>
              </a:rPr>
              <a:t>Eliminated</a:t>
            </a:r>
            <a:endParaRPr lang="en-US" sz="1600" dirty="0">
              <a:latin typeface="Times New Roman" panose="02020603050405020304" pitchFamily="18" charset="0"/>
              <a:cs typeface="Times New Roman" panose="02020603050405020304" pitchFamily="18" charset="0"/>
            </a:endParaRPr>
          </a:p>
          <a:p>
            <a:pPr lvl="1"/>
            <a:r>
              <a:rPr lang="en-US" sz="1600" dirty="0">
                <a:solidFill>
                  <a:srgbClr val="009051"/>
                </a:solidFill>
                <a:latin typeface="Times New Roman" panose="02020603050405020304" pitchFamily="18" charset="0"/>
                <a:cs typeface="Times New Roman" panose="02020603050405020304" pitchFamily="18" charset="0"/>
              </a:rPr>
              <a:t>Required slice energy spread of 0.75% and normalized emittance &gt; 10 </a:t>
            </a:r>
            <a:r>
              <a:rPr lang="el-GR" sz="1600" dirty="0">
                <a:solidFill>
                  <a:srgbClr val="009051"/>
                </a:solidFill>
                <a:latin typeface="Times New Roman" panose="02020603050405020304" pitchFamily="18" charset="0"/>
                <a:cs typeface="Times New Roman" panose="02020603050405020304" pitchFamily="18" charset="0"/>
              </a:rPr>
              <a:t>μ</a:t>
            </a:r>
            <a:r>
              <a:rPr lang="en-US" sz="1600" dirty="0">
                <a:solidFill>
                  <a:srgbClr val="009051"/>
                </a:solidFill>
                <a:latin typeface="Times New Roman" panose="02020603050405020304" pitchFamily="18" charset="0"/>
                <a:cs typeface="Times New Roman" panose="02020603050405020304" pitchFamily="18" charset="0"/>
              </a:rPr>
              <a:t>m rad with peak current of 100 A. </a:t>
            </a:r>
          </a:p>
          <a:p>
            <a:pPr lvl="0"/>
            <a:r>
              <a:rPr lang="en-US" sz="1600" dirty="0">
                <a:latin typeface="Times New Roman" panose="02020603050405020304" pitchFamily="18" charset="0"/>
                <a:cs typeface="Times New Roman" panose="02020603050405020304" pitchFamily="18" charset="0"/>
              </a:rPr>
              <a:t>Reduced transverse overlap: either extremely low electron beam emittance ~ 1 </a:t>
            </a:r>
            <a:r>
              <a:rPr lang="el-GR" sz="1600" dirty="0">
                <a:latin typeface="Times New Roman" panose="02020603050405020304" pitchFamily="18" charset="0"/>
                <a:cs typeface="Times New Roman" panose="02020603050405020304" pitchFamily="18" charset="0"/>
              </a:rPr>
              <a:t>μ</a:t>
            </a:r>
            <a:r>
              <a:rPr lang="en-US" sz="1600" dirty="0">
                <a:latin typeface="Times New Roman" panose="02020603050405020304" pitchFamily="18" charset="0"/>
                <a:cs typeface="Times New Roman" panose="02020603050405020304" pitchFamily="18" charset="0"/>
              </a:rPr>
              <a:t>m rad or a large ~2.5 mm orbit separation of  two beams - </a:t>
            </a:r>
            <a:r>
              <a:rPr lang="en-US" sz="1600" dirty="0">
                <a:solidFill>
                  <a:srgbClr val="009051"/>
                </a:solidFill>
                <a:latin typeface="Times New Roman" panose="02020603050405020304" pitchFamily="18" charset="0"/>
                <a:cs typeface="Times New Roman" panose="02020603050405020304" pitchFamily="18" charset="0"/>
              </a:rPr>
              <a:t>Eliminated</a:t>
            </a:r>
            <a:endParaRPr lang="en-US" sz="1600" dirty="0">
              <a:latin typeface="Times New Roman" panose="02020603050405020304" pitchFamily="18" charset="0"/>
              <a:cs typeface="Times New Roman" panose="02020603050405020304" pitchFamily="18" charset="0"/>
            </a:endParaRPr>
          </a:p>
          <a:p>
            <a:pPr lvl="1"/>
            <a:r>
              <a:rPr lang="en-US" sz="1600" i="1" dirty="0">
                <a:solidFill>
                  <a:srgbClr val="00B050"/>
                </a:solidFill>
                <a:latin typeface="Times New Roman" panose="02020603050405020304" pitchFamily="18" charset="0"/>
                <a:cs typeface="Times New Roman" panose="02020603050405020304" pitchFamily="18" charset="0"/>
              </a:rPr>
              <a:t>+/-2 mm separation is required , measured values were within +/- 0.5 mm</a:t>
            </a:r>
            <a:endParaRPr lang="en-US" sz="1600" dirty="0">
              <a:solidFill>
                <a:srgbClr val="00B050"/>
              </a:solidFill>
              <a:latin typeface="Times New Roman" panose="02020603050405020304" pitchFamily="18" charset="0"/>
              <a:cs typeface="Times New Roman" panose="02020603050405020304" pitchFamily="18" charset="0"/>
            </a:endParaRPr>
          </a:p>
          <a:p>
            <a:pPr lvl="1"/>
            <a:r>
              <a:rPr lang="en-US" sz="1600" i="1" dirty="0">
                <a:solidFill>
                  <a:srgbClr val="00B050"/>
                </a:solidFill>
                <a:latin typeface="Times New Roman" panose="02020603050405020304" pitchFamily="18" charset="0"/>
                <a:cs typeface="Times New Roman" panose="02020603050405020304" pitchFamily="18" charset="0"/>
              </a:rPr>
              <a:t>Measured slice emittance of the beam and found it to be expected 5-7 </a:t>
            </a:r>
            <a:r>
              <a:rPr lang="el-GR" sz="1600" i="1" dirty="0">
                <a:solidFill>
                  <a:srgbClr val="00B050"/>
                </a:solidFill>
                <a:latin typeface="Times New Roman" panose="02020603050405020304" pitchFamily="18" charset="0"/>
                <a:cs typeface="Times New Roman" panose="02020603050405020304" pitchFamily="18" charset="0"/>
              </a:rPr>
              <a:t>μ</a:t>
            </a:r>
            <a:r>
              <a:rPr lang="en-US" sz="1600" i="1" dirty="0">
                <a:solidFill>
                  <a:srgbClr val="00B050"/>
                </a:solidFill>
                <a:latin typeface="Times New Roman" panose="02020603050405020304" pitchFamily="18" charset="0"/>
                <a:cs typeface="Times New Roman" panose="02020603050405020304" pitchFamily="18" charset="0"/>
              </a:rPr>
              <a:t>m rad</a:t>
            </a:r>
            <a:endParaRPr lang="en-US" sz="1600" dirty="0">
              <a:solidFill>
                <a:srgbClr val="00B050"/>
              </a:solidFill>
              <a:latin typeface="Times New Roman" panose="02020603050405020304" pitchFamily="18" charset="0"/>
              <a:cs typeface="Times New Roman" panose="02020603050405020304" pitchFamily="18" charset="0"/>
            </a:endParaRPr>
          </a:p>
          <a:p>
            <a:pPr lvl="0"/>
            <a:r>
              <a:rPr lang="en-US" sz="1600" dirty="0">
                <a:latin typeface="Times New Roman" panose="02020603050405020304" pitchFamily="18" charset="0"/>
                <a:cs typeface="Times New Roman" panose="02020603050405020304" pitchFamily="18" charset="0"/>
              </a:rPr>
              <a:t>Shot noise of the ion beam is suppressed around 30 </a:t>
            </a:r>
            <a:r>
              <a:rPr lang="el-GR" sz="1600" dirty="0">
                <a:latin typeface="Times New Roman" panose="02020603050405020304" pitchFamily="18" charset="0"/>
                <a:cs typeface="Times New Roman" panose="02020603050405020304" pitchFamily="18" charset="0"/>
              </a:rPr>
              <a:t>μ</a:t>
            </a:r>
            <a:r>
              <a:rPr lang="en-US" sz="1600" dirty="0">
                <a:latin typeface="Times New Roman" panose="02020603050405020304" pitchFamily="18" charset="0"/>
                <a:cs typeface="Times New Roman" panose="02020603050405020304" pitchFamily="18" charset="0"/>
              </a:rPr>
              <a:t>m (10 THz): it would be the most profound finding.</a:t>
            </a:r>
          </a:p>
          <a:p>
            <a:pPr lvl="1"/>
            <a:r>
              <a:rPr lang="en-US" sz="1600" i="1" dirty="0">
                <a:solidFill>
                  <a:srgbClr val="00B050"/>
                </a:solidFill>
                <a:latin typeface="Times New Roman" panose="02020603050405020304" pitchFamily="18" charset="0"/>
                <a:cs typeface="Times New Roman" panose="02020603050405020304" pitchFamily="18" charset="0"/>
              </a:rPr>
              <a:t>Theory: we discovered a number of effects which should prevent such “entanglement. </a:t>
            </a:r>
          </a:p>
          <a:p>
            <a:pPr lvl="1"/>
            <a:r>
              <a:rPr lang="en-US" sz="1600" i="1" dirty="0">
                <a:solidFill>
                  <a:srgbClr val="00B050"/>
                </a:solidFill>
                <a:latin typeface="Times New Roman" panose="02020603050405020304" pitchFamily="18" charset="0"/>
                <a:cs typeface="Times New Roman" panose="02020603050405020304" pitchFamily="18" charset="0"/>
              </a:rPr>
              <a:t>Simulation with SPACE code of the 26.5 GeV/u Au ion beam propagating for about 27 km in intentionally smooth lattice indicated no observable changes in the THz range shot noise. </a:t>
            </a:r>
          </a:p>
          <a:p>
            <a:pPr marL="0" lvl="0" indent="0">
              <a:buNone/>
            </a:pPr>
            <a:endParaRPr lang="en-US" sz="1800"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7971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030" y="136229"/>
            <a:ext cx="8328991" cy="462116"/>
          </a:xfrm>
        </p:spPr>
        <p:txBody>
          <a:bodyPr>
            <a:noAutofit/>
          </a:bodyPr>
          <a:lstStyle/>
          <a:p>
            <a:pPr algn="ctr"/>
            <a:r>
              <a:rPr lang="en-US" sz="2800" dirty="0">
                <a:solidFill>
                  <a:srgbClr val="1513D7"/>
                </a:solidFill>
                <a:latin typeface="Times New Roman" panose="02020603050405020304" pitchFamily="18" charset="0"/>
                <a:cs typeface="Times New Roman" panose="02020603050405020304" pitchFamily="18" charset="0"/>
              </a:rPr>
              <a:t>Explanation the “imprint” studies results</a:t>
            </a:r>
            <a:br>
              <a:rPr lang="en-US" sz="2800" dirty="0">
                <a:solidFill>
                  <a:srgbClr val="1513D7"/>
                </a:solidFill>
                <a:latin typeface="Times New Roman" panose="02020603050405020304" pitchFamily="18" charset="0"/>
                <a:cs typeface="Times New Roman" panose="02020603050405020304" pitchFamily="18" charset="0"/>
              </a:rPr>
            </a:br>
            <a:endParaRPr lang="en-US" sz="2800" dirty="0">
              <a:solidFill>
                <a:srgbClr val="1513D7"/>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8572" y="598345"/>
            <a:ext cx="9026194" cy="3292661"/>
          </a:xfrm>
        </p:spPr>
        <p:txBody>
          <a:bodyPr>
            <a:normAutofit lnSpcReduction="10000"/>
          </a:bodyPr>
          <a:lstStyle/>
          <a:p>
            <a:r>
              <a:rPr lang="en-US" sz="1800" dirty="0">
                <a:solidFill>
                  <a:srgbClr val="002060"/>
                </a:solidFill>
                <a:latin typeface="Times New Roman" panose="02020603050405020304" pitchFamily="18" charset="0"/>
                <a:cs typeface="Times New Roman" panose="02020603050405020304" pitchFamily="18" charset="0"/>
              </a:rPr>
              <a:t>Three months of intense studies excluded a number of plausible explanations except one: </a:t>
            </a:r>
            <a:r>
              <a:rPr lang="en-US" sz="1800" b="1" dirty="0">
                <a:solidFill>
                  <a:srgbClr val="002060"/>
                </a:solidFill>
                <a:latin typeface="Times New Roman" panose="02020603050405020304" pitchFamily="18" charset="0"/>
                <a:cs typeface="Times New Roman" panose="02020603050405020304" pitchFamily="18" charset="0"/>
              </a:rPr>
              <a:t>excessive high frequency noise in the electron beam:</a:t>
            </a:r>
            <a:endParaRPr lang="en-US" sz="1800" dirty="0">
              <a:solidFill>
                <a:srgbClr val="002060"/>
              </a:solidFill>
              <a:latin typeface="Times New Roman" panose="02020603050405020304" pitchFamily="18" charset="0"/>
              <a:cs typeface="Times New Roman" panose="02020603050405020304" pitchFamily="18" charset="0"/>
            </a:endParaRPr>
          </a:p>
          <a:p>
            <a:pPr lvl="1"/>
            <a:r>
              <a:rPr lang="en-US" sz="1800" dirty="0">
                <a:solidFill>
                  <a:srgbClr val="002060"/>
                </a:solidFill>
                <a:latin typeface="Times New Roman" panose="02020603050405020304" pitchFamily="18" charset="0"/>
                <a:cs typeface="Times New Roman" panose="02020603050405020304" pitchFamily="18" charset="0"/>
              </a:rPr>
              <a:t>Noise in e-beam exceeds that expected from Poisson statistics (N</a:t>
            </a:r>
            <a:r>
              <a:rPr lang="en-US" sz="1800" baseline="30000" dirty="0">
                <a:solidFill>
                  <a:srgbClr val="002060"/>
                </a:solidFill>
                <a:latin typeface="Times New Roman" panose="02020603050405020304" pitchFamily="18" charset="0"/>
                <a:cs typeface="Times New Roman" panose="02020603050405020304" pitchFamily="18" charset="0"/>
              </a:rPr>
              <a:t>-1/2</a:t>
            </a:r>
            <a:r>
              <a:rPr lang="en-US" sz="1800" dirty="0">
                <a:solidFill>
                  <a:srgbClr val="002060"/>
                </a:solidFill>
                <a:latin typeface="Times New Roman" panose="02020603050405020304" pitchFamily="18" charset="0"/>
                <a:cs typeface="Times New Roman" panose="02020603050405020304" pitchFamily="18" charset="0"/>
              </a:rPr>
              <a:t>) by orders of magnitude</a:t>
            </a:r>
          </a:p>
          <a:p>
            <a:pPr lvl="1"/>
            <a:r>
              <a:rPr lang="en-US" sz="1800" dirty="0">
                <a:solidFill>
                  <a:srgbClr val="002060"/>
                </a:solidFill>
                <a:latin typeface="Times New Roman" panose="02020603050405020304" pitchFamily="18" charset="0"/>
                <a:cs typeface="Times New Roman" panose="02020603050405020304" pitchFamily="18" charset="0"/>
              </a:rPr>
              <a:t>The micro-bunching is amplified when e-beam propagates from the gun to the linac</a:t>
            </a:r>
          </a:p>
          <a:p>
            <a:pPr lvl="1"/>
            <a:r>
              <a:rPr lang="en-US" sz="1800" dirty="0">
                <a:solidFill>
                  <a:srgbClr val="002060"/>
                </a:solidFill>
                <a:latin typeface="Times New Roman" panose="02020603050405020304" pitchFamily="18" charset="0"/>
                <a:cs typeface="Times New Roman" panose="02020603050405020304" pitchFamily="18" charset="0"/>
              </a:rPr>
              <a:t>The mechanism is the Plasma-Cascade Instability (PCI)</a:t>
            </a:r>
          </a:p>
          <a:p>
            <a:pPr lvl="1"/>
            <a:r>
              <a:rPr lang="en-US" sz="1800" dirty="0">
                <a:solidFill>
                  <a:srgbClr val="002060"/>
                </a:solidFill>
                <a:latin typeface="Times New Roman" panose="02020603050405020304" pitchFamily="18" charset="0"/>
                <a:cs typeface="Times New Roman" panose="02020603050405020304" pitchFamily="18" charset="0"/>
              </a:rPr>
              <a:t>The modulation is upshifted via beam compression to the FEL frequency of 10 THz</a:t>
            </a:r>
          </a:p>
          <a:p>
            <a:r>
              <a:rPr lang="en-US" sz="1800" dirty="0">
                <a:solidFill>
                  <a:srgbClr val="FF0000"/>
                </a:solidFill>
                <a:latin typeface="Times New Roman" panose="02020603050405020304" pitchFamily="18" charset="0"/>
                <a:cs typeface="Times New Roman" panose="02020603050405020304" pitchFamily="18" charset="0"/>
              </a:rPr>
              <a:t>We experimentally observed a broad-band 0.4-0.7 THz density modulation in the uncompressed electron beam exiting the low-energy beamline</a:t>
            </a:r>
          </a:p>
          <a:p>
            <a:r>
              <a:rPr lang="en-US" sz="1800" dirty="0">
                <a:solidFill>
                  <a:srgbClr val="FF0000"/>
                </a:solidFill>
                <a:latin typeface="Times New Roman" panose="02020603050405020304" pitchFamily="18" charset="0"/>
                <a:cs typeface="Times New Roman" panose="02020603050405020304" pitchFamily="18" charset="0"/>
              </a:rPr>
              <a:t>The 20-fold compression used in the CeC “imprint” studies would result in 10 THz (e.g. 30 </a:t>
            </a:r>
            <a:r>
              <a:rPr lang="el-GR" sz="1800" dirty="0">
                <a:solidFill>
                  <a:srgbClr val="FF0000"/>
                </a:solidFill>
                <a:latin typeface="Times New Roman" panose="02020603050405020304" pitchFamily="18" charset="0"/>
                <a:cs typeface="Times New Roman" panose="02020603050405020304" pitchFamily="18" charset="0"/>
              </a:rPr>
              <a:t>μ</a:t>
            </a:r>
            <a:r>
              <a:rPr lang="en-US" sz="1800" dirty="0">
                <a:solidFill>
                  <a:srgbClr val="FF0000"/>
                </a:solidFill>
                <a:latin typeface="Times New Roman" panose="02020603050405020304" pitchFamily="18" charset="0"/>
                <a:cs typeface="Times New Roman" panose="02020603050405020304" pitchFamily="18" charset="0"/>
              </a:rPr>
              <a:t>m) e-beam density modulation</a:t>
            </a:r>
          </a:p>
        </p:txBody>
      </p:sp>
      <p:pic>
        <p:nvPicPr>
          <p:cNvPr id="5" name="Picture 4" descr="FY2018_08_5b80359a000f5eee_Fri_Aug_24_12-43-05_2018.44252.jpg">
            <a:extLst>
              <a:ext uri="{FF2B5EF4-FFF2-40B4-BE49-F238E27FC236}">
                <a16:creationId xmlns:a16="http://schemas.microsoft.com/office/drawing/2014/main" id="{EFC09131-D95F-A746-9603-16E7135DF6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7505" y="3969687"/>
            <a:ext cx="3255990" cy="837256"/>
          </a:xfrm>
          <a:prstGeom prst="rect">
            <a:avLst/>
          </a:prstGeom>
        </p:spPr>
      </p:pic>
      <p:pic>
        <p:nvPicPr>
          <p:cNvPr id="6" name="Picture 5" descr="Plot of FY2018_08_5b80359a000f5eee_Fri_Aug_24_12-43-05_2018.44252.tif">
            <a:extLst>
              <a:ext uri="{FF2B5EF4-FFF2-40B4-BE49-F238E27FC236}">
                <a16:creationId xmlns:a16="http://schemas.microsoft.com/office/drawing/2014/main" id="{89D6A8BC-5137-5643-8866-52EB64339F9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9451" y="4754313"/>
            <a:ext cx="2852097" cy="1298684"/>
          </a:xfrm>
          <a:prstGeom prst="rect">
            <a:avLst/>
          </a:prstGeom>
        </p:spPr>
      </p:pic>
      <p:sp>
        <p:nvSpPr>
          <p:cNvPr id="10" name="TextBox 9">
            <a:extLst>
              <a:ext uri="{FF2B5EF4-FFF2-40B4-BE49-F238E27FC236}">
                <a16:creationId xmlns:a16="http://schemas.microsoft.com/office/drawing/2014/main" id="{8600F76E-0857-644F-9383-3754E20772F9}"/>
              </a:ext>
            </a:extLst>
          </p:cNvPr>
          <p:cNvSpPr txBox="1"/>
          <p:nvPr/>
        </p:nvSpPr>
        <p:spPr>
          <a:xfrm>
            <a:off x="432065" y="3637335"/>
            <a:ext cx="2927404" cy="338554"/>
          </a:xfrm>
          <a:prstGeom prst="rect">
            <a:avLst/>
          </a:prstGeom>
          <a:noFill/>
        </p:spPr>
        <p:txBody>
          <a:bodyPr wrap="none" rtlCol="0">
            <a:spAutoFit/>
          </a:bodyPr>
          <a:lstStyle/>
          <a:p>
            <a:r>
              <a:rPr lang="en-US" sz="1600" dirty="0">
                <a:solidFill>
                  <a:srgbClr val="7030A0"/>
                </a:solidFill>
                <a:latin typeface="Times New Roman" panose="02020603050405020304" pitchFamily="18" charset="0"/>
                <a:cs typeface="Times New Roman" panose="02020603050405020304" pitchFamily="18" charset="0"/>
              </a:rPr>
              <a:t>Experiment: uncompressed beam</a:t>
            </a:r>
          </a:p>
        </p:txBody>
      </p:sp>
      <p:sp>
        <p:nvSpPr>
          <p:cNvPr id="19" name="Right Arrow 18">
            <a:extLst>
              <a:ext uri="{FF2B5EF4-FFF2-40B4-BE49-F238E27FC236}">
                <a16:creationId xmlns:a16="http://schemas.microsoft.com/office/drawing/2014/main" id="{9A92EC25-7A8A-C444-A735-2D327EBF37F9}"/>
              </a:ext>
            </a:extLst>
          </p:cNvPr>
          <p:cNvSpPr/>
          <p:nvPr/>
        </p:nvSpPr>
        <p:spPr>
          <a:xfrm>
            <a:off x="3473494" y="5051060"/>
            <a:ext cx="822811" cy="714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E71533-3444-8B46-9C68-C6DDFC388084}"/>
              </a:ext>
            </a:extLst>
          </p:cNvPr>
          <p:cNvSpPr/>
          <p:nvPr/>
        </p:nvSpPr>
        <p:spPr>
          <a:xfrm>
            <a:off x="6634863" y="5984667"/>
            <a:ext cx="2509137" cy="32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FY2018_08_5b803590000f5eec_Fri_Aug_24_12-42-55_2018.44252.gif">
            <a:extLst>
              <a:ext uri="{FF2B5EF4-FFF2-40B4-BE49-F238E27FC236}">
                <a16:creationId xmlns:a16="http://schemas.microsoft.com/office/drawing/2014/main" id="{91C858EF-B3F0-DC42-91BB-E2FBF769180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6468" t="66331" r="16117" b="21845"/>
          <a:stretch/>
        </p:blipFill>
        <p:spPr>
          <a:xfrm>
            <a:off x="99017" y="6000367"/>
            <a:ext cx="3593500" cy="837257"/>
          </a:xfrm>
          <a:prstGeom prst="rect">
            <a:avLst/>
          </a:prstGeom>
        </p:spPr>
      </p:pic>
      <p:pic>
        <p:nvPicPr>
          <p:cNvPr id="8" name="Picture 7">
            <a:extLst>
              <a:ext uri="{FF2B5EF4-FFF2-40B4-BE49-F238E27FC236}">
                <a16:creationId xmlns:a16="http://schemas.microsoft.com/office/drawing/2014/main" id="{451F040C-E27E-5547-B23C-DE71C59E8FAE}"/>
              </a:ext>
            </a:extLst>
          </p:cNvPr>
          <p:cNvPicPr>
            <a:picLocks noChangeAspect="1"/>
          </p:cNvPicPr>
          <p:nvPr/>
        </p:nvPicPr>
        <p:blipFill>
          <a:blip r:embed="rId6"/>
          <a:stretch>
            <a:fillRect/>
          </a:stretch>
        </p:blipFill>
        <p:spPr>
          <a:xfrm>
            <a:off x="4296306" y="3574687"/>
            <a:ext cx="4677114" cy="3262189"/>
          </a:xfrm>
          <a:prstGeom prst="rect">
            <a:avLst/>
          </a:prstGeom>
        </p:spPr>
      </p:pic>
    </p:spTree>
    <p:extLst>
      <p:ext uri="{BB962C8B-B14F-4D97-AF65-F5344CB8AC3E}">
        <p14:creationId xmlns:p14="http://schemas.microsoft.com/office/powerpoint/2010/main" val="3779773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50" y="0"/>
            <a:ext cx="8229600" cy="622300"/>
          </a:xfrm>
        </p:spPr>
        <p:txBody>
          <a:bodyPr>
            <a:noAutofit/>
          </a:bodyPr>
          <a:lstStyle/>
          <a:p>
            <a:r>
              <a:rPr lang="en-US" sz="3200" dirty="0">
                <a:latin typeface="Times New Roman" panose="02020603050405020304" pitchFamily="18" charset="0"/>
                <a:cs typeface="Times New Roman" panose="02020603050405020304" pitchFamily="18" charset="0"/>
              </a:rPr>
              <a:t>What is Plasma-Cascade Instability?</a:t>
            </a:r>
          </a:p>
        </p:txBody>
      </p:sp>
      <p:sp>
        <p:nvSpPr>
          <p:cNvPr id="3" name="Content Placeholder 2"/>
          <p:cNvSpPr>
            <a:spLocks noGrp="1"/>
          </p:cNvSpPr>
          <p:nvPr>
            <p:ph idx="1"/>
          </p:nvPr>
        </p:nvSpPr>
        <p:spPr>
          <a:xfrm>
            <a:off x="94611" y="506741"/>
            <a:ext cx="6106761" cy="4401130"/>
          </a:xfrm>
        </p:spPr>
        <p:txBody>
          <a:bodyPr>
            <a:noAutofit/>
          </a:bodyPr>
          <a:lstStyle/>
          <a:p>
            <a:r>
              <a:rPr lang="en-US" sz="1800" dirty="0">
                <a:solidFill>
                  <a:srgbClr val="000090"/>
                </a:solidFill>
                <a:latin typeface="Times New Roman" panose="02020603050405020304" pitchFamily="18" charset="0"/>
                <a:cs typeface="Times New Roman" panose="02020603050405020304" pitchFamily="18" charset="0"/>
              </a:rPr>
              <a:t>The Plasma-Cascade Instability (PCI) is a </a:t>
            </a:r>
            <a:r>
              <a:rPr lang="en-US" sz="1800" u="sng" dirty="0">
                <a:solidFill>
                  <a:srgbClr val="000090"/>
                </a:solidFill>
                <a:latin typeface="Times New Roman" panose="02020603050405020304" pitchFamily="18" charset="0"/>
                <a:cs typeface="Times New Roman" panose="02020603050405020304" pitchFamily="18" charset="0"/>
              </a:rPr>
              <a:t>longitudinal micro-bunching instability</a:t>
            </a:r>
            <a:r>
              <a:rPr lang="en-US" sz="1800" dirty="0">
                <a:solidFill>
                  <a:srgbClr val="000090"/>
                </a:solidFill>
                <a:latin typeface="Times New Roman" panose="02020603050405020304" pitchFamily="18" charset="0"/>
                <a:cs typeface="Times New Roman" panose="02020603050405020304" pitchFamily="18" charset="0"/>
              </a:rPr>
              <a:t> occurring </a:t>
            </a:r>
            <a:r>
              <a:rPr lang="en-US" sz="1800" u="sng" dirty="0">
                <a:solidFill>
                  <a:srgbClr val="000090"/>
                </a:solidFill>
                <a:latin typeface="Times New Roman" panose="02020603050405020304" pitchFamily="18" charset="0"/>
                <a:cs typeface="Times New Roman" panose="02020603050405020304" pitchFamily="18" charset="0"/>
              </a:rPr>
              <a:t>in a beam propagating along straight trajectory </a:t>
            </a:r>
          </a:p>
          <a:p>
            <a:r>
              <a:rPr lang="en-US" sz="1800" dirty="0">
                <a:solidFill>
                  <a:srgbClr val="0070C0"/>
                </a:solidFill>
                <a:latin typeface="Times New Roman" panose="02020603050405020304" pitchFamily="18" charset="0"/>
                <a:cs typeface="Times New Roman" panose="02020603050405020304" pitchFamily="18" charset="0"/>
              </a:rPr>
              <a:t>Idea of PCI caused by periodic modulation of the transverse beam size was suggested recently: </a:t>
            </a:r>
            <a:r>
              <a:rPr lang="de-DE" sz="1800" dirty="0">
                <a:solidFill>
                  <a:srgbClr val="0070C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/arxiv.org/abs/1802.08677</a:t>
            </a:r>
            <a:endParaRPr lang="en-US" sz="1800" dirty="0">
              <a:solidFill>
                <a:srgbClr val="0070C0"/>
              </a:solidFill>
              <a:latin typeface="Times New Roman" panose="02020603050405020304" pitchFamily="18" charset="0"/>
              <a:cs typeface="Times New Roman" panose="02020603050405020304" pitchFamily="18" charset="0"/>
            </a:endParaRPr>
          </a:p>
          <a:p>
            <a:r>
              <a:rPr lang="en-US" sz="1800" dirty="0">
                <a:solidFill>
                  <a:srgbClr val="000090"/>
                </a:solidFill>
                <a:latin typeface="Times New Roman" panose="02020603050405020304" pitchFamily="18" charset="0"/>
                <a:cs typeface="Times New Roman" panose="02020603050405020304" pitchFamily="18" charset="0"/>
              </a:rPr>
              <a:t>We explored this idea both theoretically and numerically in January 2018 with focus on cost-effective CeC for eRHIC and a possible test using existing CeC system for 3D cooling</a:t>
            </a:r>
          </a:p>
          <a:p>
            <a:r>
              <a:rPr lang="en-US" sz="1800" dirty="0">
                <a:solidFill>
                  <a:srgbClr val="000090"/>
                </a:solidFill>
                <a:latin typeface="Times New Roman" panose="02020603050405020304" pitchFamily="18" charset="0"/>
                <a:cs typeface="Times New Roman" panose="02020603050405020304" pitchFamily="18" charset="0"/>
              </a:rPr>
              <a:t>We had good agreement between the theory and 3D simulations for periodic systems</a:t>
            </a:r>
          </a:p>
          <a:p>
            <a:r>
              <a:rPr lang="en-US" sz="1800" dirty="0">
                <a:solidFill>
                  <a:srgbClr val="000090"/>
                </a:solidFill>
                <a:latin typeface="Times New Roman" panose="02020603050405020304" pitchFamily="18" charset="0"/>
                <a:cs typeface="Times New Roman" panose="02020603050405020304" pitchFamily="18" charset="0"/>
              </a:rPr>
              <a:t>Recent experimental studies clearly demonstrated PCI in the low energy beam transport (LEBT) of the CeC accelerator at THz frequencies</a:t>
            </a:r>
          </a:p>
          <a:p>
            <a:endParaRPr lang="en-US" sz="1800"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p:nvPr/>
        </p:nvPicPr>
        <p:blipFill>
          <a:blip r:embed="rId4" cstate="print">
            <a:extLst>
              <a:ext uri="{28A0092B-C50C-407E-A947-70E740481C1C}">
                <a14:useLocalDpi xmlns:a14="http://schemas.microsoft.com/office/drawing/2010/main"/>
              </a:ext>
            </a:extLst>
          </a:blip>
          <a:srcRect/>
          <a:stretch>
            <a:fillRect/>
          </a:stretch>
        </p:blipFill>
        <p:spPr bwMode="auto">
          <a:xfrm>
            <a:off x="546410" y="4907871"/>
            <a:ext cx="4500455" cy="1889824"/>
          </a:xfrm>
          <a:prstGeom prst="rect">
            <a:avLst/>
          </a:prstGeom>
          <a:noFill/>
          <a:ln>
            <a:noFill/>
          </a:ln>
        </p:spPr>
      </p:pic>
      <p:pic>
        <p:nvPicPr>
          <p:cNvPr id="12" name="Picture 11">
            <a:extLst>
              <a:ext uri="{FF2B5EF4-FFF2-40B4-BE49-F238E27FC236}">
                <a16:creationId xmlns:a16="http://schemas.microsoft.com/office/drawing/2014/main" id="{C445C91D-2271-9446-BB4E-74286228414B}"/>
              </a:ext>
            </a:extLst>
          </p:cNvPr>
          <p:cNvPicPr>
            <a:picLocks noChangeAspect="1"/>
          </p:cNvPicPr>
          <p:nvPr/>
        </p:nvPicPr>
        <p:blipFill>
          <a:blip r:embed="rId5"/>
          <a:stretch>
            <a:fillRect/>
          </a:stretch>
        </p:blipFill>
        <p:spPr>
          <a:xfrm>
            <a:off x="6558176" y="414291"/>
            <a:ext cx="2208509" cy="2350794"/>
          </a:xfrm>
          <a:prstGeom prst="rect">
            <a:avLst/>
          </a:prstGeom>
        </p:spPr>
      </p:pic>
      <p:pic>
        <p:nvPicPr>
          <p:cNvPr id="13" name="Picture 12">
            <a:extLst>
              <a:ext uri="{FF2B5EF4-FFF2-40B4-BE49-F238E27FC236}">
                <a16:creationId xmlns:a16="http://schemas.microsoft.com/office/drawing/2014/main" id="{6AEF03FC-1C86-F24D-AE5A-610576EBB4F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84195" y="4654627"/>
            <a:ext cx="2859805" cy="2143068"/>
          </a:xfrm>
          <a:prstGeom prst="rect">
            <a:avLst/>
          </a:prstGeom>
        </p:spPr>
      </p:pic>
      <p:sp>
        <p:nvSpPr>
          <p:cNvPr id="14" name="Rectangle 13">
            <a:extLst>
              <a:ext uri="{FF2B5EF4-FFF2-40B4-BE49-F238E27FC236}">
                <a16:creationId xmlns:a16="http://schemas.microsoft.com/office/drawing/2014/main" id="{65AC44CA-AC8C-374E-B906-4F73350B3FCD}"/>
              </a:ext>
            </a:extLst>
          </p:cNvPr>
          <p:cNvSpPr/>
          <p:nvPr/>
        </p:nvSpPr>
        <p:spPr>
          <a:xfrm>
            <a:off x="7262032" y="5975965"/>
            <a:ext cx="1452941" cy="523220"/>
          </a:xfrm>
          <a:prstGeom prst="rect">
            <a:avLst/>
          </a:prstGeom>
        </p:spPr>
        <p:txBody>
          <a:bodyPr wrap="square">
            <a:spAutoFit/>
          </a:bodyPr>
          <a:lstStyle/>
          <a:p>
            <a:pPr algn="ctr" fontAlgn="b"/>
            <a:r>
              <a:rPr lang="en-US" sz="1400" dirty="0">
                <a:solidFill>
                  <a:srgbClr val="FF0000"/>
                </a:solidFill>
                <a:latin typeface="Times New Roman"/>
                <a:cs typeface="Times New Roman"/>
              </a:rPr>
              <a:t>eRHIC PCA CeC</a:t>
            </a:r>
          </a:p>
          <a:p>
            <a:pPr algn="ctr" fontAlgn="b"/>
            <a:r>
              <a:rPr lang="en-US" sz="1400" dirty="0">
                <a:solidFill>
                  <a:srgbClr val="FF0000"/>
                </a:solidFill>
                <a:latin typeface="Times New Roman"/>
                <a:cs typeface="Times New Roman"/>
              </a:rPr>
              <a:t>@  1,000 THz</a:t>
            </a:r>
          </a:p>
        </p:txBody>
      </p:sp>
      <p:sp>
        <p:nvSpPr>
          <p:cNvPr id="15" name="TextBox 14">
            <a:extLst>
              <a:ext uri="{FF2B5EF4-FFF2-40B4-BE49-F238E27FC236}">
                <a16:creationId xmlns:a16="http://schemas.microsoft.com/office/drawing/2014/main" id="{FEC60F01-2AAE-6B48-BD5B-F2361CC7979D}"/>
              </a:ext>
            </a:extLst>
          </p:cNvPr>
          <p:cNvSpPr txBox="1"/>
          <p:nvPr/>
        </p:nvSpPr>
        <p:spPr>
          <a:xfrm rot="18315266">
            <a:off x="7054952" y="1565393"/>
            <a:ext cx="992579" cy="369332"/>
          </a:xfrm>
          <a:prstGeom prst="rect">
            <a:avLst/>
          </a:prstGeom>
          <a:noFill/>
        </p:spPr>
        <p:txBody>
          <a:bodyPr wrap="none" rtlCol="0">
            <a:spAutoFit/>
          </a:bodyPr>
          <a:lstStyle/>
          <a:p>
            <a:r>
              <a:rPr lang="en-US" dirty="0">
                <a:solidFill>
                  <a:schemeClr val="bg1"/>
                </a:solidFill>
                <a:latin typeface="Times New Roman" panose="02020603050405020304" pitchFamily="18" charset="0"/>
                <a:cs typeface="Times New Roman" panose="02020603050405020304" pitchFamily="18" charset="0"/>
              </a:rPr>
              <a:t>Stability</a:t>
            </a:r>
          </a:p>
        </p:txBody>
      </p:sp>
      <p:pic>
        <p:nvPicPr>
          <p:cNvPr id="16" name="内容占位符 3">
            <a:extLst>
              <a:ext uri="{FF2B5EF4-FFF2-40B4-BE49-F238E27FC236}">
                <a16:creationId xmlns:a16="http://schemas.microsoft.com/office/drawing/2014/main" id="{A5B1E921-8697-F340-9D90-F4F7B785627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46506" y="2779924"/>
            <a:ext cx="2631850" cy="1972244"/>
          </a:xfrm>
          <a:prstGeom prst="rect">
            <a:avLst/>
          </a:prstGeom>
        </p:spPr>
      </p:pic>
      <p:sp>
        <p:nvSpPr>
          <p:cNvPr id="17" name="Rectangle 16">
            <a:extLst>
              <a:ext uri="{FF2B5EF4-FFF2-40B4-BE49-F238E27FC236}">
                <a16:creationId xmlns:a16="http://schemas.microsoft.com/office/drawing/2014/main" id="{99DC3BB0-2F44-124C-A28F-7E0CFBA7D709}"/>
              </a:ext>
            </a:extLst>
          </p:cNvPr>
          <p:cNvSpPr/>
          <p:nvPr/>
        </p:nvSpPr>
        <p:spPr>
          <a:xfrm>
            <a:off x="7379304" y="3862807"/>
            <a:ext cx="947896" cy="523220"/>
          </a:xfrm>
          <a:prstGeom prst="rect">
            <a:avLst/>
          </a:prstGeom>
        </p:spPr>
        <p:txBody>
          <a:bodyPr wrap="none">
            <a:spAutoFit/>
          </a:bodyPr>
          <a:lstStyle/>
          <a:p>
            <a:pPr algn="ctr" fontAlgn="b"/>
            <a:r>
              <a:rPr lang="en-US" sz="1400" dirty="0">
                <a:solidFill>
                  <a:srgbClr val="FF0000"/>
                </a:solidFill>
                <a:latin typeface="Times New Roman"/>
                <a:cs typeface="Times New Roman"/>
              </a:rPr>
              <a:t>CeC test</a:t>
            </a:r>
          </a:p>
          <a:p>
            <a:pPr algn="ctr" fontAlgn="b"/>
            <a:r>
              <a:rPr lang="en-US" sz="1400" dirty="0">
                <a:solidFill>
                  <a:srgbClr val="FF0000"/>
                </a:solidFill>
                <a:latin typeface="Times New Roman"/>
                <a:cs typeface="Times New Roman"/>
              </a:rPr>
              <a:t>@ 25 THz</a:t>
            </a:r>
          </a:p>
        </p:txBody>
      </p:sp>
      <p:sp>
        <p:nvSpPr>
          <p:cNvPr id="19" name="Right Arrow 18">
            <a:extLst>
              <a:ext uri="{FF2B5EF4-FFF2-40B4-BE49-F238E27FC236}">
                <a16:creationId xmlns:a16="http://schemas.microsoft.com/office/drawing/2014/main" id="{DC078DF5-65E5-354A-A6F4-358C26C37C55}"/>
              </a:ext>
            </a:extLst>
          </p:cNvPr>
          <p:cNvSpPr/>
          <p:nvPr/>
        </p:nvSpPr>
        <p:spPr>
          <a:xfrm>
            <a:off x="5256591" y="5229296"/>
            <a:ext cx="817878" cy="4968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Object 19">
            <a:extLst>
              <a:ext uri="{FF2B5EF4-FFF2-40B4-BE49-F238E27FC236}">
                <a16:creationId xmlns:a16="http://schemas.microsoft.com/office/drawing/2014/main" id="{AB63306F-4C22-FC4A-8326-DA606555A854}"/>
              </a:ext>
            </a:extLst>
          </p:cNvPr>
          <p:cNvGraphicFramePr>
            <a:graphicFrameLocks noChangeAspect="1"/>
          </p:cNvGraphicFramePr>
          <p:nvPr>
            <p:extLst>
              <p:ext uri="{D42A27DB-BD31-4B8C-83A1-F6EECF244321}">
                <p14:modId xmlns:p14="http://schemas.microsoft.com/office/powerpoint/2010/main" val="3569943385"/>
              </p:ext>
            </p:extLst>
          </p:nvPr>
        </p:nvGraphicFramePr>
        <p:xfrm>
          <a:off x="3307456" y="4189077"/>
          <a:ext cx="2767013" cy="638175"/>
        </p:xfrm>
        <a:graphic>
          <a:graphicData uri="http://schemas.openxmlformats.org/presentationml/2006/ole">
            <mc:AlternateContent xmlns:mc="http://schemas.openxmlformats.org/markup-compatibility/2006">
              <mc:Choice xmlns:v="urn:schemas-microsoft-com:vml" Requires="v">
                <p:oleObj spid="_x0000_s9276" name="Equation" r:id="rId8" imgW="1981200" imgH="457200" progId="Equation.DSMT4">
                  <p:embed/>
                </p:oleObj>
              </mc:Choice>
              <mc:Fallback>
                <p:oleObj name="Equation" r:id="rId8" imgW="1981200" imgH="457200" progId="Equation.DSMT4">
                  <p:embed/>
                  <p:pic>
                    <p:nvPicPr>
                      <p:cNvPr id="7" name="Object 6"/>
                      <p:cNvPicPr/>
                      <p:nvPr/>
                    </p:nvPicPr>
                    <p:blipFill>
                      <a:blip r:embed="rId9"/>
                      <a:stretch>
                        <a:fillRect/>
                      </a:stretch>
                    </p:blipFill>
                    <p:spPr>
                      <a:xfrm>
                        <a:off x="3307456" y="4189077"/>
                        <a:ext cx="2767013" cy="63817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EFE4B80A-E8CE-114C-9356-7C648CCFF279}"/>
              </a:ext>
            </a:extLst>
          </p:cNvPr>
          <p:cNvGraphicFramePr>
            <a:graphicFrameLocks noChangeAspect="1"/>
          </p:cNvGraphicFramePr>
          <p:nvPr>
            <p:extLst>
              <p:ext uri="{D42A27DB-BD31-4B8C-83A1-F6EECF244321}">
                <p14:modId xmlns:p14="http://schemas.microsoft.com/office/powerpoint/2010/main" val="2113024011"/>
              </p:ext>
            </p:extLst>
          </p:nvPr>
        </p:nvGraphicFramePr>
        <p:xfrm>
          <a:off x="1583487" y="6034087"/>
          <a:ext cx="2508250" cy="823913"/>
        </p:xfrm>
        <a:graphic>
          <a:graphicData uri="http://schemas.openxmlformats.org/presentationml/2006/ole">
            <mc:AlternateContent xmlns:mc="http://schemas.openxmlformats.org/markup-compatibility/2006">
              <mc:Choice xmlns:v="urn:schemas-microsoft-com:vml" Requires="v">
                <p:oleObj spid="_x0000_s9277" name="Equation" r:id="rId10" imgW="1587500" imgH="520700" progId="Equation.DSMT4">
                  <p:embed/>
                </p:oleObj>
              </mc:Choice>
              <mc:Fallback>
                <p:oleObj name="Equation" r:id="rId10" imgW="1587500" imgH="520700" progId="Equation.DSMT4">
                  <p:embed/>
                  <p:pic>
                    <p:nvPicPr>
                      <p:cNvPr id="5" name="Object 4"/>
                      <p:cNvPicPr/>
                      <p:nvPr/>
                    </p:nvPicPr>
                    <p:blipFill>
                      <a:blip r:embed="rId11"/>
                      <a:stretch>
                        <a:fillRect/>
                      </a:stretch>
                    </p:blipFill>
                    <p:spPr>
                      <a:xfrm>
                        <a:off x="1583487" y="6034087"/>
                        <a:ext cx="2508250" cy="823913"/>
                      </a:xfrm>
                      <a:prstGeom prst="rect">
                        <a:avLst/>
                      </a:prstGeom>
                      <a:solidFill>
                        <a:schemeClr val="bg1"/>
                      </a:solidFill>
                      <a:ln w="76200" cmpd="sng">
                        <a:noFill/>
                      </a:ln>
                    </p:spPr>
                  </p:pic>
                </p:oleObj>
              </mc:Fallback>
            </mc:AlternateContent>
          </a:graphicData>
        </a:graphic>
      </p:graphicFrame>
      <p:graphicFrame>
        <p:nvGraphicFramePr>
          <p:cNvPr id="23" name="Object 22">
            <a:extLst>
              <a:ext uri="{FF2B5EF4-FFF2-40B4-BE49-F238E27FC236}">
                <a16:creationId xmlns:a16="http://schemas.microsoft.com/office/drawing/2014/main" id="{CDCAB254-BB0E-9A4A-89E5-5554FC9E848B}"/>
              </a:ext>
            </a:extLst>
          </p:cNvPr>
          <p:cNvGraphicFramePr>
            <a:graphicFrameLocks noChangeAspect="1"/>
          </p:cNvGraphicFramePr>
          <p:nvPr>
            <p:extLst>
              <p:ext uri="{D42A27DB-BD31-4B8C-83A1-F6EECF244321}">
                <p14:modId xmlns:p14="http://schemas.microsoft.com/office/powerpoint/2010/main" val="3260045511"/>
              </p:ext>
            </p:extLst>
          </p:nvPr>
        </p:nvGraphicFramePr>
        <p:xfrm>
          <a:off x="674974" y="4334787"/>
          <a:ext cx="2162638" cy="485986"/>
        </p:xfrm>
        <a:graphic>
          <a:graphicData uri="http://schemas.openxmlformats.org/presentationml/2006/ole">
            <mc:AlternateContent xmlns:mc="http://schemas.openxmlformats.org/markup-compatibility/2006">
              <mc:Choice xmlns:v="urn:schemas-microsoft-com:vml" Requires="v">
                <p:oleObj spid="_x0000_s9278" name="Equation" r:id="rId12" imgW="1130300" imgH="254000" progId="Equation.DSMT4">
                  <p:embed/>
                </p:oleObj>
              </mc:Choice>
              <mc:Fallback>
                <p:oleObj name="Equation" r:id="rId12" imgW="1130300" imgH="254000" progId="Equation.DSMT4">
                  <p:embed/>
                  <p:pic>
                    <p:nvPicPr>
                      <p:cNvPr id="6" name="Object 5"/>
                      <p:cNvPicPr/>
                      <p:nvPr/>
                    </p:nvPicPr>
                    <p:blipFill>
                      <a:blip r:embed="rId13"/>
                      <a:stretch>
                        <a:fillRect/>
                      </a:stretch>
                    </p:blipFill>
                    <p:spPr>
                      <a:xfrm>
                        <a:off x="674974" y="4334787"/>
                        <a:ext cx="2162638" cy="485986"/>
                      </a:xfrm>
                      <a:prstGeom prst="rect">
                        <a:avLst/>
                      </a:prstGeom>
                    </p:spPr>
                  </p:pic>
                </p:oleObj>
              </mc:Fallback>
            </mc:AlternateContent>
          </a:graphicData>
        </a:graphic>
      </p:graphicFrame>
    </p:spTree>
    <p:extLst>
      <p:ext uri="{BB962C8B-B14F-4D97-AF65-F5344CB8AC3E}">
        <p14:creationId xmlns:p14="http://schemas.microsoft.com/office/powerpoint/2010/main" val="59190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2802"/>
          </a:xfrm>
        </p:spPr>
        <p:txBody>
          <a:bodyPr>
            <a:noAutofit/>
          </a:bodyPr>
          <a:lstStyle/>
          <a:p>
            <a:r>
              <a:rPr lang="en-US" sz="3200" dirty="0">
                <a:solidFill>
                  <a:srgbClr val="000090"/>
                </a:solidFill>
                <a:latin typeface="Times New Roman" panose="02020603050405020304" pitchFamily="18" charset="0"/>
                <a:cs typeface="Times New Roman" panose="02020603050405020304" pitchFamily="18" charset="0"/>
              </a:rPr>
              <a:t>What we learned from the CeC experiment?</a:t>
            </a:r>
          </a:p>
        </p:txBody>
      </p:sp>
      <p:sp>
        <p:nvSpPr>
          <p:cNvPr id="3" name="Content Placeholder 2"/>
          <p:cNvSpPr>
            <a:spLocks noGrp="1"/>
          </p:cNvSpPr>
          <p:nvPr>
            <p:ph idx="1"/>
          </p:nvPr>
        </p:nvSpPr>
        <p:spPr>
          <a:xfrm>
            <a:off x="96886" y="844506"/>
            <a:ext cx="8902147" cy="5427996"/>
          </a:xfrm>
        </p:spPr>
        <p:txBody>
          <a:bodyPr>
            <a:normAutofit fontScale="85000" lnSpcReduction="20000"/>
          </a:bodyPr>
          <a:lstStyle/>
          <a:p>
            <a:r>
              <a:rPr lang="en-US" dirty="0">
                <a:solidFill>
                  <a:srgbClr val="FF0000"/>
                </a:solidFill>
                <a:latin typeface="Times New Roman" panose="02020603050405020304" pitchFamily="18" charset="0"/>
                <a:cs typeface="Times New Roman" panose="02020603050405020304" pitchFamily="18" charset="0"/>
              </a:rPr>
              <a:t>We had discovered excessive high frequency (10 THz) noise in the electron beam, suppression of which is critically important for designing and building any CeC cooler</a:t>
            </a:r>
          </a:p>
          <a:p>
            <a:r>
              <a:rPr lang="en-US" dirty="0">
                <a:solidFill>
                  <a:srgbClr val="1513D7"/>
                </a:solidFill>
                <a:latin typeface="Times New Roman" panose="02020603050405020304" pitchFamily="18" charset="0"/>
                <a:cs typeface="Times New Roman" panose="02020603050405020304" pitchFamily="18" charset="0"/>
              </a:rPr>
              <a:t>We found explanation of this phenomenon in the beam dynamics - the Plasma-Cascade Instability</a:t>
            </a:r>
          </a:p>
          <a:p>
            <a:r>
              <a:rPr lang="en-US" dirty="0">
                <a:solidFill>
                  <a:srgbClr val="1513D7"/>
                </a:solidFill>
                <a:latin typeface="Times New Roman" panose="02020603050405020304" pitchFamily="18" charset="0"/>
                <a:cs typeface="Times New Roman" panose="02020603050405020304" pitchFamily="18" charset="0"/>
              </a:rPr>
              <a:t>This instability can significantly modify e-beam quality at microscopic scale and is very hard to observe experimentally</a:t>
            </a:r>
          </a:p>
          <a:p>
            <a:r>
              <a:rPr lang="en-US" dirty="0">
                <a:solidFill>
                  <a:srgbClr val="1513D7"/>
                </a:solidFill>
                <a:latin typeface="Times New Roman" panose="02020603050405020304" pitchFamily="18" charset="0"/>
                <a:cs typeface="Times New Roman" panose="02020603050405020304" pitchFamily="18" charset="0"/>
              </a:rPr>
              <a:t>It would be impossible to find this phenomena without the experiment that we had conducted </a:t>
            </a:r>
          </a:p>
          <a:p>
            <a:r>
              <a:rPr lang="en-US" dirty="0">
                <a:solidFill>
                  <a:srgbClr val="FF0000"/>
                </a:solidFill>
                <a:latin typeface="Times New Roman" panose="02020603050405020304" pitchFamily="18" charset="0"/>
                <a:cs typeface="Times New Roman" panose="02020603050405020304" pitchFamily="18" charset="0"/>
              </a:rPr>
              <a:t>We experimentally demonstrated that PCI is present in the low-energy transport of the CeC accelerator</a:t>
            </a:r>
            <a:endParaRPr lang="en-US" dirty="0">
              <a:solidFill>
                <a:srgbClr val="1513D7"/>
              </a:solidFill>
              <a:latin typeface="Times New Roman" panose="02020603050405020304" pitchFamily="18" charset="0"/>
              <a:cs typeface="Times New Roman" panose="02020603050405020304" pitchFamily="18" charset="0"/>
            </a:endParaRPr>
          </a:p>
          <a:p>
            <a:r>
              <a:rPr lang="en-US" dirty="0">
                <a:solidFill>
                  <a:srgbClr val="1513D7"/>
                </a:solidFill>
                <a:latin typeface="Times New Roman" panose="02020603050405020304" pitchFamily="18" charset="0"/>
                <a:cs typeface="Times New Roman" panose="02020603050405020304" pitchFamily="18" charset="0"/>
              </a:rPr>
              <a:t>We had developed theory and numerical tools to accurately simulate PCI at constant beam energy .Development of theoretical and numerical tools for arbitrary accelerator lattices is in progress</a:t>
            </a:r>
          </a:p>
          <a:p>
            <a:r>
              <a:rPr lang="en-US" dirty="0">
                <a:solidFill>
                  <a:schemeClr val="accent6">
                    <a:lumMod val="75000"/>
                  </a:schemeClr>
                </a:solidFill>
                <a:latin typeface="Times New Roman" panose="02020603050405020304" pitchFamily="18" charset="0"/>
                <a:cs typeface="Times New Roman" panose="02020603050405020304" pitchFamily="18" charset="0"/>
              </a:rPr>
              <a:t>We propose to tame this high-frequency broad-band instability for designing and testing a cost-effective CeC</a:t>
            </a:r>
          </a:p>
        </p:txBody>
      </p:sp>
    </p:spTree>
    <p:extLst>
      <p:ext uri="{BB962C8B-B14F-4D97-AF65-F5344CB8AC3E}">
        <p14:creationId xmlns:p14="http://schemas.microsoft.com/office/powerpoint/2010/main" val="2438609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C692770-CD60-FE40-AECF-4ADB1840BACC}"/>
              </a:ext>
            </a:extLst>
          </p:cNvPr>
          <p:cNvSpPr>
            <a:spLocks noGrp="1"/>
          </p:cNvSpPr>
          <p:nvPr>
            <p:ph type="title"/>
          </p:nvPr>
        </p:nvSpPr>
        <p:spPr>
          <a:xfrm>
            <a:off x="407504" y="145165"/>
            <a:ext cx="8328991" cy="823878"/>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Dumbest possible test: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power of radiation from bending magnet</a:t>
            </a:r>
          </a:p>
        </p:txBody>
      </p:sp>
      <p:sp>
        <p:nvSpPr>
          <p:cNvPr id="6" name="Rectangle 8">
            <a:extLst>
              <a:ext uri="{FF2B5EF4-FFF2-40B4-BE49-F238E27FC236}">
                <a16:creationId xmlns:a16="http://schemas.microsoft.com/office/drawing/2014/main" id="{75572BE5-E936-0846-9371-62EE9E9F52D5}"/>
              </a:ext>
            </a:extLst>
          </p:cNvPr>
          <p:cNvSpPr>
            <a:spLocks noChangeArrowheads="1"/>
          </p:cNvSpPr>
          <p:nvPr/>
        </p:nvSpPr>
        <p:spPr bwMode="auto">
          <a:xfrm>
            <a:off x="1103970" y="1427354"/>
            <a:ext cx="123607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175" name="Picture 4099" descr="/var/folders/v1/dmx0vfvd6yg56_6nd45dfprr0000gn/T/com.microsoft.Word/WebArchiveCopyPasteTempFiles/FY2018_09_5b9d96fd000f9893_Sat_Sep_15_193420_2018.10404.gif">
            <a:extLst>
              <a:ext uri="{FF2B5EF4-FFF2-40B4-BE49-F238E27FC236}">
                <a16:creationId xmlns:a16="http://schemas.microsoft.com/office/drawing/2014/main" id="{8F175E6D-8EB1-D949-9D9C-67CF7DEA048D}"/>
              </a:ext>
            </a:extLst>
          </p:cNvPr>
          <p:cNvPicPr>
            <a:picLocks noChangeAspect="1" noChangeArrowheads="1"/>
          </p:cNvPicPr>
          <p:nvPr/>
        </p:nvPicPr>
        <p:blipFill>
          <a:blip r:embed="rId2" r:link="rId3" cstate="print">
            <a:extLst>
              <a:ext uri="{28A0092B-C50C-407E-A947-70E740481C1C}">
                <a14:useLocalDpi xmlns:a14="http://schemas.microsoft.com/office/drawing/2010/main"/>
              </a:ext>
            </a:extLst>
          </a:blip>
          <a:srcRect/>
          <a:stretch>
            <a:fillRect/>
          </a:stretch>
        </p:blipFill>
        <p:spPr bwMode="auto">
          <a:xfrm>
            <a:off x="1349298" y="1338145"/>
            <a:ext cx="6066264" cy="3470467"/>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9389DC87-1E6A-9F41-B0F3-5D9A28506C9E}"/>
              </a:ext>
            </a:extLst>
          </p:cNvPr>
          <p:cNvSpPr txBox="1">
            <a:spLocks/>
          </p:cNvSpPr>
          <p:nvPr/>
        </p:nvSpPr>
        <p:spPr>
          <a:xfrm>
            <a:off x="541318" y="5096109"/>
            <a:ext cx="8328991" cy="1062229"/>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2800" b="0" dirty="0">
                <a:latin typeface="Times New Roman" panose="02020603050405020304" pitchFamily="18" charset="0"/>
                <a:cs typeface="Times New Roman" panose="02020603050405020304" pitchFamily="18" charset="0"/>
              </a:rPr>
              <a:t>IR detector signal induced by radiation from 45-degree bending magnet by 7,800 electron bunches 0.65 nC per bunch charge. Energy is 300x larger than spontaneous radiation</a:t>
            </a:r>
          </a:p>
        </p:txBody>
      </p:sp>
    </p:spTree>
    <p:extLst>
      <p:ext uri="{BB962C8B-B14F-4D97-AF65-F5344CB8AC3E}">
        <p14:creationId xmlns:p14="http://schemas.microsoft.com/office/powerpoint/2010/main" val="190085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B56AA-D413-AE48-8915-61A4FE9105D1}"/>
              </a:ext>
            </a:extLst>
          </p:cNvPr>
          <p:cNvSpPr>
            <a:spLocks noGrp="1"/>
          </p:cNvSpPr>
          <p:nvPr>
            <p:ph type="title"/>
          </p:nvPr>
        </p:nvSpPr>
        <p:spPr>
          <a:xfrm>
            <a:off x="407504" y="82943"/>
            <a:ext cx="8328991" cy="1325563"/>
          </a:xfrm>
        </p:spPr>
        <p:txBody>
          <a:bodyPr>
            <a:normAutofit fontScale="90000"/>
          </a:bodyPr>
          <a:lstStyle/>
          <a:p>
            <a:pPr algn="ctr"/>
            <a:r>
              <a:rPr lang="en-US" b="0" dirty="0">
                <a:solidFill>
                  <a:srgbClr val="7030A0"/>
                </a:solidFill>
                <a:latin typeface="Times New Roman" panose="02020603050405020304" pitchFamily="18" charset="0"/>
                <a:cs typeface="Times New Roman" panose="02020603050405020304" pitchFamily="18" charset="0"/>
              </a:rPr>
              <a:t>Turning linac &amp; dogleg into e-beam </a:t>
            </a:r>
            <a:r>
              <a:rPr lang="en-US" b="0" dirty="0" err="1">
                <a:solidFill>
                  <a:srgbClr val="7030A0"/>
                </a:solidFill>
                <a:latin typeface="Times New Roman" panose="02020603050405020304" pitchFamily="18" charset="0"/>
                <a:cs typeface="Times New Roman" panose="02020603050405020304" pitchFamily="18" charset="0"/>
              </a:rPr>
              <a:t>psec</a:t>
            </a:r>
            <a:r>
              <a:rPr lang="en-US" b="0" dirty="0">
                <a:solidFill>
                  <a:srgbClr val="7030A0"/>
                </a:solidFill>
                <a:latin typeface="Times New Roman" panose="02020603050405020304" pitchFamily="18" charset="0"/>
                <a:cs typeface="Times New Roman" panose="02020603050405020304" pitchFamily="18" charset="0"/>
              </a:rPr>
              <a:t> time-resolved studies: </a:t>
            </a:r>
            <a:r>
              <a:rPr lang="en-US" b="0" i="1" dirty="0">
                <a:solidFill>
                  <a:srgbClr val="7030A0"/>
                </a:solidFill>
                <a:latin typeface="Times New Roman" panose="02020603050405020304" pitchFamily="18" charset="0"/>
                <a:cs typeface="Times New Roman" panose="02020603050405020304" pitchFamily="18" charset="0"/>
              </a:rPr>
              <a:t>t</a:t>
            </a:r>
            <a:r>
              <a:rPr lang="en-US" b="0" i="1" dirty="0">
                <a:solidFill>
                  <a:srgbClr val="7030A0"/>
                </a:solidFill>
                <a:latin typeface="Times New Roman" panose="02020603050405020304" pitchFamily="18" charset="0"/>
                <a:cs typeface="Times New Roman" panose="02020603050405020304" pitchFamily="18" charset="0"/>
                <a:sym typeface="Wingdings" pitchFamily="2" charset="2"/>
              </a:rPr>
              <a:t>-&gt;E-&gt;x</a:t>
            </a:r>
            <a:r>
              <a:rPr lang="en-US" b="0" dirty="0">
                <a:solidFill>
                  <a:srgbClr val="7030A0"/>
                </a:solidFill>
                <a:latin typeface="Times New Roman" panose="02020603050405020304" pitchFamily="18" charset="0"/>
                <a:cs typeface="Times New Roman" panose="02020603050405020304" pitchFamily="18" charset="0"/>
                <a:sym typeface="Wingdings" pitchFamily="2" charset="2"/>
              </a:rPr>
              <a:t> transformer</a:t>
            </a:r>
            <a:endParaRPr lang="en-US" b="0" dirty="0">
              <a:solidFill>
                <a:srgbClr val="7030A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AD738BD-01BC-024A-9E78-A9ED0B139AB8}"/>
              </a:ext>
            </a:extLst>
          </p:cNvPr>
          <p:cNvSpPr>
            <a:spLocks noGrp="1"/>
          </p:cNvSpPr>
          <p:nvPr>
            <p:ph idx="1"/>
          </p:nvPr>
        </p:nvSpPr>
        <p:spPr>
          <a:xfrm>
            <a:off x="490653" y="4579433"/>
            <a:ext cx="8535773" cy="1542044"/>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Operate SRF linac at low 100-200 kV voltage and zero-crossing to insert t-dependent chip: </a:t>
            </a:r>
            <a:r>
              <a:rPr lang="en-US" i="1" dirty="0">
                <a:latin typeface="Times New Roman" panose="02020603050405020304" pitchFamily="18" charset="0"/>
                <a:cs typeface="Times New Roman" panose="02020603050405020304" pitchFamily="18" charset="0"/>
              </a:rPr>
              <a:t>t-&gt;E</a:t>
            </a:r>
          </a:p>
          <a:p>
            <a:r>
              <a:rPr lang="en-US" dirty="0">
                <a:latin typeface="Times New Roman" panose="02020603050405020304" pitchFamily="18" charset="0"/>
                <a:cs typeface="Times New Roman" panose="02020603050405020304" pitchFamily="18" charset="0"/>
              </a:rPr>
              <a:t>Use D=1.36 m of the dogleg  (quads off) as energy spectrometer: </a:t>
            </a:r>
            <a:r>
              <a:rPr lang="en-US" i="1" dirty="0">
                <a:latin typeface="Times New Roman" panose="02020603050405020304" pitchFamily="18" charset="0"/>
                <a:cs typeface="Times New Roman" panose="02020603050405020304" pitchFamily="18" charset="0"/>
              </a:rPr>
              <a:t>E-&gt;x</a:t>
            </a:r>
            <a:r>
              <a:rPr lang="en-US" dirty="0">
                <a:latin typeface="Times New Roman" panose="02020603050405020304" pitchFamily="18" charset="0"/>
                <a:cs typeface="Times New Roman" panose="02020603050405020304" pitchFamily="18" charset="0"/>
              </a:rPr>
              <a:t> </a:t>
            </a:r>
          </a:p>
        </p:txBody>
      </p:sp>
      <p:pic>
        <p:nvPicPr>
          <p:cNvPr id="6" name="Picture 5">
            <a:extLst>
              <a:ext uri="{FF2B5EF4-FFF2-40B4-BE49-F238E27FC236}">
                <a16:creationId xmlns:a16="http://schemas.microsoft.com/office/drawing/2014/main" id="{269D4AF0-1A13-B145-90C6-9AE760073FD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5555" r="3664" b="32717"/>
          <a:stretch/>
        </p:blipFill>
        <p:spPr>
          <a:xfrm>
            <a:off x="3283009" y="1612204"/>
            <a:ext cx="5743417" cy="2362200"/>
          </a:xfrm>
          <a:prstGeom prst="rect">
            <a:avLst/>
          </a:prstGeom>
        </p:spPr>
      </p:pic>
      <p:sp>
        <p:nvSpPr>
          <p:cNvPr id="4" name="Rectangle 2">
            <a:extLst>
              <a:ext uri="{FF2B5EF4-FFF2-40B4-BE49-F238E27FC236}">
                <a16:creationId xmlns:a16="http://schemas.microsoft.com/office/drawing/2014/main" id="{4B45A0E1-7F77-8F4B-B682-5141D5ADAC74}"/>
              </a:ext>
            </a:extLst>
          </p:cNvPr>
          <p:cNvSpPr>
            <a:spLocks noChangeArrowheads="1"/>
          </p:cNvSpPr>
          <p:nvPr/>
        </p:nvSpPr>
        <p:spPr bwMode="auto">
          <a:xfrm>
            <a:off x="918949" y="1457962"/>
            <a:ext cx="1275395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217" name="Picture 4129" descr="/var/folders/v1/dmx0vfvd6yg56_6nd45dfprr0000gn/T/com.microsoft.Word/WebArchiveCopyPasteTempFiles/FY2018_08_5b8072a6000f5f87_Fri_Aug_24_170334_2018.40597.gif">
            <a:extLst>
              <a:ext uri="{FF2B5EF4-FFF2-40B4-BE49-F238E27FC236}">
                <a16:creationId xmlns:a16="http://schemas.microsoft.com/office/drawing/2014/main" id="{0EF8F2E5-2E12-254E-8996-A42A1ED5F1F1}"/>
              </a:ext>
            </a:extLst>
          </p:cNvPr>
          <p:cNvPicPr>
            <a:picLocks noChangeAspect="1" noChangeArrowheads="1"/>
          </p:cNvPicPr>
          <p:nvPr/>
        </p:nvPicPr>
        <p:blipFill rotWithShape="1">
          <a:blip r:embed="rId3" r:link="rId4" cstate="print">
            <a:extLst>
              <a:ext uri="{28A0092B-C50C-407E-A947-70E740481C1C}">
                <a14:useLocalDpi xmlns:a14="http://schemas.microsoft.com/office/drawing/2010/main"/>
              </a:ext>
            </a:extLst>
          </a:blip>
          <a:srcRect l="43803" t="55535" r="11689"/>
          <a:stretch>
            <a:fillRect/>
          </a:stretch>
        </p:blipFill>
        <p:spPr bwMode="auto">
          <a:xfrm>
            <a:off x="2917874" y="1578216"/>
            <a:ext cx="3308250" cy="24460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C1427B8-1A54-2744-87BC-5A8681A07617}"/>
              </a:ext>
            </a:extLst>
          </p:cNvPr>
          <p:cNvSpPr/>
          <p:nvPr/>
        </p:nvSpPr>
        <p:spPr>
          <a:xfrm>
            <a:off x="1856513" y="4083303"/>
            <a:ext cx="1911742" cy="369332"/>
          </a:xfrm>
          <a:prstGeom prst="rect">
            <a:avLst/>
          </a:prstGeom>
        </p:spPr>
        <p:txBody>
          <a:bodyPr wrap="none">
            <a:spAutoFit/>
          </a:bodyPr>
          <a:lstStyle/>
          <a:p>
            <a:r>
              <a:rPr lang="en-US" dirty="0">
                <a:solidFill>
                  <a:srgbClr val="7030A0"/>
                </a:solidFill>
                <a:latin typeface="Times New Roman" panose="02020603050405020304" pitchFamily="18" charset="0"/>
                <a:cs typeface="Times New Roman" panose="02020603050405020304" pitchFamily="18" charset="0"/>
                <a:sym typeface="Wingdings" pitchFamily="2" charset="2"/>
              </a:rPr>
              <a:t>1.75 MeV e-beam</a:t>
            </a:r>
            <a:endParaRPr lang="en-US" dirty="0"/>
          </a:p>
        </p:txBody>
      </p:sp>
      <p:sp>
        <p:nvSpPr>
          <p:cNvPr id="7" name="Rectangle 4">
            <a:extLst>
              <a:ext uri="{FF2B5EF4-FFF2-40B4-BE49-F238E27FC236}">
                <a16:creationId xmlns:a16="http://schemas.microsoft.com/office/drawing/2014/main" id="{521D92E2-9D09-C84C-B37B-03554847C170}"/>
              </a:ext>
            </a:extLst>
          </p:cNvPr>
          <p:cNvSpPr>
            <a:spLocks noChangeArrowheads="1"/>
          </p:cNvSpPr>
          <p:nvPr/>
        </p:nvSpPr>
        <p:spPr bwMode="auto">
          <a:xfrm>
            <a:off x="-724518" y="12794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219" name="Picture 4128" descr="/var/folders/v1/dmx0vfvd6yg56_6nd45dfprr0000gn/T/com.microsoft.Word/WebArchiveCopyPasteTempFiles/FY2018_08_5b8037bb000f5ef0_Fri_Aug_24_125211_2018.44252.gif">
            <a:extLst>
              <a:ext uri="{FF2B5EF4-FFF2-40B4-BE49-F238E27FC236}">
                <a16:creationId xmlns:a16="http://schemas.microsoft.com/office/drawing/2014/main" id="{39FE469A-2FB0-3E4D-B7CB-038BF7D7E02A}"/>
              </a:ext>
            </a:extLst>
          </p:cNvPr>
          <p:cNvPicPr>
            <a:picLocks noChangeAspect="1" noChangeArrowheads="1"/>
          </p:cNvPicPr>
          <p:nvPr/>
        </p:nvPicPr>
        <p:blipFill rotWithShape="1">
          <a:blip r:embed="rId5" r:link="rId6" cstate="print">
            <a:extLst>
              <a:ext uri="{28A0092B-C50C-407E-A947-70E740481C1C}">
                <a14:useLocalDpi xmlns:a14="http://schemas.microsoft.com/office/drawing/2010/main"/>
              </a:ext>
            </a:extLst>
          </a:blip>
          <a:srcRect l="43901" t="46575" r="12340" b="2995"/>
          <a:stretch>
            <a:fillRect/>
          </a:stretch>
        </p:blipFill>
        <p:spPr bwMode="auto">
          <a:xfrm>
            <a:off x="50042" y="1546365"/>
            <a:ext cx="2867832" cy="24460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45FDFA2-4122-2A40-82C7-A07E3A4F460F}"/>
              </a:ext>
            </a:extLst>
          </p:cNvPr>
          <p:cNvSpPr/>
          <p:nvPr/>
        </p:nvSpPr>
        <p:spPr>
          <a:xfrm>
            <a:off x="295133" y="1693211"/>
            <a:ext cx="2582823" cy="830997"/>
          </a:xfrm>
          <a:prstGeom prst="rect">
            <a:avLst/>
          </a:prstGeom>
        </p:spPr>
        <p:txBody>
          <a:bodyPr wrap="none">
            <a:spAutoFit/>
          </a:bodyPr>
          <a:lstStyle/>
          <a:p>
            <a:pPr algn="ctr"/>
            <a:r>
              <a:rPr lang="en-US" sz="2400" b="1" dirty="0">
                <a:latin typeface="Times New Roman" panose="02020603050405020304" pitchFamily="18" charset="0"/>
                <a:cs typeface="Times New Roman" panose="02020603050405020304" pitchFamily="18" charset="0"/>
              </a:rPr>
              <a:t>100 kV</a:t>
            </a:r>
          </a:p>
          <a:p>
            <a:pPr algn="ctr"/>
            <a:r>
              <a:rPr lang="en-US" sz="2400" b="1" dirty="0">
                <a:latin typeface="Times New Roman" panose="02020603050405020304" pitchFamily="18" charset="0"/>
                <a:cs typeface="Times New Roman" panose="02020603050405020304" pitchFamily="18" charset="0"/>
              </a:rPr>
              <a:t>0.7 THz structure </a:t>
            </a:r>
            <a:endParaRPr lang="en-US" sz="2400" b="1" dirty="0"/>
          </a:p>
        </p:txBody>
      </p:sp>
      <p:sp>
        <p:nvSpPr>
          <p:cNvPr id="11" name="Rectangle 10">
            <a:extLst>
              <a:ext uri="{FF2B5EF4-FFF2-40B4-BE49-F238E27FC236}">
                <a16:creationId xmlns:a16="http://schemas.microsoft.com/office/drawing/2014/main" id="{63527CFF-1852-F741-B51F-373341DFA2D2}"/>
              </a:ext>
            </a:extLst>
          </p:cNvPr>
          <p:cNvSpPr/>
          <p:nvPr/>
        </p:nvSpPr>
        <p:spPr>
          <a:xfrm>
            <a:off x="3243091" y="1699886"/>
            <a:ext cx="2582823" cy="830997"/>
          </a:xfrm>
          <a:prstGeom prst="rect">
            <a:avLst/>
          </a:prstGeom>
        </p:spPr>
        <p:txBody>
          <a:bodyPr wrap="none">
            <a:spAutoFit/>
          </a:bodyPr>
          <a:lstStyle/>
          <a:p>
            <a:pPr algn="ctr"/>
            <a:r>
              <a:rPr lang="en-US" sz="2400" b="1" dirty="0">
                <a:latin typeface="Times New Roman" panose="02020603050405020304" pitchFamily="18" charset="0"/>
                <a:cs typeface="Times New Roman" panose="02020603050405020304" pitchFamily="18" charset="0"/>
              </a:rPr>
              <a:t>200 kV</a:t>
            </a:r>
          </a:p>
          <a:p>
            <a:pPr algn="ctr"/>
            <a:r>
              <a:rPr lang="en-US" sz="2400" b="1" dirty="0">
                <a:latin typeface="Times New Roman" panose="02020603050405020304" pitchFamily="18" charset="0"/>
                <a:cs typeface="Times New Roman" panose="02020603050405020304" pitchFamily="18" charset="0"/>
              </a:rPr>
              <a:t>0.7 THz structure </a:t>
            </a:r>
            <a:endParaRPr lang="en-US" sz="2400" b="1" dirty="0"/>
          </a:p>
        </p:txBody>
      </p:sp>
      <p:pic>
        <p:nvPicPr>
          <p:cNvPr id="13" name="Picture 12">
            <a:extLst>
              <a:ext uri="{FF2B5EF4-FFF2-40B4-BE49-F238E27FC236}">
                <a16:creationId xmlns:a16="http://schemas.microsoft.com/office/drawing/2014/main" id="{82F0E5BA-E9FF-2C4A-A4D6-BF4ED53ABDFA}"/>
              </a:ext>
            </a:extLst>
          </p:cNvPr>
          <p:cNvPicPr>
            <a:picLocks noChangeAspect="1"/>
          </p:cNvPicPr>
          <p:nvPr/>
        </p:nvPicPr>
        <p:blipFill>
          <a:blip r:embed="rId7"/>
          <a:stretch>
            <a:fillRect/>
          </a:stretch>
        </p:blipFill>
        <p:spPr>
          <a:xfrm>
            <a:off x="6319155" y="1995481"/>
            <a:ext cx="2529712" cy="424271"/>
          </a:xfrm>
          <a:prstGeom prst="rect">
            <a:avLst/>
          </a:prstGeom>
        </p:spPr>
      </p:pic>
    </p:spTree>
    <p:extLst>
      <p:ext uri="{BB962C8B-B14F-4D97-AF65-F5344CB8AC3E}">
        <p14:creationId xmlns:p14="http://schemas.microsoft.com/office/powerpoint/2010/main" val="2681286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35BB-C401-2C43-B8A8-AC9A2152D98C}"/>
              </a:ext>
            </a:extLst>
          </p:cNvPr>
          <p:cNvSpPr>
            <a:spLocks noGrp="1"/>
          </p:cNvSpPr>
          <p:nvPr>
            <p:ph type="title"/>
          </p:nvPr>
        </p:nvSpPr>
        <p:spPr>
          <a:xfrm>
            <a:off x="407504" y="108648"/>
            <a:ext cx="8328991" cy="630555"/>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Selected results: uncompressed bunch</a:t>
            </a:r>
          </a:p>
        </p:txBody>
      </p:sp>
      <p:pic>
        <p:nvPicPr>
          <p:cNvPr id="8" name="Picture 7">
            <a:extLst>
              <a:ext uri="{FF2B5EF4-FFF2-40B4-BE49-F238E27FC236}">
                <a16:creationId xmlns:a16="http://schemas.microsoft.com/office/drawing/2014/main" id="{4BC4704F-58DF-E646-B750-2442161B3494}"/>
              </a:ext>
            </a:extLst>
          </p:cNvPr>
          <p:cNvPicPr/>
          <p:nvPr/>
        </p:nvPicPr>
        <p:blipFill>
          <a:blip r:embed="rId2" cstate="print">
            <a:extLst>
              <a:ext uri="{28A0092B-C50C-407E-A947-70E740481C1C}">
                <a14:useLocalDpi xmlns:a14="http://schemas.microsoft.com/office/drawing/2010/main"/>
              </a:ext>
            </a:extLst>
          </a:blip>
          <a:stretch>
            <a:fillRect/>
          </a:stretch>
        </p:blipFill>
        <p:spPr>
          <a:xfrm>
            <a:off x="622609" y="1129493"/>
            <a:ext cx="3603696" cy="2442429"/>
          </a:xfrm>
          <a:prstGeom prst="rect">
            <a:avLst/>
          </a:prstGeom>
        </p:spPr>
      </p:pic>
      <p:pic>
        <p:nvPicPr>
          <p:cNvPr id="9" name="Picture 8">
            <a:extLst>
              <a:ext uri="{FF2B5EF4-FFF2-40B4-BE49-F238E27FC236}">
                <a16:creationId xmlns:a16="http://schemas.microsoft.com/office/drawing/2014/main" id="{332BBA08-28D1-994F-AE9E-2653FF8C107A}"/>
              </a:ext>
            </a:extLst>
          </p:cNvPr>
          <p:cNvPicPr/>
          <p:nvPr/>
        </p:nvPicPr>
        <p:blipFill>
          <a:blip r:embed="rId3" cstate="print">
            <a:extLst>
              <a:ext uri="{28A0092B-C50C-407E-A947-70E740481C1C}">
                <a14:useLocalDpi xmlns:a14="http://schemas.microsoft.com/office/drawing/2010/main"/>
              </a:ext>
            </a:extLst>
          </a:blip>
          <a:stretch>
            <a:fillRect/>
          </a:stretch>
        </p:blipFill>
        <p:spPr>
          <a:xfrm>
            <a:off x="622610" y="3609775"/>
            <a:ext cx="3729171" cy="2612249"/>
          </a:xfrm>
          <a:prstGeom prst="rect">
            <a:avLst/>
          </a:prstGeom>
        </p:spPr>
      </p:pic>
      <p:sp>
        <p:nvSpPr>
          <p:cNvPr id="10" name="Title 1">
            <a:extLst>
              <a:ext uri="{FF2B5EF4-FFF2-40B4-BE49-F238E27FC236}">
                <a16:creationId xmlns:a16="http://schemas.microsoft.com/office/drawing/2014/main" id="{A98B5EB0-23AC-8B48-861B-FACDDDE5B036}"/>
              </a:ext>
            </a:extLst>
          </p:cNvPr>
          <p:cNvSpPr txBox="1">
            <a:spLocks/>
          </p:cNvSpPr>
          <p:nvPr/>
        </p:nvSpPr>
        <p:spPr>
          <a:xfrm>
            <a:off x="56929" y="635976"/>
            <a:ext cx="4537375" cy="630555"/>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3200" b="0" dirty="0">
                <a:solidFill>
                  <a:srgbClr val="FF0000"/>
                </a:solidFill>
                <a:latin typeface="Times New Roman" panose="02020603050405020304" pitchFamily="18" charset="0"/>
                <a:cs typeface="Times New Roman" panose="02020603050405020304" pitchFamily="18" charset="0"/>
              </a:rPr>
              <a:t>3D simulations (SPACE)</a:t>
            </a:r>
          </a:p>
        </p:txBody>
      </p:sp>
      <p:pic>
        <p:nvPicPr>
          <p:cNvPr id="11" name="Picture 10">
            <a:extLst>
              <a:ext uri="{FF2B5EF4-FFF2-40B4-BE49-F238E27FC236}">
                <a16:creationId xmlns:a16="http://schemas.microsoft.com/office/drawing/2014/main" id="{ECE6F3CB-854E-EE44-BD06-5C11A63B4CE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2000"/>
                    </a14:imgEffect>
                  </a14:imgLayer>
                </a14:imgProps>
              </a:ext>
              <a:ext uri="{28A0092B-C50C-407E-A947-70E740481C1C}">
                <a14:useLocalDpi xmlns:a14="http://schemas.microsoft.com/office/drawing/2010/main"/>
              </a:ext>
            </a:extLst>
          </a:blip>
          <a:srcRect/>
          <a:stretch/>
        </p:blipFill>
        <p:spPr>
          <a:xfrm>
            <a:off x="5312338" y="1799289"/>
            <a:ext cx="2955499" cy="546379"/>
          </a:xfrm>
          <a:prstGeom prst="rect">
            <a:avLst/>
          </a:prstGeom>
        </p:spPr>
      </p:pic>
      <p:pic>
        <p:nvPicPr>
          <p:cNvPr id="12" name="Picture 11">
            <a:extLst>
              <a:ext uri="{FF2B5EF4-FFF2-40B4-BE49-F238E27FC236}">
                <a16:creationId xmlns:a16="http://schemas.microsoft.com/office/drawing/2014/main" id="{75CEDF6F-7127-F94C-9B64-9833223330F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5000"/>
                    </a14:imgEffect>
                  </a14:imgLayer>
                </a14:imgProps>
              </a:ext>
              <a:ext uri="{28A0092B-C50C-407E-A947-70E740481C1C}">
                <a14:useLocalDpi xmlns:a14="http://schemas.microsoft.com/office/drawing/2010/main"/>
              </a:ext>
            </a:extLst>
          </a:blip>
          <a:srcRect/>
          <a:stretch/>
        </p:blipFill>
        <p:spPr>
          <a:xfrm>
            <a:off x="5312338" y="2682795"/>
            <a:ext cx="2955499" cy="623832"/>
          </a:xfrm>
          <a:prstGeom prst="rect">
            <a:avLst/>
          </a:prstGeom>
        </p:spPr>
      </p:pic>
      <p:pic>
        <p:nvPicPr>
          <p:cNvPr id="13" name="Picture 12">
            <a:extLst>
              <a:ext uri="{FF2B5EF4-FFF2-40B4-BE49-F238E27FC236}">
                <a16:creationId xmlns:a16="http://schemas.microsoft.com/office/drawing/2014/main" id="{BBCD0302-45CD-0D41-9116-F53FE5E97E0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7000"/>
                    </a14:imgEffect>
                  </a14:imgLayer>
                </a14:imgProps>
              </a:ext>
              <a:ext uri="{28A0092B-C50C-407E-A947-70E740481C1C}">
                <a14:useLocalDpi xmlns:a14="http://schemas.microsoft.com/office/drawing/2010/main"/>
              </a:ext>
            </a:extLst>
          </a:blip>
          <a:srcRect/>
          <a:stretch/>
        </p:blipFill>
        <p:spPr>
          <a:xfrm>
            <a:off x="5312338" y="3571923"/>
            <a:ext cx="2950482" cy="631568"/>
          </a:xfrm>
          <a:prstGeom prst="rect">
            <a:avLst/>
          </a:prstGeom>
        </p:spPr>
      </p:pic>
      <p:pic>
        <p:nvPicPr>
          <p:cNvPr id="14" name="Picture 13">
            <a:extLst>
              <a:ext uri="{FF2B5EF4-FFF2-40B4-BE49-F238E27FC236}">
                <a16:creationId xmlns:a16="http://schemas.microsoft.com/office/drawing/2014/main" id="{B96FA1FD-F617-9E48-9379-B6CF011286D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31000"/>
                    </a14:imgEffect>
                  </a14:imgLayer>
                </a14:imgProps>
              </a:ext>
              <a:ext uri="{28A0092B-C50C-407E-A947-70E740481C1C}">
                <a14:useLocalDpi xmlns:a14="http://schemas.microsoft.com/office/drawing/2010/main"/>
              </a:ext>
            </a:extLst>
          </a:blip>
          <a:srcRect/>
          <a:stretch/>
        </p:blipFill>
        <p:spPr>
          <a:xfrm>
            <a:off x="5312338" y="4418920"/>
            <a:ext cx="2950482" cy="582250"/>
          </a:xfrm>
          <a:prstGeom prst="rect">
            <a:avLst/>
          </a:prstGeom>
        </p:spPr>
      </p:pic>
      <p:pic>
        <p:nvPicPr>
          <p:cNvPr id="15" name="Picture 14">
            <a:extLst>
              <a:ext uri="{FF2B5EF4-FFF2-40B4-BE49-F238E27FC236}">
                <a16:creationId xmlns:a16="http://schemas.microsoft.com/office/drawing/2014/main" id="{8217268E-5393-0A4D-9491-DA9BA603EA83}"/>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59000"/>
                    </a14:imgEffect>
                  </a14:imgLayer>
                </a14:imgProps>
              </a:ext>
              <a:ext uri="{28A0092B-C50C-407E-A947-70E740481C1C}">
                <a14:useLocalDpi xmlns:a14="http://schemas.microsoft.com/office/drawing/2010/main"/>
              </a:ext>
            </a:extLst>
          </a:blip>
          <a:srcRect/>
          <a:stretch/>
        </p:blipFill>
        <p:spPr>
          <a:xfrm>
            <a:off x="5298785" y="5291180"/>
            <a:ext cx="2977587" cy="554946"/>
          </a:xfrm>
          <a:prstGeom prst="rect">
            <a:avLst/>
          </a:prstGeom>
        </p:spPr>
      </p:pic>
      <p:cxnSp>
        <p:nvCxnSpPr>
          <p:cNvPr id="16" name="Straight Arrow Connector 15">
            <a:extLst>
              <a:ext uri="{FF2B5EF4-FFF2-40B4-BE49-F238E27FC236}">
                <a16:creationId xmlns:a16="http://schemas.microsoft.com/office/drawing/2014/main" id="{C19EA4AD-5501-B241-8BC6-BFEDA4F96972}"/>
              </a:ext>
            </a:extLst>
          </p:cNvPr>
          <p:cNvCxnSpPr/>
          <p:nvPr/>
        </p:nvCxnSpPr>
        <p:spPr>
          <a:xfrm flipV="1">
            <a:off x="5003816" y="1779009"/>
            <a:ext cx="0" cy="4067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A5CA34F-C3F5-8241-9ABA-D4170010D5FC}"/>
              </a:ext>
            </a:extLst>
          </p:cNvPr>
          <p:cNvSpPr txBox="1"/>
          <p:nvPr/>
        </p:nvSpPr>
        <p:spPr>
          <a:xfrm>
            <a:off x="5155239" y="5902271"/>
            <a:ext cx="3214534" cy="400110"/>
          </a:xfrm>
          <a:prstGeom prst="rect">
            <a:avLst/>
          </a:prstGeom>
          <a:noFill/>
        </p:spPr>
        <p:txBody>
          <a:bodyPr wrap="non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Low charge - weak or no PCI</a:t>
            </a:r>
          </a:p>
        </p:txBody>
      </p:sp>
      <p:sp>
        <p:nvSpPr>
          <p:cNvPr id="18" name="TextBox 17">
            <a:extLst>
              <a:ext uri="{FF2B5EF4-FFF2-40B4-BE49-F238E27FC236}">
                <a16:creationId xmlns:a16="http://schemas.microsoft.com/office/drawing/2014/main" id="{5491BB8C-1509-4C43-AB2A-8376E9C36E22}"/>
              </a:ext>
            </a:extLst>
          </p:cNvPr>
          <p:cNvSpPr txBox="1"/>
          <p:nvPr/>
        </p:nvSpPr>
        <p:spPr>
          <a:xfrm>
            <a:off x="5507900" y="1379926"/>
            <a:ext cx="2820196" cy="400110"/>
          </a:xfrm>
          <a:prstGeom prst="rect">
            <a:avLst/>
          </a:prstGeom>
          <a:noFill/>
        </p:spPr>
        <p:txBody>
          <a:bodyPr wrap="non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High charge  - strong PCI</a:t>
            </a:r>
          </a:p>
        </p:txBody>
      </p:sp>
      <p:sp>
        <p:nvSpPr>
          <p:cNvPr id="19" name="TextBox 18">
            <a:extLst>
              <a:ext uri="{FF2B5EF4-FFF2-40B4-BE49-F238E27FC236}">
                <a16:creationId xmlns:a16="http://schemas.microsoft.com/office/drawing/2014/main" id="{873ECB8C-2A26-B24A-888E-9D5FAC601790}"/>
              </a:ext>
            </a:extLst>
          </p:cNvPr>
          <p:cNvSpPr txBox="1"/>
          <p:nvPr/>
        </p:nvSpPr>
        <p:spPr>
          <a:xfrm>
            <a:off x="5216473" y="711701"/>
            <a:ext cx="3142207" cy="523220"/>
          </a:xfrm>
          <a:prstGeom prst="rect">
            <a:avLst/>
          </a:prstGeom>
          <a:noFill/>
        </p:spPr>
        <p:txBody>
          <a:bodyPr wrap="none" rtlCol="0">
            <a:sp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Experimental results</a:t>
            </a:r>
          </a:p>
        </p:txBody>
      </p:sp>
    </p:spTree>
    <p:extLst>
      <p:ext uri="{BB962C8B-B14F-4D97-AF65-F5344CB8AC3E}">
        <p14:creationId xmlns:p14="http://schemas.microsoft.com/office/powerpoint/2010/main" val="1953590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35BB-C401-2C43-B8A8-AC9A2152D98C}"/>
              </a:ext>
            </a:extLst>
          </p:cNvPr>
          <p:cNvSpPr>
            <a:spLocks noGrp="1"/>
          </p:cNvSpPr>
          <p:nvPr>
            <p:ph type="title"/>
          </p:nvPr>
        </p:nvSpPr>
        <p:spPr>
          <a:xfrm>
            <a:off x="357809" y="365126"/>
            <a:ext cx="8328991" cy="630555"/>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Selected results: 20x compressed bunch</a:t>
            </a:r>
          </a:p>
        </p:txBody>
      </p:sp>
      <p:pic>
        <p:nvPicPr>
          <p:cNvPr id="4" name="Picture 3">
            <a:extLst>
              <a:ext uri="{FF2B5EF4-FFF2-40B4-BE49-F238E27FC236}">
                <a16:creationId xmlns:a16="http://schemas.microsoft.com/office/drawing/2014/main" id="{C247CB58-C5BF-404B-9066-389ED8B603B1}"/>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2347816" y="995681"/>
            <a:ext cx="4448367" cy="3002620"/>
          </a:xfrm>
          <a:prstGeom prst="rect">
            <a:avLst/>
          </a:prstGeom>
        </p:spPr>
      </p:pic>
      <p:cxnSp>
        <p:nvCxnSpPr>
          <p:cNvPr id="6" name="Straight Connector 5">
            <a:extLst>
              <a:ext uri="{FF2B5EF4-FFF2-40B4-BE49-F238E27FC236}">
                <a16:creationId xmlns:a16="http://schemas.microsoft.com/office/drawing/2014/main" id="{785B4238-80C6-5249-81A8-D8C1CF123EA7}"/>
              </a:ext>
            </a:extLst>
          </p:cNvPr>
          <p:cNvCxnSpPr/>
          <p:nvPr/>
        </p:nvCxnSpPr>
        <p:spPr>
          <a:xfrm>
            <a:off x="4387579" y="2713499"/>
            <a:ext cx="1148575" cy="0"/>
          </a:xfrm>
          <a:prstGeom prst="line">
            <a:avLst/>
          </a:prstGeom>
          <a:ln>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AA65F73-4A80-9B44-B666-12AA6B088A4A}"/>
              </a:ext>
            </a:extLst>
          </p:cNvPr>
          <p:cNvSpPr txBox="1"/>
          <p:nvPr/>
        </p:nvSpPr>
        <p:spPr>
          <a:xfrm>
            <a:off x="4543575" y="2344167"/>
            <a:ext cx="992579" cy="369332"/>
          </a:xfrm>
          <a:prstGeom prst="rect">
            <a:avLst/>
          </a:prstGeom>
          <a:noFill/>
        </p:spPr>
        <p:txBody>
          <a:bodyPr wrap="none" rtlCol="0">
            <a:spAutoFit/>
          </a:bodyPr>
          <a:lstStyle/>
          <a:p>
            <a:r>
              <a:rPr lang="en-US" dirty="0">
                <a:solidFill>
                  <a:srgbClr val="FF0000"/>
                </a:solidFill>
              </a:rPr>
              <a:t>20 </a:t>
            </a:r>
            <a:r>
              <a:rPr lang="en-US" dirty="0" err="1">
                <a:solidFill>
                  <a:srgbClr val="FF0000"/>
                </a:solidFill>
              </a:rPr>
              <a:t>psec</a:t>
            </a:r>
            <a:endParaRPr lang="en-US" dirty="0">
              <a:solidFill>
                <a:srgbClr val="FF0000"/>
              </a:solidFill>
            </a:endParaRPr>
          </a:p>
        </p:txBody>
      </p:sp>
      <p:pic>
        <p:nvPicPr>
          <p:cNvPr id="8" name="Picture 7">
            <a:extLst>
              <a:ext uri="{FF2B5EF4-FFF2-40B4-BE49-F238E27FC236}">
                <a16:creationId xmlns:a16="http://schemas.microsoft.com/office/drawing/2014/main" id="{17F300E5-B4ED-114F-BC7F-35D6B7D5A9AC}"/>
              </a:ext>
            </a:extLst>
          </p:cNvPr>
          <p:cNvPicPr>
            <a:picLocks noChangeAspect="1"/>
          </p:cNvPicPr>
          <p:nvPr/>
        </p:nvPicPr>
        <p:blipFill>
          <a:blip r:embed="rId3"/>
          <a:stretch>
            <a:fillRect/>
          </a:stretch>
        </p:blipFill>
        <p:spPr>
          <a:xfrm>
            <a:off x="685253" y="4061985"/>
            <a:ext cx="7716644" cy="2836032"/>
          </a:xfrm>
          <a:prstGeom prst="rect">
            <a:avLst/>
          </a:prstGeom>
        </p:spPr>
      </p:pic>
      <p:sp>
        <p:nvSpPr>
          <p:cNvPr id="5" name="Rectangle 4">
            <a:extLst>
              <a:ext uri="{FF2B5EF4-FFF2-40B4-BE49-F238E27FC236}">
                <a16:creationId xmlns:a16="http://schemas.microsoft.com/office/drawing/2014/main" id="{EDB93C43-4CF3-9C4F-A80D-07EDBCFD164B}"/>
              </a:ext>
            </a:extLst>
          </p:cNvPr>
          <p:cNvSpPr/>
          <p:nvPr/>
        </p:nvSpPr>
        <p:spPr>
          <a:xfrm>
            <a:off x="5715278" y="3998301"/>
            <a:ext cx="2161810"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Impact-T simulations</a:t>
            </a:r>
            <a:endParaRPr lang="en-US" dirty="0"/>
          </a:p>
        </p:txBody>
      </p:sp>
    </p:spTree>
    <p:extLst>
      <p:ext uri="{BB962C8B-B14F-4D97-AF65-F5344CB8AC3E}">
        <p14:creationId xmlns:p14="http://schemas.microsoft.com/office/powerpoint/2010/main" val="1817929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731520" y="124460"/>
            <a:ext cx="7132319" cy="520700"/>
          </a:xfrm>
          <a:solidFill>
            <a:schemeClr val="bg1"/>
          </a:solidFill>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dirty="0">
                <a:latin typeface="Times New Roman" panose="02020603050405020304" pitchFamily="18" charset="0"/>
                <a:cs typeface="Times New Roman" panose="02020603050405020304" pitchFamily="18" charset="0"/>
              </a:rPr>
              <a:t>It</a:t>
            </a:r>
            <a:r>
              <a:rPr lang="en-US" sz="2000" cap="none" dirty="0">
                <a:latin typeface="Times New Roman" panose="02020603050405020304" pitchFamily="18" charset="0"/>
                <a:cs typeface="Times New Roman" panose="02020603050405020304" pitchFamily="18" charset="0"/>
              </a:rPr>
              <a:t> takes a world-wide villag</a:t>
            </a:r>
            <a:r>
              <a:rPr lang="en-US" sz="2000" dirty="0">
                <a:latin typeface="Times New Roman" panose="02020603050405020304" pitchFamily="18" charset="0"/>
                <a:cs typeface="Times New Roman" panose="02020603050405020304" pitchFamily="18" charset="0"/>
              </a:rPr>
              <a:t>e to design, built and operate CeC</a:t>
            </a:r>
            <a:endParaRPr lang="en-US" sz="1200" cap="none" dirty="0">
              <a:ln w="0"/>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330199" y="702745"/>
            <a:ext cx="8483601" cy="6155255"/>
          </a:xfrm>
          <a:prstGeom prst="rect">
            <a:avLst/>
          </a:prstGeom>
        </p:spPr>
      </p:pic>
    </p:spTree>
    <p:extLst>
      <p:ext uri="{BB962C8B-B14F-4D97-AF65-F5344CB8AC3E}">
        <p14:creationId xmlns:p14="http://schemas.microsoft.com/office/powerpoint/2010/main" val="965945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276" y="102660"/>
            <a:ext cx="8328991" cy="574674"/>
          </a:xfrm>
        </p:spPr>
        <p:txBody>
          <a:bodyPr>
            <a:normAutofit fontScale="90000"/>
          </a:bodyPr>
          <a:lstStyle/>
          <a:p>
            <a:pPr algn="ctr"/>
            <a:r>
              <a:rPr lang="en-US" sz="3200" b="0" dirty="0">
                <a:latin typeface="Times New Roman" panose="02020603050405020304" pitchFamily="18" charset="0"/>
                <a:cs typeface="Times New Roman" panose="02020603050405020304" pitchFamily="18" charset="0"/>
              </a:rPr>
              <a:t>Design of CeC experiment</a:t>
            </a:r>
            <a:br>
              <a:rPr lang="en-US" sz="3200" b="0" dirty="0">
                <a:latin typeface="Times New Roman" panose="02020603050405020304" pitchFamily="18" charset="0"/>
                <a:cs typeface="Times New Roman" panose="02020603050405020304" pitchFamily="18" charset="0"/>
              </a:rPr>
            </a:br>
            <a:r>
              <a:rPr lang="en-US" sz="3200" b="0" dirty="0">
                <a:latin typeface="Times New Roman" panose="02020603050405020304" pitchFamily="18" charset="0"/>
                <a:cs typeface="Times New Roman" panose="02020603050405020304" pitchFamily="18" charset="0"/>
              </a:rPr>
              <a:t>using Plasma-Cascade Amplifier (PCA)</a:t>
            </a:r>
          </a:p>
        </p:txBody>
      </p:sp>
      <p:pic>
        <p:nvPicPr>
          <p:cNvPr id="5" name="Picture 4" descr="0021m0003-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3031066"/>
            <a:ext cx="9144000" cy="103890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921135"/>
            <a:ext cx="9144000" cy="1454442"/>
          </a:xfrm>
          <a:prstGeom prst="rect">
            <a:avLst/>
          </a:prstGeom>
        </p:spPr>
      </p:pic>
      <p:sp>
        <p:nvSpPr>
          <p:cNvPr id="7" name="Down Arrow 6"/>
          <p:cNvSpPr/>
          <p:nvPr/>
        </p:nvSpPr>
        <p:spPr>
          <a:xfrm>
            <a:off x="2235200" y="1842177"/>
            <a:ext cx="804333" cy="106679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4"/>
          <a:stretch>
            <a:fillRect/>
          </a:stretch>
        </p:blipFill>
        <p:spPr>
          <a:xfrm>
            <a:off x="384511" y="4172360"/>
            <a:ext cx="3039533" cy="1815277"/>
          </a:xfrm>
          <a:prstGeom prst="rect">
            <a:avLst/>
          </a:prstGeom>
        </p:spPr>
      </p:pic>
      <p:sp>
        <p:nvSpPr>
          <p:cNvPr id="13" name="Rectangle 12"/>
          <p:cNvSpPr/>
          <p:nvPr/>
        </p:nvSpPr>
        <p:spPr>
          <a:xfrm>
            <a:off x="1862667" y="3426840"/>
            <a:ext cx="1282377" cy="369332"/>
          </a:xfrm>
          <a:prstGeom prst="rect">
            <a:avLst/>
          </a:prstGeom>
        </p:spPr>
        <p:txBody>
          <a:bodyPr wrap="square">
            <a:spAutoFit/>
          </a:bodyPr>
          <a:lstStyle/>
          <a:p>
            <a:r>
              <a:rPr lang="en-US" dirty="0">
                <a:latin typeface="Times New Roman"/>
                <a:cs typeface="Times New Roman"/>
              </a:rPr>
              <a:t>4-cell PCA</a:t>
            </a:r>
          </a:p>
        </p:txBody>
      </p:sp>
      <p:sp>
        <p:nvSpPr>
          <p:cNvPr id="14" name="Rectangle 13"/>
          <p:cNvSpPr/>
          <p:nvPr/>
        </p:nvSpPr>
        <p:spPr>
          <a:xfrm>
            <a:off x="3245847" y="2755087"/>
            <a:ext cx="990998" cy="307777"/>
          </a:xfrm>
          <a:prstGeom prst="rect">
            <a:avLst/>
          </a:prstGeom>
        </p:spPr>
        <p:txBody>
          <a:bodyPr wrap="square">
            <a:spAutoFit/>
          </a:bodyPr>
          <a:lstStyle/>
          <a:p>
            <a:r>
              <a:rPr lang="en-US" sz="1400" dirty="0">
                <a:latin typeface="Times New Roman"/>
                <a:cs typeface="Times New Roman"/>
              </a:rPr>
              <a:t>Modulator</a:t>
            </a:r>
          </a:p>
        </p:txBody>
      </p:sp>
      <p:sp>
        <p:nvSpPr>
          <p:cNvPr id="15" name="Rectangle 14"/>
          <p:cNvSpPr/>
          <p:nvPr/>
        </p:nvSpPr>
        <p:spPr>
          <a:xfrm>
            <a:off x="747276" y="2877177"/>
            <a:ext cx="990998" cy="307777"/>
          </a:xfrm>
          <a:prstGeom prst="rect">
            <a:avLst/>
          </a:prstGeom>
        </p:spPr>
        <p:txBody>
          <a:bodyPr wrap="square">
            <a:spAutoFit/>
          </a:bodyPr>
          <a:lstStyle/>
          <a:p>
            <a:r>
              <a:rPr lang="en-US" sz="1400" dirty="0">
                <a:latin typeface="Times New Roman"/>
                <a:cs typeface="Times New Roman"/>
              </a:rPr>
              <a:t>Kicker</a:t>
            </a:r>
          </a:p>
        </p:txBody>
      </p:sp>
      <p:sp>
        <p:nvSpPr>
          <p:cNvPr id="16" name="Rectangle 15"/>
          <p:cNvSpPr/>
          <p:nvPr/>
        </p:nvSpPr>
        <p:spPr>
          <a:xfrm>
            <a:off x="946641" y="5846191"/>
            <a:ext cx="2258322" cy="369332"/>
          </a:xfrm>
          <a:prstGeom prst="rect">
            <a:avLst/>
          </a:prstGeom>
          <a:solidFill>
            <a:srgbClr val="FFFFFF"/>
          </a:solidFill>
        </p:spPr>
        <p:txBody>
          <a:bodyPr wrap="square">
            <a:spAutoFit/>
          </a:bodyPr>
          <a:lstStyle/>
          <a:p>
            <a:r>
              <a:rPr lang="en-US" dirty="0">
                <a:solidFill>
                  <a:srgbClr val="000090"/>
                </a:solidFill>
                <a:latin typeface="Times New Roman"/>
                <a:cs typeface="Times New Roman"/>
              </a:rPr>
              <a:t>New equipment </a:t>
            </a:r>
          </a:p>
        </p:txBody>
      </p:sp>
      <p:sp>
        <p:nvSpPr>
          <p:cNvPr id="17" name="Rectangle 16"/>
          <p:cNvSpPr/>
          <p:nvPr/>
        </p:nvSpPr>
        <p:spPr>
          <a:xfrm>
            <a:off x="6084316" y="2447310"/>
            <a:ext cx="1230883" cy="307777"/>
          </a:xfrm>
          <a:prstGeom prst="rect">
            <a:avLst/>
          </a:prstGeom>
        </p:spPr>
        <p:txBody>
          <a:bodyPr wrap="square">
            <a:spAutoFit/>
          </a:bodyPr>
          <a:lstStyle/>
          <a:p>
            <a:r>
              <a:rPr lang="en-US" sz="1400" b="1" dirty="0">
                <a:solidFill>
                  <a:srgbClr val="FF0000"/>
                </a:solidFill>
                <a:latin typeface="Times New Roman"/>
                <a:cs typeface="Times New Roman"/>
              </a:rPr>
              <a:t>Unchanged</a:t>
            </a:r>
          </a:p>
        </p:txBody>
      </p:sp>
      <p:cxnSp>
        <p:nvCxnSpPr>
          <p:cNvPr id="19" name="Straight Arrow Connector 18"/>
          <p:cNvCxnSpPr/>
          <p:nvPr/>
        </p:nvCxnSpPr>
        <p:spPr>
          <a:xfrm flipV="1">
            <a:off x="4445000" y="2877177"/>
            <a:ext cx="4385734" cy="31799"/>
          </a:xfrm>
          <a:prstGeom prst="straightConnector1">
            <a:avLst/>
          </a:prstGeom>
          <a:ln w="76200" cmpd="tri">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rot="18877659">
            <a:off x="172361" y="3789863"/>
            <a:ext cx="958437" cy="276999"/>
          </a:xfrm>
          <a:prstGeom prst="rect">
            <a:avLst/>
          </a:prstGeom>
        </p:spPr>
        <p:txBody>
          <a:bodyPr wrap="square">
            <a:spAutoFit/>
          </a:bodyPr>
          <a:lstStyle/>
          <a:p>
            <a:r>
              <a:rPr lang="en-US" sz="1200" b="1" dirty="0">
                <a:solidFill>
                  <a:srgbClr val="FF0000"/>
                </a:solidFill>
                <a:latin typeface="Times New Roman"/>
                <a:cs typeface="Times New Roman"/>
              </a:rPr>
              <a:t>Unchanged</a:t>
            </a:r>
          </a:p>
        </p:txBody>
      </p:sp>
      <p:pic>
        <p:nvPicPr>
          <p:cNvPr id="18" name="Picture 17">
            <a:extLst>
              <a:ext uri="{FF2B5EF4-FFF2-40B4-BE49-F238E27FC236}">
                <a16:creationId xmlns:a16="http://schemas.microsoft.com/office/drawing/2014/main" id="{834D7F9E-E6FD-9E42-A0AA-F4EBA499660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27045" y="4192060"/>
            <a:ext cx="5398799" cy="2530473"/>
          </a:xfrm>
          <a:prstGeom prst="rect">
            <a:avLst/>
          </a:prstGeom>
        </p:spPr>
      </p:pic>
    </p:spTree>
    <p:extLst>
      <p:ext uri="{BB962C8B-B14F-4D97-AF65-F5344CB8AC3E}">
        <p14:creationId xmlns:p14="http://schemas.microsoft.com/office/powerpoint/2010/main" val="3268781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0C75-89C0-C740-875F-48FC6852D604}"/>
              </a:ext>
            </a:extLst>
          </p:cNvPr>
          <p:cNvSpPr>
            <a:spLocks noGrp="1"/>
          </p:cNvSpPr>
          <p:nvPr>
            <p:ph type="title"/>
          </p:nvPr>
        </p:nvSpPr>
        <p:spPr>
          <a:xfrm>
            <a:off x="357809" y="365127"/>
            <a:ext cx="8328991" cy="620712"/>
          </a:xfrm>
        </p:spPr>
        <p:txBody>
          <a:bodyPr>
            <a:normAutofit fontScale="90000"/>
          </a:bodyPr>
          <a:lstStyle/>
          <a:p>
            <a:r>
              <a:rPr lang="en-US" dirty="0">
                <a:latin typeface="Times New Roman" panose="02020603050405020304" pitchFamily="18" charset="0"/>
                <a:cs typeface="Times New Roman" panose="02020603050405020304" pitchFamily="18" charset="0"/>
              </a:rPr>
              <a:t>Evolution of modulation in PCA </a:t>
            </a:r>
          </a:p>
        </p:txBody>
      </p:sp>
      <p:pic>
        <p:nvPicPr>
          <p:cNvPr id="3" name="Picture 2">
            <a:extLst>
              <a:ext uri="{FF2B5EF4-FFF2-40B4-BE49-F238E27FC236}">
                <a16:creationId xmlns:a16="http://schemas.microsoft.com/office/drawing/2014/main" id="{A90626F3-EAAA-3A40-9CB8-F2484E75ABB6}"/>
              </a:ext>
            </a:extLst>
          </p:cNvPr>
          <p:cNvPicPr/>
          <p:nvPr/>
        </p:nvPicPr>
        <p:blipFill>
          <a:blip r:embed="rId2" cstate="print">
            <a:extLst>
              <a:ext uri="{28A0092B-C50C-407E-A947-70E740481C1C}">
                <a14:useLocalDpi xmlns:a14="http://schemas.microsoft.com/office/drawing/2010/main"/>
              </a:ext>
            </a:extLst>
          </a:blip>
          <a:stretch>
            <a:fillRect/>
          </a:stretch>
        </p:blipFill>
        <p:spPr>
          <a:xfrm>
            <a:off x="521603" y="1054074"/>
            <a:ext cx="4000701" cy="2589817"/>
          </a:xfrm>
          <a:prstGeom prst="rect">
            <a:avLst/>
          </a:prstGeom>
        </p:spPr>
      </p:pic>
      <p:pic>
        <p:nvPicPr>
          <p:cNvPr id="4" name="Picture 3">
            <a:extLst>
              <a:ext uri="{FF2B5EF4-FFF2-40B4-BE49-F238E27FC236}">
                <a16:creationId xmlns:a16="http://schemas.microsoft.com/office/drawing/2014/main" id="{D975778A-D0F6-BA4D-8CAA-8041548213D2}"/>
              </a:ext>
            </a:extLst>
          </p:cNvPr>
          <p:cNvPicPr/>
          <p:nvPr/>
        </p:nvPicPr>
        <p:blipFill>
          <a:blip r:embed="rId3" cstate="print">
            <a:extLst>
              <a:ext uri="{28A0092B-C50C-407E-A947-70E740481C1C}">
                <a14:useLocalDpi xmlns:a14="http://schemas.microsoft.com/office/drawing/2010/main"/>
              </a:ext>
            </a:extLst>
          </a:blip>
          <a:stretch>
            <a:fillRect/>
          </a:stretch>
        </p:blipFill>
        <p:spPr>
          <a:xfrm>
            <a:off x="1231033" y="3805004"/>
            <a:ext cx="2812415" cy="2107565"/>
          </a:xfrm>
          <a:prstGeom prst="rect">
            <a:avLst/>
          </a:prstGeom>
        </p:spPr>
      </p:pic>
      <p:pic>
        <p:nvPicPr>
          <p:cNvPr id="5" name="Picture 4">
            <a:extLst>
              <a:ext uri="{FF2B5EF4-FFF2-40B4-BE49-F238E27FC236}">
                <a16:creationId xmlns:a16="http://schemas.microsoft.com/office/drawing/2014/main" id="{492C0DAE-CF50-044C-AC00-CB006A222C5D}"/>
              </a:ext>
            </a:extLst>
          </p:cNvPr>
          <p:cNvPicPr/>
          <p:nvPr/>
        </p:nvPicPr>
        <p:blipFill>
          <a:blip r:embed="rId4" cstate="print">
            <a:extLst>
              <a:ext uri="{28A0092B-C50C-407E-A947-70E740481C1C}">
                <a14:useLocalDpi xmlns:a14="http://schemas.microsoft.com/office/drawing/2010/main"/>
              </a:ext>
            </a:extLst>
          </a:blip>
          <a:stretch>
            <a:fillRect/>
          </a:stretch>
        </p:blipFill>
        <p:spPr>
          <a:xfrm>
            <a:off x="4933284" y="985838"/>
            <a:ext cx="3207105" cy="2443161"/>
          </a:xfrm>
          <a:prstGeom prst="rect">
            <a:avLst/>
          </a:prstGeom>
        </p:spPr>
      </p:pic>
      <p:sp>
        <p:nvSpPr>
          <p:cNvPr id="6" name="Rectangle 5">
            <a:extLst>
              <a:ext uri="{FF2B5EF4-FFF2-40B4-BE49-F238E27FC236}">
                <a16:creationId xmlns:a16="http://schemas.microsoft.com/office/drawing/2014/main" id="{C0DA0555-B521-0E42-B54D-8605C3D9D9FE}"/>
              </a:ext>
            </a:extLst>
          </p:cNvPr>
          <p:cNvSpPr/>
          <p:nvPr/>
        </p:nvSpPr>
        <p:spPr>
          <a:xfrm>
            <a:off x="4250836" y="4446427"/>
            <a:ext cx="4572000" cy="1200329"/>
          </a:xfrm>
          <a:prstGeom prst="rect">
            <a:avLst/>
          </a:prstGeom>
        </p:spPr>
        <p:txBody>
          <a:bodyPr>
            <a:spAutoFit/>
          </a:bodyPr>
          <a:lstStyle/>
          <a:p>
            <a:pPr lvl="0">
              <a:spcAft>
                <a:spcPts val="0"/>
              </a:spcAft>
            </a:pPr>
            <a:r>
              <a:rPr lang="en-US" i="1" dirty="0">
                <a:latin typeface="Times New Roman" panose="02020603050405020304" pitchFamily="18" charset="0"/>
                <a:ea typeface="Calibri" panose="020F0502020204030204" pitchFamily="34" charset="0"/>
              </a:rPr>
              <a:t>Plasma-Cascade micro-bunching Amplifier and Coherent electron Cooling of  Hadron Beams</a:t>
            </a:r>
            <a:r>
              <a:rPr lang="en-US" dirty="0">
                <a:latin typeface="Times New Roman" panose="02020603050405020304" pitchFamily="18" charset="0"/>
                <a:ea typeface="Calibri" panose="020F0502020204030204" pitchFamily="34" charset="0"/>
              </a:rPr>
              <a:t>, V.N. Litvinenko, G. Wang, D. Kayran, Y. Jing, J. Ma and I. Pinayev, arXiv:1802.08677</a:t>
            </a:r>
          </a:p>
        </p:txBody>
      </p:sp>
    </p:spTree>
    <p:extLst>
      <p:ext uri="{BB962C8B-B14F-4D97-AF65-F5344CB8AC3E}">
        <p14:creationId xmlns:p14="http://schemas.microsoft.com/office/powerpoint/2010/main" val="1782980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0C75-89C0-C740-875F-48FC6852D604}"/>
              </a:ext>
            </a:extLst>
          </p:cNvPr>
          <p:cNvSpPr>
            <a:spLocks noGrp="1"/>
          </p:cNvSpPr>
          <p:nvPr>
            <p:ph type="title"/>
          </p:nvPr>
        </p:nvSpPr>
        <p:spPr>
          <a:xfrm>
            <a:off x="357809" y="365127"/>
            <a:ext cx="8328991" cy="620712"/>
          </a:xfrm>
        </p:spPr>
        <p:txBody>
          <a:bodyPr>
            <a:normAutofit fontScale="90000"/>
          </a:bodyPr>
          <a:lstStyle/>
          <a:p>
            <a:r>
              <a:rPr lang="en-US" dirty="0">
                <a:latin typeface="Times New Roman" panose="02020603050405020304" pitchFamily="18" charset="0"/>
                <a:cs typeface="Times New Roman" panose="02020603050405020304" pitchFamily="18" charset="0"/>
              </a:rPr>
              <a:t>Evolution of modulation in PCA </a:t>
            </a:r>
          </a:p>
        </p:txBody>
      </p:sp>
      <p:pic>
        <p:nvPicPr>
          <p:cNvPr id="10" name="Picture 9">
            <a:extLst>
              <a:ext uri="{FF2B5EF4-FFF2-40B4-BE49-F238E27FC236}">
                <a16:creationId xmlns:a16="http://schemas.microsoft.com/office/drawing/2014/main" id="{5E64B7E9-3696-F44F-8C0A-E748603F3333}"/>
              </a:ext>
            </a:extLst>
          </p:cNvPr>
          <p:cNvPicPr>
            <a:picLocks noChangeAspect="1"/>
          </p:cNvPicPr>
          <p:nvPr/>
        </p:nvPicPr>
        <p:blipFill>
          <a:blip r:embed="rId2"/>
          <a:stretch>
            <a:fillRect/>
          </a:stretch>
        </p:blipFill>
        <p:spPr>
          <a:xfrm>
            <a:off x="1399478" y="985839"/>
            <a:ext cx="5943600" cy="5638800"/>
          </a:xfrm>
          <a:prstGeom prst="rect">
            <a:avLst/>
          </a:prstGeom>
          <a:solidFill>
            <a:schemeClr val="bg1"/>
          </a:solidFill>
        </p:spPr>
      </p:pic>
    </p:spTree>
    <p:extLst>
      <p:ext uri="{BB962C8B-B14F-4D97-AF65-F5344CB8AC3E}">
        <p14:creationId xmlns:p14="http://schemas.microsoft.com/office/powerpoint/2010/main" val="1267973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0C75-89C0-C740-875F-48FC6852D604}"/>
              </a:ext>
            </a:extLst>
          </p:cNvPr>
          <p:cNvSpPr>
            <a:spLocks noGrp="1"/>
          </p:cNvSpPr>
          <p:nvPr>
            <p:ph type="title"/>
          </p:nvPr>
        </p:nvSpPr>
        <p:spPr>
          <a:xfrm>
            <a:off x="190541" y="264766"/>
            <a:ext cx="8328991" cy="620712"/>
          </a:xfrm>
        </p:spPr>
        <p:txBody>
          <a:bodyPr>
            <a:noAutofit/>
          </a:bodyPr>
          <a:lstStyle/>
          <a:p>
            <a:r>
              <a:rPr lang="en-US" sz="2400" dirty="0">
                <a:solidFill>
                  <a:srgbClr val="FF0000"/>
                </a:solidFill>
                <a:latin typeface="Times New Roman" panose="02020603050405020304" pitchFamily="18" charset="0"/>
                <a:cs typeface="Times New Roman" panose="02020603050405020304" pitchFamily="18" charset="0"/>
              </a:rPr>
              <a:t>Evolution of a single ion imprint in 4-cell 8-meter ling PCA </a:t>
            </a:r>
          </a:p>
        </p:txBody>
      </p:sp>
      <p:pic>
        <p:nvPicPr>
          <p:cNvPr id="3" name="Picture 2">
            <a:extLst>
              <a:ext uri="{FF2B5EF4-FFF2-40B4-BE49-F238E27FC236}">
                <a16:creationId xmlns:a16="http://schemas.microsoft.com/office/drawing/2014/main" id="{AE609CA5-0D3A-4E43-845A-0D701698B32F}"/>
              </a:ext>
            </a:extLst>
          </p:cNvPr>
          <p:cNvPicPr>
            <a:picLocks noChangeAspect="1"/>
          </p:cNvPicPr>
          <p:nvPr/>
        </p:nvPicPr>
        <p:blipFill>
          <a:blip r:embed="rId2"/>
          <a:stretch>
            <a:fillRect/>
          </a:stretch>
        </p:blipFill>
        <p:spPr>
          <a:xfrm>
            <a:off x="0" y="885477"/>
            <a:ext cx="5118410" cy="6332391"/>
          </a:xfrm>
          <a:prstGeom prst="rect">
            <a:avLst/>
          </a:prstGeom>
        </p:spPr>
      </p:pic>
      <p:pic>
        <p:nvPicPr>
          <p:cNvPr id="4" name="Picture 3">
            <a:extLst>
              <a:ext uri="{FF2B5EF4-FFF2-40B4-BE49-F238E27FC236}">
                <a16:creationId xmlns:a16="http://schemas.microsoft.com/office/drawing/2014/main" id="{DFA323B9-1842-F549-A385-D8FDA43AB29C}"/>
              </a:ext>
            </a:extLst>
          </p:cNvPr>
          <p:cNvPicPr>
            <a:picLocks noChangeAspect="1"/>
          </p:cNvPicPr>
          <p:nvPr/>
        </p:nvPicPr>
        <p:blipFill>
          <a:blip r:embed="rId3"/>
          <a:stretch>
            <a:fillRect/>
          </a:stretch>
        </p:blipFill>
        <p:spPr>
          <a:xfrm>
            <a:off x="3985591" y="2363439"/>
            <a:ext cx="5943600" cy="2844800"/>
          </a:xfrm>
          <a:prstGeom prst="rect">
            <a:avLst/>
          </a:prstGeom>
        </p:spPr>
      </p:pic>
    </p:spTree>
    <p:extLst>
      <p:ext uri="{BB962C8B-B14F-4D97-AF65-F5344CB8AC3E}">
        <p14:creationId xmlns:p14="http://schemas.microsoft.com/office/powerpoint/2010/main" val="140735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9B057-0D86-2C41-AD22-3C441CD392D8}"/>
              </a:ext>
            </a:extLst>
          </p:cNvPr>
          <p:cNvSpPr>
            <a:spLocks noGrp="1"/>
          </p:cNvSpPr>
          <p:nvPr>
            <p:ph type="title"/>
          </p:nvPr>
        </p:nvSpPr>
        <p:spPr>
          <a:xfrm>
            <a:off x="407504" y="0"/>
            <a:ext cx="8328991" cy="756779"/>
          </a:xfrm>
        </p:spPr>
        <p:txBody>
          <a:bodyPr>
            <a:normAutofit fontScale="90000"/>
          </a:bodyPr>
          <a:lstStyle/>
          <a:p>
            <a:pPr algn="ctr"/>
            <a:r>
              <a:rPr lang="en-US" sz="2800" dirty="0">
                <a:solidFill>
                  <a:srgbClr val="FF0000"/>
                </a:solidFill>
                <a:latin typeface="Times New Roman" panose="02020603050405020304" pitchFamily="18" charset="0"/>
                <a:cs typeface="Times New Roman" panose="02020603050405020304" pitchFamily="18" charset="0"/>
              </a:rPr>
              <a:t>Evolution of the 26.5 GeV/u </a:t>
            </a:r>
            <a:br>
              <a:rPr lang="en-US" sz="2800" dirty="0">
                <a:solidFill>
                  <a:srgbClr val="FF0000"/>
                </a:solidFill>
                <a:latin typeface="Times New Roman" panose="02020603050405020304" pitchFamily="18" charset="0"/>
                <a:cs typeface="Times New Roman" panose="02020603050405020304" pitchFamily="18" charset="0"/>
              </a:rPr>
            </a:br>
            <a:r>
              <a:rPr lang="en-US" sz="2800" dirty="0">
                <a:solidFill>
                  <a:srgbClr val="FF0000"/>
                </a:solidFill>
                <a:latin typeface="Times New Roman" panose="02020603050405020304" pitchFamily="18" charset="0"/>
                <a:cs typeface="Times New Roman" panose="02020603050405020304" pitchFamily="18" charset="0"/>
              </a:rPr>
              <a:t>ion bunch profile in RHIC </a:t>
            </a:r>
          </a:p>
        </p:txBody>
      </p:sp>
      <p:pic>
        <p:nvPicPr>
          <p:cNvPr id="3" name="Picture 2">
            <a:extLst>
              <a:ext uri="{FF2B5EF4-FFF2-40B4-BE49-F238E27FC236}">
                <a16:creationId xmlns:a16="http://schemas.microsoft.com/office/drawing/2014/main" id="{9DB0F9AC-5B79-4CAA-9BB6-89793E9BDB26}"/>
              </a:ext>
            </a:extLst>
          </p:cNvPr>
          <p:cNvPicPr/>
          <p:nvPr/>
        </p:nvPicPr>
        <p:blipFill>
          <a:blip r:embed="rId3"/>
          <a:stretch>
            <a:fillRect/>
          </a:stretch>
        </p:blipFill>
        <p:spPr>
          <a:xfrm>
            <a:off x="230458" y="1772920"/>
            <a:ext cx="3962400" cy="3312160"/>
          </a:xfrm>
          <a:prstGeom prst="rect">
            <a:avLst/>
          </a:prstGeom>
        </p:spPr>
      </p:pic>
      <p:pic>
        <p:nvPicPr>
          <p:cNvPr id="4" name="Picture 3">
            <a:extLst>
              <a:ext uri="{FF2B5EF4-FFF2-40B4-BE49-F238E27FC236}">
                <a16:creationId xmlns:a16="http://schemas.microsoft.com/office/drawing/2014/main" id="{A41FC925-0EE4-6C41-A47B-F246138A3DCF}"/>
              </a:ext>
            </a:extLst>
          </p:cNvPr>
          <p:cNvPicPr/>
          <p:nvPr/>
        </p:nvPicPr>
        <p:blipFill>
          <a:blip r:embed="rId4"/>
          <a:stretch>
            <a:fillRect/>
          </a:stretch>
        </p:blipFill>
        <p:spPr>
          <a:xfrm>
            <a:off x="4422295" y="1471837"/>
            <a:ext cx="4613910" cy="3740150"/>
          </a:xfrm>
          <a:prstGeom prst="rect">
            <a:avLst/>
          </a:prstGeom>
        </p:spPr>
      </p:pic>
      <p:graphicFrame>
        <p:nvGraphicFramePr>
          <p:cNvPr id="5" name="Object 4">
            <a:extLst>
              <a:ext uri="{FF2B5EF4-FFF2-40B4-BE49-F238E27FC236}">
                <a16:creationId xmlns:a16="http://schemas.microsoft.com/office/drawing/2014/main" id="{81CFBA63-5666-5942-A958-0CA86D085EF6}"/>
              </a:ext>
            </a:extLst>
          </p:cNvPr>
          <p:cNvGraphicFramePr>
            <a:graphicFrameLocks noChangeAspect="1"/>
          </p:cNvGraphicFramePr>
          <p:nvPr>
            <p:extLst>
              <p:ext uri="{D42A27DB-BD31-4B8C-83A1-F6EECF244321}">
                <p14:modId xmlns:p14="http://schemas.microsoft.com/office/powerpoint/2010/main" val="1050762611"/>
              </p:ext>
            </p:extLst>
          </p:nvPr>
        </p:nvGraphicFramePr>
        <p:xfrm>
          <a:off x="1025912" y="843806"/>
          <a:ext cx="3396383" cy="976596"/>
        </p:xfrm>
        <a:graphic>
          <a:graphicData uri="http://schemas.openxmlformats.org/presentationml/2006/ole">
            <mc:AlternateContent xmlns:mc="http://schemas.openxmlformats.org/markup-compatibility/2006">
              <mc:Choice xmlns:v="urn:schemas-microsoft-com:vml" Requires="v">
                <p:oleObj spid="_x0000_s10295" name="Equation" r:id="rId5" imgW="1765080" imgH="507960" progId="Equation.DSMT4">
                  <p:embed/>
                </p:oleObj>
              </mc:Choice>
              <mc:Fallback>
                <p:oleObj name="Equation" r:id="rId5" imgW="1765080" imgH="507960" progId="Equation.DSMT4">
                  <p:embed/>
                  <p:pic>
                    <p:nvPicPr>
                      <p:cNvPr id="4" name="Object 3">
                        <a:extLst>
                          <a:ext uri="{FF2B5EF4-FFF2-40B4-BE49-F238E27FC236}">
                            <a16:creationId xmlns:a16="http://schemas.microsoft.com/office/drawing/2014/main" id="{0DBFB4C5-36DD-4966-AE6D-23E24BA5EC5E}"/>
                          </a:ext>
                        </a:extLst>
                      </p:cNvPr>
                      <p:cNvPicPr/>
                      <p:nvPr/>
                    </p:nvPicPr>
                    <p:blipFill>
                      <a:blip r:embed="rId6"/>
                      <a:stretch>
                        <a:fillRect/>
                      </a:stretch>
                    </p:blipFill>
                    <p:spPr>
                      <a:xfrm>
                        <a:off x="1025912" y="843806"/>
                        <a:ext cx="3396383" cy="976596"/>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4BBF69B1-E8E3-4C47-B175-AA376DB19316}"/>
              </a:ext>
            </a:extLst>
          </p:cNvPr>
          <p:cNvGraphicFramePr>
            <a:graphicFrameLocks noChangeAspect="1"/>
          </p:cNvGraphicFramePr>
          <p:nvPr>
            <p:extLst>
              <p:ext uri="{D42A27DB-BD31-4B8C-83A1-F6EECF244321}">
                <p14:modId xmlns:p14="http://schemas.microsoft.com/office/powerpoint/2010/main" val="3339890018"/>
              </p:ext>
            </p:extLst>
          </p:nvPr>
        </p:nvGraphicFramePr>
        <p:xfrm>
          <a:off x="1736227" y="5469389"/>
          <a:ext cx="2556993" cy="529033"/>
        </p:xfrm>
        <a:graphic>
          <a:graphicData uri="http://schemas.openxmlformats.org/presentationml/2006/ole">
            <mc:AlternateContent xmlns:mc="http://schemas.openxmlformats.org/markup-compatibility/2006">
              <mc:Choice xmlns:v="urn:schemas-microsoft-com:vml" Requires="v">
                <p:oleObj spid="_x0000_s10296" name="Equation" r:id="rId7" imgW="1104840" imgH="228600" progId="Equation.DSMT4">
                  <p:embed/>
                </p:oleObj>
              </mc:Choice>
              <mc:Fallback>
                <p:oleObj name="Equation" r:id="rId7" imgW="1104840" imgH="228600" progId="Equation.DSMT4">
                  <p:embed/>
                  <p:pic>
                    <p:nvPicPr>
                      <p:cNvPr id="6" name="Object 5">
                        <a:extLst>
                          <a:ext uri="{FF2B5EF4-FFF2-40B4-BE49-F238E27FC236}">
                            <a16:creationId xmlns:a16="http://schemas.microsoft.com/office/drawing/2014/main" id="{ADAA30CC-F60C-41D6-94A4-1A790FC886A4}"/>
                          </a:ext>
                        </a:extLst>
                      </p:cNvPr>
                      <p:cNvPicPr/>
                      <p:nvPr/>
                    </p:nvPicPr>
                    <p:blipFill>
                      <a:blip r:embed="rId8"/>
                      <a:stretch>
                        <a:fillRect/>
                      </a:stretch>
                    </p:blipFill>
                    <p:spPr>
                      <a:xfrm>
                        <a:off x="1736227" y="5469389"/>
                        <a:ext cx="2556993" cy="52903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75C95BE0-10DB-754F-8B1B-B72AD2EEAD71}"/>
              </a:ext>
            </a:extLst>
          </p:cNvPr>
          <p:cNvGraphicFramePr>
            <a:graphicFrameLocks noChangeAspect="1"/>
          </p:cNvGraphicFramePr>
          <p:nvPr>
            <p:extLst>
              <p:ext uri="{D42A27DB-BD31-4B8C-83A1-F6EECF244321}">
                <p14:modId xmlns:p14="http://schemas.microsoft.com/office/powerpoint/2010/main" val="2431492488"/>
              </p:ext>
            </p:extLst>
          </p:nvPr>
        </p:nvGraphicFramePr>
        <p:xfrm>
          <a:off x="2073299" y="6101221"/>
          <a:ext cx="2119559" cy="552929"/>
        </p:xfrm>
        <a:graphic>
          <a:graphicData uri="http://schemas.openxmlformats.org/presentationml/2006/ole">
            <mc:AlternateContent xmlns:mc="http://schemas.openxmlformats.org/markup-compatibility/2006">
              <mc:Choice xmlns:v="urn:schemas-microsoft-com:vml" Requires="v">
                <p:oleObj spid="_x0000_s10297" name="Equation" r:id="rId9" imgW="876240" imgH="228600" progId="Equation.DSMT4">
                  <p:embed/>
                </p:oleObj>
              </mc:Choice>
              <mc:Fallback>
                <p:oleObj name="Equation" r:id="rId9" imgW="876240" imgH="228600" progId="Equation.DSMT4">
                  <p:embed/>
                  <p:pic>
                    <p:nvPicPr>
                      <p:cNvPr id="7" name="Object 6">
                        <a:extLst>
                          <a:ext uri="{FF2B5EF4-FFF2-40B4-BE49-F238E27FC236}">
                            <a16:creationId xmlns:a16="http://schemas.microsoft.com/office/drawing/2014/main" id="{355CC6E7-0792-4D2C-9D72-FD70EBE5251C}"/>
                          </a:ext>
                        </a:extLst>
                      </p:cNvPr>
                      <p:cNvPicPr/>
                      <p:nvPr/>
                    </p:nvPicPr>
                    <p:blipFill>
                      <a:blip r:embed="rId10"/>
                      <a:stretch>
                        <a:fillRect/>
                      </a:stretch>
                    </p:blipFill>
                    <p:spPr>
                      <a:xfrm>
                        <a:off x="2073299" y="6101221"/>
                        <a:ext cx="2119559" cy="552929"/>
                      </a:xfrm>
                      <a:prstGeom prst="rect">
                        <a:avLst/>
                      </a:prstGeom>
                    </p:spPr>
                  </p:pic>
                </p:oleObj>
              </mc:Fallback>
            </mc:AlternateContent>
          </a:graphicData>
        </a:graphic>
      </p:graphicFrame>
    </p:spTree>
    <p:extLst>
      <p:ext uri="{BB962C8B-B14F-4D97-AF65-F5344CB8AC3E}">
        <p14:creationId xmlns:p14="http://schemas.microsoft.com/office/powerpoint/2010/main" val="1312712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EC1C1-12F7-F24C-96AD-F31A9A210AF1}"/>
              </a:ext>
            </a:extLst>
          </p:cNvPr>
          <p:cNvSpPr>
            <a:spLocks noGrp="1"/>
          </p:cNvSpPr>
          <p:nvPr>
            <p:ph type="title"/>
          </p:nvPr>
        </p:nvSpPr>
        <p:spPr>
          <a:xfrm>
            <a:off x="357809" y="365127"/>
            <a:ext cx="8328991" cy="745618"/>
          </a:xfrm>
        </p:spPr>
        <p:txBody>
          <a:bodyPr/>
          <a:lstStyle/>
          <a:p>
            <a:r>
              <a:rPr lang="en-US" dirty="0">
                <a:latin typeface="Times New Roman" panose="02020603050405020304" pitchFamily="18" charset="0"/>
                <a:cs typeface="Times New Roman" panose="02020603050405020304" pitchFamily="18" charset="0"/>
              </a:rPr>
              <a:t>Proposed experimental CeC program</a:t>
            </a:r>
          </a:p>
        </p:txBody>
      </p:sp>
      <p:sp>
        <p:nvSpPr>
          <p:cNvPr id="4" name="Content Placeholder 3">
            <a:extLst>
              <a:ext uri="{FF2B5EF4-FFF2-40B4-BE49-F238E27FC236}">
                <a16:creationId xmlns:a16="http://schemas.microsoft.com/office/drawing/2014/main" id="{E6CEDFED-EE34-FE43-897D-85540AFA5406}"/>
              </a:ext>
            </a:extLst>
          </p:cNvPr>
          <p:cNvSpPr txBox="1">
            <a:spLocks noGrp="1"/>
          </p:cNvSpPr>
          <p:nvPr>
            <p:ph idx="1"/>
          </p:nvPr>
        </p:nvSpPr>
        <p:spPr>
          <a:xfrm>
            <a:off x="536982" y="1362701"/>
            <a:ext cx="7529592" cy="4785926"/>
          </a:xfrm>
          <a:prstGeom prst="rect">
            <a:avLst/>
          </a:prstGeom>
          <a:noFill/>
        </p:spPr>
        <p:txBody>
          <a:bodyPr wrap="square" rtlCol="0">
            <a:spAutoFit/>
          </a:bodyPr>
          <a:lstStyle/>
          <a:p>
            <a:pPr>
              <a:spcBef>
                <a:spcPts val="300"/>
              </a:spcBef>
            </a:pPr>
            <a:r>
              <a:rPr lang="en-US" sz="2000" dirty="0">
                <a:solidFill>
                  <a:srgbClr val="1513D7"/>
                </a:solidFill>
                <a:latin typeface="Times New Roman" panose="02020603050405020304" pitchFamily="18" charset="0"/>
                <a:cs typeface="Times New Roman" panose="02020603050405020304" pitchFamily="18" charset="0"/>
              </a:rPr>
              <a:t>FY19 </a:t>
            </a:r>
            <a:r>
              <a:rPr lang="mr-IN" sz="2000" dirty="0">
                <a:solidFill>
                  <a:srgbClr val="1513D7"/>
                </a:solidFill>
                <a:latin typeface="Times New Roman" panose="02020603050405020304" pitchFamily="18" charset="0"/>
                <a:cs typeface="Times New Roman"/>
              </a:rPr>
              <a:t>–</a:t>
            </a:r>
            <a:r>
              <a:rPr lang="en-US" sz="2000" dirty="0">
                <a:solidFill>
                  <a:srgbClr val="1513D7"/>
                </a:solidFill>
                <a:latin typeface="Times New Roman" panose="02020603050405020304" pitchFamily="18" charset="0"/>
                <a:cs typeface="Times New Roman" panose="02020603050405020304" pitchFamily="18" charset="0"/>
              </a:rPr>
              <a:t>   produce all PCA hardware</a:t>
            </a:r>
          </a:p>
          <a:p>
            <a:pPr marL="0" indent="0">
              <a:spcBef>
                <a:spcPts val="300"/>
              </a:spcBef>
              <a:buNone/>
            </a:pPr>
            <a:r>
              <a:rPr lang="en-US" sz="2000" dirty="0">
                <a:solidFill>
                  <a:srgbClr val="1513D7"/>
                </a:solidFill>
                <a:latin typeface="Times New Roman" panose="02020603050405020304" pitchFamily="18" charset="0"/>
                <a:cs typeface="Times New Roman" panose="02020603050405020304" pitchFamily="18" charset="0"/>
              </a:rPr>
              <a:t>              </a:t>
            </a:r>
            <a:r>
              <a:rPr lang="mr-IN" sz="2000" dirty="0">
                <a:solidFill>
                  <a:srgbClr val="1513D7"/>
                </a:solidFill>
                <a:latin typeface="Times New Roman" panose="02020603050405020304" pitchFamily="18" charset="0"/>
                <a:cs typeface="Times New Roman"/>
              </a:rPr>
              <a:t>–</a:t>
            </a:r>
            <a:r>
              <a:rPr lang="en-US" sz="2000" dirty="0">
                <a:solidFill>
                  <a:srgbClr val="1513D7"/>
                </a:solidFill>
                <a:latin typeface="Times New Roman" panose="02020603050405020304" pitchFamily="18" charset="0"/>
                <a:cs typeface="Times New Roman" panose="02020603050405020304" pitchFamily="18" charset="0"/>
              </a:rPr>
              <a:t>   retune CeC accelerator &amp; eliminate shortcomings</a:t>
            </a:r>
          </a:p>
          <a:p>
            <a:pPr marL="0" indent="0">
              <a:spcBef>
                <a:spcPts val="300"/>
              </a:spcBef>
              <a:buNone/>
            </a:pPr>
            <a:r>
              <a:rPr lang="en-US" sz="2000" dirty="0">
                <a:solidFill>
                  <a:srgbClr val="1513D7"/>
                </a:solidFill>
                <a:latin typeface="Times New Roman" panose="02020603050405020304" pitchFamily="18" charset="0"/>
                <a:cs typeface="Times New Roman" panose="02020603050405020304" pitchFamily="18" charset="0"/>
              </a:rPr>
              <a:t>              </a:t>
            </a:r>
            <a:r>
              <a:rPr lang="mr-IN" sz="2000" dirty="0">
                <a:solidFill>
                  <a:srgbClr val="1513D7"/>
                </a:solidFill>
                <a:latin typeface="Times New Roman" panose="02020603050405020304" pitchFamily="18" charset="0"/>
                <a:cs typeface="Times New Roman"/>
              </a:rPr>
              <a:t>–</a:t>
            </a:r>
            <a:r>
              <a:rPr lang="en-US" sz="2000" dirty="0">
                <a:solidFill>
                  <a:srgbClr val="1513D7"/>
                </a:solidFill>
                <a:latin typeface="Times New Roman" panose="02020603050405020304" pitchFamily="18" charset="0"/>
                <a:cs typeface="Times New Roman" panose="02020603050405020304" pitchFamily="18" charset="0"/>
              </a:rPr>
              <a:t>   suppress excessive noise in the electron beam</a:t>
            </a:r>
          </a:p>
          <a:p>
            <a:pPr marL="0" indent="0">
              <a:spcBef>
                <a:spcPts val="300"/>
              </a:spcBef>
              <a:buNone/>
            </a:pPr>
            <a:endParaRPr lang="en-US" sz="2000" dirty="0">
              <a:solidFill>
                <a:srgbClr val="1513D7"/>
              </a:solidFill>
              <a:latin typeface="Times New Roman" panose="02020603050405020304" pitchFamily="18" charset="0"/>
              <a:cs typeface="Times New Roman" panose="02020603050405020304" pitchFamily="18" charset="0"/>
            </a:endParaRPr>
          </a:p>
          <a:p>
            <a:pPr>
              <a:spcBef>
                <a:spcPts val="300"/>
              </a:spcBef>
            </a:pPr>
            <a:r>
              <a:rPr lang="en-US" sz="2000" dirty="0">
                <a:solidFill>
                  <a:srgbClr val="1513D7"/>
                </a:solidFill>
                <a:latin typeface="Times New Roman" panose="02020603050405020304" pitchFamily="18" charset="0"/>
                <a:cs typeface="Times New Roman" panose="02020603050405020304" pitchFamily="18" charset="0"/>
              </a:rPr>
              <a:t>FY20 </a:t>
            </a:r>
            <a:r>
              <a:rPr lang="mr-IN" sz="2000" dirty="0">
                <a:solidFill>
                  <a:srgbClr val="1513D7"/>
                </a:solidFill>
                <a:latin typeface="Times New Roman" panose="02020603050405020304" pitchFamily="18" charset="0"/>
                <a:cs typeface="Times New Roman"/>
              </a:rPr>
              <a:t>–</a:t>
            </a:r>
            <a:r>
              <a:rPr lang="en-US" sz="2000" dirty="0">
                <a:solidFill>
                  <a:srgbClr val="1513D7"/>
                </a:solidFill>
                <a:latin typeface="Times New Roman" panose="02020603050405020304" pitchFamily="18" charset="0"/>
                <a:cs typeface="Times New Roman" panose="02020603050405020304" pitchFamily="18" charset="0"/>
              </a:rPr>
              <a:t> install PCA equipment in the IP2 common section</a:t>
            </a:r>
          </a:p>
          <a:p>
            <a:pPr marL="0" indent="0">
              <a:spcBef>
                <a:spcPts val="300"/>
              </a:spcBef>
              <a:buNone/>
            </a:pPr>
            <a:r>
              <a:rPr lang="en-US" sz="2000" dirty="0">
                <a:solidFill>
                  <a:srgbClr val="1513D7"/>
                </a:solidFill>
                <a:latin typeface="Times New Roman" panose="02020603050405020304" pitchFamily="18" charset="0"/>
                <a:cs typeface="Times New Roman" panose="02020603050405020304" pitchFamily="18" charset="0"/>
              </a:rPr>
              <a:t>              </a:t>
            </a:r>
            <a:r>
              <a:rPr lang="mr-IN" sz="2000" dirty="0">
                <a:solidFill>
                  <a:srgbClr val="1513D7"/>
                </a:solidFill>
                <a:latin typeface="Times New Roman" panose="02020603050405020304" pitchFamily="18" charset="0"/>
                <a:cs typeface="Times New Roman"/>
              </a:rPr>
              <a:t>– </a:t>
            </a:r>
            <a:r>
              <a:rPr lang="en-US" sz="2000" dirty="0">
                <a:solidFill>
                  <a:srgbClr val="1513D7"/>
                </a:solidFill>
                <a:latin typeface="Times New Roman" panose="02020603050405020304" pitchFamily="18" charset="0"/>
                <a:cs typeface="Times New Roman" panose="02020603050405020304" pitchFamily="18" charset="0"/>
              </a:rPr>
              <a:t>commission PCA equipment at the IP2</a:t>
            </a:r>
          </a:p>
          <a:p>
            <a:pPr marL="0" indent="0">
              <a:spcBef>
                <a:spcPts val="300"/>
              </a:spcBef>
              <a:buNone/>
            </a:pPr>
            <a:r>
              <a:rPr lang="en-US" sz="2000" dirty="0">
                <a:solidFill>
                  <a:srgbClr val="1513D7"/>
                </a:solidFill>
                <a:latin typeface="Times New Roman" panose="02020603050405020304" pitchFamily="18" charset="0"/>
                <a:cs typeface="Times New Roman" panose="02020603050405020304" pitchFamily="18" charset="0"/>
              </a:rPr>
              <a:t>              </a:t>
            </a:r>
            <a:r>
              <a:rPr lang="mr-IN" sz="2000" dirty="0">
                <a:solidFill>
                  <a:srgbClr val="1513D7"/>
                </a:solidFill>
                <a:latin typeface="Times New Roman" panose="02020603050405020304" pitchFamily="18" charset="0"/>
                <a:cs typeface="Times New Roman"/>
              </a:rPr>
              <a:t>–</a:t>
            </a:r>
            <a:r>
              <a:rPr lang="en-US" sz="2000" dirty="0">
                <a:solidFill>
                  <a:srgbClr val="1513D7"/>
                </a:solidFill>
                <a:latin typeface="Times New Roman" panose="02020603050405020304" pitchFamily="18" charset="0"/>
                <a:cs typeface="Times New Roman" panose="02020603050405020304" pitchFamily="18" charset="0"/>
              </a:rPr>
              <a:t>  optimize IR diagnostics for PCA</a:t>
            </a:r>
          </a:p>
          <a:p>
            <a:pPr marL="0" indent="0">
              <a:spcBef>
                <a:spcPts val="300"/>
              </a:spcBef>
              <a:buNone/>
            </a:pPr>
            <a:r>
              <a:rPr lang="en-US" sz="2000" dirty="0">
                <a:solidFill>
                  <a:srgbClr val="1513D7"/>
                </a:solidFill>
                <a:latin typeface="Times New Roman" panose="02020603050405020304" pitchFamily="18" charset="0"/>
                <a:cs typeface="Times New Roman"/>
              </a:rPr>
              <a:t>              </a:t>
            </a:r>
            <a:r>
              <a:rPr lang="mr-IN" sz="2000" dirty="0">
                <a:solidFill>
                  <a:srgbClr val="1513D7"/>
                </a:solidFill>
                <a:latin typeface="Times New Roman" panose="02020603050405020304" pitchFamily="18" charset="0"/>
                <a:cs typeface="Times New Roman"/>
              </a:rPr>
              <a:t>–</a:t>
            </a:r>
            <a:r>
              <a:rPr lang="en-US" sz="2000" dirty="0">
                <a:solidFill>
                  <a:srgbClr val="1513D7"/>
                </a:solidFill>
                <a:latin typeface="Times New Roman" panose="02020603050405020304" pitchFamily="18" charset="0"/>
                <a:cs typeface="Times New Roman" panose="02020603050405020304" pitchFamily="18" charset="0"/>
              </a:rPr>
              <a:t>  test PCA-based CeC</a:t>
            </a:r>
          </a:p>
          <a:p>
            <a:pPr marL="0" indent="0">
              <a:spcBef>
                <a:spcPts val="300"/>
              </a:spcBef>
              <a:buNone/>
            </a:pPr>
            <a:endParaRPr lang="en-US" sz="2000" dirty="0">
              <a:solidFill>
                <a:srgbClr val="1513D7"/>
              </a:solidFill>
              <a:latin typeface="Times New Roman" panose="02020603050405020304" pitchFamily="18" charset="0"/>
              <a:cs typeface="Times New Roman" panose="02020603050405020304" pitchFamily="18" charset="0"/>
            </a:endParaRPr>
          </a:p>
          <a:p>
            <a:pPr>
              <a:spcBef>
                <a:spcPts val="300"/>
              </a:spcBef>
            </a:pPr>
            <a:r>
              <a:rPr lang="en-US" sz="2000" dirty="0">
                <a:solidFill>
                  <a:srgbClr val="1513D7"/>
                </a:solidFill>
                <a:latin typeface="Times New Roman" panose="02020603050405020304" pitchFamily="18" charset="0"/>
                <a:cs typeface="Times New Roman" panose="02020603050405020304" pitchFamily="18" charset="0"/>
              </a:rPr>
              <a:t>FY21  </a:t>
            </a:r>
            <a:r>
              <a:rPr lang="mr-IN" sz="2000" dirty="0">
                <a:solidFill>
                  <a:srgbClr val="1513D7"/>
                </a:solidFill>
                <a:latin typeface="Times New Roman" panose="02020603050405020304" pitchFamily="18" charset="0"/>
                <a:cs typeface="Times New Roman"/>
              </a:rPr>
              <a:t>–</a:t>
            </a:r>
            <a:r>
              <a:rPr lang="en-US" sz="2000" dirty="0">
                <a:solidFill>
                  <a:srgbClr val="1513D7"/>
                </a:solidFill>
                <a:latin typeface="Times New Roman" panose="02020603050405020304" pitchFamily="18" charset="0"/>
                <a:cs typeface="Times New Roman" panose="02020603050405020304" pitchFamily="18" charset="0"/>
              </a:rPr>
              <a:t>demonstrate the PCA-based microbunching CeC at </a:t>
            </a:r>
            <a:r>
              <a:rPr lang="el-GR" sz="2000" dirty="0">
                <a:solidFill>
                  <a:srgbClr val="1513D7"/>
                </a:solidFill>
                <a:latin typeface="Times New Roman" panose="02020603050405020304" pitchFamily="18" charset="0"/>
                <a:cs typeface="Times New Roman" panose="02020603050405020304" pitchFamily="18" charset="0"/>
              </a:rPr>
              <a:t>γ</a:t>
            </a:r>
            <a:r>
              <a:rPr lang="en-US" sz="2000" dirty="0">
                <a:solidFill>
                  <a:srgbClr val="1513D7"/>
                </a:solidFill>
                <a:latin typeface="Times New Roman" panose="02020603050405020304" pitchFamily="18" charset="0"/>
                <a:cs typeface="Times New Roman" panose="02020603050405020304" pitchFamily="18" charset="0"/>
              </a:rPr>
              <a:t>=28.5</a:t>
            </a:r>
          </a:p>
          <a:p>
            <a:pPr>
              <a:spcBef>
                <a:spcPts val="300"/>
              </a:spcBef>
            </a:pPr>
            <a:endParaRPr lang="en-US" sz="2000" dirty="0">
              <a:solidFill>
                <a:srgbClr val="1513D7"/>
              </a:solidFill>
              <a:latin typeface="Times New Roman" panose="02020603050405020304" pitchFamily="18" charset="0"/>
              <a:cs typeface="Times New Roman" panose="02020603050405020304" pitchFamily="18" charset="0"/>
            </a:endParaRPr>
          </a:p>
          <a:p>
            <a:pPr>
              <a:spcBef>
                <a:spcPts val="300"/>
              </a:spcBef>
            </a:pPr>
            <a:r>
              <a:rPr lang="en-US" sz="2000" dirty="0">
                <a:solidFill>
                  <a:srgbClr val="1513D7"/>
                </a:solidFill>
                <a:latin typeface="Times New Roman" panose="02020603050405020304" pitchFamily="18" charset="0"/>
                <a:cs typeface="Times New Roman" panose="02020603050405020304" pitchFamily="18" charset="0"/>
              </a:rPr>
              <a:t>FY22 – no RHIC run – fixes </a:t>
            </a:r>
          </a:p>
          <a:p>
            <a:pPr>
              <a:spcBef>
                <a:spcPts val="300"/>
              </a:spcBef>
            </a:pPr>
            <a:endParaRPr lang="en-US" sz="2000" dirty="0">
              <a:solidFill>
                <a:srgbClr val="1513D7"/>
              </a:solidFill>
              <a:latin typeface="Times New Roman" panose="02020603050405020304" pitchFamily="18" charset="0"/>
              <a:cs typeface="Times New Roman" panose="02020603050405020304" pitchFamily="18" charset="0"/>
            </a:endParaRPr>
          </a:p>
          <a:p>
            <a:pPr>
              <a:spcBef>
                <a:spcPts val="300"/>
              </a:spcBef>
            </a:pPr>
            <a:r>
              <a:rPr lang="en-US" sz="2000" dirty="0">
                <a:solidFill>
                  <a:srgbClr val="1513D7"/>
                </a:solidFill>
                <a:latin typeface="Times New Roman" panose="02020603050405020304" pitchFamily="18" charset="0"/>
                <a:cs typeface="Times New Roman" panose="02020603050405020304" pitchFamily="18" charset="0"/>
              </a:rPr>
              <a:t>FY23  </a:t>
            </a:r>
            <a:r>
              <a:rPr lang="mr-IN" sz="2000" dirty="0">
                <a:solidFill>
                  <a:srgbClr val="1513D7"/>
                </a:solidFill>
                <a:latin typeface="Times New Roman" panose="02020603050405020304" pitchFamily="18" charset="0"/>
                <a:cs typeface="Times New Roman"/>
              </a:rPr>
              <a:t>–</a:t>
            </a:r>
            <a:r>
              <a:rPr lang="en-US" sz="2000" dirty="0">
                <a:solidFill>
                  <a:srgbClr val="1513D7"/>
                </a:solidFill>
                <a:latin typeface="Times New Roman" panose="02020603050405020304" pitchFamily="18" charset="0"/>
                <a:cs typeface="Times New Roman" panose="02020603050405020304" pitchFamily="18" charset="0"/>
              </a:rPr>
              <a:t> 3D cooling in PCA-based CeC at </a:t>
            </a:r>
            <a:r>
              <a:rPr lang="el-GR" sz="2000" dirty="0">
                <a:solidFill>
                  <a:srgbClr val="1513D7"/>
                </a:solidFill>
                <a:latin typeface="Times New Roman" panose="02020603050405020304" pitchFamily="18" charset="0"/>
                <a:cs typeface="Times New Roman" panose="02020603050405020304" pitchFamily="18" charset="0"/>
              </a:rPr>
              <a:t>γ</a:t>
            </a:r>
            <a:r>
              <a:rPr lang="en-US" sz="2000" dirty="0">
                <a:solidFill>
                  <a:srgbClr val="1513D7"/>
                </a:solidFill>
                <a:latin typeface="Times New Roman" panose="02020603050405020304" pitchFamily="18" charset="0"/>
                <a:cs typeface="Times New Roman" panose="02020603050405020304" pitchFamily="18" charset="0"/>
              </a:rPr>
              <a:t>=28.5</a:t>
            </a:r>
          </a:p>
          <a:p>
            <a:pPr marL="0" indent="0">
              <a:spcBef>
                <a:spcPts val="300"/>
              </a:spcBef>
              <a:buNone/>
            </a:pPr>
            <a:r>
              <a:rPr lang="en-US" sz="2000" dirty="0">
                <a:solidFill>
                  <a:srgbClr val="1513D7"/>
                </a:solidFill>
                <a:latin typeface="Times New Roman" panose="02020603050405020304" pitchFamily="18" charset="0"/>
                <a:cs typeface="Times New Roman" panose="02020603050405020304" pitchFamily="18" charset="0"/>
              </a:rPr>
              <a:t>               </a:t>
            </a:r>
            <a:r>
              <a:rPr lang="mr-IN" sz="2000" dirty="0">
                <a:solidFill>
                  <a:srgbClr val="1513D7"/>
                </a:solidFill>
                <a:latin typeface="Times New Roman" panose="02020603050405020304" pitchFamily="18" charset="0"/>
                <a:cs typeface="Times New Roman"/>
              </a:rPr>
              <a:t>–</a:t>
            </a:r>
            <a:r>
              <a:rPr lang="en-US" sz="2000" dirty="0">
                <a:solidFill>
                  <a:srgbClr val="1513D7"/>
                </a:solidFill>
                <a:latin typeface="Times New Roman" panose="02020603050405020304" pitchFamily="18" charset="0"/>
                <a:cs typeface="Times New Roman" panose="02020603050405020304" pitchFamily="18" charset="0"/>
              </a:rPr>
              <a:t> evaluate PCA-based CeC performance</a:t>
            </a:r>
          </a:p>
        </p:txBody>
      </p:sp>
    </p:spTree>
    <p:extLst>
      <p:ext uri="{BB962C8B-B14F-4D97-AF65-F5344CB8AC3E}">
        <p14:creationId xmlns:p14="http://schemas.microsoft.com/office/powerpoint/2010/main" val="305324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7921"/>
            <a:ext cx="8229600" cy="496280"/>
          </a:xfrm>
        </p:spPr>
        <p:txBody>
          <a:bodyPr>
            <a:noAutofit/>
          </a:bodyPr>
          <a:lstStyle/>
          <a:p>
            <a:pPr algn="ctr"/>
            <a:r>
              <a:rPr lang="en-US" sz="3600" dirty="0">
                <a:latin typeface="Times New Roman" panose="02020603050405020304" pitchFamily="18" charset="0"/>
                <a:cs typeface="Times New Roman" panose="02020603050405020304" pitchFamily="18" charset="0"/>
              </a:rPr>
              <a:t>Numerical tests</a:t>
            </a:r>
          </a:p>
        </p:txBody>
      </p:sp>
      <p:sp>
        <p:nvSpPr>
          <p:cNvPr id="2" name="Content Placeholder 1"/>
          <p:cNvSpPr>
            <a:spLocks noGrp="1"/>
          </p:cNvSpPr>
          <p:nvPr>
            <p:ph idx="1"/>
          </p:nvPr>
        </p:nvSpPr>
        <p:spPr>
          <a:xfrm>
            <a:off x="296333" y="584201"/>
            <a:ext cx="8483600" cy="2367443"/>
          </a:xfrm>
        </p:spPr>
        <p:txBody>
          <a:bodyPr>
            <a:noAutofit/>
          </a:bodyPr>
          <a:lstStyle/>
          <a:p>
            <a:r>
              <a:rPr lang="en-US" sz="1600" dirty="0"/>
              <a:t>3D simulations of a CeC with 4-cell PCA for test experiment and eRHIC </a:t>
            </a:r>
          </a:p>
          <a:p>
            <a:r>
              <a:rPr lang="en-US" sz="1600" dirty="0"/>
              <a:t>High gain (&gt;100) and very large bandwidth: 25 THz for test experiment and 1,000 THz (1 PHz) for CeC cooling 275 GeV protons</a:t>
            </a:r>
          </a:p>
          <a:p>
            <a:r>
              <a:rPr lang="en-US" sz="1600" dirty="0">
                <a:solidFill>
                  <a:srgbClr val="FF0000"/>
                </a:solidFill>
              </a:rPr>
              <a:t>These are cost effective system – they do not need expensive separation system for hadrons and will be capable of 3D cooling hadron beams in RHIC and eRHIC independently of the design choice</a:t>
            </a:r>
          </a:p>
          <a:p>
            <a:r>
              <a:rPr lang="en-US" sz="1600" dirty="0">
                <a:solidFill>
                  <a:srgbClr val="000090"/>
                </a:solidFill>
              </a:rPr>
              <a:t>Still, it will be important to demonstrate this untested micro-bunching cooling technique experimentally</a:t>
            </a:r>
          </a:p>
          <a:p>
            <a:endParaRPr lang="en-US" sz="1600" dirty="0">
              <a:solidFill>
                <a:srgbClr val="FF0000"/>
              </a:solidFill>
            </a:endParaRPr>
          </a:p>
          <a:p>
            <a:endParaRPr lang="en-US" sz="1600" dirty="0"/>
          </a:p>
          <a:p>
            <a:endParaRPr lang="en-US" sz="1600" dirty="0"/>
          </a:p>
          <a:p>
            <a:endParaRPr lang="en-US" sz="1600" dirty="0"/>
          </a:p>
          <a:p>
            <a:endParaRPr lang="en-US" sz="1600" dirty="0"/>
          </a:p>
          <a:p>
            <a:endParaRPr lang="en-US" sz="1600" dirty="0"/>
          </a:p>
          <a:p>
            <a:endParaRPr lang="en-US" sz="1600"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72351" y="4757777"/>
            <a:ext cx="2671336" cy="2001834"/>
          </a:xfrm>
          <a:prstGeom prst="rect">
            <a:avLst/>
          </a:prstGeom>
        </p:spPr>
      </p:pic>
      <p:pic>
        <p:nvPicPr>
          <p:cNvPr id="6" name="内容占位符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72351" y="2785533"/>
            <a:ext cx="2631850" cy="1972244"/>
          </a:xfrm>
          <a:prstGeom prst="rect">
            <a:avLst/>
          </a:prstGeom>
        </p:spPr>
      </p:pic>
      <p:graphicFrame>
        <p:nvGraphicFramePr>
          <p:cNvPr id="5" name="Table 4"/>
          <p:cNvGraphicFramePr>
            <a:graphicFrameLocks noGrp="1"/>
          </p:cNvGraphicFramePr>
          <p:nvPr>
            <p:extLst/>
          </p:nvPr>
        </p:nvGraphicFramePr>
        <p:xfrm>
          <a:off x="296333" y="3378465"/>
          <a:ext cx="4876800" cy="2628900"/>
        </p:xfrm>
        <a:graphic>
          <a:graphicData uri="http://schemas.openxmlformats.org/drawingml/2006/table">
            <a:tbl>
              <a:tblPr/>
              <a:tblGrid>
                <a:gridCol w="12192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tblGrid>
              <a:tr h="190500">
                <a:tc>
                  <a:txBody>
                    <a:bodyPr/>
                    <a:lstStyle/>
                    <a:p>
                      <a:pPr algn="ctr" fontAlgn="b"/>
                      <a:r>
                        <a:rPr lang="en-US" sz="1200" b="0" i="0" u="none" strike="noStrike" dirty="0">
                          <a:solidFill>
                            <a:srgbClr val="000000"/>
                          </a:solidFill>
                          <a:effectLst/>
                          <a:latin typeface="Times New Roman"/>
                          <a:cs typeface="Times New Roman"/>
                        </a:rPr>
                        <a:t>Name</a:t>
                      </a:r>
                    </a:p>
                  </a:txBody>
                  <a:tcPr marL="0" marR="0" marT="0" marB="0" anchor="b">
                    <a:lnL w="381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Times New Roman"/>
                          <a:cs typeface="Times New Roman"/>
                        </a:rPr>
                        <a:t>ACeC test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Times New Roman"/>
                          <a:cs typeface="Times New Roman"/>
                        </a:rPr>
                        <a:t>eRHIC</a:t>
                      </a:r>
                    </a:p>
                  </a:txBody>
                  <a:tcPr marL="0" marR="0" marT="0" marB="0" anchor="b">
                    <a:lnL w="635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0500">
                <a:tc>
                  <a:txBody>
                    <a:bodyPr/>
                    <a:lstStyle/>
                    <a:p>
                      <a:pPr algn="ctr" fontAlgn="b"/>
                      <a:r>
                        <a:rPr lang="en-US" sz="1200" b="1" i="0" u="none" strike="noStrike">
                          <a:solidFill>
                            <a:srgbClr val="FF0000"/>
                          </a:solidFill>
                          <a:effectLst/>
                          <a:latin typeface="Times New Roman"/>
                          <a:cs typeface="Times New Roman"/>
                        </a:rPr>
                        <a:t>PCA</a:t>
                      </a:r>
                    </a:p>
                  </a:txBody>
                  <a:tcPr marL="0" marR="0" marT="0" marB="0" anchor="b">
                    <a:lnL w="381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FF0000"/>
                          </a:solidFill>
                          <a:effectLst/>
                          <a:latin typeface="Times New Roman"/>
                          <a:cs typeface="Times New Roman"/>
                        </a:rPr>
                        <a:t>4 sections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FF0000"/>
                          </a:solidFill>
                          <a:effectLst/>
                          <a:latin typeface="Times New Roman"/>
                          <a:cs typeface="Times New Roman"/>
                        </a:rPr>
                        <a:t>4 sections</a:t>
                      </a:r>
                    </a:p>
                  </a:txBody>
                  <a:tcPr marL="0" marR="0" marT="0" marB="0" anchor="b">
                    <a:lnL w="635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ctr" fontAlgn="b"/>
                      <a:r>
                        <a:rPr lang="el-GR" sz="1200" b="0" i="0" u="none" strike="noStrike" dirty="0">
                          <a:solidFill>
                            <a:srgbClr val="000000"/>
                          </a:solidFill>
                          <a:effectLst/>
                          <a:latin typeface="Times New Roman"/>
                          <a:cs typeface="Times New Roman"/>
                        </a:rPr>
                        <a:t>γ</a:t>
                      </a:r>
                    </a:p>
                  </a:txBody>
                  <a:tcPr marL="0" marR="0" marT="0" marB="0" anchor="b">
                    <a:lnL w="381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200" b="0" i="0" u="none" strike="noStrike">
                          <a:solidFill>
                            <a:srgbClr val="000000"/>
                          </a:solidFill>
                          <a:effectLst/>
                          <a:latin typeface="Times New Roman"/>
                          <a:cs typeface="Times New Roman"/>
                        </a:rPr>
                        <a:t>28.5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s-IS" sz="1200" b="0" i="0" u="none" strike="noStrike">
                          <a:solidFill>
                            <a:srgbClr val="000000"/>
                          </a:solidFill>
                          <a:effectLst/>
                          <a:latin typeface="Times New Roman"/>
                          <a:cs typeface="Times New Roman"/>
                        </a:rPr>
                        <a:t>275</a:t>
                      </a:r>
                    </a:p>
                  </a:txBody>
                  <a:tcPr marL="0" marR="0" marT="0" marB="0" anchor="b">
                    <a:lnL w="635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ctr" fontAlgn="b"/>
                      <a:r>
                        <a:rPr lang="en-US" sz="1200" b="0" i="0" u="none" strike="noStrike">
                          <a:solidFill>
                            <a:srgbClr val="000000"/>
                          </a:solidFill>
                          <a:effectLst/>
                          <a:latin typeface="Times New Roman"/>
                          <a:cs typeface="Times New Roman"/>
                        </a:rPr>
                        <a:t>L</a:t>
                      </a:r>
                    </a:p>
                  </a:txBody>
                  <a:tcPr marL="0" marR="0" marT="0" marB="0" anchor="b">
                    <a:lnL w="381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200" b="0" i="0" u="none" strike="noStrike">
                          <a:solidFill>
                            <a:srgbClr val="000000"/>
                          </a:solidFill>
                          <a:effectLst/>
                          <a:latin typeface="Times New Roman"/>
                          <a:cs typeface="Times New Roman"/>
                        </a:rPr>
                        <a:t>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200" b="0" i="0" u="none" strike="noStrike" dirty="0">
                          <a:solidFill>
                            <a:srgbClr val="000000"/>
                          </a:solidFill>
                          <a:effectLst/>
                          <a:latin typeface="Times New Roman"/>
                          <a:cs typeface="Times New Roman"/>
                        </a:rPr>
                        <a:t>20.00</a:t>
                      </a:r>
                    </a:p>
                  </a:txBody>
                  <a:tcPr marL="0" marR="0" marT="0" marB="0" anchor="b">
                    <a:lnL w="635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5900">
                <a:tc>
                  <a:txBody>
                    <a:bodyPr/>
                    <a:lstStyle/>
                    <a:p>
                      <a:pPr algn="ctr" fontAlgn="b"/>
                      <a:r>
                        <a:rPr lang="en-US" sz="1200" b="0" i="0" u="none" strike="noStrike">
                          <a:solidFill>
                            <a:srgbClr val="000000"/>
                          </a:solidFill>
                          <a:effectLst/>
                          <a:latin typeface="Times New Roman"/>
                          <a:cs typeface="Times New Roman"/>
                        </a:rPr>
                        <a:t>a</a:t>
                      </a:r>
                      <a:r>
                        <a:rPr lang="en-US" sz="1200" b="0" i="0" u="none" strike="noStrike" baseline="-25000">
                          <a:solidFill>
                            <a:srgbClr val="000000"/>
                          </a:solidFill>
                          <a:effectLst/>
                          <a:latin typeface="Times New Roman"/>
                          <a:cs typeface="Times New Roman"/>
                        </a:rPr>
                        <a:t>0</a:t>
                      </a:r>
                      <a:endParaRPr lang="en-US" sz="1200" b="0" i="0" u="none" strike="noStrike">
                        <a:solidFill>
                          <a:srgbClr val="000000"/>
                        </a:solidFill>
                        <a:effectLst/>
                        <a:latin typeface="Times New Roman"/>
                        <a:cs typeface="Times New Roman"/>
                      </a:endParaRPr>
                    </a:p>
                  </a:txBody>
                  <a:tcPr marL="0" marR="0" marT="0" marB="0" anchor="b">
                    <a:lnL w="381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mr-IN" sz="1200" b="0" i="0" u="none" strike="noStrike" dirty="0">
                          <a:solidFill>
                            <a:srgbClr val="000000"/>
                          </a:solidFill>
                          <a:effectLst/>
                          <a:latin typeface="Times New Roman"/>
                          <a:cs typeface="Times New Roman"/>
                        </a:rPr>
                        <a:t>2.00E-04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mr-IN" sz="1200" b="0" i="0" u="none" strike="noStrike" dirty="0">
                          <a:solidFill>
                            <a:srgbClr val="000000"/>
                          </a:solidFill>
                          <a:effectLst/>
                          <a:latin typeface="Times New Roman"/>
                          <a:cs typeface="Times New Roman"/>
                        </a:rPr>
                        <a:t>1.00E-04</a:t>
                      </a:r>
                    </a:p>
                  </a:txBody>
                  <a:tcPr marL="0" marR="0" marT="0" marB="0" anchor="b">
                    <a:lnL w="635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ctr" fontAlgn="b"/>
                      <a:r>
                        <a:rPr lang="en-US" sz="1200" b="1" i="0" u="none" strike="noStrike">
                          <a:solidFill>
                            <a:srgbClr val="FF0000"/>
                          </a:solidFill>
                          <a:effectLst/>
                          <a:latin typeface="Times New Roman"/>
                          <a:cs typeface="Times New Roman"/>
                        </a:rPr>
                        <a:t>Peak current</a:t>
                      </a:r>
                    </a:p>
                  </a:txBody>
                  <a:tcPr marL="0" marR="0" marT="0" marB="0" anchor="b">
                    <a:lnL w="381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200" b="1" i="0" u="none" strike="noStrike">
                          <a:solidFill>
                            <a:srgbClr val="FF0000"/>
                          </a:solidFill>
                          <a:effectLst/>
                          <a:latin typeface="Times New Roman"/>
                          <a:cs typeface="Times New Roman"/>
                        </a:rPr>
                        <a:t>100.00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200" b="1" i="0" u="none" strike="noStrike" dirty="0">
                          <a:solidFill>
                            <a:srgbClr val="FF0000"/>
                          </a:solidFill>
                          <a:effectLst/>
                          <a:latin typeface="Times New Roman"/>
                          <a:cs typeface="Times New Roman"/>
                        </a:rPr>
                        <a:t>250.00</a:t>
                      </a:r>
                    </a:p>
                  </a:txBody>
                  <a:tcPr marL="0" marR="0" marT="0" marB="0" anchor="b">
                    <a:lnL w="635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5900">
                <a:tc>
                  <a:txBody>
                    <a:bodyPr/>
                    <a:lstStyle/>
                    <a:p>
                      <a:pPr algn="ctr" fontAlgn="b"/>
                      <a:r>
                        <a:rPr lang="mr-IN" sz="1200" b="0" i="0" u="none" strike="noStrike">
                          <a:solidFill>
                            <a:srgbClr val="000000"/>
                          </a:solidFill>
                          <a:effectLst/>
                          <a:latin typeface="Times New Roman"/>
                          <a:cs typeface="Times New Roman"/>
                        </a:rPr>
                        <a:t>β*</a:t>
                      </a:r>
                    </a:p>
                  </a:txBody>
                  <a:tcPr marL="0" marR="0" marT="0" marB="0" anchor="b">
                    <a:lnL w="381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200" b="0" i="0" u="none" strike="noStrike">
                          <a:solidFill>
                            <a:srgbClr val="000000"/>
                          </a:solidFill>
                          <a:effectLst/>
                          <a:latin typeface="Times New Roman"/>
                          <a:cs typeface="Times New Roman"/>
                        </a:rPr>
                        <a:t>0.14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200" b="0" i="0" u="none" strike="noStrike">
                          <a:solidFill>
                            <a:srgbClr val="000000"/>
                          </a:solidFill>
                          <a:effectLst/>
                          <a:latin typeface="Times New Roman"/>
                          <a:cs typeface="Times New Roman"/>
                        </a:rPr>
                        <a:t>0.69</a:t>
                      </a:r>
                    </a:p>
                  </a:txBody>
                  <a:tcPr marL="0" marR="0" marT="0" marB="0" anchor="b">
                    <a:lnL w="635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15900">
                <a:tc>
                  <a:txBody>
                    <a:bodyPr/>
                    <a:lstStyle/>
                    <a:p>
                      <a:pPr algn="ctr" fontAlgn="b"/>
                      <a:r>
                        <a:rPr lang="en-US" sz="1200" b="1" i="0" u="none" strike="noStrike">
                          <a:solidFill>
                            <a:srgbClr val="FF0000"/>
                          </a:solidFill>
                          <a:effectLst/>
                          <a:latin typeface="Times New Roman"/>
                          <a:cs typeface="Times New Roman"/>
                        </a:rPr>
                        <a:t>ε</a:t>
                      </a:r>
                      <a:r>
                        <a:rPr lang="en-US" sz="1200" b="1" i="0" u="none" strike="noStrike" baseline="-25000">
                          <a:solidFill>
                            <a:srgbClr val="FF0000"/>
                          </a:solidFill>
                          <a:effectLst/>
                          <a:latin typeface="Times New Roman"/>
                          <a:cs typeface="Times New Roman"/>
                        </a:rPr>
                        <a:t>norm</a:t>
                      </a:r>
                      <a:endParaRPr lang="en-US" sz="1200" b="1" i="0" u="none" strike="noStrike">
                        <a:solidFill>
                          <a:srgbClr val="FF0000"/>
                        </a:solidFill>
                        <a:effectLst/>
                        <a:latin typeface="Times New Roman"/>
                        <a:cs typeface="Times New Roman"/>
                      </a:endParaRPr>
                    </a:p>
                  </a:txBody>
                  <a:tcPr marL="0" marR="0" marT="0" marB="0" anchor="b">
                    <a:lnL w="381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mr-IN" sz="1200" b="1" i="0" u="none" strike="noStrike" dirty="0">
                          <a:solidFill>
                            <a:srgbClr val="FF0000"/>
                          </a:solidFill>
                          <a:effectLst/>
                          <a:latin typeface="Times New Roman"/>
                          <a:cs typeface="Times New Roman"/>
                        </a:rPr>
                        <a:t>8.00E-06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mr-IN" sz="1200" b="1" i="0" u="none" strike="noStrike">
                          <a:solidFill>
                            <a:srgbClr val="FF0000"/>
                          </a:solidFill>
                          <a:effectLst/>
                          <a:latin typeface="Times New Roman"/>
                          <a:cs typeface="Times New Roman"/>
                        </a:rPr>
                        <a:t>4.00E-06</a:t>
                      </a:r>
                    </a:p>
                  </a:txBody>
                  <a:tcPr marL="0" marR="0" marT="0" marB="0" anchor="b">
                    <a:lnL w="635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15900">
                <a:tc>
                  <a:txBody>
                    <a:bodyPr/>
                    <a:lstStyle/>
                    <a:p>
                      <a:pPr algn="ctr" fontAlgn="b"/>
                      <a:r>
                        <a:rPr lang="en-US" sz="1200" b="0" i="0" u="none" strike="noStrike">
                          <a:solidFill>
                            <a:srgbClr val="000000"/>
                          </a:solidFill>
                          <a:effectLst/>
                          <a:latin typeface="Times New Roman"/>
                          <a:cs typeface="Times New Roman"/>
                        </a:rPr>
                        <a:t>k</a:t>
                      </a:r>
                      <a:r>
                        <a:rPr lang="en-US" sz="1200" b="0" i="0" u="none" strike="noStrike" baseline="-25000">
                          <a:solidFill>
                            <a:srgbClr val="000000"/>
                          </a:solidFill>
                          <a:effectLst/>
                          <a:latin typeface="Times New Roman"/>
                          <a:cs typeface="Times New Roman"/>
                        </a:rPr>
                        <a:t>sc</a:t>
                      </a:r>
                      <a:endParaRPr lang="en-US" sz="1200" b="0" i="0" u="none" strike="noStrike">
                        <a:solidFill>
                          <a:srgbClr val="000000"/>
                        </a:solidFill>
                        <a:effectLst/>
                        <a:latin typeface="Times New Roman"/>
                        <a:cs typeface="Times New Roman"/>
                      </a:endParaRPr>
                    </a:p>
                  </a:txBody>
                  <a:tcPr marL="0" marR="0" marT="0" marB="0" anchor="b">
                    <a:lnL w="381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200" b="0" i="0" u="none" strike="noStrike">
                          <a:solidFill>
                            <a:srgbClr val="000000"/>
                          </a:solidFill>
                          <a:effectLst/>
                          <a:latin typeface="Times New Roman"/>
                          <a:cs typeface="Times New Roman"/>
                        </a:rPr>
                        <a:t>3.56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200" b="0" i="0" u="none" strike="noStrike">
                          <a:solidFill>
                            <a:srgbClr val="000000"/>
                          </a:solidFill>
                          <a:effectLst/>
                          <a:latin typeface="Times New Roman"/>
                          <a:cs typeface="Times New Roman"/>
                        </a:rPr>
                        <a:t>3.76</a:t>
                      </a:r>
                    </a:p>
                  </a:txBody>
                  <a:tcPr marL="0" marR="0" marT="0" marB="0" anchor="b">
                    <a:lnL w="635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15900">
                <a:tc>
                  <a:txBody>
                    <a:bodyPr/>
                    <a:lstStyle/>
                    <a:p>
                      <a:pPr algn="ctr" fontAlgn="b"/>
                      <a:r>
                        <a:rPr lang="el-GR" sz="1200" b="0" i="0" u="none" strike="noStrike">
                          <a:solidFill>
                            <a:srgbClr val="000000"/>
                          </a:solidFill>
                          <a:effectLst/>
                          <a:latin typeface="Times New Roman"/>
                          <a:cs typeface="Times New Roman"/>
                        </a:rPr>
                        <a:t>k</a:t>
                      </a:r>
                      <a:r>
                        <a:rPr lang="el-GR" sz="1200" b="0" i="0" u="none" strike="noStrike" baseline="-25000">
                          <a:solidFill>
                            <a:srgbClr val="000000"/>
                          </a:solidFill>
                          <a:effectLst/>
                          <a:latin typeface="Times New Roman"/>
                          <a:cs typeface="Times New Roman"/>
                        </a:rPr>
                        <a:t>β</a:t>
                      </a:r>
                      <a:endParaRPr lang="el-GR" sz="1200" b="0" i="0" u="none" strike="noStrike">
                        <a:solidFill>
                          <a:srgbClr val="000000"/>
                        </a:solidFill>
                        <a:effectLst/>
                        <a:latin typeface="Times New Roman"/>
                        <a:cs typeface="Times New Roman"/>
                      </a:endParaRPr>
                    </a:p>
                  </a:txBody>
                  <a:tcPr marL="0" marR="0" marT="0" marB="0" anchor="b">
                    <a:lnL w="381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200" b="0" i="0" u="none" strike="noStrike">
                          <a:solidFill>
                            <a:srgbClr val="000000"/>
                          </a:solidFill>
                          <a:effectLst/>
                          <a:latin typeface="Times New Roman"/>
                          <a:cs typeface="Times New Roman"/>
                        </a:rPr>
                        <a:t>7.02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200" b="0" i="0" u="none" strike="noStrike" dirty="0">
                          <a:solidFill>
                            <a:srgbClr val="000000"/>
                          </a:solidFill>
                          <a:effectLst/>
                          <a:latin typeface="Times New Roman"/>
                          <a:cs typeface="Times New Roman"/>
                        </a:rPr>
                        <a:t>14.55</a:t>
                      </a:r>
                    </a:p>
                  </a:txBody>
                  <a:tcPr marL="0" marR="0" marT="0" marB="0" anchor="b">
                    <a:lnL w="635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15900">
                <a:tc>
                  <a:txBody>
                    <a:bodyPr/>
                    <a:lstStyle/>
                    <a:p>
                      <a:pPr algn="ctr" fontAlgn="b"/>
                      <a:r>
                        <a:rPr lang="en-US" sz="1200" b="0" i="0" u="none" strike="noStrike">
                          <a:solidFill>
                            <a:srgbClr val="000000"/>
                          </a:solidFill>
                          <a:effectLst/>
                          <a:latin typeface="Times New Roman"/>
                          <a:cs typeface="Times New Roman"/>
                        </a:rPr>
                        <a:t>ε</a:t>
                      </a:r>
                      <a:r>
                        <a:rPr lang="en-US" sz="1200" b="0" i="0" u="none" strike="noStrike" baseline="-25000">
                          <a:solidFill>
                            <a:srgbClr val="000000"/>
                          </a:solidFill>
                          <a:effectLst/>
                          <a:latin typeface="Times New Roman"/>
                          <a:cs typeface="Times New Roman"/>
                        </a:rPr>
                        <a:t>geom</a:t>
                      </a:r>
                      <a:endParaRPr lang="en-US" sz="1200" b="0" i="0" u="none" strike="noStrike">
                        <a:solidFill>
                          <a:srgbClr val="000000"/>
                        </a:solidFill>
                        <a:effectLst/>
                        <a:latin typeface="Times New Roman"/>
                        <a:cs typeface="Times New Roman"/>
                      </a:endParaRPr>
                    </a:p>
                  </a:txBody>
                  <a:tcPr marL="0" marR="0" marT="0" marB="0" anchor="b">
                    <a:lnL w="381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mr-IN" sz="1200" b="0" i="0" u="none" strike="noStrike">
                          <a:solidFill>
                            <a:srgbClr val="000000"/>
                          </a:solidFill>
                          <a:effectLst/>
                          <a:latin typeface="Times New Roman"/>
                          <a:cs typeface="Times New Roman"/>
                        </a:rPr>
                        <a:t>2.81E-07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mr-IN" sz="1200" b="0" i="0" u="none" strike="noStrike" dirty="0">
                          <a:solidFill>
                            <a:srgbClr val="000000"/>
                          </a:solidFill>
                          <a:effectLst/>
                          <a:latin typeface="Times New Roman"/>
                          <a:cs typeface="Times New Roman"/>
                        </a:rPr>
                        <a:t>1.45E-08</a:t>
                      </a:r>
                    </a:p>
                  </a:txBody>
                  <a:tcPr marL="0" marR="0" marT="0" marB="0" anchor="b">
                    <a:lnL w="635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0500">
                <a:tc>
                  <a:txBody>
                    <a:bodyPr/>
                    <a:lstStyle/>
                    <a:p>
                      <a:pPr algn="ctr" fontAlgn="b"/>
                      <a:r>
                        <a:rPr lang="en-US" sz="1200" b="0" i="0" u="none" strike="noStrike">
                          <a:solidFill>
                            <a:srgbClr val="000000"/>
                          </a:solidFill>
                          <a:effectLst/>
                          <a:latin typeface="Times New Roman"/>
                          <a:cs typeface="Times New Roman"/>
                        </a:rPr>
                        <a:t>Energy spread</a:t>
                      </a:r>
                    </a:p>
                  </a:txBody>
                  <a:tcPr marL="0" marR="0" marT="0" marB="0" anchor="b">
                    <a:lnL w="381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mr-IN" sz="1200" b="0" i="0" u="none" strike="noStrike">
                          <a:solidFill>
                            <a:srgbClr val="000000"/>
                          </a:solidFill>
                          <a:effectLst/>
                          <a:latin typeface="Times New Roman"/>
                          <a:cs typeface="Times New Roman"/>
                        </a:rPr>
                        <a:t>3.00E-04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mr-IN" sz="1200" b="0" i="0" u="none" strike="noStrike" dirty="0">
                          <a:solidFill>
                            <a:srgbClr val="000000"/>
                          </a:solidFill>
                          <a:effectLst/>
                          <a:latin typeface="Times New Roman"/>
                          <a:cs typeface="Times New Roman"/>
                        </a:rPr>
                        <a:t>3.00E-04</a:t>
                      </a:r>
                    </a:p>
                  </a:txBody>
                  <a:tcPr marL="0" marR="0" marT="0" marB="0" anchor="b">
                    <a:lnL w="635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90500">
                <a:tc>
                  <a:txBody>
                    <a:bodyPr/>
                    <a:lstStyle/>
                    <a:p>
                      <a:pPr algn="ctr" fontAlgn="b"/>
                      <a:r>
                        <a:rPr lang="en-US" sz="1200" b="0" i="0" u="none" strike="noStrike">
                          <a:solidFill>
                            <a:srgbClr val="000000"/>
                          </a:solidFill>
                          <a:effectLst/>
                          <a:latin typeface="Times New Roman"/>
                          <a:cs typeface="Times New Roman"/>
                        </a:rPr>
                        <a:t>Frequency, THz</a:t>
                      </a:r>
                    </a:p>
                  </a:txBody>
                  <a:tcPr marL="0" marR="0" marT="0" marB="0" anchor="b">
                    <a:lnL w="381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r>
                        <a:rPr lang="nb-NO" sz="1200" b="0" i="0" u="none" strike="noStrike">
                          <a:solidFill>
                            <a:srgbClr val="000000"/>
                          </a:solidFill>
                          <a:effectLst/>
                          <a:latin typeface="Times New Roman"/>
                          <a:cs typeface="Times New Roman"/>
                        </a:rPr>
                        <a:t>25.00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Times New Roman"/>
                          <a:cs typeface="Times New Roman"/>
                        </a:rPr>
                        <a:t>1,000.00</a:t>
                      </a:r>
                    </a:p>
                  </a:txBody>
                  <a:tcPr marL="0" marR="0" marT="0" marB="0" anchor="b">
                    <a:lnL w="635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7" name="Rectangle 6"/>
          <p:cNvSpPr/>
          <p:nvPr/>
        </p:nvSpPr>
        <p:spPr>
          <a:xfrm>
            <a:off x="8102970" y="3378995"/>
            <a:ext cx="947896" cy="523220"/>
          </a:xfrm>
          <a:prstGeom prst="rect">
            <a:avLst/>
          </a:prstGeom>
        </p:spPr>
        <p:txBody>
          <a:bodyPr wrap="none">
            <a:spAutoFit/>
          </a:bodyPr>
          <a:lstStyle/>
          <a:p>
            <a:pPr algn="ctr" fontAlgn="b"/>
            <a:r>
              <a:rPr lang="en-US" sz="1400" dirty="0">
                <a:solidFill>
                  <a:srgbClr val="FF0000"/>
                </a:solidFill>
                <a:latin typeface="Times New Roman"/>
                <a:cs typeface="Times New Roman"/>
              </a:rPr>
              <a:t>ACeC test</a:t>
            </a:r>
          </a:p>
          <a:p>
            <a:pPr algn="ctr" fontAlgn="b"/>
            <a:r>
              <a:rPr lang="en-US" sz="1400" dirty="0">
                <a:solidFill>
                  <a:srgbClr val="FF0000"/>
                </a:solidFill>
                <a:latin typeface="Times New Roman"/>
                <a:cs typeface="Times New Roman"/>
              </a:rPr>
              <a:t>@ 25 THz</a:t>
            </a:r>
          </a:p>
        </p:txBody>
      </p:sp>
      <p:sp>
        <p:nvSpPr>
          <p:cNvPr id="10" name="Rectangle 9"/>
          <p:cNvSpPr/>
          <p:nvPr/>
        </p:nvSpPr>
        <p:spPr>
          <a:xfrm>
            <a:off x="8044930" y="5252298"/>
            <a:ext cx="1057363" cy="738664"/>
          </a:xfrm>
          <a:prstGeom prst="rect">
            <a:avLst/>
          </a:prstGeom>
        </p:spPr>
        <p:txBody>
          <a:bodyPr wrap="none">
            <a:spAutoFit/>
          </a:bodyPr>
          <a:lstStyle/>
          <a:p>
            <a:pPr algn="ctr" fontAlgn="b"/>
            <a:r>
              <a:rPr lang="en-US" sz="1400" dirty="0">
                <a:solidFill>
                  <a:srgbClr val="FF0000"/>
                </a:solidFill>
                <a:latin typeface="Times New Roman"/>
                <a:cs typeface="Times New Roman"/>
              </a:rPr>
              <a:t>eRHIC CeC</a:t>
            </a:r>
          </a:p>
          <a:p>
            <a:pPr algn="ctr" fontAlgn="b"/>
            <a:r>
              <a:rPr lang="en-US" sz="1400" dirty="0">
                <a:solidFill>
                  <a:srgbClr val="FF0000"/>
                </a:solidFill>
                <a:latin typeface="Times New Roman"/>
                <a:cs typeface="Times New Roman"/>
              </a:rPr>
              <a:t>@ </a:t>
            </a:r>
          </a:p>
          <a:p>
            <a:pPr algn="ctr" fontAlgn="b"/>
            <a:r>
              <a:rPr lang="en-US" sz="1400" dirty="0">
                <a:solidFill>
                  <a:srgbClr val="FF0000"/>
                </a:solidFill>
                <a:latin typeface="Times New Roman"/>
                <a:cs typeface="Times New Roman"/>
              </a:rPr>
              <a:t>1,000 THz</a:t>
            </a:r>
          </a:p>
        </p:txBody>
      </p:sp>
    </p:spTree>
    <p:extLst>
      <p:ext uri="{BB962C8B-B14F-4D97-AF65-F5344CB8AC3E}">
        <p14:creationId xmlns:p14="http://schemas.microsoft.com/office/powerpoint/2010/main" val="1055195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2829E9FD-7626-5744-8316-7187FCE0A815}"/>
              </a:ext>
            </a:extLst>
          </p:cNvPr>
          <p:cNvSpPr>
            <a:spLocks noGrp="1" noChangeArrowheads="1"/>
          </p:cNvSpPr>
          <p:nvPr>
            <p:ph type="title"/>
          </p:nvPr>
        </p:nvSpPr>
        <p:spPr bwMode="auto">
          <a:xfrm>
            <a:off x="634255" y="275022"/>
            <a:ext cx="78754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US" dirty="0">
                <a:solidFill>
                  <a:srgbClr val="FF0000"/>
                </a:solidFill>
                <a:latin typeface="Times New Roman" panose="02020603050405020304" pitchFamily="18" charset="0"/>
                <a:cs typeface="Times New Roman" panose="02020603050405020304" pitchFamily="18" charset="0"/>
              </a:rPr>
              <a:t>PCA micro-bunching CeC for EIC </a:t>
            </a:r>
          </a:p>
        </p:txBody>
      </p:sp>
      <p:sp>
        <p:nvSpPr>
          <p:cNvPr id="5" name="Rectangle 4">
            <a:extLst>
              <a:ext uri="{FF2B5EF4-FFF2-40B4-BE49-F238E27FC236}">
                <a16:creationId xmlns:a16="http://schemas.microsoft.com/office/drawing/2014/main" id="{B7E29973-5983-2546-83D0-1F27E76107DF}"/>
              </a:ext>
            </a:extLst>
          </p:cNvPr>
          <p:cNvSpPr/>
          <p:nvPr/>
        </p:nvSpPr>
        <p:spPr>
          <a:xfrm>
            <a:off x="286222" y="941143"/>
            <a:ext cx="8235174" cy="2585323"/>
          </a:xfrm>
          <a:prstGeom prst="rect">
            <a:avLst/>
          </a:prstGeom>
        </p:spPr>
        <p:txBody>
          <a:bodyPr wrap="square">
            <a:spAutoFit/>
          </a:bodyPr>
          <a:lstStyle/>
          <a:p>
            <a:r>
              <a:rPr lang="en-US" b="1" dirty="0">
                <a:latin typeface="Times New Roman" panose="02020603050405020304" pitchFamily="18" charset="0"/>
                <a:ea typeface="Calibri" panose="020F0502020204030204" pitchFamily="34" charset="0"/>
              </a:rPr>
              <a:t>Examples</a:t>
            </a:r>
          </a:p>
          <a:p>
            <a:r>
              <a:rPr lang="en-US" dirty="0">
                <a:latin typeface="Times New Roman" panose="02020603050405020304" pitchFamily="18" charset="0"/>
                <a:ea typeface="Calibri" panose="020F0502020204030204" pitchFamily="34" charset="0"/>
              </a:rPr>
              <a:t>Electron bunches</a:t>
            </a:r>
          </a:p>
          <a:p>
            <a:r>
              <a:rPr lang="en-US" dirty="0">
                <a:latin typeface="Times New Roman" panose="02020603050405020304" pitchFamily="18" charset="0"/>
                <a:ea typeface="Calibri" panose="020F0502020204030204" pitchFamily="34" charset="0"/>
              </a:rPr>
              <a:t>Energy – to match hadron beam energy</a:t>
            </a:r>
          </a:p>
          <a:p>
            <a:r>
              <a:rPr lang="en-US" dirty="0">
                <a:latin typeface="Times New Roman" panose="02020603050405020304" pitchFamily="18" charset="0"/>
                <a:ea typeface="Calibri" panose="020F0502020204030204" pitchFamily="34" charset="0"/>
              </a:rPr>
              <a:t>Charge per bunch –  1 nC  or 2.5 nC</a:t>
            </a:r>
          </a:p>
          <a:p>
            <a:r>
              <a:rPr lang="en-US" dirty="0">
                <a:latin typeface="Times New Roman" panose="02020603050405020304" pitchFamily="18" charset="0"/>
                <a:ea typeface="Calibri" panose="020F0502020204030204" pitchFamily="34" charset="0"/>
              </a:rPr>
              <a:t>Peak current – 200 – 250 A</a:t>
            </a:r>
          </a:p>
          <a:p>
            <a:r>
              <a:rPr lang="en-US" dirty="0">
                <a:latin typeface="Times New Roman" panose="02020603050405020304" pitchFamily="18" charset="0"/>
                <a:ea typeface="Calibri" panose="020F0502020204030204" pitchFamily="34" charset="0"/>
              </a:rPr>
              <a:t>Energy spread 3x10</a:t>
            </a:r>
            <a:r>
              <a:rPr lang="en-US" baseline="30000" dirty="0">
                <a:latin typeface="Times New Roman" panose="02020603050405020304" pitchFamily="18" charset="0"/>
                <a:ea typeface="Calibri" panose="020F0502020204030204" pitchFamily="34" charset="0"/>
              </a:rPr>
              <a:t>-4</a:t>
            </a:r>
          </a:p>
          <a:p>
            <a:r>
              <a:rPr lang="en-US" dirty="0">
                <a:latin typeface="Times New Roman" panose="02020603050405020304" pitchFamily="18" charset="0"/>
                <a:ea typeface="Calibri" panose="020F0502020204030204" pitchFamily="34" charset="0"/>
              </a:rPr>
              <a:t>Normalized emittance – 8 mm mrad</a:t>
            </a:r>
          </a:p>
          <a:p>
            <a:r>
              <a:rPr lang="en-US" dirty="0">
                <a:latin typeface="Times New Roman" panose="02020603050405020304" pitchFamily="18" charset="0"/>
                <a:ea typeface="Calibri" panose="020F0502020204030204" pitchFamily="34" charset="0"/>
              </a:rPr>
              <a:t>Local cooling time: 9.8 seconds for 275 GeV protons</a:t>
            </a:r>
          </a:p>
          <a:p>
            <a:endParaRPr lang="en-US" dirty="0">
              <a:latin typeface="Times New Roman" panose="02020603050405020304" pitchFamily="18" charset="0"/>
              <a:ea typeface="Calibri" panose="020F0502020204030204" pitchFamily="34" charset="0"/>
            </a:endParaRPr>
          </a:p>
        </p:txBody>
      </p:sp>
      <p:graphicFrame>
        <p:nvGraphicFramePr>
          <p:cNvPr id="6" name="Object 5">
            <a:extLst>
              <a:ext uri="{FF2B5EF4-FFF2-40B4-BE49-F238E27FC236}">
                <a16:creationId xmlns:a16="http://schemas.microsoft.com/office/drawing/2014/main" id="{A6C1DAF9-19BF-3D42-A069-491741B11204}"/>
              </a:ext>
            </a:extLst>
          </p:cNvPr>
          <p:cNvGraphicFramePr>
            <a:graphicFrameLocks noChangeAspect="1"/>
          </p:cNvGraphicFramePr>
          <p:nvPr>
            <p:extLst>
              <p:ext uri="{D42A27DB-BD31-4B8C-83A1-F6EECF244321}">
                <p14:modId xmlns:p14="http://schemas.microsoft.com/office/powerpoint/2010/main" val="3798752883"/>
              </p:ext>
            </p:extLst>
          </p:nvPr>
        </p:nvGraphicFramePr>
        <p:xfrm>
          <a:off x="4642375" y="1105405"/>
          <a:ext cx="3949397" cy="1128399"/>
        </p:xfrm>
        <a:graphic>
          <a:graphicData uri="http://schemas.openxmlformats.org/presentationml/2006/ole">
            <mc:AlternateContent xmlns:mc="http://schemas.openxmlformats.org/markup-compatibility/2006">
              <mc:Choice xmlns:v="urn:schemas-microsoft-com:vml" Requires="v">
                <p:oleObj spid="_x0000_s6210" r:id="rId3" imgW="1866900" imgH="533400" progId="Equation.DSMT4">
                  <p:embed/>
                </p:oleObj>
              </mc:Choice>
              <mc:Fallback>
                <p:oleObj r:id="rId3" imgW="1866900" imgH="533400" progId="Equation.DSMT4">
                  <p:embed/>
                  <p:pic>
                    <p:nvPicPr>
                      <p:cNvPr id="0" name=""/>
                      <p:cNvPicPr/>
                      <p:nvPr/>
                    </p:nvPicPr>
                    <p:blipFill>
                      <a:blip r:embed="rId4"/>
                      <a:stretch>
                        <a:fillRect/>
                      </a:stretch>
                    </p:blipFill>
                    <p:spPr>
                      <a:xfrm>
                        <a:off x="4642375" y="1105405"/>
                        <a:ext cx="3949397" cy="1128399"/>
                      </a:xfrm>
                      <a:prstGeom prst="rect">
                        <a:avLst/>
                      </a:prstGeom>
                    </p:spPr>
                  </p:pic>
                </p:oleObj>
              </mc:Fallback>
            </mc:AlternateContent>
          </a:graphicData>
        </a:graphic>
      </p:graphicFrame>
      <p:graphicFrame>
        <p:nvGraphicFramePr>
          <p:cNvPr id="8" name="Table 7">
            <a:extLst>
              <a:ext uri="{FF2B5EF4-FFF2-40B4-BE49-F238E27FC236}">
                <a16:creationId xmlns:a16="http://schemas.microsoft.com/office/drawing/2014/main" id="{B5B3C906-1CDE-E841-B9CD-68E460969ECB}"/>
              </a:ext>
            </a:extLst>
          </p:cNvPr>
          <p:cNvGraphicFramePr>
            <a:graphicFrameLocks noGrp="1"/>
          </p:cNvGraphicFramePr>
          <p:nvPr>
            <p:extLst>
              <p:ext uri="{D42A27DB-BD31-4B8C-83A1-F6EECF244321}">
                <p14:modId xmlns:p14="http://schemas.microsoft.com/office/powerpoint/2010/main" val="2830445887"/>
              </p:ext>
            </p:extLst>
          </p:nvPr>
        </p:nvGraphicFramePr>
        <p:xfrm>
          <a:off x="215844" y="3429000"/>
          <a:ext cx="8375928" cy="2026920"/>
        </p:xfrm>
        <a:graphic>
          <a:graphicData uri="http://schemas.openxmlformats.org/drawingml/2006/table">
            <a:tbl>
              <a:tblPr firstRow="1" bandRow="1">
                <a:tableStyleId>{5C22544A-7EE6-4342-B048-85BDC9FD1C3A}</a:tableStyleId>
              </a:tblPr>
              <a:tblGrid>
                <a:gridCol w="1395988">
                  <a:extLst>
                    <a:ext uri="{9D8B030D-6E8A-4147-A177-3AD203B41FA5}">
                      <a16:colId xmlns:a16="http://schemas.microsoft.com/office/drawing/2014/main" val="4213987332"/>
                    </a:ext>
                  </a:extLst>
                </a:gridCol>
                <a:gridCol w="1395988">
                  <a:extLst>
                    <a:ext uri="{9D8B030D-6E8A-4147-A177-3AD203B41FA5}">
                      <a16:colId xmlns:a16="http://schemas.microsoft.com/office/drawing/2014/main" val="1082344843"/>
                    </a:ext>
                  </a:extLst>
                </a:gridCol>
                <a:gridCol w="1395988">
                  <a:extLst>
                    <a:ext uri="{9D8B030D-6E8A-4147-A177-3AD203B41FA5}">
                      <a16:colId xmlns:a16="http://schemas.microsoft.com/office/drawing/2014/main" val="4185920880"/>
                    </a:ext>
                  </a:extLst>
                </a:gridCol>
                <a:gridCol w="1395988">
                  <a:extLst>
                    <a:ext uri="{9D8B030D-6E8A-4147-A177-3AD203B41FA5}">
                      <a16:colId xmlns:a16="http://schemas.microsoft.com/office/drawing/2014/main" val="3493171160"/>
                    </a:ext>
                  </a:extLst>
                </a:gridCol>
                <a:gridCol w="1395988">
                  <a:extLst>
                    <a:ext uri="{9D8B030D-6E8A-4147-A177-3AD203B41FA5}">
                      <a16:colId xmlns:a16="http://schemas.microsoft.com/office/drawing/2014/main" val="441153862"/>
                    </a:ext>
                  </a:extLst>
                </a:gridCol>
                <a:gridCol w="1395988">
                  <a:extLst>
                    <a:ext uri="{9D8B030D-6E8A-4147-A177-3AD203B41FA5}">
                      <a16:colId xmlns:a16="http://schemas.microsoft.com/office/drawing/2014/main" val="2283115669"/>
                    </a:ext>
                  </a:extLst>
                </a:gridCol>
              </a:tblGrid>
              <a:tr h="675830">
                <a:tc>
                  <a:txBody>
                    <a:bodyPr/>
                    <a:lstStyle/>
                    <a:p>
                      <a:pPr algn="ctr"/>
                      <a:r>
                        <a:rPr lang="en-US" dirty="0">
                          <a:latin typeface="Times New Roman" panose="02020603050405020304" pitchFamily="18" charset="0"/>
                          <a:cs typeface="Times New Roman" panose="02020603050405020304" pitchFamily="18" charset="0"/>
                        </a:rPr>
                        <a:t>Energy, GeV</a:t>
                      </a:r>
                    </a:p>
                  </a:txBody>
                  <a:tcPr/>
                </a:tc>
                <a:tc>
                  <a:txBody>
                    <a:bodyPr/>
                    <a:lstStyle/>
                    <a:p>
                      <a:pPr algn="ctr"/>
                      <a:r>
                        <a:rPr lang="el-GR" dirty="0">
                          <a:latin typeface="Times New Roman" panose="02020603050405020304" pitchFamily="18" charset="0"/>
                          <a:cs typeface="Times New Roman" panose="02020603050405020304" pitchFamily="18" charset="0"/>
                        </a:rPr>
                        <a:t>ε</a:t>
                      </a:r>
                      <a:r>
                        <a:rPr lang="en-US" dirty="0">
                          <a:latin typeface="Times New Roman" panose="02020603050405020304" pitchFamily="18" charset="0"/>
                          <a:cs typeface="Times New Roman" panose="02020603050405020304" pitchFamily="18" charset="0"/>
                        </a:rPr>
                        <a:t>h, norm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a:latin typeface="Times New Roman" panose="02020603050405020304" pitchFamily="18" charset="0"/>
                          <a:cs typeface="Times New Roman" panose="02020603050405020304" pitchFamily="18" charset="0"/>
                        </a:rPr>
                        <a:t>ε</a:t>
                      </a:r>
                      <a:r>
                        <a:rPr lang="en-US" dirty="0">
                          <a:latin typeface="Times New Roman" panose="02020603050405020304" pitchFamily="18" charset="0"/>
                          <a:cs typeface="Times New Roman" panose="02020603050405020304" pitchFamily="18" charset="0"/>
                        </a:rPr>
                        <a:t>v, norm</a:t>
                      </a:r>
                    </a:p>
                  </a:txBody>
                  <a:tcPr/>
                </a:tc>
                <a:tc>
                  <a:txBody>
                    <a:bodyPr/>
                    <a:lstStyle/>
                    <a:p>
                      <a:pPr algn="ctr"/>
                      <a:r>
                        <a:rPr lang="en-US" dirty="0">
                          <a:latin typeface="Times New Roman" panose="02020603050405020304" pitchFamily="18" charset="0"/>
                          <a:cs typeface="Times New Roman" panose="02020603050405020304" pitchFamily="18" charset="0"/>
                        </a:rPr>
                        <a:t>RMS bunch length, cm</a:t>
                      </a:r>
                    </a:p>
                  </a:txBody>
                  <a:tcPr/>
                </a:tc>
                <a:tc>
                  <a:txBody>
                    <a:bodyPr/>
                    <a:lstStyle/>
                    <a:p>
                      <a:pPr algn="ctr"/>
                      <a:r>
                        <a:rPr lang="en-US" dirty="0">
                          <a:latin typeface="Times New Roman" panose="02020603050405020304" pitchFamily="18" charset="0"/>
                          <a:cs typeface="Times New Roman" panose="02020603050405020304" pitchFamily="18" charset="0"/>
                        </a:rPr>
                        <a:t>3D Cooling time, min</a:t>
                      </a:r>
                    </a:p>
                    <a:p>
                      <a:pPr algn="ctr"/>
                      <a:r>
                        <a:rPr lang="en-US" dirty="0">
                          <a:latin typeface="Times New Roman" panose="02020603050405020304" pitchFamily="18" charset="0"/>
                          <a:cs typeface="Times New Roman" panose="02020603050405020304" pitchFamily="18" charset="0"/>
                        </a:rPr>
                        <a:t>Q=1 nC</a:t>
                      </a:r>
                    </a:p>
                  </a:txBody>
                  <a:tcPr/>
                </a:tc>
                <a:tc>
                  <a:txBody>
                    <a:bodyPr/>
                    <a:lstStyle/>
                    <a:p>
                      <a:pPr algn="ctr"/>
                      <a:r>
                        <a:rPr lang="en-US" dirty="0">
                          <a:latin typeface="Times New Roman" panose="02020603050405020304" pitchFamily="18" charset="0"/>
                          <a:cs typeface="Times New Roman" panose="02020603050405020304" pitchFamily="18" charset="0"/>
                        </a:rPr>
                        <a:t>3D Cooling time, min</a:t>
                      </a:r>
                    </a:p>
                    <a:p>
                      <a:pPr algn="ctr"/>
                      <a:r>
                        <a:rPr lang="en-US" dirty="0">
                          <a:latin typeface="Times New Roman" panose="02020603050405020304" pitchFamily="18" charset="0"/>
                          <a:cs typeface="Times New Roman" panose="02020603050405020304" pitchFamily="18" charset="0"/>
                        </a:rPr>
                        <a:t>Q=2.5 nC</a:t>
                      </a:r>
                    </a:p>
                  </a:txBody>
                  <a:tcPr/>
                </a:tc>
                <a:extLst>
                  <a:ext uri="{0D108BD9-81ED-4DB2-BD59-A6C34878D82A}">
                    <a16:rowId xmlns:a16="http://schemas.microsoft.com/office/drawing/2014/main" val="2049623234"/>
                  </a:ext>
                </a:extLst>
              </a:tr>
              <a:tr h="370840">
                <a:tc>
                  <a:txBody>
                    <a:bodyPr/>
                    <a:lstStyle/>
                    <a:p>
                      <a:pPr algn="ctr"/>
                      <a:r>
                        <a:rPr lang="en-US" dirty="0">
                          <a:latin typeface="Times New Roman" panose="02020603050405020304" pitchFamily="18" charset="0"/>
                          <a:cs typeface="Times New Roman" panose="02020603050405020304" pitchFamily="18" charset="0"/>
                        </a:rPr>
                        <a:t>275</a:t>
                      </a:r>
                    </a:p>
                  </a:txBody>
                  <a:tcPr/>
                </a:tc>
                <a:tc>
                  <a:txBody>
                    <a:bodyPr/>
                    <a:lstStyle/>
                    <a:p>
                      <a:pPr algn="ctr"/>
                      <a:r>
                        <a:rPr lang="en-US" dirty="0">
                          <a:latin typeface="Times New Roman" panose="02020603050405020304" pitchFamily="18" charset="0"/>
                          <a:cs typeface="Times New Roman" panose="02020603050405020304" pitchFamily="18" charset="0"/>
                        </a:rPr>
                        <a:t>0.25 </a:t>
                      </a:r>
                      <a:r>
                        <a:rPr lang="el-GR" dirty="0">
                          <a:latin typeface="Times New Roman" panose="02020603050405020304" pitchFamily="18" charset="0"/>
                          <a:cs typeface="Times New Roman" panose="02020603050405020304" pitchFamily="18" charset="0"/>
                        </a:rPr>
                        <a:t>μ</a:t>
                      </a:r>
                      <a:r>
                        <a:rPr lang="en-US" dirty="0">
                          <a:latin typeface="Times New Roman" panose="02020603050405020304" pitchFamily="18" charset="0"/>
                          <a:cs typeface="Times New Roman" panose="02020603050405020304" pitchFamily="18" charset="0"/>
                        </a:rPr>
                        <a:t>m</a:t>
                      </a:r>
                    </a:p>
                  </a:txBody>
                  <a:tcPr/>
                </a:tc>
                <a:tc>
                  <a:txBody>
                    <a:bodyPr/>
                    <a:lstStyle/>
                    <a:p>
                      <a:pPr algn="ctr"/>
                      <a:r>
                        <a:rPr lang="en-US" dirty="0">
                          <a:latin typeface="Times New Roman" panose="02020603050405020304" pitchFamily="18" charset="0"/>
                          <a:cs typeface="Times New Roman" panose="02020603050405020304" pitchFamily="18" charset="0"/>
                        </a:rPr>
                        <a:t>0.25 </a:t>
                      </a:r>
                      <a:r>
                        <a:rPr lang="el-GR" dirty="0">
                          <a:latin typeface="Times New Roman" panose="02020603050405020304" pitchFamily="18" charset="0"/>
                          <a:cs typeface="Times New Roman" panose="02020603050405020304" pitchFamily="18" charset="0"/>
                        </a:rPr>
                        <a:t>μ</a:t>
                      </a:r>
                      <a:r>
                        <a:rPr lang="en-US" dirty="0">
                          <a:latin typeface="Times New Roman" panose="02020603050405020304" pitchFamily="18" charset="0"/>
                          <a:cs typeface="Times New Roman" panose="02020603050405020304" pitchFamily="18" charset="0"/>
                        </a:rPr>
                        <a:t>m</a:t>
                      </a:r>
                    </a:p>
                  </a:txBody>
                  <a:tcPr/>
                </a:tc>
                <a:tc>
                  <a:txBody>
                    <a:bodyPr/>
                    <a:lstStyle/>
                    <a:p>
                      <a:pPr algn="ctr"/>
                      <a:r>
                        <a:rPr lang="en-US" dirty="0">
                          <a:latin typeface="Times New Roman" panose="02020603050405020304" pitchFamily="18" charset="0"/>
                          <a:cs typeface="Times New Roman" panose="02020603050405020304" pitchFamily="18" charset="0"/>
                        </a:rPr>
                        <a:t>5</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7</a:t>
                      </a:r>
                    </a:p>
                  </a:txBody>
                  <a:tcPr/>
                </a:tc>
                <a:extLst>
                  <a:ext uri="{0D108BD9-81ED-4DB2-BD59-A6C34878D82A}">
                    <a16:rowId xmlns:a16="http://schemas.microsoft.com/office/drawing/2014/main" val="3149023244"/>
                  </a:ext>
                </a:extLst>
              </a:tr>
              <a:tr h="370840">
                <a:tc>
                  <a:txBody>
                    <a:bodyPr/>
                    <a:lstStyle/>
                    <a:p>
                      <a:pPr algn="ctr"/>
                      <a:r>
                        <a:rPr lang="en-US" dirty="0">
                          <a:latin typeface="Times New Roman" panose="02020603050405020304" pitchFamily="18" charset="0"/>
                          <a:cs typeface="Times New Roman" panose="02020603050405020304" pitchFamily="18" charset="0"/>
                        </a:rPr>
                        <a:t>275</a:t>
                      </a:r>
                    </a:p>
                  </a:txBody>
                  <a:tcPr/>
                </a:tc>
                <a:tc>
                  <a:txBody>
                    <a:bodyPr/>
                    <a:lstStyle/>
                    <a:p>
                      <a:pPr algn="ctr"/>
                      <a:r>
                        <a:rPr lang="en-US" dirty="0">
                          <a:latin typeface="Times New Roman" panose="02020603050405020304" pitchFamily="18" charset="0"/>
                          <a:cs typeface="Times New Roman" panose="02020603050405020304" pitchFamily="18" charset="0"/>
                        </a:rPr>
                        <a:t>2.7 </a:t>
                      </a:r>
                      <a:r>
                        <a:rPr lang="el-GR" dirty="0">
                          <a:latin typeface="Times New Roman" panose="02020603050405020304" pitchFamily="18" charset="0"/>
                          <a:cs typeface="Times New Roman" panose="02020603050405020304" pitchFamily="18" charset="0"/>
                        </a:rPr>
                        <a:t>μ</a:t>
                      </a:r>
                      <a:r>
                        <a:rPr lang="en-US" dirty="0">
                          <a:latin typeface="Times New Roman" panose="02020603050405020304" pitchFamily="18" charset="0"/>
                          <a:cs typeface="Times New Roman" panose="02020603050405020304" pitchFamily="18" charset="0"/>
                        </a:rPr>
                        <a:t>m</a:t>
                      </a:r>
                    </a:p>
                  </a:txBody>
                  <a:tcPr/>
                </a:tc>
                <a:tc>
                  <a:txBody>
                    <a:bodyPr/>
                    <a:lstStyle/>
                    <a:p>
                      <a:pPr algn="ctr"/>
                      <a:r>
                        <a:rPr lang="en-US" dirty="0">
                          <a:latin typeface="Times New Roman" panose="02020603050405020304" pitchFamily="18" charset="0"/>
                          <a:cs typeface="Times New Roman" panose="02020603050405020304" pitchFamily="18" charset="0"/>
                        </a:rPr>
                        <a:t>0.38 </a:t>
                      </a:r>
                      <a:r>
                        <a:rPr lang="el-GR" dirty="0">
                          <a:latin typeface="Times New Roman" panose="02020603050405020304" pitchFamily="18" charset="0"/>
                          <a:cs typeface="Times New Roman" panose="02020603050405020304" pitchFamily="18" charset="0"/>
                        </a:rPr>
                        <a:t>μ</a:t>
                      </a:r>
                      <a:r>
                        <a:rPr lang="en-US" dirty="0">
                          <a:latin typeface="Times New Roman" panose="02020603050405020304" pitchFamily="18" charset="0"/>
                          <a:cs typeface="Times New Roman" panose="02020603050405020304" pitchFamily="18" charset="0"/>
                        </a:rPr>
                        <a:t>m</a:t>
                      </a:r>
                    </a:p>
                  </a:txBody>
                  <a:tcPr/>
                </a:tc>
                <a:tc>
                  <a:txBody>
                    <a:bodyPr/>
                    <a:lstStyle/>
                    <a:p>
                      <a:pPr algn="ctr"/>
                      <a:r>
                        <a:rPr lang="en-US" dirty="0">
                          <a:latin typeface="Times New Roman" panose="02020603050405020304" pitchFamily="18" charset="0"/>
                          <a:cs typeface="Times New Roman" panose="02020603050405020304" pitchFamily="18" charset="0"/>
                        </a:rPr>
                        <a:t>5</a:t>
                      </a:r>
                    </a:p>
                  </a:txBody>
                  <a:tcPr/>
                </a:tc>
                <a:tc>
                  <a:txBody>
                    <a:bodyPr/>
                    <a:lstStyle/>
                    <a:p>
                      <a:pPr algn="ctr"/>
                      <a:r>
                        <a:rPr lang="en-US" dirty="0">
                          <a:latin typeface="Times New Roman" panose="02020603050405020304" pitchFamily="18" charset="0"/>
                          <a:cs typeface="Times New Roman" panose="02020603050405020304" pitchFamily="18" charset="0"/>
                        </a:rPr>
                        <a:t>50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extLst>
                  <a:ext uri="{0D108BD9-81ED-4DB2-BD59-A6C34878D82A}">
                    <a16:rowId xmlns:a16="http://schemas.microsoft.com/office/drawing/2014/main" val="1115325078"/>
                  </a:ext>
                </a:extLst>
              </a:tr>
              <a:tr h="370840">
                <a:tc>
                  <a:txBody>
                    <a:bodyPr/>
                    <a:lstStyle/>
                    <a:p>
                      <a:pPr algn="ctr"/>
                      <a:r>
                        <a:rPr lang="en-US" dirty="0">
                          <a:latin typeface="Times New Roman" panose="02020603050405020304" pitchFamily="18" charset="0"/>
                          <a:cs typeface="Times New Roman" panose="02020603050405020304" pitchFamily="18" charset="0"/>
                        </a:rPr>
                        <a:t>200</a:t>
                      </a:r>
                    </a:p>
                  </a:txBody>
                  <a:tcPr/>
                </a:tc>
                <a:tc>
                  <a:txBody>
                    <a:bodyPr/>
                    <a:lstStyle/>
                    <a:p>
                      <a:pPr algn="ctr"/>
                      <a:r>
                        <a:rPr lang="en-US" dirty="0">
                          <a:latin typeface="Times New Roman" panose="02020603050405020304" pitchFamily="18" charset="0"/>
                          <a:cs typeface="Times New Roman" panose="02020603050405020304" pitchFamily="18" charset="0"/>
                        </a:rPr>
                        <a:t>0.9 </a:t>
                      </a:r>
                      <a:r>
                        <a:rPr lang="el-GR" dirty="0">
                          <a:latin typeface="Times New Roman" panose="02020603050405020304" pitchFamily="18" charset="0"/>
                          <a:cs typeface="Times New Roman" panose="02020603050405020304" pitchFamily="18" charset="0"/>
                        </a:rPr>
                        <a:t>μ</a:t>
                      </a:r>
                      <a:r>
                        <a:rPr lang="en-US" dirty="0">
                          <a:latin typeface="Times New Roman" panose="02020603050405020304" pitchFamily="18" charset="0"/>
                          <a:cs typeface="Times New Roman" panose="02020603050405020304" pitchFamily="18" charset="0"/>
                        </a:rPr>
                        <a:t>m</a:t>
                      </a:r>
                    </a:p>
                  </a:txBody>
                  <a:tcPr/>
                </a:tc>
                <a:tc>
                  <a:txBody>
                    <a:bodyPr/>
                    <a:lstStyle/>
                    <a:p>
                      <a:pPr algn="ctr"/>
                      <a:r>
                        <a:rPr lang="en-US" dirty="0">
                          <a:latin typeface="Times New Roman" panose="02020603050405020304" pitchFamily="18" charset="0"/>
                          <a:cs typeface="Times New Roman" panose="02020603050405020304" pitchFamily="18" charset="0"/>
                        </a:rPr>
                        <a:t>0.18 </a:t>
                      </a:r>
                      <a:r>
                        <a:rPr lang="el-GR" dirty="0">
                          <a:latin typeface="Times New Roman" panose="02020603050405020304" pitchFamily="18" charset="0"/>
                          <a:cs typeface="Times New Roman" panose="02020603050405020304" pitchFamily="18" charset="0"/>
                        </a:rPr>
                        <a:t>μ</a:t>
                      </a:r>
                      <a:r>
                        <a:rPr lang="en-US" dirty="0">
                          <a:latin typeface="Times New Roman" panose="02020603050405020304" pitchFamily="18" charset="0"/>
                          <a:cs typeface="Times New Roman" panose="02020603050405020304" pitchFamily="18" charset="0"/>
                        </a:rPr>
                        <a:t>m</a:t>
                      </a:r>
                    </a:p>
                  </a:txBody>
                  <a:tcPr/>
                </a:tc>
                <a:tc>
                  <a:txBody>
                    <a:bodyPr/>
                    <a:lstStyle/>
                    <a:p>
                      <a:pPr algn="ctr"/>
                      <a:r>
                        <a:rPr lang="en-US" dirty="0">
                          <a:latin typeface="Times New Roman" panose="02020603050405020304" pitchFamily="18" charset="0"/>
                          <a:cs typeface="Times New Roman" panose="02020603050405020304" pitchFamily="18" charset="0"/>
                        </a:rPr>
                        <a:t>1</a:t>
                      </a:r>
                    </a:p>
                  </a:txBody>
                  <a:tcPr/>
                </a:tc>
                <a:tc>
                  <a:txBody>
                    <a:bodyPr/>
                    <a:lstStyle/>
                    <a:p>
                      <a:pPr algn="ctr"/>
                      <a:r>
                        <a:rPr lang="en-US" dirty="0">
                          <a:latin typeface="Times New Roman" panose="02020603050405020304" pitchFamily="18" charset="0"/>
                          <a:cs typeface="Times New Roman" panose="02020603050405020304" pitchFamily="18" charset="0"/>
                        </a:rPr>
                        <a:t>5</a:t>
                      </a:r>
                    </a:p>
                  </a:txBody>
                  <a:tcPr/>
                </a:tc>
                <a:tc>
                  <a:txBody>
                    <a:bodyPr/>
                    <a:lstStyle/>
                    <a:p>
                      <a:pPr algn="ctr"/>
                      <a:r>
                        <a:rPr lang="en-US" dirty="0">
                          <a:latin typeface="Times New Roman" panose="02020603050405020304" pitchFamily="18" charset="0"/>
                          <a:cs typeface="Times New Roman" panose="02020603050405020304" pitchFamily="18" charset="0"/>
                        </a:rPr>
                        <a:t>2</a:t>
                      </a:r>
                    </a:p>
                  </a:txBody>
                  <a:tcPr/>
                </a:tc>
                <a:extLst>
                  <a:ext uri="{0D108BD9-81ED-4DB2-BD59-A6C34878D82A}">
                    <a16:rowId xmlns:a16="http://schemas.microsoft.com/office/drawing/2014/main" val="3630394970"/>
                  </a:ext>
                </a:extLst>
              </a:tr>
            </a:tbl>
          </a:graphicData>
        </a:graphic>
      </p:graphicFrame>
    </p:spTree>
    <p:extLst>
      <p:ext uri="{BB962C8B-B14F-4D97-AF65-F5344CB8AC3E}">
        <p14:creationId xmlns:p14="http://schemas.microsoft.com/office/powerpoint/2010/main" val="282169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7226B-8894-2D41-8618-19ADDF877514}"/>
              </a:ext>
            </a:extLst>
          </p:cNvPr>
          <p:cNvSpPr>
            <a:spLocks noGrp="1"/>
          </p:cNvSpPr>
          <p:nvPr>
            <p:ph type="title"/>
          </p:nvPr>
        </p:nvSpPr>
        <p:spPr>
          <a:xfrm>
            <a:off x="457200" y="56287"/>
            <a:ext cx="8229600" cy="578802"/>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Conclusions</a:t>
            </a:r>
          </a:p>
        </p:txBody>
      </p:sp>
      <p:sp>
        <p:nvSpPr>
          <p:cNvPr id="3" name="Content Placeholder 2">
            <a:extLst>
              <a:ext uri="{FF2B5EF4-FFF2-40B4-BE49-F238E27FC236}">
                <a16:creationId xmlns:a16="http://schemas.microsoft.com/office/drawing/2014/main" id="{6E469234-724E-FD4F-A789-667D5C308E20}"/>
              </a:ext>
            </a:extLst>
          </p:cNvPr>
          <p:cNvSpPr>
            <a:spLocks noGrp="1"/>
          </p:cNvSpPr>
          <p:nvPr>
            <p:ph idx="1"/>
          </p:nvPr>
        </p:nvSpPr>
        <p:spPr>
          <a:xfrm>
            <a:off x="150541" y="635089"/>
            <a:ext cx="8842917" cy="5779522"/>
          </a:xfrm>
        </p:spPr>
        <p:txBody>
          <a:bodyPr>
            <a:normAutofit/>
          </a:bodyPr>
          <a:lstStyle/>
          <a:p>
            <a:r>
              <a:rPr lang="en-US" sz="2400" dirty="0">
                <a:solidFill>
                  <a:srgbClr val="000090"/>
                </a:solidFill>
                <a:latin typeface="Times New Roman" panose="02020603050405020304" pitchFamily="18" charset="0"/>
                <a:cs typeface="Times New Roman" panose="02020603050405020304" pitchFamily="18" charset="0"/>
              </a:rPr>
              <a:t>CeC RHIC Run 18 was both challenging and successful </a:t>
            </a:r>
          </a:p>
          <a:p>
            <a:pPr lvl="1"/>
            <a:r>
              <a:rPr lang="en-US" sz="2000" dirty="0">
                <a:solidFill>
                  <a:schemeClr val="accent6">
                    <a:lumMod val="75000"/>
                  </a:schemeClr>
                </a:solidFill>
                <a:latin typeface="Times New Roman" panose="02020603050405020304" pitchFamily="18" charset="0"/>
                <a:cs typeface="Times New Roman" panose="02020603050405020304" pitchFamily="18" charset="0"/>
              </a:rPr>
              <a:t>build the state of the art accelerator and FEL system with all beam parameters necessary for the CeC experiment had been demonstrated</a:t>
            </a:r>
          </a:p>
          <a:p>
            <a:pPr lvl="1"/>
            <a:r>
              <a:rPr lang="en-US" sz="2000" dirty="0">
                <a:solidFill>
                  <a:schemeClr val="accent6">
                    <a:lumMod val="75000"/>
                  </a:schemeClr>
                </a:solidFill>
                <a:latin typeface="Times New Roman" panose="02020603050405020304" pitchFamily="18" charset="0"/>
                <a:cs typeface="Times New Roman" panose="02020603050405020304" pitchFamily="18" charset="0"/>
              </a:rPr>
              <a:t>high gain FEL amplifier was commissioned</a:t>
            </a:r>
          </a:p>
          <a:p>
            <a:pPr lvl="1"/>
            <a:r>
              <a:rPr lang="en-US" sz="2000" dirty="0">
                <a:solidFill>
                  <a:schemeClr val="accent6">
                    <a:lumMod val="75000"/>
                  </a:schemeClr>
                </a:solidFill>
                <a:latin typeface="Times New Roman" panose="02020603050405020304" pitchFamily="18" charset="0"/>
                <a:cs typeface="Times New Roman" panose="02020603050405020304" pitchFamily="18" charset="0"/>
              </a:rPr>
              <a:t>a new, previously unexplored, phenomenon was discovered</a:t>
            </a:r>
          </a:p>
          <a:p>
            <a:r>
              <a:rPr lang="en-US" sz="2400" dirty="0">
                <a:solidFill>
                  <a:srgbClr val="000090"/>
                </a:solidFill>
                <a:latin typeface="Times New Roman" panose="02020603050405020304" pitchFamily="18" charset="0"/>
                <a:cs typeface="Times New Roman" panose="02020603050405020304" pitchFamily="18" charset="0"/>
              </a:rPr>
              <a:t>Experiment-driven discoveries are critical for designing and building operational CeC - one of the reason to continue the CeC experimental program</a:t>
            </a:r>
          </a:p>
          <a:p>
            <a:r>
              <a:rPr lang="en-US" sz="2400" dirty="0">
                <a:solidFill>
                  <a:srgbClr val="000090"/>
                </a:solidFill>
                <a:latin typeface="Times New Roman" panose="02020603050405020304" pitchFamily="18" charset="0"/>
                <a:cs typeface="Times New Roman" panose="02020603050405020304" pitchFamily="18" charset="0"/>
              </a:rPr>
              <a:t>PCA-based microbunching CeC test needs minimal investments and can be completed in four years. It is fully compatible with low energy RHIC</a:t>
            </a:r>
          </a:p>
          <a:p>
            <a:r>
              <a:rPr lang="en-US" sz="2400" dirty="0">
                <a:solidFill>
                  <a:srgbClr val="000090"/>
                </a:solidFill>
                <a:latin typeface="Times New Roman" panose="02020603050405020304" pitchFamily="18" charset="0"/>
                <a:cs typeface="Times New Roman" panose="02020603050405020304" pitchFamily="18" charset="0"/>
              </a:rPr>
              <a:t>PCA-based microbunching CeC is a high-performance but also a cost-effective path towards a realistic and cost-effective cooling system for high luminosity EIC</a:t>
            </a:r>
          </a:p>
          <a:p>
            <a:r>
              <a:rPr lang="en-US" sz="2400" dirty="0">
                <a:solidFill>
                  <a:srgbClr val="000090"/>
                </a:solidFill>
                <a:latin typeface="Times New Roman" panose="02020603050405020304" pitchFamily="18" charset="0"/>
                <a:cs typeface="Times New Roman" panose="02020603050405020304" pitchFamily="18" charset="0"/>
              </a:rPr>
              <a:t>Join us if you are interested in this project</a:t>
            </a:r>
          </a:p>
          <a:p>
            <a:endParaRPr lang="en-US" sz="2400" dirty="0">
              <a:solidFill>
                <a:srgbClr val="000090"/>
              </a:solidFill>
              <a:latin typeface="Times New Roman" panose="02020603050405020304" pitchFamily="18" charset="0"/>
              <a:cs typeface="Times New Roman" panose="02020603050405020304" pitchFamily="18" charset="0"/>
            </a:endParaRPr>
          </a:p>
          <a:p>
            <a:endParaRPr lang="en-US" sz="2400" dirty="0">
              <a:solidFill>
                <a:srgbClr val="000090"/>
              </a:solidFill>
              <a:latin typeface="Times New Roman" panose="02020603050405020304" pitchFamily="18" charset="0"/>
              <a:cs typeface="Times New Roman" panose="02020603050405020304" pitchFamily="18" charset="0"/>
            </a:endParaRPr>
          </a:p>
          <a:p>
            <a:endParaRPr lang="en-US" sz="2400" dirty="0">
              <a:solidFill>
                <a:srgbClr val="00009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5849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8" y="213661"/>
            <a:ext cx="8328991" cy="650251"/>
          </a:xfrm>
        </p:spPr>
        <p:txBody>
          <a:bodyPr>
            <a:normAutofit/>
          </a:bodyPr>
          <a:lstStyle/>
          <a:p>
            <a:pPr algn="ctr"/>
            <a:r>
              <a:rPr lang="en-US" dirty="0">
                <a:solidFill>
                  <a:schemeClr val="accent1">
                    <a:lumMod val="75000"/>
                  </a:schemeClr>
                </a:solidFill>
                <a:latin typeface="Times New Roman" panose="02020603050405020304" pitchFamily="18" charset="0"/>
                <a:cs typeface="Times New Roman" panose="02020603050405020304" pitchFamily="18" charset="0"/>
              </a:rPr>
              <a:t>Back-up slides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267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349" y="875910"/>
            <a:ext cx="7145750" cy="2553090"/>
          </a:xfrm>
        </p:spPr>
        <p:txBody>
          <a:bodyPr>
            <a:noAutofit/>
          </a:bodyPr>
          <a:lstStyle/>
          <a:p>
            <a:r>
              <a:rPr lang="en-US" sz="3600" dirty="0">
                <a:solidFill>
                  <a:srgbClr val="FF0000"/>
                </a:solidFill>
                <a:latin typeface="Times New Roman" panose="02020603050405020304" pitchFamily="18" charset="0"/>
                <a:cs typeface="Times New Roman" panose="02020603050405020304" pitchFamily="18" charset="0"/>
              </a:rPr>
              <a:t>Content</a:t>
            </a:r>
            <a:br>
              <a:rPr lang="en-US" sz="3600" dirty="0">
                <a:solidFill>
                  <a:schemeClr val="accent1">
                    <a:lumMod val="75000"/>
                  </a:schemeClr>
                </a:solidFill>
                <a:latin typeface="Times New Roman" panose="02020603050405020304" pitchFamily="18" charset="0"/>
                <a:cs typeface="Times New Roman" panose="02020603050405020304" pitchFamily="18" charset="0"/>
              </a:rPr>
            </a:b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a:solidFill>
                  <a:schemeClr val="accent1">
                    <a:lumMod val="75000"/>
                  </a:schemeClr>
                </a:solidFill>
                <a:latin typeface="Times New Roman" panose="02020603050405020304" pitchFamily="18" charset="0"/>
                <a:cs typeface="Times New Roman" panose="02020603050405020304" pitchFamily="18" charset="0"/>
              </a:rPr>
              <a:t>Why strong hadron cooling is needed</a:t>
            </a:r>
            <a:br>
              <a:rPr lang="en-US" sz="3200" dirty="0">
                <a:solidFill>
                  <a:schemeClr val="accent1">
                    <a:lumMod val="75000"/>
                  </a:schemeClr>
                </a:solidFill>
                <a:latin typeface="Times New Roman" panose="02020603050405020304" pitchFamily="18" charset="0"/>
                <a:cs typeface="Times New Roman" panose="02020603050405020304" pitchFamily="18" charset="0"/>
              </a:rPr>
            </a:br>
            <a:r>
              <a:rPr lang="en-US" sz="3200" dirty="0">
                <a:solidFill>
                  <a:schemeClr val="accent1">
                    <a:lumMod val="75000"/>
                  </a:schemeClr>
                </a:solidFill>
                <a:latin typeface="Times New Roman" panose="02020603050405020304" pitchFamily="18" charset="0"/>
                <a:cs typeface="Times New Roman" panose="02020603050405020304" pitchFamily="18" charset="0"/>
              </a:rPr>
              <a:t>- Results of Run 18</a:t>
            </a:r>
            <a:br>
              <a:rPr lang="en-US" sz="3200" dirty="0">
                <a:solidFill>
                  <a:schemeClr val="accent1">
                    <a:lumMod val="75000"/>
                  </a:schemeClr>
                </a:solidFill>
                <a:latin typeface="Times New Roman" panose="02020603050405020304" pitchFamily="18" charset="0"/>
                <a:cs typeface="Times New Roman" panose="02020603050405020304" pitchFamily="18" charset="0"/>
              </a:rPr>
            </a:br>
            <a:r>
              <a:rPr lang="en-US" sz="3200" dirty="0">
                <a:solidFill>
                  <a:schemeClr val="accent1">
                    <a:lumMod val="75000"/>
                  </a:schemeClr>
                </a:solidFill>
                <a:latin typeface="Times New Roman" panose="02020603050405020304" pitchFamily="18" charset="0"/>
                <a:cs typeface="Times New Roman" panose="02020603050405020304" pitchFamily="18" charset="0"/>
              </a:rPr>
              <a:t>- Plans for future CeC experiments</a:t>
            </a:r>
            <a:br>
              <a:rPr lang="en-US" sz="3200" dirty="0">
                <a:solidFill>
                  <a:schemeClr val="accent1">
                    <a:lumMod val="75000"/>
                  </a:schemeClr>
                </a:solidFill>
                <a:latin typeface="Times New Roman" panose="02020603050405020304" pitchFamily="18" charset="0"/>
                <a:cs typeface="Times New Roman" panose="02020603050405020304" pitchFamily="18" charset="0"/>
              </a:rPr>
            </a:br>
            <a:r>
              <a:rPr lang="en-US" sz="3200" dirty="0">
                <a:solidFill>
                  <a:schemeClr val="accent1">
                    <a:lumMod val="75000"/>
                  </a:schemeClr>
                </a:solidFill>
                <a:latin typeface="Times New Roman" panose="02020603050405020304" pitchFamily="18" charset="0"/>
                <a:cs typeface="Times New Roman" panose="02020603050405020304" pitchFamily="18" charset="0"/>
              </a:rPr>
              <a:t>- Q&amp;A </a:t>
            </a:r>
            <a:endParaRPr lang="en-US" sz="3600"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F0BD409-66D5-F34A-A6AD-ABF4DC826A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031264"/>
            <a:ext cx="7276581" cy="826736"/>
          </a:xfrm>
          <a:prstGeom prst="rect">
            <a:avLst/>
          </a:prstGeom>
        </p:spPr>
      </p:pic>
    </p:spTree>
    <p:extLst>
      <p:ext uri="{BB962C8B-B14F-4D97-AF65-F5344CB8AC3E}">
        <p14:creationId xmlns:p14="http://schemas.microsoft.com/office/powerpoint/2010/main" val="292789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50" y="0"/>
            <a:ext cx="8229600" cy="622300"/>
          </a:xfrm>
        </p:spPr>
        <p:txBody>
          <a:bodyPr>
            <a:noAutofit/>
          </a:bodyPr>
          <a:lstStyle/>
          <a:p>
            <a:r>
              <a:rPr lang="en-US" sz="3200" dirty="0">
                <a:latin typeface="Times New Roman" panose="02020603050405020304" pitchFamily="18" charset="0"/>
                <a:cs typeface="Times New Roman" panose="02020603050405020304" pitchFamily="18" charset="0"/>
              </a:rPr>
              <a:t>How to “tame” Plasma-Cascade Instability?</a:t>
            </a:r>
          </a:p>
        </p:txBody>
      </p:sp>
      <p:sp>
        <p:nvSpPr>
          <p:cNvPr id="3" name="Content Placeholder 2"/>
          <p:cNvSpPr>
            <a:spLocks noGrp="1"/>
          </p:cNvSpPr>
          <p:nvPr>
            <p:ph idx="1"/>
          </p:nvPr>
        </p:nvSpPr>
        <p:spPr>
          <a:xfrm>
            <a:off x="283724" y="3021023"/>
            <a:ext cx="8358626" cy="2992700"/>
          </a:xfrm>
        </p:spPr>
        <p:txBody>
          <a:bodyPr>
            <a:noAutofit/>
          </a:bodyPr>
          <a:lstStyle/>
          <a:p>
            <a:r>
              <a:rPr lang="en-US" sz="1800" dirty="0">
                <a:solidFill>
                  <a:srgbClr val="000090"/>
                </a:solidFill>
                <a:latin typeface="Times New Roman" panose="02020603050405020304" pitchFamily="18" charset="0"/>
                <a:cs typeface="Times New Roman" panose="02020603050405020304" pitchFamily="18" charset="0"/>
              </a:rPr>
              <a:t>The longitudinal plasma oscillations are described by Hill’s equation with time (</a:t>
            </a:r>
            <a:r>
              <a:rPr lang="en-US" sz="1800" i="1" dirty="0">
                <a:solidFill>
                  <a:srgbClr val="000090"/>
                </a:solidFill>
                <a:latin typeface="Times New Roman" panose="02020603050405020304" pitchFamily="18" charset="0"/>
                <a:cs typeface="Times New Roman" panose="02020603050405020304" pitchFamily="18" charset="0"/>
              </a:rPr>
              <a:t>s</a:t>
            </a:r>
            <a:r>
              <a:rPr lang="en-US" sz="1800" dirty="0">
                <a:solidFill>
                  <a:srgbClr val="000090"/>
                </a:solidFill>
                <a:latin typeface="Times New Roman" panose="02020603050405020304" pitchFamily="18" charset="0"/>
                <a:cs typeface="Times New Roman" panose="02020603050405020304" pitchFamily="18" charset="0"/>
              </a:rPr>
              <a:t>) dependent frequency</a:t>
            </a:r>
          </a:p>
          <a:p>
            <a:r>
              <a:rPr lang="en-US" sz="1800" dirty="0">
                <a:solidFill>
                  <a:srgbClr val="000090"/>
                </a:solidFill>
                <a:latin typeface="Times New Roman" panose="02020603050405020304" pitchFamily="18" charset="0"/>
                <a:cs typeface="Times New Roman" panose="02020603050405020304" pitchFamily="18" charset="0"/>
              </a:rPr>
              <a:t>The solution is presented by 2x2 unimodular matrix, which can be either stable or unstable</a:t>
            </a:r>
          </a:p>
          <a:p>
            <a:r>
              <a:rPr lang="en-US" sz="1800" dirty="0">
                <a:solidFill>
                  <a:srgbClr val="000090"/>
                </a:solidFill>
                <a:latin typeface="Times New Roman" panose="02020603050405020304" pitchFamily="18" charset="0"/>
                <a:cs typeface="Times New Roman" panose="02020603050405020304" pitchFamily="18" charset="0"/>
              </a:rPr>
              <a:t>Finding stable solution of Hill’s equations is a standard accelerator physics problem – the process is called optics matching</a:t>
            </a:r>
          </a:p>
          <a:p>
            <a:r>
              <a:rPr lang="en-US" sz="1800" dirty="0">
                <a:solidFill>
                  <a:srgbClr val="000090"/>
                </a:solidFill>
                <a:latin typeface="Times New Roman" panose="02020603050405020304" pitchFamily="18" charset="0"/>
                <a:cs typeface="Times New Roman" panose="02020603050405020304" pitchFamily="18" charset="0"/>
              </a:rPr>
              <a:t>The complication for suppressing PCI is that the plasma frequency is defined by a self-consistent solution for the peak current and the beam envelope. Hence, while the process is more elaborate that a traditional “optics matching”, it is still has clear path stable solutions.</a:t>
            </a:r>
          </a:p>
          <a:p>
            <a:endParaRPr lang="en-US" sz="1800" dirty="0">
              <a:solidFill>
                <a:srgbClr val="FF0000"/>
              </a:solidFill>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103419462"/>
              </p:ext>
            </p:extLst>
          </p:nvPr>
        </p:nvGraphicFramePr>
        <p:xfrm>
          <a:off x="5019462" y="1168361"/>
          <a:ext cx="2508250" cy="823913"/>
        </p:xfrm>
        <a:graphic>
          <a:graphicData uri="http://schemas.openxmlformats.org/presentationml/2006/ole">
            <mc:AlternateContent xmlns:mc="http://schemas.openxmlformats.org/markup-compatibility/2006">
              <mc:Choice xmlns:v="urn:schemas-microsoft-com:vml" Requires="v">
                <p:oleObj spid="_x0000_s4502" name="Equation" r:id="rId3" imgW="1587500" imgH="520700" progId="Equation.DSMT4">
                  <p:embed/>
                </p:oleObj>
              </mc:Choice>
              <mc:Fallback>
                <p:oleObj name="Equation" r:id="rId3" imgW="1587500" imgH="520700" progId="Equation.DSMT4">
                  <p:embed/>
                  <p:pic>
                    <p:nvPicPr>
                      <p:cNvPr id="5" name="Object 4"/>
                      <p:cNvPicPr/>
                      <p:nvPr/>
                    </p:nvPicPr>
                    <p:blipFill>
                      <a:blip r:embed="rId4"/>
                      <a:stretch>
                        <a:fillRect/>
                      </a:stretch>
                    </p:blipFill>
                    <p:spPr>
                      <a:xfrm>
                        <a:off x="5019462" y="1168361"/>
                        <a:ext cx="2508250" cy="823913"/>
                      </a:xfrm>
                      <a:prstGeom prst="rect">
                        <a:avLst/>
                      </a:prstGeom>
                      <a:ln w="76200" cmpd="sng">
                        <a:solidFill>
                          <a:srgbClr val="FF0000"/>
                        </a:solidFill>
                      </a:ln>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4355665"/>
              </p:ext>
            </p:extLst>
          </p:nvPr>
        </p:nvGraphicFramePr>
        <p:xfrm>
          <a:off x="5124575" y="524393"/>
          <a:ext cx="2162638" cy="485986"/>
        </p:xfrm>
        <a:graphic>
          <a:graphicData uri="http://schemas.openxmlformats.org/presentationml/2006/ole">
            <mc:AlternateContent xmlns:mc="http://schemas.openxmlformats.org/markup-compatibility/2006">
              <mc:Choice xmlns:v="urn:schemas-microsoft-com:vml" Requires="v">
                <p:oleObj spid="_x0000_s4503" name="Equation" r:id="rId5" imgW="1130300" imgH="254000" progId="Equation.DSMT4">
                  <p:embed/>
                </p:oleObj>
              </mc:Choice>
              <mc:Fallback>
                <p:oleObj name="Equation" r:id="rId5" imgW="1130300" imgH="254000" progId="Equation.DSMT4">
                  <p:embed/>
                  <p:pic>
                    <p:nvPicPr>
                      <p:cNvPr id="6" name="Object 5"/>
                      <p:cNvPicPr/>
                      <p:nvPr/>
                    </p:nvPicPr>
                    <p:blipFill>
                      <a:blip r:embed="rId6"/>
                      <a:stretch>
                        <a:fillRect/>
                      </a:stretch>
                    </p:blipFill>
                    <p:spPr>
                      <a:xfrm>
                        <a:off x="5124575" y="524393"/>
                        <a:ext cx="2162638" cy="485986"/>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72395347"/>
              </p:ext>
            </p:extLst>
          </p:nvPr>
        </p:nvGraphicFramePr>
        <p:xfrm>
          <a:off x="4951769" y="2165451"/>
          <a:ext cx="2643637" cy="638731"/>
        </p:xfrm>
        <a:graphic>
          <a:graphicData uri="http://schemas.openxmlformats.org/presentationml/2006/ole">
            <mc:AlternateContent xmlns:mc="http://schemas.openxmlformats.org/markup-compatibility/2006">
              <mc:Choice xmlns:v="urn:schemas-microsoft-com:vml" Requires="v">
                <p:oleObj spid="_x0000_s4504" name="Equation" r:id="rId7" imgW="1892300" imgH="457200" progId="Equation.DSMT4">
                  <p:embed/>
                </p:oleObj>
              </mc:Choice>
              <mc:Fallback>
                <p:oleObj name="Equation" r:id="rId7" imgW="1892300" imgH="457200" progId="Equation.DSMT4">
                  <p:embed/>
                  <p:pic>
                    <p:nvPicPr>
                      <p:cNvPr id="7" name="Object 6"/>
                      <p:cNvPicPr/>
                      <p:nvPr/>
                    </p:nvPicPr>
                    <p:blipFill>
                      <a:blip r:embed="rId8"/>
                      <a:stretch>
                        <a:fillRect/>
                      </a:stretch>
                    </p:blipFill>
                    <p:spPr>
                      <a:xfrm>
                        <a:off x="4951769" y="2165451"/>
                        <a:ext cx="2643637" cy="638731"/>
                      </a:xfrm>
                      <a:prstGeom prst="rect">
                        <a:avLst/>
                      </a:prstGeom>
                    </p:spPr>
                  </p:pic>
                </p:oleObj>
              </mc:Fallback>
            </mc:AlternateContent>
          </a:graphicData>
        </a:graphic>
      </p:graphicFrame>
      <p:sp>
        <p:nvSpPr>
          <p:cNvPr id="8" name="Rectangle 7"/>
          <p:cNvSpPr/>
          <p:nvPr/>
        </p:nvSpPr>
        <p:spPr>
          <a:xfrm>
            <a:off x="1244388" y="622300"/>
            <a:ext cx="2525051" cy="369332"/>
          </a:xfrm>
          <a:prstGeom prst="rect">
            <a:avLst/>
          </a:prstGeom>
        </p:spPr>
        <p:txBody>
          <a:bodyPr wrap="none">
            <a:spAutoFit/>
          </a:bodyPr>
          <a:lstStyle/>
          <a:p>
            <a:pPr algn="ctr"/>
            <a:r>
              <a:rPr lang="en-US" dirty="0">
                <a:latin typeface="Times New Roman" panose="02020603050405020304" pitchFamily="18" charset="0"/>
                <a:cs typeface="Times New Roman" panose="02020603050405020304" pitchFamily="18" charset="0"/>
              </a:rPr>
              <a:t>Beam envelope equation </a:t>
            </a:r>
          </a:p>
        </p:txBody>
      </p:sp>
      <p:sp>
        <p:nvSpPr>
          <p:cNvPr id="9" name="Rectangle 8"/>
          <p:cNvSpPr/>
          <p:nvPr/>
        </p:nvSpPr>
        <p:spPr>
          <a:xfrm>
            <a:off x="412750" y="1454347"/>
            <a:ext cx="3685419" cy="646331"/>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Longitudinal plasma oscillations:</a:t>
            </a:r>
          </a:p>
          <a:p>
            <a:pPr algn="ctr"/>
            <a:r>
              <a:rPr lang="en-US" dirty="0">
                <a:latin typeface="Times New Roman" panose="02020603050405020304" pitchFamily="18" charset="0"/>
                <a:cs typeface="Times New Roman" panose="02020603050405020304" pitchFamily="18" charset="0"/>
              </a:rPr>
              <a:t>can be either stable or unstable</a:t>
            </a:r>
          </a:p>
        </p:txBody>
      </p:sp>
      <p:sp>
        <p:nvSpPr>
          <p:cNvPr id="15" name="TextBox 14">
            <a:extLst>
              <a:ext uri="{FF2B5EF4-FFF2-40B4-BE49-F238E27FC236}">
                <a16:creationId xmlns:a16="http://schemas.microsoft.com/office/drawing/2014/main" id="{FEC60F01-2AAE-6B48-BD5B-F2361CC7979D}"/>
              </a:ext>
            </a:extLst>
          </p:cNvPr>
          <p:cNvSpPr txBox="1"/>
          <p:nvPr/>
        </p:nvSpPr>
        <p:spPr>
          <a:xfrm rot="18315266">
            <a:off x="7203003" y="1826016"/>
            <a:ext cx="992579" cy="369332"/>
          </a:xfrm>
          <a:prstGeom prst="rect">
            <a:avLst/>
          </a:prstGeom>
          <a:noFill/>
        </p:spPr>
        <p:txBody>
          <a:bodyPr wrap="none" rtlCol="0">
            <a:spAutoFit/>
          </a:bodyPr>
          <a:lstStyle/>
          <a:p>
            <a:r>
              <a:rPr lang="en-US" dirty="0">
                <a:solidFill>
                  <a:schemeClr val="bg1"/>
                </a:solidFill>
                <a:latin typeface="Times New Roman" panose="02020603050405020304" pitchFamily="18" charset="0"/>
                <a:cs typeface="Times New Roman" panose="02020603050405020304" pitchFamily="18" charset="0"/>
              </a:rPr>
              <a:t>Stability</a:t>
            </a:r>
          </a:p>
        </p:txBody>
      </p:sp>
    </p:spTree>
    <p:extLst>
      <p:ext uri="{BB962C8B-B14F-4D97-AF65-F5344CB8AC3E}">
        <p14:creationId xmlns:p14="http://schemas.microsoft.com/office/powerpoint/2010/main" val="4248632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7550A-5A77-E44F-BCCC-E4A8FF1E5C57}"/>
              </a:ext>
            </a:extLst>
          </p:cNvPr>
          <p:cNvSpPr>
            <a:spLocks noGrp="1"/>
          </p:cNvSpPr>
          <p:nvPr>
            <p:ph type="title"/>
          </p:nvPr>
        </p:nvSpPr>
        <p:spPr>
          <a:xfrm>
            <a:off x="1101091" y="331672"/>
            <a:ext cx="6020689" cy="1325563"/>
          </a:xfrm>
        </p:spPr>
        <p:txBody>
          <a:bodyPr/>
          <a:lstStyle/>
          <a:p>
            <a:r>
              <a:rPr lang="en-US" dirty="0">
                <a:latin typeface="Times New Roman" panose="02020603050405020304" pitchFamily="18" charset="0"/>
                <a:cs typeface="Times New Roman" panose="02020603050405020304" pitchFamily="18" charset="0"/>
              </a:rPr>
              <a:t>Suppressing PCI in LEBT</a:t>
            </a:r>
          </a:p>
        </p:txBody>
      </p:sp>
      <p:pic>
        <p:nvPicPr>
          <p:cNvPr id="3" name="Picture 2">
            <a:extLst>
              <a:ext uri="{FF2B5EF4-FFF2-40B4-BE49-F238E27FC236}">
                <a16:creationId xmlns:a16="http://schemas.microsoft.com/office/drawing/2014/main" id="{54F43D3E-BA21-A246-BFF3-0C6BB196AEEF}"/>
              </a:ext>
            </a:extLst>
          </p:cNvPr>
          <p:cNvPicPr/>
          <p:nvPr/>
        </p:nvPicPr>
        <p:blipFill rotWithShape="1">
          <a:blip r:embed="rId2" cstate="print">
            <a:extLst>
              <a:ext uri="{28A0092B-C50C-407E-A947-70E740481C1C}">
                <a14:useLocalDpi xmlns:a14="http://schemas.microsoft.com/office/drawing/2010/main"/>
              </a:ext>
            </a:extLst>
          </a:blip>
          <a:srcRect r="769" b="39891"/>
          <a:stretch/>
        </p:blipFill>
        <p:spPr bwMode="auto">
          <a:xfrm>
            <a:off x="1620775" y="2431051"/>
            <a:ext cx="5501005" cy="39808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5765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512" y="0"/>
            <a:ext cx="4162951" cy="667897"/>
          </a:xfrm>
        </p:spPr>
        <p:txBody>
          <a:bodyPr>
            <a:normAutofit/>
          </a:bodyPr>
          <a:lstStyle/>
          <a:p>
            <a:r>
              <a:rPr lang="en-US" dirty="0">
                <a:latin typeface="Times New Roman" panose="02020603050405020304" pitchFamily="18" charset="0"/>
                <a:cs typeface="Times New Roman" panose="02020603050405020304" pitchFamily="18" charset="0"/>
              </a:rPr>
              <a:t>”Imprint” case</a:t>
            </a:r>
          </a:p>
        </p:txBody>
      </p:sp>
      <p:sp>
        <p:nvSpPr>
          <p:cNvPr id="3" name="Content Placeholder 2"/>
          <p:cNvSpPr>
            <a:spLocks noGrp="1"/>
          </p:cNvSpPr>
          <p:nvPr>
            <p:ph idx="1"/>
          </p:nvPr>
        </p:nvSpPr>
        <p:spPr>
          <a:xfrm>
            <a:off x="200597" y="703256"/>
            <a:ext cx="4743936" cy="4639212"/>
          </a:xfrm>
        </p:spPr>
        <p:txBody>
          <a:bodyPr>
            <a:normAutofit/>
          </a:bodyPr>
          <a:lstStyle/>
          <a:p>
            <a:r>
              <a:rPr lang="en-US" sz="1400" dirty="0">
                <a:latin typeface="Times New Roman" panose="02020603050405020304" pitchFamily="18" charset="0"/>
                <a:cs typeface="Times New Roman" panose="02020603050405020304" pitchFamily="18" charset="0"/>
              </a:rPr>
              <a:t>Imprint of the shot noise from ions is a directs consequence of Debye screening by electrons</a:t>
            </a:r>
          </a:p>
          <a:p>
            <a:r>
              <a:rPr lang="en-US" sz="1400" dirty="0">
                <a:latin typeface="Times New Roman" panose="02020603050405020304" pitchFamily="18" charset="0"/>
                <a:cs typeface="Times New Roman" panose="02020603050405020304" pitchFamily="18" charset="0"/>
              </a:rPr>
              <a:t>Expert in the field never questioned its validity. </a:t>
            </a:r>
          </a:p>
          <a:p>
            <a:r>
              <a:rPr lang="en-US" sz="1400" dirty="0">
                <a:latin typeface="Times New Roman" panose="02020603050405020304" pitchFamily="18" charset="0"/>
                <a:cs typeface="Times New Roman" panose="02020603050405020304" pitchFamily="18" charset="0"/>
              </a:rPr>
              <a:t>Considered to be a “slam dunk” e for matching relativistic factors of the beams</a:t>
            </a:r>
          </a:p>
          <a:p>
            <a:r>
              <a:rPr lang="en-US" sz="1400" dirty="0">
                <a:latin typeface="Times New Roman" panose="02020603050405020304" pitchFamily="18" charset="0"/>
                <a:cs typeface="Times New Roman" panose="02020603050405020304" pitchFamily="18" charset="0"/>
              </a:rPr>
              <a:t>An excellent agreement between theory and simulation</a:t>
            </a:r>
          </a:p>
          <a:p>
            <a:r>
              <a:rPr lang="en-US" sz="1400" dirty="0">
                <a:latin typeface="Times New Roman" panose="02020603050405020304" pitchFamily="18" charset="0"/>
                <a:cs typeface="Times New Roman" panose="02020603050405020304" pitchFamily="18" charset="0"/>
              </a:rPr>
              <a:t>Sophisticated 3D code simulated the imprint in a realistic bema in the quadrupole beam-line</a:t>
            </a:r>
          </a:p>
          <a:p>
            <a:r>
              <a:rPr lang="en-US" sz="1400" dirty="0">
                <a:latin typeface="Times New Roman" panose="02020603050405020304" pitchFamily="18" charset="0"/>
                <a:cs typeface="Times New Roman" panose="02020603050405020304" pitchFamily="18" charset="0"/>
              </a:rPr>
              <a:t>Sensitivity to various parameters had been checked</a:t>
            </a:r>
          </a:p>
          <a:p>
            <a:r>
              <a:rPr lang="en-US" sz="1400" dirty="0">
                <a:solidFill>
                  <a:srgbClr val="FF0000"/>
                </a:solidFill>
                <a:latin typeface="Times New Roman" panose="02020603050405020304" pitchFamily="18" charset="0"/>
                <a:cs typeface="Times New Roman" panose="02020603050405020304" pitchFamily="18" charset="0"/>
              </a:rPr>
              <a:t>In all cases the imprint from the ion beam should at least double the FEL power</a:t>
            </a:r>
          </a:p>
          <a:p>
            <a:r>
              <a:rPr lang="en-US" sz="1400" dirty="0">
                <a:latin typeface="Times New Roman" panose="02020603050405020304" pitchFamily="18" charset="0"/>
                <a:cs typeface="Times New Roman" panose="02020603050405020304" pitchFamily="18" charset="0"/>
              </a:rPr>
              <a:t>During the experimental studies, the FEL was operated well below saturation</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graphicFrame>
        <p:nvGraphicFramePr>
          <p:cNvPr id="4" name="Object 6"/>
          <p:cNvGraphicFramePr>
            <a:graphicFrameLocks noChangeAspect="1"/>
          </p:cNvGraphicFramePr>
          <p:nvPr>
            <p:extLst/>
          </p:nvPr>
        </p:nvGraphicFramePr>
        <p:xfrm>
          <a:off x="7391089" y="490507"/>
          <a:ext cx="1307202" cy="1496320"/>
        </p:xfrm>
        <a:graphic>
          <a:graphicData uri="http://schemas.openxmlformats.org/presentationml/2006/ole">
            <mc:AlternateContent xmlns:mc="http://schemas.openxmlformats.org/markup-compatibility/2006">
              <mc:Choice xmlns:v="urn:schemas-microsoft-com:vml" Requires="v">
                <p:oleObj spid="_x0000_s2434" name="Mathcad" r:id="rId3" imgW="2305050" imgH="2638425" progId="Mathcad">
                  <p:embed/>
                </p:oleObj>
              </mc:Choice>
              <mc:Fallback>
                <p:oleObj name="Mathcad" r:id="rId3" imgW="2305050" imgH="2638425" progId="Mathcad">
                  <p:embed/>
                  <p:pic>
                    <p:nvPicPr>
                      <p:cNvPr id="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089" y="490507"/>
                        <a:ext cx="1307202" cy="1496320"/>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nvPr>
        </p:nvGraphicFramePr>
        <p:xfrm>
          <a:off x="5356781" y="2081343"/>
          <a:ext cx="3341510" cy="616625"/>
        </p:xfrm>
        <a:graphic>
          <a:graphicData uri="http://schemas.openxmlformats.org/presentationml/2006/ole">
            <mc:AlternateContent xmlns:mc="http://schemas.openxmlformats.org/markup-compatibility/2006">
              <mc:Choice xmlns:v="urn:schemas-microsoft-com:vml" Requires="v">
                <p:oleObj spid="_x0000_s2435" name="Equation" r:id="rId5" imgW="4598640" imgH="840960" progId="Equation.DSMT4">
                  <p:embed/>
                </p:oleObj>
              </mc:Choice>
              <mc:Fallback>
                <p:oleObj name="Equation" r:id="rId5" imgW="4598640" imgH="840960" progId="Equation.DSMT4">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6781" y="2081343"/>
                        <a:ext cx="3341510" cy="616625"/>
                      </a:xfrm>
                      <a:prstGeom prst="rect">
                        <a:avLst/>
                      </a:prstGeom>
                      <a:solidFill>
                        <a:srgbClr val="FFFFFF"/>
                      </a:solidFill>
                      <a:ln>
                        <a:noFill/>
                      </a:ln>
                    </p:spPr>
                  </p:pic>
                </p:oleObj>
              </mc:Fallback>
            </mc:AlternateContent>
          </a:graphicData>
        </a:graphic>
      </p:graphicFrame>
      <p:pic>
        <p:nvPicPr>
          <p:cNvPr id="6"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021419" y="3032288"/>
            <a:ext cx="3986212" cy="3194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6"/>
          <p:cNvPicPr>
            <a:picLocks noChangeAspect="1"/>
          </p:cNvPicPr>
          <p:nvPr/>
        </p:nvPicPr>
        <p:blipFill>
          <a:blip r:embed="rId8"/>
          <a:stretch>
            <a:fillRect/>
          </a:stretch>
        </p:blipFill>
        <p:spPr>
          <a:xfrm>
            <a:off x="5034430" y="3903134"/>
            <a:ext cx="3563470" cy="1346200"/>
          </a:xfrm>
          <a:prstGeom prst="rect">
            <a:avLst/>
          </a:prstGeom>
        </p:spPr>
      </p:pic>
      <p:sp>
        <p:nvSpPr>
          <p:cNvPr id="9" name="Rectangle 8"/>
          <p:cNvSpPr/>
          <p:nvPr/>
        </p:nvSpPr>
        <p:spPr>
          <a:xfrm>
            <a:off x="5703878" y="761061"/>
            <a:ext cx="902811" cy="369332"/>
          </a:xfrm>
          <a:prstGeom prst="rect">
            <a:avLst/>
          </a:prstGeom>
        </p:spPr>
        <p:txBody>
          <a:bodyPr wrap="none">
            <a:spAutoFit/>
          </a:bodyPr>
          <a:lstStyle/>
          <a:p>
            <a:r>
              <a:rPr lang="en-US" b="1" dirty="0">
                <a:latin typeface="Times New Roman"/>
                <a:cs typeface="Times New Roman"/>
              </a:rPr>
              <a:t>Theory</a:t>
            </a:r>
          </a:p>
        </p:txBody>
      </p:sp>
      <p:sp>
        <p:nvSpPr>
          <p:cNvPr id="10" name="Rectangle 9"/>
          <p:cNvSpPr/>
          <p:nvPr/>
        </p:nvSpPr>
        <p:spPr>
          <a:xfrm>
            <a:off x="741665" y="4528235"/>
            <a:ext cx="2471800" cy="646331"/>
          </a:xfrm>
          <a:prstGeom prst="rect">
            <a:avLst/>
          </a:prstGeom>
        </p:spPr>
        <p:txBody>
          <a:bodyPr wrap="none">
            <a:spAutoFit/>
          </a:bodyPr>
          <a:lstStyle/>
          <a:p>
            <a:pPr algn="ctr"/>
            <a:r>
              <a:rPr lang="en-US" b="1" dirty="0">
                <a:latin typeface="Times New Roman"/>
                <a:cs typeface="Times New Roman"/>
              </a:rPr>
              <a:t>3D simulations</a:t>
            </a:r>
          </a:p>
          <a:p>
            <a:r>
              <a:rPr lang="en-US" dirty="0">
                <a:latin typeface="Times New Roman"/>
                <a:cs typeface="Times New Roman"/>
              </a:rPr>
              <a:t>J. Ma, with code SPACE</a:t>
            </a:r>
            <a:endParaRPr lang="en-US" dirty="0"/>
          </a:p>
        </p:txBody>
      </p:sp>
      <p:pic>
        <p:nvPicPr>
          <p:cNvPr id="12" name="Picture 5"/>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5334894" y="5323371"/>
            <a:ext cx="1950674" cy="14317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t="4082"/>
          <a:stretch/>
        </p:blipFill>
        <p:spPr bwMode="auto">
          <a:xfrm>
            <a:off x="381000" y="5471160"/>
            <a:ext cx="4391826" cy="12753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091745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90AB6-5EC5-554B-8843-5CE8FBC31015}"/>
              </a:ext>
            </a:extLst>
          </p:cNvPr>
          <p:cNvSpPr>
            <a:spLocks noGrp="1"/>
          </p:cNvSpPr>
          <p:nvPr>
            <p:ph type="title"/>
          </p:nvPr>
        </p:nvSpPr>
        <p:spPr>
          <a:xfrm>
            <a:off x="535782" y="267495"/>
            <a:ext cx="8229600" cy="782636"/>
          </a:xfrm>
        </p:spPr>
        <p:txBody>
          <a:bodyPr/>
          <a:lstStyle/>
          <a:p>
            <a:r>
              <a:rPr lang="en-US" dirty="0">
                <a:latin typeface="Times New Roman" panose="02020603050405020304" pitchFamily="18" charset="0"/>
                <a:cs typeface="Times New Roman" panose="02020603050405020304" pitchFamily="18" charset="0"/>
              </a:rPr>
              <a:t>Selected numerical results</a:t>
            </a:r>
          </a:p>
        </p:txBody>
      </p:sp>
      <p:graphicFrame>
        <p:nvGraphicFramePr>
          <p:cNvPr id="5" name="Table 4">
            <a:extLst>
              <a:ext uri="{FF2B5EF4-FFF2-40B4-BE49-F238E27FC236}">
                <a16:creationId xmlns:a16="http://schemas.microsoft.com/office/drawing/2014/main" id="{DD4E144A-D2F1-F846-817C-30B27C4DFFA7}"/>
              </a:ext>
            </a:extLst>
          </p:cNvPr>
          <p:cNvGraphicFramePr>
            <a:graphicFrameLocks noGrp="1"/>
          </p:cNvGraphicFramePr>
          <p:nvPr>
            <p:extLst/>
          </p:nvPr>
        </p:nvGraphicFramePr>
        <p:xfrm>
          <a:off x="985839" y="1254125"/>
          <a:ext cx="7036592" cy="1940560"/>
        </p:xfrm>
        <a:graphic>
          <a:graphicData uri="http://schemas.openxmlformats.org/drawingml/2006/table">
            <a:tbl>
              <a:tblPr firstRow="1" bandRow="1">
                <a:tableStyleId>{5C22544A-7EE6-4342-B048-85BDC9FD1C3A}</a:tableStyleId>
              </a:tblPr>
              <a:tblGrid>
                <a:gridCol w="1778792">
                  <a:extLst>
                    <a:ext uri="{9D8B030D-6E8A-4147-A177-3AD203B41FA5}">
                      <a16:colId xmlns:a16="http://schemas.microsoft.com/office/drawing/2014/main" val="3106321399"/>
                    </a:ext>
                  </a:extLst>
                </a:gridCol>
                <a:gridCol w="1100138">
                  <a:extLst>
                    <a:ext uri="{9D8B030D-6E8A-4147-A177-3AD203B41FA5}">
                      <a16:colId xmlns:a16="http://schemas.microsoft.com/office/drawing/2014/main" val="2501303224"/>
                    </a:ext>
                  </a:extLst>
                </a:gridCol>
                <a:gridCol w="1157287">
                  <a:extLst>
                    <a:ext uri="{9D8B030D-6E8A-4147-A177-3AD203B41FA5}">
                      <a16:colId xmlns:a16="http://schemas.microsoft.com/office/drawing/2014/main" val="2244066585"/>
                    </a:ext>
                  </a:extLst>
                </a:gridCol>
                <a:gridCol w="1285875">
                  <a:extLst>
                    <a:ext uri="{9D8B030D-6E8A-4147-A177-3AD203B41FA5}">
                      <a16:colId xmlns:a16="http://schemas.microsoft.com/office/drawing/2014/main" val="1260144667"/>
                    </a:ext>
                  </a:extLst>
                </a:gridCol>
                <a:gridCol w="1714500">
                  <a:extLst>
                    <a:ext uri="{9D8B030D-6E8A-4147-A177-3AD203B41FA5}">
                      <a16:colId xmlns:a16="http://schemas.microsoft.com/office/drawing/2014/main" val="1603940914"/>
                    </a:ext>
                  </a:extLst>
                </a:gridCol>
              </a:tblGrid>
              <a:tr h="370840">
                <a:tc>
                  <a:txBody>
                    <a:bodyPr/>
                    <a:lstStyle/>
                    <a:p>
                      <a:endParaRPr lang="en-US" sz="1200" dirty="0">
                        <a:effectLst/>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effectLst/>
                          <a:latin typeface="Times New Roman" panose="02020603050405020304" pitchFamily="18" charset="0"/>
                          <a:cs typeface="Times New Roman" panose="02020603050405020304" pitchFamily="18" charset="0"/>
                        </a:rPr>
                        <a:t>Without Ions </a:t>
                      </a:r>
                    </a:p>
                  </a:txBody>
                  <a:tcPr anchor="ctr"/>
                </a:tc>
                <a:tc>
                  <a:txBody>
                    <a:bodyPr/>
                    <a:lstStyle/>
                    <a:p>
                      <a:pPr algn="ctr"/>
                      <a:r>
                        <a:rPr lang="en-US" sz="1200" dirty="0">
                          <a:effectLst/>
                          <a:latin typeface="Times New Roman" panose="02020603050405020304" pitchFamily="18" charset="0"/>
                          <a:cs typeface="Times New Roman" panose="02020603050405020304" pitchFamily="18" charset="0"/>
                        </a:rPr>
                        <a:t>With Ions </a:t>
                      </a:r>
                    </a:p>
                  </a:txBody>
                  <a:tcPr anchor="ctr"/>
                </a:tc>
                <a:tc>
                  <a:txBody>
                    <a:bodyPr/>
                    <a:lstStyle/>
                    <a:p>
                      <a:pPr algn="ctr"/>
                      <a:r>
                        <a:rPr lang="en-US" sz="1200" dirty="0">
                          <a:effectLst/>
                          <a:latin typeface="Times New Roman" panose="02020603050405020304" pitchFamily="18" charset="0"/>
                          <a:cs typeface="Times New Roman" panose="02020603050405020304" pitchFamily="18" charset="0"/>
                        </a:rPr>
                        <a:t>Ratio (Amplitude)</a:t>
                      </a:r>
                    </a:p>
                  </a:txBody>
                  <a:tcPr anchor="ctr"/>
                </a:tc>
                <a:tc>
                  <a:txBody>
                    <a:bodyPr/>
                    <a:lstStyle/>
                    <a:p>
                      <a:pPr algn="ctr"/>
                      <a:r>
                        <a:rPr lang="en-US" sz="1200" dirty="0">
                          <a:latin typeface="Times New Roman" panose="02020603050405020304" pitchFamily="18" charset="0"/>
                          <a:cs typeface="Times New Roman" panose="02020603050405020304" pitchFamily="18" charset="0"/>
                        </a:rPr>
                        <a:t>Expected FEL power increase</a:t>
                      </a:r>
                    </a:p>
                  </a:txBody>
                  <a:tcPr/>
                </a:tc>
                <a:extLst>
                  <a:ext uri="{0D108BD9-81ED-4DB2-BD59-A6C34878D82A}">
                    <a16:rowId xmlns:a16="http://schemas.microsoft.com/office/drawing/2014/main" val="957515635"/>
                  </a:ext>
                </a:extLst>
              </a:tr>
              <a:tr h="370840">
                <a:tc>
                  <a:txBody>
                    <a:bodyPr/>
                    <a:lstStyle/>
                    <a:p>
                      <a:r>
                        <a:rPr lang="en-US" sz="1200" dirty="0" err="1">
                          <a:effectLst/>
                          <a:latin typeface="Times New Roman" panose="02020603050405020304" pitchFamily="18" charset="0"/>
                          <a:cs typeface="Times New Roman" panose="02020603050405020304" pitchFamily="18" charset="0"/>
                        </a:rPr>
                        <a:t>dE</a:t>
                      </a:r>
                      <a:r>
                        <a:rPr lang="en-US" sz="1200" dirty="0">
                          <a:effectLst/>
                          <a:latin typeface="Times New Roman" panose="02020603050405020304" pitchFamily="18" charset="0"/>
                          <a:cs typeface="Times New Roman" panose="02020603050405020304" pitchFamily="18" charset="0"/>
                        </a:rPr>
                        <a:t>/E=1e-3, ∆x = ∆y = 0 </a:t>
                      </a:r>
                    </a:p>
                  </a:txBody>
                  <a:tcPr anchor="ctr"/>
                </a:tc>
                <a:tc>
                  <a:txBody>
                    <a:bodyPr/>
                    <a:lstStyle/>
                    <a:p>
                      <a:pPr algn="ctr"/>
                      <a:r>
                        <a:rPr lang="en-US" sz="1200" dirty="0">
                          <a:effectLst/>
                          <a:latin typeface="Times New Roman" panose="02020603050405020304" pitchFamily="18" charset="0"/>
                          <a:cs typeface="Times New Roman" panose="02020603050405020304" pitchFamily="18" charset="0"/>
                        </a:rPr>
                        <a:t>6.1524e-5 </a:t>
                      </a:r>
                    </a:p>
                  </a:txBody>
                  <a:tcPr anchor="ctr"/>
                </a:tc>
                <a:tc>
                  <a:txBody>
                    <a:bodyPr/>
                    <a:lstStyle/>
                    <a:p>
                      <a:pPr algn="ctr"/>
                      <a:r>
                        <a:rPr lang="en-US" sz="1200" dirty="0">
                          <a:effectLst/>
                          <a:latin typeface="Times New Roman" panose="02020603050405020304" pitchFamily="18" charset="0"/>
                          <a:cs typeface="Times New Roman" panose="02020603050405020304" pitchFamily="18" charset="0"/>
                        </a:rPr>
                        <a:t>1.3219e-4 </a:t>
                      </a:r>
                    </a:p>
                  </a:txBody>
                  <a:tcPr anchor="ctr"/>
                </a:tc>
                <a:tc>
                  <a:txBody>
                    <a:bodyPr/>
                    <a:lstStyle/>
                    <a:p>
                      <a:pPr algn="ctr"/>
                      <a:r>
                        <a:rPr lang="en-US" sz="1200" dirty="0">
                          <a:effectLst/>
                          <a:latin typeface="Times New Roman" panose="02020603050405020304" pitchFamily="18" charset="0"/>
                          <a:cs typeface="Times New Roman" panose="02020603050405020304" pitchFamily="18" charset="0"/>
                        </a:rPr>
                        <a:t>2.1486 </a:t>
                      </a:r>
                    </a:p>
                  </a:txBody>
                  <a:tcPr anchor="ctr"/>
                </a:tc>
                <a:tc>
                  <a:txBody>
                    <a:bodyPr/>
                    <a:lstStyle/>
                    <a:p>
                      <a:pPr algn="ctr"/>
                      <a:r>
                        <a:rPr lang="en-US" sz="1200" b="1" dirty="0">
                          <a:latin typeface="Times New Roman" panose="02020603050405020304" pitchFamily="18" charset="0"/>
                          <a:cs typeface="Times New Roman" panose="02020603050405020304" pitchFamily="18" charset="0"/>
                        </a:rPr>
                        <a:t>4.6165</a:t>
                      </a:r>
                    </a:p>
                  </a:txBody>
                  <a:tcPr/>
                </a:tc>
                <a:extLst>
                  <a:ext uri="{0D108BD9-81ED-4DB2-BD59-A6C34878D82A}">
                    <a16:rowId xmlns:a16="http://schemas.microsoft.com/office/drawing/2014/main" val="2061765431"/>
                  </a:ext>
                </a:extLst>
              </a:tr>
              <a:tr h="370840">
                <a:tc>
                  <a:txBody>
                    <a:bodyPr/>
                    <a:lstStyle/>
                    <a:p>
                      <a:r>
                        <a:rPr lang="en-US" sz="1200">
                          <a:effectLst/>
                          <a:latin typeface="Times New Roman" panose="02020603050405020304" pitchFamily="18" charset="0"/>
                          <a:cs typeface="Times New Roman" panose="02020603050405020304" pitchFamily="18" charset="0"/>
                        </a:rPr>
                        <a:t>dE/E=3e-3, ∆x = ∆y = 0 </a:t>
                      </a:r>
                    </a:p>
                  </a:txBody>
                  <a:tcPr anchor="ctr"/>
                </a:tc>
                <a:tc>
                  <a:txBody>
                    <a:bodyPr/>
                    <a:lstStyle/>
                    <a:p>
                      <a:pPr algn="ctr"/>
                      <a:r>
                        <a:rPr lang="en-US" sz="1200" dirty="0">
                          <a:effectLst/>
                          <a:latin typeface="Times New Roman" panose="02020603050405020304" pitchFamily="18" charset="0"/>
                          <a:cs typeface="Times New Roman" panose="02020603050405020304" pitchFamily="18" charset="0"/>
                        </a:rPr>
                        <a:t>6.3565e-5 </a:t>
                      </a:r>
                    </a:p>
                  </a:txBody>
                  <a:tcPr anchor="ctr"/>
                </a:tc>
                <a:tc>
                  <a:txBody>
                    <a:bodyPr/>
                    <a:lstStyle/>
                    <a:p>
                      <a:pPr algn="ctr"/>
                      <a:r>
                        <a:rPr lang="en-US" sz="1200" dirty="0">
                          <a:effectLst/>
                          <a:latin typeface="Times New Roman" panose="02020603050405020304" pitchFamily="18" charset="0"/>
                          <a:cs typeface="Times New Roman" panose="02020603050405020304" pitchFamily="18" charset="0"/>
                        </a:rPr>
                        <a:t>8.9365e-5 </a:t>
                      </a:r>
                    </a:p>
                  </a:txBody>
                  <a:tcPr anchor="ctr"/>
                </a:tc>
                <a:tc>
                  <a:txBody>
                    <a:bodyPr/>
                    <a:lstStyle/>
                    <a:p>
                      <a:pPr algn="ctr"/>
                      <a:r>
                        <a:rPr lang="en-US" sz="1200" dirty="0">
                          <a:effectLst/>
                          <a:latin typeface="Times New Roman" panose="02020603050405020304" pitchFamily="18" charset="0"/>
                          <a:cs typeface="Times New Roman" panose="02020603050405020304" pitchFamily="18" charset="0"/>
                        </a:rPr>
                        <a:t>1.4059 </a:t>
                      </a:r>
                    </a:p>
                  </a:txBody>
                  <a:tcPr anchor="ctr"/>
                </a:tc>
                <a:tc>
                  <a:txBody>
                    <a:bodyPr/>
                    <a:lstStyle/>
                    <a:p>
                      <a:pPr algn="ctr"/>
                      <a:r>
                        <a:rPr lang="en-US" sz="1200" b="1" dirty="0">
                          <a:latin typeface="Times New Roman" panose="02020603050405020304" pitchFamily="18" charset="0"/>
                          <a:cs typeface="Times New Roman" panose="02020603050405020304" pitchFamily="18" charset="0"/>
                        </a:rPr>
                        <a:t>1.9766</a:t>
                      </a:r>
                    </a:p>
                  </a:txBody>
                  <a:tcPr/>
                </a:tc>
                <a:extLst>
                  <a:ext uri="{0D108BD9-81ED-4DB2-BD59-A6C34878D82A}">
                    <a16:rowId xmlns:a16="http://schemas.microsoft.com/office/drawing/2014/main" val="1909400873"/>
                  </a:ext>
                </a:extLst>
              </a:tr>
              <a:tr h="370840">
                <a:tc>
                  <a:txBody>
                    <a:bodyPr/>
                    <a:lstStyle/>
                    <a:p>
                      <a:r>
                        <a:rPr lang="en-US" sz="1200">
                          <a:effectLst/>
                          <a:latin typeface="Times New Roman" panose="02020603050405020304" pitchFamily="18" charset="0"/>
                          <a:cs typeface="Times New Roman" panose="02020603050405020304" pitchFamily="18" charset="0"/>
                        </a:rPr>
                        <a:t>dE/E=3e-3, ∆x = 3e − 4m </a:t>
                      </a:r>
                    </a:p>
                  </a:txBody>
                  <a:tcPr anchor="ctr"/>
                </a:tc>
                <a:tc>
                  <a:txBody>
                    <a:bodyPr/>
                    <a:lstStyle/>
                    <a:p>
                      <a:pPr algn="ctr"/>
                      <a:r>
                        <a:rPr lang="en-US" sz="1200">
                          <a:effectLst/>
                          <a:latin typeface="Times New Roman" panose="02020603050405020304" pitchFamily="18" charset="0"/>
                          <a:cs typeface="Times New Roman" panose="02020603050405020304" pitchFamily="18" charset="0"/>
                        </a:rPr>
                        <a:t>6.0151e-5 </a:t>
                      </a:r>
                    </a:p>
                  </a:txBody>
                  <a:tcPr anchor="ctr"/>
                </a:tc>
                <a:tc>
                  <a:txBody>
                    <a:bodyPr/>
                    <a:lstStyle/>
                    <a:p>
                      <a:pPr algn="ctr"/>
                      <a:r>
                        <a:rPr lang="en-US" sz="1200" dirty="0">
                          <a:effectLst/>
                          <a:latin typeface="Times New Roman" panose="02020603050405020304" pitchFamily="18" charset="0"/>
                          <a:cs typeface="Times New Roman" panose="02020603050405020304" pitchFamily="18" charset="0"/>
                        </a:rPr>
                        <a:t>8.6825e-5 </a:t>
                      </a:r>
                    </a:p>
                  </a:txBody>
                  <a:tcPr anchor="ctr"/>
                </a:tc>
                <a:tc>
                  <a:txBody>
                    <a:bodyPr/>
                    <a:lstStyle/>
                    <a:p>
                      <a:pPr algn="ctr"/>
                      <a:r>
                        <a:rPr lang="en-US" sz="1200" dirty="0">
                          <a:effectLst/>
                          <a:latin typeface="Times New Roman" panose="02020603050405020304" pitchFamily="18" charset="0"/>
                          <a:cs typeface="Times New Roman" panose="02020603050405020304" pitchFamily="18" charset="0"/>
                        </a:rPr>
                        <a:t>1.4435 </a:t>
                      </a:r>
                    </a:p>
                  </a:txBody>
                  <a:tcPr anchor="ctr"/>
                </a:tc>
                <a:tc>
                  <a:txBody>
                    <a:bodyPr/>
                    <a:lstStyle/>
                    <a:p>
                      <a:pPr algn="ctr"/>
                      <a:r>
                        <a:rPr lang="en-US" sz="1200" b="1" dirty="0">
                          <a:latin typeface="Times New Roman" panose="02020603050405020304" pitchFamily="18" charset="0"/>
                          <a:cs typeface="Times New Roman" panose="02020603050405020304" pitchFamily="18" charset="0"/>
                        </a:rPr>
                        <a:t>2.0834</a:t>
                      </a:r>
                    </a:p>
                  </a:txBody>
                  <a:tcPr/>
                </a:tc>
                <a:extLst>
                  <a:ext uri="{0D108BD9-81ED-4DB2-BD59-A6C34878D82A}">
                    <a16:rowId xmlns:a16="http://schemas.microsoft.com/office/drawing/2014/main" val="3665794549"/>
                  </a:ext>
                </a:extLst>
              </a:tr>
              <a:tr h="370840">
                <a:tc>
                  <a:txBody>
                    <a:bodyPr/>
                    <a:lstStyle/>
                    <a:p>
                      <a:r>
                        <a:rPr lang="en-US" sz="1200" dirty="0" err="1">
                          <a:effectLst/>
                          <a:latin typeface="Times New Roman" panose="02020603050405020304" pitchFamily="18" charset="0"/>
                          <a:cs typeface="Times New Roman" panose="02020603050405020304" pitchFamily="18" charset="0"/>
                        </a:rPr>
                        <a:t>dE</a:t>
                      </a:r>
                      <a:r>
                        <a:rPr lang="en-US" sz="1200" dirty="0">
                          <a:effectLst/>
                          <a:latin typeface="Times New Roman" panose="02020603050405020304" pitchFamily="18" charset="0"/>
                          <a:cs typeface="Times New Roman" panose="02020603050405020304" pitchFamily="18" charset="0"/>
                        </a:rPr>
                        <a:t>/E=3e-3, ∆y = 3e − 4m </a:t>
                      </a:r>
                    </a:p>
                  </a:txBody>
                  <a:tcPr anchor="ctr"/>
                </a:tc>
                <a:tc>
                  <a:txBody>
                    <a:bodyPr/>
                    <a:lstStyle/>
                    <a:p>
                      <a:pPr algn="ctr"/>
                      <a:r>
                        <a:rPr lang="en-US" sz="1200">
                          <a:effectLst/>
                          <a:latin typeface="Times New Roman" panose="02020603050405020304" pitchFamily="18" charset="0"/>
                          <a:cs typeface="Times New Roman" panose="02020603050405020304" pitchFamily="18" charset="0"/>
                        </a:rPr>
                        <a:t>5.2372e-5 </a:t>
                      </a:r>
                    </a:p>
                  </a:txBody>
                  <a:tcPr anchor="ctr"/>
                </a:tc>
                <a:tc>
                  <a:txBody>
                    <a:bodyPr/>
                    <a:lstStyle/>
                    <a:p>
                      <a:pPr algn="ctr"/>
                      <a:r>
                        <a:rPr lang="en-US" sz="1200" dirty="0">
                          <a:effectLst/>
                          <a:latin typeface="Times New Roman" panose="02020603050405020304" pitchFamily="18" charset="0"/>
                          <a:cs typeface="Times New Roman" panose="02020603050405020304" pitchFamily="18" charset="0"/>
                        </a:rPr>
                        <a:t>7.7714e-5 </a:t>
                      </a:r>
                    </a:p>
                  </a:txBody>
                  <a:tcPr anchor="ctr"/>
                </a:tc>
                <a:tc>
                  <a:txBody>
                    <a:bodyPr/>
                    <a:lstStyle/>
                    <a:p>
                      <a:pPr algn="ctr"/>
                      <a:r>
                        <a:rPr lang="en-US" sz="1200" dirty="0">
                          <a:effectLst/>
                          <a:latin typeface="Times New Roman" panose="02020603050405020304" pitchFamily="18" charset="0"/>
                          <a:cs typeface="Times New Roman" panose="02020603050405020304" pitchFamily="18" charset="0"/>
                        </a:rPr>
                        <a:t>1.4839 </a:t>
                      </a:r>
                    </a:p>
                  </a:txBody>
                  <a:tcPr anchor="ctr"/>
                </a:tc>
                <a:tc>
                  <a:txBody>
                    <a:bodyPr/>
                    <a:lstStyle/>
                    <a:p>
                      <a:pPr algn="ctr"/>
                      <a:r>
                        <a:rPr lang="en-US" sz="1200" b="1" dirty="0">
                          <a:latin typeface="Times New Roman" panose="02020603050405020304" pitchFamily="18" charset="0"/>
                          <a:cs typeface="Times New Roman" panose="02020603050405020304" pitchFamily="18" charset="0"/>
                        </a:rPr>
                        <a:t>2.020</a:t>
                      </a:r>
                    </a:p>
                  </a:txBody>
                  <a:tcPr/>
                </a:tc>
                <a:extLst>
                  <a:ext uri="{0D108BD9-81ED-4DB2-BD59-A6C34878D82A}">
                    <a16:rowId xmlns:a16="http://schemas.microsoft.com/office/drawing/2014/main" val="3181070281"/>
                  </a:ext>
                </a:extLst>
              </a:tr>
            </a:tbl>
          </a:graphicData>
        </a:graphic>
      </p:graphicFrame>
      <p:pic>
        <p:nvPicPr>
          <p:cNvPr id="7169" name="Picture 1" descr="page11image3801984">
            <a:extLst>
              <a:ext uri="{FF2B5EF4-FFF2-40B4-BE49-F238E27FC236}">
                <a16:creationId xmlns:a16="http://schemas.microsoft.com/office/drawing/2014/main" id="{5F8FCCED-5C36-564F-85D0-3B81C4AD099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8614" y="3887471"/>
            <a:ext cx="2921000" cy="2184400"/>
          </a:xfrm>
          <a:prstGeom prst="rect">
            <a:avLst/>
          </a:prstGeom>
          <a:noFill/>
          <a:extLst>
            <a:ext uri="{909E8E84-426E-40dd-AFC4-6F175D3DCCD1}">
              <a14:hiddenFill xmlns:a14="http://schemas.microsoft.com/office/drawing/2010/main" xmlns="">
                <a:solidFill>
                  <a:srgbClr val="FFFFFF"/>
                </a:solidFill>
              </a14:hiddenFill>
            </a:ext>
          </a:extLst>
        </p:spPr>
      </p:pic>
      <p:pic>
        <p:nvPicPr>
          <p:cNvPr id="7170" name="Picture 2" descr="page12image3801536">
            <a:extLst>
              <a:ext uri="{FF2B5EF4-FFF2-40B4-BE49-F238E27FC236}">
                <a16:creationId xmlns:a16="http://schemas.microsoft.com/office/drawing/2014/main" id="{9387B825-91ED-484E-9CC2-06CDA277522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90082" y="3887471"/>
            <a:ext cx="2921000" cy="21844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a:extLst>
              <a:ext uri="{FF2B5EF4-FFF2-40B4-BE49-F238E27FC236}">
                <a16:creationId xmlns:a16="http://schemas.microsoft.com/office/drawing/2014/main" id="{F0643840-5B4A-1249-A746-E53A8E90265D}"/>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6300787" y="4464844"/>
            <a:ext cx="2540795" cy="1392555"/>
          </a:xfrm>
          <a:prstGeom prst="rect">
            <a:avLst/>
          </a:prstGeom>
          <a:noFill/>
          <a:ln>
            <a:noFill/>
          </a:ln>
        </p:spPr>
      </p:pic>
      <p:sp>
        <p:nvSpPr>
          <p:cNvPr id="6" name="Rectangle 5">
            <a:extLst>
              <a:ext uri="{FF2B5EF4-FFF2-40B4-BE49-F238E27FC236}">
                <a16:creationId xmlns:a16="http://schemas.microsoft.com/office/drawing/2014/main" id="{153B9311-A91F-0148-8A45-15F979EB9290}"/>
              </a:ext>
            </a:extLst>
          </p:cNvPr>
          <p:cNvSpPr/>
          <p:nvPr/>
        </p:nvSpPr>
        <p:spPr>
          <a:xfrm>
            <a:off x="6554787" y="3379639"/>
            <a:ext cx="2032794" cy="1015663"/>
          </a:xfrm>
          <a:prstGeom prst="rect">
            <a:avLst/>
          </a:prstGeom>
        </p:spPr>
        <p:txBody>
          <a:bodyPr wrap="square">
            <a:spAutoFit/>
          </a:bodyPr>
          <a:lstStyle/>
          <a:p>
            <a:pPr algn="ctr"/>
            <a:r>
              <a:rPr lang="en-US" sz="1200" dirty="0">
                <a:latin typeface="Times New Roman" panose="02020603050405020304" pitchFamily="18" charset="0"/>
                <a:ea typeface="Calibri" panose="020F0502020204030204" pitchFamily="34" charset="0"/>
              </a:rPr>
              <a:t>Dependence of charge induced by individual ion on its displacement from the electron beam axis in the CeC modulator</a:t>
            </a:r>
            <a:r>
              <a:rPr lang="en-US" sz="1200" dirty="0"/>
              <a:t> </a:t>
            </a:r>
          </a:p>
        </p:txBody>
      </p:sp>
      <p:sp>
        <p:nvSpPr>
          <p:cNvPr id="7" name="Rectangle 6">
            <a:extLst>
              <a:ext uri="{FF2B5EF4-FFF2-40B4-BE49-F238E27FC236}">
                <a16:creationId xmlns:a16="http://schemas.microsoft.com/office/drawing/2014/main" id="{47E94EB4-B968-FA4A-BD24-716A94D1D3FB}"/>
              </a:ext>
            </a:extLst>
          </p:cNvPr>
          <p:cNvSpPr/>
          <p:nvPr/>
        </p:nvSpPr>
        <p:spPr>
          <a:xfrm>
            <a:off x="2867069" y="6395325"/>
            <a:ext cx="2781211" cy="369332"/>
          </a:xfrm>
          <a:prstGeom prst="rect">
            <a:avLst/>
          </a:prstGeom>
        </p:spPr>
        <p:txBody>
          <a:bodyPr wrap="none">
            <a:spAutoFit/>
          </a:bodyPr>
          <a:lstStyle/>
          <a:p>
            <a:r>
              <a:rPr lang="en-US" dirty="0">
                <a:latin typeface="Times New Roman"/>
                <a:cs typeface="Times New Roman"/>
              </a:rPr>
              <a:t>© J. Ma, with code SPACE</a:t>
            </a:r>
            <a:endParaRPr lang="en-US" dirty="0"/>
          </a:p>
        </p:txBody>
      </p:sp>
    </p:spTree>
    <p:extLst>
      <p:ext uri="{BB962C8B-B14F-4D97-AF65-F5344CB8AC3E}">
        <p14:creationId xmlns:p14="http://schemas.microsoft.com/office/powerpoint/2010/main" val="1136661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C4EB5-F8E2-2D4D-A29F-B254D488AFA6}"/>
              </a:ext>
            </a:extLst>
          </p:cNvPr>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Sidebands of the fiber laser</a:t>
            </a:r>
            <a:br>
              <a:rPr lang="en-US"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hlinkClick r:id="rId2"/>
              </a:rPr>
              <a:t>https://www.ncbi.nlm.nih.gov/pmc/articles/PMC4850403/pdf/srep24995.pdf</a:t>
            </a:r>
            <a:r>
              <a:rPr lang="en-US" sz="22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99CEC93-6D54-4041-B3C7-DB3F68A6D4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0684" y="1896533"/>
            <a:ext cx="2120900" cy="3022600"/>
          </a:xfrm>
          <a:prstGeom prst="rect">
            <a:avLst/>
          </a:prstGeom>
        </p:spPr>
      </p:pic>
      <p:pic>
        <p:nvPicPr>
          <p:cNvPr id="22529" name="Picture 1" descr="page4image3592601280">
            <a:extLst>
              <a:ext uri="{FF2B5EF4-FFF2-40B4-BE49-F238E27FC236}">
                <a16:creationId xmlns:a16="http://schemas.microsoft.com/office/drawing/2014/main" id="{49CF70E8-FA19-0346-BF80-EF42DCD04DA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77255" y="1528232"/>
            <a:ext cx="3362830" cy="2315633"/>
          </a:xfrm>
          <a:prstGeom prst="rect">
            <a:avLst/>
          </a:prstGeom>
          <a:noFill/>
          <a:extLst>
            <a:ext uri="{909E8E84-426E-40dd-AFC4-6F175D3DCCD1}">
              <a14:hiddenFill xmlns:a14="http://schemas.microsoft.com/office/drawing/2010/main" xmlns="">
                <a:solidFill>
                  <a:srgbClr val="FFFFFF"/>
                </a:solidFill>
              </a14:hiddenFill>
            </a:ext>
          </a:extLst>
        </p:spPr>
      </p:pic>
      <p:pic>
        <p:nvPicPr>
          <p:cNvPr id="22530" name="Picture 2" descr="page6image3596796448">
            <a:extLst>
              <a:ext uri="{FF2B5EF4-FFF2-40B4-BE49-F238E27FC236}">
                <a16:creationId xmlns:a16="http://schemas.microsoft.com/office/drawing/2014/main" id="{03702B4E-137E-CC4C-A5AC-05C9B62A739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210051" y="4174066"/>
            <a:ext cx="2590800" cy="19939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11484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75000"/>
                  </a:schemeClr>
                </a:solidFill>
                <a:latin typeface="Times New Roman" panose="02020603050405020304" pitchFamily="18" charset="0"/>
                <a:cs typeface="Times New Roman" panose="02020603050405020304" pitchFamily="18" charset="0"/>
              </a:rPr>
              <a:t>Why CeC is needed?</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57808" y="1255173"/>
            <a:ext cx="8328991" cy="5036569"/>
          </a:xfrm>
        </p:spPr>
        <p:txBody>
          <a:bodyPr>
            <a:normAutofit lnSpcReduction="10000"/>
          </a:bodyPr>
          <a:lstStyle/>
          <a:p>
            <a:r>
              <a:rPr lang="en-US" dirty="0">
                <a:latin typeface="Times New Roman" panose="02020603050405020304" pitchFamily="18" charset="0"/>
                <a:cs typeface="Times New Roman" panose="02020603050405020304" pitchFamily="18" charset="0"/>
              </a:rPr>
              <a:t>High luminosity of US future electron-ion collider(EIC) is critical for success of its physics program</a:t>
            </a:r>
          </a:p>
          <a:p>
            <a:pPr lvl="1"/>
            <a:r>
              <a:rPr lang="en-US" sz="2200" dirty="0">
                <a:solidFill>
                  <a:schemeClr val="accent1">
                    <a:lumMod val="75000"/>
                  </a:schemeClr>
                </a:solidFill>
                <a:latin typeface="Times New Roman" panose="02020603050405020304" pitchFamily="18" charset="0"/>
                <a:cs typeface="Times New Roman" panose="02020603050405020304" pitchFamily="18" charset="0"/>
              </a:rPr>
              <a:t>2018 NAS Assessment of U.S.-Based Electron-Ion Collider Science states: </a:t>
            </a:r>
            <a:r>
              <a:rPr lang="en-US" sz="2200" i="1" u="sng" dirty="0">
                <a:solidFill>
                  <a:schemeClr val="accent1">
                    <a:lumMod val="75000"/>
                  </a:schemeClr>
                </a:solidFill>
                <a:latin typeface="Times New Roman" panose="02020603050405020304" pitchFamily="18" charset="0"/>
                <a:cs typeface="Times New Roman" panose="02020603050405020304" pitchFamily="18" charset="0"/>
              </a:rPr>
              <a:t>The accelerator challenges are two fold: a high degree of polarization for both beams, and high luminosity</a:t>
            </a:r>
            <a:r>
              <a:rPr lang="en-US" i="1" u="sng" dirty="0">
                <a:solidFill>
                  <a:schemeClr val="accent1">
                    <a:lumMod val="75000"/>
                  </a:schemeClr>
                </a:solidFill>
                <a:latin typeface="Times New Roman" panose="02020603050405020304" pitchFamily="18" charset="0"/>
                <a:cs typeface="Times New Roman" panose="02020603050405020304" pitchFamily="18" charset="0"/>
              </a:rPr>
              <a:t>.</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CeC is the most promising technique for boosting the EIC luminosity</a:t>
            </a:r>
          </a:p>
          <a:p>
            <a:pPr lvl="1"/>
            <a:r>
              <a:rPr lang="en-US" sz="2200" dirty="0">
                <a:solidFill>
                  <a:schemeClr val="accent1">
                    <a:lumMod val="75000"/>
                  </a:schemeClr>
                </a:solidFill>
                <a:latin typeface="Times New Roman" panose="02020603050405020304" pitchFamily="18" charset="0"/>
                <a:cs typeface="Times New Roman" panose="02020603050405020304" pitchFamily="18" charset="0"/>
              </a:rPr>
              <a:t>2018 eRHIC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pCDR</a:t>
            </a:r>
            <a:r>
              <a:rPr lang="en-US" sz="2200" dirty="0">
                <a:solidFill>
                  <a:schemeClr val="accent1">
                    <a:lumMod val="75000"/>
                  </a:schemeClr>
                </a:solidFill>
                <a:latin typeface="Times New Roman" panose="02020603050405020304" pitchFamily="18" charset="0"/>
                <a:cs typeface="Times New Roman" panose="02020603050405020304" pitchFamily="18" charset="0"/>
              </a:rPr>
              <a:t> review  states: </a:t>
            </a:r>
            <a:r>
              <a:rPr lang="en-US" sz="2200" i="1" dirty="0">
                <a:solidFill>
                  <a:schemeClr val="accent1">
                    <a:lumMod val="75000"/>
                  </a:schemeClr>
                </a:solidFill>
                <a:latin typeface="Times New Roman" panose="02020603050405020304" pitchFamily="18" charset="0"/>
                <a:cs typeface="Times New Roman" panose="02020603050405020304" pitchFamily="18" charset="0"/>
              </a:rPr>
              <a:t>The major risk factors are strong hadron cooling of the hadron beams to achieve high luminosity, and the preservation of electron polarization in the electron storage ring. </a:t>
            </a:r>
            <a:r>
              <a:rPr lang="en-US" sz="2200" i="1" u="sng" dirty="0">
                <a:solidFill>
                  <a:schemeClr val="accent1">
                    <a:lumMod val="75000"/>
                  </a:schemeClr>
                </a:solidFill>
                <a:latin typeface="Times New Roman" panose="02020603050405020304" pitchFamily="18" charset="0"/>
                <a:cs typeface="Times New Roman" panose="02020603050405020304" pitchFamily="18" charset="0"/>
              </a:rPr>
              <a:t>The Strong Hadron cooling [Coherent Electron Cooling (CeC)] is needed to reach 10</a:t>
            </a:r>
            <a:r>
              <a:rPr lang="en-US" sz="2200" i="1" u="sng" baseline="30000" dirty="0">
                <a:solidFill>
                  <a:schemeClr val="accent1">
                    <a:lumMod val="75000"/>
                  </a:schemeClr>
                </a:solidFill>
                <a:latin typeface="Times New Roman" panose="02020603050405020304" pitchFamily="18" charset="0"/>
                <a:cs typeface="Times New Roman" panose="02020603050405020304" pitchFamily="18" charset="0"/>
              </a:rPr>
              <a:t>34</a:t>
            </a:r>
            <a:r>
              <a:rPr lang="en-US" sz="2200" i="1" u="sng" dirty="0">
                <a:solidFill>
                  <a:schemeClr val="accent1">
                    <a:lumMod val="75000"/>
                  </a:schemeClr>
                </a:solidFill>
                <a:latin typeface="Times New Roman" panose="02020603050405020304" pitchFamily="18" charset="0"/>
                <a:cs typeface="Times New Roman" panose="02020603050405020304" pitchFamily="18" charset="0"/>
              </a:rPr>
              <a:t>/(cm</a:t>
            </a:r>
            <a:r>
              <a:rPr lang="en-US" sz="2200" i="1" u="sng" baseline="30000" dirty="0">
                <a:solidFill>
                  <a:schemeClr val="accent1">
                    <a:lumMod val="75000"/>
                  </a:schemeClr>
                </a:solidFill>
                <a:latin typeface="Times New Roman" panose="02020603050405020304" pitchFamily="18" charset="0"/>
                <a:cs typeface="Times New Roman" panose="02020603050405020304" pitchFamily="18" charset="0"/>
              </a:rPr>
              <a:t>2</a:t>
            </a:r>
            <a:r>
              <a:rPr lang="en-US" sz="2200" i="1" u="sng" dirty="0">
                <a:solidFill>
                  <a:schemeClr val="accent1">
                    <a:lumMod val="75000"/>
                  </a:schemeClr>
                </a:solidFill>
                <a:latin typeface="Times New Roman" panose="02020603050405020304" pitchFamily="18" charset="0"/>
                <a:cs typeface="Times New Roman" panose="02020603050405020304" pitchFamily="18" charset="0"/>
              </a:rPr>
              <a:t>s) luminosity. Although the CeC has been demonstrated in simulations, the approved “proof of principle experiment” should have a highest priority for RHIC</a:t>
            </a:r>
          </a:p>
        </p:txBody>
      </p:sp>
    </p:spTree>
    <p:extLst>
      <p:ext uri="{BB962C8B-B14F-4D97-AF65-F5344CB8AC3E}">
        <p14:creationId xmlns:p14="http://schemas.microsoft.com/office/powerpoint/2010/main" val="2831595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8E5F-EFD4-E847-9F22-CC990E339FD1}"/>
              </a:ext>
            </a:extLst>
          </p:cNvPr>
          <p:cNvSpPr>
            <a:spLocks noGrp="1"/>
          </p:cNvSpPr>
          <p:nvPr>
            <p:ph type="title"/>
          </p:nvPr>
        </p:nvSpPr>
        <p:spPr>
          <a:xfrm>
            <a:off x="407504" y="122240"/>
            <a:ext cx="8328991" cy="556418"/>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Conclusions first</a:t>
            </a:r>
          </a:p>
        </p:txBody>
      </p:sp>
      <p:sp>
        <p:nvSpPr>
          <p:cNvPr id="3" name="Content Placeholder 2">
            <a:extLst>
              <a:ext uri="{FF2B5EF4-FFF2-40B4-BE49-F238E27FC236}">
                <a16:creationId xmlns:a16="http://schemas.microsoft.com/office/drawing/2014/main" id="{6A1067D8-E39F-5145-B977-4B9057C60F47}"/>
              </a:ext>
            </a:extLst>
          </p:cNvPr>
          <p:cNvSpPr>
            <a:spLocks noGrp="1"/>
          </p:cNvSpPr>
          <p:nvPr>
            <p:ph idx="1"/>
          </p:nvPr>
        </p:nvSpPr>
        <p:spPr>
          <a:xfrm>
            <a:off x="246247" y="827665"/>
            <a:ext cx="8651504" cy="5908095"/>
          </a:xfrm>
        </p:spPr>
        <p:txBody>
          <a:bodyPr>
            <a:normAutofit/>
          </a:bodyPr>
          <a:lstStyle/>
          <a:p>
            <a:r>
              <a:rPr lang="en-US" dirty="0">
                <a:latin typeface="Times New Roman" panose="02020603050405020304" pitchFamily="18" charset="0"/>
                <a:cs typeface="Times New Roman" panose="02020603050405020304" pitchFamily="18" charset="0"/>
              </a:rPr>
              <a:t>The CeC project reached only partial success: </a:t>
            </a:r>
          </a:p>
          <a:p>
            <a:pPr lvl="1"/>
            <a:r>
              <a:rPr lang="en-US" dirty="0">
                <a:solidFill>
                  <a:schemeClr val="accent6">
                    <a:lumMod val="50000"/>
                  </a:schemeClr>
                </a:solidFill>
                <a:latin typeface="Times New Roman" panose="02020603050405020304" pitchFamily="18" charset="0"/>
                <a:cs typeface="Times New Roman" panose="02020603050405020304" pitchFamily="18" charset="0"/>
              </a:rPr>
              <a:t>we built and commissioned the-state-of art accelerator delivering electron beam with designed quality</a:t>
            </a:r>
          </a:p>
          <a:p>
            <a:pPr lvl="1"/>
            <a:r>
              <a:rPr lang="en-US" dirty="0">
                <a:solidFill>
                  <a:srgbClr val="FF0000"/>
                </a:solidFill>
                <a:latin typeface="Times New Roman" panose="02020603050405020304" pitchFamily="18" charset="0"/>
                <a:cs typeface="Times New Roman" panose="02020603050405020304" pitchFamily="18" charset="0"/>
              </a:rPr>
              <a:t>the ultimate goal of the CeC project – experimental demonstration of the CeC was not realized yet</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The main reason: </a:t>
            </a:r>
            <a:r>
              <a:rPr lang="en-US" sz="2400" dirty="0">
                <a:latin typeface="Times New Roman" panose="02020603050405020304" pitchFamily="18" charset="0"/>
                <a:cs typeface="Times New Roman" panose="02020603050405020304" pitchFamily="18" charset="0"/>
              </a:rPr>
              <a:t>previously unknown type of micro-bunching Plasma Cascade Instability (PCI) </a:t>
            </a:r>
          </a:p>
          <a:p>
            <a:r>
              <a:rPr lang="en-US" dirty="0">
                <a:latin typeface="Times New Roman" panose="02020603050405020304" pitchFamily="18" charset="0"/>
                <a:cs typeface="Times New Roman" panose="02020603050405020304" pitchFamily="18" charset="0"/>
              </a:rPr>
              <a:t>The CeC group developed </a:t>
            </a:r>
          </a:p>
          <a:p>
            <a:pPr lvl="1"/>
            <a:r>
              <a:rPr lang="en-US" dirty="0">
                <a:latin typeface="Times New Roman" panose="02020603050405020304" pitchFamily="18" charset="0"/>
                <a:cs typeface="Times New Roman" panose="02020603050405020304" pitchFamily="18" charset="0"/>
              </a:rPr>
              <a:t>Ways of suppressing PCI where it is not needed</a:t>
            </a:r>
          </a:p>
          <a:p>
            <a:pPr lvl="1"/>
            <a:r>
              <a:rPr lang="en-US" dirty="0">
                <a:latin typeface="Times New Roman" panose="02020603050405020304" pitchFamily="18" charset="0"/>
                <a:cs typeface="Times New Roman" panose="02020603050405020304" pitchFamily="18" charset="0"/>
              </a:rPr>
              <a:t>Use PCI for experimental demonstrating micro-bunching amplifier CeC </a:t>
            </a:r>
          </a:p>
          <a:p>
            <a:r>
              <a:rPr lang="en-US" dirty="0">
                <a:latin typeface="Times New Roman" panose="02020603050405020304" pitchFamily="18" charset="0"/>
                <a:cs typeface="Times New Roman" panose="02020603050405020304" pitchFamily="18" charset="0"/>
              </a:rPr>
              <a:t>We design CeC with micro-bunching plasma-cascade amplifier and procured most of the necessary hardware</a:t>
            </a:r>
          </a:p>
        </p:txBody>
      </p:sp>
    </p:spTree>
    <p:extLst>
      <p:ext uri="{BB962C8B-B14F-4D97-AF65-F5344CB8AC3E}">
        <p14:creationId xmlns:p14="http://schemas.microsoft.com/office/powerpoint/2010/main" val="2471975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133" y="75753"/>
            <a:ext cx="8328991" cy="780768"/>
          </a:xfrm>
        </p:spPr>
        <p:txBody>
          <a:bodyPr>
            <a:no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What is a CeC?</a:t>
            </a:r>
            <a:br>
              <a:rPr lang="en-US" sz="2800" dirty="0">
                <a:solidFill>
                  <a:srgbClr val="FF0000"/>
                </a:solidFill>
                <a:latin typeface="Times New Roman" panose="02020603050405020304" pitchFamily="18" charset="0"/>
                <a:cs typeface="Times New Roman" panose="02020603050405020304" pitchFamily="18" charset="0"/>
              </a:rPr>
            </a:br>
            <a:r>
              <a:rPr lang="en-US" sz="2800" dirty="0">
                <a:solidFill>
                  <a:srgbClr val="FF0000"/>
                </a:solidFill>
                <a:latin typeface="Times New Roman" panose="02020603050405020304" pitchFamily="18" charset="0"/>
                <a:cs typeface="Times New Roman" panose="02020603050405020304" pitchFamily="18" charset="0"/>
              </a:rPr>
              <a:t>It is a stochastic cooling at optical frequencies </a:t>
            </a:r>
          </a:p>
        </p:txBody>
      </p:sp>
      <p:sp>
        <p:nvSpPr>
          <p:cNvPr id="3" name="Content Placeholder 2"/>
          <p:cNvSpPr>
            <a:spLocks noGrp="1"/>
          </p:cNvSpPr>
          <p:nvPr>
            <p:ph idx="1"/>
          </p:nvPr>
        </p:nvSpPr>
        <p:spPr>
          <a:xfrm>
            <a:off x="0" y="1175269"/>
            <a:ext cx="4572000" cy="4998243"/>
          </a:xfrm>
        </p:spPr>
        <p:txBody>
          <a:bodyPr>
            <a:normAutofit fontScale="77500" lnSpcReduction="20000"/>
          </a:bodyPr>
          <a:lstStyle/>
          <a:p>
            <a:r>
              <a:rPr lang="en-US" dirty="0">
                <a:solidFill>
                  <a:srgbClr val="000090"/>
                </a:solidFill>
                <a:latin typeface="Times New Roman" panose="02020603050405020304" pitchFamily="18" charset="0"/>
                <a:cs typeface="Times New Roman" panose="02020603050405020304" pitchFamily="18" charset="0"/>
              </a:rPr>
              <a:t>All proposed CeC systems are based on the same basic scheme</a:t>
            </a:r>
          </a:p>
          <a:p>
            <a:r>
              <a:rPr lang="en-US" dirty="0">
                <a:solidFill>
                  <a:srgbClr val="000090"/>
                </a:solidFill>
                <a:latin typeface="Times New Roman" panose="02020603050405020304" pitchFamily="18" charset="0"/>
                <a:cs typeface="Times New Roman" panose="02020603050405020304" pitchFamily="18" charset="0"/>
              </a:rPr>
              <a:t>In modulator electron beam picks-up density modulation (“imprint”) from individual ions</a:t>
            </a:r>
          </a:p>
          <a:p>
            <a:r>
              <a:rPr lang="en-US" dirty="0">
                <a:solidFill>
                  <a:srgbClr val="000090"/>
                </a:solidFill>
                <a:latin typeface="Times New Roman" panose="02020603050405020304" pitchFamily="18" charset="0"/>
                <a:cs typeface="Times New Roman" panose="02020603050405020304" pitchFamily="18" charset="0"/>
              </a:rPr>
              <a:t>This modulation is amplified in a broad-band high frequency amplifier (instability)</a:t>
            </a:r>
          </a:p>
          <a:p>
            <a:r>
              <a:rPr lang="en-US" dirty="0">
                <a:solidFill>
                  <a:srgbClr val="000090"/>
                </a:solidFill>
                <a:latin typeface="Times New Roman" panose="02020603050405020304" pitchFamily="18" charset="0"/>
                <a:cs typeface="Times New Roman" panose="02020603050405020304" pitchFamily="18" charset="0"/>
              </a:rPr>
              <a:t>In a kicker, ion’s momentum is corrected by electric field induced in the electron beam</a:t>
            </a:r>
          </a:p>
          <a:p>
            <a:r>
              <a:rPr lang="en-US" dirty="0">
                <a:solidFill>
                  <a:srgbClr val="000090"/>
                </a:solidFill>
                <a:latin typeface="Times New Roman" panose="02020603050405020304" pitchFamily="18" charset="0"/>
                <a:cs typeface="Times New Roman" panose="02020603050405020304" pitchFamily="18" charset="0"/>
              </a:rPr>
              <a:t>Important feature of an amplifier– its frequency bandwidth</a:t>
            </a:r>
          </a:p>
          <a:p>
            <a:r>
              <a:rPr lang="en-US" dirty="0">
                <a:solidFill>
                  <a:srgbClr val="000090"/>
                </a:solidFill>
                <a:latin typeface="Times New Roman" panose="02020603050405020304" pitchFamily="18" charset="0"/>
                <a:cs typeface="Times New Roman" panose="02020603050405020304" pitchFamily="18" charset="0"/>
              </a:rPr>
              <a:t>CeC with two amplifiers: FEL and PCA does not require separating electron and hadron beams</a:t>
            </a:r>
          </a:p>
        </p:txBody>
      </p:sp>
      <p:pic>
        <p:nvPicPr>
          <p:cNvPr id="5" name="Picture 4">
            <a:extLst>
              <a:ext uri="{FF2B5EF4-FFF2-40B4-BE49-F238E27FC236}">
                <a16:creationId xmlns:a16="http://schemas.microsoft.com/office/drawing/2014/main" id="{ACB3C8E2-829A-F145-8794-609680D406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22852" y="6104117"/>
            <a:ext cx="4489486" cy="743922"/>
          </a:xfrm>
          <a:prstGeom prst="rect">
            <a:avLst/>
          </a:prstGeom>
          <a:ln>
            <a:solidFill>
              <a:srgbClr val="FF0000"/>
            </a:solidFill>
          </a:ln>
        </p:spPr>
      </p:pic>
      <p:pic>
        <p:nvPicPr>
          <p:cNvPr id="7" name="Picture 6">
            <a:extLst>
              <a:ext uri="{FF2B5EF4-FFF2-40B4-BE49-F238E27FC236}">
                <a16:creationId xmlns:a16="http://schemas.microsoft.com/office/drawing/2014/main" id="{6BB7924E-4B8F-EC4E-846B-2844C71E4420}"/>
              </a:ext>
            </a:extLst>
          </p:cNvPr>
          <p:cNvPicPr>
            <a:picLocks noChangeAspect="1"/>
          </p:cNvPicPr>
          <p:nvPr/>
        </p:nvPicPr>
        <p:blipFill>
          <a:blip r:embed="rId3"/>
          <a:stretch>
            <a:fillRect/>
          </a:stretch>
        </p:blipFill>
        <p:spPr>
          <a:xfrm>
            <a:off x="4596079" y="1175269"/>
            <a:ext cx="4547921" cy="4610100"/>
          </a:xfrm>
          <a:prstGeom prst="rect">
            <a:avLst/>
          </a:prstGeom>
        </p:spPr>
      </p:pic>
    </p:spTree>
    <p:extLst>
      <p:ext uri="{BB962C8B-B14F-4D97-AF65-F5344CB8AC3E}">
        <p14:creationId xmlns:p14="http://schemas.microsoft.com/office/powerpoint/2010/main" val="979214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beam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32061" y="719667"/>
            <a:ext cx="2784475" cy="2895600"/>
          </a:xfrm>
          <a:prstGeom prst="rect">
            <a:avLst/>
          </a:prstGeom>
          <a:noFill/>
          <a:ln w="9525">
            <a:noFill/>
            <a:miter lim="800000"/>
            <a:headEnd/>
            <a:tailEnd/>
          </a:ln>
        </p:spPr>
      </p:pic>
      <p:pic>
        <p:nvPicPr>
          <p:cNvPr id="29702" name="Picture 6" descr="van_der_meer_simon_a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7933" y="2175933"/>
            <a:ext cx="1693863" cy="2484438"/>
          </a:xfrm>
          <a:prstGeom prst="rect">
            <a:avLst/>
          </a:prstGeom>
          <a:noFill/>
          <a:ln w="9525">
            <a:noFill/>
            <a:miter lim="800000"/>
            <a:headEnd/>
            <a:tailEnd/>
          </a:ln>
        </p:spPr>
      </p:pic>
      <p:graphicFrame>
        <p:nvGraphicFramePr>
          <p:cNvPr id="29698" name="Object 8"/>
          <p:cNvGraphicFramePr>
            <a:graphicFrameLocks noGrp="1" noChangeAspect="1"/>
          </p:cNvGraphicFramePr>
          <p:nvPr>
            <p:ph sz="half" idx="2"/>
            <p:extLst/>
          </p:nvPr>
        </p:nvGraphicFramePr>
        <p:xfrm>
          <a:off x="3110468" y="1771650"/>
          <a:ext cx="1687989" cy="918633"/>
        </p:xfrm>
        <a:graphic>
          <a:graphicData uri="http://schemas.openxmlformats.org/presentationml/2006/ole">
            <mc:AlternateContent xmlns:mc="http://schemas.openxmlformats.org/markup-compatibility/2006">
              <mc:Choice xmlns:v="urn:schemas-microsoft-com:vml" Requires="v">
                <p:oleObj spid="_x0000_s13325" name="Equation" r:id="rId6" imgW="1002960" imgH="545760" progId="Equation.DSMT4">
                  <p:embed/>
                </p:oleObj>
              </mc:Choice>
              <mc:Fallback>
                <p:oleObj name="Equation" r:id="rId6" imgW="1002960" imgH="545760" progId="Equation.DSMT4">
                  <p:embed/>
                  <p:pic>
                    <p:nvPicPr>
                      <p:cNvPr id="29698"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0468" y="1771650"/>
                        <a:ext cx="1687989" cy="918633"/>
                      </a:xfrm>
                      <a:prstGeom prst="rect">
                        <a:avLst/>
                      </a:prstGeom>
                      <a:noFill/>
                      <a:effectLst/>
                      <a:extLst/>
                    </p:spPr>
                  </p:pic>
                </p:oleObj>
              </mc:Fallback>
            </mc:AlternateContent>
          </a:graphicData>
        </a:graphic>
      </p:graphicFrame>
      <p:sp>
        <p:nvSpPr>
          <p:cNvPr id="29704" name="Rectangle 10"/>
          <p:cNvSpPr>
            <a:spLocks noChangeArrowheads="1"/>
          </p:cNvSpPr>
          <p:nvPr/>
        </p:nvSpPr>
        <p:spPr bwMode="auto">
          <a:xfrm>
            <a:off x="0" y="4834466"/>
            <a:ext cx="2383896" cy="923330"/>
          </a:xfrm>
          <a:prstGeom prst="rect">
            <a:avLst/>
          </a:prstGeom>
          <a:noFill/>
          <a:ln w="9525">
            <a:noFill/>
            <a:miter lim="800000"/>
            <a:headEnd/>
            <a:tailEnd/>
          </a:ln>
        </p:spPr>
        <p:txBody>
          <a:bodyPr wrap="square">
            <a:prstTxWarp prst="textNoShape">
              <a:avLst/>
            </a:prstTxWarp>
            <a:spAutoFit/>
          </a:bodyPr>
          <a:lstStyle/>
          <a:p>
            <a:pPr algn="ctr"/>
            <a:r>
              <a:rPr lang="en-US" b="1" dirty="0">
                <a:solidFill>
                  <a:srgbClr val="0033CC"/>
                </a:solidFill>
                <a:latin typeface="Times New Roman"/>
                <a:cs typeface="Times New Roman"/>
              </a:rPr>
              <a:t>S. van der Meer</a:t>
            </a:r>
          </a:p>
          <a:p>
            <a:pPr algn="ctr"/>
            <a:r>
              <a:rPr lang="en-US" b="1" dirty="0">
                <a:solidFill>
                  <a:srgbClr val="0033CC"/>
                </a:solidFill>
                <a:latin typeface="Times New Roman"/>
                <a:cs typeface="Times New Roman"/>
              </a:rPr>
              <a:t>1984 Nobel physics prize</a:t>
            </a:r>
          </a:p>
        </p:txBody>
      </p:sp>
      <p:sp>
        <p:nvSpPr>
          <p:cNvPr id="29705" name="Rectangle 11"/>
          <p:cNvSpPr>
            <a:spLocks noChangeArrowheads="1"/>
          </p:cNvSpPr>
          <p:nvPr/>
        </p:nvSpPr>
        <p:spPr bwMode="auto">
          <a:xfrm>
            <a:off x="2247900" y="1041400"/>
            <a:ext cx="4648200" cy="307777"/>
          </a:xfrm>
          <a:prstGeom prst="rect">
            <a:avLst/>
          </a:prstGeom>
          <a:noFill/>
          <a:ln w="9525">
            <a:noFill/>
            <a:miter lim="800000"/>
            <a:headEnd/>
            <a:tailEnd/>
          </a:ln>
        </p:spPr>
        <p:txBody>
          <a:bodyPr>
            <a:prstTxWarp prst="textNoShape">
              <a:avLst/>
            </a:prstTxWarp>
            <a:spAutoFit/>
          </a:bodyPr>
          <a:lstStyle/>
          <a:p>
            <a:r>
              <a:rPr lang="en-US" sz="1400" b="1" i="1" dirty="0">
                <a:solidFill>
                  <a:srgbClr val="0033CC"/>
                </a:solidFill>
                <a:latin typeface="Comic Sans MS"/>
                <a:cs typeface="Comic Sans MS"/>
              </a:rPr>
              <a:t>   </a:t>
            </a:r>
            <a:endParaRPr lang="en-US" sz="1600" b="1" i="1" dirty="0">
              <a:solidFill>
                <a:srgbClr val="0033CC"/>
              </a:solidFill>
              <a:latin typeface="Comic Sans MS"/>
              <a:cs typeface="Comic Sans MS"/>
            </a:endParaRPr>
          </a:p>
        </p:txBody>
      </p:sp>
      <p:sp>
        <p:nvSpPr>
          <p:cNvPr id="2" name="Rectangle 1"/>
          <p:cNvSpPr/>
          <p:nvPr/>
        </p:nvSpPr>
        <p:spPr>
          <a:xfrm>
            <a:off x="1837267" y="6166472"/>
            <a:ext cx="5452533" cy="646331"/>
          </a:xfrm>
          <a:prstGeom prst="rect">
            <a:avLst/>
          </a:prstGeom>
        </p:spPr>
        <p:txBody>
          <a:bodyPr wrap="square">
            <a:spAutoFit/>
          </a:bodyPr>
          <a:lstStyle/>
          <a:p>
            <a:r>
              <a:rPr lang="en-US" sz="1200" dirty="0">
                <a:latin typeface="Times New Roman"/>
                <a:cs typeface="Times New Roman"/>
              </a:rPr>
              <a:t>S. van der Meer, Rev. </a:t>
            </a:r>
            <a:r>
              <a:rPr lang="en-US" sz="1200" dirty="0" err="1">
                <a:latin typeface="Times New Roman"/>
                <a:cs typeface="Times New Roman"/>
              </a:rPr>
              <a:t>Mod.Phys</a:t>
            </a:r>
            <a:r>
              <a:rPr lang="en-US" sz="1200" dirty="0">
                <a:latin typeface="Times New Roman"/>
                <a:cs typeface="Times New Roman"/>
              </a:rPr>
              <a:t>. 57, (1985) p.689</a:t>
            </a:r>
          </a:p>
          <a:p>
            <a:r>
              <a:rPr lang="en-US" sz="1200" dirty="0">
                <a:latin typeface="Times New Roman"/>
                <a:cs typeface="Times New Roman"/>
              </a:rPr>
              <a:t>S. van der Meer, 1972, Stochastic cooling of betatron oscillations is ISR, CERN/ISR-PO/72-31</a:t>
            </a:r>
          </a:p>
        </p:txBody>
      </p:sp>
      <p:sp>
        <p:nvSpPr>
          <p:cNvPr id="3" name="Slide Number Placeholder 2"/>
          <p:cNvSpPr>
            <a:spLocks noGrp="1"/>
          </p:cNvSpPr>
          <p:nvPr>
            <p:ph type="sldNum" sz="quarter" idx="12"/>
          </p:nvPr>
        </p:nvSpPr>
        <p:spPr/>
        <p:txBody>
          <a:bodyPr/>
          <a:lstStyle/>
          <a:p>
            <a:pPr>
              <a:defRPr/>
            </a:pPr>
            <a:fld id="{714304E9-952C-F240-8AF5-88D2F13AE380}" type="slidenum">
              <a:rPr lang="en-US" smtClean="0"/>
              <a:pPr>
                <a:defRPr/>
              </a:pPr>
              <a:t>7</a:t>
            </a:fld>
            <a:endParaRPr lang="en-US"/>
          </a:p>
        </p:txBody>
      </p:sp>
      <p:sp>
        <p:nvSpPr>
          <p:cNvPr id="14" name="Title 1"/>
          <p:cNvSpPr txBox="1">
            <a:spLocks/>
          </p:cNvSpPr>
          <p:nvPr/>
        </p:nvSpPr>
        <p:spPr>
          <a:xfrm>
            <a:off x="493275" y="22756"/>
            <a:ext cx="8328991" cy="786341"/>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pPr algn="ctr"/>
            <a:r>
              <a:rPr lang="en-US" b="0" dirty="0">
                <a:solidFill>
                  <a:srgbClr val="000090"/>
                </a:solidFill>
              </a:rPr>
              <a:t>Critical conditions for the stochastic cooler </a:t>
            </a:r>
          </a:p>
        </p:txBody>
      </p:sp>
      <p:sp>
        <p:nvSpPr>
          <p:cNvPr id="15" name="Content Placeholder 8"/>
          <p:cNvSpPr txBox="1">
            <a:spLocks/>
          </p:cNvSpPr>
          <p:nvPr/>
        </p:nvSpPr>
        <p:spPr>
          <a:xfrm>
            <a:off x="5935132" y="1349177"/>
            <a:ext cx="3056467" cy="4114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300"/>
              </a:spcBef>
              <a:buFont typeface="Wingdings" charset="2"/>
              <a:buChar char="ü"/>
            </a:pPr>
            <a:r>
              <a:rPr lang="en-US" sz="1600" b="1" dirty="0">
                <a:solidFill>
                  <a:srgbClr val="0000FF"/>
                </a:solidFill>
                <a:latin typeface="Times New Roman"/>
                <a:cs typeface="Times New Roman"/>
              </a:rPr>
              <a:t>Linearity:</a:t>
            </a:r>
            <a:r>
              <a:rPr lang="en-US" sz="1600" dirty="0">
                <a:solidFill>
                  <a:srgbClr val="FF0000"/>
                </a:solidFill>
                <a:latin typeface="Times New Roman"/>
                <a:cs typeface="Times New Roman"/>
              </a:rPr>
              <a:t> Amplifier must be linear</a:t>
            </a:r>
            <a:r>
              <a:rPr lang="en-US" sz="1600" dirty="0">
                <a:latin typeface="Times New Roman"/>
                <a:cs typeface="Times New Roman"/>
              </a:rPr>
              <a:t> (no saturation) and low noise</a:t>
            </a:r>
          </a:p>
          <a:p>
            <a:pPr marL="342900" indent="-342900">
              <a:lnSpc>
                <a:spcPct val="100000"/>
              </a:lnSpc>
              <a:spcBef>
                <a:spcPts val="300"/>
              </a:spcBef>
              <a:buFont typeface="Wingdings" charset="2"/>
              <a:buChar char="ü"/>
            </a:pPr>
            <a:r>
              <a:rPr lang="en-US" sz="1600" b="1" dirty="0">
                <a:solidFill>
                  <a:srgbClr val="0000FF"/>
                </a:solidFill>
                <a:latin typeface="Times New Roman"/>
                <a:cs typeface="Times New Roman"/>
              </a:rPr>
              <a:t>Overlapping: </a:t>
            </a:r>
            <a:r>
              <a:rPr lang="en-US" sz="1600" dirty="0">
                <a:solidFill>
                  <a:srgbClr val="FF0000"/>
                </a:solidFill>
                <a:latin typeface="Times New Roman"/>
                <a:cs typeface="Times New Roman"/>
              </a:rPr>
              <a:t>Amplified signal induced by individual particle in the modulator (pick-up, sensor) must overlap with the particle in the kicker</a:t>
            </a:r>
          </a:p>
          <a:p>
            <a:pPr marL="342900" indent="-342900">
              <a:lnSpc>
                <a:spcPct val="100000"/>
              </a:lnSpc>
              <a:spcBef>
                <a:spcPts val="300"/>
              </a:spcBef>
              <a:buFont typeface="Wingdings" charset="2"/>
              <a:buChar char="ü"/>
            </a:pPr>
            <a:r>
              <a:rPr lang="en-US" sz="1600" b="1" dirty="0">
                <a:solidFill>
                  <a:srgbClr val="0000FF"/>
                </a:solidFill>
                <a:latin typeface="Times New Roman"/>
                <a:cs typeface="Times New Roman"/>
              </a:rPr>
              <a:t>Bandwidth:</a:t>
            </a:r>
            <a:r>
              <a:rPr lang="en-US" sz="1600" dirty="0">
                <a:solidFill>
                  <a:srgbClr val="FF0000"/>
                </a:solidFill>
                <a:latin typeface="Times New Roman"/>
                <a:cs typeface="Times New Roman"/>
              </a:rPr>
              <a:t> Does not matter how high is the gain of  amplifier, cooling decrement per turn can not exceed 1/N</a:t>
            </a:r>
            <a:r>
              <a:rPr lang="en-US" sz="1600" baseline="-25000" dirty="0">
                <a:solidFill>
                  <a:srgbClr val="FF0000"/>
                </a:solidFill>
                <a:latin typeface="Times New Roman"/>
                <a:cs typeface="Times New Roman"/>
              </a:rPr>
              <a:t>s</a:t>
            </a:r>
            <a:r>
              <a:rPr lang="en-US" sz="1600" dirty="0">
                <a:solidFill>
                  <a:srgbClr val="FF0000"/>
                </a:solidFill>
                <a:latin typeface="Times New Roman"/>
                <a:cs typeface="Times New Roman"/>
              </a:rPr>
              <a:t>, where N</a:t>
            </a:r>
            <a:r>
              <a:rPr lang="en-US" sz="1600" baseline="-25000" dirty="0">
                <a:solidFill>
                  <a:srgbClr val="FF0000"/>
                </a:solidFill>
                <a:latin typeface="Times New Roman"/>
                <a:cs typeface="Times New Roman"/>
              </a:rPr>
              <a:t>s</a:t>
            </a:r>
            <a:r>
              <a:rPr lang="en-US" sz="1600" dirty="0">
                <a:solidFill>
                  <a:srgbClr val="FF0000"/>
                </a:solidFill>
                <a:latin typeface="Times New Roman"/>
                <a:cs typeface="Times New Roman"/>
              </a:rPr>
              <a:t> is number of the particles fitting inside the response time of the system: </a:t>
            </a:r>
            <a:r>
              <a:rPr lang="el-GR" sz="1600" dirty="0">
                <a:solidFill>
                  <a:srgbClr val="FF0000"/>
                </a:solidFill>
                <a:latin typeface="Times New Roman"/>
                <a:cs typeface="Times New Roman"/>
              </a:rPr>
              <a:t>τ</a:t>
            </a:r>
            <a:r>
              <a:rPr lang="en-US" sz="1600" dirty="0">
                <a:solidFill>
                  <a:srgbClr val="FF0000"/>
                </a:solidFill>
                <a:latin typeface="Times New Roman"/>
                <a:cs typeface="Times New Roman"/>
              </a:rPr>
              <a:t>~ 1/</a:t>
            </a:r>
            <a:r>
              <a:rPr lang="el-GR" sz="1600" dirty="0">
                <a:solidFill>
                  <a:srgbClr val="FF0000"/>
                </a:solidFill>
                <a:latin typeface="Times New Roman"/>
                <a:cs typeface="Times New Roman"/>
              </a:rPr>
              <a:t>Δ</a:t>
            </a:r>
            <a:r>
              <a:rPr lang="en-US" sz="1600" dirty="0">
                <a:solidFill>
                  <a:srgbClr val="FF0000"/>
                </a:solidFill>
                <a:latin typeface="Times New Roman"/>
                <a:cs typeface="Times New Roman"/>
              </a:rPr>
              <a:t>f</a:t>
            </a:r>
          </a:p>
          <a:p>
            <a:pPr marL="342900" indent="-342900">
              <a:lnSpc>
                <a:spcPct val="100000"/>
              </a:lnSpc>
              <a:spcBef>
                <a:spcPts val="300"/>
              </a:spcBef>
              <a:buFont typeface="Wingdings" charset="2"/>
              <a:buChar char="ü"/>
            </a:pPr>
            <a:endParaRPr lang="en-US" sz="1600" dirty="0">
              <a:solidFill>
                <a:srgbClr val="0000FF"/>
              </a:solidFill>
              <a:latin typeface="Times New Roman"/>
              <a:cs typeface="Times New Roman"/>
            </a:endParaRPr>
          </a:p>
          <a:p>
            <a:pPr marL="457200" lvl="1" indent="0">
              <a:lnSpc>
                <a:spcPct val="100000"/>
              </a:lnSpc>
              <a:spcBef>
                <a:spcPts val="300"/>
              </a:spcBef>
              <a:buNone/>
            </a:pPr>
            <a:endParaRPr lang="en-US" sz="1600" dirty="0">
              <a:latin typeface="Times New Roman"/>
              <a:cs typeface="Times New Roman"/>
            </a:endParaRPr>
          </a:p>
        </p:txBody>
      </p:sp>
      <p:graphicFrame>
        <p:nvGraphicFramePr>
          <p:cNvPr id="16" name="Object 2"/>
          <p:cNvGraphicFramePr>
            <a:graphicFrameLocks noChangeAspect="1"/>
          </p:cNvGraphicFramePr>
          <p:nvPr>
            <p:extLst/>
          </p:nvPr>
        </p:nvGraphicFramePr>
        <p:xfrm>
          <a:off x="2605057" y="3673754"/>
          <a:ext cx="2995643" cy="625133"/>
        </p:xfrm>
        <a:graphic>
          <a:graphicData uri="http://schemas.openxmlformats.org/presentationml/2006/ole">
            <mc:AlternateContent xmlns:mc="http://schemas.openxmlformats.org/markup-compatibility/2006">
              <mc:Choice xmlns:v="urn:schemas-microsoft-com:vml" Requires="v">
                <p:oleObj spid="_x0000_s13326" name="Equation" r:id="rId8" imgW="2070000" imgH="431640" progId="Equation.3">
                  <p:embed/>
                </p:oleObj>
              </mc:Choice>
              <mc:Fallback>
                <p:oleObj name="Equation" r:id="rId8" imgW="2070000" imgH="431640" progId="Equation.3">
                  <p:embed/>
                  <p:pic>
                    <p:nvPicPr>
                      <p:cNvPr id="16"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5057" y="3673754"/>
                        <a:ext cx="2995643" cy="625133"/>
                      </a:xfrm>
                      <a:prstGeom prst="rect">
                        <a:avLst/>
                      </a:prstGeom>
                      <a:noFill/>
                      <a:effectLst/>
                      <a:extLst/>
                    </p:spPr>
                  </p:pic>
                </p:oleObj>
              </mc:Fallback>
            </mc:AlternateContent>
          </a:graphicData>
        </a:graphic>
      </p:graphicFrame>
      <p:graphicFrame>
        <p:nvGraphicFramePr>
          <p:cNvPr id="18" name="Object 11"/>
          <p:cNvGraphicFramePr>
            <a:graphicFrameLocks noChangeAspect="1"/>
          </p:cNvGraphicFramePr>
          <p:nvPr>
            <p:extLst>
              <p:ext uri="{D42A27DB-BD31-4B8C-83A1-F6EECF244321}">
                <p14:modId xmlns:p14="http://schemas.microsoft.com/office/powerpoint/2010/main" val="3518406796"/>
              </p:ext>
            </p:extLst>
          </p:nvPr>
        </p:nvGraphicFramePr>
        <p:xfrm>
          <a:off x="2236504" y="4433350"/>
          <a:ext cx="3683000" cy="1477638"/>
        </p:xfrm>
        <a:graphic>
          <a:graphicData uri="http://schemas.openxmlformats.org/presentationml/2006/ole">
            <mc:AlternateContent xmlns:mc="http://schemas.openxmlformats.org/markup-compatibility/2006">
              <mc:Choice xmlns:v="urn:schemas-microsoft-com:vml" Requires="v">
                <p:oleObj spid="_x0000_s13327" name="Equation" r:id="rId10" imgW="2286000" imgH="914400" progId="Equation.DSMT4">
                  <p:embed/>
                </p:oleObj>
              </mc:Choice>
              <mc:Fallback>
                <p:oleObj name="Equation" r:id="rId10" imgW="2286000" imgH="914400" progId="Equation.DSMT4">
                  <p:embed/>
                  <p:pic>
                    <p:nvPicPr>
                      <p:cNvPr id="18" name="Object 11"/>
                      <p:cNvPicPr>
                        <a:picLocks noChangeAspect="1" noChangeArrowheads="1"/>
                      </p:cNvPicPr>
                      <p:nvPr/>
                    </p:nvPicPr>
                    <p:blipFill>
                      <a:blip r:embed="rId11"/>
                      <a:srcRect/>
                      <a:stretch>
                        <a:fillRect/>
                      </a:stretch>
                    </p:blipFill>
                    <p:spPr bwMode="auto">
                      <a:xfrm>
                        <a:off x="2236504" y="4433350"/>
                        <a:ext cx="3683000" cy="1477638"/>
                      </a:xfrm>
                      <a:prstGeom prst="rect">
                        <a:avLst/>
                      </a:prstGeom>
                      <a:noFill/>
                      <a:ln w="57150">
                        <a:solidFill>
                          <a:srgbClr val="FF0000"/>
                        </a:solidFill>
                      </a:ln>
                      <a:extLst/>
                    </p:spPr>
                  </p:pic>
                </p:oleObj>
              </mc:Fallback>
            </mc:AlternateContent>
          </a:graphicData>
        </a:graphic>
      </p:graphicFrame>
      <p:sp>
        <p:nvSpPr>
          <p:cNvPr id="5" name="Rectangle 4"/>
          <p:cNvSpPr/>
          <p:nvPr/>
        </p:nvSpPr>
        <p:spPr>
          <a:xfrm>
            <a:off x="5685101" y="5562957"/>
            <a:ext cx="3209397" cy="584776"/>
          </a:xfrm>
          <a:prstGeom prst="rect">
            <a:avLst/>
          </a:prstGeom>
        </p:spPr>
        <p:txBody>
          <a:bodyPr wrap="square">
            <a:spAutoFit/>
          </a:bodyPr>
          <a:lstStyle/>
          <a:p>
            <a:pPr algn="ctr">
              <a:lnSpc>
                <a:spcPct val="100000"/>
              </a:lnSpc>
              <a:spcBef>
                <a:spcPts val="300"/>
              </a:spcBef>
            </a:pPr>
            <a:r>
              <a:rPr lang="en-US" sz="1600" dirty="0">
                <a:solidFill>
                  <a:srgbClr val="0000FF"/>
                </a:solidFill>
                <a:latin typeface="Times New Roman"/>
                <a:cs typeface="Times New Roman"/>
              </a:rPr>
              <a:t>RF stochastic cooling is reaching its limits at ~ 10 GHz bandwidth</a:t>
            </a:r>
          </a:p>
        </p:txBody>
      </p:sp>
    </p:spTree>
    <p:extLst>
      <p:ext uri="{BB962C8B-B14F-4D97-AF65-F5344CB8AC3E}">
        <p14:creationId xmlns:p14="http://schemas.microsoft.com/office/powerpoint/2010/main" val="307840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5C0CA-4809-5241-8EED-1A11778D11DA}"/>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CeC proof-of-principle experiment</a:t>
            </a:r>
          </a:p>
        </p:txBody>
      </p:sp>
      <p:sp>
        <p:nvSpPr>
          <p:cNvPr id="3" name="Content Placeholder 2">
            <a:extLst>
              <a:ext uri="{FF2B5EF4-FFF2-40B4-BE49-F238E27FC236}">
                <a16:creationId xmlns:a16="http://schemas.microsoft.com/office/drawing/2014/main" id="{23E41465-FC07-E344-924F-5D8A112F8355}"/>
              </a:ext>
            </a:extLst>
          </p:cNvPr>
          <p:cNvSpPr>
            <a:spLocks noGrp="1"/>
          </p:cNvSpPr>
          <p:nvPr>
            <p:ph idx="1"/>
          </p:nvPr>
        </p:nvSpPr>
        <p:spPr>
          <a:xfrm>
            <a:off x="592759" y="2352675"/>
            <a:ext cx="8328991" cy="3929132"/>
          </a:xfrm>
        </p:spPr>
        <p:txBody>
          <a:bodyPr>
            <a:normAutofit fontScale="92500" lnSpcReduction="10000"/>
          </a:bodyPr>
          <a:lstStyle/>
          <a:p>
            <a:r>
              <a:rPr lang="en-US" sz="2000" dirty="0">
                <a:latin typeface="Times New Roman" panose="02020603050405020304" pitchFamily="18" charset="0"/>
                <a:cs typeface="Times New Roman" panose="02020603050405020304" pitchFamily="18" charset="0"/>
              </a:rPr>
              <a:t>Started in FY10  as 2-year BNL’s LDRD “Simulation, Design, Prototyping of an FEL-Based Coherent Electron Cooling”</a:t>
            </a:r>
          </a:p>
          <a:p>
            <a:r>
              <a:rPr lang="en-US" sz="2000" u="sng" dirty="0">
                <a:latin typeface="Times New Roman" panose="02020603050405020304" pitchFamily="18" charset="0"/>
                <a:cs typeface="Times New Roman" panose="02020603050405020304" pitchFamily="18" charset="0"/>
              </a:rPr>
              <a:t>From FY11 till FY 17 was supported by DOE Office of Nuclear Physics as part of Research and Development for Next Generation Nuclear Physics Accelerator Facilities</a:t>
            </a:r>
          </a:p>
          <a:p>
            <a:r>
              <a:rPr lang="en-US" sz="2000" dirty="0">
                <a:latin typeface="Times New Roman" panose="02020603050405020304" pitchFamily="18" charset="0"/>
                <a:cs typeface="Times New Roman" panose="02020603050405020304" pitchFamily="18" charset="0"/>
              </a:rPr>
              <a:t>By design it was a cost-effective version of CeC with FEL amplifier, which does not require expensive separation and delay system of 26.5 GeV/u ion beam</a:t>
            </a:r>
          </a:p>
          <a:p>
            <a:r>
              <a:rPr lang="en-US" sz="2000" dirty="0">
                <a:latin typeface="Times New Roman" panose="02020603050405020304" pitchFamily="18" charset="0"/>
                <a:cs typeface="Times New Roman" panose="02020603050405020304" pitchFamily="18" charset="0"/>
              </a:rPr>
              <a:t>We took advantage of available equipment from DoE’s SBR program, DoE BES project at SBU and our UK collaborators</a:t>
            </a:r>
          </a:p>
          <a:p>
            <a:r>
              <a:rPr lang="en-US" sz="2000" dirty="0">
                <a:latin typeface="Times New Roman" panose="02020603050405020304" pitchFamily="18" charset="0"/>
                <a:cs typeface="Times New Roman" panose="02020603050405020304" pitchFamily="18" charset="0"/>
              </a:rPr>
              <a:t>All through the years CeC was strongly supported by C-AD personnel and management</a:t>
            </a:r>
          </a:p>
          <a:p>
            <a:r>
              <a:rPr lang="en-US" sz="2000" dirty="0">
                <a:latin typeface="Times New Roman" panose="02020603050405020304" pitchFamily="18" charset="0"/>
                <a:cs typeface="Times New Roman" panose="02020603050405020304" pitchFamily="18" charset="0"/>
              </a:rPr>
              <a:t>Goal of the project was to verify physics behind the the concept and to experimentally demonstrate Coherent electron Cooling</a:t>
            </a:r>
          </a:p>
          <a:p>
            <a:endParaRPr lang="en-US" sz="2000" dirty="0">
              <a:latin typeface="Times New Roman" panose="02020603050405020304" pitchFamily="18" charset="0"/>
              <a:cs typeface="Times New Roman" panose="02020603050405020304" pitchFamily="18" charset="0"/>
            </a:endParaRPr>
          </a:p>
        </p:txBody>
      </p:sp>
      <p:pic>
        <p:nvPicPr>
          <p:cNvPr id="4" name="Picture 7">
            <a:extLst>
              <a:ext uri="{FF2B5EF4-FFF2-40B4-BE49-F238E27FC236}">
                <a16:creationId xmlns:a16="http://schemas.microsoft.com/office/drawing/2014/main" id="{9F482ABB-1B78-7448-9C87-7FBCCF1F6491}"/>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0554" y="946150"/>
            <a:ext cx="8153400" cy="1276350"/>
          </a:xfrm>
          <a:prstGeom prst="rect">
            <a:avLst/>
          </a:prstGeom>
          <a:noFill/>
          <a:ln w="9525">
            <a:noFill/>
            <a:miter lim="800000"/>
            <a:headEnd/>
            <a:tailEnd/>
          </a:ln>
        </p:spPr>
      </p:pic>
    </p:spTree>
    <p:extLst>
      <p:ext uri="{BB962C8B-B14F-4D97-AF65-F5344CB8AC3E}">
        <p14:creationId xmlns:p14="http://schemas.microsoft.com/office/powerpoint/2010/main" val="2323579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6-02-17 12.04.0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39430"/>
            <a:ext cx="9144000" cy="2621241"/>
          </a:xfrm>
          <a:prstGeom prst="rect">
            <a:avLst/>
          </a:prstGeom>
        </p:spPr>
      </p:pic>
      <p:sp>
        <p:nvSpPr>
          <p:cNvPr id="6" name="Title 1"/>
          <p:cNvSpPr>
            <a:spLocks noGrp="1"/>
          </p:cNvSpPr>
          <p:nvPr>
            <p:ph type="title"/>
          </p:nvPr>
        </p:nvSpPr>
        <p:spPr>
          <a:xfrm>
            <a:off x="2299714" y="72614"/>
            <a:ext cx="4493773" cy="584200"/>
          </a:xfrm>
        </p:spPr>
        <p:txBody>
          <a:bodyPr>
            <a:noAutofit/>
          </a:bodyPr>
          <a:lstStyle/>
          <a:p>
            <a:r>
              <a:rPr lang="en-US" sz="2800" dirty="0">
                <a:solidFill>
                  <a:srgbClr val="000090"/>
                </a:solidFill>
                <a:latin typeface="Times New Roman" panose="02020603050405020304" pitchFamily="18" charset="0"/>
                <a:cs typeface="Times New Roman" panose="02020603050405020304" pitchFamily="18" charset="0"/>
              </a:rPr>
              <a:t>State of the art CeC system</a:t>
            </a:r>
            <a:endParaRPr lang="en-US" sz="2400" dirty="0">
              <a:solidFill>
                <a:srgbClr val="00009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7495" y="2116391"/>
            <a:ext cx="2094043" cy="338554"/>
          </a:xfrm>
          <a:prstGeom prst="rect">
            <a:avLst/>
          </a:prstGeom>
        </p:spPr>
        <p:txBody>
          <a:bodyPr wrap="none">
            <a:spAutoFit/>
          </a:bodyPr>
          <a:lstStyle/>
          <a:p>
            <a:r>
              <a:rPr lang="en-US" sz="1600" dirty="0">
                <a:solidFill>
                  <a:srgbClr val="FF0000"/>
                </a:solidFill>
                <a:latin typeface="Times New Roman"/>
                <a:cs typeface="Times New Roman"/>
              </a:rPr>
              <a:t>From inside RHIC ring</a:t>
            </a:r>
            <a:endParaRPr lang="en-US" sz="1600" dirty="0">
              <a:solidFill>
                <a:srgbClr val="FF0000"/>
              </a:solidFill>
            </a:endParaRPr>
          </a:p>
        </p:txBody>
      </p:sp>
      <p:sp>
        <p:nvSpPr>
          <p:cNvPr id="14" name="Rectangle 13"/>
          <p:cNvSpPr/>
          <p:nvPr/>
        </p:nvSpPr>
        <p:spPr>
          <a:xfrm rot="437815">
            <a:off x="1445388" y="1515797"/>
            <a:ext cx="1345140" cy="338554"/>
          </a:xfrm>
          <a:prstGeom prst="rect">
            <a:avLst/>
          </a:prstGeom>
        </p:spPr>
        <p:txBody>
          <a:bodyPr wrap="none">
            <a:spAutoFit/>
          </a:bodyPr>
          <a:lstStyle/>
          <a:p>
            <a:r>
              <a:rPr lang="en-US" sz="1600" dirty="0">
                <a:solidFill>
                  <a:srgbClr val="FF0000"/>
                </a:solidFill>
                <a:latin typeface="Times New Roman"/>
                <a:cs typeface="Times New Roman"/>
              </a:rPr>
              <a:t>FEL amplifier</a:t>
            </a:r>
            <a:endParaRPr lang="en-US" sz="1600" dirty="0">
              <a:solidFill>
                <a:srgbClr val="FF0000"/>
              </a:solidFill>
            </a:endParaRPr>
          </a:p>
        </p:txBody>
      </p:sp>
      <p:sp>
        <p:nvSpPr>
          <p:cNvPr id="15" name="Rectangle 14"/>
          <p:cNvSpPr/>
          <p:nvPr/>
        </p:nvSpPr>
        <p:spPr>
          <a:xfrm rot="164625">
            <a:off x="3459090" y="1303453"/>
            <a:ext cx="1050889" cy="338554"/>
          </a:xfrm>
          <a:prstGeom prst="rect">
            <a:avLst/>
          </a:prstGeom>
        </p:spPr>
        <p:txBody>
          <a:bodyPr wrap="none">
            <a:spAutoFit/>
          </a:bodyPr>
          <a:lstStyle/>
          <a:p>
            <a:r>
              <a:rPr lang="en-US" sz="1600" dirty="0">
                <a:solidFill>
                  <a:srgbClr val="FF0000"/>
                </a:solidFill>
                <a:latin typeface="Times New Roman"/>
                <a:cs typeface="Times New Roman"/>
              </a:rPr>
              <a:t>Modulator</a:t>
            </a:r>
            <a:endParaRPr lang="en-US" sz="1600" dirty="0">
              <a:solidFill>
                <a:srgbClr val="FF0000"/>
              </a:solidFill>
            </a:endParaRPr>
          </a:p>
        </p:txBody>
      </p:sp>
      <p:sp>
        <p:nvSpPr>
          <p:cNvPr id="17" name="Rectangle 16"/>
          <p:cNvSpPr/>
          <p:nvPr/>
        </p:nvSpPr>
        <p:spPr>
          <a:xfrm rot="236301">
            <a:off x="724662" y="1314029"/>
            <a:ext cx="742912" cy="338554"/>
          </a:xfrm>
          <a:prstGeom prst="rect">
            <a:avLst/>
          </a:prstGeom>
        </p:spPr>
        <p:txBody>
          <a:bodyPr wrap="none">
            <a:spAutoFit/>
          </a:bodyPr>
          <a:lstStyle/>
          <a:p>
            <a:r>
              <a:rPr lang="en-US" sz="1600" dirty="0">
                <a:solidFill>
                  <a:srgbClr val="FF0000"/>
                </a:solidFill>
                <a:latin typeface="Times New Roman"/>
                <a:cs typeface="Times New Roman"/>
              </a:rPr>
              <a:t>Kicker</a:t>
            </a:r>
            <a:endParaRPr lang="en-US" sz="1600" dirty="0">
              <a:solidFill>
                <a:srgbClr val="FF0000"/>
              </a:solidFill>
            </a:endParaRPr>
          </a:p>
        </p:txBody>
      </p:sp>
      <p:sp>
        <p:nvSpPr>
          <p:cNvPr id="18" name="Rectangle 17"/>
          <p:cNvSpPr/>
          <p:nvPr/>
        </p:nvSpPr>
        <p:spPr>
          <a:xfrm rot="979970">
            <a:off x="4720485" y="1868757"/>
            <a:ext cx="788698" cy="338554"/>
          </a:xfrm>
          <a:prstGeom prst="rect">
            <a:avLst/>
          </a:prstGeom>
        </p:spPr>
        <p:txBody>
          <a:bodyPr wrap="none">
            <a:spAutoFit/>
          </a:bodyPr>
          <a:lstStyle/>
          <a:p>
            <a:r>
              <a:rPr lang="en-US" sz="1600" dirty="0">
                <a:solidFill>
                  <a:srgbClr val="FF0000"/>
                </a:solidFill>
                <a:latin typeface="Times New Roman"/>
                <a:cs typeface="Times New Roman"/>
              </a:rPr>
              <a:t>Dogleg</a:t>
            </a:r>
            <a:endParaRPr lang="en-US" sz="1600" dirty="0">
              <a:solidFill>
                <a:srgbClr val="FF0000"/>
              </a:solidFill>
            </a:endParaRPr>
          </a:p>
        </p:txBody>
      </p:sp>
      <p:cxnSp>
        <p:nvCxnSpPr>
          <p:cNvPr id="4" name="Straight Arrow Connector 3"/>
          <p:cNvCxnSpPr/>
          <p:nvPr/>
        </p:nvCxnSpPr>
        <p:spPr>
          <a:xfrm flipH="1" flipV="1">
            <a:off x="1524000" y="1431743"/>
            <a:ext cx="1568450" cy="23522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rot="20511578">
            <a:off x="6841993" y="1801217"/>
            <a:ext cx="1711256" cy="584775"/>
          </a:xfrm>
          <a:prstGeom prst="rect">
            <a:avLst/>
          </a:prstGeom>
        </p:spPr>
        <p:txBody>
          <a:bodyPr wrap="square">
            <a:spAutoFit/>
          </a:bodyPr>
          <a:lstStyle/>
          <a:p>
            <a:r>
              <a:rPr lang="en-US" sz="1600" dirty="0">
                <a:solidFill>
                  <a:srgbClr val="FF0000"/>
                </a:solidFill>
                <a:latin typeface="Times New Roman"/>
                <a:cs typeface="Times New Roman"/>
              </a:rPr>
              <a:t>CeC  Accelerator</a:t>
            </a:r>
          </a:p>
          <a:p>
            <a:endParaRPr lang="en-US" sz="1600" dirty="0">
              <a:solidFill>
                <a:srgbClr val="FF0000"/>
              </a:solidFill>
              <a:latin typeface="Times New Roman"/>
              <a:cs typeface="Times New Roman"/>
            </a:endParaRPr>
          </a:p>
        </p:txBody>
      </p:sp>
      <p:pic>
        <p:nvPicPr>
          <p:cNvPr id="16" name="Picture 15">
            <a:extLst>
              <a:ext uri="{FF2B5EF4-FFF2-40B4-BE49-F238E27FC236}">
                <a16:creationId xmlns:a16="http://schemas.microsoft.com/office/drawing/2014/main" id="{26AC47CF-B9A8-9E4F-AA59-401862E9BA94}"/>
              </a:ext>
            </a:extLst>
          </p:cNvPr>
          <p:cNvPicPr>
            <a:picLocks noChangeAspect="1"/>
          </p:cNvPicPr>
          <p:nvPr/>
        </p:nvPicPr>
        <p:blipFill>
          <a:blip r:embed="rId3"/>
          <a:stretch>
            <a:fillRect/>
          </a:stretch>
        </p:blipFill>
        <p:spPr>
          <a:xfrm>
            <a:off x="10208" y="2848856"/>
            <a:ext cx="5654981" cy="1680786"/>
          </a:xfrm>
          <a:prstGeom prst="rect">
            <a:avLst/>
          </a:prstGeom>
          <a:solidFill>
            <a:schemeClr val="bg1"/>
          </a:solidFill>
        </p:spPr>
      </p:pic>
      <p:pic>
        <p:nvPicPr>
          <p:cNvPr id="25" name="Content Placeholder 3" descr="NEW VOLUME:Experiment:SRFscan0416_2017:fit.png">
            <a:extLst>
              <a:ext uri="{FF2B5EF4-FFF2-40B4-BE49-F238E27FC236}">
                <a16:creationId xmlns:a16="http://schemas.microsoft.com/office/drawing/2014/main" id="{6E7752BC-FC4D-E544-8402-4890AAB298EA}"/>
              </a:ext>
            </a:extLst>
          </p:cNvPr>
          <p:cNvPicPr>
            <a:picLocks noGrp="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3670365" y="5370706"/>
            <a:ext cx="1552374" cy="1162134"/>
          </a:xfrm>
          <a:prstGeom prst="rect">
            <a:avLst/>
          </a:prstGeom>
          <a:noFill/>
          <a:ln>
            <a:noFill/>
          </a:ln>
          <a:extLst>
            <a:ext uri="{FAA26D3D-D897-4be2-8F04-BA451C77F1D7}">
              <ma14:placeholderFlag xmlns:ma14="http://schemas.microsoft.com/office/mac/drawingml/2011/main" xmlns=""/>
            </a:ext>
          </a:extLst>
        </p:spPr>
      </p:pic>
      <p:sp>
        <p:nvSpPr>
          <p:cNvPr id="26" name="TextBox 25">
            <a:extLst>
              <a:ext uri="{FF2B5EF4-FFF2-40B4-BE49-F238E27FC236}">
                <a16:creationId xmlns:a16="http://schemas.microsoft.com/office/drawing/2014/main" id="{06A69C2E-1490-3645-8536-A28154005D56}"/>
              </a:ext>
            </a:extLst>
          </p:cNvPr>
          <p:cNvSpPr txBox="1"/>
          <p:nvPr/>
        </p:nvSpPr>
        <p:spPr>
          <a:xfrm>
            <a:off x="0" y="4445082"/>
            <a:ext cx="4328720" cy="1754326"/>
          </a:xfrm>
          <a:prstGeom prst="rect">
            <a:avLst/>
          </a:prstGeom>
          <a:noFill/>
        </p:spPr>
        <p:txBody>
          <a:bodyPr wrap="square" rtlCol="0">
            <a:spAutoFit/>
          </a:bodyPr>
          <a:lstStyle/>
          <a:p>
            <a:pPr marL="285750" indent="-285750">
              <a:buFont typeface="Arial"/>
              <a:buChar char="•"/>
            </a:pPr>
            <a:r>
              <a:rPr lang="en-US" dirty="0">
                <a:solidFill>
                  <a:srgbClr val="1513D7"/>
                </a:solidFill>
                <a:latin typeface="Times New Roman" panose="02020603050405020304" pitchFamily="18" charset="0"/>
                <a:cs typeface="Times New Roman" panose="02020603050405020304" pitchFamily="18" charset="0"/>
              </a:rPr>
              <a:t>Quarter-wave SRF photo-electron gun</a:t>
            </a:r>
          </a:p>
          <a:p>
            <a:pPr marL="285750" indent="-285750">
              <a:buFont typeface="Arial"/>
              <a:buChar char="•"/>
            </a:pPr>
            <a:r>
              <a:rPr lang="en-US" dirty="0">
                <a:solidFill>
                  <a:srgbClr val="1513D7"/>
                </a:solidFill>
                <a:latin typeface="Times New Roman" panose="02020603050405020304" pitchFamily="18" charset="0"/>
                <a:cs typeface="Times New Roman" panose="02020603050405020304" pitchFamily="18" charset="0"/>
              </a:rPr>
              <a:t>4 K operating temperature</a:t>
            </a:r>
          </a:p>
          <a:p>
            <a:pPr marL="285750" indent="-285750">
              <a:buFont typeface="Arial"/>
              <a:buChar char="•"/>
            </a:pPr>
            <a:r>
              <a:rPr lang="en-US" dirty="0">
                <a:solidFill>
                  <a:srgbClr val="1513D7"/>
                </a:solidFill>
                <a:latin typeface="Times New Roman" panose="02020603050405020304" pitchFamily="18" charset="0"/>
                <a:cs typeface="Times New Roman" panose="02020603050405020304" pitchFamily="18" charset="0"/>
              </a:rPr>
              <a:t>CsK</a:t>
            </a:r>
            <a:r>
              <a:rPr lang="en-US" baseline="-25000" dirty="0">
                <a:solidFill>
                  <a:srgbClr val="1513D7"/>
                </a:solidFill>
                <a:latin typeface="Times New Roman" panose="02020603050405020304" pitchFamily="18" charset="0"/>
                <a:cs typeface="Times New Roman" panose="02020603050405020304" pitchFamily="18" charset="0"/>
              </a:rPr>
              <a:t>2</a:t>
            </a:r>
            <a:r>
              <a:rPr lang="en-US" dirty="0">
                <a:solidFill>
                  <a:srgbClr val="1513D7"/>
                </a:solidFill>
                <a:latin typeface="Times New Roman" panose="02020603050405020304" pitchFamily="18" charset="0"/>
                <a:cs typeface="Times New Roman" panose="02020603050405020304" pitchFamily="18" charset="0"/>
              </a:rPr>
              <a:t>Sb Cathode operating for months</a:t>
            </a:r>
          </a:p>
          <a:p>
            <a:pPr marL="285750" indent="-285750">
              <a:buFont typeface="Arial"/>
              <a:buChar char="•"/>
            </a:pPr>
            <a:r>
              <a:rPr lang="en-US" dirty="0">
                <a:solidFill>
                  <a:srgbClr val="1513D7"/>
                </a:solidFill>
                <a:latin typeface="Times New Roman" panose="02020603050405020304" pitchFamily="18" charset="0"/>
                <a:cs typeface="Times New Roman" panose="02020603050405020304" pitchFamily="18" charset="0"/>
              </a:rPr>
              <a:t>Up to </a:t>
            </a:r>
            <a:r>
              <a:rPr lang="en-US" b="1" dirty="0">
                <a:solidFill>
                  <a:srgbClr val="FF0000"/>
                </a:solidFill>
                <a:latin typeface="Times New Roman" panose="02020603050405020304" pitchFamily="18" charset="0"/>
                <a:cs typeface="Times New Roman" panose="02020603050405020304" pitchFamily="18" charset="0"/>
              </a:rPr>
              <a:t>10.7 nC </a:t>
            </a:r>
            <a:r>
              <a:rPr lang="en-US" dirty="0">
                <a:solidFill>
                  <a:srgbClr val="1513D7"/>
                </a:solidFill>
                <a:latin typeface="Times New Roman" panose="02020603050405020304" pitchFamily="18" charset="0"/>
                <a:cs typeface="Times New Roman" panose="02020603050405020304" pitchFamily="18" charset="0"/>
              </a:rPr>
              <a:t>charge per bunch</a:t>
            </a:r>
          </a:p>
          <a:p>
            <a:pPr marL="285750" indent="-285750">
              <a:buFont typeface="Arial"/>
              <a:buChar char="•"/>
            </a:pPr>
            <a:r>
              <a:rPr lang="en-US" dirty="0">
                <a:solidFill>
                  <a:srgbClr val="1513D7"/>
                </a:solidFill>
                <a:latin typeface="Times New Roman" panose="02020603050405020304" pitchFamily="18" charset="0"/>
                <a:cs typeface="Times New Roman" panose="02020603050405020304" pitchFamily="18" charset="0"/>
              </a:rPr>
              <a:t>Record low normalized emittance </a:t>
            </a:r>
          </a:p>
          <a:p>
            <a:r>
              <a:rPr lang="en-US" dirty="0">
                <a:solidFill>
                  <a:srgbClr val="1513D7"/>
                </a:solidFill>
                <a:latin typeface="Times New Roman" panose="02020603050405020304" pitchFamily="18" charset="0"/>
                <a:cs typeface="Times New Roman" panose="02020603050405020304" pitchFamily="18" charset="0"/>
              </a:rPr>
              <a:t>     of 0.32 mm </a:t>
            </a:r>
            <a:r>
              <a:rPr lang="en-US" dirty="0" err="1">
                <a:solidFill>
                  <a:srgbClr val="1513D7"/>
                </a:solidFill>
                <a:latin typeface="Times New Roman" panose="02020603050405020304" pitchFamily="18" charset="0"/>
                <a:cs typeface="Times New Roman" panose="02020603050405020304" pitchFamily="18" charset="0"/>
              </a:rPr>
              <a:t>mrad</a:t>
            </a:r>
            <a:r>
              <a:rPr lang="en-US" dirty="0">
                <a:solidFill>
                  <a:srgbClr val="1513D7"/>
                </a:solidFill>
                <a:latin typeface="Times New Roman" panose="02020603050405020304" pitchFamily="18" charset="0"/>
                <a:cs typeface="Times New Roman" panose="02020603050405020304" pitchFamily="18" charset="0"/>
              </a:rPr>
              <a:t> at 0.5 nC</a:t>
            </a:r>
          </a:p>
        </p:txBody>
      </p:sp>
      <p:sp>
        <p:nvSpPr>
          <p:cNvPr id="28" name="TextBox 27">
            <a:extLst>
              <a:ext uri="{FF2B5EF4-FFF2-40B4-BE49-F238E27FC236}">
                <a16:creationId xmlns:a16="http://schemas.microsoft.com/office/drawing/2014/main" id="{6C158F3E-82E5-8449-B861-DE68F5CD4E44}"/>
              </a:ext>
            </a:extLst>
          </p:cNvPr>
          <p:cNvSpPr txBox="1"/>
          <p:nvPr/>
        </p:nvSpPr>
        <p:spPr>
          <a:xfrm>
            <a:off x="5408942" y="5305442"/>
            <a:ext cx="3735058" cy="646331"/>
          </a:xfrm>
          <a:prstGeom prst="rect">
            <a:avLst/>
          </a:prstGeom>
          <a:noFill/>
        </p:spPr>
        <p:txBody>
          <a:bodyPr wrap="square" rtlCol="0">
            <a:spAutoFit/>
          </a:bodyPr>
          <a:lstStyle/>
          <a:p>
            <a:pPr marL="285750" indent="-285750">
              <a:buFont typeface="Arial"/>
              <a:buChar char="•"/>
            </a:pPr>
            <a:r>
              <a:rPr lang="en-US" dirty="0">
                <a:solidFill>
                  <a:srgbClr val="1513D7"/>
                </a:solidFill>
                <a:latin typeface="Times New Roman" panose="02020603050405020304" pitchFamily="18" charset="0"/>
                <a:cs typeface="Times New Roman" panose="02020603050405020304" pitchFamily="18" charset="0"/>
              </a:rPr>
              <a:t>and many more innovations in accelerator physics and technology  </a:t>
            </a:r>
          </a:p>
        </p:txBody>
      </p:sp>
      <p:pic>
        <p:nvPicPr>
          <p:cNvPr id="21" name="Picture 20">
            <a:extLst>
              <a:ext uri="{FF2B5EF4-FFF2-40B4-BE49-F238E27FC236}">
                <a16:creationId xmlns:a16="http://schemas.microsoft.com/office/drawing/2014/main" id="{E8E02B88-D522-554A-80E1-AAF585EB1590}"/>
              </a:ext>
            </a:extLst>
          </p:cNvPr>
          <p:cNvPicPr>
            <a:picLocks noChangeAspect="1"/>
          </p:cNvPicPr>
          <p:nvPr/>
        </p:nvPicPr>
        <p:blipFill>
          <a:blip r:embed="rId5"/>
          <a:stretch>
            <a:fillRect/>
          </a:stretch>
        </p:blipFill>
        <p:spPr>
          <a:xfrm>
            <a:off x="5665189" y="2848856"/>
            <a:ext cx="3478811" cy="2249704"/>
          </a:xfrm>
          <a:prstGeom prst="rect">
            <a:avLst/>
          </a:prstGeom>
        </p:spPr>
      </p:pic>
    </p:spTree>
    <p:extLst>
      <p:ext uri="{BB962C8B-B14F-4D97-AF65-F5344CB8AC3E}">
        <p14:creationId xmlns:p14="http://schemas.microsoft.com/office/powerpoint/2010/main" val="11025808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Update_2018" id="{46157873-5E33-154A-842E-91B7BD99CC32}" vid="{319E15CB-F710-7D41-B73E-697C834693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871</TotalTime>
  <Words>2525</Words>
  <Application>Microsoft Macintosh PowerPoint</Application>
  <PresentationFormat>On-screen Show (4:3)</PresentationFormat>
  <Paragraphs>406</Paragraphs>
  <Slides>34</Slides>
  <Notes>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34</vt:i4>
      </vt:variant>
    </vt:vector>
  </HeadingPairs>
  <TitlesOfParts>
    <vt:vector size="45" baseType="lpstr">
      <vt:lpstr>Arial</vt:lpstr>
      <vt:lpstr>Calibri</vt:lpstr>
      <vt:lpstr>Comic Sans MS</vt:lpstr>
      <vt:lpstr>Helvetica</vt:lpstr>
      <vt:lpstr>Times New Roman</vt:lpstr>
      <vt:lpstr>Wingdings</vt:lpstr>
      <vt:lpstr>Zapf Dingbats</vt:lpstr>
      <vt:lpstr>Office Theme</vt:lpstr>
      <vt:lpstr>Equation</vt:lpstr>
      <vt:lpstr>Equation.DSMT4</vt:lpstr>
      <vt:lpstr>Mathcad</vt:lpstr>
      <vt:lpstr>Coherent Electron Cooling Test and Future Plans</vt:lpstr>
      <vt:lpstr>It takes a world-wide village to design, built and operate CeC</vt:lpstr>
      <vt:lpstr>Content - Why strong hadron cooling is needed - Results of Run 18 - Plans for future CeC experiments - Q&amp;A </vt:lpstr>
      <vt:lpstr>Why CeC is needed?</vt:lpstr>
      <vt:lpstr>Conclusions first</vt:lpstr>
      <vt:lpstr>What is a CeC? It is a stochastic cooling at optical frequencies </vt:lpstr>
      <vt:lpstr>PowerPoint Presentation</vt:lpstr>
      <vt:lpstr>CeC proof-of-principle experiment</vt:lpstr>
      <vt:lpstr>State of the art CeC system</vt:lpstr>
      <vt:lpstr>PowerPoint Presentation</vt:lpstr>
      <vt:lpstr>Expected and measured relative change in the FEL signal with overlapping and separated beams. Each point corresponds to 16  or cycles of 20 FEL power measurements for overlapped and separated beams.  Data analysis indicate RMS error of 2%.</vt:lpstr>
      <vt:lpstr>Plausible causes</vt:lpstr>
      <vt:lpstr>Explanation the “imprint” studies results </vt:lpstr>
      <vt:lpstr>What is Plasma-Cascade Instability?</vt:lpstr>
      <vt:lpstr>What we learned from the CeC experiment?</vt:lpstr>
      <vt:lpstr>Dumbest possible test: power of radiation from bending magnet</vt:lpstr>
      <vt:lpstr>Turning linac &amp; dogleg into e-beam psec time-resolved studies: t-&gt;E-&gt;x transformer</vt:lpstr>
      <vt:lpstr>Selected results: uncompressed bunch</vt:lpstr>
      <vt:lpstr>Selected results: 20x compressed bunch</vt:lpstr>
      <vt:lpstr>Design of CeC experiment using Plasma-Cascade Amplifier (PCA)</vt:lpstr>
      <vt:lpstr>Evolution of modulation in PCA </vt:lpstr>
      <vt:lpstr>Evolution of modulation in PCA </vt:lpstr>
      <vt:lpstr>Evolution of a single ion imprint in 4-cell 8-meter ling PCA </vt:lpstr>
      <vt:lpstr>Evolution of the 26.5 GeV/u  ion bunch profile in RHIC </vt:lpstr>
      <vt:lpstr>Proposed experimental CeC program</vt:lpstr>
      <vt:lpstr>Numerical tests</vt:lpstr>
      <vt:lpstr>PCA micro-bunching CeC for EIC </vt:lpstr>
      <vt:lpstr>Conclusions</vt:lpstr>
      <vt:lpstr>Back-up slides</vt:lpstr>
      <vt:lpstr>How to “tame” Plasma-Cascade Instability?</vt:lpstr>
      <vt:lpstr>Suppressing PCI in LEBT</vt:lpstr>
      <vt:lpstr>”Imprint” case</vt:lpstr>
      <vt:lpstr>Selected numerical results</vt:lpstr>
      <vt:lpstr>Sidebands of the fiber laser https://www.ncbi.nlm.nih.gov/pmc/articles/PMC4850403/pdf/srep24995.pdf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Coherent electron Cooling (CeC) - Why strong hardon cooling is needed - Results from Run 18 - Plans for future CeC experiments - Q&amp;A </dc:title>
  <dc:subject/>
  <dc:creator>Litvinenko, Vladimir</dc:creator>
  <cp:keywords/>
  <dc:description/>
  <cp:lastModifiedBy>Microsoft Office User</cp:lastModifiedBy>
  <cp:revision>169</cp:revision>
  <dcterms:created xsi:type="dcterms:W3CDTF">2018-09-12T14:25:10Z</dcterms:created>
  <dcterms:modified xsi:type="dcterms:W3CDTF">2018-10-30T01:20:37Z</dcterms:modified>
  <cp:category/>
</cp:coreProperties>
</file>