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6"/>
  </p:notesMasterIdLst>
  <p:handoutMasterIdLst>
    <p:handoutMasterId r:id="rId27"/>
  </p:handoutMasterIdLst>
  <p:sldIdLst>
    <p:sldId id="294" r:id="rId5"/>
    <p:sldId id="295" r:id="rId6"/>
    <p:sldId id="296" r:id="rId7"/>
    <p:sldId id="297" r:id="rId8"/>
    <p:sldId id="298" r:id="rId9"/>
    <p:sldId id="299" r:id="rId10"/>
    <p:sldId id="300" r:id="rId11"/>
    <p:sldId id="301" r:id="rId12"/>
    <p:sldId id="302" r:id="rId13"/>
    <p:sldId id="303" r:id="rId14"/>
    <p:sldId id="314" r:id="rId15"/>
    <p:sldId id="304" r:id="rId16"/>
    <p:sldId id="305" r:id="rId17"/>
    <p:sldId id="306" r:id="rId18"/>
    <p:sldId id="307" r:id="rId19"/>
    <p:sldId id="308" r:id="rId20"/>
    <p:sldId id="309" r:id="rId21"/>
    <p:sldId id="310" r:id="rId22"/>
    <p:sldId id="311" r:id="rId23"/>
    <p:sldId id="312" r:id="rId24"/>
    <p:sldId id="31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46"/>
  </p:normalViewPr>
  <p:slideViewPr>
    <p:cSldViewPr snapToGrid="0" snapToObjects="1">
      <p:cViewPr varScale="1">
        <p:scale>
          <a:sx n="101" d="100"/>
          <a:sy n="101" d="100"/>
        </p:scale>
        <p:origin x="-912"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2C6F8-F0A7-4259-8FF7-90073C42A854}" type="datetimeFigureOut">
              <a:rPr lang="en-US" smtClean="0"/>
              <a:t>10/30/18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274DB4-1DAE-4143-B1E5-D86DF017E9DF}" type="slidenum">
              <a:rPr lang="en-US" smtClean="0"/>
              <a:t>‹#›</a:t>
            </a:fld>
            <a:endParaRPr lang="en-US"/>
          </a:p>
        </p:txBody>
      </p:sp>
    </p:spTree>
    <p:extLst>
      <p:ext uri="{BB962C8B-B14F-4D97-AF65-F5344CB8AC3E}">
        <p14:creationId xmlns:p14="http://schemas.microsoft.com/office/powerpoint/2010/main" val="1311647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D1A43-4927-448A-8709-1A639C18A13E}" type="datetimeFigureOut">
              <a:rPr lang="en-US" smtClean="0"/>
              <a:t>10/30/18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8C55E-B25D-49F7-AC7B-3685D67F1C3C}" type="slidenum">
              <a:rPr lang="en-US" smtClean="0"/>
              <a:t>‹#›</a:t>
            </a:fld>
            <a:endParaRPr lang="en-US"/>
          </a:p>
        </p:txBody>
      </p:sp>
    </p:spTree>
    <p:extLst>
      <p:ext uri="{BB962C8B-B14F-4D97-AF65-F5344CB8AC3E}">
        <p14:creationId xmlns:p14="http://schemas.microsoft.com/office/powerpoint/2010/main" val="79077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0" y="303213"/>
            <a:ext cx="1588" cy="1587"/>
          </a:xfrm>
          <a:solidFill>
            <a:srgbClr val="FFFFFF"/>
          </a:solidFill>
          <a:ln/>
        </p:spPr>
      </p:sp>
      <p:sp>
        <p:nvSpPr>
          <p:cNvPr id="40963" name="Rectangle 3"/>
          <p:cNvSpPr>
            <a:spLocks noGrp="1" noChangeArrowheads="1"/>
          </p:cNvSpPr>
          <p:nvPr>
            <p:ph type="body" idx="1"/>
          </p:nvPr>
        </p:nvSpPr>
        <p:spPr>
          <a:xfrm>
            <a:off x="503169" y="4315918"/>
            <a:ext cx="5856323" cy="4061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eaLnBrk="1" hangingPunct="1"/>
            <a:endParaRPr lang="en-US">
              <a:latin typeface="Times New Roman" charset="0"/>
              <a:ea typeface="ＭＳ Ｐ明朝"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0338" name="Rectangle 2"/>
          <p:cNvSpPr>
            <a:spLocks noGrp="1" noRot="1" noChangeAspect="1" noChangeArrowheads="1" noTextEdit="1"/>
          </p:cNvSpPr>
          <p:nvPr>
            <p:ph type="sldImg"/>
          </p:nvPr>
        </p:nvSpPr>
        <p:spPr>
          <a:xfrm>
            <a:off x="1341438" y="914400"/>
            <a:ext cx="4176712" cy="31337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6323" name="Text Box 3"/>
          <p:cNvSpPr>
            <a:spLocks noGrp="1" noChangeArrowheads="1"/>
          </p:cNvSpPr>
          <p:nvPr>
            <p:ph type="body" idx="1"/>
          </p:nvPr>
        </p:nvSpPr>
        <p:spPr>
          <a:xfrm>
            <a:off x="1046714" y="4353394"/>
            <a:ext cx="4770783" cy="34789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lIns="82035" tIns="41017" rIns="82035" bIns="41017" anchor="ctr"/>
          <a:lstStyle/>
          <a:p>
            <a:pPr defTabSz="448650"/>
            <a:endParaRPr lang="en-US">
              <a:latin typeface="Times New Roman" charset="0"/>
              <a:ea typeface="ＭＳ Ｐ明朝"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990600" y="303213"/>
            <a:ext cx="4876800" cy="3657600"/>
          </a:xfrm>
          <a:solidFill>
            <a:srgbClr val="FFFFFF"/>
          </a:solidFill>
          <a:ln/>
        </p:spPr>
      </p:sp>
      <p:sp>
        <p:nvSpPr>
          <p:cNvPr id="62467" name="Rectangle 3"/>
          <p:cNvSpPr>
            <a:spLocks noGrp="1" noChangeArrowheads="1"/>
          </p:cNvSpPr>
          <p:nvPr>
            <p:ph type="body" idx="1"/>
          </p:nvPr>
        </p:nvSpPr>
        <p:spPr>
          <a:xfrm>
            <a:off x="503169" y="4315918"/>
            <a:ext cx="5856323" cy="4061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明朝"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5"/>
          <p:cNvSpPr>
            <a:spLocks noGrp="1"/>
          </p:cNvSpPr>
          <p:nvPr>
            <p:ph type="sldNum" sz="quarter" idx="12"/>
          </p:nvPr>
        </p:nvSpPr>
        <p:spPr>
          <a:xfrm>
            <a:off x="3750513" y="6311899"/>
            <a:ext cx="2057400" cy="365125"/>
          </a:xfrm>
        </p:spPr>
        <p:txBody>
          <a:bodyPr/>
          <a:lstStyle>
            <a:lvl1pPr algn="ctr">
              <a:defRPr/>
            </a:lvl1pPr>
          </a:lstStyle>
          <a:p>
            <a:fld id="{893C5830-40F3-F04E-B2E3-10E6672BA8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9.jpeg"/><Relationship Id="rId5" Type="http://schemas.openxmlformats.org/officeDocument/2006/relationships/oleObject" Target="../embeddings/oleObject1.bin"/><Relationship Id="rId6" Type="http://schemas.openxmlformats.org/officeDocument/2006/relationships/image" Target="../media/image17.wmf"/><Relationship Id="rId7" Type="http://schemas.openxmlformats.org/officeDocument/2006/relationships/oleObject" Target="../embeddings/oleObject2.bin"/><Relationship Id="rId8" Type="http://schemas.openxmlformats.org/officeDocument/2006/relationships/image" Target="../media/image18.w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17082" y="1153121"/>
            <a:ext cx="8565209" cy="1470025"/>
          </a:xfrm>
        </p:spPr>
        <p:txBody>
          <a:bodyPr lIns="90000" tIns="46800" rIns="90000" bIns="46800" anchor="ctr"/>
          <a:lstStyle/>
          <a:p>
            <a:pPr algn="ctr" defTabSz="457200" eaLnBrk="1" hangingPunct="1">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kumimoji="0" lang="en-GB" b="1" dirty="0" err="1">
                <a:latin typeface="Times New Roman" charset="0"/>
                <a:ea typeface="ＭＳ Ｐゴシック" charset="0"/>
              </a:rPr>
              <a:t>eRHIC</a:t>
            </a:r>
            <a:r>
              <a:rPr kumimoji="0" lang="en-GB" b="1" dirty="0">
                <a:latin typeface="Times New Roman" charset="0"/>
                <a:ea typeface="ＭＳ Ｐゴシック" charset="0"/>
              </a:rPr>
              <a:t> Hadron Beam Polarization</a:t>
            </a:r>
            <a:endParaRPr kumimoji="0" lang="en-GB" sz="3200" b="1" dirty="0">
              <a:latin typeface="Times New Roman" charset="0"/>
              <a:ea typeface="ＭＳ Ｐゴシック" charset="0"/>
            </a:endParaRPr>
          </a:p>
        </p:txBody>
      </p:sp>
      <p:grpSp>
        <p:nvGrpSpPr>
          <p:cNvPr id="39938" name="Group 3"/>
          <p:cNvGrpSpPr>
            <a:grpSpLocks/>
          </p:cNvGrpSpPr>
          <p:nvPr/>
        </p:nvGrpSpPr>
        <p:grpSpPr bwMode="auto">
          <a:xfrm>
            <a:off x="3997279" y="3471602"/>
            <a:ext cx="2228850" cy="1024728"/>
            <a:chOff x="912" y="3552"/>
            <a:chExt cx="1404" cy="1285"/>
          </a:xfrm>
        </p:grpSpPr>
        <p:sp>
          <p:nvSpPr>
            <p:cNvPr id="39944" name="AutoShape 4"/>
            <p:cNvSpPr>
              <a:spLocks noChangeArrowheads="1"/>
            </p:cNvSpPr>
            <p:nvPr/>
          </p:nvSpPr>
          <p:spPr bwMode="auto">
            <a:xfrm>
              <a:off x="912" y="3552"/>
              <a:ext cx="1140" cy="2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9945" name="AutoShape 5"/>
            <p:cNvSpPr>
              <a:spLocks noChangeArrowheads="1"/>
            </p:cNvSpPr>
            <p:nvPr/>
          </p:nvSpPr>
          <p:spPr bwMode="auto">
            <a:xfrm>
              <a:off x="1152" y="3792"/>
              <a:ext cx="1164" cy="1045"/>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
                  <a:srgbClr val="000099"/>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a:solidFill>
                    <a:schemeClr val="bg1"/>
                  </a:solidFill>
                </a:rPr>
                <a:t>Oct. </a:t>
              </a:r>
              <a:r>
                <a:rPr lang="en-GB" sz="2400" b="0" dirty="0" smtClean="0">
                  <a:solidFill>
                    <a:schemeClr val="bg1"/>
                  </a:solidFill>
                </a:rPr>
                <a:t>31, </a:t>
              </a:r>
              <a:r>
                <a:rPr lang="en-GB" sz="2400" b="0" dirty="0">
                  <a:solidFill>
                    <a:schemeClr val="bg1"/>
                  </a:solidFill>
                </a:rPr>
                <a:t>2018</a:t>
              </a:r>
            </a:p>
            <a:p>
              <a:pPr>
                <a:buClr>
                  <a:srgbClr val="000099"/>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400" b="0" dirty="0">
                <a:solidFill>
                  <a:srgbClr val="000099"/>
                </a:solidFill>
              </a:endParaRPr>
            </a:p>
          </p:txBody>
        </p:sp>
      </p:grpSp>
      <p:grpSp>
        <p:nvGrpSpPr>
          <p:cNvPr id="39939" name="Group 6"/>
          <p:cNvGrpSpPr>
            <a:grpSpLocks/>
          </p:cNvGrpSpPr>
          <p:nvPr/>
        </p:nvGrpSpPr>
        <p:grpSpPr bwMode="auto">
          <a:xfrm>
            <a:off x="3787778" y="2924108"/>
            <a:ext cx="3101565" cy="587210"/>
            <a:chOff x="1968" y="2544"/>
            <a:chExt cx="1560" cy="968"/>
          </a:xfrm>
        </p:grpSpPr>
        <p:sp>
          <p:nvSpPr>
            <p:cNvPr id="39942" name="AutoShape 7"/>
            <p:cNvSpPr>
              <a:spLocks noChangeArrowheads="1"/>
            </p:cNvSpPr>
            <p:nvPr/>
          </p:nvSpPr>
          <p:spPr bwMode="auto">
            <a:xfrm>
              <a:off x="1968" y="2544"/>
              <a:ext cx="1560" cy="365"/>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9943" name="AutoShape 8"/>
            <p:cNvSpPr>
              <a:spLocks noChangeArrowheads="1"/>
            </p:cNvSpPr>
            <p:nvPr/>
          </p:nvSpPr>
          <p:spPr bwMode="auto">
            <a:xfrm>
              <a:off x="2065" y="2544"/>
              <a:ext cx="1200" cy="968"/>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
                  <a:srgbClr val="009999"/>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0" dirty="0" smtClean="0">
                  <a:solidFill>
                    <a:srgbClr val="FFFF00"/>
                  </a:solidFill>
                </a:rPr>
                <a:t>Haixin Huang</a:t>
              </a:r>
              <a:endParaRPr lang="en-GB" sz="3200" b="0" dirty="0">
                <a:solidFill>
                  <a:srgbClr val="FFFF00"/>
                </a:solidFill>
              </a:endParaRPr>
            </a:p>
          </p:txBody>
        </p:sp>
      </p:grpSp>
      <p:sp>
        <p:nvSpPr>
          <p:cNvPr id="39941" name="TextBox 2"/>
          <p:cNvSpPr txBox="1">
            <a:spLocks noChangeArrowheads="1"/>
          </p:cNvSpPr>
          <p:nvPr/>
        </p:nvSpPr>
        <p:spPr bwMode="auto">
          <a:xfrm>
            <a:off x="4416379" y="4158378"/>
            <a:ext cx="2082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buClr>
                <a:srgbClr val="FF0000"/>
              </a:buClr>
              <a:buFont typeface="Arial" charset="0"/>
              <a:buChar char="•"/>
            </a:pPr>
            <a:r>
              <a:rPr lang="en-US" sz="2800" dirty="0">
                <a:solidFill>
                  <a:srgbClr val="FFFFFF"/>
                </a:solidFill>
              </a:rPr>
              <a:t>Protons</a:t>
            </a:r>
          </a:p>
          <a:p>
            <a:pPr eaLnBrk="1" hangingPunct="1">
              <a:buClr>
                <a:srgbClr val="FF0000"/>
              </a:buClr>
              <a:buFont typeface="Arial" charset="0"/>
              <a:buChar char="•"/>
            </a:pPr>
            <a:r>
              <a:rPr lang="en-US" sz="2800" baseline="30000" dirty="0">
                <a:solidFill>
                  <a:srgbClr val="FFFFFF"/>
                </a:solidFill>
              </a:rPr>
              <a:t>3</a:t>
            </a:r>
            <a:r>
              <a:rPr lang="en-US" sz="2800" dirty="0">
                <a:solidFill>
                  <a:srgbClr val="FFFFFF"/>
                </a:solidFill>
              </a:rPr>
              <a:t>He</a:t>
            </a:r>
            <a:r>
              <a:rPr lang="en-US" sz="2800" baseline="30000" dirty="0">
                <a:solidFill>
                  <a:srgbClr val="FFFFFF"/>
                </a:solidFill>
              </a:rPr>
              <a:t>+2</a:t>
            </a:r>
          </a:p>
          <a:p>
            <a:pPr eaLnBrk="1" hangingPunct="1">
              <a:buClr>
                <a:srgbClr val="FF0000"/>
              </a:buClr>
              <a:buFont typeface="Arial" charset="0"/>
              <a:buChar char="•"/>
            </a:pPr>
            <a:r>
              <a:rPr lang="en-US" sz="2800" dirty="0">
                <a:solidFill>
                  <a:srgbClr val="FFFFFF"/>
                </a:solidFill>
              </a:rPr>
              <a:t>Deuterons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225425" y="152400"/>
            <a:ext cx="8915400" cy="715963"/>
          </a:xfrm>
        </p:spPr>
        <p:txBody>
          <a:bodyPr/>
          <a:lstStyle/>
          <a:p>
            <a:r>
              <a:rPr lang="en-US" sz="3600" b="1" dirty="0">
                <a:solidFill>
                  <a:srgbClr val="FF0000"/>
                </a:solidFill>
                <a:latin typeface="Times New Roman" charset="0"/>
                <a:ea typeface="ＭＳ Ｐゴシック" charset="0"/>
              </a:rPr>
              <a:t>Polarized Deuterons in </a:t>
            </a:r>
            <a:r>
              <a:rPr lang="en-US" sz="3600" b="1" dirty="0" err="1">
                <a:solidFill>
                  <a:srgbClr val="FF0000"/>
                </a:solidFill>
                <a:latin typeface="Times New Roman" charset="0"/>
                <a:ea typeface="ＭＳ Ｐゴシック" charset="0"/>
              </a:rPr>
              <a:t>eRHIC</a:t>
            </a:r>
            <a:endParaRPr lang="en-US" sz="3600" b="1" dirty="0">
              <a:solidFill>
                <a:srgbClr val="FF0000"/>
              </a:solidFill>
              <a:latin typeface="Times New Roman" charset="0"/>
              <a:ea typeface="ＭＳ Ｐゴシック" charset="0"/>
            </a:endParaRPr>
          </a:p>
        </p:txBody>
      </p:sp>
      <p:sp>
        <p:nvSpPr>
          <p:cNvPr id="3" name="Content Placeholder 2"/>
          <p:cNvSpPr>
            <a:spLocks noGrp="1"/>
          </p:cNvSpPr>
          <p:nvPr>
            <p:ph idx="1"/>
          </p:nvPr>
        </p:nvSpPr>
        <p:spPr>
          <a:xfrm>
            <a:off x="228600" y="914400"/>
            <a:ext cx="8763000" cy="2286000"/>
          </a:xfrm>
        </p:spPr>
        <p:txBody>
          <a:bodyPr>
            <a:normAutofit fontScale="85000" lnSpcReduction="20000"/>
          </a:bodyPr>
          <a:lstStyle/>
          <a:p>
            <a:pPr>
              <a:buSzPct val="67000"/>
              <a:defRPr/>
            </a:pPr>
            <a:r>
              <a:rPr lang="en-US" dirty="0" err="1" smtClean="0">
                <a:solidFill>
                  <a:srgbClr val="000090"/>
                </a:solidFill>
                <a:latin typeface="Times New Roman"/>
                <a:cs typeface="Times New Roman"/>
              </a:rPr>
              <a:t>Unpolarized</a:t>
            </a:r>
            <a:r>
              <a:rPr lang="en-US" dirty="0" smtClean="0">
                <a:solidFill>
                  <a:srgbClr val="000090"/>
                </a:solidFill>
                <a:latin typeface="Times New Roman"/>
                <a:cs typeface="Times New Roman"/>
              </a:rPr>
              <a:t> deuteron beam has been used in RHIC during ion physics program.</a:t>
            </a:r>
          </a:p>
          <a:p>
            <a:pPr>
              <a:buSzPct val="67000"/>
              <a:defRPr/>
            </a:pPr>
            <a:r>
              <a:rPr lang="en-US" dirty="0" smtClean="0">
                <a:solidFill>
                  <a:srgbClr val="000090"/>
                </a:solidFill>
                <a:latin typeface="Times New Roman"/>
                <a:cs typeface="Times New Roman"/>
              </a:rPr>
              <a:t>Present RHIC/</a:t>
            </a:r>
            <a:r>
              <a:rPr lang="en-US" dirty="0" err="1" smtClean="0">
                <a:solidFill>
                  <a:srgbClr val="000090"/>
                </a:solidFill>
                <a:latin typeface="Times New Roman"/>
                <a:cs typeface="Times New Roman"/>
              </a:rPr>
              <a:t>eRHIC</a:t>
            </a:r>
            <a:r>
              <a:rPr lang="en-US" dirty="0" smtClean="0">
                <a:solidFill>
                  <a:srgbClr val="000090"/>
                </a:solidFill>
                <a:latin typeface="Times New Roman"/>
                <a:cs typeface="Times New Roman"/>
              </a:rPr>
              <a:t> physics program does not include polarized deuterons.</a:t>
            </a:r>
            <a:endParaRPr lang="en-US" dirty="0">
              <a:solidFill>
                <a:srgbClr val="000090"/>
              </a:solidFill>
              <a:latin typeface="Times New Roman"/>
              <a:cs typeface="Times New Roman"/>
            </a:endParaRPr>
          </a:p>
          <a:p>
            <a:pPr>
              <a:buSzPct val="67000"/>
              <a:defRPr/>
            </a:pPr>
            <a:r>
              <a:rPr lang="en-US" dirty="0" smtClean="0">
                <a:solidFill>
                  <a:srgbClr val="000090"/>
                </a:solidFill>
                <a:latin typeface="Times New Roman"/>
                <a:cs typeface="Times New Roman"/>
              </a:rPr>
              <a:t>However, </a:t>
            </a:r>
            <a:r>
              <a:rPr lang="en-US" dirty="0" smtClean="0">
                <a:solidFill>
                  <a:srgbClr val="000090"/>
                </a:solidFill>
                <a:latin typeface="Times New Roman"/>
                <a:cs typeface="Times New Roman"/>
              </a:rPr>
              <a:t>the possibility of acceleration of polarized deuteron in RHIC was evaluated in the past </a:t>
            </a:r>
            <a:r>
              <a:rPr lang="en-US" dirty="0" smtClean="0">
                <a:solidFill>
                  <a:srgbClr val="000090"/>
                </a:solidFill>
                <a:latin typeface="Times New Roman"/>
                <a:cs typeface="Times New Roman"/>
              </a:rPr>
              <a:t>(S.Y. Lee and E.D. Courant) </a:t>
            </a:r>
            <a:r>
              <a:rPr lang="en-US" dirty="0" smtClean="0">
                <a:solidFill>
                  <a:srgbClr val="000090"/>
                </a:solidFill>
                <a:latin typeface="Times New Roman"/>
                <a:cs typeface="Times New Roman"/>
              </a:rPr>
              <a:t> </a:t>
            </a:r>
            <a:r>
              <a:rPr lang="en-US" dirty="0" smtClean="0">
                <a:solidFill>
                  <a:srgbClr val="000090"/>
                </a:solidFill>
                <a:latin typeface="Times New Roman"/>
                <a:cs typeface="Times New Roman"/>
              </a:rPr>
              <a:t>and shown feasible.</a:t>
            </a:r>
            <a:endParaRPr lang="en-US" dirty="0" smtClean="0"/>
          </a:p>
          <a:p>
            <a:pPr>
              <a:defRPr/>
            </a:pPr>
            <a:endParaRPr lang="en-US" dirty="0"/>
          </a:p>
        </p:txBody>
      </p:sp>
      <p:sp>
        <p:nvSpPr>
          <p:cNvPr id="4" name="Slide Number Placeholder 3"/>
          <p:cNvSpPr>
            <a:spLocks noGrp="1"/>
          </p:cNvSpPr>
          <p:nvPr>
            <p:ph type="sldNum" sz="quarter" idx="12"/>
          </p:nvPr>
        </p:nvSpPr>
        <p:spPr/>
        <p:txBody>
          <a:bodyPr/>
          <a:lstStyle/>
          <a:p>
            <a:pPr>
              <a:defRPr/>
            </a:pPr>
            <a:fld id="{660A5264-69CB-AE45-8024-FE1577C1BE81}" type="slidenum">
              <a:rPr lang="en-US" smtClean="0">
                <a:solidFill>
                  <a:prstClr val="white"/>
                </a:solidFill>
              </a:rPr>
              <a:pPr>
                <a:defRPr/>
              </a:pPr>
              <a:t>10</a:t>
            </a:fld>
            <a:endParaRPr lang="en-US" dirty="0">
              <a:solidFill>
                <a:prstClr val="white"/>
              </a:solidFill>
            </a:endParaRPr>
          </a:p>
        </p:txBody>
      </p:sp>
      <p:graphicFrame>
        <p:nvGraphicFramePr>
          <p:cNvPr id="5" name="Group 44"/>
          <p:cNvGraphicFramePr>
            <a:graphicFrameLocks noGrp="1"/>
          </p:cNvGraphicFramePr>
          <p:nvPr>
            <p:extLst>
              <p:ext uri="{D42A27DB-BD31-4B8C-83A1-F6EECF244321}">
                <p14:modId xmlns:p14="http://schemas.microsoft.com/office/powerpoint/2010/main" val="754401607"/>
              </p:ext>
            </p:extLst>
          </p:nvPr>
        </p:nvGraphicFramePr>
        <p:xfrm>
          <a:off x="179814" y="3992287"/>
          <a:ext cx="5374472" cy="2319612"/>
        </p:xfrm>
        <a:graphic>
          <a:graphicData uri="http://schemas.openxmlformats.org/drawingml/2006/table">
            <a:tbl>
              <a:tblPr/>
              <a:tblGrid>
                <a:gridCol w="1343618"/>
                <a:gridCol w="1343618"/>
                <a:gridCol w="1343618"/>
                <a:gridCol w="1343618"/>
              </a:tblGrid>
              <a:tr h="410360">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30000" dirty="0">
                          <a:ln>
                            <a:noFill/>
                          </a:ln>
                          <a:solidFill>
                            <a:schemeClr val="tx1"/>
                          </a:solidFill>
                          <a:effectLst/>
                          <a:latin typeface="Arial" charset="0"/>
                          <a:ea typeface="ＭＳ Ｐゴシック" charset="-128"/>
                        </a:rPr>
                        <a:t>3</a:t>
                      </a:r>
                      <a:r>
                        <a:rPr kumimoji="0" lang="en-US" altLang="en-US" sz="1800" b="0" i="1" u="none" strike="noStrike" cap="none" normalizeH="0" baseline="0" dirty="0">
                          <a:ln>
                            <a:noFill/>
                          </a:ln>
                          <a:solidFill>
                            <a:schemeClr val="tx1"/>
                          </a:solidFill>
                          <a:effectLst/>
                          <a:latin typeface="Arial" charset="0"/>
                          <a:ea typeface="ＭＳ Ｐゴシック" charset="-128"/>
                        </a:rPr>
                        <a:t>He</a:t>
                      </a:r>
                      <a:r>
                        <a:rPr kumimoji="0" lang="en-US" altLang="en-US" sz="1800" b="0" i="1" u="none" strike="noStrike" cap="none" normalizeH="0" baseline="30000" dirty="0">
                          <a:ln>
                            <a:noFill/>
                          </a:ln>
                          <a:solidFill>
                            <a:schemeClr val="tx1"/>
                          </a:solidFill>
                          <a:effectLst/>
                          <a:latin typeface="Arial"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charset="0"/>
                          <a:ea typeface="ＭＳ Ｐゴシック" charset="-128"/>
                        </a:rPr>
                        <a:t>d</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165100" prst="coolSlant"/>
                      <a:lightRig rig="flood" dir="t"/>
                    </a:cell3D>
                    <a:solidFill>
                      <a:srgbClr val="CCFFCC"/>
                    </a:solidFill>
                  </a:tcPr>
                </a:tc>
              </a:tr>
              <a:tr h="410360">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m, </a:t>
                      </a:r>
                      <a:r>
                        <a:rPr kumimoji="0" lang="en-US" altLang="en-US" sz="1800" b="0" i="1" u="none" strike="noStrike" cap="none" normalizeH="0" baseline="0" dirty="0" err="1">
                          <a:ln>
                            <a:noFill/>
                          </a:ln>
                          <a:solidFill>
                            <a:schemeClr val="tx1"/>
                          </a:solidFill>
                          <a:effectLst/>
                          <a:latin typeface="Arial" charset="0"/>
                          <a:ea typeface="ＭＳ Ｐゴシック" charset="-128"/>
                        </a:rPr>
                        <a:t>GeV</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0.938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2.808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charset="0"/>
                          <a:ea typeface="ＭＳ Ｐゴシック" charset="-128"/>
                        </a:rPr>
                        <a:t>1.876</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165100" prst="coolSlant"/>
                      <a:lightRig rig="flood" dir="t"/>
                    </a:cell3D>
                    <a:solidFill>
                      <a:srgbClr val="CCFFCC"/>
                    </a:solidFill>
                  </a:tcPr>
                </a:tc>
              </a:tr>
              <a:tr h="410360">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a:ln>
                            <a:noFill/>
                          </a:ln>
                          <a:solidFill>
                            <a:schemeClr val="tx1"/>
                          </a:solidFill>
                          <a:effectLst/>
                          <a:latin typeface="Arial" charset="0"/>
                          <a:ea typeface="ＭＳ Ｐゴシック"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a:ln>
                            <a:noFill/>
                          </a:ln>
                          <a:solidFill>
                            <a:schemeClr val="tx1"/>
                          </a:solidFill>
                          <a:effectLst/>
                          <a:latin typeface="Arial" charset="0"/>
                          <a:ea typeface="ＭＳ Ｐゴシック" charset="-128"/>
                        </a:rPr>
                        <a:t>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-4.18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charset="0"/>
                          <a:ea typeface="ＭＳ Ｐゴシック" charset="-128"/>
                        </a:rPr>
                        <a:t>-0.143</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165100" prst="coolSlant"/>
                      <a:lightRig rig="flood" dir="t"/>
                    </a:cell3D>
                    <a:solidFill>
                      <a:srgbClr val="CCFFCC"/>
                    </a:solidFill>
                  </a:tcPr>
                </a:tc>
              </a:tr>
              <a:tr h="544266">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E</a:t>
                      </a:r>
                      <a:r>
                        <a:rPr kumimoji="0" lang="en-US" altLang="en-US" sz="1800" b="0" i="1" u="none" strike="noStrike" cap="none" normalizeH="0" baseline="0" dirty="0" smtClean="0">
                          <a:ln>
                            <a:noFill/>
                          </a:ln>
                          <a:solidFill>
                            <a:schemeClr val="tx1"/>
                          </a:solidFill>
                          <a:effectLst/>
                          <a:latin typeface="Arial" charset="0"/>
                          <a:ea typeface="ＭＳ Ｐゴシック" charset="-128"/>
                        </a:rPr>
                        <a:t>/u, </a:t>
                      </a:r>
                      <a:r>
                        <a:rPr kumimoji="0" lang="en-US" altLang="en-US" sz="1800" b="0" i="1" u="none" strike="noStrike" cap="none" normalizeH="0" baseline="0" dirty="0" err="1">
                          <a:ln>
                            <a:noFill/>
                          </a:ln>
                          <a:solidFill>
                            <a:schemeClr val="tx1"/>
                          </a:solidFill>
                          <a:effectLst/>
                          <a:latin typeface="Arial" charset="0"/>
                          <a:ea typeface="ＭＳ Ｐゴシック" charset="-128"/>
                        </a:rPr>
                        <a:t>GeV</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charset="0"/>
                          <a:ea typeface="ＭＳ Ｐゴシック" charset="-128"/>
                        </a:rPr>
                        <a:t>24-275</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charset="0"/>
                          <a:ea typeface="ＭＳ Ｐゴシック" charset="-128"/>
                        </a:rPr>
                        <a:t>10-183</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charset="0"/>
                          <a:ea typeface="ＭＳ Ｐゴシック" charset="-128"/>
                        </a:rPr>
                        <a:t>12-137</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165100" prst="coolSlant"/>
                      <a:lightRig rig="flood" dir="t"/>
                    </a:cell3D>
                    <a:solidFill>
                      <a:srgbClr val="CCFFCC"/>
                    </a:solidFill>
                  </a:tcPr>
                </a:tc>
              </a:tr>
              <a:tr h="544266">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a:t>
                      </a:r>
                      <a:r>
                        <a:rPr kumimoji="0" lang="en-US" altLang="en-US" sz="1800" b="0" i="1" u="none" strike="noStrike" cap="none" normalizeH="0" baseline="0" dirty="0" err="1">
                          <a:ln>
                            <a:noFill/>
                          </a:ln>
                          <a:solidFill>
                            <a:schemeClr val="tx1"/>
                          </a:solidFill>
                          <a:effectLst/>
                          <a:latin typeface="Arial" charset="0"/>
                          <a:ea typeface="ＭＳ Ｐゴシック" charset="-128"/>
                        </a:rPr>
                        <a:t>G</a:t>
                      </a:r>
                      <a:r>
                        <a:rPr kumimoji="0" lang="en-US" altLang="en-US" sz="1800" b="0" i="1" u="none" strike="noStrike" cap="none" normalizeH="0" baseline="0" dirty="0" err="1">
                          <a:ln>
                            <a:noFill/>
                          </a:ln>
                          <a:solidFill>
                            <a:schemeClr val="tx1"/>
                          </a:solidFill>
                          <a:effectLst/>
                          <a:latin typeface="Symbol" charset="2"/>
                          <a:ea typeface="ＭＳ Ｐゴシック" charset="-128"/>
                        </a:rPr>
                        <a:t>g</a:t>
                      </a:r>
                      <a:r>
                        <a:rPr kumimoji="0" lang="en-US" altLang="en-US" sz="1800" b="0" i="1" u="none" strike="noStrike" cap="none" normalizeH="0" baseline="0" dirty="0">
                          <a:ln>
                            <a:noFill/>
                          </a:ln>
                          <a:solidFill>
                            <a:schemeClr val="tx1"/>
                          </a:solidFill>
                          <a:effectLst/>
                          <a:latin typeface="Symbol" charset="2"/>
                          <a:ea typeface="ＭＳ Ｐゴシック" charset="-128"/>
                        </a:rPr>
                        <a:t> </a:t>
                      </a:r>
                      <a:r>
                        <a:rPr kumimoji="0" lang="en-US" altLang="en-US" sz="1800" b="0" i="0" u="none" strike="noStrike" cap="none" normalizeH="0" baseline="0" dirty="0">
                          <a:ln>
                            <a:noFill/>
                          </a:ln>
                          <a:solidFill>
                            <a:schemeClr val="tx1"/>
                          </a:solidFill>
                          <a:effectLst/>
                          <a:latin typeface="Symbol" charset="2"/>
                          <a:ea typeface="ＭＳ Ｐゴシック"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charset="0"/>
                          <a:ea typeface="ＭＳ Ｐゴシック" charset="-128"/>
                        </a:rPr>
                        <a:t>45.5-525.5</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charset="0"/>
                          <a:ea typeface="ＭＳ Ｐゴシック" charset="-128"/>
                        </a:rPr>
                        <a:t>48.5-818</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charset="0"/>
                          <a:ea typeface="ＭＳ Ｐゴシック" charset="-128"/>
                        </a:rPr>
                        <a:t>1.6-</a:t>
                      </a:r>
                      <a:r>
                        <a:rPr kumimoji="0" lang="en-US" altLang="en-US" sz="1800" b="0" i="1" u="none" strike="noStrike" cap="none" normalizeH="0" baseline="0" dirty="0" smtClean="0">
                          <a:ln>
                            <a:noFill/>
                          </a:ln>
                          <a:solidFill>
                            <a:schemeClr val="tx1"/>
                          </a:solidFill>
                          <a:effectLst/>
                          <a:latin typeface="Arial" charset="0"/>
                          <a:ea typeface="ＭＳ Ｐゴシック" charset="-128"/>
                        </a:rPr>
                        <a:t>20.9</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w="165100" prst="coolSlant"/>
                      <a:lightRig rig="flood" dir="t"/>
                    </a:cell3D>
                    <a:solidFill>
                      <a:srgbClr val="CCFFCC"/>
                    </a:solidFill>
                  </a:tcPr>
                </a:tc>
              </a:tr>
            </a:tbl>
          </a:graphicData>
        </a:graphic>
      </p:graphicFrame>
      <p:sp>
        <p:nvSpPr>
          <p:cNvPr id="6" name="TextBox 5"/>
          <p:cNvSpPr txBox="1"/>
          <p:nvPr/>
        </p:nvSpPr>
        <p:spPr>
          <a:xfrm>
            <a:off x="5672138" y="3465513"/>
            <a:ext cx="3471862" cy="286232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buClr>
                <a:srgbClr val="FF0000"/>
              </a:buClr>
              <a:defRPr/>
            </a:pPr>
            <a:r>
              <a:rPr lang="en-US" b="0" dirty="0">
                <a:solidFill>
                  <a:srgbClr val="000090"/>
                </a:solidFill>
                <a:latin typeface="Times New Roman"/>
                <a:cs typeface="Times New Roman"/>
              </a:rPr>
              <a:t>Small deuteron G: </a:t>
            </a:r>
          </a:p>
          <a:p>
            <a:pPr marL="285750" indent="-285750">
              <a:buClr>
                <a:srgbClr val="FF0000"/>
              </a:buClr>
              <a:buFont typeface="Arial"/>
              <a:buChar char="•"/>
              <a:defRPr/>
            </a:pPr>
            <a:r>
              <a:rPr lang="en-US" b="0" dirty="0">
                <a:solidFill>
                  <a:srgbClr val="000090"/>
                </a:solidFill>
                <a:latin typeface="Times New Roman"/>
                <a:cs typeface="Times New Roman"/>
              </a:rPr>
              <a:t>Much higher magnetic field required for spin rotation</a:t>
            </a:r>
          </a:p>
          <a:p>
            <a:pPr>
              <a:buClr>
                <a:srgbClr val="FF0000"/>
              </a:buClr>
              <a:defRPr/>
            </a:pPr>
            <a:r>
              <a:rPr lang="en-US" b="0" i="1" dirty="0">
                <a:solidFill>
                  <a:srgbClr val="000090"/>
                </a:solidFill>
                <a:latin typeface="Times New Roman"/>
                <a:cs typeface="Times New Roman"/>
              </a:rPr>
              <a:t>(Siberian Snakes not feasible)</a:t>
            </a:r>
          </a:p>
          <a:p>
            <a:pPr marL="285750" indent="-285750">
              <a:buClr>
                <a:srgbClr val="FF0000"/>
              </a:buClr>
              <a:buFont typeface="Arial"/>
              <a:buChar char="•"/>
              <a:defRPr/>
            </a:pPr>
            <a:r>
              <a:rPr lang="en-US" b="0" dirty="0">
                <a:solidFill>
                  <a:srgbClr val="000090"/>
                </a:solidFill>
                <a:latin typeface="Times New Roman"/>
                <a:cs typeface="Times New Roman"/>
              </a:rPr>
              <a:t>But:</a:t>
            </a:r>
          </a:p>
          <a:p>
            <a:pPr marL="742950" lvl="1" indent="-285750">
              <a:buClr>
                <a:srgbClr val="FF0000"/>
              </a:buClr>
              <a:buFont typeface="Arial"/>
              <a:buChar char="•"/>
              <a:defRPr/>
            </a:pPr>
            <a:r>
              <a:rPr lang="en-US" b="0" dirty="0">
                <a:solidFill>
                  <a:srgbClr val="000090"/>
                </a:solidFill>
                <a:latin typeface="Times New Roman"/>
                <a:cs typeface="Times New Roman"/>
              </a:rPr>
              <a:t>Weaker resonances </a:t>
            </a:r>
          </a:p>
          <a:p>
            <a:pPr marL="742950" lvl="1" indent="-285750">
              <a:buClr>
                <a:srgbClr val="FF0000"/>
              </a:buClr>
              <a:buFont typeface="Arial"/>
              <a:buChar char="•"/>
              <a:defRPr/>
            </a:pPr>
            <a:r>
              <a:rPr lang="en-US" b="0" dirty="0">
                <a:solidFill>
                  <a:srgbClr val="000090"/>
                </a:solidFill>
                <a:latin typeface="Times New Roman"/>
                <a:cs typeface="Times New Roman"/>
              </a:rPr>
              <a:t>Small number of resonances</a:t>
            </a:r>
          </a:p>
          <a:p>
            <a:pPr lvl="1">
              <a:buClr>
                <a:srgbClr val="FF0000"/>
              </a:buClr>
              <a:defRPr/>
            </a:pPr>
            <a:r>
              <a:rPr lang="en-US" b="0" i="1" dirty="0">
                <a:solidFill>
                  <a:srgbClr val="000090"/>
                </a:solidFill>
                <a:latin typeface="Times New Roman"/>
                <a:cs typeface="Times New Roman"/>
              </a:rPr>
              <a:t>(makes </a:t>
            </a:r>
            <a:r>
              <a:rPr lang="en-US" b="0" i="1" dirty="0" smtClean="0">
                <a:solidFill>
                  <a:srgbClr val="000090"/>
                </a:solidFill>
                <a:latin typeface="Times New Roman"/>
                <a:cs typeface="Times New Roman"/>
              </a:rPr>
              <a:t>it possible to deal </a:t>
            </a:r>
            <a:r>
              <a:rPr lang="en-US" b="0" i="1" dirty="0">
                <a:solidFill>
                  <a:srgbClr val="000090"/>
                </a:solidFill>
                <a:latin typeface="Times New Roman"/>
                <a:cs typeface="Times New Roman"/>
              </a:rPr>
              <a:t>with individual resonances</a:t>
            </a:r>
            <a:r>
              <a:rPr lang="en-US" b="0" i="1" dirty="0">
                <a:solidFill>
                  <a:srgbClr val="000090"/>
                </a:solidFill>
                <a:latin typeface="+mj-lt"/>
              </a:rPr>
              <a:t>)</a:t>
            </a:r>
          </a:p>
        </p:txBody>
      </p:sp>
      <p:sp>
        <p:nvSpPr>
          <p:cNvPr id="50182" name="TextBox 6"/>
          <p:cNvSpPr txBox="1">
            <a:spLocks noChangeArrowheads="1"/>
          </p:cNvSpPr>
          <p:nvPr/>
        </p:nvSpPr>
        <p:spPr bwMode="auto">
          <a:xfrm>
            <a:off x="1578813" y="3256341"/>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dirty="0"/>
              <a:t>In </a:t>
            </a:r>
            <a:r>
              <a:rPr lang="en-US" dirty="0" err="1"/>
              <a:t>eRHIC</a:t>
            </a:r>
            <a:r>
              <a:rPr lang="en-US" dirty="0"/>
              <a:t> hadron ring</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1452" y="747608"/>
            <a:ext cx="8914535" cy="5791305"/>
          </a:xfrm>
        </p:spPr>
        <p:txBody>
          <a:bodyPr>
            <a:noAutofit/>
          </a:bodyPr>
          <a:lstStyle/>
          <a:p>
            <a:pPr>
              <a:buClr>
                <a:srgbClr val="FF0000"/>
              </a:buClr>
            </a:pPr>
            <a:r>
              <a:rPr lang="en-US" sz="2200" dirty="0" smtClean="0">
                <a:solidFill>
                  <a:srgbClr val="000090"/>
                </a:solidFill>
                <a:latin typeface="Times New Roman"/>
                <a:cs typeface="Times New Roman"/>
              </a:rPr>
              <a:t>We had similar constraint in the AGS: magnetic field </a:t>
            </a:r>
            <a:r>
              <a:rPr lang="en-US" sz="2200" dirty="0" smtClean="0">
                <a:solidFill>
                  <a:srgbClr val="000090"/>
                </a:solidFill>
                <a:latin typeface="Times New Roman"/>
                <a:cs typeface="Times New Roman"/>
              </a:rPr>
              <a:t>from a full snake is too strong and associated orbit excursion is also too large. </a:t>
            </a:r>
          </a:p>
          <a:p>
            <a:pPr>
              <a:buClr>
                <a:srgbClr val="FF0000"/>
              </a:buClr>
            </a:pPr>
            <a:r>
              <a:rPr lang="en-US" sz="2200" dirty="0" smtClean="0">
                <a:solidFill>
                  <a:srgbClr val="000090"/>
                </a:solidFill>
                <a:latin typeface="Times New Roman"/>
                <a:cs typeface="Times New Roman"/>
              </a:rPr>
              <a:t>The imperfection resonances were overcome by 1) harmonic orbit correction  (used in 1980s and now in the AGS Booster); 2) partial snake. </a:t>
            </a:r>
          </a:p>
          <a:p>
            <a:pPr>
              <a:buClr>
                <a:srgbClr val="FF0000"/>
              </a:buClr>
            </a:pPr>
            <a:r>
              <a:rPr lang="en-US" sz="2200" dirty="0" smtClean="0">
                <a:solidFill>
                  <a:srgbClr val="000090"/>
                </a:solidFill>
                <a:latin typeface="Times New Roman"/>
                <a:cs typeface="Times New Roman"/>
              </a:rPr>
              <a:t>The intrinsic resonance were overcome by</a:t>
            </a:r>
          </a:p>
          <a:p>
            <a:pPr marL="914400" lvl="1" indent="-457200">
              <a:buClr>
                <a:srgbClr val="FF0000"/>
              </a:buClr>
              <a:buFont typeface="+mj-lt"/>
              <a:buAutoNum type="arabicPeriod"/>
            </a:pPr>
            <a:r>
              <a:rPr lang="en-US" sz="2200" dirty="0" smtClean="0">
                <a:solidFill>
                  <a:srgbClr val="000090"/>
                </a:solidFill>
                <a:latin typeface="Times New Roman"/>
                <a:cs typeface="Times New Roman"/>
              </a:rPr>
              <a:t>Speed up crossing of intrinsic resonances by betatron strong tune jumps (~0.2 in </a:t>
            </a:r>
            <a:r>
              <a:rPr lang="en-US" sz="2200" dirty="0" smtClean="0">
                <a:solidFill>
                  <a:srgbClr val="000090"/>
                </a:solidFill>
                <a:latin typeface="Times New Roman"/>
                <a:cs typeface="Times New Roman"/>
              </a:rPr>
              <a:t>one turn, ~0.2 in 10 turns for strong ones; ~0.04 in 35 turns for weak ones); </a:t>
            </a:r>
          </a:p>
          <a:p>
            <a:pPr marL="914400" lvl="1" indent="-457200">
              <a:buClr>
                <a:srgbClr val="FF0000"/>
              </a:buClr>
              <a:buFont typeface="+mj-lt"/>
              <a:buAutoNum type="arabicPeriod"/>
            </a:pPr>
            <a:r>
              <a:rPr lang="en-US" sz="2200" dirty="0" smtClean="0">
                <a:solidFill>
                  <a:srgbClr val="000090"/>
                </a:solidFill>
                <a:latin typeface="Times New Roman"/>
                <a:cs typeface="Times New Roman"/>
              </a:rPr>
              <a:t>Enhancement of strong intrinsic resonances by creating coherent betatron oscillations using an </a:t>
            </a:r>
            <a:r>
              <a:rPr lang="en-US" sz="2200" dirty="0" smtClean="0">
                <a:solidFill>
                  <a:srgbClr val="000090"/>
                </a:solidFill>
                <a:latin typeface="Times New Roman"/>
                <a:cs typeface="Times New Roman"/>
              </a:rPr>
              <a:t>AC dipole; </a:t>
            </a:r>
          </a:p>
          <a:p>
            <a:pPr marL="914400" lvl="1" indent="-457200">
              <a:buClr>
                <a:srgbClr val="FF0000"/>
              </a:buClr>
              <a:buFont typeface="+mj-lt"/>
              <a:buAutoNum type="arabicPeriod"/>
            </a:pPr>
            <a:r>
              <a:rPr lang="en-US" sz="2200" dirty="0">
                <a:solidFill>
                  <a:srgbClr val="000090"/>
                </a:solidFill>
                <a:latin typeface="Times New Roman"/>
                <a:cs typeface="Times New Roman"/>
              </a:rPr>
              <a:t>R</a:t>
            </a:r>
            <a:r>
              <a:rPr lang="en-US" sz="2200" dirty="0" smtClean="0">
                <a:solidFill>
                  <a:srgbClr val="000090"/>
                </a:solidFill>
                <a:latin typeface="Times New Roman"/>
                <a:cs typeface="Times New Roman"/>
              </a:rPr>
              <a:t>adial jump for weak intrinsic resonances </a:t>
            </a:r>
          </a:p>
          <a:p>
            <a:pPr marL="914400" lvl="1" indent="-457200">
              <a:buClr>
                <a:srgbClr val="FF0000"/>
              </a:buClr>
              <a:buFont typeface="+mj-lt"/>
              <a:buAutoNum type="arabicPeriod"/>
            </a:pPr>
            <a:r>
              <a:rPr lang="en-US" sz="2200" dirty="0" smtClean="0">
                <a:solidFill>
                  <a:srgbClr val="000090"/>
                </a:solidFill>
                <a:latin typeface="Times New Roman"/>
                <a:cs typeface="Times New Roman"/>
              </a:rPr>
              <a:t>Strong partial snake(s)</a:t>
            </a:r>
            <a:endParaRPr lang="en-US" sz="2200" dirty="0" smtClean="0">
              <a:solidFill>
                <a:srgbClr val="000090"/>
              </a:solidFill>
              <a:latin typeface="Times New Roman"/>
              <a:cs typeface="Times New Roman"/>
            </a:endParaRPr>
          </a:p>
          <a:p>
            <a:pPr>
              <a:buClr>
                <a:srgbClr val="FF0000"/>
              </a:buClr>
            </a:pPr>
            <a:r>
              <a:rPr lang="en-US" sz="2200" dirty="0" smtClean="0">
                <a:solidFill>
                  <a:srgbClr val="000090"/>
                </a:solidFill>
                <a:latin typeface="Times New Roman"/>
                <a:cs typeface="Times New Roman"/>
              </a:rPr>
              <a:t>Taking </a:t>
            </a:r>
            <a:r>
              <a:rPr lang="en-US" sz="2200" dirty="0" smtClean="0">
                <a:solidFill>
                  <a:srgbClr val="000090"/>
                </a:solidFill>
                <a:latin typeface="Times New Roman"/>
                <a:cs typeface="Times New Roman"/>
              </a:rPr>
              <a:t>advantage of small number of resonances one can  address particular </a:t>
            </a:r>
            <a:r>
              <a:rPr lang="en-US" sz="2200" dirty="0" smtClean="0">
                <a:solidFill>
                  <a:srgbClr val="000090"/>
                </a:solidFill>
                <a:latin typeface="Times New Roman"/>
                <a:cs typeface="Times New Roman"/>
              </a:rPr>
              <a:t>resonances, </a:t>
            </a:r>
            <a:r>
              <a:rPr lang="en-US" sz="2200" dirty="0" smtClean="0">
                <a:solidFill>
                  <a:srgbClr val="000090"/>
                </a:solidFill>
                <a:latin typeface="Times New Roman"/>
                <a:cs typeface="Times New Roman"/>
              </a:rPr>
              <a:t>by applying known accelerator </a:t>
            </a:r>
            <a:r>
              <a:rPr lang="en-US" sz="2200" dirty="0" smtClean="0">
                <a:solidFill>
                  <a:srgbClr val="000090"/>
                </a:solidFill>
                <a:latin typeface="Times New Roman"/>
                <a:cs typeface="Times New Roman"/>
              </a:rPr>
              <a:t>technologies.</a:t>
            </a:r>
            <a:endParaRPr lang="en-US" sz="2200" dirty="0">
              <a:solidFill>
                <a:srgbClr val="000090"/>
              </a:solidFill>
              <a:latin typeface="Times New Roman"/>
              <a:cs typeface="Times New Roman"/>
            </a:endParaRPr>
          </a:p>
          <a:p>
            <a:pPr>
              <a:buClr>
                <a:srgbClr val="FF0000"/>
              </a:buClr>
            </a:pPr>
            <a:r>
              <a:rPr lang="en-US" sz="2200" dirty="0" smtClean="0">
                <a:solidFill>
                  <a:srgbClr val="000090"/>
                </a:solidFill>
                <a:latin typeface="Times New Roman"/>
                <a:cs typeface="Times New Roman"/>
              </a:rPr>
              <a:t>Increased </a:t>
            </a:r>
            <a:r>
              <a:rPr lang="en-US" sz="2200" dirty="0" smtClean="0">
                <a:solidFill>
                  <a:srgbClr val="000090"/>
                </a:solidFill>
                <a:latin typeface="Times New Roman"/>
                <a:cs typeface="Times New Roman"/>
              </a:rPr>
              <a:t>machine setup time (compared with a setup relying on Siberian Snakes for protons and </a:t>
            </a:r>
            <a:r>
              <a:rPr lang="en-US" sz="2200" dirty="0" smtClean="0">
                <a:solidFill>
                  <a:srgbClr val="000090"/>
                </a:solidFill>
                <a:latin typeface="Times New Roman"/>
                <a:cs typeface="Times New Roman"/>
              </a:rPr>
              <a:t>3He</a:t>
            </a:r>
            <a:r>
              <a:rPr lang="en-US" sz="2200" baseline="30000" dirty="0" smtClean="0">
                <a:solidFill>
                  <a:srgbClr val="000090"/>
                </a:solidFill>
                <a:latin typeface="Times New Roman"/>
                <a:cs typeface="Times New Roman"/>
              </a:rPr>
              <a:t>+2</a:t>
            </a:r>
            <a:r>
              <a:rPr lang="en-US" sz="2200" dirty="0" smtClean="0">
                <a:solidFill>
                  <a:srgbClr val="000090"/>
                </a:solidFill>
                <a:latin typeface="Times New Roman"/>
                <a:cs typeface="Times New Roman"/>
              </a:rPr>
              <a:t> </a:t>
            </a:r>
            <a:r>
              <a:rPr lang="en-US" sz="2200" dirty="0" smtClean="0">
                <a:solidFill>
                  <a:srgbClr val="000090"/>
                </a:solidFill>
                <a:latin typeface="Times New Roman"/>
                <a:cs typeface="Times New Roman"/>
              </a:rPr>
              <a:t>) but feasible.</a:t>
            </a:r>
            <a:endParaRPr lang="en-US" sz="2200" dirty="0">
              <a:solidFill>
                <a:srgbClr val="000090"/>
              </a:solidFill>
              <a:latin typeface="Times New Roman"/>
              <a:cs typeface="Times New Roman"/>
            </a:endParaRPr>
          </a:p>
        </p:txBody>
      </p:sp>
      <p:sp>
        <p:nvSpPr>
          <p:cNvPr id="4" name="Slide Number Placeholder 3"/>
          <p:cNvSpPr>
            <a:spLocks noGrp="1"/>
          </p:cNvSpPr>
          <p:nvPr>
            <p:ph type="sldNum" sz="quarter" idx="12"/>
          </p:nvPr>
        </p:nvSpPr>
        <p:spPr/>
        <p:txBody>
          <a:bodyPr/>
          <a:lstStyle/>
          <a:p>
            <a:fld id="{893C5830-40F3-F04E-B2E3-10E6672BA8FF}" type="slidenum">
              <a:rPr lang="en-US" smtClean="0">
                <a:solidFill>
                  <a:prstClr val="white"/>
                </a:solidFill>
              </a:rPr>
              <a:pPr/>
              <a:t>11</a:t>
            </a:fld>
            <a:endParaRPr lang="en-US" dirty="0">
              <a:solidFill>
                <a:prstClr val="white"/>
              </a:solidFill>
            </a:endParaRPr>
          </a:p>
        </p:txBody>
      </p:sp>
      <p:sp>
        <p:nvSpPr>
          <p:cNvPr id="6" name="Title 1"/>
          <p:cNvSpPr>
            <a:spLocks noGrp="1"/>
          </p:cNvSpPr>
          <p:nvPr>
            <p:ph type="title"/>
          </p:nvPr>
        </p:nvSpPr>
        <p:spPr>
          <a:xfrm>
            <a:off x="100587" y="128752"/>
            <a:ext cx="8915400" cy="715963"/>
          </a:xfrm>
        </p:spPr>
        <p:txBody>
          <a:bodyPr/>
          <a:lstStyle/>
          <a:p>
            <a:r>
              <a:rPr lang="en-US" sz="3600" b="1" dirty="0" smtClean="0">
                <a:solidFill>
                  <a:srgbClr val="FF0000"/>
                </a:solidFill>
                <a:latin typeface="Times New Roman" charset="0"/>
                <a:ea typeface="ＭＳ Ｐゴシック" charset="0"/>
              </a:rPr>
              <a:t>What to Do If a Full Snake Is Not Practical?</a:t>
            </a:r>
            <a:endParaRPr lang="en-US" sz="3600" b="1" dirty="0">
              <a:solidFill>
                <a:srgbClr val="FF0000"/>
              </a:solidFill>
              <a:latin typeface="Times New Roman" charset="0"/>
              <a:ea typeface="ＭＳ Ｐゴシック" charset="0"/>
            </a:endParaRPr>
          </a:p>
        </p:txBody>
      </p:sp>
      <p:sp>
        <p:nvSpPr>
          <p:cNvPr id="7" name="Footer Placeholder 2"/>
          <p:cNvSpPr txBox="1">
            <a:spLocks/>
          </p:cNvSpPr>
          <p:nvPr/>
        </p:nvSpPr>
        <p:spPr>
          <a:xfrm>
            <a:off x="1748723" y="6448634"/>
            <a:ext cx="2514600" cy="2286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ja-JP" altLang="en-US" smtClean="0"/>
              <a:t>Haixin Huang</a:t>
            </a:r>
            <a:endParaRPr lang="en-US" altLang="ja-JP" dirty="0"/>
          </a:p>
        </p:txBody>
      </p:sp>
    </p:spTree>
    <p:extLst>
      <p:ext uri="{BB962C8B-B14F-4D97-AF65-F5344CB8AC3E}">
        <p14:creationId xmlns:p14="http://schemas.microsoft.com/office/powerpoint/2010/main" val="33261096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4294967295"/>
          </p:nvPr>
        </p:nvSpPr>
        <p:spPr>
          <a:xfrm>
            <a:off x="3886200" y="6400800"/>
            <a:ext cx="2514600" cy="228600"/>
          </a:xfrm>
          <a:prstGeom prst="rect">
            <a:avLst/>
          </a:prstGeom>
        </p:spPr>
        <p:txBody>
          <a:bodyPr/>
          <a:lstStyle/>
          <a:p>
            <a:pPr>
              <a:defRPr/>
            </a:pPr>
            <a:r>
              <a:rPr lang="ja-JP" altLang="en-US"/>
              <a:t>Haixin Huang</a:t>
            </a:r>
            <a:endParaRPr lang="en-US" altLang="ja-JP" dirty="0"/>
          </a:p>
        </p:txBody>
      </p:sp>
      <p:sp>
        <p:nvSpPr>
          <p:cNvPr id="26627" name="Slide Number Placeholder 3"/>
          <p:cNvSpPr>
            <a:spLocks noGrp="1"/>
          </p:cNvSpPr>
          <p:nvPr>
            <p:ph type="sldNum" sz="quarter" idx="12"/>
          </p:nvPr>
        </p:nvSpPr>
        <p:spPr>
          <a:xfrm>
            <a:off x="2027958" y="6361531"/>
            <a:ext cx="2057400" cy="365125"/>
          </a:xfrm>
        </p:spPr>
        <p:txBody>
          <a:bodyPr/>
          <a:lstStyle/>
          <a:p>
            <a:pPr>
              <a:defRPr/>
            </a:pPr>
            <a:fld id="{6EBE2755-BDE2-B045-9AEA-9433A8C9EAE8}" type="slidenum">
              <a:rPr lang="ja-JP" altLang="en-US"/>
              <a:pPr>
                <a:defRPr/>
              </a:pPr>
              <a:t>12</a:t>
            </a:fld>
            <a:endParaRPr lang="en-US" altLang="ja-JP" dirty="0"/>
          </a:p>
        </p:txBody>
      </p:sp>
      <p:sp>
        <p:nvSpPr>
          <p:cNvPr id="51203" name="Rectangle 2"/>
          <p:cNvSpPr>
            <a:spLocks noGrp="1" noChangeArrowheads="1"/>
          </p:cNvSpPr>
          <p:nvPr>
            <p:ph type="title" idx="4294967295"/>
          </p:nvPr>
        </p:nvSpPr>
        <p:spPr>
          <a:xfrm>
            <a:off x="179066" y="115426"/>
            <a:ext cx="8610600" cy="533400"/>
          </a:xfrm>
        </p:spPr>
        <p:txBody>
          <a:bodyPr>
            <a:normAutofit fontScale="90000"/>
          </a:bodyPr>
          <a:lstStyle/>
          <a:p>
            <a:pPr eaLnBrk="1" hangingPunct="1"/>
            <a:r>
              <a:rPr lang="en-US" sz="3600" b="1" dirty="0">
                <a:solidFill>
                  <a:srgbClr val="FF0000"/>
                </a:solidFill>
                <a:latin typeface="Times New Roman" charset="0"/>
                <a:ea typeface="ＭＳ Ｐゴシック" charset="0"/>
              </a:rPr>
              <a:t>Polarized Deuterons in the Injectors</a:t>
            </a:r>
          </a:p>
        </p:txBody>
      </p:sp>
      <p:sp>
        <p:nvSpPr>
          <p:cNvPr id="51204" name="Rectangle 5"/>
          <p:cNvSpPr>
            <a:spLocks noChangeArrowheads="1"/>
          </p:cNvSpPr>
          <p:nvPr/>
        </p:nvSpPr>
        <p:spPr bwMode="auto">
          <a:xfrm>
            <a:off x="0" y="648826"/>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rgbClr val="FF0000"/>
              </a:buClr>
              <a:buFontTx/>
              <a:buChar char="•"/>
            </a:pPr>
            <a:r>
              <a:rPr lang="en-US" sz="2800" b="0" dirty="0" err="1">
                <a:solidFill>
                  <a:srgbClr val="003399"/>
                </a:solidFill>
                <a:latin typeface="Times New Roman"/>
                <a:cs typeface="Times New Roman"/>
              </a:rPr>
              <a:t>Gγ</a:t>
            </a:r>
            <a:r>
              <a:rPr lang="en-US" sz="2800" b="0" dirty="0">
                <a:solidFill>
                  <a:srgbClr val="003399"/>
                </a:solidFill>
                <a:latin typeface="Times New Roman"/>
                <a:cs typeface="Times New Roman"/>
              </a:rPr>
              <a:t> range in the </a:t>
            </a:r>
            <a:r>
              <a:rPr lang="en-US" sz="2800" b="0" dirty="0">
                <a:solidFill>
                  <a:schemeClr val="tx1"/>
                </a:solidFill>
                <a:latin typeface="Times New Roman"/>
                <a:cs typeface="Times New Roman"/>
              </a:rPr>
              <a:t>Booster</a:t>
            </a:r>
            <a:r>
              <a:rPr lang="en-US" sz="2800" b="0" dirty="0">
                <a:solidFill>
                  <a:srgbClr val="003399"/>
                </a:solidFill>
                <a:latin typeface="Times New Roman"/>
                <a:cs typeface="Times New Roman"/>
              </a:rPr>
              <a:t>: -0.14 to -0.22. No imperfection resonance. If fractional tune is not between 0.14 and 0.22 (or 0.78-0.86), no need to concern about intrinsic one either. </a:t>
            </a:r>
          </a:p>
          <a:p>
            <a:pPr marL="469900" indent="-469900">
              <a:spcBef>
                <a:spcPct val="20000"/>
              </a:spcBef>
              <a:buClr>
                <a:srgbClr val="FF0000"/>
              </a:buClr>
              <a:buFontTx/>
              <a:buChar char="•"/>
            </a:pPr>
            <a:r>
              <a:rPr lang="en-US" sz="2800" b="0" dirty="0" err="1">
                <a:solidFill>
                  <a:srgbClr val="003399"/>
                </a:solidFill>
                <a:latin typeface="Times New Roman"/>
                <a:cs typeface="Times New Roman"/>
              </a:rPr>
              <a:t>Gγ</a:t>
            </a:r>
            <a:r>
              <a:rPr lang="en-US" sz="2800" b="0" dirty="0">
                <a:solidFill>
                  <a:srgbClr val="003399"/>
                </a:solidFill>
                <a:latin typeface="Times New Roman"/>
                <a:cs typeface="Times New Roman"/>
              </a:rPr>
              <a:t> range in the </a:t>
            </a:r>
            <a:r>
              <a:rPr lang="en-US" sz="2800" b="0" dirty="0">
                <a:solidFill>
                  <a:srgbClr val="000000"/>
                </a:solidFill>
                <a:latin typeface="Times New Roman"/>
                <a:cs typeface="Times New Roman"/>
              </a:rPr>
              <a:t>AGS</a:t>
            </a:r>
            <a:r>
              <a:rPr lang="en-US" sz="2800" b="0" dirty="0">
                <a:solidFill>
                  <a:srgbClr val="003399"/>
                </a:solidFill>
                <a:latin typeface="Times New Roman"/>
                <a:cs typeface="Times New Roman"/>
              </a:rPr>
              <a:t>: -0.22 to -1.6. One very weak imperfection resonance. Three intrinsic resonances but none of them is enhanced </a:t>
            </a:r>
            <a:r>
              <a:rPr lang="en-US" sz="2800" b="0" dirty="0" smtClean="0">
                <a:solidFill>
                  <a:srgbClr val="003399"/>
                </a:solidFill>
                <a:latin typeface="Times New Roman"/>
                <a:cs typeface="Times New Roman"/>
              </a:rPr>
              <a:t>with </a:t>
            </a:r>
            <a:r>
              <a:rPr lang="en-US" sz="2800" b="0" dirty="0" err="1" smtClean="0">
                <a:solidFill>
                  <a:srgbClr val="003399"/>
                </a:solidFill>
                <a:latin typeface="Times New Roman"/>
                <a:cs typeface="Times New Roman"/>
              </a:rPr>
              <a:t>superperiod</a:t>
            </a:r>
            <a:r>
              <a:rPr lang="en-US" sz="2800" b="0" dirty="0" smtClean="0">
                <a:solidFill>
                  <a:srgbClr val="003399"/>
                </a:solidFill>
                <a:latin typeface="Times New Roman"/>
                <a:cs typeface="Times New Roman"/>
              </a:rPr>
              <a:t> </a:t>
            </a:r>
            <a:r>
              <a:rPr lang="en-US" sz="2800" b="0" dirty="0">
                <a:solidFill>
                  <a:srgbClr val="003399"/>
                </a:solidFill>
                <a:latin typeface="Times New Roman"/>
                <a:cs typeface="Times New Roman"/>
              </a:rPr>
              <a:t>of 12. For the given AGS ramp rate, none of these causes polarization loss. </a:t>
            </a:r>
          </a:p>
          <a:p>
            <a:pPr marL="469900" indent="-469900">
              <a:spcBef>
                <a:spcPct val="20000"/>
              </a:spcBef>
              <a:buClr>
                <a:srgbClr val="FF0000"/>
              </a:buClr>
              <a:buFontTx/>
              <a:buChar char="•"/>
            </a:pPr>
            <a:r>
              <a:rPr lang="en-US" sz="2800" b="0" dirty="0" err="1">
                <a:solidFill>
                  <a:srgbClr val="000000"/>
                </a:solidFill>
                <a:latin typeface="Times New Roman"/>
                <a:cs typeface="Times New Roman"/>
              </a:rPr>
              <a:t>AtR</a:t>
            </a:r>
            <a:r>
              <a:rPr lang="en-US" sz="2800" b="0" dirty="0">
                <a:solidFill>
                  <a:srgbClr val="000000"/>
                </a:solidFill>
                <a:latin typeface="Times New Roman"/>
                <a:cs typeface="Times New Roman"/>
              </a:rPr>
              <a:t> line</a:t>
            </a:r>
            <a:r>
              <a:rPr lang="en-US" sz="2800" b="0" dirty="0">
                <a:solidFill>
                  <a:srgbClr val="003399"/>
                </a:solidFill>
                <a:latin typeface="Times New Roman"/>
                <a:cs typeface="Times New Roman"/>
              </a:rPr>
              <a:t>: With such a small G value and no snake in the AGS, the spin match in the </a:t>
            </a:r>
            <a:r>
              <a:rPr lang="en-US" sz="2800" b="0" dirty="0" err="1">
                <a:solidFill>
                  <a:srgbClr val="003399"/>
                </a:solidFill>
                <a:latin typeface="Times New Roman"/>
                <a:cs typeface="Times New Roman"/>
              </a:rPr>
              <a:t>AtR</a:t>
            </a:r>
            <a:r>
              <a:rPr lang="en-US" sz="2800" b="0" dirty="0">
                <a:solidFill>
                  <a:srgbClr val="003399"/>
                </a:solidFill>
                <a:latin typeface="Times New Roman"/>
                <a:cs typeface="Times New Roman"/>
              </a:rPr>
              <a:t> line is not an issue. Tracking shows that there would be no visible spin mismatch</a:t>
            </a:r>
            <a:r>
              <a:rPr lang="en-US" sz="2800" b="0" dirty="0" smtClean="0">
                <a:solidFill>
                  <a:srgbClr val="003399"/>
                </a:solidFill>
                <a:latin typeface="Times New Roman"/>
                <a:cs typeface="Times New Roman"/>
              </a:rPr>
              <a:t>.</a:t>
            </a:r>
            <a:endParaRPr lang="en-US" sz="2800" b="0" dirty="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5" descr="resonance.jpg"/>
          <p:cNvPicPr>
            <a:picLocks noGrp="1" noChangeAspect="1"/>
          </p:cNvPicPr>
          <p:nvPr>
            <p:ph idx="1"/>
          </p:nvPr>
        </p:nvPicPr>
        <p:blipFill>
          <a:blip r:embed="rId2">
            <a:extLst>
              <a:ext uri="{28A0092B-C50C-407E-A947-70E740481C1C}">
                <a14:useLocalDpi xmlns:a14="http://schemas.microsoft.com/office/drawing/2010/main" val="0"/>
              </a:ext>
            </a:extLst>
          </a:blip>
          <a:srcRect l="-12553" r="-12553"/>
          <a:stretch>
            <a:fillRect/>
          </a:stretch>
        </p:blipFill>
        <p:spPr>
          <a:xfrm>
            <a:off x="-250105" y="0"/>
            <a:ext cx="10117138" cy="6248400"/>
          </a:xfrm>
        </p:spPr>
      </p:pic>
      <p:sp>
        <p:nvSpPr>
          <p:cNvPr id="52226" name="Title 1"/>
          <p:cNvSpPr>
            <a:spLocks noGrp="1"/>
          </p:cNvSpPr>
          <p:nvPr>
            <p:ph type="title"/>
          </p:nvPr>
        </p:nvSpPr>
        <p:spPr>
          <a:xfrm>
            <a:off x="0" y="152400"/>
            <a:ext cx="9144000" cy="533400"/>
          </a:xfrm>
        </p:spPr>
        <p:txBody>
          <a:bodyPr>
            <a:noAutofit/>
          </a:bodyPr>
          <a:lstStyle/>
          <a:p>
            <a:r>
              <a:rPr lang="en-US" sz="2600" b="1" dirty="0">
                <a:solidFill>
                  <a:srgbClr val="FF0000"/>
                </a:solidFill>
                <a:latin typeface="Times New Roman" charset="0"/>
                <a:ea typeface="ＭＳ Ｐゴシック" charset="0"/>
              </a:rPr>
              <a:t>Resonance Strength for Deuterons in </a:t>
            </a:r>
            <a:r>
              <a:rPr lang="en-US" sz="2600" b="1" dirty="0" smtClean="0">
                <a:solidFill>
                  <a:srgbClr val="FF0000"/>
                </a:solidFill>
                <a:latin typeface="Times New Roman" charset="0"/>
                <a:ea typeface="ＭＳ Ｐゴシック" charset="0"/>
              </a:rPr>
              <a:t>Hadron</a:t>
            </a:r>
            <a:r>
              <a:rPr lang="en-US" sz="2600" b="1" dirty="0" smtClean="0">
                <a:solidFill>
                  <a:srgbClr val="FF0000"/>
                </a:solidFill>
                <a:latin typeface="Times New Roman" charset="0"/>
                <a:ea typeface="ＭＳ Ｐゴシック" charset="0"/>
              </a:rPr>
              <a:t> Ring (DEPOL)</a:t>
            </a:r>
            <a:endParaRPr lang="en-US" sz="2600" b="1" dirty="0">
              <a:solidFill>
                <a:srgbClr val="FF0000"/>
              </a:solidFill>
              <a:latin typeface="Times New Roman" charset="0"/>
              <a:ea typeface="ＭＳ Ｐゴシック" charset="0"/>
            </a:endParaRPr>
          </a:p>
        </p:txBody>
      </p:sp>
      <p:sp>
        <p:nvSpPr>
          <p:cNvPr id="4" name="Footer Placeholder 3"/>
          <p:cNvSpPr>
            <a:spLocks noGrp="1"/>
          </p:cNvSpPr>
          <p:nvPr>
            <p:ph type="ftr" sz="quarter" idx="4294967295"/>
          </p:nvPr>
        </p:nvSpPr>
        <p:spPr>
          <a:xfrm>
            <a:off x="1987618" y="6413584"/>
            <a:ext cx="2514600" cy="228600"/>
          </a:xfrm>
          <a:prstGeom prst="rect">
            <a:avLst/>
          </a:prstGeom>
        </p:spPr>
        <p:txBody>
          <a:bodyPr/>
          <a:lstStyle/>
          <a:p>
            <a:pPr>
              <a:defRPr/>
            </a:pPr>
            <a:r>
              <a:rPr lang="ja-JP" altLang="en-US" dirty="0" smtClean="0"/>
              <a:t>Haixin Huang</a:t>
            </a:r>
            <a:endParaRPr lang="en-US" altLang="ja-JP" dirty="0"/>
          </a:p>
        </p:txBody>
      </p:sp>
      <p:sp>
        <p:nvSpPr>
          <p:cNvPr id="5" name="Slide Number Placeholder 4"/>
          <p:cNvSpPr>
            <a:spLocks noGrp="1"/>
          </p:cNvSpPr>
          <p:nvPr>
            <p:ph type="sldNum" sz="quarter" idx="12"/>
          </p:nvPr>
        </p:nvSpPr>
        <p:spPr/>
        <p:txBody>
          <a:bodyPr/>
          <a:lstStyle/>
          <a:p>
            <a:pPr>
              <a:defRPr/>
            </a:pPr>
            <a:fld id="{45882257-D01F-A24E-BD89-C991E7CCA92B}" type="slidenum">
              <a:rPr lang="ja-JP" altLang="en-US" smtClean="0"/>
              <a:pPr>
                <a:defRPr/>
              </a:pPr>
              <a:t>13</a:t>
            </a:fld>
            <a:endParaRPr lang="en-US" altLang="ja-JP" dirty="0"/>
          </a:p>
        </p:txBody>
      </p:sp>
      <p:sp>
        <p:nvSpPr>
          <p:cNvPr id="52229" name="TextBox 8"/>
          <p:cNvSpPr txBox="1">
            <a:spLocks noChangeArrowheads="1"/>
          </p:cNvSpPr>
          <p:nvPr/>
        </p:nvSpPr>
        <p:spPr bwMode="auto">
          <a:xfrm>
            <a:off x="2133600" y="2438400"/>
            <a:ext cx="5715000" cy="1631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ltLang="zh-CN" dirty="0"/>
              <a:t>From the d-Au run in 2016, the expected </a:t>
            </a:r>
            <a:r>
              <a:rPr lang="en-US" altLang="zh-CN" dirty="0" err="1"/>
              <a:t>rms</a:t>
            </a:r>
            <a:r>
              <a:rPr lang="en-US" altLang="zh-CN" dirty="0"/>
              <a:t> emittance of  deuteron should be less than 2π. The </a:t>
            </a:r>
            <a:r>
              <a:rPr lang="en-US" altLang="zh-CN" dirty="0" err="1"/>
              <a:t>rms</a:t>
            </a:r>
            <a:r>
              <a:rPr lang="en-US" altLang="zh-CN" dirty="0"/>
              <a:t> orbit error should be under 0.3mm. The resonance  strengths are estimated with these beam conditions with run17 </a:t>
            </a:r>
            <a:r>
              <a:rPr lang="en-US" altLang="zh-CN" dirty="0" err="1"/>
              <a:t>pp</a:t>
            </a:r>
            <a:r>
              <a:rPr lang="en-US" altLang="zh-CN" dirty="0"/>
              <a:t> lattice.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4294967295"/>
          </p:nvPr>
        </p:nvSpPr>
        <p:spPr>
          <a:xfrm>
            <a:off x="2276806" y="6413584"/>
            <a:ext cx="2514600" cy="228600"/>
          </a:xfrm>
          <a:prstGeom prst="rect">
            <a:avLst/>
          </a:prstGeom>
        </p:spPr>
        <p:txBody>
          <a:bodyPr/>
          <a:lstStyle/>
          <a:p>
            <a:pPr>
              <a:defRPr/>
            </a:pPr>
            <a:r>
              <a:rPr lang="ja-JP" altLang="en-US" dirty="0"/>
              <a:t>Haixin Huang</a:t>
            </a:r>
            <a:endParaRPr lang="en-US" altLang="ja-JP" dirty="0"/>
          </a:p>
        </p:txBody>
      </p:sp>
      <p:sp>
        <p:nvSpPr>
          <p:cNvPr id="26627" name="Slide Number Placeholder 3"/>
          <p:cNvSpPr>
            <a:spLocks noGrp="1"/>
          </p:cNvSpPr>
          <p:nvPr>
            <p:ph type="sldNum" sz="quarter" idx="12"/>
          </p:nvPr>
        </p:nvSpPr>
        <p:spPr/>
        <p:txBody>
          <a:bodyPr/>
          <a:lstStyle/>
          <a:p>
            <a:pPr>
              <a:defRPr/>
            </a:pPr>
            <a:fld id="{2B0E6227-38D4-1743-AB64-EB6830011567}" type="slidenum">
              <a:rPr lang="ja-JP" altLang="en-US"/>
              <a:pPr>
                <a:defRPr/>
              </a:pPr>
              <a:t>14</a:t>
            </a:fld>
            <a:endParaRPr lang="en-US" altLang="ja-JP" dirty="0"/>
          </a:p>
        </p:txBody>
      </p:sp>
      <p:sp>
        <p:nvSpPr>
          <p:cNvPr id="53251" name="Rectangle 2"/>
          <p:cNvSpPr>
            <a:spLocks noGrp="1" noChangeArrowheads="1"/>
          </p:cNvSpPr>
          <p:nvPr>
            <p:ph type="title" idx="4294967295"/>
          </p:nvPr>
        </p:nvSpPr>
        <p:spPr>
          <a:xfrm>
            <a:off x="152400" y="152400"/>
            <a:ext cx="8686800" cy="533400"/>
          </a:xfrm>
        </p:spPr>
        <p:txBody>
          <a:bodyPr>
            <a:normAutofit fontScale="90000"/>
          </a:bodyPr>
          <a:lstStyle/>
          <a:p>
            <a:pPr eaLnBrk="1" hangingPunct="1"/>
            <a:r>
              <a:rPr lang="en-US" sz="3400" b="1">
                <a:solidFill>
                  <a:srgbClr val="FF0000"/>
                </a:solidFill>
                <a:latin typeface="Times New Roman" charset="0"/>
                <a:ea typeface="ＭＳ Ｐゴシック" charset="0"/>
              </a:rPr>
              <a:t>Polarized Deuterons in eRHIC Hadron Ring</a:t>
            </a:r>
          </a:p>
        </p:txBody>
      </p:sp>
      <p:sp>
        <p:nvSpPr>
          <p:cNvPr id="53252" name="Rectangle 5"/>
          <p:cNvSpPr>
            <a:spLocks noChangeArrowheads="1"/>
          </p:cNvSpPr>
          <p:nvPr/>
        </p:nvSpPr>
        <p:spPr bwMode="auto">
          <a:xfrm>
            <a:off x="0" y="685799"/>
            <a:ext cx="9144000" cy="499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rgbClr val="FF0000"/>
              </a:buClr>
              <a:buFontTx/>
              <a:buChar char="•"/>
            </a:pPr>
            <a:r>
              <a:rPr lang="en-US" sz="2800" b="0" dirty="0" err="1">
                <a:solidFill>
                  <a:srgbClr val="003399"/>
                </a:solidFill>
                <a:latin typeface="Times New Roman"/>
                <a:cs typeface="Times New Roman"/>
              </a:rPr>
              <a:t>Gγ</a:t>
            </a:r>
            <a:r>
              <a:rPr lang="en-US" sz="2800" b="0" dirty="0">
                <a:solidFill>
                  <a:srgbClr val="003399"/>
                </a:solidFill>
                <a:latin typeface="Times New Roman"/>
                <a:cs typeface="Times New Roman"/>
              </a:rPr>
              <a:t> range: -1.6 to -20.9. 19 imperfection resonances. With </a:t>
            </a:r>
            <a:r>
              <a:rPr lang="en-US" sz="2800" b="0" dirty="0" err="1">
                <a:solidFill>
                  <a:srgbClr val="003399"/>
                </a:solidFill>
                <a:latin typeface="Times New Roman"/>
                <a:cs typeface="Times New Roman"/>
              </a:rPr>
              <a:t>rms</a:t>
            </a:r>
            <a:r>
              <a:rPr lang="en-US" sz="2800" b="0" dirty="0">
                <a:solidFill>
                  <a:srgbClr val="003399"/>
                </a:solidFill>
                <a:latin typeface="Times New Roman"/>
                <a:cs typeface="Times New Roman"/>
              </a:rPr>
              <a:t> orbit error of 0.3mm, the </a:t>
            </a:r>
            <a:r>
              <a:rPr lang="en-US" sz="2800" b="0" dirty="0" smtClean="0">
                <a:solidFill>
                  <a:srgbClr val="003399"/>
                </a:solidFill>
                <a:latin typeface="Times New Roman"/>
                <a:cs typeface="Times New Roman"/>
              </a:rPr>
              <a:t>strongest resonance </a:t>
            </a:r>
            <a:r>
              <a:rPr lang="en-US" sz="2800" b="0" dirty="0">
                <a:solidFill>
                  <a:srgbClr val="003399"/>
                </a:solidFill>
                <a:latin typeface="Times New Roman"/>
                <a:cs typeface="Times New Roman"/>
              </a:rPr>
              <a:t>strength is less than 0.0015. From the nominal ramp rate in RHIC d-Au run, the ramp rate is about </a:t>
            </a:r>
            <a:r>
              <a:rPr lang="en-US" sz="2800" b="0" dirty="0" err="1">
                <a:solidFill>
                  <a:srgbClr val="003399"/>
                </a:solidFill>
                <a:latin typeface="Times New Roman"/>
                <a:cs typeface="Times New Roman"/>
              </a:rPr>
              <a:t>dγ</a:t>
            </a:r>
            <a:r>
              <a:rPr lang="en-US" sz="2800" b="0" dirty="0">
                <a:solidFill>
                  <a:srgbClr val="003399"/>
                </a:solidFill>
                <a:latin typeface="Times New Roman"/>
                <a:cs typeface="Times New Roman"/>
              </a:rPr>
              <a:t>/</a:t>
            </a:r>
            <a:r>
              <a:rPr lang="en-US" sz="2800" b="0" dirty="0" err="1">
                <a:solidFill>
                  <a:srgbClr val="003399"/>
                </a:solidFill>
                <a:latin typeface="Times New Roman"/>
                <a:cs typeface="Times New Roman"/>
              </a:rPr>
              <a:t>dt</a:t>
            </a:r>
            <a:r>
              <a:rPr lang="en-US" sz="2800" b="0" dirty="0">
                <a:solidFill>
                  <a:srgbClr val="003399"/>
                </a:solidFill>
                <a:latin typeface="Times New Roman"/>
                <a:cs typeface="Times New Roman"/>
              </a:rPr>
              <a:t>=90/220s=&gt;resonance crossing rate α=1.2E-7.</a:t>
            </a:r>
          </a:p>
          <a:p>
            <a:pPr marL="469900" indent="-469900">
              <a:spcBef>
                <a:spcPct val="20000"/>
              </a:spcBef>
              <a:buClr>
                <a:srgbClr val="FF0000"/>
              </a:buClr>
              <a:buFontTx/>
              <a:buChar char="•"/>
            </a:pPr>
            <a:r>
              <a:rPr lang="en-US" sz="2800" b="0" dirty="0">
                <a:solidFill>
                  <a:srgbClr val="003399"/>
                </a:solidFill>
                <a:latin typeface="Times New Roman"/>
                <a:cs typeface="Times New Roman"/>
              </a:rPr>
              <a:t> A partial snake can be used to overcome these resonances. The required partial snake snake strength is 0.22%. The existing snake is not strong </a:t>
            </a:r>
            <a:r>
              <a:rPr lang="en-US" sz="2800" b="0" dirty="0" smtClean="0">
                <a:solidFill>
                  <a:srgbClr val="003399"/>
                </a:solidFill>
                <a:latin typeface="Times New Roman"/>
                <a:cs typeface="Times New Roman"/>
              </a:rPr>
              <a:t>enough. </a:t>
            </a:r>
            <a:r>
              <a:rPr lang="en-US" sz="2800" b="0" dirty="0">
                <a:solidFill>
                  <a:srgbClr val="003399"/>
                </a:solidFill>
                <a:latin typeface="Times New Roman"/>
                <a:cs typeface="Times New Roman"/>
              </a:rPr>
              <a:t>Adding a solenoid is a solution. 15Tm warm solenoid (0.22% partial snake) should work. AGS Solenoid: 4.7Tm and 2.4m long. </a:t>
            </a:r>
          </a:p>
          <a:p>
            <a:pPr marL="469900" indent="-469900">
              <a:spcBef>
                <a:spcPct val="20000"/>
              </a:spcBef>
              <a:buClr>
                <a:srgbClr val="FF0000"/>
              </a:buClr>
              <a:buFontTx/>
              <a:buChar char="•"/>
            </a:pPr>
            <a:endParaRPr lang="en-US" sz="2400" b="0" dirty="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52400" y="152400"/>
            <a:ext cx="8763000" cy="533400"/>
          </a:xfrm>
        </p:spPr>
        <p:txBody>
          <a:bodyPr/>
          <a:lstStyle/>
          <a:p>
            <a:r>
              <a:rPr lang="en-US" sz="2800" b="1">
                <a:solidFill>
                  <a:srgbClr val="FF0000"/>
                </a:solidFill>
                <a:latin typeface="Times New Roman" charset="0"/>
                <a:ea typeface="ＭＳ Ｐゴシック" charset="0"/>
              </a:rPr>
              <a:t>Using Spin Rotators as Partial Snake</a:t>
            </a:r>
          </a:p>
        </p:txBody>
      </p:sp>
      <p:sp>
        <p:nvSpPr>
          <p:cNvPr id="4" name="Footer Placeholder 3"/>
          <p:cNvSpPr>
            <a:spLocks noGrp="1"/>
          </p:cNvSpPr>
          <p:nvPr>
            <p:ph type="ftr" sz="quarter" idx="4294967295"/>
          </p:nvPr>
        </p:nvSpPr>
        <p:spPr>
          <a:xfrm>
            <a:off x="2286000" y="6400800"/>
            <a:ext cx="2514600" cy="228600"/>
          </a:xfrm>
          <a:prstGeom prst="rect">
            <a:avLst/>
          </a:prstGeom>
        </p:spPr>
        <p:txBody>
          <a:bodyPr/>
          <a:lstStyle/>
          <a:p>
            <a:pPr>
              <a:defRPr/>
            </a:pPr>
            <a:r>
              <a:rPr lang="ja-JP" altLang="en-US" dirty="0" smtClean="0"/>
              <a:t>Haixin Huang</a:t>
            </a:r>
            <a:endParaRPr lang="en-US" altLang="ja-JP" dirty="0"/>
          </a:p>
        </p:txBody>
      </p:sp>
      <p:sp>
        <p:nvSpPr>
          <p:cNvPr id="5" name="Slide Number Placeholder 4"/>
          <p:cNvSpPr>
            <a:spLocks noGrp="1"/>
          </p:cNvSpPr>
          <p:nvPr>
            <p:ph type="sldNum" sz="quarter" idx="12"/>
          </p:nvPr>
        </p:nvSpPr>
        <p:spPr/>
        <p:txBody>
          <a:bodyPr/>
          <a:lstStyle/>
          <a:p>
            <a:pPr>
              <a:defRPr/>
            </a:pPr>
            <a:fld id="{9ED333A0-5199-0444-953C-971F83030694}" type="slidenum">
              <a:rPr lang="ja-JP" altLang="en-US" smtClean="0"/>
              <a:pPr>
                <a:defRPr/>
              </a:pPr>
              <a:t>15</a:t>
            </a:fld>
            <a:endParaRPr lang="en-US" altLang="ja-JP" dirty="0"/>
          </a:p>
        </p:txBody>
      </p:sp>
      <p:pic>
        <p:nvPicPr>
          <p:cNvPr id="54276" name="Content Placeholder 2" descr="rhic_helical_orientation.png"/>
          <p:cNvPicPr>
            <a:picLocks noGrp="1" noChangeAspect="1"/>
          </p:cNvPicPr>
          <p:nvPr>
            <p:ph idx="1"/>
          </p:nvPr>
        </p:nvPicPr>
        <p:blipFill>
          <a:blip r:embed="rId2">
            <a:extLst>
              <a:ext uri="{28A0092B-C50C-407E-A947-70E740481C1C}">
                <a14:useLocalDpi xmlns:a14="http://schemas.microsoft.com/office/drawing/2010/main" val="0"/>
              </a:ext>
            </a:extLst>
          </a:blip>
          <a:srcRect l="-24121" r="-24121"/>
          <a:stretch>
            <a:fillRect/>
          </a:stretch>
        </p:blipFill>
        <p:spPr>
          <a:xfrm>
            <a:off x="5181600" y="152400"/>
            <a:ext cx="4441825" cy="2743200"/>
          </a:xfrm>
        </p:spPr>
      </p:pic>
      <p:pic>
        <p:nvPicPr>
          <p:cNvPr id="54277" name="Picture 5" descr="snake_B_fiel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50" y="3581400"/>
            <a:ext cx="454025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9" descr="snake_direct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657600"/>
            <a:ext cx="41910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Box 10"/>
          <p:cNvSpPr txBox="1">
            <a:spLocks noChangeArrowheads="1"/>
          </p:cNvSpPr>
          <p:nvPr/>
        </p:nvSpPr>
        <p:spPr bwMode="auto">
          <a:xfrm>
            <a:off x="5181600" y="3048000"/>
            <a:ext cx="35486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dirty="0" err="1">
                <a:solidFill>
                  <a:srgbClr val="000090"/>
                </a:solidFill>
              </a:rPr>
              <a:t>θ</a:t>
            </a:r>
            <a:r>
              <a:rPr lang="en-US" dirty="0">
                <a:solidFill>
                  <a:srgbClr val="000090"/>
                </a:solidFill>
              </a:rPr>
              <a:t>=0 at 1</a:t>
            </a:r>
            <a:r>
              <a:rPr lang="en-US" baseline="30000" dirty="0">
                <a:solidFill>
                  <a:srgbClr val="000090"/>
                </a:solidFill>
              </a:rPr>
              <a:t>st</a:t>
            </a:r>
            <a:r>
              <a:rPr lang="en-US" dirty="0">
                <a:solidFill>
                  <a:srgbClr val="000090"/>
                </a:solidFill>
              </a:rPr>
              <a:t> IR</a:t>
            </a:r>
            <a:r>
              <a:rPr lang="en-US" i="1" dirty="0">
                <a:solidFill>
                  <a:srgbClr val="000090"/>
                </a:solidFill>
              </a:rPr>
              <a:t>, </a:t>
            </a:r>
            <a:r>
              <a:rPr lang="en-US" i="1" dirty="0" err="1">
                <a:solidFill>
                  <a:srgbClr val="000090"/>
                </a:solidFill>
              </a:rPr>
              <a:t>θ</a:t>
            </a:r>
            <a:r>
              <a:rPr lang="en-US" dirty="0" smtClean="0">
                <a:solidFill>
                  <a:srgbClr val="000090"/>
                </a:solidFill>
              </a:rPr>
              <a:t>=10</a:t>
            </a:r>
            <a:r>
              <a:rPr lang="en-US" i="1" dirty="0" smtClean="0">
                <a:solidFill>
                  <a:srgbClr val="000090"/>
                </a:solidFill>
              </a:rPr>
              <a:t>π</a:t>
            </a:r>
            <a:r>
              <a:rPr lang="en-US" dirty="0">
                <a:solidFill>
                  <a:srgbClr val="000090"/>
                </a:solidFill>
              </a:rPr>
              <a:t>/6 at 2</a:t>
            </a:r>
            <a:r>
              <a:rPr lang="en-US" baseline="30000" dirty="0">
                <a:solidFill>
                  <a:srgbClr val="000090"/>
                </a:solidFill>
              </a:rPr>
              <a:t>nd</a:t>
            </a:r>
            <a:r>
              <a:rPr lang="en-US" dirty="0">
                <a:solidFill>
                  <a:srgbClr val="000090"/>
                </a:solidFill>
              </a:rPr>
              <a:t> IR</a:t>
            </a:r>
          </a:p>
        </p:txBody>
      </p:sp>
      <p:sp>
        <p:nvSpPr>
          <p:cNvPr id="54280" name="Rectangle 6"/>
          <p:cNvSpPr>
            <a:spLocks noChangeArrowheads="1"/>
          </p:cNvSpPr>
          <p:nvPr/>
        </p:nvSpPr>
        <p:spPr bwMode="auto">
          <a:xfrm>
            <a:off x="228600" y="739775"/>
            <a:ext cx="4953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69900" indent="-469900">
              <a:spcBef>
                <a:spcPct val="20000"/>
              </a:spcBef>
              <a:buClr>
                <a:srgbClr val="FF0000"/>
              </a:buClr>
              <a:buFontTx/>
              <a:buChar char="•"/>
            </a:pPr>
            <a:r>
              <a:rPr lang="en-US" altLang="zh-CN" sz="2400" b="0" dirty="0">
                <a:solidFill>
                  <a:srgbClr val="003399"/>
                </a:solidFill>
                <a:latin typeface="Times New Roman"/>
                <a:cs typeface="Times New Roman"/>
              </a:rPr>
              <a:t>The other option is to use spin rotators around an IR as partial snake. In this case, the spin is naturally longitudinal at </a:t>
            </a:r>
            <a:r>
              <a:rPr lang="en-US" altLang="zh-CN" sz="2400" b="0" dirty="0" err="1">
                <a:solidFill>
                  <a:srgbClr val="003399"/>
                </a:solidFill>
                <a:latin typeface="Times New Roman"/>
                <a:cs typeface="Times New Roman"/>
              </a:rPr>
              <a:t>Gγ</a:t>
            </a:r>
            <a:r>
              <a:rPr lang="en-US" altLang="zh-CN" sz="2400" b="0" dirty="0">
                <a:solidFill>
                  <a:srgbClr val="003399"/>
                </a:solidFill>
                <a:latin typeface="Times New Roman"/>
                <a:cs typeface="Times New Roman"/>
              </a:rPr>
              <a:t>=int. </a:t>
            </a:r>
            <a:r>
              <a:rPr lang="en-US" altLang="zh-CN" sz="2400" dirty="0" smtClean="0">
                <a:solidFill>
                  <a:srgbClr val="003399"/>
                </a:solidFill>
                <a:latin typeface="Times New Roman"/>
                <a:cs typeface="Times New Roman"/>
              </a:rPr>
              <a:t>At</a:t>
            </a:r>
            <a:r>
              <a:rPr lang="en-US" altLang="zh-CN" sz="2400" b="0" dirty="0" smtClean="0">
                <a:solidFill>
                  <a:srgbClr val="003399"/>
                </a:solidFill>
                <a:latin typeface="Times New Roman"/>
                <a:cs typeface="Times New Roman"/>
              </a:rPr>
              <a:t> </a:t>
            </a:r>
            <a:r>
              <a:rPr lang="en-US" altLang="zh-CN" sz="2400" b="0" dirty="0">
                <a:solidFill>
                  <a:srgbClr val="003399"/>
                </a:solidFill>
                <a:latin typeface="Times New Roman"/>
                <a:cs typeface="Times New Roman"/>
              </a:rPr>
              <a:t>the other IR π/3 away, spin will be longitudinal at </a:t>
            </a:r>
            <a:r>
              <a:rPr lang="en-US" altLang="zh-CN" sz="2400" b="0" dirty="0" err="1">
                <a:solidFill>
                  <a:srgbClr val="003399"/>
                </a:solidFill>
                <a:latin typeface="Times New Roman"/>
                <a:cs typeface="Times New Roman"/>
              </a:rPr>
              <a:t>Gγ</a:t>
            </a:r>
            <a:r>
              <a:rPr lang="en-US" altLang="zh-CN" sz="2400" b="0" dirty="0" smtClean="0">
                <a:solidFill>
                  <a:srgbClr val="003399"/>
                </a:solidFill>
                <a:latin typeface="Times New Roman"/>
                <a:cs typeface="Times New Roman"/>
              </a:rPr>
              <a:t>=3*</a:t>
            </a:r>
            <a:r>
              <a:rPr lang="en-US" altLang="zh-CN" sz="2400" b="0" dirty="0">
                <a:solidFill>
                  <a:srgbClr val="003399"/>
                </a:solidFill>
                <a:latin typeface="Times New Roman"/>
                <a:cs typeface="Times New Roman"/>
              </a:rPr>
              <a:t>int. </a:t>
            </a:r>
            <a:endParaRPr lang="en-US" sz="2400" b="0" dirty="0">
              <a:solidFill>
                <a:srgbClr val="003399"/>
              </a:solidFill>
              <a:latin typeface="Times New Roman"/>
              <a:cs typeface="Times New Roman"/>
            </a:endParaRPr>
          </a:p>
        </p:txBody>
      </p:sp>
      <p:sp>
        <p:nvSpPr>
          <p:cNvPr id="2" name="TextBox 1"/>
          <p:cNvSpPr txBox="1"/>
          <p:nvPr/>
        </p:nvSpPr>
        <p:spPr>
          <a:xfrm>
            <a:off x="0" y="3695325"/>
            <a:ext cx="1377150" cy="1477328"/>
          </a:xfrm>
          <a:prstGeom prst="rect">
            <a:avLst/>
          </a:prstGeom>
          <a:noFill/>
        </p:spPr>
        <p:txBody>
          <a:bodyPr wrap="none" rtlCol="0">
            <a:spAutoFit/>
          </a:bodyPr>
          <a:lstStyle/>
          <a:p>
            <a:r>
              <a:rPr lang="en-US" dirty="0" smtClean="0">
                <a:solidFill>
                  <a:srgbClr val="385723"/>
                </a:solidFill>
                <a:latin typeface="Times New Roman"/>
                <a:cs typeface="Times New Roman"/>
              </a:rPr>
              <a:t>Vertical</a:t>
            </a:r>
          </a:p>
          <a:p>
            <a:endParaRPr lang="en-US" dirty="0" smtClean="0">
              <a:solidFill>
                <a:srgbClr val="385723"/>
              </a:solidFill>
              <a:latin typeface="Times New Roman"/>
              <a:cs typeface="Times New Roman"/>
            </a:endParaRPr>
          </a:p>
          <a:p>
            <a:r>
              <a:rPr lang="en-US" dirty="0" smtClean="0">
                <a:solidFill>
                  <a:srgbClr val="385723"/>
                </a:solidFill>
                <a:latin typeface="Times New Roman"/>
                <a:cs typeface="Times New Roman"/>
              </a:rPr>
              <a:t>Horizontal</a:t>
            </a:r>
          </a:p>
          <a:p>
            <a:endParaRPr lang="en-US" dirty="0" smtClean="0">
              <a:solidFill>
                <a:srgbClr val="385723"/>
              </a:solidFill>
              <a:latin typeface="Times New Roman"/>
              <a:cs typeface="Times New Roman"/>
            </a:endParaRPr>
          </a:p>
          <a:p>
            <a:r>
              <a:rPr lang="en-US" dirty="0" smtClean="0">
                <a:solidFill>
                  <a:srgbClr val="385723"/>
                </a:solidFill>
                <a:latin typeface="Times New Roman"/>
                <a:cs typeface="Times New Roman"/>
              </a:rPr>
              <a:t>Longitudinal</a:t>
            </a:r>
            <a:endParaRPr lang="en-US" dirty="0">
              <a:solidFill>
                <a:srgbClr val="385723"/>
              </a:solidFill>
              <a:latin typeface="Times New Roman"/>
              <a:cs typeface="Times New Roman"/>
            </a:endParaRPr>
          </a:p>
        </p:txBody>
      </p:sp>
      <p:sp>
        <p:nvSpPr>
          <p:cNvPr id="3" name="TextBox 2"/>
          <p:cNvSpPr txBox="1"/>
          <p:nvPr/>
        </p:nvSpPr>
        <p:spPr>
          <a:xfrm>
            <a:off x="0" y="3094507"/>
            <a:ext cx="5029200" cy="707886"/>
          </a:xfrm>
          <a:prstGeom prst="rect">
            <a:avLst/>
          </a:prstGeom>
          <a:noFill/>
        </p:spPr>
        <p:txBody>
          <a:bodyPr wrap="square" rtlCol="0">
            <a:spAutoFit/>
          </a:bodyPr>
          <a:lstStyle/>
          <a:p>
            <a:r>
              <a:rPr lang="en-US" sz="2000" dirty="0" smtClean="0">
                <a:solidFill>
                  <a:schemeClr val="accent6">
                    <a:lumMod val="50000"/>
                  </a:schemeClr>
                </a:solidFill>
                <a:latin typeface="Times New Roman"/>
                <a:cs typeface="Times New Roman"/>
              </a:rPr>
              <a:t>Stable spin direction for a partial snake with longitudinal rotating axis is:</a:t>
            </a:r>
            <a:endParaRPr lang="en-US" sz="2000" dirty="0">
              <a:solidFill>
                <a:schemeClr val="accent6">
                  <a:lumMod val="50000"/>
                </a:schemeClr>
              </a:solidFill>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spintune_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49225"/>
            <a:ext cx="59166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Slide Number Placeholder 6"/>
          <p:cNvSpPr>
            <a:spLocks noGrp="1"/>
          </p:cNvSpPr>
          <p:nvPr>
            <p:ph type="sldNum" sz="quarter" idx="12"/>
          </p:nvPr>
        </p:nvSpPr>
        <p:spPr>
          <a:xfrm>
            <a:off x="2568614" y="6334812"/>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fld id="{A8404715-3B3C-0B45-9384-99664824ACE6}" type="slidenum">
              <a:rPr lang="ja-JP" altLang="en-US" sz="1400" b="0">
                <a:solidFill>
                  <a:schemeClr val="bg2"/>
                </a:solidFill>
                <a:latin typeface="Arial" charset="0"/>
              </a:rPr>
              <a:pPr/>
              <a:t>16</a:t>
            </a:fld>
            <a:endParaRPr lang="en-US" altLang="ja-JP" sz="1400" b="0">
              <a:solidFill>
                <a:schemeClr val="bg2"/>
              </a:solidFill>
              <a:latin typeface="Arial" charset="0"/>
            </a:endParaRPr>
          </a:p>
        </p:txBody>
      </p:sp>
      <p:sp>
        <p:nvSpPr>
          <p:cNvPr id="55299" name="Rectangle 2"/>
          <p:cNvSpPr>
            <a:spLocks noGrp="1" noChangeArrowheads="1"/>
          </p:cNvSpPr>
          <p:nvPr>
            <p:ph type="title"/>
          </p:nvPr>
        </p:nvSpPr>
        <p:spPr>
          <a:xfrm>
            <a:off x="0" y="31750"/>
            <a:ext cx="7772400" cy="533400"/>
          </a:xfrm>
        </p:spPr>
        <p:txBody>
          <a:bodyPr lIns="0" tIns="0" rIns="0" bIns="0" anchor="ctr"/>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3600" b="1">
                <a:solidFill>
                  <a:srgbClr val="FF0000"/>
                </a:solidFill>
                <a:latin typeface="Times New Roman" charset="0"/>
                <a:ea typeface="ＭＳ Ｐゴシック" charset="0"/>
              </a:rPr>
              <a:t>Modest Vertical Tune Jump</a:t>
            </a:r>
          </a:p>
        </p:txBody>
      </p:sp>
      <p:sp>
        <p:nvSpPr>
          <p:cNvPr id="55300" name="Text Box 3"/>
          <p:cNvSpPr txBox="1">
            <a:spLocks noChangeArrowheads="1"/>
          </p:cNvSpPr>
          <p:nvPr/>
        </p:nvSpPr>
        <p:spPr bwMode="auto">
          <a:xfrm>
            <a:off x="121798" y="4565097"/>
            <a:ext cx="8991600" cy="17697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cs typeface="ＭＳ Ｐゴシック"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9pPr>
          </a:lstStyle>
          <a:p>
            <a:pPr eaLnBrk="1" hangingPunct="1">
              <a:buClr>
                <a:srgbClr val="000000"/>
              </a:buClr>
              <a:buSzPct val="45000"/>
              <a:buFont typeface="StarSymbol" charset="0"/>
              <a:buNone/>
            </a:pPr>
            <a:r>
              <a:rPr lang="en-US" sz="2300" b="0" dirty="0">
                <a:solidFill>
                  <a:srgbClr val="003399"/>
                </a:solidFill>
              </a:rPr>
              <a:t>AGS tune jump system gives change of </a:t>
            </a:r>
            <a:r>
              <a:rPr lang="en-US" sz="2300" b="0" dirty="0" err="1">
                <a:solidFill>
                  <a:srgbClr val="003399"/>
                </a:solidFill>
                <a:latin typeface="Symbol" charset="0"/>
              </a:rPr>
              <a:t>n</a:t>
            </a:r>
            <a:r>
              <a:rPr lang="en-US" sz="2300" b="0" baseline="-25000" dirty="0" err="1">
                <a:solidFill>
                  <a:srgbClr val="003399"/>
                </a:solidFill>
              </a:rPr>
              <a:t>x</a:t>
            </a:r>
            <a:r>
              <a:rPr lang="en-US" sz="2300" b="0" dirty="0">
                <a:solidFill>
                  <a:srgbClr val="003399"/>
                </a:solidFill>
              </a:rPr>
              <a:t>  is 0.04 in 100 </a:t>
            </a:r>
            <a:r>
              <a:rPr lang="en-US" sz="2300" b="0" dirty="0" err="1">
                <a:solidFill>
                  <a:srgbClr val="003399"/>
                </a:solidFill>
                <a:latin typeface="Symbol" charset="0"/>
              </a:rPr>
              <a:t>m</a:t>
            </a:r>
            <a:r>
              <a:rPr lang="en-US" sz="2300" b="0" dirty="0" err="1">
                <a:solidFill>
                  <a:srgbClr val="003399"/>
                </a:solidFill>
              </a:rPr>
              <a:t>s.</a:t>
            </a:r>
            <a:r>
              <a:rPr lang="en-US" sz="2300" b="0" dirty="0">
                <a:solidFill>
                  <a:srgbClr val="003399"/>
                </a:solidFill>
              </a:rPr>
              <a:t>  If we </a:t>
            </a:r>
            <a:r>
              <a:rPr lang="en-US" sz="2300" b="0" dirty="0" smtClean="0">
                <a:solidFill>
                  <a:srgbClr val="003399"/>
                </a:solidFill>
              </a:rPr>
              <a:t>use </a:t>
            </a:r>
            <a:r>
              <a:rPr lang="en-US" sz="2300" b="0" dirty="0" smtClean="0">
                <a:solidFill>
                  <a:srgbClr val="003399"/>
                </a:solidFill>
              </a:rPr>
              <a:t>a </a:t>
            </a:r>
            <a:r>
              <a:rPr lang="en-US" sz="2300" b="0" dirty="0" smtClean="0">
                <a:solidFill>
                  <a:srgbClr val="003399"/>
                </a:solidFill>
              </a:rPr>
              <a:t>similar  PS</a:t>
            </a:r>
            <a:r>
              <a:rPr lang="en-US" altLang="zh-CN" sz="2300" b="0" dirty="0" smtClean="0">
                <a:solidFill>
                  <a:srgbClr val="003399"/>
                </a:solidFill>
              </a:rPr>
              <a:t> </a:t>
            </a:r>
            <a:r>
              <a:rPr lang="en-US" altLang="zh-CN" sz="2300" b="0" dirty="0">
                <a:solidFill>
                  <a:srgbClr val="003399"/>
                </a:solidFill>
              </a:rPr>
              <a:t>for about 11 times larger rigidity,  the expected tune change would be 0.04 in 1140μs or 0.013 in 380μs (30 turns). The resonance crossing speed would be 7E-5, which is 600 times faster than the regular ramp </a:t>
            </a:r>
            <a:r>
              <a:rPr lang="en-US" altLang="zh-CN" sz="2300" b="0" dirty="0" smtClean="0">
                <a:solidFill>
                  <a:srgbClr val="003399"/>
                </a:solidFill>
              </a:rPr>
              <a:t>rate in RHIC. </a:t>
            </a:r>
            <a:r>
              <a:rPr lang="en-US" altLang="zh-CN" sz="2300" b="0" dirty="0">
                <a:solidFill>
                  <a:srgbClr val="003399"/>
                </a:solidFill>
              </a:rPr>
              <a:t>One possibility is to use </a:t>
            </a:r>
            <a:r>
              <a:rPr lang="en-US" altLang="zh-CN" sz="2300" b="0" dirty="0" err="1">
                <a:solidFill>
                  <a:srgbClr val="003399"/>
                </a:solidFill>
              </a:rPr>
              <a:t>γ</a:t>
            </a:r>
            <a:r>
              <a:rPr lang="en-US" altLang="zh-CN" sz="2300" b="0" baseline="-25000" dirty="0" err="1">
                <a:solidFill>
                  <a:srgbClr val="003399"/>
                </a:solidFill>
              </a:rPr>
              <a:t>tr</a:t>
            </a:r>
            <a:r>
              <a:rPr lang="en-US" altLang="zh-CN" sz="2300" b="0" dirty="0">
                <a:solidFill>
                  <a:srgbClr val="003399"/>
                </a:solidFill>
              </a:rPr>
              <a:t> quads.   </a:t>
            </a:r>
            <a:endParaRPr lang="en-GB" sz="2300" b="0" dirty="0">
              <a:solidFill>
                <a:srgbClr val="003399"/>
              </a:solidFill>
              <a:sym typeface="Symbol" charset="0"/>
            </a:endParaRPr>
          </a:p>
        </p:txBody>
      </p:sp>
      <p:graphicFrame>
        <p:nvGraphicFramePr>
          <p:cNvPr id="55301" name="Object 6"/>
          <p:cNvGraphicFramePr>
            <a:graphicFrameLocks noGrp="1" noChangeAspect="1"/>
          </p:cNvGraphicFramePr>
          <p:nvPr>
            <p:ph sz="half" idx="1"/>
            <p:extLst>
              <p:ext uri="{D42A27DB-BD31-4B8C-83A1-F6EECF244321}">
                <p14:modId xmlns:p14="http://schemas.microsoft.com/office/powerpoint/2010/main" val="3907083045"/>
              </p:ext>
            </p:extLst>
          </p:nvPr>
        </p:nvGraphicFramePr>
        <p:xfrm>
          <a:off x="6248400" y="1219200"/>
          <a:ext cx="2590800" cy="1216025"/>
        </p:xfrm>
        <a:graphic>
          <a:graphicData uri="http://schemas.openxmlformats.org/presentationml/2006/ole">
            <mc:AlternateContent xmlns:mc="http://schemas.openxmlformats.org/markup-compatibility/2006">
              <mc:Choice xmlns:v="urn:schemas-microsoft-com:vml" Requires="v">
                <p:oleObj spid="_x0000_s76880" name="Equation" r:id="rId5" imgW="1244600" imgH="584200" progId="Equation.3">
                  <p:embed/>
                </p:oleObj>
              </mc:Choice>
              <mc:Fallback>
                <p:oleObj name="Equation" r:id="rId5" imgW="1244600" imgH="58420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219200"/>
                        <a:ext cx="2590800"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909356" name="Text Box 44"/>
          <p:cNvSpPr txBox="1">
            <a:spLocks noChangeArrowheads="1"/>
          </p:cNvSpPr>
          <p:nvPr/>
        </p:nvSpPr>
        <p:spPr bwMode="auto">
          <a:xfrm>
            <a:off x="6062663" y="609600"/>
            <a:ext cx="3081337" cy="4175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945" tIns="41473" rIns="82945" bIns="41473">
            <a:spAutoFit/>
          </a:bodyPr>
          <a:lstStyle>
            <a:lvl1pPr defTabSz="828675">
              <a:defRPr sz="2400">
                <a:solidFill>
                  <a:schemeClr val="tx1"/>
                </a:solidFill>
                <a:latin typeface="Times New Roman" charset="0"/>
                <a:ea typeface="ＭＳ Ｐゴシック" charset="0"/>
                <a:cs typeface="ＭＳ Ｐゴシック" charset="0"/>
              </a:defRPr>
            </a:lvl1pPr>
            <a:lvl2pPr marL="414338" defTabSz="828675">
              <a:defRPr sz="2400">
                <a:solidFill>
                  <a:schemeClr val="tx1"/>
                </a:solidFill>
                <a:latin typeface="Times New Roman" charset="0"/>
                <a:ea typeface="ＭＳ Ｐゴシック" charset="0"/>
              </a:defRPr>
            </a:lvl2pPr>
            <a:lvl3pPr marL="828675" defTabSz="828675">
              <a:defRPr sz="2400">
                <a:solidFill>
                  <a:schemeClr val="tx1"/>
                </a:solidFill>
                <a:latin typeface="Times New Roman" charset="0"/>
                <a:ea typeface="ＭＳ Ｐゴシック" charset="0"/>
              </a:defRPr>
            </a:lvl3pPr>
            <a:lvl4pPr marL="1244600" defTabSz="828675">
              <a:defRPr sz="2400">
                <a:solidFill>
                  <a:schemeClr val="tx1"/>
                </a:solidFill>
                <a:latin typeface="Times New Roman" charset="0"/>
                <a:ea typeface="ＭＳ Ｐゴシック" charset="0"/>
              </a:defRPr>
            </a:lvl4pPr>
            <a:lvl5pPr marL="1658938" defTabSz="828675">
              <a:defRPr sz="2400">
                <a:solidFill>
                  <a:schemeClr val="tx1"/>
                </a:solidFill>
                <a:latin typeface="Times New Roman" charset="0"/>
                <a:ea typeface="ＭＳ Ｐゴシック" charset="0"/>
              </a:defRPr>
            </a:lvl5pPr>
            <a:lvl6pPr marL="2116138" defTabSz="828675" eaLnBrk="0" fontAlgn="base" hangingPunct="0">
              <a:spcBef>
                <a:spcPct val="0"/>
              </a:spcBef>
              <a:spcAft>
                <a:spcPct val="0"/>
              </a:spcAft>
              <a:defRPr sz="2400">
                <a:solidFill>
                  <a:schemeClr val="tx1"/>
                </a:solidFill>
                <a:latin typeface="Times New Roman" charset="0"/>
                <a:ea typeface="ＭＳ Ｐゴシック" charset="0"/>
              </a:defRPr>
            </a:lvl6pPr>
            <a:lvl7pPr marL="2573338" defTabSz="828675" eaLnBrk="0" fontAlgn="base" hangingPunct="0">
              <a:spcBef>
                <a:spcPct val="0"/>
              </a:spcBef>
              <a:spcAft>
                <a:spcPct val="0"/>
              </a:spcAft>
              <a:defRPr sz="2400">
                <a:solidFill>
                  <a:schemeClr val="tx1"/>
                </a:solidFill>
                <a:latin typeface="Times New Roman" charset="0"/>
                <a:ea typeface="ＭＳ Ｐゴシック" charset="0"/>
              </a:defRPr>
            </a:lvl7pPr>
            <a:lvl8pPr marL="3030538" defTabSz="828675" eaLnBrk="0" fontAlgn="base" hangingPunct="0">
              <a:spcBef>
                <a:spcPct val="0"/>
              </a:spcBef>
              <a:spcAft>
                <a:spcPct val="0"/>
              </a:spcAft>
              <a:defRPr sz="2400">
                <a:solidFill>
                  <a:schemeClr val="tx1"/>
                </a:solidFill>
                <a:latin typeface="Times New Roman" charset="0"/>
                <a:ea typeface="ＭＳ Ｐゴシック" charset="0"/>
              </a:defRPr>
            </a:lvl8pPr>
            <a:lvl9pPr marL="3487738" defTabSz="828675"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2200" b="0" dirty="0" smtClean="0"/>
              <a:t>For an isolated resonance,</a:t>
            </a:r>
          </a:p>
        </p:txBody>
      </p:sp>
      <p:graphicFrame>
        <p:nvGraphicFramePr>
          <p:cNvPr id="55303" name="Object 45"/>
          <p:cNvGraphicFramePr>
            <a:graphicFrameLocks noGrp="1" noChangeAspect="1"/>
          </p:cNvGraphicFramePr>
          <p:nvPr>
            <p:ph sz="half" idx="2"/>
            <p:extLst>
              <p:ext uri="{D42A27DB-BD31-4B8C-83A1-F6EECF244321}">
                <p14:modId xmlns:p14="http://schemas.microsoft.com/office/powerpoint/2010/main" val="3762574868"/>
              </p:ext>
            </p:extLst>
          </p:nvPr>
        </p:nvGraphicFramePr>
        <p:xfrm>
          <a:off x="6441558" y="3343229"/>
          <a:ext cx="2133600" cy="862013"/>
        </p:xfrm>
        <a:graphic>
          <a:graphicData uri="http://schemas.openxmlformats.org/presentationml/2006/ole">
            <mc:AlternateContent xmlns:mc="http://schemas.openxmlformats.org/markup-compatibility/2006">
              <mc:Choice xmlns:v="urn:schemas-microsoft-com:vml" Requires="v">
                <p:oleObj spid="_x0000_s76881" name="Equation" r:id="rId7" imgW="1066800" imgH="431800" progId="Equation.3">
                  <p:embed/>
                </p:oleObj>
              </mc:Choice>
              <mc:Fallback>
                <p:oleObj name="Equation" r:id="rId7" imgW="1066800" imgH="431800" progId="Equation.3">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1558" y="3343229"/>
                        <a:ext cx="2133600"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09358" name="Text Box 46"/>
          <p:cNvSpPr txBox="1">
            <a:spLocks noChangeArrowheads="1"/>
          </p:cNvSpPr>
          <p:nvPr/>
        </p:nvSpPr>
        <p:spPr bwMode="auto">
          <a:xfrm>
            <a:off x="6248400" y="2514600"/>
            <a:ext cx="26828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b="0" dirty="0">
                <a:latin typeface="Times New Roman"/>
                <a:cs typeface="Times New Roman"/>
              </a:rPr>
              <a:t>And resonance crossing rate is given by:</a:t>
            </a:r>
            <a:endParaRPr lang="en-US" dirty="0">
              <a:latin typeface="Times New Roman"/>
              <a:cs typeface="Times New Roman"/>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Content Placeholder 13" descr="polarization12pi2.jpg"/>
          <p:cNvPicPr>
            <a:picLocks noGrp="1" noChangeAspect="1"/>
          </p:cNvPicPr>
          <p:nvPr>
            <p:ph idx="1"/>
          </p:nvPr>
        </p:nvPicPr>
        <p:blipFill>
          <a:blip r:embed="rId2">
            <a:extLst>
              <a:ext uri="{28A0092B-C50C-407E-A947-70E740481C1C}">
                <a14:useLocalDpi xmlns:a14="http://schemas.microsoft.com/office/drawing/2010/main" val="0"/>
              </a:ext>
            </a:extLst>
          </a:blip>
          <a:srcRect t="10036" b="10036"/>
          <a:stretch>
            <a:fillRect/>
          </a:stretch>
        </p:blipFill>
        <p:spPr>
          <a:xfrm>
            <a:off x="19050" y="457200"/>
            <a:ext cx="9005888" cy="5562600"/>
          </a:xfrm>
        </p:spPr>
      </p:pic>
      <p:sp>
        <p:nvSpPr>
          <p:cNvPr id="57346" name="Title 1"/>
          <p:cNvSpPr>
            <a:spLocks noGrp="1"/>
          </p:cNvSpPr>
          <p:nvPr>
            <p:ph type="title"/>
          </p:nvPr>
        </p:nvSpPr>
        <p:spPr>
          <a:xfrm>
            <a:off x="152400" y="152400"/>
            <a:ext cx="8763000" cy="533400"/>
          </a:xfrm>
        </p:spPr>
        <p:txBody>
          <a:bodyPr>
            <a:normAutofit fontScale="90000"/>
          </a:bodyPr>
          <a:lstStyle/>
          <a:p>
            <a:r>
              <a:rPr lang="en-US" sz="3600" b="1">
                <a:solidFill>
                  <a:srgbClr val="FF0000"/>
                </a:solidFill>
                <a:latin typeface="Times New Roman" charset="0"/>
                <a:ea typeface="ＭＳ Ｐゴシック" charset="0"/>
              </a:rPr>
              <a:t>Polarization after Each Resonance</a:t>
            </a:r>
          </a:p>
        </p:txBody>
      </p:sp>
      <p:sp>
        <p:nvSpPr>
          <p:cNvPr id="4" name="Footer Placeholder 3"/>
          <p:cNvSpPr>
            <a:spLocks noGrp="1"/>
          </p:cNvSpPr>
          <p:nvPr>
            <p:ph type="ftr" sz="quarter" idx="4294967295"/>
          </p:nvPr>
        </p:nvSpPr>
        <p:spPr>
          <a:xfrm>
            <a:off x="2063058" y="6400800"/>
            <a:ext cx="2514600" cy="228600"/>
          </a:xfrm>
          <a:prstGeom prst="rect">
            <a:avLst/>
          </a:prstGeom>
        </p:spPr>
        <p:txBody>
          <a:bodyPr/>
          <a:lstStyle/>
          <a:p>
            <a:pPr>
              <a:defRPr/>
            </a:pPr>
            <a:r>
              <a:rPr lang="ja-JP" altLang="en-US" dirty="0" smtClean="0"/>
              <a:t>Haixin Huang</a:t>
            </a:r>
            <a:endParaRPr lang="en-US" altLang="ja-JP" dirty="0"/>
          </a:p>
        </p:txBody>
      </p:sp>
      <p:sp>
        <p:nvSpPr>
          <p:cNvPr id="5" name="Slide Number Placeholder 4"/>
          <p:cNvSpPr>
            <a:spLocks noGrp="1"/>
          </p:cNvSpPr>
          <p:nvPr>
            <p:ph type="sldNum" sz="quarter" idx="12"/>
          </p:nvPr>
        </p:nvSpPr>
        <p:spPr/>
        <p:txBody>
          <a:bodyPr/>
          <a:lstStyle/>
          <a:p>
            <a:pPr>
              <a:defRPr/>
            </a:pPr>
            <a:fld id="{F55E1AA9-7CD8-7442-9B63-3B91CC8D4AD8}" type="slidenum">
              <a:rPr lang="ja-JP" altLang="en-US" smtClean="0"/>
              <a:pPr>
                <a:defRPr/>
              </a:pPr>
              <a:t>17</a:t>
            </a:fld>
            <a:endParaRPr lang="en-US" altLang="ja-JP" dirty="0"/>
          </a:p>
        </p:txBody>
      </p:sp>
      <p:sp>
        <p:nvSpPr>
          <p:cNvPr id="57349" name="TextBox 8"/>
          <p:cNvSpPr txBox="1">
            <a:spLocks noChangeArrowheads="1"/>
          </p:cNvSpPr>
          <p:nvPr/>
        </p:nvSpPr>
        <p:spPr bwMode="auto">
          <a:xfrm>
            <a:off x="1219200" y="3352800"/>
            <a:ext cx="4343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t>At two strongest resonances, normal ramp is better than tune jump.</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4294967295"/>
          </p:nvPr>
        </p:nvSpPr>
        <p:spPr>
          <a:xfrm>
            <a:off x="2493213" y="6426409"/>
            <a:ext cx="2514600" cy="228600"/>
          </a:xfrm>
          <a:prstGeom prst="rect">
            <a:avLst/>
          </a:prstGeom>
        </p:spPr>
        <p:txBody>
          <a:bodyPr/>
          <a:lstStyle/>
          <a:p>
            <a:pPr>
              <a:defRPr/>
            </a:pPr>
            <a:r>
              <a:rPr lang="ja-JP" altLang="en-US" dirty="0"/>
              <a:t>Haixin Huang</a:t>
            </a:r>
            <a:endParaRPr lang="en-US" altLang="ja-JP" dirty="0"/>
          </a:p>
        </p:txBody>
      </p:sp>
      <p:sp>
        <p:nvSpPr>
          <p:cNvPr id="26627" name="Slide Number Placeholder 3"/>
          <p:cNvSpPr>
            <a:spLocks noGrp="1"/>
          </p:cNvSpPr>
          <p:nvPr>
            <p:ph type="sldNum" sz="quarter" idx="12"/>
          </p:nvPr>
        </p:nvSpPr>
        <p:spPr/>
        <p:txBody>
          <a:bodyPr/>
          <a:lstStyle/>
          <a:p>
            <a:pPr>
              <a:defRPr/>
            </a:pPr>
            <a:fld id="{638083C4-C4C1-1244-AA3C-A8B1D4742543}" type="slidenum">
              <a:rPr lang="ja-JP" altLang="en-US"/>
              <a:pPr>
                <a:defRPr/>
              </a:pPr>
              <a:t>18</a:t>
            </a:fld>
            <a:endParaRPr lang="en-US" altLang="ja-JP" dirty="0"/>
          </a:p>
        </p:txBody>
      </p:sp>
      <p:sp>
        <p:nvSpPr>
          <p:cNvPr id="58371" name="Rectangle 2"/>
          <p:cNvSpPr>
            <a:spLocks noGrp="1" noChangeArrowheads="1"/>
          </p:cNvSpPr>
          <p:nvPr>
            <p:ph type="title" idx="4294967295"/>
          </p:nvPr>
        </p:nvSpPr>
        <p:spPr>
          <a:xfrm>
            <a:off x="141346" y="102852"/>
            <a:ext cx="8610600" cy="533400"/>
          </a:xfrm>
        </p:spPr>
        <p:txBody>
          <a:bodyPr>
            <a:noAutofit/>
          </a:bodyPr>
          <a:lstStyle/>
          <a:p>
            <a:pPr eaLnBrk="1" hangingPunct="1"/>
            <a:r>
              <a:rPr lang="en-US" sz="3600" b="1" dirty="0">
                <a:solidFill>
                  <a:srgbClr val="FF0000"/>
                </a:solidFill>
                <a:latin typeface="Times New Roman" charset="0"/>
                <a:ea typeface="ＭＳ Ｐゴシック" charset="0"/>
              </a:rPr>
              <a:t>Summary</a:t>
            </a:r>
          </a:p>
        </p:txBody>
      </p:sp>
      <p:sp>
        <p:nvSpPr>
          <p:cNvPr id="58372" name="Rectangle 5"/>
          <p:cNvSpPr>
            <a:spLocks noChangeArrowheads="1"/>
          </p:cNvSpPr>
          <p:nvPr/>
        </p:nvSpPr>
        <p:spPr bwMode="auto">
          <a:xfrm>
            <a:off x="0" y="636252"/>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rgbClr val="FF0000"/>
              </a:buClr>
              <a:buFontTx/>
              <a:buChar char="•"/>
            </a:pPr>
            <a:r>
              <a:rPr lang="en-US" sz="2300" b="0" dirty="0">
                <a:solidFill>
                  <a:srgbClr val="003399"/>
                </a:solidFill>
                <a:latin typeface="Times New Roman"/>
                <a:cs typeface="Times New Roman"/>
              </a:rPr>
              <a:t>Currently, RHIC proton ring is able to deliver 60% polarization at </a:t>
            </a:r>
            <a:r>
              <a:rPr lang="en-US" sz="2300" b="0" dirty="0" smtClean="0">
                <a:solidFill>
                  <a:srgbClr val="003399"/>
                </a:solidFill>
                <a:latin typeface="Times New Roman"/>
                <a:cs typeface="Times New Roman"/>
              </a:rPr>
              <a:t>255GeV </a:t>
            </a:r>
            <a:r>
              <a:rPr lang="en-US" sz="2300" b="0" dirty="0">
                <a:solidFill>
                  <a:srgbClr val="003399"/>
                </a:solidFill>
                <a:latin typeface="Times New Roman"/>
                <a:cs typeface="Times New Roman"/>
              </a:rPr>
              <a:t>for collisions with 1.8*10</a:t>
            </a:r>
            <a:r>
              <a:rPr lang="en-US" sz="2300" b="0" baseline="30000" dirty="0">
                <a:solidFill>
                  <a:srgbClr val="003399"/>
                </a:solidFill>
                <a:latin typeface="Times New Roman"/>
                <a:cs typeface="Times New Roman"/>
              </a:rPr>
              <a:t>11</a:t>
            </a:r>
            <a:r>
              <a:rPr lang="en-US" sz="2300" b="0" dirty="0">
                <a:solidFill>
                  <a:srgbClr val="003399"/>
                </a:solidFill>
                <a:latin typeface="Times New Roman"/>
                <a:cs typeface="Times New Roman"/>
              </a:rPr>
              <a:t>  bunch intensity. </a:t>
            </a:r>
          </a:p>
          <a:p>
            <a:pPr marL="469900" indent="-469900">
              <a:spcBef>
                <a:spcPct val="20000"/>
              </a:spcBef>
              <a:buClr>
                <a:srgbClr val="FF0000"/>
              </a:buClr>
              <a:buFontTx/>
              <a:buChar char="•"/>
            </a:pPr>
            <a:r>
              <a:rPr lang="en-US" sz="2300" b="0" dirty="0">
                <a:solidFill>
                  <a:srgbClr val="003399"/>
                </a:solidFill>
                <a:latin typeface="Times New Roman"/>
                <a:cs typeface="Times New Roman"/>
              </a:rPr>
              <a:t>For the planned various </a:t>
            </a:r>
            <a:r>
              <a:rPr lang="en-US" sz="2300" b="0" dirty="0" err="1">
                <a:solidFill>
                  <a:srgbClr val="003399"/>
                </a:solidFill>
                <a:latin typeface="Times New Roman"/>
                <a:cs typeface="Times New Roman"/>
              </a:rPr>
              <a:t>eRHIC</a:t>
            </a:r>
            <a:r>
              <a:rPr lang="en-US" sz="2300" b="0" dirty="0">
                <a:solidFill>
                  <a:srgbClr val="003399"/>
                </a:solidFill>
                <a:latin typeface="Times New Roman"/>
                <a:cs typeface="Times New Roman"/>
              </a:rPr>
              <a:t> operation scenarios, AGS can deliver 67-70% polarization. Additional polarization gain would come from the emittance preservation in the injectors and/or higher source polarization.</a:t>
            </a:r>
          </a:p>
          <a:p>
            <a:pPr marL="469900" indent="-469900">
              <a:spcBef>
                <a:spcPct val="20000"/>
              </a:spcBef>
              <a:buClr>
                <a:srgbClr val="FF0000"/>
              </a:buClr>
              <a:buFontTx/>
              <a:buChar char="•"/>
            </a:pPr>
            <a:r>
              <a:rPr lang="en-US" sz="2300" b="0" dirty="0">
                <a:solidFill>
                  <a:srgbClr val="003399"/>
                </a:solidFill>
                <a:latin typeface="Times New Roman"/>
                <a:cs typeface="Times New Roman"/>
              </a:rPr>
              <a:t>Polarized </a:t>
            </a:r>
            <a:r>
              <a:rPr lang="en-US" sz="2300" b="0" baseline="30000" dirty="0" smtClean="0">
                <a:solidFill>
                  <a:srgbClr val="003399"/>
                </a:solidFill>
                <a:latin typeface="Times New Roman"/>
                <a:cs typeface="Times New Roman"/>
              </a:rPr>
              <a:t>3</a:t>
            </a:r>
            <a:r>
              <a:rPr lang="en-US" sz="2300" b="0" dirty="0" smtClean="0">
                <a:solidFill>
                  <a:srgbClr val="003399"/>
                </a:solidFill>
                <a:latin typeface="Times New Roman"/>
                <a:cs typeface="Times New Roman"/>
              </a:rPr>
              <a:t>He</a:t>
            </a:r>
            <a:r>
              <a:rPr lang="en-US" sz="2300" b="0" baseline="30000" dirty="0" smtClean="0">
                <a:solidFill>
                  <a:srgbClr val="003399"/>
                </a:solidFill>
                <a:latin typeface="Times New Roman"/>
                <a:cs typeface="Times New Roman"/>
              </a:rPr>
              <a:t>+2</a:t>
            </a:r>
            <a:r>
              <a:rPr lang="en-US" sz="2300" b="0" dirty="0" smtClean="0">
                <a:solidFill>
                  <a:srgbClr val="003399"/>
                </a:solidFill>
                <a:latin typeface="Times New Roman"/>
                <a:cs typeface="Times New Roman"/>
              </a:rPr>
              <a:t> </a:t>
            </a:r>
            <a:r>
              <a:rPr lang="en-US" sz="2300" b="0" dirty="0">
                <a:solidFill>
                  <a:srgbClr val="003399"/>
                </a:solidFill>
                <a:latin typeface="Times New Roman"/>
                <a:cs typeface="Times New Roman"/>
              </a:rPr>
              <a:t>development is expected in about two years when the source is available. An AC dipole will be installed in the Booster in the near future. The beam test with proton beam will be done first. If successful, it opens possibility to increase AGS injection energy so that stronger partial snake can be used and </a:t>
            </a:r>
            <a:r>
              <a:rPr lang="en-US" sz="2300" b="0" dirty="0" smtClean="0">
                <a:solidFill>
                  <a:srgbClr val="003399"/>
                </a:solidFill>
                <a:latin typeface="Times New Roman"/>
                <a:cs typeface="Times New Roman"/>
              </a:rPr>
              <a:t>more tune space will be available for putting both </a:t>
            </a:r>
            <a:r>
              <a:rPr lang="en-US" sz="2300" b="0" dirty="0">
                <a:solidFill>
                  <a:srgbClr val="003399"/>
                </a:solidFill>
                <a:latin typeface="Times New Roman"/>
                <a:cs typeface="Times New Roman"/>
              </a:rPr>
              <a:t>betatron </a:t>
            </a:r>
            <a:r>
              <a:rPr lang="en-US" sz="2300" b="0" dirty="0" smtClean="0">
                <a:solidFill>
                  <a:srgbClr val="003399"/>
                </a:solidFill>
                <a:latin typeface="Times New Roman"/>
                <a:cs typeface="Times New Roman"/>
              </a:rPr>
              <a:t>tunes </a:t>
            </a:r>
            <a:r>
              <a:rPr lang="en-US" sz="2300" b="0" dirty="0">
                <a:solidFill>
                  <a:srgbClr val="003399"/>
                </a:solidFill>
                <a:latin typeface="Times New Roman"/>
                <a:cs typeface="Times New Roman"/>
              </a:rPr>
              <a:t>into spin </a:t>
            </a:r>
            <a:r>
              <a:rPr lang="en-US" sz="2300" b="0" dirty="0" smtClean="0">
                <a:solidFill>
                  <a:srgbClr val="003399"/>
                </a:solidFill>
                <a:latin typeface="Times New Roman"/>
                <a:cs typeface="Times New Roman"/>
              </a:rPr>
              <a:t>tune gap.</a:t>
            </a:r>
            <a:endParaRPr lang="en-US" sz="2300" b="0" dirty="0">
              <a:solidFill>
                <a:srgbClr val="003399"/>
              </a:solidFill>
              <a:latin typeface="Times New Roman"/>
              <a:cs typeface="Times New Roman"/>
            </a:endParaRPr>
          </a:p>
          <a:p>
            <a:pPr marL="469900" indent="-469900">
              <a:spcBef>
                <a:spcPct val="20000"/>
              </a:spcBef>
              <a:buClr>
                <a:srgbClr val="FF0000"/>
              </a:buClr>
              <a:buFontTx/>
              <a:buChar char="•"/>
            </a:pPr>
            <a:r>
              <a:rPr lang="en-US" sz="2300" b="0" dirty="0">
                <a:solidFill>
                  <a:srgbClr val="003399"/>
                </a:solidFill>
                <a:latin typeface="Times New Roman"/>
                <a:cs typeface="Times New Roman"/>
              </a:rPr>
              <a:t>Polarized deuteron possibility has been explored. The imperfection resonances can be overcome by a solenoid partial snake. The intrinsic resonance can be overcome with modest tune jump. If deuteron beam is determined to </a:t>
            </a:r>
            <a:r>
              <a:rPr lang="en-US" sz="2300" b="0" dirty="0" smtClean="0">
                <a:solidFill>
                  <a:srgbClr val="003399"/>
                </a:solidFill>
                <a:latin typeface="Times New Roman"/>
                <a:cs typeface="Times New Roman"/>
              </a:rPr>
              <a:t>be needed, </a:t>
            </a:r>
            <a:r>
              <a:rPr lang="en-US" sz="2300" b="0" dirty="0">
                <a:solidFill>
                  <a:srgbClr val="003399"/>
                </a:solidFill>
                <a:latin typeface="Times New Roman"/>
                <a:cs typeface="Times New Roman"/>
              </a:rPr>
              <a:t>source development should start.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4294967295"/>
          </p:nvPr>
        </p:nvSpPr>
        <p:spPr>
          <a:xfrm>
            <a:off x="1748723" y="6448634"/>
            <a:ext cx="2514600" cy="228600"/>
          </a:xfrm>
          <a:prstGeom prst="rect">
            <a:avLst/>
          </a:prstGeom>
        </p:spPr>
        <p:txBody>
          <a:bodyPr/>
          <a:lstStyle/>
          <a:p>
            <a:pPr>
              <a:defRPr/>
            </a:pPr>
            <a:r>
              <a:rPr lang="ja-JP" altLang="en-US" dirty="0"/>
              <a:t>Haixin Huang</a:t>
            </a:r>
            <a:endParaRPr lang="en-US" altLang="ja-JP" dirty="0"/>
          </a:p>
        </p:txBody>
      </p:sp>
      <p:sp>
        <p:nvSpPr>
          <p:cNvPr id="26627" name="Slide Number Placeholder 3"/>
          <p:cNvSpPr>
            <a:spLocks noGrp="1"/>
          </p:cNvSpPr>
          <p:nvPr>
            <p:ph type="sldNum" sz="quarter" idx="12"/>
          </p:nvPr>
        </p:nvSpPr>
        <p:spPr/>
        <p:txBody>
          <a:bodyPr/>
          <a:lstStyle/>
          <a:p>
            <a:pPr>
              <a:defRPr/>
            </a:pPr>
            <a:fld id="{D069FDB4-DE26-E846-8B0E-BEA9E713D93F}" type="slidenum">
              <a:rPr lang="ja-JP" altLang="en-US"/>
              <a:pPr>
                <a:defRPr/>
              </a:pPr>
              <a:t>19</a:t>
            </a:fld>
            <a:endParaRPr lang="en-US" altLang="ja-JP" dirty="0"/>
          </a:p>
        </p:txBody>
      </p:sp>
      <p:sp>
        <p:nvSpPr>
          <p:cNvPr id="59395" name="Rectangle 2"/>
          <p:cNvSpPr>
            <a:spLocks noGrp="1" noChangeArrowheads="1"/>
          </p:cNvSpPr>
          <p:nvPr>
            <p:ph type="title" idx="4294967295"/>
          </p:nvPr>
        </p:nvSpPr>
        <p:spPr>
          <a:xfrm>
            <a:off x="304800" y="228600"/>
            <a:ext cx="8610600" cy="533400"/>
          </a:xfrm>
        </p:spPr>
        <p:txBody>
          <a:bodyPr>
            <a:normAutofit fontScale="90000"/>
          </a:bodyPr>
          <a:lstStyle/>
          <a:p>
            <a:pPr eaLnBrk="1" hangingPunct="1"/>
            <a:r>
              <a:rPr lang="en-US" sz="3600" b="1">
                <a:solidFill>
                  <a:srgbClr val="FF0000"/>
                </a:solidFill>
                <a:latin typeface="Times New Roman" charset="0"/>
                <a:ea typeface="ＭＳ Ｐゴシック" charset="0"/>
              </a:rPr>
              <a:t>Acknowledgement and References</a:t>
            </a:r>
          </a:p>
        </p:txBody>
      </p:sp>
      <p:sp>
        <p:nvSpPr>
          <p:cNvPr id="63492" name="Rectangle 5"/>
          <p:cNvSpPr>
            <a:spLocks noChangeArrowheads="1"/>
          </p:cNvSpPr>
          <p:nvPr/>
        </p:nvSpPr>
        <p:spPr bwMode="auto">
          <a:xfrm>
            <a:off x="0" y="7620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FF0000"/>
              </a:buClr>
              <a:defRPr/>
            </a:pPr>
            <a:r>
              <a:rPr lang="en-US" sz="2300" b="0" dirty="0">
                <a:solidFill>
                  <a:srgbClr val="003399"/>
                </a:solidFill>
              </a:rPr>
              <a:t> </a:t>
            </a:r>
            <a:r>
              <a:rPr lang="en-US" sz="2300" b="0" dirty="0">
                <a:solidFill>
                  <a:srgbClr val="003399"/>
                </a:solidFill>
                <a:latin typeface="Times New Roman"/>
                <a:cs typeface="Times New Roman"/>
              </a:rPr>
              <a:t>Thanks to the discussions and inputs from  T. </a:t>
            </a:r>
            <a:r>
              <a:rPr lang="en-US" sz="2300" b="0" dirty="0" err="1">
                <a:solidFill>
                  <a:srgbClr val="003399"/>
                </a:solidFill>
                <a:latin typeface="Times New Roman"/>
                <a:cs typeface="Times New Roman"/>
              </a:rPr>
              <a:t>Roser</a:t>
            </a:r>
            <a:r>
              <a:rPr lang="en-US" sz="2300" b="0" dirty="0">
                <a:solidFill>
                  <a:srgbClr val="003399"/>
                </a:solidFill>
                <a:latin typeface="Times New Roman"/>
                <a:cs typeface="Times New Roman"/>
              </a:rPr>
              <a:t>, V. </a:t>
            </a:r>
            <a:r>
              <a:rPr lang="en-US" sz="2300" b="0" dirty="0" err="1" smtClean="0">
                <a:solidFill>
                  <a:srgbClr val="003399"/>
                </a:solidFill>
                <a:latin typeface="Times New Roman"/>
                <a:cs typeface="Times New Roman"/>
              </a:rPr>
              <a:t>Ptitsyn</a:t>
            </a:r>
            <a:r>
              <a:rPr lang="en-US" sz="2300" b="0" dirty="0">
                <a:solidFill>
                  <a:srgbClr val="003399"/>
                </a:solidFill>
                <a:latin typeface="Times New Roman"/>
                <a:cs typeface="Times New Roman"/>
              </a:rPr>
              <a:t>, V. </a:t>
            </a:r>
            <a:r>
              <a:rPr lang="en-US" sz="2300" b="0" dirty="0" err="1">
                <a:solidFill>
                  <a:srgbClr val="003399"/>
                </a:solidFill>
                <a:latin typeface="Times New Roman"/>
                <a:cs typeface="Times New Roman"/>
              </a:rPr>
              <a:t>Ranjbar</a:t>
            </a:r>
            <a:r>
              <a:rPr lang="en-US" sz="2300" b="0" dirty="0">
                <a:solidFill>
                  <a:srgbClr val="003399"/>
                </a:solidFill>
                <a:latin typeface="Times New Roman"/>
                <a:cs typeface="Times New Roman"/>
              </a:rPr>
              <a:t>, </a:t>
            </a:r>
            <a:r>
              <a:rPr lang="en-US" sz="2300" b="0" dirty="0" smtClean="0">
                <a:solidFill>
                  <a:srgbClr val="003399"/>
                </a:solidFill>
                <a:latin typeface="Times New Roman"/>
                <a:cs typeface="Times New Roman"/>
              </a:rPr>
              <a:t>G</a:t>
            </a:r>
            <a:r>
              <a:rPr lang="en-US" sz="2300" b="0" dirty="0">
                <a:solidFill>
                  <a:srgbClr val="003399"/>
                </a:solidFill>
                <a:latin typeface="Times New Roman"/>
                <a:cs typeface="Times New Roman"/>
              </a:rPr>
              <a:t>.  Robert-</a:t>
            </a:r>
            <a:r>
              <a:rPr lang="en-US" sz="2300" b="0" dirty="0" err="1">
                <a:solidFill>
                  <a:srgbClr val="003399"/>
                </a:solidFill>
                <a:latin typeface="Times New Roman"/>
                <a:cs typeface="Times New Roman"/>
              </a:rPr>
              <a:t>Demolaize</a:t>
            </a:r>
            <a:r>
              <a:rPr lang="en-US" sz="2300" b="0" dirty="0">
                <a:solidFill>
                  <a:srgbClr val="003399"/>
                </a:solidFill>
                <a:latin typeface="Times New Roman"/>
                <a:cs typeface="Times New Roman"/>
              </a:rPr>
              <a:t>, </a:t>
            </a:r>
            <a:r>
              <a:rPr lang="en-US" sz="2300" dirty="0">
                <a:solidFill>
                  <a:srgbClr val="003399"/>
                </a:solidFill>
                <a:latin typeface="Times New Roman"/>
                <a:cs typeface="Times New Roman"/>
              </a:rPr>
              <a:t>Y. </a:t>
            </a:r>
            <a:r>
              <a:rPr lang="en-US" sz="2300" dirty="0" err="1">
                <a:solidFill>
                  <a:srgbClr val="003399"/>
                </a:solidFill>
                <a:latin typeface="Times New Roman"/>
                <a:cs typeface="Times New Roman"/>
              </a:rPr>
              <a:t>Luo</a:t>
            </a:r>
            <a:r>
              <a:rPr lang="en-US" sz="2300" dirty="0">
                <a:solidFill>
                  <a:srgbClr val="003399"/>
                </a:solidFill>
                <a:latin typeface="Times New Roman"/>
                <a:cs typeface="Times New Roman"/>
              </a:rPr>
              <a:t>, C</a:t>
            </a:r>
            <a:r>
              <a:rPr lang="en-US" sz="2300" b="0" dirty="0">
                <a:solidFill>
                  <a:srgbClr val="003399"/>
                </a:solidFill>
                <a:latin typeface="Times New Roman"/>
                <a:cs typeface="Times New Roman"/>
              </a:rPr>
              <a:t>. </a:t>
            </a:r>
            <a:r>
              <a:rPr lang="en-US" sz="2300" b="0" dirty="0" err="1">
                <a:solidFill>
                  <a:srgbClr val="003399"/>
                </a:solidFill>
                <a:latin typeface="Times New Roman"/>
                <a:cs typeface="Times New Roman"/>
              </a:rPr>
              <a:t>Montag</a:t>
            </a:r>
            <a:r>
              <a:rPr lang="en-US" sz="2300" b="0" dirty="0">
                <a:solidFill>
                  <a:srgbClr val="003399"/>
                </a:solidFill>
                <a:latin typeface="Times New Roman"/>
                <a:cs typeface="Times New Roman"/>
              </a:rPr>
              <a:t>.</a:t>
            </a:r>
          </a:p>
          <a:p>
            <a:pPr>
              <a:spcBef>
                <a:spcPct val="20000"/>
              </a:spcBef>
              <a:buClr>
                <a:srgbClr val="FF0000"/>
              </a:buClr>
              <a:defRPr/>
            </a:pPr>
            <a:endParaRPr lang="en-US" sz="2300" b="0" dirty="0">
              <a:solidFill>
                <a:srgbClr val="003399"/>
              </a:solidFill>
              <a:latin typeface="Times New Roman"/>
              <a:cs typeface="Times New Roman"/>
            </a:endParaRPr>
          </a:p>
          <a:p>
            <a:pPr>
              <a:spcBef>
                <a:spcPct val="20000"/>
              </a:spcBef>
              <a:buClr>
                <a:srgbClr val="FF0000"/>
              </a:buClr>
              <a:defRPr/>
            </a:pPr>
            <a:r>
              <a:rPr lang="en-US" sz="2300" b="0" dirty="0" smtClean="0">
                <a:solidFill>
                  <a:srgbClr val="003399"/>
                </a:solidFill>
                <a:latin typeface="Times New Roman"/>
                <a:cs typeface="Times New Roman"/>
              </a:rPr>
              <a:t>References for Polarized Deuterons: </a:t>
            </a:r>
            <a:endParaRPr lang="en-US" sz="2300" b="0" dirty="0">
              <a:solidFill>
                <a:srgbClr val="003399"/>
              </a:solidFill>
              <a:latin typeface="Times New Roman"/>
              <a:cs typeface="Times New Roman"/>
            </a:endParaRPr>
          </a:p>
          <a:p>
            <a:pPr marL="457200" indent="-457200">
              <a:spcBef>
                <a:spcPct val="20000"/>
              </a:spcBef>
              <a:buClr>
                <a:srgbClr val="FF0000"/>
              </a:buClr>
              <a:buFontTx/>
              <a:buAutoNum type="arabicPeriod"/>
              <a:defRPr/>
            </a:pPr>
            <a:r>
              <a:rPr lang="en-US" sz="2300" b="0" dirty="0">
                <a:solidFill>
                  <a:srgbClr val="003399"/>
                </a:solidFill>
                <a:latin typeface="Times New Roman"/>
                <a:cs typeface="Times New Roman"/>
              </a:rPr>
              <a:t>S.Y. Lee and L. Ratner, NIM A306(1991)51-55.</a:t>
            </a:r>
          </a:p>
          <a:p>
            <a:pPr marL="457200" indent="-457200">
              <a:spcBef>
                <a:spcPct val="20000"/>
              </a:spcBef>
              <a:buClr>
                <a:srgbClr val="FF0000"/>
              </a:buClr>
              <a:buFontTx/>
              <a:buAutoNum type="arabicPeriod"/>
              <a:defRPr/>
            </a:pPr>
            <a:r>
              <a:rPr lang="en-US" sz="2300" b="0" dirty="0">
                <a:solidFill>
                  <a:srgbClr val="003399"/>
                </a:solidFill>
                <a:latin typeface="Times New Roman"/>
                <a:cs typeface="Times New Roman"/>
              </a:rPr>
              <a:t>E. Courant, AGS/RHIC/Spin Note 66 (1997).</a:t>
            </a:r>
          </a:p>
          <a:p>
            <a:pPr marL="457200" indent="-457200">
              <a:spcBef>
                <a:spcPct val="20000"/>
              </a:spcBef>
              <a:buClr>
                <a:srgbClr val="FF0000"/>
              </a:buClr>
              <a:buFontTx/>
              <a:buAutoNum type="arabicPeriod"/>
              <a:defRPr/>
            </a:pPr>
            <a:r>
              <a:rPr lang="en-US" sz="2300" b="0" dirty="0">
                <a:solidFill>
                  <a:srgbClr val="003399"/>
                </a:solidFill>
                <a:latin typeface="Times New Roman"/>
                <a:cs typeface="Times New Roman"/>
              </a:rPr>
              <a:t>W. MacKay CA Tech Note 296 (2007).</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4294967295"/>
          </p:nvPr>
        </p:nvSpPr>
        <p:spPr>
          <a:xfrm>
            <a:off x="1912177" y="6400800"/>
            <a:ext cx="2514600" cy="228600"/>
          </a:xfrm>
          <a:prstGeom prst="rect">
            <a:avLst/>
          </a:prstGeom>
        </p:spPr>
        <p:txBody>
          <a:bodyPr/>
          <a:lstStyle/>
          <a:p>
            <a:pPr>
              <a:defRPr/>
            </a:pPr>
            <a:r>
              <a:rPr lang="ja-JP" altLang="en-US" dirty="0"/>
              <a:t>Haixin Huang</a:t>
            </a:r>
            <a:endParaRPr lang="en-US" altLang="ja-JP" dirty="0"/>
          </a:p>
        </p:txBody>
      </p:sp>
      <p:sp>
        <p:nvSpPr>
          <p:cNvPr id="26627" name="Slide Number Placeholder 3"/>
          <p:cNvSpPr>
            <a:spLocks noGrp="1"/>
          </p:cNvSpPr>
          <p:nvPr>
            <p:ph type="sldNum" sz="quarter" idx="12"/>
          </p:nvPr>
        </p:nvSpPr>
        <p:spPr/>
        <p:txBody>
          <a:bodyPr/>
          <a:lstStyle/>
          <a:p>
            <a:pPr>
              <a:defRPr/>
            </a:pPr>
            <a:fld id="{7E5FAE11-A7E4-0B42-9A24-6F6B056742AB}" type="slidenum">
              <a:rPr lang="ja-JP" altLang="en-US"/>
              <a:pPr>
                <a:defRPr/>
              </a:pPr>
              <a:t>2</a:t>
            </a:fld>
            <a:endParaRPr lang="en-US" altLang="ja-JP" dirty="0"/>
          </a:p>
        </p:txBody>
      </p:sp>
      <p:sp>
        <p:nvSpPr>
          <p:cNvPr id="41987" name="Rectangle 2"/>
          <p:cNvSpPr>
            <a:spLocks noGrp="1" noChangeArrowheads="1"/>
          </p:cNvSpPr>
          <p:nvPr>
            <p:ph type="title" idx="4294967295"/>
          </p:nvPr>
        </p:nvSpPr>
        <p:spPr>
          <a:xfrm>
            <a:off x="228600" y="152400"/>
            <a:ext cx="8610600" cy="533400"/>
          </a:xfrm>
        </p:spPr>
        <p:txBody>
          <a:bodyPr>
            <a:normAutofit fontScale="90000"/>
          </a:bodyPr>
          <a:lstStyle/>
          <a:p>
            <a:pPr eaLnBrk="1" hangingPunct="1"/>
            <a:r>
              <a:rPr lang="en-US" sz="3600" b="1">
                <a:solidFill>
                  <a:srgbClr val="FF0000"/>
                </a:solidFill>
                <a:latin typeface="Times New Roman" charset="0"/>
                <a:ea typeface="ＭＳ Ｐゴシック" charset="0"/>
              </a:rPr>
              <a:t>What Have Been Known (before)</a:t>
            </a:r>
          </a:p>
        </p:txBody>
      </p:sp>
      <p:sp>
        <p:nvSpPr>
          <p:cNvPr id="26629" name="Rectangle 5"/>
          <p:cNvSpPr>
            <a:spLocks noChangeArrowheads="1"/>
          </p:cNvSpPr>
          <p:nvPr/>
        </p:nvSpPr>
        <p:spPr bwMode="auto">
          <a:xfrm>
            <a:off x="11113" y="685800"/>
            <a:ext cx="9144000" cy="5105400"/>
          </a:xfrm>
          <a:prstGeom prst="rect">
            <a:avLst/>
          </a:prstGeom>
          <a:noFill/>
          <a:ln w="9525">
            <a:noFill/>
            <a:miter lim="800000"/>
            <a:headEnd/>
            <a:tailEnd/>
          </a:ln>
        </p:spPr>
        <p:txBody>
          <a:bodyPr/>
          <a:lstStyle/>
          <a:p>
            <a:pPr marL="469900" indent="-469900">
              <a:spcBef>
                <a:spcPct val="20000"/>
              </a:spcBef>
              <a:buClr>
                <a:srgbClr val="FF0000"/>
              </a:buClr>
              <a:buFontTx/>
              <a:buChar char="•"/>
              <a:defRPr/>
            </a:pPr>
            <a:r>
              <a:rPr lang="en-US" sz="2800" b="0" dirty="0">
                <a:solidFill>
                  <a:srgbClr val="003399"/>
                </a:solidFill>
                <a:latin typeface="Times New Roman"/>
                <a:cs typeface="Times New Roman"/>
              </a:rPr>
              <a:t>It has been shown in past meetings that 6 snakes are needed for polarized </a:t>
            </a:r>
            <a:r>
              <a:rPr lang="en-US" altLang="zh-CN" sz="2800" b="0" baseline="30000" dirty="0">
                <a:solidFill>
                  <a:srgbClr val="003399"/>
                </a:solidFill>
                <a:latin typeface="Times New Roman"/>
                <a:cs typeface="Times New Roman"/>
              </a:rPr>
              <a:t>3</a:t>
            </a:r>
            <a:r>
              <a:rPr lang="en-US" sz="2800" b="0" dirty="0">
                <a:solidFill>
                  <a:srgbClr val="003399"/>
                </a:solidFill>
                <a:latin typeface="Times New Roman"/>
                <a:cs typeface="Times New Roman"/>
              </a:rPr>
              <a:t>He</a:t>
            </a:r>
            <a:r>
              <a:rPr lang="en-US" altLang="zh-CN" sz="2800" b="0" baseline="30000" dirty="0">
                <a:solidFill>
                  <a:srgbClr val="003399"/>
                </a:solidFill>
                <a:latin typeface="Times New Roman"/>
                <a:cs typeface="Times New Roman"/>
              </a:rPr>
              <a:t>+2</a:t>
            </a:r>
            <a:r>
              <a:rPr lang="en-US" sz="2800" b="0" dirty="0">
                <a:solidFill>
                  <a:srgbClr val="003399"/>
                </a:solidFill>
                <a:latin typeface="Times New Roman"/>
                <a:cs typeface="Times New Roman"/>
              </a:rPr>
              <a:t> beam in </a:t>
            </a:r>
            <a:r>
              <a:rPr lang="en-US" sz="2800" b="0" dirty="0" err="1">
                <a:solidFill>
                  <a:srgbClr val="003399"/>
                </a:solidFill>
                <a:latin typeface="Times New Roman"/>
                <a:cs typeface="Times New Roman"/>
              </a:rPr>
              <a:t>eRHIC</a:t>
            </a:r>
            <a:r>
              <a:rPr lang="en-US" sz="2800" b="0" dirty="0">
                <a:solidFill>
                  <a:srgbClr val="003399"/>
                </a:solidFill>
                <a:latin typeface="Times New Roman"/>
                <a:cs typeface="Times New Roman"/>
              </a:rPr>
              <a:t>. </a:t>
            </a:r>
          </a:p>
          <a:p>
            <a:pPr marL="469900" indent="-469900">
              <a:spcBef>
                <a:spcPct val="20000"/>
              </a:spcBef>
              <a:buClr>
                <a:srgbClr val="FF0000"/>
              </a:buClr>
              <a:buFontTx/>
              <a:buChar char="•"/>
              <a:defRPr/>
            </a:pPr>
            <a:r>
              <a:rPr lang="en-US" sz="2800" b="0" dirty="0">
                <a:solidFill>
                  <a:srgbClr val="003399"/>
                </a:solidFill>
                <a:latin typeface="Times New Roman"/>
                <a:cs typeface="Times New Roman"/>
              </a:rPr>
              <a:t>The limited (few particles) simulations show that polarization can be preserved through a few strongest intrinsic resonances for both He</a:t>
            </a:r>
            <a:r>
              <a:rPr lang="en-US" sz="2800" b="0" baseline="30000" dirty="0">
                <a:solidFill>
                  <a:srgbClr val="003399"/>
                </a:solidFill>
                <a:latin typeface="Times New Roman"/>
                <a:cs typeface="Times New Roman"/>
              </a:rPr>
              <a:t>3</a:t>
            </a:r>
            <a:r>
              <a:rPr lang="en-US" sz="2800" b="0" dirty="0">
                <a:solidFill>
                  <a:srgbClr val="003399"/>
                </a:solidFill>
                <a:latin typeface="Times New Roman"/>
                <a:cs typeface="Times New Roman"/>
              </a:rPr>
              <a:t> and proton beams. Polarization preservation on the </a:t>
            </a:r>
            <a:r>
              <a:rPr lang="en-US" sz="2800" b="0" dirty="0" err="1" smtClean="0">
                <a:solidFill>
                  <a:srgbClr val="003399"/>
                </a:solidFill>
                <a:latin typeface="Times New Roman"/>
                <a:cs typeface="Times New Roman"/>
              </a:rPr>
              <a:t>eRHIC</a:t>
            </a:r>
            <a:r>
              <a:rPr lang="en-US" sz="2800" b="0" dirty="0" smtClean="0">
                <a:solidFill>
                  <a:srgbClr val="003399"/>
                </a:solidFill>
                <a:latin typeface="Times New Roman"/>
                <a:cs typeface="Times New Roman"/>
              </a:rPr>
              <a:t> ramp </a:t>
            </a:r>
            <a:r>
              <a:rPr lang="en-US" sz="2800" b="0" dirty="0">
                <a:solidFill>
                  <a:srgbClr val="003399"/>
                </a:solidFill>
                <a:latin typeface="Times New Roman"/>
                <a:cs typeface="Times New Roman"/>
              </a:rPr>
              <a:t>is expected for polarized protons and </a:t>
            </a:r>
            <a:r>
              <a:rPr lang="en-US" altLang="zh-CN" sz="2800" b="0" baseline="30000" dirty="0">
                <a:solidFill>
                  <a:srgbClr val="003399"/>
                </a:solidFill>
                <a:latin typeface="Times New Roman"/>
                <a:cs typeface="Times New Roman"/>
              </a:rPr>
              <a:t>3</a:t>
            </a:r>
            <a:r>
              <a:rPr lang="en-US" sz="2800" b="0" dirty="0">
                <a:solidFill>
                  <a:srgbClr val="003399"/>
                </a:solidFill>
                <a:latin typeface="Times New Roman"/>
                <a:cs typeface="Times New Roman"/>
              </a:rPr>
              <a:t>He</a:t>
            </a:r>
            <a:r>
              <a:rPr lang="en-US" altLang="zh-CN" sz="2800" b="0" baseline="30000" dirty="0">
                <a:solidFill>
                  <a:srgbClr val="003399"/>
                </a:solidFill>
                <a:latin typeface="Times New Roman"/>
                <a:cs typeface="Times New Roman"/>
              </a:rPr>
              <a:t>+2</a:t>
            </a:r>
            <a:r>
              <a:rPr lang="en-US" sz="2800" b="0" dirty="0">
                <a:solidFill>
                  <a:srgbClr val="003399"/>
                </a:solidFill>
                <a:latin typeface="Times New Roman"/>
                <a:cs typeface="Times New Roman"/>
              </a:rPr>
              <a:t>.</a:t>
            </a:r>
          </a:p>
          <a:p>
            <a:pPr marL="469900" indent="-469900">
              <a:spcBef>
                <a:spcPct val="20000"/>
              </a:spcBef>
              <a:buClr>
                <a:srgbClr val="FF0000"/>
              </a:buClr>
              <a:buFontTx/>
              <a:buChar char="•"/>
              <a:defRPr/>
            </a:pPr>
            <a:r>
              <a:rPr lang="en-US" sz="2800" b="0" dirty="0">
                <a:solidFill>
                  <a:srgbClr val="003399"/>
                </a:solidFill>
                <a:latin typeface="Times New Roman"/>
                <a:cs typeface="Times New Roman"/>
              </a:rPr>
              <a:t>The polarized proton acceleration in the injectors will be the same as now, except we want to find ways to preserve transverse emittance along the acceleration in the AGS.</a:t>
            </a:r>
          </a:p>
          <a:p>
            <a:pPr marL="469900" indent="-469900">
              <a:spcBef>
                <a:spcPct val="20000"/>
              </a:spcBef>
              <a:buClr>
                <a:srgbClr val="FF0000"/>
              </a:buClr>
              <a:buFontTx/>
              <a:buChar char="•"/>
              <a:defRPr/>
            </a:pPr>
            <a:endParaRPr lang="en-US" sz="2400" b="0" dirty="0">
              <a:solidFill>
                <a:srgbClr val="003399"/>
              </a:solidFill>
            </a:endParaRPr>
          </a:p>
          <a:p>
            <a:pPr>
              <a:spcBef>
                <a:spcPct val="20000"/>
              </a:spcBef>
              <a:buClr>
                <a:srgbClr val="FF0000"/>
              </a:buClr>
              <a:defRPr/>
            </a:pPr>
            <a:endParaRPr lang="en-US" sz="2400" b="0" dirty="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3090863" y="3044825"/>
            <a:ext cx="3414712" cy="1325563"/>
          </a:xfrm>
        </p:spPr>
        <p:txBody>
          <a:bodyPr/>
          <a:lstStyle/>
          <a:p>
            <a:r>
              <a:rPr lang="en-US">
                <a:latin typeface="Times New Roman" charset="0"/>
                <a:ea typeface="ＭＳ Ｐゴシック" charset="0"/>
              </a:rPr>
              <a:t>Backup Slides</a:t>
            </a:r>
            <a:br>
              <a:rPr lang="en-US">
                <a:latin typeface="Times New Roman" charset="0"/>
                <a:ea typeface="ＭＳ Ｐゴシック" charset="0"/>
              </a:rPr>
            </a:br>
            <a:endParaRPr lang="en-US">
              <a:latin typeface="Times New Roman"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Content Placeholder 7" descr="intrinsic_res.gif"/>
          <p:cNvPicPr>
            <a:picLocks noGrp="1" noChangeAspect="1"/>
          </p:cNvPicPr>
          <p:nvPr>
            <p:ph idx="1"/>
          </p:nvPr>
        </p:nvPicPr>
        <p:blipFill>
          <a:blip r:embed="rId3">
            <a:extLst>
              <a:ext uri="{28A0092B-C50C-407E-A947-70E740481C1C}">
                <a14:useLocalDpi xmlns:a14="http://schemas.microsoft.com/office/drawing/2010/main" val="0"/>
              </a:ext>
            </a:extLst>
          </a:blip>
          <a:srcRect l="-9108" r="-9108"/>
          <a:stretch>
            <a:fillRect/>
          </a:stretch>
        </p:blipFill>
        <p:spPr>
          <a:xfrm>
            <a:off x="-914400" y="381000"/>
            <a:ext cx="10912475" cy="5867400"/>
          </a:xfrm>
        </p:spPr>
      </p:pic>
      <p:sp>
        <p:nvSpPr>
          <p:cNvPr id="4" name="Footer Placeholder 4"/>
          <p:cNvSpPr>
            <a:spLocks noGrp="1"/>
          </p:cNvSpPr>
          <p:nvPr>
            <p:ph type="ftr" sz="quarter" idx="4294967295"/>
          </p:nvPr>
        </p:nvSpPr>
        <p:spPr>
          <a:xfrm>
            <a:off x="3886200" y="6400800"/>
            <a:ext cx="2514600" cy="228600"/>
          </a:xfrm>
          <a:prstGeom prst="rect">
            <a:avLst/>
          </a:prstGeom>
        </p:spPr>
        <p:txBody>
          <a:bodyPr/>
          <a:lstStyle/>
          <a:p>
            <a:pPr>
              <a:defRPr/>
            </a:pPr>
            <a:r>
              <a:rPr lang="ja-JP" altLang="en-US" dirty="0"/>
              <a:t>Haixin Huang</a:t>
            </a:r>
            <a:endParaRPr lang="en-US" altLang="ja-JP" dirty="0"/>
          </a:p>
        </p:txBody>
      </p:sp>
      <p:sp>
        <p:nvSpPr>
          <p:cNvPr id="5" name="Slide Number Placeholder 5"/>
          <p:cNvSpPr>
            <a:spLocks noGrp="1"/>
          </p:cNvSpPr>
          <p:nvPr>
            <p:ph type="sldNum" sz="quarter" idx="12"/>
          </p:nvPr>
        </p:nvSpPr>
        <p:spPr/>
        <p:txBody>
          <a:bodyPr/>
          <a:lstStyle/>
          <a:p>
            <a:pPr>
              <a:defRPr/>
            </a:pPr>
            <a:fld id="{36348E3C-2648-2947-98E6-E67111631379}" type="slidenum">
              <a:rPr lang="ja-JP" altLang="en-US"/>
              <a:pPr>
                <a:defRPr/>
              </a:pPr>
              <a:t>21</a:t>
            </a:fld>
            <a:endParaRPr lang="en-US" altLang="ja-JP" dirty="0"/>
          </a:p>
        </p:txBody>
      </p:sp>
      <p:sp>
        <p:nvSpPr>
          <p:cNvPr id="61444" name="Rectangle 2"/>
          <p:cNvSpPr>
            <a:spLocks noGrp="1" noChangeArrowheads="1"/>
          </p:cNvSpPr>
          <p:nvPr>
            <p:ph type="title"/>
          </p:nvPr>
        </p:nvSpPr>
        <p:spPr>
          <a:xfrm>
            <a:off x="0" y="0"/>
            <a:ext cx="8991600" cy="685800"/>
          </a:xfrm>
        </p:spPr>
        <p:txBody>
          <a:bodyPr lIns="90000" tIns="46800" rIns="90000" bIns="46800" anchor="ctr"/>
          <a:lstStyle/>
          <a:p>
            <a:pPr defTabSz="457200">
              <a:buClr>
                <a:srgbClr val="FF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a:solidFill>
                  <a:srgbClr val="FF0000"/>
                </a:solidFill>
                <a:latin typeface="Times New Roman" charset="0"/>
                <a:ea typeface="ＭＳ Ｐゴシック" charset="0"/>
              </a:rPr>
              <a:t>Vertical Intrinsic Resonance Spectrum in RHIC</a:t>
            </a:r>
          </a:p>
        </p:txBody>
      </p:sp>
      <p:sp>
        <p:nvSpPr>
          <p:cNvPr id="61445" name="TextBox 1"/>
          <p:cNvSpPr txBox="1">
            <a:spLocks noChangeArrowheads="1"/>
          </p:cNvSpPr>
          <p:nvPr/>
        </p:nvSpPr>
        <p:spPr bwMode="auto">
          <a:xfrm>
            <a:off x="2209800" y="1447800"/>
            <a:ext cx="3124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sz="1800" b="0" dirty="0">
                <a:solidFill>
                  <a:srgbClr val="003399"/>
                </a:solidFill>
              </a:rPr>
              <a:t>If the polarization loss threshold for 2-snake is at 0.18, to reduce strong ones to 0.18 requires vertical  emittance reduction by a factor 6.25. If threshold is .25, need a factor 3.24 reduction.</a:t>
            </a:r>
          </a:p>
        </p:txBody>
      </p:sp>
      <p:cxnSp>
        <p:nvCxnSpPr>
          <p:cNvPr id="61446" name="Straight Arrow Connector 9"/>
          <p:cNvCxnSpPr>
            <a:cxnSpLocks noChangeShapeType="1"/>
          </p:cNvCxnSpPr>
          <p:nvPr/>
        </p:nvCxnSpPr>
        <p:spPr bwMode="auto">
          <a:xfrm>
            <a:off x="2209800" y="3886200"/>
            <a:ext cx="2209800" cy="0"/>
          </a:xfrm>
          <a:prstGeom prst="straightConnector1">
            <a:avLst/>
          </a:prstGeom>
          <a:noFill/>
          <a:ln w="25400">
            <a:solidFill>
              <a:srgbClr val="FF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1447" name="Straight Arrow Connector 9"/>
          <p:cNvCxnSpPr>
            <a:cxnSpLocks noChangeShapeType="1"/>
          </p:cNvCxnSpPr>
          <p:nvPr/>
        </p:nvCxnSpPr>
        <p:spPr bwMode="auto">
          <a:xfrm>
            <a:off x="6248400" y="1371600"/>
            <a:ext cx="2209800" cy="0"/>
          </a:xfrm>
          <a:prstGeom prst="straightConnector1">
            <a:avLst/>
          </a:prstGeom>
          <a:noFill/>
          <a:ln w="25400">
            <a:solidFill>
              <a:srgbClr val="FF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1448" name="TextBox 10"/>
          <p:cNvSpPr txBox="1">
            <a:spLocks noChangeArrowheads="1"/>
          </p:cNvSpPr>
          <p:nvPr/>
        </p:nvSpPr>
        <p:spPr bwMode="auto">
          <a:xfrm>
            <a:off x="304800" y="6019800"/>
            <a:ext cx="86106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b="0">
                <a:solidFill>
                  <a:srgbClr val="003399"/>
                </a:solidFill>
              </a:rPr>
              <a:t>Almost no polarization loss on the ramp  below 100GeV. About 10-15% loss between 100 and 250/255GeV.</a:t>
            </a:r>
          </a:p>
        </p:txBody>
      </p:sp>
      <p:sp>
        <p:nvSpPr>
          <p:cNvPr id="61449" name="Line 139"/>
          <p:cNvSpPr>
            <a:spLocks noChangeShapeType="1"/>
          </p:cNvSpPr>
          <p:nvPr/>
        </p:nvSpPr>
        <p:spPr bwMode="auto">
          <a:xfrm flipH="1">
            <a:off x="4648200" y="1447800"/>
            <a:ext cx="1828800" cy="2514600"/>
          </a:xfrm>
          <a:prstGeom prst="line">
            <a:avLst/>
          </a:prstGeom>
          <a:noFill/>
          <a:ln w="41275">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0" name="TextBox 8"/>
          <p:cNvSpPr txBox="1">
            <a:spLocks noChangeArrowheads="1"/>
          </p:cNvSpPr>
          <p:nvPr/>
        </p:nvSpPr>
        <p:spPr bwMode="auto">
          <a:xfrm>
            <a:off x="7162800" y="990600"/>
            <a:ext cx="633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t>0.45</a:t>
            </a:r>
          </a:p>
        </p:txBody>
      </p:sp>
      <p:sp>
        <p:nvSpPr>
          <p:cNvPr id="61451" name="TextBox 13"/>
          <p:cNvSpPr txBox="1">
            <a:spLocks noChangeArrowheads="1"/>
          </p:cNvSpPr>
          <p:nvPr/>
        </p:nvSpPr>
        <p:spPr bwMode="auto">
          <a:xfrm>
            <a:off x="3048000" y="3429000"/>
            <a:ext cx="633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t>0.18</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4294967295"/>
          </p:nvPr>
        </p:nvSpPr>
        <p:spPr>
          <a:xfrm>
            <a:off x="1937324" y="6413584"/>
            <a:ext cx="2514600" cy="228600"/>
          </a:xfrm>
          <a:prstGeom prst="rect">
            <a:avLst/>
          </a:prstGeom>
        </p:spPr>
        <p:txBody>
          <a:bodyPr/>
          <a:lstStyle/>
          <a:p>
            <a:pPr>
              <a:defRPr/>
            </a:pPr>
            <a:r>
              <a:rPr lang="ja-JP" altLang="en-US" dirty="0"/>
              <a:t>Haixin Huang</a:t>
            </a:r>
            <a:endParaRPr lang="en-US" altLang="ja-JP" dirty="0"/>
          </a:p>
        </p:txBody>
      </p:sp>
      <p:sp>
        <p:nvSpPr>
          <p:cNvPr id="26627" name="Slide Number Placeholder 3"/>
          <p:cNvSpPr>
            <a:spLocks noGrp="1"/>
          </p:cNvSpPr>
          <p:nvPr>
            <p:ph type="sldNum" sz="quarter" idx="12"/>
          </p:nvPr>
        </p:nvSpPr>
        <p:spPr/>
        <p:txBody>
          <a:bodyPr/>
          <a:lstStyle/>
          <a:p>
            <a:pPr>
              <a:defRPr/>
            </a:pPr>
            <a:fld id="{7BCE362B-571C-D242-B6A1-7123001881AF}" type="slidenum">
              <a:rPr lang="ja-JP" altLang="en-US"/>
              <a:pPr>
                <a:defRPr/>
              </a:pPr>
              <a:t>3</a:t>
            </a:fld>
            <a:endParaRPr lang="en-US" altLang="ja-JP" dirty="0"/>
          </a:p>
        </p:txBody>
      </p:sp>
      <p:sp>
        <p:nvSpPr>
          <p:cNvPr id="43011" name="Rectangle 2"/>
          <p:cNvSpPr>
            <a:spLocks noGrp="1" noChangeArrowheads="1"/>
          </p:cNvSpPr>
          <p:nvPr>
            <p:ph type="title" idx="4294967295"/>
          </p:nvPr>
        </p:nvSpPr>
        <p:spPr>
          <a:xfrm>
            <a:off x="146624" y="54805"/>
            <a:ext cx="8610600" cy="533400"/>
          </a:xfrm>
        </p:spPr>
        <p:txBody>
          <a:bodyPr>
            <a:normAutofit fontScale="90000"/>
          </a:bodyPr>
          <a:lstStyle/>
          <a:p>
            <a:pPr eaLnBrk="1" hangingPunct="1"/>
            <a:r>
              <a:rPr lang="en-US" sz="3600" b="1" dirty="0">
                <a:solidFill>
                  <a:srgbClr val="FF0000"/>
                </a:solidFill>
                <a:latin typeface="Times New Roman" charset="0"/>
                <a:ea typeface="ＭＳ Ｐゴシック" charset="0"/>
              </a:rPr>
              <a:t>What’s New?</a:t>
            </a:r>
          </a:p>
        </p:txBody>
      </p:sp>
      <p:sp>
        <p:nvSpPr>
          <p:cNvPr id="26629" name="Rectangle 5"/>
          <p:cNvSpPr>
            <a:spLocks noChangeArrowheads="1"/>
          </p:cNvSpPr>
          <p:nvPr/>
        </p:nvSpPr>
        <p:spPr bwMode="auto">
          <a:xfrm>
            <a:off x="0" y="520699"/>
            <a:ext cx="9144000" cy="5791200"/>
          </a:xfrm>
          <a:prstGeom prst="rect">
            <a:avLst/>
          </a:prstGeom>
          <a:noFill/>
          <a:ln w="9525">
            <a:noFill/>
            <a:miter lim="800000"/>
            <a:headEnd/>
            <a:tailEnd/>
          </a:ln>
        </p:spPr>
        <p:txBody>
          <a:bodyPr/>
          <a:lstStyle/>
          <a:p>
            <a:pPr marL="469900" indent="-469900">
              <a:spcBef>
                <a:spcPct val="20000"/>
              </a:spcBef>
              <a:buClr>
                <a:srgbClr val="FF0000"/>
              </a:buClr>
              <a:buFontTx/>
              <a:buChar char="•"/>
              <a:defRPr/>
            </a:pPr>
            <a:r>
              <a:rPr lang="en-US" sz="2400" b="0" dirty="0">
                <a:solidFill>
                  <a:srgbClr val="003399"/>
                </a:solidFill>
                <a:latin typeface="Times New Roman"/>
                <a:cs typeface="Times New Roman"/>
              </a:rPr>
              <a:t>There are some small changes in beam parameters (bunch intensity, transverse emittance) for various running scenarios (with and without hadron cooling). Just need to confirm that the parameters are fine. </a:t>
            </a:r>
          </a:p>
          <a:p>
            <a:pPr marL="469900" indent="-469900">
              <a:spcBef>
                <a:spcPct val="20000"/>
              </a:spcBef>
              <a:buClr>
                <a:srgbClr val="FF0000"/>
              </a:buClr>
              <a:buFontTx/>
              <a:buChar char="•"/>
              <a:defRPr/>
            </a:pPr>
            <a:r>
              <a:rPr lang="en-US" sz="2400" b="0" dirty="0">
                <a:solidFill>
                  <a:srgbClr val="003399"/>
                </a:solidFill>
                <a:latin typeface="Times New Roman"/>
                <a:cs typeface="Times New Roman"/>
              </a:rPr>
              <a:t>The assumed injection scheme: 330 bunches injected into 360 RF buckets. 330 bunches will be </a:t>
            </a:r>
            <a:r>
              <a:rPr lang="en-US" sz="2400" b="0" dirty="0" err="1">
                <a:solidFill>
                  <a:srgbClr val="003399"/>
                </a:solidFill>
                <a:latin typeface="Times New Roman"/>
                <a:cs typeface="Times New Roman"/>
              </a:rPr>
              <a:t>splitted</a:t>
            </a:r>
            <a:r>
              <a:rPr lang="en-US" sz="2400" b="0" dirty="0">
                <a:solidFill>
                  <a:srgbClr val="003399"/>
                </a:solidFill>
                <a:latin typeface="Times New Roman"/>
                <a:cs typeface="Times New Roman"/>
              </a:rPr>
              <a:t> into 660 or 1320 bunches at store for certain modes of operation. </a:t>
            </a:r>
          </a:p>
          <a:p>
            <a:pPr marL="469900" indent="-469900">
              <a:spcBef>
                <a:spcPct val="20000"/>
              </a:spcBef>
              <a:buClr>
                <a:srgbClr val="FF0000"/>
              </a:buClr>
              <a:buFontTx/>
              <a:buChar char="•"/>
              <a:defRPr/>
            </a:pPr>
            <a:r>
              <a:rPr lang="en-US" sz="2400" b="0" dirty="0">
                <a:solidFill>
                  <a:srgbClr val="003399"/>
                </a:solidFill>
                <a:latin typeface="Times New Roman"/>
                <a:cs typeface="Times New Roman"/>
              </a:rPr>
              <a:t>An AC dipole will be added in the Booster to overcome two intrinsic resonances for polarized </a:t>
            </a:r>
            <a:r>
              <a:rPr lang="en-US" altLang="zh-CN" sz="2400" b="0" baseline="30000" dirty="0">
                <a:solidFill>
                  <a:srgbClr val="003399"/>
                </a:solidFill>
                <a:latin typeface="Times New Roman"/>
                <a:cs typeface="Times New Roman"/>
              </a:rPr>
              <a:t>3</a:t>
            </a:r>
            <a:r>
              <a:rPr lang="en-US" sz="2400" b="0" dirty="0">
                <a:solidFill>
                  <a:srgbClr val="003399"/>
                </a:solidFill>
                <a:latin typeface="Times New Roman"/>
                <a:cs typeface="Times New Roman"/>
              </a:rPr>
              <a:t>He</a:t>
            </a:r>
            <a:r>
              <a:rPr lang="en-US" altLang="zh-CN" sz="2400" b="0" baseline="30000" dirty="0">
                <a:solidFill>
                  <a:srgbClr val="003399"/>
                </a:solidFill>
                <a:latin typeface="Times New Roman"/>
                <a:cs typeface="Times New Roman"/>
              </a:rPr>
              <a:t>+2</a:t>
            </a:r>
            <a:r>
              <a:rPr lang="en-US" sz="2400" b="0" dirty="0">
                <a:solidFill>
                  <a:srgbClr val="003399"/>
                </a:solidFill>
                <a:latin typeface="Times New Roman"/>
                <a:cs typeface="Times New Roman"/>
              </a:rPr>
              <a:t> so that the AGS injection energy can be increased and the effect of stronger cold snake on orbit excursion can be mitigated.  The partial snake strength is set as 15% (cold) and 15%(warm) with both betatron tunes inside the spin tune gap, but could go higher if needed (for hosting both betatron tunes). We have plans for polarized </a:t>
            </a:r>
            <a:r>
              <a:rPr lang="en-US" altLang="zh-CN" sz="2400" b="0" baseline="30000" dirty="0">
                <a:solidFill>
                  <a:srgbClr val="003399"/>
                </a:solidFill>
                <a:latin typeface="Times New Roman"/>
                <a:cs typeface="Times New Roman"/>
              </a:rPr>
              <a:t>3</a:t>
            </a:r>
            <a:r>
              <a:rPr lang="en-US" sz="2400" b="0" dirty="0">
                <a:solidFill>
                  <a:srgbClr val="003399"/>
                </a:solidFill>
                <a:latin typeface="Times New Roman"/>
                <a:cs typeface="Times New Roman"/>
              </a:rPr>
              <a:t>He</a:t>
            </a:r>
            <a:r>
              <a:rPr lang="en-US" altLang="zh-CN" sz="2400" b="0" baseline="30000" dirty="0">
                <a:solidFill>
                  <a:srgbClr val="003399"/>
                </a:solidFill>
                <a:latin typeface="Times New Roman"/>
                <a:cs typeface="Times New Roman"/>
              </a:rPr>
              <a:t>+2</a:t>
            </a:r>
            <a:r>
              <a:rPr lang="en-US" sz="2400" b="0" dirty="0">
                <a:solidFill>
                  <a:srgbClr val="003399"/>
                </a:solidFill>
                <a:latin typeface="Times New Roman"/>
                <a:cs typeface="Times New Roman"/>
              </a:rPr>
              <a:t> in next a few years.</a:t>
            </a:r>
          </a:p>
          <a:p>
            <a:pPr marL="469900" indent="-469900">
              <a:spcBef>
                <a:spcPct val="20000"/>
              </a:spcBef>
              <a:buClr>
                <a:srgbClr val="FF0000"/>
              </a:buClr>
              <a:buFontTx/>
              <a:buChar char="•"/>
              <a:defRPr/>
            </a:pPr>
            <a:r>
              <a:rPr lang="en-US" sz="2400" b="0" dirty="0">
                <a:solidFill>
                  <a:srgbClr val="003399"/>
                </a:solidFill>
                <a:latin typeface="Times New Roman"/>
                <a:cs typeface="Times New Roman"/>
              </a:rPr>
              <a:t>Polarized deuteron is difficult but not impossible. Some work has been done to </a:t>
            </a:r>
            <a:r>
              <a:rPr lang="en-US" sz="2400" dirty="0" smtClean="0">
                <a:solidFill>
                  <a:srgbClr val="003399"/>
                </a:solidFill>
                <a:latin typeface="Times New Roman"/>
                <a:cs typeface="Times New Roman"/>
              </a:rPr>
              <a:t>study</a:t>
            </a:r>
            <a:r>
              <a:rPr lang="en-US" sz="2400" b="0" dirty="0" smtClean="0">
                <a:solidFill>
                  <a:srgbClr val="003399"/>
                </a:solidFill>
                <a:latin typeface="Times New Roman"/>
                <a:cs typeface="Times New Roman"/>
              </a:rPr>
              <a:t> </a:t>
            </a:r>
            <a:r>
              <a:rPr lang="en-US" sz="2400" b="0" dirty="0">
                <a:solidFill>
                  <a:srgbClr val="003399"/>
                </a:solidFill>
                <a:latin typeface="Times New Roman"/>
                <a:cs typeface="Times New Roman"/>
              </a:rPr>
              <a:t>the details</a:t>
            </a:r>
            <a:r>
              <a:rPr lang="en-US" sz="2400" b="0" dirty="0" smtClean="0">
                <a:solidFill>
                  <a:srgbClr val="003399"/>
                </a:solidFill>
                <a:latin typeface="Times New Roman"/>
                <a:cs typeface="Times New Roman"/>
              </a:rPr>
              <a:t>.</a:t>
            </a:r>
            <a:endParaRPr lang="en-US" sz="2400" b="0" dirty="0">
              <a:solidFill>
                <a:srgbClr val="003399"/>
              </a:solidFill>
              <a:latin typeface="Times New Roman"/>
              <a:cs typeface="Times New Roman"/>
            </a:endParaRPr>
          </a:p>
          <a:p>
            <a:pPr>
              <a:spcBef>
                <a:spcPct val="20000"/>
              </a:spcBef>
              <a:buClr>
                <a:srgbClr val="FF0000"/>
              </a:buClr>
              <a:defRPr/>
            </a:pPr>
            <a:endParaRPr lang="en-US" sz="2400" b="0" dirty="0">
              <a:solidFill>
                <a:srgbClr val="003399"/>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52400" y="152400"/>
            <a:ext cx="8763000" cy="533400"/>
          </a:xfrm>
        </p:spPr>
        <p:txBody>
          <a:bodyPr>
            <a:normAutofit fontScale="90000"/>
          </a:bodyPr>
          <a:lstStyle/>
          <a:p>
            <a:r>
              <a:rPr lang="en-US" sz="3400" b="1">
                <a:solidFill>
                  <a:srgbClr val="FF0000"/>
                </a:solidFill>
                <a:latin typeface="Times New Roman" charset="0"/>
                <a:ea typeface="ＭＳ Ｐゴシック" charset="0"/>
              </a:rPr>
              <a:t>Polarization at AGS Extraction vs. Intensity</a:t>
            </a:r>
          </a:p>
        </p:txBody>
      </p:sp>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a:defRPr/>
            </a:pPr>
            <a:r>
              <a:rPr lang="ja-JP" altLang="en-US" smtClean="0"/>
              <a:t>Haixin Huang</a:t>
            </a:r>
            <a:endParaRPr lang="en-US" altLang="ja-JP" dirty="0"/>
          </a:p>
        </p:txBody>
      </p:sp>
      <p:sp>
        <p:nvSpPr>
          <p:cNvPr id="5" name="Slide Number Placeholder 4"/>
          <p:cNvSpPr>
            <a:spLocks noGrp="1"/>
          </p:cNvSpPr>
          <p:nvPr>
            <p:ph type="sldNum" sz="quarter" idx="12"/>
          </p:nvPr>
        </p:nvSpPr>
        <p:spPr/>
        <p:txBody>
          <a:bodyPr/>
          <a:lstStyle/>
          <a:p>
            <a:pPr>
              <a:defRPr/>
            </a:pPr>
            <a:fld id="{D6DFFDDB-B280-1445-BC33-201AD589EF1E}" type="slidenum">
              <a:rPr lang="ja-JP" altLang="en-US" smtClean="0"/>
              <a:pPr>
                <a:defRPr/>
              </a:pPr>
              <a:t>4</a:t>
            </a:fld>
            <a:endParaRPr lang="en-US" altLang="ja-JP" dirty="0"/>
          </a:p>
        </p:txBody>
      </p:sp>
      <p:sp>
        <p:nvSpPr>
          <p:cNvPr id="44036" name="TextBox 8"/>
          <p:cNvSpPr txBox="1">
            <a:spLocks noChangeArrowheads="1"/>
          </p:cNvSpPr>
          <p:nvPr/>
        </p:nvSpPr>
        <p:spPr bwMode="auto">
          <a:xfrm>
            <a:off x="457200" y="6324600"/>
            <a:ext cx="829627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t>At 2.7*10</a:t>
            </a:r>
            <a:r>
              <a:rPr lang="en-US" baseline="30000"/>
              <a:t>11</a:t>
            </a:r>
            <a:r>
              <a:rPr lang="en-US"/>
              <a:t>, polarization is about 67%. The source polarization is 81-82%.</a:t>
            </a:r>
          </a:p>
        </p:txBody>
      </p:sp>
      <p:pic>
        <p:nvPicPr>
          <p:cNvPr id="44037" name="Content Placeholder 2" descr="Screen Shot 2018-10-17 at 3.52.19 PM.png"/>
          <p:cNvPicPr>
            <a:picLocks noGrp="1" noChangeAspect="1"/>
          </p:cNvPicPr>
          <p:nvPr>
            <p:ph idx="1"/>
          </p:nvPr>
        </p:nvPicPr>
        <p:blipFill>
          <a:blip r:embed="rId2">
            <a:extLst>
              <a:ext uri="{28A0092B-C50C-407E-A947-70E740481C1C}">
                <a14:useLocalDpi xmlns:a14="http://schemas.microsoft.com/office/drawing/2010/main" val="0"/>
              </a:ext>
            </a:extLst>
          </a:blip>
          <a:srcRect l="-7368" r="-7368"/>
          <a:stretch>
            <a:fillRect/>
          </a:stretch>
        </p:blipFill>
        <p:spPr>
          <a:xfrm>
            <a:off x="-3175" y="762000"/>
            <a:ext cx="8915400" cy="5507038"/>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Content Placeholder 2" descr="Screen Shot 2018-10-17 at 3.52.34 PM.png"/>
          <p:cNvPicPr>
            <a:picLocks noGrp="1" noChangeAspect="1"/>
          </p:cNvPicPr>
          <p:nvPr>
            <p:ph idx="1"/>
          </p:nvPr>
        </p:nvPicPr>
        <p:blipFill>
          <a:blip r:embed="rId2">
            <a:extLst>
              <a:ext uri="{28A0092B-C50C-407E-A947-70E740481C1C}">
                <a14:useLocalDpi xmlns:a14="http://schemas.microsoft.com/office/drawing/2010/main" val="0"/>
              </a:ext>
            </a:extLst>
          </a:blip>
          <a:srcRect l="-6931" r="-6931"/>
          <a:stretch>
            <a:fillRect/>
          </a:stretch>
        </p:blipFill>
        <p:spPr>
          <a:xfrm>
            <a:off x="36513" y="609600"/>
            <a:ext cx="8802687" cy="5437188"/>
          </a:xfrm>
        </p:spPr>
      </p:pic>
      <p:sp>
        <p:nvSpPr>
          <p:cNvPr id="45058" name="Title 1"/>
          <p:cNvSpPr>
            <a:spLocks noGrp="1"/>
          </p:cNvSpPr>
          <p:nvPr>
            <p:ph type="title"/>
          </p:nvPr>
        </p:nvSpPr>
        <p:spPr>
          <a:xfrm>
            <a:off x="152400" y="100013"/>
            <a:ext cx="8763000" cy="533400"/>
          </a:xfrm>
        </p:spPr>
        <p:txBody>
          <a:bodyPr/>
          <a:lstStyle/>
          <a:p>
            <a:r>
              <a:rPr lang="en-US" sz="3200" b="1">
                <a:solidFill>
                  <a:srgbClr val="FF0000"/>
                </a:solidFill>
                <a:latin typeface="Times New Roman" charset="0"/>
                <a:ea typeface="ＭＳ Ｐゴシック" charset="0"/>
              </a:rPr>
              <a:t>IPM Emittance at AGS Extraction vs. Intensity</a:t>
            </a:r>
          </a:p>
        </p:txBody>
      </p:sp>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a:defRPr/>
            </a:pPr>
            <a:r>
              <a:rPr lang="ja-JP" altLang="en-US" smtClean="0"/>
              <a:t>Haixin Huang</a:t>
            </a:r>
            <a:endParaRPr lang="en-US" altLang="ja-JP" dirty="0"/>
          </a:p>
        </p:txBody>
      </p:sp>
      <p:sp>
        <p:nvSpPr>
          <p:cNvPr id="5" name="Slide Number Placeholder 4"/>
          <p:cNvSpPr>
            <a:spLocks noGrp="1"/>
          </p:cNvSpPr>
          <p:nvPr>
            <p:ph type="sldNum" sz="quarter" idx="12"/>
          </p:nvPr>
        </p:nvSpPr>
        <p:spPr/>
        <p:txBody>
          <a:bodyPr/>
          <a:lstStyle/>
          <a:p>
            <a:pPr>
              <a:defRPr/>
            </a:pPr>
            <a:fld id="{A4F536FF-54CA-D944-AFC1-5E2E7ECDC6EF}" type="slidenum">
              <a:rPr lang="ja-JP" altLang="en-US" smtClean="0"/>
              <a:pPr>
                <a:defRPr/>
              </a:pPr>
              <a:t>5</a:t>
            </a:fld>
            <a:endParaRPr lang="en-US" altLang="ja-JP" dirty="0"/>
          </a:p>
        </p:txBody>
      </p:sp>
      <p:sp>
        <p:nvSpPr>
          <p:cNvPr id="45061" name="TextBox 8"/>
          <p:cNvSpPr txBox="1">
            <a:spLocks noChangeArrowheads="1"/>
          </p:cNvSpPr>
          <p:nvPr/>
        </p:nvSpPr>
        <p:spPr bwMode="auto">
          <a:xfrm>
            <a:off x="152400" y="5943600"/>
            <a:ext cx="88392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b="0"/>
              <a:t>At 2.7*10</a:t>
            </a:r>
            <a:r>
              <a:rPr lang="en-US" b="0" baseline="30000"/>
              <a:t>11</a:t>
            </a:r>
            <a:r>
              <a:rPr lang="en-US" b="0"/>
              <a:t>, vertical emittance is about 2.6π, horizontal emittance is about 2.0π. The vertical one is still larger than the design requirement and requires some work. </a:t>
            </a:r>
          </a:p>
        </p:txBody>
      </p:sp>
      <p:sp>
        <p:nvSpPr>
          <p:cNvPr id="45062" name="TextBox 9"/>
          <p:cNvSpPr txBox="1">
            <a:spLocks noChangeArrowheads="1"/>
          </p:cNvSpPr>
          <p:nvPr/>
        </p:nvSpPr>
        <p:spPr bwMode="auto">
          <a:xfrm>
            <a:off x="4114800" y="3581400"/>
            <a:ext cx="373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buClr>
                <a:srgbClr val="FF0000"/>
              </a:buClr>
              <a:buFont typeface="Arial" charset="0"/>
              <a:buChar char="•"/>
            </a:pPr>
            <a:r>
              <a:rPr lang="en-US"/>
              <a:t>Emittance reduction was done through scraping in the Booster.</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4294967295"/>
          </p:nvPr>
        </p:nvSpPr>
        <p:spPr>
          <a:xfrm>
            <a:off x="2050484" y="6423484"/>
            <a:ext cx="2514600" cy="228600"/>
          </a:xfrm>
          <a:prstGeom prst="rect">
            <a:avLst/>
          </a:prstGeom>
        </p:spPr>
        <p:txBody>
          <a:bodyPr/>
          <a:lstStyle/>
          <a:p>
            <a:pPr>
              <a:defRPr/>
            </a:pPr>
            <a:r>
              <a:rPr lang="ja-JP" altLang="en-US" dirty="0"/>
              <a:t>Haixin Huang</a:t>
            </a:r>
            <a:endParaRPr lang="en-US" altLang="ja-JP" dirty="0"/>
          </a:p>
        </p:txBody>
      </p:sp>
      <p:sp>
        <p:nvSpPr>
          <p:cNvPr id="26627" name="Slide Number Placeholder 3"/>
          <p:cNvSpPr>
            <a:spLocks noGrp="1"/>
          </p:cNvSpPr>
          <p:nvPr>
            <p:ph type="sldNum" sz="quarter" idx="12"/>
          </p:nvPr>
        </p:nvSpPr>
        <p:spPr/>
        <p:txBody>
          <a:bodyPr/>
          <a:lstStyle/>
          <a:p>
            <a:pPr>
              <a:defRPr/>
            </a:pPr>
            <a:fld id="{3BEA1AC4-92B1-9446-B286-2A76BEC16B56}" type="slidenum">
              <a:rPr lang="ja-JP" altLang="en-US"/>
              <a:pPr>
                <a:defRPr/>
              </a:pPr>
              <a:t>6</a:t>
            </a:fld>
            <a:endParaRPr lang="en-US" altLang="ja-JP" dirty="0"/>
          </a:p>
        </p:txBody>
      </p:sp>
      <p:sp>
        <p:nvSpPr>
          <p:cNvPr id="46083" name="Rectangle 2"/>
          <p:cNvSpPr>
            <a:spLocks noGrp="1" noChangeArrowheads="1"/>
          </p:cNvSpPr>
          <p:nvPr>
            <p:ph type="title" idx="4294967295"/>
          </p:nvPr>
        </p:nvSpPr>
        <p:spPr>
          <a:xfrm>
            <a:off x="304800" y="228600"/>
            <a:ext cx="8610600" cy="533400"/>
          </a:xfrm>
        </p:spPr>
        <p:txBody>
          <a:bodyPr>
            <a:normAutofit fontScale="90000"/>
          </a:bodyPr>
          <a:lstStyle/>
          <a:p>
            <a:pPr eaLnBrk="1" hangingPunct="1"/>
            <a:r>
              <a:rPr lang="en-US" sz="3600" b="1" dirty="0">
                <a:solidFill>
                  <a:srgbClr val="FF0000"/>
                </a:solidFill>
                <a:latin typeface="Times New Roman" charset="0"/>
                <a:ea typeface="ＭＳ Ｐゴシック" charset="0"/>
              </a:rPr>
              <a:t>Emittance and Intensity Requirements</a:t>
            </a:r>
          </a:p>
        </p:txBody>
      </p:sp>
      <p:sp>
        <p:nvSpPr>
          <p:cNvPr id="46084" name="Rectangle 5"/>
          <p:cNvSpPr>
            <a:spLocks noChangeArrowheads="1"/>
          </p:cNvSpPr>
          <p:nvPr/>
        </p:nvSpPr>
        <p:spPr bwMode="auto">
          <a:xfrm>
            <a:off x="0" y="7620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rgbClr val="FF0000"/>
              </a:buClr>
              <a:buFontTx/>
              <a:buChar char="•"/>
            </a:pPr>
            <a:r>
              <a:rPr lang="en-US" sz="2800" b="0" dirty="0">
                <a:solidFill>
                  <a:srgbClr val="003399"/>
                </a:solidFill>
                <a:latin typeface="Times New Roman"/>
                <a:cs typeface="Times New Roman"/>
              </a:rPr>
              <a:t>With strong hadron cooling, the highest bunch intensity 6E10 requires 2.7E11 AGS bunch intensity (90% transfer and ramp efficiency and split 1 to 4). The listed vertical emittance is within the reach of AGS achieved values. The polarization reached so far is 67% for this bunch intensity.</a:t>
            </a:r>
          </a:p>
          <a:p>
            <a:pPr marL="469900" indent="-469900">
              <a:spcBef>
                <a:spcPct val="20000"/>
              </a:spcBef>
              <a:buClr>
                <a:srgbClr val="FF0000"/>
              </a:buClr>
              <a:buFontTx/>
              <a:buChar char="•"/>
            </a:pPr>
            <a:r>
              <a:rPr lang="en-US" sz="2800" b="0" dirty="0">
                <a:solidFill>
                  <a:srgbClr val="003399"/>
                </a:solidFill>
                <a:latin typeface="Times New Roman"/>
                <a:cs typeface="Times New Roman"/>
              </a:rPr>
              <a:t>Without cooling, the highest bunch intensity 10.1E10 requires </a:t>
            </a:r>
            <a:r>
              <a:rPr lang="en-US" sz="2800" b="0" dirty="0" smtClean="0">
                <a:solidFill>
                  <a:srgbClr val="003399"/>
                </a:solidFill>
                <a:latin typeface="Times New Roman"/>
                <a:cs typeface="Times New Roman"/>
              </a:rPr>
              <a:t>2.33E11 AGS </a:t>
            </a:r>
            <a:r>
              <a:rPr lang="en-US" sz="2800" b="0" dirty="0">
                <a:solidFill>
                  <a:srgbClr val="003399"/>
                </a:solidFill>
                <a:latin typeface="Times New Roman"/>
                <a:cs typeface="Times New Roman"/>
              </a:rPr>
              <a:t>bunch intensity (90% transfer and ramp efficiency and split 1 to 2). The listed vertical emittance is within the reach of AGS achieved values. The polarization reached so far is 69% for this bunch intensity.</a:t>
            </a:r>
          </a:p>
          <a:p>
            <a:pPr marL="469900" indent="-469900">
              <a:spcBef>
                <a:spcPct val="20000"/>
              </a:spcBef>
              <a:buClr>
                <a:srgbClr val="FF0000"/>
              </a:buClr>
              <a:buFontTx/>
              <a:buChar char="•"/>
            </a:pPr>
            <a:endParaRPr lang="en-US" sz="2400" b="0" dirty="0">
              <a:solidFill>
                <a:srgbClr val="003399"/>
              </a:solidFill>
              <a:latin typeface="Times New Roman"/>
              <a:cs typeface="Times New Roman"/>
            </a:endParaRPr>
          </a:p>
          <a:p>
            <a:pPr marL="469900" indent="-469900">
              <a:spcBef>
                <a:spcPct val="20000"/>
              </a:spcBef>
              <a:buClr>
                <a:srgbClr val="FF0000"/>
              </a:buClr>
              <a:buFontTx/>
              <a:buChar char="•"/>
            </a:pPr>
            <a:endParaRPr lang="en-US" sz="2400" b="0" dirty="0">
              <a:solidFill>
                <a:srgbClr val="003399"/>
              </a:solidFill>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9" descr="6snake-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7200"/>
            <a:ext cx="457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Content Placeholder 5" descr="2snake.jpeg"/>
          <p:cNvPicPr>
            <a:picLocks noGrp="1" noChangeAspect="1"/>
          </p:cNvPicPr>
          <p:nvPr>
            <p:ph idx="1"/>
          </p:nvPr>
        </p:nvPicPr>
        <p:blipFill>
          <a:blip r:embed="rId3">
            <a:extLst>
              <a:ext uri="{28A0092B-C50C-407E-A947-70E740481C1C}">
                <a14:useLocalDpi xmlns:a14="http://schemas.microsoft.com/office/drawing/2010/main" val="0"/>
              </a:ext>
            </a:extLst>
          </a:blip>
          <a:srcRect l="-25282" r="-25282"/>
          <a:stretch>
            <a:fillRect/>
          </a:stretch>
        </p:blipFill>
        <p:spPr>
          <a:xfrm>
            <a:off x="-457200" y="533400"/>
            <a:ext cx="6172200" cy="5791200"/>
          </a:xfrm>
        </p:spPr>
      </p:pic>
      <p:sp>
        <p:nvSpPr>
          <p:cNvPr id="47107" name="Title 1"/>
          <p:cNvSpPr>
            <a:spLocks noGrp="1"/>
          </p:cNvSpPr>
          <p:nvPr>
            <p:ph type="title"/>
          </p:nvPr>
        </p:nvSpPr>
        <p:spPr>
          <a:xfrm>
            <a:off x="152400" y="0"/>
            <a:ext cx="8763000" cy="533400"/>
          </a:xfrm>
        </p:spPr>
        <p:txBody>
          <a:bodyPr/>
          <a:lstStyle/>
          <a:p>
            <a:r>
              <a:rPr lang="en-US" sz="2800" b="1">
                <a:solidFill>
                  <a:srgbClr val="FF0000"/>
                </a:solidFill>
                <a:latin typeface="Times New Roman" charset="0"/>
                <a:ea typeface="ＭＳ Ｐゴシック" charset="0"/>
              </a:rPr>
              <a:t>2-snake (left) vs. 6-snake(right)</a:t>
            </a:r>
          </a:p>
        </p:txBody>
      </p:sp>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a:defRPr/>
            </a:pPr>
            <a:r>
              <a:rPr lang="ja-JP" altLang="en-US" smtClean="0"/>
              <a:t>Haixin Huang</a:t>
            </a:r>
            <a:endParaRPr lang="en-US" altLang="ja-JP" dirty="0"/>
          </a:p>
        </p:txBody>
      </p:sp>
      <p:sp>
        <p:nvSpPr>
          <p:cNvPr id="5" name="Slide Number Placeholder 4"/>
          <p:cNvSpPr>
            <a:spLocks noGrp="1"/>
          </p:cNvSpPr>
          <p:nvPr>
            <p:ph type="sldNum" sz="quarter" idx="12"/>
          </p:nvPr>
        </p:nvSpPr>
        <p:spPr/>
        <p:txBody>
          <a:bodyPr/>
          <a:lstStyle/>
          <a:p>
            <a:pPr>
              <a:defRPr/>
            </a:pPr>
            <a:fld id="{4990AD94-C234-1B4E-999D-542B17DF24EE}" type="slidenum">
              <a:rPr lang="ja-JP" altLang="en-US" smtClean="0"/>
              <a:pPr>
                <a:defRPr/>
              </a:pPr>
              <a:t>7</a:t>
            </a:fld>
            <a:endParaRPr lang="en-US" altLang="ja-JP" dirty="0"/>
          </a:p>
        </p:txBody>
      </p:sp>
      <p:sp>
        <p:nvSpPr>
          <p:cNvPr id="47110" name="TextBox 8"/>
          <p:cNvSpPr txBox="1">
            <a:spLocks noChangeArrowheads="1"/>
          </p:cNvSpPr>
          <p:nvPr/>
        </p:nvSpPr>
        <p:spPr bwMode="auto">
          <a:xfrm>
            <a:off x="228600" y="6149975"/>
            <a:ext cx="87630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t>ZGOUBI tracking for particles with σ=2.5π crossing one of three strongest intrinsic resonances: 411-Q</a:t>
            </a:r>
            <a:r>
              <a:rPr lang="en-US" baseline="-25000"/>
              <a:t>y</a:t>
            </a:r>
            <a:r>
              <a:rPr lang="en-US"/>
              <a:t>.  </a:t>
            </a:r>
          </a:p>
        </p:txBody>
      </p:sp>
      <p:sp>
        <p:nvSpPr>
          <p:cNvPr id="47111" name="TextBox 7"/>
          <p:cNvSpPr txBox="1">
            <a:spLocks noChangeArrowheads="1"/>
          </p:cNvSpPr>
          <p:nvPr/>
        </p:nvSpPr>
        <p:spPr bwMode="auto">
          <a:xfrm>
            <a:off x="2971800" y="2057400"/>
            <a:ext cx="45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t>1σ</a:t>
            </a:r>
          </a:p>
        </p:txBody>
      </p:sp>
      <p:sp>
        <p:nvSpPr>
          <p:cNvPr id="47112" name="TextBox 10"/>
          <p:cNvSpPr txBox="1">
            <a:spLocks noChangeArrowheads="1"/>
          </p:cNvSpPr>
          <p:nvPr/>
        </p:nvSpPr>
        <p:spPr bwMode="auto">
          <a:xfrm>
            <a:off x="7467600" y="2209800"/>
            <a:ext cx="45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t>1σ</a:t>
            </a:r>
          </a:p>
        </p:txBody>
      </p:sp>
      <p:sp>
        <p:nvSpPr>
          <p:cNvPr id="47113" name="TextBox 11"/>
          <p:cNvSpPr txBox="1">
            <a:spLocks noChangeArrowheads="1"/>
          </p:cNvSpPr>
          <p:nvPr/>
        </p:nvSpPr>
        <p:spPr bwMode="auto">
          <a:xfrm>
            <a:off x="3276600" y="4953000"/>
            <a:ext cx="45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t>3σ</a:t>
            </a:r>
          </a:p>
        </p:txBody>
      </p:sp>
      <p:sp>
        <p:nvSpPr>
          <p:cNvPr id="47114" name="TextBox 12"/>
          <p:cNvSpPr txBox="1">
            <a:spLocks noChangeArrowheads="1"/>
          </p:cNvSpPr>
          <p:nvPr/>
        </p:nvSpPr>
        <p:spPr bwMode="auto">
          <a:xfrm>
            <a:off x="7924800" y="4876800"/>
            <a:ext cx="45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t>3σ</a:t>
            </a:r>
          </a:p>
        </p:txBody>
      </p:sp>
      <p:sp>
        <p:nvSpPr>
          <p:cNvPr id="47115" name="TextBox 2"/>
          <p:cNvSpPr txBox="1">
            <a:spLocks noChangeArrowheads="1"/>
          </p:cNvSpPr>
          <p:nvPr/>
        </p:nvSpPr>
        <p:spPr bwMode="auto">
          <a:xfrm>
            <a:off x="3276600" y="3048000"/>
            <a:ext cx="3355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t>Note different vertical scales.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0" y="1588"/>
            <a:ext cx="8763000" cy="533400"/>
          </a:xfrm>
        </p:spPr>
        <p:txBody>
          <a:bodyPr/>
          <a:lstStyle/>
          <a:p>
            <a:r>
              <a:rPr lang="en-US" sz="2800" b="1">
                <a:solidFill>
                  <a:srgbClr val="FF0000"/>
                </a:solidFill>
                <a:latin typeface="Times New Roman" charset="0"/>
                <a:ea typeface="ＭＳ Ｐゴシック" charset="0"/>
              </a:rPr>
              <a:t>Polarized </a:t>
            </a:r>
            <a:r>
              <a:rPr lang="en-US" sz="2800" b="1" baseline="30000">
                <a:solidFill>
                  <a:srgbClr val="FF0000"/>
                </a:solidFill>
                <a:latin typeface="Times New Roman" charset="0"/>
                <a:ea typeface="ＭＳ Ｐゴシック" charset="0"/>
              </a:rPr>
              <a:t>3</a:t>
            </a:r>
            <a:r>
              <a:rPr lang="en-US" sz="2800" b="1">
                <a:solidFill>
                  <a:srgbClr val="FF0000"/>
                </a:solidFill>
                <a:latin typeface="Times New Roman" charset="0"/>
                <a:ea typeface="ＭＳ Ｐゴシック" charset="0"/>
              </a:rPr>
              <a:t>He</a:t>
            </a:r>
            <a:r>
              <a:rPr lang="en-US" sz="2800" b="1" baseline="30000">
                <a:solidFill>
                  <a:srgbClr val="FF0000"/>
                </a:solidFill>
                <a:latin typeface="Times New Roman" charset="0"/>
                <a:ea typeface="ＭＳ Ｐゴシック" charset="0"/>
              </a:rPr>
              <a:t>+2 </a:t>
            </a:r>
            <a:r>
              <a:rPr lang="en-US" sz="2800" b="1">
                <a:solidFill>
                  <a:srgbClr val="FF0000"/>
                </a:solidFill>
                <a:latin typeface="Times New Roman" charset="0"/>
                <a:ea typeface="ＭＳ Ｐゴシック" charset="0"/>
              </a:rPr>
              <a:t>in Injectors</a:t>
            </a:r>
          </a:p>
        </p:txBody>
      </p:sp>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a:defRPr/>
            </a:pPr>
            <a:r>
              <a:rPr lang="ja-JP" altLang="en-US" smtClean="0"/>
              <a:t>Haixin Huang</a:t>
            </a:r>
            <a:endParaRPr lang="en-US" altLang="ja-JP" dirty="0"/>
          </a:p>
        </p:txBody>
      </p:sp>
      <p:sp>
        <p:nvSpPr>
          <p:cNvPr id="5" name="Slide Number Placeholder 4"/>
          <p:cNvSpPr>
            <a:spLocks noGrp="1"/>
          </p:cNvSpPr>
          <p:nvPr>
            <p:ph type="sldNum" sz="quarter" idx="12"/>
          </p:nvPr>
        </p:nvSpPr>
        <p:spPr/>
        <p:txBody>
          <a:bodyPr/>
          <a:lstStyle/>
          <a:p>
            <a:pPr>
              <a:defRPr/>
            </a:pPr>
            <a:fld id="{F89A4156-99C4-D840-BAF5-5CD25AC1CAAB}" type="slidenum">
              <a:rPr lang="ja-JP" altLang="en-US" smtClean="0"/>
              <a:pPr>
                <a:defRPr/>
              </a:pPr>
              <a:t>8</a:t>
            </a:fld>
            <a:endParaRPr lang="en-US" altLang="ja-JP" dirty="0"/>
          </a:p>
        </p:txBody>
      </p:sp>
      <p:pic>
        <p:nvPicPr>
          <p:cNvPr id="48132" name="Content Placeholder 8" descr="image003.png"/>
          <p:cNvPicPr>
            <a:picLocks noGrp="1" noChangeAspect="1"/>
          </p:cNvPicPr>
          <p:nvPr>
            <p:ph idx="1"/>
          </p:nvPr>
        </p:nvPicPr>
        <p:blipFill>
          <a:blip r:embed="rId2">
            <a:extLst>
              <a:ext uri="{28A0092B-C50C-407E-A947-70E740481C1C}">
                <a14:useLocalDpi xmlns:a14="http://schemas.microsoft.com/office/drawing/2010/main" val="0"/>
              </a:ext>
            </a:extLst>
          </a:blip>
          <a:srcRect t="4916" b="4916"/>
          <a:stretch>
            <a:fillRect/>
          </a:stretch>
        </p:blipFill>
        <p:spPr>
          <a:xfrm>
            <a:off x="3810000" y="685800"/>
            <a:ext cx="5334000" cy="3294063"/>
          </a:xfrm>
        </p:spPr>
      </p:pic>
      <p:sp>
        <p:nvSpPr>
          <p:cNvPr id="48133" name="TextBox 9"/>
          <p:cNvSpPr txBox="1">
            <a:spLocks noChangeArrowheads="1"/>
          </p:cNvSpPr>
          <p:nvPr/>
        </p:nvSpPr>
        <p:spPr bwMode="auto">
          <a:xfrm>
            <a:off x="228600" y="762000"/>
            <a:ext cx="3581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buClr>
                <a:srgbClr val="FF0000"/>
              </a:buClr>
              <a:buFont typeface="Arial" charset="0"/>
              <a:buChar char="•"/>
            </a:pPr>
            <a:r>
              <a:rPr lang="en-US">
                <a:solidFill>
                  <a:srgbClr val="000090"/>
                </a:solidFill>
              </a:rPr>
              <a:t>An AC dipole will be installed in the  Booster to overcome a few intrinsic resonances. This opens doors to raise the injection energy in the AGS.</a:t>
            </a:r>
          </a:p>
          <a:p>
            <a:pPr eaLnBrk="1" hangingPunct="1">
              <a:buClr>
                <a:srgbClr val="FF0000"/>
              </a:buClr>
              <a:buFont typeface="Arial" charset="0"/>
              <a:buChar char="•"/>
            </a:pPr>
            <a:r>
              <a:rPr lang="en-US">
                <a:solidFill>
                  <a:srgbClr val="000090"/>
                </a:solidFill>
              </a:rPr>
              <a:t>The polarized </a:t>
            </a:r>
            <a:r>
              <a:rPr lang="en-US" baseline="30000">
                <a:solidFill>
                  <a:srgbClr val="000090"/>
                </a:solidFill>
              </a:rPr>
              <a:t>3</a:t>
            </a:r>
            <a:r>
              <a:rPr lang="en-US">
                <a:solidFill>
                  <a:srgbClr val="000090"/>
                </a:solidFill>
              </a:rPr>
              <a:t>He</a:t>
            </a:r>
            <a:r>
              <a:rPr lang="en-US" baseline="30000">
                <a:solidFill>
                  <a:srgbClr val="000090"/>
                </a:solidFill>
              </a:rPr>
              <a:t>+2</a:t>
            </a:r>
            <a:r>
              <a:rPr lang="en-US">
                <a:solidFill>
                  <a:srgbClr val="000090"/>
                </a:solidFill>
              </a:rPr>
              <a:t> source will be ready by 2020.</a:t>
            </a:r>
          </a:p>
          <a:p>
            <a:pPr eaLnBrk="1" hangingPunct="1">
              <a:buClr>
                <a:srgbClr val="FF0000"/>
              </a:buClr>
              <a:buFont typeface="Arial" charset="0"/>
              <a:buChar char="•"/>
            </a:pPr>
            <a:r>
              <a:rPr lang="en-US">
                <a:solidFill>
                  <a:srgbClr val="000090"/>
                </a:solidFill>
              </a:rPr>
              <a:t>The test of polarized </a:t>
            </a:r>
            <a:r>
              <a:rPr lang="en-US" baseline="30000">
                <a:solidFill>
                  <a:srgbClr val="000090"/>
                </a:solidFill>
              </a:rPr>
              <a:t>3</a:t>
            </a:r>
            <a:r>
              <a:rPr lang="en-US">
                <a:solidFill>
                  <a:srgbClr val="000090"/>
                </a:solidFill>
              </a:rPr>
              <a:t>He</a:t>
            </a:r>
            <a:r>
              <a:rPr lang="en-US" baseline="30000">
                <a:solidFill>
                  <a:srgbClr val="000090"/>
                </a:solidFill>
              </a:rPr>
              <a:t>+2</a:t>
            </a:r>
            <a:r>
              <a:rPr lang="en-US">
                <a:solidFill>
                  <a:srgbClr val="000090"/>
                </a:solidFill>
              </a:rPr>
              <a:t> acceleration in the injectors  will follow after that. </a:t>
            </a:r>
          </a:p>
        </p:txBody>
      </p:sp>
      <p:pic>
        <p:nvPicPr>
          <p:cNvPr id="48134" name="Picture 13" descr="Screen Shot 2018-10-28 at 4.26.1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14800"/>
            <a:ext cx="891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14"/>
          <p:cNvSpPr txBox="1">
            <a:spLocks noChangeArrowheads="1"/>
          </p:cNvSpPr>
          <p:nvPr/>
        </p:nvSpPr>
        <p:spPr bwMode="auto">
          <a:xfrm>
            <a:off x="2133600" y="4648200"/>
            <a:ext cx="533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solidFill>
                  <a:srgbClr val="000090"/>
                </a:solidFill>
              </a:rPr>
              <a:t>Two 35%+15% partial snakes generate large enough spin tune gap  so that both betatron tunes can be put into gap to avoid all depolarizing resonances.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Content Placeholder 6" descr="Screen Shot 2018-10-18 at 12.05.40 PM.png"/>
          <p:cNvPicPr>
            <a:picLocks noGrp="1" noChangeAspect="1"/>
          </p:cNvPicPr>
          <p:nvPr>
            <p:ph idx="1"/>
          </p:nvPr>
        </p:nvPicPr>
        <p:blipFill>
          <a:blip r:embed="rId2">
            <a:extLst>
              <a:ext uri="{28A0092B-C50C-407E-A947-70E740481C1C}">
                <a14:useLocalDpi xmlns:a14="http://schemas.microsoft.com/office/drawing/2010/main" val="0"/>
              </a:ext>
            </a:extLst>
          </a:blip>
          <a:srcRect l="-7907" r="-7907"/>
          <a:stretch>
            <a:fillRect/>
          </a:stretch>
        </p:blipFill>
        <p:spPr>
          <a:xfrm>
            <a:off x="4038600" y="152400"/>
            <a:ext cx="5557838" cy="3433763"/>
          </a:xfrm>
        </p:spPr>
      </p:pic>
      <p:sp>
        <p:nvSpPr>
          <p:cNvPr id="49154" name="Title 1"/>
          <p:cNvSpPr>
            <a:spLocks noGrp="1"/>
          </p:cNvSpPr>
          <p:nvPr>
            <p:ph type="title"/>
          </p:nvPr>
        </p:nvSpPr>
        <p:spPr>
          <a:xfrm>
            <a:off x="0" y="1588"/>
            <a:ext cx="8763000" cy="533400"/>
          </a:xfrm>
        </p:spPr>
        <p:txBody>
          <a:bodyPr/>
          <a:lstStyle/>
          <a:p>
            <a:r>
              <a:rPr lang="en-US" sz="2800" b="1">
                <a:solidFill>
                  <a:srgbClr val="FF0000"/>
                </a:solidFill>
                <a:latin typeface="Times New Roman" charset="0"/>
                <a:ea typeface="ＭＳ Ｐゴシック" charset="0"/>
              </a:rPr>
              <a:t>Simulations for Polarized </a:t>
            </a:r>
            <a:r>
              <a:rPr lang="en-US" sz="2800" b="1" baseline="30000">
                <a:solidFill>
                  <a:srgbClr val="FF0000"/>
                </a:solidFill>
                <a:latin typeface="Times New Roman" charset="0"/>
                <a:ea typeface="ＭＳ Ｐゴシック" charset="0"/>
              </a:rPr>
              <a:t>3</a:t>
            </a:r>
            <a:r>
              <a:rPr lang="en-US" sz="2800" b="1">
                <a:solidFill>
                  <a:srgbClr val="FF0000"/>
                </a:solidFill>
                <a:latin typeface="Times New Roman" charset="0"/>
                <a:ea typeface="ＭＳ Ｐゴシック" charset="0"/>
              </a:rPr>
              <a:t>He</a:t>
            </a:r>
            <a:r>
              <a:rPr lang="en-US" sz="2800" b="1" baseline="30000">
                <a:solidFill>
                  <a:srgbClr val="FF0000"/>
                </a:solidFill>
                <a:latin typeface="Times New Roman" charset="0"/>
                <a:ea typeface="ＭＳ Ｐゴシック" charset="0"/>
              </a:rPr>
              <a:t>+2</a:t>
            </a:r>
            <a:endParaRPr lang="en-US" sz="2800" b="1">
              <a:solidFill>
                <a:srgbClr val="FF0000"/>
              </a:solidFill>
              <a:latin typeface="Times New Roman" charset="0"/>
              <a:ea typeface="ＭＳ Ｐゴシック" charset="0"/>
            </a:endParaRPr>
          </a:p>
        </p:txBody>
      </p:sp>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a:defRPr/>
            </a:pPr>
            <a:r>
              <a:rPr lang="ja-JP" altLang="en-US" smtClean="0"/>
              <a:t>Haixin Huang</a:t>
            </a:r>
            <a:endParaRPr lang="en-US" altLang="ja-JP" dirty="0"/>
          </a:p>
        </p:txBody>
      </p:sp>
      <p:sp>
        <p:nvSpPr>
          <p:cNvPr id="5" name="Slide Number Placeholder 4"/>
          <p:cNvSpPr>
            <a:spLocks noGrp="1"/>
          </p:cNvSpPr>
          <p:nvPr>
            <p:ph type="sldNum" sz="quarter" idx="12"/>
          </p:nvPr>
        </p:nvSpPr>
        <p:spPr/>
        <p:txBody>
          <a:bodyPr/>
          <a:lstStyle/>
          <a:p>
            <a:pPr>
              <a:defRPr/>
            </a:pPr>
            <a:fld id="{6B4A6ED0-2021-AA47-BE07-C8484B6FA8EB}" type="slidenum">
              <a:rPr lang="ja-JP" altLang="en-US" smtClean="0"/>
              <a:pPr>
                <a:defRPr/>
              </a:pPr>
              <a:t>9</a:t>
            </a:fld>
            <a:endParaRPr lang="en-US" altLang="ja-JP" dirty="0"/>
          </a:p>
        </p:txBody>
      </p:sp>
      <p:sp>
        <p:nvSpPr>
          <p:cNvPr id="49157" name="TextBox 10"/>
          <p:cNvSpPr txBox="1">
            <a:spLocks noChangeArrowheads="1"/>
          </p:cNvSpPr>
          <p:nvPr/>
        </p:nvSpPr>
        <p:spPr bwMode="auto">
          <a:xfrm rot="-5400000">
            <a:off x="3705225" y="1323975"/>
            <a:ext cx="24384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t>Vertical Polarization               </a:t>
            </a:r>
          </a:p>
        </p:txBody>
      </p:sp>
      <p:pic>
        <p:nvPicPr>
          <p:cNvPr id="49158" name="Content Placeholder 2" descr="Screen Shot 2018-10-18 at 11.58.03 AM.png"/>
          <p:cNvPicPr>
            <a:picLocks noChangeAspect="1"/>
          </p:cNvPicPr>
          <p:nvPr/>
        </p:nvPicPr>
        <p:blipFill>
          <a:blip r:embed="rId3">
            <a:extLst>
              <a:ext uri="{28A0092B-C50C-407E-A947-70E740481C1C}">
                <a14:useLocalDpi xmlns:a14="http://schemas.microsoft.com/office/drawing/2010/main" val="0"/>
              </a:ext>
            </a:extLst>
          </a:blip>
          <a:srcRect l="-2431" r="-2431"/>
          <a:stretch>
            <a:fillRect/>
          </a:stretch>
        </p:blipFill>
        <p:spPr bwMode="auto">
          <a:xfrm>
            <a:off x="4763" y="3513138"/>
            <a:ext cx="5481637"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49159" name="TextBox 12"/>
          <p:cNvSpPr txBox="1">
            <a:spLocks noChangeArrowheads="1"/>
          </p:cNvSpPr>
          <p:nvPr/>
        </p:nvSpPr>
        <p:spPr bwMode="auto">
          <a:xfrm rot="-5400000">
            <a:off x="-638175" y="4676775"/>
            <a:ext cx="24384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t>Vertical Polarization               </a:t>
            </a:r>
          </a:p>
        </p:txBody>
      </p:sp>
      <p:pic>
        <p:nvPicPr>
          <p:cNvPr id="2" name="Picture 1" descr="Screen Shot 2018-10-30 at 10.44.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546991"/>
            <a:ext cx="3728482" cy="2760190"/>
          </a:xfrm>
          <a:prstGeom prst="rect">
            <a:avLst/>
          </a:prstGeom>
        </p:spPr>
      </p:pic>
      <p:sp>
        <p:nvSpPr>
          <p:cNvPr id="3" name="TextBox 2"/>
          <p:cNvSpPr txBox="1"/>
          <p:nvPr/>
        </p:nvSpPr>
        <p:spPr>
          <a:xfrm>
            <a:off x="5305972" y="4086821"/>
            <a:ext cx="3658857" cy="1200328"/>
          </a:xfrm>
          <a:prstGeom prst="rect">
            <a:avLst/>
          </a:prstGeom>
          <a:noFill/>
        </p:spPr>
        <p:txBody>
          <a:bodyPr wrap="square" rtlCol="0">
            <a:spAutoFit/>
          </a:bodyPr>
          <a:lstStyle/>
          <a:p>
            <a:r>
              <a:rPr lang="en-US" sz="2400" dirty="0" smtClean="0">
                <a:solidFill>
                  <a:srgbClr val="000090"/>
                </a:solidFill>
                <a:latin typeface="Times New Roman"/>
                <a:cs typeface="Times New Roman"/>
              </a:rPr>
              <a:t>The simulation to cross last strong intrinsic resonance remains to be done.</a:t>
            </a:r>
            <a:endParaRPr lang="en-US" sz="2400" dirty="0">
              <a:solidFill>
                <a:srgbClr val="000090"/>
              </a:solidFill>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IC_PPT_Template_Flipped_FINAL" id="{C431648C-C9DD-4F86-870A-3DBE6ADEFEEA}" vid="{90B02417-6C30-4FCD-9ECE-27C7915720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59940D-B965-48A3-8BD8-743149C56B42}">
  <ds:schemaRefs>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D55D50E1-417D-44A8-9359-7C721F7782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4EA46FF-75CD-478C-B4B9-38C0BBE37F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EIC_PPT_Template_Flipped_FINAL</Template>
  <TotalTime>20189</TotalTime>
  <Words>1870</Words>
  <Application>Microsoft Macintosh PowerPoint</Application>
  <PresentationFormat>On-screen Show (4:3)</PresentationFormat>
  <Paragraphs>158</Paragraphs>
  <Slides>21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eRHIC Hadron Beam Polarization</vt:lpstr>
      <vt:lpstr>What Have Been Known (before)</vt:lpstr>
      <vt:lpstr>What’s New?</vt:lpstr>
      <vt:lpstr>Polarization at AGS Extraction vs. Intensity</vt:lpstr>
      <vt:lpstr>IPM Emittance at AGS Extraction vs. Intensity</vt:lpstr>
      <vt:lpstr>Emittance and Intensity Requirements</vt:lpstr>
      <vt:lpstr>2-snake (left) vs. 6-snake(right)</vt:lpstr>
      <vt:lpstr>Polarized 3He+2 in Injectors</vt:lpstr>
      <vt:lpstr>Simulations for Polarized 3He+2</vt:lpstr>
      <vt:lpstr>Polarized Deuterons in eRHIC</vt:lpstr>
      <vt:lpstr>What to Do If a Full Snake Is Not Practical?</vt:lpstr>
      <vt:lpstr>Polarized Deuterons in the Injectors</vt:lpstr>
      <vt:lpstr>Resonance Strength for Deuterons in Hadron Ring (DEPOL)</vt:lpstr>
      <vt:lpstr>Polarized Deuterons in eRHIC Hadron Ring</vt:lpstr>
      <vt:lpstr>Using Spin Rotators as Partial Snake</vt:lpstr>
      <vt:lpstr>Modest Vertical Tune Jump</vt:lpstr>
      <vt:lpstr>Polarization after Each Resonance</vt:lpstr>
      <vt:lpstr>Summary</vt:lpstr>
      <vt:lpstr>Acknowledgement and References</vt:lpstr>
      <vt:lpstr>Backup Slides </vt:lpstr>
      <vt:lpstr>Vertical Intrinsic Resonance Spectrum in RHIC</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Hatton, Diane</dc:creator>
  <cp:lastModifiedBy>Haixin Huang</cp:lastModifiedBy>
  <cp:revision>237</cp:revision>
  <cp:lastPrinted>2018-10-31T12:51:57Z</cp:lastPrinted>
  <dcterms:created xsi:type="dcterms:W3CDTF">2018-03-01T20:08:55Z</dcterms:created>
  <dcterms:modified xsi:type="dcterms:W3CDTF">2018-10-31T18:56:48Z</dcterms:modified>
</cp:coreProperties>
</file>