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21"/>
  </p:notesMasterIdLst>
  <p:sldIdLst>
    <p:sldId id="309" r:id="rId2"/>
    <p:sldId id="310" r:id="rId3"/>
    <p:sldId id="315" r:id="rId4"/>
    <p:sldId id="347" r:id="rId5"/>
    <p:sldId id="348" r:id="rId6"/>
    <p:sldId id="349" r:id="rId7"/>
    <p:sldId id="350" r:id="rId8"/>
    <p:sldId id="312" r:id="rId9"/>
    <p:sldId id="352" r:id="rId10"/>
    <p:sldId id="351" r:id="rId11"/>
    <p:sldId id="346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4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FF00"/>
    <a:srgbClr val="00B0F0"/>
    <a:srgbClr val="C2C4C6"/>
    <a:srgbClr val="CBCDCF"/>
    <a:srgbClr val="CCC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08" autoAdjust="0"/>
  </p:normalViewPr>
  <p:slideViewPr>
    <p:cSldViewPr snapToGrid="0" snapToObjects="1">
      <p:cViewPr varScale="1">
        <p:scale>
          <a:sx n="107" d="100"/>
          <a:sy n="107" d="100"/>
        </p:scale>
        <p:origin x="49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651306" y="5563165"/>
            <a:ext cx="5745192" cy="910001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algn="ctr"/>
            <a:r>
              <a:rPr lang="en-US" sz="1800" dirty="0" smtClean="0"/>
              <a:t>EIC Accelerator Collaboration Meeting</a:t>
            </a:r>
          </a:p>
          <a:p>
            <a:pPr algn="ctr"/>
            <a:r>
              <a:rPr lang="en-US" sz="1800" dirty="0" smtClean="0"/>
              <a:t>October 29 - November 1, 2018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71918"/>
            <a:ext cx="11285837" cy="424732"/>
          </a:xfrm>
        </p:spPr>
        <p:txBody>
          <a:bodyPr>
            <a:spAutoFit/>
          </a:bodyPr>
          <a:lstStyle>
            <a:lvl1pPr>
              <a:defRPr sz="2400" b="1" cap="none" baseline="0">
                <a:solidFill>
                  <a:srgbClr val="0E2E39"/>
                </a:solidFill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rgbClr val="0E2E39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1800" baseline="0">
                <a:solidFill>
                  <a:srgbClr val="0E2E39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600" baseline="0">
                <a:solidFill>
                  <a:srgbClr val="0E2E39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rgbClr val="0E2E39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rgbClr val="0E2E39"/>
                </a:solidFill>
                <a:latin typeface="Arial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8863" y="6467336"/>
            <a:ext cx="714877" cy="303364"/>
          </a:xfrm>
        </p:spPr>
        <p:txBody>
          <a:bodyPr/>
          <a:lstStyle>
            <a:lvl1pPr algn="ctr">
              <a:defRPr sz="1200" baseline="0">
                <a:solidFill>
                  <a:srgbClr val="0E2E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8855676" cy="0"/>
          </a:xfrm>
          <a:prstGeom prst="line">
            <a:avLst/>
          </a:prstGeom>
          <a:ln w="57150">
            <a:solidFill>
              <a:srgbClr val="609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411892" y="6493702"/>
            <a:ext cx="731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JLEIC Director’s Cost Review, JLab, August</a:t>
            </a:r>
            <a:r>
              <a:rPr lang="en-US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076" y="6412921"/>
            <a:ext cx="1072989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49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205946"/>
            <a:ext cx="10583064" cy="917487"/>
          </a:xfrm>
        </p:spPr>
        <p:txBody>
          <a:bodyPr anchor="ctr" anchorCtr="0"/>
          <a:lstStyle/>
          <a:p>
            <a:r>
              <a:rPr lang="en-US" sz="3600" dirty="0" smtClean="0"/>
              <a:t>JLEIC IR Design Update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2" y="1720849"/>
            <a:ext cx="3645740" cy="1200329"/>
          </a:xfr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</a:rPr>
              <a:t>Vasiliy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Morozov</a:t>
            </a:r>
            <a:b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on behalf of </a:t>
            </a:r>
            <a:b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JLEIC collaboration 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088921" y="5810521"/>
            <a:ext cx="5745192" cy="91000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EIC Accelerator Collaboration Meeting</a:t>
            </a:r>
          </a:p>
          <a:p>
            <a:pPr algn="ctr"/>
            <a:r>
              <a:rPr lang="en-US" sz="1800" dirty="0"/>
              <a:t>October 29 - November 1, 2018</a:t>
            </a:r>
          </a:p>
        </p:txBody>
      </p:sp>
      <p:pic>
        <p:nvPicPr>
          <p:cNvPr id="7" name="Picture 6" descr="JLEIC2018oblique_D2-01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653" y="1598522"/>
            <a:ext cx="7495294" cy="3934008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43182" y="5117031"/>
            <a:ext cx="3645740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Supported in part by DoE NP EIC R&amp;D FOA funds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IR Optics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2180829" y="853070"/>
            <a:ext cx="7830342" cy="5382838"/>
            <a:chOff x="848963" y="853070"/>
            <a:chExt cx="7830342" cy="5382838"/>
          </a:xfrm>
        </p:grpSpPr>
        <p:sp>
          <p:nvSpPr>
            <p:cNvPr id="7" name="Rectangle 6"/>
            <p:cNvSpPr/>
            <p:nvPr/>
          </p:nvSpPr>
          <p:spPr>
            <a:xfrm>
              <a:off x="848963" y="853070"/>
              <a:ext cx="7830342" cy="5382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0" y="1735720"/>
              <a:ext cx="7315200" cy="4462868"/>
            </a:xfrm>
            <a:prstGeom prst="rect">
              <a:avLst/>
            </a:prstGeom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V="1">
              <a:off x="6285407" y="4751471"/>
              <a:ext cx="0" cy="5730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6126839" y="4484771"/>
              <a:ext cx="33054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latin typeface="Arial" panose="020B0604020202020204" pitchFamily="34" charset="0"/>
                </a:rPr>
                <a:t>IP</a:t>
              </a: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rot="5400000" flipH="1" flipV="1">
              <a:off x="7735679" y="1809493"/>
              <a:ext cx="0" cy="3063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/>
            <a:p>
              <a:endParaRPr lang="en-US"/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991902" y="1816692"/>
              <a:ext cx="62196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200" dirty="0" smtClean="0">
                  <a:latin typeface="Arial" panose="020B0604020202020204" pitchFamily="34" charset="0"/>
                </a:rPr>
                <a:t>electrons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13" name="AutoShape 10"/>
            <p:cNvSpPr>
              <a:spLocks/>
            </p:cNvSpPr>
            <p:nvPr/>
          </p:nvSpPr>
          <p:spPr bwMode="auto">
            <a:xfrm rot="5400000">
              <a:off x="6864301" y="1407987"/>
              <a:ext cx="119062" cy="536406"/>
            </a:xfrm>
            <a:prstGeom prst="leftBrace">
              <a:avLst>
                <a:gd name="adj1" fmla="val 34961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6778305" y="1347582"/>
              <a:ext cx="291747" cy="193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r" eaLnBrk="1" hangingPunct="1">
                <a:lnSpc>
                  <a:spcPct val="80000"/>
                </a:lnSpc>
              </a:pPr>
              <a:r>
                <a:rPr lang="en-US" altLang="en-US" sz="1200" dirty="0">
                  <a:latin typeface="Arial" panose="020B0604020202020204" pitchFamily="34" charset="0"/>
                </a:rPr>
                <a:t>FFB</a:t>
              </a:r>
            </a:p>
          </p:txBody>
        </p:sp>
        <p:sp>
          <p:nvSpPr>
            <p:cNvPr id="15" name="AutoShape 10"/>
            <p:cNvSpPr>
              <a:spLocks/>
            </p:cNvSpPr>
            <p:nvPr/>
          </p:nvSpPr>
          <p:spPr bwMode="auto">
            <a:xfrm rot="5400000">
              <a:off x="5765745" y="1468976"/>
              <a:ext cx="119062" cy="414423"/>
            </a:xfrm>
            <a:prstGeom prst="leftBrace">
              <a:avLst>
                <a:gd name="adj1" fmla="val 34961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5679402" y="1347582"/>
              <a:ext cx="291747" cy="193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r" eaLnBrk="1" hangingPunct="1">
                <a:lnSpc>
                  <a:spcPct val="80000"/>
                </a:lnSpc>
              </a:pPr>
              <a:r>
                <a:rPr lang="en-US" altLang="en-US" sz="1200" dirty="0">
                  <a:latin typeface="Arial" panose="020B0604020202020204" pitchFamily="34" charset="0"/>
                </a:rPr>
                <a:t>FFB</a:t>
              </a:r>
            </a:p>
          </p:txBody>
        </p:sp>
        <p:sp>
          <p:nvSpPr>
            <p:cNvPr id="17" name="AutoShape 10"/>
            <p:cNvSpPr>
              <a:spLocks/>
            </p:cNvSpPr>
            <p:nvPr/>
          </p:nvSpPr>
          <p:spPr bwMode="auto">
            <a:xfrm rot="5400000">
              <a:off x="3320499" y="-387252"/>
              <a:ext cx="119062" cy="3212498"/>
            </a:xfrm>
            <a:prstGeom prst="leftBrace">
              <a:avLst>
                <a:gd name="adj1" fmla="val 24581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2833746" y="890388"/>
              <a:ext cx="1092576" cy="193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altLang="en-US" sz="1200" dirty="0" smtClean="0">
                  <a:latin typeface="Arial" panose="020B0604020202020204" pitchFamily="34" charset="0"/>
                </a:rPr>
                <a:t>Dipole chicane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19" name="AutoShape 10"/>
            <p:cNvSpPr>
              <a:spLocks/>
            </p:cNvSpPr>
            <p:nvPr/>
          </p:nvSpPr>
          <p:spPr bwMode="auto">
            <a:xfrm rot="5400000">
              <a:off x="2810565" y="970796"/>
              <a:ext cx="119062" cy="1410789"/>
            </a:xfrm>
            <a:prstGeom prst="leftBrace">
              <a:avLst>
                <a:gd name="adj1" fmla="val 24581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2134843" y="1353538"/>
              <a:ext cx="1470506" cy="193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altLang="en-US" sz="1200" dirty="0" smtClean="0">
                  <a:latin typeface="Arial" panose="020B0604020202020204" pitchFamily="34" charset="0"/>
                </a:rPr>
                <a:t>Compton polarimeter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21" name="AutoShape 10"/>
            <p:cNvSpPr>
              <a:spLocks/>
            </p:cNvSpPr>
            <p:nvPr/>
          </p:nvSpPr>
          <p:spPr bwMode="auto">
            <a:xfrm rot="5400000">
              <a:off x="4791039" y="908699"/>
              <a:ext cx="119062" cy="1534986"/>
            </a:xfrm>
            <a:prstGeom prst="leftBrace">
              <a:avLst>
                <a:gd name="adj1" fmla="val 24581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053219" y="1353539"/>
                  <a:ext cx="1470506" cy="1938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0" rIns="0" b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>
                    <a:lnSpc>
                      <a:spcPct val="80000"/>
                    </a:lnSpc>
                  </a:pPr>
                  <a:r>
                    <a:rPr lang="en-US" altLang="en-US" sz="1200" dirty="0" smtClean="0">
                      <a:latin typeface="Arial" panose="020B0604020202020204" pitchFamily="34" charset="0"/>
                    </a:rPr>
                    <a:t>Low-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altLang="en-US" sz="1200" dirty="0" smtClean="0">
                      <a:latin typeface="Arial" panose="020B0604020202020204" pitchFamily="34" charset="0"/>
                    </a:rPr>
                    <a:t> tagger</a:t>
                  </a:r>
                  <a:endParaRPr lang="en-US" altLang="en-US" sz="1200" dirty="0"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 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53219" y="1353539"/>
                  <a:ext cx="1470506" cy="193899"/>
                </a:xfrm>
                <a:prstGeom prst="rect">
                  <a:avLst/>
                </a:prstGeom>
                <a:blipFill>
                  <a:blip r:embed="rId3"/>
                  <a:stretch>
                    <a:fillRect t="-21875" b="-4375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Line 5"/>
            <p:cNvSpPr>
              <a:spLocks noChangeShapeType="1"/>
            </p:cNvSpPr>
            <p:nvPr/>
          </p:nvSpPr>
          <p:spPr bwMode="auto">
            <a:xfrm flipV="1">
              <a:off x="3367842" y="4923045"/>
              <a:ext cx="0" cy="5730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2703246" y="4574354"/>
              <a:ext cx="132760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 dirty="0" smtClean="0">
                  <a:latin typeface="Arial" panose="020B0604020202020204" pitchFamily="34" charset="0"/>
                </a:rPr>
                <a:t>Secondary focus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438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/>
                  <a:t> Tagger in JLEIC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864" t="-8750" b="-2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Dipole chicane for </a:t>
            </a:r>
            <a:r>
              <a:rPr lang="en-US" sz="2000" dirty="0" smtClean="0"/>
              <a:t>high-resolution detection </a:t>
            </a:r>
            <a:r>
              <a:rPr lang="en-US" sz="2000" dirty="0"/>
              <a:t>of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low-Q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/>
              <a:t>electrons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Compton polarimetry has been </a:t>
            </a:r>
            <a:r>
              <a:rPr lang="en-US" sz="2000" dirty="0" smtClean="0"/>
              <a:t>integrated </a:t>
            </a:r>
            <a:r>
              <a:rPr lang="en-US" sz="2000" dirty="0"/>
              <a:t>to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the </a:t>
            </a:r>
            <a:r>
              <a:rPr lang="en-US" sz="2000" dirty="0"/>
              <a:t>interaction region </a:t>
            </a:r>
            <a:r>
              <a:rPr lang="en-US" sz="2000" dirty="0" smtClean="0"/>
              <a:t>design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same polarization at laser as </a:t>
            </a:r>
            <a:r>
              <a:rPr lang="en-US" sz="1800" dirty="0" smtClean="0"/>
              <a:t>at </a:t>
            </a:r>
            <a:r>
              <a:rPr lang="en-US" sz="1800" dirty="0"/>
              <a:t>IP due to zero net bend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non-invasive monitoring of </a:t>
            </a:r>
            <a:r>
              <a:rPr lang="en-US" sz="1800" dirty="0" smtClean="0"/>
              <a:t>electron </a:t>
            </a:r>
            <a:r>
              <a:rPr lang="en-US" sz="1800" dirty="0"/>
              <a:t>polarization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05" y="3821982"/>
            <a:ext cx="7518346" cy="2026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064" y="895434"/>
            <a:ext cx="5002876" cy="407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13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Development of IR Magnet </a:t>
            </a:r>
            <a:r>
              <a:rPr lang="en-US" altLang="en-US" dirty="0" smtClean="0"/>
              <a:t>Specifications (DoE FOA project)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IR magnet engineering design/analysis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Design </a:t>
            </a:r>
            <a:r>
              <a:rPr lang="en-US" sz="1800" dirty="0"/>
              <a:t>of the </a:t>
            </a:r>
            <a:r>
              <a:rPr lang="en-US" sz="1800" dirty="0">
                <a:solidFill>
                  <a:srgbClr val="0000FF"/>
                </a:solidFill>
              </a:rPr>
              <a:t>multipole correction scheme </a:t>
            </a:r>
            <a:r>
              <a:rPr lang="en-US" sz="1800" dirty="0"/>
              <a:t>in the IR region, relate LARP experience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Identify limits in </a:t>
            </a:r>
            <a:r>
              <a:rPr lang="en-US" sz="1800" dirty="0">
                <a:solidFill>
                  <a:srgbClr val="0000FF"/>
                </a:solidFill>
              </a:rPr>
              <a:t>magnet parameters </a:t>
            </a:r>
            <a:r>
              <a:rPr lang="en-US" sz="1800" dirty="0"/>
              <a:t>which directly affect the IR performance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Relate </a:t>
            </a:r>
            <a:r>
              <a:rPr lang="en-US" sz="1800" dirty="0">
                <a:solidFill>
                  <a:srgbClr val="0000FF"/>
                </a:solidFill>
              </a:rPr>
              <a:t>existing magnet data </a:t>
            </a:r>
            <a:r>
              <a:rPr lang="en-US" sz="1800" dirty="0"/>
              <a:t>to the EIC performance requirements including scaling to the IR design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Heat and </a:t>
            </a:r>
            <a:r>
              <a:rPr lang="en-US" sz="1800" dirty="0">
                <a:solidFill>
                  <a:srgbClr val="0000FF"/>
                </a:solidFill>
              </a:rPr>
              <a:t>radiation loads </a:t>
            </a:r>
            <a:r>
              <a:rPr lang="en-US" sz="1800" dirty="0"/>
              <a:t>on IR magnets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Perform </a:t>
            </a:r>
            <a:r>
              <a:rPr lang="en-US" sz="1800" dirty="0"/>
              <a:t>magnetic analysis and initial </a:t>
            </a:r>
            <a:r>
              <a:rPr lang="en-US" sz="1800" dirty="0">
                <a:solidFill>
                  <a:srgbClr val="0000FF"/>
                </a:solidFill>
              </a:rPr>
              <a:t>optimization</a:t>
            </a:r>
            <a:r>
              <a:rPr lang="en-US" sz="1800" dirty="0"/>
              <a:t>, considering LARP design, BNL EIC IR quadrupole prototype, and others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Mechanical and magnetic design of an </a:t>
            </a:r>
            <a:r>
              <a:rPr lang="en-US" sz="1800" dirty="0">
                <a:solidFill>
                  <a:srgbClr val="0000FF"/>
                </a:solidFill>
              </a:rPr>
              <a:t>optimized IR quadrupole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Incorporate optimized IR quadrupole lessons/features and </a:t>
            </a:r>
            <a:r>
              <a:rPr lang="en-US" sz="1800" dirty="0">
                <a:solidFill>
                  <a:srgbClr val="0000FF"/>
                </a:solidFill>
              </a:rPr>
              <a:t>finalize </a:t>
            </a:r>
            <a:r>
              <a:rPr lang="en-US" sz="1800" dirty="0" smtClean="0">
                <a:solidFill>
                  <a:srgbClr val="0000FF"/>
                </a:solidFill>
              </a:rPr>
              <a:t>IR layout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See talk by Tim Michalski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29 </a:t>
            </a:r>
            <a:r>
              <a:rPr lang="mr-IN" dirty="0" smtClean="0"/>
              <a:t>–</a:t>
            </a:r>
            <a:r>
              <a:rPr lang="en-US" dirty="0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239714" y="4305496"/>
            <a:ext cx="11712573" cy="2042253"/>
            <a:chOff x="365980" y="4082485"/>
            <a:chExt cx="11712573" cy="2042253"/>
          </a:xfrm>
        </p:grpSpPr>
        <p:sp>
          <p:nvSpPr>
            <p:cNvPr id="41" name="Rectangle 40"/>
            <p:cNvSpPr/>
            <p:nvPr/>
          </p:nvSpPr>
          <p:spPr>
            <a:xfrm>
              <a:off x="365980" y="4094205"/>
              <a:ext cx="3464615" cy="1977081"/>
            </a:xfrm>
            <a:prstGeom prst="rect">
              <a:avLst/>
            </a:prstGeom>
            <a:solidFill>
              <a:srgbClr val="C2C4C6"/>
            </a:solidFill>
            <a:ln>
              <a:solidFill>
                <a:srgbClr val="C2C4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BCDCF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980" y="4324865"/>
              <a:ext cx="3672620" cy="13427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8691" y="4082485"/>
              <a:ext cx="8319862" cy="2042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4087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Background Studies </a:t>
            </a:r>
            <a:r>
              <a:rPr lang="en-US" altLang="en-US" dirty="0" smtClean="0"/>
              <a:t>(Supported by Generic EIC Detector R&amp;D)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Project leads: </a:t>
            </a:r>
            <a:r>
              <a:rPr lang="en-US" sz="2000" dirty="0" err="1"/>
              <a:t>Latifa</a:t>
            </a:r>
            <a:r>
              <a:rPr lang="en-US" sz="2000" dirty="0"/>
              <a:t> </a:t>
            </a:r>
            <a:r>
              <a:rPr lang="en-US" sz="2000" dirty="0" err="1"/>
              <a:t>Elouadrhiri</a:t>
            </a:r>
            <a:r>
              <a:rPr lang="en-US" sz="2000" dirty="0"/>
              <a:t> and Charles </a:t>
            </a:r>
            <a:r>
              <a:rPr lang="en-US" sz="2000" dirty="0" smtClean="0"/>
              <a:t>Hyde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29 </a:t>
            </a:r>
            <a:r>
              <a:rPr lang="mr-IN" dirty="0" smtClean="0"/>
              <a:t>–</a:t>
            </a:r>
            <a:r>
              <a:rPr lang="en-US" dirty="0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625759" y="1005636"/>
            <a:ext cx="8940483" cy="5350716"/>
            <a:chOff x="1658710" y="1005636"/>
            <a:chExt cx="8940483" cy="53507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7889" t="14180" r="12896" b="7015"/>
            <a:stretch/>
          </p:blipFill>
          <p:spPr>
            <a:xfrm>
              <a:off x="1658710" y="3796032"/>
              <a:ext cx="2676426" cy="256032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3054" y="3796032"/>
              <a:ext cx="2706139" cy="2560320"/>
            </a:xfrm>
            <a:prstGeom prst="rect">
              <a:avLst/>
            </a:prstGeom>
          </p:spPr>
        </p:pic>
        <p:pic>
          <p:nvPicPr>
            <p:cNvPr id="13" name="Content Placeholder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6894" y="3796032"/>
              <a:ext cx="3354402" cy="2560320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softEdge rad="0"/>
            </a:effectLst>
          </p:spPr>
        </p:pic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5508" y="1005636"/>
              <a:ext cx="2543685" cy="257361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7588" y="1454264"/>
              <a:ext cx="5745843" cy="2222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1165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Geometry Tagging for Heavy Ions (Completed JLab LDRD Project)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Simulation of detector performance for saturation and </a:t>
            </a:r>
            <a:r>
              <a:rPr lang="en-US" sz="2000" dirty="0" err="1" smtClean="0"/>
              <a:t>hadronization</a:t>
            </a:r>
            <a:r>
              <a:rPr lang="en-US" sz="2000" dirty="0" smtClean="0"/>
              <a:t> studies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See talk by Amy </a:t>
            </a:r>
            <a:r>
              <a:rPr lang="en-US" sz="2000" dirty="0" err="1" smtClean="0"/>
              <a:t>Sy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29 </a:t>
            </a:r>
            <a:r>
              <a:rPr lang="mr-IN" dirty="0" smtClean="0"/>
              <a:t>–</a:t>
            </a:r>
            <a:r>
              <a:rPr lang="en-US" dirty="0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961" y="1778000"/>
            <a:ext cx="7244079" cy="453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42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Streamlining IR Updates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With many parties involved, need to find a way to reliably synchronize the IR models between accelerator, detector and engineering groups.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29 </a:t>
            </a:r>
            <a:r>
              <a:rPr lang="mr-IN" dirty="0" smtClean="0"/>
              <a:t>–</a:t>
            </a:r>
            <a:r>
              <a:rPr lang="en-US" dirty="0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305300" y="2039370"/>
            <a:ext cx="3581400" cy="105664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Lattice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MAD-X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76400" y="4497235"/>
            <a:ext cx="3581400" cy="105664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Model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GEMC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934200" y="4497235"/>
            <a:ext cx="3581400" cy="105664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Design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Up-Down Arrow 7"/>
          <p:cNvSpPr/>
          <p:nvPr/>
        </p:nvSpPr>
        <p:spPr>
          <a:xfrm rot="2388171">
            <a:off x="3986840" y="3038751"/>
            <a:ext cx="360181" cy="1385145"/>
          </a:xfrm>
          <a:prstGeom prst="upDownArrow">
            <a:avLst>
              <a:gd name="adj1" fmla="val 50000"/>
              <a:gd name="adj2" fmla="val 89728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 rot="19211829" flipV="1">
            <a:off x="7741879" y="3038292"/>
            <a:ext cx="360181" cy="1385145"/>
          </a:xfrm>
          <a:prstGeom prst="upDownArrow">
            <a:avLst>
              <a:gd name="adj1" fmla="val 50000"/>
              <a:gd name="adj2" fmla="val 89728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5484876" y="4847247"/>
            <a:ext cx="1222248" cy="356616"/>
          </a:xfrm>
          <a:prstGeom prst="leftArrow">
            <a:avLst>
              <a:gd name="adj1" fmla="val 50000"/>
              <a:gd name="adj2" fmla="val 10982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8600000">
            <a:off x="2651974" y="2888784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Largely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automated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2400000" flipH="1">
            <a:off x="3648350" y="3100482"/>
            <a:ext cx="0" cy="914400"/>
          </a:xfrm>
          <a:prstGeom prst="straightConnector1">
            <a:avLst/>
          </a:prstGeom>
          <a:ln w="19050">
            <a:solidFill>
              <a:srgbClr val="FF0000"/>
            </a:solidFill>
            <a:headEnd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45954" y="5382554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Largely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automated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820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Modifying IR Design for 200 GeV/c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Constraints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Maximum pole-tip fields at 200 GeV/c of 6 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Minimum impact on the forward hadron acceptance compared to </a:t>
            </a:r>
            <a:r>
              <a:rPr lang="en-US" sz="1800" dirty="0" smtClean="0"/>
              <a:t>the 100 </a:t>
            </a:r>
            <a:r>
              <a:rPr lang="en-US" sz="1800" dirty="0"/>
              <a:t>GeV/c design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Minimum impact on the luminosity performance compared to the 100 </a:t>
            </a:r>
            <a:r>
              <a:rPr lang="en-US" sz="1800" dirty="0" smtClean="0"/>
              <a:t>GeV/c design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Minimum impact on the beam dynamics compared to the 100 </a:t>
            </a:r>
            <a:r>
              <a:rPr lang="en-US" sz="1800" dirty="0" smtClean="0"/>
              <a:t>GeV/c design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Options explored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Reduced FF Quad Apertures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Doubled Detector Space and Halved Crossing Angle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Doubled Quad </a:t>
            </a:r>
            <a:r>
              <a:rPr lang="en-US" sz="1800" dirty="0" smtClean="0"/>
              <a:t>Lengths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1.5x Quad Lengths and 2/3 Crossing Angle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29 </a:t>
            </a:r>
            <a:r>
              <a:rPr lang="mr-IN" dirty="0" smtClean="0"/>
              <a:t>–</a:t>
            </a:r>
            <a:r>
              <a:rPr lang="en-US" dirty="0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91655" y="3739978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261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Doubled Quad Lengths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en-US" sz="2000" dirty="0" smtClean="0"/>
                  <a:t>Keep maximum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-functions at ~2500 m </a:t>
                </a:r>
                <a:r>
                  <a:rPr lang="en-US" sz="2000" dirty="0">
                    <a:sym typeface="Symbol" panose="05050102010706020507" pitchFamily="18" charset="2"/>
                  </a:rPr>
                  <a:t> same maximum beam size</a:t>
                </a:r>
                <a:endParaRPr lang="en-US" sz="2000" dirty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en-US" sz="2000" dirty="0"/>
                  <a:t>Quad apertures </a:t>
                </a:r>
                <a:r>
                  <a:rPr lang="en-US" sz="2000" dirty="0">
                    <a:sym typeface="Symbol" panose="05050102010706020507" pitchFamily="18" charset="2"/>
                  </a:rPr>
                  <a:t></a:t>
                </a:r>
                <a:r>
                  <a:rPr lang="en-US" sz="2000" dirty="0"/>
                  <a:t> 6 T /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at 200 GeV/c = 85 / 152 / 196 mm (radius)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000" dirty="0"/>
                  <a:t> Quad aperture / distance from IP to quad’s far end = 9.1 / 10.0 / 10.5 mrad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000" dirty="0"/>
                  <a:t> = 18 / 2.15 </a:t>
                </a:r>
                <a:r>
                  <a:rPr lang="en-US" sz="2000" dirty="0" smtClean="0"/>
                  <a:t>cm </a:t>
                </a:r>
                <a:r>
                  <a:rPr lang="en-US" sz="2000" dirty="0" smtClean="0">
                    <a:sym typeface="Symbol" panose="05050102010706020507" pitchFamily="18" charset="2"/>
                  </a:rPr>
                  <a:t>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𝐿</m:t>
                        </m:r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=0.72</m:t>
                    </m:r>
                  </m:oMath>
                </a14:m>
                <a:r>
                  <a:rPr lang="en-US" sz="20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 dirty="0"/>
                  <a:t> at roman pot = 0.97 m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6" t="-1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29 </a:t>
            </a:r>
            <a:r>
              <a:rPr lang="mr-IN" dirty="0" smtClean="0"/>
              <a:t>–</a:t>
            </a:r>
            <a:r>
              <a:rPr lang="en-US" dirty="0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054" y="2965621"/>
            <a:ext cx="3657600" cy="2595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708" y="2628281"/>
            <a:ext cx="4580238" cy="303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94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Optimization at Lower Energies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/>
                  <a:t>Cut first FFQ in half and use the halves as the first and second FFQs at lower energies</a:t>
                </a:r>
              </a:p>
              <a:p>
                <a:r>
                  <a:rPr lang="en-US" sz="2000" dirty="0"/>
                  <a:t>Can run in this mode up to 65 </a:t>
                </a:r>
                <a:r>
                  <a:rPr lang="en-US" sz="2000" dirty="0" smtClean="0"/>
                  <a:t>GeV/c proton momentum</a:t>
                </a:r>
                <a:endParaRPr lang="en-US" sz="200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000" dirty="0"/>
                  <a:t> = 7.5 / 2 </a:t>
                </a:r>
                <a:r>
                  <a:rPr lang="en-US" sz="2000" dirty="0" smtClean="0"/>
                  <a:t>cm </a:t>
                </a:r>
                <a:r>
                  <a:rPr lang="en-US" sz="2000" dirty="0" smtClean="0">
                    <a:sym typeface="Symbol" panose="05050102010706020507" pitchFamily="18" charset="2"/>
                  </a:rPr>
                  <a:t>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luminosity improvement by a factor of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 smtClean="0"/>
                  <a:t> 1.15 (up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 smtClean="0"/>
                  <a:t> 65 GeV/c)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6" t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29 </a:t>
            </a:r>
            <a:r>
              <a:rPr lang="mr-IN" dirty="0" smtClean="0"/>
              <a:t>–</a:t>
            </a:r>
            <a:r>
              <a:rPr lang="en-US" dirty="0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330" y="2336561"/>
            <a:ext cx="6627341" cy="376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86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876076"/>
            <a:ext cx="11285837" cy="3385542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full-acceptance detector concept has been stable for the last few years, there have been only minor lattice modifications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Recent focus has been 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Engineering design (talk by Tim Michalski)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Background studies (lead by </a:t>
            </a:r>
            <a:r>
              <a:rPr lang="en-US" dirty="0" err="1"/>
              <a:t>Latifa</a:t>
            </a:r>
            <a:r>
              <a:rPr lang="en-US" dirty="0"/>
              <a:t> </a:t>
            </a:r>
            <a:r>
              <a:rPr lang="en-US" dirty="0" err="1"/>
              <a:t>Elouadrhiri</a:t>
            </a:r>
            <a:r>
              <a:rPr lang="en-US" dirty="0"/>
              <a:t> and Charles </a:t>
            </a:r>
            <a:r>
              <a:rPr lang="en-US" dirty="0" smtClean="0"/>
              <a:t>Hyde)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Detector simulations (see e.g. talk by Amy </a:t>
            </a:r>
            <a:r>
              <a:rPr lang="en-US" dirty="0" err="1" smtClean="0"/>
              <a:t>Sy</a:t>
            </a:r>
            <a:r>
              <a:rPr lang="en-US" dirty="0" smtClean="0"/>
              <a:t>)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We are currently developing a procedure to quickly synchronize the accelerator, detector and engineering IR models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Have a path forward to modify the IR design for 200 GeV with minimum impact on performance and without introducing additional risks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18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Full-acceptance detector concept</a:t>
                </a:r>
              </a:p>
              <a:p>
                <a:r>
                  <a:rPr lang="en-US" dirty="0" smtClean="0"/>
                  <a:t>Forward hadron detection</a:t>
                </a:r>
              </a:p>
              <a:p>
                <a:r>
                  <a:rPr lang="en-US" dirty="0" smtClean="0"/>
                  <a:t>Low-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tagger</a:t>
                </a:r>
              </a:p>
              <a:p>
                <a:r>
                  <a:rPr lang="en-US" dirty="0" smtClean="0"/>
                  <a:t>IR magnets</a:t>
                </a:r>
              </a:p>
              <a:p>
                <a:r>
                  <a:rPr lang="en-US" dirty="0" smtClean="0"/>
                  <a:t>Background studies</a:t>
                </a:r>
              </a:p>
              <a:p>
                <a:r>
                  <a:rPr lang="en-US" dirty="0" smtClean="0"/>
                  <a:t>Geometry tagging</a:t>
                </a:r>
              </a:p>
              <a:p>
                <a:r>
                  <a:rPr lang="en-US" dirty="0" smtClean="0"/>
                  <a:t>IR optimization for 200 GeV/c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7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Full Acceptance Detector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884775"/>
            <a:ext cx="11285837" cy="689932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Tx/>
            </a:pPr>
            <a:r>
              <a:rPr lang="en-US" altLang="en-US" sz="2000" dirty="0" smtClean="0"/>
              <a:t>Would like to get ~100% acceptance for the whole event</a:t>
            </a:r>
            <a:endParaRPr lang="en-US" altLang="en-US" sz="2000" dirty="0"/>
          </a:p>
          <a:p>
            <a:pPr marL="0" indent="0">
              <a:spcBef>
                <a:spcPts val="0"/>
              </a:spcBef>
              <a:spcAft>
                <a:spcPts val="100"/>
              </a:spcAft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2400300" y="1544168"/>
            <a:ext cx="7391400" cy="4619625"/>
            <a:chOff x="794" y="933"/>
            <a:chExt cx="4656" cy="2910"/>
          </a:xfrm>
        </p:grpSpPr>
        <p:pic>
          <p:nvPicPr>
            <p:cNvPr id="8" name="Picture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8856">
              <a:off x="2628" y="2302"/>
              <a:ext cx="859" cy="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1689" y="2012"/>
              <a:ext cx="3119" cy="391"/>
            </a:xfrm>
            <a:prstGeom prst="lin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headEnd type="none" w="lg" len="lg"/>
              <a:tailEnd type="none"/>
            </a:ln>
            <a:effectLst/>
          </p:spPr>
        </p:cxnSp>
        <p:sp>
          <p:nvSpPr>
            <p:cNvPr id="10" name="TextBox 18"/>
            <p:cNvSpPr txBox="1">
              <a:spLocks noChangeArrowheads="1"/>
            </p:cNvSpPr>
            <p:nvPr/>
          </p:nvSpPr>
          <p:spPr bwMode="auto">
            <a:xfrm rot="1736580">
              <a:off x="945" y="1508"/>
              <a:ext cx="97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Ion beamline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218" y="1398"/>
              <a:ext cx="2658" cy="1402"/>
            </a:xfrm>
            <a:prstGeom prst="line">
              <a:avLst/>
            </a:prstGeom>
            <a:noFill/>
            <a:ln w="31750" cap="flat" cmpd="sng" algn="ctr">
              <a:solidFill>
                <a:srgbClr val="000090"/>
              </a:solidFill>
              <a:prstDash val="solid"/>
              <a:tailEnd type="none" w="lg" len="lg"/>
            </a:ln>
            <a:effectLst/>
          </p:spPr>
        </p:cxnSp>
        <p:sp>
          <p:nvSpPr>
            <p:cNvPr id="12" name="TextBox 48"/>
            <p:cNvSpPr txBox="1">
              <a:spLocks noChangeArrowheads="1"/>
            </p:cNvSpPr>
            <p:nvPr/>
          </p:nvSpPr>
          <p:spPr bwMode="auto">
            <a:xfrm rot="-358137">
              <a:off x="3574" y="1852"/>
              <a:ext cx="130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Electron beamline</a:t>
              </a:r>
            </a:p>
          </p:txBody>
        </p:sp>
        <p:sp>
          <p:nvSpPr>
            <p:cNvPr id="13" name="Can 12"/>
            <p:cNvSpPr>
              <a:spLocks noChangeArrowheads="1"/>
            </p:cNvSpPr>
            <p:nvPr/>
          </p:nvSpPr>
          <p:spPr bwMode="auto">
            <a:xfrm rot="-5667381">
              <a:off x="1748" y="1420"/>
              <a:ext cx="2106" cy="1610"/>
            </a:xfrm>
            <a:prstGeom prst="can">
              <a:avLst>
                <a:gd name="adj" fmla="val 25000"/>
              </a:avLst>
            </a:prstGeom>
            <a:noFill/>
            <a:ln w="9525" algn="ctr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4" name="Cube 13"/>
            <p:cNvSpPr>
              <a:spLocks noChangeArrowheads="1"/>
            </p:cNvSpPr>
            <p:nvPr/>
          </p:nvSpPr>
          <p:spPr bwMode="auto">
            <a:xfrm rot="-6409865">
              <a:off x="3671" y="2450"/>
              <a:ext cx="370" cy="589"/>
            </a:xfrm>
            <a:prstGeom prst="cube">
              <a:avLst>
                <a:gd name="adj" fmla="val 58255"/>
              </a:avLst>
            </a:prstGeom>
            <a:noFill/>
            <a:ln w="9525" algn="ctr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876" y="2800"/>
              <a:ext cx="773" cy="649"/>
            </a:xfrm>
            <a:prstGeom prst="line">
              <a:avLst/>
            </a:prstGeom>
            <a:noFill/>
            <a:ln w="31750" cap="flat" cmpd="sng" algn="ctr">
              <a:solidFill>
                <a:srgbClr val="000090"/>
              </a:solidFill>
              <a:prstDash val="solid"/>
              <a:tailEnd type="triangle" w="lg" len="lg"/>
            </a:ln>
            <a:effectLst/>
          </p:spPr>
        </p:cxnSp>
        <p:pic>
          <p:nvPicPr>
            <p:cNvPr id="16" name="Picture 22" descr="Screen Shot 2016-06-28 at 10.14.02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339224">
              <a:off x="2345" y="1816"/>
              <a:ext cx="64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16"/>
            <p:cNvSpPr/>
            <p:nvPr/>
          </p:nvSpPr>
          <p:spPr>
            <a:xfrm flipH="1">
              <a:off x="3102" y="1541"/>
              <a:ext cx="72" cy="85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29" descr="Screen Shot 2016-06-28 at 10.14.02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2291">
              <a:off x="819" y="2418"/>
              <a:ext cx="64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Oval 18"/>
            <p:cNvSpPr/>
            <p:nvPr/>
          </p:nvSpPr>
          <p:spPr>
            <a:xfrm flipH="1">
              <a:off x="794" y="2688"/>
              <a:ext cx="72" cy="85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Cube 19"/>
            <p:cNvSpPr>
              <a:spLocks noChangeArrowheads="1"/>
            </p:cNvSpPr>
            <p:nvPr/>
          </p:nvSpPr>
          <p:spPr bwMode="auto">
            <a:xfrm rot="-5753109">
              <a:off x="1549" y="2142"/>
              <a:ext cx="309" cy="588"/>
            </a:xfrm>
            <a:prstGeom prst="cube">
              <a:avLst>
                <a:gd name="adj" fmla="val 42449"/>
              </a:avLst>
            </a:prstGeom>
            <a:noFill/>
            <a:ln w="9525" algn="ctr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850" y="2403"/>
              <a:ext cx="839" cy="307"/>
            </a:xfrm>
            <a:prstGeom prst="lin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headEnd type="triangle" w="lg" len="lg"/>
              <a:tailEnd type="none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>
            <a:xfrm>
              <a:off x="3973" y="2836"/>
              <a:ext cx="773" cy="357"/>
            </a:xfrm>
            <a:prstGeom prst="line">
              <a:avLst/>
            </a:prstGeom>
            <a:noFill/>
            <a:ln w="31750" cap="flat" cmpd="sng" algn="ctr">
              <a:solidFill>
                <a:srgbClr val="000090"/>
              </a:solidFill>
              <a:prstDash val="sysDot"/>
              <a:tailEnd type="triangle" w="sm" len="med"/>
            </a:ln>
            <a:effectLst/>
          </p:spPr>
        </p:cxnSp>
        <p:cxnSp>
          <p:nvCxnSpPr>
            <p:cNvPr id="23" name="Curved Connector 22"/>
            <p:cNvCxnSpPr/>
            <p:nvPr/>
          </p:nvCxnSpPr>
          <p:spPr>
            <a:xfrm rot="5400000" flipH="1" flipV="1">
              <a:off x="2587" y="1737"/>
              <a:ext cx="629" cy="454"/>
            </a:xfrm>
            <a:prstGeom prst="curvedConnector3">
              <a:avLst>
                <a:gd name="adj1" fmla="val 3424"/>
              </a:avLst>
            </a:prstGeom>
            <a:noFill/>
            <a:ln w="25400" cap="flat" cmpd="sng" algn="ctr">
              <a:solidFill>
                <a:srgbClr val="FF6600"/>
              </a:solidFill>
              <a:prstDash val="sys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 flipV="1">
              <a:off x="2476" y="2691"/>
              <a:ext cx="85" cy="118"/>
            </a:xfrm>
            <a:prstGeom prst="ellipse">
              <a:avLst/>
            </a:prstGeom>
            <a:solidFill>
              <a:srgbClr val="953735"/>
            </a:solidFill>
            <a:ln w="9525" algn="ctr">
              <a:solidFill>
                <a:srgbClr val="FF66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rot="1080000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 flipV="1">
              <a:off x="3274" y="2655"/>
              <a:ext cx="105" cy="127"/>
            </a:xfrm>
            <a:prstGeom prst="ellipse">
              <a:avLst/>
            </a:prstGeom>
            <a:solidFill>
              <a:srgbClr val="953735"/>
            </a:solidFill>
            <a:ln w="9525" algn="ctr">
              <a:solidFill>
                <a:srgbClr val="FF66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rot="1080000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 flipV="1">
              <a:off x="3363" y="2919"/>
              <a:ext cx="85" cy="118"/>
            </a:xfrm>
            <a:prstGeom prst="ellipse">
              <a:avLst/>
            </a:prstGeom>
            <a:solidFill>
              <a:srgbClr val="953735"/>
            </a:solidFill>
            <a:ln w="9525" algn="ctr">
              <a:solidFill>
                <a:srgbClr val="FF66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rot="1080000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804" y="3193"/>
              <a:ext cx="72" cy="112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39" y="2883"/>
              <a:ext cx="0" cy="233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29" name="Oval 28"/>
            <p:cNvSpPr/>
            <p:nvPr/>
          </p:nvSpPr>
          <p:spPr>
            <a:xfrm>
              <a:off x="4774" y="3161"/>
              <a:ext cx="116" cy="13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517" y="2722"/>
              <a:ext cx="88" cy="8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120" y="3209"/>
              <a:ext cx="72" cy="9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804" y="3095"/>
              <a:ext cx="72" cy="9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4066" y="2771"/>
              <a:ext cx="348" cy="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34" name="Oval 33"/>
            <p:cNvSpPr/>
            <p:nvPr/>
          </p:nvSpPr>
          <p:spPr>
            <a:xfrm>
              <a:off x="3915" y="3193"/>
              <a:ext cx="151" cy="15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6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8856">
              <a:off x="2736" y="2239"/>
              <a:ext cx="579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18347">
              <a:off x="2527" y="2254"/>
              <a:ext cx="580" cy="580"/>
            </a:xfrm>
            <a:prstGeom prst="rect">
              <a:avLst/>
            </a:prstGeom>
            <a:scene3d>
              <a:camera prst="orthographicFront">
                <a:rot lat="0" lon="10799999" rev="0"/>
              </a:camera>
              <a:lightRig rig="threePt" dir="t"/>
            </a:scene3d>
          </p:spPr>
        </p:pic>
        <p:sp>
          <p:nvSpPr>
            <p:cNvPr id="38" name="TextBox 37"/>
            <p:cNvSpPr txBox="1"/>
            <p:nvPr/>
          </p:nvSpPr>
          <p:spPr>
            <a:xfrm rot="21347903">
              <a:off x="1981" y="933"/>
              <a:ext cx="1482" cy="21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Central Detector/Solenoid</a:t>
              </a:r>
            </a:p>
          </p:txBody>
        </p:sp>
        <p:sp>
          <p:nvSpPr>
            <p:cNvPr id="39" name="TextBox 5"/>
            <p:cNvSpPr txBox="1">
              <a:spLocks noChangeArrowheads="1"/>
            </p:cNvSpPr>
            <p:nvPr/>
          </p:nvSpPr>
          <p:spPr bwMode="auto">
            <a:xfrm rot="-638855">
              <a:off x="3621" y="2432"/>
              <a:ext cx="5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Dipole</a:t>
              </a:r>
            </a:p>
          </p:txBody>
        </p:sp>
        <p:sp>
          <p:nvSpPr>
            <p:cNvPr id="40" name="TextBox 36"/>
            <p:cNvSpPr txBox="1">
              <a:spLocks noChangeArrowheads="1"/>
            </p:cNvSpPr>
            <p:nvPr/>
          </p:nvSpPr>
          <p:spPr bwMode="auto">
            <a:xfrm rot="-392282">
              <a:off x="1384" y="2031"/>
              <a:ext cx="5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Dipole</a:t>
              </a:r>
            </a:p>
          </p:txBody>
        </p:sp>
        <p:pic>
          <p:nvPicPr>
            <p:cNvPr id="41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" y="2846"/>
              <a:ext cx="22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" y="1310"/>
              <a:ext cx="23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" y="2751"/>
              <a:ext cx="242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ight Brace 43"/>
            <p:cNvSpPr>
              <a:spLocks/>
            </p:cNvSpPr>
            <p:nvPr/>
          </p:nvSpPr>
          <p:spPr bwMode="auto">
            <a:xfrm rot="-2787383">
              <a:off x="4834" y="2349"/>
              <a:ext cx="148" cy="1085"/>
            </a:xfrm>
            <a:prstGeom prst="rightBrace">
              <a:avLst>
                <a:gd name="adj1" fmla="val 8315"/>
                <a:gd name="adj2" fmla="val 50000"/>
              </a:avLst>
            </a:prstGeom>
            <a:noFill/>
            <a:ln w="25400" algn="ctr">
              <a:solidFill>
                <a:srgbClr val="4F81BD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2783333">
              <a:off x="4426" y="2699"/>
              <a:ext cx="1316" cy="212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rPr>
                <a:t>Forward (Ion) Detector</a:t>
              </a:r>
            </a:p>
          </p:txBody>
        </p:sp>
        <p:sp>
          <p:nvSpPr>
            <p:cNvPr id="46" name="TextBox 6"/>
            <p:cNvSpPr txBox="1">
              <a:spLocks noChangeArrowheads="1"/>
            </p:cNvSpPr>
            <p:nvPr/>
          </p:nvSpPr>
          <p:spPr bwMode="auto">
            <a:xfrm>
              <a:off x="3205" y="1468"/>
              <a:ext cx="119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Scattered Electron</a:t>
              </a:r>
            </a:p>
          </p:txBody>
        </p:sp>
        <p:sp>
          <p:nvSpPr>
            <p:cNvPr id="47" name="TextBox 7"/>
            <p:cNvSpPr txBox="1">
              <a:spLocks noChangeArrowheads="1"/>
            </p:cNvSpPr>
            <p:nvPr/>
          </p:nvSpPr>
          <p:spPr bwMode="auto">
            <a:xfrm>
              <a:off x="3840" y="3439"/>
              <a:ext cx="142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Particles Associated </a:t>
              </a:r>
            </a:p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with Initial Ion</a:t>
              </a:r>
            </a:p>
          </p:txBody>
        </p:sp>
        <p:sp>
          <p:nvSpPr>
            <p:cNvPr id="48" name="TextBox 8"/>
            <p:cNvSpPr txBox="1">
              <a:spLocks noChangeArrowheads="1"/>
            </p:cNvSpPr>
            <p:nvPr/>
          </p:nvSpPr>
          <p:spPr bwMode="auto">
            <a:xfrm>
              <a:off x="1866" y="3147"/>
              <a:ext cx="130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Particles Associated </a:t>
              </a:r>
              <a:b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</a:b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Arial" panose="020B0604020202020204" pitchFamily="34" charset="0"/>
                </a:rPr>
                <a:t>with struck parton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823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Schematic of Full-Acceptance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884775"/>
            <a:ext cx="11285837" cy="3323987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50 mrad crossing angle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Forward </a:t>
            </a:r>
            <a:r>
              <a:rPr lang="en-US" sz="2000" dirty="0"/>
              <a:t>hadron detection in three stages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Endcap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Small dipole covering </a:t>
            </a:r>
            <a:r>
              <a:rPr lang="en-US" sz="1800" dirty="0" smtClean="0"/>
              <a:t>angles up to ~2-3</a:t>
            </a:r>
            <a:r>
              <a:rPr lang="en-US" sz="1800" baseline="30000" dirty="0" smtClean="0">
                <a:sym typeface="Symbol" panose="05050102010706020507" pitchFamily="18" charset="2"/>
              </a:rPr>
              <a:t>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Far forward, </a:t>
            </a:r>
            <a:r>
              <a:rPr lang="en-US" sz="1800" dirty="0" smtClean="0"/>
              <a:t>up </a:t>
            </a:r>
            <a:r>
              <a:rPr lang="en-US" sz="1800" dirty="0"/>
              <a:t>to </a:t>
            </a:r>
            <a:r>
              <a:rPr lang="en-US" sz="1800" dirty="0" smtClean="0"/>
              <a:t>~10 mrad, for </a:t>
            </a:r>
            <a:r>
              <a:rPr lang="en-US" sz="1800" dirty="0"/>
              <a:t>particles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passing through </a:t>
            </a:r>
            <a:r>
              <a:rPr lang="en-US" sz="1800" dirty="0"/>
              <a:t>accelerator quads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Low-Q2 </a:t>
            </a:r>
            <a:r>
              <a:rPr lang="en-US" sz="2000" dirty="0"/>
              <a:t>tagger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Small-angle electron detection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9" name="Picture 102" descr="DetailedDetectorLay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367" y="1346520"/>
            <a:ext cx="6305449" cy="22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39" y="4305986"/>
            <a:ext cx="9904721" cy="19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23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JLEIC Interaction Region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884775"/>
            <a:ext cx="11285837" cy="1092607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Design of the IR has been stable for a few years with only minor modifications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Recent focus has been on reconciling detection requirements and engineering constraints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GEMC model has been developed and is being used for simulations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829593" y="2195512"/>
            <a:ext cx="8532813" cy="4097337"/>
            <a:chOff x="381000" y="2130425"/>
            <a:chExt cx="8532813" cy="4097337"/>
          </a:xfrm>
        </p:grpSpPr>
        <p:pic>
          <p:nvPicPr>
            <p:cNvPr id="9" name="Picture 2" descr="C:\Users\zhao\Downloads\meic_det1_full_fla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121275"/>
              <a:ext cx="831215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5562600" y="5807075"/>
              <a:ext cx="23622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6670" tIns="41100" rIns="66670" bIns="33345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8000"/>
                  </a:solidFill>
                  <a:ea typeface="ＭＳ Ｐゴシック" panose="020B0600070205080204" pitchFamily="34" charset="-128"/>
                </a:rPr>
                <a:t>Forward hadron spectrometer</a:t>
              </a: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914400" y="5654675"/>
              <a:ext cx="1828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6670" tIns="41100" rIns="66670" bIns="33345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8000"/>
                  </a:solidFill>
                  <a:ea typeface="ＭＳ Ｐゴシック" panose="020B0600070205080204" pitchFamily="34" charset="-128"/>
                </a:rPr>
                <a:t>low-Q</a:t>
              </a:r>
              <a:r>
                <a:rPr lang="en-US" altLang="en-US" sz="1200" baseline="33000">
                  <a:solidFill>
                    <a:srgbClr val="008000"/>
                  </a:solidFill>
                  <a:ea typeface="ＭＳ Ｐゴシック" panose="020B0600070205080204" pitchFamily="34" charset="-128"/>
                </a:rPr>
                <a:t>2 </a:t>
              </a:r>
              <a:r>
                <a:rPr lang="en-US" altLang="en-US" sz="1200">
                  <a:solidFill>
                    <a:srgbClr val="008000"/>
                  </a:solidFill>
                  <a:ea typeface="ＭＳ Ｐゴシック" panose="020B0600070205080204" pitchFamily="34" charset="-128"/>
                </a:rPr>
                <a:t>electron </a:t>
              </a:r>
              <a:r>
                <a:rPr lang="en-US" altLang="en-US" sz="12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detection</a:t>
              </a:r>
            </a:p>
            <a:p>
              <a:pPr algn="ctr" defTabSz="914400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and</a:t>
              </a:r>
              <a:r>
                <a:rPr lang="en-US" altLang="en-US" sz="1200">
                  <a:solidFill>
                    <a:srgbClr val="008000"/>
                  </a:solidFill>
                  <a:ea typeface="ＭＳ Ｐゴシック" panose="020B0600070205080204" pitchFamily="34" charset="-128"/>
                </a:rPr>
                <a:t> Compton polarimeter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8077200" y="5399087"/>
              <a:ext cx="541338" cy="1588"/>
            </a:xfrm>
            <a:prstGeom prst="line">
              <a:avLst/>
            </a:prstGeom>
            <a:noFill/>
            <a:ln w="12700">
              <a:solidFill>
                <a:srgbClr val="3333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197" tIns="41100" rIns="82197" bIns="41100"/>
            <a:lstStyle/>
            <a:p>
              <a:endParaRPr lang="en-US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528638" y="4986337"/>
              <a:ext cx="317500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902" tIns="40457" rIns="80902" bIns="40457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hangingPunct="1">
                <a:spcBef>
                  <a:spcPct val="0"/>
                </a:spcBef>
                <a:buFontTx/>
                <a:buNone/>
              </a:pPr>
              <a:r>
                <a:rPr lang="de-DE" altLang="en-US" b="1">
                  <a:solidFill>
                    <a:srgbClr val="FF0000"/>
                  </a:solidFill>
                  <a:ea typeface="ＭＳ Ｐゴシック" panose="020B0600070205080204" pitchFamily="34" charset="-128"/>
                </a:rPr>
                <a:t>p</a:t>
              </a: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846138" y="5210175"/>
              <a:ext cx="601662" cy="365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197" tIns="41100" rIns="82197" bIns="41100"/>
            <a:lstStyle/>
            <a:p>
              <a:endParaRPr lang="en-US"/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5410200" y="5081587"/>
              <a:ext cx="2286000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670" tIns="41100" rIns="66670" bIns="33345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(top view in GEANT4)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8610600" y="5189537"/>
              <a:ext cx="303213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902" tIns="40457" rIns="80902" bIns="40457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hangingPunct="1">
                <a:spcBef>
                  <a:spcPct val="0"/>
                </a:spcBef>
                <a:buFontTx/>
                <a:buNone/>
              </a:pPr>
              <a:r>
                <a:rPr lang="de-DE" altLang="en-US" b="1">
                  <a:solidFill>
                    <a:srgbClr val="3333FF"/>
                  </a:solidFill>
                  <a:ea typeface="ＭＳ Ｐゴシック" panose="020B0600070205080204" pitchFamily="34" charset="-128"/>
                </a:rPr>
                <a:t>e</a:t>
              </a: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8077200" y="5883275"/>
              <a:ext cx="762000" cy="344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670" tIns="41100" rIns="66670" bIns="33345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ZDC</a:t>
              </a:r>
            </a:p>
          </p:txBody>
        </p:sp>
        <p:sp>
          <p:nvSpPr>
            <p:cNvPr id="18" name="AutoShape 16"/>
            <p:cNvSpPr>
              <a:spLocks/>
            </p:cNvSpPr>
            <p:nvPr/>
          </p:nvSpPr>
          <p:spPr bwMode="auto">
            <a:xfrm rot="5400000">
              <a:off x="4326732" y="572293"/>
              <a:ext cx="401638" cy="8232775"/>
            </a:xfrm>
            <a:prstGeom prst="leftBrace">
              <a:avLst>
                <a:gd name="adj1" fmla="val 279760"/>
                <a:gd name="adj2" fmla="val 56690"/>
              </a:avLst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en-US">
                <a:latin typeface="Times" panose="02020603050405020304" pitchFamily="18" charset="0"/>
              </a:endParaRPr>
            </a:p>
          </p:txBody>
        </p:sp>
        <p:pic>
          <p:nvPicPr>
            <p:cNvPr id="19" name="Picture 45" descr="ir_region_zero_dpx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75" y="2130425"/>
              <a:ext cx="7778750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Line 46"/>
            <p:cNvSpPr>
              <a:spLocks noChangeShapeType="1"/>
            </p:cNvSpPr>
            <p:nvPr/>
          </p:nvSpPr>
          <p:spPr bwMode="auto">
            <a:xfrm flipV="1">
              <a:off x="3951288" y="2630487"/>
              <a:ext cx="0" cy="417513"/>
            </a:xfrm>
            <a:prstGeom prst="line">
              <a:avLst/>
            </a:prstGeom>
            <a:noFill/>
            <a:ln w="12573" cap="sq">
              <a:solidFill>
                <a:srgbClr val="000000"/>
              </a:solidFill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48"/>
            <p:cNvSpPr txBox="1">
              <a:spLocks noChangeArrowheads="1"/>
            </p:cNvSpPr>
            <p:nvPr/>
          </p:nvSpPr>
          <p:spPr bwMode="auto">
            <a:xfrm>
              <a:off x="3746500" y="2192337"/>
              <a:ext cx="414338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1239" tIns="37045" rIns="71239" bIns="37045">
              <a:spAutoFit/>
            </a:bodyPr>
            <a:lstStyle>
              <a:lvl1pPr defTabSz="355600"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87375" indent="-225425" defTabSz="355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904875" indent="-180975" defTabSz="355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266825" indent="-180975" defTabSz="355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628775" indent="-180975" defTabSz="355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0859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5431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0003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4575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rPr>
                <a:t>IP</a:t>
              </a:r>
            </a:p>
          </p:txBody>
        </p:sp>
        <p:sp>
          <p:nvSpPr>
            <p:cNvPr id="22" name="Line 49"/>
            <p:cNvSpPr>
              <a:spLocks noChangeShapeType="1"/>
            </p:cNvSpPr>
            <p:nvPr/>
          </p:nvSpPr>
          <p:spPr bwMode="auto">
            <a:xfrm>
              <a:off x="7358063" y="2854325"/>
              <a:ext cx="482600" cy="1587"/>
            </a:xfrm>
            <a:prstGeom prst="line">
              <a:avLst/>
            </a:prstGeom>
            <a:noFill/>
            <a:ln w="19050" cap="sq">
              <a:solidFill>
                <a:srgbClr val="FF0000"/>
              </a:solidFill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50"/>
            <p:cNvSpPr txBox="1">
              <a:spLocks noChangeArrowheads="1"/>
            </p:cNvSpPr>
            <p:nvPr/>
          </p:nvSpPr>
          <p:spPr bwMode="auto">
            <a:xfrm>
              <a:off x="7483475" y="2386012"/>
              <a:ext cx="277813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1239" tIns="37045" rIns="71239" bIns="37045">
              <a:spAutoFit/>
            </a:bodyPr>
            <a:lstStyle>
              <a:lvl1pPr defTabSz="355600"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87375" indent="-225425" defTabSz="355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904875" indent="-180975" defTabSz="355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266825" indent="-180975" defTabSz="355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628775" indent="-180975" defTabSz="355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0859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5431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0003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4575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rPr>
                <a:t>e</a:t>
              </a:r>
              <a:endParaRPr lang="en-US" altLang="en-US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24" name="Line 51"/>
            <p:cNvSpPr>
              <a:spLocks noChangeShapeType="1"/>
            </p:cNvSpPr>
            <p:nvPr/>
          </p:nvSpPr>
          <p:spPr bwMode="auto">
            <a:xfrm flipH="1">
              <a:off x="7358063" y="3463925"/>
              <a:ext cx="484187" cy="1587"/>
            </a:xfrm>
            <a:prstGeom prst="line">
              <a:avLst/>
            </a:prstGeom>
            <a:noFill/>
            <a:ln w="19050" cap="sq">
              <a:solidFill>
                <a:srgbClr val="0000FF"/>
              </a:solidFill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52"/>
            <p:cNvSpPr txBox="1">
              <a:spLocks noChangeArrowheads="1"/>
            </p:cNvSpPr>
            <p:nvPr/>
          </p:nvSpPr>
          <p:spPr bwMode="auto">
            <a:xfrm>
              <a:off x="7258050" y="3478212"/>
              <a:ext cx="650875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1239" tIns="37045" rIns="71239" bIns="37045">
              <a:spAutoFit/>
            </a:bodyPr>
            <a:lstStyle>
              <a:lvl1pPr defTabSz="355600"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87375" indent="-225425" defTabSz="355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904875" indent="-180975" defTabSz="355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266825" indent="-180975" defTabSz="355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628775" indent="-180975" defTabSz="355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0859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5431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0003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4575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rPr>
                <a:t>ions</a:t>
              </a:r>
            </a:p>
          </p:txBody>
        </p:sp>
        <p:sp>
          <p:nvSpPr>
            <p:cNvPr id="26" name="AutoShape 14"/>
            <p:cNvSpPr>
              <a:spLocks/>
            </p:cNvSpPr>
            <p:nvPr/>
          </p:nvSpPr>
          <p:spPr bwMode="auto">
            <a:xfrm rot="-5400000">
              <a:off x="4918869" y="2910681"/>
              <a:ext cx="130175" cy="1093787"/>
            </a:xfrm>
            <a:prstGeom prst="leftBrace">
              <a:avLst>
                <a:gd name="adj1" fmla="val 78345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en-US">
                <a:latin typeface="Times" panose="02020603050405020304" pitchFamily="18" charset="0"/>
              </a:endParaRPr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 rot="-5400000">
              <a:off x="3421063" y="3043237"/>
              <a:ext cx="103187" cy="525463"/>
            </a:xfrm>
            <a:prstGeom prst="leftBrace">
              <a:avLst>
                <a:gd name="adj1" fmla="val 69501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en-US">
                <a:latin typeface="Times" panose="02020603050405020304" pitchFamily="18" charset="0"/>
              </a:endParaRPr>
            </a:p>
          </p:txBody>
        </p:sp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2584450" y="3625850"/>
              <a:ext cx="176847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/>
                <a:t>forward e detection</a:t>
              </a:r>
            </a:p>
          </p:txBody>
        </p:sp>
        <p:sp>
          <p:nvSpPr>
            <p:cNvPr id="29" name="AutoShape 16"/>
            <p:cNvSpPr>
              <a:spLocks/>
            </p:cNvSpPr>
            <p:nvPr/>
          </p:nvSpPr>
          <p:spPr bwMode="auto">
            <a:xfrm rot="-5400000">
              <a:off x="2863057" y="3090068"/>
              <a:ext cx="103188" cy="358775"/>
            </a:xfrm>
            <a:prstGeom prst="leftBrace">
              <a:avLst>
                <a:gd name="adj1" fmla="val 47453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en-US">
                <a:latin typeface="Times" panose="02020603050405020304" pitchFamily="18" charset="0"/>
              </a:endParaRPr>
            </a:p>
          </p:txBody>
        </p: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909638" y="3433762"/>
              <a:ext cx="12065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/>
                <a:t>Compton polarimetry </a:t>
              </a:r>
            </a:p>
          </p:txBody>
        </p:sp>
        <p:sp>
          <p:nvSpPr>
            <p:cNvPr id="31" name="Line 65"/>
            <p:cNvSpPr>
              <a:spLocks noChangeShapeType="1"/>
            </p:cNvSpPr>
            <p:nvPr/>
          </p:nvSpPr>
          <p:spPr bwMode="auto">
            <a:xfrm>
              <a:off x="2913063" y="3381375"/>
              <a:ext cx="0" cy="217487"/>
            </a:xfrm>
            <a:prstGeom prst="line">
              <a:avLst/>
            </a:prstGeom>
            <a:noFill/>
            <a:ln w="12573">
              <a:solidFill>
                <a:schemeClr val="tx1"/>
              </a:solidFill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66"/>
            <p:cNvSpPr>
              <a:spLocks noChangeShapeType="1"/>
            </p:cNvSpPr>
            <p:nvPr/>
          </p:nvSpPr>
          <p:spPr bwMode="auto">
            <a:xfrm>
              <a:off x="2098675" y="3608387"/>
              <a:ext cx="812800" cy="0"/>
            </a:xfrm>
            <a:prstGeom prst="line">
              <a:avLst/>
            </a:prstGeom>
            <a:noFill/>
            <a:ln w="12573">
              <a:solidFill>
                <a:schemeClr val="tx1"/>
              </a:solidFill>
              <a:miter lim="800000"/>
              <a:headEnd type="non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67"/>
            <p:cNvSpPr>
              <a:spLocks noChangeShapeType="1"/>
            </p:cNvSpPr>
            <p:nvPr/>
          </p:nvSpPr>
          <p:spPr bwMode="auto">
            <a:xfrm flipH="1">
              <a:off x="3473450" y="3419475"/>
              <a:ext cx="0" cy="207962"/>
            </a:xfrm>
            <a:prstGeom prst="line">
              <a:avLst/>
            </a:prstGeom>
            <a:noFill/>
            <a:ln w="12573">
              <a:solidFill>
                <a:schemeClr val="tx1"/>
              </a:solidFill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 Box 15"/>
            <p:cNvSpPr txBox="1">
              <a:spLocks noChangeArrowheads="1"/>
            </p:cNvSpPr>
            <p:nvPr/>
          </p:nvSpPr>
          <p:spPr bwMode="auto">
            <a:xfrm>
              <a:off x="4972050" y="3851275"/>
              <a:ext cx="1828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/>
                <a:t>dispersion suppressor/</a:t>
              </a: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/>
                <a:t>geometric match</a:t>
              </a:r>
            </a:p>
          </p:txBody>
        </p:sp>
        <p:sp>
          <p:nvSpPr>
            <p:cNvPr id="36" name="Line 69"/>
            <p:cNvSpPr>
              <a:spLocks noChangeShapeType="1"/>
            </p:cNvSpPr>
            <p:nvPr/>
          </p:nvSpPr>
          <p:spPr bwMode="auto">
            <a:xfrm flipH="1">
              <a:off x="5894388" y="3648075"/>
              <a:ext cx="0" cy="227012"/>
            </a:xfrm>
            <a:prstGeom prst="line">
              <a:avLst/>
            </a:prstGeom>
            <a:noFill/>
            <a:ln w="12573">
              <a:solidFill>
                <a:schemeClr val="tx1"/>
              </a:solidFill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70"/>
            <p:cNvSpPr>
              <a:spLocks noChangeShapeType="1"/>
            </p:cNvSpPr>
            <p:nvPr/>
          </p:nvSpPr>
          <p:spPr bwMode="auto">
            <a:xfrm>
              <a:off x="4157663" y="3225800"/>
              <a:ext cx="241300" cy="760412"/>
            </a:xfrm>
            <a:prstGeom prst="line">
              <a:avLst/>
            </a:prstGeom>
            <a:noFill/>
            <a:ln w="12573">
              <a:solidFill>
                <a:schemeClr val="tx1"/>
              </a:solidFill>
              <a:prstDash val="dash"/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71"/>
            <p:cNvSpPr>
              <a:spLocks noChangeShapeType="1"/>
            </p:cNvSpPr>
            <p:nvPr/>
          </p:nvSpPr>
          <p:spPr bwMode="auto">
            <a:xfrm flipH="1">
              <a:off x="4400550" y="3330575"/>
              <a:ext cx="214313" cy="655637"/>
            </a:xfrm>
            <a:prstGeom prst="line">
              <a:avLst/>
            </a:prstGeom>
            <a:noFill/>
            <a:ln w="12573">
              <a:solidFill>
                <a:schemeClr val="tx1"/>
              </a:solidFill>
              <a:prstDash val="dash"/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3478213" y="3973512"/>
              <a:ext cx="18288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/>
                <a:t>spectrometers</a:t>
              </a:r>
            </a:p>
          </p:txBody>
        </p:sp>
        <p:sp>
          <p:nvSpPr>
            <p:cNvPr id="40" name="Line 73"/>
            <p:cNvSpPr>
              <a:spLocks noChangeShapeType="1"/>
            </p:cNvSpPr>
            <p:nvPr/>
          </p:nvSpPr>
          <p:spPr bwMode="auto">
            <a:xfrm flipH="1">
              <a:off x="4403725" y="3325812"/>
              <a:ext cx="835025" cy="661988"/>
            </a:xfrm>
            <a:prstGeom prst="line">
              <a:avLst/>
            </a:prstGeom>
            <a:noFill/>
            <a:ln w="12573">
              <a:solidFill>
                <a:schemeClr val="tx1"/>
              </a:solidFill>
              <a:prstDash val="dash"/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15"/>
            <p:cNvSpPr txBox="1">
              <a:spLocks noChangeArrowheads="1"/>
            </p:cNvSpPr>
            <p:nvPr/>
          </p:nvSpPr>
          <p:spPr bwMode="auto">
            <a:xfrm>
              <a:off x="4257675" y="3552825"/>
              <a:ext cx="1447800" cy="182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/>
                <a:t>forward ion detection</a:t>
              </a:r>
            </a:p>
          </p:txBody>
        </p:sp>
        <p:sp>
          <p:nvSpPr>
            <p:cNvPr id="42" name="AutoShape 14"/>
            <p:cNvSpPr>
              <a:spLocks/>
            </p:cNvSpPr>
            <p:nvPr/>
          </p:nvSpPr>
          <p:spPr bwMode="auto">
            <a:xfrm rot="-5400000">
              <a:off x="5830094" y="2932906"/>
              <a:ext cx="119062" cy="1238250"/>
            </a:xfrm>
            <a:prstGeom prst="leftBrace">
              <a:avLst>
                <a:gd name="adj1" fmla="val 96971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en-US">
                <a:latin typeface="Times" panose="02020603050405020304" pitchFamily="18" charset="0"/>
              </a:endParaRPr>
            </a:p>
          </p:txBody>
        </p:sp>
        <p:sp>
          <p:nvSpPr>
            <p:cNvPr id="43" name="Rectangle 78"/>
            <p:cNvSpPr>
              <a:spLocks noChangeArrowheads="1"/>
            </p:cNvSpPr>
            <p:nvPr/>
          </p:nvSpPr>
          <p:spPr bwMode="auto">
            <a:xfrm>
              <a:off x="2646363" y="2195512"/>
              <a:ext cx="2632075" cy="2117725"/>
            </a:xfrm>
            <a:prstGeom prst="rect">
              <a:avLst/>
            </a:prstGeom>
            <a:noFill/>
            <a:ln w="190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pic>
          <p:nvPicPr>
            <p:cNvPr id="44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2063" y="4735512"/>
              <a:ext cx="3667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163" y="4714875"/>
              <a:ext cx="384175" cy="385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388" y="4741862"/>
              <a:ext cx="358775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3215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Hadron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884775"/>
            <a:ext cx="11285837" cy="3262432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Electron and ion beams have to cross at an angle in an EIC, JLEIC: </a:t>
            </a:r>
            <a:r>
              <a:rPr lang="en-US" sz="2000" dirty="0">
                <a:solidFill>
                  <a:srgbClr val="0000FF"/>
                </a:solidFill>
              </a:rPr>
              <a:t>50 mrad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Create space for independent electron and ion IR magnets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Avoid parasitic collisions of shortly-spaces bunches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Improves detections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Improves detector background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Two forward charged hadron detector regions: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rgbClr val="0000FF"/>
                </a:solidFill>
              </a:rPr>
              <a:t>Region 1</a:t>
            </a:r>
            <a:r>
              <a:rPr lang="en-US" sz="1800" dirty="0"/>
              <a:t>: Forward, small dipole covering scattering angles from 0.5 up to ~2-3</a:t>
            </a:r>
            <a:r>
              <a:rPr lang="en-US" sz="1800" baseline="30000" dirty="0">
                <a:sym typeface="Symbol" panose="05050102010706020507" pitchFamily="18" charset="2"/>
              </a:rPr>
              <a:t></a:t>
            </a:r>
            <a:r>
              <a:rPr lang="en-US" sz="1800" dirty="0" smtClean="0"/>
              <a:t> </a:t>
            </a:r>
            <a:r>
              <a:rPr lang="en-US" sz="1800" dirty="0"/>
              <a:t>(before quads)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rgbClr val="0000FF"/>
                </a:solidFill>
              </a:rPr>
              <a:t>Region 2</a:t>
            </a:r>
            <a:r>
              <a:rPr lang="en-US" sz="1800" dirty="0"/>
              <a:t>: Far forward, up </a:t>
            </a:r>
            <a:r>
              <a:rPr lang="en-US" sz="1800" dirty="0" smtClean="0"/>
              <a:t>to ~10 mrad, </a:t>
            </a:r>
            <a:r>
              <a:rPr lang="en-US" sz="1800" dirty="0"/>
              <a:t>for particles passing through (large aperture) accelerator quads. Subsequent dipoles for precision measurements.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Neutrals are detected in a zero-degree calorimeter (</a:t>
            </a:r>
            <a:r>
              <a:rPr lang="en-US" sz="2000" dirty="0">
                <a:solidFill>
                  <a:srgbClr val="0000FF"/>
                </a:solidFill>
              </a:rPr>
              <a:t>ZDC</a:t>
            </a:r>
            <a:r>
              <a:rPr lang="en-US" sz="2000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776348" y="4263015"/>
            <a:ext cx="8639305" cy="1977529"/>
            <a:chOff x="252348" y="4489807"/>
            <a:chExt cx="8639305" cy="1977529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"/>
            <a:srcRect l="39370" t="17133" b="6084"/>
            <a:stretch/>
          </p:blipFill>
          <p:spPr>
            <a:xfrm>
              <a:off x="252348" y="4489807"/>
              <a:ext cx="8639305" cy="1643865"/>
            </a:xfrm>
            <a:prstGeom prst="rect">
              <a:avLst/>
            </a:prstGeom>
          </p:spPr>
        </p:pic>
        <p:sp>
          <p:nvSpPr>
            <p:cNvPr id="48" name="Line 49"/>
            <p:cNvSpPr>
              <a:spLocks noChangeShapeType="1"/>
            </p:cNvSpPr>
            <p:nvPr/>
          </p:nvSpPr>
          <p:spPr bwMode="auto">
            <a:xfrm>
              <a:off x="967536" y="5792734"/>
              <a:ext cx="1169489" cy="0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miter lim="800000"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>
              <a:off x="967535" y="6119795"/>
              <a:ext cx="6902469" cy="0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miter lim="800000"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 Box 15"/>
            <p:cNvSpPr txBox="1">
              <a:spLocks noChangeArrowheads="1"/>
            </p:cNvSpPr>
            <p:nvPr/>
          </p:nvSpPr>
          <p:spPr bwMode="auto">
            <a:xfrm>
              <a:off x="637880" y="5806085"/>
              <a:ext cx="18288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>
                  <a:solidFill>
                    <a:srgbClr val="0000FF"/>
                  </a:solidFill>
                </a:rPr>
                <a:t>Region 1: ~7 m</a:t>
              </a:r>
              <a:endParaRPr lang="en-US" alt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51" name="Text Box 15"/>
            <p:cNvSpPr txBox="1">
              <a:spLocks noChangeArrowheads="1"/>
            </p:cNvSpPr>
            <p:nvPr/>
          </p:nvSpPr>
          <p:spPr bwMode="auto">
            <a:xfrm>
              <a:off x="3504369" y="6192698"/>
              <a:ext cx="18288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 dirty="0" smtClean="0">
                  <a:solidFill>
                    <a:srgbClr val="0000FF"/>
                  </a:solidFill>
                </a:rPr>
                <a:t>Region 2: ~45 m</a:t>
              </a:r>
              <a:endParaRPr lang="en-US" altLang="en-US" sz="12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799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IR Optics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420443" y="1189292"/>
            <a:ext cx="7351114" cy="5167060"/>
            <a:chOff x="1011836" y="1109273"/>
            <a:chExt cx="7351114" cy="5167060"/>
          </a:xfrm>
        </p:grpSpPr>
        <p:sp>
          <p:nvSpPr>
            <p:cNvPr id="26" name="Rectangle 25"/>
            <p:cNvSpPr/>
            <p:nvPr/>
          </p:nvSpPr>
          <p:spPr>
            <a:xfrm>
              <a:off x="1011836" y="1109273"/>
              <a:ext cx="7351114" cy="5167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utoShape 10"/>
            <p:cNvSpPr>
              <a:spLocks/>
            </p:cNvSpPr>
            <p:nvPr/>
          </p:nvSpPr>
          <p:spPr bwMode="auto">
            <a:xfrm rot="5400000">
              <a:off x="2105226" y="1550955"/>
              <a:ext cx="119062" cy="329405"/>
            </a:xfrm>
            <a:prstGeom prst="leftBrace">
              <a:avLst>
                <a:gd name="adj1" fmla="val 1766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2018989" y="1393810"/>
              <a:ext cx="291747" cy="193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r" eaLnBrk="1" hangingPunct="1">
                <a:lnSpc>
                  <a:spcPct val="80000"/>
                </a:lnSpc>
              </a:pPr>
              <a:r>
                <a:rPr lang="en-US" altLang="en-US" sz="1200" dirty="0">
                  <a:latin typeface="Arial" panose="020B0604020202020204" pitchFamily="34" charset="0"/>
                </a:rPr>
                <a:t>FFB</a:t>
              </a:r>
            </a:p>
          </p:txBody>
        </p:sp>
        <p:sp>
          <p:nvSpPr>
            <p:cNvPr id="29" name="AutoShape 10"/>
            <p:cNvSpPr>
              <a:spLocks/>
            </p:cNvSpPr>
            <p:nvPr/>
          </p:nvSpPr>
          <p:spPr bwMode="auto">
            <a:xfrm rot="5400000">
              <a:off x="3244643" y="1476968"/>
              <a:ext cx="119062" cy="477383"/>
            </a:xfrm>
            <a:prstGeom prst="leftBrace">
              <a:avLst>
                <a:gd name="adj1" fmla="val 34961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3158300" y="1387052"/>
              <a:ext cx="291747" cy="193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r" eaLnBrk="1" hangingPunct="1">
                <a:lnSpc>
                  <a:spcPct val="80000"/>
                </a:lnSpc>
              </a:pPr>
              <a:r>
                <a:rPr lang="en-US" altLang="en-US" sz="1200" dirty="0">
                  <a:latin typeface="Arial" panose="020B0604020202020204" pitchFamily="34" charset="0"/>
                </a:rPr>
                <a:t>FFB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7750" y="1850366"/>
              <a:ext cx="7315200" cy="4425966"/>
            </a:xfrm>
            <a:prstGeom prst="rect">
              <a:avLst/>
            </a:prstGeom>
            <a:effectLst/>
          </p:spPr>
        </p:pic>
        <p:sp>
          <p:nvSpPr>
            <p:cNvPr id="32" name="AutoShape 10"/>
            <p:cNvSpPr>
              <a:spLocks/>
            </p:cNvSpPr>
            <p:nvPr/>
          </p:nvSpPr>
          <p:spPr bwMode="auto">
            <a:xfrm rot="5400000">
              <a:off x="4564254" y="634741"/>
              <a:ext cx="119062" cy="2161840"/>
            </a:xfrm>
            <a:prstGeom prst="leftBrace">
              <a:avLst>
                <a:gd name="adj1" fmla="val 24581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" name="Text Box 16"/>
            <p:cNvSpPr txBox="1">
              <a:spLocks noChangeArrowheads="1"/>
            </p:cNvSpPr>
            <p:nvPr/>
          </p:nvSpPr>
          <p:spPr bwMode="auto">
            <a:xfrm>
              <a:off x="3877592" y="1387052"/>
              <a:ext cx="1492396" cy="193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altLang="en-US" sz="1200" dirty="0" smtClean="0">
                  <a:latin typeface="Arial" panose="020B0604020202020204" pitchFamily="34" charset="0"/>
                </a:rPr>
                <a:t>Far-forward detection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34" name="AutoShape 10"/>
            <p:cNvSpPr>
              <a:spLocks/>
            </p:cNvSpPr>
            <p:nvPr/>
          </p:nvSpPr>
          <p:spPr bwMode="auto">
            <a:xfrm rot="5400000">
              <a:off x="6246831" y="416281"/>
              <a:ext cx="119062" cy="2404853"/>
            </a:xfrm>
            <a:prstGeom prst="leftBrace">
              <a:avLst>
                <a:gd name="adj1" fmla="val 24581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" name="Text Box 16"/>
            <p:cNvSpPr txBox="1">
              <a:spLocks noChangeArrowheads="1"/>
            </p:cNvSpPr>
            <p:nvPr/>
          </p:nvSpPr>
          <p:spPr bwMode="auto">
            <a:xfrm>
              <a:off x="5528731" y="1142369"/>
              <a:ext cx="1555262" cy="341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altLang="en-US" sz="1200" dirty="0" smtClean="0">
                  <a:latin typeface="Arial" panose="020B0604020202020204" pitchFamily="34" charset="0"/>
                </a:rPr>
                <a:t>Geometric match and dispersion suppression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36" name="Line 7"/>
            <p:cNvSpPr>
              <a:spLocks noChangeShapeType="1"/>
            </p:cNvSpPr>
            <p:nvPr/>
          </p:nvSpPr>
          <p:spPr bwMode="auto">
            <a:xfrm rot="16200000" flipV="1">
              <a:off x="1597207" y="1915917"/>
              <a:ext cx="0" cy="3063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/>
            <a:p>
              <a:endParaRPr lang="en-US"/>
            </a:p>
          </p:txBody>
        </p:sp>
        <p:sp>
          <p:nvSpPr>
            <p:cNvPr id="37" name="Text Box 8"/>
            <p:cNvSpPr txBox="1">
              <a:spLocks noChangeArrowheads="1"/>
            </p:cNvSpPr>
            <p:nvPr/>
          </p:nvSpPr>
          <p:spPr bwMode="auto">
            <a:xfrm>
              <a:off x="1065062" y="1926236"/>
              <a:ext cx="280526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1200" dirty="0">
                  <a:latin typeface="Arial" panose="020B0604020202020204" pitchFamily="34" charset="0"/>
                </a:rPr>
                <a:t>ions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 Box 8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848058" y="2790667"/>
                  <a:ext cx="1298369" cy="7043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lIns="0" r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=10/2</m:t>
                      </m:r>
                    </m:oMath>
                  </a14:m>
                  <a:r>
                    <a:rPr lang="en-US" altLang="en-US" sz="1200" dirty="0" smtClean="0">
                      <a:latin typeface="Arial" panose="020B0604020202020204" pitchFamily="34" charset="0"/>
                    </a:rPr>
                    <a:t> cm</a:t>
                  </a:r>
                </a:p>
                <a:p>
                  <a:pPr eaLnBrk="1" hangingPunct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=21.7/4.3 </m:t>
                      </m:r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altLang="en-US" sz="1200" dirty="0" smtClean="0">
                      <a:latin typeface="Arial" panose="020B0604020202020204" pitchFamily="34" charset="0"/>
                    </a:rPr>
                    <a:t>m</a:t>
                  </a:r>
                </a:p>
                <a:p>
                  <a:pPr eaLnBrk="1" hangingPunct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p>
                            <m:sSupPr>
                              <m:ctrlP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=0.22</m:t>
                      </m:r>
                    </m:oMath>
                  </a14:m>
                  <a:r>
                    <a:rPr lang="en-US" altLang="en-US" sz="1200" dirty="0" smtClean="0">
                      <a:latin typeface="Arial" panose="020B0604020202020204" pitchFamily="34" charset="0"/>
                    </a:rPr>
                    <a:t> mrad</a:t>
                  </a:r>
                  <a:endParaRPr lang="en-US" altLang="en-US" sz="1200" dirty="0"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8" name="Text 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6200000">
                  <a:off x="1848058" y="2790667"/>
                  <a:ext cx="1298369" cy="704360"/>
                </a:xfrm>
                <a:prstGeom prst="rect">
                  <a:avLst/>
                </a:prstGeom>
                <a:blipFill>
                  <a:blip r:embed="rId3"/>
                  <a:stretch>
                    <a:fillRect l="-1739" t="-6573" r="-1739" b="-5634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575341" y="4786404"/>
              <a:ext cx="0" cy="5730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 Box 6"/>
            <p:cNvSpPr txBox="1">
              <a:spLocks noChangeArrowheads="1"/>
            </p:cNvSpPr>
            <p:nvPr/>
          </p:nvSpPr>
          <p:spPr bwMode="auto">
            <a:xfrm>
              <a:off x="2416773" y="4519704"/>
              <a:ext cx="33054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latin typeface="Arial" panose="020B0604020202020204" pitchFamily="34" charset="0"/>
                </a:rPr>
                <a:t>IP</a:t>
              </a:r>
            </a:p>
          </p:txBody>
        </p:sp>
        <p:sp>
          <p:nvSpPr>
            <p:cNvPr id="41" name="Line 5"/>
            <p:cNvSpPr>
              <a:spLocks noChangeShapeType="1"/>
            </p:cNvSpPr>
            <p:nvPr/>
          </p:nvSpPr>
          <p:spPr bwMode="auto">
            <a:xfrm flipV="1">
              <a:off x="5548911" y="4786404"/>
              <a:ext cx="0" cy="5730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 Box 6"/>
            <p:cNvSpPr txBox="1">
              <a:spLocks noChangeArrowheads="1"/>
            </p:cNvSpPr>
            <p:nvPr/>
          </p:nvSpPr>
          <p:spPr bwMode="auto">
            <a:xfrm>
              <a:off x="5089499" y="4288871"/>
              <a:ext cx="91723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 dirty="0" smtClean="0">
                  <a:latin typeface="Arial" panose="020B0604020202020204" pitchFamily="34" charset="0"/>
                </a:rPr>
                <a:t>Secondary</a:t>
              </a:r>
            </a:p>
            <a:p>
              <a:pPr algn="ctr" eaLnBrk="1" hangingPunct="1"/>
              <a:r>
                <a:rPr lang="en-US" altLang="en-US" sz="1200" dirty="0" smtClean="0">
                  <a:latin typeface="Arial" panose="020B0604020202020204" pitchFamily="34" charset="0"/>
                </a:rPr>
                <a:t>focus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43" name="Line 5"/>
            <p:cNvSpPr>
              <a:spLocks noChangeShapeType="1"/>
            </p:cNvSpPr>
            <p:nvPr/>
          </p:nvSpPr>
          <p:spPr bwMode="auto">
            <a:xfrm flipV="1">
              <a:off x="2574872" y="1775188"/>
              <a:ext cx="0" cy="2161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6"/>
            <p:cNvSpPr txBox="1">
              <a:spLocks noChangeArrowheads="1"/>
            </p:cNvSpPr>
            <p:nvPr/>
          </p:nvSpPr>
          <p:spPr bwMode="auto">
            <a:xfrm>
              <a:off x="2416304" y="1480561"/>
              <a:ext cx="33054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latin typeface="Arial" panose="020B0604020202020204" pitchFamily="34" charset="0"/>
                </a:rPr>
                <a:t>IP</a:t>
              </a:r>
            </a:p>
          </p:txBody>
        </p:sp>
        <p:sp>
          <p:nvSpPr>
            <p:cNvPr id="45" name="Text Box 6"/>
            <p:cNvSpPr txBox="1">
              <a:spLocks noChangeArrowheads="1"/>
            </p:cNvSpPr>
            <p:nvPr/>
          </p:nvSpPr>
          <p:spPr bwMode="auto">
            <a:xfrm>
              <a:off x="3651598" y="1715657"/>
              <a:ext cx="61908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 dirty="0" smtClean="0">
                  <a:latin typeface="Arial" panose="020B0604020202020204" pitchFamily="34" charset="0"/>
                </a:rPr>
                <a:t>iBDS2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46" name="Text Box 6"/>
            <p:cNvSpPr txBox="1">
              <a:spLocks noChangeArrowheads="1"/>
            </p:cNvSpPr>
            <p:nvPr/>
          </p:nvSpPr>
          <p:spPr bwMode="auto">
            <a:xfrm>
              <a:off x="4945409" y="1721856"/>
              <a:ext cx="61908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 dirty="0" smtClean="0">
                  <a:latin typeface="Arial" panose="020B0604020202020204" pitchFamily="34" charset="0"/>
                </a:rPr>
                <a:t>iBDS3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2560097" y="1226316"/>
              <a:ext cx="61908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 dirty="0" smtClean="0">
                  <a:latin typeface="Arial" panose="020B0604020202020204" pitchFamily="34" charset="0"/>
                </a:rPr>
                <a:t>iBDS1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sp>
          <p:nvSpPr>
            <p:cNvPr id="48" name="Line 5"/>
            <p:cNvSpPr>
              <a:spLocks noChangeShapeType="1"/>
            </p:cNvSpPr>
            <p:nvPr/>
          </p:nvSpPr>
          <p:spPr bwMode="auto">
            <a:xfrm flipV="1">
              <a:off x="2959619" y="1503315"/>
              <a:ext cx="0" cy="3910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1888761" y="4009344"/>
              <a:ext cx="5620028" cy="0"/>
            </a:xfrm>
            <a:prstGeom prst="line">
              <a:avLst/>
            </a:prstGeom>
            <a:ln w="12700">
              <a:solidFill>
                <a:srgbClr val="00FF00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 Box 8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4731087" y="2864693"/>
                  <a:ext cx="1517147" cy="10885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lIns="0" r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=69/</m:t>
                      </m:r>
                    </m:oMath>
                  </a14:m>
                  <a:r>
                    <a:rPr lang="en-US" altLang="en-US" sz="1200" dirty="0" smtClean="0">
                      <a:latin typeface="Arial" panose="020B0604020202020204" pitchFamily="34" charset="0"/>
                    </a:rPr>
                    <a:t>37 cm</a:t>
                  </a:r>
                  <a:endParaRPr lang="en-US" altLang="en-US" sz="1200" b="0" i="1" dirty="0" smtClean="0">
                    <a:latin typeface="Cambria Math" panose="02040503050406030204" pitchFamily="18" charset="0"/>
                  </a:endParaRPr>
                </a:p>
                <a:p>
                  <a:pPr eaLnBrk="1" hangingPunct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=−0.95</m:t>
                      </m:r>
                    </m:oMath>
                  </a14:m>
                  <a:r>
                    <a:rPr lang="en-US" altLang="en-US" sz="1200" dirty="0" smtClean="0">
                      <a:latin typeface="Arial" panose="020B0604020202020204" pitchFamily="34" charset="0"/>
                    </a:rPr>
                    <a:t> m</a:t>
                  </a:r>
                </a:p>
                <a:p>
                  <a:pPr eaLnBrk="1" hangingPunct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=292/19 </m:t>
                      </m:r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altLang="en-US" sz="1200" dirty="0" smtClean="0">
                      <a:latin typeface="Arial" panose="020B0604020202020204" pitchFamily="34" charset="0"/>
                    </a:rPr>
                    <a:t>m</a:t>
                  </a:r>
                </a:p>
                <a:p>
                  <a:pPr eaLnBrk="1" hangingPunct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p>
                            <m:sSupPr>
                              <m:ctrlP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=16/50 </m:t>
                      </m:r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altLang="en-US" sz="1200" dirty="0" smtClean="0">
                      <a:latin typeface="Arial" panose="020B0604020202020204" pitchFamily="34" charset="0"/>
                    </a:rPr>
                    <a:t>rad</a:t>
                  </a:r>
                </a:p>
                <a:p>
                  <a:pPr eaLnBrk="1" hangingPunct="1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12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𝑓𝑟</m:t>
                          </m:r>
                        </m:sub>
                      </m:sSub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en-US" sz="12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)/(</m:t>
                      </m:r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en-US" sz="1200" dirty="0" smtClean="0">
                      <a:latin typeface="Arial" panose="020B0604020202020204" pitchFamily="34" charset="0"/>
                    </a:rPr>
                    <a:t> </a:t>
                  </a:r>
                  <a:endParaRPr lang="en-US" altLang="en-US" sz="1200" dirty="0"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0" name="Text 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6200000">
                  <a:off x="4731087" y="2864693"/>
                  <a:ext cx="1517147" cy="1088503"/>
                </a:xfrm>
                <a:prstGeom prst="rect">
                  <a:avLst/>
                </a:prstGeom>
                <a:blipFill>
                  <a:blip r:embed="rId4"/>
                  <a:stretch>
                    <a:fillRect l="-559" t="-1205" b="-4819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Content Placeholder 2"/>
          <p:cNvSpPr>
            <a:spLocks noGrp="1"/>
          </p:cNvSpPr>
          <p:nvPr>
            <p:ph idx="1"/>
          </p:nvPr>
        </p:nvSpPr>
        <p:spPr>
          <a:xfrm>
            <a:off x="411892" y="884775"/>
            <a:ext cx="11285837" cy="400110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Pole-tip fields are limited to 6 T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36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en-US" dirty="0" smtClean="0"/>
                  <a:t>Ion Beam Envelope and 0.99</a:t>
                </a:r>
                <a14:m>
                  <m:oMath xmlns:m="http://schemas.openxmlformats.org/officeDocument/2006/math">
                    <m:r>
                      <a:rPr lang="en-US" altLang="en-US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en-US" b="1" i="1" smtClean="0">
                        <a:latin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lang="en-US" altLang="en-US" dirty="0" smtClean="0"/>
                  <a:t> </a:t>
                </a:r>
                <a:r>
                  <a:rPr lang="en-US" altLang="en-US" dirty="0"/>
                  <a:t>Trajectory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864" t="-8750" b="-2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en-US" altLang="en-US" sz="2000" dirty="0" smtClean="0"/>
                  <a:t>Assuming </a:t>
                </a:r>
                <a:r>
                  <a:rPr lang="en-US" altLang="en-US" sz="2000" dirty="0">
                    <a:sym typeface="Symbol" panose="05050102010706020507" pitchFamily="18" charset="2"/>
                  </a:rPr>
                  <a:t>beam momentum of 100 GeV/c,</a:t>
                </a:r>
                <a:r>
                  <a:rPr lang="en-US" altLang="en-US" sz="2000" dirty="0"/>
                  <a:t> ultimate normalized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0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en-US" sz="20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en-US" sz="2000" dirty="0"/>
                  <a:t> emittances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𝜀</m:t>
                    </m:r>
                    <m:r>
                      <a:rPr lang="en-US" altLang="en-US" sz="2000" i="1" baseline="-25000" dirty="0" err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𝑥𝑁</m:t>
                    </m:r>
                    <m:r>
                      <a:rPr lang="en-US" altLang="en-US" sz="20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𝜀</m:t>
                    </m:r>
                    <m:r>
                      <a:rPr lang="en-US" altLang="en-US" sz="2000" i="1" baseline="-25000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𝑦𝑁</m:t>
                    </m:r>
                  </m:oMath>
                </a14:m>
                <a:r>
                  <a:rPr lang="en-US" altLang="en-US" sz="2000" dirty="0">
                    <a:sym typeface="Symbol" panose="05050102010706020507" pitchFamily="18" charset="2"/>
                  </a:rPr>
                  <a:t> </a:t>
                </a:r>
                <a:r>
                  <a:rPr lang="en-US" altLang="en-US" sz="2000" dirty="0"/>
                  <a:t>of </a:t>
                </a:r>
                <a:r>
                  <a:rPr lang="en-US" altLang="en-US" sz="2000" dirty="0" smtClean="0"/>
                  <a:t>0.35/0.07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en-US" sz="2000" dirty="0" smtClean="0">
                    <a:sym typeface="Symbol" panose="05050102010706020507" pitchFamily="18" charset="2"/>
                  </a:rPr>
                  <a:t>m</a:t>
                </a:r>
                <a:r>
                  <a:rPr lang="en-US" altLang="en-US" sz="2000" dirty="0">
                    <a:sym typeface="Symbol" panose="05050102010706020507" pitchFamily="18" charset="2"/>
                  </a:rPr>
                  <a:t>, and ultimate momentum spread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𝑝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𝑝</m:t>
                    </m:r>
                  </m:oMath>
                </a14:m>
                <a:r>
                  <a:rPr lang="en-US" altLang="en-US" sz="2000" dirty="0">
                    <a:sym typeface="Symbol" panose="05050102010706020507" pitchFamily="18" charset="2"/>
                  </a:rPr>
                  <a:t> of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3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×</m:t>
                    </m:r>
                    <m:sSup>
                      <m:sSupPr>
                        <m:ctrlPr>
                          <a:rPr lang="en-US" altLang="en-US" sz="20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altLang="en-US" sz="20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en-US" altLang="en-US" sz="20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−4</m:t>
                        </m:r>
                      </m:sup>
                    </m:sSup>
                  </m:oMath>
                </a14:m>
                <a:endParaRPr lang="en-US" altLang="en-US" sz="2000" baseline="30000" dirty="0">
                  <a:sym typeface="Symbol" panose="05050102010706020507" pitchFamily="18" charset="2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en-US" altLang="en-US" sz="2000" dirty="0">
                    <a:sym typeface="Symbol" panose="05050102010706020507" pitchFamily="18" charset="2"/>
                  </a:rPr>
                  <a:t>The horizontal size includes both betatron and dispersive components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86" t="-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9" name="Picture 3" descr="beam_si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1968249"/>
            <a:ext cx="822642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799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Momentum &amp; Angular Resolution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en-US" altLang="en-US" sz="2000" dirty="0"/>
                  <a:t>Protons with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𝑝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𝑝</m:t>
                    </m:r>
                  </m:oMath>
                </a14:m>
                <a:r>
                  <a:rPr lang="en-US" altLang="en-US" sz="2000" dirty="0">
                    <a:sym typeface="Symbol" panose="05050102010706020507" pitchFamily="18" charset="2"/>
                  </a:rPr>
                  <a:t> spread are launched at different angles to nominal </a:t>
                </a:r>
                <a:r>
                  <a:rPr lang="en-US" altLang="en-US" sz="2000" dirty="0"/>
                  <a:t>trajectory</a:t>
                </a:r>
                <a:endParaRPr lang="en-US" altLang="en-US" sz="2000" baseline="30000" dirty="0">
                  <a:sym typeface="Symbol" panose="05050102010706020507" pitchFamily="18" charset="2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en-US" altLang="en-US" sz="2000" dirty="0"/>
                  <a:t>Resulting deflection is observed at the second focal point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en-US" altLang="en-US" sz="2000" dirty="0"/>
                  <a:t>Particles with large deflections can be detected closer to the dipole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en-US" altLang="en-US" sz="2000" dirty="0"/>
                  <a:t>Crab tilt at the second focus may reduce momentum acceptance to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f>
                      <m:fPr>
                        <m:type m:val="lin"/>
                        <m:ctrlPr>
                          <a:rPr lang="en-US" altLang="en-US" sz="20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altLang="en-US" sz="20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𝑝</m:t>
                        </m:r>
                      </m:num>
                      <m:den>
                        <m:r>
                          <a:rPr lang="en-US" altLang="en-US" sz="20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𝑝</m:t>
                        </m:r>
                      </m:den>
                    </m:f>
                    <m:r>
                      <a:rPr lang="en-US" alt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&gt;1%</m:t>
                    </m:r>
                  </m:oMath>
                </a14:m>
                <a:endParaRPr lang="en-US" alt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6" t="-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78" y="2600682"/>
            <a:ext cx="7998645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4826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1722</TotalTime>
  <Words>1111</Words>
  <Application>Microsoft Office PowerPoint</Application>
  <PresentationFormat>Widescreen</PresentationFormat>
  <Paragraphs>222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ＭＳ Ｐゴシック</vt:lpstr>
      <vt:lpstr>ＭＳ Ｐゴシック</vt:lpstr>
      <vt:lpstr>.PingFangSC-Regular</vt:lpstr>
      <vt:lpstr>Arial</vt:lpstr>
      <vt:lpstr>Calibri</vt:lpstr>
      <vt:lpstr>Cambria Math</vt:lpstr>
      <vt:lpstr>PingFangSC-Regular</vt:lpstr>
      <vt:lpstr>Symbol</vt:lpstr>
      <vt:lpstr>Times</vt:lpstr>
      <vt:lpstr>Times New Roman</vt:lpstr>
      <vt:lpstr>Wingdings</vt:lpstr>
      <vt:lpstr>Theme1</vt:lpstr>
      <vt:lpstr>JLEIC IR Design Update </vt:lpstr>
      <vt:lpstr>Outline</vt:lpstr>
      <vt:lpstr>Full Acceptance Detector Concept</vt:lpstr>
      <vt:lpstr>Schematic of Full-Acceptance Detector</vt:lpstr>
      <vt:lpstr>JLEIC Interaction Region Layout</vt:lpstr>
      <vt:lpstr>Forward Hadron Detection</vt:lpstr>
      <vt:lpstr>Ion IR Optics</vt:lpstr>
      <vt:lpstr>Ion Beam Envelope and 0.99Bρ Trajectory</vt:lpstr>
      <vt:lpstr>Momentum &amp; Angular Resolution</vt:lpstr>
      <vt:lpstr>Electron IR Optics</vt:lpstr>
      <vt:lpstr>Low Q^2 Tagger in JLEIC</vt:lpstr>
      <vt:lpstr>Development of IR Magnet Specifications (DoE FOA project)</vt:lpstr>
      <vt:lpstr>Background Studies (Supported by Generic EIC Detector R&amp;D)</vt:lpstr>
      <vt:lpstr>Geometry Tagging for Heavy Ions (Completed JLab LDRD Project)</vt:lpstr>
      <vt:lpstr>Streamlining IR Updates </vt:lpstr>
      <vt:lpstr>Modifying IR Design for 200 GeV/c</vt:lpstr>
      <vt:lpstr>Doubled Quad Lengths</vt:lpstr>
      <vt:lpstr>Performance Optimization at Lower Energies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morozov</cp:lastModifiedBy>
  <cp:revision>86</cp:revision>
  <dcterms:created xsi:type="dcterms:W3CDTF">2018-09-06T13:32:58Z</dcterms:created>
  <dcterms:modified xsi:type="dcterms:W3CDTF">2018-10-29T23:51:28Z</dcterms:modified>
</cp:coreProperties>
</file>