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9"/>
  </p:notesMasterIdLst>
  <p:handoutMasterIdLst>
    <p:handoutMasterId r:id="rId40"/>
  </p:handoutMasterIdLst>
  <p:sldIdLst>
    <p:sldId id="256" r:id="rId2"/>
    <p:sldId id="257" r:id="rId3"/>
    <p:sldId id="273" r:id="rId4"/>
    <p:sldId id="259" r:id="rId5"/>
    <p:sldId id="264" r:id="rId6"/>
    <p:sldId id="260" r:id="rId7"/>
    <p:sldId id="287" r:id="rId8"/>
    <p:sldId id="288" r:id="rId9"/>
    <p:sldId id="289" r:id="rId10"/>
    <p:sldId id="290" r:id="rId11"/>
    <p:sldId id="291" r:id="rId12"/>
    <p:sldId id="292" r:id="rId13"/>
    <p:sldId id="304" r:id="rId14"/>
    <p:sldId id="305" r:id="rId15"/>
    <p:sldId id="285" r:id="rId16"/>
    <p:sldId id="294" r:id="rId17"/>
    <p:sldId id="295" r:id="rId18"/>
    <p:sldId id="296" r:id="rId19"/>
    <p:sldId id="297" r:id="rId20"/>
    <p:sldId id="298" r:id="rId21"/>
    <p:sldId id="299" r:id="rId22"/>
    <p:sldId id="293" r:id="rId23"/>
    <p:sldId id="300" r:id="rId24"/>
    <p:sldId id="310" r:id="rId25"/>
    <p:sldId id="301" r:id="rId26"/>
    <p:sldId id="306" r:id="rId27"/>
    <p:sldId id="302" r:id="rId28"/>
    <p:sldId id="263" r:id="rId29"/>
    <p:sldId id="312" r:id="rId30"/>
    <p:sldId id="313" r:id="rId31"/>
    <p:sldId id="314" r:id="rId32"/>
    <p:sldId id="311" r:id="rId33"/>
    <p:sldId id="308" r:id="rId34"/>
    <p:sldId id="307" r:id="rId35"/>
    <p:sldId id="309" r:id="rId36"/>
    <p:sldId id="280" r:id="rId37"/>
    <p:sldId id="279" r:id="rId38"/>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000066"/>
    <a:srgbClr val="FFFFFF"/>
    <a:srgbClr val="0000FF"/>
    <a:srgbClr val="008000"/>
    <a:srgbClr val="003300"/>
    <a:srgbClr val="FFFFCC"/>
    <a:srgbClr val="E7E6E6"/>
    <a:srgbClr val="FFFF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32" autoAdjust="0"/>
    <p:restoredTop sz="94646"/>
  </p:normalViewPr>
  <p:slideViewPr>
    <p:cSldViewPr snapToGrid="0" snapToObjects="1">
      <p:cViewPr varScale="1">
        <p:scale>
          <a:sx n="98" d="100"/>
          <a:sy n="98" d="100"/>
        </p:scale>
        <p:origin x="-18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F1C2C6F8-F0A7-4259-8FF7-90073C42A854}" type="datetimeFigureOut">
              <a:rPr lang="en-US" smtClean="0"/>
              <a:t>25/Oct/18</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C8274DB4-1DAE-4143-B1E5-D86DF017E9DF}" type="slidenum">
              <a:rPr lang="en-US" smtClean="0"/>
              <a:t>‹#›</a:t>
            </a:fld>
            <a:endParaRPr lang="en-US"/>
          </a:p>
        </p:txBody>
      </p:sp>
    </p:spTree>
    <p:extLst>
      <p:ext uri="{BB962C8B-B14F-4D97-AF65-F5344CB8AC3E}">
        <p14:creationId xmlns:p14="http://schemas.microsoft.com/office/powerpoint/2010/main" val="1311647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5E6D1A43-4927-448A-8709-1A639C18A13E}" type="datetimeFigureOut">
              <a:rPr lang="en-US" smtClean="0"/>
              <a:t>25/Oct/18</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3918C55E-B25D-49F7-AC7B-3685D67F1C3C}" type="slidenum">
              <a:rPr lang="en-US" smtClean="0"/>
              <a:t>‹#›</a:t>
            </a:fld>
            <a:endParaRPr lang="en-US"/>
          </a:p>
        </p:txBody>
      </p:sp>
    </p:spTree>
    <p:extLst>
      <p:ext uri="{BB962C8B-B14F-4D97-AF65-F5344CB8AC3E}">
        <p14:creationId xmlns:p14="http://schemas.microsoft.com/office/powerpoint/2010/main" val="790779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3.5 min</a:t>
            </a:r>
          </a:p>
        </p:txBody>
      </p:sp>
      <p:sp>
        <p:nvSpPr>
          <p:cNvPr id="4" name="Slide Number Placeholder 3"/>
          <p:cNvSpPr>
            <a:spLocks noGrp="1"/>
          </p:cNvSpPr>
          <p:nvPr>
            <p:ph type="sldNum" sz="quarter" idx="10"/>
          </p:nvPr>
        </p:nvSpPr>
        <p:spPr/>
        <p:txBody>
          <a:bodyPr/>
          <a:lstStyle/>
          <a:p>
            <a:pPr>
              <a:defRPr/>
            </a:pPr>
            <a:fld id="{C27FC70F-5814-4A5E-A7B6-45754DC978A5}" type="slidenum">
              <a:rPr lang="en-US" smtClean="0"/>
              <a:pPr>
                <a:defRPr/>
              </a:pPr>
              <a:t>29</a:t>
            </a:fld>
            <a:endParaRPr lang="en-US"/>
          </a:p>
        </p:txBody>
      </p:sp>
    </p:spTree>
    <p:extLst>
      <p:ext uri="{BB962C8B-B14F-4D97-AF65-F5344CB8AC3E}">
        <p14:creationId xmlns:p14="http://schemas.microsoft.com/office/powerpoint/2010/main" val="3178951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Worksheet1.xlsx"/><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3.png"/><Relationship Id="rId5" Type="http://schemas.openxmlformats.org/officeDocument/2006/relationships/image" Target="../media/image52.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57999" y="3294377"/>
            <a:ext cx="5214609" cy="1432650"/>
          </a:xfrm>
        </p:spPr>
        <p:txBody>
          <a:bodyPr>
            <a:normAutofit/>
          </a:bodyPr>
          <a:lstStyle/>
          <a:p>
            <a:r>
              <a:rPr lang="en-US" spc="100" dirty="0"/>
              <a:t>IR Magnet </a:t>
            </a:r>
            <a:r>
              <a:rPr lang="en-US" spc="100" dirty="0" smtClean="0"/>
              <a:t>Layout &amp; Design: </a:t>
            </a:r>
            <a:r>
              <a:rPr lang="en-US" spc="100" dirty="0"/>
              <a:t>eRHIC </a:t>
            </a:r>
          </a:p>
        </p:txBody>
      </p:sp>
      <p:sp>
        <p:nvSpPr>
          <p:cNvPr id="3" name="Subtitle 2"/>
          <p:cNvSpPr>
            <a:spLocks noGrp="1"/>
          </p:cNvSpPr>
          <p:nvPr>
            <p:ph type="subTitle" idx="1"/>
          </p:nvPr>
        </p:nvSpPr>
        <p:spPr>
          <a:xfrm>
            <a:off x="3966560" y="4695997"/>
            <a:ext cx="4735232" cy="973292"/>
          </a:xfrm>
        </p:spPr>
        <p:txBody>
          <a:bodyPr>
            <a:noAutofit/>
          </a:bodyPr>
          <a:lstStyle/>
          <a:p>
            <a:pPr>
              <a:lnSpc>
                <a:spcPts val="2400"/>
              </a:lnSpc>
              <a:spcBef>
                <a:spcPts val="0"/>
              </a:spcBef>
            </a:pPr>
            <a:r>
              <a:rPr lang="en-US" sz="2200" dirty="0" smtClean="0"/>
              <a:t>Brett Parker and Holger Witte </a:t>
            </a:r>
            <a:r>
              <a:rPr lang="en-US" sz="2200" spc="100" dirty="0" smtClean="0"/>
              <a:t>Brookhaven National Lab</a:t>
            </a:r>
          </a:p>
          <a:p>
            <a:pPr>
              <a:lnSpc>
                <a:spcPts val="2400"/>
              </a:lnSpc>
              <a:spcBef>
                <a:spcPts val="0"/>
              </a:spcBef>
            </a:pPr>
            <a:r>
              <a:rPr lang="en-US" sz="2200" dirty="0" smtClean="0"/>
              <a:t>30 October, 2018</a:t>
            </a:r>
            <a:endParaRPr lang="en-US" sz="2200" dirty="0"/>
          </a:p>
        </p:txBody>
      </p:sp>
      <p:sp>
        <p:nvSpPr>
          <p:cNvPr id="4" name="Rectangle 3"/>
          <p:cNvSpPr/>
          <p:nvPr/>
        </p:nvSpPr>
        <p:spPr>
          <a:xfrm>
            <a:off x="62146" y="175326"/>
            <a:ext cx="7024255" cy="938719"/>
          </a:xfrm>
          <a:prstGeom prst="rect">
            <a:avLst/>
          </a:prstGeom>
          <a:effectLst>
            <a:outerShdw blurRad="50800" dist="25400" dir="1680000" algn="tr" rotWithShape="0">
              <a:schemeClr val="bg1">
                <a:alpha val="40000"/>
              </a:schemeClr>
            </a:outerShdw>
          </a:effectLst>
        </p:spPr>
        <p:txBody>
          <a:bodyPr wrap="square">
            <a:spAutoFit/>
          </a:bodyPr>
          <a:lstStyle/>
          <a:p>
            <a:pPr>
              <a:lnSpc>
                <a:spcPts val="2200"/>
              </a:lnSpc>
            </a:pPr>
            <a:r>
              <a:rPr lang="en-US" sz="2000" b="1" spc="40" dirty="0">
                <a:solidFill>
                  <a:srgbClr val="FFFF00"/>
                </a:solidFill>
                <a:latin typeface="Arial" panose="020B0604020202020204" pitchFamily="34" charset="0"/>
                <a:cs typeface="Arial" panose="020B0604020202020204" pitchFamily="34" charset="0"/>
              </a:rPr>
              <a:t>2018 EIC Accelerator Collaboration Meeting</a:t>
            </a:r>
          </a:p>
          <a:p>
            <a:pPr>
              <a:lnSpc>
                <a:spcPts val="2200"/>
              </a:lnSpc>
            </a:pPr>
            <a:r>
              <a:rPr lang="en-US" spc="20" dirty="0" smtClean="0">
                <a:solidFill>
                  <a:srgbClr val="FFFF00"/>
                </a:solidFill>
                <a:latin typeface="Arial" panose="020B0604020202020204" pitchFamily="34" charset="0"/>
                <a:cs typeface="Arial" panose="020B0604020202020204" pitchFamily="34" charset="0"/>
              </a:rPr>
              <a:t>Co-Chairs: V. </a:t>
            </a:r>
            <a:r>
              <a:rPr lang="en-US" spc="20" dirty="0">
                <a:solidFill>
                  <a:srgbClr val="FFFF00"/>
                </a:solidFill>
                <a:latin typeface="Arial" panose="020B0604020202020204" pitchFamily="34" charset="0"/>
                <a:cs typeface="Arial" panose="020B0604020202020204" pitchFamily="34" charset="0"/>
              </a:rPr>
              <a:t>Ptitsyn (BNL), </a:t>
            </a:r>
            <a:r>
              <a:rPr lang="en-US" spc="20" dirty="0" smtClean="0">
                <a:solidFill>
                  <a:srgbClr val="FFFF00"/>
                </a:solidFill>
                <a:latin typeface="Arial" panose="020B0604020202020204" pitchFamily="34" charset="0"/>
                <a:cs typeface="Arial" panose="020B0604020202020204" pitchFamily="34" charset="0"/>
              </a:rPr>
              <a:t>Y. </a:t>
            </a:r>
            <a:r>
              <a:rPr lang="en-US" spc="20" dirty="0">
                <a:solidFill>
                  <a:srgbClr val="FFFF00"/>
                </a:solidFill>
                <a:latin typeface="Arial" panose="020B0604020202020204" pitchFamily="34" charset="0"/>
                <a:cs typeface="Arial" panose="020B0604020202020204" pitchFamily="34" charset="0"/>
              </a:rPr>
              <a:t>Zhang (Jefferson Lab)</a:t>
            </a:r>
          </a:p>
          <a:p>
            <a:pPr>
              <a:lnSpc>
                <a:spcPts val="2200"/>
              </a:lnSpc>
            </a:pPr>
            <a:r>
              <a:rPr lang="en-US" spc="10" dirty="0" smtClean="0">
                <a:solidFill>
                  <a:srgbClr val="FFFF00"/>
                </a:solidFill>
                <a:latin typeface="Arial" panose="020B0604020202020204" pitchFamily="34" charset="0"/>
                <a:cs typeface="Arial" panose="020B0604020202020204" pitchFamily="34" charset="0"/>
              </a:rPr>
              <a:t>29 October to 1 </a:t>
            </a:r>
            <a:r>
              <a:rPr lang="en-US" spc="10" dirty="0">
                <a:solidFill>
                  <a:srgbClr val="FFFF00"/>
                </a:solidFill>
                <a:latin typeface="Arial" panose="020B0604020202020204" pitchFamily="34" charset="0"/>
                <a:cs typeface="Arial" panose="020B0604020202020204" pitchFamily="34" charset="0"/>
              </a:rPr>
              <a:t>November </a:t>
            </a:r>
            <a:r>
              <a:rPr lang="en-US" spc="10" dirty="0" smtClean="0">
                <a:solidFill>
                  <a:srgbClr val="FFFF00"/>
                </a:solidFill>
                <a:latin typeface="Arial" panose="020B0604020202020204" pitchFamily="34" charset="0"/>
                <a:cs typeface="Arial" panose="020B0604020202020204" pitchFamily="34" charset="0"/>
              </a:rPr>
              <a:t>2018, </a:t>
            </a:r>
            <a:r>
              <a:rPr lang="en-US" spc="10" dirty="0" err="1" smtClean="0">
                <a:solidFill>
                  <a:srgbClr val="FFFF00"/>
                </a:solidFill>
                <a:latin typeface="Arial" panose="020B0604020202020204" pitchFamily="34" charset="0"/>
                <a:cs typeface="Arial" panose="020B0604020202020204" pitchFamily="34" charset="0"/>
              </a:rPr>
              <a:t>JLab</a:t>
            </a:r>
            <a:r>
              <a:rPr lang="en-US" spc="10" dirty="0" smtClean="0">
                <a:solidFill>
                  <a:srgbClr val="FFFF00"/>
                </a:solidFill>
                <a:latin typeface="Arial" panose="020B0604020202020204" pitchFamily="34" charset="0"/>
                <a:cs typeface="Arial" panose="020B0604020202020204" pitchFamily="34" charset="0"/>
              </a:rPr>
              <a:t> </a:t>
            </a:r>
            <a:r>
              <a:rPr lang="en-US" spc="10" dirty="0">
                <a:solidFill>
                  <a:srgbClr val="FFFF00"/>
                </a:solidFill>
                <a:latin typeface="Arial" panose="020B0604020202020204" pitchFamily="34" charset="0"/>
                <a:cs typeface="Arial" panose="020B0604020202020204" pitchFamily="34" charset="0"/>
              </a:rPr>
              <a:t>CEBAF Center</a:t>
            </a:r>
          </a:p>
        </p:txBody>
      </p:sp>
    </p:spTree>
    <p:extLst>
      <p:ext uri="{BB962C8B-B14F-4D97-AF65-F5344CB8AC3E}">
        <p14:creationId xmlns:p14="http://schemas.microsoft.com/office/powerpoint/2010/main" val="109204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p:cNvPicPr>
          <p:nvPr/>
        </p:nvPicPr>
        <p:blipFill>
          <a:blip r:embed="rId2">
            <a:extLst>
              <a:ext uri="{28A0092B-C50C-407E-A947-70E740481C1C}">
                <a14:useLocalDpi xmlns:a14="http://schemas.microsoft.com/office/drawing/2010/main" val="0"/>
              </a:ext>
            </a:extLst>
          </a:blip>
          <a:stretch>
            <a:fillRect/>
          </a:stretch>
        </p:blipFill>
        <p:spPr>
          <a:xfrm>
            <a:off x="4572000" y="-3175"/>
            <a:ext cx="4572000" cy="1828800"/>
          </a:xfrm>
          <a:prstGeom prst="rect">
            <a:avLst/>
          </a:prstGeom>
        </p:spPr>
      </p:pic>
      <p:sp>
        <p:nvSpPr>
          <p:cNvPr id="24" name="TextBox 23"/>
          <p:cNvSpPr txBox="1"/>
          <p:nvPr/>
        </p:nvSpPr>
        <p:spPr>
          <a:xfrm>
            <a:off x="7629237" y="1154543"/>
            <a:ext cx="1436227" cy="369332"/>
          </a:xfrm>
          <a:prstGeom prst="rect">
            <a:avLst/>
          </a:prstGeom>
          <a:noFill/>
        </p:spPr>
        <p:txBody>
          <a:bodyPr wrap="none" rtlCol="0">
            <a:spAutoFit/>
          </a:bodyPr>
          <a:lstStyle/>
          <a:p>
            <a:r>
              <a:rPr lang="en-US" b="1" dirty="0" smtClean="0">
                <a:solidFill>
                  <a:srgbClr val="0000CC"/>
                </a:solidFill>
              </a:rPr>
              <a:t>Forward Side</a:t>
            </a:r>
            <a:endParaRPr lang="en-US" b="1" dirty="0">
              <a:solidFill>
                <a:srgbClr val="0000CC"/>
              </a:solidFill>
            </a:endParaRPr>
          </a:p>
        </p:txBody>
      </p:sp>
      <p:sp>
        <p:nvSpPr>
          <p:cNvPr id="25" name="TextBox 24"/>
          <p:cNvSpPr txBox="1"/>
          <p:nvPr/>
        </p:nvSpPr>
        <p:spPr>
          <a:xfrm>
            <a:off x="5181600" y="4908"/>
            <a:ext cx="1078950" cy="369332"/>
          </a:xfrm>
          <a:prstGeom prst="rect">
            <a:avLst/>
          </a:prstGeom>
          <a:noFill/>
        </p:spPr>
        <p:txBody>
          <a:bodyPr wrap="none" rtlCol="0">
            <a:spAutoFit/>
          </a:bodyPr>
          <a:lstStyle/>
          <a:p>
            <a:r>
              <a:rPr lang="en-US" b="1" dirty="0" smtClean="0">
                <a:solidFill>
                  <a:srgbClr val="0000CC"/>
                </a:solidFill>
              </a:rPr>
              <a:t>Rear Side</a:t>
            </a:r>
            <a:endParaRPr lang="en-US" b="1" dirty="0">
              <a:solidFill>
                <a:srgbClr val="0000CC"/>
              </a:solidFill>
            </a:endParaRPr>
          </a:p>
        </p:txBody>
      </p:sp>
      <p:sp>
        <p:nvSpPr>
          <p:cNvPr id="17" name="Rectangle 16"/>
          <p:cNvSpPr/>
          <p:nvPr/>
        </p:nvSpPr>
        <p:spPr>
          <a:xfrm>
            <a:off x="0" y="4260915"/>
            <a:ext cx="4308052" cy="2443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2229" y="127261"/>
            <a:ext cx="8528703" cy="1325563"/>
          </a:xfrm>
        </p:spPr>
        <p:txBody>
          <a:bodyPr>
            <a:normAutofit/>
          </a:bodyPr>
          <a:lstStyle/>
          <a:p>
            <a:r>
              <a:rPr lang="en-US" sz="4000" spc="-20" dirty="0" smtClean="0"/>
              <a:t>eRHIC:</a:t>
            </a:r>
            <a:br>
              <a:rPr lang="en-US" sz="4000" spc="-20" dirty="0" smtClean="0"/>
            </a:br>
            <a:r>
              <a:rPr lang="en-US" sz="4000" spc="-20" dirty="0" smtClean="0"/>
              <a:t>Q1PF Design</a:t>
            </a:r>
            <a:endParaRPr lang="en-US" sz="4000" spc="-2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10</a:t>
            </a:fld>
            <a:endParaRPr lang="en-US" dirty="0"/>
          </a:p>
        </p:txBody>
      </p:sp>
      <p:sp>
        <p:nvSpPr>
          <p:cNvPr id="10" name="Oval 9"/>
          <p:cNvSpPr/>
          <p:nvPr/>
        </p:nvSpPr>
        <p:spPr>
          <a:xfrm>
            <a:off x="7278254" y="365126"/>
            <a:ext cx="508000" cy="789417"/>
          </a:xfrm>
          <a:prstGeom prst="ellipse">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89" y="1579049"/>
            <a:ext cx="4110089" cy="254235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57" y="4412908"/>
            <a:ext cx="4147795" cy="229164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791194"/>
            <a:ext cx="2743200" cy="210638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3157" y="3971610"/>
            <a:ext cx="2610278" cy="2450138"/>
          </a:xfrm>
          <a:prstGeom prst="rect">
            <a:avLst/>
          </a:prstGeom>
          <a:effectLst>
            <a:outerShdw blurRad="50800" dist="38100" dir="8100000" algn="tr" rotWithShape="0">
              <a:prstClr val="black">
                <a:alpha val="40000"/>
              </a:prstClr>
            </a:outerShdw>
          </a:effectLst>
        </p:spPr>
      </p:pic>
      <p:sp>
        <p:nvSpPr>
          <p:cNvPr id="18" name="TextBox 17"/>
          <p:cNvSpPr txBox="1"/>
          <p:nvPr/>
        </p:nvSpPr>
        <p:spPr>
          <a:xfrm>
            <a:off x="6674154" y="2020667"/>
            <a:ext cx="2224200" cy="646331"/>
          </a:xfrm>
          <a:prstGeom prst="rect">
            <a:avLst/>
          </a:prstGeom>
          <a:noFill/>
        </p:spPr>
        <p:txBody>
          <a:bodyPr wrap="none" rtlCol="0">
            <a:spAutoFit/>
          </a:bodyPr>
          <a:lstStyle/>
          <a:p>
            <a:pPr algn="ctr"/>
            <a:r>
              <a:rPr lang="en-US" b="1" dirty="0" smtClean="0"/>
              <a:t>For 140 T/m Gradient</a:t>
            </a:r>
          </a:p>
          <a:p>
            <a:pPr algn="ctr"/>
            <a:r>
              <a:rPr lang="en-US" b="1" dirty="0" smtClean="0"/>
              <a:t>8.6 T peak field</a:t>
            </a:r>
            <a:endParaRPr lang="en-US" b="1" dirty="0"/>
          </a:p>
        </p:txBody>
      </p:sp>
      <p:sp>
        <p:nvSpPr>
          <p:cNvPr id="19" name="TextBox 18"/>
          <p:cNvSpPr txBox="1"/>
          <p:nvPr/>
        </p:nvSpPr>
        <p:spPr>
          <a:xfrm>
            <a:off x="4401897" y="4645800"/>
            <a:ext cx="2007449" cy="1246495"/>
          </a:xfrm>
          <a:prstGeom prst="rect">
            <a:avLst/>
          </a:prstGeom>
          <a:solidFill>
            <a:srgbClr val="FFFFCC"/>
          </a:solidFill>
          <a:ln w="6350">
            <a:solidFill>
              <a:schemeClr val="tx1"/>
            </a:solidFill>
          </a:ln>
          <a:effectLst/>
        </p:spPr>
        <p:txBody>
          <a:bodyPr wrap="square" rtlCol="0">
            <a:spAutoFit/>
          </a:bodyPr>
          <a:lstStyle/>
          <a:p>
            <a:pPr algn="just">
              <a:lnSpc>
                <a:spcPts val="1800"/>
              </a:lnSpc>
            </a:pPr>
            <a:r>
              <a:rPr lang="en-US" sz="1700" b="1" dirty="0" smtClean="0">
                <a:solidFill>
                  <a:srgbClr val="009900"/>
                </a:solidFill>
              </a:rPr>
              <a:t>An active shield kills the external field but also reduces the gradient inside main aperture.</a:t>
            </a:r>
            <a:endParaRPr lang="en-US" sz="1700" b="1" dirty="0">
              <a:solidFill>
                <a:srgbClr val="009900"/>
              </a:solidFill>
            </a:endParaRPr>
          </a:p>
        </p:txBody>
      </p:sp>
      <p:sp>
        <p:nvSpPr>
          <p:cNvPr id="15" name="Rectangle 14"/>
          <p:cNvSpPr/>
          <p:nvPr/>
        </p:nvSpPr>
        <p:spPr>
          <a:xfrm>
            <a:off x="2071694" y="113539"/>
            <a:ext cx="2380780" cy="707886"/>
          </a:xfrm>
          <a:prstGeom prst="rect">
            <a:avLst/>
          </a:prstGeom>
        </p:spPr>
        <p:txBody>
          <a:bodyPr wrap="none">
            <a:spAutoFit/>
          </a:bodyPr>
          <a:lstStyle/>
          <a:p>
            <a:r>
              <a:rPr lang="en-US" sz="4000" dirty="0" smtClean="0">
                <a:solidFill>
                  <a:srgbClr val="30519D"/>
                </a:solidFill>
                <a:latin typeface="Arial" charset="0"/>
                <a:cs typeface="Arial" charset="0"/>
              </a:rPr>
              <a:t>(preCDR)</a:t>
            </a:r>
            <a:endParaRPr lang="en-US" sz="4000" dirty="0"/>
          </a:p>
        </p:txBody>
      </p:sp>
    </p:spTree>
    <p:extLst>
      <p:ext uri="{BB962C8B-B14F-4D97-AF65-F5344CB8AC3E}">
        <p14:creationId xmlns:p14="http://schemas.microsoft.com/office/powerpoint/2010/main" val="1629784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2305" y="1172044"/>
            <a:ext cx="4512762" cy="45719"/>
            <a:chOff x="4481541" y="1347935"/>
            <a:chExt cx="4512762" cy="45719"/>
          </a:xfrm>
        </p:grpSpPr>
        <p:cxnSp>
          <p:nvCxnSpPr>
            <p:cNvPr id="12" name="Straight Connector 11"/>
            <p:cNvCxnSpPr/>
            <p:nvPr/>
          </p:nvCxnSpPr>
          <p:spPr>
            <a:xfrm>
              <a:off x="4481541" y="1376220"/>
              <a:ext cx="45127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504382" y="1347935"/>
              <a:ext cx="923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394844" y="1347935"/>
              <a:ext cx="923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532582" y="1347935"/>
              <a:ext cx="923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5879" y="192598"/>
            <a:ext cx="9014604" cy="644164"/>
          </a:xfrm>
        </p:spPr>
        <p:txBody>
          <a:bodyPr anchor="t">
            <a:normAutofit/>
          </a:bodyPr>
          <a:lstStyle/>
          <a:p>
            <a:pPr algn="ctr"/>
            <a:r>
              <a:rPr lang="en-US" sz="3600" dirty="0" smtClean="0"/>
              <a:t>Active Shielding for EIC IR Quadrupoles</a:t>
            </a:r>
            <a:endParaRPr lang="en-US" sz="36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26" y="3666233"/>
            <a:ext cx="4022849" cy="23103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67" y="785010"/>
            <a:ext cx="4249992" cy="2666420"/>
          </a:xfrm>
          <a:prstGeom prst="rect">
            <a:avLst/>
          </a:prstGeom>
        </p:spPr>
      </p:pic>
      <p:sp>
        <p:nvSpPr>
          <p:cNvPr id="7" name="TextBox 6"/>
          <p:cNvSpPr txBox="1"/>
          <p:nvPr/>
        </p:nvSpPr>
        <p:spPr>
          <a:xfrm>
            <a:off x="25878" y="5622323"/>
            <a:ext cx="2579299" cy="503984"/>
          </a:xfrm>
          <a:prstGeom prst="rect">
            <a:avLst/>
          </a:prstGeom>
          <a:solidFill>
            <a:srgbClr val="FFFF00">
              <a:alpha val="16863"/>
            </a:srgbClr>
          </a:solidFill>
        </p:spPr>
        <p:txBody>
          <a:bodyPr wrap="square" rtlCol="0">
            <a:spAutoFit/>
          </a:bodyPr>
          <a:lstStyle/>
          <a:p>
            <a:pPr>
              <a:lnSpc>
                <a:spcPts val="1600"/>
              </a:lnSpc>
            </a:pPr>
            <a:r>
              <a:rPr lang="en-US" b="1" i="1" dirty="0" smtClean="0"/>
              <a:t>Here 9.3 T at coil but few gauss at e-beam!</a:t>
            </a:r>
            <a:endParaRPr lang="en-US" b="1" i="1" dirty="0"/>
          </a:p>
        </p:txBody>
      </p:sp>
      <p:sp>
        <p:nvSpPr>
          <p:cNvPr id="8" name="TextBox 7"/>
          <p:cNvSpPr txBox="1"/>
          <p:nvPr/>
        </p:nvSpPr>
        <p:spPr>
          <a:xfrm>
            <a:off x="1849240" y="3427567"/>
            <a:ext cx="2722760" cy="369332"/>
          </a:xfrm>
          <a:prstGeom prst="rect">
            <a:avLst/>
          </a:prstGeom>
          <a:noFill/>
        </p:spPr>
        <p:txBody>
          <a:bodyPr wrap="square" rtlCol="0">
            <a:spAutoFit/>
          </a:bodyPr>
          <a:lstStyle/>
          <a:p>
            <a:pPr algn="r"/>
            <a:r>
              <a:rPr lang="en-US" b="1" i="1" dirty="0" smtClean="0">
                <a:solidFill>
                  <a:schemeClr val="accent1">
                    <a:lumMod val="75000"/>
                  </a:schemeClr>
                </a:solidFill>
              </a:rPr>
              <a:t>2D and 3D Models</a:t>
            </a:r>
            <a:endParaRPr lang="en-US" b="1" i="1" dirty="0">
              <a:solidFill>
                <a:schemeClr val="accent1">
                  <a:lumMod val="75000"/>
                </a:schemeClr>
              </a:solidFill>
            </a:endParaRPr>
          </a:p>
        </p:txBody>
      </p:sp>
      <p:sp>
        <p:nvSpPr>
          <p:cNvPr id="9" name="Content Placeholder 8"/>
          <p:cNvSpPr txBox="1">
            <a:spLocks/>
          </p:cNvSpPr>
          <p:nvPr/>
        </p:nvSpPr>
        <p:spPr>
          <a:xfrm>
            <a:off x="4516727" y="1319766"/>
            <a:ext cx="4653834" cy="43025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900"/>
              </a:spcBef>
            </a:pPr>
            <a:r>
              <a:rPr lang="en-US" sz="2000" spc="100" dirty="0" smtClean="0"/>
              <a:t>As with the ILC QD0 we can use an </a:t>
            </a:r>
            <a:r>
              <a:rPr lang="en-US" sz="2000" spc="70" dirty="0" smtClean="0"/>
              <a:t>Active </a:t>
            </a:r>
            <a:r>
              <a:rPr lang="en-US" sz="2000" spc="70" dirty="0"/>
              <a:t>S</a:t>
            </a:r>
            <a:r>
              <a:rPr lang="en-US" sz="2000" spc="70" dirty="0" smtClean="0"/>
              <a:t>hield (here an anti-quad) to</a:t>
            </a:r>
            <a:r>
              <a:rPr lang="en-US" sz="2000" spc="100" dirty="0" smtClean="0"/>
              <a:t> eliminate the external field.</a:t>
            </a:r>
          </a:p>
          <a:p>
            <a:pPr>
              <a:spcBef>
                <a:spcPts val="900"/>
              </a:spcBef>
            </a:pPr>
            <a:r>
              <a:rPr lang="en-US" sz="2000" spc="100" dirty="0" smtClean="0">
                <a:solidFill>
                  <a:srgbClr val="003300"/>
                </a:solidFill>
              </a:rPr>
              <a:t>An Active Shield is useful for large</a:t>
            </a:r>
            <a:r>
              <a:rPr lang="en-US" sz="2000" dirty="0" smtClean="0">
                <a:solidFill>
                  <a:srgbClr val="003300"/>
                </a:solidFill>
              </a:rPr>
              <a:t> crossing angles, since one can null the external field over a large region.</a:t>
            </a:r>
          </a:p>
          <a:p>
            <a:pPr>
              <a:spcBef>
                <a:spcPts val="900"/>
              </a:spcBef>
            </a:pPr>
            <a:r>
              <a:rPr lang="en-US" sz="2000" dirty="0" smtClean="0">
                <a:solidFill>
                  <a:srgbClr val="7E0018"/>
                </a:solidFill>
              </a:rPr>
              <a:t>Field cancellation leads to gradient loss</a:t>
            </a:r>
            <a:r>
              <a:rPr lang="en-US" sz="2000" dirty="0" smtClean="0">
                <a:solidFill>
                  <a:srgbClr val="003300"/>
                </a:solidFill>
              </a:rPr>
              <a:t> </a:t>
            </a:r>
          </a:p>
          <a:p>
            <a:pPr>
              <a:spcBef>
                <a:spcPts val="900"/>
              </a:spcBef>
            </a:pPr>
            <a:endParaRPr lang="en-US" sz="2000" dirty="0">
              <a:solidFill>
                <a:srgbClr val="003300"/>
              </a:solidFill>
            </a:endParaRPr>
          </a:p>
          <a:p>
            <a:pPr>
              <a:spcBef>
                <a:spcPts val="900"/>
              </a:spcBef>
            </a:pPr>
            <a:endParaRPr lang="en-US" sz="2000" dirty="0" smtClean="0">
              <a:solidFill>
                <a:srgbClr val="003300"/>
              </a:solidFill>
            </a:endParaRPr>
          </a:p>
          <a:p>
            <a:pPr>
              <a:spcBef>
                <a:spcPts val="900"/>
              </a:spcBef>
            </a:pPr>
            <a:r>
              <a:rPr lang="en-US" sz="2000" dirty="0" smtClean="0"/>
              <a:t>Active Shield magnets are of interest for </a:t>
            </a:r>
            <a:r>
              <a:rPr lang="en-US" sz="2000" spc="70" dirty="0" smtClean="0"/>
              <a:t>both the BNL and JLAB EIC IR designs</a:t>
            </a:r>
            <a:r>
              <a:rPr lang="en-US" sz="2000" dirty="0" smtClean="0"/>
              <a:t> </a:t>
            </a:r>
            <a:r>
              <a:rPr lang="en-US" sz="2000" spc="20" dirty="0" smtClean="0"/>
              <a:t>and thus </a:t>
            </a:r>
            <a:r>
              <a:rPr lang="en-US" sz="2000" u="sng" spc="20" dirty="0" smtClean="0"/>
              <a:t>represent an area of common </a:t>
            </a:r>
            <a:r>
              <a:rPr lang="en-US" sz="2000" u="sng" dirty="0" smtClean="0"/>
              <a:t>R&amp;D interest</a:t>
            </a:r>
            <a:r>
              <a:rPr lang="en-US" sz="2000" dirty="0" smtClean="0"/>
              <a:t>.</a:t>
            </a:r>
          </a:p>
        </p:txBody>
      </p:sp>
      <p:sp>
        <p:nvSpPr>
          <p:cNvPr id="10" name="Text Placeholder 7"/>
          <p:cNvSpPr txBox="1">
            <a:spLocks/>
          </p:cNvSpPr>
          <p:nvPr/>
        </p:nvSpPr>
        <p:spPr bwMode="auto">
          <a:xfrm>
            <a:off x="4416734" y="842025"/>
            <a:ext cx="471864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042B7F"/>
              </a:buClr>
              <a:buSzPct val="110000"/>
              <a:buFont typeface="Wingdings" pitchFamily="2" charset="2"/>
              <a:buNone/>
              <a:defRPr sz="2400" b="1">
                <a:solidFill>
                  <a:schemeClr val="tx1"/>
                </a:solidFill>
                <a:latin typeface="+mn-lt"/>
                <a:ea typeface="+mn-ea"/>
                <a:cs typeface="+mn-cs"/>
              </a:defRPr>
            </a:lvl1pPr>
            <a:lvl2pPr marL="457200" indent="0" algn="l" rtl="0" eaLnBrk="1" fontAlgn="base" hangingPunct="1">
              <a:spcBef>
                <a:spcPct val="20000"/>
              </a:spcBef>
              <a:spcAft>
                <a:spcPct val="0"/>
              </a:spcAft>
              <a:buClr>
                <a:srgbClr val="042B7F"/>
              </a:buClr>
              <a:buSzPct val="90000"/>
              <a:buFont typeface="Times" pitchFamily="48" charset="0"/>
              <a:buNone/>
              <a:defRPr sz="2000" b="1">
                <a:solidFill>
                  <a:schemeClr val="tx1"/>
                </a:solidFill>
                <a:latin typeface="+mn-lt"/>
                <a:ea typeface="+mn-ea"/>
              </a:defRPr>
            </a:lvl2pPr>
            <a:lvl3pPr marL="914400" indent="0" algn="l" rtl="0" eaLnBrk="1" fontAlgn="base" hangingPunct="1">
              <a:lnSpc>
                <a:spcPct val="80000"/>
              </a:lnSpc>
              <a:spcBef>
                <a:spcPct val="20000"/>
              </a:spcBef>
              <a:spcAft>
                <a:spcPct val="0"/>
              </a:spcAft>
              <a:buClr>
                <a:srgbClr val="042B7F"/>
              </a:buClr>
              <a:buSzPct val="90000"/>
              <a:buNone/>
              <a:defRPr sz="1800" b="1">
                <a:solidFill>
                  <a:schemeClr val="tx1"/>
                </a:solidFill>
                <a:latin typeface="+mn-lt"/>
                <a:ea typeface="+mn-ea"/>
              </a:defRPr>
            </a:lvl3pPr>
            <a:lvl4pPr marL="1371600" indent="0" algn="l" rtl="0" eaLnBrk="1" fontAlgn="base" hangingPunct="1">
              <a:lnSpc>
                <a:spcPct val="80000"/>
              </a:lnSpc>
              <a:spcBef>
                <a:spcPct val="20000"/>
              </a:spcBef>
              <a:spcAft>
                <a:spcPct val="0"/>
              </a:spcAft>
              <a:buClr>
                <a:srgbClr val="042B7F"/>
              </a:buClr>
              <a:buSzPct val="90000"/>
              <a:buNone/>
              <a:defRPr sz="1600" b="1">
                <a:solidFill>
                  <a:schemeClr val="tx1"/>
                </a:solidFill>
                <a:latin typeface="+mn-lt"/>
                <a:ea typeface="+mn-ea"/>
              </a:defRPr>
            </a:lvl4pPr>
            <a:lvl5pPr marL="1828800" indent="0" algn="l" rtl="0" eaLnBrk="1" fontAlgn="base" hangingPunct="1">
              <a:lnSpc>
                <a:spcPct val="80000"/>
              </a:lnSpc>
              <a:spcBef>
                <a:spcPct val="20000"/>
              </a:spcBef>
              <a:spcAft>
                <a:spcPct val="0"/>
              </a:spcAft>
              <a:buClr>
                <a:srgbClr val="042B7F"/>
              </a:buClr>
              <a:buSzPct val="90000"/>
              <a:buNone/>
              <a:defRPr sz="1600" b="1">
                <a:solidFill>
                  <a:schemeClr val="tx1"/>
                </a:solidFill>
                <a:latin typeface="+mn-lt"/>
                <a:ea typeface="+mn-ea"/>
              </a:defRPr>
            </a:lvl5pPr>
            <a:lvl6pPr marL="2286000" indent="0" algn="l" rtl="0" eaLnBrk="1" fontAlgn="base" hangingPunct="1">
              <a:lnSpc>
                <a:spcPct val="80000"/>
              </a:lnSpc>
              <a:spcBef>
                <a:spcPct val="20000"/>
              </a:spcBef>
              <a:spcAft>
                <a:spcPct val="0"/>
              </a:spcAft>
              <a:buClr>
                <a:srgbClr val="042B7F"/>
              </a:buClr>
              <a:buSzPct val="90000"/>
              <a:buNone/>
              <a:defRPr sz="1600" b="1">
                <a:solidFill>
                  <a:schemeClr val="tx1"/>
                </a:solidFill>
                <a:latin typeface="+mn-lt"/>
                <a:ea typeface="+mn-ea"/>
              </a:defRPr>
            </a:lvl6pPr>
            <a:lvl7pPr marL="2743200" indent="0" algn="l" rtl="0" eaLnBrk="1" fontAlgn="base" hangingPunct="1">
              <a:lnSpc>
                <a:spcPct val="80000"/>
              </a:lnSpc>
              <a:spcBef>
                <a:spcPct val="20000"/>
              </a:spcBef>
              <a:spcAft>
                <a:spcPct val="0"/>
              </a:spcAft>
              <a:buClr>
                <a:srgbClr val="042B7F"/>
              </a:buClr>
              <a:buSzPct val="90000"/>
              <a:buNone/>
              <a:defRPr sz="1600" b="1">
                <a:solidFill>
                  <a:schemeClr val="tx1"/>
                </a:solidFill>
                <a:latin typeface="+mn-lt"/>
                <a:ea typeface="+mn-ea"/>
              </a:defRPr>
            </a:lvl7pPr>
            <a:lvl8pPr marL="3200400" indent="0" algn="l" rtl="0" eaLnBrk="1" fontAlgn="base" hangingPunct="1">
              <a:lnSpc>
                <a:spcPct val="80000"/>
              </a:lnSpc>
              <a:spcBef>
                <a:spcPct val="20000"/>
              </a:spcBef>
              <a:spcAft>
                <a:spcPct val="0"/>
              </a:spcAft>
              <a:buClr>
                <a:srgbClr val="042B7F"/>
              </a:buClr>
              <a:buSzPct val="90000"/>
              <a:buNone/>
              <a:defRPr sz="1600" b="1">
                <a:solidFill>
                  <a:schemeClr val="tx1"/>
                </a:solidFill>
                <a:latin typeface="+mn-lt"/>
                <a:ea typeface="+mn-ea"/>
              </a:defRPr>
            </a:lvl8pPr>
            <a:lvl9pPr marL="3657600" indent="0" algn="l" rtl="0" eaLnBrk="1" fontAlgn="base" hangingPunct="1">
              <a:lnSpc>
                <a:spcPct val="80000"/>
              </a:lnSpc>
              <a:spcBef>
                <a:spcPct val="20000"/>
              </a:spcBef>
              <a:spcAft>
                <a:spcPct val="0"/>
              </a:spcAft>
              <a:buClr>
                <a:srgbClr val="042B7F"/>
              </a:buClr>
              <a:buSzPct val="90000"/>
              <a:buNone/>
              <a:defRPr sz="1600" b="1">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
                <a:srgbClr val="042B7F"/>
              </a:buClr>
              <a:buSzPct val="110000"/>
              <a:buFont typeface="Wingdings" pitchFamily="2" charset="2"/>
              <a:buNone/>
              <a:tabLst/>
              <a:defRPr/>
            </a:pPr>
            <a:r>
              <a:rPr kumimoji="0" lang="en-US" sz="2400" b="1" i="1" u="none" strike="noStrike" kern="0" cap="none" spc="0" normalizeH="0" baseline="0" noProof="0" dirty="0" smtClean="0">
                <a:ln>
                  <a:noFill/>
                </a:ln>
                <a:solidFill>
                  <a:schemeClr val="accent1"/>
                </a:solidFill>
                <a:effectLst/>
                <a:uLnTx/>
                <a:uFillTx/>
                <a:latin typeface="Arial"/>
                <a:ea typeface="ＭＳ Ｐゴシック"/>
                <a:cs typeface="+mn-cs"/>
              </a:rPr>
              <a:t>Actively Shielded</a:t>
            </a:r>
            <a:r>
              <a:rPr kumimoji="0" lang="en-US" sz="2400" b="1" i="1" u="none" strike="noStrike" kern="0" cap="none" spc="0" normalizeH="0" noProof="0" dirty="0" smtClean="0">
                <a:ln>
                  <a:noFill/>
                </a:ln>
                <a:solidFill>
                  <a:schemeClr val="accent1"/>
                </a:solidFill>
                <a:effectLst/>
                <a:uLnTx/>
                <a:uFillTx/>
                <a:latin typeface="Arial"/>
                <a:ea typeface="ＭＳ Ｐゴシック"/>
                <a:cs typeface="+mn-cs"/>
              </a:rPr>
              <a:t> Coil Designs</a:t>
            </a:r>
            <a:endParaRPr kumimoji="0" lang="en-US" sz="2400" b="1" i="1" u="none" strike="noStrike" kern="0" cap="none" spc="0" normalizeH="0" baseline="0" noProof="0" dirty="0">
              <a:ln>
                <a:noFill/>
              </a:ln>
              <a:solidFill>
                <a:schemeClr val="accent1"/>
              </a:solidFill>
              <a:effectLst/>
              <a:uLnTx/>
              <a:uFillTx/>
              <a:latin typeface="Arial"/>
              <a:ea typeface="ＭＳ Ｐゴシック"/>
              <a:cs typeface="+mn-cs"/>
            </a:endParaRPr>
          </a:p>
        </p:txBody>
      </p:sp>
      <p:sp>
        <p:nvSpPr>
          <p:cNvPr id="11" name="TextBox 10"/>
          <p:cNvSpPr txBox="1"/>
          <p:nvPr/>
        </p:nvSpPr>
        <p:spPr>
          <a:xfrm>
            <a:off x="4484470" y="5619719"/>
            <a:ext cx="4568333" cy="502702"/>
          </a:xfrm>
          <a:prstGeom prst="rect">
            <a:avLst/>
          </a:prstGeom>
          <a:solidFill>
            <a:schemeClr val="bg2">
              <a:lumMod val="75000"/>
              <a:alpha val="30196"/>
            </a:schemeClr>
          </a:solidFill>
        </p:spPr>
        <p:txBody>
          <a:bodyPr wrap="square" rtlCol="0">
            <a:spAutoFit/>
          </a:bodyPr>
          <a:lstStyle/>
          <a:p>
            <a:pPr>
              <a:lnSpc>
                <a:spcPts val="1550"/>
              </a:lnSpc>
            </a:pPr>
            <a:r>
              <a:rPr lang="en-US" b="1" spc="50" dirty="0" smtClean="0">
                <a:solidFill>
                  <a:srgbClr val="009900"/>
                </a:solidFill>
              </a:rPr>
              <a:t>Models correspond to the “Fast Track”</a:t>
            </a:r>
            <a:r>
              <a:rPr lang="en-US" b="1" dirty="0" smtClean="0">
                <a:solidFill>
                  <a:srgbClr val="009900"/>
                </a:solidFill>
              </a:rPr>
              <a:t> R&amp;D actively shielded quad now in production.</a:t>
            </a:r>
            <a:endParaRPr lang="en-US" b="1" dirty="0">
              <a:solidFill>
                <a:srgbClr val="009900"/>
              </a:solidFill>
            </a:endParaRPr>
          </a:p>
        </p:txBody>
      </p:sp>
      <p:sp>
        <p:nvSpPr>
          <p:cNvPr id="18" name="Oval 17"/>
          <p:cNvSpPr/>
          <p:nvPr/>
        </p:nvSpPr>
        <p:spPr>
          <a:xfrm>
            <a:off x="3611418" y="3158836"/>
            <a:ext cx="378691" cy="24102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98624" y="1052030"/>
            <a:ext cx="1634836" cy="369332"/>
          </a:xfrm>
          <a:prstGeom prst="rect">
            <a:avLst/>
          </a:prstGeom>
          <a:noFill/>
        </p:spPr>
        <p:txBody>
          <a:bodyPr wrap="square" rtlCol="0">
            <a:spAutoFit/>
          </a:bodyPr>
          <a:lstStyle/>
          <a:p>
            <a:pPr algn="r"/>
            <a:r>
              <a:rPr lang="en-US" b="1" i="1" dirty="0" smtClean="0">
                <a:solidFill>
                  <a:schemeClr val="accent1">
                    <a:lumMod val="75000"/>
                  </a:schemeClr>
                </a:solidFill>
              </a:rPr>
              <a:t>Coil Field |B| T</a:t>
            </a:r>
            <a:endParaRPr lang="en-US" b="1" i="1" dirty="0">
              <a:solidFill>
                <a:schemeClr val="accent1">
                  <a:lumMod val="75000"/>
                </a:schemeClr>
              </a:solidFill>
            </a:endParaRPr>
          </a:p>
        </p:txBody>
      </p:sp>
      <p:sp>
        <p:nvSpPr>
          <p:cNvPr id="3" name="TextBox 2"/>
          <p:cNvSpPr txBox="1"/>
          <p:nvPr/>
        </p:nvSpPr>
        <p:spPr>
          <a:xfrm>
            <a:off x="5058148" y="3649123"/>
            <a:ext cx="3624034" cy="461665"/>
          </a:xfrm>
          <a:prstGeom prst="rect">
            <a:avLst/>
          </a:prstGeom>
          <a:noFill/>
        </p:spPr>
        <p:txBody>
          <a:bodyPr wrap="square" rtlCol="0">
            <a:spAutoFit/>
          </a:bodyPr>
          <a:lstStyle/>
          <a:p>
            <a:pPr algn="ctr"/>
            <a:r>
              <a:rPr lang="en-US" sz="2400" b="1" dirty="0" err="1" smtClean="0">
                <a:solidFill>
                  <a:srgbClr val="0033CC"/>
                </a:solidFill>
              </a:rPr>
              <a:t>G</a:t>
            </a:r>
            <a:r>
              <a:rPr lang="en-US" sz="2400" b="1" baseline="-25000" dirty="0" err="1">
                <a:solidFill>
                  <a:srgbClr val="0033CC"/>
                </a:solidFill>
              </a:rPr>
              <a:t>F</a:t>
            </a:r>
            <a:r>
              <a:rPr lang="en-US" sz="2400" b="1" baseline="-25000" dirty="0" err="1" smtClean="0">
                <a:solidFill>
                  <a:srgbClr val="0033CC"/>
                </a:solidFill>
              </a:rPr>
              <a:t>inal</a:t>
            </a:r>
            <a:r>
              <a:rPr lang="en-US" sz="2400" b="1" dirty="0" smtClean="0">
                <a:solidFill>
                  <a:srgbClr val="0033CC"/>
                </a:solidFill>
              </a:rPr>
              <a:t> = [</a:t>
            </a:r>
            <a:r>
              <a:rPr lang="en-US" sz="800" b="1" dirty="0" smtClean="0">
                <a:solidFill>
                  <a:srgbClr val="0033CC"/>
                </a:solidFill>
              </a:rPr>
              <a:t> </a:t>
            </a:r>
            <a:r>
              <a:rPr lang="en-US" sz="2400" b="1" dirty="0" smtClean="0">
                <a:solidFill>
                  <a:srgbClr val="0033CC"/>
                </a:solidFill>
              </a:rPr>
              <a:t>1 – (R</a:t>
            </a:r>
            <a:r>
              <a:rPr lang="en-US" sz="2400" b="1" baseline="-25000" dirty="0" smtClean="0">
                <a:solidFill>
                  <a:srgbClr val="0033CC"/>
                </a:solidFill>
              </a:rPr>
              <a:t>1</a:t>
            </a:r>
            <a:r>
              <a:rPr lang="en-US" sz="2400" b="1" dirty="0" smtClean="0">
                <a:solidFill>
                  <a:srgbClr val="0033CC"/>
                </a:solidFill>
              </a:rPr>
              <a:t>/R</a:t>
            </a:r>
            <a:r>
              <a:rPr lang="en-US" sz="2400" b="1" baseline="-25000" dirty="0" smtClean="0">
                <a:solidFill>
                  <a:srgbClr val="0033CC"/>
                </a:solidFill>
              </a:rPr>
              <a:t>2</a:t>
            </a:r>
            <a:r>
              <a:rPr lang="en-US" sz="2400" b="1" dirty="0" smtClean="0">
                <a:solidFill>
                  <a:srgbClr val="0033CC"/>
                </a:solidFill>
              </a:rPr>
              <a:t>)</a:t>
            </a:r>
            <a:r>
              <a:rPr lang="en-US" sz="2400" b="1" baseline="30000" dirty="0" smtClean="0">
                <a:solidFill>
                  <a:srgbClr val="0033CC"/>
                </a:solidFill>
              </a:rPr>
              <a:t>4</a:t>
            </a:r>
            <a:r>
              <a:rPr lang="en-US" sz="800" b="1" dirty="0">
                <a:solidFill>
                  <a:srgbClr val="0033CC"/>
                </a:solidFill>
              </a:rPr>
              <a:t> </a:t>
            </a:r>
            <a:r>
              <a:rPr lang="en-US" sz="2400" b="1" dirty="0" smtClean="0">
                <a:solidFill>
                  <a:srgbClr val="0033CC"/>
                </a:solidFill>
              </a:rPr>
              <a:t>] </a:t>
            </a:r>
            <a:r>
              <a:rPr lang="en-US" sz="2400" b="1" dirty="0" err="1" smtClean="0">
                <a:solidFill>
                  <a:srgbClr val="0033CC"/>
                </a:solidFill>
              </a:rPr>
              <a:t>G</a:t>
            </a:r>
            <a:r>
              <a:rPr lang="en-US" sz="2400" b="1" baseline="-25000" dirty="0" err="1">
                <a:solidFill>
                  <a:srgbClr val="0033CC"/>
                </a:solidFill>
              </a:rPr>
              <a:t>M</a:t>
            </a:r>
            <a:r>
              <a:rPr lang="en-US" sz="2400" b="1" baseline="-25000" dirty="0" err="1" smtClean="0">
                <a:solidFill>
                  <a:srgbClr val="0033CC"/>
                </a:solidFill>
              </a:rPr>
              <a:t>ain</a:t>
            </a:r>
            <a:endParaRPr lang="en-US" sz="2400" b="1" baseline="-25000" dirty="0">
              <a:solidFill>
                <a:srgbClr val="0033CC"/>
              </a:solidFill>
            </a:endParaRPr>
          </a:p>
        </p:txBody>
      </p:sp>
    </p:spTree>
    <p:extLst>
      <p:ext uri="{BB962C8B-B14F-4D97-AF65-F5344CB8AC3E}">
        <p14:creationId xmlns:p14="http://schemas.microsoft.com/office/powerpoint/2010/main" val="111661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p:cNvPicPr>
          <p:nvPr/>
        </p:nvPicPr>
        <p:blipFill>
          <a:blip r:embed="rId2">
            <a:extLst>
              <a:ext uri="{28A0092B-C50C-407E-A947-70E740481C1C}">
                <a14:useLocalDpi xmlns:a14="http://schemas.microsoft.com/office/drawing/2010/main" val="0"/>
              </a:ext>
            </a:extLst>
          </a:blip>
          <a:stretch>
            <a:fillRect/>
          </a:stretch>
        </p:blipFill>
        <p:spPr>
          <a:xfrm>
            <a:off x="4572000" y="-3175"/>
            <a:ext cx="4572000" cy="1828800"/>
          </a:xfrm>
          <a:prstGeom prst="rect">
            <a:avLst/>
          </a:prstGeom>
          <a:solidFill>
            <a:schemeClr val="accent1">
              <a:lumMod val="40000"/>
              <a:lumOff val="60000"/>
            </a:schemeClr>
          </a:solidFill>
        </p:spPr>
      </p:pic>
      <p:sp>
        <p:nvSpPr>
          <p:cNvPr id="30" name="TextBox 29"/>
          <p:cNvSpPr txBox="1"/>
          <p:nvPr/>
        </p:nvSpPr>
        <p:spPr>
          <a:xfrm>
            <a:off x="7629237" y="1154543"/>
            <a:ext cx="1436227" cy="369332"/>
          </a:xfrm>
          <a:prstGeom prst="rect">
            <a:avLst/>
          </a:prstGeom>
          <a:noFill/>
        </p:spPr>
        <p:txBody>
          <a:bodyPr wrap="none" rtlCol="0">
            <a:spAutoFit/>
          </a:bodyPr>
          <a:lstStyle/>
          <a:p>
            <a:r>
              <a:rPr lang="en-US" b="1" dirty="0" smtClean="0">
                <a:solidFill>
                  <a:srgbClr val="0000CC"/>
                </a:solidFill>
              </a:rPr>
              <a:t>Forward Side</a:t>
            </a:r>
            <a:endParaRPr lang="en-US" b="1" dirty="0">
              <a:solidFill>
                <a:srgbClr val="0000CC"/>
              </a:solidFill>
            </a:endParaRPr>
          </a:p>
        </p:txBody>
      </p:sp>
      <p:sp>
        <p:nvSpPr>
          <p:cNvPr id="31" name="TextBox 30"/>
          <p:cNvSpPr txBox="1"/>
          <p:nvPr/>
        </p:nvSpPr>
        <p:spPr>
          <a:xfrm>
            <a:off x="5181600" y="4908"/>
            <a:ext cx="1078950" cy="369332"/>
          </a:xfrm>
          <a:prstGeom prst="rect">
            <a:avLst/>
          </a:prstGeom>
          <a:noFill/>
        </p:spPr>
        <p:txBody>
          <a:bodyPr wrap="none" rtlCol="0">
            <a:spAutoFit/>
          </a:bodyPr>
          <a:lstStyle/>
          <a:p>
            <a:r>
              <a:rPr lang="en-US" b="1" dirty="0" smtClean="0">
                <a:solidFill>
                  <a:srgbClr val="0000CC"/>
                </a:solidFill>
              </a:rPr>
              <a:t>Rear Side</a:t>
            </a:r>
            <a:endParaRPr lang="en-US" b="1" dirty="0">
              <a:solidFill>
                <a:srgbClr val="0000CC"/>
              </a:solidFill>
            </a:endParaRPr>
          </a:p>
        </p:txBody>
      </p:sp>
      <p:sp>
        <p:nvSpPr>
          <p:cNvPr id="2" name="Title 1"/>
          <p:cNvSpPr>
            <a:spLocks noGrp="1"/>
          </p:cNvSpPr>
          <p:nvPr>
            <p:ph type="title"/>
          </p:nvPr>
        </p:nvSpPr>
        <p:spPr>
          <a:xfrm>
            <a:off x="253509" y="215602"/>
            <a:ext cx="7886700" cy="1325563"/>
          </a:xfrm>
        </p:spPr>
        <p:txBody>
          <a:bodyPr>
            <a:noAutofit/>
          </a:bodyPr>
          <a:lstStyle/>
          <a:p>
            <a:r>
              <a:rPr lang="en-US" sz="3800" dirty="0" smtClean="0"/>
              <a:t>eRHIC and JLEIC:</a:t>
            </a:r>
            <a:br>
              <a:rPr lang="en-US" sz="3800" dirty="0" smtClean="0"/>
            </a:br>
            <a:r>
              <a:rPr lang="en-US" sz="3800" dirty="0" smtClean="0"/>
              <a:t>Fast Track R&amp;D</a:t>
            </a:r>
            <a:endParaRPr lang="en-US" sz="3800" dirty="0"/>
          </a:p>
        </p:txBody>
      </p:sp>
      <p:sp>
        <p:nvSpPr>
          <p:cNvPr id="3" name="Content Placeholder 2"/>
          <p:cNvSpPr>
            <a:spLocks noGrp="1"/>
          </p:cNvSpPr>
          <p:nvPr>
            <p:ph idx="1"/>
          </p:nvPr>
        </p:nvSpPr>
        <p:spPr>
          <a:xfrm>
            <a:off x="341745" y="1726789"/>
            <a:ext cx="8723719" cy="1434811"/>
          </a:xfrm>
        </p:spPr>
        <p:txBody>
          <a:bodyPr>
            <a:normAutofit fontScale="92500"/>
          </a:bodyPr>
          <a:lstStyle/>
          <a:p>
            <a:r>
              <a:rPr lang="en-US" dirty="0" smtClean="0"/>
              <a:t>Use existing Nb</a:t>
            </a:r>
            <a:r>
              <a:rPr lang="en-US" baseline="-25000" dirty="0" smtClean="0"/>
              <a:t>3</a:t>
            </a:r>
            <a:r>
              <a:rPr lang="en-US" dirty="0" smtClean="0"/>
              <a:t>Sn coils (from LARP work) with a new active shield to prove out Q1PF concept.</a:t>
            </a:r>
          </a:p>
          <a:p>
            <a:r>
              <a:rPr lang="en-US" dirty="0" smtClean="0"/>
              <a:t>Main challenge is limited space for mechanical structure.</a:t>
            </a:r>
          </a:p>
        </p:txBody>
      </p:sp>
      <p:sp>
        <p:nvSpPr>
          <p:cNvPr id="4" name="Slide Number Placeholder 3"/>
          <p:cNvSpPr>
            <a:spLocks noGrp="1"/>
          </p:cNvSpPr>
          <p:nvPr>
            <p:ph type="sldNum" sz="quarter" idx="12"/>
          </p:nvPr>
        </p:nvSpPr>
        <p:spPr/>
        <p:txBody>
          <a:bodyPr/>
          <a:lstStyle/>
          <a:p>
            <a:fld id="{893C5830-40F3-F04E-B2E3-10E6672BA8FF}" type="slidenum">
              <a:rPr lang="en-US" smtClean="0"/>
              <a:pPr/>
              <a:t>12</a:t>
            </a:fld>
            <a:endParaRPr lang="en-US"/>
          </a:p>
        </p:txBody>
      </p:sp>
      <p:sp>
        <p:nvSpPr>
          <p:cNvPr id="8" name="Oval 7"/>
          <p:cNvSpPr/>
          <p:nvPr/>
        </p:nvSpPr>
        <p:spPr>
          <a:xfrm>
            <a:off x="7278254" y="365126"/>
            <a:ext cx="508000" cy="789417"/>
          </a:xfrm>
          <a:prstGeom prst="ellipse">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6491"/>
            <a:ext cx="3611418" cy="243278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301" y="4451767"/>
            <a:ext cx="3659798" cy="241546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2583" y="3008082"/>
            <a:ext cx="3602540" cy="2251104"/>
          </a:xfrm>
          <a:prstGeom prst="rect">
            <a:avLst/>
          </a:prstGeom>
        </p:spPr>
      </p:pic>
      <p:sp>
        <p:nvSpPr>
          <p:cNvPr id="16" name="TextBox 15"/>
          <p:cNvSpPr txBox="1"/>
          <p:nvPr/>
        </p:nvSpPr>
        <p:spPr>
          <a:xfrm>
            <a:off x="3592945" y="3530321"/>
            <a:ext cx="1883669" cy="823302"/>
          </a:xfrm>
          <a:prstGeom prst="rect">
            <a:avLst/>
          </a:prstGeom>
          <a:noFill/>
        </p:spPr>
        <p:txBody>
          <a:bodyPr wrap="square" rtlCol="0">
            <a:spAutoFit/>
          </a:bodyPr>
          <a:lstStyle/>
          <a:p>
            <a:pPr>
              <a:lnSpc>
                <a:spcPts val="1900"/>
              </a:lnSpc>
            </a:pPr>
            <a:r>
              <a:rPr lang="en-US" b="1" i="1" dirty="0" err="1" smtClean="0">
                <a:solidFill>
                  <a:srgbClr val="0000CC"/>
                </a:solidFill>
              </a:rPr>
              <a:t>NbTi</a:t>
            </a:r>
            <a:r>
              <a:rPr lang="en-US" b="1" i="1" dirty="0" smtClean="0">
                <a:solidFill>
                  <a:srgbClr val="0000CC"/>
                </a:solidFill>
              </a:rPr>
              <a:t> active shield </a:t>
            </a:r>
            <a:r>
              <a:rPr lang="en-US" b="1" i="1" spc="150" dirty="0" smtClean="0">
                <a:solidFill>
                  <a:srgbClr val="0000CC"/>
                </a:solidFill>
              </a:rPr>
              <a:t>coil around an</a:t>
            </a:r>
            <a:r>
              <a:rPr lang="en-US" b="1" i="1" dirty="0" smtClean="0">
                <a:solidFill>
                  <a:srgbClr val="0000CC"/>
                </a:solidFill>
              </a:rPr>
              <a:t> </a:t>
            </a:r>
            <a:r>
              <a:rPr lang="en-US" b="1" i="1" spc="50" dirty="0" smtClean="0">
                <a:solidFill>
                  <a:srgbClr val="0000CC"/>
                </a:solidFill>
              </a:rPr>
              <a:t>Nb</a:t>
            </a:r>
            <a:r>
              <a:rPr lang="en-US" b="1" i="1" spc="50" baseline="-25000" dirty="0" smtClean="0">
                <a:solidFill>
                  <a:srgbClr val="0000CC"/>
                </a:solidFill>
              </a:rPr>
              <a:t>3</a:t>
            </a:r>
            <a:r>
              <a:rPr lang="en-US" b="1" i="1" spc="50" dirty="0" smtClean="0">
                <a:solidFill>
                  <a:srgbClr val="0000CC"/>
                </a:solidFill>
              </a:rPr>
              <a:t>Sn inner coil</a:t>
            </a:r>
            <a:endParaRPr lang="en-US" b="1" i="1" spc="50" dirty="0">
              <a:solidFill>
                <a:srgbClr val="0000CC"/>
              </a:solidFill>
            </a:endParaRPr>
          </a:p>
        </p:txBody>
      </p:sp>
      <p:cxnSp>
        <p:nvCxnSpPr>
          <p:cNvPr id="18" name="Straight Arrow Connector 17"/>
          <p:cNvCxnSpPr/>
          <p:nvPr/>
        </p:nvCxnSpPr>
        <p:spPr>
          <a:xfrm flipH="1">
            <a:off x="4267200" y="4353623"/>
            <a:ext cx="166255" cy="634013"/>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800" y="5508384"/>
            <a:ext cx="2262909" cy="579646"/>
          </a:xfrm>
          <a:prstGeom prst="rect">
            <a:avLst/>
          </a:prstGeom>
          <a:noFill/>
        </p:spPr>
        <p:txBody>
          <a:bodyPr wrap="square" rtlCol="0">
            <a:spAutoFit/>
          </a:bodyPr>
          <a:lstStyle/>
          <a:p>
            <a:pPr algn="ctr">
              <a:lnSpc>
                <a:spcPts val="1900"/>
              </a:lnSpc>
            </a:pPr>
            <a:r>
              <a:rPr lang="en-US" b="1" i="1" dirty="0" smtClean="0">
                <a:solidFill>
                  <a:srgbClr val="0000CC"/>
                </a:solidFill>
              </a:rPr>
              <a:t>LARP mechanical structure comparison</a:t>
            </a:r>
            <a:endParaRPr lang="en-US" b="1" i="1" spc="50" dirty="0">
              <a:solidFill>
                <a:srgbClr val="0000CC"/>
              </a:solidFill>
            </a:endParaRPr>
          </a:p>
        </p:txBody>
      </p:sp>
      <p:sp>
        <p:nvSpPr>
          <p:cNvPr id="22" name="TextBox 21"/>
          <p:cNvSpPr txBox="1"/>
          <p:nvPr/>
        </p:nvSpPr>
        <p:spPr>
          <a:xfrm>
            <a:off x="6095972" y="5169220"/>
            <a:ext cx="3006436" cy="579646"/>
          </a:xfrm>
          <a:prstGeom prst="rect">
            <a:avLst/>
          </a:prstGeom>
          <a:noFill/>
        </p:spPr>
        <p:txBody>
          <a:bodyPr wrap="square" rtlCol="0">
            <a:spAutoFit/>
          </a:bodyPr>
          <a:lstStyle/>
          <a:p>
            <a:pPr algn="ctr">
              <a:lnSpc>
                <a:spcPts val="1900"/>
              </a:lnSpc>
            </a:pPr>
            <a:r>
              <a:rPr lang="en-US" b="1" i="1" dirty="0" smtClean="0">
                <a:solidFill>
                  <a:srgbClr val="0000CC"/>
                </a:solidFill>
              </a:rPr>
              <a:t>New proposed compact mechanical structure</a:t>
            </a:r>
            <a:endParaRPr lang="en-US" b="1" i="1" spc="50" dirty="0">
              <a:solidFill>
                <a:srgbClr val="0000CC"/>
              </a:solidFill>
            </a:endParaRPr>
          </a:p>
        </p:txBody>
      </p:sp>
      <p:grpSp>
        <p:nvGrpSpPr>
          <p:cNvPr id="23" name="Group 22"/>
          <p:cNvGrpSpPr/>
          <p:nvPr/>
        </p:nvGrpSpPr>
        <p:grpSpPr>
          <a:xfrm>
            <a:off x="204385" y="3056491"/>
            <a:ext cx="5272229" cy="2240919"/>
            <a:chOff x="204385" y="3056491"/>
            <a:chExt cx="5272229" cy="2240919"/>
          </a:xfrm>
        </p:grpSpPr>
        <p:grpSp>
          <p:nvGrpSpPr>
            <p:cNvPr id="20" name="Group 19"/>
            <p:cNvGrpSpPr/>
            <p:nvPr/>
          </p:nvGrpSpPr>
          <p:grpSpPr>
            <a:xfrm>
              <a:off x="204385" y="3221422"/>
              <a:ext cx="2006294" cy="2075988"/>
              <a:chOff x="204385" y="3221422"/>
              <a:chExt cx="2006294" cy="2075988"/>
            </a:xfrm>
          </p:grpSpPr>
          <p:sp>
            <p:nvSpPr>
              <p:cNvPr id="9" name="Rectangle 8"/>
              <p:cNvSpPr/>
              <p:nvPr/>
            </p:nvSpPr>
            <p:spPr>
              <a:xfrm>
                <a:off x="204385" y="3221422"/>
                <a:ext cx="2006294" cy="207598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04385" y="3261032"/>
                <a:ext cx="2006294" cy="2006294"/>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04385" y="3256269"/>
                <a:ext cx="2006294" cy="2006294"/>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1" name="Right Arrow 10"/>
            <p:cNvSpPr/>
            <p:nvPr/>
          </p:nvSpPr>
          <p:spPr>
            <a:xfrm>
              <a:off x="3495230" y="3056491"/>
              <a:ext cx="1981384" cy="402672"/>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4024199" y="5689622"/>
            <a:ext cx="5024171" cy="710707"/>
          </a:xfrm>
          <a:prstGeom prst="rect">
            <a:avLst/>
          </a:prstGeom>
          <a:solidFill>
            <a:srgbClr val="FFFF99">
              <a:alpha val="74902"/>
            </a:srgbClr>
          </a:solidFill>
        </p:spPr>
        <p:txBody>
          <a:bodyPr wrap="square">
            <a:spAutoFit/>
          </a:bodyPr>
          <a:lstStyle/>
          <a:p>
            <a:pPr algn="just">
              <a:lnSpc>
                <a:spcPts val="1600"/>
              </a:lnSpc>
            </a:pPr>
            <a:r>
              <a:rPr lang="en-US" sz="1600" dirty="0" smtClean="0"/>
              <a:t>See B. Parker, </a:t>
            </a:r>
            <a:r>
              <a:rPr lang="en-US" sz="1600" i="1" dirty="0" smtClean="0"/>
              <a:t>et.al.,</a:t>
            </a:r>
            <a:r>
              <a:rPr lang="en-US" sz="1600" dirty="0" smtClean="0"/>
              <a:t> IPAC18 </a:t>
            </a:r>
            <a:r>
              <a:rPr lang="en-US" sz="1600" dirty="0"/>
              <a:t>paper, WEPMF014, </a:t>
            </a:r>
            <a:r>
              <a:rPr lang="en-US" sz="1600" dirty="0" smtClean="0"/>
              <a:t>“Fast </a:t>
            </a:r>
            <a:r>
              <a:rPr lang="en-US" sz="1600" dirty="0"/>
              <a:t>Track Actively Shielded Nb3Sn IR Quadrupole </a:t>
            </a:r>
            <a:r>
              <a:rPr lang="en-US" sz="1600" dirty="0" smtClean="0"/>
              <a:t>R&amp;D,” at URL: https</a:t>
            </a:r>
            <a:r>
              <a:rPr lang="en-US" sz="1600" dirty="0"/>
              <a:t>://doi.org/10.18429/JACoW-IPAC2018-WEPMF014</a:t>
            </a:r>
          </a:p>
        </p:txBody>
      </p:sp>
    </p:spTree>
    <p:extLst>
      <p:ext uri="{BB962C8B-B14F-4D97-AF65-F5344CB8AC3E}">
        <p14:creationId xmlns:p14="http://schemas.microsoft.com/office/powerpoint/2010/main" val="391620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93C5830-40F3-F04E-B2E3-10E6672BA8FF}" type="slidenum">
              <a:rPr lang="en-US" smtClean="0"/>
              <a:pPr/>
              <a:t>13</a:t>
            </a:fld>
            <a:endParaRPr lang="en-US"/>
          </a:p>
        </p:txBody>
      </p:sp>
      <p:sp>
        <p:nvSpPr>
          <p:cNvPr id="14" name="Title 1"/>
          <p:cNvSpPr txBox="1">
            <a:spLocks/>
          </p:cNvSpPr>
          <p:nvPr/>
        </p:nvSpPr>
        <p:spPr>
          <a:xfrm>
            <a:off x="-1" y="182969"/>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3200" dirty="0" smtClean="0"/>
              <a:t>Fast Track R&amp;D Magnet: Design Summary</a:t>
            </a:r>
            <a:endParaRPr lang="en-US" sz="3200"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3504"/>
            <a:ext cx="3427639" cy="6054496"/>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226" y="1795460"/>
            <a:ext cx="5540713" cy="4373571"/>
          </a:xfrm>
          <a:prstGeom prst="rect">
            <a:avLst/>
          </a:prstGeom>
          <a:effectLst>
            <a:outerShdw blurRad="63500" sx="102000" sy="102000" algn="ctr" rotWithShape="0">
              <a:prstClr val="black">
                <a:alpha val="40000"/>
              </a:prstClr>
            </a:outerShdw>
          </a:effectLst>
        </p:spPr>
      </p:pic>
      <p:sp>
        <p:nvSpPr>
          <p:cNvPr id="17" name="Rectangle 16"/>
          <p:cNvSpPr/>
          <p:nvPr/>
        </p:nvSpPr>
        <p:spPr>
          <a:xfrm>
            <a:off x="3766233" y="737878"/>
            <a:ext cx="5241957" cy="974626"/>
          </a:xfrm>
          <a:prstGeom prst="rect">
            <a:avLst/>
          </a:prstGeom>
        </p:spPr>
        <p:txBody>
          <a:bodyPr wrap="square">
            <a:spAutoFit/>
          </a:bodyPr>
          <a:lstStyle/>
          <a:p>
            <a:pPr marL="285750" indent="-285750">
              <a:spcAft>
                <a:spcPts val="200"/>
              </a:spcAft>
              <a:buFont typeface="Arial" panose="020B0604020202020204" pitchFamily="34" charset="0"/>
              <a:buChar char="•"/>
            </a:pPr>
            <a:r>
              <a:rPr lang="en-US" dirty="0"/>
              <a:t>Longitudinal prestress </a:t>
            </a:r>
            <a:r>
              <a:rPr lang="en-US" dirty="0" smtClean="0"/>
              <a:t>is </a:t>
            </a:r>
            <a:r>
              <a:rPr lang="en-US" dirty="0"/>
              <a:t>applied from endplates</a:t>
            </a:r>
            <a:r>
              <a:rPr lang="en-US" dirty="0" smtClean="0"/>
              <a:t>.</a:t>
            </a:r>
          </a:p>
          <a:p>
            <a:pPr marL="285750" indent="-285750">
              <a:spcAft>
                <a:spcPts val="200"/>
              </a:spcAft>
              <a:buFont typeface="Arial" panose="020B0604020202020204" pitchFamily="34" charset="0"/>
              <a:buChar char="•"/>
            </a:pPr>
            <a:r>
              <a:rPr lang="en-US" dirty="0" smtClean="0"/>
              <a:t>Linear transfer function (i.e. no yoke to saturate).</a:t>
            </a:r>
          </a:p>
          <a:p>
            <a:pPr marL="285750" indent="-285750">
              <a:spcAft>
                <a:spcPts val="200"/>
              </a:spcAft>
              <a:buFont typeface="Arial" panose="020B0604020202020204" pitchFamily="34" charset="0"/>
              <a:buChar char="•"/>
            </a:pPr>
            <a:r>
              <a:rPr lang="en-US" dirty="0" smtClean="0"/>
              <a:t>Coordinated operation using two power supplies.</a:t>
            </a:r>
            <a:endParaRPr lang="en-US" dirty="0"/>
          </a:p>
        </p:txBody>
      </p:sp>
    </p:spTree>
    <p:extLst>
      <p:ext uri="{BB962C8B-B14F-4D97-AF65-F5344CB8AC3E}">
        <p14:creationId xmlns:p14="http://schemas.microsoft.com/office/powerpoint/2010/main" val="601874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883" y="3946843"/>
            <a:ext cx="5051827" cy="2438399"/>
          </a:xfrm>
          <a:prstGeom prst="rect">
            <a:avLst/>
          </a:prstGeom>
          <a:effectLst>
            <a:outerShdw blurRad="63500" sx="102000" sy="102000" algn="ctr" rotWithShape="0">
              <a:prstClr val="black">
                <a:alpha val="40000"/>
              </a:prstClr>
            </a:outerShdw>
          </a:effectLst>
        </p:spPr>
      </p:pic>
      <p:sp>
        <p:nvSpPr>
          <p:cNvPr id="2" name="Slide Number Placeholder 1"/>
          <p:cNvSpPr>
            <a:spLocks noGrp="1"/>
          </p:cNvSpPr>
          <p:nvPr>
            <p:ph type="sldNum" sz="quarter" idx="12"/>
          </p:nvPr>
        </p:nvSpPr>
        <p:spPr/>
        <p:txBody>
          <a:bodyPr/>
          <a:lstStyle/>
          <a:p>
            <a:fld id="{893C5830-40F3-F04E-B2E3-10E6672BA8FF}" type="slidenum">
              <a:rPr lang="en-US" smtClean="0"/>
              <a:pPr/>
              <a:t>14</a:t>
            </a:fld>
            <a:endParaRPr lang="en-US"/>
          </a:p>
        </p:txBody>
      </p:sp>
      <p:sp>
        <p:nvSpPr>
          <p:cNvPr id="14" name="Title 1"/>
          <p:cNvSpPr txBox="1">
            <a:spLocks/>
          </p:cNvSpPr>
          <p:nvPr/>
        </p:nvSpPr>
        <p:spPr>
          <a:xfrm>
            <a:off x="-1" y="114873"/>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3800" dirty="0" smtClean="0"/>
              <a:t>Fast Track R&amp;D Magnet: Present Status</a:t>
            </a:r>
            <a:endParaRPr lang="en-US" sz="3800" dirty="0"/>
          </a:p>
        </p:txBody>
      </p:sp>
      <p:sp>
        <p:nvSpPr>
          <p:cNvPr id="17" name="Rectangle 16"/>
          <p:cNvSpPr/>
          <p:nvPr/>
        </p:nvSpPr>
        <p:spPr>
          <a:xfrm>
            <a:off x="715221" y="710625"/>
            <a:ext cx="7994210" cy="3195747"/>
          </a:xfrm>
          <a:prstGeom prst="rect">
            <a:avLst/>
          </a:prstGeom>
        </p:spPr>
        <p:txBody>
          <a:bodyPr wrap="square">
            <a:spAutoFit/>
          </a:bodyPr>
          <a:lstStyle/>
          <a:p>
            <a:pPr marL="285750" indent="-285750">
              <a:lnSpc>
                <a:spcPts val="3000"/>
              </a:lnSpc>
              <a:spcAft>
                <a:spcPts val="600"/>
              </a:spcAft>
              <a:buFont typeface="Arial" panose="020B0604020202020204" pitchFamily="34" charset="0"/>
              <a:buChar char="•"/>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on main assembly design in progress</a:t>
            </a:r>
            <a:r>
              <a:rPr lang="en-US" sz="2800" dirty="0" smtClean="0">
                <a:latin typeface="Arial" panose="020B0604020202020204" pitchFamily="34" charset="0"/>
                <a:cs typeface="Arial" panose="020B0604020202020204" pitchFamily="34" charset="0"/>
              </a:rPr>
              <a:t>,</a:t>
            </a:r>
          </a:p>
          <a:p>
            <a:pPr marL="285750" indent="-285750">
              <a:lnSpc>
                <a:spcPts val="3000"/>
              </a:lnSpc>
              <a:spcAft>
                <a:spcPts val="600"/>
              </a:spcAft>
              <a:buFont typeface="Arial" panose="020B0604020202020204" pitchFamily="34" charset="0"/>
              <a:buChar char="•"/>
            </a:pPr>
            <a:r>
              <a:rPr lang="en-US" sz="2800" dirty="0" smtClean="0">
                <a:latin typeface="Arial" panose="020B0604020202020204" pitchFamily="34" charset="0"/>
                <a:cs typeface="Arial" panose="020B0604020202020204" pitchFamily="34" charset="0"/>
              </a:rPr>
              <a:t>Shield </a:t>
            </a:r>
            <a:r>
              <a:rPr lang="en-US" sz="2800" dirty="0">
                <a:latin typeface="Arial" panose="020B0604020202020204" pitchFamily="34" charset="0"/>
                <a:cs typeface="Arial" panose="020B0604020202020204" pitchFamily="34" charset="0"/>
              </a:rPr>
              <a:t>quad support tube order placed</a:t>
            </a:r>
            <a:r>
              <a:rPr lang="en-US" sz="2800" dirty="0" smtClean="0">
                <a:latin typeface="Arial" panose="020B0604020202020204" pitchFamily="34" charset="0"/>
                <a:cs typeface="Arial" panose="020B0604020202020204" pitchFamily="34" charset="0"/>
              </a:rPr>
              <a:t>,</a:t>
            </a:r>
          </a:p>
          <a:p>
            <a:pPr marL="285750" indent="-285750">
              <a:lnSpc>
                <a:spcPts val="3000"/>
              </a:lnSpc>
              <a:spcAft>
                <a:spcPts val="600"/>
              </a:spcAft>
              <a:buFont typeface="Arial" panose="020B0604020202020204" pitchFamily="34" charset="0"/>
              <a:buChar char="•"/>
            </a:pPr>
            <a:r>
              <a:rPr lang="en-US" sz="2800" dirty="0" smtClean="0">
                <a:latin typeface="Arial" panose="020B0604020202020204" pitchFamily="34" charset="0"/>
                <a:cs typeface="Arial" panose="020B0604020202020204" pitchFamily="34" charset="0"/>
              </a:rPr>
              <a:t>Short </a:t>
            </a:r>
            <a:r>
              <a:rPr lang="en-US" sz="2800" dirty="0">
                <a:latin typeface="Arial" panose="020B0604020202020204" pitchFamily="34" charset="0"/>
                <a:cs typeface="Arial" panose="020B0604020202020204" pitchFamily="34" charset="0"/>
              </a:rPr>
              <a:t>main quad mechanical assembly </a:t>
            </a:r>
            <a:r>
              <a:rPr lang="en-US" sz="2800" dirty="0" smtClean="0">
                <a:latin typeface="Arial" panose="020B0604020202020204" pitchFamily="34" charset="0"/>
                <a:cs typeface="Arial" panose="020B0604020202020204" pitchFamily="34" charset="0"/>
              </a:rPr>
              <a:t>test underway,</a:t>
            </a:r>
          </a:p>
          <a:p>
            <a:pPr marL="285750" indent="-285750">
              <a:lnSpc>
                <a:spcPts val="3000"/>
              </a:lnSpc>
              <a:spcAft>
                <a:spcPts val="600"/>
              </a:spcAft>
              <a:buFont typeface="Arial" panose="020B0604020202020204" pitchFamily="34" charset="0"/>
              <a:buChar char="•"/>
            </a:pPr>
            <a:r>
              <a:rPr lang="en-US" sz="2800" dirty="0" smtClean="0">
                <a:latin typeface="Arial" panose="020B0604020202020204" pitchFamily="34" charset="0"/>
                <a:cs typeface="Arial" panose="020B0604020202020204" pitchFamily="34" charset="0"/>
              </a:rPr>
              <a:t>Direct </a:t>
            </a:r>
            <a:r>
              <a:rPr lang="en-US" sz="2800" dirty="0">
                <a:latin typeface="Arial" panose="020B0604020202020204" pitchFamily="34" charset="0"/>
                <a:cs typeface="Arial" panose="020B0604020202020204" pitchFamily="34" charset="0"/>
              </a:rPr>
              <a:t>Wind machine modifications for shield quad fabrication underway, </a:t>
            </a:r>
            <a:endParaRPr lang="en-US" sz="2800" dirty="0" smtClean="0">
              <a:latin typeface="Arial" panose="020B0604020202020204" pitchFamily="34" charset="0"/>
              <a:cs typeface="Arial" panose="020B0604020202020204" pitchFamily="34" charset="0"/>
            </a:endParaRPr>
          </a:p>
          <a:p>
            <a:pPr marL="285750" indent="-285750">
              <a:lnSpc>
                <a:spcPts val="3000"/>
              </a:lnSpc>
              <a:spcAft>
                <a:spcPts val="600"/>
              </a:spcAft>
              <a:buFont typeface="Arial" panose="020B0604020202020204" pitchFamily="34" charset="0"/>
              <a:buChar char="•"/>
            </a:pPr>
            <a:r>
              <a:rPr lang="en-US" sz="2800" dirty="0" smtClean="0">
                <a:latin typeface="Arial" panose="020B0604020202020204" pitchFamily="34" charset="0"/>
                <a:cs typeface="Arial" panose="020B0604020202020204" pitchFamily="34" charset="0"/>
              </a:rPr>
              <a:t>Waiting </a:t>
            </a:r>
            <a:r>
              <a:rPr lang="en-US" sz="2800" dirty="0">
                <a:latin typeface="Arial" panose="020B0604020202020204" pitchFamily="34" charset="0"/>
                <a:cs typeface="Arial" panose="020B0604020202020204" pitchFamily="34" charset="0"/>
              </a:rPr>
              <a:t>for Nb</a:t>
            </a:r>
            <a:r>
              <a:rPr lang="en-US" sz="3000" baseline="-2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Sn coils to </a:t>
            </a:r>
            <a:r>
              <a:rPr lang="en-US" sz="2800" dirty="0" smtClean="0">
                <a:latin typeface="Arial" panose="020B0604020202020204" pitchFamily="34" charset="0"/>
                <a:cs typeface="Arial" panose="020B0604020202020204" pitchFamily="34" charset="0"/>
              </a:rPr>
              <a:t>arrive </a:t>
            </a:r>
            <a:r>
              <a:rPr lang="en-US" sz="2800" dirty="0">
                <a:latin typeface="Arial" panose="020B0604020202020204" pitchFamily="34" charset="0"/>
                <a:cs typeface="Arial" panose="020B0604020202020204" pitchFamily="34" charset="0"/>
              </a:rPr>
              <a:t>from LBNL.</a:t>
            </a:r>
            <a:endParaRPr lang="en-US" sz="28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23" y="3946844"/>
            <a:ext cx="3395046" cy="2452546"/>
          </a:xfrm>
          <a:prstGeom prst="rect">
            <a:avLst/>
          </a:prstGeom>
          <a:effectLst>
            <a:outerShdw blurRad="63500" sx="102000" sy="102000" algn="ctr" rotWithShape="0">
              <a:prstClr val="black">
                <a:alpha val="40000"/>
              </a:prstClr>
            </a:outerShdw>
          </a:effectLst>
        </p:spPr>
      </p:pic>
      <p:sp>
        <p:nvSpPr>
          <p:cNvPr id="18" name="TextBox 17"/>
          <p:cNvSpPr txBox="1"/>
          <p:nvPr/>
        </p:nvSpPr>
        <p:spPr>
          <a:xfrm>
            <a:off x="264448" y="4041725"/>
            <a:ext cx="3288271" cy="338554"/>
          </a:xfrm>
          <a:prstGeom prst="rect">
            <a:avLst/>
          </a:prstGeom>
          <a:solidFill>
            <a:srgbClr val="0000CC">
              <a:alpha val="20000"/>
            </a:srgb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algn="ctr"/>
            <a:r>
              <a:rPr lang="en-US" sz="1600" b="1" spc="30" dirty="0" smtClean="0">
                <a:solidFill>
                  <a:srgbClr val="FFFF66"/>
                </a:solidFill>
              </a:rPr>
              <a:t>Reuse Instrumented HQ Coil Pieces</a:t>
            </a:r>
            <a:endParaRPr lang="en-US" sz="1600" b="1" spc="30" dirty="0">
              <a:solidFill>
                <a:srgbClr val="FFFF66"/>
              </a:solidFill>
            </a:endParaRPr>
          </a:p>
        </p:txBody>
      </p:sp>
      <p:grpSp>
        <p:nvGrpSpPr>
          <p:cNvPr id="12" name="Group 11"/>
          <p:cNvGrpSpPr/>
          <p:nvPr/>
        </p:nvGrpSpPr>
        <p:grpSpPr>
          <a:xfrm>
            <a:off x="7524749" y="4114148"/>
            <a:ext cx="1372892" cy="50657"/>
            <a:chOff x="7568700" y="4114149"/>
            <a:chExt cx="1321798" cy="31038"/>
          </a:xfrm>
        </p:grpSpPr>
        <p:cxnSp>
          <p:nvCxnSpPr>
            <p:cNvPr id="10" name="Straight Connector 9"/>
            <p:cNvCxnSpPr/>
            <p:nvPr/>
          </p:nvCxnSpPr>
          <p:spPr>
            <a:xfrm>
              <a:off x="7568700" y="4114149"/>
              <a:ext cx="1321798" cy="0"/>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568700" y="4145187"/>
              <a:ext cx="1321798" cy="0"/>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573173" y="6000504"/>
            <a:ext cx="2859950" cy="338554"/>
          </a:xfrm>
          <a:prstGeom prst="rect">
            <a:avLst/>
          </a:prstGeom>
          <a:solidFill>
            <a:srgbClr val="0000CC">
              <a:alpha val="20000"/>
            </a:srgbClr>
          </a:solidFill>
          <a:ln>
            <a:solidFill>
              <a:schemeClr val="tx1"/>
            </a:solidFill>
          </a:ln>
          <a:effectLst>
            <a:outerShdw blurRad="50800" dist="38100" dir="5400000" algn="t" rotWithShape="0">
              <a:prstClr val="black">
                <a:alpha val="40000"/>
              </a:prstClr>
            </a:outerShdw>
          </a:effectLst>
        </p:spPr>
        <p:txBody>
          <a:bodyPr wrap="none" rtlCol="0">
            <a:spAutoFit/>
          </a:bodyPr>
          <a:lstStyle/>
          <a:p>
            <a:pPr algn="r"/>
            <a:r>
              <a:rPr lang="en-US" sz="1600" b="1" spc="30" dirty="0" smtClean="0">
                <a:solidFill>
                  <a:srgbClr val="FFFF66"/>
                </a:solidFill>
              </a:rPr>
              <a:t>Old Mechanical Test Assembly</a:t>
            </a:r>
            <a:endParaRPr lang="en-US" sz="1600" b="1" spc="30" dirty="0">
              <a:solidFill>
                <a:srgbClr val="FFFF66"/>
              </a:solidFill>
            </a:endParaRPr>
          </a:p>
        </p:txBody>
      </p:sp>
    </p:spTree>
    <p:extLst>
      <p:ext uri="{BB962C8B-B14F-4D97-AF65-F5344CB8AC3E}">
        <p14:creationId xmlns:p14="http://schemas.microsoft.com/office/powerpoint/2010/main" val="1136048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208" y="874671"/>
            <a:ext cx="6830568" cy="516314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208" y="874671"/>
            <a:ext cx="6830568" cy="5163149"/>
          </a:xfrm>
          <a:prstGeom prst="rect">
            <a:avLst/>
          </a:prstGeom>
        </p:spPr>
      </p:pic>
      <p:sp>
        <p:nvSpPr>
          <p:cNvPr id="7" name="Rectangle 6"/>
          <p:cNvSpPr/>
          <p:nvPr/>
        </p:nvSpPr>
        <p:spPr>
          <a:xfrm>
            <a:off x="1196626" y="6100176"/>
            <a:ext cx="4115603" cy="28320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3C5830-40F3-F04E-B2E3-10E6672BA8FF}" type="slidenum">
              <a:rPr lang="en-US" smtClean="0"/>
              <a:pPr/>
              <a:t>15</a:t>
            </a:fld>
            <a:endParaRPr lang="en-US"/>
          </a:p>
        </p:txBody>
      </p:sp>
      <p:sp>
        <p:nvSpPr>
          <p:cNvPr id="4" name="Title 1"/>
          <p:cNvSpPr txBox="1">
            <a:spLocks/>
          </p:cNvSpPr>
          <p:nvPr/>
        </p:nvSpPr>
        <p:spPr>
          <a:xfrm>
            <a:off x="-1" y="183247"/>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3800" dirty="0" smtClean="0"/>
              <a:t>eRHIC IR Value Engineering (Overlay)*</a:t>
            </a:r>
            <a:endParaRPr lang="en-US" sz="3800" dirty="0"/>
          </a:p>
        </p:txBody>
      </p:sp>
      <p:sp>
        <p:nvSpPr>
          <p:cNvPr id="6" name="TextBox 5"/>
          <p:cNvSpPr txBox="1"/>
          <p:nvPr/>
        </p:nvSpPr>
        <p:spPr>
          <a:xfrm>
            <a:off x="1126953" y="6056631"/>
            <a:ext cx="4258923" cy="369332"/>
          </a:xfrm>
          <a:prstGeom prst="rect">
            <a:avLst/>
          </a:prstGeom>
          <a:noFill/>
        </p:spPr>
        <p:txBody>
          <a:bodyPr wrap="none" rtlCol="0">
            <a:spAutoFit/>
          </a:bodyPr>
          <a:lstStyle/>
          <a:p>
            <a:r>
              <a:rPr lang="en-US" b="1" dirty="0" smtClean="0"/>
              <a:t>*Coordinate Reference = e-beam direction.</a:t>
            </a:r>
            <a:endParaRPr lang="en-US" b="1" dirty="0"/>
          </a:p>
        </p:txBody>
      </p:sp>
    </p:spTree>
    <p:extLst>
      <p:ext uri="{BB962C8B-B14F-4D97-AF65-F5344CB8AC3E}">
        <p14:creationId xmlns:p14="http://schemas.microsoft.com/office/powerpoint/2010/main" val="421892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93C5830-40F3-F04E-B2E3-10E6672BA8FF}" type="slidenum">
              <a:rPr lang="en-US" smtClean="0"/>
              <a:pPr/>
              <a:t>16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37" y="1941353"/>
            <a:ext cx="5044450" cy="4264161"/>
          </a:xfrm>
          <a:prstGeom prst="rect">
            <a:avLst/>
          </a:prstGeom>
        </p:spPr>
      </p:pic>
      <p:sp>
        <p:nvSpPr>
          <p:cNvPr id="4" name="Rectangle 3"/>
          <p:cNvSpPr/>
          <p:nvPr/>
        </p:nvSpPr>
        <p:spPr>
          <a:xfrm>
            <a:off x="81638" y="6351237"/>
            <a:ext cx="4594860" cy="28320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53" y="6307692"/>
            <a:ext cx="4831002" cy="369332"/>
          </a:xfrm>
          <a:prstGeom prst="rect">
            <a:avLst/>
          </a:prstGeom>
          <a:noFill/>
        </p:spPr>
        <p:txBody>
          <a:bodyPr wrap="none" rtlCol="0">
            <a:spAutoFit/>
          </a:bodyPr>
          <a:lstStyle/>
          <a:p>
            <a:r>
              <a:rPr lang="en-US" b="1" dirty="0" smtClean="0"/>
              <a:t>*Coordinate Reference = hadron beam direction.</a:t>
            </a:r>
            <a:endParaRPr lang="en-US" b="1" dirty="0"/>
          </a:p>
        </p:txBody>
      </p:sp>
      <p:sp>
        <p:nvSpPr>
          <p:cNvPr id="6" name="Title 1"/>
          <p:cNvSpPr txBox="1">
            <a:spLocks/>
          </p:cNvSpPr>
          <p:nvPr/>
        </p:nvSpPr>
        <p:spPr>
          <a:xfrm>
            <a:off x="-1" y="309711"/>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3100" spc="-20" dirty="0" smtClean="0"/>
              <a:t>Value Engineering Forward Hadron Magnets Detail*</a:t>
            </a:r>
            <a:endParaRPr lang="en-US" sz="3100" spc="-20" dirty="0"/>
          </a:p>
        </p:txBody>
      </p:sp>
      <p:sp>
        <p:nvSpPr>
          <p:cNvPr id="7" name="TextBox 6"/>
          <p:cNvSpPr txBox="1"/>
          <p:nvPr/>
        </p:nvSpPr>
        <p:spPr>
          <a:xfrm>
            <a:off x="64219" y="1019465"/>
            <a:ext cx="4798383" cy="646331"/>
          </a:xfrm>
          <a:prstGeom prst="rect">
            <a:avLst/>
          </a:prstGeom>
          <a:solidFill>
            <a:srgbClr val="FFFFCC"/>
          </a:solidFill>
        </p:spPr>
        <p:txBody>
          <a:bodyPr wrap="square" rtlCol="0">
            <a:spAutoFit/>
          </a:bodyPr>
          <a:lstStyle/>
          <a:p>
            <a:r>
              <a:rPr lang="en-US" dirty="0" smtClean="0">
                <a:solidFill>
                  <a:srgbClr val="500000"/>
                </a:solidFill>
                <a:latin typeface="Arial" panose="020B0604020202020204" pitchFamily="34" charset="0"/>
                <a:cs typeface="Arial" panose="020B0604020202020204" pitchFamily="34" charset="0"/>
              </a:rPr>
              <a:t>Developing a new aperture Nb</a:t>
            </a:r>
            <a:r>
              <a:rPr lang="en-US" sz="2000" baseline="-20000" dirty="0" smtClean="0">
                <a:solidFill>
                  <a:srgbClr val="500000"/>
                </a:solidFill>
                <a:latin typeface="Arial" panose="020B0604020202020204" pitchFamily="34" charset="0"/>
                <a:cs typeface="Arial" panose="020B0604020202020204" pitchFamily="34" charset="0"/>
              </a:rPr>
              <a:t>3</a:t>
            </a:r>
            <a:r>
              <a:rPr lang="en-US" dirty="0" smtClean="0">
                <a:solidFill>
                  <a:srgbClr val="500000"/>
                </a:solidFill>
                <a:latin typeface="Arial" panose="020B0604020202020204" pitchFamily="34" charset="0"/>
                <a:cs typeface="Arial" panose="020B0604020202020204" pitchFamily="34" charset="0"/>
              </a:rPr>
              <a:t>Sn magnet is a high cost activity; look to use only </a:t>
            </a:r>
            <a:r>
              <a:rPr lang="en-US" dirty="0" err="1" smtClean="0">
                <a:solidFill>
                  <a:srgbClr val="500000"/>
                </a:solidFill>
                <a:latin typeface="Arial" panose="020B0604020202020204" pitchFamily="34" charset="0"/>
                <a:cs typeface="Arial" panose="020B0604020202020204" pitchFamily="34" charset="0"/>
              </a:rPr>
              <a:t>NbTi</a:t>
            </a:r>
            <a:r>
              <a:rPr lang="en-US" dirty="0" smtClean="0">
                <a:solidFill>
                  <a:srgbClr val="500000"/>
                </a:solidFill>
                <a:latin typeface="Arial" panose="020B0604020202020204" pitchFamily="34" charset="0"/>
                <a:cs typeface="Arial" panose="020B0604020202020204" pitchFamily="34" charset="0"/>
              </a:rPr>
              <a:t>.</a:t>
            </a:r>
            <a:endParaRPr lang="en-US" dirty="0">
              <a:solidFill>
                <a:srgbClr val="500000"/>
              </a:solidFill>
              <a:latin typeface="Arial" panose="020B0604020202020204" pitchFamily="34" charset="0"/>
              <a:cs typeface="Arial" panose="020B0604020202020204" pitchFamily="34" charset="0"/>
            </a:endParaRPr>
          </a:p>
        </p:txBody>
      </p:sp>
      <p:sp>
        <p:nvSpPr>
          <p:cNvPr id="8" name="TextBox 7"/>
          <p:cNvSpPr txBox="1"/>
          <p:nvPr/>
        </p:nvSpPr>
        <p:spPr>
          <a:xfrm>
            <a:off x="4990011" y="922351"/>
            <a:ext cx="4153989" cy="5491247"/>
          </a:xfrm>
          <a:prstGeom prst="rect">
            <a:avLst/>
          </a:prstGeom>
          <a:noFill/>
        </p:spPr>
        <p:txBody>
          <a:bodyPr wrap="square" rtlCol="0">
            <a:spAutoFit/>
          </a:bodyPr>
          <a:lstStyle/>
          <a:p>
            <a:pPr marL="285750" indent="-285750">
              <a:lnSpc>
                <a:spcPts val="1900"/>
              </a:lnSpc>
              <a:spcAft>
                <a:spcPts val="1000"/>
              </a:spcAft>
              <a:buFont typeface="Arial" panose="020B0604020202020204" pitchFamily="34" charset="0"/>
              <a:buChar char="•"/>
            </a:pPr>
            <a:r>
              <a:rPr lang="en-US" dirty="0" smtClean="0"/>
              <a:t>In our internal cost review we found that developing a new style Nb</a:t>
            </a:r>
            <a:r>
              <a:rPr lang="en-US" baseline="-25000" dirty="0" smtClean="0"/>
              <a:t>3</a:t>
            </a:r>
            <a:r>
              <a:rPr lang="en-US" dirty="0" smtClean="0"/>
              <a:t>Sn coil is expensive (tooling and prototype).</a:t>
            </a:r>
          </a:p>
          <a:p>
            <a:pPr marL="285750" indent="-285750">
              <a:lnSpc>
                <a:spcPts val="1900"/>
              </a:lnSpc>
              <a:spcAft>
                <a:spcPts val="1000"/>
              </a:spcAft>
              <a:buFont typeface="Arial" panose="020B0604020202020204" pitchFamily="34" charset="0"/>
              <a:buChar char="•"/>
            </a:pPr>
            <a:r>
              <a:rPr lang="en-US" dirty="0" smtClean="0"/>
              <a:t>Note that for Fast Track R&amp;D we avoid this cost by reusing an existing coil.</a:t>
            </a:r>
          </a:p>
          <a:p>
            <a:pPr marL="285750" indent="-285750">
              <a:lnSpc>
                <a:spcPts val="1900"/>
              </a:lnSpc>
              <a:spcAft>
                <a:spcPts val="1000"/>
              </a:spcAft>
              <a:buFont typeface="Arial" panose="020B0604020202020204" pitchFamily="34" charset="0"/>
              <a:buChar char="•"/>
            </a:pPr>
            <a:r>
              <a:rPr lang="en-US" dirty="0" smtClean="0"/>
              <a:t>By lengthening Q1PF, we reduce its gradient to what </a:t>
            </a:r>
            <a:r>
              <a:rPr lang="en-US" dirty="0" err="1" smtClean="0"/>
              <a:t>NbTi</a:t>
            </a:r>
            <a:r>
              <a:rPr lang="en-US" dirty="0" smtClean="0"/>
              <a:t> can provide.</a:t>
            </a:r>
          </a:p>
          <a:p>
            <a:pPr marL="285750" indent="-285750">
              <a:lnSpc>
                <a:spcPts val="1900"/>
              </a:lnSpc>
              <a:spcAft>
                <a:spcPts val="1000"/>
              </a:spcAft>
              <a:buFont typeface="Arial" panose="020B0604020202020204" pitchFamily="34" charset="0"/>
              <a:buChar char="•"/>
            </a:pPr>
            <a:r>
              <a:rPr lang="en-US" dirty="0" smtClean="0"/>
              <a:t>Doing this we give up “slot” between Q1PF and Q2PF, so we have to overlap coils with electron quadrupoles.</a:t>
            </a:r>
          </a:p>
          <a:p>
            <a:pPr marL="285750" indent="-285750">
              <a:lnSpc>
                <a:spcPts val="1900"/>
              </a:lnSpc>
              <a:spcAft>
                <a:spcPts val="1000"/>
              </a:spcAft>
              <a:buFont typeface="Arial" panose="020B0604020202020204" pitchFamily="34" charset="0"/>
              <a:buChar char="•"/>
            </a:pPr>
            <a:r>
              <a:rPr lang="en-US" dirty="0" smtClean="0"/>
              <a:t>With 25 mrad crossing angle, there is sufficient yoke space to avoid magnetic cross talk between the two apertures.</a:t>
            </a:r>
          </a:p>
          <a:p>
            <a:pPr marL="285750" indent="-285750">
              <a:lnSpc>
                <a:spcPts val="1900"/>
              </a:lnSpc>
              <a:spcAft>
                <a:spcPts val="1000"/>
              </a:spcAft>
              <a:buFont typeface="Arial" panose="020B0604020202020204" pitchFamily="34" charset="0"/>
              <a:buChar char="•"/>
            </a:pPr>
            <a:r>
              <a:rPr lang="en-US" dirty="0" smtClean="0"/>
              <a:t>We minimize transverse size of Q1PF by splitting the new longer coil into two coils, A and B, with different apertures.</a:t>
            </a:r>
          </a:p>
          <a:p>
            <a:pPr marL="285750" indent="-285750">
              <a:lnSpc>
                <a:spcPts val="1900"/>
              </a:lnSpc>
              <a:spcAft>
                <a:spcPts val="1000"/>
              </a:spcAft>
              <a:buFont typeface="Arial" panose="020B0604020202020204" pitchFamily="34" charset="0"/>
              <a:buChar char="•"/>
            </a:pPr>
            <a:r>
              <a:rPr lang="en-US" dirty="0" smtClean="0"/>
              <a:t>By offsetting and rotating Q1APF and Q1BPF we provide required forward acceptance (as shown in plot).</a:t>
            </a:r>
            <a:endParaRPr lang="en-US" dirty="0"/>
          </a:p>
        </p:txBody>
      </p:sp>
      <p:sp>
        <p:nvSpPr>
          <p:cNvPr id="9" name="Rounded Rectangle 8"/>
          <p:cNvSpPr/>
          <p:nvPr/>
        </p:nvSpPr>
        <p:spPr>
          <a:xfrm>
            <a:off x="5282119" y="1770434"/>
            <a:ext cx="3706238" cy="544749"/>
          </a:xfrm>
          <a:prstGeom prst="roundRect">
            <a:avLst/>
          </a:prstGeom>
          <a:noFill/>
          <a:ln w="28575">
            <a:solidFill>
              <a:srgbClr val="6600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56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0" y="6324600"/>
            <a:ext cx="533400" cy="457200"/>
            <a:chOff x="4305300" y="3657600"/>
            <a:chExt cx="533400" cy="457200"/>
          </a:xfrm>
        </p:grpSpPr>
        <p:sp>
          <p:nvSpPr>
            <p:cNvPr id="22" name="Regular Pentagon 21"/>
            <p:cNvSpPr/>
            <p:nvPr/>
          </p:nvSpPr>
          <p:spPr>
            <a:xfrm>
              <a:off x="4305300" y="3657600"/>
              <a:ext cx="533400" cy="457200"/>
            </a:xfrm>
            <a:prstGeom prst="pentagon">
              <a:avLst/>
            </a:prstGeom>
            <a:solidFill>
              <a:srgbClr val="FFFF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343400" y="3733800"/>
              <a:ext cx="457200" cy="338554"/>
            </a:xfrm>
            <a:prstGeom prst="rect">
              <a:avLst/>
            </a:prstGeom>
            <a:noFill/>
          </p:spPr>
          <p:txBody>
            <a:bodyPr wrap="square" rtlCol="0">
              <a:spAutoFit/>
            </a:bodyPr>
            <a:lstStyle/>
            <a:p>
              <a:pPr algn="ctr"/>
              <a:fld id="{3637F7F0-7A3C-4AA4-B321-B1731E02906C}" type="slidenum">
                <a:rPr lang="en-US" sz="1600" b="1" smtClean="0">
                  <a:solidFill>
                    <a:schemeClr val="bg1"/>
                  </a:solidFill>
                  <a:latin typeface="Arial" panose="020B0604020202020204" pitchFamily="34" charset="0"/>
                  <a:cs typeface="Arial" panose="020B0604020202020204" pitchFamily="34" charset="0"/>
                </a:rPr>
                <a:pPr algn="ctr"/>
                <a:t>17</a:t>
              </a:fld>
              <a:endParaRPr lang="en-US" sz="1600" b="1" dirty="0">
                <a:solidFill>
                  <a:schemeClr val="bg1"/>
                </a:solidFill>
                <a:latin typeface="Arial" panose="020B0604020202020204" pitchFamily="34" charset="0"/>
                <a:cs typeface="Arial" panose="020B0604020202020204" pitchFamily="34" charset="0"/>
              </a:endParaRPr>
            </a:p>
          </p:txBody>
        </p:sp>
      </p:grpSp>
      <p:sp>
        <p:nvSpPr>
          <p:cNvPr id="8" name="Title 1"/>
          <p:cNvSpPr txBox="1">
            <a:spLocks/>
          </p:cNvSpPr>
          <p:nvPr/>
        </p:nvSpPr>
        <p:spPr>
          <a:xfrm>
            <a:off x="0" y="106181"/>
            <a:ext cx="9144000" cy="84058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4000" spc="-50" dirty="0" smtClean="0"/>
              <a:t>BNL Direct Wind: Coil Winding Movie</a:t>
            </a:r>
            <a:endParaRPr lang="en-US" sz="4000" spc="-50" dirty="0"/>
          </a:p>
        </p:txBody>
      </p:sp>
      <p:sp>
        <p:nvSpPr>
          <p:cNvPr id="9" name="Slide Number Placeholder 3"/>
          <p:cNvSpPr>
            <a:spLocks noGrp="1"/>
          </p:cNvSpPr>
          <p:nvPr>
            <p:ph type="sldNum" sz="quarter" idx="12"/>
          </p:nvPr>
        </p:nvSpPr>
        <p:spPr>
          <a:xfrm>
            <a:off x="3750513" y="6311899"/>
            <a:ext cx="2057400" cy="365125"/>
          </a:xfrm>
        </p:spPr>
        <p:txBody>
          <a:bodyPr/>
          <a:lstStyle/>
          <a:p>
            <a:fld id="{893C5830-40F3-F04E-B2E3-10E6672BA8FF}" type="slidenum">
              <a:rPr lang="en-US" smtClean="0"/>
              <a:pPr/>
              <a:t>17</a:t>
            </a:fld>
            <a:endParaRPr lang="en-US" dirty="0"/>
          </a:p>
        </p:txBody>
      </p:sp>
      <p:pic>
        <p:nvPicPr>
          <p:cNvPr id="2" name="DSCN0657.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grpSp>
        <p:nvGrpSpPr>
          <p:cNvPr id="3" name="Group 2"/>
          <p:cNvGrpSpPr/>
          <p:nvPr/>
        </p:nvGrpSpPr>
        <p:grpSpPr>
          <a:xfrm>
            <a:off x="5271012" y="2024296"/>
            <a:ext cx="3803710" cy="1820963"/>
            <a:chOff x="5271012" y="2024296"/>
            <a:chExt cx="3803710" cy="1820963"/>
          </a:xfrm>
        </p:grpSpPr>
        <p:sp>
          <p:nvSpPr>
            <p:cNvPr id="10" name="Rectangle 9"/>
            <p:cNvSpPr/>
            <p:nvPr/>
          </p:nvSpPr>
          <p:spPr>
            <a:xfrm>
              <a:off x="5271012" y="2024296"/>
              <a:ext cx="3762142" cy="1788631"/>
            </a:xfrm>
            <a:prstGeom prst="rect">
              <a:avLst/>
            </a:prstGeom>
            <a:effectLst/>
          </p:spPr>
          <p:txBody>
            <a:bodyPr wrap="square">
              <a:spAutoFit/>
            </a:bodyPr>
            <a:lstStyle/>
            <a:p>
              <a:pPr>
                <a:lnSpc>
                  <a:spcPts val="4400"/>
                </a:lnSpc>
              </a:pPr>
              <a:r>
                <a:rPr lang="en-US" sz="4400" dirty="0" smtClean="0">
                  <a:solidFill>
                    <a:schemeClr val="accent1">
                      <a:lumMod val="50000"/>
                    </a:schemeClr>
                  </a:solidFill>
                  <a:latin typeface="Arial" charset="0"/>
                  <a:cs typeface="Arial" charset="0"/>
                </a:rPr>
                <a:t>Flexible, cost </a:t>
              </a:r>
              <a:r>
                <a:rPr lang="en-US" sz="4400" spc="100" dirty="0" smtClean="0">
                  <a:solidFill>
                    <a:schemeClr val="accent1">
                      <a:lumMod val="50000"/>
                    </a:schemeClr>
                  </a:solidFill>
                  <a:latin typeface="Arial" charset="0"/>
                  <a:cs typeface="Arial" charset="0"/>
                </a:rPr>
                <a:t>effective coil</a:t>
              </a:r>
              <a:r>
                <a:rPr lang="en-US" sz="4400" dirty="0" smtClean="0">
                  <a:solidFill>
                    <a:schemeClr val="accent1">
                      <a:lumMod val="50000"/>
                    </a:schemeClr>
                  </a:solidFill>
                  <a:latin typeface="Arial" charset="0"/>
                  <a:cs typeface="Arial" charset="0"/>
                </a:rPr>
                <a:t> production.</a:t>
              </a:r>
              <a:endParaRPr lang="en-US" dirty="0">
                <a:solidFill>
                  <a:schemeClr val="accent1">
                    <a:lumMod val="50000"/>
                  </a:schemeClr>
                </a:solidFill>
              </a:endParaRPr>
            </a:p>
          </p:txBody>
        </p:sp>
        <p:sp>
          <p:nvSpPr>
            <p:cNvPr id="11" name="Rectangle 10"/>
            <p:cNvSpPr/>
            <p:nvPr/>
          </p:nvSpPr>
          <p:spPr>
            <a:xfrm>
              <a:off x="5312580" y="2056628"/>
              <a:ext cx="3762142" cy="1788631"/>
            </a:xfrm>
            <a:prstGeom prst="rect">
              <a:avLst/>
            </a:prstGeom>
            <a:effectLst/>
          </p:spPr>
          <p:txBody>
            <a:bodyPr wrap="square">
              <a:spAutoFit/>
            </a:bodyPr>
            <a:lstStyle/>
            <a:p>
              <a:pPr>
                <a:lnSpc>
                  <a:spcPts val="4400"/>
                </a:lnSpc>
              </a:pPr>
              <a:r>
                <a:rPr lang="en-US" sz="4400" dirty="0" smtClean="0">
                  <a:solidFill>
                    <a:srgbClr val="FFCC00"/>
                  </a:solidFill>
                  <a:latin typeface="Arial" charset="0"/>
                  <a:cs typeface="Arial" charset="0"/>
                </a:rPr>
                <a:t>Flexible, cost </a:t>
              </a:r>
              <a:r>
                <a:rPr lang="en-US" sz="4400" spc="100" dirty="0" smtClean="0">
                  <a:solidFill>
                    <a:srgbClr val="FFCC00"/>
                  </a:solidFill>
                  <a:latin typeface="Arial" charset="0"/>
                  <a:cs typeface="Arial" charset="0"/>
                </a:rPr>
                <a:t>effective coil</a:t>
              </a:r>
              <a:r>
                <a:rPr lang="en-US" sz="4400" dirty="0" smtClean="0">
                  <a:solidFill>
                    <a:srgbClr val="FFCC00"/>
                  </a:solidFill>
                  <a:latin typeface="Arial" charset="0"/>
                  <a:cs typeface="Arial" charset="0"/>
                </a:rPr>
                <a:t> production.</a:t>
              </a:r>
              <a:endParaRPr lang="en-US" dirty="0">
                <a:solidFill>
                  <a:srgbClr val="FFCC00"/>
                </a:solidFill>
              </a:endParaRPr>
            </a:p>
          </p:txBody>
        </p:sp>
      </p:grpSp>
    </p:spTree>
    <p:extLst>
      <p:ext uri="{BB962C8B-B14F-4D97-AF65-F5344CB8AC3E}">
        <p14:creationId xmlns:p14="http://schemas.microsoft.com/office/powerpoint/2010/main" val="412120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811"/>
            <a:ext cx="9144000" cy="1325563"/>
          </a:xfrm>
        </p:spPr>
        <p:txBody>
          <a:bodyPr anchor="t">
            <a:normAutofit/>
          </a:bodyPr>
          <a:lstStyle/>
          <a:p>
            <a:pPr algn="ctr"/>
            <a:r>
              <a:rPr lang="en-US" sz="3900" spc="-20" dirty="0" smtClean="0"/>
              <a:t>eRHIC IR Magnet Rear Layout (preCDR)</a:t>
            </a:r>
            <a:endParaRPr lang="en-US" sz="3900" spc="-2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9818"/>
            <a:ext cx="9144000" cy="5342081"/>
          </a:xfrm>
          <a:prstGeom prst="rect">
            <a:avLst/>
          </a:prstGeom>
        </p:spPr>
      </p:pic>
      <p:sp>
        <p:nvSpPr>
          <p:cNvPr id="5" name="TextBox 4"/>
          <p:cNvSpPr txBox="1"/>
          <p:nvPr/>
        </p:nvSpPr>
        <p:spPr>
          <a:xfrm>
            <a:off x="4311617" y="1348957"/>
            <a:ext cx="2865035" cy="579646"/>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nSpc>
                <a:spcPts val="1900"/>
              </a:lnSpc>
            </a:pPr>
            <a:r>
              <a:rPr lang="en-US" sz="2000" b="1" dirty="0" smtClean="0">
                <a:solidFill>
                  <a:srgbClr val="800000"/>
                </a:solidFill>
                <a:latin typeface="Arial Rounded MT Bold" panose="020F0704030504030204" pitchFamily="34" charset="0"/>
              </a:rPr>
              <a:t>Synrad dominates these aperture sizes!</a:t>
            </a:r>
            <a:endParaRPr lang="en-US" sz="2000" b="1" dirty="0">
              <a:solidFill>
                <a:srgbClr val="800000"/>
              </a:solidFill>
              <a:latin typeface="Arial Rounded MT Bold" panose="020F0704030504030204" pitchFamily="34" charset="0"/>
            </a:endParaRPr>
          </a:p>
        </p:txBody>
      </p:sp>
      <p:grpSp>
        <p:nvGrpSpPr>
          <p:cNvPr id="13" name="Group 12"/>
          <p:cNvGrpSpPr/>
          <p:nvPr/>
        </p:nvGrpSpPr>
        <p:grpSpPr>
          <a:xfrm>
            <a:off x="5910559" y="2333004"/>
            <a:ext cx="2336131" cy="3004970"/>
            <a:chOff x="5910559" y="2333004"/>
            <a:chExt cx="2336131" cy="3004970"/>
          </a:xfrm>
        </p:grpSpPr>
        <p:sp>
          <p:nvSpPr>
            <p:cNvPr id="3" name="Oval 2"/>
            <p:cNvSpPr/>
            <p:nvPr/>
          </p:nvSpPr>
          <p:spPr>
            <a:xfrm>
              <a:off x="7108284" y="2333004"/>
              <a:ext cx="1138406" cy="2538101"/>
            </a:xfrm>
            <a:prstGeom prst="ellipse">
              <a:avLst/>
            </a:prstGeom>
            <a:no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10559" y="4691643"/>
              <a:ext cx="1266093" cy="646331"/>
            </a:xfrm>
            <a:prstGeom prst="rect">
              <a:avLst/>
            </a:prstGeom>
            <a:solidFill>
              <a:srgbClr val="FFFFFF">
                <a:alpha val="50196"/>
              </a:srgbClr>
            </a:solidFill>
          </p:spPr>
          <p:txBody>
            <a:bodyPr wrap="square" rtlCol="0">
              <a:spAutoFit/>
            </a:bodyPr>
            <a:lstStyle/>
            <a:p>
              <a:pPr algn="ctr"/>
              <a:r>
                <a:rPr lang="en-US" dirty="0" smtClean="0">
                  <a:solidFill>
                    <a:schemeClr val="accent2">
                      <a:lumMod val="75000"/>
                    </a:schemeClr>
                  </a:solidFill>
                  <a:latin typeface="Arial Black" panose="020B0A04020102020204" pitchFamily="34" charset="0"/>
                </a:rPr>
                <a:t>Critical Magnet</a:t>
              </a:r>
              <a:endParaRPr lang="en-US" dirty="0">
                <a:solidFill>
                  <a:schemeClr val="accent2">
                    <a:lumMod val="75000"/>
                  </a:schemeClr>
                </a:solidFill>
                <a:latin typeface="Arial Black" panose="020B0A04020102020204" pitchFamily="34" charset="0"/>
              </a:endParaRPr>
            </a:p>
          </p:txBody>
        </p:sp>
        <p:cxnSp>
          <p:nvCxnSpPr>
            <p:cNvPr id="9" name="Straight Arrow Connector 8"/>
            <p:cNvCxnSpPr/>
            <p:nvPr/>
          </p:nvCxnSpPr>
          <p:spPr>
            <a:xfrm flipV="1">
              <a:off x="6845181" y="4247260"/>
              <a:ext cx="331471" cy="444384"/>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rot="-1200000">
            <a:off x="3651095" y="4691639"/>
            <a:ext cx="1270220" cy="338554"/>
          </a:xfrm>
          <a:prstGeom prst="rect">
            <a:avLst/>
          </a:prstGeom>
          <a:noFill/>
        </p:spPr>
        <p:txBody>
          <a:bodyPr wrap="none" rtlCol="0">
            <a:spAutoFit/>
          </a:bodyPr>
          <a:lstStyle/>
          <a:p>
            <a:r>
              <a:rPr lang="en-US" sz="1600" b="1" dirty="0" smtClean="0">
                <a:solidFill>
                  <a:srgbClr val="800000"/>
                </a:solidFill>
              </a:rPr>
              <a:t>-&gt; Protons -&gt;</a:t>
            </a:r>
            <a:endParaRPr lang="en-US" sz="1600" b="1" dirty="0">
              <a:solidFill>
                <a:srgbClr val="800000"/>
              </a:solidFill>
            </a:endParaRPr>
          </a:p>
        </p:txBody>
      </p:sp>
      <p:sp>
        <p:nvSpPr>
          <p:cNvPr id="11" name="TextBox 10"/>
          <p:cNvSpPr txBox="1"/>
          <p:nvPr/>
        </p:nvSpPr>
        <p:spPr>
          <a:xfrm rot="840000">
            <a:off x="2712108" y="2542871"/>
            <a:ext cx="1390830" cy="338554"/>
          </a:xfrm>
          <a:prstGeom prst="rect">
            <a:avLst/>
          </a:prstGeom>
          <a:noFill/>
        </p:spPr>
        <p:txBody>
          <a:bodyPr wrap="none" rtlCol="0">
            <a:spAutoFit/>
          </a:bodyPr>
          <a:lstStyle/>
          <a:p>
            <a:r>
              <a:rPr lang="en-US" sz="1600" b="1" dirty="0" smtClean="0"/>
              <a:t>&lt;- Electrons &lt;-</a:t>
            </a:r>
            <a:endParaRPr lang="en-US" sz="1600" b="1" dirty="0"/>
          </a:p>
        </p:txBody>
      </p:sp>
      <p:sp>
        <p:nvSpPr>
          <p:cNvPr id="12" name="TextBox 11"/>
          <p:cNvSpPr txBox="1"/>
          <p:nvPr/>
        </p:nvSpPr>
        <p:spPr>
          <a:xfrm>
            <a:off x="4338491" y="3504476"/>
            <a:ext cx="1191993" cy="338554"/>
          </a:xfrm>
          <a:prstGeom prst="rect">
            <a:avLst/>
          </a:prstGeom>
          <a:noFill/>
        </p:spPr>
        <p:txBody>
          <a:bodyPr wrap="none" rtlCol="0">
            <a:spAutoFit/>
          </a:bodyPr>
          <a:lstStyle/>
          <a:p>
            <a:r>
              <a:rPr lang="en-US" sz="1600" b="1" dirty="0" smtClean="0">
                <a:solidFill>
                  <a:srgbClr val="FFFF99"/>
                </a:solidFill>
              </a:rPr>
              <a:t>&lt;- Synrad &lt;-</a:t>
            </a:r>
            <a:endParaRPr lang="en-US" sz="1600" b="1" dirty="0">
              <a:solidFill>
                <a:srgbClr val="FFFF99"/>
              </a:solidFill>
            </a:endParaRPr>
          </a:p>
        </p:txBody>
      </p:sp>
      <p:sp>
        <p:nvSpPr>
          <p:cNvPr id="16" name="TextBox 15"/>
          <p:cNvSpPr txBox="1"/>
          <p:nvPr/>
        </p:nvSpPr>
        <p:spPr>
          <a:xfrm>
            <a:off x="3357397" y="3182315"/>
            <a:ext cx="1574470" cy="338554"/>
          </a:xfrm>
          <a:prstGeom prst="rect">
            <a:avLst/>
          </a:prstGeom>
          <a:noFill/>
        </p:spPr>
        <p:txBody>
          <a:bodyPr wrap="none" rtlCol="0">
            <a:spAutoFit/>
          </a:bodyPr>
          <a:lstStyle/>
          <a:p>
            <a:r>
              <a:rPr lang="en-US" sz="1600" b="1" dirty="0" smtClean="0">
                <a:solidFill>
                  <a:schemeClr val="accent1">
                    <a:lumMod val="50000"/>
                  </a:schemeClr>
                </a:solidFill>
              </a:rPr>
              <a:t>&lt;- Lumi Signal &lt;-</a:t>
            </a:r>
            <a:endParaRPr lang="en-US" sz="1600" b="1" dirty="0">
              <a:solidFill>
                <a:schemeClr val="accent1">
                  <a:lumMod val="50000"/>
                </a:schemeClr>
              </a:solidFill>
            </a:endParaRPr>
          </a:p>
        </p:txBody>
      </p:sp>
    </p:spTree>
    <p:extLst>
      <p:ext uri="{BB962C8B-B14F-4D97-AF65-F5344CB8AC3E}">
        <p14:creationId xmlns:p14="http://schemas.microsoft.com/office/powerpoint/2010/main" val="103594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8" y="3341470"/>
            <a:ext cx="4572000" cy="3222886"/>
          </a:xfrm>
          <a:prstGeom prst="rect">
            <a:avLst/>
          </a:prstGeom>
          <a:effectLst>
            <a:outerShdw blurRad="63500" sx="102000" sy="102000" algn="ctr" rotWithShape="0">
              <a:prstClr val="black">
                <a:alpha val="40000"/>
              </a:prstClr>
            </a:outerShdw>
          </a:effectLst>
        </p:spPr>
      </p:pic>
      <p:pic>
        <p:nvPicPr>
          <p:cNvPr id="11" name="Picture 10"/>
          <p:cNvPicPr>
            <a:picLocks/>
          </p:cNvPicPr>
          <p:nvPr/>
        </p:nvPicPr>
        <p:blipFill>
          <a:blip r:embed="rId3">
            <a:extLst>
              <a:ext uri="{28A0092B-C50C-407E-A947-70E740481C1C}">
                <a14:useLocalDpi xmlns:a14="http://schemas.microsoft.com/office/drawing/2010/main" val="0"/>
              </a:ext>
            </a:extLst>
          </a:blip>
          <a:stretch>
            <a:fillRect/>
          </a:stretch>
        </p:blipFill>
        <p:spPr>
          <a:xfrm>
            <a:off x="4572000" y="-3175"/>
            <a:ext cx="4572000" cy="1828800"/>
          </a:xfrm>
          <a:prstGeom prst="rect">
            <a:avLst/>
          </a:prstGeom>
        </p:spPr>
      </p:pic>
      <p:sp>
        <p:nvSpPr>
          <p:cNvPr id="12" name="TextBox 11"/>
          <p:cNvSpPr txBox="1"/>
          <p:nvPr/>
        </p:nvSpPr>
        <p:spPr>
          <a:xfrm>
            <a:off x="7629237" y="1154543"/>
            <a:ext cx="1436227" cy="369332"/>
          </a:xfrm>
          <a:prstGeom prst="rect">
            <a:avLst/>
          </a:prstGeom>
          <a:noFill/>
        </p:spPr>
        <p:txBody>
          <a:bodyPr wrap="none" rtlCol="0">
            <a:spAutoFit/>
          </a:bodyPr>
          <a:lstStyle/>
          <a:p>
            <a:r>
              <a:rPr lang="en-US" b="1" dirty="0" smtClean="0">
                <a:solidFill>
                  <a:srgbClr val="0000CC"/>
                </a:solidFill>
              </a:rPr>
              <a:t>Forward Side</a:t>
            </a:r>
            <a:endParaRPr lang="en-US" b="1" dirty="0">
              <a:solidFill>
                <a:srgbClr val="0000CC"/>
              </a:solidFill>
            </a:endParaRPr>
          </a:p>
        </p:txBody>
      </p:sp>
      <p:sp>
        <p:nvSpPr>
          <p:cNvPr id="13" name="TextBox 12"/>
          <p:cNvSpPr txBox="1"/>
          <p:nvPr/>
        </p:nvSpPr>
        <p:spPr>
          <a:xfrm>
            <a:off x="5181600" y="4908"/>
            <a:ext cx="1078950" cy="369332"/>
          </a:xfrm>
          <a:prstGeom prst="rect">
            <a:avLst/>
          </a:prstGeom>
          <a:noFill/>
        </p:spPr>
        <p:txBody>
          <a:bodyPr wrap="none" rtlCol="0">
            <a:spAutoFit/>
          </a:bodyPr>
          <a:lstStyle/>
          <a:p>
            <a:r>
              <a:rPr lang="en-US" b="1" dirty="0" smtClean="0">
                <a:solidFill>
                  <a:srgbClr val="0000CC"/>
                </a:solidFill>
              </a:rPr>
              <a:t>Rear Side</a:t>
            </a:r>
            <a:endParaRPr lang="en-US" b="1" dirty="0">
              <a:solidFill>
                <a:srgbClr val="0000CC"/>
              </a:solidFill>
            </a:endParaRPr>
          </a:p>
        </p:txBody>
      </p:sp>
      <p:sp>
        <p:nvSpPr>
          <p:cNvPr id="2" name="Title 1"/>
          <p:cNvSpPr>
            <a:spLocks noGrp="1"/>
          </p:cNvSpPr>
          <p:nvPr>
            <p:ph type="title"/>
          </p:nvPr>
        </p:nvSpPr>
        <p:spPr>
          <a:xfrm>
            <a:off x="284892" y="203178"/>
            <a:ext cx="7886700" cy="1325563"/>
          </a:xfrm>
        </p:spPr>
        <p:txBody>
          <a:bodyPr/>
          <a:lstStyle/>
          <a:p>
            <a:r>
              <a:rPr lang="en-US" dirty="0" smtClean="0"/>
              <a:t>eRHIC:</a:t>
            </a:r>
            <a:br>
              <a:rPr lang="en-US" dirty="0" smtClean="0"/>
            </a:br>
            <a:r>
              <a:rPr lang="en-US" dirty="0" smtClean="0"/>
              <a:t>Q1EF/Q2EF</a:t>
            </a:r>
            <a:endParaRPr lang="en-US" dirty="0"/>
          </a:p>
        </p:txBody>
      </p:sp>
      <p:sp>
        <p:nvSpPr>
          <p:cNvPr id="3" name="Content Placeholder 2"/>
          <p:cNvSpPr>
            <a:spLocks noGrp="1"/>
          </p:cNvSpPr>
          <p:nvPr>
            <p:ph idx="1"/>
          </p:nvPr>
        </p:nvSpPr>
        <p:spPr>
          <a:xfrm>
            <a:off x="61467" y="1766889"/>
            <a:ext cx="9054825" cy="1652875"/>
          </a:xfrm>
        </p:spPr>
        <p:txBody>
          <a:bodyPr>
            <a:normAutofit fontScale="85000" lnSpcReduction="10000"/>
          </a:bodyPr>
          <a:lstStyle/>
          <a:p>
            <a:r>
              <a:rPr lang="en-US" dirty="0" smtClean="0"/>
              <a:t>Q2EF is very simple and has a yoke that kills its external field.</a:t>
            </a:r>
          </a:p>
          <a:p>
            <a:r>
              <a:rPr lang="en-US" dirty="0"/>
              <a:t>R</a:t>
            </a:r>
            <a:r>
              <a:rPr lang="en-US" dirty="0" smtClean="0"/>
              <a:t>elatively easy to provide 15</a:t>
            </a:r>
            <a:r>
              <a:rPr lang="en-US" sz="1400" dirty="0" smtClean="0"/>
              <a:t> </a:t>
            </a:r>
            <a:r>
              <a:rPr lang="en-US" dirty="0" smtClean="0">
                <a:sym typeface="Symbol"/>
              </a:rPr>
              <a:t></a:t>
            </a:r>
            <a:r>
              <a:rPr lang="en-US" dirty="0" smtClean="0"/>
              <a:t> aperture (coil </a:t>
            </a:r>
            <a:r>
              <a:rPr lang="en-US" b="1" dirty="0" smtClean="0">
                <a:solidFill>
                  <a:srgbClr val="0000CC"/>
                </a:solidFill>
              </a:rPr>
              <a:t>like a corrector</a:t>
            </a:r>
            <a:r>
              <a:rPr lang="en-US" dirty="0" smtClean="0"/>
              <a:t>).</a:t>
            </a:r>
          </a:p>
          <a:p>
            <a:r>
              <a:rPr lang="en-US" dirty="0" smtClean="0"/>
              <a:t>But Q1EF/Q2EF generate </a:t>
            </a:r>
            <a:r>
              <a:rPr lang="en-US" b="1" dirty="0" smtClean="0">
                <a:solidFill>
                  <a:srgbClr val="800000"/>
                </a:solidFill>
              </a:rPr>
              <a:t>quadrupole synrad</a:t>
            </a:r>
            <a:r>
              <a:rPr lang="en-US" dirty="0" smtClean="0"/>
              <a:t> that should pass cleanly through the IR and out downstream electron magnets.</a:t>
            </a:r>
          </a:p>
        </p:txBody>
      </p:sp>
      <p:sp>
        <p:nvSpPr>
          <p:cNvPr id="4" name="Slide Number Placeholder 3"/>
          <p:cNvSpPr>
            <a:spLocks noGrp="1"/>
          </p:cNvSpPr>
          <p:nvPr>
            <p:ph type="sldNum" sz="quarter" idx="12"/>
          </p:nvPr>
        </p:nvSpPr>
        <p:spPr/>
        <p:txBody>
          <a:bodyPr/>
          <a:lstStyle/>
          <a:p>
            <a:fld id="{893C5830-40F3-F04E-B2E3-10E6672BA8FF}" type="slidenum">
              <a:rPr lang="en-US" smtClean="0"/>
              <a:pPr/>
              <a:t>19</a:t>
            </a:fld>
            <a:endParaRPr lang="en-US"/>
          </a:p>
        </p:txBody>
      </p:sp>
      <p:sp>
        <p:nvSpPr>
          <p:cNvPr id="8" name="Oval 7"/>
          <p:cNvSpPr/>
          <p:nvPr/>
        </p:nvSpPr>
        <p:spPr>
          <a:xfrm rot="-1800000">
            <a:off x="7082362" y="734345"/>
            <a:ext cx="862395" cy="743041"/>
          </a:xfrm>
          <a:prstGeom prst="ellipse">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768" y="3341470"/>
            <a:ext cx="3962400" cy="2970430"/>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5756116" y="3438236"/>
            <a:ext cx="1911927" cy="326371"/>
          </a:xfrm>
          <a:prstGeom prst="rect">
            <a:avLst/>
          </a:prstGeom>
          <a:noFill/>
          <a:effectLst/>
        </p:spPr>
        <p:txBody>
          <a:bodyPr wrap="square" rtlCol="0">
            <a:spAutoFit/>
          </a:bodyPr>
          <a:lstStyle/>
          <a:p>
            <a:pPr algn="ctr">
              <a:lnSpc>
                <a:spcPts val="1800"/>
              </a:lnSpc>
            </a:pPr>
            <a:r>
              <a:rPr lang="en-US" b="1" i="1" dirty="0" smtClean="0">
                <a:solidFill>
                  <a:srgbClr val="0000CC"/>
                </a:solidFill>
              </a:rPr>
              <a:t>Q2EF |B| Map</a:t>
            </a:r>
            <a:endParaRPr lang="en-US" b="1" i="1" dirty="0">
              <a:solidFill>
                <a:srgbClr val="0000CC"/>
              </a:solidFill>
            </a:endParaRPr>
          </a:p>
        </p:txBody>
      </p:sp>
      <p:sp>
        <p:nvSpPr>
          <p:cNvPr id="15" name="TextBox 14"/>
          <p:cNvSpPr txBox="1"/>
          <p:nvPr/>
        </p:nvSpPr>
        <p:spPr>
          <a:xfrm>
            <a:off x="833318" y="3401292"/>
            <a:ext cx="3222914" cy="326371"/>
          </a:xfrm>
          <a:prstGeom prst="rect">
            <a:avLst/>
          </a:prstGeom>
          <a:noFill/>
          <a:effectLst/>
        </p:spPr>
        <p:txBody>
          <a:bodyPr wrap="square" rtlCol="0">
            <a:spAutoFit/>
          </a:bodyPr>
          <a:lstStyle/>
          <a:p>
            <a:pPr algn="ctr">
              <a:lnSpc>
                <a:spcPts val="1800"/>
              </a:lnSpc>
            </a:pPr>
            <a:r>
              <a:rPr lang="en-US" b="1" i="1" spc="100" dirty="0" smtClean="0">
                <a:solidFill>
                  <a:srgbClr val="0000CC"/>
                </a:solidFill>
              </a:rPr>
              <a:t>Q1EF/Q2EF Synrad Diagram</a:t>
            </a:r>
            <a:endParaRPr lang="en-US" b="1" i="1" spc="100" dirty="0">
              <a:solidFill>
                <a:srgbClr val="0000CC"/>
              </a:solidFill>
            </a:endParaRPr>
          </a:p>
        </p:txBody>
      </p:sp>
      <p:sp>
        <p:nvSpPr>
          <p:cNvPr id="5" name="TextBox 4"/>
          <p:cNvSpPr txBox="1"/>
          <p:nvPr/>
        </p:nvSpPr>
        <p:spPr>
          <a:xfrm>
            <a:off x="5767201" y="3796218"/>
            <a:ext cx="1606402" cy="553998"/>
          </a:xfrm>
          <a:prstGeom prst="rect">
            <a:avLst/>
          </a:prstGeom>
          <a:noFill/>
        </p:spPr>
        <p:txBody>
          <a:bodyPr wrap="none" rtlCol="0">
            <a:spAutoFit/>
          </a:bodyPr>
          <a:lstStyle/>
          <a:p>
            <a:pPr>
              <a:lnSpc>
                <a:spcPts val="1800"/>
              </a:lnSpc>
            </a:pPr>
            <a:r>
              <a:rPr lang="en-US" sz="1600" b="1" spc="50" dirty="0" smtClean="0"/>
              <a:t>6 T/m Gradient</a:t>
            </a:r>
          </a:p>
          <a:p>
            <a:pPr>
              <a:lnSpc>
                <a:spcPts val="1800"/>
              </a:lnSpc>
            </a:pPr>
            <a:r>
              <a:rPr lang="en-US" sz="1600" b="1" dirty="0" smtClean="0"/>
              <a:t>0.44 T Peak Field</a:t>
            </a:r>
            <a:endParaRPr lang="en-US" sz="1600" b="1" dirty="0"/>
          </a:p>
        </p:txBody>
      </p:sp>
      <p:sp>
        <p:nvSpPr>
          <p:cNvPr id="16" name="TextBox 15"/>
          <p:cNvSpPr txBox="1"/>
          <p:nvPr/>
        </p:nvSpPr>
        <p:spPr>
          <a:xfrm>
            <a:off x="7077080" y="4849158"/>
            <a:ext cx="1810328" cy="710707"/>
          </a:xfrm>
          <a:prstGeom prst="rect">
            <a:avLst/>
          </a:prstGeom>
          <a:noFill/>
          <a:effectLst>
            <a:outerShdw blurRad="101600" dist="50800" dir="8100000" algn="tr" rotWithShape="0">
              <a:prstClr val="black">
                <a:alpha val="40000"/>
              </a:prstClr>
            </a:outerShdw>
          </a:effectLst>
        </p:spPr>
        <p:txBody>
          <a:bodyPr wrap="square" rtlCol="0">
            <a:spAutoFit/>
          </a:bodyPr>
          <a:lstStyle/>
          <a:p>
            <a:pPr>
              <a:lnSpc>
                <a:spcPts val="1600"/>
              </a:lnSpc>
            </a:pPr>
            <a:r>
              <a:rPr lang="en-US" sz="1600" b="1" dirty="0" smtClean="0">
                <a:solidFill>
                  <a:srgbClr val="FFFF99"/>
                </a:solidFill>
              </a:rPr>
              <a:t>Unsaturated yoke with almost zero external field.</a:t>
            </a:r>
            <a:endParaRPr lang="en-US" sz="1600" b="1" dirty="0">
              <a:solidFill>
                <a:srgbClr val="FFFF99"/>
              </a:solidFill>
            </a:endParaRPr>
          </a:p>
        </p:txBody>
      </p:sp>
      <p:grpSp>
        <p:nvGrpSpPr>
          <p:cNvPr id="21" name="Group 20"/>
          <p:cNvGrpSpPr/>
          <p:nvPr/>
        </p:nvGrpSpPr>
        <p:grpSpPr>
          <a:xfrm>
            <a:off x="493555" y="3843337"/>
            <a:ext cx="3149521" cy="2118739"/>
            <a:chOff x="464371" y="3843337"/>
            <a:chExt cx="3149521" cy="2118739"/>
          </a:xfrm>
        </p:grpSpPr>
        <p:sp>
          <p:nvSpPr>
            <p:cNvPr id="17" name="TextBox 16"/>
            <p:cNvSpPr txBox="1"/>
            <p:nvPr/>
          </p:nvSpPr>
          <p:spPr>
            <a:xfrm>
              <a:off x="464371" y="4498185"/>
              <a:ext cx="1569600" cy="759182"/>
            </a:xfrm>
            <a:prstGeom prst="rect">
              <a:avLst/>
            </a:prstGeom>
            <a:noFill/>
            <a:effectLst>
              <a:outerShdw blurRad="101600" dist="25400" dir="8100000" algn="tr" rotWithShape="0">
                <a:prstClr val="black">
                  <a:alpha val="40000"/>
                </a:prstClr>
              </a:outerShdw>
            </a:effectLst>
          </p:spPr>
          <p:txBody>
            <a:bodyPr wrap="square" rtlCol="0">
              <a:spAutoFit/>
            </a:bodyPr>
            <a:lstStyle/>
            <a:p>
              <a:pPr algn="ctr">
                <a:lnSpc>
                  <a:spcPts val="2600"/>
                </a:lnSpc>
              </a:pPr>
              <a:r>
                <a:rPr lang="en-US" sz="2000" b="1" spc="150" dirty="0" smtClean="0">
                  <a:solidFill>
                    <a:srgbClr val="FF00FF"/>
                  </a:solidFill>
                </a:rPr>
                <a:t>Synrad</a:t>
              </a:r>
            </a:p>
            <a:p>
              <a:pPr algn="ctr">
                <a:lnSpc>
                  <a:spcPts val="2600"/>
                </a:lnSpc>
              </a:pPr>
              <a:r>
                <a:rPr lang="en-US" sz="2000" b="1" spc="150" dirty="0" smtClean="0">
                  <a:solidFill>
                    <a:srgbClr val="FF00FF"/>
                  </a:solidFill>
                </a:rPr>
                <a:t> </a:t>
              </a:r>
              <a:r>
                <a:rPr lang="en-US" sz="1000" b="1" spc="150" dirty="0" smtClean="0">
                  <a:solidFill>
                    <a:srgbClr val="FF00FF"/>
                  </a:solidFill>
                </a:rPr>
                <a:t> </a:t>
              </a:r>
              <a:r>
                <a:rPr lang="en-US" sz="2000" b="1" spc="150" dirty="0" smtClean="0">
                  <a:solidFill>
                    <a:srgbClr val="FF00FF"/>
                  </a:solidFill>
                </a:rPr>
                <a:t>stay</a:t>
              </a:r>
              <a:r>
                <a:rPr lang="en-US" sz="1000" b="1" spc="150" dirty="0" smtClean="0">
                  <a:solidFill>
                    <a:srgbClr val="FF00FF"/>
                  </a:solidFill>
                </a:rPr>
                <a:t> </a:t>
              </a:r>
              <a:r>
                <a:rPr lang="en-US" sz="2000" b="1" spc="150" dirty="0" smtClean="0">
                  <a:solidFill>
                    <a:srgbClr val="FF00FF"/>
                  </a:solidFill>
                </a:rPr>
                <a:t>clear</a:t>
              </a:r>
              <a:endParaRPr lang="en-US" sz="2000" b="1" spc="150" dirty="0">
                <a:solidFill>
                  <a:srgbClr val="FF00FF"/>
                </a:solidFill>
              </a:endParaRPr>
            </a:p>
          </p:txBody>
        </p:sp>
        <p:cxnSp>
          <p:nvCxnSpPr>
            <p:cNvPr id="7" name="Straight Arrow Connector 6"/>
            <p:cNvCxnSpPr/>
            <p:nvPr/>
          </p:nvCxnSpPr>
          <p:spPr>
            <a:xfrm flipH="1" flipV="1">
              <a:off x="500062" y="3843337"/>
              <a:ext cx="3113830" cy="1518660"/>
            </a:xfrm>
            <a:prstGeom prst="straightConnector1">
              <a:avLst/>
            </a:prstGeom>
            <a:ln w="19050">
              <a:solidFill>
                <a:srgbClr val="CC00FF"/>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00062" y="4443416"/>
              <a:ext cx="3113830" cy="1518660"/>
            </a:xfrm>
            <a:prstGeom prst="straightConnector1">
              <a:avLst/>
            </a:prstGeom>
            <a:ln w="19050">
              <a:solidFill>
                <a:srgbClr val="CC00FF"/>
              </a:solidFill>
              <a:tailEnd type="arrow"/>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2207489" y="140698"/>
            <a:ext cx="2380780" cy="707886"/>
          </a:xfrm>
          <a:prstGeom prst="rect">
            <a:avLst/>
          </a:prstGeom>
        </p:spPr>
        <p:txBody>
          <a:bodyPr wrap="none">
            <a:spAutoFit/>
          </a:bodyPr>
          <a:lstStyle/>
          <a:p>
            <a:r>
              <a:rPr lang="en-US" sz="4000" dirty="0" smtClean="0">
                <a:solidFill>
                  <a:srgbClr val="30519D"/>
                </a:solidFill>
                <a:latin typeface="Arial" charset="0"/>
                <a:cs typeface="Arial" charset="0"/>
              </a:rPr>
              <a:t>(preCDR)</a:t>
            </a:r>
            <a:endParaRPr lang="en-US" sz="4000" dirty="0"/>
          </a:p>
        </p:txBody>
      </p:sp>
    </p:spTree>
    <p:extLst>
      <p:ext uri="{BB962C8B-B14F-4D97-AF65-F5344CB8AC3E}">
        <p14:creationId xmlns:p14="http://schemas.microsoft.com/office/powerpoint/2010/main" val="41641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2" end="2"/>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350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Content Placeholder 2"/>
          <p:cNvSpPr>
            <a:spLocks noGrp="1"/>
          </p:cNvSpPr>
          <p:nvPr>
            <p:ph idx="1"/>
          </p:nvPr>
        </p:nvSpPr>
        <p:spPr>
          <a:xfrm>
            <a:off x="426720" y="1820092"/>
            <a:ext cx="8316686" cy="3605348"/>
          </a:xfrm>
        </p:spPr>
        <p:txBody>
          <a:bodyPr>
            <a:normAutofit/>
          </a:bodyPr>
          <a:lstStyle/>
          <a:p>
            <a:pPr>
              <a:lnSpc>
                <a:spcPts val="3800"/>
              </a:lnSpc>
              <a:spcBef>
                <a:spcPts val="0"/>
              </a:spcBef>
              <a:spcAft>
                <a:spcPts val="1600"/>
              </a:spcAft>
            </a:pPr>
            <a:r>
              <a:rPr lang="en-US" sz="3200" spc="180" dirty="0"/>
              <a:t>Review eRHIC IR Magnets (</a:t>
            </a:r>
            <a:r>
              <a:rPr lang="en-US" sz="3200" spc="180" dirty="0" smtClean="0"/>
              <a:t>preCDR).</a:t>
            </a:r>
          </a:p>
          <a:p>
            <a:pPr>
              <a:lnSpc>
                <a:spcPts val="3800"/>
              </a:lnSpc>
              <a:spcBef>
                <a:spcPts val="0"/>
              </a:spcBef>
              <a:spcAft>
                <a:spcPts val="1600"/>
              </a:spcAft>
            </a:pPr>
            <a:r>
              <a:rPr lang="en-US" sz="3200" spc="40" dirty="0" smtClean="0"/>
              <a:t>Report on EIC IR Magnet Common R&amp;D </a:t>
            </a:r>
            <a:r>
              <a:rPr lang="en-US" sz="3200" spc="-20" dirty="0" smtClean="0"/>
              <a:t>(Fast Track Nb</a:t>
            </a:r>
            <a:r>
              <a:rPr lang="en-US" sz="3200" spc="-20" baseline="-25000" dirty="0" smtClean="0"/>
              <a:t>3</a:t>
            </a:r>
            <a:r>
              <a:rPr lang="en-US" sz="3200" spc="-20" dirty="0" smtClean="0"/>
              <a:t>Sn with </a:t>
            </a:r>
            <a:r>
              <a:rPr lang="en-US" sz="3200" spc="-20" dirty="0" err="1" smtClean="0"/>
              <a:t>NbTi</a:t>
            </a:r>
            <a:r>
              <a:rPr lang="en-US" sz="3200" spc="-20" dirty="0" smtClean="0"/>
              <a:t> Active Shield)</a:t>
            </a:r>
            <a:r>
              <a:rPr lang="en-US" sz="3200" dirty="0" smtClean="0"/>
              <a:t>.</a:t>
            </a:r>
          </a:p>
          <a:p>
            <a:pPr>
              <a:lnSpc>
                <a:spcPts val="3800"/>
              </a:lnSpc>
              <a:spcBef>
                <a:spcPts val="0"/>
              </a:spcBef>
              <a:spcAft>
                <a:spcPts val="1600"/>
              </a:spcAft>
            </a:pPr>
            <a:r>
              <a:rPr lang="en-US" sz="3200" spc="60" dirty="0" smtClean="0"/>
              <a:t>Discuss our ongoing “Value </a:t>
            </a:r>
            <a:r>
              <a:rPr lang="en-US" sz="3200" spc="60" dirty="0"/>
              <a:t>E</a:t>
            </a:r>
            <a:r>
              <a:rPr lang="en-US" sz="3200" spc="60" dirty="0" smtClean="0"/>
              <a:t>ngineering”</a:t>
            </a:r>
            <a:r>
              <a:rPr lang="en-US" sz="3200" dirty="0" smtClean="0"/>
              <a:t> (Primary </a:t>
            </a:r>
            <a:r>
              <a:rPr lang="en-US" sz="3200" dirty="0"/>
              <a:t>G</a:t>
            </a:r>
            <a:r>
              <a:rPr lang="en-US" sz="3200" dirty="0" smtClean="0"/>
              <a:t>oal: Further reduce cost &amp; risk).</a:t>
            </a:r>
            <a:endParaRPr lang="en-US" sz="32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2</a:t>
            </a:fld>
            <a:endParaRPr lang="en-US"/>
          </a:p>
        </p:txBody>
      </p:sp>
    </p:spTree>
    <p:extLst>
      <p:ext uri="{BB962C8B-B14F-4D97-AF65-F5344CB8AC3E}">
        <p14:creationId xmlns:p14="http://schemas.microsoft.com/office/powerpoint/2010/main" val="222412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a:blip r:embed="rId2">
            <a:extLst>
              <a:ext uri="{28A0092B-C50C-407E-A947-70E740481C1C}">
                <a14:useLocalDpi xmlns:a14="http://schemas.microsoft.com/office/drawing/2010/main" val="0"/>
              </a:ext>
            </a:extLst>
          </a:blip>
          <a:stretch>
            <a:fillRect/>
          </a:stretch>
        </p:blipFill>
        <p:spPr>
          <a:xfrm>
            <a:off x="4572000" y="-3175"/>
            <a:ext cx="4572000" cy="1828800"/>
          </a:xfrm>
          <a:prstGeom prst="rect">
            <a:avLst/>
          </a:prstGeom>
        </p:spPr>
      </p:pic>
      <p:sp>
        <p:nvSpPr>
          <p:cNvPr id="17" name="TextBox 16"/>
          <p:cNvSpPr txBox="1"/>
          <p:nvPr/>
        </p:nvSpPr>
        <p:spPr>
          <a:xfrm>
            <a:off x="7629237" y="1154543"/>
            <a:ext cx="1436227" cy="369332"/>
          </a:xfrm>
          <a:prstGeom prst="rect">
            <a:avLst/>
          </a:prstGeom>
          <a:noFill/>
        </p:spPr>
        <p:txBody>
          <a:bodyPr wrap="none" rtlCol="0">
            <a:spAutoFit/>
          </a:bodyPr>
          <a:lstStyle/>
          <a:p>
            <a:r>
              <a:rPr lang="en-US" b="1" dirty="0" smtClean="0">
                <a:solidFill>
                  <a:srgbClr val="0000CC"/>
                </a:solidFill>
              </a:rPr>
              <a:t>Forward Side</a:t>
            </a:r>
            <a:endParaRPr lang="en-US" b="1" dirty="0">
              <a:solidFill>
                <a:srgbClr val="0000CC"/>
              </a:solidFill>
            </a:endParaRPr>
          </a:p>
        </p:txBody>
      </p:sp>
      <p:sp>
        <p:nvSpPr>
          <p:cNvPr id="18" name="TextBox 17"/>
          <p:cNvSpPr txBox="1"/>
          <p:nvPr/>
        </p:nvSpPr>
        <p:spPr>
          <a:xfrm>
            <a:off x="5181600" y="4908"/>
            <a:ext cx="1078950" cy="369332"/>
          </a:xfrm>
          <a:prstGeom prst="rect">
            <a:avLst/>
          </a:prstGeom>
          <a:noFill/>
        </p:spPr>
        <p:txBody>
          <a:bodyPr wrap="none" rtlCol="0">
            <a:spAutoFit/>
          </a:bodyPr>
          <a:lstStyle/>
          <a:p>
            <a:r>
              <a:rPr lang="en-US" b="1" dirty="0" smtClean="0">
                <a:solidFill>
                  <a:srgbClr val="0000CC"/>
                </a:solidFill>
              </a:rPr>
              <a:t>Rear Side</a:t>
            </a:r>
            <a:endParaRPr lang="en-US" b="1" dirty="0">
              <a:solidFill>
                <a:srgbClr val="0000CC"/>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37084"/>
            <a:ext cx="4507345" cy="3520917"/>
          </a:xfrm>
          <a:prstGeom prst="rect">
            <a:avLst/>
          </a:prstGeom>
        </p:spPr>
      </p:pic>
      <p:sp>
        <p:nvSpPr>
          <p:cNvPr id="2" name="Title 1"/>
          <p:cNvSpPr>
            <a:spLocks noGrp="1"/>
          </p:cNvSpPr>
          <p:nvPr>
            <p:ph type="title"/>
          </p:nvPr>
        </p:nvSpPr>
        <p:spPr>
          <a:xfrm>
            <a:off x="40975" y="53773"/>
            <a:ext cx="7812809" cy="1142642"/>
          </a:xfrm>
        </p:spPr>
        <p:txBody>
          <a:bodyPr anchor="t">
            <a:normAutofit/>
          </a:bodyPr>
          <a:lstStyle/>
          <a:p>
            <a:r>
              <a:rPr lang="en-US" sz="3600" dirty="0" smtClean="0"/>
              <a:t>eRHIC:  (preCDR)</a:t>
            </a:r>
            <a:br>
              <a:rPr lang="en-US" sz="3600" dirty="0" smtClean="0"/>
            </a:br>
            <a:r>
              <a:rPr lang="en-US" sz="3600" dirty="0" smtClean="0"/>
              <a:t>Q1PR/Q1ER Designs</a:t>
            </a:r>
            <a:endParaRPr lang="en-US" sz="36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20</a:t>
            </a:fld>
            <a:endParaRPr lang="en-US"/>
          </a:p>
        </p:txBody>
      </p:sp>
      <p:sp>
        <p:nvSpPr>
          <p:cNvPr id="8" name="Oval 7"/>
          <p:cNvSpPr/>
          <p:nvPr/>
        </p:nvSpPr>
        <p:spPr>
          <a:xfrm>
            <a:off x="5871990" y="554180"/>
            <a:ext cx="604406" cy="905165"/>
          </a:xfrm>
          <a:prstGeom prst="ellipse">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346" y="3491101"/>
            <a:ext cx="4636654" cy="2820797"/>
          </a:xfrm>
          <a:prstGeom prst="rect">
            <a:avLst/>
          </a:prstGeom>
        </p:spPr>
      </p:pic>
      <p:sp>
        <p:nvSpPr>
          <p:cNvPr id="3" name="Content Placeholder 2"/>
          <p:cNvSpPr>
            <a:spLocks noGrp="1"/>
          </p:cNvSpPr>
          <p:nvPr>
            <p:ph idx="1"/>
          </p:nvPr>
        </p:nvSpPr>
        <p:spPr>
          <a:xfrm>
            <a:off x="9815" y="1256347"/>
            <a:ext cx="6164377" cy="2308642"/>
          </a:xfrm>
        </p:spPr>
        <p:txBody>
          <a:bodyPr>
            <a:normAutofit fontScale="55000" lnSpcReduction="20000"/>
          </a:bodyPr>
          <a:lstStyle/>
          <a:p>
            <a:pPr>
              <a:lnSpc>
                <a:spcPct val="105000"/>
              </a:lnSpc>
            </a:pPr>
            <a:r>
              <a:rPr lang="en-US" dirty="0" smtClean="0"/>
              <a:t>Both quads are side-by-side in a common yoke.</a:t>
            </a:r>
          </a:p>
          <a:p>
            <a:pPr>
              <a:lnSpc>
                <a:spcPct val="105000"/>
              </a:lnSpc>
            </a:pPr>
            <a:r>
              <a:rPr lang="en-US" dirty="0" smtClean="0"/>
              <a:t>Must pass through synrad fan from the upstream                     Q2EF/Q1EF IR quads.</a:t>
            </a:r>
          </a:p>
          <a:p>
            <a:pPr marL="182880">
              <a:lnSpc>
                <a:spcPct val="105000"/>
              </a:lnSpc>
            </a:pPr>
            <a:r>
              <a:rPr lang="en-US" b="1" spc="20" dirty="0" smtClean="0"/>
              <a:t> </a:t>
            </a:r>
            <a:r>
              <a:rPr lang="en-US" b="1" spc="20" dirty="0" smtClean="0">
                <a:solidFill>
                  <a:srgbClr val="800000"/>
                </a:solidFill>
              </a:rPr>
              <a:t>Tapered coils maximize yoke thickness between apertures</a:t>
            </a:r>
            <a:r>
              <a:rPr lang="en-US" dirty="0" smtClean="0"/>
              <a:t> (reduce yoke saturation between apertures and magnetic crosstalk).</a:t>
            </a:r>
          </a:p>
          <a:p>
            <a:pPr>
              <a:lnSpc>
                <a:spcPct val="105000"/>
              </a:lnSpc>
            </a:pPr>
            <a:r>
              <a:rPr lang="en-US" dirty="0" smtClean="0"/>
              <a:t>Q2PR/Q2ER have similar design but not as challenging due to the larger beam separation at their location.</a:t>
            </a:r>
          </a:p>
          <a:p>
            <a:pPr>
              <a:lnSpc>
                <a:spcPct val="105000"/>
              </a:lnSpc>
            </a:pPr>
            <a:r>
              <a:rPr lang="en-US" spc="-30" dirty="0"/>
              <a:t>B1RE/B2RE are </a:t>
            </a:r>
            <a:r>
              <a:rPr lang="en-US" spc="-30" dirty="0" smtClean="0"/>
              <a:t>low-field dipoles with tapered coils and thin yokes.</a:t>
            </a:r>
          </a:p>
          <a:p>
            <a:pPr marL="0" indent="0">
              <a:lnSpc>
                <a:spcPct val="105000"/>
              </a:lnSpc>
              <a:buNone/>
            </a:pPr>
            <a:endParaRPr lang="en-US" dirty="0" smtClean="0"/>
          </a:p>
        </p:txBody>
      </p:sp>
      <p:sp>
        <p:nvSpPr>
          <p:cNvPr id="13" name="TextBox 12"/>
          <p:cNvSpPr txBox="1"/>
          <p:nvPr/>
        </p:nvSpPr>
        <p:spPr>
          <a:xfrm>
            <a:off x="83705" y="3518809"/>
            <a:ext cx="2835565" cy="1477328"/>
          </a:xfrm>
          <a:prstGeom prst="rect">
            <a:avLst/>
          </a:prstGeom>
          <a:noFill/>
          <a:effectLst/>
        </p:spPr>
        <p:txBody>
          <a:bodyPr wrap="square" rtlCol="0">
            <a:spAutoFit/>
          </a:bodyPr>
          <a:lstStyle/>
          <a:p>
            <a:pPr>
              <a:lnSpc>
                <a:spcPts val="1800"/>
              </a:lnSpc>
            </a:pPr>
            <a:r>
              <a:rPr lang="en-US" b="1" i="1" dirty="0" smtClean="0">
                <a:solidFill>
                  <a:srgbClr val="0000CC"/>
                </a:solidFill>
              </a:rPr>
              <a:t>Concept for a Direct Wind </a:t>
            </a:r>
            <a:r>
              <a:rPr lang="en-US" b="1" i="1" spc="70" dirty="0" smtClean="0">
                <a:solidFill>
                  <a:srgbClr val="0000CC"/>
                </a:solidFill>
              </a:rPr>
              <a:t>tapered coil design for</a:t>
            </a:r>
            <a:r>
              <a:rPr lang="en-US" b="1" i="1" dirty="0" smtClean="0">
                <a:solidFill>
                  <a:srgbClr val="0000CC"/>
                </a:solidFill>
              </a:rPr>
              <a:t> Q1PR that has a nearly</a:t>
            </a:r>
          </a:p>
          <a:p>
            <a:pPr>
              <a:lnSpc>
                <a:spcPts val="1800"/>
              </a:lnSpc>
            </a:pPr>
            <a:r>
              <a:rPr lang="en-US" b="1" i="1" spc="30" dirty="0" smtClean="0">
                <a:solidFill>
                  <a:srgbClr val="0000CC"/>
                </a:solidFill>
              </a:rPr>
              <a:t>constant gradient</a:t>
            </a:r>
          </a:p>
          <a:p>
            <a:pPr>
              <a:lnSpc>
                <a:spcPts val="1800"/>
              </a:lnSpc>
            </a:pPr>
            <a:r>
              <a:rPr lang="en-US" b="1" i="1" dirty="0" smtClean="0">
                <a:solidFill>
                  <a:srgbClr val="0000CC"/>
                </a:solidFill>
              </a:rPr>
              <a:t>along its entire</a:t>
            </a:r>
          </a:p>
          <a:p>
            <a:pPr>
              <a:lnSpc>
                <a:spcPts val="1800"/>
              </a:lnSpc>
            </a:pPr>
            <a:r>
              <a:rPr lang="en-US" b="1" i="1" dirty="0" smtClean="0">
                <a:solidFill>
                  <a:srgbClr val="0000CC"/>
                </a:solidFill>
              </a:rPr>
              <a:t>length</a:t>
            </a:r>
            <a:endParaRPr lang="en-US" b="1" i="1" dirty="0">
              <a:solidFill>
                <a:srgbClr val="0000CC"/>
              </a:solidFill>
            </a:endParaRPr>
          </a:p>
        </p:txBody>
      </p:sp>
      <p:sp>
        <p:nvSpPr>
          <p:cNvPr id="14" name="TextBox 13"/>
          <p:cNvSpPr txBox="1"/>
          <p:nvPr/>
        </p:nvSpPr>
        <p:spPr>
          <a:xfrm>
            <a:off x="5368453" y="3856137"/>
            <a:ext cx="3239838" cy="323165"/>
          </a:xfrm>
          <a:prstGeom prst="rect">
            <a:avLst/>
          </a:prstGeom>
          <a:noFill/>
          <a:effectLst/>
        </p:spPr>
        <p:txBody>
          <a:bodyPr wrap="square" rtlCol="0">
            <a:spAutoFit/>
          </a:bodyPr>
          <a:lstStyle/>
          <a:p>
            <a:pPr algn="ctr">
              <a:lnSpc>
                <a:spcPts val="1800"/>
              </a:lnSpc>
            </a:pPr>
            <a:r>
              <a:rPr lang="en-US" b="1" i="1" dirty="0" smtClean="0">
                <a:solidFill>
                  <a:srgbClr val="0000CC"/>
                </a:solidFill>
              </a:rPr>
              <a:t>Q1PR Gradient Z Dependence</a:t>
            </a:r>
            <a:endParaRPr lang="en-US" b="1" i="1" dirty="0">
              <a:solidFill>
                <a:srgbClr val="0000CC"/>
              </a:solidFill>
            </a:endParaRPr>
          </a:p>
        </p:txBody>
      </p:sp>
      <p:sp>
        <p:nvSpPr>
          <p:cNvPr id="15" name="TextBox 14"/>
          <p:cNvSpPr txBox="1"/>
          <p:nvPr/>
        </p:nvSpPr>
        <p:spPr>
          <a:xfrm>
            <a:off x="5405397" y="4192821"/>
            <a:ext cx="3239838" cy="1406795"/>
          </a:xfrm>
          <a:prstGeom prst="rect">
            <a:avLst/>
          </a:prstGeom>
          <a:solidFill>
            <a:srgbClr val="FFFFCC"/>
          </a:solidFill>
          <a:effectLst>
            <a:outerShdw blurRad="63500" sx="102000" sy="102000" algn="ctr" rotWithShape="0">
              <a:prstClr val="black">
                <a:alpha val="40000"/>
              </a:prstClr>
            </a:outerShdw>
          </a:effectLst>
        </p:spPr>
        <p:txBody>
          <a:bodyPr wrap="square" rtlCol="0">
            <a:spAutoFit/>
          </a:bodyPr>
          <a:lstStyle/>
          <a:p>
            <a:pPr algn="just">
              <a:lnSpc>
                <a:spcPts val="1700"/>
              </a:lnSpc>
            </a:pPr>
            <a:r>
              <a:rPr lang="en-US" b="1" dirty="0" smtClean="0"/>
              <a:t>As the coil radius increases the gradient would naturally drop. but we can use techniques developed for the design of the SuperKEKB external field cancel coils to keep gradient constant.</a:t>
            </a:r>
            <a:endParaRPr lang="en-US" b="1"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1263" y="1783100"/>
            <a:ext cx="2392881" cy="1627632"/>
          </a:xfrm>
          <a:prstGeom prst="rect">
            <a:avLst/>
          </a:prstGeom>
        </p:spPr>
      </p:pic>
      <p:sp>
        <p:nvSpPr>
          <p:cNvPr id="19" name="TextBox 18"/>
          <p:cNvSpPr txBox="1"/>
          <p:nvPr/>
        </p:nvSpPr>
        <p:spPr>
          <a:xfrm>
            <a:off x="6502403" y="2877080"/>
            <a:ext cx="1468583" cy="326371"/>
          </a:xfrm>
          <a:prstGeom prst="rect">
            <a:avLst/>
          </a:prstGeom>
          <a:noFill/>
          <a:effectLst/>
        </p:spPr>
        <p:txBody>
          <a:bodyPr wrap="square" rtlCol="0">
            <a:spAutoFit/>
          </a:bodyPr>
          <a:lstStyle/>
          <a:p>
            <a:pPr algn="ctr">
              <a:lnSpc>
                <a:spcPts val="1800"/>
              </a:lnSpc>
            </a:pPr>
            <a:r>
              <a:rPr lang="en-US" b="1" i="1" dirty="0" smtClean="0">
                <a:solidFill>
                  <a:srgbClr val="0000CC"/>
                </a:solidFill>
              </a:rPr>
              <a:t>Q1PR/Q1ER</a:t>
            </a:r>
            <a:endParaRPr lang="en-US" b="1" i="1" dirty="0">
              <a:solidFill>
                <a:srgbClr val="0000CC"/>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000">
            <a:off x="2473133" y="4986401"/>
            <a:ext cx="2249015" cy="1400330"/>
          </a:xfrm>
          <a:prstGeom prst="rect">
            <a:avLst/>
          </a:prstGeom>
          <a:effectLst>
            <a:outerShdw blurRad="50800" dist="38100" dir="8100000" algn="tr" rotWithShape="0">
              <a:prstClr val="black">
                <a:alpha val="40000"/>
              </a:prstClr>
            </a:outerShdw>
          </a:effectLst>
        </p:spPr>
      </p:pic>
      <p:sp>
        <p:nvSpPr>
          <p:cNvPr id="5" name="TextBox 4"/>
          <p:cNvSpPr txBox="1"/>
          <p:nvPr/>
        </p:nvSpPr>
        <p:spPr>
          <a:xfrm>
            <a:off x="1082269" y="6528789"/>
            <a:ext cx="3599768" cy="369332"/>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b="1" spc="-30" dirty="0" smtClean="0">
                <a:solidFill>
                  <a:srgbClr val="540000"/>
                </a:solidFill>
              </a:rPr>
              <a:t>LDRD to do Double Helical coil R&amp;D!</a:t>
            </a:r>
            <a:endParaRPr lang="en-US" b="1" spc="-30" dirty="0">
              <a:solidFill>
                <a:srgbClr val="540000"/>
              </a:solidFill>
            </a:endParaRPr>
          </a:p>
        </p:txBody>
      </p:sp>
    </p:spTree>
    <p:extLst>
      <p:ext uri="{BB962C8B-B14F-4D97-AF65-F5344CB8AC3E}">
        <p14:creationId xmlns:p14="http://schemas.microsoft.com/office/powerpoint/2010/main" val="315105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93C5830-40F3-F04E-B2E3-10E6672BA8FF}" type="slidenum">
              <a:rPr lang="en-US" smtClean="0"/>
              <a:pPr/>
              <a:t>21</a:t>
            </a:fld>
            <a:endParaRPr lang="en-US"/>
          </a:p>
        </p:txBody>
      </p:sp>
      <p:sp>
        <p:nvSpPr>
          <p:cNvPr id="4" name="Rectangle 3"/>
          <p:cNvSpPr/>
          <p:nvPr/>
        </p:nvSpPr>
        <p:spPr>
          <a:xfrm>
            <a:off x="168728" y="6298983"/>
            <a:ext cx="4190490" cy="28320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55" y="6255438"/>
            <a:ext cx="4277581" cy="369332"/>
          </a:xfrm>
          <a:prstGeom prst="rect">
            <a:avLst/>
          </a:prstGeom>
          <a:noFill/>
        </p:spPr>
        <p:txBody>
          <a:bodyPr wrap="none" rtlCol="0">
            <a:spAutoFit/>
          </a:bodyPr>
          <a:lstStyle/>
          <a:p>
            <a:r>
              <a:rPr lang="en-US" b="1" dirty="0" smtClean="0"/>
              <a:t>*Coordinate Reference = e-beam direction.</a:t>
            </a:r>
            <a:endParaRPr lang="en-US" b="1" dirty="0"/>
          </a:p>
        </p:txBody>
      </p:sp>
      <p:sp>
        <p:nvSpPr>
          <p:cNvPr id="6" name="Title 1"/>
          <p:cNvSpPr txBox="1">
            <a:spLocks/>
          </p:cNvSpPr>
          <p:nvPr/>
        </p:nvSpPr>
        <p:spPr>
          <a:xfrm>
            <a:off x="-1" y="309711"/>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4000" dirty="0" smtClean="0"/>
              <a:t>Value Engineering Rear Side Magnets*</a:t>
            </a:r>
            <a:endParaRPr lang="en-US" sz="4000" dirty="0"/>
          </a:p>
        </p:txBody>
      </p:sp>
      <p:sp>
        <p:nvSpPr>
          <p:cNvPr id="7" name="TextBox 6"/>
          <p:cNvSpPr txBox="1"/>
          <p:nvPr/>
        </p:nvSpPr>
        <p:spPr>
          <a:xfrm>
            <a:off x="26126" y="1115264"/>
            <a:ext cx="4990012" cy="646331"/>
          </a:xfrm>
          <a:prstGeom prst="rect">
            <a:avLst/>
          </a:prstGeom>
          <a:solidFill>
            <a:srgbClr val="FFFFCC"/>
          </a:solidFill>
        </p:spPr>
        <p:txBody>
          <a:bodyPr wrap="square" rtlCol="0">
            <a:spAutoFit/>
          </a:bodyPr>
          <a:lstStyle/>
          <a:p>
            <a:r>
              <a:rPr lang="en-US" dirty="0" smtClean="0">
                <a:solidFill>
                  <a:srgbClr val="500000"/>
                </a:solidFill>
                <a:latin typeface="Arial" panose="020B0604020202020204" pitchFamily="34" charset="0"/>
                <a:cs typeface="Arial" panose="020B0604020202020204" pitchFamily="34" charset="0"/>
              </a:rPr>
              <a:t>With the new 25 mrad crossing angle, the yoke </a:t>
            </a:r>
            <a:r>
              <a:rPr lang="en-US" spc="-30" dirty="0" smtClean="0">
                <a:solidFill>
                  <a:srgbClr val="500000"/>
                </a:solidFill>
                <a:latin typeface="Arial" panose="020B0604020202020204" pitchFamily="34" charset="0"/>
                <a:cs typeface="Arial" panose="020B0604020202020204" pitchFamily="34" charset="0"/>
              </a:rPr>
              <a:t>space between apertures dramatically increases.</a:t>
            </a:r>
            <a:endParaRPr lang="en-US" spc="-30" dirty="0">
              <a:solidFill>
                <a:srgbClr val="5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10" y="1866679"/>
            <a:ext cx="5001778" cy="4291593"/>
          </a:xfrm>
          <a:prstGeom prst="rect">
            <a:avLst/>
          </a:prstGeom>
        </p:spPr>
      </p:pic>
      <p:sp>
        <p:nvSpPr>
          <p:cNvPr id="10" name="TextBox 9"/>
          <p:cNvSpPr txBox="1"/>
          <p:nvPr/>
        </p:nvSpPr>
        <p:spPr>
          <a:xfrm rot="-1620000">
            <a:off x="948031" y="4970309"/>
            <a:ext cx="1270220" cy="338554"/>
          </a:xfrm>
          <a:prstGeom prst="rect">
            <a:avLst/>
          </a:prstGeom>
          <a:noFill/>
        </p:spPr>
        <p:txBody>
          <a:bodyPr wrap="none" rtlCol="0">
            <a:spAutoFit/>
          </a:bodyPr>
          <a:lstStyle/>
          <a:p>
            <a:r>
              <a:rPr lang="en-US" sz="1600" b="1" dirty="0" smtClean="0">
                <a:solidFill>
                  <a:srgbClr val="800000"/>
                </a:solidFill>
              </a:rPr>
              <a:t>-&gt; Protons -&gt;</a:t>
            </a:r>
            <a:endParaRPr lang="en-US" sz="1600" b="1" dirty="0">
              <a:solidFill>
                <a:srgbClr val="800000"/>
              </a:solidFill>
            </a:endParaRPr>
          </a:p>
        </p:txBody>
      </p:sp>
      <p:sp>
        <p:nvSpPr>
          <p:cNvPr id="11" name="TextBox 10"/>
          <p:cNvSpPr txBox="1"/>
          <p:nvPr/>
        </p:nvSpPr>
        <p:spPr>
          <a:xfrm rot="1080000">
            <a:off x="569799" y="2927610"/>
            <a:ext cx="1390830" cy="338554"/>
          </a:xfrm>
          <a:prstGeom prst="rect">
            <a:avLst/>
          </a:prstGeom>
          <a:noFill/>
        </p:spPr>
        <p:txBody>
          <a:bodyPr wrap="none" rtlCol="0">
            <a:spAutoFit/>
          </a:bodyPr>
          <a:lstStyle/>
          <a:p>
            <a:r>
              <a:rPr lang="en-US" sz="1600" b="1" dirty="0" smtClean="0"/>
              <a:t>&lt;- Electrons &lt;-</a:t>
            </a:r>
            <a:endParaRPr lang="en-US" sz="1600" b="1" dirty="0"/>
          </a:p>
        </p:txBody>
      </p:sp>
      <p:sp>
        <p:nvSpPr>
          <p:cNvPr id="12" name="TextBox 11"/>
          <p:cNvSpPr txBox="1"/>
          <p:nvPr/>
        </p:nvSpPr>
        <p:spPr>
          <a:xfrm>
            <a:off x="817270" y="3452218"/>
            <a:ext cx="1191993" cy="338554"/>
          </a:xfrm>
          <a:prstGeom prst="rect">
            <a:avLst/>
          </a:prstGeom>
          <a:noFill/>
        </p:spPr>
        <p:txBody>
          <a:bodyPr wrap="none" rtlCol="0">
            <a:spAutoFit/>
          </a:bodyPr>
          <a:lstStyle/>
          <a:p>
            <a:r>
              <a:rPr lang="en-US" sz="1600" b="1" dirty="0" smtClean="0">
                <a:solidFill>
                  <a:srgbClr val="FFFF99"/>
                </a:solidFill>
              </a:rPr>
              <a:t>&lt;- Synrad &lt;-</a:t>
            </a:r>
            <a:endParaRPr lang="en-US" sz="1600" b="1" dirty="0">
              <a:solidFill>
                <a:srgbClr val="FFFF99"/>
              </a:solidFill>
            </a:endParaRPr>
          </a:p>
        </p:txBody>
      </p:sp>
      <p:sp>
        <p:nvSpPr>
          <p:cNvPr id="8" name="TextBox 7"/>
          <p:cNvSpPr txBox="1"/>
          <p:nvPr/>
        </p:nvSpPr>
        <p:spPr>
          <a:xfrm>
            <a:off x="4911635" y="948478"/>
            <a:ext cx="4232366" cy="5363007"/>
          </a:xfrm>
          <a:prstGeom prst="rect">
            <a:avLst/>
          </a:prstGeom>
          <a:noFill/>
        </p:spPr>
        <p:txBody>
          <a:bodyPr wrap="square" rtlCol="0">
            <a:spAutoFit/>
          </a:bodyPr>
          <a:lstStyle/>
          <a:p>
            <a:pPr marL="285750" indent="-285750">
              <a:lnSpc>
                <a:spcPts val="1900"/>
              </a:lnSpc>
              <a:spcAft>
                <a:spcPts val="1000"/>
              </a:spcAft>
              <a:buFont typeface="Arial" panose="020B0604020202020204" pitchFamily="34" charset="0"/>
              <a:buChar char="•"/>
            </a:pPr>
            <a:r>
              <a:rPr lang="en-US" dirty="0" smtClean="0"/>
              <a:t>Adjustment of new forward electron quads, Q2AEF and Q2BEF, softens synrad spectrum while narrowing the synrad cone (reduce rear e-apertures).</a:t>
            </a:r>
          </a:p>
          <a:p>
            <a:pPr marL="285750" indent="-285750">
              <a:lnSpc>
                <a:spcPts val="1900"/>
              </a:lnSpc>
              <a:spcAft>
                <a:spcPts val="1000"/>
              </a:spcAft>
              <a:buFont typeface="Arial" panose="020B0604020202020204" pitchFamily="34" charset="0"/>
              <a:buChar char="•"/>
            </a:pPr>
            <a:r>
              <a:rPr lang="en-US" dirty="0" smtClean="0"/>
              <a:t>Here decreasing Q1ER and Q2ER quad separation dramatically reduces rear beta peaks (chromaticity); increase of quad synrad critical energy not an issue.</a:t>
            </a:r>
          </a:p>
          <a:p>
            <a:pPr marL="285750" indent="-285750">
              <a:lnSpc>
                <a:spcPts val="1900"/>
              </a:lnSpc>
              <a:spcAft>
                <a:spcPts val="1000"/>
              </a:spcAft>
              <a:buFont typeface="Arial" panose="020B0604020202020204" pitchFamily="34" charset="0"/>
              <a:buChar char="•"/>
            </a:pPr>
            <a:r>
              <a:rPr lang="en-US" dirty="0" smtClean="0"/>
              <a:t>Rear electron magnets have low peak fields and large, tapered apertures are ok (</a:t>
            </a:r>
            <a:r>
              <a:rPr lang="en-US" b="1" dirty="0" smtClean="0">
                <a:solidFill>
                  <a:srgbClr val="000070"/>
                </a:solidFill>
              </a:rPr>
              <a:t>can use Direct Wind</a:t>
            </a:r>
            <a:r>
              <a:rPr lang="en-US" dirty="0" smtClean="0"/>
              <a:t>).</a:t>
            </a:r>
          </a:p>
          <a:p>
            <a:pPr marL="285750" indent="-285750">
              <a:lnSpc>
                <a:spcPts val="1900"/>
              </a:lnSpc>
              <a:spcAft>
                <a:spcPts val="1000"/>
              </a:spcAft>
              <a:buFont typeface="Arial" panose="020B0604020202020204" pitchFamily="34" charset="0"/>
              <a:buChar char="•"/>
            </a:pPr>
            <a:r>
              <a:rPr lang="en-US" dirty="0" smtClean="0"/>
              <a:t>B1ER dipole separates electrons from “lumi signal” line of sight back to IP.</a:t>
            </a:r>
          </a:p>
          <a:p>
            <a:pPr marL="285750" indent="-285750">
              <a:lnSpc>
                <a:spcPts val="1900"/>
              </a:lnSpc>
              <a:spcAft>
                <a:spcPts val="1000"/>
              </a:spcAft>
              <a:buFont typeface="Arial" panose="020B0604020202020204" pitchFamily="34" charset="0"/>
              <a:buChar char="•"/>
            </a:pPr>
            <a:r>
              <a:rPr lang="en-US" dirty="0" smtClean="0"/>
              <a:t>Rear proton apertures are much smaller than forward side and with added yoke material magnet cross talk not an issue.</a:t>
            </a:r>
          </a:p>
          <a:p>
            <a:pPr marL="285750" indent="-285750">
              <a:lnSpc>
                <a:spcPts val="1900"/>
              </a:lnSpc>
              <a:spcAft>
                <a:spcPts val="1000"/>
              </a:spcAft>
              <a:buFont typeface="Arial" panose="020B0604020202020204" pitchFamily="34" charset="0"/>
              <a:buChar char="•"/>
            </a:pPr>
            <a:r>
              <a:rPr lang="en-US" dirty="0" smtClean="0"/>
              <a:t>Q1APR aperture is shown here with a taper but it may be possible to use an </a:t>
            </a:r>
            <a:r>
              <a:rPr lang="en-US" dirty="0" err="1" smtClean="0"/>
              <a:t>untapered</a:t>
            </a:r>
            <a:r>
              <a:rPr lang="en-US" dirty="0" smtClean="0"/>
              <a:t> coil (</a:t>
            </a:r>
            <a:r>
              <a:rPr lang="en-US" b="1" dirty="0" smtClean="0">
                <a:solidFill>
                  <a:srgbClr val="000070"/>
                </a:solidFill>
              </a:rPr>
              <a:t>can use Direct Wind</a:t>
            </a:r>
            <a:r>
              <a:rPr lang="en-US" dirty="0" smtClean="0"/>
              <a:t>).</a:t>
            </a:r>
          </a:p>
        </p:txBody>
      </p:sp>
      <p:grpSp>
        <p:nvGrpSpPr>
          <p:cNvPr id="23" name="Group 22"/>
          <p:cNvGrpSpPr/>
          <p:nvPr/>
        </p:nvGrpSpPr>
        <p:grpSpPr>
          <a:xfrm>
            <a:off x="773471" y="3443510"/>
            <a:ext cx="2836231" cy="1025385"/>
            <a:chOff x="773471" y="3443510"/>
            <a:chExt cx="2836231" cy="1025385"/>
          </a:xfrm>
        </p:grpSpPr>
        <p:sp>
          <p:nvSpPr>
            <p:cNvPr id="14" name="Rectangle 13"/>
            <p:cNvSpPr/>
            <p:nvPr/>
          </p:nvSpPr>
          <p:spPr>
            <a:xfrm>
              <a:off x="817270" y="3843026"/>
              <a:ext cx="2004307" cy="58093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3471" y="3799481"/>
              <a:ext cx="2161317" cy="669414"/>
            </a:xfrm>
            <a:prstGeom prst="rect">
              <a:avLst/>
            </a:prstGeom>
            <a:noFill/>
          </p:spPr>
          <p:txBody>
            <a:bodyPr wrap="square" rtlCol="0">
              <a:spAutoFit/>
            </a:bodyPr>
            <a:lstStyle/>
            <a:p>
              <a:pPr>
                <a:lnSpc>
                  <a:spcPts val="1500"/>
                </a:lnSpc>
              </a:pPr>
              <a:r>
                <a:rPr lang="en-US" sz="1400" dirty="0" smtClean="0">
                  <a:latin typeface="Arial" panose="020B0604020202020204" pitchFamily="34" charset="0"/>
                  <a:cs typeface="Arial" panose="020B0604020202020204" pitchFamily="34" charset="0"/>
                </a:rPr>
                <a:t>15</a:t>
              </a:r>
              <a:r>
                <a:rPr lang="en-US" sz="1400" dirty="0" smtClean="0">
                  <a:latin typeface="Symbol" panose="05050102010706020507" pitchFamily="18" charset="2"/>
                  <a:cs typeface="Arial" panose="020B0604020202020204" pitchFamily="34" charset="0"/>
                </a:rPr>
                <a:t>s</a:t>
              </a:r>
              <a:r>
                <a:rPr lang="en-US" sz="1400" dirty="0" smtClean="0">
                  <a:latin typeface="Arial" panose="020B0604020202020204" pitchFamily="34" charset="0"/>
                  <a:cs typeface="Arial" panose="020B0604020202020204" pitchFamily="34" charset="0"/>
                </a:rPr>
                <a:t> is “small” compared to aperture; getting good field quality is fairly easy.</a:t>
              </a:r>
              <a:endParaRPr lang="en-US" sz="1400" dirty="0">
                <a:latin typeface="Arial" panose="020B0604020202020204" pitchFamily="34" charset="0"/>
                <a:cs typeface="Arial" panose="020B0604020202020204" pitchFamily="34" charset="0"/>
              </a:endParaRPr>
            </a:p>
          </p:txBody>
        </p:sp>
        <p:cxnSp>
          <p:nvCxnSpPr>
            <p:cNvPr id="16" name="Straight Arrow Connector 15"/>
            <p:cNvCxnSpPr/>
            <p:nvPr/>
          </p:nvCxnSpPr>
          <p:spPr>
            <a:xfrm flipV="1">
              <a:off x="2072640" y="3443510"/>
              <a:ext cx="287383" cy="3559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072640" y="3443510"/>
              <a:ext cx="1084217" cy="35597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72640" y="3452218"/>
              <a:ext cx="1537062" cy="33855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46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841" y="917770"/>
            <a:ext cx="3849624" cy="2903258"/>
          </a:xfrm>
          <a:prstGeom prst="rect">
            <a:avLst/>
          </a:prstGeom>
          <a:effectLst>
            <a:outerShdw blurRad="63500" sx="102000" sy="102000" algn="ctr" rotWithShape="0">
              <a:prstClr val="black">
                <a:alpha val="40000"/>
              </a:prstClr>
            </a:outerShdw>
          </a:effectLst>
        </p:spPr>
      </p:pic>
      <p:sp>
        <p:nvSpPr>
          <p:cNvPr id="2" name="Slide Number Placeholder 1"/>
          <p:cNvSpPr>
            <a:spLocks noGrp="1"/>
          </p:cNvSpPr>
          <p:nvPr>
            <p:ph type="sldNum" sz="quarter" idx="12"/>
          </p:nvPr>
        </p:nvSpPr>
        <p:spPr/>
        <p:txBody>
          <a:bodyPr/>
          <a:lstStyle/>
          <a:p>
            <a:fld id="{893C5830-40F3-F04E-B2E3-10E6672BA8FF}" type="slidenum">
              <a:rPr lang="en-US" smtClean="0"/>
              <a:pPr/>
              <a:t>22</a:t>
            </a:fld>
            <a:endParaRPr lang="en-US"/>
          </a:p>
        </p:txBody>
      </p:sp>
      <p:sp>
        <p:nvSpPr>
          <p:cNvPr id="4" name="Title 1"/>
          <p:cNvSpPr txBox="1">
            <a:spLocks/>
          </p:cNvSpPr>
          <p:nvPr/>
        </p:nvSpPr>
        <p:spPr>
          <a:xfrm>
            <a:off x="-1" y="134607"/>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4000" dirty="0" smtClean="0"/>
              <a:t>Dual Aperture Tapered Coil R&amp;D*</a:t>
            </a:r>
            <a:endParaRPr lang="en-US" sz="4000" dirty="0"/>
          </a:p>
        </p:txBody>
      </p:sp>
      <p:sp>
        <p:nvSpPr>
          <p:cNvPr id="5" name="TextBox 4"/>
          <p:cNvSpPr txBox="1"/>
          <p:nvPr/>
        </p:nvSpPr>
        <p:spPr>
          <a:xfrm>
            <a:off x="270086" y="5950809"/>
            <a:ext cx="3834983" cy="646331"/>
          </a:xfrm>
          <a:prstGeom prst="rect">
            <a:avLst/>
          </a:prstGeom>
          <a:solidFill>
            <a:srgbClr val="FFFF99">
              <a:alpha val="49804"/>
            </a:srgbClr>
          </a:solidFill>
        </p:spPr>
        <p:txBody>
          <a:bodyPr wrap="square" rtlCol="0">
            <a:spAutoFit/>
          </a:bodyPr>
          <a:lstStyle/>
          <a:p>
            <a:r>
              <a:rPr lang="en-US" b="1" dirty="0" smtClean="0">
                <a:solidFill>
                  <a:srgbClr val="000066"/>
                </a:solidFill>
              </a:rPr>
              <a:t>*</a:t>
            </a:r>
            <a:r>
              <a:rPr lang="en-US" b="1" spc="50" dirty="0" smtClean="0">
                <a:solidFill>
                  <a:srgbClr val="000066"/>
                </a:solidFill>
              </a:rPr>
              <a:t>LDRD funding is now approved for</a:t>
            </a:r>
            <a:r>
              <a:rPr lang="en-US" b="1" dirty="0" smtClean="0">
                <a:solidFill>
                  <a:srgbClr val="000066"/>
                </a:solidFill>
              </a:rPr>
              <a:t> </a:t>
            </a:r>
          </a:p>
          <a:p>
            <a:r>
              <a:rPr lang="en-US" b="1" dirty="0">
                <a:solidFill>
                  <a:srgbClr val="000066"/>
                </a:solidFill>
              </a:rPr>
              <a:t> </a:t>
            </a:r>
            <a:r>
              <a:rPr lang="en-US" b="1" dirty="0" smtClean="0">
                <a:solidFill>
                  <a:srgbClr val="000066"/>
                </a:solidFill>
              </a:rPr>
              <a:t> Direct Wind Double Helical Coil R&amp;D.</a:t>
            </a:r>
            <a:endParaRPr lang="en-US" b="1" dirty="0">
              <a:solidFill>
                <a:srgbClr val="000066"/>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120"/>
            <a:ext cx="5038928" cy="252110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8965" y="4044892"/>
            <a:ext cx="4085616" cy="1231474"/>
          </a:xfrm>
          <a:prstGeom prst="rect">
            <a:avLst/>
          </a:prstGeom>
        </p:spPr>
      </p:pic>
      <p:sp>
        <p:nvSpPr>
          <p:cNvPr id="11" name="TextBox 10"/>
          <p:cNvSpPr txBox="1"/>
          <p:nvPr/>
        </p:nvSpPr>
        <p:spPr>
          <a:xfrm>
            <a:off x="5307192" y="5193643"/>
            <a:ext cx="3464218" cy="369332"/>
          </a:xfrm>
          <a:prstGeom prst="rect">
            <a:avLst/>
          </a:prstGeom>
          <a:noFill/>
        </p:spPr>
        <p:txBody>
          <a:bodyPr wrap="none" rtlCol="0">
            <a:spAutoFit/>
          </a:bodyPr>
          <a:lstStyle/>
          <a:p>
            <a:pPr algn="ctr"/>
            <a:r>
              <a:rPr lang="en-US" b="1" i="1" dirty="0" smtClean="0">
                <a:solidFill>
                  <a:srgbClr val="000066"/>
                </a:solidFill>
              </a:rPr>
              <a:t>BNL LDRD Double Helical R&amp;D Coil</a:t>
            </a:r>
            <a:endParaRPr lang="en-US" b="1" i="1" dirty="0">
              <a:solidFill>
                <a:srgbClr val="000066"/>
              </a:solidFill>
            </a:endParaRPr>
          </a:p>
        </p:txBody>
      </p:sp>
      <p:sp>
        <p:nvSpPr>
          <p:cNvPr id="12" name="Rectangle 11"/>
          <p:cNvSpPr/>
          <p:nvPr/>
        </p:nvSpPr>
        <p:spPr>
          <a:xfrm>
            <a:off x="4571999" y="5810002"/>
            <a:ext cx="4562273" cy="553998"/>
          </a:xfrm>
          <a:prstGeom prst="rect">
            <a:avLst/>
          </a:prstGeom>
          <a:solidFill>
            <a:srgbClr val="E7E6E6">
              <a:alpha val="50196"/>
            </a:srgbClr>
          </a:solidFill>
        </p:spPr>
        <p:txBody>
          <a:bodyPr wrap="square">
            <a:spAutoFit/>
          </a:bodyPr>
          <a:lstStyle/>
          <a:p>
            <a:pPr algn="just">
              <a:lnSpc>
                <a:spcPts val="1200"/>
              </a:lnSpc>
            </a:pPr>
            <a:r>
              <a:rPr lang="en-US" sz="1100" b="1" dirty="0" smtClean="0">
                <a:solidFill>
                  <a:srgbClr val="003300"/>
                </a:solidFill>
              </a:rPr>
              <a:t>H. </a:t>
            </a:r>
            <a:r>
              <a:rPr lang="en-US" sz="1100" b="1" dirty="0">
                <a:solidFill>
                  <a:srgbClr val="003300"/>
                </a:solidFill>
              </a:rPr>
              <a:t>Witte, </a:t>
            </a:r>
            <a:r>
              <a:rPr lang="en-US" sz="1100" b="1" dirty="0" smtClean="0">
                <a:solidFill>
                  <a:srgbClr val="003300"/>
                </a:solidFill>
              </a:rPr>
              <a:t>B. </a:t>
            </a:r>
            <a:r>
              <a:rPr lang="en-US" sz="1100" b="1" dirty="0">
                <a:solidFill>
                  <a:srgbClr val="003300"/>
                </a:solidFill>
              </a:rPr>
              <a:t>Parker, and </a:t>
            </a:r>
            <a:r>
              <a:rPr lang="en-US" sz="1100" b="1" dirty="0" smtClean="0">
                <a:solidFill>
                  <a:srgbClr val="003300"/>
                </a:solidFill>
              </a:rPr>
              <a:t>B. Palmer, “</a:t>
            </a:r>
            <a:r>
              <a:rPr lang="en-US" sz="1100" b="1" dirty="0">
                <a:solidFill>
                  <a:srgbClr val="003300"/>
                </a:solidFill>
              </a:rPr>
              <a:t>The eRHIC IR Q1 Rear Side </a:t>
            </a:r>
            <a:r>
              <a:rPr lang="en-US" sz="1100" b="1" dirty="0" smtClean="0">
                <a:solidFill>
                  <a:srgbClr val="003300"/>
                </a:solidFill>
              </a:rPr>
              <a:t>Magnet,” submitted </a:t>
            </a:r>
            <a:r>
              <a:rPr lang="en-US" sz="1100" b="1" dirty="0">
                <a:solidFill>
                  <a:srgbClr val="003300"/>
                </a:solidFill>
              </a:rPr>
              <a:t>to 2018 Applied Superconductivity </a:t>
            </a:r>
            <a:r>
              <a:rPr lang="en-US" sz="1100" b="1" dirty="0" smtClean="0">
                <a:solidFill>
                  <a:srgbClr val="003300"/>
                </a:solidFill>
              </a:rPr>
              <a:t>Conference (ASC18</a:t>
            </a:r>
            <a:r>
              <a:rPr lang="en-US" sz="1100" b="1" dirty="0">
                <a:solidFill>
                  <a:srgbClr val="003300"/>
                </a:solidFill>
              </a:rPr>
              <a:t>),  Seattle, USA, October 28 – November 2, </a:t>
            </a:r>
            <a:r>
              <a:rPr lang="en-US" sz="1100" b="1" dirty="0" smtClean="0">
                <a:solidFill>
                  <a:srgbClr val="003300"/>
                </a:solidFill>
              </a:rPr>
              <a:t>2018.</a:t>
            </a:r>
            <a:endParaRPr lang="en-US" sz="1100" b="1" dirty="0">
              <a:solidFill>
                <a:srgbClr val="003300"/>
              </a:solidFill>
            </a:endParaRPr>
          </a:p>
        </p:txBody>
      </p:sp>
      <p:sp>
        <p:nvSpPr>
          <p:cNvPr id="15" name="TextBox 14"/>
          <p:cNvSpPr txBox="1"/>
          <p:nvPr/>
        </p:nvSpPr>
        <p:spPr>
          <a:xfrm>
            <a:off x="-31472" y="3754868"/>
            <a:ext cx="4739659" cy="2092881"/>
          </a:xfrm>
          <a:prstGeom prst="rect">
            <a:avLst/>
          </a:prstGeom>
          <a:noFill/>
        </p:spPr>
        <p:txBody>
          <a:bodyPr wrap="square" rtlCol="0">
            <a:spAutoFit/>
          </a:bodyPr>
          <a:lstStyle/>
          <a:p>
            <a:pPr marL="182880" indent="-182880">
              <a:lnSpc>
                <a:spcPts val="1800"/>
              </a:lnSpc>
              <a:spcAft>
                <a:spcPts val="600"/>
              </a:spcAft>
              <a:buFont typeface="Arial" panose="020B0604020202020204" pitchFamily="34" charset="0"/>
              <a:buChar char="•"/>
            </a:pPr>
            <a:r>
              <a:rPr lang="en-US" dirty="0" smtClean="0"/>
              <a:t>With increase to 25 mrad crossing angle, yoke thickness between coils significantly increases (reduce yoke saturation and cross talk).</a:t>
            </a:r>
          </a:p>
          <a:p>
            <a:pPr marL="182880" indent="-182880">
              <a:lnSpc>
                <a:spcPts val="1800"/>
              </a:lnSpc>
              <a:spcAft>
                <a:spcPts val="600"/>
              </a:spcAft>
              <a:buFont typeface="Arial" panose="020B0604020202020204" pitchFamily="34" charset="0"/>
              <a:buChar char="•"/>
            </a:pPr>
            <a:r>
              <a:rPr lang="en-US" dirty="0" smtClean="0"/>
              <a:t>Now Q1PR may not need to be tapered (</a:t>
            </a:r>
            <a:r>
              <a:rPr lang="en-US" dirty="0" smtClean="0">
                <a:solidFill>
                  <a:srgbClr val="660033"/>
                </a:solidFill>
              </a:rPr>
              <a:t>Q1ER will still be tapered</a:t>
            </a:r>
            <a:r>
              <a:rPr lang="en-US" dirty="0" smtClean="0"/>
              <a:t>).</a:t>
            </a:r>
          </a:p>
          <a:p>
            <a:pPr marL="182880" indent="-182880">
              <a:lnSpc>
                <a:spcPts val="1800"/>
              </a:lnSpc>
              <a:spcAft>
                <a:spcPts val="600"/>
              </a:spcAft>
              <a:buFont typeface="Arial" panose="020B0604020202020204" pitchFamily="34" charset="0"/>
              <a:buChar char="•"/>
            </a:pPr>
            <a:r>
              <a:rPr lang="en-US" spc="50" dirty="0" smtClean="0"/>
              <a:t>Investigate winding tapered magnets with</a:t>
            </a:r>
            <a:r>
              <a:rPr lang="en-US" dirty="0" smtClean="0"/>
              <a:t> </a:t>
            </a:r>
            <a:r>
              <a:rPr lang="en-US" spc="20" dirty="0" smtClean="0"/>
              <a:t>constant gradient via Direct Wind in Double</a:t>
            </a:r>
            <a:r>
              <a:rPr lang="en-US" dirty="0" smtClean="0"/>
              <a:t> Helical (Canted Cosine) geometry (with LDRD). </a:t>
            </a:r>
            <a:endParaRPr lang="en-US" dirty="0"/>
          </a:p>
        </p:txBody>
      </p:sp>
      <p:sp>
        <p:nvSpPr>
          <p:cNvPr id="16" name="TextBox 15"/>
          <p:cNvSpPr txBox="1"/>
          <p:nvPr/>
        </p:nvSpPr>
        <p:spPr>
          <a:xfrm>
            <a:off x="7230530" y="1253941"/>
            <a:ext cx="1678665" cy="369332"/>
          </a:xfrm>
          <a:prstGeom prst="rect">
            <a:avLst/>
          </a:prstGeom>
          <a:solidFill>
            <a:srgbClr val="FFFFFF">
              <a:alpha val="65098"/>
            </a:srgbClr>
          </a:solidFill>
        </p:spPr>
        <p:txBody>
          <a:bodyPr wrap="none" rtlCol="0">
            <a:spAutoFit/>
          </a:bodyPr>
          <a:lstStyle/>
          <a:p>
            <a:pPr algn="ctr"/>
            <a:r>
              <a:rPr lang="en-US" b="1" i="1" dirty="0" err="1" smtClean="0">
                <a:solidFill>
                  <a:srgbClr val="000066"/>
                </a:solidFill>
              </a:rPr>
              <a:t>NbTi</a:t>
            </a:r>
            <a:r>
              <a:rPr lang="en-US" b="1" i="1" dirty="0" smtClean="0">
                <a:solidFill>
                  <a:srgbClr val="000066"/>
                </a:solidFill>
              </a:rPr>
              <a:t> Load Lines</a:t>
            </a:r>
            <a:endParaRPr lang="en-US" b="1" i="1" dirty="0">
              <a:solidFill>
                <a:srgbClr val="000066"/>
              </a:solidFill>
            </a:endParaRPr>
          </a:p>
        </p:txBody>
      </p:sp>
      <p:sp>
        <p:nvSpPr>
          <p:cNvPr id="17" name="TextBox 16"/>
          <p:cNvSpPr txBox="1"/>
          <p:nvPr/>
        </p:nvSpPr>
        <p:spPr>
          <a:xfrm>
            <a:off x="306764" y="3356352"/>
            <a:ext cx="4429354" cy="369332"/>
          </a:xfrm>
          <a:prstGeom prst="rect">
            <a:avLst/>
          </a:prstGeom>
          <a:solidFill>
            <a:srgbClr val="FFFFFF">
              <a:alpha val="65098"/>
            </a:srgbClr>
          </a:solidFill>
        </p:spPr>
        <p:txBody>
          <a:bodyPr wrap="none" rtlCol="0">
            <a:spAutoFit/>
          </a:bodyPr>
          <a:lstStyle/>
          <a:p>
            <a:pPr algn="ctr"/>
            <a:r>
              <a:rPr lang="en-US" b="1" i="1" dirty="0" smtClean="0">
                <a:solidFill>
                  <a:srgbClr val="000066"/>
                </a:solidFill>
              </a:rPr>
              <a:t>Q1PR/Q1ER  Example for Rear Side Magnets</a:t>
            </a:r>
            <a:endParaRPr lang="en-US" b="1" i="1" dirty="0">
              <a:solidFill>
                <a:srgbClr val="000066"/>
              </a:solidFill>
            </a:endParaRPr>
          </a:p>
        </p:txBody>
      </p:sp>
    </p:spTree>
    <p:extLst>
      <p:ext uri="{BB962C8B-B14F-4D97-AF65-F5344CB8AC3E}">
        <p14:creationId xmlns:p14="http://schemas.microsoft.com/office/powerpoint/2010/main" val="3879777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3314" y="1062440"/>
            <a:ext cx="5509741" cy="2308324"/>
          </a:xfrm>
          <a:prstGeom prst="rect">
            <a:avLst/>
          </a:prstGeom>
          <a:solidFill>
            <a:srgbClr val="FFFFC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3314" y="1062440"/>
            <a:ext cx="5509741" cy="2308324"/>
          </a:xfrm>
          <a:prstGeom prst="rect">
            <a:avLst/>
          </a:prstGeom>
        </p:spPr>
        <p:txBody>
          <a:bodyPr wrap="square">
            <a:spAutoFit/>
          </a:bodyPr>
          <a:lstStyle/>
          <a:p>
            <a:r>
              <a:rPr lang="en-US" b="1" dirty="0" smtClean="0">
                <a:latin typeface="Courier New" panose="02070309020205020404" pitchFamily="49" charset="0"/>
                <a:cs typeface="Courier New" panose="02070309020205020404" pitchFamily="49" charset="0"/>
              </a:rPr>
              <a:t>Name  </a:t>
            </a:r>
            <a:r>
              <a:rPr lang="en-US" b="1" dirty="0" err="1" smtClean="0">
                <a:latin typeface="Courier New" panose="02070309020205020404" pitchFamily="49" charset="0"/>
                <a:cs typeface="Courier New" panose="02070309020205020404" pitchFamily="49" charset="0"/>
              </a:rPr>
              <a:t>L</a:t>
            </a:r>
            <a:r>
              <a:rPr lang="en-US" sz="2000" b="1" baseline="-20000" dirty="0" err="1" smtClean="0">
                <a:latin typeface="Courier New" panose="02070309020205020404" pitchFamily="49" charset="0"/>
                <a:cs typeface="Courier New" panose="02070309020205020404" pitchFamily="49" charset="0"/>
              </a:rPr>
              <a:t>mag</a:t>
            </a:r>
            <a:r>
              <a:rPr lang="en-US" b="1" dirty="0" smtClean="0">
                <a:latin typeface="Courier New" panose="02070309020205020404" pitchFamily="49" charset="0"/>
                <a:cs typeface="Courier New" panose="02070309020205020404" pitchFamily="49" charset="0"/>
              </a:rPr>
              <a:t>    G    R</a:t>
            </a:r>
            <a:r>
              <a:rPr lang="en-US" sz="2000" b="1" baseline="-20000" dirty="0" smtClean="0">
                <a:latin typeface="Courier New" panose="02070309020205020404" pitchFamily="49" charset="0"/>
                <a:cs typeface="Courier New" panose="02070309020205020404" pitchFamily="49" charset="0"/>
              </a:rPr>
              <a:t>1</a:t>
            </a:r>
            <a:r>
              <a:rPr lang="en-US" b="1" dirty="0" smtClean="0">
                <a:latin typeface="Courier New" panose="02070309020205020404" pitchFamily="49" charset="0"/>
                <a:cs typeface="Courier New" panose="02070309020205020404" pitchFamily="49" charset="0"/>
              </a:rPr>
              <a:t>   R</a:t>
            </a:r>
            <a:r>
              <a:rPr lang="en-US" sz="2000" b="1" baseline="-20000" dirty="0" smtClean="0">
                <a:latin typeface="Courier New" panose="02070309020205020404" pitchFamily="49" charset="0"/>
                <a:cs typeface="Courier New" panose="02070309020205020404" pitchFamily="49" charset="0"/>
              </a:rPr>
              <a:t>1</a:t>
            </a:r>
            <a:r>
              <a:rPr lang="en-US" b="1" dirty="0" smtClean="0">
                <a:latin typeface="Courier New" panose="02070309020205020404" pitchFamily="49" charset="0"/>
                <a:cs typeface="Courier New" panose="02070309020205020404" pitchFamily="49" charset="0"/>
              </a:rPr>
              <a:t>*G  R</a:t>
            </a:r>
            <a:r>
              <a:rPr lang="en-US" sz="2000" b="1" baseline="-20000" dirty="0" smtClean="0">
                <a:latin typeface="Courier New" panose="02070309020205020404" pitchFamily="49" charset="0"/>
                <a:cs typeface="Courier New" panose="02070309020205020404" pitchFamily="49" charset="0"/>
              </a:rPr>
              <a:t>2</a:t>
            </a:r>
            <a:r>
              <a:rPr lang="en-US" b="1" dirty="0" smtClean="0">
                <a:latin typeface="Courier New" panose="02070309020205020404" pitchFamily="49" charset="0"/>
                <a:cs typeface="Courier New" panose="02070309020205020404" pitchFamily="49" charset="0"/>
              </a:rPr>
              <a:t>    R</a:t>
            </a:r>
            <a:r>
              <a:rPr lang="en-US" sz="2000" b="1" baseline="-20000" dirty="0" smtClean="0">
                <a:latin typeface="Courier New" panose="02070309020205020404" pitchFamily="49" charset="0"/>
                <a:cs typeface="Courier New" panose="02070309020205020404" pitchFamily="49" charset="0"/>
              </a:rPr>
              <a:t>2</a:t>
            </a:r>
            <a:r>
              <a:rPr lang="en-US" b="1" dirty="0" smtClean="0">
                <a:latin typeface="Courier New" panose="02070309020205020404" pitchFamily="49" charset="0"/>
                <a:cs typeface="Courier New" panose="02070309020205020404" pitchFamily="49" charset="0"/>
              </a:rPr>
              <a:t>*G</a:t>
            </a:r>
          </a:p>
          <a:p>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(m) (T/m) (mm)  (T)  (mm)   (T)</a:t>
            </a:r>
          </a:p>
          <a:p>
            <a:r>
              <a:rPr lang="en-US" b="1" dirty="0" smtClean="0">
                <a:latin typeface="Courier New" panose="02070309020205020404" pitchFamily="49" charset="0"/>
                <a:cs typeface="Courier New" panose="02070309020205020404" pitchFamily="49" charset="0"/>
              </a:rPr>
              <a:t>Q0EF  </a:t>
            </a:r>
            <a:r>
              <a:rPr lang="en-US" b="1" dirty="0">
                <a:latin typeface="Courier New" panose="02070309020205020404" pitchFamily="49" charset="0"/>
                <a:cs typeface="Courier New" panose="02070309020205020404" pitchFamily="49" charset="0"/>
              </a:rPr>
              <a:t>1.20 -12.7  26.0 </a:t>
            </a:r>
            <a:r>
              <a:rPr lang="en-US" b="1" dirty="0" smtClean="0">
                <a:latin typeface="Courier New" panose="02070309020205020404" pitchFamily="49" charset="0"/>
                <a:cs typeface="Courier New" panose="02070309020205020404" pitchFamily="49" charset="0"/>
              </a:rPr>
              <a:t> 0.3  </a:t>
            </a:r>
            <a:r>
              <a:rPr lang="en-US" b="1" dirty="0">
                <a:latin typeface="Courier New" panose="02070309020205020404" pitchFamily="49" charset="0"/>
                <a:cs typeface="Courier New" panose="02070309020205020404" pitchFamily="49" charset="0"/>
              </a:rPr>
              <a:t>26.0 </a:t>
            </a:r>
            <a:r>
              <a:rPr lang="en-US" b="1" dirty="0" smtClean="0">
                <a:latin typeface="Courier New" panose="02070309020205020404" pitchFamily="49" charset="0"/>
                <a:cs typeface="Courier New" panose="02070309020205020404" pitchFamily="49" charset="0"/>
              </a:rPr>
              <a:t> 0.3</a:t>
            </a:r>
            <a:endParaRPr lang="en-US" b="1" dirty="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Q1APF </a:t>
            </a:r>
            <a:r>
              <a:rPr lang="en-US" b="1" dirty="0">
                <a:latin typeface="Courier New" panose="02070309020205020404" pitchFamily="49" charset="0"/>
                <a:cs typeface="Courier New" panose="02070309020205020404" pitchFamily="49" charset="0"/>
              </a:rPr>
              <a:t>1.46 -77.9  45.0 </a:t>
            </a:r>
            <a:r>
              <a:rPr lang="en-US" b="1" dirty="0" smtClean="0">
                <a:latin typeface="Courier New" panose="02070309020205020404" pitchFamily="49" charset="0"/>
                <a:cs typeface="Courier New" panose="02070309020205020404" pitchFamily="49" charset="0"/>
              </a:rPr>
              <a:t> </a:t>
            </a:r>
            <a:r>
              <a:rPr lang="en-US" b="1" dirty="0" smtClean="0">
                <a:solidFill>
                  <a:srgbClr val="0000FF"/>
                </a:solidFill>
                <a:latin typeface="Courier New" panose="02070309020205020404" pitchFamily="49" charset="0"/>
                <a:cs typeface="Courier New" panose="02070309020205020404" pitchFamily="49" charset="0"/>
              </a:rPr>
              <a:t>3.5</a:t>
            </a:r>
            <a:r>
              <a:rPr lang="en-US" b="1" dirty="0" smtClean="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45.0 </a:t>
            </a:r>
            <a:r>
              <a:rPr lang="en-US" b="1" dirty="0" smtClean="0">
                <a:latin typeface="Courier New" panose="02070309020205020404" pitchFamily="49" charset="0"/>
                <a:cs typeface="Courier New" panose="02070309020205020404" pitchFamily="49" charset="0"/>
              </a:rPr>
              <a:t> </a:t>
            </a:r>
            <a:r>
              <a:rPr lang="en-US" b="1" dirty="0" smtClean="0">
                <a:solidFill>
                  <a:srgbClr val="0000FF"/>
                </a:solidFill>
                <a:latin typeface="Courier New" panose="02070309020205020404" pitchFamily="49" charset="0"/>
                <a:cs typeface="Courier New" panose="02070309020205020404" pitchFamily="49" charset="0"/>
              </a:rPr>
              <a:t>3.5</a:t>
            </a:r>
            <a:endParaRPr lang="en-US" b="1" dirty="0">
              <a:solidFill>
                <a:srgbClr val="0000FF"/>
              </a:solidFill>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Q1BPF </a:t>
            </a:r>
            <a:r>
              <a:rPr lang="en-US" b="1" dirty="0">
                <a:latin typeface="Courier New" panose="02070309020205020404" pitchFamily="49" charset="0"/>
                <a:cs typeface="Courier New" panose="02070309020205020404" pitchFamily="49" charset="0"/>
              </a:rPr>
              <a:t>1.61 -63.0  65.0 </a:t>
            </a:r>
            <a:r>
              <a:rPr lang="en-US" b="1" dirty="0" smtClean="0">
                <a:latin typeface="Courier New" panose="02070309020205020404" pitchFamily="49" charset="0"/>
                <a:cs typeface="Courier New" panose="02070309020205020404" pitchFamily="49" charset="0"/>
              </a:rPr>
              <a:t> </a:t>
            </a:r>
            <a:r>
              <a:rPr lang="en-US" b="1" dirty="0" smtClean="0">
                <a:solidFill>
                  <a:srgbClr val="0000FF"/>
                </a:solidFill>
                <a:latin typeface="Courier New" panose="02070309020205020404" pitchFamily="49" charset="0"/>
                <a:cs typeface="Courier New" panose="02070309020205020404" pitchFamily="49" charset="0"/>
              </a:rPr>
              <a:t>4.1</a:t>
            </a:r>
            <a:r>
              <a:rPr lang="en-US" b="1" dirty="0" smtClean="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65.0 </a:t>
            </a:r>
            <a:r>
              <a:rPr lang="en-US" b="1" dirty="0" smtClean="0">
                <a:latin typeface="Courier New" panose="02070309020205020404" pitchFamily="49" charset="0"/>
                <a:cs typeface="Courier New" panose="02070309020205020404" pitchFamily="49" charset="0"/>
              </a:rPr>
              <a:t> </a:t>
            </a:r>
            <a:r>
              <a:rPr lang="en-US" b="1" dirty="0" smtClean="0">
                <a:solidFill>
                  <a:srgbClr val="0000FF"/>
                </a:solidFill>
                <a:latin typeface="Courier New" panose="02070309020205020404" pitchFamily="49" charset="0"/>
                <a:cs typeface="Courier New" panose="02070309020205020404" pitchFamily="49" charset="0"/>
              </a:rPr>
              <a:t>4.1</a:t>
            </a:r>
            <a:endParaRPr lang="en-US" b="1" dirty="0">
              <a:solidFill>
                <a:srgbClr val="0000FF"/>
              </a:solidFill>
              <a:latin typeface="Courier New" panose="02070309020205020404" pitchFamily="49" charset="0"/>
              <a:cs typeface="Courier New" panose="02070309020205020404" pitchFamily="49" charset="0"/>
            </a:endParaRPr>
          </a:p>
          <a:p>
            <a:r>
              <a:rPr lang="en-US" b="1" dirty="0">
                <a:solidFill>
                  <a:srgbClr val="660033"/>
                </a:solidFill>
                <a:latin typeface="Courier New" panose="02070309020205020404" pitchFamily="49" charset="0"/>
                <a:cs typeface="Courier New" panose="02070309020205020404" pitchFamily="49" charset="0"/>
              </a:rPr>
              <a:t>Q1EF  1.61   1.7  46.4 </a:t>
            </a:r>
            <a:r>
              <a:rPr lang="en-US" b="1" dirty="0" smtClean="0">
                <a:solidFill>
                  <a:srgbClr val="660033"/>
                </a:solidFill>
                <a:latin typeface="Courier New" panose="02070309020205020404" pitchFamily="49" charset="0"/>
                <a:cs typeface="Courier New" panose="02070309020205020404" pitchFamily="49" charset="0"/>
              </a:rPr>
              <a:t> 0.1  </a:t>
            </a:r>
            <a:r>
              <a:rPr lang="en-US" b="1" dirty="0">
                <a:solidFill>
                  <a:srgbClr val="660033"/>
                </a:solidFill>
                <a:latin typeface="Courier New" panose="02070309020205020404" pitchFamily="49" charset="0"/>
                <a:cs typeface="Courier New" panose="02070309020205020404" pitchFamily="49" charset="0"/>
              </a:rPr>
              <a:t>58.0 </a:t>
            </a:r>
            <a:r>
              <a:rPr lang="en-US" b="1" dirty="0" smtClean="0">
                <a:solidFill>
                  <a:srgbClr val="660033"/>
                </a:solidFill>
                <a:latin typeface="Courier New" panose="02070309020205020404" pitchFamily="49" charset="0"/>
                <a:cs typeface="Courier New" panose="02070309020205020404" pitchFamily="49" charset="0"/>
              </a:rPr>
              <a:t> 0.1</a:t>
            </a:r>
            <a:endParaRPr lang="en-US" b="1" dirty="0">
              <a:solidFill>
                <a:srgbClr val="660033"/>
              </a:solidFill>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Q2PF  </a:t>
            </a:r>
            <a:r>
              <a:rPr lang="en-US" b="1" dirty="0">
                <a:latin typeface="Courier New" panose="02070309020205020404" pitchFamily="49" charset="0"/>
                <a:cs typeface="Courier New" panose="02070309020205020404" pitchFamily="49" charset="0"/>
              </a:rPr>
              <a:t>3.60  39.7 108.0 </a:t>
            </a:r>
            <a:r>
              <a:rPr lang="en-US" b="1" dirty="0" smtClean="0">
                <a:latin typeface="Courier New" panose="02070309020205020404" pitchFamily="49" charset="0"/>
                <a:cs typeface="Courier New" panose="02070309020205020404" pitchFamily="49" charset="0"/>
              </a:rPr>
              <a:t> </a:t>
            </a:r>
            <a:r>
              <a:rPr lang="en-US" b="1" dirty="0" smtClean="0">
                <a:solidFill>
                  <a:srgbClr val="0000FF"/>
                </a:solidFill>
                <a:latin typeface="Courier New" panose="02070309020205020404" pitchFamily="49" charset="0"/>
                <a:cs typeface="Courier New" panose="02070309020205020404" pitchFamily="49" charset="0"/>
              </a:rPr>
              <a:t>4.3</a:t>
            </a:r>
            <a:r>
              <a:rPr lang="en-US" b="1" dirty="0" smtClean="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108.0 </a:t>
            </a:r>
            <a:r>
              <a:rPr lang="en-US" b="1" dirty="0" smtClean="0">
                <a:latin typeface="Courier New" panose="02070309020205020404" pitchFamily="49" charset="0"/>
                <a:cs typeface="Courier New" panose="02070309020205020404" pitchFamily="49" charset="0"/>
              </a:rPr>
              <a:t> </a:t>
            </a:r>
            <a:r>
              <a:rPr lang="en-US" b="1" dirty="0" smtClean="0">
                <a:solidFill>
                  <a:srgbClr val="0000FF"/>
                </a:solidFill>
                <a:latin typeface="Courier New" panose="02070309020205020404" pitchFamily="49" charset="0"/>
                <a:cs typeface="Courier New" panose="02070309020205020404" pitchFamily="49" charset="0"/>
              </a:rPr>
              <a:t>4.3</a:t>
            </a:r>
            <a:endParaRPr lang="en-US" b="1" dirty="0">
              <a:solidFill>
                <a:srgbClr val="0000FF"/>
              </a:solidFill>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Q2EF  2.00   3.8  63.5 </a:t>
            </a:r>
            <a:r>
              <a:rPr lang="en-US" b="1" dirty="0" smtClean="0">
                <a:latin typeface="Courier New" panose="02070309020205020404" pitchFamily="49" charset="0"/>
                <a:cs typeface="Courier New" panose="02070309020205020404" pitchFamily="49" charset="0"/>
              </a:rPr>
              <a:t> 0.2  </a:t>
            </a:r>
            <a:r>
              <a:rPr lang="en-US" b="1" dirty="0">
                <a:latin typeface="Courier New" panose="02070309020205020404" pitchFamily="49" charset="0"/>
                <a:cs typeface="Courier New" panose="02070309020205020404" pitchFamily="49" charset="0"/>
              </a:rPr>
              <a:t>63.5 </a:t>
            </a:r>
            <a:r>
              <a:rPr lang="en-US" b="1" dirty="0" smtClean="0">
                <a:latin typeface="Courier New" panose="02070309020205020404" pitchFamily="49" charset="0"/>
                <a:cs typeface="Courier New" panose="02070309020205020404" pitchFamily="49" charset="0"/>
              </a:rPr>
              <a:t> 0.2</a:t>
            </a:r>
            <a:endParaRPr lang="en-US" b="1" dirty="0">
              <a:latin typeface="Courier New" panose="02070309020205020404" pitchFamily="49" charset="0"/>
              <a:cs typeface="Courier New" panose="02070309020205020404" pitchFamily="49" charset="0"/>
            </a:endParaRPr>
          </a:p>
        </p:txBody>
      </p:sp>
      <p:sp>
        <p:nvSpPr>
          <p:cNvPr id="2" name="Slide Number Placeholder 1"/>
          <p:cNvSpPr>
            <a:spLocks noGrp="1"/>
          </p:cNvSpPr>
          <p:nvPr>
            <p:ph type="sldNum" sz="quarter" idx="12"/>
          </p:nvPr>
        </p:nvSpPr>
        <p:spPr/>
        <p:txBody>
          <a:bodyPr/>
          <a:lstStyle/>
          <a:p>
            <a:fld id="{893C5830-40F3-F04E-B2E3-10E6672BA8FF}" type="slidenum">
              <a:rPr lang="en-US" smtClean="0"/>
              <a:pPr/>
              <a:t>23</a:t>
            </a:fld>
            <a:endParaRPr lang="en-US"/>
          </a:p>
        </p:txBody>
      </p:sp>
      <p:sp>
        <p:nvSpPr>
          <p:cNvPr id="4" name="Title 1"/>
          <p:cNvSpPr txBox="1">
            <a:spLocks/>
          </p:cNvSpPr>
          <p:nvPr/>
        </p:nvSpPr>
        <p:spPr>
          <a:xfrm>
            <a:off x="-1" y="309711"/>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4000" dirty="0" smtClean="0"/>
              <a:t>Value Engineering Forward Side Quads</a:t>
            </a:r>
            <a:endParaRPr lang="en-US" sz="4000" dirty="0"/>
          </a:p>
        </p:txBody>
      </p:sp>
      <p:cxnSp>
        <p:nvCxnSpPr>
          <p:cNvPr id="9" name="Straight Connector 8"/>
          <p:cNvCxnSpPr/>
          <p:nvPr/>
        </p:nvCxnSpPr>
        <p:spPr>
          <a:xfrm>
            <a:off x="683314" y="1938132"/>
            <a:ext cx="55097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3314" y="1659836"/>
            <a:ext cx="55097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83314" y="2196723"/>
            <a:ext cx="55097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3314" y="2773192"/>
            <a:ext cx="55097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18202" y="1062440"/>
            <a:ext cx="0" cy="23083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04002" y="1062440"/>
            <a:ext cx="0" cy="23083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78646" y="1062440"/>
            <a:ext cx="0" cy="23083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69516" y="1062440"/>
            <a:ext cx="0" cy="23083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158159" y="2494724"/>
            <a:ext cx="1371601" cy="238712"/>
          </a:xfrm>
          <a:prstGeom prst="rect">
            <a:avLst/>
          </a:prstGeom>
          <a:noFill/>
          <a:ln w="19050">
            <a:solidFill>
              <a:srgbClr val="6600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58968" y="2494724"/>
            <a:ext cx="1371601" cy="238712"/>
          </a:xfrm>
          <a:prstGeom prst="rect">
            <a:avLst/>
          </a:prstGeom>
          <a:noFill/>
          <a:ln w="19050">
            <a:solidFill>
              <a:srgbClr val="6600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48525" y="2157448"/>
            <a:ext cx="1657350" cy="923330"/>
          </a:xfrm>
          <a:prstGeom prst="rect">
            <a:avLst/>
          </a:prstGeom>
          <a:noFill/>
        </p:spPr>
        <p:txBody>
          <a:bodyPr wrap="square" rtlCol="0">
            <a:spAutoFit/>
          </a:bodyPr>
          <a:lstStyle/>
          <a:p>
            <a:r>
              <a:rPr lang="en-US" b="1" spc="40" dirty="0" smtClean="0">
                <a:solidFill>
                  <a:srgbClr val="660033"/>
                </a:solidFill>
                <a:latin typeface="Arial" panose="020B0604020202020204" pitchFamily="34" charset="0"/>
                <a:cs typeface="Arial" panose="020B0604020202020204" pitchFamily="34" charset="0"/>
              </a:rPr>
              <a:t>Here is only</a:t>
            </a:r>
            <a:r>
              <a:rPr lang="en-US" b="1" dirty="0" smtClean="0">
                <a:solidFill>
                  <a:srgbClr val="660033"/>
                </a:solidFill>
                <a:latin typeface="Arial" panose="020B0604020202020204" pitchFamily="34" charset="0"/>
                <a:cs typeface="Arial" panose="020B0604020202020204" pitchFamily="34" charset="0"/>
              </a:rPr>
              <a:t> forward side tapered coil.</a:t>
            </a:r>
            <a:endParaRPr lang="en-US" b="1" dirty="0">
              <a:solidFill>
                <a:srgbClr val="660033"/>
              </a:solidFill>
              <a:latin typeface="Arial" panose="020B0604020202020204" pitchFamily="34" charset="0"/>
              <a:cs typeface="Arial" panose="020B0604020202020204" pitchFamily="34" charset="0"/>
            </a:endParaRPr>
          </a:p>
        </p:txBody>
      </p:sp>
      <p:sp>
        <p:nvSpPr>
          <p:cNvPr id="8" name="Right Arrow 7"/>
          <p:cNvSpPr/>
          <p:nvPr/>
        </p:nvSpPr>
        <p:spPr>
          <a:xfrm flipH="1">
            <a:off x="6322262" y="2329014"/>
            <a:ext cx="878637" cy="569901"/>
          </a:xfrm>
          <a:prstGeom prst="rightArrow">
            <a:avLst/>
          </a:prstGeom>
          <a:noFill/>
          <a:ln w="19050">
            <a:solidFill>
              <a:srgbClr val="6600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042196" y="1957182"/>
            <a:ext cx="1931149" cy="1039369"/>
            <a:chOff x="4042196" y="1957182"/>
            <a:chExt cx="1931149" cy="1039369"/>
          </a:xfrm>
        </p:grpSpPr>
        <p:sp>
          <p:nvSpPr>
            <p:cNvPr id="13" name="Rounded Rectangle 12"/>
            <p:cNvSpPr/>
            <p:nvPr/>
          </p:nvSpPr>
          <p:spPr>
            <a:xfrm>
              <a:off x="4042196" y="1957182"/>
              <a:ext cx="430962" cy="502920"/>
            </a:xfrm>
            <a:prstGeom prst="round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542383" y="1957182"/>
              <a:ext cx="430962" cy="502920"/>
            </a:xfrm>
            <a:prstGeom prst="round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042196" y="2795383"/>
              <a:ext cx="430962" cy="201168"/>
            </a:xfrm>
            <a:prstGeom prst="round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542383" y="2795383"/>
              <a:ext cx="430962" cy="201168"/>
            </a:xfrm>
            <a:prstGeom prst="round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571500" y="3546260"/>
            <a:ext cx="8194814" cy="2503249"/>
          </a:xfrm>
          <a:prstGeom prst="rect">
            <a:avLst/>
          </a:prstGeom>
          <a:noFill/>
        </p:spPr>
        <p:txBody>
          <a:bodyPr wrap="square" rtlCol="0">
            <a:spAutoFit/>
          </a:bodyPr>
          <a:lstStyle/>
          <a:p>
            <a:pPr marL="182880" indent="-182880">
              <a:lnSpc>
                <a:spcPts val="2200"/>
              </a:lnSpc>
              <a:spcAft>
                <a:spcPts val="600"/>
              </a:spcAft>
              <a:buFont typeface="Arial" panose="020B0604020202020204" pitchFamily="34" charset="0"/>
              <a:buChar char="•"/>
            </a:pPr>
            <a:r>
              <a:rPr lang="en-US" sz="2200" dirty="0" smtClean="0"/>
              <a:t>At 25 mrad crossing angle yoke thickness between coils is sufficient </a:t>
            </a:r>
            <a:r>
              <a:rPr lang="en-US" sz="2200" spc="30" dirty="0" smtClean="0"/>
              <a:t>to keep cross talk between apertures to a tolerable level (we can </a:t>
            </a:r>
            <a:r>
              <a:rPr lang="en-US" sz="2200" dirty="0" smtClean="0"/>
              <a:t>consider adding a “split” between P/E yokes to make independent).</a:t>
            </a:r>
          </a:p>
          <a:p>
            <a:pPr marL="182880" indent="-182880">
              <a:lnSpc>
                <a:spcPts val="2200"/>
              </a:lnSpc>
              <a:spcAft>
                <a:spcPts val="600"/>
              </a:spcAft>
              <a:buFont typeface="Arial" panose="020B0604020202020204" pitchFamily="34" charset="0"/>
              <a:buChar char="•"/>
            </a:pPr>
            <a:r>
              <a:rPr lang="en-US" sz="2200" dirty="0" smtClean="0"/>
              <a:t>Measure of magnet difficulty, product of aperture x radius, indicates that all coil can be </a:t>
            </a:r>
            <a:r>
              <a:rPr lang="en-US" sz="2200" dirty="0" err="1" smtClean="0"/>
              <a:t>NbTi</a:t>
            </a:r>
            <a:r>
              <a:rPr lang="en-US" sz="2200" dirty="0" smtClean="0"/>
              <a:t> (</a:t>
            </a:r>
            <a:r>
              <a:rPr lang="en-US" sz="2200" b="1" dirty="0" smtClean="0">
                <a:solidFill>
                  <a:srgbClr val="008000"/>
                </a:solidFill>
              </a:rPr>
              <a:t>Note actual peak fields somewhat higher!</a:t>
            </a:r>
            <a:r>
              <a:rPr lang="en-US" sz="2200" dirty="0" smtClean="0"/>
              <a:t>).</a:t>
            </a:r>
          </a:p>
          <a:p>
            <a:pPr marL="182880" indent="-182880">
              <a:lnSpc>
                <a:spcPts val="2200"/>
              </a:lnSpc>
              <a:spcAft>
                <a:spcPts val="600"/>
              </a:spcAft>
              <a:buFont typeface="Arial" panose="020B0604020202020204" pitchFamily="34" charset="0"/>
              <a:buChar char="•"/>
            </a:pPr>
            <a:r>
              <a:rPr lang="en-US" sz="2200" spc="50" dirty="0" smtClean="0">
                <a:solidFill>
                  <a:srgbClr val="0000FF"/>
                </a:solidFill>
              </a:rPr>
              <a:t>First pass coil designs for hadron quads assume Rutherford cable (collared coil) construction but it should be possible to use Direct Wind for these magnets to reduce tooling and production costs</a:t>
            </a:r>
            <a:r>
              <a:rPr lang="en-US" sz="2200" dirty="0" smtClean="0">
                <a:solidFill>
                  <a:srgbClr val="0000FF"/>
                </a:solidFill>
              </a:rPr>
              <a:t>. </a:t>
            </a:r>
            <a:endParaRPr lang="en-US" sz="2200" dirty="0">
              <a:solidFill>
                <a:srgbClr val="0000FF"/>
              </a:solidFill>
            </a:endParaRPr>
          </a:p>
        </p:txBody>
      </p:sp>
    </p:spTree>
    <p:extLst>
      <p:ext uri="{BB962C8B-B14F-4D97-AF65-F5344CB8AC3E}">
        <p14:creationId xmlns:p14="http://schemas.microsoft.com/office/powerpoint/2010/main" val="8570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3">
                                            <p:txEl>
                                              <p:pRg st="2" end="2"/>
                                            </p:txEl>
                                          </p:spTgt>
                                        </p:tgtEl>
                                        <p:attrNameLst>
                                          <p:attrName>style.visibility</p:attrName>
                                        </p:attrNameLst>
                                      </p:cBhvr>
                                      <p:to>
                                        <p:strVal val="visible"/>
                                      </p:to>
                                    </p:set>
                                    <p:animEffect transition="in" filter="wipe(up)">
                                      <p:cBhvr>
                                        <p:cTn id="9"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93C5830-40F3-F04E-B2E3-10E6672BA8FF}" type="slidenum">
              <a:rPr lang="en-US" smtClean="0"/>
              <a:pPr/>
              <a:t>24</a:t>
            </a:fld>
            <a:endParaRPr lang="en-US"/>
          </a:p>
        </p:txBody>
      </p:sp>
      <p:sp>
        <p:nvSpPr>
          <p:cNvPr id="4" name="Title 1"/>
          <p:cNvSpPr txBox="1">
            <a:spLocks/>
          </p:cNvSpPr>
          <p:nvPr/>
        </p:nvSpPr>
        <p:spPr>
          <a:xfrm>
            <a:off x="-1" y="309711"/>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4000" dirty="0" smtClean="0"/>
              <a:t>Value Engineering Forward Side Quads</a:t>
            </a:r>
            <a:endParaRPr lang="en-US" sz="4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7" y="942157"/>
            <a:ext cx="5257801" cy="53842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78" y="1441397"/>
            <a:ext cx="4079757" cy="1869952"/>
          </a:xfrm>
          <a:prstGeom prst="rect">
            <a:avLst/>
          </a:prstGeom>
        </p:spPr>
      </p:pic>
      <p:sp>
        <p:nvSpPr>
          <p:cNvPr id="20" name="TextBox 19"/>
          <p:cNvSpPr txBox="1"/>
          <p:nvPr/>
        </p:nvSpPr>
        <p:spPr>
          <a:xfrm>
            <a:off x="6229202" y="1501031"/>
            <a:ext cx="2808782" cy="369332"/>
          </a:xfrm>
          <a:prstGeom prst="rect">
            <a:avLst/>
          </a:prstGeom>
          <a:noFill/>
        </p:spPr>
        <p:txBody>
          <a:bodyPr wrap="none" rtlCol="0">
            <a:spAutoFit/>
          </a:bodyPr>
          <a:lstStyle/>
          <a:p>
            <a:pPr algn="ctr"/>
            <a:r>
              <a:rPr lang="en-US" b="1" i="1" dirty="0" err="1" smtClean="0">
                <a:solidFill>
                  <a:srgbClr val="000066"/>
                </a:solidFill>
              </a:rPr>
              <a:t>NbTi</a:t>
            </a:r>
            <a:r>
              <a:rPr lang="en-US" b="1" i="1" dirty="0" smtClean="0">
                <a:solidFill>
                  <a:srgbClr val="000066"/>
                </a:solidFill>
              </a:rPr>
              <a:t> Hadron Coil Field Map</a:t>
            </a:r>
            <a:endParaRPr lang="en-US" b="1" i="1" dirty="0">
              <a:solidFill>
                <a:srgbClr val="000066"/>
              </a:solidFill>
            </a:endParaRPr>
          </a:p>
        </p:txBody>
      </p:sp>
      <p:sp>
        <p:nvSpPr>
          <p:cNvPr id="21" name="TextBox 20"/>
          <p:cNvSpPr txBox="1"/>
          <p:nvPr/>
        </p:nvSpPr>
        <p:spPr>
          <a:xfrm>
            <a:off x="5131424" y="4043103"/>
            <a:ext cx="3915063" cy="1579920"/>
          </a:xfrm>
          <a:prstGeom prst="rect">
            <a:avLst/>
          </a:prstGeom>
          <a:noFill/>
        </p:spPr>
        <p:txBody>
          <a:bodyPr wrap="square" rtlCol="0">
            <a:spAutoFit/>
          </a:bodyPr>
          <a:lstStyle/>
          <a:p>
            <a:pPr marL="182880" indent="-182880">
              <a:lnSpc>
                <a:spcPts val="1800"/>
              </a:lnSpc>
              <a:spcAft>
                <a:spcPts val="800"/>
              </a:spcAft>
              <a:buFont typeface="Arial" panose="020B0604020202020204" pitchFamily="34" charset="0"/>
              <a:buChar char="•"/>
            </a:pPr>
            <a:r>
              <a:rPr lang="en-US" spc="50" dirty="0" smtClean="0"/>
              <a:t>The electron beam coils for all the forward quads will be Direct Wind.</a:t>
            </a:r>
          </a:p>
          <a:p>
            <a:pPr marL="182880" indent="-182880">
              <a:lnSpc>
                <a:spcPts val="1800"/>
              </a:lnSpc>
              <a:spcAft>
                <a:spcPts val="800"/>
              </a:spcAft>
              <a:buFont typeface="Arial" panose="020B0604020202020204" pitchFamily="34" charset="0"/>
              <a:buChar char="•"/>
            </a:pPr>
            <a:r>
              <a:rPr lang="en-US" spc="90" dirty="0"/>
              <a:t>T</a:t>
            </a:r>
            <a:r>
              <a:rPr lang="en-US" spc="90" dirty="0" smtClean="0"/>
              <a:t>he hadron coil designs should be</a:t>
            </a:r>
            <a:r>
              <a:rPr lang="en-US" dirty="0" smtClean="0"/>
              <a:t> </a:t>
            </a:r>
            <a:r>
              <a:rPr lang="en-US" spc="30" dirty="0" smtClean="0"/>
              <a:t>updated to reflect using Direct Wind</a:t>
            </a:r>
            <a:r>
              <a:rPr lang="en-US" dirty="0" smtClean="0"/>
              <a:t> production in order to avoid having to make tooling for 3 new coil apertures.</a:t>
            </a:r>
          </a:p>
        </p:txBody>
      </p:sp>
    </p:spTree>
    <p:extLst>
      <p:ext uri="{BB962C8B-B14F-4D97-AF65-F5344CB8AC3E}">
        <p14:creationId xmlns:p14="http://schemas.microsoft.com/office/powerpoint/2010/main" val="4098507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4473296" y="3671568"/>
            <a:ext cx="4570482"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Need special tooling for just one dipole!</a:t>
            </a:r>
            <a:endParaRPr lang="en-US" b="1" dirty="0">
              <a:latin typeface="Arial" panose="020B0604020202020204" pitchFamily="34" charset="0"/>
              <a:cs typeface="Arial" panose="020B0604020202020204" pitchFamily="34" charset="0"/>
            </a:endParaRPr>
          </a:p>
        </p:txBody>
      </p:sp>
      <p:sp>
        <p:nvSpPr>
          <p:cNvPr id="43" name="Rectangle 42"/>
          <p:cNvSpPr/>
          <p:nvPr/>
        </p:nvSpPr>
        <p:spPr>
          <a:xfrm>
            <a:off x="4473296" y="3671568"/>
            <a:ext cx="4639329"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893C5830-40F3-F04E-B2E3-10E6672BA8FF}" type="slidenum">
              <a:rPr lang="en-US" smtClean="0"/>
              <a:pPr/>
              <a:t>25</a:t>
            </a:fld>
            <a:endParaRPr lang="en-US"/>
          </a:p>
        </p:txBody>
      </p:sp>
      <p:sp>
        <p:nvSpPr>
          <p:cNvPr id="4" name="Title 1"/>
          <p:cNvSpPr txBox="1">
            <a:spLocks/>
          </p:cNvSpPr>
          <p:nvPr/>
        </p:nvSpPr>
        <p:spPr>
          <a:xfrm>
            <a:off x="-1" y="309711"/>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3900" dirty="0" smtClean="0"/>
              <a:t>Value Engineering B1PF Forward Dipole</a:t>
            </a:r>
            <a:endParaRPr lang="en-US" sz="3900" dirty="0"/>
          </a:p>
        </p:txBody>
      </p:sp>
      <p:grpSp>
        <p:nvGrpSpPr>
          <p:cNvPr id="25" name="Group 24"/>
          <p:cNvGrpSpPr/>
          <p:nvPr/>
        </p:nvGrpSpPr>
        <p:grpSpPr>
          <a:xfrm>
            <a:off x="381760" y="1054837"/>
            <a:ext cx="3285571" cy="923330"/>
            <a:chOff x="683314" y="1062440"/>
            <a:chExt cx="3285571" cy="923330"/>
          </a:xfrm>
        </p:grpSpPr>
        <p:sp>
          <p:nvSpPr>
            <p:cNvPr id="5" name="Rectangle 4"/>
            <p:cNvSpPr/>
            <p:nvPr/>
          </p:nvSpPr>
          <p:spPr>
            <a:xfrm>
              <a:off x="683315" y="1062440"/>
              <a:ext cx="3159112" cy="923330"/>
            </a:xfrm>
            <a:prstGeom prst="rect">
              <a:avLst/>
            </a:prstGeom>
            <a:solidFill>
              <a:srgbClr val="FFFFC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3315" y="1062440"/>
              <a:ext cx="3285570" cy="923330"/>
            </a:xfrm>
            <a:prstGeom prst="rect">
              <a:avLst/>
            </a:prstGeom>
          </p:spPr>
          <p:txBody>
            <a:bodyPr wrap="square">
              <a:spAutoFit/>
            </a:bodyPr>
            <a:lstStyle/>
            <a:p>
              <a:r>
                <a:rPr lang="en-US" b="1" dirty="0" smtClean="0">
                  <a:latin typeface="Courier New" panose="02070309020205020404" pitchFamily="49" charset="0"/>
                  <a:cs typeface="Courier New" panose="02070309020205020404" pitchFamily="49" charset="0"/>
                </a:rPr>
                <a:t>Name  </a:t>
              </a:r>
              <a:r>
                <a:rPr lang="en-US" b="1" dirty="0" err="1" smtClean="0">
                  <a:latin typeface="Courier New" panose="02070309020205020404" pitchFamily="49" charset="0"/>
                  <a:cs typeface="Courier New" panose="02070309020205020404" pitchFamily="49" charset="0"/>
                </a:rPr>
                <a:t>L</a:t>
              </a:r>
              <a:r>
                <a:rPr lang="en-US" sz="2000" b="1" baseline="-20000" dirty="0" err="1" smtClean="0">
                  <a:latin typeface="Courier New" panose="02070309020205020404" pitchFamily="49" charset="0"/>
                  <a:cs typeface="Courier New" panose="02070309020205020404" pitchFamily="49" charset="0"/>
                </a:rPr>
                <a:t>mag</a:t>
              </a:r>
              <a:r>
                <a:rPr lang="en-US" b="1" dirty="0" smtClean="0">
                  <a:latin typeface="Courier New" panose="02070309020205020404" pitchFamily="49" charset="0"/>
                  <a:cs typeface="Courier New" panose="02070309020205020404" pitchFamily="49" charset="0"/>
                </a:rPr>
                <a:t>    B     R   </a:t>
              </a:r>
            </a:p>
            <a:p>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(m)   (T)   (mm)  </a:t>
              </a:r>
            </a:p>
            <a:p>
              <a:r>
                <a:rPr lang="en-US" b="1" dirty="0" smtClean="0">
                  <a:latin typeface="Courier New" panose="02070309020205020404" pitchFamily="49" charset="0"/>
                  <a:cs typeface="Courier New" panose="02070309020205020404" pitchFamily="49" charset="0"/>
                </a:rPr>
                <a:t>B1PF  3.00 4.57   125 </a:t>
              </a:r>
              <a:endParaRPr lang="en-US" b="1" dirty="0">
                <a:latin typeface="Courier New" panose="02070309020205020404" pitchFamily="49" charset="0"/>
                <a:cs typeface="Courier New" panose="02070309020205020404" pitchFamily="49" charset="0"/>
              </a:endParaRPr>
            </a:p>
          </p:txBody>
        </p:sp>
        <p:cxnSp>
          <p:nvCxnSpPr>
            <p:cNvPr id="8" name="Straight Connector 7"/>
            <p:cNvCxnSpPr/>
            <p:nvPr/>
          </p:nvCxnSpPr>
          <p:spPr>
            <a:xfrm>
              <a:off x="683314" y="1659836"/>
              <a:ext cx="31591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18202" y="1062440"/>
              <a:ext cx="0" cy="923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04002" y="1062440"/>
              <a:ext cx="0" cy="923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78646" y="1062440"/>
              <a:ext cx="0" cy="923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9" y="1896885"/>
            <a:ext cx="4568508" cy="4713947"/>
          </a:xfrm>
          <a:prstGeom prst="rect">
            <a:avLst/>
          </a:prstGeom>
        </p:spPr>
      </p:pic>
      <p:sp>
        <p:nvSpPr>
          <p:cNvPr id="27" name="TextBox 26"/>
          <p:cNvSpPr txBox="1"/>
          <p:nvPr/>
        </p:nvSpPr>
        <p:spPr>
          <a:xfrm>
            <a:off x="759268" y="4172688"/>
            <a:ext cx="1586845"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Hadron Yoke</a:t>
            </a:r>
            <a:endParaRPr lang="en-US" b="1" dirty="0">
              <a:latin typeface="Arial" panose="020B0604020202020204" pitchFamily="34" charset="0"/>
              <a:cs typeface="Arial" panose="020B0604020202020204" pitchFamily="34" charset="0"/>
            </a:endParaRPr>
          </a:p>
        </p:txBody>
      </p:sp>
      <p:sp>
        <p:nvSpPr>
          <p:cNvPr id="28" name="TextBox 27"/>
          <p:cNvSpPr txBox="1"/>
          <p:nvPr/>
        </p:nvSpPr>
        <p:spPr>
          <a:xfrm>
            <a:off x="2024546" y="5378437"/>
            <a:ext cx="1915909"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Electron Cutout</a:t>
            </a:r>
            <a:endParaRPr lang="en-US" b="1" dirty="0">
              <a:latin typeface="Arial" panose="020B0604020202020204" pitchFamily="34" charset="0"/>
              <a:cs typeface="Arial" panose="020B0604020202020204" pitchFamily="34" charset="0"/>
            </a:endParaRPr>
          </a:p>
        </p:txBody>
      </p:sp>
      <p:cxnSp>
        <p:nvCxnSpPr>
          <p:cNvPr id="30" name="Straight Arrow Connector 29"/>
          <p:cNvCxnSpPr/>
          <p:nvPr/>
        </p:nvCxnSpPr>
        <p:spPr>
          <a:xfrm flipH="1" flipV="1">
            <a:off x="2346113" y="5107021"/>
            <a:ext cx="173351" cy="3395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04791" y="3429000"/>
            <a:ext cx="1492716"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Hadron Coil</a:t>
            </a:r>
            <a:endParaRPr lang="en-US" b="1" dirty="0">
              <a:latin typeface="Arial" panose="020B0604020202020204" pitchFamily="34" charset="0"/>
              <a:cs typeface="Arial" panose="020B0604020202020204" pitchFamily="34" charset="0"/>
            </a:endParaRPr>
          </a:p>
        </p:txBody>
      </p:sp>
      <p:cxnSp>
        <p:nvCxnSpPr>
          <p:cNvPr id="32" name="Straight Arrow Connector 31"/>
          <p:cNvCxnSpPr>
            <a:stCxn id="31" idx="3"/>
          </p:cNvCxnSpPr>
          <p:nvPr/>
        </p:nvCxnSpPr>
        <p:spPr>
          <a:xfrm flipV="1">
            <a:off x="1697507" y="3536243"/>
            <a:ext cx="327039" cy="774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824624" y="2260351"/>
            <a:ext cx="2526525" cy="369332"/>
          </a:xfrm>
          <a:prstGeom prst="rect">
            <a:avLst/>
          </a:prstGeom>
          <a:solidFill>
            <a:srgbClr val="FFFFFF">
              <a:alpha val="50196"/>
            </a:srgbClr>
          </a:solidFill>
        </p:spPr>
        <p:txBody>
          <a:bodyPr wrap="none" rtlCol="0">
            <a:spAutoFit/>
          </a:bodyPr>
          <a:lstStyle/>
          <a:p>
            <a:pPr algn="ctr"/>
            <a:r>
              <a:rPr lang="en-US" b="1" i="1" dirty="0" smtClean="0">
                <a:solidFill>
                  <a:srgbClr val="000066"/>
                </a:solidFill>
              </a:rPr>
              <a:t>Preliminary B1PF Design</a:t>
            </a:r>
            <a:endParaRPr lang="en-US" b="1" i="1" dirty="0">
              <a:solidFill>
                <a:srgbClr val="000066"/>
              </a:solidFill>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367" y="1043831"/>
            <a:ext cx="4482258" cy="2607859"/>
          </a:xfrm>
          <a:prstGeom prst="rect">
            <a:avLst/>
          </a:prstGeom>
        </p:spPr>
      </p:pic>
      <p:sp>
        <p:nvSpPr>
          <p:cNvPr id="37" name="TextBox 36"/>
          <p:cNvSpPr txBox="1"/>
          <p:nvPr/>
        </p:nvSpPr>
        <p:spPr>
          <a:xfrm>
            <a:off x="6278983" y="1272376"/>
            <a:ext cx="2741456" cy="369332"/>
          </a:xfrm>
          <a:prstGeom prst="rect">
            <a:avLst/>
          </a:prstGeom>
          <a:noFill/>
        </p:spPr>
        <p:txBody>
          <a:bodyPr wrap="none" rtlCol="0">
            <a:spAutoFit/>
          </a:bodyPr>
          <a:lstStyle/>
          <a:p>
            <a:pPr algn="ctr"/>
            <a:r>
              <a:rPr lang="en-US" b="1" i="1" dirty="0" smtClean="0">
                <a:solidFill>
                  <a:srgbClr val="000066"/>
                </a:solidFill>
              </a:rPr>
              <a:t>B1PF Dipole Coil Field Map</a:t>
            </a:r>
            <a:endParaRPr lang="en-US" b="1" i="1" dirty="0">
              <a:solidFill>
                <a:srgbClr val="000066"/>
              </a:solidFill>
            </a:endParaRPr>
          </a:p>
        </p:txBody>
      </p:sp>
      <p:grpSp>
        <p:nvGrpSpPr>
          <p:cNvPr id="44" name="Group 43"/>
          <p:cNvGrpSpPr/>
          <p:nvPr/>
        </p:nvGrpSpPr>
        <p:grpSpPr>
          <a:xfrm>
            <a:off x="4544189" y="4010898"/>
            <a:ext cx="4614071" cy="2499412"/>
            <a:chOff x="4544189" y="4010898"/>
            <a:chExt cx="4614071" cy="2499412"/>
          </a:xfrm>
        </p:grpSpPr>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189" y="4010898"/>
              <a:ext cx="4568435" cy="2152481"/>
            </a:xfrm>
            <a:prstGeom prst="rect">
              <a:avLst/>
            </a:prstGeom>
          </p:spPr>
        </p:pic>
        <p:sp>
          <p:nvSpPr>
            <p:cNvPr id="39" name="TextBox 38"/>
            <p:cNvSpPr txBox="1"/>
            <p:nvPr/>
          </p:nvSpPr>
          <p:spPr>
            <a:xfrm>
              <a:off x="5174323" y="4218058"/>
              <a:ext cx="3425746" cy="369332"/>
            </a:xfrm>
            <a:prstGeom prst="rect">
              <a:avLst/>
            </a:prstGeom>
            <a:noFill/>
          </p:spPr>
          <p:txBody>
            <a:bodyPr wrap="none" rtlCol="0">
              <a:spAutoFit/>
            </a:bodyPr>
            <a:lstStyle/>
            <a:p>
              <a:pPr algn="ctr"/>
              <a:r>
                <a:rPr lang="en-US" b="1" i="1" dirty="0" smtClean="0">
                  <a:solidFill>
                    <a:srgbClr val="FFFF00"/>
                  </a:solidFill>
                </a:rPr>
                <a:t>B1PF Conductor in Slots Cartoon*</a:t>
              </a:r>
              <a:endParaRPr lang="en-US" b="1" i="1" dirty="0">
                <a:solidFill>
                  <a:srgbClr val="FFFF00"/>
                </a:solidFill>
              </a:endParaRPr>
            </a:p>
          </p:txBody>
        </p:sp>
        <p:sp>
          <p:nvSpPr>
            <p:cNvPr id="40" name="TextBox 39"/>
            <p:cNvSpPr txBox="1"/>
            <p:nvPr/>
          </p:nvSpPr>
          <p:spPr>
            <a:xfrm>
              <a:off x="4569503" y="6140978"/>
              <a:ext cx="4588757" cy="369332"/>
            </a:xfrm>
            <a:prstGeom prst="rect">
              <a:avLst/>
            </a:prstGeom>
            <a:noFill/>
          </p:spPr>
          <p:txBody>
            <a:bodyPr wrap="none" rtlCol="0">
              <a:spAutoFit/>
            </a:bodyPr>
            <a:lstStyle/>
            <a:p>
              <a:r>
                <a:rPr lang="en-US" b="1" dirty="0" smtClean="0">
                  <a:solidFill>
                    <a:srgbClr val="000066"/>
                  </a:solidFill>
                </a:rPr>
                <a:t>*Technique used to make RHIC helical dipoles.</a:t>
              </a:r>
              <a:endParaRPr lang="en-US" b="1" dirty="0">
                <a:solidFill>
                  <a:srgbClr val="000066"/>
                </a:solidFill>
              </a:endParaRPr>
            </a:p>
          </p:txBody>
        </p:sp>
      </p:grpSp>
    </p:spTree>
    <p:extLst>
      <p:ext uri="{BB962C8B-B14F-4D97-AF65-F5344CB8AC3E}">
        <p14:creationId xmlns:p14="http://schemas.microsoft.com/office/powerpoint/2010/main" val="33616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41"/>
                                        </p:tgtEl>
                                        <p:attrNameLst>
                                          <p:attrName>ppt_w</p:attrName>
                                        </p:attrNameLst>
                                      </p:cBhvr>
                                      <p:tavLst>
                                        <p:tav tm="0">
                                          <p:val>
                                            <p:strVal val="ppt_w"/>
                                          </p:val>
                                        </p:tav>
                                        <p:tav tm="100000">
                                          <p:val>
                                            <p:fltVal val="0"/>
                                          </p:val>
                                        </p:tav>
                                      </p:tavLst>
                                    </p:anim>
                                    <p:anim calcmode="lin" valueType="num">
                                      <p:cBhvr>
                                        <p:cTn id="11" dur="500"/>
                                        <p:tgtEl>
                                          <p:spTgt spid="41"/>
                                        </p:tgtEl>
                                        <p:attrNameLst>
                                          <p:attrName>ppt_h</p:attrName>
                                        </p:attrNameLst>
                                      </p:cBhvr>
                                      <p:tavLst>
                                        <p:tav tm="0">
                                          <p:val>
                                            <p:strVal val="ppt_h"/>
                                          </p:val>
                                        </p:tav>
                                        <p:tav tm="100000">
                                          <p:val>
                                            <p:fltVal val="0"/>
                                          </p:val>
                                        </p:tav>
                                      </p:tavLst>
                                    </p:anim>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p:cNvGraphicFramePr>
            <a:graphicFrameLocks noChangeAspect="1"/>
          </p:cNvGraphicFramePr>
          <p:nvPr>
            <p:extLst>
              <p:ext uri="{D42A27DB-BD31-4B8C-83A1-F6EECF244321}">
                <p14:modId xmlns:p14="http://schemas.microsoft.com/office/powerpoint/2010/main" val="3115583175"/>
              </p:ext>
            </p:extLst>
          </p:nvPr>
        </p:nvGraphicFramePr>
        <p:xfrm>
          <a:off x="0" y="1089778"/>
          <a:ext cx="9144000" cy="5222121"/>
        </p:xfrm>
        <a:graphic>
          <a:graphicData uri="http://schemas.openxmlformats.org/presentationml/2006/ole">
            <mc:AlternateContent xmlns:mc="http://schemas.openxmlformats.org/markup-compatibility/2006">
              <mc:Choice xmlns:v="urn:schemas-microsoft-com:vml" Requires="v">
                <p:oleObj spid="_x0000_s2067" name="Worksheet" r:id="rId3" imgW="11258608" imgH="6924649" progId="Excel.Sheet.12">
                  <p:embed/>
                </p:oleObj>
              </mc:Choice>
              <mc:Fallback>
                <p:oleObj name="Worksheet" r:id="rId3" imgW="11258608" imgH="6924649" progId="Excel.Sheet.12">
                  <p:embed/>
                  <p:pic>
                    <p:nvPicPr>
                      <p:cNvPr id="0" name=""/>
                      <p:cNvPicPr/>
                      <p:nvPr/>
                    </p:nvPicPr>
                    <p:blipFill>
                      <a:blip r:embed="rId4"/>
                      <a:stretch>
                        <a:fillRect/>
                      </a:stretch>
                    </p:blipFill>
                    <p:spPr>
                      <a:xfrm>
                        <a:off x="0" y="1089778"/>
                        <a:ext cx="9144000" cy="5222121"/>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893C5830-40F3-F04E-B2E3-10E6672BA8FF}" type="slidenum">
              <a:rPr lang="en-US" smtClean="0"/>
              <a:pPr/>
              <a:t>26</a:t>
            </a:fld>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869" y="253158"/>
            <a:ext cx="267257" cy="54934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5553" y="253508"/>
            <a:ext cx="272477" cy="54864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5255" y="253508"/>
            <a:ext cx="279918" cy="548640"/>
          </a:xfrm>
          <a:prstGeom prst="rect">
            <a:avLst/>
          </a:prstGeom>
        </p:spPr>
      </p:pic>
      <p:sp>
        <p:nvSpPr>
          <p:cNvPr id="8" name="TextBox 7"/>
          <p:cNvSpPr txBox="1"/>
          <p:nvPr/>
        </p:nvSpPr>
        <p:spPr>
          <a:xfrm>
            <a:off x="4854204" y="204663"/>
            <a:ext cx="1347271" cy="461665"/>
          </a:xfrm>
          <a:prstGeom prst="rect">
            <a:avLst/>
          </a:prstGeom>
          <a:noFill/>
        </p:spPr>
        <p:txBody>
          <a:bodyPr wrap="square" rtlCol="0">
            <a:spAutoFit/>
          </a:bodyPr>
          <a:lstStyle/>
          <a:p>
            <a:r>
              <a:rPr lang="en-US" sz="1200" dirty="0" smtClean="0">
                <a:latin typeface="Arial Rounded MT Bold" panose="020F0704030504030204" pitchFamily="34" charset="0"/>
              </a:rPr>
              <a:t>Magnet is easy</a:t>
            </a:r>
          </a:p>
          <a:p>
            <a:r>
              <a:rPr lang="en-US" sz="1200" dirty="0" smtClean="0">
                <a:latin typeface="Arial Rounded MT Bold" panose="020F0704030504030204" pitchFamily="34" charset="0"/>
              </a:rPr>
              <a:t>“good to go”</a:t>
            </a:r>
            <a:endParaRPr lang="en-US" sz="1200" dirty="0">
              <a:latin typeface="Arial Rounded MT Bold" panose="020F0704030504030204" pitchFamily="34" charset="0"/>
            </a:endParaRPr>
          </a:p>
        </p:txBody>
      </p:sp>
      <p:sp>
        <p:nvSpPr>
          <p:cNvPr id="9" name="TextBox 8"/>
          <p:cNvSpPr txBox="1"/>
          <p:nvPr/>
        </p:nvSpPr>
        <p:spPr>
          <a:xfrm>
            <a:off x="6282108" y="204663"/>
            <a:ext cx="1469069" cy="646331"/>
          </a:xfrm>
          <a:prstGeom prst="rect">
            <a:avLst/>
          </a:prstGeom>
          <a:noFill/>
        </p:spPr>
        <p:txBody>
          <a:bodyPr wrap="square" rtlCol="0">
            <a:spAutoFit/>
          </a:bodyPr>
          <a:lstStyle/>
          <a:p>
            <a:r>
              <a:rPr lang="en-US" sz="1200" dirty="0" smtClean="0">
                <a:latin typeface="Arial Rounded MT Bold" panose="020F0704030504030204" pitchFamily="34" charset="0"/>
              </a:rPr>
              <a:t>Magnet is hard</a:t>
            </a:r>
          </a:p>
          <a:p>
            <a:r>
              <a:rPr lang="en-US" sz="1200" dirty="0" smtClean="0">
                <a:latin typeface="Arial Rounded MT Bold" panose="020F0704030504030204" pitchFamily="34" charset="0"/>
              </a:rPr>
              <a:t>“</a:t>
            </a:r>
            <a:r>
              <a:rPr lang="en-US" sz="1200" spc="50" dirty="0" smtClean="0">
                <a:latin typeface="Arial Rounded MT Bold" panose="020F0704030504030204" pitchFamily="34" charset="0"/>
              </a:rPr>
              <a:t>take care, we</a:t>
            </a:r>
            <a:r>
              <a:rPr lang="en-US" sz="1200" dirty="0" smtClean="0">
                <a:latin typeface="Arial Rounded MT Bold" panose="020F0704030504030204" pitchFamily="34" charset="0"/>
              </a:rPr>
              <a:t> must watch out”</a:t>
            </a:r>
            <a:endParaRPr lang="en-US" sz="1200" dirty="0">
              <a:latin typeface="Arial Rounded MT Bold" panose="020F0704030504030204" pitchFamily="34" charset="0"/>
            </a:endParaRPr>
          </a:p>
        </p:txBody>
      </p:sp>
      <p:sp>
        <p:nvSpPr>
          <p:cNvPr id="10" name="TextBox 9"/>
          <p:cNvSpPr txBox="1"/>
          <p:nvPr/>
        </p:nvSpPr>
        <p:spPr>
          <a:xfrm>
            <a:off x="7839251" y="204663"/>
            <a:ext cx="1387876" cy="646331"/>
          </a:xfrm>
          <a:prstGeom prst="rect">
            <a:avLst/>
          </a:prstGeom>
          <a:noFill/>
        </p:spPr>
        <p:txBody>
          <a:bodyPr wrap="square" rtlCol="0">
            <a:spAutoFit/>
          </a:bodyPr>
          <a:lstStyle/>
          <a:p>
            <a:r>
              <a:rPr lang="en-US" sz="1200" dirty="0" smtClean="0">
                <a:latin typeface="Arial Rounded MT Bold" panose="020F0704030504030204" pitchFamily="34" charset="0"/>
              </a:rPr>
              <a:t>Magnet is novel</a:t>
            </a:r>
          </a:p>
          <a:p>
            <a:r>
              <a:rPr lang="en-US" sz="1200" dirty="0" smtClean="0">
                <a:latin typeface="Arial Rounded MT Bold" panose="020F0704030504030204" pitchFamily="34" charset="0"/>
              </a:rPr>
              <a:t>“check critical </a:t>
            </a:r>
          </a:p>
          <a:p>
            <a:r>
              <a:rPr lang="en-US" sz="1200" dirty="0">
                <a:latin typeface="Arial Rounded MT Bold" panose="020F0704030504030204" pitchFamily="34" charset="0"/>
              </a:rPr>
              <a:t> </a:t>
            </a:r>
            <a:r>
              <a:rPr lang="en-US" sz="1200" dirty="0" smtClean="0">
                <a:latin typeface="Arial Rounded MT Bold" panose="020F0704030504030204" pitchFamily="34" charset="0"/>
              </a:rPr>
              <a:t> </a:t>
            </a:r>
            <a:r>
              <a:rPr lang="en-US" sz="1200" spc="50" dirty="0" smtClean="0">
                <a:latin typeface="Arial Rounded MT Bold" panose="020F0704030504030204" pitchFamily="34" charset="0"/>
              </a:rPr>
              <a:t>parameters</a:t>
            </a:r>
            <a:r>
              <a:rPr lang="en-US" sz="1200" dirty="0" smtClean="0">
                <a:latin typeface="Arial Rounded MT Bold" panose="020F0704030504030204" pitchFamily="34" charset="0"/>
              </a:rPr>
              <a:t>”</a:t>
            </a:r>
            <a:endParaRPr lang="en-US" sz="1200" dirty="0">
              <a:latin typeface="Arial Rounded MT Bold" panose="020F0704030504030204" pitchFamily="34" charset="0"/>
            </a:endParaRPr>
          </a:p>
        </p:txBody>
      </p:sp>
      <p:sp>
        <p:nvSpPr>
          <p:cNvPr id="27" name="TextBox 26"/>
          <p:cNvSpPr txBox="1"/>
          <p:nvPr/>
        </p:nvSpPr>
        <p:spPr>
          <a:xfrm>
            <a:off x="63286" y="6334313"/>
            <a:ext cx="4504081" cy="461665"/>
          </a:xfrm>
          <a:prstGeom prst="rect">
            <a:avLst/>
          </a:prstGeom>
          <a:solidFill>
            <a:srgbClr val="FFFFFF">
              <a:alpha val="50196"/>
            </a:srgbClr>
          </a:solidFill>
        </p:spPr>
        <p:txBody>
          <a:bodyPr wrap="square" rtlCol="0">
            <a:spAutoFit/>
          </a:bodyPr>
          <a:lstStyle/>
          <a:p>
            <a:r>
              <a:rPr lang="en-US" sz="2400" b="1" dirty="0" smtClean="0">
                <a:solidFill>
                  <a:srgbClr val="660066"/>
                </a:solidFill>
              </a:rPr>
              <a:t>*</a:t>
            </a:r>
            <a:r>
              <a:rPr lang="en-US" sz="1500" b="1" spc="20" dirty="0" smtClean="0">
                <a:solidFill>
                  <a:srgbClr val="660066"/>
                </a:solidFill>
              </a:rPr>
              <a:t>Alternate backup </a:t>
            </a:r>
            <a:r>
              <a:rPr lang="en-US" sz="1500" b="1" spc="20" dirty="0" smtClean="0">
                <a:solidFill>
                  <a:srgbClr val="660066"/>
                </a:solidFill>
              </a:rPr>
              <a:t>concepts exist </a:t>
            </a:r>
            <a:r>
              <a:rPr lang="en-US" sz="1500" b="1" spc="20" dirty="0" smtClean="0">
                <a:solidFill>
                  <a:srgbClr val="660066"/>
                </a:solidFill>
              </a:rPr>
              <a:t>for these magnets.</a:t>
            </a:r>
            <a:endParaRPr lang="en-US" sz="1500" b="1" spc="20" dirty="0">
              <a:solidFill>
                <a:srgbClr val="660066"/>
              </a:solidFill>
            </a:endParaRPr>
          </a:p>
        </p:txBody>
      </p:sp>
      <p:sp>
        <p:nvSpPr>
          <p:cNvPr id="12" name="Rectangle 11"/>
          <p:cNvSpPr/>
          <p:nvPr/>
        </p:nvSpPr>
        <p:spPr>
          <a:xfrm>
            <a:off x="289869" y="48467"/>
            <a:ext cx="4238586" cy="1041311"/>
          </a:xfrm>
          <a:prstGeom prst="rect">
            <a:avLst/>
          </a:prstGeom>
        </p:spPr>
        <p:txBody>
          <a:bodyPr wrap="square">
            <a:spAutoFit/>
          </a:bodyPr>
          <a:lstStyle/>
          <a:p>
            <a:pPr>
              <a:lnSpc>
                <a:spcPts val="3700"/>
              </a:lnSpc>
            </a:pPr>
            <a:r>
              <a:rPr lang="en-US" sz="3800" spc="150" dirty="0" smtClean="0">
                <a:solidFill>
                  <a:srgbClr val="30519D"/>
                </a:solidFill>
                <a:latin typeface="Arial" charset="0"/>
                <a:cs typeface="Arial" charset="0"/>
              </a:rPr>
              <a:t>IR Magnet Table:</a:t>
            </a:r>
            <a:r>
              <a:rPr lang="en-US" sz="3600" dirty="0" smtClean="0">
                <a:solidFill>
                  <a:srgbClr val="30519D"/>
                </a:solidFill>
                <a:latin typeface="Arial" charset="0"/>
                <a:cs typeface="Arial" charset="0"/>
              </a:rPr>
              <a:t> </a:t>
            </a:r>
            <a:r>
              <a:rPr lang="en-US" sz="3200" dirty="0" smtClean="0">
                <a:solidFill>
                  <a:srgbClr val="30519D"/>
                </a:solidFill>
                <a:latin typeface="Arial" charset="0"/>
                <a:cs typeface="Arial" charset="0"/>
              </a:rPr>
              <a:t>New eRHIC 25 mrad </a:t>
            </a:r>
            <a:endParaRPr lang="en-US" sz="3200" dirty="0"/>
          </a:p>
        </p:txBody>
      </p:sp>
      <p:sp>
        <p:nvSpPr>
          <p:cNvPr id="31" name="Right Brace 30"/>
          <p:cNvSpPr/>
          <p:nvPr/>
        </p:nvSpPr>
        <p:spPr>
          <a:xfrm>
            <a:off x="670971" y="1884574"/>
            <a:ext cx="92364" cy="39716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ight Brace 33"/>
          <p:cNvSpPr/>
          <p:nvPr/>
        </p:nvSpPr>
        <p:spPr>
          <a:xfrm>
            <a:off x="670971" y="2679191"/>
            <a:ext cx="92364" cy="39716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ight Brace 37"/>
          <p:cNvSpPr/>
          <p:nvPr/>
        </p:nvSpPr>
        <p:spPr>
          <a:xfrm>
            <a:off x="670971" y="4750653"/>
            <a:ext cx="92364" cy="39716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ight Brace 38"/>
          <p:cNvSpPr/>
          <p:nvPr/>
        </p:nvSpPr>
        <p:spPr>
          <a:xfrm>
            <a:off x="670971" y="5291011"/>
            <a:ext cx="92364" cy="39716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902220" y="1858552"/>
            <a:ext cx="338554" cy="461665"/>
          </a:xfrm>
          <a:prstGeom prst="rect">
            <a:avLst/>
          </a:prstGeom>
          <a:noFill/>
        </p:spPr>
        <p:txBody>
          <a:bodyPr wrap="none" rtlCol="0">
            <a:spAutoFit/>
          </a:bodyPr>
          <a:lstStyle/>
          <a:p>
            <a:r>
              <a:rPr lang="en-US" sz="2400" b="1" dirty="0" smtClean="0">
                <a:solidFill>
                  <a:srgbClr val="660066"/>
                </a:solidFill>
              </a:rPr>
              <a:t>*</a:t>
            </a:r>
            <a:endParaRPr lang="en-US" sz="2400" b="1" dirty="0">
              <a:solidFill>
                <a:srgbClr val="660066"/>
              </a:solidFill>
            </a:endParaRPr>
          </a:p>
        </p:txBody>
      </p:sp>
      <p:sp>
        <p:nvSpPr>
          <p:cNvPr id="45" name="TextBox 44"/>
          <p:cNvSpPr txBox="1"/>
          <p:nvPr/>
        </p:nvSpPr>
        <p:spPr>
          <a:xfrm>
            <a:off x="949840" y="3599083"/>
            <a:ext cx="338554" cy="461665"/>
          </a:xfrm>
          <a:prstGeom prst="rect">
            <a:avLst/>
          </a:prstGeom>
          <a:noFill/>
        </p:spPr>
        <p:txBody>
          <a:bodyPr wrap="none" rtlCol="0">
            <a:spAutoFit/>
          </a:bodyPr>
          <a:lstStyle/>
          <a:p>
            <a:r>
              <a:rPr lang="en-US" sz="2400" b="1" dirty="0" smtClean="0">
                <a:solidFill>
                  <a:srgbClr val="660066"/>
                </a:solidFill>
              </a:rPr>
              <a:t>*</a:t>
            </a:r>
            <a:endParaRPr lang="en-US" sz="2400" b="1" dirty="0">
              <a:solidFill>
                <a:srgbClr val="660066"/>
              </a:solidFill>
            </a:endParaRPr>
          </a:p>
        </p:txBody>
      </p:sp>
      <p:sp>
        <p:nvSpPr>
          <p:cNvPr id="46" name="Right Brace 45"/>
          <p:cNvSpPr/>
          <p:nvPr/>
        </p:nvSpPr>
        <p:spPr>
          <a:xfrm>
            <a:off x="670971" y="3211366"/>
            <a:ext cx="92364" cy="39716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625" y="2393770"/>
            <a:ext cx="111215" cy="228600"/>
          </a:xfrm>
          <a:prstGeom prst="rect">
            <a:avLst/>
          </a:prstGeom>
        </p:spPr>
      </p:pic>
      <p:pic>
        <p:nvPicPr>
          <p:cNvPr id="33" name="Picture 32"/>
          <p:cNvPicPr>
            <a:picLocks/>
          </p:cNvPicPr>
          <p:nvPr/>
        </p:nvPicPr>
        <p:blipFill>
          <a:blip r:embed="rId6">
            <a:extLst>
              <a:ext uri="{28A0092B-C50C-407E-A947-70E740481C1C}">
                <a14:useLocalDpi xmlns:a14="http://schemas.microsoft.com/office/drawing/2010/main" val="0"/>
              </a:ext>
            </a:extLst>
          </a:blip>
          <a:stretch>
            <a:fillRect/>
          </a:stretch>
        </p:blipFill>
        <p:spPr>
          <a:xfrm flipH="1">
            <a:off x="879920" y="2776117"/>
            <a:ext cx="112624" cy="228600"/>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916" y="1985284"/>
            <a:ext cx="116633" cy="228600"/>
          </a:xfrm>
          <a:prstGeom prst="rect">
            <a:avLst/>
          </a:prstGeom>
        </p:spPr>
      </p:pic>
      <p:pic>
        <p:nvPicPr>
          <p:cNvPr id="40" name="Picture 39"/>
          <p:cNvPicPr>
            <a:picLocks/>
          </p:cNvPicPr>
          <p:nvPr/>
        </p:nvPicPr>
        <p:blipFill>
          <a:blip r:embed="rId6">
            <a:extLst>
              <a:ext uri="{28A0092B-C50C-407E-A947-70E740481C1C}">
                <a14:useLocalDpi xmlns:a14="http://schemas.microsoft.com/office/drawing/2010/main" val="0"/>
              </a:ext>
            </a:extLst>
          </a:blip>
          <a:stretch>
            <a:fillRect/>
          </a:stretch>
        </p:blipFill>
        <p:spPr>
          <a:xfrm flipH="1">
            <a:off x="879920" y="4859260"/>
            <a:ext cx="112624" cy="226772"/>
          </a:xfrm>
          <a:prstGeom prst="rect">
            <a:avLst/>
          </a:prstGeom>
        </p:spPr>
      </p:pic>
      <p:pic>
        <p:nvPicPr>
          <p:cNvPr id="41" name="Picture 40"/>
          <p:cNvPicPr>
            <a:picLocks/>
          </p:cNvPicPr>
          <p:nvPr/>
        </p:nvPicPr>
        <p:blipFill>
          <a:blip r:embed="rId6">
            <a:extLst>
              <a:ext uri="{28A0092B-C50C-407E-A947-70E740481C1C}">
                <a14:useLocalDpi xmlns:a14="http://schemas.microsoft.com/office/drawing/2010/main" val="0"/>
              </a:ext>
            </a:extLst>
          </a:blip>
          <a:stretch>
            <a:fillRect/>
          </a:stretch>
        </p:blipFill>
        <p:spPr>
          <a:xfrm flipH="1">
            <a:off x="879920" y="5385329"/>
            <a:ext cx="112624" cy="226772"/>
          </a:xfrm>
          <a:prstGeom prst="rect">
            <a:avLst/>
          </a:prstGeom>
        </p:spPr>
      </p:pic>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625" y="5795026"/>
            <a:ext cx="111215" cy="228600"/>
          </a:xfrm>
          <a:prstGeom prst="rect">
            <a:avLst/>
          </a:prstGeom>
        </p:spPr>
      </p:pic>
      <p:pic>
        <p:nvPicPr>
          <p:cNvPr id="47" name="Picture 46"/>
          <p:cNvPicPr>
            <a:picLocks/>
          </p:cNvPicPr>
          <p:nvPr/>
        </p:nvPicPr>
        <p:blipFill>
          <a:blip r:embed="rId6">
            <a:extLst>
              <a:ext uri="{28A0092B-C50C-407E-A947-70E740481C1C}">
                <a14:useLocalDpi xmlns:a14="http://schemas.microsoft.com/office/drawing/2010/main" val="0"/>
              </a:ext>
            </a:extLst>
          </a:blip>
          <a:stretch>
            <a:fillRect/>
          </a:stretch>
        </p:blipFill>
        <p:spPr>
          <a:xfrm flipH="1">
            <a:off x="879920" y="3314700"/>
            <a:ext cx="112624" cy="228600"/>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625" y="6053214"/>
            <a:ext cx="111215" cy="228600"/>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891" y="3716019"/>
            <a:ext cx="111215" cy="228600"/>
          </a:xfrm>
          <a:prstGeom prst="rect">
            <a:avLst/>
          </a:prstGeom>
        </p:spPr>
      </p:pic>
      <p:pic>
        <p:nvPicPr>
          <p:cNvPr id="28" name="Picture 27"/>
          <p:cNvPicPr>
            <a:picLocks/>
          </p:cNvPicPr>
          <p:nvPr/>
        </p:nvPicPr>
        <p:blipFill>
          <a:blip r:embed="rId6">
            <a:extLst>
              <a:ext uri="{28A0092B-C50C-407E-A947-70E740481C1C}">
                <a14:useLocalDpi xmlns:a14="http://schemas.microsoft.com/office/drawing/2010/main" val="0"/>
              </a:ext>
            </a:extLst>
          </a:blip>
          <a:stretch>
            <a:fillRect/>
          </a:stretch>
        </p:blipFill>
        <p:spPr>
          <a:xfrm flipH="1">
            <a:off x="951783" y="3715615"/>
            <a:ext cx="112624" cy="228600"/>
          </a:xfrm>
          <a:prstGeom prst="rect">
            <a:avLst/>
          </a:prstGeom>
        </p:spPr>
      </p:pic>
      <p:cxnSp>
        <p:nvCxnSpPr>
          <p:cNvPr id="6" name="Straight Connector 5"/>
          <p:cNvCxnSpPr/>
          <p:nvPr/>
        </p:nvCxnSpPr>
        <p:spPr>
          <a:xfrm rot="-300000" flipH="1">
            <a:off x="912297" y="3722758"/>
            <a:ext cx="57702" cy="2286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4117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93C5830-40F3-F04E-B2E3-10E6672BA8FF}" type="slidenum">
              <a:rPr lang="en-US" smtClean="0"/>
              <a:pPr/>
              <a:t>27</a:t>
            </a:fld>
            <a:endParaRPr lang="en-US"/>
          </a:p>
        </p:txBody>
      </p:sp>
      <p:sp>
        <p:nvSpPr>
          <p:cNvPr id="4" name="TextBox 3"/>
          <p:cNvSpPr txBox="1"/>
          <p:nvPr/>
        </p:nvSpPr>
        <p:spPr>
          <a:xfrm>
            <a:off x="2388761" y="5516883"/>
            <a:ext cx="4357283" cy="646331"/>
          </a:xfrm>
          <a:prstGeom prst="rect">
            <a:avLst/>
          </a:prstGeom>
          <a:noFill/>
          <a:effectLst>
            <a:outerShdw blurRad="50800" dist="38100" dir="8100000" algn="tr" rotWithShape="0">
              <a:prstClr val="black">
                <a:alpha val="40000"/>
              </a:prstClr>
            </a:outerShdw>
          </a:effectLst>
        </p:spPr>
        <p:txBody>
          <a:bodyPr wrap="none" rtlCol="0">
            <a:spAutoFit/>
          </a:bodyPr>
          <a:lstStyle/>
          <a:p>
            <a:pPr algn="ctr"/>
            <a:r>
              <a:rPr lang="en-US" sz="3600" dirty="0" smtClean="0">
                <a:solidFill>
                  <a:srgbClr val="0000FF"/>
                </a:solidFill>
                <a:latin typeface="Gabriola" panose="04040605051002020D02" pitchFamily="82" charset="0"/>
              </a:rPr>
              <a:t>Thank you for your attention.</a:t>
            </a:r>
            <a:endParaRPr lang="en-US" sz="3600" dirty="0">
              <a:solidFill>
                <a:srgbClr val="0000FF"/>
              </a:solidFill>
              <a:latin typeface="Gabriola" panose="04040605051002020D02" pitchFamily="82" charset="0"/>
            </a:endParaRPr>
          </a:p>
        </p:txBody>
      </p:sp>
      <p:sp>
        <p:nvSpPr>
          <p:cNvPr id="5" name="Title 1"/>
          <p:cNvSpPr txBox="1">
            <a:spLocks/>
          </p:cNvSpPr>
          <p:nvPr/>
        </p:nvSpPr>
        <p:spPr>
          <a:xfrm>
            <a:off x="-1" y="309711"/>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3800" spc="20" dirty="0" smtClean="0"/>
              <a:t>eRHIC IR Magnet Presentation Summary</a:t>
            </a:r>
            <a:endParaRPr lang="en-US" sz="3800" spc="20" dirty="0"/>
          </a:p>
        </p:txBody>
      </p:sp>
      <p:sp>
        <p:nvSpPr>
          <p:cNvPr id="6" name="Content Placeholder 2"/>
          <p:cNvSpPr txBox="1">
            <a:spLocks/>
          </p:cNvSpPr>
          <p:nvPr/>
        </p:nvSpPr>
        <p:spPr>
          <a:xfrm>
            <a:off x="426719" y="994097"/>
            <a:ext cx="8458863" cy="4731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00"/>
              </a:lnSpc>
              <a:spcBef>
                <a:spcPts val="0"/>
              </a:spcBef>
              <a:spcAft>
                <a:spcPts val="1200"/>
              </a:spcAft>
            </a:pPr>
            <a:r>
              <a:rPr lang="en-US" sz="3200" spc="180" dirty="0" smtClean="0"/>
              <a:t>The common EIC active shielding R&amp;D (Fast Track test) is proceeding well.</a:t>
            </a:r>
          </a:p>
          <a:p>
            <a:pPr>
              <a:lnSpc>
                <a:spcPts val="3600"/>
              </a:lnSpc>
              <a:spcBef>
                <a:spcPts val="0"/>
              </a:spcBef>
              <a:spcAft>
                <a:spcPts val="1200"/>
              </a:spcAft>
            </a:pPr>
            <a:r>
              <a:rPr lang="en-US" sz="3200" spc="40" dirty="0" smtClean="0"/>
              <a:t>We are proceeding with value engineering to improve upon eRHIC preCDR (cost/risk).  </a:t>
            </a:r>
            <a:endParaRPr lang="en-US" sz="3200" dirty="0" smtClean="0"/>
          </a:p>
          <a:p>
            <a:pPr>
              <a:lnSpc>
                <a:spcPts val="3600"/>
              </a:lnSpc>
              <a:spcBef>
                <a:spcPts val="0"/>
              </a:spcBef>
              <a:spcAft>
                <a:spcPts val="1200"/>
              </a:spcAft>
            </a:pPr>
            <a:r>
              <a:rPr lang="en-US" sz="3200" spc="60" dirty="0" smtClean="0"/>
              <a:t>Main impact is using dual aperture (some tapered) magnets; BNL LDRD funding will be used to test wind Double Helical coils.</a:t>
            </a:r>
          </a:p>
          <a:p>
            <a:pPr>
              <a:lnSpc>
                <a:spcPts val="3600"/>
              </a:lnSpc>
              <a:spcBef>
                <a:spcPts val="0"/>
              </a:spcBef>
              <a:spcAft>
                <a:spcPts val="1200"/>
              </a:spcAft>
            </a:pPr>
            <a:r>
              <a:rPr lang="en-US" sz="3200" dirty="0" smtClean="0"/>
              <a:t>All magnets now use </a:t>
            </a:r>
            <a:r>
              <a:rPr lang="en-US" sz="3200" dirty="0" err="1" smtClean="0"/>
              <a:t>NbTi</a:t>
            </a:r>
            <a:r>
              <a:rPr lang="en-US" sz="3200" dirty="0" smtClean="0"/>
              <a:t> and all probably can be manufactured via BNL Direct Wind.</a:t>
            </a:r>
            <a:endParaRPr lang="en-US" sz="3200" dirty="0"/>
          </a:p>
        </p:txBody>
      </p:sp>
    </p:spTree>
    <p:extLst>
      <p:ext uri="{BB962C8B-B14F-4D97-AF65-F5344CB8AC3E}">
        <p14:creationId xmlns:p14="http://schemas.microsoft.com/office/powerpoint/2010/main" val="320355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right)">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righ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right)">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589"/>
            <a:ext cx="9144000" cy="1325563"/>
          </a:xfrm>
        </p:spPr>
        <p:txBody>
          <a:bodyPr/>
          <a:lstStyle/>
          <a:p>
            <a:pPr algn="ctr"/>
            <a:r>
              <a:rPr lang="en-US" dirty="0" smtClean="0"/>
              <a:t>Backup Materials (9 Slides)</a:t>
            </a:r>
            <a:endParaRPr lang="en-US" dirty="0"/>
          </a:p>
        </p:txBody>
      </p:sp>
      <p:sp>
        <p:nvSpPr>
          <p:cNvPr id="3" name="Content Placeholder 2"/>
          <p:cNvSpPr>
            <a:spLocks noGrp="1"/>
          </p:cNvSpPr>
          <p:nvPr>
            <p:ph idx="1"/>
          </p:nvPr>
        </p:nvSpPr>
        <p:spPr>
          <a:xfrm>
            <a:off x="139146" y="2120208"/>
            <a:ext cx="4922196" cy="2863109"/>
          </a:xfrm>
        </p:spPr>
        <p:txBody>
          <a:bodyPr>
            <a:normAutofit lnSpcReduction="10000"/>
          </a:bodyPr>
          <a:lstStyle/>
          <a:p>
            <a:pPr>
              <a:lnSpc>
                <a:spcPct val="100000"/>
              </a:lnSpc>
              <a:spcBef>
                <a:spcPts val="0"/>
              </a:spcBef>
              <a:spcAft>
                <a:spcPts val="600"/>
              </a:spcAft>
            </a:pPr>
            <a:r>
              <a:rPr lang="en-US" spc="70" dirty="0" smtClean="0"/>
              <a:t>Double Helix Coil R&amp;D</a:t>
            </a:r>
          </a:p>
          <a:p>
            <a:pPr marL="457200" lvl="1" indent="-274320">
              <a:lnSpc>
                <a:spcPct val="100000"/>
              </a:lnSpc>
              <a:spcBef>
                <a:spcPts val="0"/>
              </a:spcBef>
              <a:spcAft>
                <a:spcPts val="400"/>
              </a:spcAft>
              <a:buFont typeface="Wingdings" panose="05000000000000000000" pitchFamily="2" charset="2"/>
              <a:buChar char="ü"/>
            </a:pPr>
            <a:r>
              <a:rPr lang="en-US" sz="2300" dirty="0" smtClean="0"/>
              <a:t>Concept (3 slides)</a:t>
            </a:r>
          </a:p>
          <a:p>
            <a:pPr marL="457200" lvl="1" indent="-274320">
              <a:lnSpc>
                <a:spcPct val="100000"/>
              </a:lnSpc>
              <a:spcBef>
                <a:spcPts val="0"/>
              </a:spcBef>
              <a:spcAft>
                <a:spcPts val="400"/>
              </a:spcAft>
              <a:buFont typeface="Wingdings" panose="05000000000000000000" pitchFamily="2" charset="2"/>
              <a:buChar char="ü"/>
            </a:pPr>
            <a:r>
              <a:rPr lang="en-US" sz="2300" dirty="0" smtClean="0"/>
              <a:t>Fab’ via Direct Wind (1 slide)</a:t>
            </a:r>
          </a:p>
          <a:p>
            <a:pPr>
              <a:lnSpc>
                <a:spcPct val="100000"/>
              </a:lnSpc>
              <a:spcBef>
                <a:spcPts val="2200"/>
              </a:spcBef>
              <a:spcAft>
                <a:spcPts val="600"/>
              </a:spcAft>
            </a:pPr>
            <a:r>
              <a:rPr lang="en-US" dirty="0" smtClean="0"/>
              <a:t>Fast Track Magnet R&amp;D</a:t>
            </a:r>
          </a:p>
          <a:p>
            <a:pPr marL="457200" lvl="1" indent="-274320">
              <a:lnSpc>
                <a:spcPct val="100000"/>
              </a:lnSpc>
              <a:spcBef>
                <a:spcPts val="0"/>
              </a:spcBef>
              <a:spcAft>
                <a:spcPts val="400"/>
              </a:spcAft>
              <a:buFont typeface="Wingdings" panose="05000000000000000000" pitchFamily="2" charset="2"/>
              <a:buChar char="ü"/>
            </a:pPr>
            <a:r>
              <a:rPr lang="en-US" sz="2300" dirty="0" smtClean="0"/>
              <a:t>Field calculations (2 slides)</a:t>
            </a:r>
          </a:p>
          <a:p>
            <a:pPr marL="457200" lvl="1" indent="-274320">
              <a:lnSpc>
                <a:spcPct val="100000"/>
              </a:lnSpc>
              <a:spcBef>
                <a:spcPts val="0"/>
              </a:spcBef>
              <a:spcAft>
                <a:spcPts val="400"/>
              </a:spcAft>
              <a:buFont typeface="Wingdings" panose="05000000000000000000" pitchFamily="2" charset="2"/>
              <a:buChar char="ü"/>
            </a:pPr>
            <a:r>
              <a:rPr lang="en-US" sz="2300" dirty="0" smtClean="0"/>
              <a:t>Mechanical simulations (3 slides)</a:t>
            </a:r>
            <a:endParaRPr lang="en-US" sz="23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28</a:t>
            </a:fld>
            <a:endParaRPr lang="en-US"/>
          </a:p>
        </p:txBody>
      </p:sp>
      <p:pic>
        <p:nvPicPr>
          <p:cNvPr id="6" name="Content Placeholder 4">
            <a:extLst>
              <a:ext uri="{FF2B5EF4-FFF2-40B4-BE49-F238E27FC236}">
                <a16:creationId xmlns:a16="http://schemas.microsoft.com/office/drawing/2014/main" xmlns="" id="{9CCEDBB0-057D-4546-8FDA-3709AA61B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190338" y="1654542"/>
            <a:ext cx="3536215" cy="3536215"/>
          </a:xfrm>
          <a:prstGeom prst="rect">
            <a:avLst/>
          </a:prstGeom>
          <a:noFill/>
          <a:ln w="9525">
            <a:no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12226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3"/>
          <p:cNvSpPr>
            <a:spLocks noGrp="1"/>
          </p:cNvSpPr>
          <p:nvPr>
            <p:ph type="sldNum" sz="quarter" idx="12"/>
          </p:nvPr>
        </p:nvSpPr>
        <p:spPr>
          <a:xfrm>
            <a:off x="3303025" y="6311899"/>
            <a:ext cx="2057400" cy="365125"/>
          </a:xfrm>
        </p:spPr>
        <p:txBody>
          <a:bodyPr/>
          <a:lstStyle/>
          <a:p>
            <a:fld id="{893C5830-40F3-F04E-B2E3-10E6672BA8FF}" type="slidenum">
              <a:rPr lang="en-US" smtClean="0"/>
              <a:pPr/>
              <a:t>29</a:t>
            </a:fld>
            <a:endParaRPr lang="en-US"/>
          </a:p>
        </p:txBody>
      </p:sp>
      <p:sp>
        <p:nvSpPr>
          <p:cNvPr id="5" name="Title 4"/>
          <p:cNvSpPr>
            <a:spLocks noGrp="1"/>
          </p:cNvSpPr>
          <p:nvPr>
            <p:ph type="title"/>
          </p:nvPr>
        </p:nvSpPr>
        <p:spPr>
          <a:xfrm>
            <a:off x="631844" y="83027"/>
            <a:ext cx="7886700" cy="894284"/>
          </a:xfrm>
        </p:spPr>
        <p:txBody>
          <a:bodyPr anchor="t"/>
          <a:lstStyle/>
          <a:p>
            <a:r>
              <a:rPr lang="en-US" dirty="0"/>
              <a:t>Concept: Double Helix Coils</a:t>
            </a:r>
            <a:endParaRPr lang="en-GB" dirty="0"/>
          </a:p>
        </p:txBody>
      </p:sp>
      <p:sp>
        <p:nvSpPr>
          <p:cNvPr id="12" name="Content Placeholder 11"/>
          <p:cNvSpPr>
            <a:spLocks noGrp="1"/>
          </p:cNvSpPr>
          <p:nvPr>
            <p:ph sz="half" idx="1"/>
          </p:nvPr>
        </p:nvSpPr>
        <p:spPr>
          <a:xfrm>
            <a:off x="179388" y="928670"/>
            <a:ext cx="4320604" cy="5668682"/>
          </a:xfrm>
        </p:spPr>
        <p:txBody>
          <a:bodyPr>
            <a:normAutofit fontScale="92500" lnSpcReduction="20000"/>
          </a:bodyPr>
          <a:lstStyle/>
          <a:p>
            <a:r>
              <a:rPr lang="en-GB" dirty="0"/>
              <a:t>Cosine theta magnet</a:t>
            </a:r>
          </a:p>
          <a:p>
            <a:pPr lvl="1"/>
            <a:r>
              <a:rPr lang="en-GB" dirty="0"/>
              <a:t>Superposition of two currents</a:t>
            </a:r>
          </a:p>
          <a:p>
            <a:pPr lvl="1"/>
            <a:r>
              <a:rPr lang="en-GB" dirty="0">
                <a:solidFill>
                  <a:srgbClr val="008000"/>
                </a:solidFill>
              </a:rPr>
              <a:t>Meyer et al., 1970</a:t>
            </a:r>
          </a:p>
          <a:p>
            <a:r>
              <a:rPr lang="en-GB" dirty="0"/>
              <a:t>Existing code: tapered double helix coils</a:t>
            </a:r>
          </a:p>
          <a:p>
            <a:pPr lvl="1"/>
            <a:r>
              <a:rPr lang="en-GB" dirty="0"/>
              <a:t>Issue: multipole strength varies</a:t>
            </a:r>
          </a:p>
          <a:p>
            <a:r>
              <a:rPr lang="en-GB" dirty="0"/>
              <a:t>Helical coils: adjust tilt angle to compensate for this</a:t>
            </a:r>
          </a:p>
          <a:p>
            <a:pPr lvl="1"/>
            <a:r>
              <a:rPr lang="en-GB" dirty="0"/>
              <a:t>Demonstrate to work for B0 magnet</a:t>
            </a:r>
          </a:p>
          <a:p>
            <a:pPr lvl="1"/>
            <a:r>
              <a:rPr lang="en-GB" dirty="0">
                <a:solidFill>
                  <a:srgbClr val="008000"/>
                </a:solidFill>
              </a:rPr>
              <a:t>Witte, WEPMF017, IPAC2018.</a:t>
            </a:r>
          </a:p>
          <a:p>
            <a:r>
              <a:rPr lang="en-GB" dirty="0"/>
              <a:t>Combination: novel</a:t>
            </a:r>
            <a:br>
              <a:rPr lang="en-GB" dirty="0"/>
            </a:br>
            <a:endParaRPr lang="en-GB" dirty="0"/>
          </a:p>
        </p:txBody>
      </p:sp>
      <p:graphicFrame>
        <p:nvGraphicFramePr>
          <p:cNvPr id="339971" name="Content Placeholder 6"/>
          <p:cNvGraphicFramePr>
            <a:graphicFrameLocks noChangeAspect="1"/>
          </p:cNvGraphicFramePr>
          <p:nvPr>
            <p:extLst>
              <p:ext uri="{D42A27DB-BD31-4B8C-83A1-F6EECF244321}">
                <p14:modId xmlns:p14="http://schemas.microsoft.com/office/powerpoint/2010/main" val="3346270567"/>
              </p:ext>
            </p:extLst>
          </p:nvPr>
        </p:nvGraphicFramePr>
        <p:xfrm>
          <a:off x="4643213" y="4606687"/>
          <a:ext cx="2016224" cy="1534331"/>
        </p:xfrm>
        <a:graphic>
          <a:graphicData uri="http://schemas.openxmlformats.org/presentationml/2006/ole">
            <mc:AlternateContent xmlns:mc="http://schemas.openxmlformats.org/markup-compatibility/2006">
              <mc:Choice xmlns:v="urn:schemas-microsoft-com:vml" Requires="v">
                <p:oleObj spid="_x0000_s1057" name="Equation" r:id="rId4" imgW="1117600" imgH="850900" progId="Equation.3">
                  <p:embed/>
                </p:oleObj>
              </mc:Choice>
              <mc:Fallback>
                <p:oleObj name="Equation" r:id="rId4" imgW="1117600" imgH="850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213" y="4606687"/>
                        <a:ext cx="2016224" cy="15343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2" name="Group 31"/>
          <p:cNvGrpSpPr/>
          <p:nvPr/>
        </p:nvGrpSpPr>
        <p:grpSpPr>
          <a:xfrm>
            <a:off x="7236420" y="4529294"/>
            <a:ext cx="1584176" cy="1592674"/>
            <a:chOff x="3851920" y="4941962"/>
            <a:chExt cx="1584176" cy="1592674"/>
          </a:xfrm>
        </p:grpSpPr>
        <p:cxnSp>
          <p:nvCxnSpPr>
            <p:cNvPr id="8" name="Straight Arrow Connector 7"/>
            <p:cNvCxnSpPr/>
            <p:nvPr/>
          </p:nvCxnSpPr>
          <p:spPr>
            <a:xfrm rot="5400000" flipH="1">
              <a:off x="3851920" y="5733256"/>
              <a:ext cx="792088"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rot="5400000" flipH="1" flipV="1">
              <a:off x="4644008" y="5733256"/>
              <a:ext cx="792088"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rot="5400000" flipH="1" flipV="1">
              <a:off x="3851920" y="5733256"/>
              <a:ext cx="1584176" cy="1588"/>
            </a:xfrm>
            <a:prstGeom prst="straightConnector1">
              <a:avLst/>
            </a:prstGeom>
            <a:ln>
              <a:solidFill>
                <a:srgbClr val="0000CC"/>
              </a:solidFill>
              <a:tailEnd type="arrow"/>
            </a:ln>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3923928" y="6165304"/>
              <a:ext cx="385042" cy="369332"/>
            </a:xfrm>
            <a:prstGeom prst="rect">
              <a:avLst/>
            </a:prstGeom>
            <a:noFill/>
          </p:spPr>
          <p:txBody>
            <a:bodyPr wrap="none" rtlCol="0">
              <a:spAutoFit/>
            </a:bodyPr>
            <a:lstStyle/>
            <a:p>
              <a:r>
                <a:rPr lang="en-GB" dirty="0"/>
                <a:t>J</a:t>
              </a:r>
              <a:r>
                <a:rPr lang="en-GB" baseline="-25000" dirty="0"/>
                <a:t>1</a:t>
              </a:r>
            </a:p>
          </p:txBody>
        </p:sp>
        <p:sp>
          <p:nvSpPr>
            <p:cNvPr id="28" name="TextBox 27"/>
            <p:cNvSpPr txBox="1"/>
            <p:nvPr/>
          </p:nvSpPr>
          <p:spPr>
            <a:xfrm>
              <a:off x="4932040" y="6165304"/>
              <a:ext cx="385042" cy="369332"/>
            </a:xfrm>
            <a:prstGeom prst="rect">
              <a:avLst/>
            </a:prstGeom>
            <a:noFill/>
          </p:spPr>
          <p:txBody>
            <a:bodyPr wrap="none" rtlCol="0">
              <a:spAutoFit/>
            </a:bodyPr>
            <a:lstStyle/>
            <a:p>
              <a:r>
                <a:rPr lang="en-GB" dirty="0"/>
                <a:t>J</a:t>
              </a:r>
              <a:r>
                <a:rPr lang="en-GB" baseline="-25000" dirty="0"/>
                <a:t>2</a:t>
              </a:r>
            </a:p>
          </p:txBody>
        </p:sp>
        <p:sp>
          <p:nvSpPr>
            <p:cNvPr id="29" name="TextBox 28"/>
            <p:cNvSpPr txBox="1"/>
            <p:nvPr/>
          </p:nvSpPr>
          <p:spPr>
            <a:xfrm>
              <a:off x="4788024" y="5301208"/>
              <a:ext cx="394660" cy="369332"/>
            </a:xfrm>
            <a:prstGeom prst="rect">
              <a:avLst/>
            </a:prstGeom>
            <a:noFill/>
          </p:spPr>
          <p:txBody>
            <a:bodyPr wrap="none" rtlCol="0">
              <a:spAutoFit/>
            </a:bodyPr>
            <a:lstStyle/>
            <a:p>
              <a:r>
                <a:rPr lang="en-GB" dirty="0"/>
                <a:t>J</a:t>
              </a:r>
              <a:r>
                <a:rPr lang="el-GR" baseline="-25000" dirty="0"/>
                <a:t>Σ</a:t>
              </a:r>
              <a:endParaRPr lang="en-GB" baseline="-25000" dirty="0"/>
            </a:p>
          </p:txBody>
        </p:sp>
      </p:grpSp>
      <p:grpSp>
        <p:nvGrpSpPr>
          <p:cNvPr id="33" name="Group 32"/>
          <p:cNvGrpSpPr/>
          <p:nvPr/>
        </p:nvGrpSpPr>
        <p:grpSpPr>
          <a:xfrm>
            <a:off x="4860032" y="1556792"/>
            <a:ext cx="4104456" cy="2376264"/>
            <a:chOff x="4211960" y="1988840"/>
            <a:chExt cx="3643338" cy="2143140"/>
          </a:xfrm>
        </p:grpSpPr>
        <p:sp>
          <p:nvSpPr>
            <p:cNvPr id="34" name="Can 33"/>
            <p:cNvSpPr/>
            <p:nvPr/>
          </p:nvSpPr>
          <p:spPr>
            <a:xfrm rot="16200000">
              <a:off x="4962059" y="1238741"/>
              <a:ext cx="2143140" cy="3643338"/>
            </a:xfrm>
            <a:prstGeom prst="can">
              <a:avLst>
                <a:gd name="adj" fmla="val 9333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cxnSp>
          <p:nvCxnSpPr>
            <p:cNvPr id="35" name="Straight Arrow Connector 34"/>
            <p:cNvCxnSpPr/>
            <p:nvPr/>
          </p:nvCxnSpPr>
          <p:spPr>
            <a:xfrm>
              <a:off x="6069348" y="2346030"/>
              <a:ext cx="571504" cy="1588"/>
            </a:xfrm>
            <a:prstGeom prst="straightConnector1">
              <a:avLst/>
            </a:prstGeom>
            <a:ln w="635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a:off x="6283662" y="2701632"/>
              <a:ext cx="928694" cy="1588"/>
            </a:xfrm>
            <a:prstGeom prst="straightConnector1">
              <a:avLst/>
            </a:prstGeom>
            <a:ln w="635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a:off x="6426538" y="3130260"/>
              <a:ext cx="1214446" cy="1588"/>
            </a:xfrm>
            <a:prstGeom prst="straightConnector1">
              <a:avLst/>
            </a:prstGeom>
            <a:ln w="635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a:off x="6212224" y="3487450"/>
              <a:ext cx="857256" cy="1588"/>
            </a:xfrm>
            <a:prstGeom prst="straightConnector1">
              <a:avLst/>
            </a:prstGeom>
            <a:ln w="635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a:off x="5997910" y="3844640"/>
              <a:ext cx="642942" cy="1588"/>
            </a:xfrm>
            <a:prstGeom prst="straightConnector1">
              <a:avLst/>
            </a:prstGeom>
            <a:ln w="635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40" name="Oval 39"/>
            <p:cNvSpPr/>
            <p:nvPr/>
          </p:nvSpPr>
          <p:spPr>
            <a:xfrm>
              <a:off x="4283968" y="2076346"/>
              <a:ext cx="1656184" cy="197646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nvGrpSpPr>
          <p:cNvPr id="56" name="Group 55"/>
          <p:cNvGrpSpPr/>
          <p:nvPr/>
        </p:nvGrpSpPr>
        <p:grpSpPr>
          <a:xfrm rot="5400000">
            <a:off x="7362111" y="2511097"/>
            <a:ext cx="611671" cy="575270"/>
            <a:chOff x="3707904" y="5732462"/>
            <a:chExt cx="1584176" cy="792088"/>
          </a:xfrm>
        </p:grpSpPr>
        <p:cxnSp>
          <p:nvCxnSpPr>
            <p:cNvPr id="50" name="Straight Arrow Connector 49"/>
            <p:cNvCxnSpPr/>
            <p:nvPr/>
          </p:nvCxnSpPr>
          <p:spPr>
            <a:xfrm rot="5400000" flipH="1">
              <a:off x="3707904" y="5732462"/>
              <a:ext cx="792088"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1" name="Straight Arrow Connector 50"/>
            <p:cNvCxnSpPr/>
            <p:nvPr/>
          </p:nvCxnSpPr>
          <p:spPr>
            <a:xfrm rot="5400000" flipH="1" flipV="1">
              <a:off x="4499992" y="5732462"/>
              <a:ext cx="792088"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pic>
        <p:nvPicPr>
          <p:cNvPr id="30" name="Content Placeholder 4">
            <a:extLst>
              <a:ext uri="{FF2B5EF4-FFF2-40B4-BE49-F238E27FC236}">
                <a16:creationId xmlns:a16="http://schemas.microsoft.com/office/drawing/2014/main" xmlns="" id="{074EBAE9-D7F8-4B34-BF37-59B10B52E064}"/>
              </a:ext>
            </a:extLst>
          </p:cNvPr>
          <p:cNvPicPr>
            <a:picLocks noChangeAspect="1"/>
          </p:cNvPicPr>
          <p:nvPr/>
        </p:nvPicPr>
        <p:blipFill rotWithShape="1">
          <a:blip r:embed="rId6">
            <a:extLst>
              <a:ext uri="{28A0092B-C50C-407E-A947-70E740481C1C}">
                <a14:useLocalDpi xmlns:a14="http://schemas.microsoft.com/office/drawing/2010/main" val="0"/>
              </a:ext>
            </a:extLst>
          </a:blip>
          <a:srcRect t="5281"/>
          <a:stretch/>
        </p:blipFill>
        <p:spPr bwMode="auto">
          <a:xfrm>
            <a:off x="4684832" y="3481875"/>
            <a:ext cx="4374375" cy="3107531"/>
          </a:xfrm>
          <a:prstGeom prst="rect">
            <a:avLst/>
          </a:prstGeom>
          <a:noFill/>
          <a:ln w="9525">
            <a:noFill/>
            <a:miter lim="800000"/>
            <a:headEnd/>
            <a:tailEnd/>
          </a:ln>
        </p:spPr>
      </p:pic>
      <p:sp>
        <p:nvSpPr>
          <p:cNvPr id="3" name="TextBox 2">
            <a:extLst>
              <a:ext uri="{FF2B5EF4-FFF2-40B4-BE49-F238E27FC236}">
                <a16:creationId xmlns:a16="http://schemas.microsoft.com/office/drawing/2014/main" xmlns="" id="{5E147211-5965-457A-9ED8-6E1A40B095B9}"/>
              </a:ext>
            </a:extLst>
          </p:cNvPr>
          <p:cNvSpPr txBox="1"/>
          <p:nvPr/>
        </p:nvSpPr>
        <p:spPr>
          <a:xfrm>
            <a:off x="5246236" y="1243835"/>
            <a:ext cx="3121432" cy="369332"/>
          </a:xfrm>
          <a:prstGeom prst="rect">
            <a:avLst/>
          </a:prstGeom>
          <a:noFill/>
        </p:spPr>
        <p:txBody>
          <a:bodyPr wrap="none" rtlCol="0">
            <a:spAutoFit/>
          </a:bodyPr>
          <a:lstStyle/>
          <a:p>
            <a:r>
              <a:rPr lang="en-US" dirty="0"/>
              <a:t>Tapered Quadrupole Magnet</a:t>
            </a:r>
          </a:p>
        </p:txBody>
      </p:sp>
      <p:pic>
        <p:nvPicPr>
          <p:cNvPr id="31" name="Picture 1" descr="C:\Users\Holger\Personal Files\Science\job\2010-06-31 Lancaster Lectureship\Talk\material\dipole0.1to1.png">
            <a:extLst>
              <a:ext uri="{FF2B5EF4-FFF2-40B4-BE49-F238E27FC236}">
                <a16:creationId xmlns:a16="http://schemas.microsoft.com/office/drawing/2014/main" xmlns="" id="{DB4D7B91-CEDC-410D-805C-E9549A9AD9CF}"/>
              </a:ext>
            </a:extLst>
          </p:cNvPr>
          <p:cNvPicPr>
            <a:picLocks noChangeAspect="1" noChangeArrowheads="1"/>
          </p:cNvPicPr>
          <p:nvPr/>
        </p:nvPicPr>
        <p:blipFill>
          <a:blip r:embed="rId7" cstate="print"/>
          <a:srcRect l="10002" t="5156" r="25830" b="11643"/>
          <a:stretch>
            <a:fillRect/>
          </a:stretch>
        </p:blipFill>
        <p:spPr bwMode="auto">
          <a:xfrm>
            <a:off x="4499992" y="3505200"/>
            <a:ext cx="4502595" cy="2982238"/>
          </a:xfrm>
          <a:prstGeom prst="rect">
            <a:avLst/>
          </a:prstGeom>
          <a:noFill/>
          <a:ln w="9525">
            <a:noFill/>
            <a:miter lim="800000"/>
            <a:headEnd/>
            <a:tailEnd/>
          </a:ln>
        </p:spPr>
      </p:pic>
      <p:sp>
        <p:nvSpPr>
          <p:cNvPr id="41" name="Right Arrow 8">
            <a:extLst>
              <a:ext uri="{FF2B5EF4-FFF2-40B4-BE49-F238E27FC236}">
                <a16:creationId xmlns:a16="http://schemas.microsoft.com/office/drawing/2014/main" xmlns="" id="{6B826DB8-6C3D-43DD-A35A-416ABFA1B27F}"/>
              </a:ext>
            </a:extLst>
          </p:cNvPr>
          <p:cNvSpPr/>
          <p:nvPr/>
        </p:nvSpPr>
        <p:spPr>
          <a:xfrm>
            <a:off x="4191000" y="4180176"/>
            <a:ext cx="4658997" cy="1495551"/>
          </a:xfrm>
          <a:prstGeom prst="rightArrow">
            <a:avLst/>
          </a:prstGeom>
          <a:gradFill>
            <a:gsLst>
              <a:gs pos="34000">
                <a:schemeClr val="tx1"/>
              </a:gs>
              <a:gs pos="100000">
                <a:schemeClr val="bg1"/>
              </a:gs>
            </a:gsLst>
            <a:lin ang="10800000" scaled="0"/>
          </a:gra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sz="5400" b="1" dirty="0">
                <a:solidFill>
                  <a:schemeClr val="accent6">
                    <a:lumMod val="40000"/>
                    <a:lumOff val="60000"/>
                  </a:schemeClr>
                </a:solidFill>
              </a:rPr>
              <a:t>J</a:t>
            </a:r>
            <a:endParaRPr lang="en-GB" b="1" dirty="0">
              <a:solidFill>
                <a:schemeClr val="accent6">
                  <a:lumMod val="40000"/>
                  <a:lumOff val="60000"/>
                </a:schemeClr>
              </a:solidFill>
            </a:endParaRPr>
          </a:p>
        </p:txBody>
      </p:sp>
      <p:pic>
        <p:nvPicPr>
          <p:cNvPr id="4" name="Picture 3">
            <a:extLst>
              <a:ext uri="{FF2B5EF4-FFF2-40B4-BE49-F238E27FC236}">
                <a16:creationId xmlns:a16="http://schemas.microsoft.com/office/drawing/2014/main" xmlns="" id="{6A951CCA-E51A-4B58-BB49-EB1E9E6474FF}"/>
              </a:ext>
            </a:extLst>
          </p:cNvPr>
          <p:cNvPicPr>
            <a:picLocks noChangeAspect="1"/>
          </p:cNvPicPr>
          <p:nvPr/>
        </p:nvPicPr>
        <p:blipFill>
          <a:blip r:embed="rId8"/>
          <a:stretch>
            <a:fillRect/>
          </a:stretch>
        </p:blipFill>
        <p:spPr>
          <a:xfrm>
            <a:off x="4529908" y="1729488"/>
            <a:ext cx="4421880" cy="1392348"/>
          </a:xfrm>
          <a:prstGeom prst="rect">
            <a:avLst/>
          </a:prstGeom>
        </p:spPr>
      </p:pic>
    </p:spTree>
    <p:extLst>
      <p:ext uri="{BB962C8B-B14F-4D97-AF65-F5344CB8AC3E}">
        <p14:creationId xmlns:p14="http://schemas.microsoft.com/office/powerpoint/2010/main" val="117121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99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p:cNvPicPr>
          <p:nvPr/>
        </p:nvPicPr>
        <p:blipFill>
          <a:blip r:embed="rId2">
            <a:extLst>
              <a:ext uri="{28A0092B-C50C-407E-A947-70E740481C1C}">
                <a14:useLocalDpi xmlns:a14="http://schemas.microsoft.com/office/drawing/2010/main" val="0"/>
              </a:ext>
            </a:extLst>
          </a:blip>
          <a:stretch>
            <a:fillRect/>
          </a:stretch>
        </p:blipFill>
        <p:spPr>
          <a:xfrm>
            <a:off x="0" y="950976"/>
            <a:ext cx="9144000" cy="5349240"/>
          </a:xfrm>
          <a:prstGeom prst="rect">
            <a:avLst/>
          </a:prstGeom>
        </p:spPr>
      </p:pic>
      <p:sp>
        <p:nvSpPr>
          <p:cNvPr id="4" name="Slide Number Placeholder 3"/>
          <p:cNvSpPr>
            <a:spLocks noGrp="1"/>
          </p:cNvSpPr>
          <p:nvPr>
            <p:ph type="sldNum" sz="quarter" idx="12"/>
          </p:nvPr>
        </p:nvSpPr>
        <p:spPr/>
        <p:txBody>
          <a:bodyPr/>
          <a:lstStyle/>
          <a:p>
            <a:fld id="{893C5830-40F3-F04E-B2E3-10E6672BA8FF}" type="slidenum">
              <a:rPr lang="en-US" smtClean="0"/>
              <a:pPr/>
              <a:t>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869" y="253158"/>
            <a:ext cx="267257" cy="5493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553" y="253508"/>
            <a:ext cx="272477" cy="5486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5255" y="253508"/>
            <a:ext cx="279918" cy="548640"/>
          </a:xfrm>
          <a:prstGeom prst="rect">
            <a:avLst/>
          </a:prstGeom>
        </p:spPr>
      </p:pic>
      <p:sp>
        <p:nvSpPr>
          <p:cNvPr id="8" name="TextBox 7"/>
          <p:cNvSpPr txBox="1"/>
          <p:nvPr/>
        </p:nvSpPr>
        <p:spPr>
          <a:xfrm>
            <a:off x="4854204" y="204663"/>
            <a:ext cx="1347271" cy="461665"/>
          </a:xfrm>
          <a:prstGeom prst="rect">
            <a:avLst/>
          </a:prstGeom>
          <a:noFill/>
        </p:spPr>
        <p:txBody>
          <a:bodyPr wrap="square" rtlCol="0">
            <a:spAutoFit/>
          </a:bodyPr>
          <a:lstStyle/>
          <a:p>
            <a:r>
              <a:rPr lang="en-US" sz="1200" dirty="0" smtClean="0">
                <a:latin typeface="Arial Rounded MT Bold" panose="020F0704030504030204" pitchFamily="34" charset="0"/>
              </a:rPr>
              <a:t>Magnet is easy</a:t>
            </a:r>
          </a:p>
          <a:p>
            <a:r>
              <a:rPr lang="en-US" sz="1200" dirty="0" smtClean="0">
                <a:latin typeface="Arial Rounded MT Bold" panose="020F0704030504030204" pitchFamily="34" charset="0"/>
              </a:rPr>
              <a:t>“good to go”</a:t>
            </a:r>
            <a:endParaRPr lang="en-US" sz="1200" dirty="0">
              <a:latin typeface="Arial Rounded MT Bold" panose="020F0704030504030204" pitchFamily="34" charset="0"/>
            </a:endParaRPr>
          </a:p>
        </p:txBody>
      </p:sp>
      <p:sp>
        <p:nvSpPr>
          <p:cNvPr id="9" name="TextBox 8"/>
          <p:cNvSpPr txBox="1"/>
          <p:nvPr/>
        </p:nvSpPr>
        <p:spPr>
          <a:xfrm>
            <a:off x="6282108" y="204663"/>
            <a:ext cx="1469069" cy="646331"/>
          </a:xfrm>
          <a:prstGeom prst="rect">
            <a:avLst/>
          </a:prstGeom>
          <a:noFill/>
        </p:spPr>
        <p:txBody>
          <a:bodyPr wrap="square" rtlCol="0">
            <a:spAutoFit/>
          </a:bodyPr>
          <a:lstStyle/>
          <a:p>
            <a:r>
              <a:rPr lang="en-US" sz="1200" dirty="0" smtClean="0">
                <a:latin typeface="Arial Rounded MT Bold" panose="020F0704030504030204" pitchFamily="34" charset="0"/>
              </a:rPr>
              <a:t>Magnet is hard</a:t>
            </a:r>
          </a:p>
          <a:p>
            <a:r>
              <a:rPr lang="en-US" sz="1200" dirty="0" smtClean="0">
                <a:latin typeface="Arial Rounded MT Bold" panose="020F0704030504030204" pitchFamily="34" charset="0"/>
              </a:rPr>
              <a:t>“</a:t>
            </a:r>
            <a:r>
              <a:rPr lang="en-US" sz="1200" spc="50" dirty="0" smtClean="0">
                <a:latin typeface="Arial Rounded MT Bold" panose="020F0704030504030204" pitchFamily="34" charset="0"/>
              </a:rPr>
              <a:t>take care, we</a:t>
            </a:r>
            <a:r>
              <a:rPr lang="en-US" sz="1200" dirty="0" smtClean="0">
                <a:latin typeface="Arial Rounded MT Bold" panose="020F0704030504030204" pitchFamily="34" charset="0"/>
              </a:rPr>
              <a:t> must watch out”</a:t>
            </a:r>
            <a:endParaRPr lang="en-US" sz="1200" dirty="0">
              <a:latin typeface="Arial Rounded MT Bold" panose="020F0704030504030204" pitchFamily="34" charset="0"/>
            </a:endParaRPr>
          </a:p>
        </p:txBody>
      </p:sp>
      <p:sp>
        <p:nvSpPr>
          <p:cNvPr id="10" name="TextBox 9"/>
          <p:cNvSpPr txBox="1"/>
          <p:nvPr/>
        </p:nvSpPr>
        <p:spPr>
          <a:xfrm>
            <a:off x="7839251" y="204663"/>
            <a:ext cx="1387876" cy="646331"/>
          </a:xfrm>
          <a:prstGeom prst="rect">
            <a:avLst/>
          </a:prstGeom>
          <a:noFill/>
        </p:spPr>
        <p:txBody>
          <a:bodyPr wrap="square" rtlCol="0">
            <a:spAutoFit/>
          </a:bodyPr>
          <a:lstStyle/>
          <a:p>
            <a:r>
              <a:rPr lang="en-US" sz="1200" dirty="0" smtClean="0">
                <a:latin typeface="Arial Rounded MT Bold" panose="020F0704030504030204" pitchFamily="34" charset="0"/>
              </a:rPr>
              <a:t>Magnet is novel</a:t>
            </a:r>
          </a:p>
          <a:p>
            <a:r>
              <a:rPr lang="en-US" sz="1200" dirty="0" smtClean="0">
                <a:latin typeface="Arial Rounded MT Bold" panose="020F0704030504030204" pitchFamily="34" charset="0"/>
              </a:rPr>
              <a:t>“check critical </a:t>
            </a:r>
          </a:p>
          <a:p>
            <a:r>
              <a:rPr lang="en-US" sz="1200" dirty="0">
                <a:latin typeface="Arial Rounded MT Bold" panose="020F0704030504030204" pitchFamily="34" charset="0"/>
              </a:rPr>
              <a:t> </a:t>
            </a:r>
            <a:r>
              <a:rPr lang="en-US" sz="1200" dirty="0" smtClean="0">
                <a:latin typeface="Arial Rounded MT Bold" panose="020F0704030504030204" pitchFamily="34" charset="0"/>
              </a:rPr>
              <a:t> </a:t>
            </a:r>
            <a:r>
              <a:rPr lang="en-US" sz="1200" spc="50" dirty="0" smtClean="0">
                <a:latin typeface="Arial Rounded MT Bold" panose="020F0704030504030204" pitchFamily="34" charset="0"/>
              </a:rPr>
              <a:t>parameters</a:t>
            </a:r>
            <a:r>
              <a:rPr lang="en-US" sz="1200" dirty="0" smtClean="0">
                <a:latin typeface="Arial Rounded MT Bold" panose="020F0704030504030204" pitchFamily="34" charset="0"/>
              </a:rPr>
              <a:t>”</a:t>
            </a:r>
            <a:endParaRPr lang="en-US" sz="1200" dirty="0">
              <a:latin typeface="Arial Rounded MT Bold" panose="020F0704030504030204" pitchFamily="34" charset="0"/>
            </a:endParaRPr>
          </a:p>
        </p:txBody>
      </p:sp>
      <p:sp>
        <p:nvSpPr>
          <p:cNvPr id="11" name="Right Brace 10"/>
          <p:cNvSpPr/>
          <p:nvPr/>
        </p:nvSpPr>
        <p:spPr>
          <a:xfrm>
            <a:off x="665027" y="2050473"/>
            <a:ext cx="92364" cy="39716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02" y="3058160"/>
            <a:ext cx="111215" cy="228600"/>
          </a:xfrm>
          <a:prstGeom prst="rect">
            <a:avLst/>
          </a:prstGeom>
        </p:spPr>
      </p:pic>
      <p:pic>
        <p:nvPicPr>
          <p:cNvPr id="14" name="Picture 13"/>
          <p:cNvPicPr>
            <a:picLocks/>
          </p:cNvPicPr>
          <p:nvPr/>
        </p:nvPicPr>
        <p:blipFill>
          <a:blip r:embed="rId4">
            <a:extLst>
              <a:ext uri="{28A0092B-C50C-407E-A947-70E740481C1C}">
                <a14:useLocalDpi xmlns:a14="http://schemas.microsoft.com/office/drawing/2010/main" val="0"/>
              </a:ext>
            </a:extLst>
          </a:blip>
          <a:stretch>
            <a:fillRect/>
          </a:stretch>
        </p:blipFill>
        <p:spPr>
          <a:xfrm flipH="1">
            <a:off x="881897" y="3342242"/>
            <a:ext cx="112624" cy="228600"/>
          </a:xfrm>
          <a:prstGeom prst="rect">
            <a:avLst/>
          </a:prstGeom>
        </p:spPr>
      </p:pic>
      <p:sp>
        <p:nvSpPr>
          <p:cNvPr id="15" name="Right Brace 14"/>
          <p:cNvSpPr/>
          <p:nvPr/>
        </p:nvSpPr>
        <p:spPr>
          <a:xfrm>
            <a:off x="1163315" y="2576946"/>
            <a:ext cx="92364" cy="39716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893" y="2134755"/>
            <a:ext cx="116633" cy="228600"/>
          </a:xfrm>
          <a:prstGeom prst="rect">
            <a:avLst/>
          </a:prstGeom>
        </p:spPr>
      </p:pic>
      <p:pic>
        <p:nvPicPr>
          <p:cNvPr id="17" name="Picture 16"/>
          <p:cNvPicPr>
            <a:picLocks/>
          </p:cNvPicPr>
          <p:nvPr/>
        </p:nvPicPr>
        <p:blipFill>
          <a:blip r:embed="rId4">
            <a:extLst>
              <a:ext uri="{28A0092B-C50C-407E-A947-70E740481C1C}">
                <a14:useLocalDpi xmlns:a14="http://schemas.microsoft.com/office/drawing/2010/main" val="0"/>
              </a:ext>
            </a:extLst>
          </a:blip>
          <a:stretch>
            <a:fillRect/>
          </a:stretch>
        </p:blipFill>
        <p:spPr>
          <a:xfrm flipH="1">
            <a:off x="881897" y="3626325"/>
            <a:ext cx="112624" cy="226772"/>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707" y="2661228"/>
            <a:ext cx="116633" cy="228600"/>
          </a:xfrm>
          <a:prstGeom prst="rect">
            <a:avLst/>
          </a:prstGeom>
        </p:spPr>
      </p:pic>
      <p:sp>
        <p:nvSpPr>
          <p:cNvPr id="19" name="Right Brace 18"/>
          <p:cNvSpPr/>
          <p:nvPr/>
        </p:nvSpPr>
        <p:spPr>
          <a:xfrm>
            <a:off x="665027" y="4886037"/>
            <a:ext cx="92364" cy="39716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p:cNvSpPr/>
          <p:nvPr/>
        </p:nvSpPr>
        <p:spPr>
          <a:xfrm>
            <a:off x="665027" y="5412510"/>
            <a:ext cx="92364" cy="39716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p:cNvPicPr>
            <a:picLocks/>
          </p:cNvPicPr>
          <p:nvPr/>
        </p:nvPicPr>
        <p:blipFill>
          <a:blip r:embed="rId4">
            <a:extLst>
              <a:ext uri="{28A0092B-C50C-407E-A947-70E740481C1C}">
                <a14:useLocalDpi xmlns:a14="http://schemas.microsoft.com/office/drawing/2010/main" val="0"/>
              </a:ext>
            </a:extLst>
          </a:blip>
          <a:stretch>
            <a:fillRect/>
          </a:stretch>
        </p:blipFill>
        <p:spPr>
          <a:xfrm flipH="1">
            <a:off x="881897" y="4971233"/>
            <a:ext cx="112624" cy="226772"/>
          </a:xfrm>
          <a:prstGeom prst="rect">
            <a:avLst/>
          </a:prstGeom>
        </p:spPr>
      </p:pic>
      <p:pic>
        <p:nvPicPr>
          <p:cNvPr id="22" name="Picture 21"/>
          <p:cNvPicPr>
            <a:picLocks/>
          </p:cNvPicPr>
          <p:nvPr/>
        </p:nvPicPr>
        <p:blipFill>
          <a:blip r:embed="rId4">
            <a:extLst>
              <a:ext uri="{28A0092B-C50C-407E-A947-70E740481C1C}">
                <a14:useLocalDpi xmlns:a14="http://schemas.microsoft.com/office/drawing/2010/main" val="0"/>
              </a:ext>
            </a:extLst>
          </a:blip>
          <a:stretch>
            <a:fillRect/>
          </a:stretch>
        </p:blipFill>
        <p:spPr>
          <a:xfrm flipH="1">
            <a:off x="881897" y="5497706"/>
            <a:ext cx="112624" cy="226772"/>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02" y="5902034"/>
            <a:ext cx="111215" cy="228600"/>
          </a:xfrm>
          <a:prstGeom prst="rect">
            <a:avLst/>
          </a:prstGeom>
        </p:spPr>
      </p:pic>
      <p:sp>
        <p:nvSpPr>
          <p:cNvPr id="24" name="TextBox 23"/>
          <p:cNvSpPr txBox="1"/>
          <p:nvPr/>
        </p:nvSpPr>
        <p:spPr>
          <a:xfrm>
            <a:off x="891754" y="1985943"/>
            <a:ext cx="338554" cy="461665"/>
          </a:xfrm>
          <a:prstGeom prst="rect">
            <a:avLst/>
          </a:prstGeom>
          <a:noFill/>
        </p:spPr>
        <p:txBody>
          <a:bodyPr wrap="none" rtlCol="0">
            <a:spAutoFit/>
          </a:bodyPr>
          <a:lstStyle/>
          <a:p>
            <a:r>
              <a:rPr lang="en-US" sz="2400" b="1" dirty="0" smtClean="0">
                <a:solidFill>
                  <a:srgbClr val="660066"/>
                </a:solidFill>
              </a:rPr>
              <a:t>*</a:t>
            </a:r>
            <a:endParaRPr lang="en-US" sz="2400" b="1" dirty="0">
              <a:solidFill>
                <a:srgbClr val="660066"/>
              </a:solidFill>
            </a:endParaRPr>
          </a:p>
        </p:txBody>
      </p:sp>
      <p:sp>
        <p:nvSpPr>
          <p:cNvPr id="25" name="TextBox 24"/>
          <p:cNvSpPr txBox="1"/>
          <p:nvPr/>
        </p:nvSpPr>
        <p:spPr>
          <a:xfrm>
            <a:off x="891754" y="4812300"/>
            <a:ext cx="338554" cy="461665"/>
          </a:xfrm>
          <a:prstGeom prst="rect">
            <a:avLst/>
          </a:prstGeom>
          <a:noFill/>
        </p:spPr>
        <p:txBody>
          <a:bodyPr wrap="none" rtlCol="0">
            <a:spAutoFit/>
          </a:bodyPr>
          <a:lstStyle/>
          <a:p>
            <a:r>
              <a:rPr lang="en-US" sz="2400" b="1" dirty="0" smtClean="0">
                <a:solidFill>
                  <a:srgbClr val="660066"/>
                </a:solidFill>
              </a:rPr>
              <a:t>*</a:t>
            </a:r>
            <a:endParaRPr lang="en-US" sz="2400" b="1" dirty="0">
              <a:solidFill>
                <a:srgbClr val="660066"/>
              </a:solidFill>
            </a:endParaRPr>
          </a:p>
        </p:txBody>
      </p:sp>
      <p:sp>
        <p:nvSpPr>
          <p:cNvPr id="26" name="TextBox 25"/>
          <p:cNvSpPr txBox="1"/>
          <p:nvPr/>
        </p:nvSpPr>
        <p:spPr>
          <a:xfrm>
            <a:off x="891754" y="5349997"/>
            <a:ext cx="338554" cy="461665"/>
          </a:xfrm>
          <a:prstGeom prst="rect">
            <a:avLst/>
          </a:prstGeom>
          <a:noFill/>
        </p:spPr>
        <p:txBody>
          <a:bodyPr wrap="none" rtlCol="0">
            <a:spAutoFit/>
          </a:bodyPr>
          <a:lstStyle/>
          <a:p>
            <a:r>
              <a:rPr lang="en-US" sz="2400" b="1" dirty="0" smtClean="0">
                <a:solidFill>
                  <a:srgbClr val="660066"/>
                </a:solidFill>
              </a:rPr>
              <a:t>*</a:t>
            </a:r>
            <a:endParaRPr lang="en-US" sz="2400" b="1" dirty="0">
              <a:solidFill>
                <a:srgbClr val="660066"/>
              </a:solidFill>
            </a:endParaRPr>
          </a:p>
        </p:txBody>
      </p:sp>
      <p:sp>
        <p:nvSpPr>
          <p:cNvPr id="27" name="TextBox 26"/>
          <p:cNvSpPr txBox="1"/>
          <p:nvPr/>
        </p:nvSpPr>
        <p:spPr>
          <a:xfrm>
            <a:off x="102198" y="6334313"/>
            <a:ext cx="4534383" cy="461665"/>
          </a:xfrm>
          <a:prstGeom prst="rect">
            <a:avLst/>
          </a:prstGeom>
          <a:solidFill>
            <a:srgbClr val="FFFFFF">
              <a:alpha val="50196"/>
            </a:srgbClr>
          </a:solidFill>
        </p:spPr>
        <p:txBody>
          <a:bodyPr wrap="none" rtlCol="0">
            <a:spAutoFit/>
          </a:bodyPr>
          <a:lstStyle/>
          <a:p>
            <a:r>
              <a:rPr lang="en-US" sz="2400" b="1" dirty="0" smtClean="0">
                <a:solidFill>
                  <a:srgbClr val="660066"/>
                </a:solidFill>
              </a:rPr>
              <a:t>*</a:t>
            </a:r>
            <a:r>
              <a:rPr lang="en-US" sz="1500" b="1" spc="20" dirty="0" smtClean="0">
                <a:solidFill>
                  <a:srgbClr val="660066"/>
                </a:solidFill>
              </a:rPr>
              <a:t>Alternate backup concept exists for these magnets.</a:t>
            </a:r>
            <a:endParaRPr lang="en-US" sz="1500" b="1" spc="20" dirty="0">
              <a:solidFill>
                <a:srgbClr val="660066"/>
              </a:solidFill>
            </a:endParaRPr>
          </a:p>
        </p:txBody>
      </p:sp>
      <p:sp>
        <p:nvSpPr>
          <p:cNvPr id="12" name="Rectangle 11"/>
          <p:cNvSpPr/>
          <p:nvPr/>
        </p:nvSpPr>
        <p:spPr>
          <a:xfrm>
            <a:off x="289869" y="48467"/>
            <a:ext cx="4238586" cy="1041311"/>
          </a:xfrm>
          <a:prstGeom prst="rect">
            <a:avLst/>
          </a:prstGeom>
        </p:spPr>
        <p:txBody>
          <a:bodyPr wrap="square">
            <a:spAutoFit/>
          </a:bodyPr>
          <a:lstStyle/>
          <a:p>
            <a:pPr>
              <a:lnSpc>
                <a:spcPts val="3700"/>
              </a:lnSpc>
            </a:pPr>
            <a:r>
              <a:rPr lang="en-US" sz="3800" spc="150" dirty="0" smtClean="0">
                <a:solidFill>
                  <a:srgbClr val="30519D"/>
                </a:solidFill>
                <a:latin typeface="Arial" charset="0"/>
                <a:cs typeface="Arial" charset="0"/>
              </a:rPr>
              <a:t>IR Magnet Table:</a:t>
            </a:r>
            <a:r>
              <a:rPr lang="en-US" sz="3600" dirty="0" smtClean="0">
                <a:solidFill>
                  <a:srgbClr val="30519D"/>
                </a:solidFill>
                <a:latin typeface="Arial" charset="0"/>
                <a:cs typeface="Arial" charset="0"/>
              </a:rPr>
              <a:t> </a:t>
            </a:r>
            <a:r>
              <a:rPr lang="en-US" sz="3200" dirty="0">
                <a:solidFill>
                  <a:srgbClr val="30519D"/>
                </a:solidFill>
                <a:latin typeface="Arial" charset="0"/>
                <a:cs typeface="Arial" charset="0"/>
              </a:rPr>
              <a:t>F</a:t>
            </a:r>
            <a:r>
              <a:rPr lang="en-US" sz="3200" dirty="0" smtClean="0">
                <a:solidFill>
                  <a:srgbClr val="30519D"/>
                </a:solidFill>
                <a:latin typeface="Arial" charset="0"/>
                <a:cs typeface="Arial" charset="0"/>
              </a:rPr>
              <a:t>rom eRHIC </a:t>
            </a:r>
            <a:r>
              <a:rPr lang="en-US" sz="3200" dirty="0">
                <a:solidFill>
                  <a:srgbClr val="30519D"/>
                </a:solidFill>
                <a:latin typeface="Arial" charset="0"/>
                <a:cs typeface="Arial" charset="0"/>
              </a:rPr>
              <a:t>preCDR</a:t>
            </a:r>
            <a:r>
              <a:rPr lang="en-US" sz="3200" dirty="0" smtClean="0">
                <a:solidFill>
                  <a:srgbClr val="30519D"/>
                </a:solidFill>
                <a:latin typeface="Arial" charset="0"/>
                <a:cs typeface="Arial" charset="0"/>
              </a:rPr>
              <a:t> </a:t>
            </a:r>
            <a:endParaRPr lang="en-US" sz="3200" dirty="0"/>
          </a:p>
        </p:txBody>
      </p:sp>
      <p:sp>
        <p:nvSpPr>
          <p:cNvPr id="30" name="Rectangle 29"/>
          <p:cNvSpPr/>
          <p:nvPr/>
        </p:nvSpPr>
        <p:spPr>
          <a:xfrm>
            <a:off x="102198" y="2499891"/>
            <a:ext cx="8946008" cy="526473"/>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14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750" tmFilter="0, 0; .2, .5; .8, .5; 1, 0"/>
                                        <p:tgtEl>
                                          <p:spTgt spid="30"/>
                                        </p:tgtEl>
                                      </p:cBhvr>
                                    </p:animEffect>
                                    <p:animScale>
                                      <p:cBhvr>
                                        <p:cTn id="9" dur="375"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A7E5A68-EF66-4EBC-BD23-5F54C9E68E01}"/>
              </a:ext>
            </a:extLst>
          </p:cNvPr>
          <p:cNvSpPr>
            <a:spLocks noGrp="1"/>
          </p:cNvSpPr>
          <p:nvPr>
            <p:ph type="title"/>
          </p:nvPr>
        </p:nvSpPr>
        <p:spPr>
          <a:xfrm>
            <a:off x="628650" y="219206"/>
            <a:ext cx="7886700" cy="811921"/>
          </a:xfrm>
        </p:spPr>
        <p:txBody>
          <a:bodyPr anchor="t"/>
          <a:lstStyle/>
          <a:p>
            <a:r>
              <a:rPr lang="en-US" dirty="0"/>
              <a:t>BO: Spectrometer Magnet</a:t>
            </a:r>
          </a:p>
        </p:txBody>
      </p:sp>
      <p:sp>
        <p:nvSpPr>
          <p:cNvPr id="5" name="Content Placeholder 4">
            <a:extLst>
              <a:ext uri="{FF2B5EF4-FFF2-40B4-BE49-F238E27FC236}">
                <a16:creationId xmlns:a16="http://schemas.microsoft.com/office/drawing/2014/main" xmlns="" id="{E493CF46-96E7-44FB-9FE5-15C30937A582}"/>
              </a:ext>
            </a:extLst>
          </p:cNvPr>
          <p:cNvSpPr>
            <a:spLocks noGrp="1"/>
          </p:cNvSpPr>
          <p:nvPr>
            <p:ph sz="half" idx="1"/>
          </p:nvPr>
        </p:nvSpPr>
        <p:spPr>
          <a:xfrm>
            <a:off x="628650" y="1455961"/>
            <a:ext cx="3886200" cy="4351338"/>
          </a:xfrm>
        </p:spPr>
        <p:txBody>
          <a:bodyPr>
            <a:normAutofit lnSpcReduction="10000"/>
          </a:bodyPr>
          <a:lstStyle/>
          <a:p>
            <a:r>
              <a:rPr lang="en-US" dirty="0"/>
              <a:t>Both beams share same aperture</a:t>
            </a:r>
          </a:p>
          <a:p>
            <a:r>
              <a:rPr lang="en-US" dirty="0"/>
              <a:t>Required fields: </a:t>
            </a:r>
          </a:p>
          <a:p>
            <a:pPr lvl="1"/>
            <a:r>
              <a:rPr lang="en-US" dirty="0"/>
              <a:t>Hadrons: 1.3T dipole </a:t>
            </a:r>
          </a:p>
          <a:p>
            <a:pPr lvl="1"/>
            <a:r>
              <a:rPr lang="en-US" dirty="0"/>
              <a:t>Electrons: 15 T/m quad</a:t>
            </a:r>
          </a:p>
          <a:p>
            <a:r>
              <a:rPr lang="en-US" dirty="0"/>
              <a:t>Use anti-dipole to shield electrons from dipole field</a:t>
            </a:r>
          </a:p>
          <a:p>
            <a:pPr lvl="1"/>
            <a:r>
              <a:rPr lang="en-US" dirty="0"/>
              <a:t>Problem: need to match fringe field</a:t>
            </a:r>
          </a:p>
        </p:txBody>
      </p:sp>
      <p:pic>
        <p:nvPicPr>
          <p:cNvPr id="7" name="Content Placeholder 4">
            <a:extLst>
              <a:ext uri="{FF2B5EF4-FFF2-40B4-BE49-F238E27FC236}">
                <a16:creationId xmlns:a16="http://schemas.microsoft.com/office/drawing/2014/main" xmlns="" id="{20FBFCFA-A68C-4E8F-9520-83ED8BB6431F}"/>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4123"/>
          <a:stretch/>
        </p:blipFill>
        <p:spPr>
          <a:xfrm>
            <a:off x="4648200" y="925736"/>
            <a:ext cx="4244975" cy="2988067"/>
          </a:xfrm>
        </p:spPr>
      </p:pic>
      <p:sp>
        <p:nvSpPr>
          <p:cNvPr id="8" name="TextBox 7">
            <a:extLst>
              <a:ext uri="{FF2B5EF4-FFF2-40B4-BE49-F238E27FC236}">
                <a16:creationId xmlns:a16="http://schemas.microsoft.com/office/drawing/2014/main" xmlns="" id="{9E238406-AA2F-4EE8-8E9E-2BE26876A95A}"/>
              </a:ext>
            </a:extLst>
          </p:cNvPr>
          <p:cNvSpPr txBox="1"/>
          <p:nvPr/>
        </p:nvSpPr>
        <p:spPr>
          <a:xfrm>
            <a:off x="4876800" y="925736"/>
            <a:ext cx="1518364" cy="369332"/>
          </a:xfrm>
          <a:prstGeom prst="rect">
            <a:avLst/>
          </a:prstGeom>
          <a:noFill/>
        </p:spPr>
        <p:txBody>
          <a:bodyPr wrap="none" rtlCol="0">
            <a:spAutoFit/>
          </a:bodyPr>
          <a:lstStyle/>
          <a:p>
            <a:r>
              <a:rPr lang="en-US" dirty="0"/>
              <a:t>B0 3D model</a:t>
            </a:r>
          </a:p>
        </p:txBody>
      </p:sp>
      <p:cxnSp>
        <p:nvCxnSpPr>
          <p:cNvPr id="10" name="Straight Arrow Connector 9">
            <a:extLst>
              <a:ext uri="{FF2B5EF4-FFF2-40B4-BE49-F238E27FC236}">
                <a16:creationId xmlns:a16="http://schemas.microsoft.com/office/drawing/2014/main" xmlns="" id="{1D3E1DA3-4F91-4E5D-825E-EDC46871635F}"/>
              </a:ext>
            </a:extLst>
          </p:cNvPr>
          <p:cNvCxnSpPr/>
          <p:nvPr/>
        </p:nvCxnSpPr>
        <p:spPr>
          <a:xfrm flipH="1" flipV="1">
            <a:off x="7086600" y="2678336"/>
            <a:ext cx="381000" cy="457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xmlns="" id="{A67FC175-E0AB-487D-B1A3-B1CCC5967166}"/>
              </a:ext>
            </a:extLst>
          </p:cNvPr>
          <p:cNvSpPr txBox="1"/>
          <p:nvPr/>
        </p:nvSpPr>
        <p:spPr>
          <a:xfrm>
            <a:off x="7528100" y="2678336"/>
            <a:ext cx="447558" cy="369332"/>
          </a:xfrm>
          <a:prstGeom prst="rect">
            <a:avLst/>
          </a:prstGeom>
          <a:noFill/>
        </p:spPr>
        <p:txBody>
          <a:bodyPr wrap="none" rtlCol="0">
            <a:spAutoFit/>
          </a:bodyPr>
          <a:lstStyle/>
          <a:p>
            <a:r>
              <a:rPr lang="en-US" dirty="0"/>
              <a:t>p+</a:t>
            </a:r>
          </a:p>
        </p:txBody>
      </p:sp>
      <p:cxnSp>
        <p:nvCxnSpPr>
          <p:cNvPr id="13" name="Straight Arrow Connector 12">
            <a:extLst>
              <a:ext uri="{FF2B5EF4-FFF2-40B4-BE49-F238E27FC236}">
                <a16:creationId xmlns:a16="http://schemas.microsoft.com/office/drawing/2014/main" xmlns="" id="{FD9BDAFD-65CA-4AAE-9A8F-E8F8DB1DC1A2}"/>
              </a:ext>
            </a:extLst>
          </p:cNvPr>
          <p:cNvCxnSpPr/>
          <p:nvPr/>
        </p:nvCxnSpPr>
        <p:spPr>
          <a:xfrm>
            <a:off x="7277100" y="3349929"/>
            <a:ext cx="381000" cy="3517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xmlns="" id="{70422E82-E37C-4D07-A945-193A3BDF98A6}"/>
              </a:ext>
            </a:extLst>
          </p:cNvPr>
          <p:cNvSpPr txBox="1"/>
          <p:nvPr/>
        </p:nvSpPr>
        <p:spPr>
          <a:xfrm>
            <a:off x="7051675" y="3437797"/>
            <a:ext cx="389850" cy="369332"/>
          </a:xfrm>
          <a:prstGeom prst="rect">
            <a:avLst/>
          </a:prstGeom>
          <a:noFill/>
        </p:spPr>
        <p:txBody>
          <a:bodyPr wrap="none" rtlCol="0">
            <a:spAutoFit/>
          </a:bodyPr>
          <a:lstStyle/>
          <a:p>
            <a:r>
              <a:rPr lang="en-US" dirty="0"/>
              <a:t>e-</a:t>
            </a:r>
          </a:p>
        </p:txBody>
      </p:sp>
      <p:pic>
        <p:nvPicPr>
          <p:cNvPr id="15" name="Content Placeholder 7">
            <a:extLst>
              <a:ext uri="{FF2B5EF4-FFF2-40B4-BE49-F238E27FC236}">
                <a16:creationId xmlns:a16="http://schemas.microsoft.com/office/drawing/2014/main" xmlns="" id="{81D012B1-02A5-4470-9335-077E7C4D62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18"/>
          <a:stretch/>
        </p:blipFill>
        <p:spPr bwMode="auto">
          <a:xfrm>
            <a:off x="4953000" y="3988971"/>
            <a:ext cx="3242556" cy="2195593"/>
          </a:xfrm>
          <a:prstGeom prst="rect">
            <a:avLst/>
          </a:prstGeom>
          <a:noFill/>
          <a:ln w="9525">
            <a:noFill/>
            <a:miter lim="800000"/>
            <a:headEnd/>
            <a:tailEnd/>
          </a:ln>
        </p:spPr>
      </p:pic>
      <p:cxnSp>
        <p:nvCxnSpPr>
          <p:cNvPr id="16" name="Straight Connector 15">
            <a:extLst>
              <a:ext uri="{FF2B5EF4-FFF2-40B4-BE49-F238E27FC236}">
                <a16:creationId xmlns:a16="http://schemas.microsoft.com/office/drawing/2014/main" xmlns="" id="{E93F4257-F0CE-45D3-8675-2D89449CFA9D}"/>
              </a:ext>
            </a:extLst>
          </p:cNvPr>
          <p:cNvCxnSpPr/>
          <p:nvPr/>
        </p:nvCxnSpPr>
        <p:spPr>
          <a:xfrm>
            <a:off x="7543800" y="4126136"/>
            <a:ext cx="304800" cy="0"/>
          </a:xfrm>
          <a:prstGeom prst="line">
            <a:avLst/>
          </a:prstGeom>
          <a:ln>
            <a:solidFill>
              <a:srgbClr val="0000CC"/>
            </a:solidFill>
            <a:tailEnd type="non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xmlns="" id="{AB908162-016F-4756-9335-F00FB0C75B10}"/>
              </a:ext>
            </a:extLst>
          </p:cNvPr>
          <p:cNvSpPr txBox="1"/>
          <p:nvPr/>
        </p:nvSpPr>
        <p:spPr>
          <a:xfrm>
            <a:off x="7848600" y="3988971"/>
            <a:ext cx="1095172" cy="430887"/>
          </a:xfrm>
          <a:prstGeom prst="rect">
            <a:avLst/>
          </a:prstGeom>
          <a:noFill/>
        </p:spPr>
        <p:txBody>
          <a:bodyPr wrap="none" rtlCol="0">
            <a:spAutoFit/>
          </a:bodyPr>
          <a:lstStyle/>
          <a:p>
            <a:r>
              <a:rPr lang="en-US" sz="1100" dirty="0"/>
              <a:t>B0</a:t>
            </a:r>
          </a:p>
          <a:p>
            <a:r>
              <a:rPr lang="en-US" sz="1100" dirty="0"/>
              <a:t>Compensation</a:t>
            </a:r>
          </a:p>
        </p:txBody>
      </p:sp>
      <p:cxnSp>
        <p:nvCxnSpPr>
          <p:cNvPr id="18" name="Straight Connector 17">
            <a:extLst>
              <a:ext uri="{FF2B5EF4-FFF2-40B4-BE49-F238E27FC236}">
                <a16:creationId xmlns:a16="http://schemas.microsoft.com/office/drawing/2014/main" xmlns="" id="{F5A17177-3094-4CA9-A73E-2A41D24E28F3}"/>
              </a:ext>
            </a:extLst>
          </p:cNvPr>
          <p:cNvCxnSpPr/>
          <p:nvPr/>
        </p:nvCxnSpPr>
        <p:spPr>
          <a:xfrm>
            <a:off x="7528100" y="4278536"/>
            <a:ext cx="304800" cy="0"/>
          </a:xfrm>
          <a:prstGeom prst="line">
            <a:avLst/>
          </a:prstGeom>
          <a:ln>
            <a:solidFill>
              <a:srgbClr val="008000"/>
            </a:solidFill>
            <a:tailEnd type="none"/>
          </a:ln>
        </p:spPr>
        <p:style>
          <a:lnRef idx="3">
            <a:schemeClr val="dk1"/>
          </a:lnRef>
          <a:fillRef idx="0">
            <a:schemeClr val="dk1"/>
          </a:fillRef>
          <a:effectRef idx="2">
            <a:schemeClr val="dk1"/>
          </a:effectRef>
          <a:fontRef idx="minor">
            <a:schemeClr val="tx1"/>
          </a:fontRef>
        </p:style>
      </p:cxnSp>
      <p:sp>
        <p:nvSpPr>
          <p:cNvPr id="19" name="Slide Number Placeholder 3"/>
          <p:cNvSpPr>
            <a:spLocks noGrp="1"/>
          </p:cNvSpPr>
          <p:nvPr>
            <p:ph type="sldNum" sz="quarter" idx="12"/>
          </p:nvPr>
        </p:nvSpPr>
        <p:spPr>
          <a:xfrm>
            <a:off x="3750513" y="6311899"/>
            <a:ext cx="2057400" cy="365125"/>
          </a:xfrm>
        </p:spPr>
        <p:txBody>
          <a:bodyPr/>
          <a:lstStyle/>
          <a:p>
            <a:fld id="{893C5830-40F3-F04E-B2E3-10E6672BA8FF}" type="slidenum">
              <a:rPr lang="en-US" smtClean="0"/>
              <a:pPr/>
              <a:t>30</a:t>
            </a:fld>
            <a:endParaRPr lang="en-US"/>
          </a:p>
        </p:txBody>
      </p:sp>
    </p:spTree>
    <p:extLst>
      <p:ext uri="{BB962C8B-B14F-4D97-AF65-F5344CB8AC3E}">
        <p14:creationId xmlns:p14="http://schemas.microsoft.com/office/powerpoint/2010/main" val="34465352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06712"/>
            <a:ext cx="9144000" cy="1325563"/>
          </a:xfrm>
        </p:spPr>
        <p:txBody>
          <a:bodyPr anchor="t">
            <a:normAutofit/>
          </a:bodyPr>
          <a:lstStyle/>
          <a:p>
            <a:r>
              <a:rPr lang="en-US" dirty="0"/>
              <a:t>B0 Compensation Double Helix Coil</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016" b="33103"/>
          <a:stretch/>
        </p:blipFill>
        <p:spPr>
          <a:xfrm>
            <a:off x="621638" y="3578087"/>
            <a:ext cx="7863840" cy="2795644"/>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0001" b="36666"/>
          <a:stretch/>
        </p:blipFill>
        <p:spPr>
          <a:xfrm>
            <a:off x="621638" y="834888"/>
            <a:ext cx="7863840" cy="2621280"/>
          </a:xfrm>
          <a:prstGeom prst="rect">
            <a:avLst/>
          </a:prstGeom>
          <a:effectLst>
            <a:outerShdw blurRad="63500" sx="102000" sy="102000" algn="ctr" rotWithShape="0">
              <a:prstClr val="black">
                <a:alpha val="40000"/>
              </a:prstClr>
            </a:outerShdw>
          </a:effectLst>
        </p:spPr>
      </p:pic>
      <p:sp>
        <p:nvSpPr>
          <p:cNvPr id="7" name="TextBox 6"/>
          <p:cNvSpPr txBox="1"/>
          <p:nvPr/>
        </p:nvSpPr>
        <p:spPr>
          <a:xfrm>
            <a:off x="5257800" y="2743200"/>
            <a:ext cx="877163" cy="369332"/>
          </a:xfrm>
          <a:prstGeom prst="rect">
            <a:avLst/>
          </a:prstGeom>
          <a:noFill/>
        </p:spPr>
        <p:txBody>
          <a:bodyPr wrap="none" rtlCol="0">
            <a:spAutoFit/>
          </a:bodyPr>
          <a:lstStyle/>
          <a:p>
            <a:r>
              <a:rPr lang="en-US" dirty="0">
                <a:solidFill>
                  <a:srgbClr val="FF0000"/>
                </a:solidFill>
              </a:rPr>
              <a:t>Center</a:t>
            </a:r>
          </a:p>
        </p:txBody>
      </p:sp>
      <p:sp>
        <p:nvSpPr>
          <p:cNvPr id="8" name="TextBox 7"/>
          <p:cNvSpPr txBox="1"/>
          <p:nvPr/>
        </p:nvSpPr>
        <p:spPr>
          <a:xfrm>
            <a:off x="6934200" y="5638800"/>
            <a:ext cx="595035" cy="369332"/>
          </a:xfrm>
          <a:prstGeom prst="rect">
            <a:avLst/>
          </a:prstGeom>
          <a:noFill/>
        </p:spPr>
        <p:txBody>
          <a:bodyPr wrap="none" rtlCol="0">
            <a:spAutoFit/>
          </a:bodyPr>
          <a:lstStyle/>
          <a:p>
            <a:r>
              <a:rPr lang="en-US" dirty="0">
                <a:solidFill>
                  <a:srgbClr val="FF0000"/>
                </a:solidFill>
              </a:rPr>
              <a:t>End</a:t>
            </a:r>
          </a:p>
        </p:txBody>
      </p:sp>
      <p:sp>
        <p:nvSpPr>
          <p:cNvPr id="9" name="Slide Number Placeholder 3"/>
          <p:cNvSpPr>
            <a:spLocks noGrp="1"/>
          </p:cNvSpPr>
          <p:nvPr>
            <p:ph type="sldNum" sz="quarter" idx="12"/>
          </p:nvPr>
        </p:nvSpPr>
        <p:spPr>
          <a:xfrm>
            <a:off x="3750513" y="6311899"/>
            <a:ext cx="2057400" cy="365125"/>
          </a:xfrm>
        </p:spPr>
        <p:txBody>
          <a:bodyPr/>
          <a:lstStyle/>
          <a:p>
            <a:fld id="{893C5830-40F3-F04E-B2E3-10E6672BA8FF}" type="slidenum">
              <a:rPr lang="en-US" smtClean="0"/>
              <a:pPr/>
              <a:t>31</a:t>
            </a:fld>
            <a:endParaRPr lang="en-US"/>
          </a:p>
        </p:txBody>
      </p:sp>
    </p:spTree>
    <p:extLst>
      <p:ext uri="{BB962C8B-B14F-4D97-AF65-F5344CB8AC3E}">
        <p14:creationId xmlns:p14="http://schemas.microsoft.com/office/powerpoint/2010/main" val="8389683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93C5830-40F3-F04E-B2E3-10E6672BA8FF}" type="slidenum">
              <a:rPr lang="en-US" smtClean="0"/>
              <a:pPr/>
              <a:t>32</a:t>
            </a:fld>
            <a:endParaRPr lang="en-US"/>
          </a:p>
        </p:txBody>
      </p:sp>
      <p:sp>
        <p:nvSpPr>
          <p:cNvPr id="5" name="Title 1"/>
          <p:cNvSpPr txBox="1">
            <a:spLocks/>
          </p:cNvSpPr>
          <p:nvPr/>
        </p:nvSpPr>
        <p:spPr>
          <a:xfrm>
            <a:off x="-1" y="71175"/>
            <a:ext cx="9144001" cy="901814"/>
          </a:xfrm>
          <a:prstGeom prst="rect">
            <a:avLst/>
          </a:prstGeom>
        </p:spPr>
        <p:txBody>
          <a:bodyPr anchor="t">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pPr algn="ctr"/>
            <a:r>
              <a:rPr lang="en-US" sz="4000" spc="120" dirty="0" smtClean="0"/>
              <a:t>BNL SMD Direct Wind Machine</a:t>
            </a:r>
            <a:endParaRPr lang="en-US" sz="4000" spc="120" dirty="0"/>
          </a:p>
        </p:txBody>
      </p:sp>
      <p:pic>
        <p:nvPicPr>
          <p:cNvPr id="6" name="Content Placeholder 3">
            <a:extLst>
              <a:ext uri="{FF2B5EF4-FFF2-40B4-BE49-F238E27FC236}">
                <a16:creationId xmlns:a16="http://schemas.microsoft.com/office/drawing/2014/main" xmlns="" id="{98A856B9-E858-4A92-AA01-D2CE5F3813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72584" y="813977"/>
            <a:ext cx="7393515" cy="5545137"/>
          </a:xfrm>
          <a:prstGeom prst="rect">
            <a:avLst/>
          </a:prstGeom>
          <a:noFill/>
          <a:ln w="9525">
            <a:noFill/>
            <a:miter lim="800000"/>
            <a:headEnd/>
            <a:tailEnd/>
          </a:ln>
        </p:spPr>
      </p:pic>
      <p:sp>
        <p:nvSpPr>
          <p:cNvPr id="7" name="Title 1">
            <a:extLst>
              <a:ext uri="{FF2B5EF4-FFF2-40B4-BE49-F238E27FC236}">
                <a16:creationId xmlns:a16="http://schemas.microsoft.com/office/drawing/2014/main" xmlns="" id="{3134C292-C7FB-4D7A-926E-07513C9DF5AA}"/>
              </a:ext>
            </a:extLst>
          </p:cNvPr>
          <p:cNvSpPr txBox="1">
            <a:spLocks/>
          </p:cNvSpPr>
          <p:nvPr/>
        </p:nvSpPr>
        <p:spPr bwMode="auto">
          <a:xfrm>
            <a:off x="872584" y="825847"/>
            <a:ext cx="4664547" cy="2719387"/>
          </a:xfrm>
          <a:prstGeom prst="rect">
            <a:avLst/>
          </a:prstGeom>
          <a:noFill/>
          <a:ln w="9525">
            <a:noFill/>
            <a:miter lim="800000"/>
            <a:headEnd/>
            <a:tailEnd/>
          </a:ln>
          <a:effectLst/>
          <a:scene3d>
            <a:camera prst="orthographicFront"/>
            <a:lightRig rig="glow" dir="t">
              <a:rot lat="0" lon="0" rev="6360000"/>
            </a:lightRig>
          </a:scene3d>
          <a:sp3d contourW="1000" prstMaterial="flat">
            <a:bevelT w="95250" h="101600"/>
            <a:contourClr>
              <a:srgbClr val="000000">
                <a:satMod val="300000"/>
              </a:srgbClr>
            </a:contourClr>
          </a:sp3d>
        </p:spPr>
        <p:txBody>
          <a:bodyPr vert="horz" wrap="square" lIns="91440" tIns="45720" rIns="91440" bIns="45720" numCol="1" anchor="t" anchorCtr="0" compatLnSpc="1">
            <a:prstTxWarp prst="textNoShape">
              <a:avLst/>
            </a:prstTxWarp>
            <a:normAutofit/>
          </a:bodyPr>
          <a:lstStyle>
            <a:lvl1pPr algn="r" rtl="0" eaLnBrk="0" fontAlgn="base" hangingPunct="0">
              <a:spcBef>
                <a:spcPct val="0"/>
              </a:spcBef>
              <a:spcAft>
                <a:spcPct val="0"/>
              </a:spcAft>
              <a:defRPr sz="3200">
                <a:ln>
                  <a:noFill/>
                </a:ln>
                <a:solidFill>
                  <a:srgbClr val="FFFFCC"/>
                </a:solidFill>
                <a:latin typeface="+mj-lt"/>
                <a:ea typeface="+mj-ea"/>
                <a:cs typeface="+mj-cs"/>
              </a:defRPr>
            </a:lvl1pPr>
            <a:lvl2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CC"/>
                </a:solidFill>
                <a:effectLst/>
                <a:uLnTx/>
                <a:uFillTx/>
                <a:latin typeface="Arial"/>
                <a:ea typeface="+mj-ea"/>
                <a:cs typeface="+mj-cs"/>
              </a:rPr>
              <a:t>Winding the </a:t>
            </a:r>
            <a:r>
              <a:rPr kumimoji="0" lang="en-US" sz="3200" b="0" i="0" u="none" strike="noStrike" kern="0" cap="none" spc="0" normalizeH="0" baseline="0" noProof="0" dirty="0" err="1">
                <a:ln>
                  <a:noFill/>
                </a:ln>
                <a:solidFill>
                  <a:srgbClr val="FFFFCC"/>
                </a:solidFill>
                <a:effectLst/>
                <a:uLnTx/>
                <a:uFillTx/>
                <a:latin typeface="Arial"/>
                <a:ea typeface="+mj-ea"/>
                <a:cs typeface="+mj-cs"/>
              </a:rPr>
              <a:t>SuperKEKB</a:t>
            </a:r>
            <a:endParaRPr kumimoji="0" lang="en-US" sz="3200" b="0" i="0" u="none" strike="noStrike" kern="0" cap="none" spc="0" normalizeH="0" baseline="0" noProof="0" dirty="0">
              <a:ln>
                <a:noFill/>
              </a:ln>
              <a:solidFill>
                <a:srgbClr val="FFFFCC"/>
              </a:solidFill>
              <a:effectLst/>
              <a:uLnTx/>
              <a:uFillTx/>
              <a:latin typeface="Arial"/>
              <a:ea typeface="+mj-ea"/>
              <a:cs typeface="+mj-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CC"/>
                </a:solidFill>
                <a:effectLst/>
                <a:uLnTx/>
                <a:uFillTx/>
                <a:latin typeface="Arial"/>
                <a:ea typeface="+mj-ea"/>
                <a:cs typeface="+mj-cs"/>
              </a:rPr>
              <a:t>b</a:t>
            </a:r>
            <a:r>
              <a:rPr kumimoji="0" lang="en-US" sz="3900" b="0" i="0" u="none" strike="noStrike" kern="0" cap="none" spc="0" normalizeH="0" baseline="-25000" noProof="0" dirty="0">
                <a:ln>
                  <a:noFill/>
                </a:ln>
                <a:solidFill>
                  <a:srgbClr val="FFFFCC"/>
                </a:solidFill>
                <a:effectLst/>
                <a:uLnTx/>
                <a:uFillTx/>
                <a:latin typeface="Arial"/>
                <a:ea typeface="+mj-ea"/>
                <a:cs typeface="+mj-cs"/>
              </a:rPr>
              <a:t>5</a:t>
            </a:r>
            <a:r>
              <a:rPr kumimoji="0" lang="en-US" sz="3200" b="0" i="0" u="none" strike="noStrike" kern="0" cap="none" spc="0" normalizeH="0" baseline="0" noProof="0" dirty="0">
                <a:ln>
                  <a:noFill/>
                </a:ln>
                <a:solidFill>
                  <a:srgbClr val="FFFFCC"/>
                </a:solidFill>
                <a:effectLst/>
                <a:uLnTx/>
                <a:uFillTx/>
                <a:latin typeface="Arial"/>
                <a:ea typeface="+mj-ea"/>
                <a:cs typeface="+mj-cs"/>
              </a:rPr>
              <a:t> </a:t>
            </a:r>
            <a:r>
              <a:rPr kumimoji="0" lang="en-US" sz="3200" b="0" i="0" u="none" strike="noStrike" kern="0" cap="none" spc="0" normalizeH="0" baseline="0" noProof="0" dirty="0" err="1">
                <a:ln>
                  <a:noFill/>
                </a:ln>
                <a:solidFill>
                  <a:srgbClr val="FFFFCC"/>
                </a:solidFill>
                <a:effectLst/>
                <a:uLnTx/>
                <a:uFillTx/>
                <a:latin typeface="Arial"/>
                <a:ea typeface="+mj-ea"/>
                <a:cs typeface="+mj-cs"/>
              </a:rPr>
              <a:t>Sperpentine</a:t>
            </a:r>
            <a:r>
              <a:rPr kumimoji="0" lang="en-US" sz="3200" b="0" i="0" u="none" strike="noStrike" kern="0" cap="none" spc="0" normalizeH="0" baseline="0" noProof="0" dirty="0">
                <a:ln>
                  <a:noFill/>
                </a:ln>
                <a:solidFill>
                  <a:srgbClr val="FFFFCC"/>
                </a:solidFill>
                <a:effectLst/>
                <a:uLnTx/>
                <a:uFillTx/>
                <a:latin typeface="Arial"/>
                <a:ea typeface="+mj-ea"/>
                <a:cs typeface="+mj-cs"/>
              </a:rPr>
              <a:t> Coil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FFFFCC"/>
              </a:solidFill>
              <a:effectLst/>
              <a:uLnTx/>
              <a:uFillTx/>
              <a:latin typeface="Arial"/>
              <a:ea typeface="+mj-ea"/>
              <a:cs typeface="+mj-cs"/>
            </a:endParaRPr>
          </a:p>
        </p:txBody>
      </p:sp>
      <p:sp>
        <p:nvSpPr>
          <p:cNvPr id="8" name="Rectangle 7">
            <a:extLst>
              <a:ext uri="{FF2B5EF4-FFF2-40B4-BE49-F238E27FC236}">
                <a16:creationId xmlns:a16="http://schemas.microsoft.com/office/drawing/2014/main" xmlns="" id="{D828C2F1-34F8-4896-AA7A-DC41408BB9AA}"/>
              </a:ext>
            </a:extLst>
          </p:cNvPr>
          <p:cNvSpPr/>
          <p:nvPr/>
        </p:nvSpPr>
        <p:spPr bwMode="auto">
          <a:xfrm>
            <a:off x="945873" y="5061405"/>
            <a:ext cx="6382327" cy="1297709"/>
          </a:xfrm>
          <a:prstGeom prst="rect">
            <a:avLst/>
          </a:prstGeom>
          <a:solidFill>
            <a:srgbClr val="000000">
              <a:alpha val="50980"/>
            </a:srgbClr>
          </a:solidFill>
          <a:ln w="9525" cap="flat" cmpd="sng" algn="ctr">
            <a:solidFill>
              <a:srgbClr val="000000"/>
            </a:solidFill>
            <a:prstDash val="solid"/>
            <a:round/>
            <a:headEnd type="none" w="med" len="med"/>
            <a:tailEnd type="none" w="med" len="med"/>
          </a:ln>
          <a:effectLst>
            <a:softEdge rad="12700"/>
          </a:effectLst>
        </p:spPr>
        <p:txBody>
          <a:bodyPr vert="horz" wrap="square" lIns="91440" tIns="45720" rIns="91440" bIns="45720" numCol="1" rtlCol="0" anchor="t" anchorCtr="0" compatLnSpc="1">
            <a:prstTxWarp prst="textNoShape">
              <a:avLst/>
            </a:prstTxWarp>
          </a:bodyPr>
          <a:lstStyle/>
          <a:p>
            <a:pPr marL="0" marR="0" lvl="0" indent="0" defTabSz="914400" eaLnBrk="0" fontAlgn="ctr"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smtClean="0">
              <a:ln>
                <a:noFill/>
              </a:ln>
              <a:solidFill>
                <a:srgbClr val="000000"/>
              </a:solidFill>
              <a:effectLst/>
              <a:uLnTx/>
              <a:uFillTx/>
              <a:latin typeface="Arial" charset="0"/>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xmlns="" id="{86320362-78F9-4472-A45B-8ABDE8D05CA9}"/>
              </a:ext>
            </a:extLst>
          </p:cNvPr>
          <p:cNvSpPr/>
          <p:nvPr/>
        </p:nvSpPr>
        <p:spPr>
          <a:xfrm>
            <a:off x="945874" y="5137437"/>
            <a:ext cx="6493164" cy="1220847"/>
          </a:xfrm>
          <a:prstGeom prst="rect">
            <a:avLst/>
          </a:prstGeom>
          <a:noFill/>
        </p:spPr>
        <p:txBody>
          <a:bodyPr wrap="square">
            <a:spAutoFit/>
          </a:bodyPr>
          <a:lstStyle/>
          <a:p>
            <a:pPr marL="0" marR="0" lvl="0" indent="0"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lumMod val="60000"/>
                    <a:lumOff val="40000"/>
                  </a:srgbClr>
                </a:solidFill>
                <a:effectLst/>
                <a:uLnTx/>
                <a:uFillTx/>
              </a:rPr>
              <a:t>B. Parker, </a:t>
            </a:r>
            <a:r>
              <a:rPr kumimoji="0" lang="en-US" sz="1200" b="1" i="1" u="none" strike="noStrike" kern="0" cap="none" spc="0" normalizeH="0" baseline="0" noProof="0" dirty="0">
                <a:ln>
                  <a:noFill/>
                </a:ln>
                <a:solidFill>
                  <a:srgbClr val="FFFFFF">
                    <a:lumMod val="60000"/>
                    <a:lumOff val="40000"/>
                  </a:srgbClr>
                </a:solidFill>
                <a:effectLst/>
                <a:uLnTx/>
                <a:uFillTx/>
              </a:rPr>
              <a:t>et.al.</a:t>
            </a:r>
            <a:r>
              <a:rPr kumimoji="0" lang="en-US" sz="1200" b="1" i="0" u="none" strike="noStrike" kern="0" cap="none" spc="0" normalizeH="0" baseline="0" noProof="0" dirty="0">
                <a:ln>
                  <a:noFill/>
                </a:ln>
                <a:solidFill>
                  <a:srgbClr val="FFFFFF">
                    <a:lumMod val="60000"/>
                    <a:lumOff val="40000"/>
                  </a:srgbClr>
                </a:solidFill>
                <a:effectLst/>
                <a:uLnTx/>
                <a:uFillTx/>
              </a:rPr>
              <a:t>, "THE SUPERKEKB INTERACTION REGION CORRECTOR MAGNETS," </a:t>
            </a:r>
          </a:p>
          <a:p>
            <a:pPr marL="0" marR="0" lvl="0" indent="0" defTabSz="914400" eaLnBrk="1" fontAlgn="auto" latinLnBrk="0" hangingPunct="1">
              <a:lnSpc>
                <a:spcPts val="1300"/>
              </a:lnSpc>
              <a:spcBef>
                <a:spcPts val="0"/>
              </a:spcBef>
              <a:spcAft>
                <a:spcPts val="500"/>
              </a:spcAft>
              <a:buClrTx/>
              <a:buSzTx/>
              <a:buFontTx/>
              <a:buNone/>
              <a:tabLst/>
              <a:defRPr/>
            </a:pPr>
            <a:r>
              <a:rPr kumimoji="0" lang="en-US" sz="1200" b="1" i="0" u="none" strike="noStrike" kern="0" cap="none" spc="0" normalizeH="0" baseline="0" noProof="0" dirty="0">
                <a:ln>
                  <a:noFill/>
                </a:ln>
                <a:solidFill>
                  <a:srgbClr val="FFFFFF">
                    <a:lumMod val="60000"/>
                    <a:lumOff val="40000"/>
                  </a:srgbClr>
                </a:solidFill>
                <a:effectLst/>
                <a:uLnTx/>
                <a:uFillTx/>
              </a:rPr>
              <a:t>      Contribution TUPMB041 to Proceedings of IPAC2016, Busan, Korea, May 2016, pp. 1193-1195.</a:t>
            </a:r>
          </a:p>
          <a:p>
            <a:pPr marL="0" marR="0" lvl="0" indent="0"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lumMod val="60000"/>
                    <a:lumOff val="40000"/>
                  </a:srgbClr>
                </a:solidFill>
                <a:effectLst/>
                <a:uLnTx/>
                <a:uFillTx/>
              </a:rPr>
              <a:t>B. Parker, </a:t>
            </a:r>
            <a:r>
              <a:rPr kumimoji="0" lang="en-US" sz="1200" b="1" i="1" u="none" strike="noStrike" kern="0" cap="none" spc="0" normalizeH="0" baseline="0" noProof="0" dirty="0">
                <a:ln>
                  <a:noFill/>
                </a:ln>
                <a:solidFill>
                  <a:srgbClr val="FFFFFF">
                    <a:lumMod val="60000"/>
                    <a:lumOff val="40000"/>
                  </a:srgbClr>
                </a:solidFill>
                <a:effectLst/>
                <a:uLnTx/>
                <a:uFillTx/>
              </a:rPr>
              <a:t>et.al.</a:t>
            </a:r>
            <a:r>
              <a:rPr kumimoji="0" lang="en-US" sz="1200" b="1" i="0" u="none" strike="noStrike" kern="0" cap="none" spc="0" normalizeH="0" baseline="0" noProof="0" dirty="0">
                <a:ln>
                  <a:noFill/>
                </a:ln>
                <a:solidFill>
                  <a:srgbClr val="FFFFFF">
                    <a:lumMod val="60000"/>
                    <a:lumOff val="40000"/>
                  </a:srgbClr>
                </a:solidFill>
                <a:effectLst/>
                <a:uLnTx/>
                <a:uFillTx/>
              </a:rPr>
              <a:t>, "SUPERCONDUCTING CORRECTOR IR MAGNET PRODUCTION FOR SUPERKEKB,"  </a:t>
            </a:r>
          </a:p>
          <a:p>
            <a:pPr marL="0" marR="0" lvl="0" indent="0" defTabSz="914400" eaLnBrk="1" fontAlgn="auto" latinLnBrk="0" hangingPunct="1">
              <a:lnSpc>
                <a:spcPts val="1300"/>
              </a:lnSpc>
              <a:spcBef>
                <a:spcPts val="0"/>
              </a:spcBef>
              <a:spcAft>
                <a:spcPts val="500"/>
              </a:spcAft>
              <a:buClrTx/>
              <a:buSzTx/>
              <a:buFontTx/>
              <a:buNone/>
              <a:tabLst/>
              <a:defRPr/>
            </a:pPr>
            <a:r>
              <a:rPr kumimoji="0" lang="en-US" sz="1200" b="1" i="0" u="none" strike="noStrike" kern="0" cap="none" spc="0" normalizeH="0" baseline="0" noProof="0" dirty="0">
                <a:ln>
                  <a:noFill/>
                </a:ln>
                <a:solidFill>
                  <a:srgbClr val="FFFFFF">
                    <a:lumMod val="60000"/>
                    <a:lumOff val="40000"/>
                  </a:srgbClr>
                </a:solidFill>
                <a:effectLst/>
                <a:uLnTx/>
                <a:uFillTx/>
              </a:rPr>
              <a:t>      Contribution THPBA07 to Proceedings of PAC2013, Pasadena, CA USA, pp. 1241-1243.</a:t>
            </a:r>
          </a:p>
          <a:p>
            <a:pPr marL="0" marR="0" lvl="0" indent="0"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lumMod val="60000"/>
                    <a:lumOff val="40000"/>
                  </a:srgbClr>
                </a:solidFill>
                <a:effectLst/>
                <a:uLnTx/>
                <a:uFillTx/>
              </a:rPr>
              <a:t>B. Parker, </a:t>
            </a:r>
            <a:r>
              <a:rPr kumimoji="0" lang="en-US" sz="1200" b="1" i="1" u="none" strike="noStrike" kern="0" cap="none" spc="0" normalizeH="0" baseline="0" noProof="0" dirty="0">
                <a:ln>
                  <a:noFill/>
                </a:ln>
                <a:solidFill>
                  <a:srgbClr val="FFFFFF">
                    <a:lumMod val="60000"/>
                    <a:lumOff val="40000"/>
                  </a:srgbClr>
                </a:solidFill>
                <a:effectLst/>
                <a:uLnTx/>
                <a:uFillTx/>
              </a:rPr>
              <a:t>et al.</a:t>
            </a:r>
            <a:r>
              <a:rPr kumimoji="0" lang="en-US" sz="1200" b="1" i="0" u="none" strike="noStrike" kern="0" cap="none" spc="0" normalizeH="0" baseline="0" noProof="0" dirty="0">
                <a:ln>
                  <a:noFill/>
                </a:ln>
                <a:solidFill>
                  <a:srgbClr val="FFFFFF">
                    <a:lumMod val="60000"/>
                    <a:lumOff val="40000"/>
                  </a:srgbClr>
                </a:solidFill>
                <a:effectLst/>
                <a:uLnTx/>
                <a:uFillTx/>
              </a:rPr>
              <a:t>, “Direct Wind Superconducting Corrector Magnets for the SuperKEKB IR,” </a:t>
            </a:r>
          </a:p>
          <a:p>
            <a:pPr marL="0" marR="0" lvl="0" indent="0" defTabSz="914400" eaLnBrk="1" fontAlgn="auto" latinLnBrk="0" hangingPunct="1">
              <a:lnSpc>
                <a:spcPts val="13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lumMod val="60000"/>
                    <a:lumOff val="40000"/>
                  </a:srgbClr>
                </a:solidFill>
                <a:effectLst/>
                <a:uLnTx/>
                <a:uFillTx/>
              </a:rPr>
              <a:t>      Contribution WEEPPB013, to IPAC12, New Orleans, USA, May, 2012.</a:t>
            </a:r>
          </a:p>
        </p:txBody>
      </p:sp>
      <p:sp>
        <p:nvSpPr>
          <p:cNvPr id="10" name="TextBox 9">
            <a:extLst>
              <a:ext uri="{FF2B5EF4-FFF2-40B4-BE49-F238E27FC236}">
                <a16:creationId xmlns:a16="http://schemas.microsoft.com/office/drawing/2014/main" xmlns="" id="{888966ED-E3BB-4C08-9E31-72BD196773B4}"/>
              </a:ext>
            </a:extLst>
          </p:cNvPr>
          <p:cNvSpPr txBox="1"/>
          <p:nvPr/>
        </p:nvSpPr>
        <p:spPr>
          <a:xfrm>
            <a:off x="872584" y="1945568"/>
            <a:ext cx="4325223" cy="954107"/>
          </a:xfrm>
          <a:prstGeom prst="rect">
            <a:avLst/>
          </a:prstGeom>
          <a:solidFill>
            <a:srgbClr val="FFFFFF">
              <a:alpha val="65000"/>
            </a:srgbClr>
          </a:solid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0000"/>
                </a:solidFill>
                <a:effectLst/>
                <a:uLnTx/>
                <a:uFillTx/>
                <a:latin typeface="Arial" pitchFamily="34" charset="0"/>
              </a:rPr>
              <a:t>Modifications required for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0000"/>
                </a:solidFill>
                <a:effectLst/>
                <a:uLnTx/>
                <a:uFillTx/>
                <a:latin typeface="Arial" pitchFamily="34" charset="0"/>
              </a:rPr>
              <a:t>Double-helix coil (LDRD)</a:t>
            </a:r>
          </a:p>
        </p:txBody>
      </p:sp>
    </p:spTree>
    <p:extLst>
      <p:ext uri="{BB962C8B-B14F-4D97-AF65-F5344CB8AC3E}">
        <p14:creationId xmlns:p14="http://schemas.microsoft.com/office/powerpoint/2010/main" val="31995418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11" y="874528"/>
            <a:ext cx="7947498" cy="5318102"/>
          </a:xfrm>
          <a:prstGeom prst="rect">
            <a:avLst/>
          </a:prstGeom>
        </p:spPr>
      </p:pic>
      <p:sp>
        <p:nvSpPr>
          <p:cNvPr id="2" name="Title 1"/>
          <p:cNvSpPr>
            <a:spLocks noGrp="1"/>
          </p:cNvSpPr>
          <p:nvPr>
            <p:ph type="title"/>
          </p:nvPr>
        </p:nvSpPr>
        <p:spPr>
          <a:xfrm>
            <a:off x="-1" y="309711"/>
            <a:ext cx="9144001" cy="901814"/>
          </a:xfrm>
        </p:spPr>
        <p:txBody>
          <a:bodyPr anchor="t">
            <a:noAutofit/>
          </a:bodyPr>
          <a:lstStyle/>
          <a:p>
            <a:pPr algn="ctr"/>
            <a:r>
              <a:rPr lang="en-US" sz="3200" dirty="0" smtClean="0"/>
              <a:t>Fast Track R&amp;D Magnet: </a:t>
            </a:r>
            <a:r>
              <a:rPr lang="en-US" sz="3200" dirty="0"/>
              <a:t>Nb</a:t>
            </a:r>
            <a:r>
              <a:rPr lang="en-US" sz="3600" baseline="-20000" dirty="0"/>
              <a:t>3</a:t>
            </a:r>
            <a:r>
              <a:rPr lang="en-US" sz="3200" dirty="0"/>
              <a:t>Sn Main Coil 3D </a:t>
            </a:r>
            <a:r>
              <a:rPr lang="en-US" sz="3200" dirty="0" smtClean="0"/>
              <a:t>|B|</a:t>
            </a:r>
            <a:endParaRPr lang="en-US" sz="32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33</a:t>
            </a:fld>
            <a:endParaRPr lang="en-US"/>
          </a:p>
        </p:txBody>
      </p:sp>
      <p:sp>
        <p:nvSpPr>
          <p:cNvPr id="30" name="Rectangle 29"/>
          <p:cNvSpPr/>
          <p:nvPr/>
        </p:nvSpPr>
        <p:spPr>
          <a:xfrm>
            <a:off x="1608215" y="1349832"/>
            <a:ext cx="2963785" cy="954107"/>
          </a:xfrm>
          <a:prstGeom prst="rect">
            <a:avLst/>
          </a:prstGeom>
        </p:spPr>
        <p:txBody>
          <a:bodyPr wrap="square">
            <a:spAutoFit/>
          </a:bodyPr>
          <a:lstStyle/>
          <a:p>
            <a:pPr algn="ctr"/>
            <a:r>
              <a:rPr lang="en-US" sz="2800" b="1" spc="50" dirty="0" smtClean="0">
                <a:solidFill>
                  <a:schemeClr val="accent1">
                    <a:lumMod val="75000"/>
                  </a:schemeClr>
                </a:solidFill>
              </a:rPr>
              <a:t>Main Coil |B| (T)</a:t>
            </a:r>
            <a:r>
              <a:rPr lang="en-US" sz="2800" b="1" dirty="0" smtClean="0">
                <a:solidFill>
                  <a:schemeClr val="accent1">
                    <a:lumMod val="75000"/>
                  </a:schemeClr>
                </a:solidFill>
              </a:rPr>
              <a:t> for </a:t>
            </a:r>
            <a:r>
              <a:rPr lang="en-US" sz="2800" b="1" dirty="0" err="1" smtClean="0">
                <a:solidFill>
                  <a:schemeClr val="accent1">
                    <a:lumMod val="75000"/>
                  </a:schemeClr>
                </a:solidFill>
              </a:rPr>
              <a:t>G</a:t>
            </a:r>
            <a:r>
              <a:rPr lang="en-US" sz="3000" b="1" baseline="-20000" dirty="0" err="1" smtClean="0">
                <a:solidFill>
                  <a:schemeClr val="accent1">
                    <a:lumMod val="75000"/>
                  </a:schemeClr>
                </a:solidFill>
              </a:rPr>
              <a:t>net</a:t>
            </a:r>
            <a:r>
              <a:rPr lang="en-US" sz="2800" b="1" dirty="0" smtClean="0">
                <a:solidFill>
                  <a:schemeClr val="accent1">
                    <a:lumMod val="75000"/>
                  </a:schemeClr>
                </a:solidFill>
              </a:rPr>
              <a:t> = 134 T/m </a:t>
            </a:r>
            <a:endParaRPr lang="en-US" sz="2800" b="1" dirty="0">
              <a:solidFill>
                <a:schemeClr val="accent1">
                  <a:lumMod val="75000"/>
                </a:schemeClr>
              </a:solidFill>
            </a:endParaRPr>
          </a:p>
        </p:txBody>
      </p:sp>
    </p:spTree>
    <p:extLst>
      <p:ext uri="{BB962C8B-B14F-4D97-AF65-F5344CB8AC3E}">
        <p14:creationId xmlns:p14="http://schemas.microsoft.com/office/powerpoint/2010/main" val="14040195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89" y="948357"/>
            <a:ext cx="8470409" cy="5205995"/>
          </a:xfrm>
          <a:prstGeom prst="rect">
            <a:avLst/>
          </a:prstGeom>
        </p:spPr>
      </p:pic>
      <p:sp>
        <p:nvSpPr>
          <p:cNvPr id="2" name="Title 1"/>
          <p:cNvSpPr>
            <a:spLocks noGrp="1"/>
          </p:cNvSpPr>
          <p:nvPr>
            <p:ph type="title"/>
          </p:nvPr>
        </p:nvSpPr>
        <p:spPr>
          <a:xfrm>
            <a:off x="142240" y="202567"/>
            <a:ext cx="8991600" cy="1016634"/>
          </a:xfrm>
        </p:spPr>
        <p:txBody>
          <a:bodyPr anchor="t">
            <a:normAutofit fontScale="90000"/>
          </a:bodyPr>
          <a:lstStyle/>
          <a:p>
            <a:r>
              <a:rPr lang="en-US" sz="3600" dirty="0"/>
              <a:t>A Fast Track R&amp;D </a:t>
            </a:r>
            <a:r>
              <a:rPr lang="en-US" sz="3600" dirty="0" smtClean="0"/>
              <a:t>Quadrupole </a:t>
            </a:r>
            <a:r>
              <a:rPr lang="en-US" sz="3600" dirty="0"/>
              <a:t>Magnet </a:t>
            </a:r>
            <a:r>
              <a:rPr lang="en-US" sz="3600" dirty="0" smtClean="0"/>
              <a:t>Concept</a:t>
            </a:r>
            <a:endParaRPr lang="en-US" sz="36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34</a:t>
            </a:fld>
            <a:endParaRPr lang="en-US"/>
          </a:p>
        </p:txBody>
      </p:sp>
    </p:spTree>
    <p:extLst>
      <p:ext uri="{BB962C8B-B14F-4D97-AF65-F5344CB8AC3E}">
        <p14:creationId xmlns:p14="http://schemas.microsoft.com/office/powerpoint/2010/main" val="4087929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Users\cozz\Desktop\me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746" y="794382"/>
            <a:ext cx="5452027" cy="55175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309711"/>
            <a:ext cx="9144001" cy="901814"/>
          </a:xfrm>
        </p:spPr>
        <p:txBody>
          <a:bodyPr anchor="t">
            <a:noAutofit/>
          </a:bodyPr>
          <a:lstStyle/>
          <a:p>
            <a:pPr algn="ctr"/>
            <a:r>
              <a:rPr lang="en-US" sz="3100" dirty="0" smtClean="0"/>
              <a:t>Fast Track R&amp;D Magnet: 2D Mechanical FE Mesh</a:t>
            </a:r>
            <a:endParaRPr lang="en-US" sz="31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35</a:t>
            </a:fld>
            <a:endParaRPr lang="en-US"/>
          </a:p>
        </p:txBody>
      </p:sp>
      <p:sp>
        <p:nvSpPr>
          <p:cNvPr id="30" name="Rectangle 29"/>
          <p:cNvSpPr/>
          <p:nvPr/>
        </p:nvSpPr>
        <p:spPr>
          <a:xfrm>
            <a:off x="5503507" y="1388469"/>
            <a:ext cx="2792111" cy="523220"/>
          </a:xfrm>
          <a:prstGeom prst="rect">
            <a:avLst/>
          </a:prstGeom>
        </p:spPr>
        <p:txBody>
          <a:bodyPr wrap="none">
            <a:spAutoFit/>
          </a:bodyPr>
          <a:lstStyle/>
          <a:p>
            <a:r>
              <a:rPr lang="en-US" sz="2800" b="1" i="1" dirty="0" smtClean="0">
                <a:solidFill>
                  <a:schemeClr val="accent1">
                    <a:lumMod val="75000"/>
                  </a:schemeClr>
                </a:solidFill>
              </a:rPr>
              <a:t>FE </a:t>
            </a:r>
            <a:r>
              <a:rPr lang="en-US" sz="2800" b="1" i="1" dirty="0">
                <a:solidFill>
                  <a:schemeClr val="accent1">
                    <a:lumMod val="75000"/>
                  </a:schemeClr>
                </a:solidFill>
              </a:rPr>
              <a:t>Mesh Features</a:t>
            </a:r>
          </a:p>
        </p:txBody>
      </p:sp>
    </p:spTree>
    <p:extLst>
      <p:ext uri="{BB962C8B-B14F-4D97-AF65-F5344CB8AC3E}">
        <p14:creationId xmlns:p14="http://schemas.microsoft.com/office/powerpoint/2010/main" val="28001792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descr="C:\Users\cozz\Desktop\chart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430" y="1570701"/>
            <a:ext cx="4453128" cy="40482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cozz\Desktop\chart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6" y="1301418"/>
            <a:ext cx="4480560" cy="43740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309711"/>
            <a:ext cx="9144001" cy="901814"/>
          </a:xfrm>
        </p:spPr>
        <p:txBody>
          <a:bodyPr anchor="t">
            <a:noAutofit/>
          </a:bodyPr>
          <a:lstStyle/>
          <a:p>
            <a:pPr algn="ctr"/>
            <a:r>
              <a:rPr lang="en-US" sz="3200" dirty="0" smtClean="0"/>
              <a:t>Fast Track R&amp;D Magnet: ANSYS FE Simulation</a:t>
            </a:r>
            <a:endParaRPr lang="en-US" sz="32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36</a:t>
            </a:fld>
            <a:endParaRPr lang="en-US"/>
          </a:p>
        </p:txBody>
      </p:sp>
      <p:sp>
        <p:nvSpPr>
          <p:cNvPr id="34" name="Rectangle 33"/>
          <p:cNvSpPr/>
          <p:nvPr/>
        </p:nvSpPr>
        <p:spPr>
          <a:xfrm>
            <a:off x="591824" y="5679833"/>
            <a:ext cx="3443763" cy="461665"/>
          </a:xfrm>
          <a:prstGeom prst="rect">
            <a:avLst/>
          </a:prstGeom>
        </p:spPr>
        <p:txBody>
          <a:bodyPr wrap="none">
            <a:spAutoFit/>
          </a:bodyPr>
          <a:lstStyle/>
          <a:p>
            <a:pPr algn="ctr"/>
            <a:r>
              <a:rPr lang="en-US" sz="2400" b="1" i="1" dirty="0">
                <a:solidFill>
                  <a:schemeClr val="accent1">
                    <a:lumMod val="75000"/>
                  </a:schemeClr>
                </a:solidFill>
              </a:rPr>
              <a:t>Radial Deformation (mm)</a:t>
            </a:r>
          </a:p>
        </p:txBody>
      </p:sp>
      <p:sp>
        <p:nvSpPr>
          <p:cNvPr id="35" name="Rectangle 34"/>
          <p:cNvSpPr/>
          <p:nvPr/>
        </p:nvSpPr>
        <p:spPr>
          <a:xfrm>
            <a:off x="4465514" y="5679833"/>
            <a:ext cx="4742837" cy="461665"/>
          </a:xfrm>
          <a:prstGeom prst="rect">
            <a:avLst/>
          </a:prstGeom>
        </p:spPr>
        <p:txBody>
          <a:bodyPr wrap="none">
            <a:spAutoFit/>
          </a:bodyPr>
          <a:lstStyle/>
          <a:p>
            <a:pPr algn="ctr"/>
            <a:r>
              <a:rPr lang="en-US" sz="2400" b="1" i="1" dirty="0">
                <a:solidFill>
                  <a:schemeClr val="accent1">
                    <a:lumMod val="75000"/>
                  </a:schemeClr>
                </a:solidFill>
              </a:rPr>
              <a:t>Component Equivalent Stress (MPa)</a:t>
            </a:r>
          </a:p>
        </p:txBody>
      </p:sp>
      <p:sp>
        <p:nvSpPr>
          <p:cNvPr id="22" name="Rectangle 21"/>
          <p:cNvSpPr/>
          <p:nvPr/>
        </p:nvSpPr>
        <p:spPr>
          <a:xfrm>
            <a:off x="3094539" y="964094"/>
            <a:ext cx="4496039" cy="461665"/>
          </a:xfrm>
          <a:prstGeom prst="rect">
            <a:avLst/>
          </a:prstGeom>
          <a:solidFill>
            <a:srgbClr val="FFFFCC"/>
          </a:solidFill>
          <a:effectLst>
            <a:outerShdw blurRad="50800" dist="38100" dir="5400000" algn="t" rotWithShape="0">
              <a:prstClr val="black">
                <a:alpha val="40000"/>
              </a:prstClr>
            </a:outerShdw>
          </a:effectLst>
        </p:spPr>
        <p:txBody>
          <a:bodyPr wrap="none">
            <a:spAutoFit/>
          </a:bodyPr>
          <a:lstStyle/>
          <a:p>
            <a:r>
              <a:rPr lang="en-US" sz="2400" b="1" dirty="0"/>
              <a:t>Cool-Down and Power to </a:t>
            </a:r>
            <a:r>
              <a:rPr lang="en-US" sz="2400" b="1" dirty="0" smtClean="0"/>
              <a:t>133 </a:t>
            </a:r>
            <a:r>
              <a:rPr lang="en-US" sz="2400" b="1" dirty="0"/>
              <a:t>T/m</a:t>
            </a:r>
          </a:p>
        </p:txBody>
      </p:sp>
    </p:spTree>
    <p:extLst>
      <p:ext uri="{BB962C8B-B14F-4D97-AF65-F5344CB8AC3E}">
        <p14:creationId xmlns:p14="http://schemas.microsoft.com/office/powerpoint/2010/main" val="20239492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C:\Users\cozz\Desktop\.006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19" y="957993"/>
            <a:ext cx="2560320" cy="24207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Users\cozz\Desktop\.006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862" y="876817"/>
            <a:ext cx="2560320" cy="25830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cozz\Desktop\.006 -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505" y="906760"/>
            <a:ext cx="2560320" cy="252321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cozz\Desktop\chart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505" y="3482756"/>
            <a:ext cx="2560320" cy="2712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p:cNvPicPr>
          <p:nvPr/>
        </p:nvPicPr>
        <p:blipFill>
          <a:blip r:embed="rId6">
            <a:extLst>
              <a:ext uri="{28A0092B-C50C-407E-A947-70E740481C1C}">
                <a14:useLocalDpi xmlns:a14="http://schemas.microsoft.com/office/drawing/2010/main" val="0"/>
              </a:ext>
            </a:extLst>
          </a:blip>
          <a:stretch>
            <a:fillRect/>
          </a:stretch>
        </p:blipFill>
        <p:spPr>
          <a:xfrm>
            <a:off x="677799" y="3708943"/>
            <a:ext cx="5486400" cy="2286000"/>
          </a:xfrm>
          <a:prstGeom prst="rect">
            <a:avLst/>
          </a:prstGeom>
        </p:spPr>
      </p:pic>
      <p:sp>
        <p:nvSpPr>
          <p:cNvPr id="2" name="Title 1"/>
          <p:cNvSpPr>
            <a:spLocks noGrp="1"/>
          </p:cNvSpPr>
          <p:nvPr>
            <p:ph type="title"/>
          </p:nvPr>
        </p:nvSpPr>
        <p:spPr>
          <a:xfrm>
            <a:off x="-1" y="309711"/>
            <a:ext cx="9144001" cy="901814"/>
          </a:xfrm>
        </p:spPr>
        <p:txBody>
          <a:bodyPr anchor="t">
            <a:noAutofit/>
          </a:bodyPr>
          <a:lstStyle/>
          <a:p>
            <a:pPr algn="ctr"/>
            <a:r>
              <a:rPr lang="en-US" sz="3200" dirty="0" smtClean="0"/>
              <a:t>Fast Track R&amp;D Magnet: ANSYS FE Simulation</a:t>
            </a:r>
            <a:endParaRPr lang="en-US" sz="32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37</a:t>
            </a:fld>
            <a:endParaRPr lang="en-US"/>
          </a:p>
        </p:txBody>
      </p:sp>
      <p:sp>
        <p:nvSpPr>
          <p:cNvPr id="3" name="TextBox 2"/>
          <p:cNvSpPr txBox="1"/>
          <p:nvPr/>
        </p:nvSpPr>
        <p:spPr>
          <a:xfrm>
            <a:off x="1299765" y="2863272"/>
            <a:ext cx="1348831" cy="369332"/>
          </a:xfrm>
          <a:prstGeom prst="rect">
            <a:avLst/>
          </a:prstGeom>
          <a:noFill/>
        </p:spPr>
        <p:txBody>
          <a:bodyPr wrap="none" rtlCol="0">
            <a:spAutoFit/>
          </a:bodyPr>
          <a:lstStyle/>
          <a:p>
            <a:pPr algn="ctr"/>
            <a:r>
              <a:rPr lang="en-US" b="1" dirty="0" smtClean="0"/>
              <a:t>Bladders On</a:t>
            </a:r>
            <a:endParaRPr lang="en-US" b="1" dirty="0"/>
          </a:p>
        </p:txBody>
      </p:sp>
      <p:sp>
        <p:nvSpPr>
          <p:cNvPr id="13" name="TextBox 12"/>
          <p:cNvSpPr txBox="1"/>
          <p:nvPr/>
        </p:nvSpPr>
        <p:spPr>
          <a:xfrm>
            <a:off x="4630085" y="2863272"/>
            <a:ext cx="765723" cy="369332"/>
          </a:xfrm>
          <a:prstGeom prst="rect">
            <a:avLst/>
          </a:prstGeom>
          <a:noFill/>
        </p:spPr>
        <p:txBody>
          <a:bodyPr wrap="none" rtlCol="0">
            <a:spAutoFit/>
          </a:bodyPr>
          <a:lstStyle/>
          <a:p>
            <a:pPr algn="ctr"/>
            <a:r>
              <a:rPr lang="en-US" b="1" dirty="0" smtClean="0"/>
              <a:t>Keyed</a:t>
            </a:r>
            <a:endParaRPr lang="en-US" b="1" dirty="0"/>
          </a:p>
        </p:txBody>
      </p:sp>
      <p:sp>
        <p:nvSpPr>
          <p:cNvPr id="14" name="TextBox 13"/>
          <p:cNvSpPr txBox="1"/>
          <p:nvPr/>
        </p:nvSpPr>
        <p:spPr>
          <a:xfrm>
            <a:off x="7571260" y="2863272"/>
            <a:ext cx="1226170" cy="369332"/>
          </a:xfrm>
          <a:prstGeom prst="rect">
            <a:avLst/>
          </a:prstGeom>
          <a:noFill/>
        </p:spPr>
        <p:txBody>
          <a:bodyPr wrap="none" rtlCol="0">
            <a:spAutoFit/>
          </a:bodyPr>
          <a:lstStyle/>
          <a:p>
            <a:pPr algn="ctr"/>
            <a:r>
              <a:rPr lang="en-US" b="1" dirty="0" smtClean="0"/>
              <a:t>Cool Down</a:t>
            </a:r>
            <a:endParaRPr lang="en-US" b="1" dirty="0"/>
          </a:p>
        </p:txBody>
      </p:sp>
      <p:sp>
        <p:nvSpPr>
          <p:cNvPr id="15" name="TextBox 14"/>
          <p:cNvSpPr txBox="1"/>
          <p:nvPr/>
        </p:nvSpPr>
        <p:spPr>
          <a:xfrm>
            <a:off x="7669075" y="5603854"/>
            <a:ext cx="1030540" cy="369332"/>
          </a:xfrm>
          <a:prstGeom prst="rect">
            <a:avLst/>
          </a:prstGeom>
          <a:noFill/>
        </p:spPr>
        <p:txBody>
          <a:bodyPr wrap="none" rtlCol="0">
            <a:spAutoFit/>
          </a:bodyPr>
          <a:lstStyle/>
          <a:p>
            <a:pPr algn="ctr"/>
            <a:r>
              <a:rPr lang="en-US" b="1" dirty="0" smtClean="0"/>
              <a:t>Powered</a:t>
            </a:r>
            <a:endParaRPr lang="en-US" b="1" dirty="0"/>
          </a:p>
        </p:txBody>
      </p:sp>
      <p:sp>
        <p:nvSpPr>
          <p:cNvPr id="17" name="TextBox 16"/>
          <p:cNvSpPr txBox="1"/>
          <p:nvPr/>
        </p:nvSpPr>
        <p:spPr>
          <a:xfrm>
            <a:off x="1055994" y="5958697"/>
            <a:ext cx="1072858" cy="307777"/>
          </a:xfrm>
          <a:prstGeom prst="rect">
            <a:avLst/>
          </a:prstGeom>
          <a:noFill/>
        </p:spPr>
        <p:txBody>
          <a:bodyPr wrap="none" rtlCol="0">
            <a:spAutoFit/>
          </a:bodyPr>
          <a:lstStyle/>
          <a:p>
            <a:pPr algn="ctr"/>
            <a:r>
              <a:rPr lang="en-US" sz="1400" dirty="0" smtClean="0"/>
              <a:t>Bladders On</a:t>
            </a:r>
            <a:endParaRPr lang="en-US" sz="1400" dirty="0"/>
          </a:p>
        </p:txBody>
      </p:sp>
      <p:sp>
        <p:nvSpPr>
          <p:cNvPr id="18" name="TextBox 17"/>
          <p:cNvSpPr txBox="1"/>
          <p:nvPr/>
        </p:nvSpPr>
        <p:spPr>
          <a:xfrm>
            <a:off x="2410854" y="5958697"/>
            <a:ext cx="626903" cy="307777"/>
          </a:xfrm>
          <a:prstGeom prst="rect">
            <a:avLst/>
          </a:prstGeom>
          <a:noFill/>
        </p:spPr>
        <p:txBody>
          <a:bodyPr wrap="none" rtlCol="0">
            <a:spAutoFit/>
          </a:bodyPr>
          <a:lstStyle/>
          <a:p>
            <a:pPr algn="ctr"/>
            <a:r>
              <a:rPr lang="en-US" sz="1400" dirty="0"/>
              <a:t>Keyed</a:t>
            </a:r>
          </a:p>
        </p:txBody>
      </p:sp>
      <p:sp>
        <p:nvSpPr>
          <p:cNvPr id="19" name="TextBox 18"/>
          <p:cNvSpPr txBox="1"/>
          <p:nvPr/>
        </p:nvSpPr>
        <p:spPr>
          <a:xfrm>
            <a:off x="3620235" y="5958697"/>
            <a:ext cx="979051" cy="307777"/>
          </a:xfrm>
          <a:prstGeom prst="rect">
            <a:avLst/>
          </a:prstGeom>
          <a:noFill/>
        </p:spPr>
        <p:txBody>
          <a:bodyPr wrap="none" rtlCol="0">
            <a:spAutoFit/>
          </a:bodyPr>
          <a:lstStyle/>
          <a:p>
            <a:pPr algn="ctr"/>
            <a:r>
              <a:rPr lang="en-US" sz="1400" dirty="0"/>
              <a:t>Cool Down</a:t>
            </a:r>
          </a:p>
        </p:txBody>
      </p:sp>
      <p:sp>
        <p:nvSpPr>
          <p:cNvPr id="20" name="TextBox 19"/>
          <p:cNvSpPr txBox="1"/>
          <p:nvPr/>
        </p:nvSpPr>
        <p:spPr>
          <a:xfrm>
            <a:off x="4997483" y="5958697"/>
            <a:ext cx="828817" cy="307777"/>
          </a:xfrm>
          <a:prstGeom prst="rect">
            <a:avLst/>
          </a:prstGeom>
          <a:noFill/>
        </p:spPr>
        <p:txBody>
          <a:bodyPr wrap="none" rtlCol="0">
            <a:spAutoFit/>
          </a:bodyPr>
          <a:lstStyle/>
          <a:p>
            <a:pPr algn="ctr"/>
            <a:r>
              <a:rPr lang="en-US" sz="1400" dirty="0"/>
              <a:t>Powered</a:t>
            </a:r>
          </a:p>
        </p:txBody>
      </p:sp>
      <p:sp>
        <p:nvSpPr>
          <p:cNvPr id="16" name="TextBox 15"/>
          <p:cNvSpPr txBox="1"/>
          <p:nvPr/>
        </p:nvSpPr>
        <p:spPr>
          <a:xfrm rot="16200000">
            <a:off x="-521155" y="4719636"/>
            <a:ext cx="1439112" cy="307777"/>
          </a:xfrm>
          <a:prstGeom prst="rect">
            <a:avLst/>
          </a:prstGeom>
          <a:noFill/>
        </p:spPr>
        <p:txBody>
          <a:bodyPr wrap="none" rtlCol="0">
            <a:spAutoFit/>
          </a:bodyPr>
          <a:lstStyle/>
          <a:p>
            <a:pPr algn="ctr"/>
            <a:r>
              <a:rPr lang="en-US" sz="1400" b="1" dirty="0" smtClean="0"/>
              <a:t>Coil Stress (MPa)</a:t>
            </a:r>
            <a:endParaRPr lang="en-US" sz="1400" b="1" dirty="0"/>
          </a:p>
        </p:txBody>
      </p:sp>
      <p:sp>
        <p:nvSpPr>
          <p:cNvPr id="21" name="TextBox 20"/>
          <p:cNvSpPr txBox="1"/>
          <p:nvPr/>
        </p:nvSpPr>
        <p:spPr>
          <a:xfrm>
            <a:off x="311793" y="3656129"/>
            <a:ext cx="439544" cy="292388"/>
          </a:xfrm>
          <a:prstGeom prst="rect">
            <a:avLst/>
          </a:prstGeom>
          <a:noFill/>
        </p:spPr>
        <p:txBody>
          <a:bodyPr wrap="none" rtlCol="0">
            <a:spAutoFit/>
          </a:bodyPr>
          <a:lstStyle/>
          <a:p>
            <a:pPr algn="r"/>
            <a:r>
              <a:rPr lang="en-US" sz="1300" b="1" dirty="0" smtClean="0"/>
              <a:t>120</a:t>
            </a:r>
            <a:endParaRPr lang="en-US" sz="1300" b="1" dirty="0"/>
          </a:p>
        </p:txBody>
      </p:sp>
      <p:sp>
        <p:nvSpPr>
          <p:cNvPr id="24" name="TextBox 23"/>
          <p:cNvSpPr txBox="1"/>
          <p:nvPr/>
        </p:nvSpPr>
        <p:spPr>
          <a:xfrm>
            <a:off x="311793" y="4011540"/>
            <a:ext cx="439544" cy="292388"/>
          </a:xfrm>
          <a:prstGeom prst="rect">
            <a:avLst/>
          </a:prstGeom>
          <a:noFill/>
        </p:spPr>
        <p:txBody>
          <a:bodyPr wrap="none" rtlCol="0">
            <a:spAutoFit/>
          </a:bodyPr>
          <a:lstStyle/>
          <a:p>
            <a:pPr algn="r"/>
            <a:r>
              <a:rPr lang="en-US" sz="1300" b="1" dirty="0" smtClean="0"/>
              <a:t>100</a:t>
            </a:r>
            <a:endParaRPr lang="en-US" sz="1300" b="1" dirty="0"/>
          </a:p>
        </p:txBody>
      </p:sp>
      <p:sp>
        <p:nvSpPr>
          <p:cNvPr id="25" name="TextBox 24"/>
          <p:cNvSpPr txBox="1"/>
          <p:nvPr/>
        </p:nvSpPr>
        <p:spPr>
          <a:xfrm>
            <a:off x="396753" y="4366951"/>
            <a:ext cx="354584" cy="292388"/>
          </a:xfrm>
          <a:prstGeom prst="rect">
            <a:avLst/>
          </a:prstGeom>
          <a:noFill/>
        </p:spPr>
        <p:txBody>
          <a:bodyPr wrap="none" rtlCol="0">
            <a:spAutoFit/>
          </a:bodyPr>
          <a:lstStyle/>
          <a:p>
            <a:pPr algn="r"/>
            <a:r>
              <a:rPr lang="en-US" sz="1300" b="1" dirty="0" smtClean="0"/>
              <a:t>80</a:t>
            </a:r>
            <a:endParaRPr lang="en-US" sz="1300" b="1" dirty="0"/>
          </a:p>
        </p:txBody>
      </p:sp>
      <p:sp>
        <p:nvSpPr>
          <p:cNvPr id="27" name="TextBox 26"/>
          <p:cNvSpPr txBox="1"/>
          <p:nvPr/>
        </p:nvSpPr>
        <p:spPr>
          <a:xfrm>
            <a:off x="396753" y="4722362"/>
            <a:ext cx="354584" cy="292388"/>
          </a:xfrm>
          <a:prstGeom prst="rect">
            <a:avLst/>
          </a:prstGeom>
          <a:noFill/>
        </p:spPr>
        <p:txBody>
          <a:bodyPr wrap="none" rtlCol="0">
            <a:spAutoFit/>
          </a:bodyPr>
          <a:lstStyle/>
          <a:p>
            <a:pPr algn="r"/>
            <a:r>
              <a:rPr lang="en-US" sz="1300" b="1" dirty="0" smtClean="0"/>
              <a:t>60</a:t>
            </a:r>
            <a:endParaRPr lang="en-US" sz="1300" b="1" dirty="0"/>
          </a:p>
        </p:txBody>
      </p:sp>
      <p:sp>
        <p:nvSpPr>
          <p:cNvPr id="28" name="TextBox 27"/>
          <p:cNvSpPr txBox="1"/>
          <p:nvPr/>
        </p:nvSpPr>
        <p:spPr>
          <a:xfrm>
            <a:off x="396753" y="5077773"/>
            <a:ext cx="354584" cy="292388"/>
          </a:xfrm>
          <a:prstGeom prst="rect">
            <a:avLst/>
          </a:prstGeom>
          <a:noFill/>
        </p:spPr>
        <p:txBody>
          <a:bodyPr wrap="none" rtlCol="0">
            <a:spAutoFit/>
          </a:bodyPr>
          <a:lstStyle/>
          <a:p>
            <a:pPr algn="r"/>
            <a:r>
              <a:rPr lang="en-US" sz="1300" b="1" dirty="0" smtClean="0"/>
              <a:t>40</a:t>
            </a:r>
            <a:endParaRPr lang="en-US" sz="1300" b="1" dirty="0"/>
          </a:p>
        </p:txBody>
      </p:sp>
      <p:sp>
        <p:nvSpPr>
          <p:cNvPr id="29" name="TextBox 28"/>
          <p:cNvSpPr txBox="1"/>
          <p:nvPr/>
        </p:nvSpPr>
        <p:spPr>
          <a:xfrm>
            <a:off x="396753" y="5433184"/>
            <a:ext cx="354584" cy="292388"/>
          </a:xfrm>
          <a:prstGeom prst="rect">
            <a:avLst/>
          </a:prstGeom>
          <a:noFill/>
        </p:spPr>
        <p:txBody>
          <a:bodyPr wrap="none" rtlCol="0">
            <a:spAutoFit/>
          </a:bodyPr>
          <a:lstStyle/>
          <a:p>
            <a:pPr algn="r"/>
            <a:r>
              <a:rPr lang="en-US" sz="1300" b="1" dirty="0" smtClean="0"/>
              <a:t>20</a:t>
            </a:r>
            <a:endParaRPr lang="en-US" sz="1300" b="1" dirty="0"/>
          </a:p>
        </p:txBody>
      </p:sp>
      <p:sp>
        <p:nvSpPr>
          <p:cNvPr id="30" name="TextBox 29"/>
          <p:cNvSpPr txBox="1"/>
          <p:nvPr/>
        </p:nvSpPr>
        <p:spPr>
          <a:xfrm>
            <a:off x="481712" y="5788593"/>
            <a:ext cx="269625" cy="292388"/>
          </a:xfrm>
          <a:prstGeom prst="rect">
            <a:avLst/>
          </a:prstGeom>
          <a:noFill/>
        </p:spPr>
        <p:txBody>
          <a:bodyPr wrap="none" rtlCol="0">
            <a:spAutoFit/>
          </a:bodyPr>
          <a:lstStyle/>
          <a:p>
            <a:pPr algn="r"/>
            <a:r>
              <a:rPr lang="en-US" sz="1300" b="1" dirty="0" smtClean="0"/>
              <a:t>0</a:t>
            </a:r>
            <a:endParaRPr lang="en-US" sz="1300" b="1" dirty="0"/>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799" y="3510193"/>
            <a:ext cx="5486400" cy="182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915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2">
            <a:extLst>
              <a:ext uri="{28A0092B-C50C-407E-A947-70E740481C1C}">
                <a14:useLocalDpi xmlns:a14="http://schemas.microsoft.com/office/drawing/2010/main" val="0"/>
              </a:ext>
            </a:extLst>
          </a:blip>
          <a:stretch>
            <a:fillRect/>
          </a:stretch>
        </p:blipFill>
        <p:spPr>
          <a:xfrm>
            <a:off x="4572000" y="-3175"/>
            <a:ext cx="4572000" cy="1828800"/>
          </a:xfrm>
          <a:prstGeom prst="rect">
            <a:avLst/>
          </a:prstGeom>
        </p:spPr>
      </p:pic>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a:xfrm>
            <a:off x="628649" y="1816389"/>
            <a:ext cx="8247496" cy="4495510"/>
          </a:xfrm>
        </p:spPr>
        <p:txBody>
          <a:bodyPr>
            <a:normAutofit fontScale="62500" lnSpcReduction="20000"/>
          </a:bodyPr>
          <a:lstStyle/>
          <a:p>
            <a:pPr>
              <a:lnSpc>
                <a:spcPct val="105000"/>
              </a:lnSpc>
            </a:pPr>
            <a:r>
              <a:rPr lang="en-US" dirty="0" smtClean="0"/>
              <a:t>The experiment requires </a:t>
            </a:r>
            <a:r>
              <a:rPr lang="en-US" b="1" dirty="0" smtClean="0">
                <a:solidFill>
                  <a:srgbClr val="8EB414"/>
                </a:solidFill>
                <a:sym typeface="Symbol"/>
              </a:rPr>
              <a:t></a:t>
            </a:r>
            <a:r>
              <a:rPr lang="en-US" b="1" dirty="0" smtClean="0">
                <a:solidFill>
                  <a:srgbClr val="8EB414"/>
                </a:solidFill>
              </a:rPr>
              <a:t>4.5 </a:t>
            </a:r>
            <a:r>
              <a:rPr lang="en-US" b="1" dirty="0">
                <a:solidFill>
                  <a:srgbClr val="8EB414"/>
                </a:solidFill>
              </a:rPr>
              <a:t>m </a:t>
            </a:r>
            <a:r>
              <a:rPr lang="en-US" b="1" dirty="0" smtClean="0">
                <a:solidFill>
                  <a:srgbClr val="8EB414"/>
                </a:solidFill>
              </a:rPr>
              <a:t>free space</a:t>
            </a:r>
            <a:r>
              <a:rPr lang="en-US" dirty="0" smtClean="0"/>
              <a:t> for the detector.</a:t>
            </a:r>
            <a:endParaRPr lang="en-US" dirty="0"/>
          </a:p>
          <a:p>
            <a:pPr>
              <a:lnSpc>
                <a:spcPct val="105000"/>
              </a:lnSpc>
            </a:pPr>
            <a:r>
              <a:rPr lang="en-US" spc="140" dirty="0"/>
              <a:t>F</a:t>
            </a:r>
            <a:r>
              <a:rPr lang="en-US" spc="140" dirty="0" smtClean="0"/>
              <a:t>irst stage of </a:t>
            </a:r>
            <a:r>
              <a:rPr lang="en-US" b="1" spc="140" dirty="0" smtClean="0"/>
              <a:t>beam separation uses a crossing angle</a:t>
            </a:r>
            <a:r>
              <a:rPr lang="en-US" spc="140" dirty="0" smtClean="0"/>
              <a:t> (there is</a:t>
            </a:r>
            <a:r>
              <a:rPr lang="en-US" spc="50" dirty="0" smtClean="0"/>
              <a:t>    </a:t>
            </a:r>
            <a:r>
              <a:rPr lang="en-US" b="1" dirty="0" smtClean="0">
                <a:solidFill>
                  <a:srgbClr val="009900"/>
                </a:solidFill>
              </a:rPr>
              <a:t>no separator dipole inside detector</a:t>
            </a:r>
            <a:r>
              <a:rPr lang="en-US" dirty="0" smtClean="0"/>
              <a:t> and no dipole field to spoil </a:t>
            </a:r>
            <a:r>
              <a:rPr lang="en-US" b="1" dirty="0" smtClean="0">
                <a:solidFill>
                  <a:srgbClr val="8EB414"/>
                </a:solidFill>
              </a:rPr>
              <a:t>RICH/PID</a:t>
            </a:r>
            <a:r>
              <a:rPr lang="en-US" dirty="0" smtClean="0"/>
              <a:t>).</a:t>
            </a:r>
          </a:p>
          <a:p>
            <a:pPr>
              <a:lnSpc>
                <a:spcPct val="105000"/>
              </a:lnSpc>
            </a:pPr>
            <a:r>
              <a:rPr lang="en-US" spc="60" dirty="0" smtClean="0"/>
              <a:t>Closest electron and hadron IR magnets are side-by-side in common</a:t>
            </a:r>
            <a:r>
              <a:rPr lang="en-US" dirty="0" smtClean="0"/>
              <a:t> cryostat in order to </a:t>
            </a:r>
            <a:r>
              <a:rPr lang="en-US" b="1" dirty="0" smtClean="0"/>
              <a:t>keep L* small as possible and minimize peak betas   and the IR chromaticity contribution</a:t>
            </a:r>
            <a:r>
              <a:rPr lang="en-US" dirty="0" smtClean="0"/>
              <a:t>.</a:t>
            </a:r>
          </a:p>
          <a:p>
            <a:pPr>
              <a:lnSpc>
                <a:spcPct val="105000"/>
              </a:lnSpc>
            </a:pPr>
            <a:r>
              <a:rPr lang="en-US" dirty="0" smtClean="0"/>
              <a:t>Forward (i.e. outgoing hadron) side, need </a:t>
            </a:r>
            <a:r>
              <a:rPr lang="en-US" b="1" u="sng" dirty="0" smtClean="0">
                <a:solidFill>
                  <a:srgbClr val="800000"/>
                </a:solidFill>
              </a:rPr>
              <a:t>three stages of beam separation</a:t>
            </a:r>
            <a:r>
              <a:rPr lang="en-US" dirty="0" smtClean="0"/>
              <a:t>.</a:t>
            </a:r>
          </a:p>
          <a:p>
            <a:pPr lvl="1">
              <a:lnSpc>
                <a:spcPct val="105000"/>
              </a:lnSpc>
              <a:buFont typeface="Wingdings" panose="05000000000000000000" pitchFamily="2" charset="2"/>
              <a:buChar char="ü"/>
            </a:pPr>
            <a:r>
              <a:rPr lang="en-US" dirty="0" smtClean="0"/>
              <a:t>Separate electrons and hadrons via </a:t>
            </a:r>
            <a:r>
              <a:rPr lang="en-US" b="1" dirty="0" smtClean="0">
                <a:solidFill>
                  <a:srgbClr val="0000CC"/>
                </a:solidFill>
              </a:rPr>
              <a:t>crossing angle</a:t>
            </a:r>
            <a:r>
              <a:rPr lang="en-US" dirty="0" smtClean="0"/>
              <a:t>. </a:t>
            </a:r>
          </a:p>
          <a:p>
            <a:pPr lvl="1">
              <a:lnSpc>
                <a:spcPct val="105000"/>
              </a:lnSpc>
              <a:buFont typeface="Wingdings" panose="05000000000000000000" pitchFamily="2" charset="2"/>
              <a:buChar char="ü"/>
            </a:pPr>
            <a:r>
              <a:rPr lang="en-US" dirty="0"/>
              <a:t>Separate </a:t>
            </a:r>
            <a:r>
              <a:rPr lang="en-US" dirty="0" smtClean="0"/>
              <a:t>small/intermediate angle hadrons via </a:t>
            </a:r>
            <a:r>
              <a:rPr lang="en-US" b="1" dirty="0" smtClean="0">
                <a:solidFill>
                  <a:srgbClr val="0000CC"/>
                </a:solidFill>
              </a:rPr>
              <a:t>B0 spectrometer magnet</a:t>
            </a:r>
            <a:r>
              <a:rPr lang="en-US" dirty="0" smtClean="0"/>
              <a:t>.</a:t>
            </a:r>
          </a:p>
          <a:p>
            <a:pPr lvl="1">
              <a:lnSpc>
                <a:spcPct val="105000"/>
              </a:lnSpc>
              <a:buFont typeface="Wingdings" panose="05000000000000000000" pitchFamily="2" charset="2"/>
              <a:buChar char="ü"/>
            </a:pPr>
            <a:r>
              <a:rPr lang="en-US" dirty="0"/>
              <a:t>S</a:t>
            </a:r>
            <a:r>
              <a:rPr lang="en-US" dirty="0" smtClean="0"/>
              <a:t>eparate circulating hadrons from </a:t>
            </a:r>
            <a:r>
              <a:rPr lang="en-US" b="1" dirty="0" smtClean="0">
                <a:solidFill>
                  <a:srgbClr val="009900"/>
                </a:solidFill>
              </a:rPr>
              <a:t>4.5 mrad neutron cone (ZDC)</a:t>
            </a:r>
            <a:r>
              <a:rPr lang="en-US" dirty="0" smtClean="0"/>
              <a:t> and </a:t>
            </a:r>
            <a:r>
              <a:rPr lang="en-US" b="1" dirty="0" smtClean="0">
                <a:solidFill>
                  <a:srgbClr val="CC0099"/>
                </a:solidFill>
              </a:rPr>
              <a:t>5 mrad forward charged particles </a:t>
            </a:r>
            <a:r>
              <a:rPr lang="en-US" b="1" dirty="0" smtClean="0"/>
              <a:t>(</a:t>
            </a:r>
            <a:r>
              <a:rPr lang="en-US" b="1" dirty="0" smtClean="0">
                <a:solidFill>
                  <a:srgbClr val="009900"/>
                </a:solidFill>
              </a:rPr>
              <a:t>Roman Pots</a:t>
            </a:r>
            <a:r>
              <a:rPr lang="en-US" b="1" dirty="0" smtClean="0"/>
              <a:t>)</a:t>
            </a:r>
            <a:r>
              <a:rPr lang="en-US" dirty="0" smtClean="0"/>
              <a:t> via the </a:t>
            </a:r>
            <a:r>
              <a:rPr lang="en-US" b="1" dirty="0" smtClean="0">
                <a:solidFill>
                  <a:srgbClr val="0000CC"/>
                </a:solidFill>
              </a:rPr>
              <a:t>B1 spectrometer magnet</a:t>
            </a:r>
            <a:r>
              <a:rPr lang="en-US" dirty="0" smtClean="0"/>
              <a:t>.</a:t>
            </a:r>
          </a:p>
          <a:p>
            <a:pPr>
              <a:lnSpc>
                <a:spcPct val="105000"/>
              </a:lnSpc>
            </a:pPr>
            <a:r>
              <a:rPr lang="en-US" dirty="0"/>
              <a:t>A</a:t>
            </a:r>
            <a:r>
              <a:rPr lang="en-US" dirty="0" smtClean="0"/>
              <a:t>bove </a:t>
            </a:r>
            <a:r>
              <a:rPr lang="en-US" b="1" dirty="0" smtClean="0">
                <a:solidFill>
                  <a:srgbClr val="009900"/>
                </a:solidFill>
              </a:rPr>
              <a:t>forward physics</a:t>
            </a:r>
            <a:r>
              <a:rPr lang="en-US" dirty="0" smtClean="0"/>
              <a:t> </a:t>
            </a:r>
            <a:r>
              <a:rPr lang="en-US" dirty="0"/>
              <a:t>acceptance </a:t>
            </a:r>
            <a:r>
              <a:rPr lang="en-US" dirty="0" smtClean="0"/>
              <a:t>requirements lead to large </a:t>
            </a:r>
            <a:r>
              <a:rPr lang="en-US" dirty="0"/>
              <a:t>apertures </a:t>
            </a:r>
            <a:r>
              <a:rPr lang="en-US" dirty="0" smtClean="0"/>
              <a:t>(much larger </a:t>
            </a:r>
            <a:r>
              <a:rPr lang="en-US" dirty="0"/>
              <a:t>than </a:t>
            </a:r>
            <a:r>
              <a:rPr lang="en-US" dirty="0" smtClean="0"/>
              <a:t>the 10</a:t>
            </a:r>
            <a:r>
              <a:rPr lang="en-US" sz="1600" dirty="0" smtClean="0"/>
              <a:t> </a:t>
            </a:r>
            <a:r>
              <a:rPr lang="en-US" dirty="0" smtClean="0">
                <a:sym typeface="Symbol"/>
              </a:rPr>
              <a:t></a:t>
            </a:r>
            <a:r>
              <a:rPr lang="en-US" dirty="0" smtClean="0"/>
              <a:t> hadron </a:t>
            </a:r>
            <a:r>
              <a:rPr lang="en-US" dirty="0"/>
              <a:t>beam) </a:t>
            </a:r>
            <a:r>
              <a:rPr lang="en-US" dirty="0" smtClean="0"/>
              <a:t>and </a:t>
            </a:r>
            <a:r>
              <a:rPr lang="en-US" dirty="0"/>
              <a:t>for </a:t>
            </a:r>
            <a:r>
              <a:rPr lang="en-US" dirty="0" smtClean="0"/>
              <a:t> 275 </a:t>
            </a:r>
            <a:r>
              <a:rPr lang="en-US" dirty="0"/>
              <a:t>GeV protons </a:t>
            </a:r>
            <a:r>
              <a:rPr lang="en-US" dirty="0" smtClean="0"/>
              <a:t>yields </a:t>
            </a:r>
            <a:r>
              <a:rPr lang="en-US" b="1" dirty="0">
                <a:solidFill>
                  <a:srgbClr val="800000"/>
                </a:solidFill>
              </a:rPr>
              <a:t>large coil fields from which the electron </a:t>
            </a:r>
            <a:r>
              <a:rPr lang="en-US" b="1" dirty="0" smtClean="0">
                <a:solidFill>
                  <a:srgbClr val="800000"/>
                </a:solidFill>
              </a:rPr>
              <a:t>beam</a:t>
            </a:r>
            <a:r>
              <a:rPr lang="en-US" dirty="0" smtClean="0"/>
              <a:t>, within its own much smaller aperture, </a:t>
            </a:r>
            <a:r>
              <a:rPr lang="en-US" b="1" dirty="0">
                <a:solidFill>
                  <a:srgbClr val="800000"/>
                </a:solidFill>
              </a:rPr>
              <a:t>has to be protected</a:t>
            </a:r>
            <a:r>
              <a:rPr lang="en-US" dirty="0"/>
              <a:t>.  </a:t>
            </a:r>
          </a:p>
          <a:p>
            <a:pPr>
              <a:lnSpc>
                <a:spcPct val="105000"/>
              </a:lnSpc>
            </a:pP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4</a:t>
            </a:fld>
            <a:endParaRPr lang="en-US"/>
          </a:p>
        </p:txBody>
      </p:sp>
      <p:sp>
        <p:nvSpPr>
          <p:cNvPr id="5" name="TextBox 4"/>
          <p:cNvSpPr txBox="1"/>
          <p:nvPr/>
        </p:nvSpPr>
        <p:spPr>
          <a:xfrm>
            <a:off x="7629237" y="1154543"/>
            <a:ext cx="1436227" cy="369332"/>
          </a:xfrm>
          <a:prstGeom prst="rect">
            <a:avLst/>
          </a:prstGeom>
          <a:noFill/>
        </p:spPr>
        <p:txBody>
          <a:bodyPr wrap="none" rtlCol="0">
            <a:spAutoFit/>
          </a:bodyPr>
          <a:lstStyle/>
          <a:p>
            <a:r>
              <a:rPr lang="en-US" b="1" dirty="0" smtClean="0">
                <a:solidFill>
                  <a:srgbClr val="0000CC"/>
                </a:solidFill>
              </a:rPr>
              <a:t>Forward Side</a:t>
            </a:r>
            <a:endParaRPr lang="en-US" b="1" dirty="0">
              <a:solidFill>
                <a:srgbClr val="0000CC"/>
              </a:solidFill>
            </a:endParaRPr>
          </a:p>
        </p:txBody>
      </p:sp>
      <p:sp>
        <p:nvSpPr>
          <p:cNvPr id="8" name="TextBox 7"/>
          <p:cNvSpPr txBox="1"/>
          <p:nvPr/>
        </p:nvSpPr>
        <p:spPr>
          <a:xfrm>
            <a:off x="5181600" y="4908"/>
            <a:ext cx="1078950" cy="369332"/>
          </a:xfrm>
          <a:prstGeom prst="rect">
            <a:avLst/>
          </a:prstGeom>
          <a:noFill/>
        </p:spPr>
        <p:txBody>
          <a:bodyPr wrap="none" rtlCol="0">
            <a:spAutoFit/>
          </a:bodyPr>
          <a:lstStyle/>
          <a:p>
            <a:r>
              <a:rPr lang="en-US" b="1" dirty="0" smtClean="0">
                <a:solidFill>
                  <a:srgbClr val="0000CC"/>
                </a:solidFill>
              </a:rPr>
              <a:t>Rear Side</a:t>
            </a:r>
            <a:endParaRPr lang="en-US" b="1" dirty="0">
              <a:solidFill>
                <a:srgbClr val="0000CC"/>
              </a:solidFill>
            </a:endParaRPr>
          </a:p>
        </p:txBody>
      </p:sp>
    </p:spTree>
    <p:extLst>
      <p:ext uri="{BB962C8B-B14F-4D97-AF65-F5344CB8AC3E}">
        <p14:creationId xmlns:p14="http://schemas.microsoft.com/office/powerpoint/2010/main" val="790289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a:xfrm>
            <a:off x="314036" y="1825623"/>
            <a:ext cx="8751428" cy="4612121"/>
          </a:xfrm>
        </p:spPr>
        <p:txBody>
          <a:bodyPr>
            <a:normAutofit fontScale="85000" lnSpcReduction="10000"/>
          </a:bodyPr>
          <a:lstStyle/>
          <a:p>
            <a:pPr marL="274320" indent="-274320">
              <a:lnSpc>
                <a:spcPct val="110000"/>
              </a:lnSpc>
            </a:pPr>
            <a:r>
              <a:rPr lang="en-US" dirty="0" smtClean="0"/>
              <a:t>On rear (i.e. outgoing electron) side situation is reversed. Small hadron beam apertures; </a:t>
            </a:r>
            <a:r>
              <a:rPr lang="en-US" b="1" dirty="0"/>
              <a:t>large e-beam apertures</a:t>
            </a:r>
            <a:r>
              <a:rPr lang="en-US" dirty="0"/>
              <a:t>.</a:t>
            </a:r>
            <a:endParaRPr lang="en-US" dirty="0" smtClean="0"/>
          </a:p>
          <a:p>
            <a:pPr marL="274320" indent="-274320">
              <a:lnSpc>
                <a:spcPct val="110000"/>
              </a:lnSpc>
            </a:pPr>
            <a:r>
              <a:rPr lang="en-US" spc="50" dirty="0"/>
              <a:t>R</a:t>
            </a:r>
            <a:r>
              <a:rPr lang="en-US" spc="50" dirty="0" smtClean="0"/>
              <a:t>ear side </a:t>
            </a:r>
            <a:r>
              <a:rPr lang="en-US" b="1" spc="50" dirty="0" smtClean="0"/>
              <a:t>uses weak dipoles</a:t>
            </a:r>
            <a:r>
              <a:rPr lang="en-US" spc="50" dirty="0" smtClean="0"/>
              <a:t> to separate: </a:t>
            </a:r>
          </a:p>
          <a:p>
            <a:pPr lvl="1">
              <a:lnSpc>
                <a:spcPct val="110000"/>
              </a:lnSpc>
              <a:buFont typeface="Wingdings" panose="05000000000000000000" pitchFamily="2" charset="2"/>
              <a:buChar char="ü"/>
            </a:pPr>
            <a:r>
              <a:rPr lang="en-US" spc="60" dirty="0" smtClean="0"/>
              <a:t> Circulating e-beam from photons direct from </a:t>
            </a:r>
            <a:r>
              <a:rPr lang="en-US" spc="10" dirty="0" smtClean="0"/>
              <a:t>IP (</a:t>
            </a:r>
            <a:r>
              <a:rPr lang="en-US" b="1" spc="10" dirty="0" smtClean="0">
                <a:solidFill>
                  <a:srgbClr val="009900"/>
                </a:solidFill>
              </a:rPr>
              <a:t>Lumi Monitor</a:t>
            </a:r>
            <a:r>
              <a:rPr lang="en-US" spc="10" dirty="0" smtClean="0"/>
              <a:t>)</a:t>
            </a:r>
          </a:p>
          <a:p>
            <a:pPr lvl="1">
              <a:lnSpc>
                <a:spcPct val="110000"/>
              </a:lnSpc>
              <a:buFont typeface="Wingdings" panose="05000000000000000000" pitchFamily="2" charset="2"/>
              <a:buChar char="ü"/>
            </a:pPr>
            <a:r>
              <a:rPr lang="en-US" spc="10" dirty="0" smtClean="0"/>
              <a:t>  </a:t>
            </a:r>
            <a:r>
              <a:rPr lang="en-US" spc="10" dirty="0"/>
              <a:t>A</a:t>
            </a:r>
            <a:r>
              <a:rPr lang="en-US" spc="10" dirty="0" smtClean="0"/>
              <a:t>nd to detect scattered electrons from the</a:t>
            </a:r>
            <a:r>
              <a:rPr lang="en-US" dirty="0" smtClean="0"/>
              <a:t> IP (</a:t>
            </a:r>
            <a:r>
              <a:rPr lang="en-US" b="1" dirty="0">
                <a:solidFill>
                  <a:srgbClr val="009900"/>
                </a:solidFill>
              </a:rPr>
              <a:t>P</a:t>
            </a:r>
            <a:r>
              <a:rPr lang="en-US" b="1" dirty="0" smtClean="0">
                <a:solidFill>
                  <a:srgbClr val="009900"/>
                </a:solidFill>
              </a:rPr>
              <a:t>hysics e-Tagger</a:t>
            </a:r>
            <a:r>
              <a:rPr lang="en-US" dirty="0" smtClean="0"/>
              <a:t>).</a:t>
            </a:r>
          </a:p>
          <a:p>
            <a:pPr marL="274320" indent="-274320">
              <a:lnSpc>
                <a:spcPct val="110000"/>
              </a:lnSpc>
            </a:pPr>
            <a:r>
              <a:rPr lang="en-US" spc="50" dirty="0" smtClean="0"/>
              <a:t>We</a:t>
            </a:r>
            <a:r>
              <a:rPr lang="en-US" b="1" spc="50" dirty="0" smtClean="0"/>
              <a:t> </a:t>
            </a:r>
            <a:r>
              <a:rPr lang="en-US" b="1" spc="50" dirty="0" smtClean="0">
                <a:solidFill>
                  <a:srgbClr val="800000"/>
                </a:solidFill>
              </a:rPr>
              <a:t>do not let synrad hit first magnets</a:t>
            </a:r>
            <a:r>
              <a:rPr lang="en-US" spc="50" dirty="0" smtClean="0"/>
              <a:t> in order to avoid </a:t>
            </a:r>
            <a:r>
              <a:rPr lang="en-US" spc="-40" dirty="0" smtClean="0"/>
              <a:t>creating </a:t>
            </a:r>
            <a:r>
              <a:rPr lang="en-US" b="1" spc="-40" dirty="0" smtClean="0">
                <a:solidFill>
                  <a:srgbClr val="009900"/>
                </a:solidFill>
              </a:rPr>
              <a:t>experimental background</a:t>
            </a:r>
            <a:r>
              <a:rPr lang="en-US" spc="-40" dirty="0" smtClean="0"/>
              <a:t> due to albedo backscatter</a:t>
            </a:r>
            <a:r>
              <a:rPr lang="en-US" dirty="0" smtClean="0"/>
              <a:t>,</a:t>
            </a:r>
            <a:r>
              <a:rPr lang="en-US" spc="40" dirty="0" smtClean="0"/>
              <a:t> </a:t>
            </a:r>
          </a:p>
          <a:p>
            <a:pPr lvl="1">
              <a:lnSpc>
                <a:spcPct val="110000"/>
              </a:lnSpc>
              <a:buFont typeface="Wingdings" panose="05000000000000000000" pitchFamily="2" charset="2"/>
              <a:buChar char="ü"/>
            </a:pPr>
            <a:r>
              <a:rPr lang="en-US" b="1" spc="40" dirty="0" smtClean="0"/>
              <a:t> </a:t>
            </a:r>
            <a:r>
              <a:rPr lang="en-US" b="1" spc="40" dirty="0" smtClean="0">
                <a:solidFill>
                  <a:srgbClr val="800000"/>
                </a:solidFill>
              </a:rPr>
              <a:t>Synrad tails from</a:t>
            </a:r>
            <a:r>
              <a:rPr lang="en-US" spc="40" dirty="0" smtClean="0"/>
              <a:t> the upstream </a:t>
            </a:r>
            <a:r>
              <a:rPr lang="en-US" b="1" spc="40" dirty="0" smtClean="0">
                <a:solidFill>
                  <a:srgbClr val="800000"/>
                </a:solidFill>
              </a:rPr>
              <a:t>IR quads should cleanly pass</a:t>
            </a:r>
            <a:r>
              <a:rPr lang="en-US" spc="40" dirty="0" smtClean="0"/>
              <a:t> through first few rear side superconducting e-beam magnets,</a:t>
            </a:r>
          </a:p>
          <a:p>
            <a:pPr lvl="1">
              <a:lnSpc>
                <a:spcPct val="110000"/>
              </a:lnSpc>
              <a:buFont typeface="Wingdings" panose="05000000000000000000" pitchFamily="2" charset="2"/>
              <a:buChar char="ü"/>
            </a:pPr>
            <a:r>
              <a:rPr lang="en-US" spc="40" dirty="0" smtClean="0"/>
              <a:t>So e-beam</a:t>
            </a:r>
            <a:r>
              <a:rPr lang="en-US" dirty="0" smtClean="0"/>
              <a:t> apertures are larger than neighboring hadron apertures. </a:t>
            </a:r>
          </a:p>
          <a:p>
            <a:pPr>
              <a:lnSpc>
                <a:spcPct val="110000"/>
              </a:lnSpc>
            </a:pP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5</a:t>
            </a:fld>
            <a:endParaRPr lang="en-US"/>
          </a:p>
        </p:txBody>
      </p:sp>
      <p:pic>
        <p:nvPicPr>
          <p:cNvPr id="12" name="Picture 11"/>
          <p:cNvPicPr>
            <a:picLocks/>
          </p:cNvPicPr>
          <p:nvPr/>
        </p:nvPicPr>
        <p:blipFill>
          <a:blip r:embed="rId2">
            <a:extLst>
              <a:ext uri="{28A0092B-C50C-407E-A947-70E740481C1C}">
                <a14:useLocalDpi xmlns:a14="http://schemas.microsoft.com/office/drawing/2010/main" val="0"/>
              </a:ext>
            </a:extLst>
          </a:blip>
          <a:stretch>
            <a:fillRect/>
          </a:stretch>
        </p:blipFill>
        <p:spPr>
          <a:xfrm>
            <a:off x="4572000" y="-3175"/>
            <a:ext cx="4572000" cy="1828800"/>
          </a:xfrm>
          <a:prstGeom prst="rect">
            <a:avLst/>
          </a:prstGeom>
        </p:spPr>
      </p:pic>
      <p:sp>
        <p:nvSpPr>
          <p:cNvPr id="13" name="TextBox 12"/>
          <p:cNvSpPr txBox="1"/>
          <p:nvPr/>
        </p:nvSpPr>
        <p:spPr>
          <a:xfrm>
            <a:off x="7629237" y="1154543"/>
            <a:ext cx="1436227" cy="369332"/>
          </a:xfrm>
          <a:prstGeom prst="rect">
            <a:avLst/>
          </a:prstGeom>
          <a:noFill/>
        </p:spPr>
        <p:txBody>
          <a:bodyPr wrap="none" rtlCol="0">
            <a:spAutoFit/>
          </a:bodyPr>
          <a:lstStyle/>
          <a:p>
            <a:r>
              <a:rPr lang="en-US" b="1" dirty="0" smtClean="0">
                <a:solidFill>
                  <a:srgbClr val="0000CC"/>
                </a:solidFill>
              </a:rPr>
              <a:t>Forward Side</a:t>
            </a:r>
            <a:endParaRPr lang="en-US" b="1" dirty="0">
              <a:solidFill>
                <a:srgbClr val="0000CC"/>
              </a:solidFill>
            </a:endParaRPr>
          </a:p>
        </p:txBody>
      </p:sp>
      <p:sp>
        <p:nvSpPr>
          <p:cNvPr id="14" name="TextBox 13"/>
          <p:cNvSpPr txBox="1"/>
          <p:nvPr/>
        </p:nvSpPr>
        <p:spPr>
          <a:xfrm>
            <a:off x="5181600" y="4908"/>
            <a:ext cx="1078950" cy="369332"/>
          </a:xfrm>
          <a:prstGeom prst="rect">
            <a:avLst/>
          </a:prstGeom>
          <a:noFill/>
        </p:spPr>
        <p:txBody>
          <a:bodyPr wrap="none" rtlCol="0">
            <a:spAutoFit/>
          </a:bodyPr>
          <a:lstStyle/>
          <a:p>
            <a:r>
              <a:rPr lang="en-US" b="1" dirty="0" smtClean="0">
                <a:solidFill>
                  <a:srgbClr val="0000CC"/>
                </a:solidFill>
              </a:rPr>
              <a:t>Rear Side</a:t>
            </a:r>
            <a:endParaRPr lang="en-US" b="1" dirty="0">
              <a:solidFill>
                <a:srgbClr val="0000CC"/>
              </a:solidFill>
            </a:endParaRPr>
          </a:p>
        </p:txBody>
      </p:sp>
    </p:spTree>
    <p:extLst>
      <p:ext uri="{BB962C8B-B14F-4D97-AF65-F5344CB8AC3E}">
        <p14:creationId xmlns:p14="http://schemas.microsoft.com/office/powerpoint/2010/main" val="1632627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287767"/>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Assumptions</a:t>
            </a:r>
            <a:endParaRPr lang="en-US" dirty="0"/>
          </a:p>
        </p:txBody>
      </p:sp>
      <p:sp>
        <p:nvSpPr>
          <p:cNvPr id="3" name="Content Placeholder 2"/>
          <p:cNvSpPr>
            <a:spLocks noGrp="1"/>
          </p:cNvSpPr>
          <p:nvPr>
            <p:ph idx="1"/>
          </p:nvPr>
        </p:nvSpPr>
        <p:spPr>
          <a:xfrm>
            <a:off x="586797" y="1816640"/>
            <a:ext cx="8086147" cy="3713296"/>
          </a:xfrm>
        </p:spPr>
        <p:txBody>
          <a:bodyPr>
            <a:normAutofit fontScale="62500" lnSpcReduction="20000"/>
          </a:bodyPr>
          <a:lstStyle/>
          <a:p>
            <a:pPr>
              <a:lnSpc>
                <a:spcPct val="100000"/>
              </a:lnSpc>
            </a:pPr>
            <a:r>
              <a:rPr lang="en-US" dirty="0" smtClean="0"/>
              <a:t>Place IR magnets as close as possible outside </a:t>
            </a:r>
            <a:r>
              <a:rPr lang="en-US" b="1" dirty="0">
                <a:solidFill>
                  <a:srgbClr val="8EB414"/>
                </a:solidFill>
                <a:sym typeface="Symbol"/>
              </a:rPr>
              <a:t> </a:t>
            </a:r>
            <a:r>
              <a:rPr lang="en-US" b="1" dirty="0" smtClean="0">
                <a:solidFill>
                  <a:srgbClr val="8EB414"/>
                </a:solidFill>
              </a:rPr>
              <a:t>4.5 m detector region</a:t>
            </a:r>
            <a:r>
              <a:rPr lang="en-US" dirty="0" smtClean="0"/>
              <a:t> (minimize beta peaks and chromaticity)</a:t>
            </a:r>
            <a:r>
              <a:rPr lang="en-US" sz="3200" b="1" baseline="20000" dirty="0" smtClean="0">
                <a:solidFill>
                  <a:srgbClr val="663300"/>
                </a:solidFill>
              </a:rPr>
              <a:t> </a:t>
            </a:r>
            <a:r>
              <a:rPr lang="en-US" dirty="0" smtClean="0"/>
              <a:t>.</a:t>
            </a:r>
          </a:p>
          <a:p>
            <a:pPr>
              <a:lnSpc>
                <a:spcPct val="100000"/>
              </a:lnSpc>
            </a:pPr>
            <a:r>
              <a:rPr lang="en-US" dirty="0" smtClean="0"/>
              <a:t>Use as </a:t>
            </a:r>
            <a:r>
              <a:rPr lang="en-US" b="1" dirty="0" smtClean="0">
                <a:solidFill>
                  <a:srgbClr val="800000"/>
                </a:solidFill>
              </a:rPr>
              <a:t>small</a:t>
            </a:r>
            <a:r>
              <a:rPr lang="en-US" dirty="0" smtClean="0"/>
              <a:t> as possible </a:t>
            </a:r>
            <a:r>
              <a:rPr lang="en-US" b="1" dirty="0" smtClean="0">
                <a:solidFill>
                  <a:srgbClr val="800000"/>
                </a:solidFill>
              </a:rPr>
              <a:t>22 mrad crossing angle</a:t>
            </a:r>
            <a:r>
              <a:rPr lang="en-US" dirty="0" smtClean="0"/>
              <a:t> </a:t>
            </a:r>
            <a:r>
              <a:rPr lang="en-US" dirty="0"/>
              <a:t>(</a:t>
            </a:r>
            <a:r>
              <a:rPr lang="en-US" dirty="0" smtClean="0"/>
              <a:t>minimize crab cavity voltage requirements).</a:t>
            </a:r>
          </a:p>
          <a:p>
            <a:pPr>
              <a:lnSpc>
                <a:spcPct val="100000"/>
              </a:lnSpc>
            </a:pPr>
            <a:r>
              <a:rPr lang="en-US" dirty="0" smtClean="0"/>
              <a:t>Aperture assumptions: 10</a:t>
            </a:r>
            <a:r>
              <a:rPr lang="en-US" sz="1000" dirty="0" smtClean="0"/>
              <a:t> </a:t>
            </a:r>
            <a:r>
              <a:rPr lang="en-US" dirty="0" smtClean="0">
                <a:sym typeface="Symbol"/>
              </a:rPr>
              <a:t> protons/ions, 15</a:t>
            </a:r>
            <a:r>
              <a:rPr lang="en-US" sz="1000" dirty="0"/>
              <a:t> </a:t>
            </a:r>
            <a:r>
              <a:rPr lang="en-US" dirty="0" smtClean="0">
                <a:sym typeface="Symbol"/>
              </a:rPr>
              <a:t> electrons and 13</a:t>
            </a:r>
            <a:r>
              <a:rPr lang="en-US" sz="1000" dirty="0"/>
              <a:t> </a:t>
            </a:r>
            <a:r>
              <a:rPr lang="en-US" dirty="0" smtClean="0">
                <a:sym typeface="Symbol"/>
              </a:rPr>
              <a:t> for synrad (</a:t>
            </a:r>
            <a:r>
              <a:rPr lang="en-US" b="1" dirty="0" smtClean="0">
                <a:solidFill>
                  <a:srgbClr val="009900"/>
                </a:solidFill>
                <a:sym typeface="Symbol"/>
              </a:rPr>
              <a:t>actual forward hadron apertures driven by physics not beam size</a:t>
            </a:r>
            <a:r>
              <a:rPr lang="en-US" dirty="0" smtClean="0">
                <a:sym typeface="Symbol"/>
              </a:rPr>
              <a:t>).</a:t>
            </a:r>
            <a:endParaRPr lang="en-US" dirty="0" smtClean="0"/>
          </a:p>
          <a:p>
            <a:pPr>
              <a:lnSpc>
                <a:spcPct val="100000"/>
              </a:lnSpc>
            </a:pPr>
            <a:r>
              <a:rPr lang="en-US" dirty="0" smtClean="0"/>
              <a:t>Most magnets </a:t>
            </a:r>
            <a:r>
              <a:rPr lang="en-US" b="1" dirty="0" smtClean="0">
                <a:solidFill>
                  <a:srgbClr val="800000"/>
                </a:solidFill>
              </a:rPr>
              <a:t>use</a:t>
            </a:r>
            <a:r>
              <a:rPr lang="en-US" dirty="0" smtClean="0"/>
              <a:t> well established </a:t>
            </a:r>
            <a:r>
              <a:rPr lang="en-US" b="1" dirty="0" err="1" smtClean="0">
                <a:solidFill>
                  <a:srgbClr val="800000"/>
                </a:solidFill>
              </a:rPr>
              <a:t>NbTi</a:t>
            </a:r>
            <a:r>
              <a:rPr lang="en-US" b="1" dirty="0" smtClean="0">
                <a:solidFill>
                  <a:srgbClr val="800000"/>
                </a:solidFill>
              </a:rPr>
              <a:t> conductor</a:t>
            </a:r>
            <a:r>
              <a:rPr lang="en-US" dirty="0" smtClean="0"/>
              <a:t> (main </a:t>
            </a:r>
            <a:r>
              <a:rPr lang="en-US" b="1" dirty="0" smtClean="0"/>
              <a:t>exception </a:t>
            </a:r>
            <a:r>
              <a:rPr lang="en-US" b="1" dirty="0"/>
              <a:t>is Nb</a:t>
            </a:r>
            <a:r>
              <a:rPr lang="en-US" b="1" baseline="-25000" dirty="0"/>
              <a:t>3</a:t>
            </a:r>
            <a:r>
              <a:rPr lang="en-US" b="1" dirty="0"/>
              <a:t>Sn for Q1PF</a:t>
            </a:r>
            <a:r>
              <a:rPr lang="en-US" dirty="0"/>
              <a:t>) and </a:t>
            </a:r>
            <a:r>
              <a:rPr lang="en-US" b="1" dirty="0" smtClean="0">
                <a:solidFill>
                  <a:srgbClr val="800000"/>
                </a:solidFill>
              </a:rPr>
              <a:t>use normal </a:t>
            </a:r>
            <a:r>
              <a:rPr lang="en-US" b="1" dirty="0" err="1" smtClean="0">
                <a:solidFill>
                  <a:srgbClr val="800000"/>
                </a:solidFill>
              </a:rPr>
              <a:t>LHe</a:t>
            </a:r>
            <a:r>
              <a:rPr lang="en-US" b="1" dirty="0" smtClean="0">
                <a:solidFill>
                  <a:srgbClr val="800000"/>
                </a:solidFill>
              </a:rPr>
              <a:t> cooling</a:t>
            </a:r>
            <a:r>
              <a:rPr lang="en-US" dirty="0" smtClean="0"/>
              <a:t> (not He-II superfluid).</a:t>
            </a:r>
          </a:p>
          <a:p>
            <a:pPr lvl="1">
              <a:lnSpc>
                <a:spcPct val="100000"/>
              </a:lnSpc>
              <a:buFont typeface="Wingdings" panose="05000000000000000000" pitchFamily="2" charset="2"/>
              <a:buChar char="ü"/>
            </a:pPr>
            <a:r>
              <a:rPr lang="en-US" dirty="0"/>
              <a:t>U</a:t>
            </a:r>
            <a:r>
              <a:rPr lang="en-US" dirty="0" smtClean="0"/>
              <a:t>se </a:t>
            </a:r>
            <a:r>
              <a:rPr lang="en-US" dirty="0"/>
              <a:t>cold beam pipes </a:t>
            </a:r>
            <a:r>
              <a:rPr lang="en-US" dirty="0" smtClean="0"/>
              <a:t>to minimize coil radii (this </a:t>
            </a:r>
            <a:r>
              <a:rPr lang="en-US" b="1" dirty="0" smtClean="0">
                <a:solidFill>
                  <a:srgbClr val="0000CC"/>
                </a:solidFill>
              </a:rPr>
              <a:t>reduces both coil peak field and external magnetic flux</a:t>
            </a:r>
            <a:r>
              <a:rPr lang="en-US" dirty="0" smtClean="0"/>
              <a:t> and the external field shielding needed at e-beam).  </a:t>
            </a:r>
          </a:p>
          <a:p>
            <a:pPr lvl="1">
              <a:lnSpc>
                <a:spcPct val="100000"/>
              </a:lnSpc>
              <a:buFont typeface="Wingdings" panose="05000000000000000000" pitchFamily="2" charset="2"/>
              <a:buChar char="ü"/>
            </a:pPr>
            <a:r>
              <a:rPr lang="en-US" spc="100" dirty="0"/>
              <a:t>U</a:t>
            </a:r>
            <a:r>
              <a:rPr lang="en-US" spc="100" dirty="0" smtClean="0"/>
              <a:t>sing superfluid</a:t>
            </a:r>
            <a:r>
              <a:rPr lang="en-US" dirty="0" smtClean="0"/>
              <a:t> He-II would further increase the coil radii in order to create independently cooled beam pipes (</a:t>
            </a:r>
            <a:r>
              <a:rPr lang="en-US" b="1" dirty="0" smtClean="0">
                <a:solidFill>
                  <a:srgbClr val="800000"/>
                </a:solidFill>
              </a:rPr>
              <a:t>remind: 1 A hadron beam; 2.5 A e-beam</a:t>
            </a:r>
            <a:r>
              <a:rPr lang="en-US" dirty="0" smtClean="0"/>
              <a:t>).</a:t>
            </a:r>
          </a:p>
          <a:p>
            <a:pPr lvl="1">
              <a:lnSpc>
                <a:spcPct val="100000"/>
              </a:lnSpc>
              <a:buFont typeface="Wingdings" panose="05000000000000000000" pitchFamily="2" charset="2"/>
              <a:buChar char="ü"/>
            </a:pPr>
            <a:r>
              <a:rPr lang="en-US" dirty="0"/>
              <a:t>U</a:t>
            </a:r>
            <a:r>
              <a:rPr lang="en-US" dirty="0" smtClean="0"/>
              <a:t>se </a:t>
            </a:r>
            <a:r>
              <a:rPr lang="en-US" dirty="0"/>
              <a:t>of BNL Direct Wind technology as much as possible </a:t>
            </a:r>
            <a:r>
              <a:rPr lang="en-US" dirty="0" smtClean="0"/>
              <a:t>(for the wide variety of </a:t>
            </a:r>
            <a:r>
              <a:rPr lang="en-US" b="1" dirty="0" smtClean="0">
                <a:solidFill>
                  <a:srgbClr val="0000CC"/>
                </a:solidFill>
              </a:rPr>
              <a:t>individual magnet coil designs required</a:t>
            </a:r>
            <a:r>
              <a:rPr lang="en-US" dirty="0" smtClean="0"/>
              <a:t>, we </a:t>
            </a:r>
            <a:r>
              <a:rPr lang="en-US" b="1" dirty="0" smtClean="0">
                <a:solidFill>
                  <a:srgbClr val="0000CC"/>
                </a:solidFill>
              </a:rPr>
              <a:t>minimize creation of new magnet production tooling</a:t>
            </a:r>
            <a:r>
              <a:rPr lang="en-US" dirty="0" smtClean="0"/>
              <a:t>).</a:t>
            </a:r>
          </a:p>
          <a:p>
            <a:pPr>
              <a:lnSpc>
                <a:spcPct val="100000"/>
              </a:lnSpc>
            </a:pP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6</a:t>
            </a:fld>
            <a:endParaRPr lang="en-US"/>
          </a:p>
        </p:txBody>
      </p:sp>
      <p:pic>
        <p:nvPicPr>
          <p:cNvPr id="9" name="Picture 8"/>
          <p:cNvPicPr>
            <a:picLocks/>
          </p:cNvPicPr>
          <p:nvPr/>
        </p:nvPicPr>
        <p:blipFill>
          <a:blip r:embed="rId2">
            <a:extLst>
              <a:ext uri="{28A0092B-C50C-407E-A947-70E740481C1C}">
                <a14:useLocalDpi xmlns:a14="http://schemas.microsoft.com/office/drawing/2010/main" val="0"/>
              </a:ext>
            </a:extLst>
          </a:blip>
          <a:stretch>
            <a:fillRect/>
          </a:stretch>
        </p:blipFill>
        <p:spPr>
          <a:xfrm>
            <a:off x="4572000" y="-3175"/>
            <a:ext cx="4572000" cy="1828800"/>
          </a:xfrm>
          <a:prstGeom prst="rect">
            <a:avLst/>
          </a:prstGeom>
        </p:spPr>
      </p:pic>
      <p:sp>
        <p:nvSpPr>
          <p:cNvPr id="10" name="TextBox 9"/>
          <p:cNvSpPr txBox="1"/>
          <p:nvPr/>
        </p:nvSpPr>
        <p:spPr>
          <a:xfrm>
            <a:off x="7629237" y="1154543"/>
            <a:ext cx="1436227" cy="369332"/>
          </a:xfrm>
          <a:prstGeom prst="rect">
            <a:avLst/>
          </a:prstGeom>
          <a:noFill/>
        </p:spPr>
        <p:txBody>
          <a:bodyPr wrap="none" rtlCol="0">
            <a:spAutoFit/>
          </a:bodyPr>
          <a:lstStyle/>
          <a:p>
            <a:r>
              <a:rPr lang="en-US" b="1" dirty="0" smtClean="0">
                <a:solidFill>
                  <a:srgbClr val="0000CC"/>
                </a:solidFill>
              </a:rPr>
              <a:t>Forward Side</a:t>
            </a:r>
            <a:endParaRPr lang="en-US" b="1" dirty="0">
              <a:solidFill>
                <a:srgbClr val="0000CC"/>
              </a:solidFill>
            </a:endParaRPr>
          </a:p>
        </p:txBody>
      </p:sp>
      <p:sp>
        <p:nvSpPr>
          <p:cNvPr id="11" name="TextBox 10"/>
          <p:cNvSpPr txBox="1"/>
          <p:nvPr/>
        </p:nvSpPr>
        <p:spPr>
          <a:xfrm>
            <a:off x="5181600" y="4908"/>
            <a:ext cx="1078950" cy="369332"/>
          </a:xfrm>
          <a:prstGeom prst="rect">
            <a:avLst/>
          </a:prstGeom>
          <a:noFill/>
        </p:spPr>
        <p:txBody>
          <a:bodyPr wrap="none" rtlCol="0">
            <a:spAutoFit/>
          </a:bodyPr>
          <a:lstStyle/>
          <a:p>
            <a:r>
              <a:rPr lang="en-US" b="1" dirty="0" smtClean="0">
                <a:solidFill>
                  <a:srgbClr val="0000CC"/>
                </a:solidFill>
              </a:rPr>
              <a:t>Rear Side</a:t>
            </a:r>
            <a:endParaRPr lang="en-US" b="1" dirty="0">
              <a:solidFill>
                <a:srgbClr val="0000CC"/>
              </a:solidFill>
            </a:endParaRPr>
          </a:p>
        </p:txBody>
      </p:sp>
      <p:grpSp>
        <p:nvGrpSpPr>
          <p:cNvPr id="15" name="Group 14"/>
          <p:cNvGrpSpPr/>
          <p:nvPr/>
        </p:nvGrpSpPr>
        <p:grpSpPr>
          <a:xfrm>
            <a:off x="365761" y="783771"/>
            <a:ext cx="8525690" cy="5418272"/>
            <a:chOff x="365761" y="783771"/>
            <a:chExt cx="8525690" cy="5418272"/>
          </a:xfrm>
        </p:grpSpPr>
        <p:sp>
          <p:nvSpPr>
            <p:cNvPr id="5" name="Rectangle 4"/>
            <p:cNvSpPr/>
            <p:nvPr/>
          </p:nvSpPr>
          <p:spPr>
            <a:xfrm>
              <a:off x="365761" y="5529936"/>
              <a:ext cx="8525690" cy="672107"/>
            </a:xfrm>
            <a:prstGeom prst="rect">
              <a:avLst/>
            </a:prstGeom>
            <a:solidFill>
              <a:schemeClr val="bg2"/>
            </a:solidFill>
          </p:spPr>
          <p:txBody>
            <a:bodyPr wrap="square">
              <a:spAutoFit/>
            </a:bodyPr>
            <a:lstStyle/>
            <a:p>
              <a:pPr>
                <a:lnSpc>
                  <a:spcPts val="1500"/>
                </a:lnSpc>
              </a:pPr>
              <a:r>
                <a:rPr lang="en-US" sz="2000" b="1" baseline="20000" dirty="0" smtClean="0">
                  <a:solidFill>
                    <a:srgbClr val="663300"/>
                  </a:solidFill>
                </a:rPr>
                <a:t>†</a:t>
              </a:r>
              <a:r>
                <a:rPr lang="en-US" sz="1500" b="1" dirty="0" smtClean="0">
                  <a:solidFill>
                    <a:srgbClr val="663300"/>
                  </a:solidFill>
                </a:rPr>
                <a:t>At this point baseline has no accelerator magnets inside the detector; however, it is possible that a small, weak e-quad inside the detector on the forward side could reduce peak betas and chromaticity, reduce size of synrad cone and increase rear side acceptance without impacting forward hadron acceptance.</a:t>
              </a:r>
              <a:endParaRPr lang="en-US" sz="1500" dirty="0"/>
            </a:p>
          </p:txBody>
        </p:sp>
        <p:cxnSp>
          <p:nvCxnSpPr>
            <p:cNvPr id="14" name="Straight Arrow Connector 13"/>
            <p:cNvCxnSpPr/>
            <p:nvPr/>
          </p:nvCxnSpPr>
          <p:spPr>
            <a:xfrm flipH="1">
              <a:off x="4946469" y="1053737"/>
              <a:ext cx="2151017" cy="1036320"/>
            </a:xfrm>
            <a:prstGeom prst="straightConnector1">
              <a:avLst/>
            </a:prstGeom>
            <a:ln w="19050">
              <a:solidFill>
                <a:srgbClr val="6633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184231" y="942975"/>
              <a:ext cx="45719" cy="45719"/>
            </a:xfrm>
            <a:prstGeom prst="rect">
              <a:avLst/>
            </a:prstGeom>
            <a:noFill/>
            <a:ln w="1905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37464" y="1920620"/>
              <a:ext cx="287258" cy="461665"/>
            </a:xfrm>
            <a:prstGeom prst="rect">
              <a:avLst/>
            </a:prstGeom>
          </p:spPr>
          <p:txBody>
            <a:bodyPr wrap="none">
              <a:spAutoFit/>
            </a:bodyPr>
            <a:lstStyle/>
            <a:p>
              <a:r>
                <a:rPr lang="en-US" sz="2400" b="1" baseline="20000" dirty="0">
                  <a:solidFill>
                    <a:srgbClr val="663300"/>
                  </a:solidFill>
                </a:rPr>
                <a:t>†</a:t>
              </a:r>
              <a:endParaRPr lang="en-US" sz="2400" dirty="0"/>
            </a:p>
          </p:txBody>
        </p:sp>
        <p:sp>
          <p:nvSpPr>
            <p:cNvPr id="12" name="Oval 11"/>
            <p:cNvSpPr/>
            <p:nvPr/>
          </p:nvSpPr>
          <p:spPr>
            <a:xfrm>
              <a:off x="7097486" y="783771"/>
              <a:ext cx="217714" cy="370772"/>
            </a:xfrm>
            <a:prstGeom prst="ellipse">
              <a:avLst/>
            </a:prstGeom>
            <a:noFill/>
            <a:ln w="19050">
              <a:solidFill>
                <a:srgbClr val="66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9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3" y="-102658"/>
            <a:ext cx="9144000" cy="1325563"/>
          </a:xfrm>
        </p:spPr>
        <p:txBody>
          <a:bodyPr/>
          <a:lstStyle/>
          <a:p>
            <a:pPr algn="ctr"/>
            <a:r>
              <a:rPr lang="en-US" dirty="0" smtClean="0"/>
              <a:t>eRHIC IR Magnet Forward Layout</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 y="979055"/>
            <a:ext cx="9144000" cy="5332844"/>
          </a:xfrm>
          <a:prstGeom prst="rect">
            <a:avLst/>
          </a:prstGeom>
        </p:spPr>
      </p:pic>
      <p:sp>
        <p:nvSpPr>
          <p:cNvPr id="3" name="TextBox 2"/>
          <p:cNvSpPr txBox="1"/>
          <p:nvPr/>
        </p:nvSpPr>
        <p:spPr>
          <a:xfrm>
            <a:off x="3935245" y="1062309"/>
            <a:ext cx="2474796" cy="82330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nSpc>
                <a:spcPts val="1900"/>
              </a:lnSpc>
            </a:pPr>
            <a:r>
              <a:rPr lang="en-US" b="1" dirty="0" smtClean="0">
                <a:solidFill>
                  <a:srgbClr val="800000"/>
                </a:solidFill>
                <a:latin typeface="Arial Rounded MT Bold" panose="020F0704030504030204" pitchFamily="34" charset="0"/>
              </a:rPr>
              <a:t>Forward physics dominates these apertures!</a:t>
            </a:r>
            <a:endParaRPr lang="en-US" b="1" dirty="0">
              <a:solidFill>
                <a:srgbClr val="800000"/>
              </a:solidFill>
              <a:latin typeface="Arial Rounded MT Bold" panose="020F0704030504030204" pitchFamily="34" charset="0"/>
            </a:endParaRPr>
          </a:p>
        </p:txBody>
      </p:sp>
      <p:sp>
        <p:nvSpPr>
          <p:cNvPr id="5" name="Rounded Rectangle 4"/>
          <p:cNvSpPr/>
          <p:nvPr/>
        </p:nvSpPr>
        <p:spPr>
          <a:xfrm>
            <a:off x="5265003" y="1782618"/>
            <a:ext cx="2179506" cy="369455"/>
          </a:xfrm>
          <a:prstGeom prst="roundRect">
            <a:avLst/>
          </a:prstGeom>
          <a:no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505147" y="3870036"/>
            <a:ext cx="1976306" cy="544946"/>
          </a:xfrm>
          <a:prstGeom prst="roundRect">
            <a:avLst/>
          </a:prstGeom>
          <a:noFill/>
          <a:ln w="28575">
            <a:solidFill>
              <a:srgbClr val="8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460175" y="3589868"/>
            <a:ext cx="1714825" cy="1936228"/>
            <a:chOff x="1460175" y="3589868"/>
            <a:chExt cx="1714825" cy="1936228"/>
          </a:xfrm>
        </p:grpSpPr>
        <p:sp>
          <p:nvSpPr>
            <p:cNvPr id="8" name="Oval 7"/>
            <p:cNvSpPr/>
            <p:nvPr/>
          </p:nvSpPr>
          <p:spPr>
            <a:xfrm>
              <a:off x="2269067" y="3589868"/>
              <a:ext cx="905933" cy="1151465"/>
            </a:xfrm>
            <a:prstGeom prst="ellipse">
              <a:avLst/>
            </a:prstGeom>
            <a:no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60175" y="4879765"/>
              <a:ext cx="1266093" cy="646331"/>
            </a:xfrm>
            <a:prstGeom prst="rect">
              <a:avLst/>
            </a:prstGeom>
            <a:solidFill>
              <a:srgbClr val="FFFFFF">
                <a:alpha val="50196"/>
              </a:srgbClr>
            </a:solidFill>
          </p:spPr>
          <p:txBody>
            <a:bodyPr wrap="square" rtlCol="0">
              <a:spAutoFit/>
            </a:bodyPr>
            <a:lstStyle/>
            <a:p>
              <a:pPr algn="ctr"/>
              <a:r>
                <a:rPr lang="en-US" dirty="0" smtClean="0">
                  <a:solidFill>
                    <a:schemeClr val="accent2">
                      <a:lumMod val="75000"/>
                    </a:schemeClr>
                  </a:solidFill>
                  <a:latin typeface="Arial Black" panose="020B0A04020102020204" pitchFamily="34" charset="0"/>
                </a:rPr>
                <a:t>Critical Magnet</a:t>
              </a:r>
              <a:endParaRPr lang="en-US" dirty="0">
                <a:solidFill>
                  <a:schemeClr val="accent2">
                    <a:lumMod val="75000"/>
                  </a:schemeClr>
                </a:solidFill>
                <a:latin typeface="Arial Black" panose="020B0A04020102020204" pitchFamily="34" charset="0"/>
              </a:endParaRPr>
            </a:p>
          </p:txBody>
        </p:sp>
        <p:cxnSp>
          <p:nvCxnSpPr>
            <p:cNvPr id="11" name="Straight Arrow Connector 10"/>
            <p:cNvCxnSpPr/>
            <p:nvPr/>
          </p:nvCxnSpPr>
          <p:spPr>
            <a:xfrm flipV="1">
              <a:off x="2269067" y="4648200"/>
              <a:ext cx="186266" cy="313267"/>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246180" y="4416161"/>
            <a:ext cx="1390830" cy="338554"/>
          </a:xfrm>
          <a:prstGeom prst="rect">
            <a:avLst/>
          </a:prstGeom>
          <a:noFill/>
        </p:spPr>
        <p:txBody>
          <a:bodyPr wrap="none" rtlCol="0">
            <a:spAutoFit/>
          </a:bodyPr>
          <a:lstStyle/>
          <a:p>
            <a:r>
              <a:rPr lang="en-US" sz="1600" b="1" dirty="0" smtClean="0">
                <a:solidFill>
                  <a:srgbClr val="540000"/>
                </a:solidFill>
              </a:rPr>
              <a:t>&lt;- Electrons &lt;-</a:t>
            </a:r>
            <a:endParaRPr lang="en-US" sz="1600" b="1" dirty="0">
              <a:solidFill>
                <a:srgbClr val="540000"/>
              </a:solidFill>
            </a:endParaRPr>
          </a:p>
        </p:txBody>
      </p:sp>
      <p:sp>
        <p:nvSpPr>
          <p:cNvPr id="14" name="TextBox 13"/>
          <p:cNvSpPr txBox="1"/>
          <p:nvPr/>
        </p:nvSpPr>
        <p:spPr>
          <a:xfrm rot="-1320000">
            <a:off x="4242175" y="3324070"/>
            <a:ext cx="1634102" cy="338554"/>
          </a:xfrm>
          <a:prstGeom prst="rect">
            <a:avLst/>
          </a:prstGeom>
          <a:noFill/>
        </p:spPr>
        <p:txBody>
          <a:bodyPr wrap="none" rtlCol="0">
            <a:spAutoFit/>
          </a:bodyPr>
          <a:lstStyle/>
          <a:p>
            <a:r>
              <a:rPr lang="en-US" sz="1600" b="1" dirty="0" smtClean="0">
                <a:solidFill>
                  <a:srgbClr val="000066"/>
                </a:solidFill>
              </a:rPr>
              <a:t>-&gt; Proton/Ions -&gt;</a:t>
            </a:r>
            <a:endParaRPr lang="en-US" sz="1600" b="1" dirty="0">
              <a:solidFill>
                <a:srgbClr val="000066"/>
              </a:solidFill>
            </a:endParaRPr>
          </a:p>
        </p:txBody>
      </p:sp>
      <p:sp>
        <p:nvSpPr>
          <p:cNvPr id="15" name="TextBox 14"/>
          <p:cNvSpPr txBox="1"/>
          <p:nvPr/>
        </p:nvSpPr>
        <p:spPr>
          <a:xfrm rot="-840000">
            <a:off x="4919022" y="3484745"/>
            <a:ext cx="1400448" cy="338554"/>
          </a:xfrm>
          <a:prstGeom prst="rect">
            <a:avLst/>
          </a:prstGeom>
          <a:noFill/>
        </p:spPr>
        <p:txBody>
          <a:bodyPr wrap="none" rtlCol="0">
            <a:spAutoFit/>
          </a:bodyPr>
          <a:lstStyle/>
          <a:p>
            <a:r>
              <a:rPr lang="en-US" sz="1600" b="1" dirty="0" smtClean="0">
                <a:solidFill>
                  <a:schemeClr val="accent6">
                    <a:lumMod val="75000"/>
                  </a:schemeClr>
                </a:solidFill>
              </a:rPr>
              <a:t>-&gt; Neutrons -&gt;</a:t>
            </a:r>
            <a:endParaRPr lang="en-US" sz="1600" b="1" dirty="0">
              <a:solidFill>
                <a:schemeClr val="accent6">
                  <a:lumMod val="75000"/>
                </a:schemeClr>
              </a:solidFill>
            </a:endParaRPr>
          </a:p>
        </p:txBody>
      </p:sp>
      <p:sp>
        <p:nvSpPr>
          <p:cNvPr id="16" name="Rectangle 15"/>
          <p:cNvSpPr/>
          <p:nvPr/>
        </p:nvSpPr>
        <p:spPr>
          <a:xfrm>
            <a:off x="6182860" y="4585438"/>
            <a:ext cx="2597186" cy="769441"/>
          </a:xfrm>
          <a:prstGeom prst="rect">
            <a:avLst/>
          </a:prstGeom>
        </p:spPr>
        <p:txBody>
          <a:bodyPr wrap="none">
            <a:spAutoFit/>
          </a:bodyPr>
          <a:lstStyle/>
          <a:p>
            <a:r>
              <a:rPr lang="en-US" sz="4400" dirty="0" smtClean="0">
                <a:solidFill>
                  <a:srgbClr val="30519D"/>
                </a:solidFill>
                <a:latin typeface="Arial" charset="0"/>
                <a:cs typeface="Arial" charset="0"/>
              </a:rPr>
              <a:t>(preCDR)</a:t>
            </a:r>
            <a:endParaRPr lang="en-US" dirty="0"/>
          </a:p>
        </p:txBody>
      </p:sp>
    </p:spTree>
    <p:extLst>
      <p:ext uri="{BB962C8B-B14F-4D97-AF65-F5344CB8AC3E}">
        <p14:creationId xmlns:p14="http://schemas.microsoft.com/office/powerpoint/2010/main" val="190173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750" autoRev="1" fill="remove"/>
                                        <p:tgtEl>
                                          <p:spTgt spid="16"/>
                                        </p:tgtEl>
                                        <p:attrNameLst>
                                          <p:attrName>style.color</p:attrName>
                                        </p:attrNameLst>
                                      </p:cBhvr>
                                      <p:to>
                                        <a:schemeClr val="bg1"/>
                                      </p:to>
                                    </p:animClr>
                                    <p:animClr clrSpc="rgb" dir="cw">
                                      <p:cBhvr>
                                        <p:cTn id="7" dur="750" autoRev="1" fill="remove"/>
                                        <p:tgtEl>
                                          <p:spTgt spid="16"/>
                                        </p:tgtEl>
                                        <p:attrNameLst>
                                          <p:attrName>fillcolor</p:attrName>
                                        </p:attrNameLst>
                                      </p:cBhvr>
                                      <p:to>
                                        <a:schemeClr val="bg1"/>
                                      </p:to>
                                    </p:animClr>
                                    <p:set>
                                      <p:cBhvr>
                                        <p:cTn id="8" dur="750" autoRev="1" fill="remove"/>
                                        <p:tgtEl>
                                          <p:spTgt spid="16"/>
                                        </p:tgtEl>
                                        <p:attrNameLst>
                                          <p:attrName>fill.type</p:attrName>
                                        </p:attrNameLst>
                                      </p:cBhvr>
                                      <p:to>
                                        <p:strVal val="solid"/>
                                      </p:to>
                                    </p:set>
                                    <p:set>
                                      <p:cBhvr>
                                        <p:cTn id="9" dur="750" autoRev="1" fill="remove"/>
                                        <p:tgtEl>
                                          <p:spTgt spid="16"/>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5287767"/>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p:cNvPicPr>
          <p:nvPr/>
        </p:nvPicPr>
        <p:blipFill>
          <a:blip r:embed="rId2">
            <a:extLst>
              <a:ext uri="{28A0092B-C50C-407E-A947-70E740481C1C}">
                <a14:useLocalDpi xmlns:a14="http://schemas.microsoft.com/office/drawing/2010/main" val="0"/>
              </a:ext>
            </a:extLst>
          </a:blip>
          <a:stretch>
            <a:fillRect/>
          </a:stretch>
        </p:blipFill>
        <p:spPr>
          <a:xfrm>
            <a:off x="4572000" y="-3175"/>
            <a:ext cx="4572000" cy="1828800"/>
          </a:xfrm>
          <a:prstGeom prst="rect">
            <a:avLst/>
          </a:prstGeom>
        </p:spPr>
      </p:pic>
      <p:sp>
        <p:nvSpPr>
          <p:cNvPr id="49" name="TextBox 48"/>
          <p:cNvSpPr txBox="1"/>
          <p:nvPr/>
        </p:nvSpPr>
        <p:spPr>
          <a:xfrm>
            <a:off x="7629237" y="1154543"/>
            <a:ext cx="1436227" cy="369332"/>
          </a:xfrm>
          <a:prstGeom prst="rect">
            <a:avLst/>
          </a:prstGeom>
          <a:noFill/>
        </p:spPr>
        <p:txBody>
          <a:bodyPr wrap="none" rtlCol="0">
            <a:spAutoFit/>
          </a:bodyPr>
          <a:lstStyle/>
          <a:p>
            <a:r>
              <a:rPr lang="en-US" b="1" dirty="0" smtClean="0">
                <a:solidFill>
                  <a:srgbClr val="0000CC"/>
                </a:solidFill>
              </a:rPr>
              <a:t>Forward Side</a:t>
            </a:r>
            <a:endParaRPr lang="en-US" b="1" dirty="0">
              <a:solidFill>
                <a:srgbClr val="0000CC"/>
              </a:solidFill>
            </a:endParaRPr>
          </a:p>
        </p:txBody>
      </p:sp>
      <p:sp>
        <p:nvSpPr>
          <p:cNvPr id="50" name="TextBox 49"/>
          <p:cNvSpPr txBox="1"/>
          <p:nvPr/>
        </p:nvSpPr>
        <p:spPr>
          <a:xfrm>
            <a:off x="5181600" y="4908"/>
            <a:ext cx="1078950" cy="369332"/>
          </a:xfrm>
          <a:prstGeom prst="rect">
            <a:avLst/>
          </a:prstGeom>
          <a:noFill/>
        </p:spPr>
        <p:txBody>
          <a:bodyPr wrap="none" rtlCol="0">
            <a:spAutoFit/>
          </a:bodyPr>
          <a:lstStyle/>
          <a:p>
            <a:r>
              <a:rPr lang="en-US" b="1" dirty="0" smtClean="0">
                <a:solidFill>
                  <a:srgbClr val="0000CC"/>
                </a:solidFill>
              </a:rPr>
              <a:t>Rear Side</a:t>
            </a:r>
            <a:endParaRPr lang="en-US" b="1" dirty="0">
              <a:solidFill>
                <a:srgbClr val="0000CC"/>
              </a:solidFill>
            </a:endParaRPr>
          </a:p>
        </p:txBody>
      </p:sp>
      <p:sp>
        <p:nvSpPr>
          <p:cNvPr id="4" name="Slide Number Placeholder 3"/>
          <p:cNvSpPr>
            <a:spLocks noGrp="1"/>
          </p:cNvSpPr>
          <p:nvPr>
            <p:ph type="sldNum" sz="quarter" idx="12"/>
          </p:nvPr>
        </p:nvSpPr>
        <p:spPr/>
        <p:txBody>
          <a:bodyPr/>
          <a:lstStyle/>
          <a:p>
            <a:fld id="{893C5830-40F3-F04E-B2E3-10E6672BA8FF}" type="slidenum">
              <a:rPr lang="en-US" smtClean="0"/>
              <a:pPr/>
              <a:t>8</a:t>
            </a:fld>
            <a:endParaRPr lang="en-US"/>
          </a:p>
        </p:txBody>
      </p:sp>
      <p:sp>
        <p:nvSpPr>
          <p:cNvPr id="8" name="Oval 7"/>
          <p:cNvSpPr/>
          <p:nvPr/>
        </p:nvSpPr>
        <p:spPr>
          <a:xfrm>
            <a:off x="7154139" y="97268"/>
            <a:ext cx="364260" cy="1518967"/>
          </a:xfrm>
          <a:prstGeom prst="ellipse">
            <a:avLst/>
          </a:prstGeom>
          <a:noFill/>
          <a:ln w="38100">
            <a:solidFill>
              <a:srgbClr val="FF000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5638"/>
            <a:ext cx="4558366" cy="294129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509432"/>
            <a:ext cx="4546907" cy="1992967"/>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905" y="3953987"/>
            <a:ext cx="4219613" cy="2357911"/>
          </a:xfrm>
          <a:prstGeom prst="rect">
            <a:avLst/>
          </a:prstGeom>
        </p:spPr>
      </p:pic>
      <p:sp>
        <p:nvSpPr>
          <p:cNvPr id="15" name="TextBox 14"/>
          <p:cNvSpPr txBox="1"/>
          <p:nvPr/>
        </p:nvSpPr>
        <p:spPr>
          <a:xfrm rot="-420000">
            <a:off x="169255" y="1179157"/>
            <a:ext cx="1841914" cy="369332"/>
          </a:xfrm>
          <a:prstGeom prst="rect">
            <a:avLst/>
          </a:prstGeom>
          <a:noFill/>
        </p:spPr>
        <p:txBody>
          <a:bodyPr wrap="none" rtlCol="0">
            <a:spAutoFit/>
          </a:bodyPr>
          <a:lstStyle/>
          <a:p>
            <a:r>
              <a:rPr lang="en-US" dirty="0" smtClean="0"/>
              <a:t>B0 Magnetic Yoke</a:t>
            </a:r>
            <a:endParaRPr lang="en-US" dirty="0"/>
          </a:p>
        </p:txBody>
      </p:sp>
      <p:sp>
        <p:nvSpPr>
          <p:cNvPr id="16" name="TextBox 15"/>
          <p:cNvSpPr txBox="1"/>
          <p:nvPr/>
        </p:nvSpPr>
        <p:spPr>
          <a:xfrm rot="-420000">
            <a:off x="735507" y="2349619"/>
            <a:ext cx="1874319" cy="579646"/>
          </a:xfrm>
          <a:prstGeom prst="rect">
            <a:avLst/>
          </a:prstGeom>
          <a:noFill/>
        </p:spPr>
        <p:txBody>
          <a:bodyPr wrap="square" rtlCol="0">
            <a:spAutoFit/>
          </a:bodyPr>
          <a:lstStyle/>
          <a:p>
            <a:pPr>
              <a:lnSpc>
                <a:spcPts val="1900"/>
              </a:lnSpc>
            </a:pPr>
            <a:r>
              <a:rPr lang="en-US" dirty="0" smtClean="0"/>
              <a:t>Superconducting Coils</a:t>
            </a:r>
            <a:endParaRPr lang="en-US" dirty="0"/>
          </a:p>
        </p:txBody>
      </p:sp>
      <p:cxnSp>
        <p:nvCxnSpPr>
          <p:cNvPr id="18" name="Straight Arrow Connector 17"/>
          <p:cNvCxnSpPr/>
          <p:nvPr/>
        </p:nvCxnSpPr>
        <p:spPr>
          <a:xfrm>
            <a:off x="1339273" y="2706286"/>
            <a:ext cx="692727" cy="6280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339273" y="2706286"/>
            <a:ext cx="934179" cy="628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060336" y="4040608"/>
            <a:ext cx="906017" cy="369332"/>
          </a:xfrm>
          <a:prstGeom prst="rect">
            <a:avLst/>
          </a:prstGeom>
          <a:noFill/>
        </p:spPr>
        <p:txBody>
          <a:bodyPr wrap="none" rtlCol="0">
            <a:spAutoFit/>
          </a:bodyPr>
          <a:lstStyle/>
          <a:p>
            <a:r>
              <a:rPr lang="en-US" dirty="0" smtClean="0"/>
              <a:t>e-Beam</a:t>
            </a:r>
            <a:endParaRPr lang="en-US" dirty="0"/>
          </a:p>
        </p:txBody>
      </p:sp>
      <p:cxnSp>
        <p:nvCxnSpPr>
          <p:cNvPr id="25" name="Straight Arrow Connector 24"/>
          <p:cNvCxnSpPr>
            <a:stCxn id="24" idx="0"/>
          </p:cNvCxnSpPr>
          <p:nvPr/>
        </p:nvCxnSpPr>
        <p:spPr>
          <a:xfrm flipH="1" flipV="1">
            <a:off x="2279184" y="3648348"/>
            <a:ext cx="234161" cy="3922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2"/>
          </p:cNvCxnSpPr>
          <p:nvPr/>
        </p:nvCxnSpPr>
        <p:spPr>
          <a:xfrm flipH="1">
            <a:off x="2026810" y="4409940"/>
            <a:ext cx="486535" cy="13443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94060" y="3783029"/>
            <a:ext cx="1836557" cy="553998"/>
          </a:xfrm>
          <a:prstGeom prst="rect">
            <a:avLst/>
          </a:prstGeom>
          <a:noFill/>
        </p:spPr>
        <p:txBody>
          <a:bodyPr wrap="square" rtlCol="0">
            <a:spAutoFit/>
          </a:bodyPr>
          <a:lstStyle/>
          <a:p>
            <a:pPr algn="ctr">
              <a:lnSpc>
                <a:spcPts val="1800"/>
              </a:lnSpc>
            </a:pPr>
            <a:r>
              <a:rPr lang="en-US" spc="80" dirty="0" smtClean="0"/>
              <a:t>p-Beam sweeps</a:t>
            </a:r>
            <a:r>
              <a:rPr lang="en-US" dirty="0" smtClean="0"/>
              <a:t> across this region</a:t>
            </a:r>
            <a:endParaRPr lang="en-US" dirty="0"/>
          </a:p>
        </p:txBody>
      </p:sp>
      <p:cxnSp>
        <p:nvCxnSpPr>
          <p:cNvPr id="31" name="Straight Arrow Connector 30"/>
          <p:cNvCxnSpPr/>
          <p:nvPr/>
        </p:nvCxnSpPr>
        <p:spPr>
          <a:xfrm flipH="1" flipV="1">
            <a:off x="2706256" y="3548609"/>
            <a:ext cx="377178" cy="4919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531816" y="4031318"/>
            <a:ext cx="546000" cy="17044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43848" y="1553781"/>
            <a:ext cx="346363" cy="4135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721485" y="1642014"/>
            <a:ext cx="2305574"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nSpc>
                <a:spcPts val="1600"/>
              </a:lnSpc>
            </a:pPr>
            <a:r>
              <a:rPr lang="en-US" sz="1600" b="1" spc="70" dirty="0" smtClean="0">
                <a:solidFill>
                  <a:srgbClr val="FFFE00"/>
                </a:solidFill>
              </a:rPr>
              <a:t>Magnet is aligned with</a:t>
            </a:r>
            <a:r>
              <a:rPr lang="en-US" sz="1600" b="1" dirty="0" smtClean="0">
                <a:solidFill>
                  <a:srgbClr val="FFFE00"/>
                </a:solidFill>
              </a:rPr>
              <a:t> </a:t>
            </a:r>
            <a:r>
              <a:rPr lang="en-US" sz="1600" b="1" spc="50" dirty="0" smtClean="0">
                <a:solidFill>
                  <a:srgbClr val="FFFE00"/>
                </a:solidFill>
              </a:rPr>
              <a:t>the e-beam, so p-beam</a:t>
            </a:r>
            <a:r>
              <a:rPr lang="en-US" sz="1600" b="1" dirty="0" smtClean="0">
                <a:solidFill>
                  <a:srgbClr val="FFFE00"/>
                </a:solidFill>
              </a:rPr>
              <a:t> enters at 22 mrad angle.</a:t>
            </a:r>
            <a:endParaRPr lang="en-US" sz="1600" b="1" dirty="0">
              <a:solidFill>
                <a:srgbClr val="FFFE00"/>
              </a:solidFill>
            </a:endParaRPr>
          </a:p>
        </p:txBody>
      </p:sp>
      <p:sp>
        <p:nvSpPr>
          <p:cNvPr id="40" name="TextBox 39"/>
          <p:cNvSpPr txBox="1"/>
          <p:nvPr/>
        </p:nvSpPr>
        <p:spPr>
          <a:xfrm>
            <a:off x="6290165" y="4730326"/>
            <a:ext cx="2419378" cy="579646"/>
          </a:xfrm>
          <a:prstGeom prst="rect">
            <a:avLst/>
          </a:prstGeom>
          <a:noFill/>
        </p:spPr>
        <p:txBody>
          <a:bodyPr wrap="square" rtlCol="0">
            <a:spAutoFit/>
          </a:bodyPr>
          <a:lstStyle/>
          <a:p>
            <a:pPr>
              <a:lnSpc>
                <a:spcPts val="1900"/>
              </a:lnSpc>
            </a:pPr>
            <a:r>
              <a:rPr lang="en-US" b="1" i="1" spc="70" dirty="0" smtClean="0">
                <a:solidFill>
                  <a:srgbClr val="0000CC"/>
                </a:solidFill>
              </a:rPr>
              <a:t>Field Profile Outside</a:t>
            </a:r>
            <a:r>
              <a:rPr lang="en-US" b="1" i="1" dirty="0" smtClean="0">
                <a:solidFill>
                  <a:srgbClr val="0000CC"/>
                </a:solidFill>
              </a:rPr>
              <a:t> the Dipole Cancel Coil</a:t>
            </a:r>
            <a:endParaRPr lang="en-US" b="1" i="1" spc="50" dirty="0">
              <a:solidFill>
                <a:srgbClr val="0000CC"/>
              </a:solidFill>
            </a:endParaRPr>
          </a:p>
        </p:txBody>
      </p:sp>
      <p:sp>
        <p:nvSpPr>
          <p:cNvPr id="41" name="TextBox 40"/>
          <p:cNvSpPr txBox="1"/>
          <p:nvPr/>
        </p:nvSpPr>
        <p:spPr>
          <a:xfrm>
            <a:off x="2894845" y="4820099"/>
            <a:ext cx="1538609" cy="502702"/>
          </a:xfrm>
          <a:prstGeom prst="rect">
            <a:avLst/>
          </a:prstGeom>
          <a:noFill/>
          <a:effectLst>
            <a:outerShdw blurRad="101600" dist="25400" dir="9600000" algn="t" rotWithShape="0">
              <a:schemeClr val="tx1">
                <a:alpha val="40000"/>
              </a:schemeClr>
            </a:outerShdw>
          </a:effectLst>
        </p:spPr>
        <p:txBody>
          <a:bodyPr wrap="square" rtlCol="0">
            <a:spAutoFit/>
          </a:bodyPr>
          <a:lstStyle/>
          <a:p>
            <a:pPr algn="ctr">
              <a:lnSpc>
                <a:spcPts val="1600"/>
              </a:lnSpc>
            </a:pPr>
            <a:r>
              <a:rPr lang="en-US" sz="1600" b="1" spc="40" dirty="0" smtClean="0">
                <a:solidFill>
                  <a:srgbClr val="CC3300"/>
                </a:solidFill>
              </a:rPr>
              <a:t>Experimental</a:t>
            </a:r>
          </a:p>
          <a:p>
            <a:pPr algn="ctr">
              <a:lnSpc>
                <a:spcPts val="1600"/>
              </a:lnSpc>
            </a:pPr>
            <a:r>
              <a:rPr lang="en-US" sz="1600" b="1" dirty="0" smtClean="0">
                <a:solidFill>
                  <a:srgbClr val="CC3300"/>
                </a:solidFill>
              </a:rPr>
              <a:t>Detector Here</a:t>
            </a:r>
            <a:endParaRPr lang="en-US" sz="1600" b="1" dirty="0">
              <a:solidFill>
                <a:srgbClr val="CC3300"/>
              </a:solidFill>
            </a:endParaRPr>
          </a:p>
        </p:txBody>
      </p:sp>
      <p:cxnSp>
        <p:nvCxnSpPr>
          <p:cNvPr id="42" name="Straight Arrow Connector 41"/>
          <p:cNvCxnSpPr/>
          <p:nvPr/>
        </p:nvCxnSpPr>
        <p:spPr>
          <a:xfrm flipH="1">
            <a:off x="2874273" y="5248913"/>
            <a:ext cx="198203" cy="394505"/>
          </a:xfrm>
          <a:prstGeom prst="straightConnector1">
            <a:avLst/>
          </a:prstGeom>
          <a:ln w="19050">
            <a:solidFill>
              <a:srgbClr val="CC3300"/>
            </a:solidFill>
            <a:tailEnd type="arrow"/>
          </a:ln>
          <a:effectLst>
            <a:outerShdw blurRad="50800" dist="38100" dir="5400000" algn="t" rotWithShape="0">
              <a:srgbClr val="0000CC">
                <a:alpha val="40000"/>
              </a:srgbClr>
            </a:outerShdw>
          </a:effectLst>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10645" y="6502399"/>
            <a:ext cx="4204337" cy="392422"/>
            <a:chOff x="210645" y="6502399"/>
            <a:chExt cx="4204337" cy="392422"/>
          </a:xfrm>
        </p:grpSpPr>
        <p:sp>
          <p:nvSpPr>
            <p:cNvPr id="46" name="Rectangle 45"/>
            <p:cNvSpPr/>
            <p:nvPr/>
          </p:nvSpPr>
          <p:spPr>
            <a:xfrm>
              <a:off x="277091" y="6502399"/>
              <a:ext cx="4137891" cy="355601"/>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45" name="TextBox 44"/>
            <p:cNvSpPr txBox="1"/>
            <p:nvPr/>
          </p:nvSpPr>
          <p:spPr>
            <a:xfrm>
              <a:off x="210645" y="6525489"/>
              <a:ext cx="4204337" cy="369332"/>
            </a:xfrm>
            <a:prstGeom prst="rect">
              <a:avLst/>
            </a:prstGeom>
            <a:noFill/>
            <a:ln>
              <a:noFill/>
            </a:ln>
          </p:spPr>
          <p:txBody>
            <a:bodyPr wrap="square" rtlCol="0">
              <a:spAutoFit/>
            </a:bodyPr>
            <a:lstStyle/>
            <a:p>
              <a:r>
                <a:rPr lang="en-US" dirty="0" smtClean="0">
                  <a:solidFill>
                    <a:srgbClr val="000066"/>
                  </a:solidFill>
                </a:rPr>
                <a:t>*Have Sweet Spot dipole as backup design.</a:t>
              </a:r>
              <a:endParaRPr lang="en-US" dirty="0">
                <a:solidFill>
                  <a:srgbClr val="000066"/>
                </a:solidFill>
              </a:endParaRPr>
            </a:p>
          </p:txBody>
        </p:sp>
      </p:grpSp>
      <p:grpSp>
        <p:nvGrpSpPr>
          <p:cNvPr id="19" name="Group 18"/>
          <p:cNvGrpSpPr/>
          <p:nvPr/>
        </p:nvGrpSpPr>
        <p:grpSpPr>
          <a:xfrm>
            <a:off x="4896676" y="1853355"/>
            <a:ext cx="4015008" cy="1957382"/>
            <a:chOff x="4896676" y="1853355"/>
            <a:chExt cx="4015008" cy="1957382"/>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6676" y="1853355"/>
              <a:ext cx="4015008" cy="1957382"/>
            </a:xfrm>
            <a:prstGeom prst="rect">
              <a:avLst/>
            </a:prstGeom>
          </p:spPr>
        </p:pic>
        <p:sp>
          <p:nvSpPr>
            <p:cNvPr id="39" name="TextBox 38"/>
            <p:cNvSpPr txBox="1"/>
            <p:nvPr/>
          </p:nvSpPr>
          <p:spPr>
            <a:xfrm>
              <a:off x="5384773" y="1864635"/>
              <a:ext cx="2419378" cy="335989"/>
            </a:xfrm>
            <a:prstGeom prst="rect">
              <a:avLst/>
            </a:prstGeom>
            <a:noFill/>
          </p:spPr>
          <p:txBody>
            <a:bodyPr wrap="square" rtlCol="0">
              <a:spAutoFit/>
            </a:bodyPr>
            <a:lstStyle/>
            <a:p>
              <a:pPr>
                <a:lnSpc>
                  <a:spcPts val="1900"/>
                </a:lnSpc>
              </a:pPr>
              <a:r>
                <a:rPr lang="en-US" b="1" i="1" dirty="0" smtClean="0">
                  <a:solidFill>
                    <a:srgbClr val="0000CC"/>
                  </a:solidFill>
                </a:rPr>
                <a:t>1.3 T Cancel Coil Detail</a:t>
              </a:r>
              <a:endParaRPr lang="en-US" b="1" i="1" spc="50" dirty="0">
                <a:solidFill>
                  <a:srgbClr val="0000CC"/>
                </a:solidFill>
              </a:endParaRPr>
            </a:p>
          </p:txBody>
        </p:sp>
        <p:sp>
          <p:nvSpPr>
            <p:cNvPr id="47" name="TextBox 46"/>
            <p:cNvSpPr txBox="1"/>
            <p:nvPr/>
          </p:nvSpPr>
          <p:spPr>
            <a:xfrm>
              <a:off x="6543659" y="3244334"/>
              <a:ext cx="700833" cy="369332"/>
            </a:xfrm>
            <a:prstGeom prst="rect">
              <a:avLst/>
            </a:prstGeom>
            <a:noFill/>
          </p:spPr>
          <p:txBody>
            <a:bodyPr wrap="none" rtlCol="0">
              <a:spAutoFit/>
            </a:bodyPr>
            <a:lstStyle/>
            <a:p>
              <a:r>
                <a:rPr lang="en-US" dirty="0" smtClean="0"/>
                <a:t>Q1EF</a:t>
              </a:r>
              <a:endParaRPr lang="en-US" dirty="0"/>
            </a:p>
          </p:txBody>
        </p:sp>
      </p:grpSp>
      <p:sp>
        <p:nvSpPr>
          <p:cNvPr id="3" name="TextBox 2"/>
          <p:cNvSpPr txBox="1"/>
          <p:nvPr/>
        </p:nvSpPr>
        <p:spPr>
          <a:xfrm>
            <a:off x="5534484" y="5426816"/>
            <a:ext cx="3324770" cy="584775"/>
          </a:xfrm>
          <a:prstGeom prst="rect">
            <a:avLst/>
          </a:prstGeom>
          <a:noFill/>
        </p:spPr>
        <p:txBody>
          <a:bodyPr wrap="square" rtlCol="0">
            <a:spAutoFit/>
          </a:bodyPr>
          <a:lstStyle/>
          <a:p>
            <a:r>
              <a:rPr lang="en-US" sz="1600" dirty="0" smtClean="0">
                <a:solidFill>
                  <a:srgbClr val="540000"/>
                </a:solidFill>
                <a:latin typeface="Arial Rounded MT Bold" panose="020F0704030504030204" pitchFamily="34" charset="0"/>
              </a:rPr>
              <a:t>Holger has a new B0 coil design that improves the field linearity.</a:t>
            </a:r>
            <a:endParaRPr lang="en-US" sz="1600" dirty="0">
              <a:solidFill>
                <a:srgbClr val="540000"/>
              </a:solidFill>
              <a:latin typeface="Arial Rounded MT Bold" panose="020F0704030504030204" pitchFamily="34" charset="0"/>
            </a:endParaRPr>
          </a:p>
        </p:txBody>
      </p:sp>
      <p:sp>
        <p:nvSpPr>
          <p:cNvPr id="2" name="Title 1"/>
          <p:cNvSpPr>
            <a:spLocks noGrp="1"/>
          </p:cNvSpPr>
          <p:nvPr>
            <p:ph type="title"/>
          </p:nvPr>
        </p:nvSpPr>
        <p:spPr>
          <a:xfrm>
            <a:off x="38976" y="-35048"/>
            <a:ext cx="7886700" cy="1325563"/>
          </a:xfrm>
        </p:spPr>
        <p:txBody>
          <a:bodyPr anchor="t"/>
          <a:lstStyle/>
          <a:p>
            <a:r>
              <a:rPr lang="en-US" dirty="0" smtClean="0"/>
              <a:t>eRHIC:</a:t>
            </a:r>
            <a:br>
              <a:rPr lang="en-US" dirty="0" smtClean="0"/>
            </a:br>
            <a:r>
              <a:rPr lang="en-US" dirty="0" smtClean="0"/>
              <a:t>B0 Spectrometer*</a:t>
            </a:r>
            <a:endParaRPr lang="en-US" dirty="0"/>
          </a:p>
        </p:txBody>
      </p:sp>
      <p:sp>
        <p:nvSpPr>
          <p:cNvPr id="5" name="TextBox 4"/>
          <p:cNvSpPr txBox="1"/>
          <p:nvPr/>
        </p:nvSpPr>
        <p:spPr>
          <a:xfrm>
            <a:off x="2155399" y="141565"/>
            <a:ext cx="2245231" cy="400110"/>
          </a:xfrm>
          <a:prstGeom prst="rect">
            <a:avLst/>
          </a:prstGeom>
          <a:noFill/>
        </p:spPr>
        <p:txBody>
          <a:bodyPr wrap="none" rtlCol="0">
            <a:spAutoFit/>
          </a:bodyPr>
          <a:lstStyle/>
          <a:p>
            <a:pPr algn="ctr"/>
            <a:r>
              <a:rPr lang="en-US" sz="2000" b="1" dirty="0" smtClean="0">
                <a:solidFill>
                  <a:srgbClr val="540000"/>
                </a:solidFill>
              </a:rPr>
              <a:t>(Holger Witte, BNL)</a:t>
            </a:r>
            <a:endParaRPr lang="en-US" sz="2000" b="1" dirty="0">
              <a:solidFill>
                <a:srgbClr val="540000"/>
              </a:solidFill>
            </a:endParaRPr>
          </a:p>
        </p:txBody>
      </p:sp>
      <p:grpSp>
        <p:nvGrpSpPr>
          <p:cNvPr id="10" name="Group 9"/>
          <p:cNvGrpSpPr/>
          <p:nvPr/>
        </p:nvGrpSpPr>
        <p:grpSpPr>
          <a:xfrm>
            <a:off x="2117492" y="3973473"/>
            <a:ext cx="4668925" cy="1857044"/>
            <a:chOff x="2117492" y="3973473"/>
            <a:chExt cx="4668925" cy="1857044"/>
          </a:xfrm>
        </p:grpSpPr>
        <p:grpSp>
          <p:nvGrpSpPr>
            <p:cNvPr id="17" name="Group 16"/>
            <p:cNvGrpSpPr/>
            <p:nvPr/>
          </p:nvGrpSpPr>
          <p:grpSpPr>
            <a:xfrm>
              <a:off x="5168447" y="3973473"/>
              <a:ext cx="1617970" cy="649802"/>
              <a:chOff x="5168447" y="3973473"/>
              <a:chExt cx="1617970" cy="649802"/>
            </a:xfrm>
          </p:grpSpPr>
          <p:sp>
            <p:nvSpPr>
              <p:cNvPr id="35" name="TextBox 34"/>
              <p:cNvSpPr txBox="1"/>
              <p:nvPr/>
            </p:nvSpPr>
            <p:spPr>
              <a:xfrm>
                <a:off x="5168447" y="3973473"/>
                <a:ext cx="1617970" cy="502702"/>
              </a:xfrm>
              <a:prstGeom prst="rect">
                <a:avLst/>
              </a:prstGeom>
              <a:noFill/>
            </p:spPr>
            <p:txBody>
              <a:bodyPr wrap="square" rtlCol="0">
                <a:spAutoFit/>
              </a:bodyPr>
              <a:lstStyle/>
              <a:p>
                <a:pPr>
                  <a:lnSpc>
                    <a:spcPts val="1600"/>
                  </a:lnSpc>
                </a:pPr>
                <a:r>
                  <a:rPr lang="en-US" sz="1600" b="1" spc="100" dirty="0" smtClean="0">
                    <a:latin typeface="Arial Rounded MT Bold" panose="020F0704030504030204" pitchFamily="34" charset="0"/>
                  </a:rPr>
                  <a:t>Cancel Coil Influence</a:t>
                </a:r>
                <a:endParaRPr lang="en-US" sz="1600" b="1" spc="100" dirty="0">
                  <a:latin typeface="Arial Rounded MT Bold" panose="020F0704030504030204" pitchFamily="34" charset="0"/>
                </a:endParaRPr>
              </a:p>
            </p:txBody>
          </p:sp>
          <p:cxnSp>
            <p:nvCxnSpPr>
              <p:cNvPr id="7" name="Straight Arrow Connector 6"/>
              <p:cNvCxnSpPr/>
              <p:nvPr/>
            </p:nvCxnSpPr>
            <p:spPr>
              <a:xfrm>
                <a:off x="5807913" y="4409940"/>
                <a:ext cx="169519" cy="2133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 name="Oval 5"/>
            <p:cNvSpPr/>
            <p:nvPr/>
          </p:nvSpPr>
          <p:spPr>
            <a:xfrm>
              <a:off x="2117492" y="5657707"/>
              <a:ext cx="218848" cy="172810"/>
            </a:xfrm>
            <a:prstGeom prst="ellipse">
              <a:avLst/>
            </a:prstGeom>
            <a:noFill/>
            <a:ln>
              <a:solidFill>
                <a:srgbClr val="66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123797" y="4050089"/>
            <a:ext cx="1725152" cy="523220"/>
          </a:xfrm>
          <a:prstGeom prst="rect">
            <a:avLst/>
          </a:prstGeom>
        </p:spPr>
        <p:txBody>
          <a:bodyPr wrap="none">
            <a:spAutoFit/>
          </a:bodyPr>
          <a:lstStyle/>
          <a:p>
            <a:pPr lvl="0"/>
            <a:r>
              <a:rPr lang="en-US" sz="2800" dirty="0">
                <a:solidFill>
                  <a:srgbClr val="30519D"/>
                </a:solidFill>
                <a:latin typeface="Arial" charset="0"/>
                <a:cs typeface="Arial" charset="0"/>
              </a:rPr>
              <a:t>(preCDR)</a:t>
            </a:r>
            <a:endParaRPr lang="en-US" sz="2800" dirty="0">
              <a:solidFill>
                <a:prstClr val="black"/>
              </a:solidFill>
            </a:endParaRPr>
          </a:p>
        </p:txBody>
      </p:sp>
    </p:spTree>
    <p:extLst>
      <p:ext uri="{BB962C8B-B14F-4D97-AF65-F5344CB8AC3E}">
        <p14:creationId xmlns:p14="http://schemas.microsoft.com/office/powerpoint/2010/main" val="311981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500" tmFilter="0, 0; .2, .5; .8, .5; 1, 0"/>
                                        <p:tgtEl>
                                          <p:spTgt spid="19"/>
                                        </p:tgtEl>
                                      </p:cBhvr>
                                    </p:animEffect>
                                    <p:animScale>
                                      <p:cBhvr>
                                        <p:cTn id="11" dur="1250" autoRev="1" fill="hold"/>
                                        <p:tgtEl>
                                          <p:spTgt spid="19"/>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683" y="107315"/>
            <a:ext cx="8062677" cy="1325563"/>
          </a:xfrm>
        </p:spPr>
        <p:txBody>
          <a:bodyPr anchor="t">
            <a:noAutofit/>
          </a:bodyPr>
          <a:lstStyle/>
          <a:p>
            <a:r>
              <a:rPr lang="en-US" sz="3600" spc="20" dirty="0"/>
              <a:t>Design for Compact Superconducting </a:t>
            </a:r>
            <a:r>
              <a:rPr lang="en-US" sz="3600" dirty="0"/>
              <a:t>Magnet Used in the ILC 14 </a:t>
            </a:r>
            <a:r>
              <a:rPr lang="en-US" sz="3600" dirty="0" err="1"/>
              <a:t>mr</a:t>
            </a:r>
            <a:r>
              <a:rPr lang="en-US" sz="3600" dirty="0"/>
              <a:t> Layout.</a:t>
            </a:r>
          </a:p>
        </p:txBody>
      </p:sp>
      <p:sp>
        <p:nvSpPr>
          <p:cNvPr id="3" name="Slide Number Placeholder 2"/>
          <p:cNvSpPr>
            <a:spLocks noGrp="1"/>
          </p:cNvSpPr>
          <p:nvPr>
            <p:ph type="sldNum" sz="quarter" idx="12"/>
          </p:nvPr>
        </p:nvSpPr>
        <p:spPr>
          <a:xfrm>
            <a:off x="3750513" y="6438641"/>
            <a:ext cx="2057400" cy="365125"/>
          </a:xfrm>
        </p:spPr>
        <p:txBody>
          <a:bodyPr/>
          <a:lstStyle/>
          <a:p>
            <a:fld id="{893C5830-40F3-F04E-B2E3-10E6672BA8FF}" type="slidenum">
              <a:rPr lang="en-US" smtClean="0"/>
              <a:pPr/>
              <a:t>9</a:t>
            </a:fld>
            <a:endParaRPr lang="en-US"/>
          </a:p>
        </p:txBody>
      </p:sp>
      <p:sp>
        <p:nvSpPr>
          <p:cNvPr id="6" name="Content Placeholder 2"/>
          <p:cNvSpPr txBox="1">
            <a:spLocks/>
          </p:cNvSpPr>
          <p:nvPr/>
        </p:nvSpPr>
        <p:spPr>
          <a:xfrm>
            <a:off x="4004842" y="1271664"/>
            <a:ext cx="5185458" cy="23843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smtClean="0"/>
              <a:t>14 </a:t>
            </a:r>
            <a:r>
              <a:rPr lang="en-US" sz="2300" dirty="0" err="1" smtClean="0"/>
              <a:t>mr</a:t>
            </a:r>
            <a:r>
              <a:rPr lang="en-US" sz="2300" dirty="0" smtClean="0"/>
              <a:t> crossing angle via compact self-shielded QD0 coil windings.</a:t>
            </a:r>
          </a:p>
          <a:p>
            <a:r>
              <a:rPr lang="en-US" sz="2300" dirty="0" smtClean="0"/>
              <a:t>Extracted beam passes just outside coil into separate focusing channel.</a:t>
            </a:r>
          </a:p>
          <a:p>
            <a:r>
              <a:rPr lang="en-US" sz="2300" dirty="0" smtClean="0"/>
              <a:t>Cryostat to fit within limited space inside detector at L* = 4.1 m.</a:t>
            </a:r>
            <a:endParaRPr lang="en-US" sz="2300" dirty="0"/>
          </a:p>
        </p:txBody>
      </p:sp>
      <p:pic>
        <p:nvPicPr>
          <p:cNvPr id="7" name="Picture 6" descr="ilc_prototype.png"/>
          <p:cNvPicPr>
            <a:picLocks noChangeAspect="1"/>
          </p:cNvPicPr>
          <p:nvPr/>
        </p:nvPicPr>
        <p:blipFill>
          <a:blip r:embed="rId2" cstate="print"/>
          <a:stretch>
            <a:fillRect/>
          </a:stretch>
        </p:blipFill>
        <p:spPr>
          <a:xfrm>
            <a:off x="219919" y="4065233"/>
            <a:ext cx="4039565" cy="2365906"/>
          </a:xfrm>
          <a:prstGeom prst="rect">
            <a:avLst/>
          </a:prstGeom>
          <a:effectLst>
            <a:outerShdw blurRad="63500" sx="102000" sy="102000" algn="ctr" rotWithShape="0">
              <a:prstClr val="black">
                <a:alpha val="40000"/>
              </a:prstClr>
            </a:outerShdw>
          </a:effectLst>
        </p:spPr>
      </p:pic>
      <p:pic>
        <p:nvPicPr>
          <p:cNvPr id="8" name="Picture 7" descr="shielded_qd0_geometry_transp.png"/>
          <p:cNvPicPr>
            <a:picLocks noChangeAspect="1"/>
          </p:cNvPicPr>
          <p:nvPr/>
        </p:nvPicPr>
        <p:blipFill>
          <a:blip r:embed="rId3" cstate="print"/>
          <a:stretch>
            <a:fillRect/>
          </a:stretch>
        </p:blipFill>
        <p:spPr>
          <a:xfrm>
            <a:off x="11575" y="1282028"/>
            <a:ext cx="4004841" cy="2698914"/>
          </a:xfrm>
          <a:prstGeom prst="rect">
            <a:avLst/>
          </a:prstGeom>
        </p:spPr>
      </p:pic>
      <p:sp>
        <p:nvSpPr>
          <p:cNvPr id="9" name="Rectangle 8"/>
          <p:cNvSpPr/>
          <p:nvPr/>
        </p:nvSpPr>
        <p:spPr bwMode="auto">
          <a:xfrm>
            <a:off x="4502551" y="3808621"/>
            <a:ext cx="4444678" cy="2639028"/>
          </a:xfrm>
          <a:prstGeom prst="rect">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pic>
        <p:nvPicPr>
          <p:cNvPr id="10" name="Picture 9" descr="composite ILC shielded quad magnitude white back.jpg"/>
          <p:cNvPicPr>
            <a:picLocks noChangeAspect="1"/>
          </p:cNvPicPr>
          <p:nvPr/>
        </p:nvPicPr>
        <p:blipFill>
          <a:blip r:embed="rId4" cstate="print"/>
          <a:srcRect l="27090" t="26318" r="-1599" b="29724"/>
          <a:stretch>
            <a:fillRect/>
          </a:stretch>
        </p:blipFill>
        <p:spPr>
          <a:xfrm flipH="1">
            <a:off x="4513470" y="3818882"/>
            <a:ext cx="3460831" cy="2164466"/>
          </a:xfrm>
          <a:prstGeom prst="rect">
            <a:avLst/>
          </a:prstGeom>
          <a:effectLst/>
        </p:spPr>
      </p:pic>
      <p:sp>
        <p:nvSpPr>
          <p:cNvPr id="11" name="TextBox 10"/>
          <p:cNvSpPr txBox="1"/>
          <p:nvPr/>
        </p:nvSpPr>
        <p:spPr>
          <a:xfrm>
            <a:off x="4531942" y="5961509"/>
            <a:ext cx="4392613" cy="461665"/>
          </a:xfrm>
          <a:prstGeom prst="rect">
            <a:avLst/>
          </a:prstGeom>
          <a:noFill/>
        </p:spPr>
        <p:txBody>
          <a:bodyPr wrap="none" rtlCol="0">
            <a:spAutoFit/>
          </a:bodyPr>
          <a:lstStyle/>
          <a:p>
            <a:r>
              <a:rPr lang="en-US" sz="2400" b="1" i="1" dirty="0" smtClean="0">
                <a:solidFill>
                  <a:schemeClr val="accent1">
                    <a:lumMod val="25000"/>
                  </a:schemeClr>
                </a:solidFill>
              </a:rPr>
              <a:t>QD0 with active shield off/on</a:t>
            </a:r>
            <a:endParaRPr lang="en-US" sz="2400" b="1" i="1" dirty="0">
              <a:solidFill>
                <a:schemeClr val="accent1">
                  <a:lumMod val="25000"/>
                </a:schemeClr>
              </a:solidFill>
            </a:endParaRPr>
          </a:p>
        </p:txBody>
      </p:sp>
      <p:grpSp>
        <p:nvGrpSpPr>
          <p:cNvPr id="12" name="Group 11"/>
          <p:cNvGrpSpPr/>
          <p:nvPr/>
        </p:nvGrpSpPr>
        <p:grpSpPr>
          <a:xfrm>
            <a:off x="5759115" y="3860444"/>
            <a:ext cx="1993682" cy="417005"/>
            <a:chOff x="5647158" y="4189746"/>
            <a:chExt cx="1993682" cy="417005"/>
          </a:xfrm>
        </p:grpSpPr>
        <p:sp>
          <p:nvSpPr>
            <p:cNvPr id="13" name="TextBox 12"/>
            <p:cNvSpPr txBox="1"/>
            <p:nvPr/>
          </p:nvSpPr>
          <p:spPr>
            <a:xfrm>
              <a:off x="7100307" y="4189746"/>
              <a:ext cx="540533" cy="400110"/>
            </a:xfrm>
            <a:prstGeom prst="rect">
              <a:avLst/>
            </a:prstGeom>
            <a:noFill/>
          </p:spPr>
          <p:txBody>
            <a:bodyPr wrap="none" rtlCol="0">
              <a:spAutoFit/>
            </a:bodyPr>
            <a:lstStyle/>
            <a:p>
              <a:r>
                <a:rPr lang="en-US" sz="2000" b="1" dirty="0" smtClean="0"/>
                <a:t>On</a:t>
              </a:r>
              <a:endParaRPr lang="en-US" sz="2000" b="1" dirty="0"/>
            </a:p>
          </p:txBody>
        </p:sp>
        <p:sp>
          <p:nvSpPr>
            <p:cNvPr id="14" name="TextBox 13"/>
            <p:cNvSpPr txBox="1"/>
            <p:nvPr/>
          </p:nvSpPr>
          <p:spPr>
            <a:xfrm>
              <a:off x="5647158" y="4206641"/>
              <a:ext cx="553357" cy="400110"/>
            </a:xfrm>
            <a:prstGeom prst="rect">
              <a:avLst/>
            </a:prstGeom>
            <a:noFill/>
          </p:spPr>
          <p:txBody>
            <a:bodyPr wrap="none" rtlCol="0">
              <a:spAutoFit/>
            </a:bodyPr>
            <a:lstStyle/>
            <a:p>
              <a:r>
                <a:rPr lang="en-US" sz="2000" b="1" dirty="0" smtClean="0"/>
                <a:t>Off</a:t>
              </a:r>
              <a:endParaRPr lang="en-US" sz="2000" b="1" dirty="0"/>
            </a:p>
          </p:txBody>
        </p:sp>
      </p:grpSp>
      <p:sp>
        <p:nvSpPr>
          <p:cNvPr id="15" name="Oval 14"/>
          <p:cNvSpPr/>
          <p:nvPr/>
        </p:nvSpPr>
        <p:spPr bwMode="auto">
          <a:xfrm>
            <a:off x="1494919" y="2188870"/>
            <a:ext cx="674255" cy="666419"/>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16" name="TextBox 15"/>
          <p:cNvSpPr txBox="1"/>
          <p:nvPr/>
        </p:nvSpPr>
        <p:spPr>
          <a:xfrm>
            <a:off x="1380716" y="2291246"/>
            <a:ext cx="905165" cy="461665"/>
          </a:xfrm>
          <a:prstGeom prst="rect">
            <a:avLst/>
          </a:prstGeom>
          <a:noFill/>
        </p:spPr>
        <p:txBody>
          <a:bodyPr wrap="square" rtlCol="0">
            <a:spAutoFit/>
          </a:bodyPr>
          <a:lstStyle/>
          <a:p>
            <a:pPr algn="ctr"/>
            <a:r>
              <a:rPr lang="en-US" sz="1200" b="1" dirty="0" smtClean="0">
                <a:solidFill>
                  <a:srgbClr val="996600"/>
                </a:solidFill>
                <a:latin typeface="Arial Narrow" panose="020B0606020202030204" pitchFamily="34" charset="0"/>
              </a:rPr>
              <a:t>Incoming Beam</a:t>
            </a:r>
            <a:endParaRPr lang="en-US" sz="1200" b="1" dirty="0">
              <a:solidFill>
                <a:srgbClr val="996600"/>
              </a:solidFill>
              <a:latin typeface="Arial Narrow" panose="020B0606020202030204" pitchFamily="34" charset="0"/>
            </a:endParaRPr>
          </a:p>
        </p:txBody>
      </p:sp>
      <p:sp>
        <p:nvSpPr>
          <p:cNvPr id="17" name="TextBox 16"/>
          <p:cNvSpPr txBox="1"/>
          <p:nvPr/>
        </p:nvSpPr>
        <p:spPr>
          <a:xfrm>
            <a:off x="3055835" y="2289819"/>
            <a:ext cx="905165" cy="461665"/>
          </a:xfrm>
          <a:prstGeom prst="rect">
            <a:avLst/>
          </a:prstGeom>
          <a:noFill/>
        </p:spPr>
        <p:txBody>
          <a:bodyPr wrap="square" rtlCol="0">
            <a:spAutoFit/>
          </a:bodyPr>
          <a:lstStyle/>
          <a:p>
            <a:pPr algn="ctr"/>
            <a:r>
              <a:rPr lang="en-US" sz="1200" b="1" dirty="0" smtClean="0">
                <a:solidFill>
                  <a:srgbClr val="996600"/>
                </a:solidFill>
                <a:latin typeface="Arial Narrow" panose="020B0606020202030204" pitchFamily="34" charset="0"/>
              </a:rPr>
              <a:t>Outgoing Beam</a:t>
            </a:r>
            <a:endParaRPr lang="en-US" sz="1200" b="1" dirty="0">
              <a:solidFill>
                <a:srgbClr val="996600"/>
              </a:solidFill>
              <a:latin typeface="Arial Narrow" panose="020B0606020202030204" pitchFamily="34" charset="0"/>
            </a:endParaRPr>
          </a:p>
        </p:txBody>
      </p:sp>
      <p:sp>
        <p:nvSpPr>
          <p:cNvPr id="4" name="TextBox 3"/>
          <p:cNvSpPr txBox="1"/>
          <p:nvPr/>
        </p:nvSpPr>
        <p:spPr>
          <a:xfrm>
            <a:off x="4920343" y="5486401"/>
            <a:ext cx="975845" cy="369332"/>
          </a:xfrm>
          <a:prstGeom prst="rect">
            <a:avLst/>
          </a:prstGeom>
          <a:noFill/>
        </p:spPr>
        <p:txBody>
          <a:bodyPr wrap="none" rtlCol="0">
            <a:spAutoFit/>
          </a:bodyPr>
          <a:lstStyle/>
          <a:p>
            <a:r>
              <a:rPr lang="en-US" b="1" dirty="0" smtClean="0"/>
              <a:t>148 T/m</a:t>
            </a:r>
            <a:endParaRPr lang="en-US" b="1" dirty="0"/>
          </a:p>
        </p:txBody>
      </p:sp>
      <p:sp>
        <p:nvSpPr>
          <p:cNvPr id="18" name="TextBox 17"/>
          <p:cNvSpPr txBox="1"/>
          <p:nvPr/>
        </p:nvSpPr>
        <p:spPr>
          <a:xfrm>
            <a:off x="7752797" y="5486401"/>
            <a:ext cx="975845" cy="369332"/>
          </a:xfrm>
          <a:prstGeom prst="rect">
            <a:avLst/>
          </a:prstGeom>
          <a:noFill/>
        </p:spPr>
        <p:txBody>
          <a:bodyPr wrap="none" rtlCol="0">
            <a:spAutoFit/>
          </a:bodyPr>
          <a:lstStyle/>
          <a:p>
            <a:r>
              <a:rPr lang="en-US" b="1" dirty="0" smtClean="0"/>
              <a:t>140 T/m</a:t>
            </a:r>
            <a:endParaRPr lang="en-US" b="1" dirty="0"/>
          </a:p>
        </p:txBody>
      </p:sp>
      <p:sp>
        <p:nvSpPr>
          <p:cNvPr id="20" name="Right Arrow 19"/>
          <p:cNvSpPr/>
          <p:nvPr/>
        </p:nvSpPr>
        <p:spPr>
          <a:xfrm>
            <a:off x="5832189" y="5583505"/>
            <a:ext cx="1944884" cy="178024"/>
          </a:xfrm>
          <a:prstGeom prst="rightArrow">
            <a:avLst/>
          </a:prstGeom>
          <a:solidFill>
            <a:srgbClr val="FFFF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737370" y="1157593"/>
            <a:ext cx="3503349" cy="0"/>
          </a:xfrm>
          <a:prstGeom prst="line">
            <a:avLst/>
          </a:prstGeom>
          <a:ln w="19050">
            <a:solidFill>
              <a:srgbClr val="66003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37370" y="1203568"/>
            <a:ext cx="3503349" cy="0"/>
          </a:xfrm>
          <a:prstGeom prst="line">
            <a:avLst/>
          </a:prstGeom>
          <a:ln w="19050">
            <a:solidFill>
              <a:srgbClr val="6600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IC_PPT_Template_Flipped_FINAL" id="{C431648C-C9DD-4F86-870A-3DBE6ADEFEEA}" vid="{90B02417-6C30-4FCD-9ECE-27C7915720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EIC_PPT_Template_Flipped_FINAL</Template>
  <TotalTime>5146</TotalTime>
  <Words>2786</Words>
  <Application>Microsoft Office PowerPoint</Application>
  <PresentationFormat>On-screen Show (4:3)</PresentationFormat>
  <Paragraphs>366</Paragraphs>
  <Slides>37</Slides>
  <Notes>1</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0" baseType="lpstr">
      <vt:lpstr>Office Theme</vt:lpstr>
      <vt:lpstr>Worksheet</vt:lpstr>
      <vt:lpstr>Equation</vt:lpstr>
      <vt:lpstr>IR Magnet Layout &amp; Design: eRHIC </vt:lpstr>
      <vt:lpstr>Presentation Outline</vt:lpstr>
      <vt:lpstr>PowerPoint Presentation</vt:lpstr>
      <vt:lpstr>Requirements</vt:lpstr>
      <vt:lpstr>Requirements</vt:lpstr>
      <vt:lpstr>Assumptions</vt:lpstr>
      <vt:lpstr>eRHIC IR Magnet Forward Layout</vt:lpstr>
      <vt:lpstr>eRHIC: B0 Spectrometer*</vt:lpstr>
      <vt:lpstr>Design for Compact Superconducting Magnet Used in the ILC 14 mr Layout.</vt:lpstr>
      <vt:lpstr>eRHIC: Q1PF Design</vt:lpstr>
      <vt:lpstr>Active Shielding for EIC IR Quadrupoles</vt:lpstr>
      <vt:lpstr>eRHIC and JLEIC: Fast Track R&amp;D</vt:lpstr>
      <vt:lpstr>PowerPoint Presentation</vt:lpstr>
      <vt:lpstr>PowerPoint Presentation</vt:lpstr>
      <vt:lpstr>PowerPoint Presentation</vt:lpstr>
      <vt:lpstr>PowerPoint Presentation</vt:lpstr>
      <vt:lpstr>PowerPoint Presentation</vt:lpstr>
      <vt:lpstr>eRHIC IR Magnet Rear Layout (preCDR)</vt:lpstr>
      <vt:lpstr>eRHIC: Q1EF/Q2EF</vt:lpstr>
      <vt:lpstr>eRHIC:  (preCDR) Q1PR/Q1ER Designs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Materials (9 Slides)</vt:lpstr>
      <vt:lpstr>Concept: Double Helix Coils</vt:lpstr>
      <vt:lpstr>BO: Spectrometer Magnet</vt:lpstr>
      <vt:lpstr>B0 Compensation Double Helix Coil</vt:lpstr>
      <vt:lpstr>PowerPoint Presentation</vt:lpstr>
      <vt:lpstr>Fast Track R&amp;D Magnet: Nb3Sn Main Coil 3D |B|</vt:lpstr>
      <vt:lpstr>A Fast Track R&amp;D Quadrupole Magnet Concept</vt:lpstr>
      <vt:lpstr>Fast Track R&amp;D Magnet: 2D Mechanical FE Mesh</vt:lpstr>
      <vt:lpstr>Fast Track R&amp;D Magnet: ANSYS FE Simulation</vt:lpstr>
      <vt:lpstr>Fast Track R&amp;D Magnet: ANSYS FE Simulation</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Hatton, Diane</dc:creator>
  <cp:lastModifiedBy>Brett Parker</cp:lastModifiedBy>
  <cp:revision>246</cp:revision>
  <cp:lastPrinted>2018-10-23T14:34:07Z</cp:lastPrinted>
  <dcterms:created xsi:type="dcterms:W3CDTF">2018-03-01T20:08:55Z</dcterms:created>
  <dcterms:modified xsi:type="dcterms:W3CDTF">2018-10-25T16:35:14Z</dcterms:modified>
</cp:coreProperties>
</file>