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28" r:id="rId3"/>
    <p:sldId id="317" r:id="rId4"/>
    <p:sldId id="321" r:id="rId5"/>
    <p:sldId id="318" r:id="rId6"/>
    <p:sldId id="323" r:id="rId7"/>
    <p:sldId id="324" r:id="rId8"/>
    <p:sldId id="319" r:id="rId9"/>
    <p:sldId id="327" r:id="rId10"/>
    <p:sldId id="330" r:id="rId11"/>
    <p:sldId id="326" r:id="rId12"/>
    <p:sldId id="325" r:id="rId13"/>
    <p:sldId id="329" r:id="rId14"/>
    <p:sldId id="300" r:id="rId15"/>
    <p:sldId id="31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79"/>
    <a:srgbClr val="008C00"/>
    <a:srgbClr val="002DFF"/>
    <a:srgbClr val="FF2B2E"/>
    <a:srgbClr val="FF2404"/>
    <a:srgbClr val="C1D9EF"/>
    <a:srgbClr val="032DFF"/>
    <a:srgbClr val="00107D"/>
    <a:srgbClr val="2F559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04"/>
    <p:restoredTop sz="95202"/>
  </p:normalViewPr>
  <p:slideViewPr>
    <p:cSldViewPr snapToGrid="0" snapToObjects="1">
      <p:cViewPr>
        <p:scale>
          <a:sx n="62" d="100"/>
          <a:sy n="62" d="100"/>
        </p:scale>
        <p:origin x="2048" y="1224"/>
      </p:cViewPr>
      <p:guideLst/>
    </p:cSldViewPr>
  </p:slideViewPr>
  <p:outlineViewPr>
    <p:cViewPr>
      <p:scale>
        <a:sx n="33" d="100"/>
        <a:sy n="33" d="100"/>
      </p:scale>
      <p:origin x="0" y="-1731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76D38-4969-F347-BF96-FE3BE09B1395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51E83-5850-2F42-8DA5-F356CF86F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5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51E83-5850-2F42-8DA5-F356CF86F1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9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8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09060" y="-531"/>
            <a:ext cx="1169868" cy="272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3086" y="257621"/>
            <a:ext cx="1618469" cy="800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-35818"/>
            <a:ext cx="12192000" cy="1094331"/>
          </a:xfrm>
          <a:prstGeom prst="rect">
            <a:avLst/>
          </a:prstGeom>
          <a:effectLst>
            <a:outerShdw blurRad="1066800" dist="50800" sx="200000" sy="2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7621"/>
            <a:ext cx="10515600" cy="628297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78"/>
            <a:ext cx="10515600" cy="5023555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01506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01506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01506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4660BB-D65C-634B-838D-AD265FCEDF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3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6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9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4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10/29/2018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P. Piot | 2018 EIC collaboration meeting, JLab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660BB-D65C-634B-838D-AD265FCE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7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"/>
          <p:cNvGrpSpPr>
            <a:grpSpLocks/>
          </p:cNvGrpSpPr>
          <p:nvPr/>
        </p:nvGrpSpPr>
        <p:grpSpPr bwMode="auto">
          <a:xfrm>
            <a:off x="7486023" y="159132"/>
            <a:ext cx="4407849" cy="2118408"/>
            <a:chOff x="4148138" y="76200"/>
            <a:chExt cx="4289425" cy="1828800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4148138" y="304800"/>
              <a:ext cx="3243263" cy="1312863"/>
              <a:chOff x="3669" y="48"/>
              <a:chExt cx="2043" cy="827"/>
            </a:xfrm>
          </p:grpSpPr>
          <p:pic>
            <p:nvPicPr>
              <p:cNvPr id="32" name="Picture 8" descr="nicadd_logo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48"/>
                <a:ext cx="1920" cy="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9"/>
              <p:cNvSpPr txBox="1">
                <a:spLocks noChangeArrowheads="1"/>
              </p:cNvSpPr>
              <p:nvPr/>
            </p:nvSpPr>
            <p:spPr bwMode="auto">
              <a:xfrm>
                <a:off x="3669" y="624"/>
                <a:ext cx="2043" cy="2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CC1B01">
                    <a:alpha val="2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200" b="1" cap="small" dirty="0">
                    <a:solidFill>
                      <a:srgbClr val="CC1B0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Northern Illinois Center for Accelerator </a:t>
                </a:r>
              </a:p>
              <a:p>
                <a:pPr algn="ctr"/>
                <a:r>
                  <a:rPr lang="en-US" altLang="en-US" sz="1200" b="1" cap="small" dirty="0">
                    <a:solidFill>
                      <a:srgbClr val="CC1B0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and Detector Development</a:t>
                </a:r>
              </a:p>
            </p:txBody>
          </p:sp>
        </p:grpSp>
        <p:pic>
          <p:nvPicPr>
            <p:cNvPr id="31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1" y="76200"/>
              <a:ext cx="1046162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14325" y="410750"/>
            <a:ext cx="4321487" cy="1532918"/>
            <a:chOff x="381000" y="304800"/>
            <a:chExt cx="3644900" cy="1301750"/>
          </a:xfrm>
        </p:grpSpPr>
        <p:pic>
          <p:nvPicPr>
            <p:cNvPr id="35" name="Picture 5" descr="FermilabLogo_100c56m0y23k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04800"/>
              <a:ext cx="2901950" cy="52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" descr="Blue-Seal_c100m56y0k23-Mark_SC_Horizontal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990600"/>
              <a:ext cx="3644900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Piot | 2018 EIC collaboration meeting, JLab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85759" y="4881269"/>
            <a:ext cx="9820482" cy="16576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ERL cooler beam tests at </a:t>
            </a:r>
            <a:br>
              <a:rPr lang="en-US" sz="4800" dirty="0" smtClean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sz="4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 FAST facility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/>
            </a:r>
            <a:b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sz="2400" dirty="0" smtClean="0"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Fermilab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: J. </a:t>
            </a:r>
            <a:r>
              <a:rPr lang="en-US" sz="2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Ruan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P. </a:t>
            </a: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Piot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Northern Illinois University: A. </a:t>
            </a:r>
            <a:r>
              <a:rPr lang="en-US" sz="2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Fetterman</a:t>
            </a: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*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C. Marshall</a:t>
            </a: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*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P. Piot</a:t>
            </a:r>
            <a:endParaRPr lang="en-US" sz="28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sz="28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Collaborators at </a:t>
            </a:r>
            <a:r>
              <a:rPr lang="en-US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JLab</a:t>
            </a: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: S. Benson, J. </a:t>
            </a:r>
            <a:r>
              <a:rPr lang="en-US" sz="28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Gubeli</a:t>
            </a: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, F. Hannon, </a:t>
            </a:r>
            <a:b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K. Jordan, S. Wang </a:t>
            </a:r>
            <a:b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t>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2425" y="6076196"/>
            <a:ext cx="2089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* </a:t>
            </a:r>
            <a:r>
              <a:rPr lang="en-US" smtClean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Graduate students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Formation of high-charge magnetized beams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79"/>
            <a:ext cx="4648200" cy="5524852"/>
          </a:xfrm>
        </p:spPr>
        <p:txBody>
          <a:bodyPr>
            <a:normAutofit/>
          </a:bodyPr>
          <a:lstStyle/>
          <a:p>
            <a:r>
              <a:rPr lang="en-US" dirty="0"/>
              <a:t>Started with thermal emittance associated to Cs</a:t>
            </a:r>
            <a:r>
              <a:rPr lang="en-US" baseline="-25000" dirty="0"/>
              <a:t>2</a:t>
            </a:r>
            <a:r>
              <a:rPr lang="en-US" dirty="0"/>
              <a:t>Te photocathode</a:t>
            </a:r>
          </a:p>
          <a:p>
            <a:r>
              <a:rPr lang="en-US" dirty="0" smtClean="0"/>
              <a:t>Eigen-emittance partition consistent with required value for JLEIC ERL cooler</a:t>
            </a:r>
          </a:p>
          <a:p>
            <a:r>
              <a:rPr lang="en-US" dirty="0" smtClean="0"/>
              <a:t>Magnetization at cathode </a:t>
            </a:r>
            <a:br>
              <a:rPr lang="en-US" dirty="0" smtClean="0"/>
            </a:br>
            <a:r>
              <a:rPr lang="en-US" dirty="0" smtClean="0"/>
              <a:t>is</a:t>
            </a:r>
          </a:p>
          <a:p>
            <a:endParaRPr lang="en-US" dirty="0"/>
          </a:p>
          <a:p>
            <a:r>
              <a:rPr lang="en-US" dirty="0" smtClean="0"/>
              <a:t>Next step is to understand</a:t>
            </a:r>
            <a:br>
              <a:rPr lang="en-US" dirty="0" smtClean="0"/>
            </a:br>
            <a:r>
              <a:rPr lang="en-US" dirty="0" smtClean="0"/>
              <a:t>mapping to real conventional emittance using RFBT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547" y="1358371"/>
            <a:ext cx="6688106" cy="5043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9079" y="2078131"/>
            <a:ext cx="354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DFF"/>
                </a:solidFill>
              </a:rPr>
              <a:t>drift emittance: 37.07 </a:t>
            </a:r>
            <a:r>
              <a:rPr lang="en-US" sz="2400" b="1" dirty="0" smtClean="0">
                <a:solidFill>
                  <a:srgbClr val="002D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="1" dirty="0" smtClean="0">
                <a:solidFill>
                  <a:srgbClr val="002DFF"/>
                </a:solidFill>
              </a:rPr>
              <a:t>m</a:t>
            </a:r>
            <a:endParaRPr lang="en-US" sz="2400" b="1" dirty="0">
              <a:solidFill>
                <a:srgbClr val="002D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2793" y="2589621"/>
            <a:ext cx="189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4D emittance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17629" y="4182886"/>
            <a:ext cx="399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cyclotron emittance: 1.04 </a:t>
            </a:r>
            <a:r>
              <a:rPr lang="en-US" sz="2400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="1">
                <a:solidFill>
                  <a:srgbClr val="FF0000"/>
                </a:solidFill>
              </a:rPr>
              <a:t>m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974" y="4510496"/>
            <a:ext cx="30226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Going to higher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78"/>
            <a:ext cx="6290733" cy="5023555"/>
          </a:xfrm>
        </p:spPr>
        <p:txBody>
          <a:bodyPr/>
          <a:lstStyle/>
          <a:p>
            <a:r>
              <a:rPr lang="en-US" dirty="0" smtClean="0"/>
              <a:t>Experiment on high-charge magnetized beam generation in preparation</a:t>
            </a:r>
          </a:p>
          <a:p>
            <a:r>
              <a:rPr lang="en-US" dirty="0" smtClean="0"/>
              <a:t>Some challenges being addressed:</a:t>
            </a:r>
          </a:p>
          <a:p>
            <a:pPr lvl="1"/>
            <a:r>
              <a:rPr lang="en-US" dirty="0" smtClean="0"/>
              <a:t>Laser-distribution control (transverse + longitudinal if needed)</a:t>
            </a:r>
          </a:p>
          <a:p>
            <a:r>
              <a:rPr lang="en-US" dirty="0" smtClean="0"/>
              <a:t>So far up to 2.8 </a:t>
            </a:r>
            <a:r>
              <a:rPr lang="en-US" dirty="0" err="1" smtClean="0"/>
              <a:t>nC</a:t>
            </a:r>
            <a:r>
              <a:rPr lang="en-US" dirty="0" smtClean="0"/>
              <a:t> was produced (limited by the laser setting)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075" y="1690510"/>
            <a:ext cx="4995542" cy="4126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029" y="4196998"/>
            <a:ext cx="2519438" cy="220450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8153400" y="3096491"/>
            <a:ext cx="3359727" cy="20782"/>
          </a:xfrm>
          <a:prstGeom prst="line">
            <a:avLst/>
          </a:prstGeom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928075" y="2834881"/>
            <a:ext cx="1184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2.8 </a:t>
            </a:r>
            <a:r>
              <a:rPr lang="en-US" sz="2800" dirty="0" err="1">
                <a:solidFill>
                  <a:schemeClr val="bg1"/>
                </a:solidFill>
              </a:rPr>
              <a:t>nC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64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928" y="1241778"/>
            <a:ext cx="6147693" cy="4131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Halo formation in magnetized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78"/>
            <a:ext cx="5725701" cy="502355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Halo could cause beam loss which </a:t>
            </a:r>
            <a:br>
              <a:rPr lang="en-US" dirty="0" smtClean="0"/>
            </a:br>
            <a:r>
              <a:rPr lang="en-US" dirty="0" smtClean="0"/>
              <a:t>would ultimately limit the average </a:t>
            </a:r>
            <a:br>
              <a:rPr lang="en-US" dirty="0" smtClean="0"/>
            </a:br>
            <a:r>
              <a:rPr lang="en-US" dirty="0" smtClean="0"/>
              <a:t>current of the ERL cooler</a:t>
            </a:r>
          </a:p>
          <a:p>
            <a:r>
              <a:rPr lang="en-US" dirty="0" smtClean="0"/>
              <a:t>Various source of halo (some could be mimicked with laser shaping)</a:t>
            </a:r>
          </a:p>
          <a:p>
            <a:r>
              <a:rPr lang="en-US" dirty="0" smtClean="0"/>
              <a:t>Large-dynamical-range diagnostics developed at </a:t>
            </a:r>
            <a:r>
              <a:rPr lang="en-US" dirty="0" err="1" smtClean="0"/>
              <a:t>Jlab</a:t>
            </a:r>
            <a:r>
              <a:rPr lang="en-US" dirty="0"/>
              <a:t> (P. </a:t>
            </a:r>
            <a:r>
              <a:rPr lang="en-US" dirty="0" smtClean="0"/>
              <a:t>Evtushenko </a:t>
            </a:r>
            <a:br>
              <a:rPr lang="en-US" dirty="0" smtClean="0"/>
            </a:br>
            <a:r>
              <a:rPr lang="en-US" dirty="0" smtClean="0"/>
              <a:t>and J. </a:t>
            </a:r>
            <a:r>
              <a:rPr lang="en-US" dirty="0" err="1" smtClean="0"/>
              <a:t>Gubeli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Wire scanner with high-dynamical range electronic or PMT (measured projections only)</a:t>
            </a:r>
          </a:p>
          <a:p>
            <a:pPr lvl="1"/>
            <a:r>
              <a:rPr lang="en-US" dirty="0" err="1" smtClean="0"/>
              <a:t>YaG:Ce</a:t>
            </a:r>
            <a:r>
              <a:rPr lang="en-US" dirty="0" smtClean="0"/>
              <a:t> screen with dual-sensor detection system.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481455" y="3370679"/>
            <a:ext cx="914400" cy="765751"/>
          </a:xfrm>
          <a:prstGeom prst="straightConnector1">
            <a:avLst/>
          </a:prstGeom>
          <a:ln w="31750">
            <a:solidFill>
              <a:srgbClr val="FF24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644269" y="3516696"/>
            <a:ext cx="675491" cy="208479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8944022" y="4656704"/>
            <a:ext cx="3247978" cy="1002343"/>
            <a:chOff x="8755238" y="4872020"/>
            <a:chExt cx="3247978" cy="1002343"/>
          </a:xfrm>
          <a:effectLst>
            <a:outerShdw blurRad="50800" dist="762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204596">
              <a:off x="8755238" y="4872020"/>
              <a:ext cx="3247978" cy="1002343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0374284" y="4987636"/>
              <a:ext cx="565265" cy="550125"/>
              <a:chOff x="10374284" y="4987636"/>
              <a:chExt cx="565265" cy="550125"/>
            </a:xfrm>
            <a:effectLst>
              <a:outerShdw blurRad="50800" dist="76200" dir="2700000" algn="tl" rotWithShape="0">
                <a:srgbClr val="FF0000">
                  <a:alpha val="40000"/>
                </a:srgbClr>
              </a:outerShdw>
            </a:effectLst>
          </p:grpSpPr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10374284" y="4987637"/>
                <a:ext cx="2771" cy="5501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10377055" y="4987636"/>
                <a:ext cx="562494" cy="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7290566" y="5465319"/>
            <a:ext cx="239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mtClean="0">
                <a:solidFill>
                  <a:schemeClr val="accent2"/>
                </a:solidFill>
              </a:rPr>
              <a:t>wire scanner</a:t>
            </a:r>
            <a:br>
              <a:rPr lang="en-US" altLang="en-US" smtClean="0">
                <a:solidFill>
                  <a:schemeClr val="accent2"/>
                </a:solidFill>
              </a:rPr>
            </a:br>
            <a:r>
              <a:rPr lang="en-US" altLang="en-US" smtClean="0">
                <a:solidFill>
                  <a:schemeClr val="accent2"/>
                </a:solidFill>
              </a:rPr>
              <a:t>assembly</a:t>
            </a:r>
            <a:endParaRPr lang="en-US" altLang="en-US" dirty="0" smtClean="0">
              <a:solidFill>
                <a:schemeClr val="accent2"/>
              </a:solidFill>
            </a:endParaRPr>
          </a:p>
        </p:txBody>
      </p:sp>
      <p:sp>
        <p:nvSpPr>
          <p:cNvPr id="28" name="Rectangle 39"/>
          <p:cNvSpPr>
            <a:spLocks noChangeArrowheads="1"/>
          </p:cNvSpPr>
          <p:nvPr/>
        </p:nvSpPr>
        <p:spPr bwMode="auto">
          <a:xfrm>
            <a:off x="5909211" y="3753554"/>
            <a:ext cx="239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mtClean="0">
                <a:solidFill>
                  <a:srgbClr val="FF0000"/>
                </a:solidFill>
              </a:rPr>
              <a:t>YAG </a:t>
            </a:r>
            <a:br>
              <a:rPr lang="en-US" altLang="en-US" smtClean="0">
                <a:solidFill>
                  <a:srgbClr val="FF0000"/>
                </a:solidFill>
              </a:rPr>
            </a:br>
            <a:r>
              <a:rPr lang="en-US" altLang="en-US" smtClean="0">
                <a:solidFill>
                  <a:srgbClr val="FF0000"/>
                </a:solidFill>
              </a:rPr>
              <a:t>screen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10562401" y="4792115"/>
            <a:ext cx="289141" cy="3314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0500"/>
            <a:ext cx="12192000" cy="111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Measurement of halo 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∼</m:t>
                    </m:r>
                    <m:r>
                      <a:rPr lang="en-US" b="1" i="1" smtClean="0">
                        <a:latin typeface="Cambria Math" charset="0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dirty="0" smtClean="0"/>
                  <a:t> fraction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087" t="-26214" b="-44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78"/>
            <a:ext cx="6227618" cy="5023555"/>
          </a:xfrm>
        </p:spPr>
        <p:txBody>
          <a:bodyPr/>
          <a:lstStyle/>
          <a:p>
            <a:r>
              <a:rPr lang="en-US" dirty="0" smtClean="0"/>
              <a:t>Detection </a:t>
            </a:r>
            <a:br>
              <a:rPr lang="en-US" dirty="0" smtClean="0"/>
            </a:br>
            <a:r>
              <a:rPr lang="en-US" dirty="0" smtClean="0"/>
              <a:t>optics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Magnetized beam will be transported for 50-70 m and halo diagnosed</a:t>
            </a:r>
          </a:p>
          <a:p>
            <a:r>
              <a:rPr lang="en-US" dirty="0" smtClean="0"/>
              <a:t>Mapping of </a:t>
            </a:r>
            <a:r>
              <a:rPr lang="en-US" dirty="0" err="1" smtClean="0"/>
              <a:t>eigen</a:t>
            </a:r>
            <a:r>
              <a:rPr lang="en-US" dirty="0"/>
              <a:t>-</a:t>
            </a:r>
            <a:r>
              <a:rPr lang="en-US" dirty="0" smtClean="0"/>
              <a:t>emittance will be done in 45-deg frame (w. normal quad)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THPD65F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14" y="1162608"/>
            <a:ext cx="4747569" cy="41522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39417" y="3056000"/>
            <a:ext cx="714895" cy="415636"/>
            <a:chOff x="681644" y="2809702"/>
            <a:chExt cx="714895" cy="41563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1199805" y="2925580"/>
              <a:ext cx="196734" cy="1861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1644" y="2809702"/>
              <a:ext cx="581891" cy="4156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2911908" y="3022749"/>
            <a:ext cx="279862" cy="448887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048280" y="3022749"/>
            <a:ext cx="74815" cy="4955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405134" y="3042149"/>
            <a:ext cx="74815" cy="4955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037687" y="3274911"/>
            <a:ext cx="38668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244126" y="3028299"/>
            <a:ext cx="74815" cy="4955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>
            <a:off x="2564274" y="2711066"/>
            <a:ext cx="1046012" cy="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 rot="5400000">
            <a:off x="2737340" y="1658289"/>
            <a:ext cx="714895" cy="415636"/>
            <a:chOff x="681644" y="2809702"/>
            <a:chExt cx="714895" cy="415636"/>
          </a:xfrm>
          <a:solidFill>
            <a:schemeClr val="accent4">
              <a:lumMod val="75000"/>
            </a:schemeClr>
          </a:solidFill>
        </p:grpSpPr>
        <p:sp>
          <p:nvSpPr>
            <p:cNvPr id="27" name="Rectangle 26"/>
            <p:cNvSpPr/>
            <p:nvPr/>
          </p:nvSpPr>
          <p:spPr>
            <a:xfrm>
              <a:off x="1199805" y="2925580"/>
              <a:ext cx="196734" cy="1861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1644" y="2809702"/>
              <a:ext cx="581891" cy="4156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Oval 28"/>
          <p:cNvSpPr/>
          <p:nvPr/>
        </p:nvSpPr>
        <p:spPr>
          <a:xfrm rot="16200000">
            <a:off x="3044915" y="2266297"/>
            <a:ext cx="74815" cy="4955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816322" y="3189119"/>
            <a:ext cx="45719" cy="1855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2942560" y="1676986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chemeClr val="accent2"/>
                </a:solidFill>
              </a:rPr>
              <a:t>CCD #1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33" name="Rectangle 38"/>
          <p:cNvSpPr>
            <a:spLocks noChangeArrowheads="1"/>
          </p:cNvSpPr>
          <p:nvPr/>
        </p:nvSpPr>
        <p:spPr bwMode="auto">
          <a:xfrm>
            <a:off x="596656" y="2626636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chemeClr val="accent2"/>
                </a:solidFill>
              </a:rPr>
              <a:t>CCD #2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4238346" y="2559966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mtClean="0">
                <a:solidFill>
                  <a:schemeClr val="accent6"/>
                </a:solidFill>
              </a:rPr>
              <a:t>L1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sp>
        <p:nvSpPr>
          <p:cNvPr id="35" name="Rectangle 38"/>
          <p:cNvSpPr>
            <a:spLocks noChangeArrowheads="1"/>
          </p:cNvSpPr>
          <p:nvPr/>
        </p:nvSpPr>
        <p:spPr bwMode="auto">
          <a:xfrm>
            <a:off x="2588804" y="2562673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mtClean="0">
                <a:solidFill>
                  <a:schemeClr val="accent6"/>
                </a:solidFill>
              </a:rPr>
              <a:t>L2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sp>
        <p:nvSpPr>
          <p:cNvPr id="36" name="Rectangle 38"/>
          <p:cNvSpPr>
            <a:spLocks noChangeArrowheads="1"/>
          </p:cNvSpPr>
          <p:nvPr/>
        </p:nvSpPr>
        <p:spPr bwMode="auto">
          <a:xfrm>
            <a:off x="1800507" y="2267076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chemeClr val="accent6"/>
                </a:solidFill>
              </a:rPr>
              <a:t>L3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1455942" y="2669863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mtClean="0">
                <a:solidFill>
                  <a:schemeClr val="accent6"/>
                </a:solidFill>
              </a:rPr>
              <a:t>L3</a:t>
            </a:r>
            <a:endParaRPr lang="en-US" altLang="en-US" dirty="0">
              <a:solidFill>
                <a:schemeClr val="accent6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5571988" y="2960076"/>
            <a:ext cx="659476" cy="624148"/>
          </a:xfrm>
          <a:prstGeom prst="line">
            <a:avLst/>
          </a:prstGeom>
          <a:ln w="444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Notched Right Arrow 39"/>
          <p:cNvSpPr/>
          <p:nvPr/>
        </p:nvSpPr>
        <p:spPr>
          <a:xfrm rot="5400000">
            <a:off x="5214897" y="2435502"/>
            <a:ext cx="1314584" cy="308506"/>
          </a:xfrm>
          <a:prstGeom prst="notchedRight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8"/>
          <p:cNvSpPr>
            <a:spLocks noChangeArrowheads="1"/>
          </p:cNvSpPr>
          <p:nvPr/>
        </p:nvSpPr>
        <p:spPr bwMode="auto">
          <a:xfrm rot="5400000">
            <a:off x="5324593" y="2223123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n-US" alt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beam</a:t>
            </a:r>
            <a:endParaRPr lang="en-US" alt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2072880" y="2733237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rgbClr val="7030A0"/>
                </a:solidFill>
              </a:rPr>
              <a:t>BS</a:t>
            </a:r>
            <a:endParaRPr lang="en-US" altLang="en-US" dirty="0">
              <a:solidFill>
                <a:srgbClr val="7030A0"/>
              </a:solidFill>
            </a:endParaRPr>
          </a:p>
        </p:txBody>
      </p:sp>
      <p:sp>
        <p:nvSpPr>
          <p:cNvPr id="43" name="Rectangle 38"/>
          <p:cNvSpPr>
            <a:spLocks noChangeArrowheads="1"/>
          </p:cNvSpPr>
          <p:nvPr/>
        </p:nvSpPr>
        <p:spPr bwMode="auto">
          <a:xfrm>
            <a:off x="1903320" y="3337635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mtClean="0">
                <a:solidFill>
                  <a:srgbClr val="FF2B2E"/>
                </a:solidFill>
              </a:rPr>
              <a:t>mask</a:t>
            </a:r>
            <a:endParaRPr lang="en-US" altLang="en-US" dirty="0">
              <a:solidFill>
                <a:srgbClr val="FF2B2E"/>
              </a:solidFill>
            </a:endParaRPr>
          </a:p>
        </p:txBody>
      </p:sp>
      <p:sp>
        <p:nvSpPr>
          <p:cNvPr id="44" name="Up-Down Arrow 43"/>
          <p:cNvSpPr/>
          <p:nvPr/>
        </p:nvSpPr>
        <p:spPr>
          <a:xfrm>
            <a:off x="10906300" y="1677990"/>
            <a:ext cx="166254" cy="1828976"/>
          </a:xfrm>
          <a:prstGeom prst="up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-Down Arrow 44"/>
          <p:cNvSpPr/>
          <p:nvPr/>
        </p:nvSpPr>
        <p:spPr>
          <a:xfrm>
            <a:off x="11385979" y="2729297"/>
            <a:ext cx="166254" cy="1828976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 rot="16200000">
            <a:off x="10358215" y="2255282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accent2"/>
                </a:solidFill>
              </a:rPr>
              <a:t>CCD #1</a:t>
            </a:r>
            <a:endParaRPr lang="en-US" altLang="en-US" b="1" dirty="0">
              <a:solidFill>
                <a:schemeClr val="accent2"/>
              </a:solidFill>
            </a:endParaRPr>
          </a:p>
        </p:txBody>
      </p:sp>
      <p:sp>
        <p:nvSpPr>
          <p:cNvPr id="47" name="Rectangle 38"/>
          <p:cNvSpPr>
            <a:spLocks noChangeArrowheads="1"/>
          </p:cNvSpPr>
          <p:nvPr/>
        </p:nvSpPr>
        <p:spPr bwMode="auto">
          <a:xfrm rot="16200000">
            <a:off x="10805195" y="3467842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="1" dirty="0" smtClean="0">
                <a:solidFill>
                  <a:schemeClr val="accent4">
                    <a:lumMod val="75000"/>
                  </a:schemeClr>
                </a:solidFill>
              </a:rPr>
              <a:t>CCD #2</a:t>
            </a:r>
            <a:endParaRPr lang="en-US" alt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19612" y="1254904"/>
            <a:ext cx="2009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P. Evtushenko </a:t>
            </a:r>
          </a:p>
        </p:txBody>
      </p:sp>
    </p:spTree>
    <p:extLst>
      <p:ext uri="{BB962C8B-B14F-4D97-AF65-F5344CB8AC3E}">
        <p14:creationId xmlns:p14="http://schemas.microsoft.com/office/powerpoint/2010/main" val="13078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758" y="1101916"/>
            <a:ext cx="5956300" cy="3729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of a new merger concept (during year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1286582"/>
            <a:ext cx="5868988" cy="511492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Straight merger concept (see talk by K. </a:t>
            </a:r>
            <a:r>
              <a:rPr lang="en-US" dirty="0" err="1" smtClean="0"/>
              <a:t>Deitrick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RF deflecting cavity with superimposed </a:t>
            </a:r>
            <a:br>
              <a:rPr lang="en-US" dirty="0" smtClean="0"/>
            </a:br>
            <a:r>
              <a:rPr lang="en-US" dirty="0" err="1" smtClean="0"/>
              <a:t>magnetostatic</a:t>
            </a:r>
            <a:r>
              <a:rPr lang="en-US" dirty="0" smtClean="0"/>
              <a:t> fields. </a:t>
            </a:r>
          </a:p>
          <a:p>
            <a:pPr lvl="1"/>
            <a:r>
              <a:rPr lang="en-US" dirty="0" smtClean="0"/>
              <a:t>Separation of injector and recirculated beam with angular separation sufficient for septum magnet. </a:t>
            </a:r>
          </a:p>
          <a:p>
            <a:r>
              <a:rPr lang="en-US" dirty="0" smtClean="0"/>
              <a:t>Preliminary tests done at Cornell</a:t>
            </a:r>
          </a:p>
          <a:p>
            <a:r>
              <a:rPr lang="en-US" dirty="0" smtClean="0"/>
              <a:t>Follow up tests at FAST:</a:t>
            </a:r>
          </a:p>
          <a:p>
            <a:pPr lvl="1"/>
            <a:r>
              <a:rPr lang="en-US" dirty="0" smtClean="0"/>
              <a:t>beam degradation due to RF field</a:t>
            </a:r>
          </a:p>
          <a:p>
            <a:pPr lvl="1"/>
            <a:r>
              <a:rPr lang="en-US" dirty="0" smtClean="0"/>
              <a:t>Impact on magnetization</a:t>
            </a:r>
          </a:p>
          <a:p>
            <a:pPr lvl="1"/>
            <a:r>
              <a:rPr lang="en-US" dirty="0" smtClean="0"/>
              <a:t>Depending on location; RF cavity will also be used as a longitudinal phase space diagnostics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82200" y="1101916"/>
            <a:ext cx="173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(from A. Hutton)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372" y="4943922"/>
            <a:ext cx="5028789" cy="149496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Dodecagon 12"/>
          <p:cNvSpPr/>
          <p:nvPr/>
        </p:nvSpPr>
        <p:spPr>
          <a:xfrm>
            <a:off x="6553200" y="5554133"/>
            <a:ext cx="287867" cy="237067"/>
          </a:xfrm>
          <a:prstGeom prst="dodec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92812" y="576124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B050"/>
                </a:solidFill>
              </a:rPr>
              <a:t>RF+B</a:t>
            </a:r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0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1" y="1520686"/>
            <a:ext cx="10438872" cy="4880819"/>
          </a:xfrm>
        </p:spPr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High-charge magnetized beam: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Simulation of 3.2 </a:t>
            </a:r>
            <a:r>
              <a:rPr lang="en-US" dirty="0" err="1" smtClean="0"/>
              <a:t>nC</a:t>
            </a:r>
            <a:r>
              <a:rPr lang="en-US" dirty="0" smtClean="0"/>
              <a:t> magnetized beam with parameters consistent with JLEIC mostly done; need to understand limiting effects associated with mapping into conventional emittances (flat-beam transform).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Simulations of transport of magnetized </a:t>
            </a:r>
            <a:r>
              <a:rPr lang="en-US" smtClean="0"/>
              <a:t>beams started. </a:t>
            </a:r>
            <a:endParaRPr lang="en-US" dirty="0" smtClean="0"/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Beam experiment on magnetized beam formation &amp; characterization in preparation.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High-current </a:t>
            </a:r>
            <a:r>
              <a:rPr lang="en-US" dirty="0"/>
              <a:t>magnetized </a:t>
            </a:r>
            <a:r>
              <a:rPr lang="en-US" dirty="0" smtClean="0"/>
              <a:t>beams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Possible locations for the LDRD identified, final locations to be selected based on simulations  (1.b).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New merger </a:t>
            </a:r>
            <a:r>
              <a:rPr lang="en-US" dirty="0" smtClean="0"/>
              <a:t>concept</a:t>
            </a:r>
            <a:endParaRPr lang="en-US" dirty="0"/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planned in year 2, identified a 1.3-GHz power supply, location of experiment not yet decided.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72201" y="1319411"/>
            <a:ext cx="5581497" cy="1759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7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77"/>
            <a:ext cx="9785465" cy="5023555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High-charge magnetized beam:</a:t>
            </a:r>
          </a:p>
          <a:p>
            <a:pPr lvl="1"/>
            <a:r>
              <a:rPr lang="en-US" dirty="0" smtClean="0"/>
              <a:t>Production of high-charge (3.2 </a:t>
            </a:r>
            <a:r>
              <a:rPr lang="en-US" dirty="0" err="1" smtClean="0"/>
              <a:t>nC</a:t>
            </a:r>
            <a:r>
              <a:rPr lang="en-US" dirty="0" smtClean="0"/>
              <a:t>) magnetized beam </a:t>
            </a:r>
          </a:p>
          <a:p>
            <a:pPr lvl="1"/>
            <a:r>
              <a:rPr lang="en-US" dirty="0" smtClean="0"/>
              <a:t>characterization </a:t>
            </a:r>
            <a:r>
              <a:rPr lang="en-US" dirty="0"/>
              <a:t>of </a:t>
            </a:r>
            <a:r>
              <a:rPr lang="en-US" dirty="0" smtClean="0"/>
              <a:t>magnetization</a:t>
            </a:r>
          </a:p>
          <a:p>
            <a:pPr lvl="1"/>
            <a:r>
              <a:rPr lang="en-US" dirty="0" smtClean="0"/>
              <a:t>Transport + manipulation over long beamline including use of locally non-symmetric optics</a:t>
            </a:r>
            <a:endParaRPr lang="en-US" dirty="0"/>
          </a:p>
          <a:p>
            <a:pPr lvl="0"/>
            <a:r>
              <a:rPr lang="en-US" dirty="0" smtClean="0"/>
              <a:t>High-current magnetized beams </a:t>
            </a:r>
            <a:r>
              <a:rPr lang="en-US" b="1" dirty="0" smtClean="0"/>
              <a:t>→</a:t>
            </a:r>
            <a:r>
              <a:rPr lang="en-US" dirty="0" smtClean="0"/>
              <a:t> understanding halo</a:t>
            </a:r>
          </a:p>
          <a:p>
            <a:pPr lvl="1"/>
            <a:r>
              <a:rPr lang="en-US" dirty="0" smtClean="0"/>
              <a:t>Explore halo formation in magnetized beam using a long-dynamical range diagnostics (LDRD)</a:t>
            </a:r>
            <a:endParaRPr lang="en-US" dirty="0"/>
          </a:p>
          <a:p>
            <a:pPr lvl="0"/>
            <a:r>
              <a:rPr lang="en-US" dirty="0" smtClean="0"/>
              <a:t>New merger concept:</a:t>
            </a:r>
            <a:endParaRPr lang="en-US" dirty="0"/>
          </a:p>
          <a:p>
            <a:pPr lvl="1"/>
            <a:r>
              <a:rPr lang="en-US" dirty="0" smtClean="0"/>
              <a:t>Tests of </a:t>
            </a:r>
            <a:r>
              <a:rPr lang="en-US" dirty="0"/>
              <a:t>merger concept combining </a:t>
            </a:r>
            <a:r>
              <a:rPr lang="en-US" dirty="0" smtClean="0"/>
              <a:t>RF deflector </a:t>
            </a:r>
            <a:r>
              <a:rPr lang="en-US" dirty="0"/>
              <a:t>and magnetic </a:t>
            </a:r>
            <a:r>
              <a:rPr lang="en-US" dirty="0" smtClean="0"/>
              <a:t>coil proposed by A. Hutton -- augmenting recent test at Cornell.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623665" y="1129908"/>
            <a:ext cx="457199" cy="3014324"/>
          </a:xfrm>
          <a:prstGeom prst="rect">
            <a:avLst/>
          </a:prstGeom>
          <a:solidFill>
            <a:schemeClr val="accent4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53800" y="3675273"/>
            <a:ext cx="457199" cy="2326515"/>
          </a:xfrm>
          <a:prstGeom prst="rect">
            <a:avLst/>
          </a:prstGeom>
          <a:solidFill>
            <a:schemeClr val="accent4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0094414" y="2123731"/>
            <a:ext cx="151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YEAR 1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0946744" y="4576759"/>
            <a:ext cx="1271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YEAR 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2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3276">
            <a:off x="6126355" y="1917305"/>
            <a:ext cx="775212" cy="417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FAST facility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P. Piot | 2018 EIC collaboration meeting, </a:t>
            </a:r>
            <a:r>
              <a:rPr lang="en-US" dirty="0" err="1" smtClean="0"/>
              <a:t>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9" name="Group 272"/>
          <p:cNvGrpSpPr>
            <a:grpSpLocks/>
          </p:cNvGrpSpPr>
          <p:nvPr/>
        </p:nvGrpSpPr>
        <p:grpSpPr bwMode="auto">
          <a:xfrm>
            <a:off x="780260" y="1989861"/>
            <a:ext cx="482912" cy="227037"/>
            <a:chOff x="2736" y="2256"/>
            <a:chExt cx="2112" cy="624"/>
          </a:xfrm>
          <a:solidFill>
            <a:srgbClr val="937333"/>
          </a:solidFill>
        </p:grpSpPr>
        <p:sp>
          <p:nvSpPr>
            <p:cNvPr id="10" name="Oval 273"/>
            <p:cNvSpPr>
              <a:spLocks noChangeArrowheads="1"/>
            </p:cNvSpPr>
            <p:nvPr/>
          </p:nvSpPr>
          <p:spPr bwMode="auto">
            <a:xfrm>
              <a:off x="2928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274"/>
            <p:cNvSpPr>
              <a:spLocks noChangeArrowheads="1"/>
            </p:cNvSpPr>
            <p:nvPr/>
          </p:nvSpPr>
          <p:spPr bwMode="auto">
            <a:xfrm>
              <a:off x="3120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275"/>
            <p:cNvSpPr>
              <a:spLocks noChangeArrowheads="1"/>
            </p:cNvSpPr>
            <p:nvPr/>
          </p:nvSpPr>
          <p:spPr bwMode="auto">
            <a:xfrm>
              <a:off x="3312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276"/>
            <p:cNvSpPr>
              <a:spLocks noChangeArrowheads="1"/>
            </p:cNvSpPr>
            <p:nvPr/>
          </p:nvSpPr>
          <p:spPr bwMode="auto">
            <a:xfrm>
              <a:off x="3504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277"/>
            <p:cNvSpPr>
              <a:spLocks noChangeArrowheads="1"/>
            </p:cNvSpPr>
            <p:nvPr/>
          </p:nvSpPr>
          <p:spPr bwMode="auto">
            <a:xfrm>
              <a:off x="3696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278"/>
            <p:cNvSpPr>
              <a:spLocks noChangeArrowheads="1"/>
            </p:cNvSpPr>
            <p:nvPr/>
          </p:nvSpPr>
          <p:spPr bwMode="auto">
            <a:xfrm>
              <a:off x="3888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279"/>
            <p:cNvSpPr>
              <a:spLocks noChangeArrowheads="1"/>
            </p:cNvSpPr>
            <p:nvPr/>
          </p:nvSpPr>
          <p:spPr bwMode="auto">
            <a:xfrm>
              <a:off x="4080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Oval 280"/>
            <p:cNvSpPr>
              <a:spLocks noChangeArrowheads="1"/>
            </p:cNvSpPr>
            <p:nvPr/>
          </p:nvSpPr>
          <p:spPr bwMode="auto">
            <a:xfrm>
              <a:off x="4272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281"/>
            <p:cNvSpPr>
              <a:spLocks noChangeArrowheads="1"/>
            </p:cNvSpPr>
            <p:nvPr/>
          </p:nvSpPr>
          <p:spPr bwMode="auto">
            <a:xfrm>
              <a:off x="4464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282"/>
            <p:cNvSpPr>
              <a:spLocks noChangeArrowheads="1"/>
            </p:cNvSpPr>
            <p:nvPr/>
          </p:nvSpPr>
          <p:spPr bwMode="auto">
            <a:xfrm>
              <a:off x="2736" y="2496"/>
              <a:ext cx="2112" cy="144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0" name="Group 272"/>
          <p:cNvGrpSpPr>
            <a:grpSpLocks/>
          </p:cNvGrpSpPr>
          <p:nvPr/>
        </p:nvGrpSpPr>
        <p:grpSpPr bwMode="auto">
          <a:xfrm>
            <a:off x="1312092" y="1989861"/>
            <a:ext cx="482912" cy="227037"/>
            <a:chOff x="2736" y="2256"/>
            <a:chExt cx="2112" cy="624"/>
          </a:xfrm>
          <a:solidFill>
            <a:srgbClr val="937333"/>
          </a:solidFill>
        </p:grpSpPr>
        <p:sp>
          <p:nvSpPr>
            <p:cNvPr id="21" name="Oval 273"/>
            <p:cNvSpPr>
              <a:spLocks noChangeArrowheads="1"/>
            </p:cNvSpPr>
            <p:nvPr/>
          </p:nvSpPr>
          <p:spPr bwMode="auto">
            <a:xfrm>
              <a:off x="2928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274"/>
            <p:cNvSpPr>
              <a:spLocks noChangeArrowheads="1"/>
            </p:cNvSpPr>
            <p:nvPr/>
          </p:nvSpPr>
          <p:spPr bwMode="auto">
            <a:xfrm>
              <a:off x="3120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275"/>
            <p:cNvSpPr>
              <a:spLocks noChangeArrowheads="1"/>
            </p:cNvSpPr>
            <p:nvPr/>
          </p:nvSpPr>
          <p:spPr bwMode="auto">
            <a:xfrm>
              <a:off x="3312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276"/>
            <p:cNvSpPr>
              <a:spLocks noChangeArrowheads="1"/>
            </p:cNvSpPr>
            <p:nvPr/>
          </p:nvSpPr>
          <p:spPr bwMode="auto">
            <a:xfrm>
              <a:off x="3504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77"/>
            <p:cNvSpPr>
              <a:spLocks noChangeArrowheads="1"/>
            </p:cNvSpPr>
            <p:nvPr/>
          </p:nvSpPr>
          <p:spPr bwMode="auto">
            <a:xfrm>
              <a:off x="3696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Oval 278"/>
            <p:cNvSpPr>
              <a:spLocks noChangeArrowheads="1"/>
            </p:cNvSpPr>
            <p:nvPr/>
          </p:nvSpPr>
          <p:spPr bwMode="auto">
            <a:xfrm>
              <a:off x="3888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Oval 279"/>
            <p:cNvSpPr>
              <a:spLocks noChangeArrowheads="1"/>
            </p:cNvSpPr>
            <p:nvPr/>
          </p:nvSpPr>
          <p:spPr bwMode="auto">
            <a:xfrm>
              <a:off x="4080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Oval 280"/>
            <p:cNvSpPr>
              <a:spLocks noChangeArrowheads="1"/>
            </p:cNvSpPr>
            <p:nvPr/>
          </p:nvSpPr>
          <p:spPr bwMode="auto">
            <a:xfrm>
              <a:off x="4272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281"/>
            <p:cNvSpPr>
              <a:spLocks noChangeArrowheads="1"/>
            </p:cNvSpPr>
            <p:nvPr/>
          </p:nvSpPr>
          <p:spPr bwMode="auto">
            <a:xfrm>
              <a:off x="4464" y="2256"/>
              <a:ext cx="192" cy="624"/>
            </a:xfrm>
            <a:prstGeom prst="ellipse">
              <a:avLst/>
            </a:prstGeom>
            <a:grpFill/>
            <a:ln w="38100">
              <a:noFill/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Rectangle 282"/>
            <p:cNvSpPr>
              <a:spLocks noChangeArrowheads="1"/>
            </p:cNvSpPr>
            <p:nvPr/>
          </p:nvSpPr>
          <p:spPr bwMode="auto">
            <a:xfrm>
              <a:off x="2736" y="2496"/>
              <a:ext cx="2112" cy="144"/>
            </a:xfrm>
            <a:prstGeom prst="rect">
              <a:avLst/>
            </a:prstGeom>
            <a:grpFill/>
            <a:ln w="381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1795004" y="2103380"/>
            <a:ext cx="311664" cy="938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2728502" y="1989861"/>
            <a:ext cx="1499343" cy="229408"/>
            <a:chOff x="2737864" y="772140"/>
            <a:chExt cx="1850552" cy="229408"/>
          </a:xfrm>
          <a:effectLst/>
        </p:grpSpPr>
        <p:grpSp>
          <p:nvGrpSpPr>
            <p:cNvPr id="33" name="Group 272"/>
            <p:cNvGrpSpPr>
              <a:grpSpLocks/>
            </p:cNvGrpSpPr>
            <p:nvPr/>
          </p:nvGrpSpPr>
          <p:grpSpPr bwMode="auto">
            <a:xfrm>
              <a:off x="2737864" y="772140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67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8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4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6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4" name="Group 272"/>
            <p:cNvGrpSpPr>
              <a:grpSpLocks/>
            </p:cNvGrpSpPr>
            <p:nvPr/>
          </p:nvGrpSpPr>
          <p:grpSpPr bwMode="auto">
            <a:xfrm>
              <a:off x="4105504" y="774511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57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272"/>
            <p:cNvGrpSpPr>
              <a:grpSpLocks/>
            </p:cNvGrpSpPr>
            <p:nvPr/>
          </p:nvGrpSpPr>
          <p:grpSpPr bwMode="auto">
            <a:xfrm>
              <a:off x="3653822" y="772140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47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272"/>
            <p:cNvGrpSpPr>
              <a:grpSpLocks/>
            </p:cNvGrpSpPr>
            <p:nvPr/>
          </p:nvGrpSpPr>
          <p:grpSpPr bwMode="auto">
            <a:xfrm>
              <a:off x="3191730" y="772140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37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4196615" y="1986467"/>
            <a:ext cx="1499343" cy="229408"/>
            <a:chOff x="2737864" y="772140"/>
            <a:chExt cx="1850552" cy="229408"/>
          </a:xfrm>
          <a:effectLst/>
        </p:grpSpPr>
        <p:grpSp>
          <p:nvGrpSpPr>
            <p:cNvPr id="78" name="Group 272"/>
            <p:cNvGrpSpPr>
              <a:grpSpLocks/>
            </p:cNvGrpSpPr>
            <p:nvPr/>
          </p:nvGrpSpPr>
          <p:grpSpPr bwMode="auto">
            <a:xfrm>
              <a:off x="2737864" y="772140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112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1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9" name="Group 272"/>
            <p:cNvGrpSpPr>
              <a:grpSpLocks/>
            </p:cNvGrpSpPr>
            <p:nvPr/>
          </p:nvGrpSpPr>
          <p:grpSpPr bwMode="auto">
            <a:xfrm>
              <a:off x="4105504" y="774511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102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0" name="Group 272"/>
            <p:cNvGrpSpPr>
              <a:grpSpLocks/>
            </p:cNvGrpSpPr>
            <p:nvPr/>
          </p:nvGrpSpPr>
          <p:grpSpPr bwMode="auto">
            <a:xfrm>
              <a:off x="3653822" y="772140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92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9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1" name="Group 272"/>
            <p:cNvGrpSpPr>
              <a:grpSpLocks/>
            </p:cNvGrpSpPr>
            <p:nvPr/>
          </p:nvGrpSpPr>
          <p:grpSpPr bwMode="auto">
            <a:xfrm>
              <a:off x="3191730" y="772140"/>
              <a:ext cx="482912" cy="227037"/>
              <a:chOff x="2736" y="2256"/>
              <a:chExt cx="2112" cy="624"/>
            </a:xfrm>
            <a:solidFill>
              <a:srgbClr val="937333"/>
            </a:solidFill>
          </p:grpSpPr>
          <p:sp>
            <p:nvSpPr>
              <p:cNvPr id="82" name="Oval 273"/>
              <p:cNvSpPr>
                <a:spLocks noChangeArrowheads="1"/>
              </p:cNvSpPr>
              <p:nvPr/>
            </p:nvSpPr>
            <p:spPr bwMode="auto">
              <a:xfrm>
                <a:off x="292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Oval 274"/>
              <p:cNvSpPr>
                <a:spLocks noChangeArrowheads="1"/>
              </p:cNvSpPr>
              <p:nvPr/>
            </p:nvSpPr>
            <p:spPr bwMode="auto">
              <a:xfrm>
                <a:off x="312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Oval 275"/>
              <p:cNvSpPr>
                <a:spLocks noChangeArrowheads="1"/>
              </p:cNvSpPr>
              <p:nvPr/>
            </p:nvSpPr>
            <p:spPr bwMode="auto">
              <a:xfrm>
                <a:off x="331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Oval 276"/>
              <p:cNvSpPr>
                <a:spLocks noChangeArrowheads="1"/>
              </p:cNvSpPr>
              <p:nvPr/>
            </p:nvSpPr>
            <p:spPr bwMode="auto">
              <a:xfrm>
                <a:off x="350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Oval 277"/>
              <p:cNvSpPr>
                <a:spLocks noChangeArrowheads="1"/>
              </p:cNvSpPr>
              <p:nvPr/>
            </p:nvSpPr>
            <p:spPr bwMode="auto">
              <a:xfrm>
                <a:off x="3696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Oval 278"/>
              <p:cNvSpPr>
                <a:spLocks noChangeArrowheads="1"/>
              </p:cNvSpPr>
              <p:nvPr/>
            </p:nvSpPr>
            <p:spPr bwMode="auto">
              <a:xfrm>
                <a:off x="3888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Oval 279"/>
              <p:cNvSpPr>
                <a:spLocks noChangeArrowheads="1"/>
              </p:cNvSpPr>
              <p:nvPr/>
            </p:nvSpPr>
            <p:spPr bwMode="auto">
              <a:xfrm>
                <a:off x="4080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Oval 280"/>
              <p:cNvSpPr>
                <a:spLocks noChangeArrowheads="1"/>
              </p:cNvSpPr>
              <p:nvPr/>
            </p:nvSpPr>
            <p:spPr bwMode="auto">
              <a:xfrm>
                <a:off x="4272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Oval 281"/>
              <p:cNvSpPr>
                <a:spLocks noChangeArrowheads="1"/>
              </p:cNvSpPr>
              <p:nvPr/>
            </p:nvSpPr>
            <p:spPr bwMode="auto">
              <a:xfrm>
                <a:off x="4464" y="2256"/>
                <a:ext cx="192" cy="624"/>
              </a:xfrm>
              <a:prstGeom prst="ellipse">
                <a:avLst/>
              </a:prstGeom>
              <a:grpFill/>
              <a:ln w="38100">
                <a:noFill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Rectangle 282"/>
              <p:cNvSpPr>
                <a:spLocks noChangeArrowheads="1"/>
              </p:cNvSpPr>
              <p:nvPr/>
            </p:nvSpPr>
            <p:spPr bwMode="auto">
              <a:xfrm>
                <a:off x="2736" y="2496"/>
                <a:ext cx="2112" cy="144"/>
              </a:xfrm>
              <a:prstGeom prst="rect">
                <a:avLst/>
              </a:prstGeom>
              <a:grpFill/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cxnSp>
        <p:nvCxnSpPr>
          <p:cNvPr id="122" name="Straight Arrow Connector 121"/>
          <p:cNvCxnSpPr/>
          <p:nvPr/>
        </p:nvCxnSpPr>
        <p:spPr>
          <a:xfrm>
            <a:off x="5695958" y="2102868"/>
            <a:ext cx="2328700" cy="51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8024658" y="2089715"/>
            <a:ext cx="2312247" cy="642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9680844" y="2452095"/>
            <a:ext cx="1283651" cy="1000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9284816" y="2115934"/>
            <a:ext cx="396028" cy="344581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356398" y="1986467"/>
            <a:ext cx="132080" cy="2304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Arrow Connector 126"/>
          <p:cNvCxnSpPr/>
          <p:nvPr/>
        </p:nvCxnSpPr>
        <p:spPr>
          <a:xfrm flipV="1">
            <a:off x="488478" y="2103380"/>
            <a:ext cx="291782" cy="59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ounded Rectangle 127"/>
          <p:cNvSpPr/>
          <p:nvPr/>
        </p:nvSpPr>
        <p:spPr>
          <a:xfrm>
            <a:off x="2697272" y="1986467"/>
            <a:ext cx="2998686" cy="232802"/>
          </a:xfrm>
          <a:prstGeom prst="roundRect">
            <a:avLst/>
          </a:prstGeom>
          <a:gradFill flip="none" rotWithShape="1">
            <a:gsLst>
              <a:gs pos="0">
                <a:srgbClr val="FFFF00">
                  <a:alpha val="44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3037079" y="1600237"/>
            <a:ext cx="228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superconducting </a:t>
            </a:r>
            <a:r>
              <a:rPr lang="en-US" b="1" dirty="0" err="1" smtClean="0">
                <a:solidFill>
                  <a:srgbClr val="000090"/>
                </a:solidFill>
              </a:rPr>
              <a:t>linac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52328" y="2483636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superconducting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</a:rPr>
              <a:t>accelerating cavities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335886" y="1323238"/>
            <a:ext cx="173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50-MeV injector 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</a:rPr>
              <a:t>section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69828" y="1432469"/>
            <a:ext cx="82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RF gun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1218207" y="2306193"/>
            <a:ext cx="97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e- dump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0995395" y="2260782"/>
            <a:ext cx="115671" cy="421484"/>
          </a:xfrm>
          <a:prstGeom prst="rect">
            <a:avLst/>
          </a:prstGeom>
          <a:gradFill>
            <a:gsLst>
              <a:gs pos="0">
                <a:schemeClr val="accent4">
                  <a:tint val="100000"/>
                  <a:shade val="100000"/>
                  <a:satMod val="130000"/>
                </a:schemeClr>
              </a:gs>
              <a:gs pos="100000">
                <a:schemeClr val="accent4">
                  <a:tint val="50000"/>
                  <a:shade val="100000"/>
                  <a:satMod val="350000"/>
                </a:schemeClr>
              </a:gs>
              <a:gs pos="50000">
                <a:srgbClr val="FFFF00"/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Arrow Connector 135"/>
          <p:cNvCxnSpPr/>
          <p:nvPr/>
        </p:nvCxnSpPr>
        <p:spPr>
          <a:xfrm flipH="1">
            <a:off x="422438" y="1697500"/>
            <a:ext cx="66040" cy="28896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 flipV="1">
            <a:off x="2187028" y="2068002"/>
            <a:ext cx="213360" cy="42148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 flipV="1">
            <a:off x="1566390" y="2215817"/>
            <a:ext cx="96911" cy="37583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V="1">
            <a:off x="839404" y="2216898"/>
            <a:ext cx="182312" cy="37475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H="1">
            <a:off x="11124505" y="2488712"/>
            <a:ext cx="276187" cy="9451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Rounded Rectangle 140"/>
          <p:cNvSpPr/>
          <p:nvPr/>
        </p:nvSpPr>
        <p:spPr>
          <a:xfrm>
            <a:off x="794481" y="1980702"/>
            <a:ext cx="459974" cy="232802"/>
          </a:xfrm>
          <a:prstGeom prst="roundRect">
            <a:avLst/>
          </a:prstGeom>
          <a:gradFill flip="none" rotWithShape="1">
            <a:gsLst>
              <a:gs pos="0">
                <a:srgbClr val="FFFF00">
                  <a:alpha val="44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ounded Rectangle 141"/>
          <p:cNvSpPr/>
          <p:nvPr/>
        </p:nvSpPr>
        <p:spPr>
          <a:xfrm>
            <a:off x="1322252" y="1980702"/>
            <a:ext cx="459974" cy="232802"/>
          </a:xfrm>
          <a:prstGeom prst="roundRect">
            <a:avLst/>
          </a:prstGeom>
          <a:gradFill flip="none" rotWithShape="1">
            <a:gsLst>
              <a:gs pos="0">
                <a:srgbClr val="FFFF00">
                  <a:alpha val="44000"/>
                </a:srgb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2385608" y="2113522"/>
            <a:ext cx="311664" cy="938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Freeform 143"/>
          <p:cNvSpPr/>
          <p:nvPr/>
        </p:nvSpPr>
        <p:spPr>
          <a:xfrm>
            <a:off x="2106668" y="1969570"/>
            <a:ext cx="278940" cy="162378"/>
          </a:xfrm>
          <a:custGeom>
            <a:avLst/>
            <a:gdLst>
              <a:gd name="connsiteX0" fmla="*/ 0 w 355600"/>
              <a:gd name="connsiteY0" fmla="*/ 135918 h 135918"/>
              <a:gd name="connsiteX1" fmla="*/ 101600 w 355600"/>
              <a:gd name="connsiteY1" fmla="*/ 13998 h 135918"/>
              <a:gd name="connsiteX2" fmla="*/ 284480 w 355600"/>
              <a:gd name="connsiteY2" fmla="*/ 13998 h 135918"/>
              <a:gd name="connsiteX3" fmla="*/ 355600 w 355600"/>
              <a:gd name="connsiteY3" fmla="*/ 115598 h 13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600" h="135918">
                <a:moveTo>
                  <a:pt x="0" y="135918"/>
                </a:moveTo>
                <a:cubicBezTo>
                  <a:pt x="27093" y="85118"/>
                  <a:pt x="54187" y="34318"/>
                  <a:pt x="101600" y="13998"/>
                </a:cubicBezTo>
                <a:cubicBezTo>
                  <a:pt x="149013" y="-6322"/>
                  <a:pt x="242147" y="-2935"/>
                  <a:pt x="284480" y="13998"/>
                </a:cubicBezTo>
                <a:cubicBezTo>
                  <a:pt x="326813" y="30931"/>
                  <a:pt x="355600" y="115598"/>
                  <a:pt x="355600" y="115598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2168208" y="2438216"/>
            <a:ext cx="55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BC1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7993415" y="1433836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300-MeV </a:t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area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114458" y="3266169"/>
            <a:ext cx="7366998" cy="1434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Box 172"/>
          <p:cNvSpPr txBox="1"/>
          <p:nvPr/>
        </p:nvSpPr>
        <p:spPr>
          <a:xfrm>
            <a:off x="3968744" y="2946155"/>
            <a:ext cx="301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FAST facility accelerator vault</a:t>
            </a:r>
          </a:p>
        </p:txBody>
      </p:sp>
      <p:cxnSp>
        <p:nvCxnSpPr>
          <p:cNvPr id="175" name="Straight Arrow Connector 174"/>
          <p:cNvCxnSpPr/>
          <p:nvPr/>
        </p:nvCxnSpPr>
        <p:spPr>
          <a:xfrm>
            <a:off x="10339853" y="2100500"/>
            <a:ext cx="396028" cy="344581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/>
          <p:cNvGrpSpPr/>
          <p:nvPr/>
        </p:nvGrpSpPr>
        <p:grpSpPr>
          <a:xfrm>
            <a:off x="3636844" y="3665144"/>
            <a:ext cx="3435092" cy="2763761"/>
            <a:chOff x="4751685" y="2771318"/>
            <a:chExt cx="4546750" cy="3764553"/>
          </a:xfrm>
        </p:grpSpPr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1685" y="2771318"/>
              <a:ext cx="4430854" cy="3764553"/>
            </a:xfrm>
            <a:prstGeom prst="rect">
              <a:avLst/>
            </a:prstGeom>
          </p:spPr>
        </p:pic>
        <p:sp>
          <p:nvSpPr>
            <p:cNvPr id="205" name="TextBox 204"/>
            <p:cNvSpPr txBox="1"/>
            <p:nvPr/>
          </p:nvSpPr>
          <p:spPr>
            <a:xfrm>
              <a:off x="5080769" y="3193488"/>
              <a:ext cx="3633310" cy="50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IR pulse train before SHG1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151906" y="5134692"/>
              <a:ext cx="4125643" cy="50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UV pulse train (electron beam)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5078669" y="4024599"/>
              <a:ext cx="4219766" cy="50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Green pulse train before SHG2 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208" name="Straight Arrow Connector 207"/>
            <p:cNvCxnSpPr/>
            <p:nvPr/>
          </p:nvCxnSpPr>
          <p:spPr>
            <a:xfrm>
              <a:off x="4908314" y="5931604"/>
              <a:ext cx="861572" cy="0"/>
            </a:xfrm>
            <a:prstGeom prst="straightConnector1">
              <a:avLst/>
            </a:prstGeom>
            <a:ln>
              <a:solidFill>
                <a:srgbClr val="FFFF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TextBox 208"/>
            <p:cNvSpPr txBox="1"/>
            <p:nvPr/>
          </p:nvSpPr>
          <p:spPr>
            <a:xfrm>
              <a:off x="4834938" y="5428532"/>
              <a:ext cx="1074038" cy="50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1.2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Line 57"/>
          <p:cNvSpPr>
            <a:spLocks noChangeShapeType="1"/>
          </p:cNvSpPr>
          <p:nvPr/>
        </p:nvSpPr>
        <p:spPr bwMode="auto">
          <a:xfrm rot="16200000" flipV="1">
            <a:off x="-466702" y="3167834"/>
            <a:ext cx="1772174" cy="108"/>
          </a:xfrm>
          <a:prstGeom prst="line">
            <a:avLst/>
          </a:prstGeom>
          <a:noFill/>
          <a:ln w="28575" cmpd="sng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39" name="Straight Connector 238"/>
          <p:cNvCxnSpPr/>
          <p:nvPr/>
        </p:nvCxnSpPr>
        <p:spPr>
          <a:xfrm>
            <a:off x="4196615" y="2219269"/>
            <a:ext cx="3470748" cy="1602359"/>
          </a:xfrm>
          <a:prstGeom prst="line">
            <a:avLst/>
          </a:prstGeom>
          <a:ln w="34925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>
            <a:off x="312727" y="1312914"/>
            <a:ext cx="9641934" cy="0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/>
          <p:cNvSpPr txBox="1"/>
          <p:nvPr/>
        </p:nvSpPr>
        <p:spPr>
          <a:xfrm>
            <a:off x="4395951" y="1136011"/>
            <a:ext cx="12432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110 meters</a:t>
            </a:r>
            <a:endParaRPr lang="en-US" dirty="0">
              <a:ln w="0"/>
              <a:solidFill>
                <a:schemeClr val="accent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43" name="Picture 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64" y="3773643"/>
            <a:ext cx="2654204" cy="1855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4" name="Group 243"/>
          <p:cNvGrpSpPr/>
          <p:nvPr/>
        </p:nvGrpSpPr>
        <p:grpSpPr>
          <a:xfrm>
            <a:off x="9494685" y="4190313"/>
            <a:ext cx="802336" cy="355903"/>
            <a:chOff x="7936404" y="2870923"/>
            <a:chExt cx="802336" cy="3559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/>
                <p:cNvSpPr txBox="1"/>
                <p:nvPr/>
              </p:nvSpPr>
              <p:spPr>
                <a:xfrm>
                  <a:off x="7936618" y="2870923"/>
                  <a:ext cx="775084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1" i="1" smtClean="0">
                                <a:solidFill>
                                  <a:schemeClr val="accent6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100" b="1" i="1" smtClean="0">
                                <a:solidFill>
                                  <a:schemeClr val="accent6"/>
                                </a:solidFill>
                                <a:latin typeface="Cambria Math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1100" b="1" i="1" smtClean="0">
                                <a:solidFill>
                                  <a:schemeClr val="accent6"/>
                                </a:solidFill>
                                <a:latin typeface="Cambria Math" charset="0"/>
                              </a:rPr>
                              <m:t>𝒃</m:t>
                            </m:r>
                          </m:sub>
                        </m:sSub>
                        <m:r>
                          <a:rPr lang="en-US" sz="1100" b="1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1100" b="1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𝟑</m:t>
                        </m:r>
                        <m:r>
                          <a:rPr lang="en-US" sz="1100" b="1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1100" b="1" i="0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𝐌𝐇𝐳</m:t>
                        </m:r>
                      </m:oMath>
                    </m:oMathPara>
                  </a14:m>
                  <a:endParaRPr lang="en-US" sz="1100" b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660" name="TextBox 6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6618" y="2870923"/>
                  <a:ext cx="775084" cy="1692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299" t="-139286" r="-3937" b="-17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/>
                <p:cNvSpPr txBox="1"/>
                <p:nvPr/>
              </p:nvSpPr>
              <p:spPr>
                <a:xfrm>
                  <a:off x="7936404" y="3057549"/>
                  <a:ext cx="802336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1" i="1" smtClean="0">
                                <a:solidFill>
                                  <a:schemeClr val="accent6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100" b="1" i="1" smtClean="0">
                                <a:solidFill>
                                  <a:schemeClr val="accent6"/>
                                </a:solidFill>
                                <a:latin typeface="Cambria Math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1100" b="1" i="1" smtClean="0">
                                <a:solidFill>
                                  <a:schemeClr val="accent6"/>
                                </a:solidFill>
                                <a:latin typeface="Cambria Math" charset="0"/>
                              </a:rPr>
                              <m:t>𝒎𝒂𝒄</m:t>
                            </m:r>
                          </m:sub>
                        </m:sSub>
                        <m:r>
                          <a:rPr lang="en-US" sz="1100" b="1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1100" b="1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𝟓</m:t>
                        </m:r>
                        <m:r>
                          <a:rPr lang="en-US" sz="1100" b="1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1100" b="1" i="0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𝐇𝐳</m:t>
                        </m:r>
                      </m:oMath>
                    </m:oMathPara>
                  </a14:m>
                  <a:endParaRPr lang="en-US" sz="1100" b="1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661" name="TextBox 6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6404" y="3057549"/>
                  <a:ext cx="802336" cy="1692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6107" t="-148148" r="-3817" b="-1851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7" name="Picture 2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8214" y="1218869"/>
            <a:ext cx="2039358" cy="60626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9" name="Straight Arrow Connector 248"/>
          <p:cNvCxnSpPr/>
          <p:nvPr/>
        </p:nvCxnSpPr>
        <p:spPr>
          <a:xfrm flipV="1">
            <a:off x="9645320" y="1722255"/>
            <a:ext cx="373509" cy="374848"/>
          </a:xfrm>
          <a:prstGeom prst="straightConnector1">
            <a:avLst/>
          </a:prstGeom>
          <a:ln w="31750" cmpd="sng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1" name="Line 57"/>
          <p:cNvSpPr>
            <a:spLocks noChangeShapeType="1"/>
          </p:cNvSpPr>
          <p:nvPr/>
        </p:nvSpPr>
        <p:spPr bwMode="auto">
          <a:xfrm rot="16200000" flipV="1">
            <a:off x="242145" y="4795814"/>
            <a:ext cx="371440" cy="0"/>
          </a:xfrm>
          <a:prstGeom prst="lin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52" name="Line 57"/>
          <p:cNvSpPr>
            <a:spLocks noChangeShapeType="1"/>
          </p:cNvSpPr>
          <p:nvPr/>
        </p:nvSpPr>
        <p:spPr bwMode="auto">
          <a:xfrm rot="16200000">
            <a:off x="-8246" y="4685988"/>
            <a:ext cx="591093" cy="0"/>
          </a:xfrm>
          <a:prstGeom prst="line">
            <a:avLst/>
          </a:prstGeom>
          <a:noFill/>
          <a:ln w="28575" cmpd="sng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53" name="Line 57"/>
          <p:cNvSpPr>
            <a:spLocks noChangeShapeType="1"/>
          </p:cNvSpPr>
          <p:nvPr/>
        </p:nvSpPr>
        <p:spPr bwMode="auto">
          <a:xfrm rot="16200000" flipV="1">
            <a:off x="149285" y="3946662"/>
            <a:ext cx="259857" cy="0"/>
          </a:xfrm>
          <a:prstGeom prst="line">
            <a:avLst/>
          </a:prstGeom>
          <a:noFill/>
          <a:ln w="28575" cmpd="sng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" name="AutoShape 38"/>
          <p:cNvSpPr>
            <a:spLocks noChangeArrowheads="1"/>
          </p:cNvSpPr>
          <p:nvPr/>
        </p:nvSpPr>
        <p:spPr bwMode="auto">
          <a:xfrm>
            <a:off x="78885" y="4062056"/>
            <a:ext cx="607800" cy="41989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0D0D0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dirty="0" smtClean="0"/>
              <a:t>SHG2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55" name="Line 57"/>
          <p:cNvSpPr>
            <a:spLocks noChangeShapeType="1"/>
          </p:cNvSpPr>
          <p:nvPr/>
        </p:nvSpPr>
        <p:spPr bwMode="auto">
          <a:xfrm rot="16200000" flipV="1">
            <a:off x="-34894" y="5765436"/>
            <a:ext cx="828142" cy="9627"/>
          </a:xfrm>
          <a:prstGeom prst="lin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57" name="Line 57"/>
          <p:cNvSpPr>
            <a:spLocks noChangeShapeType="1"/>
          </p:cNvSpPr>
          <p:nvPr/>
        </p:nvSpPr>
        <p:spPr bwMode="auto">
          <a:xfrm rot="16200000" flipV="1">
            <a:off x="742824" y="5815858"/>
            <a:ext cx="0" cy="736924"/>
          </a:xfrm>
          <a:prstGeom prst="line">
            <a:avLst/>
          </a:prstGeom>
          <a:noFill/>
          <a:ln w="28575" cmpd="sng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58" name="AutoShape 38"/>
          <p:cNvSpPr>
            <a:spLocks noChangeArrowheads="1"/>
          </p:cNvSpPr>
          <p:nvPr/>
        </p:nvSpPr>
        <p:spPr bwMode="auto">
          <a:xfrm>
            <a:off x="78885" y="4950819"/>
            <a:ext cx="607800" cy="41377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0D0D0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US" dirty="0" smtClean="0"/>
              <a:t>SHG1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59" name="AutoShape 30"/>
          <p:cNvSpPr>
            <a:spLocks noChangeArrowheads="1"/>
          </p:cNvSpPr>
          <p:nvPr/>
        </p:nvSpPr>
        <p:spPr bwMode="auto">
          <a:xfrm rot="16200000">
            <a:off x="1858390" y="5080330"/>
            <a:ext cx="657396" cy="2151603"/>
          </a:xfrm>
          <a:prstGeom prst="roundRect">
            <a:avLst>
              <a:gd name="adj" fmla="val 16667"/>
            </a:avLst>
          </a:prstGeom>
          <a:gradFill flip="none" rotWithShape="0">
            <a:gsLst>
              <a:gs pos="0">
                <a:schemeClr val="accent1">
                  <a:alpha val="39000"/>
                </a:schemeClr>
              </a:gs>
              <a:gs pos="100000">
                <a:schemeClr val="bg1">
                  <a:alpha val="39000"/>
                </a:schemeClr>
              </a:gs>
            </a:gsLst>
            <a:lin ang="27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260" name="TextBox 259"/>
          <p:cNvSpPr txBox="1"/>
          <p:nvPr/>
        </p:nvSpPr>
        <p:spPr>
          <a:xfrm>
            <a:off x="1157881" y="5861154"/>
            <a:ext cx="2035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FAST photocathode</a:t>
            </a:r>
            <a:br>
              <a:rPr lang="en-US" b="1" dirty="0" smtClean="0">
                <a:solidFill>
                  <a:srgbClr val="000090"/>
                </a:solidFill>
              </a:rPr>
            </a:br>
            <a:r>
              <a:rPr lang="en-US" b="1" dirty="0" smtClean="0">
                <a:solidFill>
                  <a:srgbClr val="000090"/>
                </a:solidFill>
              </a:rPr>
              <a:t>laser system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7349544" y="3250865"/>
            <a:ext cx="145951" cy="1191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`</a:t>
            </a:r>
            <a:endParaRPr lang="en-US"/>
          </a:p>
        </p:txBody>
      </p:sp>
      <p:sp>
        <p:nvSpPr>
          <p:cNvPr id="263" name="Oval 262"/>
          <p:cNvSpPr/>
          <p:nvPr/>
        </p:nvSpPr>
        <p:spPr>
          <a:xfrm>
            <a:off x="8499242" y="2507702"/>
            <a:ext cx="2818729" cy="2696065"/>
          </a:xfrm>
          <a:prstGeom prst="ellipse">
            <a:avLst/>
          </a:prstGeom>
          <a:noFill/>
          <a:ln>
            <a:solidFill>
              <a:srgbClr val="032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6541" y="3761517"/>
            <a:ext cx="4927933" cy="2666816"/>
          </a:xfrm>
          <a:prstGeom prst="rect">
            <a:avLst/>
          </a:prstGeom>
        </p:spPr>
      </p:pic>
      <p:sp>
        <p:nvSpPr>
          <p:cNvPr id="264" name="TextBox 263"/>
          <p:cNvSpPr txBox="1"/>
          <p:nvPr/>
        </p:nvSpPr>
        <p:spPr>
          <a:xfrm>
            <a:off x="8787530" y="3047695"/>
            <a:ext cx="2324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32DFF"/>
                </a:solidFill>
              </a:rPr>
              <a:t>Integrable</a:t>
            </a:r>
            <a:r>
              <a:rPr lang="en-US" b="1" dirty="0" smtClean="0">
                <a:solidFill>
                  <a:srgbClr val="032DFF"/>
                </a:solidFill>
              </a:rPr>
              <a:t>-optics</a:t>
            </a:r>
          </a:p>
          <a:p>
            <a:pPr algn="ctr"/>
            <a:r>
              <a:rPr lang="en-US" b="1" dirty="0" smtClean="0">
                <a:solidFill>
                  <a:srgbClr val="032DFF"/>
                </a:solidFill>
              </a:rPr>
              <a:t>Test accelerator (IOTA)</a:t>
            </a:r>
          </a:p>
        </p:txBody>
      </p:sp>
      <p:sp>
        <p:nvSpPr>
          <p:cNvPr id="265" name="Rectangle 264"/>
          <p:cNvSpPr/>
          <p:nvPr/>
        </p:nvSpPr>
        <p:spPr>
          <a:xfrm rot="16200000">
            <a:off x="259709" y="3744228"/>
            <a:ext cx="36377" cy="1184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 rot="16200000">
            <a:off x="428734" y="4545017"/>
            <a:ext cx="36377" cy="1184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TextBox 268"/>
          <p:cNvSpPr txBox="1"/>
          <p:nvPr/>
        </p:nvSpPr>
        <p:spPr>
          <a:xfrm>
            <a:off x="6232032" y="221781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>
                <a:solidFill>
                  <a:srgbClr val="000090"/>
                </a:solidFill>
              </a:rPr>
              <a:t>LDRD</a:t>
            </a:r>
            <a:endParaRPr lang="en-US" b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872"/>
            <a:ext cx="10515600" cy="6282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Relevance of FAST injector to EIC e-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06988"/>
              </p:ext>
            </p:extLst>
          </p:nvPr>
        </p:nvGraphicFramePr>
        <p:xfrm>
          <a:off x="6766560" y="1401295"/>
          <a:ext cx="5203768" cy="395210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96881"/>
                <a:gridCol w="1043139"/>
                <a:gridCol w="975910"/>
                <a:gridCol w="987838"/>
              </a:tblGrid>
              <a:tr h="48460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parameter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JLEIC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FAST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units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9482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energy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20-55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&lt;50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MeV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8460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bunch length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0.3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cm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24989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thermal emittance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&lt;19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~1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µm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8460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cathode spot rad.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2.2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~</a:t>
                      </a:r>
                      <a:r>
                        <a:rPr lang="en-US" sz="1800" dirty="0" smtClean="0">
                          <a:effectLst/>
                        </a:rPr>
                        <a:t>1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mm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8460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B-field on cathode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0.09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8460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rms energy spread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0.03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0.1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%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8460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Bunch charge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3.2 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nC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66560" y="5466190"/>
            <a:ext cx="263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 Parameter can be varied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97" y="1241778"/>
            <a:ext cx="6556163" cy="482230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1097280" y="1928553"/>
            <a:ext cx="4222865" cy="914399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819854">
            <a:off x="1050669" y="4434716"/>
            <a:ext cx="3314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Nominal operating point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840994" y="3616710"/>
            <a:ext cx="248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1D9EF"/>
                </a:solidFill>
              </a:rPr>
              <a:t>magnetized-beam</a:t>
            </a:r>
            <a:endParaRPr lang="en-US" sz="2400" b="1" dirty="0">
              <a:solidFill>
                <a:srgbClr val="C1D9EF"/>
              </a:solidFill>
            </a:endParaRPr>
          </a:p>
        </p:txBody>
      </p:sp>
      <p:sp>
        <p:nvSpPr>
          <p:cNvPr id="16" name="Up-Down Arrow 15"/>
          <p:cNvSpPr/>
          <p:nvPr/>
        </p:nvSpPr>
        <p:spPr>
          <a:xfrm>
            <a:off x="4837582" y="2387130"/>
            <a:ext cx="135428" cy="2876207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/>
          <p:cNvSpPr/>
          <p:nvPr/>
        </p:nvSpPr>
        <p:spPr>
          <a:xfrm rot="16200000">
            <a:off x="4164077" y="1679409"/>
            <a:ext cx="800311" cy="498287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551718" y="1776867"/>
            <a:ext cx="1294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next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run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835" y="2714043"/>
            <a:ext cx="2284637" cy="1654654"/>
          </a:xfrm>
          <a:prstGeom prst="rect">
            <a:avLst/>
          </a:prstGeom>
          <a:effectLst>
            <a:outerShdw blurRad="50800" dist="76200" dir="2700000" algn="tl" rotWithShape="0">
              <a:srgbClr val="C00000">
                <a:alpha val="4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 rot="20819854">
            <a:off x="1449860" y="2048112"/>
            <a:ext cx="225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6D79"/>
                </a:solidFill>
              </a:rPr>
              <a:t>EIC requirement</a:t>
            </a:r>
            <a:endParaRPr lang="en-US" sz="2400" b="1" dirty="0">
              <a:solidFill>
                <a:srgbClr val="FF6D79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41226" y="6033981"/>
            <a:ext cx="3980248" cy="369332"/>
            <a:chOff x="1041226" y="6033981"/>
            <a:chExt cx="3980248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199402" y="6033981"/>
              <a:ext cx="3822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5"/>
                  </a:solidFill>
                </a:rPr>
                <a:t> are data points from Winter-2017 run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41226" y="6139579"/>
              <a:ext cx="212610" cy="18158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047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Magnetized beams in the FAST injector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78"/>
            <a:ext cx="7108767" cy="5023555"/>
          </a:xfrm>
        </p:spPr>
        <p:txBody>
          <a:bodyPr>
            <a:normAutofit/>
          </a:bodyPr>
          <a:lstStyle/>
          <a:p>
            <a:r>
              <a:rPr lang="en-US" dirty="0" smtClean="0"/>
              <a:t>The FAST injector includes</a:t>
            </a:r>
          </a:p>
          <a:p>
            <a:pPr lvl="1"/>
            <a:r>
              <a:rPr lang="en-US" dirty="0" smtClean="0"/>
              <a:t>1+1/2 RF gun</a:t>
            </a:r>
          </a:p>
          <a:p>
            <a:pPr lvl="1"/>
            <a:r>
              <a:rPr lang="en-US" dirty="0" smtClean="0"/>
              <a:t>High quantum efficiency Cs</a:t>
            </a:r>
            <a:r>
              <a:rPr lang="en-US" baseline="-25000" dirty="0" smtClean="0"/>
              <a:t>2</a:t>
            </a:r>
            <a:r>
              <a:rPr lang="en-US" dirty="0" smtClean="0"/>
              <a:t>Te photocathode</a:t>
            </a:r>
          </a:p>
          <a:p>
            <a:pPr lvl="1"/>
            <a:r>
              <a:rPr lang="en-US" dirty="0" smtClean="0"/>
              <a:t>A symmetrical solenoid configuration can provides substantial field on cathode up to 0.15 T</a:t>
            </a:r>
          </a:p>
          <a:p>
            <a:r>
              <a:rPr lang="en-US" dirty="0" smtClean="0"/>
              <a:t>Magnetized beam is characterized by the </a:t>
            </a:r>
            <a:r>
              <a:rPr lang="en-US" i="1" dirty="0" smtClean="0"/>
              <a:t>magnetization</a:t>
            </a:r>
            <a:r>
              <a:rPr lang="en-US" dirty="0" smtClean="0"/>
              <a:t> parameter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Drift emittance is </a:t>
            </a:r>
            <a:br>
              <a:rPr lang="en-US" dirty="0" smtClean="0"/>
            </a:br>
            <a:r>
              <a:rPr lang="en-US" dirty="0" smtClean="0"/>
              <a:t>                                                    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241778"/>
            <a:ext cx="3845078" cy="2802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026" y="4422389"/>
            <a:ext cx="2848818" cy="13616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51258" y="4058181"/>
            <a:ext cx="1449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L1        L2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429" y="5784591"/>
            <a:ext cx="2983428" cy="4807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429" y="4120611"/>
            <a:ext cx="5816600" cy="95250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909153" y="5768932"/>
            <a:ext cx="4218222" cy="50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(for JLEIC                               ) 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216" y="5784538"/>
            <a:ext cx="2286000" cy="419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69112" y="4995329"/>
            <a:ext cx="1252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FF0000"/>
                </a:solidFill>
              </a:rPr>
              <a:t>B field on </a:t>
            </a:r>
            <a:br>
              <a:rPr lang="en-US" sz="2000" b="1" smtClean="0">
                <a:solidFill>
                  <a:srgbClr val="FF0000"/>
                </a:solidFill>
              </a:rPr>
            </a:br>
            <a:r>
              <a:rPr lang="en-US" sz="2000" b="1" smtClean="0">
                <a:solidFill>
                  <a:srgbClr val="FF0000"/>
                </a:solidFill>
              </a:rPr>
              <a:t>cathode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5843" y="3614172"/>
            <a:ext cx="1830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Laser-spot </a:t>
            </a:r>
            <a:br>
              <a:rPr lang="en-US" sz="2000" b="1" dirty="0" smtClean="0">
                <a:solidFill>
                  <a:srgbClr val="00B050"/>
                </a:solidFill>
              </a:rPr>
            </a:br>
            <a:r>
              <a:rPr lang="en-US" sz="2000" b="1" smtClean="0">
                <a:solidFill>
                  <a:srgbClr val="00B050"/>
                </a:solidFill>
              </a:rPr>
              <a:t>size on cathode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69775" y="4288195"/>
            <a:ext cx="1050941" cy="70713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29268" y="4288195"/>
            <a:ext cx="1107761" cy="707134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Magnetized beams generation at FAST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the winter 2017 run we did some </a:t>
            </a:r>
            <a:br>
              <a:rPr lang="en-US" dirty="0" smtClean="0"/>
            </a:br>
            <a:r>
              <a:rPr lang="en-US" i="1" dirty="0" smtClean="0"/>
              <a:t>low-charge </a:t>
            </a:r>
            <a:r>
              <a:rPr lang="en-US" dirty="0" smtClean="0"/>
              <a:t>(</a:t>
            </a:r>
            <a:r>
              <a:rPr lang="en-US" dirty="0" err="1" smtClean="0"/>
              <a:t>pC</a:t>
            </a:r>
            <a:r>
              <a:rPr lang="en-US" dirty="0" smtClean="0"/>
              <a:t>) magnetized beam </a:t>
            </a:r>
          </a:p>
          <a:p>
            <a:r>
              <a:rPr lang="en-US" dirty="0" smtClean="0"/>
              <a:t>Inferred the magnetization via measurement</a:t>
            </a:r>
            <a:br>
              <a:rPr lang="en-US" dirty="0" smtClean="0"/>
            </a:br>
            <a:r>
              <a:rPr lang="en-US" dirty="0" smtClean="0"/>
              <a:t>of the kinetic angular momentum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847" y="4016157"/>
            <a:ext cx="4287982" cy="2841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847" y="1105605"/>
            <a:ext cx="4443153" cy="3117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10338865" y="4023196"/>
            <a:ext cx="3306161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(A. </a:t>
            </a:r>
            <a:r>
              <a:rPr lang="en-US" sz="2000" dirty="0" err="1" smtClean="0">
                <a:solidFill>
                  <a:srgbClr val="00B050"/>
                </a:solidFill>
              </a:rPr>
              <a:t>Halavanau</a:t>
            </a:r>
            <a:r>
              <a:rPr lang="en-US" sz="2000" dirty="0" smtClean="0">
                <a:solidFill>
                  <a:srgbClr val="00B050"/>
                </a:solidFill>
              </a:rPr>
              <a:t>, in preparation)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10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9624" y="4142526"/>
            <a:ext cx="2210788" cy="222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42" y="4089478"/>
            <a:ext cx="3632316" cy="179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8"/>
          <p:cNvSpPr>
            <a:spLocks noChangeArrowheads="1"/>
          </p:cNvSpPr>
          <p:nvPr/>
        </p:nvSpPr>
        <p:spPr bwMode="auto">
          <a:xfrm>
            <a:off x="1064170" y="5732665"/>
            <a:ext cx="16946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9933FF"/>
                </a:solidFill>
              </a:rPr>
              <a:t>beam </a:t>
            </a:r>
            <a:r>
              <a:rPr lang="en-US" altLang="en-US">
                <a:solidFill>
                  <a:srgbClr val="9933FF"/>
                </a:solidFill>
              </a:rPr>
              <a:t>at </a:t>
            </a:r>
            <a:endParaRPr lang="en-US" altLang="en-US" smtClean="0">
              <a:solidFill>
                <a:srgbClr val="9933FF"/>
              </a:solidFill>
            </a:endParaRPr>
          </a:p>
          <a:p>
            <a:pPr algn="ctr" eaLnBrk="1" hangingPunct="1"/>
            <a:r>
              <a:rPr lang="en-US" altLang="en-US" dirty="0" smtClean="0">
                <a:solidFill>
                  <a:srgbClr val="9933FF"/>
                </a:solidFill>
              </a:rPr>
              <a:t>slits</a:t>
            </a:r>
            <a:endParaRPr lang="en-US" altLang="en-US" dirty="0">
              <a:solidFill>
                <a:srgbClr val="9933FF"/>
              </a:solidFill>
            </a:endParaRPr>
          </a:p>
        </p:txBody>
      </p:sp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2802746" y="5732665"/>
            <a:ext cx="239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9933FF"/>
                </a:solidFill>
              </a:rPr>
              <a:t>beam at observation point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6140" y="5230107"/>
            <a:ext cx="368300" cy="31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353" y="3136978"/>
            <a:ext cx="45339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27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1103627"/>
            <a:ext cx="2628900" cy="284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08971" y="5288891"/>
            <a:ext cx="671982" cy="19183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6200000">
            <a:off x="8783175" y="4113589"/>
            <a:ext cx="2745099" cy="1098772"/>
            <a:chOff x="6552107" y="1096685"/>
            <a:chExt cx="4393742" cy="167573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1420">
              <a:off x="6552107" y="1096685"/>
              <a:ext cx="2053590" cy="167572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1420">
              <a:off x="7724019" y="1096686"/>
              <a:ext cx="2053590" cy="167572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1420">
              <a:off x="8892259" y="1096686"/>
              <a:ext cx="2053590" cy="167572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Alternative measurement via decoupling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78"/>
            <a:ext cx="7407558" cy="5023555"/>
          </a:xfrm>
        </p:spPr>
        <p:txBody>
          <a:bodyPr/>
          <a:lstStyle/>
          <a:p>
            <a:r>
              <a:rPr lang="en-US" dirty="0" smtClean="0"/>
              <a:t>A set of three quadrupole magnets can decoupled an incoming magnetized beam</a:t>
            </a:r>
          </a:p>
          <a:p>
            <a:r>
              <a:rPr lang="en-US" dirty="0" smtClean="0"/>
              <a:t>In the process the magnetized beam </a:t>
            </a:r>
            <a:r>
              <a:rPr lang="en-US" dirty="0" err="1" smtClean="0"/>
              <a:t>eigen</a:t>
            </a:r>
            <a:r>
              <a:rPr lang="en-US" dirty="0" smtClean="0"/>
              <a:t>-emittances are mapped into conventional transverse emittances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 rot="16200000">
            <a:off x="8648210" y="3648724"/>
            <a:ext cx="6400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rgbClr val="008000"/>
                </a:solidFill>
              </a:rPr>
              <a:t>R. </a:t>
            </a:r>
            <a:r>
              <a:rPr lang="en-US" altLang="en-US" sz="1600" dirty="0" err="1">
                <a:solidFill>
                  <a:srgbClr val="008000"/>
                </a:solidFill>
              </a:rPr>
              <a:t>Brinkmann</a:t>
            </a:r>
            <a:r>
              <a:rPr lang="en-US" altLang="en-US" sz="1600" dirty="0">
                <a:solidFill>
                  <a:srgbClr val="008000"/>
                </a:solidFill>
              </a:rPr>
              <a:t> et al., PRSTAB 4, 053501 (2001)</a:t>
            </a:r>
          </a:p>
          <a:p>
            <a:pPr algn="ctr" eaLnBrk="1" hangingPunct="1"/>
            <a:r>
              <a:rPr lang="en-US" altLang="en-US" sz="1600" dirty="0">
                <a:solidFill>
                  <a:srgbClr val="008000"/>
                </a:solidFill>
              </a:rPr>
              <a:t>Y. </a:t>
            </a:r>
            <a:r>
              <a:rPr lang="en-US" altLang="en-US" sz="1600" dirty="0" err="1">
                <a:solidFill>
                  <a:srgbClr val="008000"/>
                </a:solidFill>
              </a:rPr>
              <a:t>Derbenev</a:t>
            </a:r>
            <a:r>
              <a:rPr lang="en-US" altLang="en-US" sz="1600" dirty="0">
                <a:solidFill>
                  <a:srgbClr val="008000"/>
                </a:solidFill>
              </a:rPr>
              <a:t>, University of Michigan report UM-HE-98-04 (1998)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029" y="3458633"/>
            <a:ext cx="6057900" cy="825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635" y="5022172"/>
            <a:ext cx="2857500" cy="1104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0272" y="4553127"/>
            <a:ext cx="179839" cy="1318800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5138057" y="4536029"/>
            <a:ext cx="2661776" cy="50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smtClean="0"/>
              <a:t>drift emittance)  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8060" y="3751142"/>
            <a:ext cx="137715" cy="1868842"/>
          </a:xfrm>
          <a:prstGeom prst="rect">
            <a:avLst/>
          </a:prstGeom>
        </p:spPr>
      </p:pic>
      <p:sp>
        <p:nvSpPr>
          <p:cNvPr id="32" name="Rectangle 39"/>
          <p:cNvSpPr>
            <a:spLocks noChangeArrowheads="1"/>
          </p:cNvSpPr>
          <p:nvPr/>
        </p:nvSpPr>
        <p:spPr bwMode="auto">
          <a:xfrm rot="16200000">
            <a:off x="7482343" y="4290475"/>
            <a:ext cx="239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rgbClr val="9933FF"/>
                </a:solidFill>
              </a:rPr>
              <a:t>skew quadrupole </a:t>
            </a:r>
          </a:p>
          <a:p>
            <a:pPr algn="ctr" eaLnBrk="1" hangingPunct="1"/>
            <a:r>
              <a:rPr lang="en-US" altLang="en-US" dirty="0" smtClean="0">
                <a:solidFill>
                  <a:srgbClr val="9933FF"/>
                </a:solidFill>
              </a:rPr>
              <a:t>magnets</a:t>
            </a:r>
            <a:endParaRPr lang="en-US" altLang="en-US" dirty="0">
              <a:solidFill>
                <a:srgbClr val="9933FF"/>
              </a:solidFill>
            </a:endParaRPr>
          </a:p>
        </p:txBody>
      </p:sp>
      <p:sp>
        <p:nvSpPr>
          <p:cNvPr id="33" name="Rectangle 39"/>
          <p:cNvSpPr>
            <a:spLocks noChangeArrowheads="1"/>
          </p:cNvSpPr>
          <p:nvPr/>
        </p:nvSpPr>
        <p:spPr bwMode="auto">
          <a:xfrm>
            <a:off x="7527146" y="1396131"/>
            <a:ext cx="239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chemeClr val="accent2"/>
                </a:solidFill>
              </a:rPr>
              <a:t>magnetized </a:t>
            </a:r>
          </a:p>
          <a:p>
            <a:pPr algn="ctr" eaLnBrk="1" hangingPunct="1"/>
            <a:r>
              <a:rPr lang="en-US" altLang="en-US" dirty="0" smtClean="0">
                <a:solidFill>
                  <a:schemeClr val="accent2"/>
                </a:solidFill>
              </a:rPr>
              <a:t>beam</a:t>
            </a:r>
          </a:p>
        </p:txBody>
      </p:sp>
      <p:sp>
        <p:nvSpPr>
          <p:cNvPr id="34" name="Rectangle 39"/>
          <p:cNvSpPr>
            <a:spLocks noChangeArrowheads="1"/>
          </p:cNvSpPr>
          <p:nvPr/>
        </p:nvSpPr>
        <p:spPr bwMode="auto">
          <a:xfrm>
            <a:off x="7610162" y="5836292"/>
            <a:ext cx="2395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rgbClr val="00B050"/>
                </a:solidFill>
              </a:rPr>
              <a:t>magnetized </a:t>
            </a:r>
          </a:p>
          <a:p>
            <a:pPr algn="ctr" eaLnBrk="1" hangingPunct="1"/>
            <a:r>
              <a:rPr lang="en-US" altLang="en-US" dirty="0" smtClean="0">
                <a:solidFill>
                  <a:srgbClr val="00B050"/>
                </a:solidFill>
              </a:rPr>
              <a:t>beam</a:t>
            </a:r>
          </a:p>
        </p:txBody>
      </p:sp>
      <p:sp>
        <p:nvSpPr>
          <p:cNvPr id="35" name="Striped Right Arrow 34"/>
          <p:cNvSpPr/>
          <p:nvPr/>
        </p:nvSpPr>
        <p:spPr>
          <a:xfrm rot="5400000">
            <a:off x="8118225" y="4222043"/>
            <a:ext cx="3871858" cy="203544"/>
          </a:xfrm>
          <a:prstGeom prst="stripedRightArrow">
            <a:avLst/>
          </a:prstGeom>
          <a:solidFill>
            <a:srgbClr val="92D050">
              <a:alpha val="57000"/>
            </a:srgbClr>
          </a:solidFill>
          <a:ln>
            <a:noFill/>
          </a:ln>
          <a:effectLst>
            <a:outerShdw blurRad="508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465" y="4564972"/>
            <a:ext cx="2247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676" y="3584223"/>
            <a:ext cx="5966013" cy="2967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Decoupling into flat beams @ FAST (preliminary)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778"/>
            <a:ext cx="5077571" cy="5023555"/>
          </a:xfrm>
        </p:spPr>
        <p:txBody>
          <a:bodyPr/>
          <a:lstStyle/>
          <a:p>
            <a:r>
              <a:rPr lang="en-US" dirty="0" smtClean="0"/>
              <a:t>Low charge experiment (</a:t>
            </a:r>
            <a:r>
              <a:rPr lang="en-US" dirty="0" err="1" smtClean="0"/>
              <a:t>pC</a:t>
            </a:r>
            <a:r>
              <a:rPr lang="en-US" dirty="0" smtClean="0"/>
              <a:t>) performed in Winter 2017</a:t>
            </a:r>
          </a:p>
          <a:p>
            <a:r>
              <a:rPr lang="en-US" dirty="0" smtClean="0"/>
              <a:t>Demonstrated flat-beam emittance repartition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361" y="1128642"/>
            <a:ext cx="5618453" cy="243722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8256620" y="2679563"/>
            <a:ext cx="240728" cy="974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575253" y="2621490"/>
            <a:ext cx="1050885" cy="1032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8968086" y="2626539"/>
            <a:ext cx="2200552" cy="1052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610888" y="3687055"/>
            <a:ext cx="770450" cy="246578"/>
          </a:xfrm>
          <a:prstGeom prst="rect">
            <a:avLst/>
          </a:prstGeom>
          <a:solidFill>
            <a:srgbClr val="001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65698" y="3660394"/>
            <a:ext cx="1050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smtClean="0">
                <a:solidFill>
                  <a:schemeClr val="bg1"/>
                </a:solidFill>
              </a:rPr>
              <a:t>magnetized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63386" y="6366521"/>
            <a:ext cx="3306161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(A. </a:t>
            </a:r>
            <a:r>
              <a:rPr lang="en-US" sz="2000" dirty="0" err="1" smtClean="0">
                <a:solidFill>
                  <a:srgbClr val="00B050"/>
                </a:solidFill>
              </a:rPr>
              <a:t>Halavanau</a:t>
            </a:r>
            <a:r>
              <a:rPr lang="en-US" sz="2000" dirty="0" smtClean="0">
                <a:solidFill>
                  <a:srgbClr val="00B050"/>
                </a:solidFill>
              </a:rPr>
              <a:t>, in preparation)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32" y="3052619"/>
            <a:ext cx="4846896" cy="25648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238" y="5795433"/>
            <a:ext cx="3416300" cy="469900"/>
          </a:xfrm>
          <a:prstGeom prst="rect">
            <a:avLst/>
          </a:prstGeom>
        </p:spPr>
      </p:pic>
      <p:sp>
        <p:nvSpPr>
          <p:cNvPr id="24" name="Rectangle 38"/>
          <p:cNvSpPr>
            <a:spLocks noChangeArrowheads="1"/>
          </p:cNvSpPr>
          <p:nvPr/>
        </p:nvSpPr>
        <p:spPr bwMode="auto">
          <a:xfrm rot="5400000">
            <a:off x="11157309" y="5463202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mtClean="0">
                <a:solidFill>
                  <a:srgbClr val="FF0000"/>
                </a:solidFill>
              </a:rPr>
              <a:t>IMPACT-T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25" name="Rectangle 38"/>
          <p:cNvSpPr>
            <a:spLocks noChangeArrowheads="1"/>
          </p:cNvSpPr>
          <p:nvPr/>
        </p:nvSpPr>
        <p:spPr bwMode="auto">
          <a:xfrm rot="5400000">
            <a:off x="11157309" y="4020681"/>
            <a:ext cx="1694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mtClean="0">
                <a:solidFill>
                  <a:srgbClr val="00B050"/>
                </a:solidFill>
              </a:rPr>
              <a:t>experiment</a:t>
            </a:r>
            <a:endParaRPr lang="en-US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Formation of high-charge magnetized beams 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Simulation to demonstrate FAST photo-injector can produce JLEIC-like emittances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=1.1</m:t>
                    </m:r>
                  </m:oMath>
                </a14:m>
                <a:r>
                  <a:rPr lang="en-US" dirty="0" smtClean="0"/>
                  <a:t>mm,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Q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3.2</m:t>
                    </m:r>
                  </m:oMath>
                </a14:m>
                <a:r>
                  <a:rPr lang="en-US" dirty="0" smtClean="0"/>
                  <a:t> nC)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063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10/29/2018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Piot | 2018 EIC collaboration meeting, JLab</a:t>
            </a:r>
            <a:endParaRPr lang="en-US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60BB-D65C-634B-838D-AD265FCEDFF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66" y="2116659"/>
            <a:ext cx="5991665" cy="4307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464" y="2116659"/>
            <a:ext cx="5811206" cy="425026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2963334" y="4919133"/>
            <a:ext cx="618066" cy="550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780934" y="1760799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(run # </a:t>
            </a:r>
            <a:r>
              <a:rPr lang="is-IS" dirty="0" smtClean="0"/>
              <a:t>002787)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850" y="4543880"/>
            <a:ext cx="571500" cy="43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04229" y="3943084"/>
            <a:ext cx="2097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dominated </a:t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002060"/>
                </a:solidFill>
              </a:rPr>
              <a:t>by     </a:t>
            </a:r>
            <a:endParaRPr lang="en-US" sz="3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323667" y="2317103"/>
                <a:ext cx="327365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c</m:t>
                    </m:r>
                  </m:oMath>
                </a14:m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an be elongated</a:t>
                </a:r>
                <a:b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via laser pulse stacking</a:t>
                </a:r>
                <a:b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r>
                  <a:rPr lang="en-US" sz="24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or bunch decompression</a:t>
                </a:r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667" y="2317103"/>
                <a:ext cx="3273653" cy="1200329"/>
              </a:xfrm>
              <a:prstGeom prst="rect">
                <a:avLst/>
              </a:prstGeom>
              <a:blipFill rotWithShape="0">
                <a:blip r:embed="rId6"/>
                <a:stretch>
                  <a:fillRect l="-2235" t="-39594" r="-2235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55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36085</TotalTime>
  <Words>868</Words>
  <Application>Microsoft Macintosh PowerPoint</Application>
  <PresentationFormat>Widescreen</PresentationFormat>
  <Paragraphs>236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 Rounded MT Bold</vt:lpstr>
      <vt:lpstr>Calibri</vt:lpstr>
      <vt:lpstr>Calibri Light</vt:lpstr>
      <vt:lpstr>Cambria Math</vt:lpstr>
      <vt:lpstr>ＭＳ Ｐゴシック</vt:lpstr>
      <vt:lpstr>Symbol</vt:lpstr>
      <vt:lpstr>Times New Roman</vt:lpstr>
      <vt:lpstr>Arial</vt:lpstr>
      <vt:lpstr>Office Theme</vt:lpstr>
      <vt:lpstr>PowerPoint Presentation</vt:lpstr>
      <vt:lpstr>Introduction</vt:lpstr>
      <vt:lpstr>The FAST facility infrastructure</vt:lpstr>
      <vt:lpstr>Relevance of FAST injector to EIC e- cooling</vt:lpstr>
      <vt:lpstr>Magnetized beams in the FAST injector</vt:lpstr>
      <vt:lpstr>Magnetized beams generation at FAST</vt:lpstr>
      <vt:lpstr>Alternative measurement via decoupling</vt:lpstr>
      <vt:lpstr>Decoupling into flat beams @ FAST (preliminary)</vt:lpstr>
      <vt:lpstr>Formation of high-charge magnetized beams I</vt:lpstr>
      <vt:lpstr>Formation of high-charge magnetized beams II</vt:lpstr>
      <vt:lpstr>Going to higher charge</vt:lpstr>
      <vt:lpstr>Halo formation in magnetized beams</vt:lpstr>
      <vt:lpstr>Measurement of halo at ∼10^(-6) fraction</vt:lpstr>
      <vt:lpstr>Test of a new merger concept (during year 2)</vt:lpstr>
      <vt:lpstr>Summary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Philippe Piot</dc:creator>
  <cp:lastModifiedBy>Philippe Piot</cp:lastModifiedBy>
  <cp:revision>309</cp:revision>
  <cp:lastPrinted>2018-07-30T02:32:48Z</cp:lastPrinted>
  <dcterms:created xsi:type="dcterms:W3CDTF">2017-08-27T12:29:03Z</dcterms:created>
  <dcterms:modified xsi:type="dcterms:W3CDTF">2018-10-29T18:59:49Z</dcterms:modified>
</cp:coreProperties>
</file>