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8"/>
  </p:notesMasterIdLst>
  <p:sldIdLst>
    <p:sldId id="309" r:id="rId2"/>
    <p:sldId id="310" r:id="rId3"/>
    <p:sldId id="318" r:id="rId4"/>
    <p:sldId id="320" r:id="rId5"/>
    <p:sldId id="323" r:id="rId6"/>
    <p:sldId id="319" r:id="rId7"/>
    <p:sldId id="321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08" autoAdjust="0"/>
  </p:normalViewPr>
  <p:slideViewPr>
    <p:cSldViewPr snapToGrid="0" snapToObjects="1">
      <p:cViewPr varScale="1">
        <p:scale>
          <a:sx n="85" d="100"/>
          <a:sy n="85" d="100"/>
        </p:scale>
        <p:origin x="-51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 smtClean="0"/>
              <a:t>EIC Accelerator Collaboration Meeting</a:t>
            </a:r>
          </a:p>
          <a:p>
            <a:pPr algn="ctr"/>
            <a:r>
              <a:rPr lang="en-US" sz="1800" dirty="0" smtClean="0"/>
              <a:t>October 29 - November 1,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205946"/>
            <a:ext cx="10583064" cy="917487"/>
          </a:xfrm>
        </p:spPr>
        <p:txBody>
          <a:bodyPr anchor="ctr" anchorCtr="0"/>
          <a:lstStyle/>
          <a:p>
            <a:r>
              <a:rPr lang="en-US" sz="3600" dirty="0"/>
              <a:t>Validation of EIC IR Magnet Parameters and Requirements Using Existing Magnet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849"/>
            <a:ext cx="4264472" cy="1467194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1600" dirty="0">
                <a:solidFill>
                  <a:srgbClr val="919191"/>
                </a:solidFill>
                <a:latin typeface="Arial" panose="020B0604020202020204" pitchFamily="34" charset="0"/>
              </a:rPr>
              <a:t>Tim </a:t>
            </a:r>
            <a:r>
              <a:rPr lang="en-US" sz="1600" dirty="0" smtClean="0">
                <a:solidFill>
                  <a:srgbClr val="919191"/>
                </a:solidFill>
                <a:latin typeface="Arial" panose="020B0604020202020204" pitchFamily="34" charset="0"/>
              </a:rPr>
              <a:t>Michalski</a:t>
            </a:r>
          </a:p>
          <a:p>
            <a:pPr lvl="0">
              <a:spcBef>
                <a:spcPts val="0"/>
              </a:spcBef>
            </a:pPr>
            <a:endParaRPr lang="en-US" sz="1600" dirty="0">
              <a:solidFill>
                <a:srgbClr val="919191"/>
              </a:solidFill>
              <a:latin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rgbClr val="919191"/>
                </a:solidFill>
                <a:latin typeface="Arial" panose="020B0604020202020204" pitchFamily="34" charset="0"/>
              </a:rPr>
              <a:t>Mark </a:t>
            </a:r>
            <a:r>
              <a:rPr lang="en-US" sz="1600" dirty="0">
                <a:solidFill>
                  <a:srgbClr val="919191"/>
                </a:solidFill>
                <a:latin typeface="Arial" panose="020B0604020202020204" pitchFamily="34" charset="0"/>
              </a:rPr>
              <a:t>Wiseman, V. </a:t>
            </a:r>
            <a:r>
              <a:rPr lang="en-US" sz="1600" dirty="0" err="1">
                <a:solidFill>
                  <a:srgbClr val="919191"/>
                </a:solidFill>
                <a:latin typeface="Arial" panose="020B0604020202020204" pitchFamily="34" charset="0"/>
              </a:rPr>
              <a:t>Morozov</a:t>
            </a:r>
            <a:r>
              <a:rPr lang="en-US" sz="1600" dirty="0">
                <a:solidFill>
                  <a:srgbClr val="919191"/>
                </a:solidFill>
                <a:latin typeface="Arial" panose="020B0604020202020204" pitchFamily="34" charset="0"/>
              </a:rPr>
              <a:t>, Renuka Rajput-Ghoshal :  Jefferson Lab</a:t>
            </a:r>
          </a:p>
          <a:p>
            <a:pPr lvl="0">
              <a:spcBef>
                <a:spcPts val="0"/>
              </a:spcBef>
            </a:pPr>
            <a:r>
              <a:rPr lang="en-US" sz="1600" dirty="0">
                <a:solidFill>
                  <a:srgbClr val="919191"/>
                </a:solidFill>
                <a:latin typeface="Arial" panose="020B0604020202020204" pitchFamily="34" charset="0"/>
              </a:rPr>
              <a:t>Michael Sullivan, Yuri </a:t>
            </a:r>
            <a:r>
              <a:rPr lang="en-US" sz="1600" dirty="0" err="1">
                <a:solidFill>
                  <a:srgbClr val="919191"/>
                </a:solidFill>
                <a:latin typeface="Arial" panose="020B0604020202020204" pitchFamily="34" charset="0"/>
              </a:rPr>
              <a:t>Nosochkov</a:t>
            </a:r>
            <a:r>
              <a:rPr lang="en-US" sz="1600" dirty="0">
                <a:solidFill>
                  <a:srgbClr val="919191"/>
                </a:solidFill>
                <a:latin typeface="Arial" panose="020B0604020202020204" pitchFamily="34" charset="0"/>
              </a:rPr>
              <a:t>: SLAC</a:t>
            </a:r>
          </a:p>
          <a:p>
            <a:pPr lvl="0">
              <a:spcBef>
                <a:spcPts val="0"/>
              </a:spcBef>
            </a:pPr>
            <a:r>
              <a:rPr lang="en-US" sz="1600" dirty="0">
                <a:solidFill>
                  <a:srgbClr val="919191"/>
                </a:solidFill>
                <a:latin typeface="Arial" panose="020B0604020202020204" pitchFamily="34" charset="0"/>
              </a:rPr>
              <a:t>GianLuca </a:t>
            </a:r>
            <a:r>
              <a:rPr lang="en-US" sz="1600" dirty="0" err="1">
                <a:solidFill>
                  <a:srgbClr val="919191"/>
                </a:solidFill>
                <a:latin typeface="Arial" panose="020B0604020202020204" pitchFamily="34" charset="0"/>
              </a:rPr>
              <a:t>Sabbi</a:t>
            </a:r>
            <a:r>
              <a:rPr lang="en-US" sz="1600" dirty="0">
                <a:solidFill>
                  <a:srgbClr val="919191"/>
                </a:solidFill>
                <a:latin typeface="Arial" panose="020B0604020202020204" pitchFamily="34" charset="0"/>
              </a:rPr>
              <a:t>: LBL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88921" y="5810521"/>
            <a:ext cx="5745192" cy="910001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EIC Accelerator Collaboration Meeting</a:t>
            </a:r>
          </a:p>
          <a:p>
            <a:pPr algn="ctr"/>
            <a:r>
              <a:rPr lang="en-US" sz="1800" dirty="0"/>
              <a:t>October 29 - November 1, 2018</a:t>
            </a:r>
          </a:p>
        </p:txBody>
      </p:sp>
      <p:pic>
        <p:nvPicPr>
          <p:cNvPr id="7" name="Picture 6" descr="JLEIC2018oblique_D2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653" y="1598522"/>
            <a:ext cx="7495294" cy="39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415" y="957452"/>
            <a:ext cx="5100834" cy="5250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Corrector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557620" cy="5381694"/>
          </a:xfrm>
        </p:spPr>
        <p:txBody>
          <a:bodyPr>
            <a:noAutofit/>
          </a:bodyPr>
          <a:lstStyle/>
          <a:p>
            <a:r>
              <a:rPr lang="en-US" sz="1800" dirty="0" smtClean="0"/>
              <a:t>Design of the orbit correction scheme in the IR</a:t>
            </a:r>
          </a:p>
          <a:p>
            <a:pPr lvl="1"/>
            <a:r>
              <a:rPr lang="en-US" sz="1800" dirty="0" smtClean="0"/>
              <a:t>Integration of orbit correctors and diagnostics </a:t>
            </a:r>
          </a:p>
          <a:p>
            <a:pPr lvl="1"/>
            <a:r>
              <a:rPr lang="en-US" sz="1800" dirty="0" smtClean="0"/>
              <a:t>Tolerances on the alignment of elements</a:t>
            </a:r>
          </a:p>
          <a:p>
            <a:pPr lvl="1"/>
            <a:r>
              <a:rPr lang="en-US" sz="1800" dirty="0" smtClean="0"/>
              <a:t>Specification of orbit corrector and diagnostics requirements</a:t>
            </a:r>
          </a:p>
          <a:p>
            <a:r>
              <a:rPr lang="en-US" sz="1800" dirty="0" smtClean="0"/>
              <a:t>Design of the multipole correction scheme in the IR</a:t>
            </a:r>
          </a:p>
          <a:p>
            <a:pPr lvl="1"/>
            <a:r>
              <a:rPr lang="en-US" sz="1800" dirty="0" smtClean="0"/>
              <a:t>Integration of multipole correctors</a:t>
            </a:r>
          </a:p>
          <a:p>
            <a:pPr lvl="1"/>
            <a:r>
              <a:rPr lang="en-US" sz="1800" dirty="0" smtClean="0"/>
              <a:t>Specification of multipole field without multipole correction</a:t>
            </a:r>
          </a:p>
          <a:p>
            <a:pPr lvl="1"/>
            <a:r>
              <a:rPr lang="en-US" sz="1800" dirty="0" smtClean="0"/>
              <a:t>Simulation of local compensation of magnet multipoles</a:t>
            </a:r>
          </a:p>
          <a:p>
            <a:pPr lvl="1"/>
            <a:r>
              <a:rPr lang="en-US" sz="1800" dirty="0" smtClean="0"/>
              <a:t>Specification of multipole field after compensation</a:t>
            </a:r>
          </a:p>
          <a:p>
            <a:pPr lvl="1"/>
            <a:r>
              <a:rPr lang="en-US" sz="1800" dirty="0" smtClean="0"/>
              <a:t>Specification of multipole corrector strength and alignment requirements</a:t>
            </a:r>
          </a:p>
          <a:p>
            <a:pPr lvl="1"/>
            <a:r>
              <a:rPr lang="en-US" sz="1800" dirty="0" smtClean="0"/>
              <a:t>Impact of coil end multipoles and their compensation</a:t>
            </a:r>
          </a:p>
          <a:p>
            <a:r>
              <a:rPr lang="en-US" sz="1800" dirty="0" smtClean="0"/>
              <a:t>Space requirements including coil ends, cryostats, orbit and multipole correctors, and diagnostics</a:t>
            </a:r>
          </a:p>
          <a:p>
            <a:r>
              <a:rPr lang="en-US" sz="1800" dirty="0" smtClean="0"/>
              <a:t>Identification of key magnet parameters to verify using existing magnet data and to test by prototyping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70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Extrapolation of </a:t>
            </a:r>
            <a:r>
              <a:rPr lang="en-US" dirty="0" smtClean="0"/>
              <a:t>Existing Magnet Data – Beam Dynamics Aspects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3" y="966055"/>
                <a:ext cx="11285836" cy="5381694"/>
              </a:xfrm>
            </p:spPr>
            <p:txBody>
              <a:bodyPr numCol="2">
                <a:noAutofit/>
              </a:bodyPr>
              <a:lstStyle/>
              <a:p>
                <a:r>
                  <a:rPr lang="en-US" dirty="0" smtClean="0"/>
                  <a:t>Multipole </a:t>
                </a:r>
                <a:r>
                  <a:rPr lang="en-US" dirty="0"/>
                  <a:t>strengths can be scaled in terms of the reference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magnet coil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function value at the magnet </a:t>
                </a:r>
                <a:r>
                  <a:rPr lang="en-US" dirty="0" smtClean="0"/>
                  <a:t>as:</a:t>
                </a:r>
              </a:p>
              <a:p>
                <a:endParaRPr lang="en-US" dirty="0"/>
              </a:p>
              <a:p>
                <a:r>
                  <a:rPr lang="en-US" dirty="0" smtClean="0"/>
                  <a:t>Equation (3) preserves </a:t>
                </a:r>
                <a:r>
                  <a:rPr lang="en-US" dirty="0"/>
                  <a:t>the contributions of the magnet multipole components to the resonance driving </a:t>
                </a:r>
                <a:r>
                  <a:rPr lang="en-US" dirty="0" smtClean="0"/>
                  <a:t>terms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573088"/>
                <a:r>
                  <a:rPr lang="en-US" dirty="0" smtClean="0"/>
                  <a:t>Tasks to be completed:</a:t>
                </a:r>
                <a:endParaRPr lang="en-US" dirty="0"/>
              </a:p>
              <a:p>
                <a:pPr lvl="1"/>
                <a:r>
                  <a:rPr lang="en-US" sz="2200" dirty="0" smtClean="0"/>
                  <a:t>Scaling </a:t>
                </a:r>
                <a:r>
                  <a:rPr lang="en-US" sz="2200" dirty="0"/>
                  <a:t>of existing magnet data to EIC magnet requirements</a:t>
                </a:r>
              </a:p>
              <a:p>
                <a:pPr lvl="1"/>
                <a:r>
                  <a:rPr lang="en-US" sz="2200" dirty="0"/>
                  <a:t>Determination of EIC performance assuming demonstrated magnet parameters</a:t>
                </a:r>
              </a:p>
              <a:p>
                <a:pPr lvl="1"/>
                <a:r>
                  <a:rPr lang="en-US" sz="2200" dirty="0"/>
                  <a:t>Identification of limiting magnet parameters and of critical magnet R&amp;D to improve them</a:t>
                </a:r>
              </a:p>
              <a:p>
                <a:pPr lvl="1"/>
                <a:r>
                  <a:rPr lang="en-US" sz="2200" dirty="0"/>
                  <a:t>Comparison of EIC magnet requirements with BNL prototype test results when they become </a:t>
                </a:r>
                <a:r>
                  <a:rPr lang="en-US" sz="2200" dirty="0" smtClean="0"/>
                  <a:t>available</a:t>
                </a:r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3" y="966055"/>
                <a:ext cx="11285836" cy="5381694"/>
              </a:xfrm>
              <a:blipFill rotWithShape="1">
                <a:blip r:embed="rId2"/>
                <a:stretch>
                  <a:fillRect l="-648" t="-1246"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" y="2327236"/>
            <a:ext cx="16954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42" y="2270085"/>
            <a:ext cx="1352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70085"/>
            <a:ext cx="1628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51" y="3862946"/>
            <a:ext cx="3088075" cy="22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5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Extrapolation of Existing Magnet Data – </a:t>
            </a:r>
            <a:r>
              <a:rPr lang="en-US" dirty="0" smtClean="0"/>
              <a:t>Engineering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000" dirty="0" smtClean="0"/>
              <a:t>Design challenges stated in IR Magnet Layout/Design – JLEIC presentation</a:t>
            </a:r>
          </a:p>
          <a:p>
            <a:r>
              <a:rPr lang="en-US" sz="2000" dirty="0" smtClean="0"/>
              <a:t>Iterate and optimize on </a:t>
            </a:r>
            <a:r>
              <a:rPr lang="en-US" sz="2000" dirty="0"/>
              <a:t>the key parameters (coil radius, gradient and magnetic length)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main reference </a:t>
            </a:r>
            <a:r>
              <a:rPr lang="en-US" sz="2000" dirty="0" smtClean="0"/>
              <a:t>– LHC </a:t>
            </a:r>
            <a:r>
              <a:rPr lang="en-US" sz="2000" dirty="0"/>
              <a:t>accelerator research program (LARP) in support of the </a:t>
            </a:r>
            <a:r>
              <a:rPr lang="en-US" sz="2000" dirty="0" smtClean="0"/>
              <a:t>HL-LHC</a:t>
            </a:r>
          </a:p>
          <a:p>
            <a:r>
              <a:rPr lang="en-US" sz="2000" dirty="0" smtClean="0"/>
              <a:t>JLEIC, in comparison to HL-LHC, has larger aperture and close proximity to electron beamline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Tasks to be completed:</a:t>
            </a:r>
            <a:endParaRPr lang="en-US" sz="2000" dirty="0"/>
          </a:p>
          <a:p>
            <a:pPr lvl="1"/>
            <a:r>
              <a:rPr lang="en-US" dirty="0" smtClean="0"/>
              <a:t>Exploration </a:t>
            </a:r>
            <a:r>
              <a:rPr lang="en-US" dirty="0"/>
              <a:t>of alternative conductor technologies </a:t>
            </a:r>
            <a:endParaRPr lang="en-US" dirty="0" smtClean="0"/>
          </a:p>
          <a:p>
            <a:pPr lvl="1"/>
            <a:r>
              <a:rPr lang="en-US" dirty="0" smtClean="0"/>
              <a:t>Assess </a:t>
            </a:r>
            <a:r>
              <a:rPr lang="en-US" dirty="0"/>
              <a:t>how </a:t>
            </a:r>
            <a:r>
              <a:rPr lang="en-US" dirty="0" smtClean="0"/>
              <a:t>LARP </a:t>
            </a:r>
            <a:r>
              <a:rPr lang="en-US" dirty="0"/>
              <a:t>HL-LHC FFQs translates </a:t>
            </a:r>
            <a:r>
              <a:rPr lang="en-US" dirty="0" smtClean="0"/>
              <a:t>to the </a:t>
            </a:r>
            <a:r>
              <a:rPr lang="en-US" dirty="0"/>
              <a:t>JLEIC IR FFQ </a:t>
            </a:r>
            <a:r>
              <a:rPr lang="en-US" dirty="0" smtClean="0"/>
              <a:t>magnets</a:t>
            </a:r>
            <a:endParaRPr lang="en-US" dirty="0"/>
          </a:p>
          <a:p>
            <a:pPr lvl="1"/>
            <a:r>
              <a:rPr lang="en-US" dirty="0"/>
              <a:t>Comparison of alternative mechanical structure </a:t>
            </a:r>
            <a:r>
              <a:rPr lang="en-US" dirty="0" smtClean="0"/>
              <a:t>designs - LARP FFQ, BNL High Gradient Shielded Quadrupole</a:t>
            </a:r>
            <a:endParaRPr lang="en-US" dirty="0"/>
          </a:p>
          <a:p>
            <a:pPr lvl="1"/>
            <a:r>
              <a:rPr lang="en-US" dirty="0" smtClean="0"/>
              <a:t>Analysis </a:t>
            </a:r>
            <a:r>
              <a:rPr lang="en-US" dirty="0"/>
              <a:t>of </a:t>
            </a:r>
            <a:r>
              <a:rPr lang="en-US" dirty="0" smtClean="0"/>
              <a:t>field </a:t>
            </a:r>
            <a:r>
              <a:rPr lang="en-US" dirty="0"/>
              <a:t>quality that can be achieved in </a:t>
            </a:r>
            <a:r>
              <a:rPr lang="en-US" dirty="0" smtClean="0"/>
              <a:t>Nb3Sn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8477"/>
            <a:ext cx="5188802" cy="189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665" y="4068231"/>
            <a:ext cx="3443870" cy="21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Heat and </a:t>
            </a:r>
            <a:r>
              <a:rPr lang="en-US" dirty="0" smtClean="0"/>
              <a:t>Radiation Loads </a:t>
            </a:r>
            <a:r>
              <a:rPr lang="en-US" dirty="0"/>
              <a:t>on IR </a:t>
            </a:r>
            <a:r>
              <a:rPr lang="en-US" dirty="0" smtClean="0"/>
              <a:t>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</a:t>
            </a:r>
            <a:r>
              <a:rPr lang="en-US" dirty="0" smtClean="0"/>
              <a:t>FFQ change, modeling </a:t>
            </a:r>
            <a:r>
              <a:rPr lang="en-US" dirty="0"/>
              <a:t>of the SR backgrounds </a:t>
            </a:r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dirty="0" smtClean="0"/>
              <a:t>reassessed</a:t>
            </a:r>
          </a:p>
          <a:p>
            <a:r>
              <a:rPr lang="en-US" dirty="0" smtClean="0"/>
              <a:t>The </a:t>
            </a:r>
            <a:r>
              <a:rPr lang="en-US" dirty="0"/>
              <a:t>next step is </a:t>
            </a:r>
            <a:r>
              <a:rPr lang="en-US" dirty="0" smtClean="0"/>
              <a:t>modeling </a:t>
            </a:r>
            <a:r>
              <a:rPr lang="en-US" dirty="0"/>
              <a:t>secondary scattering from </a:t>
            </a:r>
            <a:r>
              <a:rPr lang="en-US" dirty="0" smtClean="0"/>
              <a:t>beam </a:t>
            </a:r>
            <a:r>
              <a:rPr lang="en-US" dirty="0"/>
              <a:t>pipe surfaces </a:t>
            </a:r>
            <a:r>
              <a:rPr lang="en-US" dirty="0" smtClean="0"/>
              <a:t>/ mask tips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34" y="2251311"/>
            <a:ext cx="5326295" cy="313107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58514" y="3812671"/>
            <a:ext cx="2658315" cy="1883082"/>
            <a:chOff x="4876800" y="1451796"/>
            <a:chExt cx="4191000" cy="3120113"/>
          </a:xfrm>
        </p:grpSpPr>
        <p:grpSp>
          <p:nvGrpSpPr>
            <p:cNvPr id="9" name="Group 8"/>
            <p:cNvGrpSpPr/>
            <p:nvPr/>
          </p:nvGrpSpPr>
          <p:grpSpPr>
            <a:xfrm>
              <a:off x="4876800" y="1451796"/>
              <a:ext cx="4191000" cy="3120113"/>
              <a:chOff x="4876800" y="1451796"/>
              <a:chExt cx="4191000" cy="312011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876800" y="1451796"/>
                <a:ext cx="4191000" cy="3120113"/>
                <a:chOff x="5181600" y="1527435"/>
                <a:chExt cx="3733800" cy="2674419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81600" y="1527435"/>
                  <a:ext cx="3733800" cy="2674419"/>
                </a:xfrm>
                <a:prstGeom prst="rect">
                  <a:avLst/>
                </a:prstGeom>
              </p:spPr>
            </p:pic>
            <p:sp>
              <p:nvSpPr>
                <p:cNvPr id="18" name="TextBox 19"/>
                <p:cNvSpPr txBox="1"/>
                <p:nvPr/>
              </p:nvSpPr>
              <p:spPr>
                <a:xfrm>
                  <a:off x="5791201" y="3345447"/>
                  <a:ext cx="914400" cy="39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 smtClean="0"/>
                    <a:t>160 cm</a:t>
                  </a:r>
                  <a:endParaRPr lang="en-US" sz="1200" dirty="0"/>
                </a:p>
              </p:txBody>
            </p:sp>
            <p:sp>
              <p:nvSpPr>
                <p:cNvPr id="19" name="TextBox 20"/>
                <p:cNvSpPr txBox="1"/>
                <p:nvPr/>
              </p:nvSpPr>
              <p:spPr>
                <a:xfrm>
                  <a:off x="7162799" y="3387469"/>
                  <a:ext cx="914400" cy="39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 smtClean="0"/>
                    <a:t>240 cm</a:t>
                  </a:r>
                  <a:endParaRPr lang="en-US" sz="1200" dirty="0"/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5410200" y="3572780"/>
                <a:ext cx="1295400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6705600" y="3572780"/>
                <a:ext cx="1905000" cy="4518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flipH="1">
              <a:off x="8126963" y="2874057"/>
              <a:ext cx="842242" cy="24763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610600" y="2558417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2069" y="2487070"/>
              <a:ext cx="2311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i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012069" y="2794847"/>
              <a:ext cx="748808" cy="34759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67638" y="2176684"/>
            <a:ext cx="5774136" cy="1378656"/>
            <a:chOff x="1524000" y="4887549"/>
            <a:chExt cx="6976138" cy="16656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4887549"/>
              <a:ext cx="6976138" cy="166565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325481" y="5996886"/>
              <a:ext cx="15786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Interaction point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4114800" y="5656107"/>
              <a:ext cx="457200" cy="36369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H="1" flipV="1">
            <a:off x="838200" y="3094880"/>
            <a:ext cx="1369475" cy="15283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375200" y="3094880"/>
            <a:ext cx="1988537" cy="15388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27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Timetable of Activities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02341"/>
              </p:ext>
            </p:extLst>
          </p:nvPr>
        </p:nvGraphicFramePr>
        <p:xfrm>
          <a:off x="838200" y="985998"/>
          <a:ext cx="9075233" cy="5116469"/>
        </p:xfrm>
        <a:graphic>
          <a:graphicData uri="http://schemas.openxmlformats.org/drawingml/2006/table">
            <a:tbl>
              <a:tblPr firstRow="1" firstCol="1" bandRow="1"/>
              <a:tblGrid>
                <a:gridCol w="3120483"/>
                <a:gridCol w="906393"/>
                <a:gridCol w="721332"/>
                <a:gridCol w="721332"/>
                <a:gridCol w="721332"/>
                <a:gridCol w="720365"/>
                <a:gridCol w="721332"/>
                <a:gridCol w="721332"/>
                <a:gridCol w="721332"/>
              </a:tblGrid>
              <a:tr h="531243"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 dirty="0">
                          <a:effectLst/>
                          <a:latin typeface="Arial"/>
                        </a:rPr>
                        <a:t>Task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 dirty="0">
                          <a:effectLst/>
                          <a:latin typeface="Arial"/>
                        </a:rPr>
                        <a:t>YR </a:t>
                      </a:r>
                      <a:r>
                        <a:rPr lang="en-US" sz="1100" b="1" dirty="0" smtClean="0">
                          <a:effectLst/>
                          <a:latin typeface="Arial"/>
                        </a:rPr>
                        <a:t>1 Q1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 dirty="0">
                          <a:effectLst/>
                          <a:latin typeface="Arial"/>
                        </a:rPr>
                        <a:t>YR 1 Q2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 dirty="0">
                          <a:effectLst/>
                          <a:latin typeface="Arial"/>
                        </a:rPr>
                        <a:t>YR 1 Q3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YR 1 Q4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YR 2 Q1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en-US" sz="1100" b="1" dirty="0">
                          <a:effectLst/>
                          <a:latin typeface="Arial"/>
                        </a:rPr>
                        <a:t>YR 2 Q2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 dirty="0">
                          <a:effectLst/>
                          <a:latin typeface="Arial"/>
                        </a:rPr>
                        <a:t>YR 2 Q3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 dirty="0">
                          <a:effectLst/>
                          <a:latin typeface="Arial"/>
                        </a:rPr>
                        <a:t>YR 2 Q4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22">
                <a:tc>
                  <a:txBody>
                    <a:bodyPr/>
                    <a:lstStyle/>
                    <a:p>
                      <a:pPr indent="0"/>
                      <a:r>
                        <a:rPr lang="en-US" sz="1100" b="1" dirty="0">
                          <a:effectLst/>
                          <a:latin typeface="Arial"/>
                        </a:rPr>
                        <a:t>IR orbit correction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 dirty="0">
                          <a:effectLst/>
                          <a:latin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 dirty="0">
                          <a:effectLst/>
                          <a:latin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en-US" sz="1100" b="1" dirty="0">
                          <a:effectLst/>
                          <a:latin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22">
                <a:tc>
                  <a:txBody>
                    <a:bodyPr/>
                    <a:lstStyle/>
                    <a:p>
                      <a:pPr indent="0"/>
                      <a:r>
                        <a:rPr lang="en-US" sz="1100" b="1" dirty="0">
                          <a:effectLst/>
                          <a:latin typeface="Arial"/>
                        </a:rPr>
                        <a:t>IR with existing magnet data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22">
                <a:tc>
                  <a:txBody>
                    <a:bodyPr/>
                    <a:lstStyle/>
                    <a:p>
                      <a:pPr indent="0"/>
                      <a:r>
                        <a:rPr lang="en-US" sz="1100" b="1" dirty="0">
                          <a:effectLst/>
                          <a:latin typeface="Arial"/>
                        </a:rPr>
                        <a:t>IR multipole correction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22">
                <a:tc>
                  <a:txBody>
                    <a:bodyPr/>
                    <a:lstStyle/>
                    <a:p>
                      <a:pPr indent="0"/>
                      <a:r>
                        <a:rPr lang="en-US" sz="1100" b="1" dirty="0">
                          <a:effectLst/>
                          <a:latin typeface="Arial"/>
                        </a:rPr>
                        <a:t>SR heat loads and shielding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Feedback on magnet requirements from the accelerator physics team</a:t>
                      </a:r>
                      <a:endParaRPr lang="en-US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43">
                <a:tc>
                  <a:txBody>
                    <a:bodyPr/>
                    <a:lstStyle/>
                    <a:p>
                      <a:pPr indent="0"/>
                      <a:r>
                        <a:rPr lang="en-US" sz="1100" b="1" dirty="0">
                          <a:effectLst/>
                          <a:latin typeface="Arial"/>
                        </a:rPr>
                        <a:t>Assess magnet space requirements to ensure a realistic IR layout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43">
                <a:tc>
                  <a:txBody>
                    <a:bodyPr/>
                    <a:lstStyle/>
                    <a:p>
                      <a:pPr indent="0"/>
                      <a:r>
                        <a:rPr lang="en-US" sz="1100" b="1" dirty="0">
                          <a:effectLst/>
                          <a:latin typeface="Arial"/>
                        </a:rPr>
                        <a:t>Formulate field error tables based on LARP experience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43">
                <a:tc>
                  <a:txBody>
                    <a:bodyPr/>
                    <a:lstStyle/>
                    <a:p>
                      <a:pPr indent="0"/>
                      <a:r>
                        <a:rPr lang="en-US" sz="1100" b="1" dirty="0">
                          <a:effectLst/>
                          <a:latin typeface="Arial"/>
                        </a:rPr>
                        <a:t>Explore and select from alternative magnet and structure options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43">
                <a:tc>
                  <a:txBody>
                    <a:bodyPr/>
                    <a:lstStyle/>
                    <a:p>
                      <a:pPr indent="0"/>
                      <a:r>
                        <a:rPr lang="en-US" sz="1100" b="1" dirty="0">
                          <a:effectLst/>
                          <a:latin typeface="Arial"/>
                        </a:rPr>
                        <a:t>Mechanical and magnetic analysis of proposed design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43">
                <a:tc>
                  <a:txBody>
                    <a:bodyPr/>
                    <a:lstStyle/>
                    <a:p>
                      <a:pPr indent="0"/>
                      <a:r>
                        <a:rPr lang="en-US" sz="1100" b="1" dirty="0">
                          <a:effectLst/>
                          <a:latin typeface="Arial"/>
                        </a:rPr>
                        <a:t>Incorporate experience from BNL model design, fabrication, and test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22">
                <a:tc>
                  <a:txBody>
                    <a:bodyPr/>
                    <a:lstStyle/>
                    <a:p>
                      <a:pPr indent="0"/>
                      <a:r>
                        <a:rPr lang="en-US" sz="1100" b="1" dirty="0">
                          <a:effectLst/>
                          <a:latin typeface="Arial"/>
                        </a:rPr>
                        <a:t>Update IR layouts based on results of project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>
                          <a:effectLst/>
                          <a:latin typeface="Arial"/>
                        </a:rPr>
                        <a:t>X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100" b="1" dirty="0">
                          <a:effectLst/>
                          <a:latin typeface="Arial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12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a sound IR design is necessary for a successful EIC</a:t>
            </a:r>
          </a:p>
          <a:p>
            <a:r>
              <a:rPr lang="en-US" dirty="0" smtClean="0"/>
              <a:t>An initial JLEIC design has been completed as part of the FY’17 Base R&amp;D</a:t>
            </a:r>
          </a:p>
          <a:p>
            <a:r>
              <a:rPr lang="en-US" dirty="0"/>
              <a:t>The design of the electron IR corrector scheme is nearly complete</a:t>
            </a:r>
          </a:p>
          <a:p>
            <a:r>
              <a:rPr lang="en-US" dirty="0" smtClean="0"/>
              <a:t>A </a:t>
            </a:r>
            <a:r>
              <a:rPr lang="en-US" dirty="0" smtClean="0"/>
              <a:t>plan for assessing specifications and their effects has been developed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101600"/>
            <a:ext cx="11285837" cy="62461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Thank you for your attention.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Are there any questions?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7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Overview of Interaction Region Requirements</a:t>
            </a:r>
          </a:p>
          <a:p>
            <a:r>
              <a:rPr lang="en-US" sz="2400" dirty="0"/>
              <a:t>Interaction Region </a:t>
            </a:r>
            <a:r>
              <a:rPr lang="en-US" sz="2400" dirty="0" smtClean="0"/>
              <a:t>Layout Overview</a:t>
            </a:r>
          </a:p>
          <a:p>
            <a:r>
              <a:rPr lang="en-US" sz="2400" dirty="0"/>
              <a:t>FFQ Parameters – Detector </a:t>
            </a:r>
            <a:r>
              <a:rPr lang="en-US" sz="2400" dirty="0" smtClean="0"/>
              <a:t>Acceptance</a:t>
            </a:r>
          </a:p>
          <a:p>
            <a:r>
              <a:rPr lang="en-US" sz="2400" dirty="0"/>
              <a:t>Dynamic </a:t>
            </a:r>
            <a:r>
              <a:rPr lang="en-US" sz="2400" dirty="0" smtClean="0"/>
              <a:t>Aperture</a:t>
            </a:r>
          </a:p>
          <a:p>
            <a:r>
              <a:rPr lang="en-US" sz="2400" dirty="0" smtClean="0"/>
              <a:t>Multipole Analysis</a:t>
            </a:r>
          </a:p>
          <a:p>
            <a:r>
              <a:rPr lang="en-US" sz="2400" dirty="0" smtClean="0"/>
              <a:t>Corrector Schemes</a:t>
            </a:r>
          </a:p>
          <a:p>
            <a:r>
              <a:rPr lang="en-US" sz="2400" dirty="0"/>
              <a:t>Extrapolation of Existing Magnet Data – Beam Dynamics </a:t>
            </a:r>
            <a:r>
              <a:rPr lang="en-US" sz="2400" dirty="0" smtClean="0"/>
              <a:t>Aspects</a:t>
            </a:r>
          </a:p>
          <a:p>
            <a:r>
              <a:rPr lang="en-US" sz="2400" dirty="0"/>
              <a:t>Extrapolation of Existing Magnet Data – </a:t>
            </a:r>
            <a:r>
              <a:rPr lang="en-US" sz="2400" dirty="0" smtClean="0"/>
              <a:t>Engineering Aspects</a:t>
            </a:r>
          </a:p>
          <a:p>
            <a:r>
              <a:rPr lang="en-US" sz="2400" dirty="0"/>
              <a:t>Heat and Radiation Loads on IR </a:t>
            </a:r>
            <a:r>
              <a:rPr lang="en-US" sz="2400" dirty="0" smtClean="0"/>
              <a:t>Magnets</a:t>
            </a:r>
          </a:p>
          <a:p>
            <a:r>
              <a:rPr lang="en-US" sz="2400" dirty="0" smtClean="0"/>
              <a:t>Timetable of Activities</a:t>
            </a:r>
            <a:endParaRPr lang="en-US" sz="2400" dirty="0"/>
          </a:p>
          <a:p>
            <a:r>
              <a:rPr lang="en-US" sz="2400" dirty="0" smtClean="0"/>
              <a:t>Summary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Interaction Region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966054"/>
                <a:ext cx="4942703" cy="52452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maximize the luminosity, the FFQs should be placed as close to the interaction point (IP) as possible. </a:t>
                </a:r>
              </a:p>
              <a:p>
                <a:r>
                  <a:rPr lang="en-US" dirty="0"/>
                  <a:t>The optical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functions grow </a:t>
                </a:r>
                <a:r>
                  <a:rPr lang="en-US" dirty="0" err="1"/>
                  <a:t>quadratically</a:t>
                </a:r>
                <a:r>
                  <a:rPr lang="en-US" dirty="0"/>
                  <a:t> with the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from the IP: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Reaching high luminosity requires strong focusing and therefore 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of a few cm,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functions may reach large values by the entrance of the first FFQ.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66054"/>
                <a:ext cx="4942703" cy="5245276"/>
              </a:xfrm>
              <a:blipFill>
                <a:blip r:embed="rId2"/>
                <a:stretch>
                  <a:fillRect l="-1481" t="-1278" r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3557" y="3058464"/>
            <a:ext cx="9028670" cy="61841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22" y="966053"/>
            <a:ext cx="6394760" cy="417435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395657" y="5102050"/>
            <a:ext cx="50209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Beam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optics of the ion detector region.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1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Interaction Region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966055"/>
                <a:ext cx="11607113" cy="538169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With </a:t>
                </a:r>
                <a:r>
                  <a:rPr lang="en-US" dirty="0"/>
                  <a:t>the minimum necessary detector space of 7 m downstream of the IP,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functions reach maximum values of about 2500 m inside the downstream ion FFQs. 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beam </a:t>
                </a:r>
                <a:r>
                  <a:rPr lang="en-US" dirty="0" smtClean="0"/>
                  <a:t>is very </a:t>
                </a:r>
                <a:r>
                  <a:rPr lang="en-US" dirty="0"/>
                  <a:t>sensitive to magnet misalignments and multipole components in the IR. </a:t>
                </a:r>
              </a:p>
              <a:p>
                <a:r>
                  <a:rPr lang="en-US" dirty="0" smtClean="0"/>
                  <a:t>It </a:t>
                </a:r>
                <a:r>
                  <a:rPr lang="en-US" dirty="0"/>
                  <a:t>is very important </a:t>
                </a:r>
                <a:r>
                  <a:rPr lang="en-US" dirty="0" smtClean="0"/>
                  <a:t>to:</a:t>
                </a:r>
              </a:p>
              <a:p>
                <a:pPr lvl="1"/>
                <a:r>
                  <a:rPr lang="en-US" dirty="0" smtClean="0"/>
                  <a:t>Understand the </a:t>
                </a:r>
                <a:r>
                  <a:rPr lang="en-US" dirty="0"/>
                  <a:t>alignment and multipole requirements of the FFQs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To </a:t>
                </a:r>
                <a:r>
                  <a:rPr lang="en-US" dirty="0"/>
                  <a:t>design an orbit correction scheme and a multipole compensation </a:t>
                </a:r>
                <a:r>
                  <a:rPr lang="en-US" dirty="0" smtClean="0"/>
                  <a:t>system</a:t>
                </a:r>
              </a:p>
              <a:p>
                <a:r>
                  <a:rPr lang="en-US" dirty="0" smtClean="0"/>
                  <a:t>Shorter </a:t>
                </a:r>
                <a:r>
                  <a:rPr lang="en-US" dirty="0"/>
                  <a:t>FFQ focal </a:t>
                </a:r>
                <a:r>
                  <a:rPr lang="en-US" dirty="0" smtClean="0"/>
                  <a:t>length, </a:t>
                </a:r>
                <a:r>
                  <a:rPr lang="en-US" dirty="0"/>
                  <a:t>preferable from the beam dynamics point of </a:t>
                </a:r>
                <a:r>
                  <a:rPr lang="en-US" dirty="0" smtClean="0"/>
                  <a:t>view, </a:t>
                </a:r>
                <a:r>
                  <a:rPr lang="en-US" dirty="0"/>
                  <a:t>requires higher FFQ </a:t>
                </a:r>
                <a:r>
                  <a:rPr lang="en-US" dirty="0" smtClean="0"/>
                  <a:t>gradients</a:t>
                </a:r>
                <a:endParaRPr lang="en-US" dirty="0"/>
              </a:p>
              <a:p>
                <a:r>
                  <a:rPr lang="en-US" dirty="0"/>
                  <a:t>In combination with the large aperture requirement, this leads to high maximum magnetic fields on the FFQ </a:t>
                </a:r>
                <a:r>
                  <a:rPr lang="en-US" dirty="0" smtClean="0"/>
                  <a:t>conductor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66055"/>
                <a:ext cx="11607113" cy="5381694"/>
              </a:xfrm>
              <a:blipFill>
                <a:blip r:embed="rId2"/>
                <a:stretch>
                  <a:fillRect l="-630" t="-1246" r="-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8392348"/>
                  </p:ext>
                </p:extLst>
              </p:nvPr>
            </p:nvGraphicFramePr>
            <p:xfrm>
              <a:off x="2514600" y="5224002"/>
              <a:ext cx="6843584" cy="1303583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588461">
                      <a:extLst>
                        <a:ext uri="{9D8B030D-6E8A-4147-A177-3AD203B41FA5}">
                          <a16:colId xmlns="" xmlns:a16="http://schemas.microsoft.com/office/drawing/2014/main" val="3817994971"/>
                        </a:ext>
                      </a:extLst>
                    </a:gridCol>
                    <a:gridCol w="1046153">
                      <a:extLst>
                        <a:ext uri="{9D8B030D-6E8A-4147-A177-3AD203B41FA5}">
                          <a16:colId xmlns="" xmlns:a16="http://schemas.microsoft.com/office/drawing/2014/main" val="2731010001"/>
                        </a:ext>
                      </a:extLst>
                    </a:gridCol>
                    <a:gridCol w="1176922">
                      <a:extLst>
                        <a:ext uri="{9D8B030D-6E8A-4147-A177-3AD203B41FA5}">
                          <a16:colId xmlns="" xmlns:a16="http://schemas.microsoft.com/office/drawing/2014/main" val="429847689"/>
                        </a:ext>
                      </a:extLst>
                    </a:gridCol>
                    <a:gridCol w="1176922">
                      <a:extLst>
                        <a:ext uri="{9D8B030D-6E8A-4147-A177-3AD203B41FA5}">
                          <a16:colId xmlns="" xmlns:a16="http://schemas.microsoft.com/office/drawing/2014/main" val="1480331253"/>
                        </a:ext>
                      </a:extLst>
                    </a:gridCol>
                    <a:gridCol w="915384">
                      <a:extLst>
                        <a:ext uri="{9D8B030D-6E8A-4147-A177-3AD203B41FA5}">
                          <a16:colId xmlns="" xmlns:a16="http://schemas.microsoft.com/office/drawing/2014/main" val="601227116"/>
                        </a:ext>
                      </a:extLst>
                    </a:gridCol>
                    <a:gridCol w="915384">
                      <a:extLst>
                        <a:ext uri="{9D8B030D-6E8A-4147-A177-3AD203B41FA5}">
                          <a16:colId xmlns="" xmlns:a16="http://schemas.microsoft.com/office/drawing/2014/main" val="1350817414"/>
                        </a:ext>
                      </a:extLst>
                    </a:gridCol>
                    <a:gridCol w="1024358">
                      <a:extLst>
                        <a:ext uri="{9D8B030D-6E8A-4147-A177-3AD203B41FA5}">
                          <a16:colId xmlns="" xmlns:a16="http://schemas.microsoft.com/office/drawing/2014/main" val="3314706287"/>
                        </a:ext>
                      </a:extLst>
                    </a:gridCol>
                  </a:tblGrid>
                  <a:tr h="289796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FFQ #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𝑝𝑜𝑙𝑒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>
                                      <a:effectLst/>
                                    </a:rPr>
                                    <m:t>−</m:t>
                                  </m:r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𝑡𝑖𝑝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(T)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(T/m)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Effective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(m)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𝑖𝑛𝑛𝑒𝑟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(cm)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𝑜𝑢𝑡𝑒𝑟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(cm)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from IP (m)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780424287"/>
                      </a:ext>
                    </a:extLst>
                  </a:tr>
                  <a:tr h="265554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-81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1.2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497509947"/>
                      </a:ext>
                    </a:extLst>
                  </a:tr>
                  <a:tr h="265554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2.4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9.2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849050905"/>
                      </a:ext>
                    </a:extLst>
                  </a:tr>
                  <a:tr h="265554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-41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1.2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12.6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530318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8392348"/>
                  </p:ext>
                </p:extLst>
              </p:nvPr>
            </p:nvGraphicFramePr>
            <p:xfrm>
              <a:off x="2514600" y="5224002"/>
              <a:ext cx="6843584" cy="1306631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588461">
                      <a:extLst>
                        <a:ext uri="{9D8B030D-6E8A-4147-A177-3AD203B41FA5}">
                          <a16:colId xmlns:a16="http://schemas.microsoft.com/office/drawing/2014/main" val="3817994971"/>
                        </a:ext>
                      </a:extLst>
                    </a:gridCol>
                    <a:gridCol w="1046153">
                      <a:extLst>
                        <a:ext uri="{9D8B030D-6E8A-4147-A177-3AD203B41FA5}">
                          <a16:colId xmlns:a16="http://schemas.microsoft.com/office/drawing/2014/main" val="2731010001"/>
                        </a:ext>
                      </a:extLst>
                    </a:gridCol>
                    <a:gridCol w="1176922">
                      <a:extLst>
                        <a:ext uri="{9D8B030D-6E8A-4147-A177-3AD203B41FA5}">
                          <a16:colId xmlns:a16="http://schemas.microsoft.com/office/drawing/2014/main" val="429847689"/>
                        </a:ext>
                      </a:extLst>
                    </a:gridCol>
                    <a:gridCol w="1176922">
                      <a:extLst>
                        <a:ext uri="{9D8B030D-6E8A-4147-A177-3AD203B41FA5}">
                          <a16:colId xmlns:a16="http://schemas.microsoft.com/office/drawing/2014/main" val="1480331253"/>
                        </a:ext>
                      </a:extLst>
                    </a:gridCol>
                    <a:gridCol w="915384">
                      <a:extLst>
                        <a:ext uri="{9D8B030D-6E8A-4147-A177-3AD203B41FA5}">
                          <a16:colId xmlns:a16="http://schemas.microsoft.com/office/drawing/2014/main" val="601227116"/>
                        </a:ext>
                      </a:extLst>
                    </a:gridCol>
                    <a:gridCol w="915384">
                      <a:extLst>
                        <a:ext uri="{9D8B030D-6E8A-4147-A177-3AD203B41FA5}">
                          <a16:colId xmlns:a16="http://schemas.microsoft.com/office/drawing/2014/main" val="1350817414"/>
                        </a:ext>
                      </a:extLst>
                    </a:gridCol>
                    <a:gridCol w="1024358">
                      <a:extLst>
                        <a:ext uri="{9D8B030D-6E8A-4147-A177-3AD203B41FA5}">
                          <a16:colId xmlns:a16="http://schemas.microsoft.com/office/drawing/2014/main" val="3314706287"/>
                        </a:ext>
                      </a:extLst>
                    </a:gridCol>
                  </a:tblGrid>
                  <a:tr h="509969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FFQ #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 anchor="ctr">
                        <a:blipFill>
                          <a:blip r:embed="rId3"/>
                          <a:stretch>
                            <a:fillRect l="-57310" t="-9524" r="-501170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 anchor="ctr">
                        <a:blipFill>
                          <a:blip r:embed="rId3"/>
                          <a:stretch>
                            <a:fillRect l="-138660" t="-9524" r="-341753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 anchor="ctr">
                        <a:blipFill>
                          <a:blip r:embed="rId3"/>
                          <a:stretch>
                            <a:fillRect l="-239896" t="-9524" r="-243523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 anchor="ctr">
                        <a:blipFill>
                          <a:blip r:embed="rId3"/>
                          <a:stretch>
                            <a:fillRect l="-437333" t="-9524" r="-213333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 anchor="ctr">
                        <a:blipFill>
                          <a:blip r:embed="rId3"/>
                          <a:stretch>
                            <a:fillRect l="-533775" t="-9524" r="-111921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 anchor="ctr">
                        <a:blipFill>
                          <a:blip r:embed="rId3"/>
                          <a:stretch>
                            <a:fillRect l="-569643" t="-9524" r="-595" b="-1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0424287"/>
                      </a:ext>
                    </a:extLst>
                  </a:tr>
                  <a:tr h="265554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-81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1.2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497509947"/>
                      </a:ext>
                    </a:extLst>
                  </a:tr>
                  <a:tr h="265554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2.4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9.2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2849050905"/>
                      </a:ext>
                    </a:extLst>
                  </a:tr>
                  <a:tr h="265554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-41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333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1.2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12.6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 anchor="ctr"/>
                    </a:tc>
                    <a:extLst>
                      <a:ext uri="{0D108BD9-81ED-4DB2-BD59-A6C34878D82A}">
                        <a16:rowId xmlns:a16="http://schemas.microsoft.com/office/drawing/2014/main" val="10530318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1318" y="4639227"/>
            <a:ext cx="112693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charset="0"/>
                <a:cs typeface="Arial" panose="020B0604020202020204" pitchFamily="34" charset="0"/>
              </a:rPr>
              <a:t>Typical </a:t>
            </a:r>
            <a:r>
              <a:rPr lang="en-US" altLang="en-US" sz="1600" dirty="0">
                <a:latin typeface="Arial" charset="0"/>
                <a:cs typeface="Arial" panose="020B0604020202020204" pitchFamily="34" charset="0"/>
              </a:rPr>
              <a:t>parameters of the downstream ion FFQs for JLEIC. The magnetic field values are shown for 100 GeV/c protons. The distance from the IP is the distance from the IP to the magnet face oriented towards the IP. </a:t>
            </a:r>
            <a:r>
              <a:rPr lang="en-US" altLang="en-US" sz="1600" dirty="0" smtClean="0">
                <a:latin typeface="Arial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 smtClean="0">
                <a:latin typeface="Arial" charset="0"/>
                <a:cs typeface="Arial" panose="020B0604020202020204" pitchFamily="34" charset="0"/>
              </a:rPr>
              <a:t>Rinner</a:t>
            </a:r>
            <a:r>
              <a:rPr lang="en-US" altLang="en-US" sz="1600" dirty="0" err="1">
                <a:latin typeface="Arial" charset="0"/>
                <a:cs typeface="Arial" panose="020B0604020202020204" pitchFamily="34" charset="0"/>
              </a:rPr>
              <a:t>≡Bpole-tip</a:t>
            </a:r>
            <a:r>
              <a:rPr lang="en-US" altLang="en-US" sz="1600" dirty="0">
                <a:latin typeface="Arial" charset="0"/>
                <a:cs typeface="Arial" panose="020B0604020202020204" pitchFamily="34" charset="0"/>
              </a:rPr>
              <a:t>/(∂By/∂x</a:t>
            </a:r>
            <a:r>
              <a:rPr lang="en-US" altLang="en-US" sz="1600" dirty="0" smtClean="0">
                <a:latin typeface="Arial" charset="0"/>
                <a:cs typeface="Arial" panose="020B0604020202020204" pitchFamily="34" charset="0"/>
              </a:rPr>
              <a:t>)</a:t>
            </a:r>
            <a:endParaRPr lang="en-US" altLang="en-US" sz="1600" dirty="0"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6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 Layout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57200"/>
            <a:r>
              <a:rPr lang="en-US" sz="2600" dirty="0"/>
              <a:t>The design thus far </a:t>
            </a:r>
            <a:r>
              <a:rPr lang="en-US" sz="2600" dirty="0" smtClean="0"/>
              <a:t>considered </a:t>
            </a:r>
            <a:r>
              <a:rPr lang="en-US" sz="2600" dirty="0"/>
              <a:t>six distinct </a:t>
            </a:r>
            <a:r>
              <a:rPr lang="en-US" sz="2600" dirty="0" smtClean="0"/>
              <a:t>areas of magnets</a:t>
            </a:r>
            <a:endParaRPr lang="en-US" sz="2600" dirty="0"/>
          </a:p>
          <a:p>
            <a:pPr lvl="1" indent="-342900">
              <a:buFont typeface="+mj-lt"/>
              <a:buAutoNum type="arabicPeriod"/>
            </a:pPr>
            <a:r>
              <a:rPr lang="en-US" sz="2300" dirty="0"/>
              <a:t>Detector Solenoid ( 4 m)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/>
              <a:t>SB1 dipole (1.5 m)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/>
              <a:t>SB2 dipole (~4.6 m)</a:t>
            </a:r>
            <a:endParaRPr lang="en-US" sz="2100" dirty="0"/>
          </a:p>
          <a:p>
            <a:pPr lvl="1" indent="-342900">
              <a:buFont typeface="+mj-lt"/>
              <a:buAutoNum type="arabicPeriod"/>
            </a:pPr>
            <a:r>
              <a:rPr lang="en-US" sz="2300" dirty="0"/>
              <a:t>Ion entrant side cryostat (~8.7 m)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/>
              <a:t>Electron entrant </a:t>
            </a:r>
            <a:r>
              <a:rPr lang="en-US" sz="2300" dirty="0" smtClean="0"/>
              <a:t>cryostat, </a:t>
            </a:r>
            <a:r>
              <a:rPr lang="en-US" sz="2300" dirty="0"/>
              <a:t>between the Detector Solenoid </a:t>
            </a:r>
            <a:r>
              <a:rPr lang="en-US" sz="2300" dirty="0" smtClean="0"/>
              <a:t>and SB1 (~</a:t>
            </a:r>
            <a:r>
              <a:rPr lang="en-US" sz="2300" dirty="0"/>
              <a:t>2.6 m)</a:t>
            </a:r>
          </a:p>
          <a:p>
            <a:pPr lvl="1" indent="-342900">
              <a:buFont typeface="+mj-lt"/>
              <a:buAutoNum type="arabicPeriod"/>
            </a:pPr>
            <a:r>
              <a:rPr lang="en-US" sz="2300" dirty="0"/>
              <a:t>Ion down beam cryostat between the </a:t>
            </a:r>
            <a:r>
              <a:rPr lang="en-US" sz="2100" dirty="0"/>
              <a:t>two </a:t>
            </a:r>
            <a:r>
              <a:rPr lang="en-US" sz="2100" dirty="0" smtClean="0"/>
              <a:t>spectrometer dipoles   (~10.4 </a:t>
            </a:r>
            <a:r>
              <a:rPr lang="en-US" sz="2100" dirty="0"/>
              <a:t>m</a:t>
            </a:r>
            <a:r>
              <a:rPr lang="en-US" sz="2100" dirty="0" smtClean="0"/>
              <a:t>)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72147" y="4231513"/>
            <a:ext cx="8229600" cy="1725564"/>
            <a:chOff x="560764" y="4240885"/>
            <a:chExt cx="10972800" cy="2300752"/>
          </a:xfrm>
        </p:grpSpPr>
        <p:grpSp>
          <p:nvGrpSpPr>
            <p:cNvPr id="60" name="Group 59"/>
            <p:cNvGrpSpPr/>
            <p:nvPr/>
          </p:nvGrpSpPr>
          <p:grpSpPr>
            <a:xfrm>
              <a:off x="560764" y="4240885"/>
              <a:ext cx="10972800" cy="2300752"/>
              <a:chOff x="609600" y="4400373"/>
              <a:chExt cx="10972800" cy="2300752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09600" y="4400373"/>
                <a:ext cx="10972800" cy="2300752"/>
                <a:chOff x="655320" y="3358382"/>
                <a:chExt cx="10972800" cy="2300752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55320" y="3358382"/>
                  <a:ext cx="10972800" cy="2300752"/>
                </a:xfrm>
                <a:prstGeom prst="rect">
                  <a:avLst/>
                </a:prstGeom>
              </p:spPr>
            </p:pic>
            <p:cxnSp>
              <p:nvCxnSpPr>
                <p:cNvPr id="6" name="Straight Connector 5"/>
                <p:cNvCxnSpPr/>
                <p:nvPr/>
              </p:nvCxnSpPr>
              <p:spPr>
                <a:xfrm>
                  <a:off x="3877887" y="4426527"/>
                  <a:ext cx="0" cy="1288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 flipV="1">
                  <a:off x="1346662" y="4268585"/>
                  <a:ext cx="2531225" cy="1579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1338349" y="4281055"/>
                  <a:ext cx="12469" cy="1454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346661" y="4426527"/>
                  <a:ext cx="577735" cy="483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924396" y="4466792"/>
                  <a:ext cx="4157" cy="885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932708" y="4555375"/>
                  <a:ext cx="1945179" cy="16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5939444" y="4450686"/>
                  <a:ext cx="8312" cy="21691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5203767" y="4601095"/>
                  <a:ext cx="739833" cy="6650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5203767" y="4450686"/>
                  <a:ext cx="0" cy="15041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203767" y="4450686"/>
                  <a:ext cx="74398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6476453" y="4442366"/>
                  <a:ext cx="14366" cy="28422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483031" y="4434046"/>
                  <a:ext cx="565743" cy="166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7048774" y="4450686"/>
                  <a:ext cx="0" cy="1046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048774" y="4555375"/>
                  <a:ext cx="2670838" cy="1122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9719612" y="4667596"/>
                  <a:ext cx="9867" cy="2431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479741" y="4726593"/>
                  <a:ext cx="3239871" cy="1874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Flowchart: Connector 53"/>
              <p:cNvSpPr/>
              <p:nvPr/>
            </p:nvSpPr>
            <p:spPr>
              <a:xfrm>
                <a:off x="4327451" y="6198781"/>
                <a:ext cx="287079" cy="25518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1</a:t>
                </a:r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6047164" y="6152707"/>
                <a:ext cx="287079" cy="30125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2</a:t>
                </a:r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5383273" y="5920562"/>
                <a:ext cx="287079" cy="25518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5</a:t>
                </a:r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7766877" y="6025116"/>
                <a:ext cx="287079" cy="30125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6</a:t>
                </a:r>
              </a:p>
            </p:txBody>
          </p:sp>
          <p:sp>
            <p:nvSpPr>
              <p:cNvPr id="58" name="Flowchart: Connector 57"/>
              <p:cNvSpPr/>
              <p:nvPr/>
            </p:nvSpPr>
            <p:spPr>
              <a:xfrm>
                <a:off x="10396681" y="5008958"/>
                <a:ext cx="287079" cy="30125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3</a:t>
                </a:r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2421476" y="5756903"/>
                <a:ext cx="287079" cy="25518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4</a:t>
                </a:r>
              </a:p>
            </p:txBody>
          </p:sp>
        </p:grpSp>
        <p:cxnSp>
          <p:nvCxnSpPr>
            <p:cNvPr id="62" name="Straight Arrow Connector 61"/>
            <p:cNvCxnSpPr/>
            <p:nvPr/>
          </p:nvCxnSpPr>
          <p:spPr>
            <a:xfrm flipV="1">
              <a:off x="1252105" y="4371996"/>
              <a:ext cx="9975876" cy="295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588020" y="4337958"/>
              <a:ext cx="918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~32 m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754372" y="4997302"/>
              <a:ext cx="761807" cy="7325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861580" y="5228111"/>
              <a:ext cx="772057" cy="818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947604" y="4730568"/>
              <a:ext cx="42503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err="1">
                  <a:solidFill>
                    <a:srgbClr val="C00000"/>
                  </a:solidFill>
                </a:rPr>
                <a:t>i</a:t>
              </a:r>
              <a:endParaRPr lang="en-US" sz="1350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3291" y="4773170"/>
              <a:ext cx="4616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err="1">
                  <a:solidFill>
                    <a:srgbClr val="0070C0"/>
                  </a:solidFill>
                </a:rPr>
                <a:t>e</a:t>
              </a:r>
              <a:endParaRPr lang="en-US" sz="135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FFQ Parameters – Detector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4517729" cy="5381694"/>
          </a:xfrm>
        </p:spPr>
        <p:txBody>
          <a:bodyPr>
            <a:normAutofit/>
          </a:bodyPr>
          <a:lstStyle/>
          <a:p>
            <a:r>
              <a:rPr lang="en-US" dirty="0" smtClean="0"/>
              <a:t>Downstream </a:t>
            </a:r>
            <a:r>
              <a:rPr lang="en-US" dirty="0"/>
              <a:t>ion FFQ parameters </a:t>
            </a:r>
            <a:r>
              <a:rPr lang="en-US" dirty="0" smtClean="0"/>
              <a:t>are </a:t>
            </a:r>
            <a:r>
              <a:rPr lang="en-US" dirty="0"/>
              <a:t>driven by forward detection </a:t>
            </a:r>
            <a:r>
              <a:rPr lang="en-US" dirty="0" smtClean="0"/>
              <a:t>considerations</a:t>
            </a:r>
          </a:p>
          <a:p>
            <a:r>
              <a:rPr lang="en-US" dirty="0" smtClean="0"/>
              <a:t>Desire a clear </a:t>
            </a:r>
            <a:r>
              <a:rPr lang="en-US" dirty="0"/>
              <a:t>line of sight from the IP through the FFQ apertures within a cone of about 20 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Forward </a:t>
            </a:r>
            <a:r>
              <a:rPr lang="en-US" dirty="0"/>
              <a:t>acceptance to charged </a:t>
            </a:r>
            <a:r>
              <a:rPr lang="en-US" dirty="0" smtClean="0"/>
              <a:t>particles studied using GEANT4 for multiple </a:t>
            </a:r>
            <a:r>
              <a:rPr lang="en-US" dirty="0"/>
              <a:t>protons originating at the IP with different initial angles and rigidity offsets with respect to the nominal proton beam.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All </a:t>
            </a:r>
            <a:r>
              <a:rPr lang="en-US" dirty="0"/>
              <a:t>particles that go outside the apertures anywhere inside the quads are considered lost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621" y="844377"/>
            <a:ext cx="6924627" cy="49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FFQ Parameters – Detector Acceptance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3" y="966055"/>
                <a:ext cx="5700584" cy="538169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Simulation of neutral </a:t>
                </a:r>
                <a:r>
                  <a:rPr lang="en-US" dirty="0"/>
                  <a:t>particles for 6, 9, and 12 T FFQ pole-tip </a:t>
                </a:r>
                <a:r>
                  <a:rPr lang="en-US" dirty="0" smtClean="0"/>
                  <a:t>fields 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transmitted particles are indicated in blue. The black circle outlines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±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cone. </a:t>
                </a:r>
                <a:endParaRPr lang="en-US" dirty="0" smtClean="0"/>
              </a:p>
              <a:p>
                <a:r>
                  <a:rPr lang="en-US" dirty="0" smtClean="0"/>
                  <a:t>Adequate </a:t>
                </a:r>
                <a:r>
                  <a:rPr lang="en-US" dirty="0"/>
                  <a:t>acceptance to neutral particles. </a:t>
                </a:r>
                <a:endParaRPr lang="en-US" dirty="0" smtClean="0"/>
              </a:p>
              <a:p>
                <a:r>
                  <a:rPr lang="en-US" dirty="0" smtClean="0"/>
                  <a:t>Higher </a:t>
                </a:r>
                <a:r>
                  <a:rPr lang="en-US" dirty="0"/>
                  <a:t>acceptance is more preferable for nuclear physics experiments.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3" y="966055"/>
                <a:ext cx="5700584" cy="5381694"/>
              </a:xfrm>
              <a:blipFill rotWithShape="1">
                <a:blip r:embed="rId2"/>
                <a:stretch>
                  <a:fillRect l="-1283" t="-1246" r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62" y="1392194"/>
            <a:ext cx="5327195" cy="37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5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47" y="3280751"/>
            <a:ext cx="5758181" cy="31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Aperture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966055"/>
                <a:ext cx="11285837" cy="331939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Multipole </a:t>
                </a:r>
                <a:r>
                  <a:rPr lang="en-US" dirty="0"/>
                  <a:t>components </a:t>
                </a:r>
                <a:r>
                  <a:rPr lang="en-US" dirty="0" smtClean="0"/>
                  <a:t>limit dynamic </a:t>
                </a:r>
                <a:r>
                  <a:rPr lang="en-US" dirty="0"/>
                  <a:t>aperture (DA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A dynamic </a:t>
                </a:r>
                <a:r>
                  <a:rPr lang="en-US" dirty="0"/>
                  <a:t>aperture </a:t>
                </a:r>
                <a:r>
                  <a:rPr lang="en-US" dirty="0" smtClean="0"/>
                  <a:t>was simulated </a:t>
                </a:r>
                <a:r>
                  <a:rPr lang="en-US" dirty="0"/>
                  <a:t>including imperfections, corrections, and beam-beam interaction effects should be of the order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10</m:t>
                    </m:r>
                    <m:r>
                      <a:rPr lang="en-US" i="1">
                        <a:latin typeface="Cambria Math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Making </a:t>
                </a:r>
                <a:r>
                  <a:rPr lang="en-US" dirty="0"/>
                  <a:t>the DA significantly less </a:t>
                </a:r>
                <a:r>
                  <a:rPr lang="en-US" dirty="0" smtClean="0"/>
                  <a:t>reduces </a:t>
                </a:r>
                <a:r>
                  <a:rPr lang="en-US" dirty="0"/>
                  <a:t>the beam lifetime and </a:t>
                </a:r>
                <a:r>
                  <a:rPr lang="en-US" dirty="0" smtClean="0"/>
                  <a:t>causes luminosity loss</a:t>
                </a:r>
                <a:endParaRPr lang="en-US" dirty="0"/>
              </a:p>
              <a:p>
                <a:r>
                  <a:rPr lang="en-US" dirty="0" smtClean="0"/>
                  <a:t>Dominant </a:t>
                </a:r>
                <a:r>
                  <a:rPr lang="en-US" dirty="0"/>
                  <a:t>effect </a:t>
                </a:r>
                <a:r>
                  <a:rPr lang="en-US" dirty="0" smtClean="0"/>
                  <a:t>comes </a:t>
                </a:r>
                <a:r>
                  <a:rPr lang="en-US" dirty="0"/>
                  <a:t>from the magnets located in areas with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/>
                  <a:t> function </a:t>
                </a:r>
                <a:r>
                  <a:rPr lang="en-US" dirty="0" smtClean="0"/>
                  <a:t>values</a:t>
                </a:r>
              </a:p>
              <a:p>
                <a:r>
                  <a:rPr lang="en-US" dirty="0" smtClean="0"/>
                  <a:t>In </a:t>
                </a:r>
                <a:r>
                  <a:rPr lang="en-US" dirty="0"/>
                  <a:t>a collider, the largest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/>
                  <a:t> functions occur inside </a:t>
                </a:r>
                <a:r>
                  <a:rPr lang="en-US" dirty="0" smtClean="0"/>
                  <a:t>FFQs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66055"/>
                <a:ext cx="11285837" cy="3319396"/>
              </a:xfrm>
              <a:blipFill rotWithShape="1">
                <a:blip r:embed="rId3"/>
                <a:stretch>
                  <a:fillRect l="-648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1" y="3712115"/>
            <a:ext cx="5381985" cy="26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70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Multipole Initial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041054" cy="5381694"/>
          </a:xfrm>
        </p:spPr>
        <p:txBody>
          <a:bodyPr/>
          <a:lstStyle/>
          <a:p>
            <a:r>
              <a:rPr lang="en-US" dirty="0"/>
              <a:t>The limiting multipole strengths </a:t>
            </a:r>
            <a:r>
              <a:rPr lang="en-US" dirty="0" smtClean="0"/>
              <a:t>serve </a:t>
            </a:r>
            <a:r>
              <a:rPr lang="en-US" dirty="0"/>
              <a:t>as multipole tolerances for magnet designers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analysis is very preliminary. </a:t>
            </a:r>
            <a:endParaRPr lang="en-US" dirty="0" smtClean="0"/>
          </a:p>
          <a:p>
            <a:r>
              <a:rPr lang="en-US" dirty="0" smtClean="0"/>
              <a:t>Requires further assessment of:</a:t>
            </a:r>
          </a:p>
          <a:p>
            <a:pPr lvl="1"/>
            <a:r>
              <a:rPr lang="en-US" sz="2200" dirty="0" smtClean="0"/>
              <a:t>Misalignments</a:t>
            </a:r>
          </a:p>
          <a:p>
            <a:pPr lvl="1"/>
            <a:r>
              <a:rPr lang="en-US" sz="2200" dirty="0" smtClean="0"/>
              <a:t>Orbit correction</a:t>
            </a:r>
          </a:p>
          <a:p>
            <a:pPr lvl="1"/>
            <a:r>
              <a:rPr lang="en-US" sz="2200" dirty="0" smtClean="0"/>
              <a:t>Multipole correction</a:t>
            </a:r>
            <a:endParaRPr lang="en-US" sz="2200" dirty="0"/>
          </a:p>
          <a:p>
            <a:pPr lvl="1"/>
            <a:r>
              <a:rPr lang="en-US" sz="2200" dirty="0" smtClean="0"/>
              <a:t>Beam-beam interaction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869" y="809941"/>
            <a:ext cx="5815461" cy="554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604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3643</TotalTime>
  <Words>1532</Words>
  <Application>Microsoft Office PowerPoint</Application>
  <PresentationFormat>Custom</PresentationFormat>
  <Paragraphs>320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</vt:lpstr>
      <vt:lpstr>Validation of EIC IR Magnet Parameters and Requirements Using Existing Magnet Results</vt:lpstr>
      <vt:lpstr>Presentation Outline</vt:lpstr>
      <vt:lpstr>Overview of the Interaction Region Requirements</vt:lpstr>
      <vt:lpstr>Overview of the Interaction Region Requirements</vt:lpstr>
      <vt:lpstr>Interaction Region Layout Overview</vt:lpstr>
      <vt:lpstr>FFQ Parameters – Detector Acceptance</vt:lpstr>
      <vt:lpstr>FFQ Parameters – Detector Acceptance</vt:lpstr>
      <vt:lpstr>Dynamic Aperture</vt:lpstr>
      <vt:lpstr>Multipole Initial Analysis</vt:lpstr>
      <vt:lpstr>Corrector Schemes</vt:lpstr>
      <vt:lpstr>Extrapolation of Existing Magnet Data – Beam Dynamics Aspects</vt:lpstr>
      <vt:lpstr>Extrapolation of Existing Magnet Data – Engineering Aspects</vt:lpstr>
      <vt:lpstr>Heat and Radiation Loads on IR Magnets</vt:lpstr>
      <vt:lpstr>Timetable of Activities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 Timothy Michalski</cp:lastModifiedBy>
  <cp:revision>66</cp:revision>
  <dcterms:created xsi:type="dcterms:W3CDTF">2018-09-06T13:32:58Z</dcterms:created>
  <dcterms:modified xsi:type="dcterms:W3CDTF">2018-10-29T18:05:45Z</dcterms:modified>
</cp:coreProperties>
</file>