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3" r:id="rId5"/>
    <p:sldId id="621" r:id="rId6"/>
    <p:sldId id="533" r:id="rId7"/>
    <p:sldId id="590" r:id="rId8"/>
    <p:sldId id="613" r:id="rId9"/>
    <p:sldId id="628" r:id="rId10"/>
    <p:sldId id="624" r:id="rId11"/>
    <p:sldId id="625" r:id="rId12"/>
    <p:sldId id="639" r:id="rId13"/>
    <p:sldId id="575" r:id="rId14"/>
    <p:sldId id="636" r:id="rId15"/>
    <p:sldId id="609" r:id="rId16"/>
    <p:sldId id="630" r:id="rId17"/>
    <p:sldId id="612" r:id="rId18"/>
    <p:sldId id="577" r:id="rId19"/>
    <p:sldId id="631" r:id="rId20"/>
    <p:sldId id="578" r:id="rId21"/>
    <p:sldId id="617" r:id="rId22"/>
    <p:sldId id="618" r:id="rId23"/>
    <p:sldId id="611" r:id="rId24"/>
    <p:sldId id="619" r:id="rId25"/>
    <p:sldId id="589" r:id="rId26"/>
    <p:sldId id="633" r:id="rId27"/>
    <p:sldId id="522" r:id="rId28"/>
  </p:sldIdLst>
  <p:sldSz cx="9144000" cy="6858000" type="screen4x3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CC00"/>
    <a:srgbClr val="B4C6E7"/>
    <a:srgbClr val="FFE699"/>
    <a:srgbClr val="FFFF99"/>
    <a:srgbClr val="5F5F5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7" autoAdjust="0"/>
    <p:restoredTop sz="95553" autoAdjust="0"/>
  </p:normalViewPr>
  <p:slideViewPr>
    <p:cSldViewPr snapToObjects="1" showGuides="1">
      <p:cViewPr varScale="1">
        <p:scale>
          <a:sx n="65" d="100"/>
          <a:sy n="65" d="100"/>
        </p:scale>
        <p:origin x="-1326" y="-11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30/10/2018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30/10/2018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7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023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US LHC Accelerator Program</a:t>
            </a:r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4.pd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4.pd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064" y="706433"/>
            <a:ext cx="4057610" cy="16912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899592" y="3103947"/>
            <a:ext cx="7560840" cy="1218576"/>
          </a:xfrm>
        </p:spPr>
        <p:txBody>
          <a:bodyPr/>
          <a:lstStyle/>
          <a:p>
            <a:r>
              <a:rPr lang="en-GB" sz="3600" dirty="0" smtClean="0"/>
              <a:t>HL-LHC Nb</a:t>
            </a:r>
            <a:r>
              <a:rPr lang="en-GB" sz="3600" baseline="-25000" dirty="0" smtClean="0"/>
              <a:t>3</a:t>
            </a:r>
            <a:r>
              <a:rPr lang="en-GB" sz="3600" dirty="0" smtClean="0"/>
              <a:t>Sn IR Quadrupoles</a:t>
            </a:r>
            <a:br>
              <a:rPr lang="en-GB" sz="3600" dirty="0" smtClean="0"/>
            </a:br>
            <a:r>
              <a:rPr lang="en-GB" sz="3600" dirty="0" smtClean="0"/>
              <a:t>progress and EIC applications</a:t>
            </a:r>
            <a:endParaRPr lang="en-GB" sz="3600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943292" y="4480092"/>
            <a:ext cx="6480000" cy="576064"/>
          </a:xfrm>
        </p:spPr>
        <p:txBody>
          <a:bodyPr>
            <a:normAutofit/>
          </a:bodyPr>
          <a:lstStyle/>
          <a:p>
            <a:r>
              <a:rPr lang="en-GB" dirty="0" smtClean="0"/>
              <a:t>G</a:t>
            </a:r>
            <a:r>
              <a:rPr lang="en-GB" dirty="0"/>
              <a:t>. Sabbi, </a:t>
            </a:r>
            <a:r>
              <a:rPr lang="en-GB" dirty="0" smtClean="0"/>
              <a:t>LBNL</a:t>
            </a:r>
            <a:endParaRPr lang="en-GB" dirty="0"/>
          </a:p>
        </p:txBody>
      </p:sp>
      <p:sp>
        <p:nvSpPr>
          <p:cNvPr id="12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943292" y="5056156"/>
            <a:ext cx="6480000" cy="709290"/>
          </a:xfrm>
        </p:spPr>
        <p:txBody>
          <a:bodyPr>
            <a:normAutofit/>
          </a:bodyPr>
          <a:lstStyle/>
          <a:p>
            <a:r>
              <a:rPr lang="en-US" dirty="0" smtClean="0"/>
              <a:t>EIC Collaboration Meeting 2018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, October 30, 2018</a:t>
            </a:r>
            <a:endParaRPr lang="en-GB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04944"/>
            <a:ext cx="1152128" cy="15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70" y="1875710"/>
            <a:ext cx="3505199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 smtClean="0"/>
              <a:t>Mechanical Design of High Field Nb</a:t>
            </a:r>
            <a:r>
              <a:rPr lang="en-US" baseline="-25000" dirty="0" smtClean="0"/>
              <a:t>3</a:t>
            </a:r>
            <a:r>
              <a:rPr lang="en-US" dirty="0" smtClean="0"/>
              <a:t>Sn Magnets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97496" y="1112252"/>
            <a:ext cx="473493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Mechanical design of Nb</a:t>
            </a:r>
            <a:r>
              <a:rPr lang="en-US" baseline="-25000" dirty="0" smtClean="0">
                <a:solidFill>
                  <a:srgbClr val="000000"/>
                </a:solidFill>
                <a:cs typeface="Calibri" panose="020F0502020204030204" pitchFamily="34" charset="0"/>
              </a:rPr>
              <a:t>3</a:t>
            </a: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Sn magnets needs to satisfy stringent constraints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Full support without exceeding conductor stress limits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LARP approach relies on aluminum shell on iron yoke, preloaded with pressurized bladders and interference keys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Minimize </a:t>
            </a: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and precisely control warm pre-load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Calibri" panose="020F0502020204030204" pitchFamily="34" charset="0"/>
              </a:rPr>
              <a:t>Increase to full pre-load during cool-down, avoiding overshoot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5063" y="1033046"/>
            <a:ext cx="1183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Aluminum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shell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77606" y="5629197"/>
            <a:ext cx="620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Iron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yoke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2915" y="5638023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Axial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rods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656731" y="1617821"/>
            <a:ext cx="286869" cy="515779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718149" y="1044713"/>
            <a:ext cx="1197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Slots for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ressurized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bladders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0" name="Straight Arrow Connector 29"/>
          <p:cNvCxnSpPr>
            <a:stCxn id="26" idx="0"/>
          </p:cNvCxnSpPr>
          <p:nvPr/>
        </p:nvCxnSpPr>
        <p:spPr bwMode="auto">
          <a:xfrm flipV="1">
            <a:off x="5487691" y="3933057"/>
            <a:ext cx="169040" cy="1696140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7718150" y="1913810"/>
            <a:ext cx="814290" cy="1714499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 flipV="1">
            <a:off x="7884368" y="4658211"/>
            <a:ext cx="231136" cy="1003037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31" y="6206384"/>
            <a:ext cx="438269" cy="5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242698" y="5642390"/>
            <a:ext cx="1266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Interference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Keys</a:t>
            </a:r>
            <a:endParaRPr lang="en-U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7" name="Straight Arrow Connector 36"/>
          <p:cNvCxnSpPr>
            <a:stCxn id="36" idx="0"/>
          </p:cNvCxnSpPr>
          <p:nvPr/>
        </p:nvCxnSpPr>
        <p:spPr bwMode="auto">
          <a:xfrm flipH="1" flipV="1">
            <a:off x="6644651" y="4403011"/>
            <a:ext cx="231137" cy="1239379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V="1">
            <a:off x="7028189" y="4403011"/>
            <a:ext cx="208107" cy="1239379"/>
          </a:xfrm>
          <a:prstGeom prst="straightConnector1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06087" y="4826648"/>
            <a:ext cx="4116219" cy="978616"/>
            <a:chOff x="606087" y="4826648"/>
            <a:chExt cx="4116219" cy="978616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0021248"/>
                </p:ext>
              </p:extLst>
            </p:nvPr>
          </p:nvGraphicFramePr>
          <p:xfrm>
            <a:off x="606087" y="4851506"/>
            <a:ext cx="4116219" cy="9537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Photo Editor Photo" r:id="rId6" imgW="14622916" imgH="3381847" progId="MSPhotoEd.3">
                    <p:embed/>
                  </p:oleObj>
                </mc:Choice>
                <mc:Fallback>
                  <p:oleObj name="Photo Editor Photo" r:id="rId6" imgW="14622916" imgH="3381847" progId="MSPhotoEd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087" y="4851506"/>
                          <a:ext cx="4116219" cy="9537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28040" y="4826648"/>
              <a:ext cx="4055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Water-pressurized bladder for assembly pre-load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623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32" y="180000"/>
            <a:ext cx="8210602" cy="720000"/>
          </a:xfrm>
        </p:spPr>
        <p:txBody>
          <a:bodyPr/>
          <a:lstStyle/>
          <a:p>
            <a:r>
              <a:rPr lang="en-US" dirty="0" smtClean="0"/>
              <a:t>TQS03 Pre-load History and Verification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2555776" y="5805264"/>
            <a:ext cx="4501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Ref: H</a:t>
            </a:r>
            <a:r>
              <a:rPr lang="en-US" sz="1000" i="1" dirty="0"/>
              <a:t>. Felice et al</a:t>
            </a:r>
            <a:r>
              <a:rPr lang="en-US" sz="1000" i="1" dirty="0" smtClean="0"/>
              <a:t>., IEEE </a:t>
            </a:r>
            <a:r>
              <a:rPr lang="en-US" sz="1000" i="1" dirty="0"/>
              <a:t>Trans. Appl. </a:t>
            </a:r>
            <a:r>
              <a:rPr lang="en-US" sz="1000" i="1" dirty="0" err="1"/>
              <a:t>Supercond</a:t>
            </a:r>
            <a:r>
              <a:rPr lang="en-US" sz="1000" i="1" dirty="0"/>
              <a:t>., vol. 21, no. 3, June </a:t>
            </a:r>
            <a:r>
              <a:rPr lang="en-US" sz="1000" i="1" dirty="0" smtClean="0"/>
              <a:t>2011.</a:t>
            </a:r>
            <a:endParaRPr lang="en-US" sz="10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19152"/>
            <a:ext cx="416211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60" y="2204864"/>
            <a:ext cx="43530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604232" y="980728"/>
            <a:ext cx="8132512" cy="102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/>
              <a:t>C</a:t>
            </a:r>
            <a:r>
              <a:rPr lang="en-US" sz="1800" dirty="0" smtClean="0"/>
              <a:t>omparison of ANSYS results and strain </a:t>
            </a:r>
            <a:r>
              <a:rPr lang="en-US" sz="1800" dirty="0"/>
              <a:t>gauge </a:t>
            </a:r>
            <a:r>
              <a:rPr lang="en-US" sz="1800" dirty="0" smtClean="0"/>
              <a:t>measurements</a:t>
            </a:r>
            <a:endParaRPr lang="en-US" sz="1800" dirty="0"/>
          </a:p>
          <a:p>
            <a:pPr lvl="1">
              <a:spcAft>
                <a:spcPts val="600"/>
              </a:spcAft>
            </a:pPr>
            <a:r>
              <a:rPr lang="en-US" sz="1400" dirty="0" smtClean="0"/>
              <a:t>External shell, axial rods and coil poles 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Required for each individual magnet and test</a:t>
            </a:r>
            <a:endParaRPr lang="en-US" sz="18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1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re-load optimization and stress limits in TQ 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2" y="1208522"/>
            <a:ext cx="4266163" cy="474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564907" y="1489964"/>
            <a:ext cx="3243042" cy="418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70C0"/>
                </a:solidFill>
              </a:rPr>
              <a:t>Balance </a:t>
            </a:r>
            <a:r>
              <a:rPr lang="en-US" sz="1800" dirty="0">
                <a:solidFill>
                  <a:srgbClr val="0070C0"/>
                </a:solidFill>
              </a:rPr>
              <a:t>speed of training and consistent plateau after thermal cycle vs. degradation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70C0"/>
                </a:solidFill>
              </a:rPr>
              <a:t>Four tests performed at CERN in TQS03 models with different pre-load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70C0"/>
                </a:solidFill>
              </a:rPr>
              <a:t>Increasing pre-load in a/b/c </a:t>
            </a:r>
            <a:r>
              <a:rPr lang="en-US" sz="1800" dirty="0">
                <a:solidFill>
                  <a:schemeClr val="tx1"/>
                </a:solidFill>
              </a:rPr>
              <a:t>(pole ave.120/160/200 MPa) </a:t>
            </a:r>
            <a:r>
              <a:rPr lang="en-US" sz="1800" dirty="0">
                <a:solidFill>
                  <a:srgbClr val="0070C0"/>
                </a:solidFill>
              </a:rPr>
              <a:t>gives more stable but lower plateau </a:t>
            </a:r>
            <a:r>
              <a:rPr lang="en-US" sz="1800" dirty="0">
                <a:solidFill>
                  <a:schemeClr val="tx1"/>
                </a:solidFill>
              </a:rPr>
              <a:t>(93/91/88%)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70C0"/>
                </a:solidFill>
              </a:rPr>
              <a:t>Degradation is permanent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: TQS03d with lower pre-load does not recover initial 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level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91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333" y="180000"/>
            <a:ext cx="7920000" cy="720000"/>
          </a:xfrm>
        </p:spPr>
        <p:txBody>
          <a:bodyPr/>
          <a:lstStyle/>
          <a:p>
            <a:r>
              <a:rPr lang="en-US" dirty="0" smtClean="0"/>
              <a:t>MQXF Design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33" name="Picture 10" descr="2011-10-04_logoHiLumi561p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23" y="6235009"/>
            <a:ext cx="1197652" cy="5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29740"/>
            <a:ext cx="2448272" cy="244004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69" y="1162043"/>
            <a:ext cx="1743824" cy="183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9" y="1211471"/>
            <a:ext cx="719862" cy="215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>
            <a:off x="2123728" y="2043858"/>
            <a:ext cx="936104" cy="0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89" y="1241064"/>
            <a:ext cx="2794518" cy="224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254724" y="929740"/>
            <a:ext cx="1976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Magnetic field in the coil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72200" y="929740"/>
            <a:ext cx="2422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Load line and conductor limits</a:t>
            </a:r>
            <a:endParaRPr lang="en-US" sz="1200" b="1" dirty="0">
              <a:solidFill>
                <a:schemeClr val="tx2"/>
              </a:solidFill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316863"/>
              </p:ext>
            </p:extLst>
          </p:nvPr>
        </p:nvGraphicFramePr>
        <p:xfrm>
          <a:off x="4427984" y="3790300"/>
          <a:ext cx="4104016" cy="236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8009"/>
                <a:gridCol w="577700"/>
                <a:gridCol w="1398307"/>
              </a:tblGrid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cap="small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Parameter</a:t>
                      </a:r>
                      <a:endParaRPr lang="en-US" sz="1500" b="1" cap="small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Unit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Strand diameter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0.85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± 0.003</a:t>
                      </a:r>
                      <a:endParaRPr lang="en-US" sz="14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Strands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Mid-Thickness (unreacted)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1.525 ± 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0.010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Width (unreacted)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18.15 ± 0.05 mm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Mid-Thickness (reacted)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1.594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Width (reacted)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18.363</a:t>
                      </a: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Keystone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Angle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0.40° ± 0.1°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Pitch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109 ± 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Core Width, Thickness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12, 0.025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Insulation Thickness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0.145 </a:t>
                      </a:r>
                      <a:r>
                        <a:rPr 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± 0.005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403648" y="3511518"/>
            <a:ext cx="2252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Coil and Magnet Parameters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36096" y="3511518"/>
            <a:ext cx="2327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Strand and Cable Parameters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05362" y="1454815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Max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81983" y="124106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-4%</a:t>
            </a:r>
            <a:endParaRPr lang="en-US" sz="1000" b="1" dirty="0">
              <a:solidFill>
                <a:srgbClr val="7030A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35696" y="1914766"/>
            <a:ext cx="288032" cy="228600"/>
          </a:xfrm>
          <a:prstGeom prst="rect">
            <a:avLst/>
          </a:prstGeom>
          <a:noFill/>
          <a:ln w="15875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987824" y="3030752"/>
            <a:ext cx="189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 smtClean="0"/>
              <a:t>Design cross-section is based on reacted cable dimensions</a:t>
            </a:r>
            <a:endParaRPr lang="en-US" sz="1000" i="1" dirty="0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18845"/>
              </p:ext>
            </p:extLst>
          </p:nvPr>
        </p:nvGraphicFramePr>
        <p:xfrm>
          <a:off x="251520" y="3790300"/>
          <a:ext cx="4104016" cy="236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6264"/>
                <a:gridCol w="576064"/>
                <a:gridCol w="1151688"/>
              </a:tblGrid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1" cap="small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Parameter</a:t>
                      </a:r>
                      <a:endParaRPr lang="en-US" sz="1500" b="1" cap="small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Unit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500" b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</a:t>
                      </a:r>
                      <a:endParaRPr lang="en-US" sz="1500" b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Coil aperture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Magnetic Length (MQXFA, B)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7.15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Number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urns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(inner layer)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17+5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Number of turns (outer layer)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16+12</a:t>
                      </a: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Inter-layer insulation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0.66</a:t>
                      </a: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Current (nominal, ultimate)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kA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16.48, 17.89 </a:t>
                      </a: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Gradient (nominal, ultimate)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T/m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132.6, 143.2</a:t>
                      </a: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Peak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field (nominal, ultimate)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11.4,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12.3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Strand </a:t>
                      </a:r>
                      <a:r>
                        <a:rPr lang="en-US" sz="14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sz="1400" baseline="-2500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at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4.2K (12T, 15T)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632,</a:t>
                      </a:r>
                      <a:r>
                        <a:rPr lang="en-US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331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Short</a:t>
                      </a:r>
                      <a:r>
                        <a:rPr lang="en-US" sz="1400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sample current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kA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21.24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6463058" y="2928661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77% I</a:t>
            </a:r>
            <a:r>
              <a:rPr lang="en-US" sz="1000" baseline="-25000" dirty="0" smtClean="0"/>
              <a:t>ss</a:t>
            </a:r>
            <a:endParaRPr lang="en-US" sz="1000" baseline="-25000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59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0"/>
          <a:stretch>
            <a:fillRect/>
          </a:stretch>
        </p:blipFill>
        <p:spPr bwMode="auto">
          <a:xfrm>
            <a:off x="4574282" y="1163404"/>
            <a:ext cx="4027881" cy="3143761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1278" y="136799"/>
            <a:ext cx="8170139" cy="720000"/>
          </a:xfrm>
        </p:spPr>
        <p:txBody>
          <a:bodyPr/>
          <a:lstStyle/>
          <a:p>
            <a:r>
              <a:rPr lang="en-US" dirty="0" smtClean="0"/>
              <a:t>MQXF Mechanical Structure and Pre-load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8" y="1141281"/>
            <a:ext cx="4192226" cy="305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21" y="4422364"/>
            <a:ext cx="4464496" cy="186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48216" y="4431826"/>
            <a:ext cx="3292650" cy="16888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MQXF short models (1.2 m)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MQXFS1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MQXFS3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MQXFS5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800" dirty="0" smtClean="0"/>
              <a:t>MQXFS4</a:t>
            </a:r>
          </a:p>
          <a:p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38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 smtClean="0"/>
              <a:t>Short Model Test Results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0000"/>
            <a:ext cx="8032278" cy="524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3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8064456" cy="720000"/>
          </a:xfrm>
        </p:spPr>
        <p:txBody>
          <a:bodyPr/>
          <a:lstStyle/>
          <a:p>
            <a:r>
              <a:rPr lang="en-US" dirty="0" smtClean="0"/>
              <a:t>Field Quality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6893"/>
            <a:ext cx="8208912" cy="513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64387"/>
            <a:ext cx="8114747" cy="422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 smtClean="0"/>
              <a:t>Field Quality Measurements in Short Models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32" y="5275575"/>
            <a:ext cx="804627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US" sz="1400" dirty="0">
                <a:solidFill>
                  <a:srgbClr val="0033CC"/>
                </a:solidFill>
                <a:latin typeface="Times New Roman" pitchFamily="18" charset="0"/>
              </a:rPr>
              <a:t>dominant source of field errors is the coil geometry and its initial assembly in the collared coil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Steady 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</a:rPr>
              <a:t>improvements </a:t>
            </a:r>
            <a:r>
              <a:rPr lang="en-US" sz="1400" dirty="0">
                <a:solidFill>
                  <a:srgbClr val="0033CC"/>
                </a:solidFill>
                <a:latin typeface="Times New Roman" pitchFamily="18" charset="0"/>
              </a:rPr>
              <a:t>in coil 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</a:rPr>
              <a:t>uniformity </a:t>
            </a:r>
            <a:r>
              <a:rPr lang="en-US" sz="1400" dirty="0" smtClean="0">
                <a:solidFill>
                  <a:srgbClr val="000000"/>
                </a:solidFill>
                <a:latin typeface="Times New Roman" pitchFamily="18" charset="0"/>
              </a:rPr>
              <a:t>during short model and prototype development by better </a:t>
            </a:r>
            <a:r>
              <a:rPr lang="en-US" sz="1400" dirty="0" smtClean="0">
                <a:solidFill>
                  <a:srgbClr val="0033CC"/>
                </a:solidFill>
                <a:latin typeface="Times New Roman" pitchFamily="18" charset="0"/>
              </a:rPr>
              <a:t>consistency of parts and processes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24916" y="1268760"/>
                <a:ext cx="3164071" cy="5949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+</m:t>
                      </m:r>
                      <m:r>
                        <a:rPr lang="en-US" sz="1200" i="1">
                          <a:latin typeface="Cambria Math"/>
                        </a:rPr>
                        <m:t>𝑖</m:t>
                      </m:r>
                      <m:sSub>
                        <m:sSubPr>
                          <m:ctrlPr>
                            <a:rPr lang="en-US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200" i="1">
                              <a:latin typeface="Cambria Math"/>
                            </a:rPr>
                            <m:t>−4</m:t>
                          </m:r>
                        </m:sup>
                      </m:sSup>
                      <m:sSub>
                        <m:sSubPr>
                          <m:ctrlPr>
                            <a:rPr lang="en-US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latin typeface="Cambria Math"/>
                            </a:rPr>
                            <m:t>2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sz="1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/>
                            </a:rPr>
                            <m:t>𝑛</m:t>
                          </m:r>
                          <m:r>
                            <a:rPr lang="en-US" sz="12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en-US" sz="12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200" i="1">
                                  <a:latin typeface="Cambria Math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sz="12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1200" i="1">
                                          <a:latin typeface="Cambria Math"/>
                                        </a:rPr>
                                        <m:t>𝑖𝑦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12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/>
                                    </a:rPr>
                                    <m:t>𝑟𝑒𝑓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1200" i="1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916" y="1268760"/>
                <a:ext cx="3164071" cy="594971"/>
              </a:xfrm>
              <a:prstGeom prst="rect">
                <a:avLst/>
              </a:prstGeom>
              <a:blipFill rotWithShape="1">
                <a:blip r:embed="rId3"/>
                <a:stretch>
                  <a:fillRect t="-93000" b="-144000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230317" y="4149080"/>
            <a:ext cx="120577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i="1" dirty="0" err="1"/>
              <a:t>R</a:t>
            </a:r>
            <a:r>
              <a:rPr lang="en-US" sz="1400" i="1" baseline="-25000" dirty="0" err="1"/>
              <a:t>ref</a:t>
            </a:r>
            <a:r>
              <a:rPr lang="en-US" sz="1400" i="1" dirty="0"/>
              <a:t> = 50 mm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/>
              <a:t>Comparison of Measurements and Calculations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0763" y="2603196"/>
            <a:ext cx="1903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C</a:t>
            </a:r>
            <a:r>
              <a:rPr lang="en-US" sz="1200" b="1" dirty="0" smtClean="0">
                <a:solidFill>
                  <a:schemeClr val="tx2"/>
                </a:solidFill>
              </a:rPr>
              <a:t>oil pack shims results</a:t>
            </a:r>
            <a:endParaRPr lang="en-US" sz="1200" b="1" dirty="0">
              <a:solidFill>
                <a:schemeClr val="tx2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938452"/>
              </p:ext>
            </p:extLst>
          </p:nvPr>
        </p:nvGraphicFramePr>
        <p:xfrm>
          <a:off x="4709927" y="4664573"/>
          <a:ext cx="1139106" cy="9956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74393"/>
                <a:gridCol w="385011"/>
                <a:gridCol w="379702"/>
              </a:tblGrid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3.51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4.22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-3.92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-4.24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0.01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-1.69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720969"/>
              </p:ext>
            </p:extLst>
          </p:nvPr>
        </p:nvGraphicFramePr>
        <p:xfrm>
          <a:off x="492089" y="3995958"/>
          <a:ext cx="3569098" cy="99157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37334"/>
                <a:gridCol w="455294"/>
                <a:gridCol w="455294"/>
                <a:gridCol w="455294"/>
                <a:gridCol w="455294"/>
                <a:gridCol w="455294"/>
                <a:gridCol w="455294"/>
              </a:tblGrid>
              <a:tr h="195023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MQXFS3a warm measurements and calculations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 smtClean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Harmonic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Measured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-1.69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-1.30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2.13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2.75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-2.37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-1.55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Calculated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0.67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-0.67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-0.72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-1.33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-1.33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(M-C)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-2.36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-0.63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2.13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3.47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-1.04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484055"/>
              </p:ext>
            </p:extLst>
          </p:nvPr>
        </p:nvGraphicFramePr>
        <p:xfrm>
          <a:off x="492089" y="5076078"/>
          <a:ext cx="3569098" cy="99157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37334"/>
                <a:gridCol w="455294"/>
                <a:gridCol w="455294"/>
                <a:gridCol w="455294"/>
                <a:gridCol w="455294"/>
                <a:gridCol w="455294"/>
                <a:gridCol w="455294"/>
              </a:tblGrid>
              <a:tr h="195023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MQXFS5a warm measurements and calculations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 smtClean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Harmonic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Measured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-1.30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0.55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-1.96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0.35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Calculated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-0.68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-0.72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1.33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(M-C)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-0.62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0.55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-1.24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-0.98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10094" y="2661349"/>
            <a:ext cx="3316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Magnetic shims configurations and results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02" y="3017317"/>
            <a:ext cx="3793845" cy="12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362129"/>
              </p:ext>
            </p:extLst>
          </p:nvPr>
        </p:nvGraphicFramePr>
        <p:xfrm>
          <a:off x="492089" y="2915838"/>
          <a:ext cx="3569098" cy="991571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37334"/>
                <a:gridCol w="455294"/>
                <a:gridCol w="455294"/>
                <a:gridCol w="455294"/>
                <a:gridCol w="455294"/>
                <a:gridCol w="455294"/>
                <a:gridCol w="455294"/>
              </a:tblGrid>
              <a:tr h="195023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MQXFS1a warm measurements and calculations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 smtClean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Harmonic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Measured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-3.24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3.46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0.30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-4.18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2.47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-0.55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Calculated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-1.53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1.52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-4.64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0.69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0.69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(M-C)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-1.71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1.94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0.30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0.46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1.78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-1.24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28075" y="4355609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MQXFS1c</a:t>
            </a:r>
            <a:endParaRPr lang="en-US" sz="1200" dirty="0">
              <a:solidFill>
                <a:schemeClr val="tx2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10152"/>
              </p:ext>
            </p:extLst>
          </p:nvPr>
        </p:nvGraphicFramePr>
        <p:xfrm>
          <a:off x="5975960" y="4665563"/>
          <a:ext cx="1139106" cy="9956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74393"/>
                <a:gridCol w="385011"/>
                <a:gridCol w="379702"/>
              </a:tblGrid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1.17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-0.59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-2.55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-2.88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0.83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94108" y="4355609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MQXFS3a</a:t>
            </a:r>
            <a:endParaRPr lang="en-US" sz="1200" dirty="0">
              <a:solidFill>
                <a:schemeClr val="tx2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7561"/>
              </p:ext>
            </p:extLst>
          </p:nvPr>
        </p:nvGraphicFramePr>
        <p:xfrm>
          <a:off x="7246218" y="4665563"/>
          <a:ext cx="1139106" cy="9956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74393"/>
                <a:gridCol w="385011"/>
                <a:gridCol w="379702"/>
              </a:tblGrid>
              <a:tr h="19913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C</a:t>
                      </a:r>
                      <a:endParaRPr lang="en-US" sz="12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-0.40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-0.40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-0.22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18288" marR="18288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0.71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0.84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0" marR="36576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364366" y="4355609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MQXFS5a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7202" y="5730947"/>
            <a:ext cx="390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2"/>
                </a:solidFill>
              </a:rPr>
              <a:t>M: Measured shim effect; C: calculated shim effect</a:t>
            </a:r>
          </a:p>
          <a:p>
            <a:r>
              <a:rPr lang="en-US" sz="1200" i="1" dirty="0" smtClean="0">
                <a:solidFill>
                  <a:schemeClr val="tx2"/>
                </a:solidFill>
              </a:rPr>
              <a:t>Harmonics targeted for correction are shown in yellow</a:t>
            </a:r>
            <a:endParaRPr lang="en-US" sz="1200" i="1" dirty="0">
              <a:solidFill>
                <a:schemeClr val="tx2"/>
              </a:solidFill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471169"/>
              </p:ext>
            </p:extLst>
          </p:nvPr>
        </p:nvGraphicFramePr>
        <p:xfrm>
          <a:off x="508673" y="1331510"/>
          <a:ext cx="3569098" cy="119482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837334"/>
                <a:gridCol w="455294"/>
                <a:gridCol w="455294"/>
                <a:gridCol w="455294"/>
                <a:gridCol w="455294"/>
                <a:gridCol w="455294"/>
                <a:gridCol w="455294"/>
              </a:tblGrid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Shim (</a:t>
                      </a:r>
                      <a:r>
                        <a:rPr lang="en-US" sz="1200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MQXFS5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Quadrant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Rad.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Azim.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Rad.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Azim.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Rad.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Azim.</a:t>
                      </a:r>
                      <a:endParaRPr lang="en-US" sz="12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150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75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100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067067" y="958579"/>
            <a:ext cx="2472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C</a:t>
            </a:r>
            <a:r>
              <a:rPr lang="en-US" sz="1200" b="1" dirty="0" smtClean="0">
                <a:solidFill>
                  <a:schemeClr val="tx2"/>
                </a:solidFill>
              </a:rPr>
              <a:t>oil pack shim configurations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93486" y="958579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C</a:t>
            </a:r>
            <a:r>
              <a:rPr lang="en-US" sz="1200" b="1" dirty="0" smtClean="0">
                <a:solidFill>
                  <a:schemeClr val="tx2"/>
                </a:solidFill>
              </a:rPr>
              <a:t>oil pack shim definitions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54" y="1277837"/>
            <a:ext cx="1475702" cy="13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 descr="QXF Ground Insulation v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xmlns:lc="http://schemas.openxmlformats.org/drawingml/2006/lockedCanvas" Requires="ma">
            <p:blipFill>
              <a:blip r:embed="rId5"/>
              <a:srcRect l="38385" t="22222" r="5801" b="17778"/>
              <a:stretch>
                <a:fillRect/>
              </a:stretch>
            </p:blipFill>
          </mc:Choice>
          <mc:Fallback>
            <p:blipFill>
              <a:blip r:embed="rId6"/>
              <a:srcRect l="38385" t="22222" r="5801" b="17778"/>
              <a:stretch>
                <a:fillRect/>
              </a:stretch>
            </p:blipFill>
          </mc:Fallback>
        </mc:AlternateContent>
        <p:spPr>
          <a:xfrm>
            <a:off x="5498320" y="1313872"/>
            <a:ext cx="1459727" cy="12126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13689" y="1920220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9900"/>
                </a:solidFill>
              </a:rPr>
              <a:t>Radial</a:t>
            </a:r>
            <a:endParaRPr lang="en-US" sz="1000" dirty="0">
              <a:solidFill>
                <a:srgbClr val="0099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3205" y="2280348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33CC"/>
                </a:solidFill>
              </a:rPr>
              <a:t>Azimuthal</a:t>
            </a:r>
            <a:endParaRPr lang="en-US" sz="1000" dirty="0">
              <a:solidFill>
                <a:srgbClr val="0033CC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315211" y="1949061"/>
            <a:ext cx="390736" cy="103474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488286" y="1844824"/>
            <a:ext cx="390736" cy="558634"/>
          </a:xfrm>
          <a:prstGeom prst="straightConnector1">
            <a:avLst/>
          </a:prstGeom>
          <a:ln w="12700"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4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 smtClean="0"/>
              <a:t>Tuning Capabilities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84328" y="1196752"/>
            <a:ext cx="27689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Coil shims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(pole and mid-plane) 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Correct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ystematic deviations in allowed harmonics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b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Compensate pole/mid-plane to </a:t>
            </a:r>
            <a:r>
              <a:rPr lang="en-US" sz="1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maintain total arc length</a:t>
            </a:r>
          </a:p>
          <a:p>
            <a:pPr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Coil pack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(mid-plane and radial)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rimary goal is </a:t>
            </a:r>
            <a:r>
              <a:rPr lang="en-US" sz="1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compensate coil size deviations to achieve pre-load targets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homogeneity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Mid-plane shims are generally preferable for field quality</a:t>
            </a:r>
          </a:p>
          <a:p>
            <a:pPr>
              <a:spcAft>
                <a:spcPts val="800"/>
              </a:spcAft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Magnetic shims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after assembly: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Iron bars of variable thickness </a:t>
            </a:r>
            <a:r>
              <a:rPr lang="en-US" sz="1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inserted in the bladder slots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field correction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capability: ±5 (b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a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±3 (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±1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(a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Smaller limits for combinations; also consider effect on b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</a:t>
            </a:r>
            <a:r>
              <a:rPr lang="en-US" sz="1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33" name="Picture 32" descr="QXF Ground Insulation v3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xmlns:lc="http://schemas.openxmlformats.org/drawingml/2006/lockedCanvas" Requires="ma">
            <p:blipFill>
              <a:blip r:embed="rId4"/>
              <a:srcRect l="38385" t="22222" r="5801" b="17778"/>
              <a:stretch>
                <a:fillRect/>
              </a:stretch>
            </p:blipFill>
          </mc:Choice>
          <mc:Fallback>
            <p:blipFill>
              <a:blip r:embed="rId5"/>
              <a:srcRect l="38385" t="22222" r="5801" b="17778"/>
              <a:stretch>
                <a:fillRect/>
              </a:stretch>
            </p:blipFill>
          </mc:Fallback>
        </mc:AlternateContent>
        <p:spPr>
          <a:xfrm>
            <a:off x="3397336" y="2796137"/>
            <a:ext cx="1580709" cy="1313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13" y="1340768"/>
            <a:ext cx="2455699" cy="118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893963"/>
              </p:ext>
            </p:extLst>
          </p:nvPr>
        </p:nvGraphicFramePr>
        <p:xfrm>
          <a:off x="5594120" y="1473751"/>
          <a:ext cx="2986878" cy="119070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92089"/>
                <a:gridCol w="470757"/>
                <a:gridCol w="431008"/>
                <a:gridCol w="431008"/>
                <a:gridCol w="431008"/>
                <a:gridCol w="431008"/>
              </a:tblGrid>
              <a:tr h="19502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Shim Size (</a:t>
                      </a:r>
                      <a:r>
                        <a:rPr lang="en-US" sz="1200" cap="none" baseline="0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m)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Inner layer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Outer layer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300" b="1" dirty="0" smtClean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Mid-plane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Pole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6</a:t>
                      </a:r>
                      <a:endParaRPr lang="en-US" sz="1200" b="1" baseline="-250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10</a:t>
                      </a:r>
                      <a:endParaRPr lang="en-US" sz="1200" b="1" baseline="-250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6</a:t>
                      </a:r>
                      <a:endParaRPr lang="en-US" sz="1200" b="1" baseline="-250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Symbol" panose="05050102010706020507" pitchFamily="18" charset="2"/>
                          <a:ea typeface="Cambria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10</a:t>
                      </a:r>
                      <a:endParaRPr lang="en-US" sz="1200" b="1" baseline="-250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+125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+1.5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-0.1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+0.6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-125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-4.3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-1.3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9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-125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+125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+3.9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+0.5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+1.4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0.0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5590351" y="1196752"/>
            <a:ext cx="2887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Calculated corrections for coil shims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23658" y="2938171"/>
            <a:ext cx="2808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Calculated effect of magnetic shims</a:t>
            </a:r>
            <a:endParaRPr lang="en-US" sz="1200" b="1" dirty="0">
              <a:solidFill>
                <a:schemeClr val="tx2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15763"/>
              </p:ext>
            </p:extLst>
          </p:nvPr>
        </p:nvGraphicFramePr>
        <p:xfrm>
          <a:off x="5594120" y="3241233"/>
          <a:ext cx="2986878" cy="270603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262846"/>
                <a:gridCol w="862016"/>
                <a:gridCol w="862016"/>
              </a:tblGrid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Shimming configuration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Multipoles</a:t>
                      </a: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affected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Harmonic</a:t>
                      </a: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correction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/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1, 2, 3, 8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</a:t>
                      </a: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+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  <a:endParaRPr lang="en-US" sz="1200" b="1" baseline="-2500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+3.2, +0.2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4, 5, 6, 7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-b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-3.2 , -0.2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1, 2, 4, 7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+b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+5.2 , +0.6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3, 5, 6, 8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-b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-5.2 , +0.6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1, 2, 5, 6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+2.8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3, 4, 7, 8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-b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-2.8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1, 3, 4, 6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-a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+5.2 , -0.6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2, 5, 7, 8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+a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+5.2 , -0.6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1, 4, 5, 8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-0.8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2, 3, 6, 7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+0.8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1, 6, 7, 8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+a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-3.1 , +0.2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50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cap="none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2, 3, 4, 5</a:t>
                      </a:r>
                      <a:endParaRPr lang="en-US" sz="1200" cap="none" baseline="0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+a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 , -a</a:t>
                      </a:r>
                      <a:r>
                        <a:rPr lang="en-US" sz="1200" b="1" baseline="-25000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</a:rPr>
                        <a:t>-3.1 , +0.2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</a:endParaRPr>
                    </a:p>
                  </a:txBody>
                  <a:tcPr marL="45720" marR="45720" marT="0" marB="0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53674"/>
            <a:ext cx="18049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4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453" y="188720"/>
            <a:ext cx="7920000" cy="720000"/>
          </a:xfrm>
        </p:spPr>
        <p:txBody>
          <a:bodyPr/>
          <a:lstStyle/>
          <a:p>
            <a:r>
              <a:rPr lang="en-GB" dirty="0" smtClean="0"/>
              <a:t>Presentation 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31" y="6206384"/>
            <a:ext cx="438269" cy="5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827584" y="1412776"/>
            <a:ext cx="7565853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charset="0"/>
              <a:buChar char="o"/>
              <a:defRPr sz="2000" kern="120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F497D"/>
                </a:solidFill>
                <a:latin typeface="+mj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Nb</a:t>
            </a:r>
            <a:r>
              <a:rPr kumimoji="0" lang="en-US" sz="2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3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Sn IR Quadrupole R&amp;D and MQXF Prototype Development for HL-LHC by LARP and AUP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Selected LARP and AUP developments of particular relevance to EIC</a:t>
            </a:r>
          </a:p>
          <a:p>
            <a:pPr lvl="1" indent="-342900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HQ coils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for use in actively shielded quadrupole FOA</a:t>
            </a:r>
          </a:p>
          <a:p>
            <a:pPr lvl="1" indent="-342900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en-US" sz="2200" i="1" dirty="0"/>
              <a:t>M</a:t>
            </a:r>
            <a:r>
              <a:rPr lang="en-US" sz="2200" i="1" dirty="0" smtClean="0">
                <a:solidFill>
                  <a:srgbClr val="1F497D"/>
                </a:solidFill>
              </a:rPr>
              <a:t>echanical design </a:t>
            </a:r>
            <a:r>
              <a:rPr lang="en-US" sz="2200" i="1" dirty="0" smtClean="0"/>
              <a:t>requirements and optimization</a:t>
            </a:r>
            <a:endParaRPr lang="en-US" sz="2200" i="1" dirty="0" smtClean="0">
              <a:solidFill>
                <a:srgbClr val="1F497D"/>
              </a:solidFill>
            </a:endParaRPr>
          </a:p>
          <a:p>
            <a:pPr lvl="1" indent="-342900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/>
            </a:pPr>
            <a:r>
              <a:rPr lang="en-US" sz="2200" i="1" noProof="0" dirty="0" smtClean="0"/>
              <a:t>Fi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eld quality </a:t>
            </a:r>
            <a:r>
              <a:rPr lang="en-US" sz="2200" i="1" dirty="0" smtClean="0"/>
              <a:t>measurements in MQXF models</a:t>
            </a:r>
            <a:endParaRPr kumimoji="0" lang="en-US" sz="2200" b="0" i="1" u="none" strike="noStrike" kern="1200" cap="none" spc="0" normalizeH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AUP project status and preparations for production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i="1" dirty="0" smtClean="0"/>
              <a:t>Project documentation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12105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992" y="1124744"/>
            <a:ext cx="7848872" cy="4824536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HL-LHC AUP is a formal </a:t>
            </a:r>
            <a:r>
              <a:rPr lang="en-US" sz="2400" dirty="0"/>
              <a:t>DOE Construction </a:t>
            </a:r>
            <a:r>
              <a:rPr lang="en-US" sz="2400" dirty="0" smtClean="0"/>
              <a:t>Project established </a:t>
            </a:r>
            <a:r>
              <a:rPr lang="en-US" sz="2400" dirty="0"/>
              <a:t>to fulfill a US contribution to HL-LHC</a:t>
            </a:r>
          </a:p>
          <a:p>
            <a:pPr lvl="1"/>
            <a:r>
              <a:rPr lang="en-US" sz="2000" dirty="0">
                <a:solidFill>
                  <a:srgbClr val="009900"/>
                </a:solidFill>
              </a:rPr>
              <a:t>CD-0 (Mission Need) approved in 2016</a:t>
            </a:r>
          </a:p>
          <a:p>
            <a:pPr lvl="1"/>
            <a:r>
              <a:rPr lang="en-US" sz="2000" dirty="0">
                <a:solidFill>
                  <a:srgbClr val="009900"/>
                </a:solidFill>
              </a:rPr>
              <a:t>CD-1 (Cost Range) approved 2017</a:t>
            </a:r>
          </a:p>
          <a:p>
            <a:pPr lvl="2"/>
            <a:r>
              <a:rPr lang="en-US" dirty="0">
                <a:solidFill>
                  <a:srgbClr val="009900"/>
                </a:solidFill>
              </a:rPr>
              <a:t>Also obtained CD-3a (Long Lead Procurement) for </a:t>
            </a:r>
            <a:r>
              <a:rPr lang="en-US" dirty="0" smtClean="0">
                <a:solidFill>
                  <a:srgbClr val="009900"/>
                </a:solidFill>
              </a:rPr>
              <a:t>Nb</a:t>
            </a:r>
            <a:r>
              <a:rPr lang="en-US" baseline="-25000" dirty="0" smtClean="0">
                <a:solidFill>
                  <a:srgbClr val="009900"/>
                </a:solidFill>
              </a:rPr>
              <a:t>3</a:t>
            </a:r>
            <a:r>
              <a:rPr lang="en-US" dirty="0" smtClean="0">
                <a:solidFill>
                  <a:srgbClr val="009900"/>
                </a:solidFill>
              </a:rPr>
              <a:t>Sn wire</a:t>
            </a:r>
            <a:endParaRPr lang="en-US" dirty="0">
              <a:solidFill>
                <a:srgbClr val="009900"/>
              </a:solidFill>
            </a:endParaRPr>
          </a:p>
          <a:p>
            <a:pPr lvl="1"/>
            <a:r>
              <a:rPr lang="en-US" sz="2000" dirty="0"/>
              <a:t>CD-2 (Project Baseline) in progress</a:t>
            </a:r>
          </a:p>
          <a:p>
            <a:pPr lvl="1"/>
            <a:r>
              <a:rPr lang="en-US" sz="2000" dirty="0" smtClean="0"/>
              <a:t>CD-3 </a:t>
            </a:r>
            <a:r>
              <a:rPr lang="en-US" sz="2000" dirty="0"/>
              <a:t>(Start of Construction)</a:t>
            </a:r>
          </a:p>
          <a:p>
            <a:pPr lvl="1"/>
            <a:r>
              <a:rPr lang="en-US" sz="2000" dirty="0"/>
              <a:t>CD-4 (Project Completion)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DOE funded activities take place at FNAL, BNL, LBNL</a:t>
            </a:r>
          </a:p>
          <a:p>
            <a:pPr lvl="1"/>
            <a:r>
              <a:rPr lang="en-US" sz="2000" dirty="0" smtClean="0"/>
              <a:t>Fermilab is the lead lab and </a:t>
            </a:r>
            <a:r>
              <a:rPr lang="en-US" sz="2000" dirty="0"/>
              <a:t>p</a:t>
            </a:r>
            <a:r>
              <a:rPr lang="en-US" sz="2000" dirty="0" smtClean="0"/>
              <a:t>roject office site</a:t>
            </a:r>
          </a:p>
          <a:p>
            <a:pPr lvl="1"/>
            <a:r>
              <a:rPr lang="en-US" sz="2000" dirty="0" smtClean="0"/>
              <a:t>Technical effort is almost evenly split among the three Labs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Additional US institutions contribute through contractual activities</a:t>
            </a:r>
            <a:r>
              <a:rPr lang="en-US" sz="2000" dirty="0" smtClean="0"/>
              <a:t>: Old Dominion University, National High Magnetic Field Lab, Argonne National Laboratory, Jefferson Lab, SLAC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2000" y="116632"/>
            <a:ext cx="8280480" cy="792088"/>
          </a:xfrm>
        </p:spPr>
        <p:txBody>
          <a:bodyPr/>
          <a:lstStyle/>
          <a:p>
            <a:r>
              <a:rPr lang="en-US" sz="3200" dirty="0" smtClean="0"/>
              <a:t>HL-LHC Accelerator Upgrade Project 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3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9" name="Slide Number Placeholder 4">
            <a:extLst>
              <a:ext uri="{FF2B5EF4-FFF2-40B4-BE49-F238E27FC236}">
                <a16:creationId xmlns="" xmlns:a16="http://schemas.microsoft.com/office/drawing/2014/main" id="{76C2BEB9-1EC6-42A1-97A3-B9B7902E703E}"/>
              </a:ext>
            </a:extLst>
          </p:cNvPr>
          <p:cNvSpPr txBox="1">
            <a:spLocks/>
          </p:cNvSpPr>
          <p:nvPr/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3B49E4E-039F-472C-94D3-961E32C09AC1}" type="slidenum"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3568" y="141650"/>
            <a:ext cx="7931224" cy="623054"/>
          </a:xfrm>
        </p:spPr>
        <p:txBody>
          <a:bodyPr>
            <a:normAutofit/>
          </a:bodyPr>
          <a:lstStyle/>
          <a:p>
            <a:r>
              <a:rPr lang="en-US" dirty="0" smtClean="0"/>
              <a:t>US Deliverables: Q1/Q3 Cryo-assemblies</a:t>
            </a:r>
            <a:endParaRPr lang="en-US" sz="3100" dirty="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A3B0B7C-8015-43E0-A848-05964B53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058468"/>
            <a:ext cx="3815367" cy="230761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 bwMode="auto">
          <a:xfrm>
            <a:off x="4355976" y="1058468"/>
            <a:ext cx="1512168" cy="10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4F384AF-7E4F-48BF-B33D-450BE6C5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645024"/>
            <a:ext cx="3898892" cy="23581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1AA230E-117D-472F-AED9-BDFD327C24F8}"/>
              </a:ext>
            </a:extLst>
          </p:cNvPr>
          <p:cNvSpPr txBox="1"/>
          <p:nvPr/>
        </p:nvSpPr>
        <p:spPr>
          <a:xfrm>
            <a:off x="6369925" y="5445224"/>
            <a:ext cx="182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Cryo-assembly</a:t>
            </a:r>
          </a:p>
          <a:p>
            <a:pPr algn="ctr"/>
            <a:r>
              <a:rPr lang="en-US" sz="1200" b="1" dirty="0"/>
              <a:t>(LQXFA/B)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4D69519-A905-4A15-9EF6-5E2B3AF7C321}"/>
              </a:ext>
            </a:extLst>
          </p:cNvPr>
          <p:cNvSpPr txBox="1"/>
          <p:nvPr/>
        </p:nvSpPr>
        <p:spPr>
          <a:xfrm>
            <a:off x="6107516" y="2804671"/>
            <a:ext cx="117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Cold Mass</a:t>
            </a:r>
          </a:p>
          <a:p>
            <a:pPr algn="ctr"/>
            <a:r>
              <a:rPr lang="en-US" sz="1200" b="1" dirty="0"/>
              <a:t>(LMQXFA)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F3B9172-406A-4FD5-9CBF-E3AA3C1E9BD9}"/>
              </a:ext>
            </a:extLst>
          </p:cNvPr>
          <p:cNvSpPr txBox="1"/>
          <p:nvPr/>
        </p:nvSpPr>
        <p:spPr>
          <a:xfrm>
            <a:off x="5065592" y="1646384"/>
            <a:ext cx="94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Magnet</a:t>
            </a:r>
          </a:p>
          <a:p>
            <a:pPr algn="ctr"/>
            <a:r>
              <a:rPr lang="en-US" sz="1200" b="1" dirty="0"/>
              <a:t>(MQXFA)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4" y="3664452"/>
            <a:ext cx="34385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9796" y="513081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E699"/>
                </a:solidFill>
              </a:rPr>
              <a:t>Q3</a:t>
            </a:r>
            <a:endParaRPr lang="en-US" sz="1400" b="1" dirty="0">
              <a:solidFill>
                <a:srgbClr val="FFE699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4390" y="4869160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E699"/>
                </a:solidFill>
              </a:rPr>
              <a:t>Q1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25371" y="462676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E699"/>
                </a:solidFill>
              </a:rPr>
              <a:t>Q2a/b</a:t>
            </a:r>
            <a:endParaRPr lang="en-US" sz="1400" b="1" dirty="0">
              <a:solidFill>
                <a:srgbClr val="FFE699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815181" y="2064922"/>
            <a:ext cx="216024" cy="504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20072" y="3124464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635896" y="5084592"/>
            <a:ext cx="918394" cy="261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0" idx="3"/>
          </p:cNvCxnSpPr>
          <p:nvPr/>
        </p:nvCxnSpPr>
        <p:spPr>
          <a:xfrm flipH="1" flipV="1">
            <a:off x="1583310" y="5284705"/>
            <a:ext cx="2970979" cy="61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>
            <a:extLst>
              <a:ext uri="{FF2B5EF4-FFF2-40B4-BE49-F238E27FC236}">
                <a16:creationId xmlns="" xmlns:a16="http://schemas.microsoft.com/office/drawing/2014/main" id="{265FD707-12AE-4D9F-B74E-C76D111A9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2" y="1058468"/>
            <a:ext cx="3734427" cy="230761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Two MQXFA units of 4.2 m magnetic length are assembled in a single cold mass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8 cryo-assemblies are required for installation in the tunnel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600" dirty="0" smtClean="0">
                <a:solidFill>
                  <a:schemeClr val="tx1"/>
                </a:solidFill>
              </a:rPr>
              <a:t>AUP scope includes 1 pre-series, 9 </a:t>
            </a:r>
            <a:r>
              <a:rPr lang="en-GB" sz="1600" dirty="0">
                <a:solidFill>
                  <a:schemeClr val="tx1"/>
                </a:solidFill>
              </a:rPr>
              <a:t>series </a:t>
            </a:r>
            <a:r>
              <a:rPr lang="en-GB" sz="1600" dirty="0" smtClean="0">
                <a:solidFill>
                  <a:schemeClr val="tx1"/>
                </a:solidFill>
              </a:rPr>
              <a:t>production (1 spare)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5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626399B8-7917-8C48-8C35-82D781CB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4782"/>
            <a:ext cx="5832648" cy="53325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chemeClr val="tx2"/>
                </a:solidFill>
              </a:rPr>
              <a:t>Cables (LBNL):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Fabricated: 26 (12 by LARP, 14 by AUP)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Accepted: 25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Quarantined: 1 (cross-over close to minimum length)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chemeClr val="tx2"/>
                </a:solidFill>
              </a:rPr>
              <a:t>Coils (</a:t>
            </a:r>
            <a:r>
              <a:rPr lang="en-US" sz="1600" dirty="0" smtClean="0">
                <a:solidFill>
                  <a:schemeClr val="tx2"/>
                </a:solidFill>
              </a:rPr>
              <a:t>FNAL):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Fabricated: 10 (completed) + 3 (under fabrication)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Accepted: 6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Rejected: 1 (damage during curing) 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Quarantined: 3 (electrical weakness to coil parts)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>
                <a:solidFill>
                  <a:schemeClr val="tx2"/>
                </a:solidFill>
              </a:rPr>
              <a:t>Coils (</a:t>
            </a:r>
            <a:r>
              <a:rPr lang="en-US" sz="1600" dirty="0" smtClean="0">
                <a:solidFill>
                  <a:schemeClr val="tx2"/>
                </a:solidFill>
              </a:rPr>
              <a:t>BNL):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Completed commissioning of new winding &amp; </a:t>
            </a:r>
            <a:r>
              <a:rPr lang="en-US" sz="1600" dirty="0" smtClean="0"/>
              <a:t>curing </a:t>
            </a:r>
            <a:r>
              <a:rPr lang="en-US" sz="1600" dirty="0"/>
              <a:t>equipment for MQXFA coils</a:t>
            </a: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Completed winding and curing of 1</a:t>
            </a:r>
            <a:r>
              <a:rPr lang="en-US" sz="1600" baseline="30000" dirty="0"/>
              <a:t>st</a:t>
            </a:r>
            <a:r>
              <a:rPr lang="en-US" sz="1600" dirty="0"/>
              <a:t> production coil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chemeClr val="tx2"/>
                </a:solidFill>
              </a:rPr>
              <a:t>Structures (LBNL):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Assembled MQXFAP1 and MQXFAP2</a:t>
            </a:r>
            <a:endParaRPr lang="en-US" sz="1600" dirty="0"/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Procurement of MQXFAP3 parts in progress.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chemeClr val="tx2"/>
                </a:solidFill>
              </a:rPr>
              <a:t>Vertical Test (BNL)</a:t>
            </a:r>
            <a:endParaRPr lang="en-US" sz="160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MQXFAP1 test completed and MQXFAP2 in progress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0332" y="180000"/>
            <a:ext cx="8170139" cy="720000"/>
          </a:xfrm>
        </p:spPr>
        <p:txBody>
          <a:bodyPr/>
          <a:lstStyle/>
          <a:p>
            <a:r>
              <a:rPr lang="en-US" dirty="0" smtClean="0"/>
              <a:t>AUP Progress toward Production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10" y="1118510"/>
            <a:ext cx="2107545" cy="223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29" y="3436309"/>
            <a:ext cx="2101872" cy="2801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3873" y="1129987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</a:rPr>
              <a:t>Cabling machine (LBNL)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3460431"/>
            <a:ext cx="13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C000"/>
                </a:solidFill>
              </a:rPr>
              <a:t>Coil 107 (FNAL)</a:t>
            </a:r>
            <a:endParaRPr lang="en-US" sz="1200" b="1" dirty="0">
              <a:solidFill>
                <a:srgbClr val="FFC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9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0000"/>
            <a:ext cx="7704416" cy="720000"/>
          </a:xfrm>
        </p:spPr>
        <p:txBody>
          <a:bodyPr/>
          <a:lstStyle/>
          <a:p>
            <a:r>
              <a:rPr lang="en-US" dirty="0" smtClean="0"/>
              <a:t>AUP Project </a:t>
            </a:r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368977"/>
              </p:ext>
            </p:extLst>
          </p:nvPr>
        </p:nvGraphicFramePr>
        <p:xfrm>
          <a:off x="462309" y="1412777"/>
          <a:ext cx="4680520" cy="4680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3672"/>
                <a:gridCol w="864096"/>
                <a:gridCol w="608053"/>
                <a:gridCol w="834699"/>
              </a:tblGrid>
              <a:tr h="35253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smtClean="0">
                          <a:effectLst/>
                          <a:latin typeface="+mn-lt"/>
                          <a:ea typeface="+mn-ea"/>
                        </a:rPr>
                        <a:t>Summary</a:t>
                      </a:r>
                      <a:r>
                        <a:rPr lang="en-US" sz="1500" baseline="0" dirty="0" smtClean="0">
                          <a:effectLst/>
                          <a:latin typeface="+mn-lt"/>
                          <a:ea typeface="+mn-ea"/>
                        </a:rPr>
                        <a:t> table - coil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Symbol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Unit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Value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expansion after reaction (width)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1.2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expansion after reaction (thickness)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4.5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expansion after reaction (length)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‑0.4 to ‑0.2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7015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Maximum acceptable localized tension at the coil‑pole interface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MPa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&lt;20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azimuthal stress at assembly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err="1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dirty="0" err="1" smtClean="0">
                          <a:effectLst/>
                          <a:latin typeface="Symbol" panose="05050102010706020507" pitchFamily="18" charset="2"/>
                        </a:rPr>
                        <a:t>q</a:t>
                      </a:r>
                      <a:endParaRPr lang="en-US" sz="1500" dirty="0">
                        <a:effectLst/>
                        <a:latin typeface="Symbol" panose="05050102010706020507" pitchFamily="18" charset="2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MPa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&lt;120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azimuthal stress at cool‑down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err="1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dirty="0" err="1">
                          <a:effectLst/>
                          <a:latin typeface="Symbol" panose="05050102010706020507" pitchFamily="18" charset="2"/>
                        </a:rPr>
                        <a:t>q</a:t>
                      </a:r>
                      <a:endParaRPr lang="en-US" sz="1500" dirty="0">
                        <a:effectLst/>
                        <a:latin typeface="Symbol" panose="05050102010706020507" pitchFamily="18" charset="2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MPa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&lt;200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azimuthal stress at powering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err="1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dirty="0" err="1">
                          <a:effectLst/>
                          <a:latin typeface="Symbol" panose="05050102010706020507" pitchFamily="18" charset="2"/>
                        </a:rPr>
                        <a:t>q</a:t>
                      </a:r>
                      <a:endParaRPr lang="en-US" sz="1500" dirty="0">
                        <a:effectLst/>
                        <a:latin typeface="Symbol" panose="05050102010706020507" pitchFamily="18" charset="2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MPa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&lt;200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35253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Coil longitudinal strain 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err="1"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500" baseline="-25000" dirty="0" err="1">
                          <a:effectLst/>
                          <a:latin typeface="+mj-lt"/>
                        </a:rPr>
                        <a:t>z</a:t>
                      </a:r>
                      <a:endParaRPr lang="en-US" sz="15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%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&lt;0.2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  <a:tr h="467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Maximum acceptable Hot spot temperature</a:t>
                      </a:r>
                      <a:endParaRPr lang="en-US" sz="15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 err="1">
                          <a:effectLst/>
                        </a:rPr>
                        <a:t>T</a:t>
                      </a:r>
                      <a:r>
                        <a:rPr lang="en-US" sz="1500" baseline="-25000" dirty="0" err="1">
                          <a:effectLst/>
                        </a:rPr>
                        <a:t>hs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K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&lt;350</a:t>
                      </a:r>
                      <a:endParaRPr lang="en-US" sz="15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3025" marR="73025" marT="0" marB="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41" y="1412777"/>
            <a:ext cx="3210207" cy="482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0284" y="987466"/>
            <a:ext cx="8333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Future projects will benefit from AUP documentation of design and fabrication procedures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650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sz="3200" smtClean="0"/>
              <a:t>Summary</a:t>
            </a:r>
            <a:endParaRPr lang="en-US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1287" y="1052736"/>
            <a:ext cx="8219256" cy="5112568"/>
          </a:xfrm>
        </p:spPr>
        <p:txBody>
          <a:bodyPr>
            <a:noAutofit/>
          </a:bodyPr>
          <a:lstStyle/>
          <a:p>
            <a:pPr algn="just"/>
            <a:r>
              <a:rPr lang="en-US" sz="2200" dirty="0" smtClean="0"/>
              <a:t>The </a:t>
            </a:r>
            <a:r>
              <a:rPr lang="en-US" sz="2200" dirty="0"/>
              <a:t>EIC physics goals place demanding requirements on the Interaction </a:t>
            </a:r>
            <a:r>
              <a:rPr lang="en-US" sz="2200" dirty="0" smtClean="0"/>
              <a:t>Region </a:t>
            </a:r>
            <a:r>
              <a:rPr lang="en-US" sz="2200" dirty="0"/>
              <a:t>layout and </a:t>
            </a:r>
            <a:r>
              <a:rPr lang="en-US" sz="2200" dirty="0" smtClean="0"/>
              <a:t>magnets</a:t>
            </a:r>
          </a:p>
          <a:p>
            <a:pPr algn="just"/>
            <a:r>
              <a:rPr lang="en-US" sz="2200" dirty="0" smtClean="0">
                <a:solidFill>
                  <a:srgbClr val="0070C0"/>
                </a:solidFill>
              </a:rPr>
              <a:t>Different approaches and technologies should be explored </a:t>
            </a:r>
            <a:r>
              <a:rPr lang="en-US" sz="2200" dirty="0" smtClean="0"/>
              <a:t>to meet these challenges</a:t>
            </a:r>
          </a:p>
          <a:p>
            <a:pPr algn="just"/>
            <a:r>
              <a:rPr lang="en-US" sz="2200" dirty="0" smtClean="0"/>
              <a:t>Solutions based on high field and large aperture quadrupoles can </a:t>
            </a:r>
            <a:r>
              <a:rPr lang="en-US" sz="2200" dirty="0" smtClean="0">
                <a:solidFill>
                  <a:srgbClr val="0070C0"/>
                </a:solidFill>
              </a:rPr>
              <a:t>leverage the large investment made for HL-LHC</a:t>
            </a:r>
          </a:p>
          <a:p>
            <a:pPr lvl="1" algn="just"/>
            <a:r>
              <a:rPr lang="en-US" sz="1800" dirty="0" smtClean="0"/>
              <a:t>Fundamental R&amp;D by LARP</a:t>
            </a:r>
          </a:p>
          <a:p>
            <a:pPr lvl="1" algn="just"/>
            <a:r>
              <a:rPr lang="en-US" sz="1800" dirty="0" smtClean="0"/>
              <a:t>Hardware (especially coils) in the aperture range of (90) 120-150 mm</a:t>
            </a:r>
          </a:p>
          <a:p>
            <a:pPr lvl="1" algn="just"/>
            <a:r>
              <a:rPr lang="en-US" sz="1800" dirty="0" smtClean="0"/>
              <a:t>Production and project experience and documentation from LHC-AUP </a:t>
            </a:r>
            <a:endParaRPr lang="is-IS" dirty="0"/>
          </a:p>
          <a:p>
            <a:pPr algn="just"/>
            <a:r>
              <a:rPr lang="is-IS" sz="2200" dirty="0" smtClean="0">
                <a:solidFill>
                  <a:srgbClr val="0070C0"/>
                </a:solidFill>
              </a:rPr>
              <a:t>EIC IR </a:t>
            </a:r>
            <a:r>
              <a:rPr lang="is-IS" sz="2200" dirty="0">
                <a:solidFill>
                  <a:srgbClr val="0070C0"/>
                </a:solidFill>
              </a:rPr>
              <a:t>studies and </a:t>
            </a:r>
            <a:r>
              <a:rPr lang="is-IS" sz="2200" dirty="0" smtClean="0">
                <a:solidFill>
                  <a:srgbClr val="0070C0"/>
                </a:solidFill>
              </a:rPr>
              <a:t>optimization </a:t>
            </a:r>
            <a:r>
              <a:rPr lang="is-IS" sz="2200" dirty="0" smtClean="0"/>
              <a:t>can take advantage of HL-LHC design, performance, field quality and cost data </a:t>
            </a:r>
          </a:p>
          <a:p>
            <a:pPr algn="just"/>
            <a:r>
              <a:rPr lang="is-IS" sz="2200" dirty="0" smtClean="0">
                <a:solidFill>
                  <a:srgbClr val="0070C0"/>
                </a:solidFill>
              </a:rPr>
              <a:t>EIC development</a:t>
            </a:r>
            <a:r>
              <a:rPr lang="is-IS" sz="2200" dirty="0" smtClean="0"/>
              <a:t> should focus on mechanical structures and integration to meet the specific IR requirements and constraints</a:t>
            </a:r>
          </a:p>
          <a:p>
            <a:pPr lvl="1" algn="just"/>
            <a:r>
              <a:rPr lang="is-IS" sz="1800" dirty="0" smtClean="0"/>
              <a:t>Consistent with HL-LHC R&amp;D and production experience </a:t>
            </a:r>
          </a:p>
        </p:txBody>
      </p:sp>
    </p:spTree>
    <p:extLst>
      <p:ext uri="{BB962C8B-B14F-4D97-AF65-F5344CB8AC3E}">
        <p14:creationId xmlns:p14="http://schemas.microsoft.com/office/powerpoint/2010/main" val="18437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5969" y="198795"/>
            <a:ext cx="7920000" cy="720000"/>
          </a:xfrm>
        </p:spPr>
        <p:txBody>
          <a:bodyPr/>
          <a:lstStyle/>
          <a:p>
            <a:r>
              <a:rPr lang="en-US" dirty="0" smtClean="0"/>
              <a:t>High Luminosity LHC (HL-LHC)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72201" y="1015563"/>
            <a:ext cx="246376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sng" dirty="0" smtClean="0"/>
              <a:t>Interaction region</a:t>
            </a:r>
            <a:r>
              <a:rPr lang="en-US" sz="1300" dirty="0" smtClean="0"/>
              <a:t>: </a:t>
            </a:r>
          </a:p>
          <a:p>
            <a:endParaRPr lang="en-US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TAXS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FF0000"/>
                </a:solidFill>
              </a:rPr>
              <a:t>Q1</a:t>
            </a:r>
            <a:r>
              <a:rPr lang="en-US" sz="1300" dirty="0"/>
              <a:t>-Q2a-Q2b-</a:t>
            </a:r>
            <a:r>
              <a:rPr lang="en-US" sz="1300" dirty="0">
                <a:solidFill>
                  <a:srgbClr val="FF0000"/>
                </a:solidFill>
              </a:rPr>
              <a:t>Q3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All correctors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Heavy </a:t>
            </a:r>
            <a:r>
              <a:rPr lang="en-US" sz="1300" dirty="0" smtClean="0"/>
              <a:t>shielding</a:t>
            </a:r>
          </a:p>
          <a:p>
            <a:endParaRPr lang="en-US" sz="300" u="sng" dirty="0" smtClean="0"/>
          </a:p>
          <a:p>
            <a:r>
              <a:rPr lang="en-US" sz="1300" u="sng" dirty="0" smtClean="0"/>
              <a:t>Matching section</a:t>
            </a:r>
          </a:p>
          <a:p>
            <a:endParaRPr lang="en-US" sz="3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TAXN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Crab Cavities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Q4 cold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Correctors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Q5 </a:t>
            </a:r>
            <a:r>
              <a:rPr lang="en-US" sz="1300" dirty="0" smtClean="0"/>
              <a:t>(Q5@1.9K </a:t>
            </a:r>
            <a:r>
              <a:rPr lang="en-US" sz="1300" dirty="0"/>
              <a:t>in </a:t>
            </a:r>
            <a:r>
              <a:rPr lang="en-US" sz="1300" dirty="0" smtClean="0"/>
              <a:t>P6)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New </a:t>
            </a:r>
            <a:r>
              <a:rPr lang="en-US" sz="1300" dirty="0" smtClean="0"/>
              <a:t>collimators</a:t>
            </a:r>
          </a:p>
          <a:p>
            <a:endParaRPr lang="en-US" sz="300" u="sng" dirty="0" smtClean="0"/>
          </a:p>
          <a:p>
            <a:r>
              <a:rPr lang="en-US" sz="1300" u="sng" dirty="0" smtClean="0"/>
              <a:t>Dispersion suppressor</a:t>
            </a:r>
            <a:r>
              <a:rPr lang="en-US" sz="1300" dirty="0" smtClean="0"/>
              <a:t>:</a:t>
            </a:r>
          </a:p>
          <a:p>
            <a:endParaRPr lang="en-US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IP2</a:t>
            </a:r>
            <a:r>
              <a:rPr lang="en-US" sz="1300" dirty="0"/>
              <a:t>: </a:t>
            </a:r>
            <a:r>
              <a:rPr lang="en-US" sz="1300" dirty="0" smtClean="0"/>
              <a:t>new collimators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IP7: </a:t>
            </a:r>
            <a:r>
              <a:rPr lang="en-US" sz="1300" dirty="0"/>
              <a:t>new </a:t>
            </a:r>
            <a:r>
              <a:rPr lang="en-US" sz="1300" dirty="0" smtClean="0"/>
              <a:t>collimation </a:t>
            </a:r>
            <a:r>
              <a:rPr lang="en-US" sz="1300" dirty="0"/>
              <a:t>with 11 </a:t>
            </a:r>
            <a:r>
              <a:rPr lang="en-US" sz="1300" dirty="0" smtClean="0"/>
              <a:t>T dipoles</a:t>
            </a:r>
          </a:p>
          <a:p>
            <a:endParaRPr lang="en-US" sz="300" u="sng" dirty="0" smtClean="0"/>
          </a:p>
          <a:p>
            <a:r>
              <a:rPr lang="en-US" sz="1300" u="sng" dirty="0" smtClean="0"/>
              <a:t>General:</a:t>
            </a:r>
          </a:p>
          <a:p>
            <a:r>
              <a:rPr lang="en-US" sz="300" u="sng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</a:t>
            </a:r>
            <a:r>
              <a:rPr lang="en-US" sz="1300" dirty="0" smtClean="0"/>
              <a:t>ryogenics</a:t>
            </a:r>
            <a:r>
              <a:rPr lang="en-US" sz="1300" dirty="0"/>
              <a:t>, </a:t>
            </a:r>
            <a:r>
              <a:rPr lang="en-US" sz="1300" dirty="0" smtClean="0"/>
              <a:t>protection</a:t>
            </a:r>
            <a:r>
              <a:rPr lang="en-US" sz="1300" dirty="0"/>
              <a:t>, v</a:t>
            </a:r>
            <a:r>
              <a:rPr lang="en-US" sz="1300" dirty="0" smtClean="0"/>
              <a:t>acuum</a:t>
            </a:r>
            <a:r>
              <a:rPr lang="en-US" sz="1300" dirty="0"/>
              <a:t>, </a:t>
            </a:r>
            <a:r>
              <a:rPr lang="en-US" sz="1300" dirty="0" smtClean="0"/>
              <a:t>diagnostics</a:t>
            </a:r>
            <a:r>
              <a:rPr lang="en-US" sz="1300" dirty="0"/>
              <a:t>, </a:t>
            </a:r>
            <a:r>
              <a:rPr lang="en-US" sz="1300" dirty="0" smtClean="0"/>
              <a:t>injection, extraction, </a:t>
            </a:r>
            <a:r>
              <a:rPr lang="en-US" sz="1300" dirty="0"/>
              <a:t>c</a:t>
            </a:r>
            <a:r>
              <a:rPr lang="en-US" sz="1300" dirty="0" smtClean="0"/>
              <a:t>ontrols</a:t>
            </a:r>
            <a:r>
              <a:rPr lang="en-US" sz="1300" dirty="0"/>
              <a:t>, </a:t>
            </a:r>
            <a:r>
              <a:rPr lang="en-US" sz="1300" dirty="0" smtClean="0"/>
              <a:t>surface and underground infrastructure</a:t>
            </a:r>
            <a:endParaRPr lang="en-US" sz="1300" dirty="0"/>
          </a:p>
        </p:txBody>
      </p:sp>
      <p:grpSp>
        <p:nvGrpSpPr>
          <p:cNvPr id="9" name="Group 8"/>
          <p:cNvGrpSpPr/>
          <p:nvPr/>
        </p:nvGrpSpPr>
        <p:grpSpPr>
          <a:xfrm>
            <a:off x="829615" y="2059728"/>
            <a:ext cx="4924929" cy="4177584"/>
            <a:chOff x="683569" y="936715"/>
            <a:chExt cx="5616623" cy="47681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9" y="936715"/>
              <a:ext cx="5616623" cy="4768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2865424" y="2628120"/>
              <a:ext cx="1560306" cy="1268630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31" y="6206384"/>
            <a:ext cx="438269" cy="5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1960" y="5517232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The HL-LHC upgrades affect ~1.2 km of the LHC accelerator:</a:t>
            </a:r>
            <a:endParaRPr lang="en-US" sz="1400" i="1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9552" y="1052736"/>
            <a:ext cx="5688632" cy="93610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Aft>
                <a:spcPts val="400"/>
              </a:spcAft>
              <a:buNone/>
              <a:defRPr/>
            </a:pPr>
            <a:r>
              <a:rPr lang="en-GB" sz="1900" kern="0" dirty="0" smtClean="0">
                <a:solidFill>
                  <a:prstClr val="black"/>
                </a:solidFill>
                <a:latin typeface="Calibri"/>
              </a:rPr>
              <a:t>New hardware configuration and beam parameters to reach a peak luminosity of 5×10</a:t>
            </a:r>
            <a:r>
              <a:rPr lang="en-GB" sz="1900" kern="0" baseline="30000" dirty="0" smtClean="0">
                <a:solidFill>
                  <a:prstClr val="black"/>
                </a:solidFill>
                <a:latin typeface="Calibri"/>
              </a:rPr>
              <a:t>34</a:t>
            </a:r>
            <a:r>
              <a:rPr lang="en-GB" sz="1900" kern="0" dirty="0" smtClean="0">
                <a:solidFill>
                  <a:prstClr val="black"/>
                </a:solidFill>
                <a:latin typeface="Calibri"/>
              </a:rPr>
              <a:t> cm</a:t>
            </a:r>
            <a:r>
              <a:rPr lang="en-GB" sz="1900" kern="0" baseline="30000" dirty="0" smtClean="0">
                <a:solidFill>
                  <a:prstClr val="black"/>
                </a:solidFill>
                <a:latin typeface="Calibri"/>
              </a:rPr>
              <a:t>-2</a:t>
            </a:r>
            <a:r>
              <a:rPr lang="en-GB" sz="1900" kern="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GB" sz="1900" kern="0" baseline="30000" dirty="0" smtClean="0">
                <a:solidFill>
                  <a:prstClr val="black"/>
                </a:solidFill>
                <a:latin typeface="Calibri"/>
              </a:rPr>
              <a:t>-1</a:t>
            </a:r>
            <a:r>
              <a:rPr lang="en-GB" sz="1900" kern="0" dirty="0" smtClean="0">
                <a:solidFill>
                  <a:prstClr val="black"/>
                </a:solidFill>
                <a:latin typeface="Calibri"/>
              </a:rPr>
              <a:t> with levelling and an integrated luminosity of 250 fb</a:t>
            </a:r>
            <a:r>
              <a:rPr lang="en-GB" sz="1900" kern="0" baseline="30000" dirty="0" smtClean="0">
                <a:solidFill>
                  <a:prstClr val="black"/>
                </a:solidFill>
                <a:latin typeface="Calibri"/>
              </a:rPr>
              <a:t>-1</a:t>
            </a:r>
            <a:r>
              <a:rPr lang="en-GB" sz="1900" kern="0" dirty="0" smtClean="0">
                <a:solidFill>
                  <a:prstClr val="black"/>
                </a:solidFill>
                <a:latin typeface="Calibri"/>
              </a:rPr>
              <a:t> per year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3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 descr="Logo-APO-LAR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56" y="44624"/>
            <a:ext cx="7920000" cy="720000"/>
          </a:xfrm>
        </p:spPr>
        <p:txBody>
          <a:bodyPr/>
          <a:lstStyle/>
          <a:p>
            <a:r>
              <a:rPr lang="en-US" dirty="0" smtClean="0"/>
              <a:t>U.S. contributions to HL-LHC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16994" y="4782638"/>
            <a:ext cx="4180036" cy="1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u="sng" dirty="0" smtClean="0">
                <a:solidFill>
                  <a:schemeClr val="accent1">
                    <a:lumMod val="75000"/>
                  </a:schemeClr>
                </a:solidFill>
              </a:rPr>
              <a:t>Crab cavities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endParaRPr lang="en-US" altLang="en-US" sz="1400" dirty="0"/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Deflect bunch at IP to collide head-on</a:t>
            </a:r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Restore luminosity loss due to crossing angle </a:t>
            </a:r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Requires </a:t>
            </a:r>
            <a:r>
              <a:rPr lang="en-US" altLang="en-US" sz="1600" i="1" dirty="0" smtClean="0"/>
              <a:t>compact superconducting cavities</a:t>
            </a:r>
            <a:endParaRPr lang="en-US" altLang="en-US" sz="1600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85184"/>
            <a:ext cx="1742615" cy="93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04" y="1052736"/>
            <a:ext cx="7488392" cy="199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345015" y="3068960"/>
            <a:ext cx="415201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b="1" u="sng" dirty="0" smtClean="0">
                <a:solidFill>
                  <a:schemeClr val="accent1">
                    <a:lumMod val="75000"/>
                  </a:schemeClr>
                </a:solidFill>
              </a:rPr>
              <a:t>Large Aperture IR Quadrupoles</a:t>
            </a:r>
            <a:r>
              <a:rPr lang="en-US" altLang="en-US" sz="16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altLang="en-US" sz="16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/>
            <a:endParaRPr lang="en-US" altLang="en-US" sz="1400" dirty="0"/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</a:t>
            </a:r>
            <a:r>
              <a:rPr lang="en-US" altLang="en-US" sz="1600" i="1" dirty="0" smtClean="0"/>
              <a:t>From </a:t>
            </a:r>
            <a:r>
              <a:rPr lang="en-US" altLang="en-US" sz="1600" b="1" i="1" dirty="0" smtClean="0">
                <a:solidFill>
                  <a:srgbClr val="00B050"/>
                </a:solidFill>
              </a:rPr>
              <a:t>70 mm </a:t>
            </a:r>
            <a:r>
              <a:rPr lang="en-US" altLang="en-US" sz="1600" i="1" dirty="0" smtClean="0"/>
              <a:t>MQXA/B to </a:t>
            </a:r>
            <a:r>
              <a:rPr lang="en-US" altLang="en-US" sz="1600" b="1" i="1" dirty="0" smtClean="0">
                <a:solidFill>
                  <a:srgbClr val="00B050"/>
                </a:solidFill>
              </a:rPr>
              <a:t>150 mm </a:t>
            </a:r>
            <a:r>
              <a:rPr lang="en-US" altLang="en-US" sz="1600" i="1" dirty="0" smtClean="0"/>
              <a:t>MQXF</a:t>
            </a:r>
            <a:endParaRPr lang="en-US" altLang="en-US" sz="1600" i="1" dirty="0"/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</a:t>
            </a:r>
            <a:r>
              <a:rPr lang="en-US" altLang="en-US" sz="1600" i="1" dirty="0" smtClean="0"/>
              <a:t>From </a:t>
            </a:r>
            <a:r>
              <a:rPr lang="en-US" altLang="en-US" sz="1600" b="1" i="1" dirty="0" smtClean="0">
                <a:solidFill>
                  <a:srgbClr val="00B050"/>
                </a:solidFill>
              </a:rPr>
              <a:t>NbTi to Nb</a:t>
            </a:r>
            <a:r>
              <a:rPr lang="en-US" altLang="en-US" sz="1600" b="1" i="1" baseline="-25000" dirty="0" smtClean="0">
                <a:solidFill>
                  <a:srgbClr val="00B050"/>
                </a:solidFill>
              </a:rPr>
              <a:t>3</a:t>
            </a:r>
            <a:r>
              <a:rPr lang="en-US" altLang="en-US" sz="1600" b="1" i="1" dirty="0" smtClean="0">
                <a:solidFill>
                  <a:srgbClr val="00B050"/>
                </a:solidFill>
              </a:rPr>
              <a:t>Sn </a:t>
            </a:r>
            <a:r>
              <a:rPr lang="en-US" altLang="en-US" sz="1600" i="1" dirty="0" smtClean="0"/>
              <a:t>for higher field/gradient</a:t>
            </a:r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 smtClean="0"/>
              <a:t> Minimum </a:t>
            </a:r>
            <a:r>
              <a:rPr lang="en-US" altLang="en-US" sz="1600" i="1" dirty="0">
                <a:latin typeface="Symbol" panose="05050102010706020507" pitchFamily="18" charset="2"/>
              </a:rPr>
              <a:t>b</a:t>
            </a:r>
            <a:r>
              <a:rPr lang="en-US" altLang="en-US" sz="1600" i="1" dirty="0" smtClean="0"/>
              <a:t>* from 0.55 m to 0.15 m </a:t>
            </a:r>
            <a:endParaRPr lang="en-US" altLang="en-US" sz="1600" i="1" dirty="0"/>
          </a:p>
          <a:p>
            <a:pPr eaLnBrk="1" hangingPunct="1">
              <a:spcAft>
                <a:spcPts val="200"/>
              </a:spcAft>
              <a:buFont typeface="Wingdings" pitchFamily="2" charset="2"/>
              <a:buChar char="Ø"/>
            </a:pPr>
            <a:r>
              <a:rPr lang="en-US" altLang="en-US" sz="1600" i="1" dirty="0"/>
              <a:t> </a:t>
            </a:r>
            <a:r>
              <a:rPr lang="en-US" altLang="en-US" sz="1600" i="1" dirty="0" smtClean="0"/>
              <a:t>Compatible with 10x integrated luminosity</a:t>
            </a:r>
            <a:endParaRPr lang="en-US" alt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879319" y="764624"/>
            <a:ext cx="3420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Insertion Region layout from the IP to Q4</a:t>
            </a:r>
            <a:endParaRPr lang="en-US" sz="1400" i="1" dirty="0"/>
          </a:p>
        </p:txBody>
      </p:sp>
      <p:sp>
        <p:nvSpPr>
          <p:cNvPr id="4" name="Rectangle 3"/>
          <p:cNvSpPr/>
          <p:nvPr/>
        </p:nvSpPr>
        <p:spPr>
          <a:xfrm>
            <a:off x="2166322" y="1160748"/>
            <a:ext cx="216904" cy="2160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09724" y="1160748"/>
            <a:ext cx="216904" cy="2160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48264" y="1772816"/>
            <a:ext cx="504056" cy="2764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15329"/>
            <a:ext cx="2551995" cy="107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31" y="6206384"/>
            <a:ext cx="438269" cy="5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15405"/>
            <a:ext cx="3704123" cy="113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 descr="Logo-APO-LAR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56" y="44624"/>
            <a:ext cx="7920000" cy="720000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technology: Potential and 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39552" y="1004791"/>
            <a:ext cx="3197560" cy="20067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Potential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1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Nb</a:t>
            </a:r>
            <a:r>
              <a:rPr lang="en-US" sz="1600" baseline="-25000" dirty="0" smtClean="0">
                <a:solidFill>
                  <a:schemeClr val="tx1"/>
                </a:solidFill>
              </a:rPr>
              <a:t>3</a:t>
            </a:r>
            <a:r>
              <a:rPr lang="en-US" sz="1600" dirty="0" smtClean="0">
                <a:solidFill>
                  <a:schemeClr val="tx1"/>
                </a:solidFill>
              </a:rPr>
              <a:t>Sn critical temperature and field are about a factor of 2 larger than in NbTi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Significantly expands the magnet design space: higher field and temperature margin</a:t>
            </a:r>
          </a:p>
        </p:txBody>
      </p:sp>
      <p:pic>
        <p:nvPicPr>
          <p:cNvPr id="19" name="Picture 6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46" y="1196752"/>
            <a:ext cx="23128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2831"/>
              </p:ext>
            </p:extLst>
          </p:nvPr>
        </p:nvGraphicFramePr>
        <p:xfrm>
          <a:off x="4139952" y="3671662"/>
          <a:ext cx="4546848" cy="2277618"/>
        </p:xfrm>
        <a:graphic>
          <a:graphicData uri="http://schemas.openxmlformats.org/drawingml/2006/table">
            <a:tbl>
              <a:tblPr/>
              <a:tblGrid>
                <a:gridCol w="2020822"/>
                <a:gridCol w="1170042"/>
                <a:gridCol w="1355984"/>
              </a:tblGrid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Material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NbTi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Nb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Sn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Dipole Limit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 10 T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 16 T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Reaction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N/A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 675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Insulation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Polyimide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S/E Glass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Coil parts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G-10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Stainless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Irreversible Axial Strain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N/A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0.2-0.5 %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3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Transverse stress</a:t>
                      </a:r>
                    </a:p>
                  </a:txBody>
                  <a:tcPr marL="45720" marR="45720" anchor="ctr" anchorCtr="1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N/A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~ 200 MPa 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" name="Content Placeholder 2"/>
          <p:cNvSpPr txBox="1">
            <a:spLocks/>
          </p:cNvSpPr>
          <p:nvPr/>
        </p:nvSpPr>
        <p:spPr>
          <a:xfrm>
            <a:off x="1415312" y="3254785"/>
            <a:ext cx="151216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u="sng" dirty="0" smtClean="0">
                <a:solidFill>
                  <a:schemeClr val="tx1"/>
                </a:solidFill>
              </a:rPr>
              <a:t>Challenges</a:t>
            </a:r>
            <a:r>
              <a:rPr lang="en-US" sz="1600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39554" y="3861048"/>
            <a:ext cx="3324524" cy="2098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Brittle material: severe </a:t>
            </a:r>
            <a:r>
              <a:rPr lang="en-US" sz="1600" dirty="0">
                <a:solidFill>
                  <a:schemeClr val="tx1"/>
                </a:solidFill>
              </a:rPr>
              <a:t>damage in cabling/winding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React coils after winding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N</a:t>
            </a:r>
            <a:r>
              <a:rPr lang="en-US" sz="1600" dirty="0" smtClean="0">
                <a:solidFill>
                  <a:schemeClr val="tx1"/>
                </a:solidFill>
              </a:rPr>
              <a:t>ew materials (insulation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coil parts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600" dirty="0" smtClean="0">
                <a:solidFill>
                  <a:schemeClr val="tx1"/>
                </a:solidFill>
              </a:rPr>
              <a:t>High sensitivity </a:t>
            </a:r>
            <a:r>
              <a:rPr lang="en-US" sz="1600" dirty="0">
                <a:solidFill>
                  <a:schemeClr val="tx1"/>
                </a:solidFill>
              </a:rPr>
              <a:t>to stress/strain: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Epoxy impregnation 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solidFill>
                  <a:schemeClr val="tx1"/>
                </a:solidFill>
              </a:rPr>
              <a:t>New mechanical </a:t>
            </a:r>
            <a:r>
              <a:rPr lang="en-US" sz="1600" dirty="0" smtClean="0">
                <a:solidFill>
                  <a:schemeClr val="tx1"/>
                </a:solidFill>
              </a:rPr>
              <a:t>designs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20" y="1196752"/>
            <a:ext cx="2349360" cy="217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80000"/>
            <a:ext cx="7704416" cy="720000"/>
          </a:xfrm>
        </p:spPr>
        <p:txBody>
          <a:bodyPr/>
          <a:lstStyle/>
          <a:p>
            <a:r>
              <a:rPr lang="en-US" dirty="0" smtClean="0"/>
              <a:t>LARP Model Magnet Reference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23" y="1412776"/>
            <a:ext cx="8409070" cy="287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99969"/>
            <a:ext cx="3407046" cy="16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146" y="4820754"/>
            <a:ext cx="29019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72" y="4818294"/>
            <a:ext cx="1601574" cy="12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2696" y="4241873"/>
            <a:ext cx="278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Large aperture quadrupoles</a:t>
            </a:r>
            <a:endParaRPr lang="en-US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4896" y="424187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Long quadrupoles</a:t>
            </a:r>
            <a:endParaRPr lang="en-US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1903" y="4241873"/>
            <a:ext cx="205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</a:rPr>
              <a:t>HQ and LQ Mirrors</a:t>
            </a:r>
            <a:endParaRPr lang="en-US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92939" y="1930418"/>
            <a:ext cx="251671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Technology Development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79780" y="5347447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HQM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830432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Started from simple configurations directed at basic technology studies and </a:t>
            </a:r>
          </a:p>
          <a:p>
            <a:pPr algn="ctr"/>
            <a:r>
              <a:rPr lang="en-US" sz="1600" i="1" dirty="0" smtClean="0"/>
              <a:t>progressed to incorporate all requirements for operation in the accelerator</a:t>
            </a:r>
            <a:endParaRPr lang="en-US" sz="1600" i="1" dirty="0"/>
          </a:p>
        </p:txBody>
      </p:sp>
      <p:sp>
        <p:nvSpPr>
          <p:cNvPr id="3" name="Rectangle 2"/>
          <p:cNvSpPr/>
          <p:nvPr/>
        </p:nvSpPr>
        <p:spPr>
          <a:xfrm>
            <a:off x="238309" y="2881402"/>
            <a:ext cx="454647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8309" y="4648362"/>
            <a:ext cx="3171960" cy="1516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9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76" y="180000"/>
            <a:ext cx="8170140" cy="720000"/>
          </a:xfrm>
        </p:spPr>
        <p:txBody>
          <a:bodyPr/>
          <a:lstStyle/>
          <a:p>
            <a:r>
              <a:rPr lang="en-US" dirty="0" smtClean="0"/>
              <a:t>HQ Coils for EIC Q1P Model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7" name="Image 5" descr="Logo-APO-LAR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941088"/>
              </p:ext>
            </p:extLst>
          </p:nvPr>
        </p:nvGraphicFramePr>
        <p:xfrm>
          <a:off x="265609" y="1995720"/>
          <a:ext cx="4743308" cy="379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852"/>
                <a:gridCol w="619148"/>
                <a:gridCol w="1032584"/>
                <a:gridCol w="754043"/>
                <a:gridCol w="727973"/>
                <a:gridCol w="704708"/>
              </a:tblGrid>
              <a:tr h="10893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Test</a:t>
                      </a:r>
                      <a:r>
                        <a:rPr lang="en-US" sz="1400" baseline="0" dirty="0" smtClean="0"/>
                        <a:t> name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Coils #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I</a:t>
                      </a:r>
                      <a:r>
                        <a:rPr lang="en-US" sz="1400" baseline="-25000" dirty="0" err="1" smtClean="0"/>
                        <a:t>q</a:t>
                      </a:r>
                      <a:r>
                        <a:rPr lang="en-US" sz="1400" baseline="0" dirty="0" smtClean="0"/>
                        <a:t>(A)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err="1" smtClean="0"/>
                        <a:t>I</a:t>
                      </a:r>
                      <a:r>
                        <a:rPr lang="en-US" sz="1400" baseline="-25000" dirty="0" err="1" smtClean="0"/>
                        <a:t>q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% </a:t>
                      </a:r>
                      <a:r>
                        <a:rPr lang="en-US" sz="1400" dirty="0" err="1" smtClean="0"/>
                        <a:t>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Max grad</a:t>
                      </a:r>
                    </a:p>
                    <a:p>
                      <a:pPr algn="ctr"/>
                      <a:r>
                        <a:rPr lang="en-US" sz="1400" dirty="0" smtClean="0"/>
                        <a:t>(T/m)</a:t>
                      </a:r>
                      <a:endParaRPr lang="en-US" sz="1400" dirty="0"/>
                    </a:p>
                  </a:txBody>
                  <a:tcPr/>
                </a:tc>
              </a:tr>
              <a:tr h="39049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HQ01a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1,2,3,4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13680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156</a:t>
                      </a:r>
                      <a:endParaRPr lang="en-US" sz="1400" b="1" dirty="0"/>
                    </a:p>
                  </a:txBody>
                  <a:tcPr/>
                </a:tc>
              </a:tr>
              <a:tr h="3904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HQ01b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1,4,5,6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13308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152</a:t>
                      </a:r>
                      <a:endParaRPr lang="en-US" sz="1400" b="1" dirty="0"/>
                    </a:p>
                  </a:txBody>
                  <a:tcPr/>
                </a:tc>
              </a:tr>
              <a:tr h="3904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HQ01c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1,5,7,8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12099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139</a:t>
                      </a:r>
                      <a:endParaRPr lang="en-US" sz="1400" b="1" dirty="0"/>
                    </a:p>
                  </a:txBody>
                  <a:tcPr/>
                </a:tc>
              </a:tr>
              <a:tr h="3904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HQ01d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5,7,8,9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14892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170</a:t>
                      </a:r>
                      <a:endParaRPr lang="en-US" sz="1400" b="1" dirty="0"/>
                    </a:p>
                  </a:txBody>
                  <a:tcPr/>
                </a:tc>
              </a:tr>
              <a:tr h="3904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HQ01e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5,7,8,9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14830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169</a:t>
                      </a:r>
                      <a:endParaRPr lang="en-US" sz="1400" b="1" dirty="0"/>
                    </a:p>
                  </a:txBody>
                  <a:tcPr/>
                </a:tc>
              </a:tr>
              <a:tr h="390499">
                <a:tc rowSpan="2"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HQ01e2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/>
                        <a:t>4.3 </a:t>
                      </a:r>
                      <a:r>
                        <a:rPr lang="en-US" sz="1400" b="1" dirty="0" smtClean="0"/>
                        <a:t>K</a:t>
                      </a:r>
                      <a:endParaRPr lang="en-US" sz="1400" b="1" baseline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5,7,8,9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14681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167 </a:t>
                      </a:r>
                      <a:endParaRPr lang="en-US" sz="1400" b="1" dirty="0"/>
                    </a:p>
                  </a:txBody>
                  <a:tcPr/>
                </a:tc>
              </a:tr>
              <a:tr h="363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1.9 K</a:t>
                      </a:r>
                      <a:endParaRPr lang="en-US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184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5609" y="1196752"/>
            <a:ext cx="4767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 #5, 7, 8, 9 were used in the HQ01d &amp; HQ01e reaching 170-184 T/m (4.5-1.9K)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63" y="1317385"/>
            <a:ext cx="3407135" cy="225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02300"/>
            <a:ext cx="330993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30297" y="2275923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Coil #5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6480" y="2275923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Coil #7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4128" y="4604377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Coil #8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07113" y="4604377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Coil #9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6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76" y="180000"/>
            <a:ext cx="8170140" cy="720000"/>
          </a:xfrm>
        </p:spPr>
        <p:txBody>
          <a:bodyPr/>
          <a:lstStyle/>
          <a:p>
            <a:r>
              <a:rPr lang="en-US" dirty="0" smtClean="0"/>
              <a:t>HQ Coil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Image 5" descr="Logo-APO-LAR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5" y="1124744"/>
            <a:ext cx="8219256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 smtClean="0"/>
              <a:t>Activities performed at LBNL since FOA start:</a:t>
            </a:r>
          </a:p>
          <a:p>
            <a:pPr>
              <a:spcAft>
                <a:spcPts val="400"/>
              </a:spcAft>
            </a:pPr>
            <a:endParaRPr lang="en-US" sz="800" dirty="0" smtClean="0"/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Retrieved coils  from storage and performed a visual inspection for any </a:t>
            </a:r>
            <a:r>
              <a:rPr lang="en-US" dirty="0"/>
              <a:t>sign of damage to coil, </a:t>
            </a:r>
            <a:r>
              <a:rPr lang="en-US" dirty="0" smtClean="0"/>
              <a:t>instrumentation and wiring </a:t>
            </a:r>
            <a:r>
              <a:rPr lang="en-US" dirty="0" smtClean="0">
                <a:solidFill>
                  <a:srgbClr val="FF0000"/>
                </a:solidFill>
              </a:rPr>
              <a:t>(strain gauges)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9900"/>
                </a:solidFill>
              </a:rPr>
              <a:t>Sequential R (voltage taps) and quench heater resistance measurements and comparison with previous readings</a:t>
            </a:r>
            <a:endParaRPr lang="en-US" dirty="0">
              <a:solidFill>
                <a:srgbClr val="009900"/>
              </a:solidFill>
            </a:endParaRP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9900"/>
                </a:solidFill>
              </a:rPr>
              <a:t>Selected Hi-pot targets based on latest known data and performed Hi-pot</a:t>
            </a:r>
            <a:endParaRPr lang="en-US" dirty="0">
              <a:solidFill>
                <a:srgbClr val="009900"/>
              </a:solidFill>
            </a:endParaRP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9900"/>
                </a:solidFill>
              </a:rPr>
              <a:t>Performed impulse tests up to 500 V </a:t>
            </a:r>
          </a:p>
          <a:p>
            <a:pPr>
              <a:spcAft>
                <a:spcPts val="400"/>
              </a:spcAft>
            </a:pPr>
            <a:endParaRPr lang="en-US" sz="800" dirty="0" smtClean="0"/>
          </a:p>
          <a:p>
            <a:pPr>
              <a:spcAft>
                <a:spcPts val="400"/>
              </a:spcAft>
            </a:pPr>
            <a:r>
              <a:rPr lang="en-US" u="sng" dirty="0" smtClean="0"/>
              <a:t>Conclusion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9900"/>
                </a:solidFill>
              </a:rPr>
              <a:t>coils are usable for the EIC test</a:t>
            </a:r>
            <a:r>
              <a:rPr lang="en-US" dirty="0" smtClean="0"/>
              <a:t>, after installing new strain gauges</a:t>
            </a:r>
          </a:p>
          <a:p>
            <a:pPr>
              <a:spcAft>
                <a:spcPts val="400"/>
              </a:spcAft>
            </a:pPr>
            <a:endParaRPr lang="en-US" sz="800" dirty="0" smtClean="0"/>
          </a:p>
          <a:p>
            <a:pPr>
              <a:spcAft>
                <a:spcPts val="400"/>
              </a:spcAft>
            </a:pPr>
            <a:r>
              <a:rPr lang="en-US" u="sng" dirty="0" smtClean="0"/>
              <a:t>Next steps</a:t>
            </a:r>
            <a:r>
              <a:rPr lang="en-US" dirty="0" smtClean="0"/>
              <a:t>:</a:t>
            </a:r>
          </a:p>
          <a:p>
            <a:pPr>
              <a:spcAft>
                <a:spcPts val="400"/>
              </a:spcAft>
            </a:pPr>
            <a:endParaRPr lang="en-US" sz="800" dirty="0" smtClean="0"/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Ship coils to BNL using HQ coil shipping tooling (currently at BNL)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Install new strain gauges (at BNL)</a:t>
            </a:r>
          </a:p>
          <a:p>
            <a:pPr marL="342900" indent="-342900">
              <a:spcAft>
                <a:spcPts val="400"/>
              </a:spcAft>
              <a:buFont typeface="+mj-lt"/>
              <a:buAutoNum type="arabicPeriod"/>
            </a:pPr>
            <a:r>
              <a:rPr lang="en-US" dirty="0" smtClean="0"/>
              <a:t>Define the magnet test goals and protection strategy and refine the electrical requirements and QA accordingly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79" y="150503"/>
            <a:ext cx="8170140" cy="720000"/>
          </a:xfrm>
        </p:spPr>
        <p:txBody>
          <a:bodyPr/>
          <a:lstStyle/>
          <a:p>
            <a:r>
              <a:rPr lang="en-US" dirty="0" smtClean="0"/>
              <a:t>HQ coil QA Results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7" name="Image 5" descr="Logo-APO-LAR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7285"/>
            <a:ext cx="3845219" cy="257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7" y="1052736"/>
            <a:ext cx="4090914" cy="245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83" y="1270007"/>
            <a:ext cx="1735022" cy="32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12" y="4989112"/>
            <a:ext cx="1667593" cy="109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6883" y="3029579"/>
            <a:ext cx="4848988" cy="125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8142" y="1263470"/>
            <a:ext cx="164820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 5 impulse test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15920" y="3656907"/>
            <a:ext cx="11400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 7 hi-pot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948264" y="908720"/>
            <a:ext cx="120071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 9 V-taps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955273" y="4653136"/>
            <a:ext cx="12891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 8 heaters</a:t>
            </a:r>
            <a:endParaRPr lang="en-US" sz="1400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60032" y="6356350"/>
            <a:ext cx="3671968" cy="360000"/>
          </a:xfrm>
        </p:spPr>
        <p:txBody>
          <a:bodyPr/>
          <a:lstStyle/>
          <a:p>
            <a:r>
              <a:rPr lang="en-US" dirty="0" smtClean="0"/>
              <a:t>HL-LHC IR Quadrupoles - EIC-ACM Oct.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47673</TotalTime>
  <Words>2510</Words>
  <Application>Microsoft Office PowerPoint</Application>
  <PresentationFormat>On-screen Show (4:3)</PresentationFormat>
  <Paragraphs>697</Paragraphs>
  <Slides>24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Thème Office</vt:lpstr>
      <vt:lpstr>Photo Editor Photo</vt:lpstr>
      <vt:lpstr>HL-LHC Nb3Sn IR Quadrupoles progress and EIC applications</vt:lpstr>
      <vt:lpstr>Presentation Outline</vt:lpstr>
      <vt:lpstr>High Luminosity LHC (HL-LHC)</vt:lpstr>
      <vt:lpstr>U.S. contributions to HL-LHC </vt:lpstr>
      <vt:lpstr>Nb3Sn technology: Potential and Challenges</vt:lpstr>
      <vt:lpstr>LARP Model Magnet Reference Chart</vt:lpstr>
      <vt:lpstr>HQ Coils for EIC Q1P Model</vt:lpstr>
      <vt:lpstr>HQ Coil Status</vt:lpstr>
      <vt:lpstr>HQ coil QA Results</vt:lpstr>
      <vt:lpstr>Mechanical Design of High Field Nb3Sn Magnets</vt:lpstr>
      <vt:lpstr>TQS03 Pre-load History and Verification</vt:lpstr>
      <vt:lpstr>Pre-load optimization and stress limits in TQ </vt:lpstr>
      <vt:lpstr>MQXF Design</vt:lpstr>
      <vt:lpstr>MQXF Mechanical Structure and Pre-load</vt:lpstr>
      <vt:lpstr>Short Model Test Results</vt:lpstr>
      <vt:lpstr>Field Quality Table</vt:lpstr>
      <vt:lpstr>Field Quality Measurements in Short Models</vt:lpstr>
      <vt:lpstr>Comparison of Measurements and Calculations</vt:lpstr>
      <vt:lpstr>Tuning Capabilities</vt:lpstr>
      <vt:lpstr>HL-LHC Accelerator Upgrade Project </vt:lpstr>
      <vt:lpstr>US Deliverables: Q1/Q3 Cryo-assemblies</vt:lpstr>
      <vt:lpstr>AUP Progress toward Production</vt:lpstr>
      <vt:lpstr>AUP Project Documentation</vt:lpstr>
      <vt:lpstr>Summary</vt:lpstr>
    </vt:vector>
  </TitlesOfParts>
  <Company>APO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S64GLS</cp:lastModifiedBy>
  <cp:revision>1143</cp:revision>
  <cp:lastPrinted>2017-10-31T18:24:50Z</cp:lastPrinted>
  <dcterms:created xsi:type="dcterms:W3CDTF">2016-03-23T12:58:39Z</dcterms:created>
  <dcterms:modified xsi:type="dcterms:W3CDTF">2018-10-30T18:50:41Z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