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emf" ContentType="image/x-emf"/>
  <Default Extension="rels" ContentType="application/vnd.openxmlformats-package.relationships+xml"/>
  <Default Extension="gif" ContentType="image/gif"/>
  <Default Extension="wdp" ContentType="image/vnd.ms-photo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3"/>
  </p:notesMasterIdLst>
  <p:sldIdLst>
    <p:sldId id="256" r:id="rId2"/>
    <p:sldId id="257" r:id="rId3"/>
    <p:sldId id="263" r:id="rId4"/>
    <p:sldId id="266" r:id="rId5"/>
    <p:sldId id="264" r:id="rId6"/>
    <p:sldId id="267" r:id="rId7"/>
    <p:sldId id="269" r:id="rId8"/>
    <p:sldId id="306" r:id="rId9"/>
    <p:sldId id="307" r:id="rId10"/>
    <p:sldId id="268" r:id="rId11"/>
    <p:sldId id="272" r:id="rId12"/>
    <p:sldId id="293" r:id="rId13"/>
    <p:sldId id="295" r:id="rId14"/>
    <p:sldId id="294" r:id="rId15"/>
    <p:sldId id="285" r:id="rId16"/>
    <p:sldId id="286" r:id="rId17"/>
    <p:sldId id="287" r:id="rId18"/>
    <p:sldId id="288" r:id="rId19"/>
    <p:sldId id="296" r:id="rId20"/>
    <p:sldId id="308" r:id="rId21"/>
    <p:sldId id="309" r:id="rId22"/>
    <p:sldId id="312" r:id="rId23"/>
    <p:sldId id="310" r:id="rId24"/>
    <p:sldId id="280" r:id="rId25"/>
    <p:sldId id="302" r:id="rId26"/>
    <p:sldId id="311" r:id="rId27"/>
    <p:sldId id="301" r:id="rId28"/>
    <p:sldId id="271" r:id="rId29"/>
    <p:sldId id="277" r:id="rId30"/>
    <p:sldId id="278" r:id="rId31"/>
    <p:sldId id="279" r:id="rId3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861" autoAdjust="0"/>
    <p:restoredTop sz="94665"/>
  </p:normalViewPr>
  <p:slideViewPr>
    <p:cSldViewPr snapToGrid="0" snapToObjects="1">
      <p:cViewPr varScale="1">
        <p:scale>
          <a:sx n="107" d="100"/>
          <a:sy n="107" d="100"/>
        </p:scale>
        <p:origin x="712" y="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notesMaster" Target="notesMasters/notesMaster1.xml"/><Relationship Id="rId34" Type="http://schemas.openxmlformats.org/officeDocument/2006/relationships/presProps" Target="presProps.xml"/><Relationship Id="rId35" Type="http://schemas.openxmlformats.org/officeDocument/2006/relationships/viewProps" Target="viewProps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F8105E-8C54-4337-B164-6E585392B06E}" type="datetimeFigureOut">
              <a:rPr lang="en-US" smtClean="0"/>
              <a:t>11/1/18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A219CF-D4B6-4110-8D24-99E553BBB7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8981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A219CF-D4B6-4110-8D24-99E553BBB71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3008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A219CF-D4B6-4110-8D24-99E553BBB719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9248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29 October - 1 November 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EIC collaboration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75999-CDF6-9B46-9F3F-7503503F82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29 October - 1 November 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EIC collaboration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75999-CDF6-9B46-9F3F-7503503F82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29 October - 1 November 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EIC collaboration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75999-CDF6-9B46-9F3F-7503503F82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24200" y="0"/>
            <a:ext cx="6019800" cy="773723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93298"/>
            <a:ext cx="8229600" cy="523286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29 October - 1 November 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EIC collaboration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75999-CDF6-9B46-9F3F-7503503F82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29 October - 1 November 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EIC collaboration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75999-CDF6-9B46-9F3F-7503503F82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29 October - 1 November 2018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EIC collaboration meeting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75999-CDF6-9B46-9F3F-7503503F82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29 October - 1 November 2018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EIC collaboration meeting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75999-CDF6-9B46-9F3F-7503503F82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29 October - 1 November 2018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EIC collaboration meeting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75999-CDF6-9B46-9F3F-7503503F82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29 October - 1 November 2018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EIC collaboration meeting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75999-CDF6-9B46-9F3F-7503503F82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29 October - 1 November 2018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EIC collaboration meeting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75999-CDF6-9B46-9F3F-7503503F82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29 October - 1 November 2018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EIC collaboration meeting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75999-CDF6-9B46-9F3F-7503503F82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29 October - 1 November 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EIC collaboration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275999-CDF6-9B46-9F3F-7503503F82B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RED 10in Header 3line logo.png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9144000" cy="871147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4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g"/><Relationship Id="rId3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microsoft.com/office/2007/relationships/hdphoto" Target="../media/hdphoto2.wdp"/><Relationship Id="rId5" Type="http://schemas.openxmlformats.org/officeDocument/2006/relationships/image" Target="../media/image30.jpg"/><Relationship Id="rId6" Type="http://schemas.openxmlformats.org/officeDocument/2006/relationships/image" Target="../media/image31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Relationship Id="rId3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Relationship Id="rId3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Relationship Id="rId3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tiff"/><Relationship Id="rId3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Relationship Id="rId3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4" Type="http://schemas.openxmlformats.org/officeDocument/2006/relationships/image" Target="../media/image47.PNG"/><Relationship Id="rId5" Type="http://schemas.openxmlformats.org/officeDocument/2006/relationships/image" Target="../media/image48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50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53.png"/><Relationship Id="rId5" Type="http://schemas.openxmlformats.org/officeDocument/2006/relationships/image" Target="../media/image54.png"/><Relationship Id="rId6" Type="http://schemas.openxmlformats.org/officeDocument/2006/relationships/image" Target="../media/image55.png"/><Relationship Id="rId7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4" Type="http://schemas.openxmlformats.org/officeDocument/2006/relationships/image" Target="../media/image59.png"/><Relationship Id="rId5" Type="http://schemas.openxmlformats.org/officeDocument/2006/relationships/image" Target="../media/image60.png"/><Relationship Id="rId6" Type="http://schemas.openxmlformats.org/officeDocument/2006/relationships/image" Target="../media/image61.png"/><Relationship Id="rId7" Type="http://schemas.openxmlformats.org/officeDocument/2006/relationships/image" Target="../media/image62.png"/><Relationship Id="rId8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4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4" Type="http://schemas.openxmlformats.org/officeDocument/2006/relationships/image" Target="../media/image70.png"/><Relationship Id="rId5" Type="http://schemas.openxmlformats.org/officeDocument/2006/relationships/image" Target="../media/image71.png"/><Relationship Id="rId6" Type="http://schemas.openxmlformats.org/officeDocument/2006/relationships/image" Target="../media/image72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microsoft.com/office/2007/relationships/hdphoto" Target="../media/hdphoto1.wdp"/><Relationship Id="rId5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gi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image" Target="../media/image12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35676" y="2130425"/>
            <a:ext cx="6536724" cy="1470025"/>
          </a:xfrm>
        </p:spPr>
        <p:txBody>
          <a:bodyPr/>
          <a:lstStyle/>
          <a:p>
            <a:r>
              <a:rPr lang="en-US" sz="4000" i="1" dirty="0" smtClean="0"/>
              <a:t>High current polarized electron sources</a:t>
            </a:r>
            <a:endParaRPr 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Luca </a:t>
            </a:r>
            <a:r>
              <a:rPr lang="en-US" dirty="0" err="1" smtClean="0"/>
              <a:t>Cultrera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29 October - 1 November 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EIC collaboration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75999-CDF6-9B46-9F3F-7503503F82BE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24200" y="56985"/>
            <a:ext cx="6019800" cy="716738"/>
          </a:xfrm>
        </p:spPr>
        <p:txBody>
          <a:bodyPr/>
          <a:lstStyle/>
          <a:p>
            <a:r>
              <a:rPr lang="en-US" dirty="0" smtClean="0"/>
              <a:t>Alternatives to Cs-O for NEA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29 October - 1 November 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EIC collaboration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75999-CDF6-9B46-9F3F-7503503F82BE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93040" y="821854"/>
            <a:ext cx="8737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C00000"/>
                </a:solidFill>
              </a:rPr>
              <a:t>There are </a:t>
            </a:r>
            <a:r>
              <a:rPr lang="en-US" sz="2400" b="1" dirty="0" smtClean="0">
                <a:solidFill>
                  <a:srgbClr val="C00000"/>
                </a:solidFill>
              </a:rPr>
              <a:t>alternative ways for generating the NEA</a:t>
            </a:r>
            <a:r>
              <a:rPr lang="en-US" sz="2400" dirty="0" smtClean="0">
                <a:solidFill>
                  <a:srgbClr val="C00000"/>
                </a:solidFill>
              </a:rPr>
              <a:t> on GaAs that are less sensitive to vacuum conditions?</a:t>
            </a:r>
            <a:endParaRPr lang="en-US" sz="2400" dirty="0">
              <a:solidFill>
                <a:srgbClr val="C00000"/>
              </a:solidFill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5849" y="1656211"/>
            <a:ext cx="4223788" cy="2456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4" t="3501" r="4329"/>
          <a:stretch/>
        </p:blipFill>
        <p:spPr bwMode="auto">
          <a:xfrm>
            <a:off x="5559445" y="4102458"/>
            <a:ext cx="3533756" cy="2356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961" y="1646264"/>
            <a:ext cx="2479234" cy="4307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Oval 8"/>
          <p:cNvSpPr/>
          <p:nvPr/>
        </p:nvSpPr>
        <p:spPr>
          <a:xfrm>
            <a:off x="7752080" y="4500880"/>
            <a:ext cx="1076960" cy="792480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6291565" y="4500880"/>
            <a:ext cx="1034758" cy="1452880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867025" y="1968335"/>
            <a:ext cx="25298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solidFill>
                  <a:srgbClr val="C00000"/>
                </a:solidFill>
                <a:latin typeface="Symbol" panose="05050102010706020507" pitchFamily="18" charset="2"/>
              </a:rPr>
              <a:t>Df</a:t>
            </a:r>
            <a:r>
              <a:rPr lang="en-US" sz="2000" dirty="0" smtClean="0">
                <a:solidFill>
                  <a:srgbClr val="C00000"/>
                </a:solidFill>
              </a:rPr>
              <a:t>=(24.8-21.7)= 3.1eV</a:t>
            </a:r>
            <a:endParaRPr lang="en-US" sz="2000" dirty="0">
              <a:solidFill>
                <a:srgbClr val="C00000"/>
              </a:solidFill>
            </a:endParaRPr>
          </a:p>
        </p:txBody>
      </p:sp>
      <p:cxnSp>
        <p:nvCxnSpPr>
          <p:cNvPr id="12" name="Straight Arrow Connector 11"/>
          <p:cNvCxnSpPr>
            <a:stCxn id="10" idx="3"/>
          </p:cNvCxnSpPr>
          <p:nvPr/>
        </p:nvCxnSpPr>
        <p:spPr>
          <a:xfrm>
            <a:off x="5396885" y="2168390"/>
            <a:ext cx="2284075" cy="371610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173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7" t="4795" b="2152"/>
          <a:stretch/>
        </p:blipFill>
        <p:spPr bwMode="auto">
          <a:xfrm>
            <a:off x="2719761" y="3569668"/>
            <a:ext cx="2819526" cy="2692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9" name="Straight Arrow Connector 18"/>
          <p:cNvCxnSpPr/>
          <p:nvPr/>
        </p:nvCxnSpPr>
        <p:spPr>
          <a:xfrm flipH="1">
            <a:off x="3596640" y="3291840"/>
            <a:ext cx="2580640" cy="1153160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5303521" y="1356811"/>
            <a:ext cx="378968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H. Sugiyama et </a:t>
            </a:r>
            <a:r>
              <a:rPr lang="en-US" sz="1200" dirty="0" smtClean="0"/>
              <a:t>al </a:t>
            </a:r>
            <a:r>
              <a:rPr lang="en-US" sz="1200" dirty="0"/>
              <a:t>, </a:t>
            </a:r>
            <a:r>
              <a:rPr lang="en-US" sz="1200" i="1" dirty="0"/>
              <a:t>J. </a:t>
            </a:r>
            <a:r>
              <a:rPr lang="en-US" sz="1200" i="1" dirty="0" smtClean="0"/>
              <a:t>Phys. </a:t>
            </a:r>
            <a:r>
              <a:rPr lang="en-US" sz="1200" i="1" dirty="0"/>
              <a:t>Conf. Series</a:t>
            </a:r>
            <a:r>
              <a:rPr lang="en-US" sz="1200" dirty="0"/>
              <a:t> </a:t>
            </a:r>
            <a:r>
              <a:rPr lang="en-US" sz="1200" b="1" dirty="0"/>
              <a:t>298</a:t>
            </a:r>
            <a:r>
              <a:rPr lang="en-US" sz="1200" dirty="0"/>
              <a:t> 012014 (2011)</a:t>
            </a:r>
          </a:p>
        </p:txBody>
      </p:sp>
      <p:sp>
        <p:nvSpPr>
          <p:cNvPr id="22" name="Rectangle 21"/>
          <p:cNvSpPr/>
          <p:nvPr/>
        </p:nvSpPr>
        <p:spPr>
          <a:xfrm>
            <a:off x="165874" y="6066066"/>
            <a:ext cx="262832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200" dirty="0"/>
              <a:t>M. </a:t>
            </a:r>
            <a:r>
              <a:rPr lang="en-US" sz="1200" dirty="0" err="1" smtClean="0"/>
              <a:t>Kuriki</a:t>
            </a:r>
            <a:r>
              <a:rPr lang="en-US" sz="1200" dirty="0" smtClean="0"/>
              <a:t>, </a:t>
            </a:r>
            <a:r>
              <a:rPr lang="en-US" sz="1200" dirty="0"/>
              <a:t>P3 workshop, LBNL,  2014</a:t>
            </a:r>
          </a:p>
        </p:txBody>
      </p:sp>
    </p:spTree>
    <p:extLst>
      <p:ext uri="{BB962C8B-B14F-4D97-AF65-F5344CB8AC3E}">
        <p14:creationId xmlns:p14="http://schemas.microsoft.com/office/powerpoint/2010/main" val="280578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5959" y="24798"/>
            <a:ext cx="6138041" cy="748925"/>
          </a:xfrm>
        </p:spPr>
        <p:txBody>
          <a:bodyPr/>
          <a:lstStyle/>
          <a:p>
            <a:r>
              <a:rPr lang="en-US" dirty="0" smtClean="0"/>
              <a:t>Cs</a:t>
            </a:r>
            <a:r>
              <a:rPr lang="en-US" baseline="-25000" dirty="0" smtClean="0"/>
              <a:t>2</a:t>
            </a:r>
            <a:r>
              <a:rPr lang="en-US" dirty="0" smtClean="0"/>
              <a:t>Te over GaAs can yield NEA!!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86339"/>
            <a:ext cx="8229600" cy="2723662"/>
          </a:xfrm>
        </p:spPr>
        <p:txBody>
          <a:bodyPr>
            <a:normAutofit fontScale="85000" lnSpcReduction="10000"/>
          </a:bodyPr>
          <a:lstStyle/>
          <a:p>
            <a:r>
              <a:rPr lang="en-US" i="1" dirty="0" smtClean="0"/>
              <a:t>Cs</a:t>
            </a:r>
            <a:r>
              <a:rPr lang="en-US" i="1" baseline="-25000" dirty="0" smtClean="0"/>
              <a:t>2</a:t>
            </a:r>
            <a:r>
              <a:rPr lang="en-US" i="1" dirty="0" smtClean="0"/>
              <a:t>Te is used in many RF gun (FLASH, DESY, LBNL</a:t>
            </a:r>
            <a:r>
              <a:rPr lang="mr-IN" i="1" dirty="0" smtClean="0"/>
              <a:t>…</a:t>
            </a:r>
            <a:r>
              <a:rPr lang="en-US" i="1" dirty="0" smtClean="0"/>
              <a:t>)</a:t>
            </a:r>
          </a:p>
          <a:p>
            <a:r>
              <a:rPr lang="en-US" i="1" dirty="0" smtClean="0"/>
              <a:t>Promises:</a:t>
            </a:r>
          </a:p>
          <a:p>
            <a:pPr lvl="1"/>
            <a:r>
              <a:rPr lang="en-US" i="1" dirty="0" smtClean="0"/>
              <a:t>Operating gun at </a:t>
            </a:r>
            <a:r>
              <a:rPr lang="en-US" b="1" i="1" dirty="0" smtClean="0"/>
              <a:t>higher voltages</a:t>
            </a:r>
            <a:r>
              <a:rPr lang="en-US" i="1" dirty="0" smtClean="0"/>
              <a:t>;</a:t>
            </a:r>
          </a:p>
          <a:p>
            <a:pPr lvl="1"/>
            <a:r>
              <a:rPr lang="en-US" b="1" i="1" dirty="0" smtClean="0"/>
              <a:t>Operation in RF </a:t>
            </a:r>
            <a:r>
              <a:rPr lang="en-US" i="1" dirty="0" smtClean="0"/>
              <a:t>(and SRF) guns;</a:t>
            </a:r>
          </a:p>
          <a:p>
            <a:pPr lvl="1"/>
            <a:r>
              <a:rPr lang="en-US" b="1" i="1" dirty="0" smtClean="0"/>
              <a:t>Long term </a:t>
            </a:r>
            <a:r>
              <a:rPr lang="en-US" i="1" dirty="0" smtClean="0"/>
              <a:t>cathodes storage;</a:t>
            </a:r>
          </a:p>
          <a:p>
            <a:pPr lvl="1"/>
            <a:r>
              <a:rPr lang="en-US" i="1" dirty="0" smtClean="0"/>
              <a:t>Cathodes transport in </a:t>
            </a:r>
            <a:r>
              <a:rPr lang="en-US" b="1" i="1" dirty="0" smtClean="0"/>
              <a:t>suitcases</a:t>
            </a:r>
            <a:r>
              <a:rPr lang="en-US" i="1" dirty="0" smtClean="0"/>
              <a:t>;</a:t>
            </a:r>
          </a:p>
          <a:p>
            <a:pPr marL="457200" lvl="1" indent="0">
              <a:buNone/>
            </a:pPr>
            <a:endParaRPr lang="en-US" i="1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29 October - 1 November 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EIC collaboration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75999-CDF6-9B46-9F3F-7503503F82BE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57200" y="4122617"/>
            <a:ext cx="83718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i="1" dirty="0">
                <a:solidFill>
                  <a:srgbClr val="C00000"/>
                </a:solidFill>
              </a:rPr>
              <a:t>Will the </a:t>
            </a:r>
            <a:r>
              <a:rPr lang="en-US" sz="3600" i="1" dirty="0" smtClean="0">
                <a:solidFill>
                  <a:srgbClr val="C00000"/>
                </a:solidFill>
              </a:rPr>
              <a:t>Cs</a:t>
            </a:r>
            <a:r>
              <a:rPr lang="en-US" sz="3600" i="1" baseline="-25000" dirty="0" smtClean="0">
                <a:solidFill>
                  <a:srgbClr val="C00000"/>
                </a:solidFill>
              </a:rPr>
              <a:t>2</a:t>
            </a:r>
            <a:r>
              <a:rPr lang="en-US" sz="3600" i="1" dirty="0" smtClean="0">
                <a:solidFill>
                  <a:srgbClr val="C00000"/>
                </a:solidFill>
              </a:rPr>
              <a:t>Te </a:t>
            </a:r>
            <a:r>
              <a:rPr lang="en-US" sz="3600" i="1" dirty="0">
                <a:solidFill>
                  <a:srgbClr val="C00000"/>
                </a:solidFill>
              </a:rPr>
              <a:t>layer </a:t>
            </a:r>
            <a:r>
              <a:rPr lang="en-US" sz="3600" b="1" i="1" dirty="0">
                <a:solidFill>
                  <a:srgbClr val="C00000"/>
                </a:solidFill>
              </a:rPr>
              <a:t>preserve the spin polarization</a:t>
            </a:r>
            <a:r>
              <a:rPr lang="en-US" sz="3600" i="1" dirty="0">
                <a:solidFill>
                  <a:srgbClr val="C00000"/>
                </a:solidFill>
              </a:rPr>
              <a:t> during the electron transport</a:t>
            </a:r>
            <a:r>
              <a:rPr lang="en-US" sz="3600" i="1" dirty="0" smtClean="0">
                <a:solidFill>
                  <a:srgbClr val="C00000"/>
                </a:solidFill>
              </a:rPr>
              <a:t>?</a:t>
            </a:r>
            <a:endParaRPr lang="en-US" sz="3600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070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24200" y="0"/>
            <a:ext cx="6019800" cy="734646"/>
          </a:xfrm>
        </p:spPr>
        <p:txBody>
          <a:bodyPr/>
          <a:lstStyle/>
          <a:p>
            <a:r>
              <a:rPr lang="en-US" dirty="0"/>
              <a:t>Mott </a:t>
            </a:r>
            <a:r>
              <a:rPr lang="en-US" dirty="0" err="1"/>
              <a:t>polarimeter</a:t>
            </a:r>
            <a:r>
              <a:rPr lang="en-US" dirty="0"/>
              <a:t> @SLAC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29 October - 1 November 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EIC collaboration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75999-CDF6-9B46-9F3F-7503503F82BE}" type="slidenum">
              <a:rPr lang="en-US" smtClean="0"/>
              <a:pPr/>
              <a:t>12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1110875" y="921794"/>
            <a:ext cx="3410581" cy="4672230"/>
            <a:chOff x="914400" y="685800"/>
            <a:chExt cx="3896704" cy="5844846"/>
          </a:xfrm>
        </p:grpSpPr>
        <p:pic>
          <p:nvPicPr>
            <p:cNvPr id="8" name="Content Placeholder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4400" y="685800"/>
              <a:ext cx="3886200" cy="5844846"/>
            </a:xfrm>
            <a:prstGeom prst="rect">
              <a:avLst/>
            </a:prstGeom>
          </p:spPr>
        </p:pic>
        <p:sp>
          <p:nvSpPr>
            <p:cNvPr id="9" name="Oval 8"/>
            <p:cNvSpPr/>
            <p:nvPr/>
          </p:nvSpPr>
          <p:spPr>
            <a:xfrm>
              <a:off x="2705100" y="2362200"/>
              <a:ext cx="1143000" cy="1447800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/>
            </a:p>
            <a:p>
              <a:pPr algn="ctr"/>
              <a:endParaRPr lang="en-US" sz="1400" dirty="0"/>
            </a:p>
            <a:p>
              <a:pPr algn="ctr"/>
              <a:endParaRPr lang="en-US" sz="1400" dirty="0"/>
            </a:p>
            <a:p>
              <a:pPr algn="ctr"/>
              <a:endParaRPr lang="en-US" sz="1400" dirty="0"/>
            </a:p>
            <a:p>
              <a:pPr algn="ctr"/>
              <a:endParaRPr lang="en-US" sz="1400" dirty="0"/>
            </a:p>
            <a:p>
              <a:pPr algn="ctr"/>
              <a:endParaRPr lang="en-US" sz="1400" dirty="0"/>
            </a:p>
            <a:p>
              <a:pPr algn="ctr"/>
              <a:endParaRPr lang="en-US" sz="1400" dirty="0"/>
            </a:p>
            <a:p>
              <a:pPr algn="ctr"/>
              <a:endParaRPr lang="en-US" sz="1400" dirty="0"/>
            </a:p>
            <a:p>
              <a:pPr algn="ctr"/>
              <a:endParaRPr lang="en-US" sz="1400" dirty="0"/>
            </a:p>
            <a:p>
              <a:pPr algn="ctr"/>
              <a:endParaRPr lang="en-US" sz="1400" dirty="0"/>
            </a:p>
            <a:p>
              <a:pPr algn="ctr"/>
              <a:endParaRPr lang="en-US" sz="1400" dirty="0"/>
            </a:p>
            <a:p>
              <a:pPr algn="ctr"/>
              <a:endParaRPr lang="en-US" sz="1400" dirty="0"/>
            </a:p>
            <a:p>
              <a:pPr algn="ctr"/>
              <a:endParaRPr lang="en-US" sz="1400" dirty="0"/>
            </a:p>
            <a:p>
              <a:pPr algn="ctr"/>
              <a:endParaRPr lang="en-US" sz="1400" dirty="0"/>
            </a:p>
            <a:p>
              <a:pPr algn="ctr"/>
              <a:endParaRPr lang="en-US" sz="1400" dirty="0"/>
            </a:p>
            <a:p>
              <a:pPr algn="ctr"/>
              <a:endParaRPr lang="en-US" sz="1400" dirty="0"/>
            </a:p>
            <a:p>
              <a:pPr algn="ctr"/>
              <a:endParaRPr lang="en-US" sz="1400" dirty="0"/>
            </a:p>
            <a:p>
              <a:pPr algn="ctr"/>
              <a:endParaRPr lang="en-US" sz="1400" dirty="0"/>
            </a:p>
            <a:p>
              <a:pPr algn="ctr"/>
              <a:endParaRPr lang="en-US" sz="1400" dirty="0"/>
            </a:p>
          </p:txBody>
        </p:sp>
        <p:sp>
          <p:nvSpPr>
            <p:cNvPr id="10" name="Oval 9"/>
            <p:cNvSpPr/>
            <p:nvPr/>
          </p:nvSpPr>
          <p:spPr>
            <a:xfrm>
              <a:off x="2703840" y="3657600"/>
              <a:ext cx="1143000" cy="1447800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1" name="Oval 10"/>
            <p:cNvSpPr/>
            <p:nvPr/>
          </p:nvSpPr>
          <p:spPr>
            <a:xfrm>
              <a:off x="3471823" y="2686521"/>
              <a:ext cx="838200" cy="838201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cxnSp>
          <p:nvCxnSpPr>
            <p:cNvPr id="12" name="Straight Arrow Connector 11"/>
            <p:cNvCxnSpPr>
              <a:stCxn id="11" idx="0"/>
              <a:endCxn id="16" idx="2"/>
            </p:cNvCxnSpPr>
            <p:nvPr/>
          </p:nvCxnSpPr>
          <p:spPr>
            <a:xfrm flipH="1" flipV="1">
              <a:off x="3509576" y="1178524"/>
              <a:ext cx="381347" cy="1507997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>
              <a:stCxn id="10" idx="4"/>
            </p:cNvCxnSpPr>
            <p:nvPr/>
          </p:nvCxnSpPr>
          <p:spPr>
            <a:xfrm>
              <a:off x="3275340" y="5105400"/>
              <a:ext cx="427482" cy="68580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>
              <a:stCxn id="9" idx="1"/>
              <a:endCxn id="15" idx="2"/>
            </p:cNvCxnSpPr>
            <p:nvPr/>
          </p:nvCxnSpPr>
          <p:spPr>
            <a:xfrm flipH="1" flipV="1">
              <a:off x="2081458" y="2258976"/>
              <a:ext cx="791029" cy="315249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1143000" y="1842452"/>
              <a:ext cx="1876917" cy="41652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C00000"/>
                  </a:solidFill>
                </a:rPr>
                <a:t>Electrostatic bend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2208047" y="762001"/>
              <a:ext cx="2603057" cy="41652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C00000"/>
                  </a:solidFill>
                </a:rPr>
                <a:t>Mott target and detectors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2723482" y="5791200"/>
              <a:ext cx="1962052" cy="41652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400" dirty="0" err="1">
                  <a:solidFill>
                    <a:srgbClr val="C00000"/>
                  </a:solidFill>
                </a:rPr>
                <a:t>Cesiation</a:t>
              </a:r>
              <a:r>
                <a:rPr lang="en-US" sz="1400" dirty="0">
                  <a:solidFill>
                    <a:srgbClr val="C00000"/>
                  </a:solidFill>
                </a:rPr>
                <a:t> Chamber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4724372" y="926145"/>
            <a:ext cx="4181819" cy="4775373"/>
            <a:chOff x="2458637" y="982728"/>
            <a:chExt cx="4350361" cy="4944262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024" t="1" r="9567" b="-2690"/>
            <a:stretch/>
          </p:blipFill>
          <p:spPr>
            <a:xfrm>
              <a:off x="2458637" y="982728"/>
              <a:ext cx="4341827" cy="4921403"/>
            </a:xfrm>
            <a:prstGeom prst="rect">
              <a:avLst/>
            </a:prstGeom>
          </p:spPr>
        </p:pic>
        <p:sp>
          <p:nvSpPr>
            <p:cNvPr id="20" name="Oval 19"/>
            <p:cNvSpPr/>
            <p:nvPr/>
          </p:nvSpPr>
          <p:spPr>
            <a:xfrm>
              <a:off x="4670635" y="3124200"/>
              <a:ext cx="1981200" cy="1219200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/>
            <p:cNvSpPr/>
            <p:nvPr/>
          </p:nvSpPr>
          <p:spPr>
            <a:xfrm>
              <a:off x="4686300" y="4459432"/>
              <a:ext cx="1828800" cy="692132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2" name="Straight Arrow Connector 21"/>
            <p:cNvCxnSpPr/>
            <p:nvPr/>
          </p:nvCxnSpPr>
          <p:spPr>
            <a:xfrm flipV="1">
              <a:off x="5685681" y="1745565"/>
              <a:ext cx="261091" cy="1378635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>
              <a:stCxn id="21" idx="4"/>
              <a:endCxn id="25" idx="0"/>
            </p:cNvCxnSpPr>
            <p:nvPr/>
          </p:nvCxnSpPr>
          <p:spPr>
            <a:xfrm>
              <a:off x="5600700" y="5151565"/>
              <a:ext cx="265953" cy="106236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/>
            <p:cNvSpPr txBox="1"/>
            <p:nvPr/>
          </p:nvSpPr>
          <p:spPr>
            <a:xfrm>
              <a:off x="4924308" y="1099234"/>
              <a:ext cx="1884690" cy="66919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C00000"/>
                  </a:solidFill>
                </a:rPr>
                <a:t>Electrostatic lens </a:t>
              </a:r>
            </a:p>
            <a:p>
              <a:r>
                <a:rPr lang="en-US" dirty="0">
                  <a:solidFill>
                    <a:srgbClr val="C00000"/>
                  </a:solidFill>
                </a:rPr>
                <a:t>distributer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4924308" y="5257800"/>
              <a:ext cx="1884690" cy="66919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err="1">
                  <a:solidFill>
                    <a:srgbClr val="C00000"/>
                  </a:solidFill>
                </a:rPr>
                <a:t>Channeltrons</a:t>
              </a:r>
              <a:r>
                <a:rPr lang="en-US" dirty="0">
                  <a:solidFill>
                    <a:srgbClr val="C00000"/>
                  </a:solidFill>
                </a:rPr>
                <a:t> HV</a:t>
              </a:r>
            </a:p>
            <a:p>
              <a:r>
                <a:rPr lang="en-US" dirty="0">
                  <a:solidFill>
                    <a:srgbClr val="C00000"/>
                  </a:solidFill>
                </a:rPr>
                <a:t>and counters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2545458" y="4828399"/>
              <a:ext cx="1960890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C00000"/>
                  </a:solidFill>
                </a:rPr>
                <a:t>Electrostatic lens </a:t>
              </a:r>
            </a:p>
            <a:p>
              <a:r>
                <a:rPr lang="en-US" dirty="0">
                  <a:solidFill>
                    <a:srgbClr val="C00000"/>
                  </a:solidFill>
                </a:rPr>
                <a:t>Power supply</a:t>
              </a:r>
            </a:p>
          </p:txBody>
        </p:sp>
        <p:sp>
          <p:nvSpPr>
            <p:cNvPr id="27" name="Oval 26"/>
            <p:cNvSpPr/>
            <p:nvPr/>
          </p:nvSpPr>
          <p:spPr>
            <a:xfrm>
              <a:off x="2677548" y="3581400"/>
              <a:ext cx="1828800" cy="762000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8" name="Straight Arrow Connector 27"/>
            <p:cNvCxnSpPr>
              <a:stCxn id="27" idx="4"/>
            </p:cNvCxnSpPr>
            <p:nvPr/>
          </p:nvCxnSpPr>
          <p:spPr>
            <a:xfrm flipH="1">
              <a:off x="3505200" y="4343400"/>
              <a:ext cx="86748" cy="438834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Oval 28"/>
            <p:cNvSpPr/>
            <p:nvPr/>
          </p:nvSpPr>
          <p:spPr>
            <a:xfrm>
              <a:off x="2651728" y="3005846"/>
              <a:ext cx="1828800" cy="762000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0" name="Straight Arrow Connector 29"/>
            <p:cNvCxnSpPr/>
            <p:nvPr/>
          </p:nvCxnSpPr>
          <p:spPr>
            <a:xfrm flipV="1">
              <a:off x="3591948" y="2198132"/>
              <a:ext cx="152007" cy="807714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/>
            <p:cNvSpPr txBox="1"/>
            <p:nvPr/>
          </p:nvSpPr>
          <p:spPr>
            <a:xfrm>
              <a:off x="2524755" y="1828800"/>
              <a:ext cx="243840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C00000"/>
                  </a:solidFill>
                </a:rPr>
                <a:t>Detector threshold HV</a:t>
              </a:r>
            </a:p>
          </p:txBody>
        </p:sp>
      </p:grp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74" y="4013200"/>
            <a:ext cx="2627926" cy="2174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6" name="TextBox 9215"/>
          <p:cNvSpPr txBox="1"/>
          <p:nvPr/>
        </p:nvSpPr>
        <p:spPr>
          <a:xfrm>
            <a:off x="2824686" y="5772020"/>
            <a:ext cx="47577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SLAC =&gt; </a:t>
            </a:r>
            <a:r>
              <a:rPr lang="en-US" sz="2400" b="1" dirty="0" err="1">
                <a:solidFill>
                  <a:srgbClr val="C00000"/>
                </a:solidFill>
              </a:rPr>
              <a:t>Jlab</a:t>
            </a:r>
            <a:r>
              <a:rPr lang="en-US" sz="2400" b="1" dirty="0">
                <a:solidFill>
                  <a:srgbClr val="C00000"/>
                </a:solidFill>
              </a:rPr>
              <a:t> =&gt; Cornell University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187361" y="6015210"/>
            <a:ext cx="13244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In 1993!!</a:t>
            </a:r>
          </a:p>
        </p:txBody>
      </p:sp>
    </p:spTree>
    <p:extLst>
      <p:ext uri="{BB962C8B-B14F-4D97-AF65-F5344CB8AC3E}">
        <p14:creationId xmlns:p14="http://schemas.microsoft.com/office/powerpoint/2010/main" val="1083741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54188" y="15693"/>
            <a:ext cx="6489812" cy="736866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Photocathode Lab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EIC collaboration meeting</a:t>
            </a:r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1798" y="4122093"/>
            <a:ext cx="4062202" cy="230708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149947" y="4685288"/>
            <a:ext cx="865848" cy="655455"/>
          </a:xfrm>
          <a:prstGeom prst="rect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29 October - 1 November 2018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75999-CDF6-9B46-9F3F-7503503F82BE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82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Mott </a:t>
            </a:r>
            <a:r>
              <a:rPr lang="en-US" dirty="0" err="1"/>
              <a:t>polarimeter</a:t>
            </a:r>
            <a:r>
              <a:rPr lang="en-US" dirty="0"/>
              <a:t> @ CU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4338" y="751356"/>
            <a:ext cx="4298616" cy="322396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218" r="12958" b="19439"/>
          <a:stretch/>
        </p:blipFill>
        <p:spPr>
          <a:xfrm>
            <a:off x="4136849" y="4107882"/>
            <a:ext cx="1645120" cy="148749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98728" y="5783746"/>
            <a:ext cx="419207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C00000"/>
                </a:solidFill>
              </a:rPr>
              <a:t>The retarding field Mott </a:t>
            </a:r>
            <a:r>
              <a:rPr lang="en-US" sz="1400" b="1" dirty="0" err="1">
                <a:solidFill>
                  <a:srgbClr val="C00000"/>
                </a:solidFill>
              </a:rPr>
              <a:t>polarimeter</a:t>
            </a:r>
            <a:r>
              <a:rPr lang="en-US" sz="1400" b="1" dirty="0">
                <a:solidFill>
                  <a:srgbClr val="C00000"/>
                </a:solidFill>
              </a:rPr>
              <a:t> has been refurbished upgraded and fully integrated into the photocathode lab UHV installation.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8908" y="785331"/>
            <a:ext cx="322304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Vacuum level is below 10</a:t>
            </a:r>
            <a:r>
              <a:rPr lang="en-US" baseline="30000" dirty="0">
                <a:solidFill>
                  <a:srgbClr val="C00000"/>
                </a:solidFill>
              </a:rPr>
              <a:t>-10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Torr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992990" y="5246622"/>
            <a:ext cx="193283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rgbClr val="C00000"/>
                </a:solidFill>
              </a:rPr>
              <a:t>Bulk GaAs </a:t>
            </a:r>
            <a:r>
              <a:rPr lang="en-US" dirty="0">
                <a:solidFill>
                  <a:srgbClr val="C00000"/>
                </a:solidFill>
              </a:rPr>
              <a:t>cathode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73" y="1667354"/>
            <a:ext cx="3087294" cy="411639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228" y="3288322"/>
            <a:ext cx="2624505" cy="3499339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29 October - 1 November 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EIC collaboration meeting</a:t>
            </a:r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75999-CDF6-9B46-9F3F-7503503F82BE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3586246" y="1590902"/>
            <a:ext cx="1952908" cy="1302210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  <a:p>
            <a:pPr algn="ctr"/>
            <a:endParaRPr lang="en-US" sz="1400" dirty="0"/>
          </a:p>
          <a:p>
            <a:pPr algn="ctr"/>
            <a:endParaRPr lang="en-US" sz="1400" dirty="0"/>
          </a:p>
          <a:p>
            <a:pPr algn="ctr"/>
            <a:endParaRPr lang="en-US" sz="1400" dirty="0"/>
          </a:p>
          <a:p>
            <a:pPr algn="ctr"/>
            <a:endParaRPr lang="en-US" sz="1400" dirty="0"/>
          </a:p>
          <a:p>
            <a:pPr algn="ctr"/>
            <a:endParaRPr lang="en-US" sz="1400" dirty="0"/>
          </a:p>
          <a:p>
            <a:pPr algn="ctr"/>
            <a:endParaRPr lang="en-US" sz="1400" dirty="0"/>
          </a:p>
          <a:p>
            <a:pPr algn="ctr"/>
            <a:endParaRPr lang="en-US" sz="1400" dirty="0"/>
          </a:p>
          <a:p>
            <a:pPr algn="ctr"/>
            <a:endParaRPr lang="en-US" sz="1400" dirty="0"/>
          </a:p>
          <a:p>
            <a:pPr algn="ctr"/>
            <a:endParaRPr lang="en-US" sz="1400" dirty="0"/>
          </a:p>
          <a:p>
            <a:pPr algn="ctr"/>
            <a:endParaRPr lang="en-US" sz="1400" dirty="0"/>
          </a:p>
          <a:p>
            <a:pPr algn="ctr"/>
            <a:endParaRPr lang="en-US" sz="1400" dirty="0"/>
          </a:p>
          <a:p>
            <a:pPr algn="ctr"/>
            <a:endParaRPr lang="en-US" sz="1400" dirty="0"/>
          </a:p>
          <a:p>
            <a:pPr algn="ctr"/>
            <a:endParaRPr lang="en-US" sz="1400" dirty="0"/>
          </a:p>
          <a:p>
            <a:pPr algn="ctr"/>
            <a:endParaRPr lang="en-US" sz="1400" dirty="0"/>
          </a:p>
          <a:p>
            <a:pPr algn="ctr"/>
            <a:endParaRPr lang="en-US" sz="1400" dirty="0"/>
          </a:p>
          <a:p>
            <a:pPr algn="ctr"/>
            <a:endParaRPr lang="en-US" sz="1400" dirty="0"/>
          </a:p>
          <a:p>
            <a:pPr algn="ctr"/>
            <a:endParaRPr lang="en-US" sz="1400" dirty="0"/>
          </a:p>
          <a:p>
            <a:pPr algn="ctr"/>
            <a:endParaRPr lang="en-US" sz="1400" dirty="0"/>
          </a:p>
        </p:txBody>
      </p:sp>
      <p:sp>
        <p:nvSpPr>
          <p:cNvPr id="14" name="Oval 13"/>
          <p:cNvSpPr/>
          <p:nvPr/>
        </p:nvSpPr>
        <p:spPr>
          <a:xfrm rot="5400000">
            <a:off x="3818066" y="2460480"/>
            <a:ext cx="1645094" cy="1223929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cxnSp>
        <p:nvCxnSpPr>
          <p:cNvPr id="15" name="Straight Arrow Connector 14"/>
          <p:cNvCxnSpPr>
            <a:stCxn id="14" idx="0"/>
            <a:endCxn id="18" idx="1"/>
          </p:cNvCxnSpPr>
          <p:nvPr/>
        </p:nvCxnSpPr>
        <p:spPr>
          <a:xfrm flipV="1">
            <a:off x="5252578" y="2959675"/>
            <a:ext cx="312604" cy="11277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13" idx="0"/>
            <a:endCxn id="17" idx="2"/>
          </p:cNvCxnSpPr>
          <p:nvPr/>
        </p:nvCxnSpPr>
        <p:spPr>
          <a:xfrm flipV="1">
            <a:off x="4562700" y="1088948"/>
            <a:ext cx="1165021" cy="501954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4906337" y="755989"/>
            <a:ext cx="1642767" cy="33295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C00000"/>
                </a:solidFill>
              </a:rPr>
              <a:t>Electrostatic bend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565182" y="2793195"/>
            <a:ext cx="2278320" cy="33295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C00000"/>
                </a:solidFill>
              </a:rPr>
              <a:t>Mott target and detectors</a:t>
            </a:r>
          </a:p>
        </p:txBody>
      </p:sp>
      <p:sp>
        <p:nvSpPr>
          <p:cNvPr id="19" name="TextBox 1">
            <a:extLst>
              <a:ext uri="{FF2B5EF4-FFF2-40B4-BE49-F238E27FC236}">
                <a16:creationId xmlns:a16="http://schemas.microsoft.com/office/drawing/2014/main" xmlns="" id="{6897B674-B1E6-4FA0-B402-9172E56217D1}"/>
              </a:ext>
            </a:extLst>
          </p:cNvPr>
          <p:cNvSpPr txBox="1"/>
          <p:nvPr/>
        </p:nvSpPr>
        <p:spPr>
          <a:xfrm>
            <a:off x="5291733" y="6305551"/>
            <a:ext cx="3837556" cy="523220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="1" i="1" u="sng" dirty="0">
                <a:solidFill>
                  <a:srgbClr val="C00000"/>
                </a:solidFill>
              </a:rPr>
              <a:t>Thanks to M. </a:t>
            </a:r>
            <a:r>
              <a:rPr lang="en-US" sz="1400" b="1" i="1" u="sng" dirty="0" err="1">
                <a:solidFill>
                  <a:srgbClr val="C00000"/>
                </a:solidFill>
              </a:rPr>
              <a:t>Poelker</a:t>
            </a:r>
            <a:r>
              <a:rPr lang="en-US" sz="1400" b="1" i="1" u="sng" dirty="0">
                <a:solidFill>
                  <a:srgbClr val="C00000"/>
                </a:solidFill>
              </a:rPr>
              <a:t> and M. Stuzman for helping </a:t>
            </a:r>
            <a:r>
              <a:rPr lang="en-US" sz="1400" b="1" i="1" u="sng" dirty="0" smtClean="0">
                <a:solidFill>
                  <a:srgbClr val="C00000"/>
                </a:solidFill>
              </a:rPr>
              <a:t>in debugging </a:t>
            </a:r>
            <a:r>
              <a:rPr lang="en-US" sz="1400" b="1" i="1" u="sng" dirty="0">
                <a:solidFill>
                  <a:srgbClr val="C00000"/>
                </a:solidFill>
              </a:rPr>
              <a:t>and setting up the polarimeter</a:t>
            </a:r>
          </a:p>
        </p:txBody>
      </p:sp>
    </p:spTree>
    <p:extLst>
      <p:ext uri="{BB962C8B-B14F-4D97-AF65-F5344CB8AC3E}">
        <p14:creationId xmlns:p14="http://schemas.microsoft.com/office/powerpoint/2010/main" val="4103208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24456" y="0"/>
            <a:ext cx="6819544" cy="769121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Cs</a:t>
            </a:r>
            <a:r>
              <a:rPr lang="en-US" baseline="-25000" dirty="0" smtClean="0">
                <a:solidFill>
                  <a:schemeClr val="bg1"/>
                </a:solidFill>
              </a:rPr>
              <a:t>2</a:t>
            </a:r>
            <a:r>
              <a:rPr lang="en-US" dirty="0" smtClean="0">
                <a:solidFill>
                  <a:schemeClr val="bg1"/>
                </a:solidFill>
              </a:rPr>
              <a:t>Te on GaAs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75999-CDF6-9B46-9F3F-7503503F82BE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812102" y="860408"/>
            <a:ext cx="517814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GaAs substrate samples p-type Zn doped 1e18 cm-3 </a:t>
            </a:r>
            <a:endParaRPr lang="en-US" dirty="0"/>
          </a:p>
          <a:p>
            <a:r>
              <a:rPr lang="en-US" dirty="0" smtClean="0"/>
              <a:t>Wet etch to remove oxide and passivate surface</a:t>
            </a:r>
          </a:p>
          <a:p>
            <a:r>
              <a:rPr lang="en-US" dirty="0"/>
              <a:t>-</a:t>
            </a:r>
            <a:r>
              <a:rPr lang="en-US" dirty="0" smtClean="0"/>
              <a:t>H</a:t>
            </a:r>
            <a:r>
              <a:rPr lang="en-US" baseline="-25000" dirty="0" smtClean="0"/>
              <a:t>2</a:t>
            </a:r>
            <a:r>
              <a:rPr lang="en-US" dirty="0" smtClean="0"/>
              <a:t>SO</a:t>
            </a:r>
            <a:r>
              <a:rPr lang="en-US" baseline="-25000" dirty="0" smtClean="0"/>
              <a:t>4</a:t>
            </a:r>
            <a:r>
              <a:rPr lang="en-US" dirty="0" smtClean="0"/>
              <a:t>:H</a:t>
            </a:r>
            <a:r>
              <a:rPr lang="en-US" baseline="-25000" dirty="0" smtClean="0"/>
              <a:t>2</a:t>
            </a:r>
            <a:r>
              <a:rPr lang="en-US" dirty="0" smtClean="0"/>
              <a:t>O</a:t>
            </a:r>
            <a:r>
              <a:rPr lang="en-US" baseline="-25000" dirty="0" smtClean="0"/>
              <a:t>2</a:t>
            </a:r>
            <a:r>
              <a:rPr lang="en-US" dirty="0" smtClean="0"/>
              <a:t>:H</a:t>
            </a:r>
            <a:r>
              <a:rPr lang="en-US" baseline="-25000" dirty="0" smtClean="0"/>
              <a:t>2</a:t>
            </a:r>
            <a:r>
              <a:rPr lang="en-US" dirty="0" smtClean="0"/>
              <a:t>O (20:1:1) 2 min @ RT</a:t>
            </a:r>
          </a:p>
          <a:p>
            <a:r>
              <a:rPr lang="en-US" dirty="0" smtClean="0"/>
              <a:t>-</a:t>
            </a:r>
            <a:r>
              <a:rPr lang="en-US" dirty="0" err="1" smtClean="0"/>
              <a:t>HCl:iPA</a:t>
            </a:r>
            <a:r>
              <a:rPr lang="en-US" dirty="0" smtClean="0"/>
              <a:t> (20:80) 3 min @ RT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527927" y="4529333"/>
            <a:ext cx="561607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Heat cleaning at 400 C overnight</a:t>
            </a:r>
          </a:p>
          <a:p>
            <a:pPr algn="ctr"/>
            <a:r>
              <a:rPr lang="en-US" dirty="0" smtClean="0"/>
              <a:t>Room Temperature Cs activation yields </a:t>
            </a:r>
            <a:r>
              <a:rPr lang="en-US" dirty="0" smtClean="0">
                <a:latin typeface="Times New Roman"/>
                <a:cs typeface="Times New Roman"/>
              </a:rPr>
              <a:t>~</a:t>
            </a:r>
            <a:r>
              <a:rPr lang="en-US" dirty="0" smtClean="0"/>
              <a:t>3% QE @ 532nm</a:t>
            </a:r>
          </a:p>
          <a:p>
            <a:pPr algn="ctr"/>
            <a:r>
              <a:rPr lang="en-US" b="1" dirty="0" smtClean="0">
                <a:solidFill>
                  <a:srgbClr val="C00000"/>
                </a:solidFill>
              </a:rPr>
              <a:t>Surface is clean enough to perform NEA activation!! </a:t>
            </a:r>
          </a:p>
          <a:p>
            <a:pPr algn="ctr"/>
            <a:endParaRPr lang="en-US" b="1" dirty="0">
              <a:solidFill>
                <a:srgbClr val="C00000"/>
              </a:solidFill>
            </a:endParaRPr>
          </a:p>
          <a:p>
            <a:pPr algn="ctr"/>
            <a:r>
              <a:rPr lang="en-US" b="1" dirty="0" smtClean="0">
                <a:solidFill>
                  <a:srgbClr val="C00000"/>
                </a:solidFill>
              </a:rPr>
              <a:t>We also used H</a:t>
            </a:r>
            <a:r>
              <a:rPr lang="en-US" b="1" baseline="-25000" dirty="0" smtClean="0">
                <a:solidFill>
                  <a:srgbClr val="C00000"/>
                </a:solidFill>
              </a:rPr>
              <a:t>3</a:t>
            </a:r>
            <a:r>
              <a:rPr lang="en-US" b="1" dirty="0" smtClean="0">
                <a:solidFill>
                  <a:srgbClr val="C00000"/>
                </a:solidFill>
              </a:rPr>
              <a:t>PO</a:t>
            </a:r>
            <a:r>
              <a:rPr lang="en-US" b="1" baseline="-25000" dirty="0" smtClean="0">
                <a:solidFill>
                  <a:srgbClr val="C00000"/>
                </a:solidFill>
              </a:rPr>
              <a:t>4 </a:t>
            </a:r>
            <a:r>
              <a:rPr lang="en-US" b="1" dirty="0" smtClean="0">
                <a:solidFill>
                  <a:srgbClr val="C00000"/>
                </a:solidFill>
              </a:rPr>
              <a:t>and HF to remove the oxides with HF giving the best results in terms of QE </a:t>
            </a:r>
            <a:endParaRPr lang="en-US" b="1" baseline="-25000" dirty="0" smtClean="0">
              <a:solidFill>
                <a:srgbClr val="C00000"/>
              </a:solidFill>
            </a:endParaRPr>
          </a:p>
          <a:p>
            <a:pPr algn="ctr"/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2051" name="Picture 205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34" r="4414" b="4334"/>
          <a:stretch/>
        </p:blipFill>
        <p:spPr>
          <a:xfrm>
            <a:off x="4793455" y="2049313"/>
            <a:ext cx="2866600" cy="2342363"/>
          </a:xfrm>
          <a:prstGeom prst="rect">
            <a:avLst/>
          </a:prstGeom>
        </p:spPr>
      </p:pic>
      <p:sp>
        <p:nvSpPr>
          <p:cNvPr id="2052" name="TextBox 2051"/>
          <p:cNvSpPr txBox="1"/>
          <p:nvPr/>
        </p:nvSpPr>
        <p:spPr>
          <a:xfrm>
            <a:off x="4966902" y="2250855"/>
            <a:ext cx="15346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C00000"/>
                </a:solidFill>
              </a:rPr>
              <a:t>Rough surface</a:t>
            </a:r>
          </a:p>
          <a:p>
            <a:pPr algn="ctr"/>
            <a:r>
              <a:rPr lang="en-US" b="1" dirty="0" smtClean="0">
                <a:solidFill>
                  <a:srgbClr val="C00000"/>
                </a:solidFill>
              </a:rPr>
              <a:t>Many pits</a:t>
            </a:r>
            <a:endParaRPr lang="en-US" b="1" dirty="0">
              <a:solidFill>
                <a:srgbClr val="C000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9" t="-2530" r="2851"/>
          <a:stretch/>
        </p:blipFill>
        <p:spPr bwMode="auto">
          <a:xfrm>
            <a:off x="306527" y="3413570"/>
            <a:ext cx="3221400" cy="2946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EIC collaboration meeting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29 October - 1 November 2018</a:t>
            </a:r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EB05FFE9-4A58-9B4E-A0E8-853E41809A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85" y="769121"/>
            <a:ext cx="3678493" cy="2647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758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241494" y="7601"/>
            <a:ext cx="6789216" cy="11430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Growth Cs</a:t>
            </a:r>
            <a:r>
              <a:rPr lang="en-US" baseline="-25000" dirty="0" smtClean="0">
                <a:solidFill>
                  <a:schemeClr val="bg1"/>
                </a:solidFill>
              </a:rPr>
              <a:t>2</a:t>
            </a:r>
            <a:r>
              <a:rPr lang="en-US" dirty="0" smtClean="0">
                <a:solidFill>
                  <a:schemeClr val="bg1"/>
                </a:solidFill>
              </a:rPr>
              <a:t>Te on GaAs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063" y="767071"/>
            <a:ext cx="7318788" cy="583568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418248" y="2244437"/>
            <a:ext cx="3978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107197" y="1633578"/>
            <a:ext cx="3917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Te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575733" y="2225361"/>
            <a:ext cx="3978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696067" y="946599"/>
            <a:ext cx="7203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Cs+Te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163320" y="1418684"/>
            <a:ext cx="3978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Cs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EIC collaboration meeting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75999-CDF6-9B46-9F3F-7503503F82BE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29 October - 1 November 2018</a:t>
            </a:r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5079338" y="3184181"/>
            <a:ext cx="36074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C00000"/>
                </a:solidFill>
              </a:rPr>
              <a:t>~1 nm of </a:t>
            </a:r>
            <a:r>
              <a:rPr lang="en-US" sz="2400" dirty="0" err="1" smtClean="0">
                <a:solidFill>
                  <a:srgbClr val="C00000"/>
                </a:solidFill>
              </a:rPr>
              <a:t>Te</a:t>
            </a:r>
            <a:r>
              <a:rPr lang="en-US" sz="2400" dirty="0" smtClean="0">
                <a:solidFill>
                  <a:srgbClr val="C00000"/>
                </a:solidFill>
              </a:rPr>
              <a:t> =&gt; ~2 nm Cs</a:t>
            </a:r>
            <a:r>
              <a:rPr lang="en-US" sz="2400" baseline="-25000" dirty="0" smtClean="0">
                <a:solidFill>
                  <a:srgbClr val="C00000"/>
                </a:solidFill>
              </a:rPr>
              <a:t>2</a:t>
            </a:r>
            <a:r>
              <a:rPr lang="en-US" sz="2400" dirty="0" smtClean="0">
                <a:solidFill>
                  <a:srgbClr val="C00000"/>
                </a:solidFill>
              </a:rPr>
              <a:t>Te</a:t>
            </a:r>
            <a:endParaRPr lang="en-US" sz="2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7534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83" y="2876602"/>
            <a:ext cx="4601670" cy="3136850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241494" y="7601"/>
            <a:ext cx="6789216" cy="11430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Cs</a:t>
            </a:r>
            <a:r>
              <a:rPr lang="en-US" baseline="-25000" dirty="0" smtClean="0">
                <a:solidFill>
                  <a:schemeClr val="bg1"/>
                </a:solidFill>
              </a:rPr>
              <a:t>2</a:t>
            </a:r>
            <a:r>
              <a:rPr lang="en-US" dirty="0" smtClean="0">
                <a:solidFill>
                  <a:schemeClr val="bg1"/>
                </a:solidFill>
              </a:rPr>
              <a:t>Te on GaAs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1" r="6219"/>
          <a:stretch/>
        </p:blipFill>
        <p:spPr bwMode="auto">
          <a:xfrm>
            <a:off x="4572000" y="869362"/>
            <a:ext cx="3965098" cy="3265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Arrow Connector 2"/>
          <p:cNvCxnSpPr/>
          <p:nvPr/>
        </p:nvCxnSpPr>
        <p:spPr>
          <a:xfrm>
            <a:off x="2740739" y="5377485"/>
            <a:ext cx="1456566" cy="0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03083" y="1100589"/>
            <a:ext cx="460167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C00000"/>
                </a:solidFill>
              </a:rPr>
              <a:t>Auger spectroscopy confirms the presence of Cs and </a:t>
            </a:r>
            <a:r>
              <a:rPr lang="en-US" b="1" dirty="0" err="1" smtClean="0">
                <a:solidFill>
                  <a:srgbClr val="C00000"/>
                </a:solidFill>
              </a:rPr>
              <a:t>Te</a:t>
            </a:r>
            <a:r>
              <a:rPr lang="en-US" b="1" dirty="0" smtClean="0">
                <a:solidFill>
                  <a:srgbClr val="C00000"/>
                </a:solidFill>
              </a:rPr>
              <a:t> over the GaAs surface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Ga </a:t>
            </a:r>
            <a:r>
              <a:rPr lang="en-US" dirty="0" err="1" smtClean="0"/>
              <a:t>ans</a:t>
            </a:r>
            <a:r>
              <a:rPr lang="en-US" dirty="0" smtClean="0"/>
              <a:t> As peaks are still visible meaning that the </a:t>
            </a:r>
            <a:r>
              <a:rPr lang="en-US" dirty="0" err="1" smtClean="0"/>
              <a:t>CsTe</a:t>
            </a:r>
            <a:r>
              <a:rPr lang="en-US" dirty="0" smtClean="0"/>
              <a:t> layer is thinner than few nm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C and O peaks likely coming from the e-gun</a:t>
            </a:r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4015946" y="1493499"/>
            <a:ext cx="3911373" cy="74174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4015946" y="1493499"/>
            <a:ext cx="3457952" cy="122703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4390221" y="4580122"/>
            <a:ext cx="4506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We do </a:t>
            </a:r>
            <a:r>
              <a:rPr lang="en-US" b="1" dirty="0" smtClean="0">
                <a:solidFill>
                  <a:srgbClr val="C00000"/>
                </a:solidFill>
              </a:rPr>
              <a:t>NOT</a:t>
            </a:r>
            <a:r>
              <a:rPr lang="en-US" dirty="0" smtClean="0">
                <a:solidFill>
                  <a:srgbClr val="C00000"/>
                </a:solidFill>
              </a:rPr>
              <a:t> </a:t>
            </a:r>
            <a:r>
              <a:rPr lang="en-US" dirty="0" smtClean="0"/>
              <a:t>see an emission threshold shift </a:t>
            </a:r>
          </a:p>
          <a:p>
            <a:pPr lvl="1"/>
            <a:endParaRPr lang="en-US" dirty="0" smtClean="0"/>
          </a:p>
        </p:txBody>
      </p:sp>
      <p:sp>
        <p:nvSpPr>
          <p:cNvPr id="19" name="TextBox 18"/>
          <p:cNvSpPr txBox="1"/>
          <p:nvPr/>
        </p:nvSpPr>
        <p:spPr>
          <a:xfrm>
            <a:off x="4704753" y="5078141"/>
            <a:ext cx="41915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</a:rPr>
              <a:t>Partial </a:t>
            </a:r>
            <a:r>
              <a:rPr lang="en-US" sz="2400" b="1" dirty="0">
                <a:solidFill>
                  <a:srgbClr val="C00000"/>
                </a:solidFill>
              </a:rPr>
              <a:t>coverage of the surface?</a:t>
            </a:r>
            <a:endParaRPr lang="en-US" sz="2400" dirty="0">
              <a:solidFill>
                <a:srgbClr val="C00000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EIC collaboration meeting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75999-CDF6-9B46-9F3F-7503503F82BE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29 October - 1 November 2018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627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241494" y="7601"/>
            <a:ext cx="6789216" cy="11430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Cs</a:t>
            </a:r>
            <a:r>
              <a:rPr lang="en-US" baseline="-25000" dirty="0" smtClean="0">
                <a:solidFill>
                  <a:schemeClr val="bg1"/>
                </a:solidFill>
              </a:rPr>
              <a:t>2</a:t>
            </a:r>
            <a:r>
              <a:rPr lang="en-US" dirty="0" smtClean="0">
                <a:solidFill>
                  <a:schemeClr val="bg1"/>
                </a:solidFill>
              </a:rPr>
              <a:t>Te on GaAs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EIC collaboration meeting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75999-CDF6-9B46-9F3F-7503503F82BE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29 October - 1 November 2018</a:t>
            </a:r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42" y="1101397"/>
            <a:ext cx="4837671" cy="398460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4891" y="960861"/>
            <a:ext cx="3614815" cy="2582011"/>
          </a:xfrm>
          <a:prstGeom prst="rect">
            <a:avLst/>
          </a:prstGeom>
        </p:spPr>
      </p:pic>
      <p:cxnSp>
        <p:nvCxnSpPr>
          <p:cNvPr id="12" name="Straight Arrow Connector 11"/>
          <p:cNvCxnSpPr>
            <a:endCxn id="14" idx="5"/>
          </p:cNvCxnSpPr>
          <p:nvPr/>
        </p:nvCxnSpPr>
        <p:spPr>
          <a:xfrm>
            <a:off x="5721178" y="1056503"/>
            <a:ext cx="406278" cy="31977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 flipH="1" flipV="1">
            <a:off x="6116598" y="1365416"/>
            <a:ext cx="74140" cy="7414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4600076" y="747354"/>
            <a:ext cx="39860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Beam energy in our setup is about 40 eV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553200" y="3468795"/>
            <a:ext cx="24363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Beam energy in PES gun</a:t>
            </a:r>
            <a:endParaRPr lang="en-US" dirty="0">
              <a:solidFill>
                <a:srgbClr val="C00000"/>
              </a:solidFill>
            </a:endParaRPr>
          </a:p>
        </p:txBody>
      </p:sp>
      <p:cxnSp>
        <p:nvCxnSpPr>
          <p:cNvPr id="19" name="Straight Arrow Connector 18"/>
          <p:cNvCxnSpPr>
            <a:stCxn id="18" idx="0"/>
          </p:cNvCxnSpPr>
          <p:nvPr/>
        </p:nvCxnSpPr>
        <p:spPr>
          <a:xfrm flipV="1">
            <a:off x="7771354" y="2391032"/>
            <a:ext cx="400584" cy="107776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Oval 22"/>
          <p:cNvSpPr/>
          <p:nvPr/>
        </p:nvSpPr>
        <p:spPr>
          <a:xfrm flipH="1" flipV="1">
            <a:off x="8171938" y="2298502"/>
            <a:ext cx="74140" cy="7414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4851591" y="3911356"/>
            <a:ext cx="403448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About </a:t>
            </a:r>
            <a:r>
              <a:rPr lang="en-US" sz="1400" dirty="0" smtClean="0">
                <a:solidFill>
                  <a:srgbClr val="C00000"/>
                </a:solidFill>
              </a:rPr>
              <a:t>3 order of magnitude </a:t>
            </a:r>
            <a:r>
              <a:rPr lang="en-US" sz="1400" dirty="0" smtClean="0"/>
              <a:t>larger probability to ionize hydrogen than in a real gun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Due to low energy electron the </a:t>
            </a:r>
            <a:r>
              <a:rPr lang="en-US" sz="1400" dirty="0" smtClean="0">
                <a:solidFill>
                  <a:srgbClr val="C00000"/>
                </a:solidFill>
              </a:rPr>
              <a:t>ion back bombardment </a:t>
            </a:r>
            <a:r>
              <a:rPr lang="en-US" sz="1400" dirty="0" smtClean="0"/>
              <a:t>damage is likely to affect the very surface of our samples.</a:t>
            </a:r>
            <a:endParaRPr lang="en-US" sz="1400" dirty="0"/>
          </a:p>
        </p:txBody>
      </p:sp>
      <p:sp>
        <p:nvSpPr>
          <p:cNvPr id="28" name="TextBox 27"/>
          <p:cNvSpPr txBox="1"/>
          <p:nvPr/>
        </p:nvSpPr>
        <p:spPr>
          <a:xfrm>
            <a:off x="773780" y="5204306"/>
            <a:ext cx="75964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Why the re-</a:t>
            </a:r>
            <a:r>
              <a:rPr lang="en-US" dirty="0" err="1" smtClean="0"/>
              <a:t>cesiated</a:t>
            </a:r>
            <a:r>
              <a:rPr lang="en-US" dirty="0" smtClean="0"/>
              <a:t> samples have a lower lifetime than the as-grown samples?</a:t>
            </a:r>
          </a:p>
          <a:p>
            <a:pPr algn="ctr"/>
            <a:r>
              <a:rPr lang="en-US" dirty="0" smtClean="0"/>
              <a:t>Could it be because the Cs stays only at the surface?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3470415" y="1204461"/>
            <a:ext cx="11015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B050"/>
                </a:solidFill>
              </a:rPr>
              <a:t>@532 nm</a:t>
            </a:r>
            <a:endParaRPr lang="en-US" b="1" dirty="0">
              <a:solidFill>
                <a:srgbClr val="00B05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015946" y="1856439"/>
            <a:ext cx="21146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u="sng" dirty="0" smtClean="0">
                <a:solidFill>
                  <a:srgbClr val="C00000"/>
                </a:solidFill>
              </a:rPr>
              <a:t>5X LIFETIME!</a:t>
            </a:r>
            <a:endParaRPr lang="en-US" sz="2800" b="1" u="sng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8149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24200" y="61784"/>
            <a:ext cx="6019800" cy="711939"/>
          </a:xfrm>
        </p:spPr>
        <p:txBody>
          <a:bodyPr/>
          <a:lstStyle/>
          <a:p>
            <a:r>
              <a:rPr lang="en-US" dirty="0" smtClean="0"/>
              <a:t>Electron beam polarization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The same GaAs wafer was activated first with Cs-O and later with Cs</a:t>
            </a:r>
            <a:r>
              <a:rPr lang="en-US" baseline="-25000" dirty="0" smtClean="0"/>
              <a:t>2</a:t>
            </a:r>
            <a:r>
              <a:rPr lang="en-US" dirty="0" smtClean="0"/>
              <a:t>Te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29 October - 1 November 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EIC collaboration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75999-CDF6-9B46-9F3F-7503503F82BE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848" y="1915006"/>
            <a:ext cx="5967235" cy="43020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6300" r="5709"/>
          <a:stretch/>
        </p:blipFill>
        <p:spPr>
          <a:xfrm>
            <a:off x="5938345" y="5385707"/>
            <a:ext cx="3205655" cy="83139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859080" y="2681060"/>
            <a:ext cx="314872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</a:rPr>
              <a:t>Spin polarization is not affected by the Cs</a:t>
            </a:r>
            <a:r>
              <a:rPr lang="en-US" sz="2800" b="1" baseline="-25000" dirty="0" smtClean="0">
                <a:solidFill>
                  <a:srgbClr val="C00000"/>
                </a:solidFill>
              </a:rPr>
              <a:t>2</a:t>
            </a:r>
            <a:r>
              <a:rPr lang="en-US" sz="2800" b="1" dirty="0" smtClean="0">
                <a:solidFill>
                  <a:srgbClr val="C00000"/>
                </a:solidFill>
              </a:rPr>
              <a:t>Te surface layer</a:t>
            </a:r>
            <a:endParaRPr lang="en-US" sz="2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5352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5252" y="10142"/>
            <a:ext cx="6128747" cy="738003"/>
          </a:xfrm>
        </p:spPr>
        <p:txBody>
          <a:bodyPr/>
          <a:lstStyle/>
          <a:p>
            <a:r>
              <a:rPr lang="en-US" b="1" dirty="0" smtClean="0"/>
              <a:t>Outline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2167" y="1118287"/>
            <a:ext cx="8439665" cy="4164074"/>
          </a:xfrm>
        </p:spPr>
        <p:txBody>
          <a:bodyPr>
            <a:normAutofit/>
          </a:bodyPr>
          <a:lstStyle/>
          <a:p>
            <a:r>
              <a:rPr lang="en-US" dirty="0" smtClean="0"/>
              <a:t>Spin polarized photocathode requirements</a:t>
            </a:r>
          </a:p>
          <a:p>
            <a:pPr lvl="1"/>
            <a:r>
              <a:rPr lang="en-US" dirty="0" err="1" smtClean="0"/>
              <a:t>eRHIC</a:t>
            </a:r>
            <a:r>
              <a:rPr lang="en-US" dirty="0" smtClean="0"/>
              <a:t> and </a:t>
            </a:r>
            <a:r>
              <a:rPr lang="en-US" dirty="0" err="1" smtClean="0"/>
              <a:t>Linac</a:t>
            </a:r>
            <a:r>
              <a:rPr lang="en-US" dirty="0" smtClean="0"/>
              <a:t> Ring option;</a:t>
            </a:r>
          </a:p>
          <a:p>
            <a:r>
              <a:rPr lang="en-US" dirty="0" smtClean="0"/>
              <a:t>Non-</a:t>
            </a:r>
            <a:r>
              <a:rPr lang="en-US" dirty="0" err="1" smtClean="0"/>
              <a:t>Exaustive</a:t>
            </a:r>
            <a:r>
              <a:rPr lang="en-US" dirty="0" smtClean="0"/>
              <a:t> state-of-the-art of GaAs-based photocathodes;</a:t>
            </a:r>
          </a:p>
          <a:p>
            <a:r>
              <a:rPr lang="en-US" dirty="0" smtClean="0"/>
              <a:t>Photocathode R&amp;D at Cornell University</a:t>
            </a:r>
          </a:p>
          <a:p>
            <a:r>
              <a:rPr lang="en-US" dirty="0" smtClean="0"/>
              <a:t>Cs</a:t>
            </a:r>
            <a:r>
              <a:rPr lang="en-US" baseline="-25000" dirty="0" smtClean="0"/>
              <a:t>2</a:t>
            </a:r>
            <a:r>
              <a:rPr lang="en-US" dirty="0" smtClean="0"/>
              <a:t>Te activated GaAs;</a:t>
            </a:r>
            <a:endParaRPr lang="en-US" dirty="0"/>
          </a:p>
          <a:p>
            <a:r>
              <a:rPr lang="en-US" dirty="0" smtClean="0"/>
              <a:t>New venues for improving polarized sources;</a:t>
            </a:r>
          </a:p>
          <a:p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29 October - 1 November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EIC collaboration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75999-CDF6-9B46-9F3F-7503503F82BE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593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 weeks ago</a:t>
            </a:r>
            <a:r>
              <a:rPr lang="mr-IN" dirty="0" smtClean="0"/>
              <a:t>…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29 October - 1 November 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EIC collaboration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75999-CDF6-9B46-9F3F-7503503F82BE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8099" y="1408989"/>
            <a:ext cx="4955901" cy="417606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12249" y="5084552"/>
            <a:ext cx="764735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</a:rPr>
              <a:t>QEs are not that exciting </a:t>
            </a:r>
          </a:p>
          <a:p>
            <a:r>
              <a:rPr lang="en-US" sz="2400" b="1" dirty="0" smtClean="0">
                <a:solidFill>
                  <a:srgbClr val="C00000"/>
                </a:solidFill>
              </a:rPr>
              <a:t>(we believed the wet etch with H</a:t>
            </a:r>
            <a:r>
              <a:rPr lang="en-US" sz="2400" b="1" baseline="-25000" dirty="0" smtClean="0">
                <a:solidFill>
                  <a:srgbClr val="C00000"/>
                </a:solidFill>
              </a:rPr>
              <a:t>3</a:t>
            </a:r>
            <a:r>
              <a:rPr lang="en-US" sz="2400" b="1" dirty="0" smtClean="0">
                <a:solidFill>
                  <a:srgbClr val="C00000"/>
                </a:solidFill>
              </a:rPr>
              <a:t>PO</a:t>
            </a:r>
            <a:r>
              <a:rPr lang="en-US" sz="2400" b="1" baseline="-25000" dirty="0" smtClean="0">
                <a:solidFill>
                  <a:srgbClr val="C00000"/>
                </a:solidFill>
              </a:rPr>
              <a:t>4</a:t>
            </a:r>
            <a:r>
              <a:rPr lang="en-US" sz="2400" b="1" dirty="0" smtClean="0">
                <a:solidFill>
                  <a:srgbClr val="C00000"/>
                </a:solidFill>
              </a:rPr>
              <a:t> was not effective)</a:t>
            </a:r>
          </a:p>
          <a:p>
            <a:r>
              <a:rPr lang="en-US" sz="2400" b="1" dirty="0" smtClean="0">
                <a:solidFill>
                  <a:srgbClr val="C00000"/>
                </a:solidFill>
              </a:rPr>
              <a:t>but anyway this new coating shows 30x lifetime </a:t>
            </a:r>
            <a:r>
              <a:rPr lang="en-US" sz="2400" b="1" dirty="0" err="1" smtClean="0">
                <a:solidFill>
                  <a:srgbClr val="C00000"/>
                </a:solidFill>
              </a:rPr>
              <a:t>w.r.t</a:t>
            </a:r>
            <a:r>
              <a:rPr lang="en-US" sz="2400" b="1" dirty="0" smtClean="0">
                <a:solidFill>
                  <a:srgbClr val="C00000"/>
                </a:solidFill>
              </a:rPr>
              <a:t>. Cs-O </a:t>
            </a:r>
            <a:endParaRPr lang="en-US" sz="2400" b="1" dirty="0">
              <a:solidFill>
                <a:srgbClr val="C0000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55531"/>
            <a:ext cx="4260556" cy="2860105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014" y="865595"/>
            <a:ext cx="8424041" cy="783911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400" dirty="0" smtClean="0"/>
              <a:t>We attempted achieving NEA with a new material </a:t>
            </a:r>
          </a:p>
          <a:p>
            <a:pPr marL="0" indent="0">
              <a:buNone/>
            </a:pPr>
            <a:r>
              <a:rPr lang="en-US" sz="2400" i="1" dirty="0" smtClean="0"/>
              <a:t>(considering patenting the method)</a:t>
            </a:r>
            <a:endParaRPr lang="en-US" sz="2400" i="1" dirty="0"/>
          </a:p>
        </p:txBody>
      </p:sp>
    </p:spTree>
    <p:extLst>
      <p:ext uri="{BB962C8B-B14F-4D97-AF65-F5344CB8AC3E}">
        <p14:creationId xmlns:p14="http://schemas.microsoft.com/office/powerpoint/2010/main" val="1715922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Last week results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9" t="3693" r="5907" b="2903"/>
          <a:stretch/>
        </p:blipFill>
        <p:spPr>
          <a:xfrm>
            <a:off x="1" y="773724"/>
            <a:ext cx="5255172" cy="3881899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29 October - 1 November 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EIC collaboration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75999-CDF6-9B46-9F3F-7503503F82BE}" type="slidenum">
              <a:rPr lang="en-US" smtClean="0"/>
              <a:pPr/>
              <a:t>21</a:t>
            </a:fld>
            <a:endParaRPr lang="en-US" dirty="0"/>
          </a:p>
        </p:txBody>
      </p:sp>
      <p:pic>
        <p:nvPicPr>
          <p:cNvPr id="8" name="Content Placeholder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2063" y="2445390"/>
            <a:ext cx="3951937" cy="344602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57654" y="4593326"/>
            <a:ext cx="610651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</a:rPr>
              <a:t>LIFETIME UNDER SIMILAR CONDITION IS MEASURED TO BE ABOUT </a:t>
            </a:r>
            <a:r>
              <a:rPr lang="en-US" sz="2400" b="1" u="sng" dirty="0" smtClean="0">
                <a:solidFill>
                  <a:srgbClr val="C00000"/>
                </a:solidFill>
              </a:rPr>
              <a:t>80x LONGER</a:t>
            </a:r>
          </a:p>
          <a:p>
            <a:endParaRPr lang="en-US" sz="2400" b="1" dirty="0">
              <a:solidFill>
                <a:srgbClr val="C00000"/>
              </a:solidFill>
            </a:endParaRPr>
          </a:p>
          <a:p>
            <a:r>
              <a:rPr lang="en-US" sz="2400" b="1" dirty="0" smtClean="0">
                <a:solidFill>
                  <a:srgbClr val="C00000"/>
                </a:solidFill>
              </a:rPr>
              <a:t>Polarization will be measured soon</a:t>
            </a:r>
          </a:p>
          <a:p>
            <a:r>
              <a:rPr lang="en-US" sz="2400" b="1" dirty="0" smtClean="0">
                <a:solidFill>
                  <a:srgbClr val="C00000"/>
                </a:solidFill>
              </a:rPr>
              <a:t>(</a:t>
            </a:r>
            <a:r>
              <a:rPr lang="en-US" sz="2400" b="1" i="1" dirty="0" smtClean="0">
                <a:solidFill>
                  <a:srgbClr val="C00000"/>
                </a:solidFill>
              </a:rPr>
              <a:t>but, as for Cs</a:t>
            </a:r>
            <a:r>
              <a:rPr lang="en-US" sz="2400" b="1" i="1" baseline="-25000" dirty="0" smtClean="0">
                <a:solidFill>
                  <a:srgbClr val="C00000"/>
                </a:solidFill>
              </a:rPr>
              <a:t>2</a:t>
            </a:r>
            <a:r>
              <a:rPr lang="en-US" sz="2400" b="1" i="1" dirty="0" smtClean="0">
                <a:solidFill>
                  <a:srgbClr val="C00000"/>
                </a:solidFill>
              </a:rPr>
              <a:t>Te, we do not anticipate issues</a:t>
            </a:r>
            <a:r>
              <a:rPr lang="en-US" sz="2400" b="1" dirty="0" smtClean="0">
                <a:solidFill>
                  <a:srgbClr val="C00000"/>
                </a:solidFill>
              </a:rPr>
              <a:t>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255173" y="1101725"/>
            <a:ext cx="37483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C00000"/>
                </a:solidFill>
              </a:rPr>
              <a:t>We used HF based wet etching</a:t>
            </a:r>
          </a:p>
          <a:p>
            <a:r>
              <a:rPr lang="en-US" sz="2000" b="1" dirty="0" smtClean="0">
                <a:solidFill>
                  <a:srgbClr val="C00000"/>
                </a:solidFill>
              </a:rPr>
              <a:t>and 600 C heat clean cycle to fully remove oxides from GaAs surface</a:t>
            </a:r>
            <a:endParaRPr lang="en-US" sz="2000" b="1" dirty="0">
              <a:solidFill>
                <a:srgbClr val="C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65434" y="908913"/>
            <a:ext cx="14366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chemeClr val="accent3">
                    <a:lumMod val="50000"/>
                  </a:schemeClr>
                </a:solidFill>
              </a:rPr>
              <a:t>5% @ 532nm</a:t>
            </a:r>
            <a:endParaRPr lang="en-US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901694" y="3837640"/>
            <a:ext cx="14366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2% </a:t>
            </a:r>
            <a:r>
              <a:rPr lang="en-US" smtClean="0">
                <a:solidFill>
                  <a:srgbClr val="FF0000"/>
                </a:solidFill>
              </a:rPr>
              <a:t>@ 780nm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flipV="1">
            <a:off x="7493876" y="3237186"/>
            <a:ext cx="84083" cy="60045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661578" y="1022286"/>
            <a:ext cx="76976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0.15 C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2739318" y="1538350"/>
            <a:ext cx="100380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0.0093 C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1949559" y="3352747"/>
            <a:ext cx="100380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0.0019 C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791024" y="1277588"/>
            <a:ext cx="20860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~20 </a:t>
            </a:r>
            <a:r>
              <a:rPr lang="en-US" b="1" smtClean="0">
                <a:solidFill>
                  <a:srgbClr val="C00000"/>
                </a:solidFill>
              </a:rPr>
              <a:t>nm thin </a:t>
            </a:r>
            <a:r>
              <a:rPr lang="en-US" b="1" dirty="0" smtClean="0">
                <a:solidFill>
                  <a:srgbClr val="C00000"/>
                </a:solidFill>
              </a:rPr>
              <a:t>coating</a:t>
            </a:r>
            <a:endParaRPr lang="en-US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169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24200" y="0"/>
            <a:ext cx="6019800" cy="773723"/>
          </a:xfrm>
        </p:spPr>
        <p:txBody>
          <a:bodyPr/>
          <a:lstStyle/>
          <a:p>
            <a:r>
              <a:rPr lang="en-US" smtClean="0"/>
              <a:t>Polarization in few days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29 October - 1 November 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EIC collaboration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75999-CDF6-9B46-9F3F-7503503F82BE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85" y="866505"/>
            <a:ext cx="3035847" cy="539706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798054" y="808719"/>
            <a:ext cx="551029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The </a:t>
            </a:r>
            <a:r>
              <a:rPr lang="en-US" sz="2400" dirty="0" err="1" smtClean="0"/>
              <a:t>polarimeter</a:t>
            </a:r>
            <a:r>
              <a:rPr lang="en-US" sz="2400" dirty="0" smtClean="0"/>
              <a:t> is currently being baked </a:t>
            </a:r>
            <a:endParaRPr lang="en-US" sz="2400" dirty="0"/>
          </a:p>
          <a:p>
            <a:r>
              <a:rPr lang="en-US" sz="2400" dirty="0"/>
              <a:t>U</a:t>
            </a:r>
            <a:r>
              <a:rPr lang="en-US" sz="2400" dirty="0" smtClean="0"/>
              <a:t>pgraded with a cryogenic sample holder  </a:t>
            </a:r>
            <a:endParaRPr lang="en-US" sz="2400" dirty="0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xmlns="" id="{C4752FAD-1307-4212-8558-F5E3F42080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7700" y="1597606"/>
            <a:ext cx="3336966" cy="2427567"/>
          </a:xfrm>
        </p:spPr>
      </p:pic>
      <p:sp>
        <p:nvSpPr>
          <p:cNvPr id="10" name="TextBox 9"/>
          <p:cNvSpPr txBox="1"/>
          <p:nvPr/>
        </p:nvSpPr>
        <p:spPr>
          <a:xfrm>
            <a:off x="3940089" y="5686823"/>
            <a:ext cx="49121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C00000"/>
                </a:solidFill>
              </a:rPr>
              <a:t>Improve the beam spin polarization by mitigating the </a:t>
            </a:r>
            <a:r>
              <a:rPr lang="en-US" b="1" smtClean="0">
                <a:solidFill>
                  <a:srgbClr val="C00000"/>
                </a:solidFill>
              </a:rPr>
              <a:t>relaxation rates as </a:t>
            </a:r>
            <a:r>
              <a:rPr lang="en-US" b="1" dirty="0">
                <a:solidFill>
                  <a:srgbClr val="C00000"/>
                </a:solidFill>
              </a:rPr>
              <a:t>function of temperature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18219" y="4133352"/>
            <a:ext cx="3263900" cy="12573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572039" y="5390652"/>
            <a:ext cx="3443571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/>
              <a:t>W. Liu et al., </a:t>
            </a:r>
            <a:r>
              <a:rPr lang="de-DE" sz="1050" dirty="0"/>
              <a:t>APPLIED PHYSICS LETTERS </a:t>
            </a:r>
            <a:r>
              <a:rPr lang="de-DE" sz="1050" b="1" dirty="0"/>
              <a:t>109</a:t>
            </a:r>
            <a:r>
              <a:rPr lang="de-DE" sz="1050" dirty="0"/>
              <a:t>, 252104 (2016) </a:t>
            </a:r>
          </a:p>
          <a:p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1473965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 the </a:t>
            </a:r>
            <a:r>
              <a:rPr lang="en-US" smtClean="0"/>
              <a:t>near future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29 October - 1 November 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EIC collaboration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75999-CDF6-9B46-9F3F-7503503F82BE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40" t="10226" r="10344" b="5993"/>
          <a:stretch/>
        </p:blipFill>
        <p:spPr>
          <a:xfrm>
            <a:off x="283779" y="2104058"/>
            <a:ext cx="6710855" cy="394756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903888"/>
            <a:ext cx="2895600" cy="514773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73774" y="958230"/>
            <a:ext cx="5556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C00000"/>
                </a:solidFill>
              </a:rPr>
              <a:t>We plan to perform test in our 400 kV gun in 2019</a:t>
            </a:r>
          </a:p>
          <a:p>
            <a:pPr algn="ctr"/>
            <a:r>
              <a:rPr lang="en-US" sz="2000" b="1" dirty="0" smtClean="0">
                <a:solidFill>
                  <a:srgbClr val="C00000"/>
                </a:solidFill>
              </a:rPr>
              <a:t>Aiming at demonstrating high average current levels and measuring lifetime</a:t>
            </a:r>
            <a:endParaRPr lang="en-US" sz="2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66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24480" y="0"/>
            <a:ext cx="6319520" cy="702603"/>
          </a:xfrm>
        </p:spPr>
        <p:txBody>
          <a:bodyPr/>
          <a:lstStyle/>
          <a:p>
            <a:r>
              <a:rPr lang="en-US" sz="4800" dirty="0" smtClean="0"/>
              <a:t>Conclusions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4640" y="998483"/>
            <a:ext cx="8585200" cy="5127680"/>
          </a:xfrm>
        </p:spPr>
        <p:txBody>
          <a:bodyPr>
            <a:normAutofit/>
          </a:bodyPr>
          <a:lstStyle/>
          <a:p>
            <a:r>
              <a:rPr lang="en-US" dirty="0" smtClean="0"/>
              <a:t>Robust PES capable of high currents:</a:t>
            </a:r>
          </a:p>
          <a:p>
            <a:pPr lvl="1"/>
            <a:r>
              <a:rPr lang="en-US" dirty="0" smtClean="0"/>
              <a:t>most relevant for LR-</a:t>
            </a:r>
            <a:r>
              <a:rPr lang="en-US" dirty="0" err="1" smtClean="0"/>
              <a:t>eRHIC</a:t>
            </a:r>
            <a:r>
              <a:rPr lang="en-US" dirty="0" smtClean="0"/>
              <a:t>;</a:t>
            </a:r>
          </a:p>
          <a:p>
            <a:pPr lvl="1"/>
            <a:r>
              <a:rPr lang="en-US" dirty="0" smtClean="0"/>
              <a:t>Longer operational lifetime;</a:t>
            </a:r>
          </a:p>
          <a:p>
            <a:pPr lvl="1"/>
            <a:r>
              <a:rPr lang="en-US" dirty="0" smtClean="0"/>
              <a:t>Other application (</a:t>
            </a:r>
            <a:r>
              <a:rPr lang="mr-IN" dirty="0" smtClean="0"/>
              <a:t>…</a:t>
            </a:r>
            <a:r>
              <a:rPr lang="en-US" dirty="0" smtClean="0"/>
              <a:t>polarized positrons); </a:t>
            </a:r>
          </a:p>
          <a:p>
            <a:r>
              <a:rPr lang="en-US" dirty="0" smtClean="0"/>
              <a:t>PES still based on III-Vs semiconductor:  </a:t>
            </a:r>
          </a:p>
          <a:p>
            <a:pPr lvl="1"/>
            <a:r>
              <a:rPr lang="en-US" b="1" dirty="0" smtClean="0">
                <a:solidFill>
                  <a:srgbClr val="C00000"/>
                </a:solidFill>
              </a:rPr>
              <a:t>Robust NEA activation can yield almost two orders of magnitude longer lifetime;</a:t>
            </a:r>
          </a:p>
          <a:p>
            <a:pPr lvl="1"/>
            <a:r>
              <a:rPr lang="en-US" b="1" dirty="0" smtClean="0">
                <a:solidFill>
                  <a:srgbClr val="C00000"/>
                </a:solidFill>
              </a:rPr>
              <a:t>Polarization measurement in few days;</a:t>
            </a:r>
          </a:p>
          <a:p>
            <a:pPr lvl="1"/>
            <a:r>
              <a:rPr lang="en-US" b="1" dirty="0" smtClean="0">
                <a:solidFill>
                  <a:srgbClr val="C00000"/>
                </a:solidFill>
              </a:rPr>
              <a:t>Lifetime measurement in the gun in few months;</a:t>
            </a:r>
            <a:endParaRPr lang="en-US" b="1" dirty="0">
              <a:solidFill>
                <a:srgbClr val="C00000"/>
              </a:solidFill>
            </a:endParaRPr>
          </a:p>
          <a:p>
            <a:pPr lvl="1"/>
            <a:endParaRPr lang="en-US" dirty="0" smtClean="0"/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29 October - 1 November 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EIC collaboration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75999-CDF6-9B46-9F3F-7503503F82BE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873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58064"/>
            <a:ext cx="8229600" cy="64873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Thank you for the attention!!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29 October - 1 November 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EIC collaboration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75999-CDF6-9B46-9F3F-7503503F82BE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57200" y="1808987"/>
            <a:ext cx="6916445" cy="41549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Acknowledgements to:</a:t>
            </a:r>
          </a:p>
          <a:p>
            <a:endParaRPr lang="en-US" sz="2400" dirty="0"/>
          </a:p>
          <a:p>
            <a:r>
              <a:rPr lang="en-US" sz="2400" b="1" i="1" dirty="0" smtClean="0"/>
              <a:t>NP-DOE (DE-SC0016203 </a:t>
            </a:r>
            <a:r>
              <a:rPr lang="en-US" sz="2400" b="1" i="1" dirty="0"/>
              <a:t>and </a:t>
            </a:r>
            <a:r>
              <a:rPr lang="en-US" sz="2400" b="1" i="1" dirty="0" smtClean="0"/>
              <a:t>DE-SC0019122) </a:t>
            </a:r>
          </a:p>
          <a:p>
            <a:r>
              <a:rPr lang="en-US" sz="2400" b="1" i="1" dirty="0" smtClean="0"/>
              <a:t>NSF (</a:t>
            </a:r>
            <a:r>
              <a:rPr lang="en-US" sz="2400" b="1" i="1" dirty="0"/>
              <a:t>PHY-1461111</a:t>
            </a:r>
            <a:r>
              <a:rPr lang="en-US" sz="2400" b="1" i="1" dirty="0" smtClean="0"/>
              <a:t>)</a:t>
            </a:r>
          </a:p>
          <a:p>
            <a:endParaRPr lang="en-US" sz="2400" dirty="0"/>
          </a:p>
          <a:p>
            <a:r>
              <a:rPr lang="en-US" sz="2400" dirty="0" smtClean="0"/>
              <a:t>and collaborators:</a:t>
            </a:r>
          </a:p>
          <a:p>
            <a:endParaRPr lang="en-US" sz="2400" dirty="0"/>
          </a:p>
          <a:p>
            <a:r>
              <a:rPr lang="en-US" sz="2400" b="1" i="1" dirty="0" smtClean="0"/>
              <a:t>Ivan </a:t>
            </a:r>
            <a:r>
              <a:rPr lang="en-US" sz="2400" b="1" i="1" dirty="0" err="1" smtClean="0"/>
              <a:t>Bazarov</a:t>
            </a:r>
            <a:r>
              <a:rPr lang="en-US" sz="2400" b="1" i="1" dirty="0" smtClean="0"/>
              <a:t> (PI), </a:t>
            </a:r>
          </a:p>
          <a:p>
            <a:r>
              <a:rPr lang="en-US" sz="2400" b="1" i="1" dirty="0" smtClean="0"/>
              <a:t>Jai </a:t>
            </a:r>
            <a:r>
              <a:rPr lang="en-US" sz="2400" b="1" i="1" dirty="0"/>
              <a:t>K</a:t>
            </a:r>
            <a:r>
              <a:rPr lang="en-US" sz="2400" b="1" i="1" dirty="0" smtClean="0"/>
              <a:t>wan Bae (graduate student), </a:t>
            </a:r>
          </a:p>
          <a:p>
            <a:endParaRPr lang="en-US" sz="2400" b="1" i="1" dirty="0"/>
          </a:p>
          <a:p>
            <a:r>
              <a:rPr lang="en-US" sz="2400" b="1" i="1" dirty="0" smtClean="0"/>
              <a:t>And the photocathode development group at CLASSE</a:t>
            </a:r>
            <a:endParaRPr lang="en-US" sz="2400" b="1" i="1" dirty="0"/>
          </a:p>
        </p:txBody>
      </p:sp>
    </p:spTree>
    <p:extLst>
      <p:ext uri="{BB962C8B-B14F-4D97-AF65-F5344CB8AC3E}">
        <p14:creationId xmlns:p14="http://schemas.microsoft.com/office/powerpoint/2010/main" val="906812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67" t="19127" r="8441" b="15424"/>
          <a:stretch/>
        </p:blipFill>
        <p:spPr>
          <a:xfrm>
            <a:off x="138200" y="1078389"/>
            <a:ext cx="1763428" cy="146171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61" t="12070" r="8225" b="10729"/>
          <a:stretch/>
        </p:blipFill>
        <p:spPr>
          <a:xfrm>
            <a:off x="1901628" y="1024536"/>
            <a:ext cx="1628245" cy="151557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41" t="26724" r="16022" b="29092"/>
          <a:stretch/>
        </p:blipFill>
        <p:spPr>
          <a:xfrm>
            <a:off x="3565873" y="1050174"/>
            <a:ext cx="1621122" cy="141187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43" t="16665" r="17741" b="8465"/>
          <a:stretch/>
        </p:blipFill>
        <p:spPr>
          <a:xfrm rot="5400000">
            <a:off x="5065076" y="1530831"/>
            <a:ext cx="4290703" cy="359167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109430" y="2540108"/>
            <a:ext cx="121264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~10 mA</a:t>
            </a:r>
          </a:p>
          <a:p>
            <a:pPr algn="ctr"/>
            <a:r>
              <a:rPr lang="en-US" dirty="0" smtClean="0"/>
              <a:t>2 hours</a:t>
            </a:r>
          </a:p>
          <a:p>
            <a:pPr algn="ctr"/>
            <a:r>
              <a:rPr lang="en-US" dirty="0" smtClean="0"/>
              <a:t>No RF trips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580700" y="2561175"/>
            <a:ext cx="145841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~20 mA</a:t>
            </a:r>
          </a:p>
          <a:p>
            <a:pPr algn="ctr"/>
            <a:r>
              <a:rPr lang="en-US" dirty="0" smtClean="0"/>
              <a:t>2 hours</a:t>
            </a:r>
          </a:p>
          <a:p>
            <a:pPr algn="ctr"/>
            <a:r>
              <a:rPr lang="en-US" dirty="0" smtClean="0"/>
              <a:t>many RF trips</a:t>
            </a:r>
            <a:endParaRPr lang="en-US" dirty="0"/>
          </a:p>
        </p:txBody>
      </p:sp>
      <p:sp>
        <p:nvSpPr>
          <p:cNvPr id="11" name="Oval 10"/>
          <p:cNvSpPr/>
          <p:nvPr/>
        </p:nvSpPr>
        <p:spPr>
          <a:xfrm>
            <a:off x="5938340" y="2512144"/>
            <a:ext cx="1600200" cy="164599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091707" y="1918487"/>
            <a:ext cx="1066800" cy="1012369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Central damaged area</a:t>
            </a:r>
            <a:endParaRPr lang="en-US" sz="1600" dirty="0"/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2204762" y="6409"/>
            <a:ext cx="6808623" cy="1071980"/>
          </a:xfrm>
          <a:prstGeom prst="rect">
            <a:avLst/>
          </a:prstGeom>
        </p:spPr>
        <p:txBody>
          <a:bodyPr/>
          <a:lstStyle/>
          <a:p>
            <a:pPr lvl="0" algn="ctr">
              <a:spcBef>
                <a:spcPct val="0"/>
              </a:spcBef>
              <a:defRPr/>
            </a:pPr>
            <a:endParaRPr lang="en-US" sz="3200" dirty="0"/>
          </a:p>
        </p:txBody>
      </p:sp>
      <p:sp>
        <p:nvSpPr>
          <p:cNvPr id="2" name="Rectangle 1"/>
          <p:cNvSpPr/>
          <p:nvPr/>
        </p:nvSpPr>
        <p:spPr>
          <a:xfrm>
            <a:off x="3140094" y="123314"/>
            <a:ext cx="5911811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00" dirty="0" smtClean="0">
                <a:solidFill>
                  <a:schemeClr val="bg1"/>
                </a:solidFill>
              </a:rPr>
              <a:t>Alkali antimonides ion back bombardment</a:t>
            </a:r>
            <a:endParaRPr lang="en-US" sz="2600" dirty="0"/>
          </a:p>
        </p:txBody>
      </p:sp>
      <p:sp>
        <p:nvSpPr>
          <p:cNvPr id="14" name="TextBox 13"/>
          <p:cNvSpPr txBox="1"/>
          <p:nvPr/>
        </p:nvSpPr>
        <p:spPr>
          <a:xfrm>
            <a:off x="187393" y="2570457"/>
            <a:ext cx="15097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Fresh cathode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656" y="3463438"/>
            <a:ext cx="3515548" cy="1476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IEB Workshop 2015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75999-CDF6-9B46-9F3F-7503503F82BE}" type="slidenum">
              <a:rPr lang="en-US" smtClean="0"/>
              <a:pPr/>
              <a:t>26</a:t>
            </a:fld>
            <a:endParaRPr lang="en-US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591" y="4999574"/>
            <a:ext cx="2404354" cy="1562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2870417" y="5518992"/>
            <a:ext cx="61358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Stay away from the electrostatic center!</a:t>
            </a:r>
          </a:p>
        </p:txBody>
      </p:sp>
    </p:spTree>
    <p:extLst>
      <p:ext uri="{BB962C8B-B14F-4D97-AF65-F5344CB8AC3E}">
        <p14:creationId xmlns:p14="http://schemas.microsoft.com/office/powerpoint/2010/main" val="1261707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24200" y="61784"/>
            <a:ext cx="6019800" cy="642551"/>
          </a:xfrm>
        </p:spPr>
        <p:txBody>
          <a:bodyPr/>
          <a:lstStyle/>
          <a:p>
            <a:r>
              <a:rPr lang="en-US" dirty="0" smtClean="0"/>
              <a:t>Nitrides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29 October - 1 November 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EIC collaboration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75999-CDF6-9B46-9F3F-7503503F82BE}" type="slidenum">
              <a:rPr lang="en-US" smtClean="0"/>
              <a:pPr/>
              <a:t>27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8602" y="1677818"/>
            <a:ext cx="1947377" cy="161986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8157" y="1069964"/>
            <a:ext cx="3243286" cy="222886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428199" y="1303033"/>
            <a:ext cx="7360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453 nm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213166" y="2146838"/>
            <a:ext cx="7360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accent1">
                    <a:lumMod val="50000"/>
                  </a:schemeClr>
                </a:solidFill>
              </a:rPr>
              <a:t>785 nm</a:t>
            </a:r>
            <a:endParaRPr lang="en-US" sz="14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4248" y="827159"/>
            <a:ext cx="2928937" cy="70321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567926" y="3319850"/>
            <a:ext cx="53352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Electron beam polarization is only 0.13%</a:t>
            </a:r>
          </a:p>
          <a:p>
            <a:pPr algn="ctr"/>
            <a:r>
              <a:rPr lang="en-US" sz="1400" dirty="0" smtClean="0"/>
              <a:t>Expected result  because the </a:t>
            </a:r>
            <a:r>
              <a:rPr lang="en-US" sz="1400" dirty="0" err="1" smtClean="0"/>
              <a:t>GaN</a:t>
            </a:r>
            <a:r>
              <a:rPr lang="en-US" sz="1400" dirty="0" smtClean="0"/>
              <a:t> had </a:t>
            </a:r>
            <a:r>
              <a:rPr lang="en-US" sz="1400" u="sng" dirty="0" smtClean="0">
                <a:solidFill>
                  <a:srgbClr val="FF0000"/>
                </a:solidFill>
              </a:rPr>
              <a:t>hcp rather than cubic </a:t>
            </a:r>
            <a:r>
              <a:rPr lang="en-US" sz="1400" dirty="0" smtClean="0"/>
              <a:t>structure </a:t>
            </a:r>
            <a:endParaRPr lang="en-US" sz="1400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431" y="3430226"/>
            <a:ext cx="3531099" cy="75876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34100" y="4195262"/>
            <a:ext cx="2661964" cy="214442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34730" y="4195262"/>
            <a:ext cx="2512989" cy="212809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3652" y="4195262"/>
            <a:ext cx="1900367" cy="2028544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60572" y="6088840"/>
            <a:ext cx="27704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Air stable NEA without Cs !!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343755" y="4237609"/>
            <a:ext cx="11683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simulation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7465082" y="4248125"/>
            <a:ext cx="8084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results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3593010" y="3986515"/>
            <a:ext cx="97174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Band bending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927475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Alternative approaches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93299"/>
            <a:ext cx="8229600" cy="1077742"/>
          </a:xfrm>
        </p:spPr>
        <p:txBody>
          <a:bodyPr/>
          <a:lstStyle/>
          <a:p>
            <a:r>
              <a:rPr lang="en-US" dirty="0" smtClean="0"/>
              <a:t>Are III-Vs our only option to generate intense spin polarized photo-currents?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29 October - 1 November 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EIC collaboration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75999-CDF6-9B46-9F3F-7503503F82BE}" type="slidenum">
              <a:rPr lang="en-US" smtClean="0"/>
              <a:pPr/>
              <a:t>28</a:t>
            </a:fld>
            <a:endParaRPr lang="en-US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" y="1863744"/>
            <a:ext cx="3545840" cy="44785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911600" y="2229485"/>
            <a:ext cx="47752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</a:rPr>
              <a:t>Half-metal can be resourceful!</a:t>
            </a:r>
          </a:p>
          <a:p>
            <a:endParaRPr lang="en-US" sz="2400" b="1" dirty="0">
              <a:solidFill>
                <a:srgbClr val="C00000"/>
              </a:solidFill>
            </a:endParaRPr>
          </a:p>
          <a:p>
            <a:r>
              <a:rPr lang="en-US" sz="2400" b="1" dirty="0" smtClean="0">
                <a:solidFill>
                  <a:srgbClr val="C00000"/>
                </a:solidFill>
              </a:rPr>
              <a:t>Electronic band structure depends on spin polarization</a:t>
            </a:r>
          </a:p>
          <a:p>
            <a:endParaRPr lang="en-US" sz="2400" b="1" dirty="0">
              <a:solidFill>
                <a:srgbClr val="C00000"/>
              </a:solidFill>
            </a:endParaRPr>
          </a:p>
          <a:p>
            <a:r>
              <a:rPr lang="en-US" sz="2400" b="1" dirty="0" smtClean="0">
                <a:solidFill>
                  <a:srgbClr val="C00000"/>
                </a:solidFill>
              </a:rPr>
              <a:t>Polarization up to 100% are possible</a:t>
            </a:r>
          </a:p>
          <a:p>
            <a:r>
              <a:rPr lang="en-US" sz="2400" b="1" dirty="0" smtClean="0">
                <a:solidFill>
                  <a:srgbClr val="C00000"/>
                </a:solidFill>
              </a:rPr>
              <a:t>Within the conduction band</a:t>
            </a:r>
          </a:p>
          <a:p>
            <a:endParaRPr lang="en-US" sz="2400" b="1" dirty="0">
              <a:solidFill>
                <a:srgbClr val="C00000"/>
              </a:solidFill>
            </a:endParaRPr>
          </a:p>
          <a:p>
            <a:r>
              <a:rPr lang="en-US" sz="2400" b="1" dirty="0" smtClean="0">
                <a:solidFill>
                  <a:srgbClr val="C00000"/>
                </a:solidFill>
              </a:rPr>
              <a:t>Let see a few examples….</a:t>
            </a:r>
            <a:endParaRPr lang="en-US" sz="2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3765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CrO</a:t>
            </a:r>
            <a:r>
              <a:rPr lang="en-US" baseline="-25000" dirty="0"/>
              <a:t>2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29 October - 1 November 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EIC collaboration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75999-CDF6-9B46-9F3F-7503503F82BE}" type="slidenum">
              <a:rPr lang="en-US" smtClean="0"/>
              <a:pPr/>
              <a:t>29</a:t>
            </a:fld>
            <a:endParaRPr lang="en-US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79" r="19111" b="16565"/>
          <a:stretch/>
        </p:blipFill>
        <p:spPr bwMode="auto">
          <a:xfrm>
            <a:off x="4422623" y="926122"/>
            <a:ext cx="4721377" cy="3310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8563"/>
          <a:stretch/>
        </p:blipFill>
        <p:spPr bwMode="auto">
          <a:xfrm>
            <a:off x="302241" y="4613692"/>
            <a:ext cx="4386936" cy="141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846321" y="4442123"/>
            <a:ext cx="419608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rgbClr val="C00000"/>
                </a:solidFill>
              </a:rPr>
              <a:t>Stable material</a:t>
            </a:r>
          </a:p>
          <a:p>
            <a:r>
              <a:rPr lang="en-US" i="1" dirty="0" smtClean="0">
                <a:solidFill>
                  <a:srgbClr val="C00000"/>
                </a:solidFill>
              </a:rPr>
              <a:t>Lowest </a:t>
            </a:r>
            <a:r>
              <a:rPr lang="en-US" i="1" dirty="0" err="1" smtClean="0">
                <a:solidFill>
                  <a:srgbClr val="C00000"/>
                </a:solidFill>
              </a:rPr>
              <a:t>workfunction</a:t>
            </a:r>
            <a:r>
              <a:rPr lang="en-US" i="1" dirty="0" smtClean="0">
                <a:solidFill>
                  <a:srgbClr val="C00000"/>
                </a:solidFill>
              </a:rPr>
              <a:t> is 3.4eV</a:t>
            </a:r>
          </a:p>
          <a:p>
            <a:r>
              <a:rPr lang="en-US" i="1" dirty="0" smtClean="0">
                <a:solidFill>
                  <a:srgbClr val="C00000"/>
                </a:solidFill>
              </a:rPr>
              <a:t>Require UV light</a:t>
            </a:r>
          </a:p>
          <a:p>
            <a:endParaRPr lang="en-US" i="1" dirty="0" smtClean="0">
              <a:solidFill>
                <a:srgbClr val="C00000"/>
              </a:solidFill>
            </a:endParaRPr>
          </a:p>
          <a:p>
            <a:r>
              <a:rPr lang="en-US" b="1" i="1" dirty="0" smtClean="0">
                <a:solidFill>
                  <a:srgbClr val="C00000"/>
                </a:solidFill>
              </a:rPr>
              <a:t>Up to 4.4 eV photon energy only one spin can be </a:t>
            </a:r>
            <a:r>
              <a:rPr lang="en-US" b="1" i="1" dirty="0" err="1" smtClean="0">
                <a:solidFill>
                  <a:srgbClr val="C00000"/>
                </a:solidFill>
              </a:rPr>
              <a:t>photoexcited</a:t>
            </a:r>
            <a:r>
              <a:rPr lang="en-US" b="1" i="1" dirty="0" smtClean="0">
                <a:solidFill>
                  <a:srgbClr val="C00000"/>
                </a:solidFill>
              </a:rPr>
              <a:t> =&gt; 100% polarization</a:t>
            </a:r>
          </a:p>
        </p:txBody>
      </p:sp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490" y="773723"/>
            <a:ext cx="4410350" cy="3467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Straight Connector 10"/>
          <p:cNvCxnSpPr/>
          <p:nvPr/>
        </p:nvCxnSpPr>
        <p:spPr>
          <a:xfrm>
            <a:off x="2804160" y="997242"/>
            <a:ext cx="20320" cy="2751798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3698240" y="997242"/>
            <a:ext cx="20320" cy="2751798"/>
          </a:xfrm>
          <a:prstGeom prst="line">
            <a:avLst/>
          </a:prstGeom>
          <a:ln w="19050">
            <a:solidFill>
              <a:srgbClr val="C0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2526189" y="997242"/>
            <a:ext cx="20320" cy="2751798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 flipV="1">
            <a:off x="3718560" y="3819604"/>
            <a:ext cx="294640" cy="411083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992834" y="4046021"/>
            <a:ext cx="304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solidFill>
                  <a:srgbClr val="C00000"/>
                </a:solidFill>
                <a:latin typeface="Symbol" panose="05050102010706020507" pitchFamily="18" charset="2"/>
              </a:rPr>
              <a:t>f</a:t>
            </a:r>
            <a:endParaRPr lang="en-US" b="1" i="1" dirty="0">
              <a:solidFill>
                <a:srgbClr val="C00000"/>
              </a:solidFill>
              <a:latin typeface="Symbol" panose="05050102010706020507" pitchFamily="18" charset="2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971754" y="4152304"/>
            <a:ext cx="365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err="1" smtClean="0">
                <a:latin typeface="+mj-lt"/>
              </a:rPr>
              <a:t>Ef</a:t>
            </a:r>
            <a:endParaRPr lang="en-US" b="1" i="1" dirty="0">
              <a:latin typeface="+mj-lt"/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 flipH="1" flipV="1">
            <a:off x="2900092" y="3778407"/>
            <a:ext cx="294640" cy="41108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6783311" y="787622"/>
            <a:ext cx="23357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/>
              <a:t>Kamper</a:t>
            </a:r>
            <a:r>
              <a:rPr lang="en-US" sz="1200" dirty="0" smtClean="0"/>
              <a:t> et al, PRL </a:t>
            </a:r>
            <a:r>
              <a:rPr lang="en-US" sz="1200" b="1" dirty="0" smtClean="0"/>
              <a:t>59</a:t>
            </a:r>
            <a:r>
              <a:rPr lang="en-US" sz="1200" dirty="0" smtClean="0"/>
              <a:t>, 2788 (1987) </a:t>
            </a:r>
            <a:endParaRPr lang="en-US" sz="1200" dirty="0"/>
          </a:p>
        </p:txBody>
      </p:sp>
      <p:sp>
        <p:nvSpPr>
          <p:cNvPr id="18" name="TextBox 17"/>
          <p:cNvSpPr txBox="1"/>
          <p:nvPr/>
        </p:nvSpPr>
        <p:spPr>
          <a:xfrm>
            <a:off x="1" y="4122717"/>
            <a:ext cx="2590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Mustonen</a:t>
            </a:r>
            <a:r>
              <a:rPr lang="en-US" sz="1200" dirty="0" smtClean="0"/>
              <a:t> et al, PRB </a:t>
            </a:r>
            <a:r>
              <a:rPr lang="en-US" sz="1200" b="1" dirty="0"/>
              <a:t>93</a:t>
            </a:r>
            <a:r>
              <a:rPr lang="en-US" sz="1200" dirty="0"/>
              <a:t>, </a:t>
            </a:r>
            <a:r>
              <a:rPr lang="en-US" sz="1200" dirty="0" smtClean="0"/>
              <a:t>014405(2016)</a:t>
            </a:r>
            <a:endParaRPr lang="en-US" sz="1200" dirty="0"/>
          </a:p>
        </p:txBody>
      </p:sp>
      <p:sp>
        <p:nvSpPr>
          <p:cNvPr id="19" name="Rectangle 18"/>
          <p:cNvSpPr/>
          <p:nvPr/>
        </p:nvSpPr>
        <p:spPr>
          <a:xfrm>
            <a:off x="33352" y="6099294"/>
            <a:ext cx="245073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err="1" smtClean="0"/>
              <a:t>Attema</a:t>
            </a:r>
            <a:r>
              <a:rPr lang="en-US" sz="1200" dirty="0" smtClean="0"/>
              <a:t> et al, PRB </a:t>
            </a:r>
            <a:r>
              <a:rPr lang="en-US" sz="1200" b="1" dirty="0" smtClean="0"/>
              <a:t>77</a:t>
            </a:r>
            <a:r>
              <a:rPr lang="en-US" sz="1200" dirty="0" smtClean="0"/>
              <a:t>, 165109 </a:t>
            </a:r>
            <a:r>
              <a:rPr lang="en-US" sz="1200" dirty="0"/>
              <a:t>(2008)</a:t>
            </a:r>
          </a:p>
        </p:txBody>
      </p:sp>
    </p:spTree>
    <p:extLst>
      <p:ext uri="{BB962C8B-B14F-4D97-AF65-F5344CB8AC3E}">
        <p14:creationId xmlns:p14="http://schemas.microsoft.com/office/powerpoint/2010/main" val="421586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24200" y="61784"/>
            <a:ext cx="6019800" cy="711939"/>
          </a:xfrm>
        </p:spPr>
        <p:txBody>
          <a:bodyPr/>
          <a:lstStyle/>
          <a:p>
            <a:r>
              <a:rPr lang="en-US" dirty="0" err="1" smtClean="0"/>
              <a:t>eRHIC</a:t>
            </a:r>
            <a:r>
              <a:rPr lang="en-US" dirty="0" smtClean="0"/>
              <a:t> and the </a:t>
            </a:r>
            <a:r>
              <a:rPr lang="en-US" dirty="0" err="1" smtClean="0"/>
              <a:t>linac</a:t>
            </a:r>
            <a:r>
              <a:rPr lang="en-US" dirty="0" smtClean="0"/>
              <a:t> ring option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83102"/>
            <a:ext cx="8331200" cy="1778782"/>
          </a:xfrm>
        </p:spPr>
        <p:txBody>
          <a:bodyPr>
            <a:normAutofit/>
          </a:bodyPr>
          <a:lstStyle/>
          <a:p>
            <a:r>
              <a:rPr lang="en-US" sz="2400" dirty="0" smtClean="0">
                <a:solidFill>
                  <a:srgbClr val="C00000"/>
                </a:solidFill>
              </a:rPr>
              <a:t>The </a:t>
            </a:r>
            <a:r>
              <a:rPr lang="en-US" sz="2400" dirty="0" err="1" smtClean="0">
                <a:solidFill>
                  <a:srgbClr val="C00000"/>
                </a:solidFill>
              </a:rPr>
              <a:t>linac</a:t>
            </a:r>
            <a:r>
              <a:rPr lang="en-US" sz="2400" dirty="0" smtClean="0">
                <a:solidFill>
                  <a:srgbClr val="C00000"/>
                </a:solidFill>
              </a:rPr>
              <a:t>-ring option needed polarized electron beam with average currents up to </a:t>
            </a:r>
            <a:r>
              <a:rPr lang="en-US" sz="2400" b="1" dirty="0" smtClean="0">
                <a:solidFill>
                  <a:srgbClr val="C00000"/>
                </a:solidFill>
              </a:rPr>
              <a:t>50 mA</a:t>
            </a:r>
            <a:r>
              <a:rPr lang="en-US" sz="2400" dirty="0" smtClean="0">
                <a:solidFill>
                  <a:srgbClr val="C00000"/>
                </a:solidFill>
              </a:rPr>
              <a:t>. 	</a:t>
            </a:r>
            <a:endParaRPr lang="en-US" sz="2000" b="1" dirty="0">
              <a:solidFill>
                <a:srgbClr val="C000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29 October - 1 November 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EIC collaboration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75999-CDF6-9B46-9F3F-7503503F82BE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60" r="12469" b="2662"/>
          <a:stretch/>
        </p:blipFill>
        <p:spPr bwMode="auto">
          <a:xfrm>
            <a:off x="564822" y="1672493"/>
            <a:ext cx="4969047" cy="3472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6"/>
          <p:cNvSpPr/>
          <p:nvPr/>
        </p:nvSpPr>
        <p:spPr>
          <a:xfrm>
            <a:off x="4638448" y="2870508"/>
            <a:ext cx="871091" cy="580767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457200" y="5223536"/>
            <a:ext cx="8229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C00000"/>
                </a:solidFill>
              </a:rPr>
              <a:t>Electron sources was based on III-V semiconductors photocathodes materials that cannot sustain that average current for longer than few minutes.</a:t>
            </a:r>
          </a:p>
          <a:p>
            <a:pPr algn="ctr"/>
            <a:r>
              <a:rPr lang="en-US" dirty="0" smtClean="0">
                <a:solidFill>
                  <a:srgbClr val="C00000"/>
                </a:solidFill>
              </a:rPr>
              <a:t>Limited effort to </a:t>
            </a:r>
            <a:r>
              <a:rPr lang="en-US" dirty="0">
                <a:solidFill>
                  <a:srgbClr val="C00000"/>
                </a:solidFill>
              </a:rPr>
              <a:t>address the actual </a:t>
            </a:r>
            <a:r>
              <a:rPr lang="en-US" b="1" dirty="0">
                <a:solidFill>
                  <a:srgbClr val="C00000"/>
                </a:solidFill>
              </a:rPr>
              <a:t>challenge of improving</a:t>
            </a:r>
            <a:r>
              <a:rPr lang="en-US" dirty="0">
                <a:solidFill>
                  <a:srgbClr val="C00000"/>
                </a:solidFill>
              </a:rPr>
              <a:t> the polarized photocathodes </a:t>
            </a:r>
            <a:r>
              <a:rPr lang="en-US" dirty="0" smtClean="0">
                <a:solidFill>
                  <a:srgbClr val="C00000"/>
                </a:solidFill>
              </a:rPr>
              <a:t>using </a:t>
            </a:r>
            <a:r>
              <a:rPr lang="en-US" b="1" i="1" dirty="0" smtClean="0">
                <a:solidFill>
                  <a:srgbClr val="C00000"/>
                </a:solidFill>
              </a:rPr>
              <a:t>new classes </a:t>
            </a:r>
            <a:r>
              <a:rPr lang="en-US" b="1" i="1" dirty="0">
                <a:solidFill>
                  <a:srgbClr val="C00000"/>
                </a:solidFill>
              </a:rPr>
              <a:t>of </a:t>
            </a:r>
            <a:r>
              <a:rPr lang="en-US" b="1" i="1" dirty="0" smtClean="0">
                <a:solidFill>
                  <a:srgbClr val="C00000"/>
                </a:solidFill>
              </a:rPr>
              <a:t>materials and/or </a:t>
            </a:r>
            <a:r>
              <a:rPr lang="en-US" b="1" i="1" dirty="0">
                <a:solidFill>
                  <a:srgbClr val="C00000"/>
                </a:solidFill>
              </a:rPr>
              <a:t>activation </a:t>
            </a:r>
            <a:r>
              <a:rPr lang="en-US" b="1" i="1" dirty="0" smtClean="0">
                <a:solidFill>
                  <a:srgbClr val="C00000"/>
                </a:solidFill>
              </a:rPr>
              <a:t>strategies</a:t>
            </a:r>
            <a:endParaRPr lang="en-US" b="1" i="1" dirty="0">
              <a:solidFill>
                <a:srgbClr val="C00000"/>
              </a:solidFill>
            </a:endParaRPr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8640" y="2154621"/>
            <a:ext cx="3254531" cy="2562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6625595" y="1672493"/>
            <a:ext cx="21509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GaAs @ 532 nm (~5 Watts)</a:t>
            </a:r>
          </a:p>
          <a:p>
            <a:r>
              <a:rPr lang="en-US" sz="1400" dirty="0" smtClean="0">
                <a:solidFill>
                  <a:srgbClr val="FF0000"/>
                </a:solidFill>
              </a:rPr>
              <a:t>200 Coulomb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904010" y="4799017"/>
            <a:ext cx="323999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100" i="1" dirty="0" smtClean="0"/>
              <a:t>B. </a:t>
            </a:r>
            <a:r>
              <a:rPr lang="fi-FI" sz="1100" i="1" dirty="0" err="1" smtClean="0"/>
              <a:t>Dunham</a:t>
            </a:r>
            <a:r>
              <a:rPr lang="fi-FI" sz="1100" i="1" dirty="0" smtClean="0"/>
              <a:t> et </a:t>
            </a:r>
            <a:r>
              <a:rPr lang="fi-FI" sz="1100" i="1" dirty="0" err="1" smtClean="0"/>
              <a:t>al</a:t>
            </a:r>
            <a:r>
              <a:rPr lang="fi-FI" sz="1100" dirty="0" smtClean="0"/>
              <a:t>, </a:t>
            </a:r>
            <a:r>
              <a:rPr lang="fi-FI" sz="1100" dirty="0" err="1" smtClean="0"/>
              <a:t>Appl</a:t>
            </a:r>
            <a:r>
              <a:rPr lang="fi-FI" sz="1100" dirty="0"/>
              <a:t>. </a:t>
            </a:r>
            <a:r>
              <a:rPr lang="fi-FI" sz="1100" dirty="0" err="1"/>
              <a:t>Phys</a:t>
            </a:r>
            <a:r>
              <a:rPr lang="fi-FI" sz="1100" dirty="0"/>
              <a:t>. </a:t>
            </a:r>
            <a:r>
              <a:rPr lang="fi-FI" sz="1100" dirty="0" err="1"/>
              <a:t>Lett</a:t>
            </a:r>
            <a:r>
              <a:rPr lang="fi-FI" sz="1100" dirty="0"/>
              <a:t>. </a:t>
            </a:r>
            <a:r>
              <a:rPr lang="fi-FI" sz="1100" b="1" dirty="0"/>
              <a:t>102</a:t>
            </a:r>
            <a:r>
              <a:rPr lang="fi-FI" sz="1100" dirty="0"/>
              <a:t>, 034105 (2013)</a:t>
            </a:r>
            <a:endParaRPr lang="en-US" sz="1100" dirty="0"/>
          </a:p>
        </p:txBody>
      </p:sp>
      <p:sp>
        <p:nvSpPr>
          <p:cNvPr id="9" name="TextBox 8"/>
          <p:cNvSpPr txBox="1"/>
          <p:nvPr/>
        </p:nvSpPr>
        <p:spPr>
          <a:xfrm>
            <a:off x="7578801" y="2198223"/>
            <a:ext cx="10086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chemeClr val="accent3">
                    <a:lumMod val="50000"/>
                  </a:schemeClr>
                </a:solidFill>
              </a:rPr>
              <a:t>QE ~ 2% </a:t>
            </a:r>
            <a:endParaRPr lang="en-US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901600" y="3863278"/>
            <a:ext cx="11256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3">
                    <a:lumMod val="50000"/>
                  </a:schemeClr>
                </a:solidFill>
              </a:rPr>
              <a:t>QE ~ 10% </a:t>
            </a:r>
            <a:endParaRPr lang="en-US" dirty="0">
              <a:solidFill>
                <a:schemeClr val="accent3">
                  <a:lumMod val="50000"/>
                </a:schemeClr>
              </a:solidFill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 flipH="1">
            <a:off x="6316717" y="4047944"/>
            <a:ext cx="493986" cy="156194"/>
          </a:xfrm>
          <a:prstGeom prst="straightConnector1">
            <a:avLst/>
          </a:prstGeom>
          <a:ln>
            <a:solidFill>
              <a:schemeClr val="accent3">
                <a:lumMod val="5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 flipV="1">
            <a:off x="7209423" y="2358622"/>
            <a:ext cx="314582" cy="10797"/>
          </a:xfrm>
          <a:prstGeom prst="straightConnector1">
            <a:avLst/>
          </a:prstGeom>
          <a:ln>
            <a:solidFill>
              <a:schemeClr val="accent3">
                <a:lumMod val="5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6769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24200" y="71120"/>
            <a:ext cx="6019800" cy="702603"/>
          </a:xfrm>
        </p:spPr>
        <p:txBody>
          <a:bodyPr/>
          <a:lstStyle/>
          <a:p>
            <a:r>
              <a:rPr lang="en-US" dirty="0" smtClean="0"/>
              <a:t>Spin filters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29 October - 1 November 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EIC collaboration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75999-CDF6-9B46-9F3F-7503503F82BE}" type="slidenum">
              <a:rPr lang="en-US" smtClean="0"/>
              <a:pPr/>
              <a:t>30</a:t>
            </a:fld>
            <a:endParaRPr lang="en-US"/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2315" y="1241676"/>
            <a:ext cx="4431840" cy="457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248863" y="5350628"/>
            <a:ext cx="4444127" cy="1040483"/>
            <a:chOff x="104129" y="4541485"/>
            <a:chExt cx="4444127" cy="1040483"/>
          </a:xfrm>
        </p:grpSpPr>
        <p:pic>
          <p:nvPicPr>
            <p:cNvPr id="13316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129" y="4541485"/>
              <a:ext cx="4444127" cy="664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513080" y="5202476"/>
              <a:ext cx="42992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C00000"/>
                  </a:solidFill>
                </a:rPr>
                <a:t>Cu</a:t>
              </a:r>
              <a:endParaRPr lang="en-US" dirty="0">
                <a:solidFill>
                  <a:srgbClr val="C00000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631359" y="5212636"/>
              <a:ext cx="42992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C00000"/>
                  </a:solidFill>
                </a:rPr>
                <a:t>Cu</a:t>
              </a:r>
              <a:endParaRPr lang="en-US" dirty="0">
                <a:solidFill>
                  <a:srgbClr val="C00000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040697" y="5202476"/>
              <a:ext cx="57099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>
                  <a:solidFill>
                    <a:srgbClr val="C00000"/>
                  </a:solidFill>
                </a:rPr>
                <a:t>EuO</a:t>
              </a:r>
              <a:endParaRPr lang="en-US" dirty="0">
                <a:solidFill>
                  <a:srgbClr val="C00000"/>
                </a:solidFill>
              </a:endParaRPr>
            </a:p>
          </p:txBody>
        </p:sp>
      </p:grpSp>
      <p:sp>
        <p:nvSpPr>
          <p:cNvPr id="8" name="Oval 7"/>
          <p:cNvSpPr/>
          <p:nvPr/>
        </p:nvSpPr>
        <p:spPr>
          <a:xfrm>
            <a:off x="4573083" y="4114799"/>
            <a:ext cx="4550305" cy="345441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3283" y="3123029"/>
            <a:ext cx="2295286" cy="2170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6553200" y="5757029"/>
            <a:ext cx="2405723" cy="3047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/>
              <a:t>Jutong</a:t>
            </a:r>
            <a:r>
              <a:rPr lang="en-US" sz="1200" dirty="0" smtClean="0"/>
              <a:t> et al, </a:t>
            </a:r>
            <a:r>
              <a:rPr lang="en-US" sz="1200" b="1" dirty="0" smtClean="0"/>
              <a:t>PRB</a:t>
            </a:r>
            <a:r>
              <a:rPr lang="en-US" sz="1200" dirty="0" smtClean="0"/>
              <a:t> 86</a:t>
            </a:r>
            <a:r>
              <a:rPr lang="en-US" sz="1200" dirty="0"/>
              <a:t>, </a:t>
            </a:r>
            <a:r>
              <a:rPr lang="en-US" sz="1200" dirty="0" smtClean="0"/>
              <a:t>205310 (2012)</a:t>
            </a:r>
            <a:endParaRPr lang="en-US" sz="1200" dirty="0"/>
          </a:p>
        </p:txBody>
      </p:sp>
      <p:pic>
        <p:nvPicPr>
          <p:cNvPr id="13320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839" y="1032858"/>
            <a:ext cx="2692537" cy="191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9" name="Picture 7" descr="Graphical abstract: Spin manipulation with magnetic semiconductor barrier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1220035"/>
            <a:ext cx="2196173" cy="1451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166854" y="759373"/>
            <a:ext cx="3236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Spin dependent barrier below Tc</a:t>
            </a:r>
            <a:endParaRPr lang="en-US" dirty="0">
              <a:solidFill>
                <a:srgbClr val="C00000"/>
              </a:solidFill>
            </a:endParaRPr>
          </a:p>
        </p:txBody>
      </p:sp>
      <p:cxnSp>
        <p:nvCxnSpPr>
          <p:cNvPr id="15" name="Straight Arrow Connector 14"/>
          <p:cNvCxnSpPr>
            <a:stCxn id="10" idx="2"/>
          </p:cNvCxnSpPr>
          <p:nvPr/>
        </p:nvCxnSpPr>
        <p:spPr>
          <a:xfrm flipH="1">
            <a:off x="1166854" y="1128705"/>
            <a:ext cx="1618136" cy="202255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27152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23878" y="101600"/>
            <a:ext cx="6493444" cy="621323"/>
          </a:xfrm>
        </p:spPr>
        <p:txBody>
          <a:bodyPr/>
          <a:lstStyle/>
          <a:p>
            <a:r>
              <a:rPr lang="en-US" sz="2600" b="1" dirty="0" smtClean="0"/>
              <a:t>Can we make real electron beams?</a:t>
            </a:r>
            <a:endParaRPr lang="en-US" sz="2600" b="1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29 October - 1 November 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EIC collaboration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75999-CDF6-9B46-9F3F-7503503F82BE}" type="slidenum">
              <a:rPr lang="en-US" smtClean="0"/>
              <a:pPr/>
              <a:t>31</a:t>
            </a:fld>
            <a:endParaRPr lang="en-US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480" y="779316"/>
            <a:ext cx="6746240" cy="3947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950517" y="4759394"/>
            <a:ext cx="711585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C00000"/>
                </a:solidFill>
              </a:rPr>
              <a:t>Field emission experiment W/</a:t>
            </a:r>
            <a:r>
              <a:rPr lang="en-US" sz="2400" dirty="0" err="1" smtClean="0">
                <a:solidFill>
                  <a:srgbClr val="C00000"/>
                </a:solidFill>
              </a:rPr>
              <a:t>EuS</a:t>
            </a:r>
            <a:r>
              <a:rPr lang="en-US" sz="2400" dirty="0" smtClean="0">
                <a:solidFill>
                  <a:srgbClr val="C00000"/>
                </a:solidFill>
              </a:rPr>
              <a:t> date back in 1972</a:t>
            </a:r>
          </a:p>
          <a:p>
            <a:pPr algn="ctr"/>
            <a:endParaRPr lang="en-US" sz="2400" dirty="0" smtClean="0">
              <a:solidFill>
                <a:srgbClr val="C00000"/>
              </a:solidFill>
            </a:endParaRPr>
          </a:p>
          <a:p>
            <a:pPr algn="ctr"/>
            <a:r>
              <a:rPr lang="en-US" sz="2400" dirty="0" smtClean="0">
                <a:solidFill>
                  <a:srgbClr val="C00000"/>
                </a:solidFill>
              </a:rPr>
              <a:t>Required operation at </a:t>
            </a:r>
            <a:r>
              <a:rPr lang="en-US" sz="2400" b="1" dirty="0" err="1" smtClean="0">
                <a:solidFill>
                  <a:srgbClr val="C00000"/>
                </a:solidFill>
              </a:rPr>
              <a:t>cryo</a:t>
            </a:r>
            <a:r>
              <a:rPr lang="en-US" sz="2400" b="1" dirty="0" smtClean="0">
                <a:solidFill>
                  <a:srgbClr val="C00000"/>
                </a:solidFill>
              </a:rPr>
              <a:t>-temperatures to get </a:t>
            </a:r>
            <a:r>
              <a:rPr lang="en-US" sz="2400" b="1" dirty="0" err="1" smtClean="0">
                <a:solidFill>
                  <a:srgbClr val="C00000"/>
                </a:solidFill>
              </a:rPr>
              <a:t>EuS</a:t>
            </a:r>
            <a:r>
              <a:rPr lang="en-US" sz="2400" b="1" dirty="0" smtClean="0">
                <a:solidFill>
                  <a:srgbClr val="C00000"/>
                </a:solidFill>
              </a:rPr>
              <a:t>&lt;Tc</a:t>
            </a:r>
          </a:p>
          <a:p>
            <a:pPr algn="ctr"/>
            <a:r>
              <a:rPr lang="en-US" sz="2400" dirty="0" smtClean="0">
                <a:solidFill>
                  <a:srgbClr val="C00000"/>
                </a:solidFill>
              </a:rPr>
              <a:t>Polarization of </a:t>
            </a:r>
            <a:r>
              <a:rPr lang="en-US" sz="2400" b="1" dirty="0" smtClean="0">
                <a:solidFill>
                  <a:srgbClr val="C00000"/>
                </a:solidFill>
              </a:rPr>
              <a:t>89±7 % </a:t>
            </a:r>
            <a:r>
              <a:rPr lang="en-US" sz="2400" dirty="0" smtClean="0">
                <a:solidFill>
                  <a:srgbClr val="C00000"/>
                </a:solidFill>
              </a:rPr>
              <a:t>was measured at </a:t>
            </a:r>
            <a:r>
              <a:rPr lang="en-US" sz="2400" b="1" dirty="0" smtClean="0">
                <a:solidFill>
                  <a:srgbClr val="C00000"/>
                </a:solidFill>
              </a:rPr>
              <a:t>21K</a:t>
            </a:r>
            <a:endParaRPr lang="en-US" sz="2400" b="1" dirty="0">
              <a:solidFill>
                <a:srgbClr val="C0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334760" y="864493"/>
            <a:ext cx="222766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Muller et al, </a:t>
            </a:r>
            <a:r>
              <a:rPr lang="en-US" sz="1200" dirty="0" smtClean="0"/>
              <a:t>PRL </a:t>
            </a:r>
            <a:r>
              <a:rPr lang="en-US" sz="1200" b="1" dirty="0"/>
              <a:t>29</a:t>
            </a:r>
            <a:r>
              <a:rPr lang="en-US" sz="1200" dirty="0"/>
              <a:t>, </a:t>
            </a:r>
            <a:r>
              <a:rPr lang="en-US" sz="1200" dirty="0" smtClean="0"/>
              <a:t>1651 (1972)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8347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Existing photocathodes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043424"/>
            <a:ext cx="8473440" cy="1312925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2400" b="1" i="1" dirty="0" smtClean="0">
                <a:solidFill>
                  <a:srgbClr val="C00000"/>
                </a:solidFill>
              </a:rPr>
              <a:t>All these photocathodes requires Cs-O activation to achieve Negative Electron Affinity (NEA) and vacuum levels better than 10</a:t>
            </a:r>
            <a:r>
              <a:rPr lang="en-US" sz="2400" b="1" i="1" baseline="30000" dirty="0" smtClean="0">
                <a:solidFill>
                  <a:srgbClr val="C00000"/>
                </a:solidFill>
              </a:rPr>
              <a:t>-11</a:t>
            </a:r>
            <a:r>
              <a:rPr lang="en-US" sz="2400" b="1" i="1" dirty="0" smtClean="0">
                <a:solidFill>
                  <a:srgbClr val="C00000"/>
                </a:solidFill>
              </a:rPr>
              <a:t> </a:t>
            </a:r>
            <a:r>
              <a:rPr lang="en-US" sz="2400" b="1" i="1" dirty="0" err="1" smtClean="0">
                <a:solidFill>
                  <a:srgbClr val="C00000"/>
                </a:solidFill>
              </a:rPr>
              <a:t>Torr</a:t>
            </a:r>
            <a:r>
              <a:rPr lang="en-US" sz="2400" b="1" i="1" dirty="0" smtClean="0">
                <a:solidFill>
                  <a:srgbClr val="C00000"/>
                </a:solidFill>
              </a:rPr>
              <a:t> to survive a few days (without even running the beam)</a:t>
            </a:r>
            <a:endParaRPr lang="en-US" sz="2400" b="1" i="1" dirty="0">
              <a:solidFill>
                <a:srgbClr val="C000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29 October - 1 November 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EIC collaboration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75999-CDF6-9B46-9F3F-7503503F82BE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2577" y="902827"/>
            <a:ext cx="4301246" cy="3222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224280" y="4335381"/>
            <a:ext cx="68376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At 1.6% QE the required laser power “on the cathode” @800 nm to generate </a:t>
            </a:r>
            <a:r>
              <a:rPr lang="en-US" sz="2000" b="1" dirty="0" smtClean="0"/>
              <a:t>50 mA </a:t>
            </a:r>
            <a:r>
              <a:rPr lang="en-US" sz="2000" dirty="0" smtClean="0"/>
              <a:t>is about </a:t>
            </a:r>
            <a:r>
              <a:rPr lang="en-US" sz="2000" b="1" dirty="0" smtClean="0"/>
              <a:t>5 Watts</a:t>
            </a:r>
            <a:endParaRPr lang="en-US" sz="2000" b="1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02" t="2631" r="3105"/>
          <a:stretch/>
        </p:blipFill>
        <p:spPr bwMode="auto">
          <a:xfrm>
            <a:off x="457200" y="902827"/>
            <a:ext cx="3621074" cy="28825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33542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24200" y="142240"/>
            <a:ext cx="6019800" cy="631483"/>
          </a:xfrm>
        </p:spPr>
        <p:txBody>
          <a:bodyPr/>
          <a:lstStyle/>
          <a:p>
            <a:r>
              <a:rPr lang="en-US" sz="2400" b="1" dirty="0" smtClean="0"/>
              <a:t>State-of-the-art of polarized electron sources </a:t>
            </a:r>
            <a:endParaRPr lang="en-US" sz="2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5322" y="809930"/>
            <a:ext cx="8229600" cy="727325"/>
          </a:xfrm>
        </p:spPr>
        <p:txBody>
          <a:bodyPr/>
          <a:lstStyle/>
          <a:p>
            <a:r>
              <a:rPr lang="en-US" b="1" dirty="0" err="1" smtClean="0">
                <a:solidFill>
                  <a:srgbClr val="C00000"/>
                </a:solidFill>
              </a:rPr>
              <a:t>Superlattices</a:t>
            </a:r>
            <a:r>
              <a:rPr lang="en-US" b="1" dirty="0" smtClean="0">
                <a:solidFill>
                  <a:srgbClr val="C00000"/>
                </a:solidFill>
              </a:rPr>
              <a:t> are the best choice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29 October - 1 November 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EIC collaboration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75999-CDF6-9B46-9F3F-7503503F82BE}" type="slidenum">
              <a:rPr lang="en-US" smtClean="0"/>
              <a:pPr/>
              <a:t>5</a:t>
            </a:fld>
            <a:endParaRPr lang="en-US"/>
          </a:p>
        </p:txBody>
      </p:sp>
      <p:graphicFrame>
        <p:nvGraphicFramePr>
          <p:cNvPr id="7" name="Group 4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1133441"/>
              </p:ext>
            </p:extLst>
          </p:nvPr>
        </p:nvGraphicFramePr>
        <p:xfrm>
          <a:off x="377791" y="1557665"/>
          <a:ext cx="3818288" cy="3762290"/>
        </p:xfrm>
        <a:graphic>
          <a:graphicData uri="http://schemas.openxmlformats.org/drawingml/2006/table">
            <a:tbl>
              <a:tblPr/>
              <a:tblGrid>
                <a:gridCol w="139397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21215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21215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190667">
                <a:tc>
                  <a:txBody>
                    <a:bodyPr/>
                    <a:lstStyle/>
                    <a:p>
                      <a:pPr marL="0" marR="0" lvl="0" indent="0" algn="ctr" defTabSz="43370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Parameter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3370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Value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3370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Value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90667">
                <a:tc>
                  <a:txBody>
                    <a:bodyPr/>
                    <a:lstStyle/>
                    <a:p>
                      <a:pPr marL="0" marR="0" lvl="0" indent="0" algn="ctr" defTabSz="43370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Laser Rep Rate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3370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499 MHz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3370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1500 MHz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64778">
                <a:tc>
                  <a:txBody>
                    <a:bodyPr/>
                    <a:lstStyle/>
                    <a:p>
                      <a:pPr marL="0" marR="0" lvl="0" indent="0" algn="ctr" defTabSz="43370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Laser Pulse Length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3370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30 ps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3370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50 ps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64778">
                <a:tc>
                  <a:txBody>
                    <a:bodyPr/>
                    <a:lstStyle/>
                    <a:p>
                      <a:pPr marL="0" marR="0" lvl="0" indent="0" algn="ctr" defTabSz="43370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Laser Wavelength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3370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780 nm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3370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780 nm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90667">
                <a:tc>
                  <a:txBody>
                    <a:bodyPr/>
                    <a:lstStyle/>
                    <a:p>
                      <a:pPr marL="0" marR="0" lvl="0" indent="0" algn="ctr" defTabSz="43370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Laser Spot Size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3370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0.45 mm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3370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0.35 mm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90667">
                <a:tc>
                  <a:txBody>
                    <a:bodyPr/>
                    <a:lstStyle/>
                    <a:p>
                      <a:pPr marL="0" marR="0" lvl="0" indent="0" algn="ctr" defTabSz="43370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Photocathode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3370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GaAs/GaAsP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3370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GaAs/GaAsP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190667">
                <a:tc>
                  <a:txBody>
                    <a:bodyPr/>
                    <a:lstStyle/>
                    <a:p>
                      <a:pPr marL="0" marR="0" lvl="0" indent="0" algn="ctr" defTabSz="43370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Gun Voltage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3370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100 kV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3370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200 kV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190667">
                <a:tc>
                  <a:txBody>
                    <a:bodyPr/>
                    <a:lstStyle/>
                    <a:p>
                      <a:pPr marL="0" marR="0" lvl="0" indent="0" algn="ctr" defTabSz="43370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20000"/>
                          </a:solidFill>
                          <a:effectLst/>
                          <a:latin typeface="+mn-lt"/>
                        </a:rPr>
                        <a:t>Beam Current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3370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20000"/>
                          </a:solidFill>
                          <a:effectLst/>
                          <a:latin typeface="+mn-lt"/>
                        </a:rPr>
                        <a:t>1 mA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3370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20000"/>
                          </a:solidFill>
                          <a:effectLst/>
                          <a:latin typeface="+mn-lt"/>
                        </a:rPr>
                        <a:t>4 </a:t>
                      </a:r>
                      <a:r>
                        <a:rPr kumimoji="0" lang="en-US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20000"/>
                          </a:solidFill>
                          <a:effectLst/>
                          <a:latin typeface="+mn-lt"/>
                        </a:rPr>
                        <a:t>mA</a:t>
                      </a:r>
                      <a:endParaRPr kumimoji="0" lang="en-US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20000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190667">
                <a:tc>
                  <a:txBody>
                    <a:bodyPr/>
                    <a:lstStyle/>
                    <a:p>
                      <a:pPr marL="0" marR="0" lvl="0" indent="0" algn="ctr" defTabSz="43370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Run Duration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3370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8.25 hr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3370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1.4 hr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64778">
                <a:tc>
                  <a:txBody>
                    <a:bodyPr/>
                    <a:lstStyle/>
                    <a:p>
                      <a:pPr marL="0" marR="0" lvl="0" indent="0" algn="ctr" defTabSz="43370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Extracted Charge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3370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30.3 C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3370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 C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190667">
                <a:tc>
                  <a:txBody>
                    <a:bodyPr/>
                    <a:lstStyle/>
                    <a:p>
                      <a:pPr marL="0" marR="0" lvl="0" indent="0" algn="ctr" defTabSz="43370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Charge Lifetime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3370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210 C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3370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80 C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264778">
                <a:tc>
                  <a:txBody>
                    <a:bodyPr/>
                    <a:lstStyle/>
                    <a:p>
                      <a:pPr marL="0" marR="0" lvl="0" indent="0" algn="ctr" defTabSz="43370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Fluence Lifetime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3370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132 kC/cm</a:t>
                      </a:r>
                      <a:r>
                        <a:rPr kumimoji="0" lang="en-US" sz="10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3370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83 kC/cm</a:t>
                      </a:r>
                      <a:r>
                        <a:rPr kumimoji="0" lang="en-US" sz="10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190667">
                <a:tc>
                  <a:txBody>
                    <a:bodyPr/>
                    <a:lstStyle/>
                    <a:p>
                      <a:pPr marL="0" marR="0" lvl="0" indent="0" algn="ctr" defTabSz="43370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Bunch Charge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3370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2.0 pC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3370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2.7 </a:t>
                      </a:r>
                      <a:r>
                        <a:rPr kumimoji="0" lang="en-US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pC</a:t>
                      </a:r>
                      <a:endParaRPr kumimoji="0" lang="en-U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190667">
                <a:tc>
                  <a:txBody>
                    <a:bodyPr/>
                    <a:lstStyle/>
                    <a:p>
                      <a:pPr marL="0" marR="0" lvl="0" indent="0" algn="ctr" defTabSz="43370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Peak Current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3370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67 mA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3370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53 </a:t>
                      </a:r>
                      <a:r>
                        <a:rPr kumimoji="0" lang="en-US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mA</a:t>
                      </a:r>
                      <a:endParaRPr kumimoji="0" lang="en-U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264778">
                <a:tc>
                  <a:txBody>
                    <a:bodyPr/>
                    <a:lstStyle/>
                    <a:p>
                      <a:pPr marL="0" marR="0" lvl="0" indent="0" algn="ctr" defTabSz="43370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Peak Current Density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3370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42 A/cm</a:t>
                      </a:r>
                      <a:r>
                        <a:rPr kumimoji="0" lang="en-US" sz="10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3370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55 A/cm</a:t>
                      </a:r>
                      <a:r>
                        <a:rPr kumimoji="0" lang="en-US" sz="10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</a:tbl>
          </a:graphicData>
        </a:graphic>
      </p:graphicFrame>
      <p:sp>
        <p:nvSpPr>
          <p:cNvPr id="8" name="Rounded Rectangular Callout 7"/>
          <p:cNvSpPr/>
          <p:nvPr/>
        </p:nvSpPr>
        <p:spPr bwMode="auto">
          <a:xfrm>
            <a:off x="803777" y="5413108"/>
            <a:ext cx="1537811" cy="524013"/>
          </a:xfrm>
          <a:prstGeom prst="wedgeRoundRectCallout">
            <a:avLst>
              <a:gd name="adj1" fmla="val 19957"/>
              <a:gd name="adj2" fmla="val -68397"/>
              <a:gd name="adj3" fmla="val 16667"/>
            </a:avLst>
          </a:prstGeom>
          <a:solidFill>
            <a:srgbClr val="CCEC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US" sz="1200" dirty="0"/>
              <a:t>J. Grames </a:t>
            </a:r>
            <a:r>
              <a:rPr lang="en-US" sz="1200" i="1" dirty="0"/>
              <a:t>et al</a:t>
            </a:r>
            <a:r>
              <a:rPr lang="en-US" sz="1200" dirty="0"/>
              <a:t>., PAC07, THPMS064</a:t>
            </a:r>
          </a:p>
        </p:txBody>
      </p:sp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36719" y="3164011"/>
            <a:ext cx="2501519" cy="1696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4796294" y="3378195"/>
            <a:ext cx="1643095" cy="3077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QE(q) = QE</a:t>
            </a:r>
            <a:r>
              <a:rPr lang="en-US" sz="1400" baseline="-25000" dirty="0" smtClean="0">
                <a:solidFill>
                  <a:srgbClr val="FF0000"/>
                </a:solidFill>
              </a:rPr>
              <a:t>0</a:t>
            </a:r>
            <a:r>
              <a:rPr lang="en-US" sz="1400" dirty="0" smtClean="0">
                <a:solidFill>
                  <a:srgbClr val="FF0000"/>
                </a:solidFill>
              </a:rPr>
              <a:t> e</a:t>
            </a:r>
            <a:r>
              <a:rPr lang="en-US" sz="1600" baseline="30000" dirty="0" smtClean="0">
                <a:solidFill>
                  <a:srgbClr val="FF0000"/>
                </a:solidFill>
              </a:rPr>
              <a:t>–(q / 80)</a:t>
            </a:r>
            <a:endParaRPr lang="en-US" sz="1600" baseline="30000" dirty="0">
              <a:solidFill>
                <a:srgbClr val="FF000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4910" y="1489087"/>
            <a:ext cx="2464496" cy="1671324"/>
          </a:xfrm>
          <a:prstGeom prst="rect">
            <a:avLst/>
          </a:prstGeom>
        </p:spPr>
      </p:pic>
      <p:sp>
        <p:nvSpPr>
          <p:cNvPr id="12" name="Rounded Rectangular Callout 11"/>
          <p:cNvSpPr/>
          <p:nvPr/>
        </p:nvSpPr>
        <p:spPr bwMode="auto">
          <a:xfrm>
            <a:off x="3200738" y="5413109"/>
            <a:ext cx="1493956" cy="524012"/>
          </a:xfrm>
          <a:prstGeom prst="wedgeRoundRectCallout">
            <a:avLst>
              <a:gd name="adj1" fmla="val -19738"/>
              <a:gd name="adj2" fmla="val -67644"/>
              <a:gd name="adj3" fmla="val 16667"/>
            </a:avLst>
          </a:prstGeom>
          <a:solidFill>
            <a:srgbClr val="CCFF6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fr-FR" sz="1200" dirty="0"/>
              <a:t>R. Suleiman </a:t>
            </a:r>
            <a:r>
              <a:rPr lang="fr-FR" sz="1200" i="1" dirty="0"/>
              <a:t>et al</a:t>
            </a:r>
            <a:r>
              <a:rPr lang="fr-FR" sz="1200" dirty="0"/>
              <a:t>., PAC11, WEODS3 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97598" y="1489087"/>
            <a:ext cx="2314322" cy="240878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993633" y="4997609"/>
            <a:ext cx="415036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>
                <a:solidFill>
                  <a:srgbClr val="C00000"/>
                </a:solidFill>
              </a:rPr>
              <a:t>Up to </a:t>
            </a:r>
            <a:r>
              <a:rPr lang="en-US" sz="2400" b="1" i="1" dirty="0" smtClean="0">
                <a:solidFill>
                  <a:srgbClr val="C00000"/>
                </a:solidFill>
              </a:rPr>
              <a:t>4 mA </a:t>
            </a:r>
            <a:r>
              <a:rPr lang="en-US" sz="2400" i="1" dirty="0" smtClean="0">
                <a:solidFill>
                  <a:srgbClr val="C00000"/>
                </a:solidFill>
              </a:rPr>
              <a:t>of polarized e-beam</a:t>
            </a:r>
          </a:p>
          <a:p>
            <a:r>
              <a:rPr lang="en-US" sz="2400" i="1" dirty="0" smtClean="0">
                <a:solidFill>
                  <a:srgbClr val="C00000"/>
                </a:solidFill>
              </a:rPr>
              <a:t>Lifetime limited to </a:t>
            </a:r>
            <a:r>
              <a:rPr lang="en-US" sz="2400" b="1" i="1" dirty="0" smtClean="0">
                <a:solidFill>
                  <a:srgbClr val="C00000"/>
                </a:solidFill>
              </a:rPr>
              <a:t>few hours</a:t>
            </a:r>
            <a:endParaRPr lang="en-US" sz="2400" b="1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5460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Distributed Bragg Reflector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29 October - 1 November 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EIC collaboration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75999-CDF6-9B46-9F3F-7503503F82BE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423" y="2997517"/>
            <a:ext cx="4380480" cy="3277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4303" y="773723"/>
            <a:ext cx="4358115" cy="3277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41423" y="1483357"/>
            <a:ext cx="42087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 smtClean="0">
                <a:solidFill>
                  <a:srgbClr val="C00000"/>
                </a:solidFill>
              </a:rPr>
              <a:t>Total laser absorption in the SL layer is usually </a:t>
            </a:r>
            <a:r>
              <a:rPr lang="en-US" b="1" i="1" dirty="0" smtClean="0">
                <a:solidFill>
                  <a:srgbClr val="C00000"/>
                </a:solidFill>
              </a:rPr>
              <a:t>&lt;5%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 smtClean="0">
                <a:solidFill>
                  <a:srgbClr val="C00000"/>
                </a:solidFill>
              </a:rPr>
              <a:t>A DBR can be used to reflect the unused laser beam back to the SL </a:t>
            </a:r>
            <a:endParaRPr lang="en-US" i="1" dirty="0"/>
          </a:p>
        </p:txBody>
      </p:sp>
      <p:sp>
        <p:nvSpPr>
          <p:cNvPr id="11" name="TextBox 10"/>
          <p:cNvSpPr txBox="1"/>
          <p:nvPr/>
        </p:nvSpPr>
        <p:spPr>
          <a:xfrm>
            <a:off x="4823638" y="4636293"/>
            <a:ext cx="42087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i="1" dirty="0" smtClean="0">
                <a:solidFill>
                  <a:srgbClr val="C00000"/>
                </a:solidFill>
              </a:rPr>
              <a:t>QE is now a factor 6 larger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i="1" dirty="0" smtClean="0">
                <a:solidFill>
                  <a:srgbClr val="C00000"/>
                </a:solidFill>
              </a:rPr>
              <a:t>Potential for higher currents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 smtClean="0">
                <a:solidFill>
                  <a:srgbClr val="C00000"/>
                </a:solidFill>
              </a:rPr>
              <a:t>Less laser power, less heat to dissipate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 smtClean="0">
                <a:solidFill>
                  <a:srgbClr val="C00000"/>
                </a:solidFill>
              </a:rPr>
              <a:t>Quite complex structure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520242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But QE alone is not sufficient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893299"/>
            <a:ext cx="8415707" cy="2124221"/>
          </a:xfrm>
        </p:spPr>
        <p:txBody>
          <a:bodyPr>
            <a:normAutofit fontScale="92500"/>
          </a:bodyPr>
          <a:lstStyle/>
          <a:p>
            <a:r>
              <a:rPr lang="en-US" sz="2400" dirty="0" smtClean="0">
                <a:solidFill>
                  <a:srgbClr val="C00000"/>
                </a:solidFill>
              </a:rPr>
              <a:t>NEA is achieved and can be maintained only in </a:t>
            </a:r>
            <a:r>
              <a:rPr lang="en-US" sz="2400" b="1" u="sng" dirty="0" smtClean="0">
                <a:solidFill>
                  <a:srgbClr val="C00000"/>
                </a:solidFill>
              </a:rPr>
              <a:t>extreme vacuum</a:t>
            </a:r>
          </a:p>
          <a:p>
            <a:pPr lvl="1"/>
            <a:r>
              <a:rPr lang="en-US" sz="2000" dirty="0" smtClean="0">
                <a:solidFill>
                  <a:srgbClr val="C00000"/>
                </a:solidFill>
              </a:rPr>
              <a:t>XHV require massive pumping to reach </a:t>
            </a:r>
            <a:r>
              <a:rPr lang="en-US" sz="2000" b="1" dirty="0" smtClean="0">
                <a:solidFill>
                  <a:srgbClr val="C00000"/>
                </a:solidFill>
              </a:rPr>
              <a:t>10</a:t>
            </a:r>
            <a:r>
              <a:rPr lang="en-US" sz="2000" b="1" baseline="30000" dirty="0" smtClean="0">
                <a:solidFill>
                  <a:srgbClr val="C00000"/>
                </a:solidFill>
              </a:rPr>
              <a:t>-12</a:t>
            </a:r>
            <a:r>
              <a:rPr lang="en-US" sz="2000" b="1" dirty="0" smtClean="0">
                <a:solidFill>
                  <a:srgbClr val="C00000"/>
                </a:solidFill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</a:rPr>
              <a:t>Torr</a:t>
            </a:r>
            <a:r>
              <a:rPr lang="en-US" sz="2000" dirty="0" smtClean="0">
                <a:solidFill>
                  <a:srgbClr val="C00000"/>
                </a:solidFill>
              </a:rPr>
              <a:t>;</a:t>
            </a:r>
          </a:p>
          <a:p>
            <a:r>
              <a:rPr lang="en-US" sz="2400" b="1" u="sng" dirty="0" smtClean="0">
                <a:solidFill>
                  <a:srgbClr val="C00000"/>
                </a:solidFill>
              </a:rPr>
              <a:t>Ions </a:t>
            </a:r>
            <a:r>
              <a:rPr lang="en-US" sz="2400" b="1" u="sng" dirty="0" err="1" smtClean="0">
                <a:solidFill>
                  <a:srgbClr val="C00000"/>
                </a:solidFill>
              </a:rPr>
              <a:t>backstreaming</a:t>
            </a:r>
            <a:r>
              <a:rPr lang="en-US" sz="2400" b="1" u="sng" dirty="0" smtClean="0">
                <a:solidFill>
                  <a:srgbClr val="C00000"/>
                </a:solidFill>
              </a:rPr>
              <a:t> </a:t>
            </a:r>
            <a:r>
              <a:rPr lang="en-US" sz="2400" dirty="0" smtClean="0">
                <a:solidFill>
                  <a:srgbClr val="C00000"/>
                </a:solidFill>
              </a:rPr>
              <a:t>is still limiting operating lifetime</a:t>
            </a:r>
          </a:p>
          <a:p>
            <a:pPr lvl="1"/>
            <a:r>
              <a:rPr lang="en-US" sz="2000" dirty="0" smtClean="0">
                <a:solidFill>
                  <a:srgbClr val="C00000"/>
                </a:solidFill>
              </a:rPr>
              <a:t>Clearing electrodes and or biased anode;</a:t>
            </a:r>
          </a:p>
          <a:p>
            <a:pPr lvl="1"/>
            <a:r>
              <a:rPr lang="en-US" sz="2000" dirty="0" smtClean="0">
                <a:solidFill>
                  <a:srgbClr val="C00000"/>
                </a:solidFill>
              </a:rPr>
              <a:t>Higher gun voltages;</a:t>
            </a:r>
            <a:endParaRPr lang="en-US" sz="2000" dirty="0">
              <a:solidFill>
                <a:srgbClr val="C000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29 October - 1 November 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EIC collaboration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48887" y="6356350"/>
            <a:ext cx="2133600" cy="365125"/>
          </a:xfrm>
        </p:spPr>
        <p:txBody>
          <a:bodyPr/>
          <a:lstStyle/>
          <a:p>
            <a:fld id="{76275999-CDF6-9B46-9F3F-7503503F82BE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7" name="Picture 6"/>
          <p:cNvPicPr/>
          <p:nvPr/>
        </p:nvPicPr>
        <p:blipFill rotWithShape="1">
          <a:blip r:embed="rId2"/>
          <a:srcRect b="11639"/>
          <a:stretch/>
        </p:blipFill>
        <p:spPr bwMode="auto">
          <a:xfrm>
            <a:off x="231773" y="2842729"/>
            <a:ext cx="5142866" cy="20891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5049521" y="3505798"/>
            <a:ext cx="4094480" cy="2544522"/>
            <a:chOff x="5146501" y="3715224"/>
            <a:chExt cx="3977640" cy="2697480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46501" y="3715224"/>
              <a:ext cx="3977640" cy="2697480"/>
            </a:xfrm>
            <a:prstGeom prst="rect">
              <a:avLst/>
            </a:prstGeom>
          </p:spPr>
        </p:pic>
        <p:sp>
          <p:nvSpPr>
            <p:cNvPr id="10" name="Oval 9"/>
            <p:cNvSpPr/>
            <p:nvPr/>
          </p:nvSpPr>
          <p:spPr bwMode="auto">
            <a:xfrm>
              <a:off x="6441633" y="5264066"/>
              <a:ext cx="161449" cy="195209"/>
            </a:xfrm>
            <a:prstGeom prst="ellipse">
              <a:avLst/>
            </a:prstGeom>
            <a:noFill/>
            <a:ln w="25400" cap="flat" cmpd="sng" algn="ctr">
              <a:solidFill>
                <a:srgbClr val="FF130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11" name="Oval 10"/>
            <p:cNvSpPr/>
            <p:nvPr/>
          </p:nvSpPr>
          <p:spPr bwMode="auto">
            <a:xfrm>
              <a:off x="8643545" y="5537116"/>
              <a:ext cx="161449" cy="195209"/>
            </a:xfrm>
            <a:prstGeom prst="ellipse">
              <a:avLst/>
            </a:prstGeom>
            <a:noFill/>
            <a:ln w="25400" cap="flat" cmpd="sng" algn="ctr">
              <a:solidFill>
                <a:srgbClr val="034ABD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12" name="Text Box 57"/>
            <p:cNvSpPr txBox="1">
              <a:spLocks noChangeArrowheads="1"/>
            </p:cNvSpPr>
            <p:nvPr/>
          </p:nvSpPr>
          <p:spPr bwMode="auto">
            <a:xfrm>
              <a:off x="6077559" y="4182114"/>
              <a:ext cx="2581762" cy="52322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400" dirty="0" smtClean="0">
                  <a:solidFill>
                    <a:srgbClr val="000000"/>
                  </a:solidFill>
                </a:rPr>
                <a:t>At </a:t>
              </a:r>
              <a:r>
                <a:rPr lang="en-US" sz="1400" dirty="0" smtClean="0">
                  <a:solidFill>
                    <a:srgbClr val="034ABD"/>
                  </a:solidFill>
                </a:rPr>
                <a:t>350kV</a:t>
              </a:r>
              <a:r>
                <a:rPr lang="en-US" sz="1400" dirty="0" smtClean="0">
                  <a:solidFill>
                    <a:srgbClr val="000000"/>
                  </a:solidFill>
                </a:rPr>
                <a:t>, only </a:t>
              </a:r>
              <a:r>
                <a:rPr lang="en-US" sz="1400" u="sng" dirty="0" smtClean="0">
                  <a:solidFill>
                    <a:srgbClr val="000000"/>
                  </a:solidFill>
                </a:rPr>
                <a:t>&lt;50%</a:t>
              </a:r>
              <a:r>
                <a:rPr lang="en-US" sz="1400" dirty="0" smtClean="0">
                  <a:solidFill>
                    <a:srgbClr val="000000"/>
                  </a:solidFill>
                </a:rPr>
                <a:t> of ions are created compared to </a:t>
              </a:r>
              <a:r>
                <a:rPr lang="en-US" sz="1400" dirty="0" smtClean="0">
                  <a:solidFill>
                    <a:srgbClr val="FF1301"/>
                  </a:solidFill>
                </a:rPr>
                <a:t>130kV</a:t>
              </a:r>
              <a:endParaRPr lang="en-US" sz="1400" dirty="0">
                <a:solidFill>
                  <a:srgbClr val="FF1301"/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6724372" y="4861459"/>
              <a:ext cx="1919173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200" dirty="0" smtClean="0"/>
                <a:t>I=2.0 mA, P=8.0 </a:t>
              </a:r>
              <a:r>
                <a:rPr lang="en-US" sz="1200" dirty="0"/>
                <a:t>× 10</a:t>
              </a:r>
              <a:r>
                <a:rPr lang="en-US" sz="1200" baseline="30000" dirty="0"/>
                <a:t>-12</a:t>
              </a:r>
              <a:r>
                <a:rPr lang="en-US" sz="1200" dirty="0"/>
                <a:t> </a:t>
              </a:r>
              <a:r>
                <a:rPr lang="en-US" sz="1200" dirty="0" err="1"/>
                <a:t>Torr</a:t>
              </a:r>
              <a:endParaRPr lang="en-US" sz="1200" dirty="0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615877" y="5126990"/>
            <a:ext cx="437465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i="1" dirty="0" smtClean="0">
                <a:solidFill>
                  <a:srgbClr val="C00000"/>
                </a:solidFill>
              </a:rPr>
              <a:t>A single HV breakdown event inside the gun</a:t>
            </a:r>
          </a:p>
          <a:p>
            <a:pPr algn="ctr"/>
            <a:r>
              <a:rPr lang="en-US" i="1" dirty="0" smtClean="0">
                <a:solidFill>
                  <a:srgbClr val="C00000"/>
                </a:solidFill>
              </a:rPr>
              <a:t>Can get the vacuum high enough to instantly</a:t>
            </a:r>
          </a:p>
          <a:p>
            <a:pPr algn="ctr"/>
            <a:r>
              <a:rPr lang="en-US" i="1" dirty="0" smtClean="0">
                <a:solidFill>
                  <a:srgbClr val="C00000"/>
                </a:solidFill>
              </a:rPr>
              <a:t>“kill” the cathode</a:t>
            </a:r>
            <a:endParaRPr lang="en-US" i="1" dirty="0">
              <a:solidFill>
                <a:srgbClr val="C0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863255" y="612753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7299014" y="6064835"/>
            <a:ext cx="15738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smtClean="0"/>
              <a:t>Courtesy </a:t>
            </a:r>
            <a:r>
              <a:rPr lang="en-US" sz="1200" i="1" smtClean="0"/>
              <a:t>of J. </a:t>
            </a:r>
            <a:r>
              <a:rPr lang="en-US" sz="1200" i="1" dirty="0" err="1" smtClean="0"/>
              <a:t>Grames</a:t>
            </a:r>
            <a:r>
              <a:rPr lang="en-US" sz="1200" i="1" dirty="0" smtClean="0"/>
              <a:t> </a:t>
            </a:r>
            <a:endParaRPr lang="en-US" sz="1200" i="1" dirty="0"/>
          </a:p>
        </p:txBody>
      </p:sp>
    </p:spTree>
    <p:extLst>
      <p:ext uri="{BB962C8B-B14F-4D97-AF65-F5344CB8AC3E}">
        <p14:creationId xmlns:p14="http://schemas.microsoft.com/office/powerpoint/2010/main" val="163577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53038" y="80920"/>
            <a:ext cx="6090961" cy="672198"/>
          </a:xfrm>
        </p:spPr>
        <p:txBody>
          <a:bodyPr/>
          <a:lstStyle/>
          <a:p>
            <a:r>
              <a:rPr lang="en-US" sz="2800" dirty="0" smtClean="0">
                <a:solidFill>
                  <a:schemeClr val="bg1"/>
                </a:solidFill>
              </a:rPr>
              <a:t>ERL R&amp;D aimed at high average currents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EIC collaboration meeting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299689" y="1824762"/>
            <a:ext cx="8523493" cy="4576847"/>
            <a:chOff x="256365" y="1272250"/>
            <a:chExt cx="8709609" cy="5117211"/>
          </a:xfrm>
        </p:grpSpPr>
        <p:sp>
          <p:nvSpPr>
            <p:cNvPr id="62" name="Rectangle 61"/>
            <p:cNvSpPr/>
            <p:nvPr/>
          </p:nvSpPr>
          <p:spPr>
            <a:xfrm>
              <a:off x="4323439" y="3134578"/>
              <a:ext cx="556149" cy="2308578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Rectangle 60"/>
            <p:cNvSpPr/>
            <p:nvPr/>
          </p:nvSpPr>
          <p:spPr>
            <a:xfrm>
              <a:off x="4331145" y="3444289"/>
              <a:ext cx="556149" cy="2300166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Rectangle 58"/>
            <p:cNvSpPr/>
            <p:nvPr/>
          </p:nvSpPr>
          <p:spPr>
            <a:xfrm>
              <a:off x="4331362" y="3444290"/>
              <a:ext cx="556149" cy="2308578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Rectangle 57"/>
            <p:cNvSpPr/>
            <p:nvPr/>
          </p:nvSpPr>
          <p:spPr>
            <a:xfrm>
              <a:off x="4326604" y="3628955"/>
              <a:ext cx="556149" cy="2123913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ectangle 56"/>
            <p:cNvSpPr/>
            <p:nvPr/>
          </p:nvSpPr>
          <p:spPr>
            <a:xfrm>
              <a:off x="4326605" y="4755200"/>
              <a:ext cx="556149" cy="989255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9690" y="1597712"/>
              <a:ext cx="2975236" cy="20935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15970" y="3665556"/>
              <a:ext cx="3241912" cy="2292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6365" y="3897551"/>
              <a:ext cx="3360737" cy="1490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Rectangle 7"/>
            <p:cNvSpPr/>
            <p:nvPr/>
          </p:nvSpPr>
          <p:spPr>
            <a:xfrm>
              <a:off x="5389293" y="5927796"/>
              <a:ext cx="3576681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800" dirty="0"/>
                <a:t>L. </a:t>
              </a:r>
              <a:r>
                <a:rPr lang="en-US" sz="800" dirty="0" err="1" smtClean="0"/>
                <a:t>Cultrera</a:t>
              </a:r>
              <a:r>
                <a:rPr lang="en-US" sz="800" dirty="0" smtClean="0"/>
                <a:t> et al.,  </a:t>
              </a:r>
              <a:r>
                <a:rPr lang="en-US" sz="800" i="1" dirty="0" smtClean="0"/>
                <a:t>Physical </a:t>
              </a:r>
              <a:r>
                <a:rPr lang="en-US" sz="800" i="1" dirty="0"/>
                <a:t>Review </a:t>
              </a:r>
              <a:r>
                <a:rPr lang="en-US" sz="800" i="1" dirty="0" smtClean="0"/>
                <a:t>ST- Accelerators </a:t>
              </a:r>
              <a:r>
                <a:rPr lang="en-US" sz="800" i="1" dirty="0"/>
                <a:t>and </a:t>
              </a:r>
              <a:r>
                <a:rPr lang="en-US" sz="800" i="1" dirty="0" smtClean="0"/>
                <a:t>Beams </a:t>
              </a:r>
              <a:r>
                <a:rPr lang="en-US" sz="800" b="1" dirty="0" smtClean="0"/>
                <a:t>14</a:t>
              </a:r>
              <a:r>
                <a:rPr lang="en-US" sz="800" dirty="0" smtClean="0"/>
                <a:t> </a:t>
              </a:r>
              <a:r>
                <a:rPr lang="en-US" sz="800" dirty="0"/>
                <a:t>(2011) </a:t>
              </a:r>
              <a:r>
                <a:rPr lang="en-US" sz="800" dirty="0" smtClean="0"/>
                <a:t>120101</a:t>
              </a:r>
            </a:p>
            <a:p>
              <a:r>
                <a:rPr lang="en-US" sz="800" dirty="0"/>
                <a:t>B. Dunham, et al., </a:t>
              </a:r>
              <a:r>
                <a:rPr lang="en-US" sz="800" i="1" dirty="0"/>
                <a:t>Appl. Phys. Lett. </a:t>
              </a:r>
              <a:r>
                <a:rPr lang="en-US" sz="800" b="1" dirty="0" smtClean="0"/>
                <a:t>102</a:t>
              </a:r>
              <a:r>
                <a:rPr lang="en-US" sz="800" dirty="0" smtClean="0"/>
                <a:t> </a:t>
              </a:r>
              <a:r>
                <a:rPr lang="en-US" sz="800" dirty="0"/>
                <a:t>(2013) </a:t>
              </a:r>
              <a:r>
                <a:rPr lang="en-US" sz="800" dirty="0" smtClean="0"/>
                <a:t>034105</a:t>
              </a:r>
            </a:p>
            <a:p>
              <a:r>
                <a:rPr lang="en-US" sz="800" dirty="0"/>
                <a:t>L. </a:t>
              </a:r>
              <a:r>
                <a:rPr lang="en-US" sz="800" dirty="0" err="1" smtClean="0"/>
                <a:t>Cultrera</a:t>
              </a:r>
              <a:r>
                <a:rPr lang="en-US" sz="800" dirty="0" smtClean="0"/>
                <a:t> et al, </a:t>
              </a:r>
              <a:r>
                <a:rPr lang="en-US" sz="800" i="1" dirty="0" smtClean="0"/>
                <a:t>Appl. Phys. Lett. </a:t>
              </a:r>
              <a:r>
                <a:rPr lang="en-US" sz="800" b="1" dirty="0"/>
                <a:t>103</a:t>
              </a:r>
              <a:r>
                <a:rPr lang="en-US" sz="800" dirty="0"/>
                <a:t> (2013) </a:t>
              </a:r>
              <a:r>
                <a:rPr lang="en-US" sz="800" dirty="0" smtClean="0"/>
                <a:t>103504</a:t>
              </a:r>
              <a:endParaRPr lang="en-US" sz="800" dirty="0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299689" y="5994533"/>
              <a:ext cx="2753349" cy="2154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800" dirty="0"/>
                <a:t> </a:t>
              </a:r>
            </a:p>
          </p:txBody>
        </p:sp>
        <p:pic>
          <p:nvPicPr>
            <p:cNvPr id="2053" name="Picture 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91694" y="1272250"/>
              <a:ext cx="2995106" cy="24124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Arc 10"/>
            <p:cNvSpPr/>
            <p:nvPr/>
          </p:nvSpPr>
          <p:spPr>
            <a:xfrm>
              <a:off x="4311628" y="1812613"/>
              <a:ext cx="586316" cy="647357"/>
            </a:xfrm>
            <a:prstGeom prst="arc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Arc 17"/>
            <p:cNvSpPr/>
            <p:nvPr/>
          </p:nvSpPr>
          <p:spPr>
            <a:xfrm flipH="1">
              <a:off x="4311628" y="1812614"/>
              <a:ext cx="586316" cy="647356"/>
            </a:xfrm>
            <a:prstGeom prst="arc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" name="Straight Connector 13"/>
            <p:cNvCxnSpPr>
              <a:stCxn id="18" idx="2"/>
            </p:cNvCxnSpPr>
            <p:nvPr/>
          </p:nvCxnSpPr>
          <p:spPr>
            <a:xfrm>
              <a:off x="4311628" y="2136292"/>
              <a:ext cx="0" cy="348766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>
              <a:stCxn id="11" idx="2"/>
            </p:cNvCxnSpPr>
            <p:nvPr/>
          </p:nvCxnSpPr>
          <p:spPr>
            <a:xfrm>
              <a:off x="4897944" y="2136292"/>
              <a:ext cx="0" cy="348766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Arc 18"/>
            <p:cNvSpPr/>
            <p:nvPr/>
          </p:nvSpPr>
          <p:spPr>
            <a:xfrm>
              <a:off x="4156413" y="5494782"/>
              <a:ext cx="896745" cy="863706"/>
            </a:xfrm>
            <a:prstGeom prst="arc">
              <a:avLst>
                <a:gd name="adj1" fmla="val 18704514"/>
                <a:gd name="adj2" fmla="val 13655456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/>
            <p:cNvSpPr/>
            <p:nvPr/>
          </p:nvSpPr>
          <p:spPr>
            <a:xfrm>
              <a:off x="4172035" y="5510964"/>
              <a:ext cx="881123" cy="84752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4327812" y="5121619"/>
              <a:ext cx="556149" cy="590276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069" name="Group 2068"/>
            <p:cNvGrpSpPr/>
            <p:nvPr/>
          </p:nvGrpSpPr>
          <p:grpSpPr>
            <a:xfrm>
              <a:off x="4164197" y="2136291"/>
              <a:ext cx="731157" cy="3358491"/>
              <a:chOff x="4062542" y="1715507"/>
              <a:chExt cx="353504" cy="3358491"/>
            </a:xfrm>
          </p:grpSpPr>
          <p:cxnSp>
            <p:nvCxnSpPr>
              <p:cNvPr id="28" name="Straight Connector 27"/>
              <p:cNvCxnSpPr/>
              <p:nvPr/>
            </p:nvCxnSpPr>
            <p:spPr>
              <a:xfrm>
                <a:off x="4065195" y="2088673"/>
                <a:ext cx="350851" cy="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/>
              <p:cNvCxnSpPr/>
              <p:nvPr/>
            </p:nvCxnSpPr>
            <p:spPr>
              <a:xfrm>
                <a:off x="4065195" y="1715507"/>
                <a:ext cx="350851" cy="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/>
              <p:cNvCxnSpPr/>
              <p:nvPr/>
            </p:nvCxnSpPr>
            <p:spPr>
              <a:xfrm>
                <a:off x="4065195" y="2461839"/>
                <a:ext cx="350851" cy="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/>
              <p:cNvCxnSpPr/>
              <p:nvPr/>
            </p:nvCxnSpPr>
            <p:spPr>
              <a:xfrm>
                <a:off x="4065195" y="2835005"/>
                <a:ext cx="350851" cy="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/>
              <p:cNvCxnSpPr/>
              <p:nvPr/>
            </p:nvCxnSpPr>
            <p:spPr>
              <a:xfrm>
                <a:off x="4065195" y="3208171"/>
                <a:ext cx="350851" cy="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/>
              <p:cNvCxnSpPr/>
              <p:nvPr/>
            </p:nvCxnSpPr>
            <p:spPr>
              <a:xfrm>
                <a:off x="4065195" y="3581337"/>
                <a:ext cx="350851" cy="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/>
              <p:cNvCxnSpPr/>
              <p:nvPr/>
            </p:nvCxnSpPr>
            <p:spPr>
              <a:xfrm>
                <a:off x="4065195" y="3954503"/>
                <a:ext cx="350851" cy="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/>
              <p:cNvCxnSpPr/>
              <p:nvPr/>
            </p:nvCxnSpPr>
            <p:spPr>
              <a:xfrm>
                <a:off x="4065195" y="4327669"/>
                <a:ext cx="350851" cy="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/>
              <p:cNvCxnSpPr/>
              <p:nvPr/>
            </p:nvCxnSpPr>
            <p:spPr>
              <a:xfrm>
                <a:off x="4065195" y="4700835"/>
                <a:ext cx="350851" cy="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/>
              <p:cNvCxnSpPr/>
              <p:nvPr/>
            </p:nvCxnSpPr>
            <p:spPr>
              <a:xfrm>
                <a:off x="4062542" y="5073998"/>
                <a:ext cx="350851" cy="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070" name="TextBox 2069"/>
            <p:cNvSpPr txBox="1"/>
            <p:nvPr/>
          </p:nvSpPr>
          <p:spPr>
            <a:xfrm>
              <a:off x="3710507" y="4936953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20</a:t>
              </a:r>
              <a:endParaRPr lang="en-US" dirty="0"/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3710507" y="4190621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40</a:t>
              </a:r>
              <a:endParaRPr lang="en-US" dirty="0"/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3710507" y="3444289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60</a:t>
              </a:r>
              <a:endParaRPr lang="en-US" dirty="0"/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3716072" y="2697957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80</a:t>
              </a:r>
              <a:endParaRPr lang="en-US" dirty="0"/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3657562" y="1951625"/>
              <a:ext cx="5357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100</a:t>
              </a:r>
              <a:endParaRPr lang="en-US" dirty="0"/>
            </a:p>
          </p:txBody>
        </p:sp>
        <p:cxnSp>
          <p:nvCxnSpPr>
            <p:cNvPr id="2072" name="Straight Arrow Connector 2071"/>
            <p:cNvCxnSpPr/>
            <p:nvPr/>
          </p:nvCxnSpPr>
          <p:spPr>
            <a:xfrm>
              <a:off x="3277274" y="4620550"/>
              <a:ext cx="1305393" cy="501069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Arrow Connector 72"/>
            <p:cNvCxnSpPr/>
            <p:nvPr/>
          </p:nvCxnSpPr>
          <p:spPr>
            <a:xfrm flipH="1">
              <a:off x="4604786" y="4559953"/>
              <a:ext cx="1111184" cy="188501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Arrow Connector 77"/>
            <p:cNvCxnSpPr>
              <a:stCxn id="2050" idx="3"/>
            </p:cNvCxnSpPr>
            <p:nvPr/>
          </p:nvCxnSpPr>
          <p:spPr>
            <a:xfrm>
              <a:off x="3274926" y="2644466"/>
              <a:ext cx="1337670" cy="984489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Arrow Connector 81"/>
            <p:cNvCxnSpPr>
              <a:stCxn id="2053" idx="1"/>
            </p:cNvCxnSpPr>
            <p:nvPr/>
          </p:nvCxnSpPr>
          <p:spPr>
            <a:xfrm flipH="1">
              <a:off x="4582668" y="2478486"/>
              <a:ext cx="1109026" cy="965803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TextBox 45"/>
            <p:cNvSpPr txBox="1"/>
            <p:nvPr/>
          </p:nvSpPr>
          <p:spPr>
            <a:xfrm>
              <a:off x="2605808" y="1291823"/>
              <a:ext cx="3496945" cy="4129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Up </a:t>
              </a:r>
              <a:r>
                <a:rPr lang="en-US" b="1" u="sng" dirty="0" smtClean="0">
                  <a:solidFill>
                    <a:srgbClr val="C00000"/>
                  </a:solidFill>
                </a:rPr>
                <a:t>75 mA </a:t>
              </a:r>
              <a:r>
                <a:rPr lang="en-US" dirty="0" smtClean="0"/>
                <a:t>(held for a few minutes)</a:t>
              </a:r>
              <a:endParaRPr lang="en-US" dirty="0"/>
            </a:p>
          </p:txBody>
        </p:sp>
        <p:cxnSp>
          <p:nvCxnSpPr>
            <p:cNvPr id="86" name="Straight Arrow Connector 85"/>
            <p:cNvCxnSpPr>
              <a:stCxn id="46" idx="2"/>
            </p:cNvCxnSpPr>
            <p:nvPr/>
          </p:nvCxnSpPr>
          <p:spPr>
            <a:xfrm>
              <a:off x="4354282" y="1704760"/>
              <a:ext cx="228385" cy="143195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TextBox 70"/>
            <p:cNvSpPr txBox="1"/>
            <p:nvPr/>
          </p:nvSpPr>
          <p:spPr>
            <a:xfrm>
              <a:off x="542727" y="5378457"/>
              <a:ext cx="82426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CsK</a:t>
              </a:r>
              <a:r>
                <a:rPr lang="en-US" baseline="-25000" dirty="0" smtClean="0"/>
                <a:t>2</a:t>
              </a:r>
              <a:r>
                <a:rPr lang="en-US" dirty="0" smtClean="0"/>
                <a:t>Sb</a:t>
              </a:r>
              <a:endParaRPr lang="en-US" dirty="0"/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472822" y="3498596"/>
              <a:ext cx="82426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CsK</a:t>
              </a:r>
              <a:r>
                <a:rPr lang="en-US" baseline="-25000" dirty="0" smtClean="0"/>
                <a:t>2</a:t>
              </a:r>
              <a:r>
                <a:rPr lang="en-US" dirty="0" smtClean="0"/>
                <a:t>Sb</a:t>
              </a:r>
              <a:endParaRPr lang="en-US" dirty="0"/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7479176" y="5125186"/>
              <a:ext cx="7040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Cs</a:t>
              </a:r>
              <a:r>
                <a:rPr lang="en-US" baseline="-25000" dirty="0" smtClean="0"/>
                <a:t>3</a:t>
              </a:r>
              <a:r>
                <a:rPr lang="en-US" dirty="0" smtClean="0"/>
                <a:t>Sb</a:t>
              </a:r>
              <a:endParaRPr lang="en-US" dirty="0"/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6348870" y="2886457"/>
              <a:ext cx="86869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Na</a:t>
              </a:r>
              <a:r>
                <a:rPr lang="en-US" baseline="-25000" dirty="0" smtClean="0"/>
                <a:t>2</a:t>
              </a:r>
              <a:r>
                <a:rPr lang="en-US" dirty="0" smtClean="0"/>
                <a:t>KSb</a:t>
              </a:r>
              <a:endParaRPr lang="en-US" dirty="0"/>
            </a:p>
          </p:txBody>
        </p:sp>
        <p:cxnSp>
          <p:nvCxnSpPr>
            <p:cNvPr id="7" name="Straight Connector 6"/>
            <p:cNvCxnSpPr/>
            <p:nvPr/>
          </p:nvCxnSpPr>
          <p:spPr>
            <a:xfrm>
              <a:off x="4193286" y="4620550"/>
              <a:ext cx="799500" cy="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0019" y="814395"/>
            <a:ext cx="5458535" cy="1077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" name="TextBox 69"/>
          <p:cNvSpPr txBox="1"/>
          <p:nvPr/>
        </p:nvSpPr>
        <p:spPr>
          <a:xfrm>
            <a:off x="70452" y="846804"/>
            <a:ext cx="38266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The Cornell ERL injector </a:t>
            </a:r>
            <a:r>
              <a:rPr lang="en-US" b="1" dirty="0">
                <a:solidFill>
                  <a:srgbClr val="C00000"/>
                </a:solidFill>
              </a:rPr>
              <a:t>prototype </a:t>
            </a:r>
            <a:r>
              <a:rPr lang="en-US" b="1" dirty="0" smtClean="0">
                <a:solidFill>
                  <a:srgbClr val="C00000"/>
                </a:solidFill>
              </a:rPr>
              <a:t>has demonstrated the highest levels of average current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29 October - 1 November 2018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75999-CDF6-9B46-9F3F-7503503F82BE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733869" y="5982476"/>
            <a:ext cx="28926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mtClean="0">
                <a:solidFill>
                  <a:srgbClr val="C00000"/>
                </a:solidFill>
              </a:rPr>
              <a:t>But also GaAs</a:t>
            </a:r>
            <a:r>
              <a:rPr lang="en-US" b="1" dirty="0" smtClean="0">
                <a:solidFill>
                  <a:srgbClr val="C00000"/>
                </a:solidFill>
              </a:rPr>
              <a:t>, </a:t>
            </a:r>
            <a:r>
              <a:rPr lang="en-US" b="1" dirty="0" err="1" smtClean="0">
                <a:solidFill>
                  <a:srgbClr val="C00000"/>
                </a:solidFill>
              </a:rPr>
              <a:t>GaAsP</a:t>
            </a:r>
            <a:r>
              <a:rPr lang="en-US" b="1" dirty="0" smtClean="0">
                <a:solidFill>
                  <a:srgbClr val="C00000"/>
                </a:solidFill>
              </a:rPr>
              <a:t>, </a:t>
            </a:r>
            <a:r>
              <a:rPr lang="en-US" b="1" dirty="0" err="1" smtClean="0">
                <a:solidFill>
                  <a:srgbClr val="C00000"/>
                </a:solidFill>
              </a:rPr>
              <a:t>GaN</a:t>
            </a:r>
            <a:r>
              <a:rPr lang="mr-IN" b="1" dirty="0" smtClean="0">
                <a:solidFill>
                  <a:srgbClr val="C00000"/>
                </a:solidFill>
              </a:rPr>
              <a:t>…</a:t>
            </a:r>
            <a:endParaRPr lang="en-US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8368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EIC collaboration meeting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36219" y="56644"/>
            <a:ext cx="53925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prstClr val="white"/>
                </a:solidFill>
              </a:rPr>
              <a:t>Na</a:t>
            </a:r>
            <a:r>
              <a:rPr lang="en-US" sz="3600" baseline="-25000" dirty="0" smtClean="0">
                <a:solidFill>
                  <a:prstClr val="white"/>
                </a:solidFill>
              </a:rPr>
              <a:t>2</a:t>
            </a:r>
            <a:r>
              <a:rPr lang="en-US" sz="3600" dirty="0" smtClean="0">
                <a:solidFill>
                  <a:prstClr val="white"/>
                </a:solidFill>
              </a:rPr>
              <a:t>KSb: 24 hours long run</a:t>
            </a:r>
            <a:r>
              <a:rPr lang="mr-IN" sz="3600" dirty="0" smtClean="0">
                <a:solidFill>
                  <a:prstClr val="white"/>
                </a:solidFill>
              </a:rPr>
              <a:t>…</a:t>
            </a:r>
            <a:endParaRPr lang="en-US" sz="3600" dirty="0">
              <a:solidFill>
                <a:prstClr val="white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29 October - 1 November 2018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75999-CDF6-9B46-9F3F-7503503F82B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7200" y="5159501"/>
            <a:ext cx="84715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smtClean="0">
                <a:solidFill>
                  <a:srgbClr val="C00000"/>
                </a:solidFill>
              </a:rPr>
              <a:t>These results were possible because we choose </a:t>
            </a:r>
          </a:p>
          <a:p>
            <a:r>
              <a:rPr lang="en-US" sz="2800" b="1" i="1" dirty="0" smtClean="0">
                <a:solidFill>
                  <a:srgbClr val="C00000"/>
                </a:solidFill>
              </a:rPr>
              <a:t>investing</a:t>
            </a:r>
            <a:r>
              <a:rPr lang="en-US" sz="2800" i="1" dirty="0" smtClean="0">
                <a:solidFill>
                  <a:srgbClr val="C00000"/>
                </a:solidFill>
              </a:rPr>
              <a:t> </a:t>
            </a:r>
            <a:r>
              <a:rPr lang="en-US" sz="2800" b="1" i="1" dirty="0" smtClean="0">
                <a:solidFill>
                  <a:srgbClr val="C00000"/>
                </a:solidFill>
              </a:rPr>
              <a:t>in experimenting with cathode materials</a:t>
            </a:r>
            <a:r>
              <a:rPr lang="mr-IN" sz="2800" i="1" dirty="0" smtClean="0">
                <a:solidFill>
                  <a:srgbClr val="C00000"/>
                </a:solidFill>
              </a:rPr>
              <a:t>…</a:t>
            </a:r>
            <a:r>
              <a:rPr lang="en-US" sz="2800" i="1" dirty="0" smtClean="0">
                <a:solidFill>
                  <a:srgbClr val="C00000"/>
                </a:solidFill>
              </a:rPr>
              <a:t>.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1701526" y="807560"/>
            <a:ext cx="5365777" cy="4334808"/>
            <a:chOff x="23774400" y="14017773"/>
            <a:chExt cx="6697802" cy="5186641"/>
          </a:xfrm>
        </p:grpSpPr>
        <p:grpSp>
          <p:nvGrpSpPr>
            <p:cNvPr id="14" name="Group 13"/>
            <p:cNvGrpSpPr/>
            <p:nvPr/>
          </p:nvGrpSpPr>
          <p:grpSpPr>
            <a:xfrm>
              <a:off x="23774400" y="14017773"/>
              <a:ext cx="6697802" cy="5032227"/>
              <a:chOff x="23774400" y="14224040"/>
              <a:chExt cx="6697802" cy="5032227"/>
            </a:xfrm>
          </p:grpSpPr>
          <p:grpSp>
            <p:nvGrpSpPr>
              <p:cNvPr id="16" name="Group 15"/>
              <p:cNvGrpSpPr/>
              <p:nvPr/>
            </p:nvGrpSpPr>
            <p:grpSpPr>
              <a:xfrm>
                <a:off x="23774400" y="14224040"/>
                <a:ext cx="6697802" cy="5032227"/>
                <a:chOff x="23774400" y="14224040"/>
                <a:chExt cx="6697802" cy="5032227"/>
              </a:xfrm>
            </p:grpSpPr>
            <p:pic>
              <p:nvPicPr>
                <p:cNvPr id="18" name="Picture 11"/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3774400" y="14232915"/>
                  <a:ext cx="6697802" cy="502335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9" name="Rectangle 18"/>
                <p:cNvSpPr/>
                <p:nvPr/>
              </p:nvSpPr>
              <p:spPr>
                <a:xfrm>
                  <a:off x="25298401" y="14224040"/>
                  <a:ext cx="4038600" cy="33016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cxnSp>
            <p:nvCxnSpPr>
              <p:cNvPr id="17" name="Straight Connector 16"/>
              <p:cNvCxnSpPr/>
              <p:nvPr/>
            </p:nvCxnSpPr>
            <p:spPr>
              <a:xfrm>
                <a:off x="24650696" y="14608174"/>
                <a:ext cx="51816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5" name="TextBox 14"/>
            <p:cNvSpPr txBox="1"/>
            <p:nvPr/>
          </p:nvSpPr>
          <p:spPr>
            <a:xfrm>
              <a:off x="26416000" y="18804304"/>
              <a:ext cx="1627497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prstClr val="black"/>
                  </a:solidFill>
                  <a:latin typeface="Museo Sans 500"/>
                  <a:cs typeface="Times New Roman" panose="02020603050405020304" pitchFamily="18" charset="0"/>
                </a:rPr>
                <a:t>Time (hours)</a:t>
              </a: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6188676" y="752998"/>
            <a:ext cx="2740045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</a:rPr>
              <a:t>&gt; 2600 Coulombs</a:t>
            </a:r>
            <a:endParaRPr lang="en-US" sz="2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9523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31355</TotalTime>
  <Words>1906</Words>
  <Application>Microsoft Macintosh PowerPoint</Application>
  <PresentationFormat>On-screen Show (4:3)</PresentationFormat>
  <Paragraphs>413</Paragraphs>
  <Slides>31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9" baseType="lpstr">
      <vt:lpstr>Calibri</vt:lpstr>
      <vt:lpstr>Mangal</vt:lpstr>
      <vt:lpstr>Museo Sans 500</vt:lpstr>
      <vt:lpstr>Symbol</vt:lpstr>
      <vt:lpstr>Times</vt:lpstr>
      <vt:lpstr>Times New Roman</vt:lpstr>
      <vt:lpstr>Arial</vt:lpstr>
      <vt:lpstr>Office Theme</vt:lpstr>
      <vt:lpstr>High current polarized electron sources</vt:lpstr>
      <vt:lpstr>Outline</vt:lpstr>
      <vt:lpstr>eRHIC and the linac ring option</vt:lpstr>
      <vt:lpstr>Existing photocathodes </vt:lpstr>
      <vt:lpstr>State-of-the-art of polarized electron sources </vt:lpstr>
      <vt:lpstr>Distributed Bragg Reflector</vt:lpstr>
      <vt:lpstr>But QE alone is not sufficient</vt:lpstr>
      <vt:lpstr>ERL R&amp;D aimed at high average currents</vt:lpstr>
      <vt:lpstr>PowerPoint Presentation</vt:lpstr>
      <vt:lpstr>Alternatives to Cs-O for NEA</vt:lpstr>
      <vt:lpstr>Cs2Te over GaAs can yield NEA!!</vt:lpstr>
      <vt:lpstr>Mott polarimeter @SLAC</vt:lpstr>
      <vt:lpstr>Photocathode Lab</vt:lpstr>
      <vt:lpstr>Mott polarimeter @ CU</vt:lpstr>
      <vt:lpstr>Cs2Te on GaAs</vt:lpstr>
      <vt:lpstr>Growth Cs2Te on GaAs</vt:lpstr>
      <vt:lpstr>Cs2Te on GaAs</vt:lpstr>
      <vt:lpstr>Cs2Te on GaAs</vt:lpstr>
      <vt:lpstr>Electron beam polarization</vt:lpstr>
      <vt:lpstr>3 weeks ago…</vt:lpstr>
      <vt:lpstr>Last week results</vt:lpstr>
      <vt:lpstr>Polarization in few days</vt:lpstr>
      <vt:lpstr>In the near future</vt:lpstr>
      <vt:lpstr>Conclusions</vt:lpstr>
      <vt:lpstr>PowerPoint Presentation</vt:lpstr>
      <vt:lpstr>PowerPoint Presentation</vt:lpstr>
      <vt:lpstr>Nitrides</vt:lpstr>
      <vt:lpstr>Alternative approaches</vt:lpstr>
      <vt:lpstr>CrO2</vt:lpstr>
      <vt:lpstr>Spin filters</vt:lpstr>
      <vt:lpstr>Can we make real electron beams?</vt:lpstr>
    </vt:vector>
  </TitlesOfParts>
  <LinksUpToDate>false</LinksUpToDate>
  <SharedDoc>false</SharedDoc>
  <HyperlinksChanged>false</HyperlinksChanged>
  <AppVersion>15.0023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Jeanne Butler</dc:creator>
  <cp:lastModifiedBy>Microsoft Office User</cp:lastModifiedBy>
  <cp:revision>175</cp:revision>
  <cp:lastPrinted>2018-11-01T12:21:22Z</cp:lastPrinted>
  <dcterms:created xsi:type="dcterms:W3CDTF">2010-10-18T16:36:26Z</dcterms:created>
  <dcterms:modified xsi:type="dcterms:W3CDTF">2018-11-01T14:48:40Z</dcterms:modified>
</cp:coreProperties>
</file>