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73" r:id="rId4"/>
    <p:sldId id="258" r:id="rId5"/>
    <p:sldId id="259" r:id="rId6"/>
    <p:sldId id="260" r:id="rId7"/>
    <p:sldId id="272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46"/>
  </p:normalViewPr>
  <p:slideViewPr>
    <p:cSldViewPr snapToGrid="0" snapToObjects="1">
      <p:cViewPr varScale="1">
        <p:scale>
          <a:sx n="88" d="100"/>
          <a:sy n="88" d="100"/>
        </p:scale>
        <p:origin x="642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D1A43-4927-448A-8709-1A639C18A13E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C55E-B25D-49F7-AC7B-3685D67F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7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5673" y="2215661"/>
            <a:ext cx="4741984" cy="1774948"/>
          </a:xfrm>
        </p:spPr>
        <p:txBody>
          <a:bodyPr>
            <a:normAutofit fontScale="90000"/>
          </a:bodyPr>
          <a:lstStyle/>
          <a:p>
            <a:r>
              <a:rPr lang="en-US" dirty="0"/>
              <a:t>Why does the EIC require strong hadron cooling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263656"/>
            <a:ext cx="4741984" cy="958975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F. Willeke</a:t>
            </a:r>
          </a:p>
          <a:p>
            <a:r>
              <a:rPr lang="en-US" sz="3600" dirty="0"/>
              <a:t>BNL</a:t>
            </a:r>
          </a:p>
          <a:p>
            <a:r>
              <a:rPr lang="en-US" dirty="0"/>
              <a:t>October 30, 2018</a:t>
            </a:r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411A8-C6A4-4C5E-A63D-6DE2F74D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0125"/>
            <a:ext cx="7886700" cy="656576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55A2C-53C3-4362-A67A-09DC6DA4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AF914-3DCE-40AB-9187-205DF96379F6}"/>
              </a:ext>
            </a:extLst>
          </p:cNvPr>
          <p:cNvSpPr txBox="1"/>
          <p:nvPr/>
        </p:nvSpPr>
        <p:spPr>
          <a:xfrm>
            <a:off x="334638" y="1394440"/>
            <a:ext cx="86712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Strong hadron cooling is necessary to exploit the capacity in high beam intensity in maximizing luminosity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eRHIC Strong hadron cooling should boost the peak luminosity by a factor of ~2.5, but the average luminosity by factor four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Strong hadron cooling is desirable to provide a safety margin for managing noise effects, residual crab-crossing effects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are several methods of strong hadron cooling under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First experimental results being discussed </a:t>
            </a:r>
          </a:p>
        </p:txBody>
      </p:sp>
    </p:spTree>
    <p:extLst>
      <p:ext uri="{BB962C8B-B14F-4D97-AF65-F5344CB8AC3E}">
        <p14:creationId xmlns:p14="http://schemas.microsoft.com/office/powerpoint/2010/main" val="189072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003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68" y="1559811"/>
            <a:ext cx="8625908" cy="4351338"/>
          </a:xfrm>
        </p:spPr>
        <p:txBody>
          <a:bodyPr/>
          <a:lstStyle/>
          <a:p>
            <a:r>
              <a:rPr lang="en-US" dirty="0"/>
              <a:t>Luminosity and IBS</a:t>
            </a:r>
          </a:p>
          <a:p>
            <a:r>
              <a:rPr lang="en-US" dirty="0"/>
              <a:t>High Luminosity parameters for JLEIC and eRHIC</a:t>
            </a:r>
          </a:p>
          <a:p>
            <a:r>
              <a:rPr lang="en-US" dirty="0"/>
              <a:t>Methods of strong Hadron Cooling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B453E-969C-4632-897A-3A6FF7F4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Intra beam scattering limits luminosity lifetime (and luminosity)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A97F4-B7BD-4D3B-908E-EFC0C2D93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6" y="1825625"/>
            <a:ext cx="8146234" cy="4351338"/>
          </a:xfrm>
        </p:spPr>
        <p:txBody>
          <a:bodyPr>
            <a:normAutofit/>
          </a:bodyPr>
          <a:lstStyle/>
          <a:p>
            <a:r>
              <a:rPr lang="en-US" dirty="0"/>
              <a:t>Intrabeam scattering: Lorentz boosted multiple Coulomb scattering inside bunches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/>
              <a:t>Growth rate depends on N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baseline="30000" dirty="0">
                <a:latin typeface="Symbol" panose="05050102010706020507" pitchFamily="18" charset="2"/>
              </a:rPr>
              <a:t>-1</a:t>
            </a:r>
            <a:r>
              <a:rPr lang="en-US" dirty="0"/>
              <a:t>/ (</a:t>
            </a:r>
            <a:r>
              <a:rPr lang="en-US" dirty="0" err="1">
                <a:latin typeface="Symbol" panose="05050102010706020507" pitchFamily="18" charset="2"/>
              </a:rPr>
              <a:t>e</a:t>
            </a:r>
            <a:r>
              <a:rPr lang="en-US" baseline="-25000" dirty="0" err="1"/>
              <a:t>x</a:t>
            </a:r>
            <a:r>
              <a:rPr lang="en-US" dirty="0" err="1">
                <a:latin typeface="Symbol" panose="05050102010706020507" pitchFamily="18" charset="2"/>
              </a:rPr>
              <a:t>e</a:t>
            </a:r>
            <a:r>
              <a:rPr lang="en-US" baseline="-25000" dirty="0" err="1"/>
              <a:t>y</a:t>
            </a:r>
            <a:r>
              <a:rPr lang="en-US" dirty="0" err="1">
                <a:latin typeface="Symbol" panose="05050102010706020507" pitchFamily="18" charset="2"/>
              </a:rPr>
              <a:t>e</a:t>
            </a:r>
            <a:r>
              <a:rPr lang="en-US" baseline="-25000" dirty="0" err="1"/>
              <a:t>s</a:t>
            </a:r>
            <a:r>
              <a:rPr lang="en-US" dirty="0"/>
              <a:t>)</a:t>
            </a:r>
            <a:r>
              <a:rPr lang="en-US" baseline="-25000" dirty="0"/>
              <a:t>   </a:t>
            </a:r>
          </a:p>
          <a:p>
            <a:pPr marL="0" indent="0">
              <a:buNone/>
            </a:pPr>
            <a:r>
              <a:rPr lang="en-US" baseline="-25000" dirty="0"/>
              <a:t>    </a:t>
            </a:r>
            <a:r>
              <a:rPr lang="en-US" sz="2000" dirty="0"/>
              <a:t>(assuming adiabatic damping for hadrons)</a:t>
            </a:r>
          </a:p>
          <a:p>
            <a:pPr>
              <a:buFontTx/>
              <a:buChar char="-"/>
            </a:pPr>
            <a:r>
              <a:rPr lang="en-US" dirty="0"/>
              <a:t>Transverse growths depends on the square of the dispersion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80493-12E3-4551-92F0-605A39D0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BF7A4C-FAC5-404A-98DE-4A59B140E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4" y="2817053"/>
            <a:ext cx="4549603" cy="96007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561F92F-E452-4DB2-9549-62F5AE348AA3}"/>
              </a:ext>
            </a:extLst>
          </p:cNvPr>
          <p:cNvSpPr/>
          <p:nvPr/>
        </p:nvSpPr>
        <p:spPr>
          <a:xfrm>
            <a:off x="2078767" y="2769983"/>
            <a:ext cx="5031393" cy="12164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93ACA-0C58-48A3-9011-81BEBD021260}"/>
              </a:ext>
            </a:extLst>
          </p:cNvPr>
          <p:cNvSpPr txBox="1"/>
          <p:nvPr/>
        </p:nvSpPr>
        <p:spPr>
          <a:xfrm>
            <a:off x="5126778" y="3357462"/>
            <a:ext cx="1362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longitudinal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62AF9-101A-4060-B1A4-EB0FD16565B6}"/>
              </a:ext>
            </a:extLst>
          </p:cNvPr>
          <p:cNvSpPr/>
          <p:nvPr/>
        </p:nvSpPr>
        <p:spPr>
          <a:xfrm>
            <a:off x="4017223" y="3617054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transverse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A5C866-1D09-4EBB-A461-95BCE9AC6693}"/>
              </a:ext>
            </a:extLst>
          </p:cNvPr>
          <p:cNvSpPr txBox="1"/>
          <p:nvPr/>
        </p:nvSpPr>
        <p:spPr>
          <a:xfrm>
            <a:off x="4903365" y="2927758"/>
            <a:ext cx="151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 in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7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B7D6-6556-4548-845B-B8A447B96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205"/>
            <a:ext cx="7886700" cy="5772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EIC Luminosity and IBS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373FC3-BF48-4449-94BB-171019A5C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1809" y="1047896"/>
                <a:ext cx="6936336" cy="754289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𝑥𝑝</m:t>
                                </m:r>
                              </m:sub>
                            </m:sSub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373FC3-BF48-4449-94BB-171019A5C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809" y="1047896"/>
                <a:ext cx="6936336" cy="754289"/>
              </a:xfrm>
              <a:blipFill>
                <a:blip r:embed="rId2"/>
                <a:stretch>
                  <a:fillRect t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21C51-DAF1-42D6-A92F-223033FF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7EEA9-ED00-4721-AE9B-62B0ED8EF14F}"/>
              </a:ext>
            </a:extLst>
          </p:cNvPr>
          <p:cNvSpPr txBox="1"/>
          <p:nvPr/>
        </p:nvSpPr>
        <p:spPr>
          <a:xfrm>
            <a:off x="1476297" y="2022599"/>
            <a:ext cx="673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Luminosity is also limited by strength of beam-beam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E00DF1-8250-4103-8A08-8A707523FD1F}"/>
                  </a:ext>
                </a:extLst>
              </p:cNvPr>
              <p:cNvSpPr txBox="1"/>
              <p:nvPr/>
            </p:nvSpPr>
            <p:spPr>
              <a:xfrm>
                <a:off x="1839650" y="2485109"/>
                <a:ext cx="4681923" cy="73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E00DF1-8250-4103-8A08-8A707523F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50" y="2485109"/>
                <a:ext cx="4681923" cy="73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8E0DCE-4036-4794-BC9F-EA7E4E3703B2}"/>
                  </a:ext>
                </a:extLst>
              </p:cNvPr>
              <p:cNvSpPr txBox="1"/>
              <p:nvPr/>
            </p:nvSpPr>
            <p:spPr>
              <a:xfrm>
                <a:off x="6865490" y="2602292"/>
                <a:ext cx="204318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8E0DCE-4036-4794-BC9F-EA7E4E370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490" y="2602292"/>
                <a:ext cx="2043188" cy="298415"/>
              </a:xfrm>
              <a:prstGeom prst="rect">
                <a:avLst/>
              </a:prstGeom>
              <a:blipFill>
                <a:blip r:embed="rId4"/>
                <a:stretch>
                  <a:fillRect l="-1194" r="-29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B3EFD9-7556-4CB8-A138-CC1A28711DC0}"/>
                  </a:ext>
                </a:extLst>
              </p:cNvPr>
              <p:cNvSpPr txBox="1"/>
              <p:nvPr/>
            </p:nvSpPr>
            <p:spPr>
              <a:xfrm>
                <a:off x="4180611" y="3343098"/>
                <a:ext cx="1701076" cy="5312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𝒊𝒃𝒔</m:t>
                            </m:r>
                          </m:sub>
                        </m:sSub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B3EFD9-7556-4CB8-A138-CC1A28711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611" y="3343098"/>
                <a:ext cx="1701076" cy="531236"/>
              </a:xfrm>
              <a:prstGeom prst="rect">
                <a:avLst/>
              </a:prstGeom>
              <a:blipFill>
                <a:blip r:embed="rId5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C587A71-B096-48D3-902D-F31F0F8D1D01}"/>
              </a:ext>
            </a:extLst>
          </p:cNvPr>
          <p:cNvSpPr txBox="1"/>
          <p:nvPr/>
        </p:nvSpPr>
        <p:spPr>
          <a:xfrm>
            <a:off x="171809" y="2505610"/>
            <a:ext cx="173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Beam-beam </a:t>
            </a:r>
            <a:r>
              <a:rPr lang="en-US" dirty="0" err="1"/>
              <a:t>Tunshift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4A4FF-1E25-4D66-934A-058F6EE2CBDB}"/>
              </a:ext>
            </a:extLst>
          </p:cNvPr>
          <p:cNvSpPr txBox="1"/>
          <p:nvPr/>
        </p:nvSpPr>
        <p:spPr>
          <a:xfrm>
            <a:off x="101972" y="3411111"/>
            <a:ext cx="340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IBS growth 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43ED1D-31E2-4F13-9E0D-4126BD13749C}"/>
              </a:ext>
            </a:extLst>
          </p:cNvPr>
          <p:cNvSpPr txBox="1"/>
          <p:nvPr/>
        </p:nvSpPr>
        <p:spPr>
          <a:xfrm>
            <a:off x="-90488" y="3962205"/>
            <a:ext cx="91775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Start:</a:t>
            </a:r>
            <a:r>
              <a:rPr lang="en-US" sz="2000" dirty="0"/>
              <a:t> maximum, well optimized luminosity without cooling, </a:t>
            </a:r>
          </a:p>
          <a:p>
            <a:r>
              <a:rPr lang="en-US" sz="2000" b="1" u="sng" dirty="0"/>
              <a:t>Then:</a:t>
            </a:r>
            <a:r>
              <a:rPr lang="en-US" sz="2000" b="1" dirty="0"/>
              <a:t>  </a:t>
            </a:r>
            <a:r>
              <a:rPr lang="en-US" sz="2000" dirty="0"/>
              <a:t>increase luminosity</a:t>
            </a:r>
          </a:p>
          <a:p>
            <a:r>
              <a:rPr lang="en-US" sz="2000" dirty="0"/>
              <a:t>For example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Increase </a:t>
            </a:r>
            <a:r>
              <a:rPr lang="en-US" sz="2000" dirty="0" err="1">
                <a:latin typeface="Arial Narrow" panose="020B0606020202030204" pitchFamily="34" charset="0"/>
                <a:sym typeface="Wingdings" panose="05000000000000000000" pitchFamily="2" charset="2"/>
              </a:rPr>
              <a:t>n</a:t>
            </a:r>
            <a:r>
              <a:rPr lang="en-US" sz="2000" baseline="-25000" dirty="0" err="1">
                <a:latin typeface="Arial Narrow" panose="020B0606020202030204" pitchFamily="34" charset="0"/>
                <a:sym typeface="Wingdings" panose="05000000000000000000" pitchFamily="2" charset="2"/>
              </a:rPr>
              <a:t>b</a:t>
            </a:r>
            <a:r>
              <a:rPr lang="en-U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  N</a:t>
            </a:r>
            <a:r>
              <a:rPr lang="en-US" sz="2000" baseline="-25000" dirty="0">
                <a:latin typeface="Arial Narrow" panose="020B0606020202030204" pitchFamily="34" charset="0"/>
                <a:sym typeface="Wingdings" panose="05000000000000000000" pitchFamily="2" charset="2"/>
              </a:rPr>
              <a:t>p</a:t>
            </a:r>
            <a:r>
              <a:rPr lang="en-U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 , </a:t>
            </a:r>
            <a:r>
              <a:rPr lang="en-US" sz="2000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en-US" sz="2000" baseline="-25000" dirty="0">
                <a:latin typeface="Arial Narrow" panose="020B0606020202030204" pitchFamily="34" charset="0"/>
                <a:sym typeface="Wingdings" panose="05000000000000000000" pitchFamily="2" charset="2"/>
              </a:rPr>
              <a:t>x</a:t>
            </a:r>
            <a:r>
              <a:rPr lang="en-U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, </a:t>
            </a:r>
            <a:r>
              <a:rPr lang="en-US" sz="2000" dirty="0" err="1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en-US" sz="2000" baseline="-25000" dirty="0" err="1">
                <a:latin typeface="Arial Narrow" panose="020B0606020202030204" pitchFamily="34" charset="0"/>
                <a:sym typeface="Wingdings" panose="05000000000000000000" pitchFamily="2" charset="2"/>
              </a:rPr>
              <a:t>y</a:t>
            </a:r>
            <a:r>
              <a:rPr lang="en-U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 , scale down with </a:t>
            </a:r>
            <a:r>
              <a:rPr lang="en-US" sz="2000" dirty="0" err="1">
                <a:latin typeface="Arial Narrow" panose="020B0606020202030204" pitchFamily="34" charset="0"/>
                <a:sym typeface="Wingdings" panose="05000000000000000000" pitchFamily="2" charset="2"/>
              </a:rPr>
              <a:t>n</a:t>
            </a:r>
            <a:r>
              <a:rPr lang="en-US" sz="2000" baseline="-25000" dirty="0" err="1">
                <a:latin typeface="Arial Narrow" panose="020B0606020202030204" pitchFamily="34" charset="0"/>
                <a:sym typeface="Wingdings" panose="05000000000000000000" pitchFamily="2" charset="2"/>
              </a:rPr>
              <a:t>b</a:t>
            </a:r>
            <a:r>
              <a:rPr lang="en-US" sz="2000" baseline="-25000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, </a:t>
            </a:r>
            <a:r>
              <a:rPr lang="en-US" sz="2000" dirty="0" err="1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en-US" sz="2000" baseline="-25000" dirty="0" err="1">
                <a:latin typeface="Arial Narrow" panose="020B0606020202030204" pitchFamily="34" charset="0"/>
                <a:sym typeface="Wingdings" panose="05000000000000000000" pitchFamily="2" charset="2"/>
              </a:rPr>
              <a:t>s</a:t>
            </a:r>
            <a:r>
              <a:rPr lang="en-US" sz="2000" baseline="-25000" dirty="0">
                <a:latin typeface="Arial Narrow" panose="020B0606020202030204" pitchFamily="34" charset="0"/>
                <a:sym typeface="Wingdings" panose="05000000000000000000" pitchFamily="2" charset="2"/>
              </a:rPr>
              <a:t>,</a:t>
            </a:r>
            <a:r>
              <a:rPr lang="en-U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2000" baseline="-25000" dirty="0" err="1">
                <a:latin typeface="Arial Narrow" panose="020B0606020202030204" pitchFamily="34" charset="0"/>
                <a:sym typeface="Wingdings" panose="05000000000000000000" pitchFamily="2" charset="2"/>
              </a:rPr>
              <a:t>s</a:t>
            </a:r>
            <a:r>
              <a:rPr lang="en-U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 scale with 1/</a:t>
            </a:r>
            <a:r>
              <a:rPr lang="en-US" sz="2000" dirty="0" err="1">
                <a:latin typeface="Arial Narrow" panose="020B0606020202030204" pitchFamily="34" charset="0"/>
                <a:sym typeface="Wingdings" panose="05000000000000000000" pitchFamily="2" charset="2"/>
              </a:rPr>
              <a:t>n</a:t>
            </a:r>
            <a:r>
              <a:rPr lang="en-US" sz="2000" baseline="-25000" dirty="0" err="1">
                <a:latin typeface="Arial Narrow" panose="020B0606020202030204" pitchFamily="34" charset="0"/>
                <a:sym typeface="Wingdings" panose="05000000000000000000" pitchFamily="2" charset="2"/>
              </a:rPr>
              <a:t>b</a:t>
            </a:r>
            <a:r>
              <a:rPr lang="en-US" sz="2000">
                <a:latin typeface="Arial Narrow" panose="020B0606020202030204" pitchFamily="34" charset="0"/>
                <a:sym typeface="Wingdings" panose="05000000000000000000" pitchFamily="2" charset="2"/>
              </a:rPr>
              <a:t>, reduce </a:t>
            </a:r>
            <a:r>
              <a:rPr lang="en-US" sz="2000" dirty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2000">
                <a:latin typeface="Symbol" panose="05050102010706020507" pitchFamily="18" charset="2"/>
                <a:sym typeface="Wingdings" panose="05000000000000000000" pitchFamily="2" charset="2"/>
              </a:rPr>
              <a:t>, </a:t>
            </a:r>
            <a:r>
              <a:rPr lang="en-US" sz="200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ym typeface="Wingdings" panose="05000000000000000000" pitchFamily="2" charset="2"/>
              </a:rPr>
              <a:t>1</a:t>
            </a:r>
            <a:r>
              <a:rPr lang="en-US" sz="2000" dirty="0">
                <a:sym typeface="Wingdings" panose="05000000000000000000" pitchFamily="2" charset="2"/>
              </a:rPr>
              <a:t>/</a:t>
            </a:r>
            <a:r>
              <a:rPr lang="en-US" sz="2000" i="1" dirty="0" err="1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sz="2000" i="1" baseline="-25000" dirty="0" err="1">
                <a:sym typeface="Wingdings" panose="05000000000000000000" pitchFamily="2" charset="2"/>
              </a:rPr>
              <a:t>ibs</a:t>
            </a:r>
            <a:r>
              <a:rPr lang="en-US" sz="2000" i="1" baseline="-25000" dirty="0"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scales with </a:t>
            </a:r>
            <a:r>
              <a:rPr lang="en-US" sz="2000" dirty="0" err="1">
                <a:sym typeface="Wingdings" panose="05000000000000000000" pitchFamily="2" charset="2"/>
              </a:rPr>
              <a:t>n</a:t>
            </a:r>
            <a:r>
              <a:rPr lang="en-US" sz="2000" baseline="-25000" dirty="0" err="1">
                <a:sym typeface="Wingdings" panose="05000000000000000000" pitchFamily="2" charset="2"/>
              </a:rPr>
              <a:t>b</a:t>
            </a:r>
            <a:r>
              <a:rPr lang="en-US" sz="2000" baseline="-25000" dirty="0">
                <a:sym typeface="Wingdings" panose="05000000000000000000" pitchFamily="2" charset="2"/>
              </a:rPr>
              <a:t>  </a:t>
            </a:r>
            <a:r>
              <a:rPr lang="en-US" sz="2000" baseline="-25000" dirty="0">
                <a:latin typeface="Arial Narrow" panose="020B0606020202030204" pitchFamily="34" charset="0"/>
                <a:sym typeface="Wingdings" panose="05000000000000000000" pitchFamily="2" charset="2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need cooling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Decrease </a:t>
            </a:r>
            <a:r>
              <a:rPr lang="en-US" sz="2000" dirty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2000" dirty="0">
                <a:sym typeface="Wingdings" panose="05000000000000000000" pitchFamily="2" charset="2"/>
              </a:rPr>
              <a:t> need to decrease </a:t>
            </a:r>
            <a:r>
              <a:rPr lang="en-US" sz="2000" dirty="0" err="1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2000" baseline="-25000" dirty="0" err="1">
                <a:sym typeface="Wingdings" panose="05000000000000000000" pitchFamily="2" charset="2"/>
              </a:rPr>
              <a:t>s</a:t>
            </a:r>
            <a:r>
              <a:rPr lang="en-US" sz="2000" dirty="0">
                <a:sym typeface="Wingdings" panose="05000000000000000000" pitchFamily="2" charset="2"/>
              </a:rPr>
              <a:t> by </a:t>
            </a:r>
            <a:r>
              <a:rPr lang="en-US" sz="2000" dirty="0" err="1">
                <a:sym typeface="Wingdings" panose="05000000000000000000" pitchFamily="2" charset="2"/>
              </a:rPr>
              <a:t>incr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U</a:t>
            </a:r>
            <a:r>
              <a:rPr lang="en-US" sz="2000" baseline="-25000" dirty="0" err="1">
                <a:sym typeface="Wingdings" panose="05000000000000000000" pitchFamily="2" charset="2"/>
              </a:rPr>
              <a:t>rf</a:t>
            </a:r>
            <a:r>
              <a:rPr lang="en-US" sz="2000" dirty="0">
                <a:sym typeface="Wingdings" panose="05000000000000000000" pitchFamily="2" charset="2"/>
              </a:rPr>
              <a:t>   </a:t>
            </a:r>
            <a:r>
              <a:rPr lang="en-US" sz="2000" dirty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2000" baseline="-25000" dirty="0">
                <a:sym typeface="Wingdings" panose="05000000000000000000" pitchFamily="2" charset="2"/>
              </a:rPr>
              <a:t>e</a:t>
            </a:r>
            <a:r>
              <a:rPr lang="en-US" sz="2000" dirty="0">
                <a:sym typeface="Wingdings" panose="05000000000000000000" pitchFamily="2" charset="2"/>
              </a:rPr>
              <a:t> larger + more </a:t>
            </a:r>
            <a:r>
              <a:rPr lang="en-US" sz="2000" dirty="0" err="1">
                <a:sym typeface="Wingdings" panose="05000000000000000000" pitchFamily="2" charset="2"/>
              </a:rPr>
              <a:t>nonlin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>
                <a:latin typeface="Symbol" panose="05050102010706020507" pitchFamily="18" charset="2"/>
                <a:sym typeface="Wingdings" panose="05000000000000000000" pitchFamily="2" charset="2"/>
              </a:rPr>
              <a:t>x</a:t>
            </a:r>
          </a:p>
          <a:p>
            <a:r>
              <a:rPr lang="en-US" sz="2000" dirty="0">
                <a:latin typeface="Symbol" panose="05050102010706020507" pitchFamily="18" charset="2"/>
                <a:sym typeface="Wingdings" panose="05000000000000000000" pitchFamily="2" charset="2"/>
              </a:rPr>
              <a:t>      </a:t>
            </a:r>
            <a:r>
              <a:rPr lang="en-US" sz="2000" dirty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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need cooling 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2FC77D9-7359-4589-9ED4-B00CC1EDF24C}"/>
                  </a:ext>
                </a:extLst>
              </p:cNvPr>
              <p:cNvSpPr/>
              <p:nvPr/>
            </p:nvSpPr>
            <p:spPr>
              <a:xfrm>
                <a:off x="6819621" y="1106698"/>
                <a:ext cx="1961468" cy="424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2FC77D9-7359-4589-9ED4-B00CC1EDF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621" y="1106698"/>
                <a:ext cx="1961468" cy="424283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40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D9A7-0EE5-448B-A315-CC0AE703B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9545"/>
          </a:xfrm>
        </p:spPr>
        <p:txBody>
          <a:bodyPr/>
          <a:lstStyle/>
          <a:p>
            <a:r>
              <a:rPr lang="en-US" dirty="0"/>
              <a:t>Emittance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C00E4-2B4C-44B7-ACFA-6AED28AC9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3" y="1782329"/>
            <a:ext cx="9069354" cy="3613355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/>
              <a:t>Intrabeam scattering</a:t>
            </a:r>
          </a:p>
          <a:p>
            <a:r>
              <a:rPr lang="en-US" sz="1800" dirty="0"/>
              <a:t>Noisy beam-beam offset  and beam-beam interaction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Residual effects of crab crossing (effect of sinusoidal RF field) 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Dipole noise and tune-shift with amplitude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Beam-Gas scattering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Nonlinear diffusion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4A62-A99A-4BCB-8DFF-76F5A409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0F12B9-ACFA-4086-879E-AE456E44D1B7}"/>
              </a:ext>
            </a:extLst>
          </p:cNvPr>
          <p:cNvSpPr txBox="1"/>
          <p:nvPr/>
        </p:nvSpPr>
        <p:spPr>
          <a:xfrm>
            <a:off x="4969623" y="2626974"/>
            <a:ext cx="4030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Random bb offset 5% of sigma, </a:t>
            </a:r>
          </a:p>
          <a:p>
            <a:r>
              <a:rPr lang="en-US" i="1" dirty="0"/>
              <a:t>1.6 micron , 1</a:t>
            </a:r>
            <a:r>
              <a:rPr lang="en-US" i="1" dirty="0">
                <a:latin typeface="Symbol" panose="05050102010706020507" pitchFamily="18" charset="2"/>
              </a:rPr>
              <a:t>s</a:t>
            </a:r>
            <a:r>
              <a:rPr lang="en-US" i="1" dirty="0"/>
              <a:t> particle, 10 sec storage time  ~1% emittance growth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5F9384-72FD-4D32-99BF-D23B7BCD1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143446" y="2554417"/>
            <a:ext cx="4663476" cy="1455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0034E3-5CEA-4203-B67C-7BE4547D3310}"/>
              </a:ext>
            </a:extLst>
          </p:cNvPr>
          <p:cNvSpPr txBox="1"/>
          <p:nvPr/>
        </p:nvSpPr>
        <p:spPr>
          <a:xfrm>
            <a:off x="124704" y="1156819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 will not only IBS, but also other sources of emittance growth</a:t>
            </a:r>
          </a:p>
        </p:txBody>
      </p:sp>
    </p:spTree>
    <p:extLst>
      <p:ext uri="{BB962C8B-B14F-4D97-AF65-F5344CB8AC3E}">
        <p14:creationId xmlns:p14="http://schemas.microsoft.com/office/powerpoint/2010/main" val="429452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7184-3F08-465F-B3C5-10B1B14A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27" y="217738"/>
            <a:ext cx="7886700" cy="423311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eRHIC High Luminosity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E6ABA-A1F3-4329-967E-79BCB4A8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E33A3-73D7-4EDF-818A-FA0E69E8D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34" y="1185604"/>
            <a:ext cx="3922381" cy="5413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16AA07-26B9-4DF8-B85D-541D1463B64F}"/>
              </a:ext>
            </a:extLst>
          </p:cNvPr>
          <p:cNvSpPr txBox="1"/>
          <p:nvPr/>
        </p:nvSpPr>
        <p:spPr>
          <a:xfrm>
            <a:off x="3858209" y="723134"/>
            <a:ext cx="1670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Strong cooling required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9F038F-096D-467C-BBB5-47098E374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376" y="1267689"/>
            <a:ext cx="1474550" cy="53310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0529D4-75C2-45C7-B1CC-A97EA5B20802}"/>
              </a:ext>
            </a:extLst>
          </p:cNvPr>
          <p:cNvSpPr txBox="1"/>
          <p:nvPr/>
        </p:nvSpPr>
        <p:spPr>
          <a:xfrm>
            <a:off x="5537508" y="727811"/>
            <a:ext cx="14745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 cooling required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7577C2-6715-480A-B99A-E4BCBF202ADD}"/>
              </a:ext>
            </a:extLst>
          </p:cNvPr>
          <p:cNvSpPr/>
          <p:nvPr/>
        </p:nvSpPr>
        <p:spPr>
          <a:xfrm>
            <a:off x="3988632" y="5473945"/>
            <a:ext cx="789897" cy="513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8F5240-6A16-4262-A967-6AAC0E8E770C}"/>
              </a:ext>
            </a:extLst>
          </p:cNvPr>
          <p:cNvSpPr/>
          <p:nvPr/>
        </p:nvSpPr>
        <p:spPr>
          <a:xfrm>
            <a:off x="4296747" y="6130190"/>
            <a:ext cx="841991" cy="400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1C54F1-17E2-4C75-960F-51476E57D04A}"/>
              </a:ext>
            </a:extLst>
          </p:cNvPr>
          <p:cNvSpPr/>
          <p:nvPr/>
        </p:nvSpPr>
        <p:spPr>
          <a:xfrm>
            <a:off x="4019551" y="1827258"/>
            <a:ext cx="923924" cy="854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0EEBBA-05F9-4D05-BEE5-20E222B2C9F9}"/>
              </a:ext>
            </a:extLst>
          </p:cNvPr>
          <p:cNvSpPr/>
          <p:nvPr/>
        </p:nvSpPr>
        <p:spPr>
          <a:xfrm>
            <a:off x="5537508" y="1866900"/>
            <a:ext cx="825192" cy="814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EA848F-4CDD-4311-A624-5EB4F9EB6375}"/>
              </a:ext>
            </a:extLst>
          </p:cNvPr>
          <p:cNvSpPr/>
          <p:nvPr/>
        </p:nvSpPr>
        <p:spPr>
          <a:xfrm>
            <a:off x="5374041" y="5408863"/>
            <a:ext cx="912460" cy="57849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ABFE7E-6707-4CFB-A854-8F8CD9417D8E}"/>
              </a:ext>
            </a:extLst>
          </p:cNvPr>
          <p:cNvSpPr/>
          <p:nvPr/>
        </p:nvSpPr>
        <p:spPr>
          <a:xfrm>
            <a:off x="5807913" y="6234113"/>
            <a:ext cx="750050" cy="2524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2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397" y="112516"/>
            <a:ext cx="7794983" cy="480131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JLEIC </a:t>
            </a:r>
            <a:r>
              <a:rPr lang="en-US" altLang="en-US" sz="2800" i="1" dirty="0">
                <a:solidFill>
                  <a:srgbClr val="0000FF"/>
                </a:solidFill>
                <a:latin typeface="Arial" charset="0"/>
                <a:cs typeface="Arial" charset="0"/>
              </a:rPr>
              <a:t>e-p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Parameters (pre-CDR, Yuhong Zhang)I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840706"/>
              </p:ext>
            </p:extLst>
          </p:nvPr>
        </p:nvGraphicFramePr>
        <p:xfrm>
          <a:off x="76200" y="840650"/>
          <a:ext cx="8992235" cy="5327283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48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45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CM energy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GeV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21.9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(low)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44.7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(medium)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63.3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(high)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Beam energy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GeV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Collision frequency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Particles per bunch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Beam current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Polarization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Bunch length, RMS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Norm.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emitt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.,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horiz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./vert.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l-G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0.3/0.3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24/24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0.5/0.1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54/10.8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0.9/0.18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432/86.4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Horizontal &amp; vertical β*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8/8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13.5/13.5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6/1.2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5.1/1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10.5/2.1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4/0.8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Vert. beam-beam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param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0.092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Laslett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tune-shift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7x10</a:t>
                      </a:r>
                      <a:r>
                        <a:rPr kumimoji="0" lang="en-US" alt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6x10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7x10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Detector space, up/down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3.6/7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3.2/3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3.6/7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3.2/3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3.6/7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3.2/3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Hourglass(HG) reduction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0.86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Luminosity/IP, w/HG, 10</a:t>
                      </a:r>
                      <a:r>
                        <a:rPr kumimoji="0" lang="en-US" alt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cm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41925" y="856525"/>
            <a:ext cx="92075" cy="508946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26275" y="856525"/>
            <a:ext cx="90488" cy="508946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36B67-EDEE-46A1-87F8-3A25C69C7C23}"/>
              </a:ext>
            </a:extLst>
          </p:cNvPr>
          <p:cNvSpPr txBox="1"/>
          <p:nvPr/>
        </p:nvSpPr>
        <p:spPr>
          <a:xfrm>
            <a:off x="4626724" y="6167933"/>
            <a:ext cx="2987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@ IBS growth time ~10min</a:t>
            </a:r>
          </a:p>
        </p:txBody>
      </p:sp>
    </p:spTree>
    <p:extLst>
      <p:ext uri="{BB962C8B-B14F-4D97-AF65-F5344CB8AC3E}">
        <p14:creationId xmlns:p14="http://schemas.microsoft.com/office/powerpoint/2010/main" val="238058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5672-3622-4855-8E65-1DFF92637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eRHIC average luminosity with and without cooling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0FDE7-0659-44DC-80AA-469721F2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F48549-24D6-4795-84B4-4FAAFD587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07" y="1842158"/>
            <a:ext cx="7548060" cy="48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0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2B64B-A929-4492-932F-2F81FD56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Methods Under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7D6CC-3012-40AE-AD58-D739862AE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700" y="1589185"/>
            <a:ext cx="869029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Bunched beam (incoherent) electron cooling using ERL (e current requirements exceed present capabilities</a:t>
            </a:r>
          </a:p>
          <a:p>
            <a:r>
              <a:rPr lang="en-US" sz="2000" dirty="0"/>
              <a:t>Bunched beam (incoherent) electron cooling with recirculatory ring, ERL electron beam source  (JLEIC design is based on recirculating cooler)</a:t>
            </a:r>
          </a:p>
          <a:p>
            <a:r>
              <a:rPr lang="en-US" sz="2000" dirty="0"/>
              <a:t>Bunched beam (incoherent) electron cooling with electron storage ring for the cooling beam (under study, FOA 8/19)</a:t>
            </a:r>
          </a:p>
          <a:p>
            <a:r>
              <a:rPr lang="en-US" sz="2000" dirty="0"/>
              <a:t>Coherent electron cooling with FEL amplifier (</a:t>
            </a:r>
            <a:r>
              <a:rPr lang="en-US" sz="2000" dirty="0" err="1"/>
              <a:t>PoP</a:t>
            </a:r>
            <a:r>
              <a:rPr lang="en-US" sz="2000" dirty="0"/>
              <a:t> experiment at BNL)</a:t>
            </a:r>
          </a:p>
          <a:p>
            <a:r>
              <a:rPr lang="en-US" sz="2000" dirty="0"/>
              <a:t>Coherent electron cooling with ERL electron beam and multi-stage micro-bunching amplifier (under study, FOA 19/19)</a:t>
            </a:r>
          </a:p>
          <a:p>
            <a:r>
              <a:rPr lang="en-US" sz="2000" dirty="0"/>
              <a:t>Coherent electron cooling with micro-bunching amplifier and with electron storage ring (under study, FOA 19/19)</a:t>
            </a:r>
          </a:p>
          <a:p>
            <a:pPr marL="0" indent="0">
              <a:buNone/>
            </a:pPr>
            <a:r>
              <a:rPr lang="en-US" sz="2000" dirty="0"/>
              <a:t>And more ….</a:t>
            </a:r>
          </a:p>
          <a:p>
            <a:r>
              <a:rPr lang="en-US" sz="2000" dirty="0"/>
              <a:t>Optical stochastic cooling</a:t>
            </a:r>
          </a:p>
          <a:p>
            <a:r>
              <a:rPr lang="en-US" sz="2000" dirty="0"/>
              <a:t>Coherent electron cooling with induction linac driver …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71DE0-5100-47AC-BA64-E8EB4655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86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Flipped_FINAL" id="{C431648C-C9DD-4F86-870A-3DBE6ADEFEEA}" vid="{90B02417-6C30-4FCD-9ECE-27C7915720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EIC_PPT_Template_Flipped_FINAL</Template>
  <TotalTime>852</TotalTime>
  <Words>663</Words>
  <Application>Microsoft Office PowerPoint</Application>
  <PresentationFormat>On-screen Show (4:3)</PresentationFormat>
  <Paragraphs>192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Cambria Math</vt:lpstr>
      <vt:lpstr>Symbol</vt:lpstr>
      <vt:lpstr>Wingdings</vt:lpstr>
      <vt:lpstr>Office Theme</vt:lpstr>
      <vt:lpstr>Why does the EIC require strong hadron cooling</vt:lpstr>
      <vt:lpstr>Outline</vt:lpstr>
      <vt:lpstr>Intra beam scattering limits luminosity lifetime (and luminosity)</vt:lpstr>
      <vt:lpstr>EIC Luminosity and IBS</vt:lpstr>
      <vt:lpstr>Emittance growth</vt:lpstr>
      <vt:lpstr>eRHIC High Luminosity Parameters</vt:lpstr>
      <vt:lpstr>JLEIC e-p Parameters (pre-CDR, Yuhong Zhang)I</vt:lpstr>
      <vt:lpstr>eRHIC average luminosity with and without cooling</vt:lpstr>
      <vt:lpstr>Cooling Methods Under Study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Hatton, Diane</dc:creator>
  <cp:lastModifiedBy>Willeke, Ferdinand</cp:lastModifiedBy>
  <cp:revision>35</cp:revision>
  <dcterms:created xsi:type="dcterms:W3CDTF">2018-10-24T17:18:12Z</dcterms:created>
  <dcterms:modified xsi:type="dcterms:W3CDTF">2018-10-30T14:35:25Z</dcterms:modified>
</cp:coreProperties>
</file>