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81" r:id="rId5"/>
    <p:sldId id="279" r:id="rId6"/>
    <p:sldId id="280" r:id="rId7"/>
    <p:sldId id="284" r:id="rId8"/>
    <p:sldId id="282" r:id="rId9"/>
    <p:sldId id="283" r:id="rId10"/>
    <p:sldId id="285" r:id="rId11"/>
    <p:sldId id="287" r:id="rId12"/>
    <p:sldId id="288" r:id="rId13"/>
    <p:sldId id="289" r:id="rId14"/>
    <p:sldId id="286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E9D95-0B99-4C02-AA8C-7FB09339C83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8E5E7-D5AC-4817-88B7-B39BCFCE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IR/MDI Requirements for EIC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0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8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  <a:lvl2pPr>
              <a:defRPr b="1">
                <a:solidFill>
                  <a:srgbClr val="00B0F0"/>
                </a:solidFill>
              </a:defRPr>
            </a:lvl2pPr>
            <a:lvl3pPr>
              <a:defRPr b="1">
                <a:solidFill>
                  <a:srgbClr val="002060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4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0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8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7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1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2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4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5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10/30/18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IR/MDI Requirements for EIC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2130F-F878-4CD5-B02F-9208CEE6E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0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IR/MDI requirements for the EIC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M. Sullivan</a:t>
            </a:r>
          </a:p>
          <a:p>
            <a:r>
              <a:rPr lang="en-US" dirty="0"/>
              <a:t>for the </a:t>
            </a:r>
          </a:p>
          <a:p>
            <a:r>
              <a:rPr lang="en-US" dirty="0"/>
              <a:t>EIC Accelerator Collaboration Meeting</a:t>
            </a:r>
          </a:p>
          <a:p>
            <a:r>
              <a:rPr lang="en-US" dirty="0"/>
              <a:t>October 29 – Nov 1, 2018</a:t>
            </a:r>
          </a:p>
        </p:txBody>
      </p:sp>
    </p:spTree>
    <p:extLst>
      <p:ext uri="{BB962C8B-B14F-4D97-AF65-F5344CB8AC3E}">
        <p14:creationId xmlns:p14="http://schemas.microsoft.com/office/powerpoint/2010/main" val="611825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EF44A-95C4-4775-B9FA-A911F4FA6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/>
          <a:lstStyle/>
          <a:p>
            <a:r>
              <a:rPr lang="en-US" dirty="0"/>
              <a:t>Backgrounds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B1375-F396-4936-A0B8-422D9C45B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Quick list of various backgrounds that must be studied</a:t>
            </a:r>
          </a:p>
          <a:p>
            <a:pPr lvl="1"/>
            <a:r>
              <a:rPr lang="en-US" dirty="0"/>
              <a:t>Synchrotron radiation (SR) from the electron beam	</a:t>
            </a:r>
          </a:p>
          <a:p>
            <a:pPr lvl="2"/>
            <a:r>
              <a:rPr lang="en-US" dirty="0"/>
              <a:t>Upstream and downstream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Beam tail distributions</a:t>
            </a:r>
          </a:p>
          <a:p>
            <a:pPr lvl="1"/>
            <a:r>
              <a:rPr lang="en-US" dirty="0"/>
              <a:t>Beam-gas Bremsstrahlung </a:t>
            </a:r>
          </a:p>
          <a:p>
            <a:pPr lvl="1"/>
            <a:r>
              <a:rPr lang="en-US" dirty="0"/>
              <a:t>Coulomb scattering</a:t>
            </a:r>
          </a:p>
          <a:p>
            <a:pPr lvl="1"/>
            <a:r>
              <a:rPr lang="en-US" dirty="0"/>
              <a:t>Touschek scattering</a:t>
            </a:r>
          </a:p>
          <a:p>
            <a:pPr lvl="1"/>
            <a:r>
              <a:rPr lang="en-US" dirty="0"/>
              <a:t>Luminosity related backgrounds</a:t>
            </a:r>
          </a:p>
          <a:p>
            <a:pPr lvl="2"/>
            <a:r>
              <a:rPr lang="en-US" dirty="0"/>
              <a:t>Radiative electron scattering</a:t>
            </a:r>
          </a:p>
          <a:p>
            <a:pPr lvl="2"/>
            <a:r>
              <a:rPr lang="en-US" dirty="0"/>
              <a:t>Low-energy ee production</a:t>
            </a:r>
          </a:p>
          <a:p>
            <a:pPr lvl="2"/>
            <a:r>
              <a:rPr lang="en-US" dirty="0"/>
              <a:t>Neutron production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77D2D-6A30-4D8B-8D35-67F3738D2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D2D86-5735-404F-9293-DDF764AE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123B0-4434-40D0-A857-A95610B3E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70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8D48C-BEB5-46C7-A43E-5E4EF8EF1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70F17-D95D-4955-AFCC-2D4A39AAF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electron storage rings have a beam tail</a:t>
            </a:r>
          </a:p>
          <a:p>
            <a:pPr lvl="1"/>
            <a:r>
              <a:rPr lang="en-US" dirty="0"/>
              <a:t>Interactions with gas molecules</a:t>
            </a:r>
          </a:p>
          <a:p>
            <a:pPr lvl="1"/>
            <a:r>
              <a:rPr lang="en-US" dirty="0"/>
              <a:t>IBS (Touschek, etc.)</a:t>
            </a:r>
          </a:p>
          <a:p>
            <a:pPr lvl="1"/>
            <a:r>
              <a:rPr lang="en-US" dirty="0"/>
              <a:t>Beam tune shift</a:t>
            </a:r>
          </a:p>
          <a:p>
            <a:pPr lvl="1"/>
            <a:r>
              <a:rPr lang="en-US" dirty="0"/>
              <a:t>Nearby resonances in the tune plane</a:t>
            </a:r>
          </a:p>
          <a:p>
            <a:pPr lvl="1"/>
            <a:r>
              <a:rPr lang="en-US" dirty="0"/>
              <a:t>Other…</a:t>
            </a:r>
          </a:p>
          <a:p>
            <a:r>
              <a:rPr lang="en-US" dirty="0"/>
              <a:t>Usually sets the beam lifetime</a:t>
            </a:r>
          </a:p>
          <a:p>
            <a:r>
              <a:rPr lang="en-US" dirty="0"/>
              <a:t>The tail can be up to a few percent of the core distribution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9BB2B-E4BA-4CBB-8BD9-A99BD94FE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B679C-11C3-43AC-915E-3F698E2C3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7F580-7BCC-4CCF-AD64-B7274D1B5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47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093FE-F918-44D0-BAB3-330D6CEC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en-US" dirty="0"/>
              <a:t>Beam 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3619E-C15A-47BD-8524-A705F24E0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6017"/>
            <a:ext cx="11201400" cy="51903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collimators in the ring need to be set to a beam sigma that is smaller than the IP apertures </a:t>
            </a:r>
          </a:p>
          <a:p>
            <a:pPr lvl="1"/>
            <a:r>
              <a:rPr lang="en-US" dirty="0"/>
              <a:t>Else the IP becomes the tight spot in the ring and collects all of the beam backgrounds</a:t>
            </a:r>
          </a:p>
          <a:p>
            <a:r>
              <a:rPr lang="en-US" dirty="0"/>
              <a:t>So if the BSC in the IR is 15 sigma then the collimators must be ~12 sigma</a:t>
            </a:r>
          </a:p>
          <a:p>
            <a:r>
              <a:rPr lang="en-US" dirty="0"/>
              <a:t>The collimators will then set the electron beam lifetime</a:t>
            </a:r>
          </a:p>
          <a:p>
            <a:r>
              <a:rPr lang="en-US" dirty="0"/>
              <a:t>Based on recent super KEKB and Belle II experience beam tail distributions appear to be a significant source of detector background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93A40-EDC0-4979-9409-6F5E3AFB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5432E-5A7A-4706-9B72-67DEFB746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6AA8C-CFDA-4DE9-A9E5-A80818725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99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B8CD-9318-4E80-A4D0-D67E4D1AD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600" y="127890"/>
            <a:ext cx="4114800" cy="907176"/>
          </a:xfrm>
        </p:spPr>
        <p:txBody>
          <a:bodyPr/>
          <a:lstStyle/>
          <a:p>
            <a:r>
              <a:rPr lang="en-US" dirty="0"/>
              <a:t>Beam Tails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1FCE1-39D4-4CBD-8E77-4E5A4C105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33502-BF98-4FD0-825C-6DAA45915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14668-90DA-49DE-9B5B-0A300C398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13</a:t>
            </a:fld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8ED183B-E942-4261-98DE-3FB3ED63D5B5}"/>
              </a:ext>
            </a:extLst>
          </p:cNvPr>
          <p:cNvGrpSpPr/>
          <p:nvPr/>
        </p:nvGrpSpPr>
        <p:grpSpPr>
          <a:xfrm>
            <a:off x="4254500" y="1258095"/>
            <a:ext cx="7543800" cy="5257800"/>
            <a:chOff x="2450756" y="985672"/>
            <a:chExt cx="6062039" cy="4000570"/>
          </a:xfrm>
        </p:grpSpPr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8AA84AAD-8337-491C-B156-E499921D25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0756" y="992022"/>
              <a:ext cx="3016250" cy="3841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>
              <a:extLst>
                <a:ext uri="{FF2B5EF4-FFF2-40B4-BE49-F238E27FC236}">
                  <a16:creationId xmlns:a16="http://schemas.microsoft.com/office/drawing/2014/main" id="{3ACA33F4-9CDB-4441-9FB2-C9E5A5355C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7020" y="985672"/>
              <a:ext cx="3025775" cy="3854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1109DEB-5FC4-4A2D-8C0A-BD0ABEC3CE70}"/>
                </a:ext>
              </a:extLst>
            </p:cNvPr>
            <p:cNvSpPr txBox="1"/>
            <p:nvPr/>
          </p:nvSpPr>
          <p:spPr>
            <a:xfrm>
              <a:off x="4421440" y="4181981"/>
              <a:ext cx="52655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1 day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9644272-45D4-4F6E-B1F8-7A20382133D9}"/>
                </a:ext>
              </a:extLst>
            </p:cNvPr>
            <p:cNvSpPr txBox="1"/>
            <p:nvPr/>
          </p:nvSpPr>
          <p:spPr>
            <a:xfrm>
              <a:off x="3977048" y="3610035"/>
              <a:ext cx="910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1 </a:t>
              </a:r>
              <a:r>
                <a:rPr lang="en-US" sz="1200" b="1" dirty="0" err="1"/>
                <a:t>hr</a:t>
              </a:r>
              <a:r>
                <a:rPr lang="en-US" sz="1200" b="1" dirty="0"/>
                <a:t> = ~15</a:t>
              </a:r>
              <a:r>
                <a:rPr lang="en-US" sz="1200" b="1" dirty="0">
                  <a:sym typeface="Symbol" panose="05050102010706020507" pitchFamily="18" charset="2"/>
                </a:rPr>
                <a:t></a:t>
              </a:r>
              <a:endParaRPr lang="en-US" sz="1200" b="1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2541465-19DC-4507-B254-99ECCD11797A}"/>
                </a:ext>
              </a:extLst>
            </p:cNvPr>
            <p:cNvSpPr txBox="1"/>
            <p:nvPr/>
          </p:nvSpPr>
          <p:spPr>
            <a:xfrm>
              <a:off x="3881247" y="3261046"/>
              <a:ext cx="1063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10 min =~13</a:t>
              </a:r>
              <a:r>
                <a:rPr lang="en-US" sz="1200" b="1" dirty="0">
                  <a:sym typeface="Symbol" panose="05050102010706020507" pitchFamily="18" charset="2"/>
                </a:rPr>
                <a:t></a:t>
              </a:r>
              <a:endParaRPr lang="en-US" sz="1200" b="1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54C6660-7701-40BB-8989-F0F9BA81FB3A}"/>
                </a:ext>
              </a:extLst>
            </p:cNvPr>
            <p:cNvSpPr txBox="1"/>
            <p:nvPr/>
          </p:nvSpPr>
          <p:spPr>
            <a:xfrm>
              <a:off x="4118939" y="1160575"/>
              <a:ext cx="13728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X beam tail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2A0079E-469F-458D-ABCF-527E2333233D}"/>
                </a:ext>
              </a:extLst>
            </p:cNvPr>
            <p:cNvSpPr txBox="1"/>
            <p:nvPr/>
          </p:nvSpPr>
          <p:spPr>
            <a:xfrm>
              <a:off x="5906420" y="1185574"/>
              <a:ext cx="1293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Y beam tail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3CB39EA-76A9-4F95-A465-AB35629D377F}"/>
                </a:ext>
              </a:extLst>
            </p:cNvPr>
            <p:cNvSpPr/>
            <p:nvPr/>
          </p:nvSpPr>
          <p:spPr>
            <a:xfrm>
              <a:off x="3699222" y="4363474"/>
              <a:ext cx="182025" cy="1932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6D3CBC-BF9B-4F2F-8828-464751A22FEF}"/>
                </a:ext>
              </a:extLst>
            </p:cNvPr>
            <p:cNvSpPr txBox="1"/>
            <p:nvPr/>
          </p:nvSpPr>
          <p:spPr>
            <a:xfrm>
              <a:off x="2718544" y="2444656"/>
              <a:ext cx="8113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gaussian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BB46F4F-EC14-4DCC-89C8-BE8E0E57A75C}"/>
                </a:ext>
              </a:extLst>
            </p:cNvPr>
            <p:cNvCxnSpPr>
              <a:cxnSpLocks/>
            </p:cNvCxnSpPr>
            <p:nvPr/>
          </p:nvCxnSpPr>
          <p:spPr>
            <a:xfrm>
              <a:off x="2972720" y="2722579"/>
              <a:ext cx="562876" cy="49432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3D7091A-FB43-4B50-A660-B52A894A3AD0}"/>
                </a:ext>
              </a:extLst>
            </p:cNvPr>
            <p:cNvSpPr txBox="1"/>
            <p:nvPr/>
          </p:nvSpPr>
          <p:spPr>
            <a:xfrm>
              <a:off x="6109700" y="2557527"/>
              <a:ext cx="8113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gaussian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5AECE21-28B9-4B0C-BA3F-F16A8D91AE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72242" y="2857548"/>
              <a:ext cx="425339" cy="56668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7C9C4AB-402B-45C7-86A3-E0CFA0A5BF0D}"/>
                </a:ext>
              </a:extLst>
            </p:cNvPr>
            <p:cNvSpPr txBox="1"/>
            <p:nvPr/>
          </p:nvSpPr>
          <p:spPr>
            <a:xfrm>
              <a:off x="6588949" y="3261045"/>
              <a:ext cx="1063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10 min =~40</a:t>
              </a:r>
              <a:r>
                <a:rPr lang="en-US" sz="1200" b="1" dirty="0">
                  <a:sym typeface="Symbol" panose="05050102010706020507" pitchFamily="18" charset="2"/>
                </a:rPr>
                <a:t></a:t>
              </a:r>
              <a:endParaRPr lang="en-US" sz="1200" b="1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2325884-0AF4-4458-9F47-2A33FB853271}"/>
                </a:ext>
              </a:extLst>
            </p:cNvPr>
            <p:cNvSpPr txBox="1"/>
            <p:nvPr/>
          </p:nvSpPr>
          <p:spPr>
            <a:xfrm>
              <a:off x="6665090" y="3610035"/>
              <a:ext cx="910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1 </a:t>
              </a:r>
              <a:r>
                <a:rPr lang="en-US" sz="1200" b="1" dirty="0" err="1"/>
                <a:t>hr</a:t>
              </a:r>
              <a:r>
                <a:rPr lang="en-US" sz="1200" b="1" dirty="0"/>
                <a:t> = ~45</a:t>
              </a:r>
              <a:r>
                <a:rPr lang="en-US" sz="1200" b="1" dirty="0">
                  <a:sym typeface="Symbol" panose="05050102010706020507" pitchFamily="18" charset="2"/>
                </a:rPr>
                <a:t></a:t>
              </a:r>
              <a:endParaRPr lang="en-US" sz="1200" b="1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C7EB57D-416B-412F-875B-D33BCB726719}"/>
                </a:ext>
              </a:extLst>
            </p:cNvPr>
            <p:cNvSpPr txBox="1"/>
            <p:nvPr/>
          </p:nvSpPr>
          <p:spPr>
            <a:xfrm>
              <a:off x="3714359" y="4611914"/>
              <a:ext cx="40458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ym typeface="Symbol" panose="05050102010706020507" pitchFamily="18" charset="2"/>
                </a:rPr>
                <a:t></a:t>
              </a:r>
              <a:r>
                <a:rPr lang="en-US" baseline="-25000" dirty="0"/>
                <a:t>x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973A2B1-AB14-4B28-BC05-09C36B1353C8}"/>
                </a:ext>
              </a:extLst>
            </p:cNvPr>
            <p:cNvSpPr txBox="1"/>
            <p:nvPr/>
          </p:nvSpPr>
          <p:spPr>
            <a:xfrm>
              <a:off x="6835087" y="4616910"/>
              <a:ext cx="3930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ym typeface="Symbol" panose="05050102010706020507" pitchFamily="18" charset="2"/>
                </a:rPr>
                <a:t></a:t>
              </a:r>
              <a:r>
                <a:rPr lang="en-US" baseline="-25000" dirty="0"/>
                <a:t>y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7C803D7-AFC0-4648-9A53-16F6E8C04C77}"/>
                </a:ext>
              </a:extLst>
            </p:cNvPr>
            <p:cNvSpPr txBox="1"/>
            <p:nvPr/>
          </p:nvSpPr>
          <p:spPr>
            <a:xfrm>
              <a:off x="2848502" y="3887034"/>
              <a:ext cx="811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</a:rPr>
                <a:t>M. Sands 6</a:t>
              </a:r>
              <a:r>
                <a:rPr lang="en-US" sz="1200" b="1" dirty="0">
                  <a:solidFill>
                    <a:srgbClr val="0070C0"/>
                  </a:solidFill>
                  <a:sym typeface="Symbol" panose="05050102010706020507" pitchFamily="18" charset="2"/>
                </a:rPr>
                <a:t></a:t>
              </a:r>
              <a:r>
                <a:rPr lang="en-US" sz="1200" b="1" dirty="0">
                  <a:solidFill>
                    <a:srgbClr val="0070C0"/>
                  </a:solidFill>
                </a:rPr>
                <a:t> pt.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CBBB9F8C-47D9-46E7-B5EC-0A1D38C5168E}"/>
                </a:ext>
              </a:extLst>
            </p:cNvPr>
            <p:cNvCxnSpPr>
              <a:cxnSpLocks/>
            </p:cNvCxnSpPr>
            <p:nvPr/>
          </p:nvCxnSpPr>
          <p:spPr>
            <a:xfrm>
              <a:off x="3397917" y="4151478"/>
              <a:ext cx="347771" cy="27970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A8B73CA5-39FA-453C-B444-2C8CC35E3AC4}"/>
              </a:ext>
            </a:extLst>
          </p:cNvPr>
          <p:cNvSpPr txBox="1"/>
          <p:nvPr/>
        </p:nvSpPr>
        <p:spPr>
          <a:xfrm>
            <a:off x="529141" y="1184794"/>
            <a:ext cx="320736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The background distribution is a 2</a:t>
            </a:r>
            <a:r>
              <a:rPr lang="en-US" sz="2000" b="1" baseline="30000" dirty="0"/>
              <a:t>nd</a:t>
            </a:r>
            <a:r>
              <a:rPr lang="en-US" sz="2000" b="1" dirty="0"/>
              <a:t> lower and wider gaussian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Where </a:t>
            </a:r>
            <a:r>
              <a:rPr lang="en-US" sz="2000" b="1" i="1" dirty="0"/>
              <a:t>a </a:t>
            </a:r>
            <a:r>
              <a:rPr lang="en-US" sz="2000" b="1" dirty="0"/>
              <a:t>= 8.5×10</a:t>
            </a:r>
            <a:r>
              <a:rPr lang="en-US" sz="2000" b="1" baseline="30000" dirty="0"/>
              <a:t>-3</a:t>
            </a:r>
            <a:r>
              <a:rPr lang="en-US" sz="2000" b="1" dirty="0"/>
              <a:t> and </a:t>
            </a:r>
          </a:p>
          <a:p>
            <a:r>
              <a:rPr lang="en-US" sz="2000" b="1" dirty="0"/>
              <a:t>             </a:t>
            </a:r>
            <a:r>
              <a:rPr lang="en-US" sz="2000" b="1" i="1" dirty="0"/>
              <a:t>b </a:t>
            </a:r>
            <a:r>
              <a:rPr lang="en-US" sz="2000" b="1" dirty="0"/>
              <a:t>= 0.3 for </a:t>
            </a:r>
            <a:r>
              <a:rPr lang="en-US" sz="2000" b="1" i="1" dirty="0"/>
              <a:t>x</a:t>
            </a:r>
            <a:r>
              <a:rPr lang="en-US" sz="2000" b="1" dirty="0"/>
              <a:t> and </a:t>
            </a:r>
          </a:p>
          <a:p>
            <a:r>
              <a:rPr lang="en-US" sz="2000" b="1" dirty="0"/>
              <a:t>                   0.1 for </a:t>
            </a:r>
            <a:r>
              <a:rPr lang="en-US" sz="2000" b="1" i="1" dirty="0"/>
              <a:t>y</a:t>
            </a:r>
          </a:p>
          <a:p>
            <a:endParaRPr lang="en-US" sz="2000" b="1" dirty="0"/>
          </a:p>
          <a:p>
            <a:r>
              <a:rPr lang="en-US" sz="2000" b="1" dirty="0"/>
              <a:t>The integral of the background distribution is about 0.3% of the total.</a:t>
            </a:r>
          </a:p>
          <a:p>
            <a:endParaRPr lang="en-US" sz="2000" b="1" dirty="0"/>
          </a:p>
          <a:p>
            <a:r>
              <a:rPr lang="en-US" sz="2000" b="1" dirty="0"/>
              <a:t>This might be on the low side especially for a new accelerator.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7851A32-7DD0-4183-8978-87C2E6E4DC5C}"/>
                  </a:ext>
                </a:extLst>
              </p:cNvPr>
              <p:cNvSpPr txBox="1"/>
              <p:nvPr/>
            </p:nvSpPr>
            <p:spPr>
              <a:xfrm>
                <a:off x="736053" y="2209800"/>
                <a:ext cx="2667205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box>
                            </m:e>
                          </m:d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box>
                            </m:e>
                          </m:d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7851A32-7DD0-4183-8978-87C2E6E4DC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053" y="2209800"/>
                <a:ext cx="2667205" cy="6324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8270B35F-A4A3-479D-80B9-3D1568DEAA54}"/>
              </a:ext>
            </a:extLst>
          </p:cNvPr>
          <p:cNvSpPr txBox="1"/>
          <p:nvPr/>
        </p:nvSpPr>
        <p:spPr>
          <a:xfrm>
            <a:off x="164512" y="153852"/>
            <a:ext cx="7303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tails in the plots here are the ones I use for synchrotron radiation background calculations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3694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F2D5-222E-4768-BB5D-70885E42E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40"/>
            <a:ext cx="8229600" cy="1143000"/>
          </a:xfrm>
        </p:spPr>
        <p:txBody>
          <a:bodyPr/>
          <a:lstStyle/>
          <a:p>
            <a:r>
              <a:rPr lang="en-US" dirty="0"/>
              <a:t>Some other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CB01E-FA64-4BF4-978F-C5A678D09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11049000" cy="5365750"/>
          </a:xfrm>
        </p:spPr>
        <p:txBody>
          <a:bodyPr>
            <a:normAutofit/>
          </a:bodyPr>
          <a:lstStyle/>
          <a:p>
            <a:r>
              <a:rPr lang="en-US" dirty="0"/>
              <a:t>Here I list various other issues that need to be included in the IR design</a:t>
            </a:r>
          </a:p>
          <a:p>
            <a:pPr lvl="1"/>
            <a:r>
              <a:rPr lang="en-US" dirty="0"/>
              <a:t>Vacuum pumping</a:t>
            </a:r>
          </a:p>
          <a:p>
            <a:pPr lvl="1"/>
            <a:r>
              <a:rPr lang="en-US" dirty="0"/>
              <a:t>Heating issues from the electron beam</a:t>
            </a:r>
          </a:p>
          <a:p>
            <a:pPr lvl="2"/>
            <a:r>
              <a:rPr lang="en-US" dirty="0"/>
              <a:t>Including SR</a:t>
            </a:r>
          </a:p>
          <a:p>
            <a:pPr lvl="2"/>
            <a:r>
              <a:rPr lang="en-US" dirty="0"/>
              <a:t>Less of a problem for the P/ion beam</a:t>
            </a:r>
          </a:p>
          <a:p>
            <a:pPr lvl="1"/>
            <a:r>
              <a:rPr lang="en-US" dirty="0"/>
              <a:t>Thin windows for the low-angle particles produced in the interaction</a:t>
            </a:r>
          </a:p>
          <a:p>
            <a:pPr lvl="1"/>
            <a:r>
              <a:rPr lang="en-US" dirty="0"/>
              <a:t>Supports</a:t>
            </a:r>
          </a:p>
          <a:p>
            <a:pPr lvl="1"/>
            <a:r>
              <a:rPr lang="en-US" dirty="0"/>
              <a:t>Solenoidal field compensation</a:t>
            </a:r>
          </a:p>
          <a:p>
            <a:pPr lvl="1"/>
            <a:r>
              <a:rPr lang="en-US" dirty="0"/>
              <a:t>Ion beamline magnetic field compensation for the electron beam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DEF5C-D901-4CED-BD38-15CFC4052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C207A-8ED4-4802-9EFE-618AB35BA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0E7BB-1B03-4AD4-B32F-20F4E294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56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912813"/>
          </a:xfrm>
        </p:spPr>
        <p:txBody>
          <a:bodyPr/>
          <a:lstStyle/>
          <a:p>
            <a:r>
              <a:rPr lang="en-US" dirty="0"/>
              <a:t>Summary and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8204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accelerator and detector teams will have to work closely together in order to achieve a good design for the IR</a:t>
            </a:r>
          </a:p>
          <a:p>
            <a:endParaRPr lang="en-US" dirty="0"/>
          </a:p>
          <a:p>
            <a:r>
              <a:rPr lang="en-US" dirty="0"/>
              <a:t>The EIC IR is more complicated than ordinary IRs due to the need for maximum acceptance in the forward direction</a:t>
            </a:r>
          </a:p>
          <a:p>
            <a:endParaRPr lang="en-US" dirty="0"/>
          </a:p>
          <a:p>
            <a:r>
              <a:rPr lang="en-US" dirty="0"/>
              <a:t>The machine and detector design are intertwined now making the first point above even more important</a:t>
            </a:r>
          </a:p>
          <a:p>
            <a:endParaRPr lang="en-US" dirty="0"/>
          </a:p>
          <a:p>
            <a:r>
              <a:rPr lang="en-US" dirty="0"/>
              <a:t>This is an exciting new accelerator with many challenges and the physics is compelling!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7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Accelerator Issues</a:t>
            </a:r>
          </a:p>
          <a:p>
            <a:r>
              <a:rPr lang="en-US" dirty="0"/>
              <a:t>Detector Issues</a:t>
            </a:r>
          </a:p>
          <a:p>
            <a:r>
              <a:rPr lang="en-US" dirty="0"/>
              <a:t>Engineering Issues</a:t>
            </a:r>
          </a:p>
          <a:p>
            <a:r>
              <a:rPr lang="en-US" dirty="0"/>
              <a:t>Final Focus Magnets</a:t>
            </a:r>
          </a:p>
          <a:p>
            <a:r>
              <a:rPr lang="en-US" dirty="0"/>
              <a:t>Backgrounds</a:t>
            </a:r>
          </a:p>
          <a:p>
            <a:r>
              <a:rPr lang="en-US" dirty="0"/>
              <a:t>Other issues</a:t>
            </a:r>
          </a:p>
          <a:p>
            <a:r>
              <a:rPr lang="en-US" dirty="0"/>
              <a:t>Summary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IR/MDI Requirements for EIC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9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interaction region is one of the more challenging parts of any accelerator design</a:t>
            </a:r>
          </a:p>
          <a:p>
            <a:endParaRPr lang="en-US" dirty="0"/>
          </a:p>
          <a:p>
            <a:r>
              <a:rPr lang="en-US" dirty="0"/>
              <a:t>There are many different </a:t>
            </a:r>
            <a:r>
              <a:rPr lang="en-US" dirty="0">
                <a:solidFill>
                  <a:srgbClr val="C00000"/>
                </a:solidFill>
              </a:rPr>
              <a:t>(and usually conflicting)</a:t>
            </a:r>
            <a:r>
              <a:rPr lang="en-US" dirty="0"/>
              <a:t> constraints from both the accelerator and from the detector</a:t>
            </a:r>
          </a:p>
          <a:p>
            <a:endParaRPr lang="en-US" dirty="0"/>
          </a:p>
          <a:p>
            <a:r>
              <a:rPr lang="en-US" dirty="0"/>
              <a:t>I will try to touch on some of these issues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10/30/18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IR/MDI Requirements for EIC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1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D575-3C67-4044-A79F-BE9D44E52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2456"/>
          </a:xfrm>
        </p:spPr>
        <p:txBody>
          <a:bodyPr/>
          <a:lstStyle/>
          <a:p>
            <a:r>
              <a:rPr lang="en-US" dirty="0"/>
              <a:t>Physics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E60B9-5686-4E6B-B3C3-3B417BB13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0463"/>
            <a:ext cx="10896600" cy="1310950"/>
          </a:xfrm>
        </p:spPr>
        <p:txBody>
          <a:bodyPr/>
          <a:lstStyle/>
          <a:p>
            <a:r>
              <a:rPr lang="en-US" dirty="0"/>
              <a:t>As I understand it, the EIC will be used to measure how the proton surface (or near surface) works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1DD8A-E8CA-4DA7-8AE7-EA7EE01ED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10/30/18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C3A0A-28CD-4494-9D56-D6758C914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4B5A3-271E-4BD2-863A-2F50BF53E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F311E4-1F30-4972-AAFE-982ADBE83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24" y="2206962"/>
            <a:ext cx="4062976" cy="40342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03571A6-D427-4A6C-9D71-A75E308CBCF6}"/>
              </a:ext>
            </a:extLst>
          </p:cNvPr>
          <p:cNvSpPr txBox="1"/>
          <p:nvPr/>
        </p:nvSpPr>
        <p:spPr>
          <a:xfrm>
            <a:off x="609600" y="2371413"/>
            <a:ext cx="584175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Somehow, the strong force </a:t>
            </a:r>
            <a:r>
              <a:rPr lang="en-US" sz="2800" b="1" dirty="0">
                <a:solidFill>
                  <a:srgbClr val="00B0F0"/>
                </a:solidFill>
              </a:rPr>
              <a:t>fades to zero</a:t>
            </a:r>
            <a:r>
              <a:rPr lang="en-US" sz="2800" b="1" dirty="0">
                <a:solidFill>
                  <a:srgbClr val="00B050"/>
                </a:solidFill>
              </a:rPr>
              <a:t> at the proton radius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sz="2800" b="1" dirty="0">
                <a:solidFill>
                  <a:srgbClr val="00B050"/>
                </a:solidFill>
              </a:rPr>
              <a:t>We want to study events that scatter with small momentum transfers (</a:t>
            </a:r>
            <a:r>
              <a:rPr lang="en-US" sz="2800" b="1" dirty="0">
                <a:solidFill>
                  <a:srgbClr val="00B0F0"/>
                </a:solidFill>
              </a:rPr>
              <a:t>low q</a:t>
            </a:r>
            <a:r>
              <a:rPr lang="en-US" sz="2800" b="1" baseline="30000" dirty="0">
                <a:solidFill>
                  <a:srgbClr val="00B0F0"/>
                </a:solidFill>
              </a:rPr>
              <a:t>2</a:t>
            </a:r>
            <a:r>
              <a:rPr lang="en-US" sz="2800" b="1" dirty="0">
                <a:solidFill>
                  <a:srgbClr val="00B0F0"/>
                </a:solidFill>
              </a:rPr>
              <a:t> – very forward events</a:t>
            </a:r>
            <a:r>
              <a:rPr lang="en-US" sz="2800" b="1" dirty="0">
                <a:solidFill>
                  <a:srgbClr val="00B050"/>
                </a:solidFill>
              </a:rPr>
              <a:t>)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sz="2800" b="1" dirty="0">
                <a:solidFill>
                  <a:srgbClr val="00B0F0"/>
                </a:solidFill>
              </a:rPr>
              <a:t>Polarization</a:t>
            </a:r>
            <a:r>
              <a:rPr lang="en-US" sz="2800" b="1" dirty="0">
                <a:solidFill>
                  <a:srgbClr val="00B050"/>
                </a:solidFill>
              </a:rPr>
              <a:t> is another physics requirement</a:t>
            </a:r>
          </a:p>
        </p:txBody>
      </p:sp>
    </p:spTree>
    <p:extLst>
      <p:ext uri="{BB962C8B-B14F-4D97-AF65-F5344CB8AC3E}">
        <p14:creationId xmlns:p14="http://schemas.microsoft.com/office/powerpoint/2010/main" val="1856739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C8FA-FC8F-473C-9D84-6876544F5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470" y="0"/>
            <a:ext cx="8229600" cy="1143000"/>
          </a:xfrm>
        </p:spPr>
        <p:txBody>
          <a:bodyPr/>
          <a:lstStyle/>
          <a:p>
            <a:r>
              <a:rPr lang="en-US" dirty="0"/>
              <a:t>Accelerator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568A1-B492-4A7D-9AA6-9D437FF01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90599"/>
            <a:ext cx="10287000" cy="5365751"/>
          </a:xfrm>
        </p:spPr>
        <p:txBody>
          <a:bodyPr>
            <a:normAutofit/>
          </a:bodyPr>
          <a:lstStyle/>
          <a:p>
            <a:r>
              <a:rPr lang="en-US" dirty="0"/>
              <a:t>The accelerator must deliver the beams to a collision point that </a:t>
            </a:r>
            <a:r>
              <a:rPr lang="en-US" dirty="0">
                <a:solidFill>
                  <a:srgbClr val="FF0000"/>
                </a:solidFill>
              </a:rPr>
              <a:t>maximizes</a:t>
            </a:r>
            <a:r>
              <a:rPr lang="en-US" dirty="0"/>
              <a:t> the luminosity</a:t>
            </a:r>
          </a:p>
          <a:p>
            <a:pPr lvl="1"/>
            <a:r>
              <a:rPr lang="en-US" dirty="0"/>
              <a:t>The collision is inside a detector that has a large solenoidal magnetic field</a:t>
            </a:r>
          </a:p>
          <a:p>
            <a:r>
              <a:rPr lang="en-US" dirty="0"/>
              <a:t>Also, to maximize the luminosity the final focus magnets must be a close as possible to the IP</a:t>
            </a:r>
          </a:p>
          <a:p>
            <a:r>
              <a:rPr lang="en-US" dirty="0"/>
              <a:t>The beam currents are generally high </a:t>
            </a:r>
            <a:r>
              <a:rPr lang="en-US" dirty="0">
                <a:solidFill>
                  <a:srgbClr val="FF0000"/>
                </a:solidFill>
              </a:rPr>
              <a:t>(~1 A)</a:t>
            </a:r>
          </a:p>
          <a:p>
            <a:r>
              <a:rPr lang="en-US" dirty="0"/>
              <a:t>Usually there is a </a:t>
            </a:r>
            <a:r>
              <a:rPr lang="en-US" dirty="0">
                <a:solidFill>
                  <a:srgbClr val="FF0000"/>
                </a:solidFill>
              </a:rPr>
              <a:t>crossing angle </a:t>
            </a:r>
            <a:r>
              <a:rPr lang="en-US" dirty="0"/>
              <a:t>in order to get the beams quickly in and out of collision</a:t>
            </a:r>
          </a:p>
          <a:p>
            <a:r>
              <a:rPr lang="en-US" dirty="0"/>
              <a:t>Polarization of the beams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39330-37C5-4512-B47A-DEA65DD3A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E3908-033E-4E7B-BA92-11B9DFDE3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3D757-0BE8-47DD-8869-BFD1D660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6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E41BD-63B7-4B91-A856-553A430AF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460" y="1143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Detector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60216-5F9C-46CB-A881-ECF983491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57332"/>
            <a:ext cx="10820400" cy="4868832"/>
          </a:xfrm>
        </p:spPr>
        <p:txBody>
          <a:bodyPr>
            <a:normAutofit/>
          </a:bodyPr>
          <a:lstStyle/>
          <a:p>
            <a:r>
              <a:rPr lang="en-US" dirty="0"/>
              <a:t>The detector must be efficient in order to collect as much of the delivered luminosity as possible</a:t>
            </a:r>
          </a:p>
          <a:p>
            <a:r>
              <a:rPr lang="en-US" dirty="0"/>
              <a:t>For the EIC, the very forward acceptance is crucial </a:t>
            </a:r>
          </a:p>
          <a:p>
            <a:pPr lvl="1"/>
            <a:r>
              <a:rPr lang="en-US" dirty="0"/>
              <a:t>This is where most of the events of interest are located</a:t>
            </a:r>
          </a:p>
          <a:p>
            <a:r>
              <a:rPr lang="en-US" dirty="0"/>
              <a:t>The detector and the accelerator no longer have a well defined boundary</a:t>
            </a:r>
          </a:p>
          <a:p>
            <a:pPr lvl="1"/>
            <a:r>
              <a:rPr lang="en-US" dirty="0"/>
              <a:t>Detector components are spread out all along the outgoing beam trajectories</a:t>
            </a:r>
          </a:p>
          <a:p>
            <a:r>
              <a:rPr lang="en-US" dirty="0"/>
              <a:t>Measuring the polarization usually needs to be near the IP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A6946-8E13-426B-A55F-23820EFE9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C9402-B55A-4CDC-B59F-5BC9F163F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4AF52-2A49-4D53-B08A-A25261B1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60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4E05F-D89A-47AD-AB1F-50E6232DF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/>
          <a:lstStyle/>
          <a:p>
            <a:r>
              <a:rPr lang="en-US" dirty="0"/>
              <a:t>Energy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15006-5AF7-4064-B528-D4343CFBA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3946"/>
            <a:ext cx="10744200" cy="5060950"/>
          </a:xfrm>
        </p:spPr>
        <p:txBody>
          <a:bodyPr>
            <a:normAutofit/>
          </a:bodyPr>
          <a:lstStyle/>
          <a:p>
            <a:r>
              <a:rPr lang="en-US" dirty="0"/>
              <a:t>The physics requires a range of energies for both beams</a:t>
            </a:r>
          </a:p>
          <a:p>
            <a:endParaRPr lang="en-US" dirty="0"/>
          </a:p>
          <a:p>
            <a:r>
              <a:rPr lang="en-US" dirty="0"/>
              <a:t>This complicates the overall accelerator design and, in particular, the IR design</a:t>
            </a:r>
          </a:p>
          <a:p>
            <a:pPr lvl="1"/>
            <a:r>
              <a:rPr lang="en-US" dirty="0"/>
              <a:t>The IR must be able to handle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lower-energy high-current</a:t>
            </a:r>
            <a:r>
              <a:rPr lang="en-US" dirty="0"/>
              <a:t> as well as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higher-energy low-current </a:t>
            </a:r>
            <a:r>
              <a:rPr lang="en-US" dirty="0"/>
              <a:t>electron beam</a:t>
            </a:r>
          </a:p>
          <a:p>
            <a:pPr lvl="1"/>
            <a:r>
              <a:rPr lang="en-US" dirty="0"/>
              <a:t>These two configurations have different IR issues</a:t>
            </a:r>
          </a:p>
          <a:p>
            <a:pPr lvl="2"/>
            <a:r>
              <a:rPr lang="en-US" dirty="0"/>
              <a:t>Synchrotron radiation at the electron beam high-energy setting</a:t>
            </a:r>
          </a:p>
          <a:p>
            <a:pPr lvl="2"/>
            <a:r>
              <a:rPr lang="en-US" dirty="0"/>
              <a:t>Beam current and beam bunch heating at the electron low-energy setting</a:t>
            </a:r>
          </a:p>
          <a:p>
            <a:pPr lvl="2"/>
            <a:r>
              <a:rPr lang="en-US" dirty="0"/>
              <a:t>Beam current and bunch heating for the proton beam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70CF0-E46B-4DBC-BA84-A13718C3A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297F9-4A00-4E7E-8E5E-6A68F1702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34395-DE30-4949-B4F1-D701B8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7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F345D-6944-44AC-BD09-74BE6AE78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5428"/>
            <a:ext cx="8229600" cy="868362"/>
          </a:xfrm>
        </p:spPr>
        <p:txBody>
          <a:bodyPr/>
          <a:lstStyle/>
          <a:p>
            <a:r>
              <a:rPr lang="en-US" dirty="0"/>
              <a:t>Engineering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217DD-BD34-41FE-89DA-717118160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10744200" cy="50609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With the detector and the machine components intertwined the engineering challenges become more interesting</a:t>
            </a:r>
          </a:p>
          <a:p>
            <a:pPr lvl="1"/>
            <a:r>
              <a:rPr lang="en-US" dirty="0"/>
              <a:t>Detector wants minimal material for supports and maximal acceptance for low angle events</a:t>
            </a:r>
          </a:p>
          <a:p>
            <a:pPr lvl="2"/>
            <a:r>
              <a:rPr lang="en-US" dirty="0"/>
              <a:t>Minimal outer size for final focus magnets</a:t>
            </a:r>
          </a:p>
          <a:p>
            <a:pPr lvl="2"/>
            <a:r>
              <a:rPr lang="en-US" dirty="0"/>
              <a:t>Maximal aperture size inside the final focus </a:t>
            </a:r>
          </a:p>
          <a:p>
            <a:pPr lvl="1"/>
            <a:r>
              <a:rPr lang="en-US" dirty="0"/>
              <a:t>Accelerator stability and force compensation require strong supports for accelerator elements</a:t>
            </a:r>
          </a:p>
          <a:p>
            <a:pPr lvl="2"/>
            <a:r>
              <a:rPr lang="en-US" dirty="0"/>
              <a:t>Cuts into detector acceptance and sometimes increases the size of the final focus magnets</a:t>
            </a:r>
          </a:p>
          <a:p>
            <a:pPr lvl="2"/>
            <a:r>
              <a:rPr lang="en-US" dirty="0"/>
              <a:t>Sometimes detectors can be placed in front of obstructions or in front of magnets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1E450-B325-4518-8655-352C4118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C169E-94B5-48FA-B028-42F72C1CA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327B0-FE07-4E22-8386-D93295190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70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B7426-D764-4B9A-905C-E21D96D23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Focus Magnets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DEBB9-9744-4D6C-A28D-4B41B7959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large beam energy asymmetry and the different beams (</a:t>
            </a:r>
            <a:r>
              <a:rPr lang="en-US" i="1" dirty="0"/>
              <a:t>e</a:t>
            </a:r>
            <a:r>
              <a:rPr lang="en-US" dirty="0"/>
              <a:t> and P/ion) means the final focus magnets can be separated in Z for each beam</a:t>
            </a:r>
          </a:p>
          <a:p>
            <a:pPr lvl="1"/>
            <a:r>
              <a:rPr lang="en-US" dirty="0"/>
              <a:t>Allows for magnets to be closer transversely (</a:t>
            </a:r>
            <a:r>
              <a:rPr lang="en-US" dirty="0">
                <a:solidFill>
                  <a:srgbClr val="FF0000"/>
                </a:solidFill>
              </a:rPr>
              <a:t>not overlapping in Z</a:t>
            </a:r>
            <a:r>
              <a:rPr lang="en-US" dirty="0"/>
              <a:t>)</a:t>
            </a:r>
          </a:p>
          <a:p>
            <a:r>
              <a:rPr lang="en-US" dirty="0"/>
              <a:t>The magnets still need to be as small as possible (radially) for maximum detector acceptance</a:t>
            </a:r>
          </a:p>
          <a:p>
            <a:pPr lvl="1"/>
            <a:r>
              <a:rPr lang="en-US" dirty="0"/>
              <a:t>Ion beam magnets can not affect the electron beam (</a:t>
            </a:r>
            <a:r>
              <a:rPr lang="en-US" dirty="0">
                <a:solidFill>
                  <a:srgbClr val="FF0000"/>
                </a:solidFill>
              </a:rPr>
              <a:t>too much perturbation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Vice Versa for </a:t>
            </a:r>
            <a:r>
              <a:rPr lang="en-US" dirty="0">
                <a:solidFill>
                  <a:srgbClr val="FF0000"/>
                </a:solidFill>
              </a:rPr>
              <a:t>perturbations</a:t>
            </a:r>
            <a:r>
              <a:rPr lang="en-US" dirty="0"/>
              <a:t> on the ion beam?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5FC5B-631C-4DC9-98A7-C555AD11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0E977-D439-4C16-8588-35572009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IR/MDI Requirements for EIC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7AD29-0CD0-4762-9145-30CB3174C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130F-F878-4CD5-B02F-9208CEE6E3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32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8335</TotalTime>
  <Words>1056</Words>
  <Application>Microsoft Office PowerPoint</Application>
  <PresentationFormat>Widescreen</PresentationFormat>
  <Paragraphs>177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Symbol</vt:lpstr>
      <vt:lpstr>Office Theme</vt:lpstr>
      <vt:lpstr>IR/MDI requirements for the EIC</vt:lpstr>
      <vt:lpstr>Outline</vt:lpstr>
      <vt:lpstr>Introduction</vt:lpstr>
      <vt:lpstr>Physics </vt:lpstr>
      <vt:lpstr>Accelerator</vt:lpstr>
      <vt:lpstr>Detector</vt:lpstr>
      <vt:lpstr>Energy Range</vt:lpstr>
      <vt:lpstr>Engineering </vt:lpstr>
      <vt:lpstr>Final Focus Magnets</vt:lpstr>
      <vt:lpstr>Backgrounds</vt:lpstr>
      <vt:lpstr>Beam Tails</vt:lpstr>
      <vt:lpstr>Beam Tails</vt:lpstr>
      <vt:lpstr>Beam Tails</vt:lpstr>
      <vt:lpstr>Some other Issues</vt:lpstr>
      <vt:lpstr>Summary and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 Background Update for JLEIC</dc:title>
  <dc:creator>Mike Sullivan</dc:creator>
  <cp:lastModifiedBy>Michael Sullivan</cp:lastModifiedBy>
  <cp:revision>54</cp:revision>
  <dcterms:created xsi:type="dcterms:W3CDTF">2018-03-01T14:13:42Z</dcterms:created>
  <dcterms:modified xsi:type="dcterms:W3CDTF">2018-10-30T11:52:53Z</dcterms:modified>
</cp:coreProperties>
</file>