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 id="2147483680" r:id="rId2"/>
    <p:sldMasterId id="2147483678" r:id="rId3"/>
    <p:sldMasterId id="2147483676" r:id="rId4"/>
    <p:sldMasterId id="2147483663" r:id="rId5"/>
    <p:sldMasterId id="2147483682" r:id="rId6"/>
  </p:sldMasterIdLst>
  <p:notesMasterIdLst>
    <p:notesMasterId r:id="rId38"/>
  </p:notesMasterIdLst>
  <p:sldIdLst>
    <p:sldId id="328" r:id="rId7"/>
    <p:sldId id="309" r:id="rId8"/>
    <p:sldId id="310" r:id="rId9"/>
    <p:sldId id="312" r:id="rId10"/>
    <p:sldId id="278" r:id="rId11"/>
    <p:sldId id="365" r:id="rId12"/>
    <p:sldId id="317" r:id="rId13"/>
    <p:sldId id="319" r:id="rId14"/>
    <p:sldId id="342" r:id="rId15"/>
    <p:sldId id="341" r:id="rId16"/>
    <p:sldId id="350" r:id="rId17"/>
    <p:sldId id="351" r:id="rId18"/>
    <p:sldId id="357" r:id="rId19"/>
    <p:sldId id="329" r:id="rId20"/>
    <p:sldId id="330" r:id="rId21"/>
    <p:sldId id="360" r:id="rId22"/>
    <p:sldId id="354" r:id="rId23"/>
    <p:sldId id="368" r:id="rId24"/>
    <p:sldId id="367" r:id="rId25"/>
    <p:sldId id="361" r:id="rId26"/>
    <p:sldId id="362" r:id="rId27"/>
    <p:sldId id="359" r:id="rId28"/>
    <p:sldId id="358" r:id="rId29"/>
    <p:sldId id="272" r:id="rId30"/>
    <p:sldId id="335" r:id="rId31"/>
    <p:sldId id="337" r:id="rId32"/>
    <p:sldId id="338" r:id="rId33"/>
    <p:sldId id="363" r:id="rId34"/>
    <p:sldId id="340" r:id="rId35"/>
    <p:sldId id="263" r:id="rId36"/>
    <p:sldId id="320" r:id="rId37"/>
  </p:sldIdLst>
  <p:sldSz cx="9144000" cy="6858000" type="screen4x3"/>
  <p:notesSz cx="6858000" cy="9296400"/>
  <p:embeddedFontLst>
    <p:embeddedFont>
      <p:font typeface="Cambria" panose="02040503050406030204" pitchFamily="18" charset="0"/>
      <p:regular r:id="rId39"/>
      <p:bold r:id="rId40"/>
      <p:italic r:id="rId41"/>
      <p:boldItalic r:id="rId42"/>
    </p:embeddedFont>
    <p:embeddedFont>
      <p:font typeface="Calibri Light" panose="020F0302020204030204" pitchFamily="34" charset="0"/>
      <p:regular r:id="rId43"/>
      <p:italic r:id="rId44"/>
    </p:embeddedFont>
    <p:embeddedFont>
      <p:font typeface="Calibri" panose="020F0502020204030204" pitchFamily="34" charset="0"/>
      <p:regular r:id="rId45"/>
      <p:bold r:id="rId46"/>
      <p:italic r:id="rId47"/>
      <p:boldItalic r:id="rId48"/>
    </p:embeddedFont>
    <p:embeddedFont>
      <p:font typeface="MS PGothic" panose="020B0600070205080204" pitchFamily="34" charset="-128"/>
      <p:regular r:id="rId49"/>
    </p:embeddedFont>
    <p:embeddedFont>
      <p:font typeface="MS Mincho" panose="020B0604020202020204" charset="-128"/>
      <p:regular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inn, Michelle" initials="SM" lastIdx="5" clrIdx="0">
    <p:extLst>
      <p:ext uri="{19B8F6BF-5375-455C-9EA6-DF929625EA0E}">
        <p15:presenceInfo xmlns:p15="http://schemas.microsoft.com/office/powerpoint/2012/main" userId="S-1-5-21-414935543-1342250053-1793291686-4913" providerId="AD"/>
      </p:ext>
    </p:extLst>
  </p:cmAuthor>
  <p:cmAuthor id="2" name="Gillo, Jehanne" initials="GJ" lastIdx="2" clrIdx="1">
    <p:extLst>
      <p:ext uri="{19B8F6BF-5375-455C-9EA6-DF929625EA0E}">
        <p15:presenceInfo xmlns:p15="http://schemas.microsoft.com/office/powerpoint/2012/main" userId="S-1-5-21-414935543-1342250053-1793291686-4868" providerId="AD"/>
      </p:ext>
    </p:extLst>
  </p:cmAuthor>
  <p:cmAuthor id="3" name="Farkhondeh, Manouchehr" initials="FM" lastIdx="1" clrIdx="2">
    <p:extLst>
      <p:ext uri="{19B8F6BF-5375-455C-9EA6-DF929625EA0E}">
        <p15:presenceInfo xmlns:p15="http://schemas.microsoft.com/office/powerpoint/2012/main" userId="S-1-5-21-414935543-1342250053-1793291686-48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58" autoAdjust="0"/>
    <p:restoredTop sz="94660"/>
  </p:normalViewPr>
  <p:slideViewPr>
    <p:cSldViewPr>
      <p:cViewPr varScale="1">
        <p:scale>
          <a:sx n="131" d="100"/>
          <a:sy n="131" d="100"/>
        </p:scale>
        <p:origin x="1128" y="126"/>
      </p:cViewPr>
      <p:guideLst>
        <p:guide orient="horz" pos="2160"/>
        <p:guide pos="2880"/>
      </p:guideLst>
    </p:cSldViewPr>
  </p:slideViewPr>
  <p:notesTextViewPr>
    <p:cViewPr>
      <p:scale>
        <a:sx n="100" d="100"/>
        <a:sy n="100" d="100"/>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1.fntdata"/><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46"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font" Target="fonts/font3.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11.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6.fntdata"/><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2.xml"/><Relationship Id="rId51" Type="http://schemas.openxmlformats.org/officeDocument/2006/relationships/commentAuthors" Target="commentAuthors.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0818" tIns="45409" rIns="90818" bIns="45409" rtlCol="0"/>
          <a:lstStyle>
            <a:lvl1pPr algn="l">
              <a:defRPr sz="1200"/>
            </a:lvl1pPr>
          </a:lstStyle>
          <a:p>
            <a:endParaRPr lang="en-US" dirty="0"/>
          </a:p>
        </p:txBody>
      </p:sp>
      <p:sp>
        <p:nvSpPr>
          <p:cNvPr id="3" name="Date Placeholder 2"/>
          <p:cNvSpPr>
            <a:spLocks noGrp="1"/>
          </p:cNvSpPr>
          <p:nvPr>
            <p:ph type="dt" idx="1"/>
          </p:nvPr>
        </p:nvSpPr>
        <p:spPr>
          <a:xfrm>
            <a:off x="3884614" y="0"/>
            <a:ext cx="2971800" cy="464820"/>
          </a:xfrm>
          <a:prstGeom prst="rect">
            <a:avLst/>
          </a:prstGeom>
        </p:spPr>
        <p:txBody>
          <a:bodyPr vert="horz" lIns="90818" tIns="45409" rIns="90818" bIns="45409" rtlCol="0"/>
          <a:lstStyle>
            <a:lvl1pPr algn="r">
              <a:defRPr sz="1200"/>
            </a:lvl1pPr>
          </a:lstStyle>
          <a:p>
            <a:fld id="{2C241008-9B3B-4CF9-AC88-523C257AE410}" type="datetimeFigureOut">
              <a:rPr lang="en-US" smtClean="0"/>
              <a:pPr/>
              <a:t>10/30/2018</a:t>
            </a:fld>
            <a:endParaRPr lang="en-US" dirty="0"/>
          </a:p>
        </p:txBody>
      </p:sp>
      <p:sp>
        <p:nvSpPr>
          <p:cNvPr id="4" name="Slide Image Placeholder 3"/>
          <p:cNvSpPr>
            <a:spLocks noGrp="1" noRot="1" noChangeAspect="1"/>
          </p:cNvSpPr>
          <p:nvPr>
            <p:ph type="sldImg" idx="2"/>
          </p:nvPr>
        </p:nvSpPr>
        <p:spPr>
          <a:xfrm>
            <a:off x="1104900" y="695325"/>
            <a:ext cx="4648200" cy="3487738"/>
          </a:xfrm>
          <a:prstGeom prst="rect">
            <a:avLst/>
          </a:prstGeom>
          <a:noFill/>
          <a:ln w="12700">
            <a:solidFill>
              <a:prstClr val="black"/>
            </a:solidFill>
          </a:ln>
        </p:spPr>
        <p:txBody>
          <a:bodyPr vert="horz" lIns="90818" tIns="45409" rIns="90818" bIns="45409" rtlCol="0" anchor="ctr"/>
          <a:lstStyle/>
          <a:p>
            <a:endParaRPr lang="en-US" dirty="0"/>
          </a:p>
        </p:txBody>
      </p:sp>
      <p:sp>
        <p:nvSpPr>
          <p:cNvPr id="5" name="Notes Placeholder 4"/>
          <p:cNvSpPr>
            <a:spLocks noGrp="1"/>
          </p:cNvSpPr>
          <p:nvPr>
            <p:ph type="body" sz="quarter" idx="3"/>
          </p:nvPr>
        </p:nvSpPr>
        <p:spPr>
          <a:xfrm>
            <a:off x="685800" y="4415791"/>
            <a:ext cx="5486400" cy="4183380"/>
          </a:xfrm>
          <a:prstGeom prst="rect">
            <a:avLst/>
          </a:prstGeom>
        </p:spPr>
        <p:txBody>
          <a:bodyPr vert="horz" lIns="90818" tIns="45409" rIns="90818" bIns="4540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2971800" cy="464820"/>
          </a:xfrm>
          <a:prstGeom prst="rect">
            <a:avLst/>
          </a:prstGeom>
        </p:spPr>
        <p:txBody>
          <a:bodyPr vert="horz" lIns="90818" tIns="45409" rIns="90818" bIns="4540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4" y="8829968"/>
            <a:ext cx="2971800" cy="464820"/>
          </a:xfrm>
          <a:prstGeom prst="rect">
            <a:avLst/>
          </a:prstGeom>
        </p:spPr>
        <p:txBody>
          <a:bodyPr vert="horz" lIns="90818" tIns="45409" rIns="90818" bIns="45409" rtlCol="0" anchor="b"/>
          <a:lstStyle>
            <a:lvl1pPr algn="r">
              <a:defRPr sz="1200"/>
            </a:lvl1pPr>
          </a:lstStyle>
          <a:p>
            <a:fld id="{B09DA616-9BFB-4E76-8718-9D76F443A911}" type="slidenum">
              <a:rPr lang="en-US" smtClean="0"/>
              <a:pPr/>
              <a:t>‹#›</a:t>
            </a:fld>
            <a:endParaRPr lang="en-US" dirty="0"/>
          </a:p>
        </p:txBody>
      </p:sp>
    </p:spTree>
    <p:extLst>
      <p:ext uri="{BB962C8B-B14F-4D97-AF65-F5344CB8AC3E}">
        <p14:creationId xmlns:p14="http://schemas.microsoft.com/office/powerpoint/2010/main" val="3443346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1363" indent="-284163">
              <a:spcBef>
                <a:spcPct val="30000"/>
              </a:spcBef>
              <a:defRPr sz="1200">
                <a:solidFill>
                  <a:schemeClr val="tx1"/>
                </a:solidFill>
                <a:latin typeface="Arial" panose="020B0604020202020204" pitchFamily="34" charset="0"/>
              </a:defRPr>
            </a:lvl2pPr>
            <a:lvl3pPr marL="1141413" indent="-227013">
              <a:spcBef>
                <a:spcPct val="30000"/>
              </a:spcBef>
              <a:defRPr sz="1200">
                <a:solidFill>
                  <a:schemeClr val="tx1"/>
                </a:solidFill>
                <a:latin typeface="Arial" panose="020B0604020202020204" pitchFamily="34" charset="0"/>
              </a:defRPr>
            </a:lvl3pPr>
            <a:lvl4pPr marL="1598613" indent="-227013">
              <a:spcBef>
                <a:spcPct val="30000"/>
              </a:spcBef>
              <a:defRPr sz="1200">
                <a:solidFill>
                  <a:schemeClr val="tx1"/>
                </a:solidFill>
                <a:latin typeface="Arial" panose="020B0604020202020204" pitchFamily="34" charset="0"/>
              </a:defRPr>
            </a:lvl4pPr>
            <a:lvl5pPr marL="2055813" indent="-227013">
              <a:spcBef>
                <a:spcPct val="30000"/>
              </a:spcBef>
              <a:defRPr sz="1200">
                <a:solidFill>
                  <a:schemeClr val="tx1"/>
                </a:solidFill>
                <a:latin typeface="Arial" panose="020B0604020202020204" pitchFamily="34" charset="0"/>
              </a:defRPr>
            </a:lvl5pPr>
            <a:lvl6pPr marL="2513013" indent="-227013" eaLnBrk="0" fontAlgn="base" hangingPunct="0">
              <a:spcBef>
                <a:spcPct val="30000"/>
              </a:spcBef>
              <a:spcAft>
                <a:spcPct val="0"/>
              </a:spcAft>
              <a:defRPr sz="1200">
                <a:solidFill>
                  <a:schemeClr val="tx1"/>
                </a:solidFill>
                <a:latin typeface="Arial" panose="020B0604020202020204" pitchFamily="34" charset="0"/>
              </a:defRPr>
            </a:lvl6pPr>
            <a:lvl7pPr marL="2970213" indent="-227013" eaLnBrk="0" fontAlgn="base" hangingPunct="0">
              <a:spcBef>
                <a:spcPct val="30000"/>
              </a:spcBef>
              <a:spcAft>
                <a:spcPct val="0"/>
              </a:spcAft>
              <a:defRPr sz="1200">
                <a:solidFill>
                  <a:schemeClr val="tx1"/>
                </a:solidFill>
                <a:latin typeface="Arial" panose="020B0604020202020204" pitchFamily="34" charset="0"/>
              </a:defRPr>
            </a:lvl7pPr>
            <a:lvl8pPr marL="3427413" indent="-227013" eaLnBrk="0" fontAlgn="base" hangingPunct="0">
              <a:spcBef>
                <a:spcPct val="30000"/>
              </a:spcBef>
              <a:spcAft>
                <a:spcPct val="0"/>
              </a:spcAft>
              <a:defRPr sz="1200">
                <a:solidFill>
                  <a:schemeClr val="tx1"/>
                </a:solidFill>
                <a:latin typeface="Arial" panose="020B0604020202020204" pitchFamily="34" charset="0"/>
              </a:defRPr>
            </a:lvl8pPr>
            <a:lvl9pPr marL="3884613" indent="-2270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316AD0E-503E-44B5-8A1C-81D035684BAD}" type="slidenum">
              <a:rPr lang="en-US" altLang="en-US" smtClean="0">
                <a:solidFill>
                  <a:srgbClr val="000000"/>
                </a:solidFill>
              </a:rPr>
              <a:pPr>
                <a:spcBef>
                  <a:spcPct val="0"/>
                </a:spcBef>
              </a:pPr>
              <a:t>1</a:t>
            </a:fld>
            <a:endParaRPr lang="en-US" altLang="en-US" dirty="0">
              <a:solidFill>
                <a:srgbClr val="000000"/>
              </a:solidFill>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831307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37898" indent="-283807">
              <a:spcBef>
                <a:spcPct val="30000"/>
              </a:spcBef>
              <a:defRPr sz="1200">
                <a:solidFill>
                  <a:schemeClr val="tx1"/>
                </a:solidFill>
                <a:latin typeface="Arial" panose="020B0604020202020204" pitchFamily="34" charset="0"/>
              </a:defRPr>
            </a:lvl2pPr>
            <a:lvl3pPr marL="1135228" indent="-227046">
              <a:spcBef>
                <a:spcPct val="30000"/>
              </a:spcBef>
              <a:defRPr sz="1200">
                <a:solidFill>
                  <a:schemeClr val="tx1"/>
                </a:solidFill>
                <a:latin typeface="Arial" panose="020B0604020202020204" pitchFamily="34" charset="0"/>
              </a:defRPr>
            </a:lvl3pPr>
            <a:lvl4pPr marL="1589319" indent="-227046">
              <a:spcBef>
                <a:spcPct val="30000"/>
              </a:spcBef>
              <a:defRPr sz="1200">
                <a:solidFill>
                  <a:schemeClr val="tx1"/>
                </a:solidFill>
                <a:latin typeface="Arial" panose="020B0604020202020204" pitchFamily="34" charset="0"/>
              </a:defRPr>
            </a:lvl4pPr>
            <a:lvl5pPr marL="2043410" indent="-227046">
              <a:spcBef>
                <a:spcPct val="30000"/>
              </a:spcBef>
              <a:defRPr sz="1200">
                <a:solidFill>
                  <a:schemeClr val="tx1"/>
                </a:solidFill>
                <a:latin typeface="Arial" panose="020B0604020202020204" pitchFamily="34" charset="0"/>
              </a:defRPr>
            </a:lvl5pPr>
            <a:lvl6pPr marL="2497501" indent="-227046" eaLnBrk="0" fontAlgn="base" hangingPunct="0">
              <a:spcBef>
                <a:spcPct val="30000"/>
              </a:spcBef>
              <a:spcAft>
                <a:spcPct val="0"/>
              </a:spcAft>
              <a:defRPr sz="1200">
                <a:solidFill>
                  <a:schemeClr val="tx1"/>
                </a:solidFill>
                <a:latin typeface="Arial" panose="020B0604020202020204" pitchFamily="34" charset="0"/>
              </a:defRPr>
            </a:lvl6pPr>
            <a:lvl7pPr marL="2951592" indent="-227046" eaLnBrk="0" fontAlgn="base" hangingPunct="0">
              <a:spcBef>
                <a:spcPct val="30000"/>
              </a:spcBef>
              <a:spcAft>
                <a:spcPct val="0"/>
              </a:spcAft>
              <a:defRPr sz="1200">
                <a:solidFill>
                  <a:schemeClr val="tx1"/>
                </a:solidFill>
                <a:latin typeface="Arial" panose="020B0604020202020204" pitchFamily="34" charset="0"/>
              </a:defRPr>
            </a:lvl7pPr>
            <a:lvl8pPr marL="3405683" indent="-227046" eaLnBrk="0" fontAlgn="base" hangingPunct="0">
              <a:spcBef>
                <a:spcPct val="30000"/>
              </a:spcBef>
              <a:spcAft>
                <a:spcPct val="0"/>
              </a:spcAft>
              <a:defRPr sz="1200">
                <a:solidFill>
                  <a:schemeClr val="tx1"/>
                </a:solidFill>
                <a:latin typeface="Arial" panose="020B0604020202020204" pitchFamily="34" charset="0"/>
              </a:defRPr>
            </a:lvl8pPr>
            <a:lvl9pPr marL="3859774" indent="-22704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27C4C70-4F08-4997-9930-D1384760517F}" type="slidenum">
              <a:rPr lang="en-US" altLang="en-US" smtClean="0"/>
              <a:pPr>
                <a:spcBef>
                  <a:spcPct val="0"/>
                </a:spcBef>
              </a:pPr>
              <a:t>2</a:t>
            </a:fld>
            <a:endParaRPr lang="en-US" altLang="en-US" dirty="0"/>
          </a:p>
        </p:txBody>
      </p:sp>
    </p:spTree>
    <p:extLst>
      <p:ext uri="{BB962C8B-B14F-4D97-AF65-F5344CB8AC3E}">
        <p14:creationId xmlns:p14="http://schemas.microsoft.com/office/powerpoint/2010/main" val="3512910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37898" indent="-283807">
              <a:defRPr>
                <a:solidFill>
                  <a:schemeClr val="tx1"/>
                </a:solidFill>
                <a:latin typeface="Arial" panose="020B0604020202020204" pitchFamily="34" charset="0"/>
              </a:defRPr>
            </a:lvl2pPr>
            <a:lvl3pPr marL="1135228" indent="-227046">
              <a:defRPr>
                <a:solidFill>
                  <a:schemeClr val="tx1"/>
                </a:solidFill>
                <a:latin typeface="Arial" panose="020B0604020202020204" pitchFamily="34" charset="0"/>
              </a:defRPr>
            </a:lvl3pPr>
            <a:lvl4pPr marL="1589319" indent="-227046">
              <a:defRPr>
                <a:solidFill>
                  <a:schemeClr val="tx1"/>
                </a:solidFill>
                <a:latin typeface="Arial" panose="020B0604020202020204" pitchFamily="34" charset="0"/>
              </a:defRPr>
            </a:lvl4pPr>
            <a:lvl5pPr marL="2043410" indent="-227046">
              <a:defRPr>
                <a:solidFill>
                  <a:schemeClr val="tx1"/>
                </a:solidFill>
                <a:latin typeface="Arial" panose="020B0604020202020204" pitchFamily="34" charset="0"/>
              </a:defRPr>
            </a:lvl5pPr>
            <a:lvl6pPr marL="2497501" indent="-227046" eaLnBrk="0" fontAlgn="base" hangingPunct="0">
              <a:spcBef>
                <a:spcPct val="0"/>
              </a:spcBef>
              <a:spcAft>
                <a:spcPct val="0"/>
              </a:spcAft>
              <a:defRPr>
                <a:solidFill>
                  <a:schemeClr val="tx1"/>
                </a:solidFill>
                <a:latin typeface="Arial" panose="020B0604020202020204" pitchFamily="34" charset="0"/>
              </a:defRPr>
            </a:lvl6pPr>
            <a:lvl7pPr marL="2951592" indent="-227046" eaLnBrk="0" fontAlgn="base" hangingPunct="0">
              <a:spcBef>
                <a:spcPct val="0"/>
              </a:spcBef>
              <a:spcAft>
                <a:spcPct val="0"/>
              </a:spcAft>
              <a:defRPr>
                <a:solidFill>
                  <a:schemeClr val="tx1"/>
                </a:solidFill>
                <a:latin typeface="Arial" panose="020B0604020202020204" pitchFamily="34" charset="0"/>
              </a:defRPr>
            </a:lvl7pPr>
            <a:lvl8pPr marL="3405683" indent="-227046" eaLnBrk="0" fontAlgn="base" hangingPunct="0">
              <a:spcBef>
                <a:spcPct val="0"/>
              </a:spcBef>
              <a:spcAft>
                <a:spcPct val="0"/>
              </a:spcAft>
              <a:defRPr>
                <a:solidFill>
                  <a:schemeClr val="tx1"/>
                </a:solidFill>
                <a:latin typeface="Arial" panose="020B0604020202020204" pitchFamily="34" charset="0"/>
              </a:defRPr>
            </a:lvl8pPr>
            <a:lvl9pPr marL="3859774" indent="-227046" eaLnBrk="0" fontAlgn="base" hangingPunct="0">
              <a:spcBef>
                <a:spcPct val="0"/>
              </a:spcBef>
              <a:spcAft>
                <a:spcPct val="0"/>
              </a:spcAft>
              <a:defRPr>
                <a:solidFill>
                  <a:schemeClr val="tx1"/>
                </a:solidFill>
                <a:latin typeface="Arial" panose="020B0604020202020204" pitchFamily="34" charset="0"/>
              </a:defRPr>
            </a:lvl9pPr>
          </a:lstStyle>
          <a:p>
            <a:fld id="{0758D3E2-5698-4FCC-9CE3-0FB3383452CF}" type="slidenum">
              <a:rPr lang="en-US" altLang="en-US" smtClean="0"/>
              <a:pPr/>
              <a:t>3</a:t>
            </a:fld>
            <a:endParaRPr lang="en-US" altLang="en-US" dirty="0"/>
          </a:p>
        </p:txBody>
      </p:sp>
    </p:spTree>
    <p:extLst>
      <p:ext uri="{BB962C8B-B14F-4D97-AF65-F5344CB8AC3E}">
        <p14:creationId xmlns:p14="http://schemas.microsoft.com/office/powerpoint/2010/main" val="435169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37898" indent="-283807">
              <a:defRPr>
                <a:solidFill>
                  <a:schemeClr val="tx1"/>
                </a:solidFill>
                <a:latin typeface="Arial" panose="020B0604020202020204" pitchFamily="34" charset="0"/>
              </a:defRPr>
            </a:lvl2pPr>
            <a:lvl3pPr marL="1135228" indent="-227046">
              <a:defRPr>
                <a:solidFill>
                  <a:schemeClr val="tx1"/>
                </a:solidFill>
                <a:latin typeface="Arial" panose="020B0604020202020204" pitchFamily="34" charset="0"/>
              </a:defRPr>
            </a:lvl3pPr>
            <a:lvl4pPr marL="1589319" indent="-227046">
              <a:defRPr>
                <a:solidFill>
                  <a:schemeClr val="tx1"/>
                </a:solidFill>
                <a:latin typeface="Arial" panose="020B0604020202020204" pitchFamily="34" charset="0"/>
              </a:defRPr>
            </a:lvl4pPr>
            <a:lvl5pPr marL="2043410" indent="-227046">
              <a:defRPr>
                <a:solidFill>
                  <a:schemeClr val="tx1"/>
                </a:solidFill>
                <a:latin typeface="Arial" panose="020B0604020202020204" pitchFamily="34" charset="0"/>
              </a:defRPr>
            </a:lvl5pPr>
            <a:lvl6pPr marL="2497501" indent="-227046" eaLnBrk="0" fontAlgn="base" hangingPunct="0">
              <a:spcBef>
                <a:spcPct val="0"/>
              </a:spcBef>
              <a:spcAft>
                <a:spcPct val="0"/>
              </a:spcAft>
              <a:defRPr>
                <a:solidFill>
                  <a:schemeClr val="tx1"/>
                </a:solidFill>
                <a:latin typeface="Arial" panose="020B0604020202020204" pitchFamily="34" charset="0"/>
              </a:defRPr>
            </a:lvl6pPr>
            <a:lvl7pPr marL="2951592" indent="-227046" eaLnBrk="0" fontAlgn="base" hangingPunct="0">
              <a:spcBef>
                <a:spcPct val="0"/>
              </a:spcBef>
              <a:spcAft>
                <a:spcPct val="0"/>
              </a:spcAft>
              <a:defRPr>
                <a:solidFill>
                  <a:schemeClr val="tx1"/>
                </a:solidFill>
                <a:latin typeface="Arial" panose="020B0604020202020204" pitchFamily="34" charset="0"/>
              </a:defRPr>
            </a:lvl7pPr>
            <a:lvl8pPr marL="3405683" indent="-227046" eaLnBrk="0" fontAlgn="base" hangingPunct="0">
              <a:spcBef>
                <a:spcPct val="0"/>
              </a:spcBef>
              <a:spcAft>
                <a:spcPct val="0"/>
              </a:spcAft>
              <a:defRPr>
                <a:solidFill>
                  <a:schemeClr val="tx1"/>
                </a:solidFill>
                <a:latin typeface="Arial" panose="020B0604020202020204" pitchFamily="34" charset="0"/>
              </a:defRPr>
            </a:lvl8pPr>
            <a:lvl9pPr marL="3859774" indent="-227046" eaLnBrk="0" fontAlgn="base" hangingPunct="0">
              <a:spcBef>
                <a:spcPct val="0"/>
              </a:spcBef>
              <a:spcAft>
                <a:spcPct val="0"/>
              </a:spcAft>
              <a:defRPr>
                <a:solidFill>
                  <a:schemeClr val="tx1"/>
                </a:solidFill>
                <a:latin typeface="Arial" panose="020B0604020202020204" pitchFamily="34" charset="0"/>
              </a:defRPr>
            </a:lvl9pPr>
          </a:lstStyle>
          <a:p>
            <a:fld id="{155E64AB-1EC6-4965-B086-D6B76E6F4AD1}" type="slidenum">
              <a:rPr lang="en-US" altLang="en-US" smtClean="0"/>
              <a:pPr/>
              <a:t>4</a:t>
            </a:fld>
            <a:endParaRPr lang="en-US" altLang="en-US" dirty="0"/>
          </a:p>
        </p:txBody>
      </p:sp>
    </p:spTree>
    <p:extLst>
      <p:ext uri="{BB962C8B-B14F-4D97-AF65-F5344CB8AC3E}">
        <p14:creationId xmlns:p14="http://schemas.microsoft.com/office/powerpoint/2010/main" val="2243462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9DA616-9BFB-4E76-8718-9D76F443A911}" type="slidenum">
              <a:rPr lang="en-US" smtClean="0"/>
              <a:pPr/>
              <a:t>5</a:t>
            </a:fld>
            <a:endParaRPr lang="en-US" dirty="0"/>
          </a:p>
        </p:txBody>
      </p:sp>
    </p:spTree>
    <p:extLst>
      <p:ext uri="{BB962C8B-B14F-4D97-AF65-F5344CB8AC3E}">
        <p14:creationId xmlns:p14="http://schemas.microsoft.com/office/powerpoint/2010/main" val="2762460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9F1010-E55B-45F9-8CDE-AC2025CCC128}"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59F1010-E55B-45F9-8CDE-AC2025CCC128}"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9F1010-E55B-45F9-8CDE-AC2025CCC128}"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9F1010-E55B-45F9-8CDE-AC2025CCC128}"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OE bottom - box - bo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6225" y="942975"/>
            <a:ext cx="8410575" cy="5259388"/>
          </a:xfrm>
          <a:prstGeom prst="rect">
            <a:avLst/>
          </a:prstGeom>
        </p:spPr>
        <p:txBody>
          <a:bodyPr/>
          <a:lstStyle>
            <a:lvl1pPr>
              <a:defRPr b="0" baseline="0"/>
            </a:lvl1pPr>
            <a:lvl2pPr algn="l">
              <a:buNone/>
              <a:defRPr b="0" baseline="0"/>
            </a:lvl2pPr>
          </a:lstStyle>
          <a:p>
            <a:pPr lvl="1"/>
            <a:endParaRPr lang="en-US" dirty="0"/>
          </a:p>
          <a:p>
            <a:pPr lvl="0"/>
            <a:endParaRPr lang="en-US" dirty="0"/>
          </a:p>
        </p:txBody>
      </p:sp>
      <p:sp>
        <p:nvSpPr>
          <p:cNvPr id="4" name="Content Placeholder 3"/>
          <p:cNvSpPr>
            <a:spLocks noGrp="1"/>
          </p:cNvSpPr>
          <p:nvPr>
            <p:ph sz="quarter" idx="10"/>
          </p:nvPr>
        </p:nvSpPr>
        <p:spPr>
          <a:xfrm>
            <a:off x="971550" y="1628775"/>
            <a:ext cx="4438650" cy="9144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p:txBody>
          <a:bodyPr/>
          <a:lstStyle/>
          <a:p>
            <a:r>
              <a:rPr lang="en-US"/>
              <a:t>Click to edit Master title style</a:t>
            </a:r>
          </a:p>
        </p:txBody>
      </p:sp>
      <p:sp>
        <p:nvSpPr>
          <p:cNvPr id="6" name="Footer Placeholder 1"/>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69693664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DOE bottom - box - bo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2425" y="866775"/>
            <a:ext cx="8410575" cy="5259388"/>
          </a:xfrm>
          <a:prstGeom prst="rect">
            <a:avLst/>
          </a:prstGeom>
        </p:spPr>
        <p:txBody>
          <a:bodyPr/>
          <a:lstStyle>
            <a:lvl1pPr>
              <a:defRPr b="0" baseline="0"/>
            </a:lvl1pPr>
            <a:lvl2pPr algn="l">
              <a:buNone/>
              <a:defRPr b="0" baseline="0"/>
            </a:lvl2pPr>
          </a:lstStyle>
          <a:p>
            <a:pPr lvl="1"/>
            <a:endParaRPr lang="en-US" dirty="0"/>
          </a:p>
          <a:p>
            <a:pPr lvl="0"/>
            <a:endParaRPr lang="en-US" dirty="0"/>
          </a:p>
        </p:txBody>
      </p:sp>
      <p:sp>
        <p:nvSpPr>
          <p:cNvPr id="6" name="Title 5"/>
          <p:cNvSpPr>
            <a:spLocks noGrp="1"/>
          </p:cNvSpPr>
          <p:nvPr>
            <p:ph type="title"/>
          </p:nvPr>
        </p:nvSpPr>
        <p:spPr/>
        <p:txBody>
          <a:bodyPr/>
          <a:lstStyle>
            <a:lvl1pPr>
              <a:defRPr b="0" i="0" baseline="0"/>
            </a:lvl1pPr>
          </a:lstStyle>
          <a:p>
            <a:r>
              <a:rPr lang="en-US" dirty="0"/>
              <a:t>Click to edit Master title style</a:t>
            </a:r>
          </a:p>
        </p:txBody>
      </p:sp>
    </p:spTree>
    <p:extLst>
      <p:ext uri="{BB962C8B-B14F-4D97-AF65-F5344CB8AC3E}">
        <p14:creationId xmlns:p14="http://schemas.microsoft.com/office/powerpoint/2010/main" val="235312208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OE bottom - blank - b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4915729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Slide Number Placeholder 5"/>
          <p:cNvSpPr>
            <a:spLocks noGrp="1"/>
          </p:cNvSpPr>
          <p:nvPr>
            <p:ph type="sldNum" sz="quarter" idx="10"/>
          </p:nvPr>
        </p:nvSpPr>
        <p:spPr/>
        <p:txBody>
          <a:bodyPr/>
          <a:lstStyle>
            <a:lvl1pPr>
              <a:defRPr/>
            </a:lvl1pPr>
          </a:lstStyle>
          <a:p>
            <a:pPr>
              <a:defRPr/>
            </a:pPr>
            <a:fld id="{5C71B5DB-0978-40E4-8F39-6BB205A9593E}"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15413418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Slide Number Placeholder 5"/>
          <p:cNvSpPr>
            <a:spLocks noGrp="1"/>
          </p:cNvSpPr>
          <p:nvPr>
            <p:ph type="sldNum" sz="quarter" idx="10"/>
          </p:nvPr>
        </p:nvSpPr>
        <p:spPr/>
        <p:txBody>
          <a:bodyPr/>
          <a:lstStyle>
            <a:lvl1pPr>
              <a:defRPr/>
            </a:lvl1pPr>
          </a:lstStyle>
          <a:p>
            <a:pPr>
              <a:defRPr/>
            </a:pPr>
            <a:fld id="{5C71B5DB-0978-40E4-8F39-6BB205A9593E}"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6920191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Slide Number Placeholder 5"/>
          <p:cNvSpPr>
            <a:spLocks noGrp="1"/>
          </p:cNvSpPr>
          <p:nvPr>
            <p:ph type="sldNum" sz="quarter" idx="10"/>
          </p:nvPr>
        </p:nvSpPr>
        <p:spPr/>
        <p:txBody>
          <a:bodyPr/>
          <a:lstStyle>
            <a:lvl1pPr>
              <a:defRPr/>
            </a:lvl1pPr>
          </a:lstStyle>
          <a:p>
            <a:pPr>
              <a:defRPr/>
            </a:pPr>
            <a:fld id="{5C71B5DB-0978-40E4-8F39-6BB205A9593E}"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4246128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748384-BF47-4724-BBFA-FA7F6153C2FB}" type="slidenum">
              <a:rPr lang="en-US" smtClean="0"/>
              <a:t>‹#›</a:t>
            </a:fld>
            <a:endParaRPr lang="en-US" dirty="0"/>
          </a:p>
        </p:txBody>
      </p:sp>
    </p:spTree>
    <p:extLst>
      <p:ext uri="{BB962C8B-B14F-4D97-AF65-F5344CB8AC3E}">
        <p14:creationId xmlns:p14="http://schemas.microsoft.com/office/powerpoint/2010/main" val="2183265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59F1010-E55B-45F9-8CDE-AC2025CCC128}" type="slidenum">
              <a:rPr lang="en-US" smtClean="0"/>
              <a:pPr/>
              <a:t>‹#›</a:t>
            </a:fld>
            <a:endParaRPr lang="en-US" dirty="0"/>
          </a:p>
        </p:txBody>
      </p:sp>
    </p:spTree>
    <p:extLst>
      <p:ext uri="{BB962C8B-B14F-4D97-AF65-F5344CB8AC3E}">
        <p14:creationId xmlns:p14="http://schemas.microsoft.com/office/powerpoint/2010/main" val="19695225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748384-BF47-4724-BBFA-FA7F6153C2FB}" type="slidenum">
              <a:rPr lang="en-US" smtClean="0"/>
              <a:t>‹#›</a:t>
            </a:fld>
            <a:endParaRPr lang="en-US" dirty="0"/>
          </a:p>
        </p:txBody>
      </p:sp>
    </p:spTree>
    <p:extLst>
      <p:ext uri="{BB962C8B-B14F-4D97-AF65-F5344CB8AC3E}">
        <p14:creationId xmlns:p14="http://schemas.microsoft.com/office/powerpoint/2010/main" val="21505262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D748384-BF47-4724-BBFA-FA7F6153C2FB}" type="slidenum">
              <a:rPr lang="en-US" smtClean="0"/>
              <a:t>‹#›</a:t>
            </a:fld>
            <a:endParaRPr lang="en-US" dirty="0"/>
          </a:p>
        </p:txBody>
      </p:sp>
    </p:spTree>
    <p:extLst>
      <p:ext uri="{BB962C8B-B14F-4D97-AF65-F5344CB8AC3E}">
        <p14:creationId xmlns:p14="http://schemas.microsoft.com/office/powerpoint/2010/main" val="30003078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D748384-BF47-4724-BBFA-FA7F6153C2FB}" type="slidenum">
              <a:rPr lang="en-US" smtClean="0"/>
              <a:t>‹#›</a:t>
            </a:fld>
            <a:endParaRPr lang="en-US" dirty="0"/>
          </a:p>
        </p:txBody>
      </p:sp>
    </p:spTree>
    <p:extLst>
      <p:ext uri="{BB962C8B-B14F-4D97-AF65-F5344CB8AC3E}">
        <p14:creationId xmlns:p14="http://schemas.microsoft.com/office/powerpoint/2010/main" val="33002826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D748384-BF47-4724-BBFA-FA7F6153C2FB}" type="slidenum">
              <a:rPr lang="en-US" smtClean="0"/>
              <a:t>‹#›</a:t>
            </a:fld>
            <a:endParaRPr lang="en-US" dirty="0"/>
          </a:p>
        </p:txBody>
      </p:sp>
    </p:spTree>
    <p:extLst>
      <p:ext uri="{BB962C8B-B14F-4D97-AF65-F5344CB8AC3E}">
        <p14:creationId xmlns:p14="http://schemas.microsoft.com/office/powerpoint/2010/main" val="26583766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D748384-BF47-4724-BBFA-FA7F6153C2FB}" type="slidenum">
              <a:rPr lang="en-US" smtClean="0"/>
              <a:t>‹#›</a:t>
            </a:fld>
            <a:endParaRPr lang="en-US" dirty="0"/>
          </a:p>
        </p:txBody>
      </p:sp>
    </p:spTree>
    <p:extLst>
      <p:ext uri="{BB962C8B-B14F-4D97-AF65-F5344CB8AC3E}">
        <p14:creationId xmlns:p14="http://schemas.microsoft.com/office/powerpoint/2010/main" val="38043471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D748384-BF47-4724-BBFA-FA7F6153C2FB}" type="slidenum">
              <a:rPr lang="en-US" smtClean="0"/>
              <a:t>‹#›</a:t>
            </a:fld>
            <a:endParaRPr lang="en-US" dirty="0"/>
          </a:p>
        </p:txBody>
      </p:sp>
    </p:spTree>
    <p:extLst>
      <p:ext uri="{BB962C8B-B14F-4D97-AF65-F5344CB8AC3E}">
        <p14:creationId xmlns:p14="http://schemas.microsoft.com/office/powerpoint/2010/main" val="35735939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D748384-BF47-4724-BBFA-FA7F6153C2FB}" type="slidenum">
              <a:rPr lang="en-US" smtClean="0"/>
              <a:t>‹#›</a:t>
            </a:fld>
            <a:endParaRPr lang="en-US" dirty="0"/>
          </a:p>
        </p:txBody>
      </p:sp>
    </p:spTree>
    <p:extLst>
      <p:ext uri="{BB962C8B-B14F-4D97-AF65-F5344CB8AC3E}">
        <p14:creationId xmlns:p14="http://schemas.microsoft.com/office/powerpoint/2010/main" val="32917863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D748384-BF47-4724-BBFA-FA7F6153C2FB}" type="slidenum">
              <a:rPr lang="en-US" smtClean="0"/>
              <a:t>‹#›</a:t>
            </a:fld>
            <a:endParaRPr lang="en-US" dirty="0"/>
          </a:p>
        </p:txBody>
      </p:sp>
    </p:spTree>
    <p:extLst>
      <p:ext uri="{BB962C8B-B14F-4D97-AF65-F5344CB8AC3E}">
        <p14:creationId xmlns:p14="http://schemas.microsoft.com/office/powerpoint/2010/main" val="10483405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Slide Number Placeholder 5"/>
          <p:cNvSpPr>
            <a:spLocks noGrp="1"/>
          </p:cNvSpPr>
          <p:nvPr>
            <p:ph type="sldNum" sz="quarter" idx="10"/>
          </p:nvPr>
        </p:nvSpPr>
        <p:spPr/>
        <p:txBody>
          <a:bodyPr/>
          <a:lstStyle>
            <a:lvl1pPr>
              <a:defRPr/>
            </a:lvl1pPr>
          </a:lstStyle>
          <a:p>
            <a:pPr>
              <a:defRPr/>
            </a:pPr>
            <a:fld id="{A6D98BC5-FFA3-4B65-9BBC-B3EE45A376B2}"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6357531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54A48B13-48FA-48C8-9D7B-820D83845D7F}"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818967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9F1010-E55B-45F9-8CDE-AC2025CCC128}"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7F48FD95-F04F-46AE-9D74-4D58C5875C4A}"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8054044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p:cNvSpPr>
            <a:spLocks noGrp="1"/>
          </p:cNvSpPr>
          <p:nvPr>
            <p:ph type="sldNum" sz="quarter" idx="10"/>
          </p:nvPr>
        </p:nvSpPr>
        <p:spPr/>
        <p:txBody>
          <a:bodyPr/>
          <a:lstStyle>
            <a:lvl1pPr>
              <a:defRPr/>
            </a:lvl1pPr>
          </a:lstStyle>
          <a:p>
            <a:pPr>
              <a:defRPr/>
            </a:pPr>
            <a:fld id="{A3635C9B-1FDF-4138-9851-37347E6221EC}"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5122847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8"/>
          <p:cNvSpPr>
            <a:spLocks noGrp="1"/>
          </p:cNvSpPr>
          <p:nvPr>
            <p:ph type="sldNum" sz="quarter" idx="10"/>
          </p:nvPr>
        </p:nvSpPr>
        <p:spPr/>
        <p:txBody>
          <a:bodyPr/>
          <a:lstStyle>
            <a:lvl1pPr>
              <a:defRPr/>
            </a:lvl1pPr>
          </a:lstStyle>
          <a:p>
            <a:pPr>
              <a:defRPr/>
            </a:pPr>
            <a:fld id="{E5957C05-6DDA-4A91-AABD-A213D3365B59}"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7075234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4"/>
          <p:cNvSpPr>
            <a:spLocks noGrp="1"/>
          </p:cNvSpPr>
          <p:nvPr>
            <p:ph type="sldNum" sz="quarter" idx="10"/>
          </p:nvPr>
        </p:nvSpPr>
        <p:spPr/>
        <p:txBody>
          <a:bodyPr/>
          <a:lstStyle>
            <a:lvl1pPr>
              <a:defRPr/>
            </a:lvl1pPr>
          </a:lstStyle>
          <a:p>
            <a:pPr>
              <a:defRPr/>
            </a:pPr>
            <a:fld id="{22E0B18F-3928-4111-8370-7226024440E0}"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3699765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a:lvl1pPr>
          </a:lstStyle>
          <a:p>
            <a:pPr>
              <a:defRPr/>
            </a:pPr>
            <a:fld id="{7C2FA156-3314-464E-94B5-FA9C924EA10A}"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17184229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6"/>
          <p:cNvSpPr>
            <a:spLocks noGrp="1"/>
          </p:cNvSpPr>
          <p:nvPr>
            <p:ph type="sldNum" sz="quarter" idx="10"/>
          </p:nvPr>
        </p:nvSpPr>
        <p:spPr/>
        <p:txBody>
          <a:bodyPr/>
          <a:lstStyle>
            <a:lvl1pPr>
              <a:defRPr/>
            </a:lvl1pPr>
          </a:lstStyle>
          <a:p>
            <a:pPr>
              <a:defRPr/>
            </a:pPr>
            <a:fld id="{D1B12BA1-2727-4088-85E4-AFBC3E83652B}"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41207740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6"/>
          <p:cNvSpPr>
            <a:spLocks noGrp="1"/>
          </p:cNvSpPr>
          <p:nvPr>
            <p:ph type="sldNum" sz="quarter" idx="10"/>
          </p:nvPr>
        </p:nvSpPr>
        <p:spPr/>
        <p:txBody>
          <a:bodyPr/>
          <a:lstStyle>
            <a:lvl1pPr>
              <a:defRPr/>
            </a:lvl1pPr>
          </a:lstStyle>
          <a:p>
            <a:pPr>
              <a:defRPr/>
            </a:pPr>
            <a:fld id="{B37FCD71-350D-4FC2-8DD9-A8DB0ADC53EC}"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5331795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243D3200-C41C-46A7-9F04-35A3118FE4CD}"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22605239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p:txBody>
          <a:bodyPr/>
          <a:lstStyle>
            <a:lvl1pPr>
              <a:defRPr/>
            </a:lvl1pPr>
          </a:lstStyle>
          <a:p>
            <a:pPr>
              <a:defRPr/>
            </a:pPr>
            <a:fld id="{9413B173-53D8-4749-B1B7-879CA8D5D197}" type="slidenum">
              <a:rPr lang="en-US" altLang="en-US">
                <a:solidFill>
                  <a:srgbClr val="000000"/>
                </a:solidFill>
              </a:rPr>
              <a:pPr>
                <a:defRPr/>
              </a:pPr>
              <a:t>‹#›</a:t>
            </a:fld>
            <a:endParaRPr lang="en-US" altLang="en-US" dirty="0">
              <a:solidFill>
                <a:srgbClr val="000000"/>
              </a:solidFill>
            </a:endParaRPr>
          </a:p>
        </p:txBody>
      </p:sp>
    </p:spTree>
    <p:extLst>
      <p:ext uri="{BB962C8B-B14F-4D97-AF65-F5344CB8AC3E}">
        <p14:creationId xmlns:p14="http://schemas.microsoft.com/office/powerpoint/2010/main" val="35325460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DOE bottom - box - bo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6225" y="942975"/>
            <a:ext cx="8410575" cy="5259388"/>
          </a:xfrm>
          <a:prstGeom prst="rect">
            <a:avLst/>
          </a:prstGeom>
        </p:spPr>
        <p:txBody>
          <a:bodyPr/>
          <a:lstStyle>
            <a:lvl1pPr>
              <a:defRPr b="0" baseline="0"/>
            </a:lvl1pPr>
            <a:lvl2pPr algn="l">
              <a:buNone/>
              <a:defRPr b="0" baseline="0"/>
            </a:lvl2pPr>
          </a:lstStyle>
          <a:p>
            <a:pPr lvl="1"/>
            <a:endParaRPr lang="en-US" dirty="0"/>
          </a:p>
          <a:p>
            <a:pPr lvl="0"/>
            <a:endParaRPr lang="en-US" dirty="0"/>
          </a:p>
        </p:txBody>
      </p:sp>
      <p:sp>
        <p:nvSpPr>
          <p:cNvPr id="4" name="Content Placeholder 3"/>
          <p:cNvSpPr>
            <a:spLocks noGrp="1"/>
          </p:cNvSpPr>
          <p:nvPr>
            <p:ph sz="quarter" idx="10"/>
          </p:nvPr>
        </p:nvSpPr>
        <p:spPr>
          <a:xfrm>
            <a:off x="971550" y="1628775"/>
            <a:ext cx="4438650" cy="9144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p:txBody>
          <a:bodyPr/>
          <a:lstStyle/>
          <a:p>
            <a:r>
              <a:rPr lang="en-US"/>
              <a:t>Click to edit Master title style</a:t>
            </a:r>
          </a:p>
        </p:txBody>
      </p:sp>
      <p:sp>
        <p:nvSpPr>
          <p:cNvPr id="6" name="Footer Placeholder 1"/>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408240527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9F1010-E55B-45F9-8CDE-AC2025CCC128}" type="slidenum">
              <a:rPr lang="en-US" smtClean="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DOE bottom - blank - b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94696186"/>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DOE bottom - box - bo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2425" y="866775"/>
            <a:ext cx="8410575" cy="5259388"/>
          </a:xfrm>
          <a:prstGeom prst="rect">
            <a:avLst/>
          </a:prstGeom>
        </p:spPr>
        <p:txBody>
          <a:bodyPr/>
          <a:lstStyle>
            <a:lvl1pPr>
              <a:defRPr b="0" baseline="0"/>
            </a:lvl1pPr>
            <a:lvl2pPr algn="l">
              <a:buNone/>
              <a:defRPr b="0" baseline="0"/>
            </a:lvl2pPr>
          </a:lstStyle>
          <a:p>
            <a:pPr lvl="1"/>
            <a:endParaRPr lang="en-US" dirty="0"/>
          </a:p>
          <a:p>
            <a:pPr lvl="0"/>
            <a:endParaRPr lang="en-US" dirty="0"/>
          </a:p>
        </p:txBody>
      </p:sp>
      <p:sp>
        <p:nvSpPr>
          <p:cNvPr id="6" name="Title 5"/>
          <p:cNvSpPr>
            <a:spLocks noGrp="1"/>
          </p:cNvSpPr>
          <p:nvPr>
            <p:ph type="title"/>
          </p:nvPr>
        </p:nvSpPr>
        <p:spPr/>
        <p:txBody>
          <a:bodyPr/>
          <a:lstStyle>
            <a:lvl1pPr>
              <a:defRPr b="0" i="0" baseline="0"/>
            </a:lvl1pPr>
          </a:lstStyle>
          <a:p>
            <a:r>
              <a:rPr lang="en-US" dirty="0"/>
              <a:t>Click to edit Master title style</a:t>
            </a:r>
          </a:p>
        </p:txBody>
      </p:sp>
    </p:spTree>
    <p:extLst>
      <p:ext uri="{BB962C8B-B14F-4D97-AF65-F5344CB8AC3E}">
        <p14:creationId xmlns:p14="http://schemas.microsoft.com/office/powerpoint/2010/main" val="3757299265"/>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endParaRPr lang="en-US" dirty="0"/>
          </a:p>
        </p:txBody>
      </p:sp>
      <p:sp>
        <p:nvSpPr>
          <p:cNvPr id="4" name="Rectangle 4"/>
          <p:cNvSpPr>
            <a:spLocks noGrp="1" noChangeArrowheads="1"/>
          </p:cNvSpPr>
          <p:nvPr>
            <p:ph idx="1"/>
          </p:nvPr>
        </p:nvSpPr>
        <p:spPr bwMode="auto">
          <a:xfrm>
            <a:off x="266700" y="815975"/>
            <a:ext cx="8677275" cy="6042025"/>
          </a:xfrm>
          <a:prstGeom prst="rect">
            <a:avLst/>
          </a:prstGeom>
          <a:noFill/>
          <a:ln>
            <a:noFill/>
          </a:ln>
          <a:extLst>
            <a:ext uri="{909E8E84-426E-40dd-AFC4-6F175D3DCCD1}"/>
            <a:ext uri="{91240B29-F687-4f45-9708-019B960494DF}"/>
            <a:ext uri="{FAA26D3D-D897-4be2-8F04-BA451C77F1D7}"/>
          </a:extLst>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68958481"/>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DOE bottom - box - bo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2425" y="866775"/>
            <a:ext cx="8410575" cy="5259388"/>
          </a:xfrm>
          <a:prstGeom prst="rect">
            <a:avLst/>
          </a:prstGeom>
        </p:spPr>
        <p:txBody>
          <a:bodyPr/>
          <a:lstStyle>
            <a:lvl1pPr>
              <a:defRPr b="0" baseline="0"/>
            </a:lvl1pPr>
            <a:lvl2pPr algn="l">
              <a:buNone/>
              <a:defRPr b="0" baseline="0"/>
            </a:lvl2pPr>
          </a:lstStyle>
          <a:p>
            <a:pPr lvl="1"/>
            <a:endParaRPr lang="en-US" dirty="0"/>
          </a:p>
          <a:p>
            <a:pPr lvl="0"/>
            <a:endParaRPr lang="en-US" dirty="0"/>
          </a:p>
        </p:txBody>
      </p:sp>
      <p:sp>
        <p:nvSpPr>
          <p:cNvPr id="6" name="Title 5"/>
          <p:cNvSpPr>
            <a:spLocks noGrp="1"/>
          </p:cNvSpPr>
          <p:nvPr>
            <p:ph type="title"/>
          </p:nvPr>
        </p:nvSpPr>
        <p:spPr/>
        <p:txBody>
          <a:bodyPr/>
          <a:lstStyle>
            <a:lvl1pPr>
              <a:defRPr b="0" i="0" baseline="0"/>
            </a:lvl1pPr>
          </a:lstStyle>
          <a:p>
            <a:r>
              <a:rPr lang="en-US" dirty="0"/>
              <a:t>Click to edit Master title style</a:t>
            </a:r>
          </a:p>
        </p:txBody>
      </p:sp>
    </p:spTree>
    <p:extLst>
      <p:ext uri="{BB962C8B-B14F-4D97-AF65-F5344CB8AC3E}">
        <p14:creationId xmlns:p14="http://schemas.microsoft.com/office/powerpoint/2010/main" val="259969787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59F1010-E55B-45F9-8CDE-AC2025CCC128}"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59F1010-E55B-45F9-8CDE-AC2025CCC128}"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59F1010-E55B-45F9-8CDE-AC2025CCC128}"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59F1010-E55B-45F9-8CDE-AC2025CCC128}"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59F1010-E55B-45F9-8CDE-AC2025CCC128}"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theme" Target="../theme/theme2.xml"/><Relationship Id="rId1"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theme" Target="../theme/theme3.xml"/><Relationship Id="rId1"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theme" Target="../theme/theme4.xml"/><Relationship Id="rId1"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theme" Target="../theme/theme5.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image" Target="../media/image1.wmf"/><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theme" Target="../theme/theme6.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9F1010-E55B-45F9-8CDE-AC2025CCC128}"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2"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73" r:id="rId13"/>
    <p:sldLayoutId id="2147483674" r:id="rId14"/>
    <p:sldLayoutId id="2147483675" r:id="rId15"/>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p:cNvSpPr>
            <a:spLocks noGrp="1" noChangeArrowheads="1"/>
          </p:cNvSpPr>
          <p:nvPr>
            <p:ph type="dt" sz="half" idx="2"/>
          </p:nvPr>
        </p:nvSpPr>
        <p:spPr bwMode="auto">
          <a:xfrm>
            <a:off x="457200" y="6245225"/>
            <a:ext cx="3124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66FF"/>
                </a:solidFill>
                <a:latin typeface="Times New Roman" pitchFamily="18" charset="0"/>
                <a:cs typeface="Times New Roman" pitchFamily="18" charset="0"/>
              </a:defRPr>
            </a:lvl1pPr>
          </a:lstStyle>
          <a:p>
            <a:pPr fontAlgn="base">
              <a:spcBef>
                <a:spcPct val="0"/>
              </a:spcBef>
              <a:spcAft>
                <a:spcPct val="0"/>
              </a:spcAft>
              <a:defRPr/>
            </a:pPr>
            <a:endParaRPr lang="en-US" dirty="0"/>
          </a:p>
        </p:txBody>
      </p:sp>
      <p:sp>
        <p:nvSpPr>
          <p:cNvPr id="1029" name="Rectangle 5"/>
          <p:cNvSpPr>
            <a:spLocks noGrp="1" noChangeArrowheads="1"/>
          </p:cNvSpPr>
          <p:nvPr>
            <p:ph type="ftr" sz="quarter" idx="3"/>
          </p:nvPr>
        </p:nvSpPr>
        <p:spPr bwMode="auto">
          <a:xfrm>
            <a:off x="3124200" y="6245225"/>
            <a:ext cx="3505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0066FF"/>
                </a:solidFill>
                <a:latin typeface="Times New Roman" pitchFamily="18" charset="0"/>
                <a:cs typeface="Times New Roman" pitchFamily="18" charset="0"/>
              </a:defRPr>
            </a:lvl1pPr>
          </a:lstStyle>
          <a:p>
            <a:pPr fontAlgn="base">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28DF81CA-F35D-4380-8D57-935D5B54968D}" type="slidenum">
              <a:rPr lang="en-US" altLang="en-US">
                <a:solidFill>
                  <a:srgbClr val="000000"/>
                </a:solidFill>
                <a:latin typeface="Arial" panose="020B0604020202020204" pitchFamily="34" charset="0"/>
              </a:rPr>
              <a:pPr fontAlgn="base">
                <a:spcBef>
                  <a:spcPct val="0"/>
                </a:spcBef>
                <a:spcAft>
                  <a:spcPct val="0"/>
                </a:spcAft>
                <a:defRPr/>
              </a:pPr>
              <a:t>‹#›</a:t>
            </a:fld>
            <a:endParaRPr lang="en-US" altLang="en-US" dirty="0">
              <a:solidFill>
                <a:srgbClr val="000000"/>
              </a:solidFill>
              <a:latin typeface="Arial" panose="020B0604020202020204" pitchFamily="34" charset="0"/>
            </a:endParaRPr>
          </a:p>
        </p:txBody>
      </p:sp>
      <p:pic>
        <p:nvPicPr>
          <p:cNvPr id="1031" name="Picture 8"/>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57200" y="228600"/>
            <a:ext cx="23622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4709957"/>
      </p:ext>
    </p:extLst>
  </p:cSld>
  <p:clrMap bg1="lt1" tx1="dk1" bg2="lt2" tx2="dk2" accent1="accent1" accent2="accent2" accent3="accent3" accent4="accent4" accent5="accent5" accent6="accent6" hlink="hlink" folHlink="folHlink"/>
  <p:sldLayoutIdLst>
    <p:sldLayoutId id="2147483681" r:id="rId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3124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66FF"/>
                </a:solidFill>
                <a:latin typeface="Times New Roman" pitchFamily="18" charset="0"/>
                <a:cs typeface="Times New Roman" pitchFamily="18" charset="0"/>
              </a:defRPr>
            </a:lvl1pPr>
          </a:lstStyle>
          <a:p>
            <a:pPr fontAlgn="base">
              <a:spcBef>
                <a:spcPct val="0"/>
              </a:spcBef>
              <a:spcAft>
                <a:spcPct val="0"/>
              </a:spcAft>
              <a:defRPr/>
            </a:pPr>
            <a:endParaRPr lang="en-US" dirty="0"/>
          </a:p>
        </p:txBody>
      </p:sp>
      <p:sp>
        <p:nvSpPr>
          <p:cNvPr id="1029" name="Rectangle 5"/>
          <p:cNvSpPr>
            <a:spLocks noGrp="1" noChangeArrowheads="1"/>
          </p:cNvSpPr>
          <p:nvPr>
            <p:ph type="ftr" sz="quarter" idx="3"/>
          </p:nvPr>
        </p:nvSpPr>
        <p:spPr bwMode="auto">
          <a:xfrm>
            <a:off x="3124200" y="6245225"/>
            <a:ext cx="3505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0066FF"/>
                </a:solidFill>
                <a:latin typeface="Times New Roman" pitchFamily="18" charset="0"/>
                <a:cs typeface="Times New Roman" pitchFamily="18" charset="0"/>
              </a:defRPr>
            </a:lvl1pPr>
          </a:lstStyle>
          <a:p>
            <a:pPr fontAlgn="base">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28DF81CA-F35D-4380-8D57-935D5B54968D}" type="slidenum">
              <a:rPr lang="en-US" altLang="en-US">
                <a:solidFill>
                  <a:srgbClr val="000000"/>
                </a:solidFill>
                <a:latin typeface="Arial" panose="020B0604020202020204" pitchFamily="34" charset="0"/>
              </a:rPr>
              <a:pPr fontAlgn="base">
                <a:spcBef>
                  <a:spcPct val="0"/>
                </a:spcBef>
                <a:spcAft>
                  <a:spcPct val="0"/>
                </a:spcAft>
                <a:defRPr/>
              </a:pPr>
              <a:t>‹#›</a:t>
            </a:fld>
            <a:endParaRPr lang="en-US" altLang="en-US" dirty="0">
              <a:solidFill>
                <a:srgbClr val="000000"/>
              </a:solidFill>
              <a:latin typeface="Arial" panose="020B0604020202020204" pitchFamily="34" charset="0"/>
            </a:endParaRPr>
          </a:p>
        </p:txBody>
      </p:sp>
      <p:pic>
        <p:nvPicPr>
          <p:cNvPr id="1031" name="Picture 8"/>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57200" y="228600"/>
            <a:ext cx="23622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0715540"/>
      </p:ext>
    </p:extLst>
  </p:cSld>
  <p:clrMap bg1="lt1" tx1="dk1" bg2="lt2" tx2="dk2" accent1="accent1" accent2="accent2" accent3="accent3" accent4="accent4" accent5="accent5" accent6="accent6" hlink="hlink" folHlink="folHlink"/>
  <p:sldLayoutIdLst>
    <p:sldLayoutId id="2147483679" r:id="rId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3124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66FF"/>
                </a:solidFill>
                <a:latin typeface="Times New Roman" pitchFamily="18" charset="0"/>
                <a:cs typeface="Times New Roman" pitchFamily="18" charset="0"/>
              </a:defRPr>
            </a:lvl1pPr>
          </a:lstStyle>
          <a:p>
            <a:pPr fontAlgn="base">
              <a:spcBef>
                <a:spcPct val="0"/>
              </a:spcBef>
              <a:spcAft>
                <a:spcPct val="0"/>
              </a:spcAft>
              <a:defRPr/>
            </a:pPr>
            <a:endParaRPr lang="en-US" dirty="0"/>
          </a:p>
        </p:txBody>
      </p:sp>
      <p:sp>
        <p:nvSpPr>
          <p:cNvPr id="1029" name="Rectangle 5"/>
          <p:cNvSpPr>
            <a:spLocks noGrp="1" noChangeArrowheads="1"/>
          </p:cNvSpPr>
          <p:nvPr>
            <p:ph type="ftr" sz="quarter" idx="3"/>
          </p:nvPr>
        </p:nvSpPr>
        <p:spPr bwMode="auto">
          <a:xfrm>
            <a:off x="3124200" y="6245225"/>
            <a:ext cx="3505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0066FF"/>
                </a:solidFill>
                <a:latin typeface="Times New Roman" pitchFamily="18" charset="0"/>
                <a:cs typeface="Times New Roman" pitchFamily="18" charset="0"/>
              </a:defRPr>
            </a:lvl1pPr>
          </a:lstStyle>
          <a:p>
            <a:pPr fontAlgn="base">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28DF81CA-F35D-4380-8D57-935D5B54968D}" type="slidenum">
              <a:rPr lang="en-US" altLang="en-US">
                <a:solidFill>
                  <a:srgbClr val="000000"/>
                </a:solidFill>
                <a:latin typeface="Arial" panose="020B0604020202020204" pitchFamily="34" charset="0"/>
              </a:rPr>
              <a:pPr fontAlgn="base">
                <a:spcBef>
                  <a:spcPct val="0"/>
                </a:spcBef>
                <a:spcAft>
                  <a:spcPct val="0"/>
                </a:spcAft>
                <a:defRPr/>
              </a:pPr>
              <a:t>‹#›</a:t>
            </a:fld>
            <a:endParaRPr lang="en-US" altLang="en-US" dirty="0">
              <a:solidFill>
                <a:srgbClr val="000000"/>
              </a:solidFill>
              <a:latin typeface="Arial" panose="020B0604020202020204" pitchFamily="34" charset="0"/>
            </a:endParaRPr>
          </a:p>
        </p:txBody>
      </p:sp>
      <p:pic>
        <p:nvPicPr>
          <p:cNvPr id="1031" name="Picture 8"/>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57200" y="228600"/>
            <a:ext cx="23622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6932429"/>
      </p:ext>
    </p:extLst>
  </p:cSld>
  <p:clrMap bg1="lt1" tx1="dk1" bg2="lt2" tx2="dk2" accent1="accent1" accent2="accent2" accent3="accent3" accent4="accent4" accent5="accent5" accent6="accent6" hlink="hlink" folHlink="folHlink"/>
  <p:sldLayoutIdLst>
    <p:sldLayoutId id="2147483677" r:id="rId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748384-BF47-4724-BBFA-FA7F6153C2FB}" type="slidenum">
              <a:rPr lang="en-US" smtClean="0"/>
              <a:t>‹#›</a:t>
            </a:fld>
            <a:endParaRPr lang="en-US" dirty="0"/>
          </a:p>
        </p:txBody>
      </p:sp>
    </p:spTree>
    <p:extLst>
      <p:ext uri="{BB962C8B-B14F-4D97-AF65-F5344CB8AC3E}">
        <p14:creationId xmlns:p14="http://schemas.microsoft.com/office/powerpoint/2010/main" val="352400521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3124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66FF"/>
                </a:solidFill>
                <a:latin typeface="Times New Roman" pitchFamily="18" charset="0"/>
                <a:cs typeface="Times New Roman" pitchFamily="18" charset="0"/>
              </a:defRPr>
            </a:lvl1pPr>
          </a:lstStyle>
          <a:p>
            <a:pPr fontAlgn="base">
              <a:spcBef>
                <a:spcPct val="0"/>
              </a:spcBef>
              <a:spcAft>
                <a:spcPct val="0"/>
              </a:spcAft>
              <a:defRPr/>
            </a:pPr>
            <a:endParaRPr lang="en-US" dirty="0"/>
          </a:p>
        </p:txBody>
      </p:sp>
      <p:sp>
        <p:nvSpPr>
          <p:cNvPr id="1029" name="Rectangle 5"/>
          <p:cNvSpPr>
            <a:spLocks noGrp="1" noChangeArrowheads="1"/>
          </p:cNvSpPr>
          <p:nvPr>
            <p:ph type="ftr" sz="quarter" idx="3"/>
          </p:nvPr>
        </p:nvSpPr>
        <p:spPr bwMode="auto">
          <a:xfrm>
            <a:off x="3124200" y="6245225"/>
            <a:ext cx="3505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0066FF"/>
                </a:solidFill>
                <a:latin typeface="Times New Roman" pitchFamily="18" charset="0"/>
                <a:cs typeface="Times New Roman" pitchFamily="18" charset="0"/>
              </a:defRPr>
            </a:lvl1pPr>
          </a:lstStyle>
          <a:p>
            <a:pPr fontAlgn="base">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09B623E1-A427-4874-AACB-840FB4D76033}" type="slidenum">
              <a:rPr lang="en-US" altLang="en-US">
                <a:solidFill>
                  <a:srgbClr val="000000"/>
                </a:solidFill>
                <a:latin typeface="Arial" panose="020B0604020202020204" pitchFamily="34" charset="0"/>
              </a:rPr>
              <a:pPr fontAlgn="base">
                <a:spcBef>
                  <a:spcPct val="0"/>
                </a:spcBef>
                <a:spcAft>
                  <a:spcPct val="0"/>
                </a:spcAft>
                <a:defRPr/>
              </a:pPr>
              <a:t>‹#›</a:t>
            </a:fld>
            <a:endParaRPr lang="en-US" altLang="en-US" dirty="0">
              <a:solidFill>
                <a:srgbClr val="000000"/>
              </a:solidFill>
              <a:latin typeface="Arial" panose="020B0604020202020204" pitchFamily="34" charset="0"/>
            </a:endParaRPr>
          </a:p>
        </p:txBody>
      </p:sp>
      <p:pic>
        <p:nvPicPr>
          <p:cNvPr id="1031" name="Picture 8"/>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457200" y="228600"/>
            <a:ext cx="23622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357005"/>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jlab.org/indico/event/281/session/5/contribution/15" TargetMode="External"/><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1.wmf"/><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emf"/></Relationships>
</file>

<file path=ppt/slides/_rels/slide1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mailto:Brenda.May@science.doe.gov" TargetMode="External"/><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1.wmf"/><Relationship Id="rId4" Type="http://schemas.openxmlformats.org/officeDocument/2006/relationships/image" Target="../media/image17.emf"/></Relationships>
</file>

<file path=ppt/slides/_rels/slide2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vmlDrawing" Target="../drawings/vmlDrawing1.vml"/><Relationship Id="rId6" Type="http://schemas.openxmlformats.org/officeDocument/2006/relationships/image" Target="../media/image1.wmf"/><Relationship Id="rId5" Type="http://schemas.openxmlformats.org/officeDocument/2006/relationships/image" Target="../media/image2.emf"/><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science.energy.gov/np/community-resources/reports/" TargetMode="External"/><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wmf"/></Relationships>
</file>

<file path=ppt/slides/_rels/slide5.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wmf"/><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5.emf"/><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ctrTitle"/>
          </p:nvPr>
        </p:nvSpPr>
        <p:spPr>
          <a:xfrm>
            <a:off x="1219200" y="1143000"/>
            <a:ext cx="6019800" cy="4191001"/>
          </a:xfrm>
        </p:spPr>
        <p:txBody>
          <a:bodyPr>
            <a:normAutofit fontScale="90000"/>
          </a:bodyPr>
          <a:lstStyle/>
          <a:p>
            <a:pPr>
              <a:defRPr/>
            </a:pPr>
            <a:r>
              <a:rPr lang="en-US" dirty="0"/>
              <a:t/>
            </a:r>
            <a:br>
              <a:rPr lang="en-US" dirty="0"/>
            </a:br>
            <a:r>
              <a:rPr lang="en-US" sz="3100" dirty="0">
                <a:latin typeface="Times New Roman" pitchFamily="18" charset="0"/>
              </a:rPr>
              <a:t/>
            </a:r>
            <a:br>
              <a:rPr lang="en-US" sz="3100" dirty="0">
                <a:latin typeface="Times New Roman" pitchFamily="18" charset="0"/>
              </a:rPr>
            </a:br>
            <a:r>
              <a:rPr lang="en-US" sz="3100" dirty="0">
                <a:latin typeface="Times New Roman" pitchFamily="18" charset="0"/>
              </a:rPr>
              <a:t/>
            </a:r>
            <a:br>
              <a:rPr lang="en-US" sz="3100" dirty="0">
                <a:latin typeface="Times New Roman" pitchFamily="18" charset="0"/>
              </a:rPr>
            </a:br>
            <a:r>
              <a:rPr lang="en-US" sz="2800" dirty="0">
                <a:latin typeface="Times New Roman" pitchFamily="18" charset="0"/>
                <a:hlinkClick r:id="rId3">
                  <a:extLst>
                    <a:ext uri="{A12FA001-AC4F-418D-AE19-62706E023703}">
                      <ahyp:hlinkClr xmlns="" xmlns:ahyp="http://schemas.microsoft.com/office/drawing/2018/hyperlinkcolor" val="tx"/>
                    </a:ext>
                  </a:extLst>
                </a:hlinkClick>
              </a:rPr>
              <a:t>DOE Support to EIC Accelerator R&amp;D and FOA Landscape</a:t>
            </a:r>
            <a:r>
              <a:rPr lang="en-US" sz="2800" dirty="0"/>
              <a:t/>
            </a:r>
            <a:br>
              <a:rPr lang="en-US" sz="2800" dirty="0"/>
            </a:br>
            <a:r>
              <a:rPr lang="en-US" sz="2700" dirty="0">
                <a:latin typeface="Times New Roman" pitchFamily="18" charset="0"/>
              </a:rPr>
              <a:t/>
            </a:r>
            <a:br>
              <a:rPr lang="en-US" sz="2700" dirty="0">
                <a:latin typeface="Times New Roman" pitchFamily="18" charset="0"/>
              </a:rPr>
            </a:br>
            <a:r>
              <a:rPr lang="en-US" altLang="en-US" sz="2700" dirty="0">
                <a:latin typeface="Times New Roman" pitchFamily="18" charset="0"/>
              </a:rPr>
              <a:t>Manouchehr Farkhondeh</a:t>
            </a:r>
            <a:br>
              <a:rPr lang="en-US" altLang="en-US" sz="2700" dirty="0">
                <a:latin typeface="Times New Roman" pitchFamily="18" charset="0"/>
              </a:rPr>
            </a:br>
            <a:r>
              <a:rPr lang="en-US" altLang="en-US" sz="2700" dirty="0">
                <a:latin typeface="Times New Roman" pitchFamily="18" charset="0"/>
              </a:rPr>
              <a:t>DOE Office of Nuclear Physics</a:t>
            </a:r>
            <a:r>
              <a:rPr lang="en-US" altLang="en-US" sz="2700" i="1" dirty="0">
                <a:latin typeface="Times New Roman" pitchFamily="18" charset="0"/>
              </a:rPr>
              <a:t/>
            </a:r>
            <a:br>
              <a:rPr lang="en-US" altLang="en-US" sz="2700" i="1" dirty="0">
                <a:latin typeface="Times New Roman" pitchFamily="18" charset="0"/>
              </a:rPr>
            </a:br>
            <a:r>
              <a:rPr lang="en-US" altLang="en-US" sz="2700" i="1" dirty="0">
                <a:latin typeface="Times New Roman" pitchFamily="18" charset="0"/>
              </a:rPr>
              <a:t/>
            </a:r>
            <a:br>
              <a:rPr lang="en-US" altLang="en-US" sz="2700" i="1" dirty="0">
                <a:latin typeface="Times New Roman" pitchFamily="18" charset="0"/>
              </a:rPr>
            </a:br>
            <a:r>
              <a:rPr lang="en-US" altLang="en-US" sz="2700" i="1" dirty="0">
                <a:latin typeface="Times New Roman" pitchFamily="18" charset="0"/>
              </a:rPr>
              <a:t/>
            </a:r>
            <a:br>
              <a:rPr lang="en-US" altLang="en-US" sz="2700" i="1" dirty="0">
                <a:latin typeface="Times New Roman" pitchFamily="18" charset="0"/>
              </a:rPr>
            </a:br>
            <a:r>
              <a:rPr lang="en-US" sz="2700" i="1" dirty="0">
                <a:latin typeface="Times New Roman" pitchFamily="18" charset="0"/>
              </a:rPr>
              <a:t>EIC Accelerator Collaboration Meeting 2018</a:t>
            </a:r>
            <a:br>
              <a:rPr lang="en-US" sz="2700" i="1" dirty="0">
                <a:latin typeface="Times New Roman" pitchFamily="18" charset="0"/>
              </a:rPr>
            </a:br>
            <a:r>
              <a:rPr lang="en-US" sz="2700" i="1" dirty="0">
                <a:latin typeface="Times New Roman" pitchFamily="18" charset="0"/>
              </a:rPr>
              <a:t>Thomas Jefferson Accelerator Facility</a:t>
            </a:r>
            <a:br>
              <a:rPr lang="en-US" sz="2700" i="1" dirty="0">
                <a:latin typeface="Times New Roman" pitchFamily="18" charset="0"/>
              </a:rPr>
            </a:br>
            <a:r>
              <a:rPr lang="en-US" sz="2700" i="1" dirty="0">
                <a:latin typeface="Times New Roman" pitchFamily="18" charset="0"/>
              </a:rPr>
              <a:t> </a:t>
            </a:r>
            <a:r>
              <a:rPr lang="en-US" altLang="en-US" sz="2700" i="1" dirty="0">
                <a:solidFill>
                  <a:schemeClr val="tx1"/>
                </a:solidFill>
                <a:latin typeface="Times New Roman" pitchFamily="18" charset="0"/>
              </a:rPr>
              <a:t> </a:t>
            </a:r>
            <a:br>
              <a:rPr lang="en-US" altLang="en-US" sz="2700" i="1" dirty="0">
                <a:solidFill>
                  <a:schemeClr val="tx1"/>
                </a:solidFill>
                <a:latin typeface="Times New Roman" pitchFamily="18" charset="0"/>
              </a:rPr>
            </a:br>
            <a:r>
              <a:rPr lang="en-US" altLang="en-US" sz="2700" i="1" dirty="0">
                <a:solidFill>
                  <a:schemeClr val="tx1"/>
                </a:solidFill>
                <a:latin typeface="Times New Roman" pitchFamily="18" charset="0"/>
              </a:rPr>
              <a:t>October 29, 2018 </a:t>
            </a:r>
            <a:r>
              <a:rPr lang="en-US" altLang="en-US" sz="2700" dirty="0">
                <a:latin typeface="Times New Roman" pitchFamily="18" charset="0"/>
              </a:rPr>
              <a:t/>
            </a:r>
            <a:br>
              <a:rPr lang="en-US" altLang="en-US" sz="2700" dirty="0">
                <a:latin typeface="Times New Roman" pitchFamily="18" charset="0"/>
              </a:rPr>
            </a:br>
            <a:r>
              <a:rPr lang="en-US" altLang="en-US" sz="2700" b="1" dirty="0">
                <a:solidFill>
                  <a:schemeClr val="tx1"/>
                </a:solidFill>
                <a:latin typeface="Times New Roman" pitchFamily="18" charset="0"/>
              </a:rPr>
              <a:t/>
            </a:r>
            <a:br>
              <a:rPr lang="en-US" altLang="en-US" sz="2700" b="1" dirty="0">
                <a:solidFill>
                  <a:schemeClr val="tx1"/>
                </a:solidFill>
                <a:latin typeface="Times New Roman" pitchFamily="18" charset="0"/>
              </a:rPr>
            </a:br>
            <a:r>
              <a:rPr lang="en-US" altLang="en-US" sz="2700" b="1" dirty="0">
                <a:solidFill>
                  <a:schemeClr val="tx1"/>
                </a:solidFill>
                <a:latin typeface="Times New Roman" pitchFamily="18" charset="0"/>
              </a:rPr>
              <a:t/>
            </a:r>
            <a:br>
              <a:rPr lang="en-US" altLang="en-US" sz="2700" b="1" dirty="0">
                <a:solidFill>
                  <a:schemeClr val="tx1"/>
                </a:solidFill>
                <a:latin typeface="Times New Roman" pitchFamily="18" charset="0"/>
              </a:rPr>
            </a:br>
            <a:r>
              <a:rPr lang="en-US" altLang="en-US" sz="1400" dirty="0">
                <a:latin typeface="Times New Roman" pitchFamily="18" charset="0"/>
              </a:rPr>
              <a:t/>
            </a:r>
            <a:br>
              <a:rPr lang="en-US" altLang="en-US" sz="1400" dirty="0">
                <a:latin typeface="Times New Roman" pitchFamily="18" charset="0"/>
              </a:rPr>
            </a:br>
            <a:endParaRPr lang="en-US" altLang="en-US" sz="2000" dirty="0">
              <a:latin typeface="Times New Roman" pitchFamily="18" charset="0"/>
            </a:endParaRPr>
          </a:p>
        </p:txBody>
      </p:sp>
    </p:spTree>
    <p:extLst>
      <p:ext uri="{BB962C8B-B14F-4D97-AF65-F5344CB8AC3E}">
        <p14:creationId xmlns:p14="http://schemas.microsoft.com/office/powerpoint/2010/main" val="2825111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0578" y="1140674"/>
            <a:ext cx="8077200" cy="4308872"/>
          </a:xfrm>
          <a:prstGeom prst="rect">
            <a:avLst/>
          </a:prstGeom>
          <a:noFill/>
        </p:spPr>
        <p:txBody>
          <a:bodyPr wrap="square" rtlCol="0">
            <a:spAutoFit/>
          </a:bodyPr>
          <a:lstStyle/>
          <a:p>
            <a:pPr marL="342900" indent="-342900">
              <a:spcAft>
                <a:spcPts val="600"/>
              </a:spcAft>
              <a:buFont typeface="Wingdings" panose="05000000000000000000" pitchFamily="2" charset="2"/>
              <a:buChar char="Ø"/>
            </a:pPr>
            <a:r>
              <a:rPr lang="en-US" b="1" dirty="0"/>
              <a:t>Beam Cooling: </a:t>
            </a:r>
            <a:r>
              <a:rPr lang="en-US" dirty="0"/>
              <a:t>Beam cooling is one of the highest priority R&amp;D for EIC. The challenge is to achieve the high collision luminosity of order ~</a:t>
            </a:r>
            <a:r>
              <a:rPr lang="en-US" dirty="0">
                <a:latin typeface="Times New Roman" panose="02020603050405020304" pitchFamily="18" charset="0"/>
                <a:ea typeface="MS Mincho" panose="02020609040205080304" pitchFamily="49" charset="-128"/>
                <a:cs typeface="Times New Roman" panose="02020603050405020304" pitchFamily="18" charset="0"/>
              </a:rPr>
              <a:t>10</a:t>
            </a:r>
            <a:r>
              <a:rPr lang="en-US" baseline="30000" dirty="0">
                <a:latin typeface="Times New Roman" panose="02020603050405020304" pitchFamily="18" charset="0"/>
                <a:ea typeface="MS Mincho" panose="02020609040205080304" pitchFamily="49" charset="-128"/>
                <a:cs typeface="Times New Roman" panose="02020603050405020304" pitchFamily="18" charset="0"/>
              </a:rPr>
              <a:t>33</a:t>
            </a:r>
            <a:r>
              <a:rPr lang="en-US" dirty="0">
                <a:latin typeface="Times New Roman" panose="02020603050405020304" pitchFamily="18" charset="0"/>
                <a:ea typeface="MS Mincho" panose="02020609040205080304" pitchFamily="49" charset="-128"/>
                <a:cs typeface="Times New Roman" panose="02020603050405020304" pitchFamily="18" charset="0"/>
              </a:rPr>
              <a:t>-10</a:t>
            </a:r>
            <a:r>
              <a:rPr lang="en-US" baseline="30000" dirty="0">
                <a:latin typeface="Times New Roman" panose="02020603050405020304" pitchFamily="18" charset="0"/>
                <a:ea typeface="MS Mincho" panose="02020609040205080304" pitchFamily="49" charset="-128"/>
                <a:cs typeface="Times New Roman" panose="02020603050405020304" pitchFamily="18" charset="0"/>
              </a:rPr>
              <a:t>34</a:t>
            </a:r>
            <a:r>
              <a:rPr lang="en-US" dirty="0">
                <a:latin typeface="Times New Roman" panose="02020603050405020304" pitchFamily="18" charset="0"/>
                <a:ea typeface="MS Mincho" panose="02020609040205080304" pitchFamily="49" charset="-128"/>
                <a:cs typeface="Times New Roman" panose="02020603050405020304" pitchFamily="18" charset="0"/>
              </a:rPr>
              <a:t> cm</a:t>
            </a:r>
            <a:r>
              <a:rPr lang="en-US" baseline="30000" dirty="0">
                <a:latin typeface="Times New Roman" panose="02020603050405020304" pitchFamily="18" charset="0"/>
                <a:ea typeface="MS Mincho" panose="02020609040205080304" pitchFamily="49" charset="-128"/>
                <a:cs typeface="Times New Roman" panose="02020603050405020304" pitchFamily="18" charset="0"/>
              </a:rPr>
              <a:t>-2</a:t>
            </a:r>
            <a:r>
              <a:rPr lang="en-US" dirty="0">
                <a:latin typeface="Times New Roman" panose="02020603050405020304" pitchFamily="18" charset="0"/>
                <a:ea typeface="MS Mincho" panose="02020609040205080304" pitchFamily="49" charset="-128"/>
                <a:cs typeface="Times New Roman" panose="02020603050405020304" pitchFamily="18" charset="0"/>
              </a:rPr>
              <a:t>sec</a:t>
            </a:r>
            <a:r>
              <a:rPr lang="en-US" baseline="30000" dirty="0">
                <a:latin typeface="Times New Roman" panose="02020603050405020304" pitchFamily="18" charset="0"/>
                <a:ea typeface="MS Mincho" panose="02020609040205080304" pitchFamily="49" charset="-128"/>
                <a:cs typeface="Times New Roman" panose="02020603050405020304" pitchFamily="18" charset="0"/>
              </a:rPr>
              <a:t>-1</a:t>
            </a:r>
            <a:r>
              <a:rPr lang="en-US" dirty="0"/>
              <a:t>.</a:t>
            </a:r>
          </a:p>
          <a:p>
            <a:pPr marL="800100" lvl="1" indent="-342900">
              <a:spcAft>
                <a:spcPts val="600"/>
              </a:spcAft>
              <a:buFont typeface="Arial" panose="020B0604020202020204" pitchFamily="34" charset="0"/>
              <a:buChar char="•"/>
            </a:pPr>
            <a:r>
              <a:rPr lang="en-US" dirty="0"/>
              <a:t>High current multi-pass energy Recovery Linac (ERL) </a:t>
            </a:r>
          </a:p>
          <a:p>
            <a:pPr marL="800100" lvl="1" indent="-342900">
              <a:spcAft>
                <a:spcPts val="600"/>
              </a:spcAft>
              <a:buFont typeface="Arial" panose="020B0604020202020204" pitchFamily="34" charset="0"/>
              <a:buChar char="•"/>
            </a:pPr>
            <a:r>
              <a:rPr lang="en-US" dirty="0"/>
              <a:t>High current unpolarized electron injectors for ERL</a:t>
            </a:r>
          </a:p>
          <a:p>
            <a:pPr marL="342900" indent="-342900">
              <a:spcAft>
                <a:spcPts val="600"/>
              </a:spcAft>
              <a:buFont typeface="Wingdings" panose="05000000000000000000" pitchFamily="2" charset="2"/>
              <a:buChar char="Ø"/>
            </a:pPr>
            <a:r>
              <a:rPr lang="en-US" b="1" dirty="0"/>
              <a:t>Interaction Region</a:t>
            </a:r>
          </a:p>
          <a:p>
            <a:pPr marL="800100" lvl="1" indent="-342900">
              <a:spcAft>
                <a:spcPts val="600"/>
              </a:spcAft>
              <a:buFont typeface="Arial" panose="020B0604020202020204" pitchFamily="34" charset="0"/>
              <a:buChar char="•"/>
            </a:pPr>
            <a:r>
              <a:rPr lang="en-US" dirty="0"/>
              <a:t> </a:t>
            </a:r>
            <a:r>
              <a:rPr lang="en-US" b="1" dirty="0"/>
              <a:t>Magnets:  </a:t>
            </a:r>
            <a:r>
              <a:rPr lang="en-US" dirty="0"/>
              <a:t>Challenging magnet designs to meet required high fields and field free regions for passage of primary beams.</a:t>
            </a:r>
          </a:p>
          <a:p>
            <a:pPr marL="800100" lvl="1" indent="-342900">
              <a:spcAft>
                <a:spcPts val="600"/>
              </a:spcAft>
              <a:buFont typeface="Arial" panose="020B0604020202020204" pitchFamily="34" charset="0"/>
              <a:buChar char="•"/>
            </a:pPr>
            <a:r>
              <a:rPr lang="en-US" b="1" dirty="0"/>
              <a:t>Crab cavities: </a:t>
            </a:r>
            <a:r>
              <a:rPr lang="en-US" dirty="0"/>
              <a:t>Achieve maximized collision rates between bunches. No operational experience yet exists for crab cavities in hadron beams.</a:t>
            </a:r>
          </a:p>
          <a:p>
            <a:pPr marL="342900" indent="-342900">
              <a:spcAft>
                <a:spcPts val="600"/>
              </a:spcAft>
              <a:buFont typeface="Wingdings" panose="05000000000000000000" pitchFamily="2" charset="2"/>
              <a:buChar char="Ø"/>
            </a:pPr>
            <a:r>
              <a:rPr lang="en-US" b="1" dirty="0"/>
              <a:t>Storage ring Magnets</a:t>
            </a:r>
            <a:r>
              <a:rPr lang="en-US" dirty="0"/>
              <a:t>:  Challenging high field storage ring magnets are needed. </a:t>
            </a:r>
            <a:endParaRPr lang="en-US" b="1" dirty="0"/>
          </a:p>
          <a:p>
            <a:pPr marL="342900" indent="-342900">
              <a:spcAft>
                <a:spcPts val="600"/>
              </a:spcAft>
              <a:buFont typeface="Wingdings" panose="05000000000000000000" pitchFamily="2" charset="2"/>
              <a:buChar char="Ø"/>
            </a:pPr>
            <a:r>
              <a:rPr lang="en-US" b="1" dirty="0"/>
              <a:t>Polarized electron Sources</a:t>
            </a:r>
            <a:r>
              <a:rPr lang="en-US" dirty="0"/>
              <a:t>:</a:t>
            </a:r>
            <a:r>
              <a:rPr lang="en-US" b="1" dirty="0"/>
              <a:t> </a:t>
            </a:r>
            <a:r>
              <a:rPr lang="en-US" dirty="0"/>
              <a:t>High bunch charges for the ring-ring concept</a:t>
            </a:r>
          </a:p>
          <a:p>
            <a:pPr marL="342900" indent="-342900">
              <a:spcAft>
                <a:spcPts val="600"/>
              </a:spcAft>
              <a:buFont typeface="Wingdings" panose="05000000000000000000" pitchFamily="2" charset="2"/>
              <a:buChar char="Ø"/>
            </a:pPr>
            <a:r>
              <a:rPr lang="en-US" b="1" dirty="0"/>
              <a:t>Simulation Codes</a:t>
            </a:r>
            <a:r>
              <a:rPr lang="en-US" b="1" dirty="0">
                <a:latin typeface="Times New Roman" panose="02020603050405020304" pitchFamily="18" charset="0"/>
                <a:ea typeface="Times New Roman" panose="02020603050405020304" pitchFamily="18" charset="0"/>
                <a:cs typeface="Times New Roman" panose="02020603050405020304" pitchFamily="18" charset="0"/>
              </a:rPr>
              <a:t>:</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a:ea typeface="Times New Roman" panose="02020603050405020304" pitchFamily="18" charset="0"/>
                <a:cs typeface="Times New Roman" panose="02020603050405020304" pitchFamily="18" charset="0"/>
              </a:rPr>
              <a:t>Benchmarking of realist EIC simulation tools against available data needs to be aggressively pursued.</a:t>
            </a:r>
            <a:endParaRPr lang="en-US" dirty="0">
              <a:ea typeface="Calibri" panose="020F0502020204030204" pitchFamily="34" charset="0"/>
              <a:cs typeface="Times New Roman" panose="02020603050405020304" pitchFamily="18" charset="0"/>
            </a:endParaRPr>
          </a:p>
        </p:txBody>
      </p:sp>
      <p:pic>
        <p:nvPicPr>
          <p:cNvPr id="3"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84819"/>
            <a:ext cx="23622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819400" y="186567"/>
            <a:ext cx="5638800" cy="954107"/>
          </a:xfrm>
          <a:prstGeom prst="rect">
            <a:avLst/>
          </a:prstGeom>
          <a:noFill/>
        </p:spPr>
        <p:txBody>
          <a:bodyPr wrap="square" rtlCol="0">
            <a:spAutoFit/>
          </a:bodyPr>
          <a:lstStyle/>
          <a:p>
            <a:pPr algn="ctr"/>
            <a:r>
              <a:rPr lang="en-US" sz="2800" b="1" dirty="0"/>
              <a:t>State of the Art Accelerator Technology for EIC</a:t>
            </a:r>
          </a:p>
        </p:txBody>
      </p:sp>
      <p:sp>
        <p:nvSpPr>
          <p:cNvPr id="5" name="TextBox 4"/>
          <p:cNvSpPr txBox="1"/>
          <p:nvPr/>
        </p:nvSpPr>
        <p:spPr>
          <a:xfrm>
            <a:off x="530578" y="5840238"/>
            <a:ext cx="8305800" cy="707886"/>
          </a:xfrm>
          <a:prstGeom prst="rect">
            <a:avLst/>
          </a:prstGeom>
          <a:noFill/>
        </p:spPr>
        <p:txBody>
          <a:bodyPr wrap="square" rtlCol="0">
            <a:spAutoFit/>
          </a:bodyPr>
          <a:lstStyle/>
          <a:p>
            <a:r>
              <a:rPr lang="en-US" sz="2000" b="1" dirty="0">
                <a:solidFill>
                  <a:srgbClr val="0000FF"/>
                </a:solidFill>
              </a:rPr>
              <a:t>Core competencies in these areas exist at NP and SC Labs and universities. Collaborations have formed to address these technical challenges. </a:t>
            </a:r>
          </a:p>
        </p:txBody>
      </p:sp>
    </p:spTree>
    <p:extLst>
      <p:ext uri="{BB962C8B-B14F-4D97-AF65-F5344CB8AC3E}">
        <p14:creationId xmlns:p14="http://schemas.microsoft.com/office/powerpoint/2010/main" val="28652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814" y="136451"/>
            <a:ext cx="23622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819400" y="186567"/>
            <a:ext cx="5347587" cy="954107"/>
          </a:xfrm>
          <a:prstGeom prst="rect">
            <a:avLst/>
          </a:prstGeom>
          <a:noFill/>
        </p:spPr>
        <p:txBody>
          <a:bodyPr wrap="square" rtlCol="0">
            <a:spAutoFit/>
          </a:bodyPr>
          <a:lstStyle/>
          <a:p>
            <a:pPr algn="ctr"/>
            <a:r>
              <a:rPr lang="en-US" sz="2800" b="1" dirty="0">
                <a:latin typeface="+mj-lt"/>
              </a:rPr>
              <a:t>State of the Art Accelerator Technology for EIC</a:t>
            </a:r>
          </a:p>
        </p:txBody>
      </p:sp>
      <p:grpSp>
        <p:nvGrpSpPr>
          <p:cNvPr id="10" name="Group 9"/>
          <p:cNvGrpSpPr/>
          <p:nvPr/>
        </p:nvGrpSpPr>
        <p:grpSpPr>
          <a:xfrm>
            <a:off x="5309032" y="1308405"/>
            <a:ext cx="3523451" cy="2590800"/>
            <a:chOff x="297814" y="883066"/>
            <a:chExt cx="3523451" cy="2590800"/>
          </a:xfrm>
        </p:grpSpPr>
        <p:pic>
          <p:nvPicPr>
            <p:cNvPr id="6" name="Рисунок 3"/>
            <p:cNvPicPr/>
            <p:nvPr/>
          </p:nvPicPr>
          <p:blipFill>
            <a:blip r:embed="rId3"/>
            <a:stretch>
              <a:fillRect/>
            </a:stretch>
          </p:blipFill>
          <p:spPr>
            <a:xfrm>
              <a:off x="522966" y="1427502"/>
              <a:ext cx="2688273" cy="1524000"/>
            </a:xfrm>
            <a:prstGeom prst="rect">
              <a:avLst/>
            </a:prstGeom>
          </p:spPr>
        </p:pic>
        <p:sp>
          <p:nvSpPr>
            <p:cNvPr id="7" name="Rectangle 6"/>
            <p:cNvSpPr/>
            <p:nvPr/>
          </p:nvSpPr>
          <p:spPr>
            <a:xfrm>
              <a:off x="450214" y="1007496"/>
              <a:ext cx="3371051" cy="338554"/>
            </a:xfrm>
            <a:prstGeom prst="rect">
              <a:avLst/>
            </a:prstGeom>
          </p:spPr>
          <p:txBody>
            <a:bodyPr wrap="none">
              <a:spAutoFit/>
            </a:bodyPr>
            <a:lstStyle/>
            <a:p>
              <a:pPr>
                <a:spcBef>
                  <a:spcPct val="0"/>
                </a:spcBef>
                <a:spcAft>
                  <a:spcPts val="600"/>
                </a:spcAft>
              </a:pPr>
              <a:r>
                <a:rPr lang="en-US" sz="1600" b="1" dirty="0"/>
                <a:t>Spin: Nonlinearity of orbital motion-  </a:t>
              </a:r>
            </a:p>
          </p:txBody>
        </p:sp>
        <p:sp>
          <p:nvSpPr>
            <p:cNvPr id="8" name="TextBox 7"/>
            <p:cNvSpPr txBox="1"/>
            <p:nvPr/>
          </p:nvSpPr>
          <p:spPr>
            <a:xfrm>
              <a:off x="522966" y="2955822"/>
              <a:ext cx="2209800" cy="369332"/>
            </a:xfrm>
            <a:prstGeom prst="rect">
              <a:avLst/>
            </a:prstGeom>
            <a:noFill/>
          </p:spPr>
          <p:txBody>
            <a:bodyPr wrap="square" rtlCol="0">
              <a:spAutoFit/>
            </a:bodyPr>
            <a:lstStyle/>
            <a:p>
              <a:r>
                <a:rPr lang="en-US" sz="1600" b="1" dirty="0"/>
                <a:t>V. Morozov </a:t>
              </a:r>
              <a:r>
                <a:rPr lang="en-US" sz="1600" b="1" i="1" dirty="0"/>
                <a:t>et al</a:t>
              </a:r>
              <a:r>
                <a:rPr lang="en-US" i="1" dirty="0"/>
                <a:t>.</a:t>
              </a:r>
              <a:r>
                <a:rPr lang="en-US" dirty="0"/>
                <a:t> </a:t>
              </a:r>
            </a:p>
          </p:txBody>
        </p:sp>
        <p:sp>
          <p:nvSpPr>
            <p:cNvPr id="9" name="Rectangle 8"/>
            <p:cNvSpPr/>
            <p:nvPr/>
          </p:nvSpPr>
          <p:spPr>
            <a:xfrm>
              <a:off x="297814" y="883066"/>
              <a:ext cx="3429000" cy="2590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Picture 10"/>
          <p:cNvPicPr>
            <a:picLocks noChangeAspect="1"/>
          </p:cNvPicPr>
          <p:nvPr/>
        </p:nvPicPr>
        <p:blipFill>
          <a:blip r:embed="rId4"/>
          <a:stretch>
            <a:fillRect/>
          </a:stretch>
        </p:blipFill>
        <p:spPr>
          <a:xfrm>
            <a:off x="475093" y="1428820"/>
            <a:ext cx="4096282" cy="2092687"/>
          </a:xfrm>
          <a:prstGeom prst="rect">
            <a:avLst/>
          </a:prstGeom>
        </p:spPr>
      </p:pic>
      <p:sp>
        <p:nvSpPr>
          <p:cNvPr id="12" name="TextBox 11"/>
          <p:cNvSpPr txBox="1"/>
          <p:nvPr/>
        </p:nvSpPr>
        <p:spPr>
          <a:xfrm>
            <a:off x="398026" y="1015460"/>
            <a:ext cx="2819400" cy="338554"/>
          </a:xfrm>
          <a:prstGeom prst="rect">
            <a:avLst/>
          </a:prstGeom>
          <a:noFill/>
        </p:spPr>
        <p:txBody>
          <a:bodyPr wrap="square" rtlCol="0">
            <a:spAutoFit/>
          </a:bodyPr>
          <a:lstStyle/>
          <a:p>
            <a:r>
              <a:rPr lang="en-US" sz="1600" b="1" dirty="0"/>
              <a:t>Schematic layout of IR</a:t>
            </a:r>
          </a:p>
        </p:txBody>
      </p:sp>
      <p:sp>
        <p:nvSpPr>
          <p:cNvPr id="13" name="TextBox 12"/>
          <p:cNvSpPr txBox="1"/>
          <p:nvPr/>
        </p:nvSpPr>
        <p:spPr>
          <a:xfrm>
            <a:off x="748910" y="3457627"/>
            <a:ext cx="2819400" cy="338554"/>
          </a:xfrm>
          <a:prstGeom prst="rect">
            <a:avLst/>
          </a:prstGeom>
          <a:noFill/>
        </p:spPr>
        <p:txBody>
          <a:bodyPr wrap="square" rtlCol="0">
            <a:spAutoFit/>
          </a:bodyPr>
          <a:lstStyle/>
          <a:p>
            <a:r>
              <a:rPr lang="en-US" sz="1600" b="1" dirty="0"/>
              <a:t>V. Ptitsyn  </a:t>
            </a:r>
            <a:r>
              <a:rPr lang="en-US" sz="1600" b="1" i="1" dirty="0"/>
              <a:t>et al.</a:t>
            </a:r>
          </a:p>
        </p:txBody>
      </p:sp>
      <p:sp>
        <p:nvSpPr>
          <p:cNvPr id="14" name="Rectangle 13"/>
          <p:cNvSpPr/>
          <p:nvPr/>
        </p:nvSpPr>
        <p:spPr>
          <a:xfrm>
            <a:off x="300636" y="1354607"/>
            <a:ext cx="4596811" cy="25224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9" name="Group 28"/>
          <p:cNvGrpSpPr/>
          <p:nvPr/>
        </p:nvGrpSpPr>
        <p:grpSpPr>
          <a:xfrm>
            <a:off x="322876" y="4216166"/>
            <a:ext cx="2690045" cy="2214625"/>
            <a:chOff x="463795" y="4182249"/>
            <a:chExt cx="2690045" cy="2214625"/>
          </a:xfrm>
        </p:grpSpPr>
        <p:grpSp>
          <p:nvGrpSpPr>
            <p:cNvPr id="28" name="Group 27"/>
            <p:cNvGrpSpPr/>
            <p:nvPr/>
          </p:nvGrpSpPr>
          <p:grpSpPr>
            <a:xfrm>
              <a:off x="673687" y="4262375"/>
              <a:ext cx="2480153" cy="2108601"/>
              <a:chOff x="673687" y="4262375"/>
              <a:chExt cx="2480153" cy="2108601"/>
            </a:xfrm>
          </p:grpSpPr>
          <p:grpSp>
            <p:nvGrpSpPr>
              <p:cNvPr id="20" name="Group 19"/>
              <p:cNvGrpSpPr/>
              <p:nvPr/>
            </p:nvGrpSpPr>
            <p:grpSpPr>
              <a:xfrm>
                <a:off x="682071" y="4639400"/>
                <a:ext cx="2471769" cy="1731576"/>
                <a:chOff x="-132436" y="4211702"/>
                <a:chExt cx="2295193" cy="1551406"/>
              </a:xfrm>
            </p:grpSpPr>
            <p:sp>
              <p:nvSpPr>
                <p:cNvPr id="21" name="Rectangle 73"/>
                <p:cNvSpPr>
                  <a:spLocks noChangeArrowheads="1"/>
                </p:cNvSpPr>
                <p:nvPr/>
              </p:nvSpPr>
              <p:spPr bwMode="auto">
                <a:xfrm>
                  <a:off x="-55303" y="5133250"/>
                  <a:ext cx="22180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Arial" charset="0"/>
                      <a:cs typeface="Arial" charset="0"/>
                    </a:defRPr>
                  </a:lvl1pPr>
                  <a:lvl2pPr marL="742950" indent="-285750">
                    <a:defRPr sz="3600">
                      <a:solidFill>
                        <a:schemeClr val="tx1"/>
                      </a:solidFill>
                      <a:latin typeface="Arial" charset="0"/>
                      <a:cs typeface="Arial" charset="0"/>
                    </a:defRPr>
                  </a:lvl2pPr>
                  <a:lvl3pPr marL="1143000" indent="-228600">
                    <a:defRPr sz="3600">
                      <a:solidFill>
                        <a:schemeClr val="tx1"/>
                      </a:solidFill>
                      <a:latin typeface="Arial" charset="0"/>
                      <a:cs typeface="Arial" charset="0"/>
                    </a:defRPr>
                  </a:lvl3pPr>
                  <a:lvl4pPr marL="1600200" indent="-228600">
                    <a:defRPr sz="3600">
                      <a:solidFill>
                        <a:schemeClr val="tx1"/>
                      </a:solidFill>
                      <a:latin typeface="Arial" charset="0"/>
                      <a:cs typeface="Arial" charset="0"/>
                    </a:defRPr>
                  </a:lvl4pPr>
                  <a:lvl5pPr marL="2057400" indent="-228600">
                    <a:defRPr sz="3600">
                      <a:solidFill>
                        <a:schemeClr val="tx1"/>
                      </a:solidFill>
                      <a:latin typeface="Arial" charset="0"/>
                      <a:cs typeface="Arial" charset="0"/>
                    </a:defRPr>
                  </a:lvl5pPr>
                  <a:lvl6pPr marL="2514600" indent="-228600" defTabSz="457200" eaLnBrk="0" fontAlgn="base" hangingPunct="0">
                    <a:spcBef>
                      <a:spcPct val="0"/>
                    </a:spcBef>
                    <a:spcAft>
                      <a:spcPct val="0"/>
                    </a:spcAft>
                    <a:defRPr sz="3600">
                      <a:solidFill>
                        <a:schemeClr val="tx1"/>
                      </a:solidFill>
                      <a:latin typeface="Arial" charset="0"/>
                      <a:cs typeface="Arial" charset="0"/>
                    </a:defRPr>
                  </a:lvl6pPr>
                  <a:lvl7pPr marL="2971800" indent="-228600" defTabSz="457200" eaLnBrk="0" fontAlgn="base" hangingPunct="0">
                    <a:spcBef>
                      <a:spcPct val="0"/>
                    </a:spcBef>
                    <a:spcAft>
                      <a:spcPct val="0"/>
                    </a:spcAft>
                    <a:defRPr sz="3600">
                      <a:solidFill>
                        <a:schemeClr val="tx1"/>
                      </a:solidFill>
                      <a:latin typeface="Arial" charset="0"/>
                      <a:cs typeface="Arial" charset="0"/>
                    </a:defRPr>
                  </a:lvl7pPr>
                  <a:lvl8pPr marL="3429000" indent="-228600" defTabSz="457200" eaLnBrk="0" fontAlgn="base" hangingPunct="0">
                    <a:spcBef>
                      <a:spcPct val="0"/>
                    </a:spcBef>
                    <a:spcAft>
                      <a:spcPct val="0"/>
                    </a:spcAft>
                    <a:defRPr sz="3600">
                      <a:solidFill>
                        <a:schemeClr val="tx1"/>
                      </a:solidFill>
                      <a:latin typeface="Arial" charset="0"/>
                      <a:cs typeface="Arial" charset="0"/>
                    </a:defRPr>
                  </a:lvl8pPr>
                  <a:lvl9pPr marL="3886200" indent="-228600" defTabSz="457200" eaLnBrk="0" fontAlgn="base" hangingPunct="0">
                    <a:spcBef>
                      <a:spcPct val="0"/>
                    </a:spcBef>
                    <a:spcAft>
                      <a:spcPct val="0"/>
                    </a:spcAft>
                    <a:defRPr sz="3600">
                      <a:solidFill>
                        <a:schemeClr val="tx1"/>
                      </a:solidFill>
                      <a:latin typeface="Arial" charset="0"/>
                      <a:cs typeface="Arial" charset="0"/>
                    </a:defRPr>
                  </a:lvl9pPr>
                </a:lstStyle>
                <a:p>
                  <a:pPr algn="ctr" eaLnBrk="1" hangingPunct="1"/>
                  <a:r>
                    <a:rPr lang="en-US" altLang="en-US" sz="1400" b="1" dirty="0"/>
                    <a:t> 952.6 MHz crab (SCRF)</a:t>
                  </a:r>
                </a:p>
              </p:txBody>
            </p:sp>
            <p:sp>
              <p:nvSpPr>
                <p:cNvPr id="23" name="Rectangle 22"/>
                <p:cNvSpPr>
                  <a:spLocks noChangeArrowheads="1"/>
                </p:cNvSpPr>
                <p:nvPr/>
              </p:nvSpPr>
              <p:spPr bwMode="auto">
                <a:xfrm>
                  <a:off x="-132436" y="5459781"/>
                  <a:ext cx="1526357" cy="303327"/>
                </a:xfrm>
                <a:prstGeom prst="rect">
                  <a:avLst/>
                </a:prstGeom>
                <a:noFill/>
                <a:ln>
                  <a:noFill/>
                </a:ln>
                <a:effectLst/>
                <a:extLst/>
              </p:spPr>
              <p:txBody>
                <a:bodyPr wrap="none">
                  <a:spAutoFit/>
                </a:bodyPr>
                <a:lstStyle>
                  <a:lvl1pPr>
                    <a:defRPr sz="3600">
                      <a:solidFill>
                        <a:schemeClr val="tx1"/>
                      </a:solidFill>
                      <a:latin typeface="Arial" charset="0"/>
                      <a:cs typeface="Arial" charset="0"/>
                    </a:defRPr>
                  </a:lvl1pPr>
                  <a:lvl2pPr marL="742950" indent="-285750">
                    <a:defRPr sz="3600">
                      <a:solidFill>
                        <a:schemeClr val="tx1"/>
                      </a:solidFill>
                      <a:latin typeface="Arial" charset="0"/>
                      <a:cs typeface="Arial" charset="0"/>
                    </a:defRPr>
                  </a:lvl2pPr>
                  <a:lvl3pPr marL="1143000" indent="-228600">
                    <a:defRPr sz="3600">
                      <a:solidFill>
                        <a:schemeClr val="tx1"/>
                      </a:solidFill>
                      <a:latin typeface="Arial" charset="0"/>
                      <a:cs typeface="Arial" charset="0"/>
                    </a:defRPr>
                  </a:lvl3pPr>
                  <a:lvl4pPr marL="1600200" indent="-228600">
                    <a:defRPr sz="3600">
                      <a:solidFill>
                        <a:schemeClr val="tx1"/>
                      </a:solidFill>
                      <a:latin typeface="Arial" charset="0"/>
                      <a:cs typeface="Arial" charset="0"/>
                    </a:defRPr>
                  </a:lvl4pPr>
                  <a:lvl5pPr marL="2057400" indent="-228600">
                    <a:defRPr sz="3600">
                      <a:solidFill>
                        <a:schemeClr val="tx1"/>
                      </a:solidFill>
                      <a:latin typeface="Arial" charset="0"/>
                      <a:cs typeface="Arial" charset="0"/>
                    </a:defRPr>
                  </a:lvl5pPr>
                  <a:lvl6pPr marL="2514600" indent="-228600" defTabSz="457200" eaLnBrk="0" fontAlgn="base" hangingPunct="0">
                    <a:spcBef>
                      <a:spcPct val="0"/>
                    </a:spcBef>
                    <a:spcAft>
                      <a:spcPct val="0"/>
                    </a:spcAft>
                    <a:defRPr sz="3600">
                      <a:solidFill>
                        <a:schemeClr val="tx1"/>
                      </a:solidFill>
                      <a:latin typeface="Arial" charset="0"/>
                      <a:cs typeface="Arial" charset="0"/>
                    </a:defRPr>
                  </a:lvl6pPr>
                  <a:lvl7pPr marL="2971800" indent="-228600" defTabSz="457200" eaLnBrk="0" fontAlgn="base" hangingPunct="0">
                    <a:spcBef>
                      <a:spcPct val="0"/>
                    </a:spcBef>
                    <a:spcAft>
                      <a:spcPct val="0"/>
                    </a:spcAft>
                    <a:defRPr sz="3600">
                      <a:solidFill>
                        <a:schemeClr val="tx1"/>
                      </a:solidFill>
                      <a:latin typeface="Arial" charset="0"/>
                      <a:cs typeface="Arial" charset="0"/>
                    </a:defRPr>
                  </a:lvl7pPr>
                  <a:lvl8pPr marL="3429000" indent="-228600" defTabSz="457200" eaLnBrk="0" fontAlgn="base" hangingPunct="0">
                    <a:spcBef>
                      <a:spcPct val="0"/>
                    </a:spcBef>
                    <a:spcAft>
                      <a:spcPct val="0"/>
                    </a:spcAft>
                    <a:defRPr sz="3600">
                      <a:solidFill>
                        <a:schemeClr val="tx1"/>
                      </a:solidFill>
                      <a:latin typeface="Arial" charset="0"/>
                      <a:cs typeface="Arial" charset="0"/>
                    </a:defRPr>
                  </a:lvl8pPr>
                  <a:lvl9pPr marL="3886200" indent="-228600" defTabSz="457200" eaLnBrk="0" fontAlgn="base" hangingPunct="0">
                    <a:spcBef>
                      <a:spcPct val="0"/>
                    </a:spcBef>
                    <a:spcAft>
                      <a:spcPct val="0"/>
                    </a:spcAft>
                    <a:defRPr sz="3600">
                      <a:solidFill>
                        <a:schemeClr val="tx1"/>
                      </a:solidFill>
                      <a:latin typeface="Arial" charset="0"/>
                      <a:cs typeface="Arial" charset="0"/>
                    </a:defRPr>
                  </a:lvl9pPr>
                </a:lstStyle>
                <a:p>
                  <a:pPr algn="ctr" eaLnBrk="1" hangingPunct="1"/>
                  <a:r>
                    <a:rPr lang="en-US" altLang="en-US" sz="1600" b="1" dirty="0">
                      <a:latin typeface="+mj-lt"/>
                    </a:rPr>
                    <a:t>S. De Silva  </a:t>
                  </a:r>
                  <a:r>
                    <a:rPr lang="en-US" altLang="en-US" sz="1600" b="1" i="1" dirty="0">
                      <a:latin typeface="+mj-lt"/>
                    </a:rPr>
                    <a:t>et. Al</a:t>
                  </a:r>
                  <a:r>
                    <a:rPr lang="en-US" altLang="en-US" sz="1400" b="1" i="1" dirty="0">
                      <a:solidFill>
                        <a:schemeClr val="bg1"/>
                      </a:solidFill>
                    </a:rPr>
                    <a:t>.</a:t>
                  </a:r>
                  <a:endParaRPr lang="en-US" altLang="en-US" sz="1400" b="1" dirty="0">
                    <a:solidFill>
                      <a:schemeClr val="bg1"/>
                    </a:solidFill>
                  </a:endParaRPr>
                </a:p>
              </p:txBody>
            </p:sp>
            <p:pic>
              <p:nvPicPr>
                <p:cNvPr id="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066" y="4211702"/>
                  <a:ext cx="2109787"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1"/>
                <p:cNvSpPr txBox="1">
                  <a:spLocks noChangeArrowheads="1"/>
                </p:cNvSpPr>
                <p:nvPr/>
              </p:nvSpPr>
              <p:spPr bwMode="auto">
                <a:xfrm>
                  <a:off x="613311" y="5018225"/>
                  <a:ext cx="594205" cy="30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Arial" charset="0"/>
                      <a:cs typeface="Arial" charset="0"/>
                    </a:defRPr>
                  </a:lvl1pPr>
                  <a:lvl2pPr marL="742950" indent="-285750">
                    <a:defRPr sz="3600">
                      <a:solidFill>
                        <a:schemeClr val="tx1"/>
                      </a:solidFill>
                      <a:latin typeface="Arial" charset="0"/>
                      <a:cs typeface="Arial" charset="0"/>
                    </a:defRPr>
                  </a:lvl2pPr>
                  <a:lvl3pPr marL="1143000" indent="-228600">
                    <a:defRPr sz="3600">
                      <a:solidFill>
                        <a:schemeClr val="tx1"/>
                      </a:solidFill>
                      <a:latin typeface="Arial" charset="0"/>
                      <a:cs typeface="Arial" charset="0"/>
                    </a:defRPr>
                  </a:lvl3pPr>
                  <a:lvl4pPr marL="1600200" indent="-228600">
                    <a:defRPr sz="3600">
                      <a:solidFill>
                        <a:schemeClr val="tx1"/>
                      </a:solidFill>
                      <a:latin typeface="Arial" charset="0"/>
                      <a:cs typeface="Arial" charset="0"/>
                    </a:defRPr>
                  </a:lvl4pPr>
                  <a:lvl5pPr marL="2057400" indent="-228600">
                    <a:defRPr sz="3600">
                      <a:solidFill>
                        <a:schemeClr val="tx1"/>
                      </a:solidFill>
                      <a:latin typeface="Arial" charset="0"/>
                      <a:cs typeface="Arial" charset="0"/>
                    </a:defRPr>
                  </a:lvl5pPr>
                  <a:lvl6pPr marL="2514600" indent="-228600" defTabSz="457200" eaLnBrk="0" fontAlgn="base" hangingPunct="0">
                    <a:spcBef>
                      <a:spcPct val="0"/>
                    </a:spcBef>
                    <a:spcAft>
                      <a:spcPct val="0"/>
                    </a:spcAft>
                    <a:defRPr sz="3600">
                      <a:solidFill>
                        <a:schemeClr val="tx1"/>
                      </a:solidFill>
                      <a:latin typeface="Arial" charset="0"/>
                      <a:cs typeface="Arial" charset="0"/>
                    </a:defRPr>
                  </a:lvl6pPr>
                  <a:lvl7pPr marL="2971800" indent="-228600" defTabSz="457200" eaLnBrk="0" fontAlgn="base" hangingPunct="0">
                    <a:spcBef>
                      <a:spcPct val="0"/>
                    </a:spcBef>
                    <a:spcAft>
                      <a:spcPct val="0"/>
                    </a:spcAft>
                    <a:defRPr sz="3600">
                      <a:solidFill>
                        <a:schemeClr val="tx1"/>
                      </a:solidFill>
                      <a:latin typeface="Arial" charset="0"/>
                      <a:cs typeface="Arial" charset="0"/>
                    </a:defRPr>
                  </a:lvl7pPr>
                  <a:lvl8pPr marL="3429000" indent="-228600" defTabSz="457200" eaLnBrk="0" fontAlgn="base" hangingPunct="0">
                    <a:spcBef>
                      <a:spcPct val="0"/>
                    </a:spcBef>
                    <a:spcAft>
                      <a:spcPct val="0"/>
                    </a:spcAft>
                    <a:defRPr sz="3600">
                      <a:solidFill>
                        <a:schemeClr val="tx1"/>
                      </a:solidFill>
                      <a:latin typeface="Arial" charset="0"/>
                      <a:cs typeface="Arial" charset="0"/>
                    </a:defRPr>
                  </a:lvl8pPr>
                  <a:lvl9pPr marL="3886200" indent="-228600" defTabSz="457200" eaLnBrk="0" fontAlgn="base" hangingPunct="0">
                    <a:spcBef>
                      <a:spcPct val="0"/>
                    </a:spcBef>
                    <a:spcAft>
                      <a:spcPct val="0"/>
                    </a:spcAft>
                    <a:defRPr sz="3600">
                      <a:solidFill>
                        <a:schemeClr val="tx1"/>
                      </a:solidFill>
                      <a:latin typeface="Arial" charset="0"/>
                      <a:cs typeface="Arial" charset="0"/>
                    </a:defRPr>
                  </a:lvl9pPr>
                </a:lstStyle>
                <a:p>
                  <a:pPr algn="r"/>
                  <a:r>
                    <a:rPr lang="en-US" altLang="en-US" sz="1600" b="1" dirty="0">
                      <a:solidFill>
                        <a:schemeClr val="bg1"/>
                      </a:solidFill>
                      <a:ea typeface="MS PGothic" pitchFamily="34" charset="-128"/>
                    </a:rPr>
                    <a:t>ODU</a:t>
                  </a:r>
                </a:p>
              </p:txBody>
            </p:sp>
          </p:grpSp>
          <p:sp>
            <p:nvSpPr>
              <p:cNvPr id="26" name="TextBox 25"/>
              <p:cNvSpPr txBox="1"/>
              <p:nvPr/>
            </p:nvSpPr>
            <p:spPr>
              <a:xfrm>
                <a:off x="673687" y="4262375"/>
                <a:ext cx="2028311" cy="338554"/>
              </a:xfrm>
              <a:prstGeom prst="rect">
                <a:avLst/>
              </a:prstGeom>
              <a:noFill/>
            </p:spPr>
            <p:txBody>
              <a:bodyPr wrap="square" rtlCol="0">
                <a:spAutoFit/>
              </a:bodyPr>
              <a:lstStyle/>
              <a:p>
                <a:r>
                  <a:rPr lang="en-US" sz="1600" b="1" dirty="0"/>
                  <a:t>Crab Cavity</a:t>
                </a:r>
              </a:p>
            </p:txBody>
          </p:sp>
        </p:grpSp>
        <p:sp>
          <p:nvSpPr>
            <p:cNvPr id="27" name="Rectangle 26"/>
            <p:cNvSpPr/>
            <p:nvPr/>
          </p:nvSpPr>
          <p:spPr>
            <a:xfrm>
              <a:off x="463795" y="4182249"/>
              <a:ext cx="2690045" cy="2214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 name="Group 33"/>
          <p:cNvGrpSpPr/>
          <p:nvPr/>
        </p:nvGrpSpPr>
        <p:grpSpPr>
          <a:xfrm>
            <a:off x="3060136" y="4216165"/>
            <a:ext cx="2622042" cy="2214625"/>
            <a:chOff x="3692006" y="4026467"/>
            <a:chExt cx="2622042" cy="2214625"/>
          </a:xfrm>
        </p:grpSpPr>
        <p:sp>
          <p:nvSpPr>
            <p:cNvPr id="31" name="TextBox 30"/>
            <p:cNvSpPr txBox="1"/>
            <p:nvPr/>
          </p:nvSpPr>
          <p:spPr>
            <a:xfrm>
              <a:off x="4072068" y="5732837"/>
              <a:ext cx="1997390" cy="338554"/>
            </a:xfrm>
            <a:prstGeom prst="rect">
              <a:avLst/>
            </a:prstGeom>
            <a:noFill/>
          </p:spPr>
          <p:txBody>
            <a:bodyPr wrap="square" rtlCol="0">
              <a:spAutoFit/>
            </a:bodyPr>
            <a:lstStyle/>
            <a:p>
              <a:r>
                <a:rPr lang="en-US" sz="1600" b="1" dirty="0"/>
                <a:t>B. Rimmer, </a:t>
              </a:r>
              <a:r>
                <a:rPr lang="en-US" sz="1600" b="1" i="1" dirty="0"/>
                <a:t>et al.</a:t>
              </a:r>
              <a:endParaRPr lang="en-US" sz="1600" b="1" dirty="0"/>
            </a:p>
          </p:txBody>
        </p:sp>
        <p:grpSp>
          <p:nvGrpSpPr>
            <p:cNvPr id="33" name="Group 32"/>
            <p:cNvGrpSpPr/>
            <p:nvPr/>
          </p:nvGrpSpPr>
          <p:grpSpPr>
            <a:xfrm>
              <a:off x="3692006" y="4026467"/>
              <a:ext cx="2622042" cy="2214625"/>
              <a:chOff x="3692006" y="4026467"/>
              <a:chExt cx="2622042" cy="2214625"/>
            </a:xfrm>
          </p:grpSpPr>
          <p:grpSp>
            <p:nvGrpSpPr>
              <p:cNvPr id="16" name="Group 87"/>
              <p:cNvGrpSpPr>
                <a:grpSpLocks/>
              </p:cNvGrpSpPr>
              <p:nvPr/>
            </p:nvGrpSpPr>
            <p:grpSpPr bwMode="auto">
              <a:xfrm>
                <a:off x="3692006" y="4119856"/>
                <a:ext cx="2442768" cy="1501070"/>
                <a:chOff x="6419476" y="920465"/>
                <a:chExt cx="2443007" cy="1501128"/>
              </a:xfrm>
            </p:grpSpPr>
            <p:pic>
              <p:nvPicPr>
                <p:cNvPr id="18" name="Picture 68" descr="Untitled3.jpg"/>
                <p:cNvPicPr>
                  <a:picLocks noChangeAspect="1"/>
                </p:cNvPicPr>
                <p:nvPr/>
              </p:nvPicPr>
              <p:blipFill>
                <a:blip r:embed="rId6">
                  <a:extLst>
                    <a:ext uri="{28A0092B-C50C-407E-A947-70E740481C1C}">
                      <a14:useLocalDpi xmlns:a14="http://schemas.microsoft.com/office/drawing/2010/main" val="0"/>
                    </a:ext>
                  </a:extLst>
                </a:blip>
                <a:srcRect l="4536" t="7664" r="6815"/>
                <a:stretch>
                  <a:fillRect/>
                </a:stretch>
              </p:blipFill>
              <p:spPr bwMode="auto">
                <a:xfrm>
                  <a:off x="7020277" y="1142390"/>
                  <a:ext cx="1842206" cy="1279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72"/>
                <p:cNvSpPr>
                  <a:spLocks noChangeArrowheads="1"/>
                </p:cNvSpPr>
                <p:nvPr/>
              </p:nvSpPr>
              <p:spPr bwMode="auto">
                <a:xfrm>
                  <a:off x="6419476" y="920465"/>
                  <a:ext cx="178488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Arial" charset="0"/>
                      <a:cs typeface="Arial" charset="0"/>
                    </a:defRPr>
                  </a:lvl1pPr>
                  <a:lvl2pPr marL="742950" indent="-285750">
                    <a:defRPr sz="3600">
                      <a:solidFill>
                        <a:schemeClr val="tx1"/>
                      </a:solidFill>
                      <a:latin typeface="Arial" charset="0"/>
                      <a:cs typeface="Arial" charset="0"/>
                    </a:defRPr>
                  </a:lvl2pPr>
                  <a:lvl3pPr marL="1143000" indent="-228600">
                    <a:defRPr sz="3600">
                      <a:solidFill>
                        <a:schemeClr val="tx1"/>
                      </a:solidFill>
                      <a:latin typeface="Arial" charset="0"/>
                      <a:cs typeface="Arial" charset="0"/>
                    </a:defRPr>
                  </a:lvl3pPr>
                  <a:lvl4pPr marL="1600200" indent="-228600">
                    <a:defRPr sz="3600">
                      <a:solidFill>
                        <a:schemeClr val="tx1"/>
                      </a:solidFill>
                      <a:latin typeface="Arial" charset="0"/>
                      <a:cs typeface="Arial" charset="0"/>
                    </a:defRPr>
                  </a:lvl4pPr>
                  <a:lvl5pPr marL="2057400" indent="-228600">
                    <a:defRPr sz="3600">
                      <a:solidFill>
                        <a:schemeClr val="tx1"/>
                      </a:solidFill>
                      <a:latin typeface="Arial" charset="0"/>
                      <a:cs typeface="Arial" charset="0"/>
                    </a:defRPr>
                  </a:lvl5pPr>
                  <a:lvl6pPr marL="2514600" indent="-228600" defTabSz="457200" eaLnBrk="0" fontAlgn="base" hangingPunct="0">
                    <a:spcBef>
                      <a:spcPct val="0"/>
                    </a:spcBef>
                    <a:spcAft>
                      <a:spcPct val="0"/>
                    </a:spcAft>
                    <a:defRPr sz="3600">
                      <a:solidFill>
                        <a:schemeClr val="tx1"/>
                      </a:solidFill>
                      <a:latin typeface="Arial" charset="0"/>
                      <a:cs typeface="Arial" charset="0"/>
                    </a:defRPr>
                  </a:lvl6pPr>
                  <a:lvl7pPr marL="2971800" indent="-228600" defTabSz="457200" eaLnBrk="0" fontAlgn="base" hangingPunct="0">
                    <a:spcBef>
                      <a:spcPct val="0"/>
                    </a:spcBef>
                    <a:spcAft>
                      <a:spcPct val="0"/>
                    </a:spcAft>
                    <a:defRPr sz="3600">
                      <a:solidFill>
                        <a:schemeClr val="tx1"/>
                      </a:solidFill>
                      <a:latin typeface="Arial" charset="0"/>
                      <a:cs typeface="Arial" charset="0"/>
                    </a:defRPr>
                  </a:lvl7pPr>
                  <a:lvl8pPr marL="3429000" indent="-228600" defTabSz="457200" eaLnBrk="0" fontAlgn="base" hangingPunct="0">
                    <a:spcBef>
                      <a:spcPct val="0"/>
                    </a:spcBef>
                    <a:spcAft>
                      <a:spcPct val="0"/>
                    </a:spcAft>
                    <a:defRPr sz="3600">
                      <a:solidFill>
                        <a:schemeClr val="tx1"/>
                      </a:solidFill>
                      <a:latin typeface="Arial" charset="0"/>
                      <a:cs typeface="Arial" charset="0"/>
                    </a:defRPr>
                  </a:lvl8pPr>
                  <a:lvl9pPr marL="3886200" indent="-228600" defTabSz="457200" eaLnBrk="0" fontAlgn="base" hangingPunct="0">
                    <a:spcBef>
                      <a:spcPct val="0"/>
                    </a:spcBef>
                    <a:spcAft>
                      <a:spcPct val="0"/>
                    </a:spcAft>
                    <a:defRPr sz="3600">
                      <a:solidFill>
                        <a:schemeClr val="tx1"/>
                      </a:solidFill>
                      <a:latin typeface="Arial" charset="0"/>
                      <a:cs typeface="Arial" charset="0"/>
                    </a:defRPr>
                  </a:lvl9pPr>
                </a:lstStyle>
                <a:p>
                  <a:pPr algn="ctr" eaLnBrk="1" hangingPunct="1"/>
                  <a:r>
                    <a:rPr lang="en-US" altLang="en-US" sz="1400" b="1" dirty="0">
                      <a:solidFill>
                        <a:srgbClr val="002060"/>
                      </a:solidFill>
                    </a:rPr>
                    <a:t> 952.6 MHz cooler ERL (SCRF)</a:t>
                  </a:r>
                </a:p>
              </p:txBody>
            </p:sp>
          </p:grpSp>
          <p:sp>
            <p:nvSpPr>
              <p:cNvPr id="32" name="Rectangle 31"/>
              <p:cNvSpPr/>
              <p:nvPr/>
            </p:nvSpPr>
            <p:spPr>
              <a:xfrm>
                <a:off x="3747074" y="4026467"/>
                <a:ext cx="2566974" cy="2214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36" name="Picture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32192" y="4487003"/>
            <a:ext cx="2850035" cy="1751659"/>
          </a:xfrm>
          <a:prstGeom prst="rect">
            <a:avLst/>
          </a:prstGeom>
        </p:spPr>
      </p:pic>
      <p:sp>
        <p:nvSpPr>
          <p:cNvPr id="37" name="TextBox 36"/>
          <p:cNvSpPr txBox="1"/>
          <p:nvPr/>
        </p:nvSpPr>
        <p:spPr>
          <a:xfrm>
            <a:off x="6096000" y="6137182"/>
            <a:ext cx="1997390" cy="338554"/>
          </a:xfrm>
          <a:prstGeom prst="rect">
            <a:avLst/>
          </a:prstGeom>
          <a:noFill/>
        </p:spPr>
        <p:txBody>
          <a:bodyPr wrap="square" rtlCol="0">
            <a:spAutoFit/>
          </a:bodyPr>
          <a:lstStyle/>
          <a:p>
            <a:r>
              <a:rPr lang="en-US" sz="1600" b="1" dirty="0"/>
              <a:t>B. Parker, </a:t>
            </a:r>
            <a:r>
              <a:rPr lang="en-US" sz="1600" b="1" i="1" dirty="0"/>
              <a:t>et al.</a:t>
            </a:r>
            <a:endParaRPr lang="en-US" sz="1600" b="1" dirty="0"/>
          </a:p>
        </p:txBody>
      </p:sp>
      <p:sp>
        <p:nvSpPr>
          <p:cNvPr id="38" name="Rectangle 37"/>
          <p:cNvSpPr/>
          <p:nvPr/>
        </p:nvSpPr>
        <p:spPr>
          <a:xfrm>
            <a:off x="6096000" y="4178642"/>
            <a:ext cx="2178994" cy="338554"/>
          </a:xfrm>
          <a:prstGeom prst="rect">
            <a:avLst/>
          </a:prstGeom>
        </p:spPr>
        <p:txBody>
          <a:bodyPr wrap="none">
            <a:spAutoFit/>
          </a:bodyPr>
          <a:lstStyle/>
          <a:p>
            <a:pPr>
              <a:spcBef>
                <a:spcPct val="0"/>
              </a:spcBef>
              <a:spcAft>
                <a:spcPts val="600"/>
              </a:spcAft>
            </a:pPr>
            <a:r>
              <a:rPr lang="en-US" sz="1600" b="1" dirty="0"/>
              <a:t>IR quadrupole magnet  </a:t>
            </a:r>
          </a:p>
        </p:txBody>
      </p:sp>
      <p:sp>
        <p:nvSpPr>
          <p:cNvPr id="39" name="Rectangle 38"/>
          <p:cNvSpPr/>
          <p:nvPr/>
        </p:nvSpPr>
        <p:spPr>
          <a:xfrm>
            <a:off x="5814082" y="4178643"/>
            <a:ext cx="3177518" cy="22378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959505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TextBox 208"/>
          <p:cNvSpPr txBox="1">
            <a:spLocks noChangeArrowheads="1"/>
          </p:cNvSpPr>
          <p:nvPr/>
        </p:nvSpPr>
        <p:spPr bwMode="auto">
          <a:xfrm>
            <a:off x="3132624" y="152400"/>
            <a:ext cx="5788122" cy="7239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defRPr/>
            </a:pPr>
            <a:r>
              <a:rPr lang="en-US" sz="2800" b="1" kern="0" dirty="0">
                <a:effectLst/>
                <a:latin typeface="+mj-lt"/>
              </a:rPr>
              <a:t>Core Competencies for EIC at NP Labs and Universities</a:t>
            </a:r>
            <a:endParaRPr lang="en-US" sz="2800" kern="0" dirty="0">
              <a:latin typeface="+mj-lt"/>
            </a:endParaRPr>
          </a:p>
        </p:txBody>
      </p:sp>
      <p:grpSp>
        <p:nvGrpSpPr>
          <p:cNvPr id="210" name="Group 209"/>
          <p:cNvGrpSpPr/>
          <p:nvPr/>
        </p:nvGrpSpPr>
        <p:grpSpPr>
          <a:xfrm>
            <a:off x="1441369" y="2438301"/>
            <a:ext cx="7415302" cy="3213100"/>
            <a:chOff x="1041399" y="1985963"/>
            <a:chExt cx="7415302" cy="3213100"/>
          </a:xfrm>
        </p:grpSpPr>
        <p:grpSp>
          <p:nvGrpSpPr>
            <p:cNvPr id="243" name="Group 242"/>
            <p:cNvGrpSpPr>
              <a:grpSpLocks/>
            </p:cNvGrpSpPr>
            <p:nvPr/>
          </p:nvGrpSpPr>
          <p:grpSpPr bwMode="auto">
            <a:xfrm>
              <a:off x="1122362" y="2036763"/>
              <a:ext cx="5849938" cy="3162300"/>
              <a:chOff x="217" y="555"/>
              <a:chExt cx="5317" cy="3288"/>
            </a:xfrm>
          </p:grpSpPr>
          <p:sp>
            <p:nvSpPr>
              <p:cNvPr id="343" name="Freeform 342"/>
              <p:cNvSpPr>
                <a:spLocks/>
              </p:cNvSpPr>
              <p:nvPr/>
            </p:nvSpPr>
            <p:spPr bwMode="auto">
              <a:xfrm>
                <a:off x="464" y="555"/>
                <a:ext cx="688" cy="492"/>
              </a:xfrm>
              <a:custGeom>
                <a:avLst/>
                <a:gdLst>
                  <a:gd name="T0" fmla="*/ 212 w 688"/>
                  <a:gd name="T1" fmla="*/ 119 h 492"/>
                  <a:gd name="T2" fmla="*/ 212 w 688"/>
                  <a:gd name="T3" fmla="*/ 102 h 492"/>
                  <a:gd name="T4" fmla="*/ 195 w 688"/>
                  <a:gd name="T5" fmla="*/ 60 h 492"/>
                  <a:gd name="T6" fmla="*/ 212 w 688"/>
                  <a:gd name="T7" fmla="*/ 60 h 492"/>
                  <a:gd name="T8" fmla="*/ 221 w 688"/>
                  <a:gd name="T9" fmla="*/ 34 h 492"/>
                  <a:gd name="T10" fmla="*/ 212 w 688"/>
                  <a:gd name="T11" fmla="*/ 9 h 492"/>
                  <a:gd name="T12" fmla="*/ 586 w 688"/>
                  <a:gd name="T13" fmla="*/ 102 h 492"/>
                  <a:gd name="T14" fmla="*/ 654 w 688"/>
                  <a:gd name="T15" fmla="*/ 237 h 492"/>
                  <a:gd name="T16" fmla="*/ 628 w 688"/>
                  <a:gd name="T17" fmla="*/ 356 h 492"/>
                  <a:gd name="T18" fmla="*/ 611 w 688"/>
                  <a:gd name="T19" fmla="*/ 449 h 492"/>
                  <a:gd name="T20" fmla="*/ 611 w 688"/>
                  <a:gd name="T21" fmla="*/ 466 h 492"/>
                  <a:gd name="T22" fmla="*/ 611 w 688"/>
                  <a:gd name="T23" fmla="*/ 483 h 492"/>
                  <a:gd name="T24" fmla="*/ 518 w 688"/>
                  <a:gd name="T25" fmla="*/ 475 h 492"/>
                  <a:gd name="T26" fmla="*/ 416 w 688"/>
                  <a:gd name="T27" fmla="*/ 458 h 492"/>
                  <a:gd name="T28" fmla="*/ 390 w 688"/>
                  <a:gd name="T29" fmla="*/ 449 h 492"/>
                  <a:gd name="T30" fmla="*/ 365 w 688"/>
                  <a:gd name="T31" fmla="*/ 458 h 492"/>
                  <a:gd name="T32" fmla="*/ 331 w 688"/>
                  <a:gd name="T33" fmla="*/ 458 h 492"/>
                  <a:gd name="T34" fmla="*/ 297 w 688"/>
                  <a:gd name="T35" fmla="*/ 458 h 492"/>
                  <a:gd name="T36" fmla="*/ 280 w 688"/>
                  <a:gd name="T37" fmla="*/ 449 h 492"/>
                  <a:gd name="T38" fmla="*/ 246 w 688"/>
                  <a:gd name="T39" fmla="*/ 449 h 492"/>
                  <a:gd name="T40" fmla="*/ 229 w 688"/>
                  <a:gd name="T41" fmla="*/ 449 h 492"/>
                  <a:gd name="T42" fmla="*/ 229 w 688"/>
                  <a:gd name="T43" fmla="*/ 441 h 492"/>
                  <a:gd name="T44" fmla="*/ 212 w 688"/>
                  <a:gd name="T45" fmla="*/ 432 h 492"/>
                  <a:gd name="T46" fmla="*/ 178 w 688"/>
                  <a:gd name="T47" fmla="*/ 424 h 492"/>
                  <a:gd name="T48" fmla="*/ 161 w 688"/>
                  <a:gd name="T49" fmla="*/ 432 h 492"/>
                  <a:gd name="T50" fmla="*/ 127 w 688"/>
                  <a:gd name="T51" fmla="*/ 432 h 492"/>
                  <a:gd name="T52" fmla="*/ 102 w 688"/>
                  <a:gd name="T53" fmla="*/ 415 h 492"/>
                  <a:gd name="T54" fmla="*/ 93 w 688"/>
                  <a:gd name="T55" fmla="*/ 398 h 492"/>
                  <a:gd name="T56" fmla="*/ 93 w 688"/>
                  <a:gd name="T57" fmla="*/ 373 h 492"/>
                  <a:gd name="T58" fmla="*/ 93 w 688"/>
                  <a:gd name="T59" fmla="*/ 348 h 492"/>
                  <a:gd name="T60" fmla="*/ 68 w 688"/>
                  <a:gd name="T61" fmla="*/ 331 h 492"/>
                  <a:gd name="T62" fmla="*/ 42 w 688"/>
                  <a:gd name="T63" fmla="*/ 314 h 492"/>
                  <a:gd name="T64" fmla="*/ 0 w 688"/>
                  <a:gd name="T65" fmla="*/ 297 h 492"/>
                  <a:gd name="T66" fmla="*/ 25 w 688"/>
                  <a:gd name="T67" fmla="*/ 288 h 492"/>
                  <a:gd name="T68" fmla="*/ 25 w 688"/>
                  <a:gd name="T69" fmla="*/ 254 h 492"/>
                  <a:gd name="T70" fmla="*/ 17 w 688"/>
                  <a:gd name="T71" fmla="*/ 246 h 492"/>
                  <a:gd name="T72" fmla="*/ 25 w 688"/>
                  <a:gd name="T73" fmla="*/ 221 h 492"/>
                  <a:gd name="T74" fmla="*/ 34 w 688"/>
                  <a:gd name="T75" fmla="*/ 212 h 492"/>
                  <a:gd name="T76" fmla="*/ 25 w 688"/>
                  <a:gd name="T77" fmla="*/ 187 h 492"/>
                  <a:gd name="T78" fmla="*/ 25 w 688"/>
                  <a:gd name="T79" fmla="*/ 127 h 492"/>
                  <a:gd name="T80" fmla="*/ 25 w 688"/>
                  <a:gd name="T81" fmla="*/ 43 h 492"/>
                  <a:gd name="T82" fmla="*/ 127 w 688"/>
                  <a:gd name="T83" fmla="*/ 93 h 492"/>
                  <a:gd name="T84" fmla="*/ 170 w 688"/>
                  <a:gd name="T85" fmla="*/ 102 h 492"/>
                  <a:gd name="T86" fmla="*/ 178 w 688"/>
                  <a:gd name="T87" fmla="*/ 136 h 492"/>
                  <a:gd name="T88" fmla="*/ 161 w 688"/>
                  <a:gd name="T89" fmla="*/ 136 h 492"/>
                  <a:gd name="T90" fmla="*/ 119 w 688"/>
                  <a:gd name="T91" fmla="*/ 187 h 492"/>
                  <a:gd name="T92" fmla="*/ 127 w 688"/>
                  <a:gd name="T93" fmla="*/ 187 h 492"/>
                  <a:gd name="T94" fmla="*/ 170 w 688"/>
                  <a:gd name="T95" fmla="*/ 153 h 492"/>
                  <a:gd name="T96" fmla="*/ 187 w 688"/>
                  <a:gd name="T97" fmla="*/ 161 h 492"/>
                  <a:gd name="T98" fmla="*/ 178 w 688"/>
                  <a:gd name="T99" fmla="*/ 187 h 492"/>
                  <a:gd name="T100" fmla="*/ 170 w 688"/>
                  <a:gd name="T101" fmla="*/ 204 h 492"/>
                  <a:gd name="T102" fmla="*/ 161 w 688"/>
                  <a:gd name="T103" fmla="*/ 212 h 492"/>
                  <a:gd name="T104" fmla="*/ 153 w 688"/>
                  <a:gd name="T105" fmla="*/ 204 h 492"/>
                  <a:gd name="T106" fmla="*/ 144 w 688"/>
                  <a:gd name="T107" fmla="*/ 212 h 492"/>
                  <a:gd name="T108" fmla="*/ 119 w 688"/>
                  <a:gd name="T109" fmla="*/ 212 h 492"/>
                  <a:gd name="T110" fmla="*/ 144 w 688"/>
                  <a:gd name="T111" fmla="*/ 229 h 492"/>
                  <a:gd name="T112" fmla="*/ 170 w 688"/>
                  <a:gd name="T113" fmla="*/ 212 h 492"/>
                  <a:gd name="T114" fmla="*/ 178 w 688"/>
                  <a:gd name="T115" fmla="*/ 212 h 492"/>
                  <a:gd name="T116" fmla="*/ 187 w 688"/>
                  <a:gd name="T117" fmla="*/ 187 h 492"/>
                  <a:gd name="T118" fmla="*/ 212 w 688"/>
                  <a:gd name="T119" fmla="*/ 136 h 492"/>
                  <a:gd name="T120" fmla="*/ 212 w 688"/>
                  <a:gd name="T121" fmla="*/ 102 h 4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88"/>
                  <a:gd name="T184" fmla="*/ 0 h 492"/>
                  <a:gd name="T185" fmla="*/ 688 w 688"/>
                  <a:gd name="T186" fmla="*/ 492 h 49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88" h="492">
                    <a:moveTo>
                      <a:pt x="212" y="102"/>
                    </a:moveTo>
                    <a:lnTo>
                      <a:pt x="212" y="102"/>
                    </a:lnTo>
                    <a:lnTo>
                      <a:pt x="204" y="110"/>
                    </a:lnTo>
                    <a:lnTo>
                      <a:pt x="212" y="119"/>
                    </a:lnTo>
                    <a:lnTo>
                      <a:pt x="204" y="110"/>
                    </a:lnTo>
                    <a:lnTo>
                      <a:pt x="204" y="102"/>
                    </a:lnTo>
                    <a:lnTo>
                      <a:pt x="204" y="93"/>
                    </a:lnTo>
                    <a:lnTo>
                      <a:pt x="212" y="102"/>
                    </a:lnTo>
                    <a:lnTo>
                      <a:pt x="221" y="93"/>
                    </a:lnTo>
                    <a:lnTo>
                      <a:pt x="204" y="76"/>
                    </a:lnTo>
                    <a:lnTo>
                      <a:pt x="195" y="76"/>
                    </a:lnTo>
                    <a:lnTo>
                      <a:pt x="195" y="60"/>
                    </a:lnTo>
                    <a:lnTo>
                      <a:pt x="204" y="60"/>
                    </a:lnTo>
                    <a:lnTo>
                      <a:pt x="212" y="68"/>
                    </a:lnTo>
                    <a:lnTo>
                      <a:pt x="212" y="60"/>
                    </a:lnTo>
                    <a:lnTo>
                      <a:pt x="221" y="51"/>
                    </a:lnTo>
                    <a:lnTo>
                      <a:pt x="221" y="43"/>
                    </a:lnTo>
                    <a:lnTo>
                      <a:pt x="221" y="34"/>
                    </a:lnTo>
                    <a:lnTo>
                      <a:pt x="212" y="26"/>
                    </a:lnTo>
                    <a:lnTo>
                      <a:pt x="204" y="9"/>
                    </a:lnTo>
                    <a:lnTo>
                      <a:pt x="204" y="0"/>
                    </a:lnTo>
                    <a:lnTo>
                      <a:pt x="212" y="9"/>
                    </a:lnTo>
                    <a:lnTo>
                      <a:pt x="212" y="0"/>
                    </a:lnTo>
                    <a:lnTo>
                      <a:pt x="365" y="43"/>
                    </a:lnTo>
                    <a:lnTo>
                      <a:pt x="535" y="85"/>
                    </a:lnTo>
                    <a:lnTo>
                      <a:pt x="586" y="102"/>
                    </a:lnTo>
                    <a:lnTo>
                      <a:pt x="654" y="110"/>
                    </a:lnTo>
                    <a:lnTo>
                      <a:pt x="688" y="119"/>
                    </a:lnTo>
                    <a:lnTo>
                      <a:pt x="679" y="144"/>
                    </a:lnTo>
                    <a:lnTo>
                      <a:pt x="654" y="237"/>
                    </a:lnTo>
                    <a:lnTo>
                      <a:pt x="654" y="246"/>
                    </a:lnTo>
                    <a:lnTo>
                      <a:pt x="637" y="322"/>
                    </a:lnTo>
                    <a:lnTo>
                      <a:pt x="637" y="339"/>
                    </a:lnTo>
                    <a:lnTo>
                      <a:pt x="628" y="356"/>
                    </a:lnTo>
                    <a:lnTo>
                      <a:pt x="611" y="424"/>
                    </a:lnTo>
                    <a:lnTo>
                      <a:pt x="611" y="441"/>
                    </a:lnTo>
                    <a:lnTo>
                      <a:pt x="611" y="449"/>
                    </a:lnTo>
                    <a:lnTo>
                      <a:pt x="611" y="458"/>
                    </a:lnTo>
                    <a:lnTo>
                      <a:pt x="611" y="466"/>
                    </a:lnTo>
                    <a:lnTo>
                      <a:pt x="611" y="475"/>
                    </a:lnTo>
                    <a:lnTo>
                      <a:pt x="611" y="483"/>
                    </a:lnTo>
                    <a:lnTo>
                      <a:pt x="603" y="483"/>
                    </a:lnTo>
                    <a:lnTo>
                      <a:pt x="611" y="483"/>
                    </a:lnTo>
                    <a:lnTo>
                      <a:pt x="611" y="492"/>
                    </a:lnTo>
                    <a:lnTo>
                      <a:pt x="560" y="483"/>
                    </a:lnTo>
                    <a:lnTo>
                      <a:pt x="552" y="483"/>
                    </a:lnTo>
                    <a:lnTo>
                      <a:pt x="518" y="475"/>
                    </a:lnTo>
                    <a:lnTo>
                      <a:pt x="433" y="449"/>
                    </a:lnTo>
                    <a:lnTo>
                      <a:pt x="424" y="458"/>
                    </a:lnTo>
                    <a:lnTo>
                      <a:pt x="416" y="458"/>
                    </a:lnTo>
                    <a:lnTo>
                      <a:pt x="407" y="458"/>
                    </a:lnTo>
                    <a:lnTo>
                      <a:pt x="399" y="458"/>
                    </a:lnTo>
                    <a:lnTo>
                      <a:pt x="390" y="458"/>
                    </a:lnTo>
                    <a:lnTo>
                      <a:pt x="390" y="449"/>
                    </a:lnTo>
                    <a:lnTo>
                      <a:pt x="382" y="449"/>
                    </a:lnTo>
                    <a:lnTo>
                      <a:pt x="373" y="449"/>
                    </a:lnTo>
                    <a:lnTo>
                      <a:pt x="365" y="458"/>
                    </a:lnTo>
                    <a:lnTo>
                      <a:pt x="348" y="449"/>
                    </a:lnTo>
                    <a:lnTo>
                      <a:pt x="348" y="458"/>
                    </a:lnTo>
                    <a:lnTo>
                      <a:pt x="339" y="458"/>
                    </a:lnTo>
                    <a:lnTo>
                      <a:pt x="331" y="458"/>
                    </a:lnTo>
                    <a:lnTo>
                      <a:pt x="323" y="458"/>
                    </a:lnTo>
                    <a:lnTo>
                      <a:pt x="314" y="458"/>
                    </a:lnTo>
                    <a:lnTo>
                      <a:pt x="306" y="458"/>
                    </a:lnTo>
                    <a:lnTo>
                      <a:pt x="297" y="458"/>
                    </a:lnTo>
                    <a:lnTo>
                      <a:pt x="289" y="458"/>
                    </a:lnTo>
                    <a:lnTo>
                      <a:pt x="289" y="449"/>
                    </a:lnTo>
                    <a:lnTo>
                      <a:pt x="280" y="449"/>
                    </a:lnTo>
                    <a:lnTo>
                      <a:pt x="272" y="449"/>
                    </a:lnTo>
                    <a:lnTo>
                      <a:pt x="255" y="449"/>
                    </a:lnTo>
                    <a:lnTo>
                      <a:pt x="255" y="458"/>
                    </a:lnTo>
                    <a:lnTo>
                      <a:pt x="246" y="449"/>
                    </a:lnTo>
                    <a:lnTo>
                      <a:pt x="238" y="449"/>
                    </a:lnTo>
                    <a:lnTo>
                      <a:pt x="229" y="449"/>
                    </a:lnTo>
                    <a:lnTo>
                      <a:pt x="229" y="441"/>
                    </a:lnTo>
                    <a:lnTo>
                      <a:pt x="221" y="441"/>
                    </a:lnTo>
                    <a:lnTo>
                      <a:pt x="212" y="432"/>
                    </a:lnTo>
                    <a:lnTo>
                      <a:pt x="204" y="432"/>
                    </a:lnTo>
                    <a:lnTo>
                      <a:pt x="187" y="432"/>
                    </a:lnTo>
                    <a:lnTo>
                      <a:pt x="178" y="424"/>
                    </a:lnTo>
                    <a:lnTo>
                      <a:pt x="170" y="424"/>
                    </a:lnTo>
                    <a:lnTo>
                      <a:pt x="161" y="432"/>
                    </a:lnTo>
                    <a:lnTo>
                      <a:pt x="153" y="432"/>
                    </a:lnTo>
                    <a:lnTo>
                      <a:pt x="136" y="432"/>
                    </a:lnTo>
                    <a:lnTo>
                      <a:pt x="127" y="432"/>
                    </a:lnTo>
                    <a:lnTo>
                      <a:pt x="119" y="424"/>
                    </a:lnTo>
                    <a:lnTo>
                      <a:pt x="110" y="424"/>
                    </a:lnTo>
                    <a:lnTo>
                      <a:pt x="102" y="415"/>
                    </a:lnTo>
                    <a:lnTo>
                      <a:pt x="93" y="415"/>
                    </a:lnTo>
                    <a:lnTo>
                      <a:pt x="93" y="407"/>
                    </a:lnTo>
                    <a:lnTo>
                      <a:pt x="93" y="398"/>
                    </a:lnTo>
                    <a:lnTo>
                      <a:pt x="93" y="390"/>
                    </a:lnTo>
                    <a:lnTo>
                      <a:pt x="93" y="381"/>
                    </a:lnTo>
                    <a:lnTo>
                      <a:pt x="102" y="381"/>
                    </a:lnTo>
                    <a:lnTo>
                      <a:pt x="93" y="373"/>
                    </a:lnTo>
                    <a:lnTo>
                      <a:pt x="102" y="373"/>
                    </a:lnTo>
                    <a:lnTo>
                      <a:pt x="93" y="356"/>
                    </a:lnTo>
                    <a:lnTo>
                      <a:pt x="93" y="348"/>
                    </a:lnTo>
                    <a:lnTo>
                      <a:pt x="85" y="339"/>
                    </a:lnTo>
                    <a:lnTo>
                      <a:pt x="76" y="331"/>
                    </a:lnTo>
                    <a:lnTo>
                      <a:pt x="68" y="331"/>
                    </a:lnTo>
                    <a:lnTo>
                      <a:pt x="68" y="339"/>
                    </a:lnTo>
                    <a:lnTo>
                      <a:pt x="59" y="331"/>
                    </a:lnTo>
                    <a:lnTo>
                      <a:pt x="51" y="314"/>
                    </a:lnTo>
                    <a:lnTo>
                      <a:pt x="42" y="314"/>
                    </a:lnTo>
                    <a:lnTo>
                      <a:pt x="34" y="305"/>
                    </a:lnTo>
                    <a:lnTo>
                      <a:pt x="17" y="305"/>
                    </a:lnTo>
                    <a:lnTo>
                      <a:pt x="8" y="297"/>
                    </a:lnTo>
                    <a:lnTo>
                      <a:pt x="0" y="297"/>
                    </a:lnTo>
                    <a:lnTo>
                      <a:pt x="17" y="254"/>
                    </a:lnTo>
                    <a:lnTo>
                      <a:pt x="17" y="263"/>
                    </a:lnTo>
                    <a:lnTo>
                      <a:pt x="8" y="288"/>
                    </a:lnTo>
                    <a:lnTo>
                      <a:pt x="25" y="288"/>
                    </a:lnTo>
                    <a:lnTo>
                      <a:pt x="17" y="280"/>
                    </a:lnTo>
                    <a:lnTo>
                      <a:pt x="25" y="271"/>
                    </a:lnTo>
                    <a:lnTo>
                      <a:pt x="25" y="263"/>
                    </a:lnTo>
                    <a:lnTo>
                      <a:pt x="25" y="254"/>
                    </a:lnTo>
                    <a:lnTo>
                      <a:pt x="42" y="246"/>
                    </a:lnTo>
                    <a:lnTo>
                      <a:pt x="34" y="246"/>
                    </a:lnTo>
                    <a:lnTo>
                      <a:pt x="17" y="246"/>
                    </a:lnTo>
                    <a:lnTo>
                      <a:pt x="17" y="237"/>
                    </a:lnTo>
                    <a:lnTo>
                      <a:pt x="17" y="221"/>
                    </a:lnTo>
                    <a:lnTo>
                      <a:pt x="25" y="221"/>
                    </a:lnTo>
                    <a:lnTo>
                      <a:pt x="25" y="229"/>
                    </a:lnTo>
                    <a:lnTo>
                      <a:pt x="25" y="221"/>
                    </a:lnTo>
                    <a:lnTo>
                      <a:pt x="51" y="221"/>
                    </a:lnTo>
                    <a:lnTo>
                      <a:pt x="34" y="212"/>
                    </a:lnTo>
                    <a:lnTo>
                      <a:pt x="34" y="204"/>
                    </a:lnTo>
                    <a:lnTo>
                      <a:pt x="25" y="204"/>
                    </a:lnTo>
                    <a:lnTo>
                      <a:pt x="17" y="212"/>
                    </a:lnTo>
                    <a:lnTo>
                      <a:pt x="25" y="187"/>
                    </a:lnTo>
                    <a:lnTo>
                      <a:pt x="25" y="170"/>
                    </a:lnTo>
                    <a:lnTo>
                      <a:pt x="25" y="161"/>
                    </a:lnTo>
                    <a:lnTo>
                      <a:pt x="25" y="136"/>
                    </a:lnTo>
                    <a:lnTo>
                      <a:pt x="25" y="127"/>
                    </a:lnTo>
                    <a:lnTo>
                      <a:pt x="25" y="102"/>
                    </a:lnTo>
                    <a:lnTo>
                      <a:pt x="17" y="93"/>
                    </a:lnTo>
                    <a:lnTo>
                      <a:pt x="17" y="51"/>
                    </a:lnTo>
                    <a:lnTo>
                      <a:pt x="25" y="43"/>
                    </a:lnTo>
                    <a:lnTo>
                      <a:pt x="25" y="26"/>
                    </a:lnTo>
                    <a:lnTo>
                      <a:pt x="42" y="34"/>
                    </a:lnTo>
                    <a:lnTo>
                      <a:pt x="76" y="68"/>
                    </a:lnTo>
                    <a:lnTo>
                      <a:pt x="127" y="93"/>
                    </a:lnTo>
                    <a:lnTo>
                      <a:pt x="153" y="93"/>
                    </a:lnTo>
                    <a:lnTo>
                      <a:pt x="161" y="102"/>
                    </a:lnTo>
                    <a:lnTo>
                      <a:pt x="161" y="110"/>
                    </a:lnTo>
                    <a:lnTo>
                      <a:pt x="170" y="102"/>
                    </a:lnTo>
                    <a:lnTo>
                      <a:pt x="178" y="102"/>
                    </a:lnTo>
                    <a:lnTo>
                      <a:pt x="178" y="110"/>
                    </a:lnTo>
                    <a:lnTo>
                      <a:pt x="178" y="136"/>
                    </a:lnTo>
                    <a:lnTo>
                      <a:pt x="170" y="144"/>
                    </a:lnTo>
                    <a:lnTo>
                      <a:pt x="170" y="136"/>
                    </a:lnTo>
                    <a:lnTo>
                      <a:pt x="161" y="136"/>
                    </a:lnTo>
                    <a:lnTo>
                      <a:pt x="153" y="161"/>
                    </a:lnTo>
                    <a:lnTo>
                      <a:pt x="144" y="161"/>
                    </a:lnTo>
                    <a:lnTo>
                      <a:pt x="127" y="178"/>
                    </a:lnTo>
                    <a:lnTo>
                      <a:pt x="119" y="187"/>
                    </a:lnTo>
                    <a:lnTo>
                      <a:pt x="127" y="195"/>
                    </a:lnTo>
                    <a:lnTo>
                      <a:pt x="153" y="187"/>
                    </a:lnTo>
                    <a:lnTo>
                      <a:pt x="127" y="195"/>
                    </a:lnTo>
                    <a:lnTo>
                      <a:pt x="127" y="187"/>
                    </a:lnTo>
                    <a:lnTo>
                      <a:pt x="136" y="170"/>
                    </a:lnTo>
                    <a:lnTo>
                      <a:pt x="153" y="161"/>
                    </a:lnTo>
                    <a:lnTo>
                      <a:pt x="161" y="161"/>
                    </a:lnTo>
                    <a:lnTo>
                      <a:pt x="170" y="153"/>
                    </a:lnTo>
                    <a:lnTo>
                      <a:pt x="187" y="144"/>
                    </a:lnTo>
                    <a:lnTo>
                      <a:pt x="187" y="136"/>
                    </a:lnTo>
                    <a:lnTo>
                      <a:pt x="195" y="136"/>
                    </a:lnTo>
                    <a:lnTo>
                      <a:pt x="187" y="161"/>
                    </a:lnTo>
                    <a:lnTo>
                      <a:pt x="178" y="161"/>
                    </a:lnTo>
                    <a:lnTo>
                      <a:pt x="178" y="178"/>
                    </a:lnTo>
                    <a:lnTo>
                      <a:pt x="178" y="187"/>
                    </a:lnTo>
                    <a:lnTo>
                      <a:pt x="170" y="195"/>
                    </a:lnTo>
                    <a:lnTo>
                      <a:pt x="170" y="204"/>
                    </a:lnTo>
                    <a:lnTo>
                      <a:pt x="170" y="212"/>
                    </a:lnTo>
                    <a:lnTo>
                      <a:pt x="161" y="212"/>
                    </a:lnTo>
                    <a:lnTo>
                      <a:pt x="153" y="212"/>
                    </a:lnTo>
                    <a:lnTo>
                      <a:pt x="161" y="195"/>
                    </a:lnTo>
                    <a:lnTo>
                      <a:pt x="153" y="204"/>
                    </a:lnTo>
                    <a:lnTo>
                      <a:pt x="153" y="212"/>
                    </a:lnTo>
                    <a:lnTo>
                      <a:pt x="144" y="221"/>
                    </a:lnTo>
                    <a:lnTo>
                      <a:pt x="144" y="212"/>
                    </a:lnTo>
                    <a:lnTo>
                      <a:pt x="153" y="204"/>
                    </a:lnTo>
                    <a:lnTo>
                      <a:pt x="153" y="195"/>
                    </a:lnTo>
                    <a:lnTo>
                      <a:pt x="144" y="204"/>
                    </a:lnTo>
                    <a:lnTo>
                      <a:pt x="119" y="212"/>
                    </a:lnTo>
                    <a:lnTo>
                      <a:pt x="119" y="221"/>
                    </a:lnTo>
                    <a:lnTo>
                      <a:pt x="127" y="229"/>
                    </a:lnTo>
                    <a:lnTo>
                      <a:pt x="144" y="229"/>
                    </a:lnTo>
                    <a:lnTo>
                      <a:pt x="144" y="237"/>
                    </a:lnTo>
                    <a:lnTo>
                      <a:pt x="144" y="229"/>
                    </a:lnTo>
                    <a:lnTo>
                      <a:pt x="161" y="221"/>
                    </a:lnTo>
                    <a:lnTo>
                      <a:pt x="170" y="212"/>
                    </a:lnTo>
                    <a:lnTo>
                      <a:pt x="178" y="221"/>
                    </a:lnTo>
                    <a:lnTo>
                      <a:pt x="178" y="212"/>
                    </a:lnTo>
                    <a:lnTo>
                      <a:pt x="187" y="212"/>
                    </a:lnTo>
                    <a:lnTo>
                      <a:pt x="187" y="204"/>
                    </a:lnTo>
                    <a:lnTo>
                      <a:pt x="187" y="187"/>
                    </a:lnTo>
                    <a:lnTo>
                      <a:pt x="195" y="178"/>
                    </a:lnTo>
                    <a:lnTo>
                      <a:pt x="195" y="170"/>
                    </a:lnTo>
                    <a:lnTo>
                      <a:pt x="195" y="153"/>
                    </a:lnTo>
                    <a:lnTo>
                      <a:pt x="212" y="136"/>
                    </a:lnTo>
                    <a:lnTo>
                      <a:pt x="221" y="136"/>
                    </a:lnTo>
                    <a:lnTo>
                      <a:pt x="212" y="110"/>
                    </a:lnTo>
                    <a:lnTo>
                      <a:pt x="212" y="102"/>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44" name="Freeform 343"/>
              <p:cNvSpPr>
                <a:spLocks/>
              </p:cNvSpPr>
              <p:nvPr/>
            </p:nvSpPr>
            <p:spPr bwMode="auto">
              <a:xfrm>
                <a:off x="1203" y="691"/>
                <a:ext cx="1044" cy="661"/>
              </a:xfrm>
              <a:custGeom>
                <a:avLst/>
                <a:gdLst>
                  <a:gd name="T0" fmla="*/ 322 w 1044"/>
                  <a:gd name="T1" fmla="*/ 627 h 661"/>
                  <a:gd name="T2" fmla="*/ 322 w 1044"/>
                  <a:gd name="T3" fmla="*/ 635 h 661"/>
                  <a:gd name="T4" fmla="*/ 305 w 1044"/>
                  <a:gd name="T5" fmla="*/ 635 h 661"/>
                  <a:gd name="T6" fmla="*/ 288 w 1044"/>
                  <a:gd name="T7" fmla="*/ 635 h 661"/>
                  <a:gd name="T8" fmla="*/ 271 w 1044"/>
                  <a:gd name="T9" fmla="*/ 627 h 661"/>
                  <a:gd name="T10" fmla="*/ 254 w 1044"/>
                  <a:gd name="T11" fmla="*/ 627 h 661"/>
                  <a:gd name="T12" fmla="*/ 237 w 1044"/>
                  <a:gd name="T13" fmla="*/ 627 h 661"/>
                  <a:gd name="T14" fmla="*/ 220 w 1044"/>
                  <a:gd name="T15" fmla="*/ 627 h 661"/>
                  <a:gd name="T16" fmla="*/ 195 w 1044"/>
                  <a:gd name="T17" fmla="*/ 627 h 661"/>
                  <a:gd name="T18" fmla="*/ 186 w 1044"/>
                  <a:gd name="T19" fmla="*/ 635 h 661"/>
                  <a:gd name="T20" fmla="*/ 178 w 1044"/>
                  <a:gd name="T21" fmla="*/ 627 h 661"/>
                  <a:gd name="T22" fmla="*/ 178 w 1044"/>
                  <a:gd name="T23" fmla="*/ 601 h 661"/>
                  <a:gd name="T24" fmla="*/ 178 w 1044"/>
                  <a:gd name="T25" fmla="*/ 584 h 661"/>
                  <a:gd name="T26" fmla="*/ 161 w 1044"/>
                  <a:gd name="T27" fmla="*/ 576 h 661"/>
                  <a:gd name="T28" fmla="*/ 144 w 1044"/>
                  <a:gd name="T29" fmla="*/ 551 h 661"/>
                  <a:gd name="T30" fmla="*/ 153 w 1044"/>
                  <a:gd name="T31" fmla="*/ 542 h 661"/>
                  <a:gd name="T32" fmla="*/ 144 w 1044"/>
                  <a:gd name="T33" fmla="*/ 534 h 661"/>
                  <a:gd name="T34" fmla="*/ 136 w 1044"/>
                  <a:gd name="T35" fmla="*/ 517 h 661"/>
                  <a:gd name="T36" fmla="*/ 136 w 1044"/>
                  <a:gd name="T37" fmla="*/ 491 h 661"/>
                  <a:gd name="T38" fmla="*/ 127 w 1044"/>
                  <a:gd name="T39" fmla="*/ 474 h 661"/>
                  <a:gd name="T40" fmla="*/ 127 w 1044"/>
                  <a:gd name="T41" fmla="*/ 457 h 661"/>
                  <a:gd name="T42" fmla="*/ 119 w 1044"/>
                  <a:gd name="T43" fmla="*/ 449 h 661"/>
                  <a:gd name="T44" fmla="*/ 110 w 1044"/>
                  <a:gd name="T45" fmla="*/ 466 h 661"/>
                  <a:gd name="T46" fmla="*/ 93 w 1044"/>
                  <a:gd name="T47" fmla="*/ 466 h 661"/>
                  <a:gd name="T48" fmla="*/ 85 w 1044"/>
                  <a:gd name="T49" fmla="*/ 466 h 661"/>
                  <a:gd name="T50" fmla="*/ 68 w 1044"/>
                  <a:gd name="T51" fmla="*/ 457 h 661"/>
                  <a:gd name="T52" fmla="*/ 76 w 1044"/>
                  <a:gd name="T53" fmla="*/ 440 h 661"/>
                  <a:gd name="T54" fmla="*/ 76 w 1044"/>
                  <a:gd name="T55" fmla="*/ 423 h 661"/>
                  <a:gd name="T56" fmla="*/ 93 w 1044"/>
                  <a:gd name="T57" fmla="*/ 423 h 661"/>
                  <a:gd name="T58" fmla="*/ 85 w 1044"/>
                  <a:gd name="T59" fmla="*/ 406 h 661"/>
                  <a:gd name="T60" fmla="*/ 85 w 1044"/>
                  <a:gd name="T61" fmla="*/ 390 h 661"/>
                  <a:gd name="T62" fmla="*/ 93 w 1044"/>
                  <a:gd name="T63" fmla="*/ 381 h 661"/>
                  <a:gd name="T64" fmla="*/ 102 w 1044"/>
                  <a:gd name="T65" fmla="*/ 356 h 661"/>
                  <a:gd name="T66" fmla="*/ 110 w 1044"/>
                  <a:gd name="T67" fmla="*/ 339 h 661"/>
                  <a:gd name="T68" fmla="*/ 102 w 1044"/>
                  <a:gd name="T69" fmla="*/ 322 h 661"/>
                  <a:gd name="T70" fmla="*/ 85 w 1044"/>
                  <a:gd name="T71" fmla="*/ 313 h 661"/>
                  <a:gd name="T72" fmla="*/ 76 w 1044"/>
                  <a:gd name="T73" fmla="*/ 313 h 661"/>
                  <a:gd name="T74" fmla="*/ 68 w 1044"/>
                  <a:gd name="T75" fmla="*/ 296 h 661"/>
                  <a:gd name="T76" fmla="*/ 68 w 1044"/>
                  <a:gd name="T77" fmla="*/ 271 h 661"/>
                  <a:gd name="T78" fmla="*/ 51 w 1044"/>
                  <a:gd name="T79" fmla="*/ 254 h 661"/>
                  <a:gd name="T80" fmla="*/ 42 w 1044"/>
                  <a:gd name="T81" fmla="*/ 229 h 661"/>
                  <a:gd name="T82" fmla="*/ 25 w 1044"/>
                  <a:gd name="T83" fmla="*/ 220 h 661"/>
                  <a:gd name="T84" fmla="*/ 8 w 1044"/>
                  <a:gd name="T85" fmla="*/ 203 h 661"/>
                  <a:gd name="T86" fmla="*/ 17 w 1044"/>
                  <a:gd name="T87" fmla="*/ 195 h 661"/>
                  <a:gd name="T88" fmla="*/ 17 w 1044"/>
                  <a:gd name="T89" fmla="*/ 178 h 661"/>
                  <a:gd name="T90" fmla="*/ 17 w 1044"/>
                  <a:gd name="T91" fmla="*/ 152 h 661"/>
                  <a:gd name="T92" fmla="*/ 0 w 1044"/>
                  <a:gd name="T93" fmla="*/ 127 h 661"/>
                  <a:gd name="T94" fmla="*/ 136 w 1044"/>
                  <a:gd name="T95" fmla="*/ 25 h 661"/>
                  <a:gd name="T96" fmla="*/ 577 w 1044"/>
                  <a:gd name="T97" fmla="*/ 101 h 661"/>
                  <a:gd name="T98" fmla="*/ 1044 w 1044"/>
                  <a:gd name="T99" fmla="*/ 152 h 661"/>
                  <a:gd name="T100" fmla="*/ 1027 w 1044"/>
                  <a:gd name="T101" fmla="*/ 364 h 661"/>
                  <a:gd name="T102" fmla="*/ 1010 w 1044"/>
                  <a:gd name="T103" fmla="*/ 551 h 661"/>
                  <a:gd name="T104" fmla="*/ 908 w 1044"/>
                  <a:gd name="T105" fmla="*/ 652 h 661"/>
                  <a:gd name="T106" fmla="*/ 586 w 1044"/>
                  <a:gd name="T107" fmla="*/ 618 h 661"/>
                  <a:gd name="T108" fmla="*/ 365 w 1044"/>
                  <a:gd name="T109" fmla="*/ 584 h 661"/>
                  <a:gd name="T110" fmla="*/ 348 w 1044"/>
                  <a:gd name="T111" fmla="*/ 644 h 661"/>
                  <a:gd name="T112" fmla="*/ 348 w 1044"/>
                  <a:gd name="T113" fmla="*/ 627 h 661"/>
                  <a:gd name="T114" fmla="*/ 339 w 1044"/>
                  <a:gd name="T115" fmla="*/ 618 h 661"/>
                  <a:gd name="T116" fmla="*/ 331 w 1044"/>
                  <a:gd name="T117" fmla="*/ 618 h 66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44"/>
                  <a:gd name="T178" fmla="*/ 0 h 661"/>
                  <a:gd name="T179" fmla="*/ 1044 w 1044"/>
                  <a:gd name="T180" fmla="*/ 661 h 66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44" h="661">
                    <a:moveTo>
                      <a:pt x="322" y="618"/>
                    </a:moveTo>
                    <a:lnTo>
                      <a:pt x="322" y="618"/>
                    </a:lnTo>
                    <a:lnTo>
                      <a:pt x="322" y="627"/>
                    </a:lnTo>
                    <a:lnTo>
                      <a:pt x="314" y="627"/>
                    </a:lnTo>
                    <a:lnTo>
                      <a:pt x="314" y="635"/>
                    </a:lnTo>
                    <a:lnTo>
                      <a:pt x="322" y="635"/>
                    </a:lnTo>
                    <a:lnTo>
                      <a:pt x="314" y="635"/>
                    </a:lnTo>
                    <a:lnTo>
                      <a:pt x="305" y="635"/>
                    </a:lnTo>
                    <a:lnTo>
                      <a:pt x="297" y="627"/>
                    </a:lnTo>
                    <a:lnTo>
                      <a:pt x="297" y="635"/>
                    </a:lnTo>
                    <a:lnTo>
                      <a:pt x="288" y="635"/>
                    </a:lnTo>
                    <a:lnTo>
                      <a:pt x="280" y="627"/>
                    </a:lnTo>
                    <a:lnTo>
                      <a:pt x="271" y="627"/>
                    </a:lnTo>
                    <a:lnTo>
                      <a:pt x="263" y="627"/>
                    </a:lnTo>
                    <a:lnTo>
                      <a:pt x="254" y="627"/>
                    </a:lnTo>
                    <a:lnTo>
                      <a:pt x="254" y="618"/>
                    </a:lnTo>
                    <a:lnTo>
                      <a:pt x="246" y="618"/>
                    </a:lnTo>
                    <a:lnTo>
                      <a:pt x="246" y="627"/>
                    </a:lnTo>
                    <a:lnTo>
                      <a:pt x="237" y="627"/>
                    </a:lnTo>
                    <a:lnTo>
                      <a:pt x="237" y="635"/>
                    </a:lnTo>
                    <a:lnTo>
                      <a:pt x="229" y="635"/>
                    </a:lnTo>
                    <a:lnTo>
                      <a:pt x="229" y="627"/>
                    </a:lnTo>
                    <a:lnTo>
                      <a:pt x="220" y="627"/>
                    </a:lnTo>
                    <a:lnTo>
                      <a:pt x="212" y="627"/>
                    </a:lnTo>
                    <a:lnTo>
                      <a:pt x="203" y="618"/>
                    </a:lnTo>
                    <a:lnTo>
                      <a:pt x="203" y="627"/>
                    </a:lnTo>
                    <a:lnTo>
                      <a:pt x="195" y="627"/>
                    </a:lnTo>
                    <a:lnTo>
                      <a:pt x="195" y="635"/>
                    </a:lnTo>
                    <a:lnTo>
                      <a:pt x="186" y="635"/>
                    </a:lnTo>
                    <a:lnTo>
                      <a:pt x="186" y="627"/>
                    </a:lnTo>
                    <a:lnTo>
                      <a:pt x="178" y="627"/>
                    </a:lnTo>
                    <a:lnTo>
                      <a:pt x="178" y="618"/>
                    </a:lnTo>
                    <a:lnTo>
                      <a:pt x="178" y="610"/>
                    </a:lnTo>
                    <a:lnTo>
                      <a:pt x="178" y="601"/>
                    </a:lnTo>
                    <a:lnTo>
                      <a:pt x="178" y="593"/>
                    </a:lnTo>
                    <a:lnTo>
                      <a:pt x="178" y="584"/>
                    </a:lnTo>
                    <a:lnTo>
                      <a:pt x="170" y="576"/>
                    </a:lnTo>
                    <a:lnTo>
                      <a:pt x="161" y="576"/>
                    </a:lnTo>
                    <a:lnTo>
                      <a:pt x="153" y="576"/>
                    </a:lnTo>
                    <a:lnTo>
                      <a:pt x="153" y="567"/>
                    </a:lnTo>
                    <a:lnTo>
                      <a:pt x="144" y="551"/>
                    </a:lnTo>
                    <a:lnTo>
                      <a:pt x="153" y="551"/>
                    </a:lnTo>
                    <a:lnTo>
                      <a:pt x="153" y="542"/>
                    </a:lnTo>
                    <a:lnTo>
                      <a:pt x="153" y="534"/>
                    </a:lnTo>
                    <a:lnTo>
                      <a:pt x="144" y="534"/>
                    </a:lnTo>
                    <a:lnTo>
                      <a:pt x="153" y="534"/>
                    </a:lnTo>
                    <a:lnTo>
                      <a:pt x="144" y="534"/>
                    </a:lnTo>
                    <a:lnTo>
                      <a:pt x="144" y="525"/>
                    </a:lnTo>
                    <a:lnTo>
                      <a:pt x="136" y="517"/>
                    </a:lnTo>
                    <a:lnTo>
                      <a:pt x="136" y="508"/>
                    </a:lnTo>
                    <a:lnTo>
                      <a:pt x="136" y="500"/>
                    </a:lnTo>
                    <a:lnTo>
                      <a:pt x="136" y="491"/>
                    </a:lnTo>
                    <a:lnTo>
                      <a:pt x="136" y="483"/>
                    </a:lnTo>
                    <a:lnTo>
                      <a:pt x="136" y="474"/>
                    </a:lnTo>
                    <a:lnTo>
                      <a:pt x="127" y="474"/>
                    </a:lnTo>
                    <a:lnTo>
                      <a:pt x="136" y="466"/>
                    </a:lnTo>
                    <a:lnTo>
                      <a:pt x="127" y="466"/>
                    </a:lnTo>
                    <a:lnTo>
                      <a:pt x="127" y="457"/>
                    </a:lnTo>
                    <a:lnTo>
                      <a:pt x="119" y="449"/>
                    </a:lnTo>
                    <a:lnTo>
                      <a:pt x="119" y="457"/>
                    </a:lnTo>
                    <a:lnTo>
                      <a:pt x="110" y="457"/>
                    </a:lnTo>
                    <a:lnTo>
                      <a:pt x="110" y="466"/>
                    </a:lnTo>
                    <a:lnTo>
                      <a:pt x="102" y="466"/>
                    </a:lnTo>
                    <a:lnTo>
                      <a:pt x="93" y="466"/>
                    </a:lnTo>
                    <a:lnTo>
                      <a:pt x="93" y="474"/>
                    </a:lnTo>
                    <a:lnTo>
                      <a:pt x="85" y="474"/>
                    </a:lnTo>
                    <a:lnTo>
                      <a:pt x="85" y="466"/>
                    </a:lnTo>
                    <a:lnTo>
                      <a:pt x="76" y="466"/>
                    </a:lnTo>
                    <a:lnTo>
                      <a:pt x="76" y="457"/>
                    </a:lnTo>
                    <a:lnTo>
                      <a:pt x="68" y="457"/>
                    </a:lnTo>
                    <a:lnTo>
                      <a:pt x="68" y="449"/>
                    </a:lnTo>
                    <a:lnTo>
                      <a:pt x="76" y="449"/>
                    </a:lnTo>
                    <a:lnTo>
                      <a:pt x="76" y="440"/>
                    </a:lnTo>
                    <a:lnTo>
                      <a:pt x="76" y="432"/>
                    </a:lnTo>
                    <a:lnTo>
                      <a:pt x="76" y="423"/>
                    </a:lnTo>
                    <a:lnTo>
                      <a:pt x="85" y="423"/>
                    </a:lnTo>
                    <a:lnTo>
                      <a:pt x="93" y="423"/>
                    </a:lnTo>
                    <a:lnTo>
                      <a:pt x="85" y="415"/>
                    </a:lnTo>
                    <a:lnTo>
                      <a:pt x="93" y="406"/>
                    </a:lnTo>
                    <a:lnTo>
                      <a:pt x="85" y="406"/>
                    </a:lnTo>
                    <a:lnTo>
                      <a:pt x="85" y="398"/>
                    </a:lnTo>
                    <a:lnTo>
                      <a:pt x="93" y="390"/>
                    </a:lnTo>
                    <a:lnTo>
                      <a:pt x="85" y="390"/>
                    </a:lnTo>
                    <a:lnTo>
                      <a:pt x="85" y="381"/>
                    </a:lnTo>
                    <a:lnTo>
                      <a:pt x="93" y="381"/>
                    </a:lnTo>
                    <a:lnTo>
                      <a:pt x="93" y="373"/>
                    </a:lnTo>
                    <a:lnTo>
                      <a:pt x="102" y="356"/>
                    </a:lnTo>
                    <a:lnTo>
                      <a:pt x="102" y="347"/>
                    </a:lnTo>
                    <a:lnTo>
                      <a:pt x="110" y="339"/>
                    </a:lnTo>
                    <a:lnTo>
                      <a:pt x="110" y="330"/>
                    </a:lnTo>
                    <a:lnTo>
                      <a:pt x="110" y="322"/>
                    </a:lnTo>
                    <a:lnTo>
                      <a:pt x="102" y="322"/>
                    </a:lnTo>
                    <a:lnTo>
                      <a:pt x="93" y="322"/>
                    </a:lnTo>
                    <a:lnTo>
                      <a:pt x="85" y="322"/>
                    </a:lnTo>
                    <a:lnTo>
                      <a:pt x="85" y="313"/>
                    </a:lnTo>
                    <a:lnTo>
                      <a:pt x="93" y="313"/>
                    </a:lnTo>
                    <a:lnTo>
                      <a:pt x="85" y="305"/>
                    </a:lnTo>
                    <a:lnTo>
                      <a:pt x="76" y="313"/>
                    </a:lnTo>
                    <a:lnTo>
                      <a:pt x="76" y="305"/>
                    </a:lnTo>
                    <a:lnTo>
                      <a:pt x="76" y="296"/>
                    </a:lnTo>
                    <a:lnTo>
                      <a:pt x="68" y="296"/>
                    </a:lnTo>
                    <a:lnTo>
                      <a:pt x="68" y="288"/>
                    </a:lnTo>
                    <a:lnTo>
                      <a:pt x="68" y="279"/>
                    </a:lnTo>
                    <a:lnTo>
                      <a:pt x="68" y="271"/>
                    </a:lnTo>
                    <a:lnTo>
                      <a:pt x="59" y="271"/>
                    </a:lnTo>
                    <a:lnTo>
                      <a:pt x="59" y="262"/>
                    </a:lnTo>
                    <a:lnTo>
                      <a:pt x="51" y="262"/>
                    </a:lnTo>
                    <a:lnTo>
                      <a:pt x="51" y="254"/>
                    </a:lnTo>
                    <a:lnTo>
                      <a:pt x="42" y="245"/>
                    </a:lnTo>
                    <a:lnTo>
                      <a:pt x="42" y="237"/>
                    </a:lnTo>
                    <a:lnTo>
                      <a:pt x="42" y="229"/>
                    </a:lnTo>
                    <a:lnTo>
                      <a:pt x="34" y="229"/>
                    </a:lnTo>
                    <a:lnTo>
                      <a:pt x="25" y="229"/>
                    </a:lnTo>
                    <a:lnTo>
                      <a:pt x="25" y="220"/>
                    </a:lnTo>
                    <a:lnTo>
                      <a:pt x="25" y="212"/>
                    </a:lnTo>
                    <a:lnTo>
                      <a:pt x="17" y="212"/>
                    </a:lnTo>
                    <a:lnTo>
                      <a:pt x="8" y="203"/>
                    </a:lnTo>
                    <a:lnTo>
                      <a:pt x="17" y="203"/>
                    </a:lnTo>
                    <a:lnTo>
                      <a:pt x="25" y="203"/>
                    </a:lnTo>
                    <a:lnTo>
                      <a:pt x="25" y="195"/>
                    </a:lnTo>
                    <a:lnTo>
                      <a:pt x="17" y="195"/>
                    </a:lnTo>
                    <a:lnTo>
                      <a:pt x="17" y="186"/>
                    </a:lnTo>
                    <a:lnTo>
                      <a:pt x="17" y="178"/>
                    </a:lnTo>
                    <a:lnTo>
                      <a:pt x="17" y="169"/>
                    </a:lnTo>
                    <a:lnTo>
                      <a:pt x="17" y="161"/>
                    </a:lnTo>
                    <a:lnTo>
                      <a:pt x="17" y="152"/>
                    </a:lnTo>
                    <a:lnTo>
                      <a:pt x="8" y="152"/>
                    </a:lnTo>
                    <a:lnTo>
                      <a:pt x="8" y="144"/>
                    </a:lnTo>
                    <a:lnTo>
                      <a:pt x="0" y="135"/>
                    </a:lnTo>
                    <a:lnTo>
                      <a:pt x="0" y="127"/>
                    </a:lnTo>
                    <a:lnTo>
                      <a:pt x="8" y="101"/>
                    </a:lnTo>
                    <a:lnTo>
                      <a:pt x="17" y="68"/>
                    </a:lnTo>
                    <a:lnTo>
                      <a:pt x="25" y="0"/>
                    </a:lnTo>
                    <a:lnTo>
                      <a:pt x="136" y="25"/>
                    </a:lnTo>
                    <a:lnTo>
                      <a:pt x="195" y="34"/>
                    </a:lnTo>
                    <a:lnTo>
                      <a:pt x="348" y="68"/>
                    </a:lnTo>
                    <a:lnTo>
                      <a:pt x="424" y="76"/>
                    </a:lnTo>
                    <a:lnTo>
                      <a:pt x="475" y="85"/>
                    </a:lnTo>
                    <a:lnTo>
                      <a:pt x="577" y="101"/>
                    </a:lnTo>
                    <a:lnTo>
                      <a:pt x="688" y="118"/>
                    </a:lnTo>
                    <a:lnTo>
                      <a:pt x="773" y="127"/>
                    </a:lnTo>
                    <a:lnTo>
                      <a:pt x="866" y="135"/>
                    </a:lnTo>
                    <a:lnTo>
                      <a:pt x="951" y="144"/>
                    </a:lnTo>
                    <a:lnTo>
                      <a:pt x="1044" y="152"/>
                    </a:lnTo>
                    <a:lnTo>
                      <a:pt x="1036" y="195"/>
                    </a:lnTo>
                    <a:lnTo>
                      <a:pt x="1036" y="229"/>
                    </a:lnTo>
                    <a:lnTo>
                      <a:pt x="1027" y="279"/>
                    </a:lnTo>
                    <a:lnTo>
                      <a:pt x="1027" y="356"/>
                    </a:lnTo>
                    <a:lnTo>
                      <a:pt x="1027" y="364"/>
                    </a:lnTo>
                    <a:lnTo>
                      <a:pt x="1019" y="449"/>
                    </a:lnTo>
                    <a:lnTo>
                      <a:pt x="1019" y="466"/>
                    </a:lnTo>
                    <a:lnTo>
                      <a:pt x="1010" y="500"/>
                    </a:lnTo>
                    <a:lnTo>
                      <a:pt x="1010" y="542"/>
                    </a:lnTo>
                    <a:lnTo>
                      <a:pt x="1010" y="551"/>
                    </a:lnTo>
                    <a:lnTo>
                      <a:pt x="1002" y="635"/>
                    </a:lnTo>
                    <a:lnTo>
                      <a:pt x="1002" y="661"/>
                    </a:lnTo>
                    <a:lnTo>
                      <a:pt x="993" y="661"/>
                    </a:lnTo>
                    <a:lnTo>
                      <a:pt x="908" y="652"/>
                    </a:lnTo>
                    <a:lnTo>
                      <a:pt x="823" y="644"/>
                    </a:lnTo>
                    <a:lnTo>
                      <a:pt x="798" y="644"/>
                    </a:lnTo>
                    <a:lnTo>
                      <a:pt x="654" y="627"/>
                    </a:lnTo>
                    <a:lnTo>
                      <a:pt x="620" y="618"/>
                    </a:lnTo>
                    <a:lnTo>
                      <a:pt x="586" y="618"/>
                    </a:lnTo>
                    <a:lnTo>
                      <a:pt x="475" y="601"/>
                    </a:lnTo>
                    <a:lnTo>
                      <a:pt x="458" y="601"/>
                    </a:lnTo>
                    <a:lnTo>
                      <a:pt x="424" y="593"/>
                    </a:lnTo>
                    <a:lnTo>
                      <a:pt x="365" y="584"/>
                    </a:lnTo>
                    <a:lnTo>
                      <a:pt x="356" y="627"/>
                    </a:lnTo>
                    <a:lnTo>
                      <a:pt x="356" y="652"/>
                    </a:lnTo>
                    <a:lnTo>
                      <a:pt x="356" y="644"/>
                    </a:lnTo>
                    <a:lnTo>
                      <a:pt x="348" y="644"/>
                    </a:lnTo>
                    <a:lnTo>
                      <a:pt x="348" y="635"/>
                    </a:lnTo>
                    <a:lnTo>
                      <a:pt x="339" y="635"/>
                    </a:lnTo>
                    <a:lnTo>
                      <a:pt x="339" y="627"/>
                    </a:lnTo>
                    <a:lnTo>
                      <a:pt x="348" y="627"/>
                    </a:lnTo>
                    <a:lnTo>
                      <a:pt x="339" y="627"/>
                    </a:lnTo>
                    <a:lnTo>
                      <a:pt x="339" y="618"/>
                    </a:lnTo>
                    <a:lnTo>
                      <a:pt x="339" y="610"/>
                    </a:lnTo>
                    <a:lnTo>
                      <a:pt x="331" y="610"/>
                    </a:lnTo>
                    <a:lnTo>
                      <a:pt x="331" y="618"/>
                    </a:lnTo>
                    <a:lnTo>
                      <a:pt x="322" y="610"/>
                    </a:lnTo>
                    <a:lnTo>
                      <a:pt x="322" y="618"/>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45" name="Freeform 344"/>
              <p:cNvSpPr>
                <a:spLocks/>
              </p:cNvSpPr>
              <p:nvPr/>
            </p:nvSpPr>
            <p:spPr bwMode="auto">
              <a:xfrm>
                <a:off x="5160" y="733"/>
                <a:ext cx="374" cy="585"/>
              </a:xfrm>
              <a:custGeom>
                <a:avLst/>
                <a:gdLst>
                  <a:gd name="T0" fmla="*/ 162 w 374"/>
                  <a:gd name="T1" fmla="*/ 475 h 585"/>
                  <a:gd name="T2" fmla="*/ 153 w 374"/>
                  <a:gd name="T3" fmla="*/ 466 h 585"/>
                  <a:gd name="T4" fmla="*/ 145 w 374"/>
                  <a:gd name="T5" fmla="*/ 483 h 585"/>
                  <a:gd name="T6" fmla="*/ 136 w 374"/>
                  <a:gd name="T7" fmla="*/ 475 h 585"/>
                  <a:gd name="T8" fmla="*/ 128 w 374"/>
                  <a:gd name="T9" fmla="*/ 509 h 585"/>
                  <a:gd name="T10" fmla="*/ 119 w 374"/>
                  <a:gd name="T11" fmla="*/ 542 h 585"/>
                  <a:gd name="T12" fmla="*/ 94 w 374"/>
                  <a:gd name="T13" fmla="*/ 585 h 585"/>
                  <a:gd name="T14" fmla="*/ 77 w 374"/>
                  <a:gd name="T15" fmla="*/ 559 h 585"/>
                  <a:gd name="T16" fmla="*/ 68 w 374"/>
                  <a:gd name="T17" fmla="*/ 551 h 585"/>
                  <a:gd name="T18" fmla="*/ 68 w 374"/>
                  <a:gd name="T19" fmla="*/ 534 h 585"/>
                  <a:gd name="T20" fmla="*/ 68 w 374"/>
                  <a:gd name="T21" fmla="*/ 525 h 585"/>
                  <a:gd name="T22" fmla="*/ 34 w 374"/>
                  <a:gd name="T23" fmla="*/ 441 h 585"/>
                  <a:gd name="T24" fmla="*/ 9 w 374"/>
                  <a:gd name="T25" fmla="*/ 314 h 585"/>
                  <a:gd name="T26" fmla="*/ 17 w 374"/>
                  <a:gd name="T27" fmla="*/ 305 h 585"/>
                  <a:gd name="T28" fmla="*/ 34 w 374"/>
                  <a:gd name="T29" fmla="*/ 297 h 585"/>
                  <a:gd name="T30" fmla="*/ 43 w 374"/>
                  <a:gd name="T31" fmla="*/ 246 h 585"/>
                  <a:gd name="T32" fmla="*/ 51 w 374"/>
                  <a:gd name="T33" fmla="*/ 220 h 585"/>
                  <a:gd name="T34" fmla="*/ 43 w 374"/>
                  <a:gd name="T35" fmla="*/ 203 h 585"/>
                  <a:gd name="T36" fmla="*/ 43 w 374"/>
                  <a:gd name="T37" fmla="*/ 170 h 585"/>
                  <a:gd name="T38" fmla="*/ 43 w 374"/>
                  <a:gd name="T39" fmla="*/ 119 h 585"/>
                  <a:gd name="T40" fmla="*/ 102 w 374"/>
                  <a:gd name="T41" fmla="*/ 26 h 585"/>
                  <a:gd name="T42" fmla="*/ 162 w 374"/>
                  <a:gd name="T43" fmla="*/ 9 h 585"/>
                  <a:gd name="T44" fmla="*/ 221 w 374"/>
                  <a:gd name="T45" fmla="*/ 17 h 585"/>
                  <a:gd name="T46" fmla="*/ 264 w 374"/>
                  <a:gd name="T47" fmla="*/ 161 h 585"/>
                  <a:gd name="T48" fmla="*/ 272 w 374"/>
                  <a:gd name="T49" fmla="*/ 187 h 585"/>
                  <a:gd name="T50" fmla="*/ 289 w 374"/>
                  <a:gd name="T51" fmla="*/ 195 h 585"/>
                  <a:gd name="T52" fmla="*/ 298 w 374"/>
                  <a:gd name="T53" fmla="*/ 203 h 585"/>
                  <a:gd name="T54" fmla="*/ 315 w 374"/>
                  <a:gd name="T55" fmla="*/ 237 h 585"/>
                  <a:gd name="T56" fmla="*/ 340 w 374"/>
                  <a:gd name="T57" fmla="*/ 237 h 585"/>
                  <a:gd name="T58" fmla="*/ 357 w 374"/>
                  <a:gd name="T59" fmla="*/ 263 h 585"/>
                  <a:gd name="T60" fmla="*/ 357 w 374"/>
                  <a:gd name="T61" fmla="*/ 297 h 585"/>
                  <a:gd name="T62" fmla="*/ 332 w 374"/>
                  <a:gd name="T63" fmla="*/ 314 h 585"/>
                  <a:gd name="T64" fmla="*/ 306 w 374"/>
                  <a:gd name="T65" fmla="*/ 331 h 585"/>
                  <a:gd name="T66" fmla="*/ 298 w 374"/>
                  <a:gd name="T67" fmla="*/ 339 h 585"/>
                  <a:gd name="T68" fmla="*/ 289 w 374"/>
                  <a:gd name="T69" fmla="*/ 356 h 585"/>
                  <a:gd name="T70" fmla="*/ 264 w 374"/>
                  <a:gd name="T71" fmla="*/ 356 h 585"/>
                  <a:gd name="T72" fmla="*/ 255 w 374"/>
                  <a:gd name="T73" fmla="*/ 381 h 585"/>
                  <a:gd name="T74" fmla="*/ 230 w 374"/>
                  <a:gd name="T75" fmla="*/ 381 h 585"/>
                  <a:gd name="T76" fmla="*/ 230 w 374"/>
                  <a:gd name="T77" fmla="*/ 356 h 585"/>
                  <a:gd name="T78" fmla="*/ 213 w 374"/>
                  <a:gd name="T79" fmla="*/ 348 h 585"/>
                  <a:gd name="T80" fmla="*/ 213 w 374"/>
                  <a:gd name="T81" fmla="*/ 373 h 585"/>
                  <a:gd name="T82" fmla="*/ 213 w 374"/>
                  <a:gd name="T83" fmla="*/ 424 h 585"/>
                  <a:gd name="T84" fmla="*/ 196 w 374"/>
                  <a:gd name="T85" fmla="*/ 432 h 585"/>
                  <a:gd name="T86" fmla="*/ 179 w 374"/>
                  <a:gd name="T87" fmla="*/ 458 h 585"/>
                  <a:gd name="T88" fmla="*/ 170 w 374"/>
                  <a:gd name="T89" fmla="*/ 441 h 585"/>
                  <a:gd name="T90" fmla="*/ 170 w 374"/>
                  <a:gd name="T91" fmla="*/ 475 h 585"/>
                  <a:gd name="T92" fmla="*/ 153 w 374"/>
                  <a:gd name="T93" fmla="*/ 441 h 58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74"/>
                  <a:gd name="T142" fmla="*/ 0 h 585"/>
                  <a:gd name="T143" fmla="*/ 374 w 374"/>
                  <a:gd name="T144" fmla="*/ 585 h 58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74" h="585">
                    <a:moveTo>
                      <a:pt x="153" y="441"/>
                    </a:moveTo>
                    <a:lnTo>
                      <a:pt x="153" y="449"/>
                    </a:lnTo>
                    <a:lnTo>
                      <a:pt x="162" y="475"/>
                    </a:lnTo>
                    <a:lnTo>
                      <a:pt x="162" y="483"/>
                    </a:lnTo>
                    <a:lnTo>
                      <a:pt x="153" y="466"/>
                    </a:lnTo>
                    <a:lnTo>
                      <a:pt x="153" y="475"/>
                    </a:lnTo>
                    <a:lnTo>
                      <a:pt x="145" y="483"/>
                    </a:lnTo>
                    <a:lnTo>
                      <a:pt x="145" y="475"/>
                    </a:lnTo>
                    <a:lnTo>
                      <a:pt x="136" y="475"/>
                    </a:lnTo>
                    <a:lnTo>
                      <a:pt x="128" y="483"/>
                    </a:lnTo>
                    <a:lnTo>
                      <a:pt x="128" y="500"/>
                    </a:lnTo>
                    <a:lnTo>
                      <a:pt x="128" y="509"/>
                    </a:lnTo>
                    <a:lnTo>
                      <a:pt x="119" y="517"/>
                    </a:lnTo>
                    <a:lnTo>
                      <a:pt x="128" y="534"/>
                    </a:lnTo>
                    <a:lnTo>
                      <a:pt x="119" y="542"/>
                    </a:lnTo>
                    <a:lnTo>
                      <a:pt x="111" y="551"/>
                    </a:lnTo>
                    <a:lnTo>
                      <a:pt x="111" y="585"/>
                    </a:lnTo>
                    <a:lnTo>
                      <a:pt x="94" y="585"/>
                    </a:lnTo>
                    <a:lnTo>
                      <a:pt x="94" y="576"/>
                    </a:lnTo>
                    <a:lnTo>
                      <a:pt x="94" y="568"/>
                    </a:lnTo>
                    <a:lnTo>
                      <a:pt x="77" y="559"/>
                    </a:lnTo>
                    <a:lnTo>
                      <a:pt x="68" y="551"/>
                    </a:lnTo>
                    <a:lnTo>
                      <a:pt x="68" y="542"/>
                    </a:lnTo>
                    <a:lnTo>
                      <a:pt x="68" y="534"/>
                    </a:lnTo>
                    <a:lnTo>
                      <a:pt x="68" y="525"/>
                    </a:lnTo>
                    <a:lnTo>
                      <a:pt x="60" y="500"/>
                    </a:lnTo>
                    <a:lnTo>
                      <a:pt x="34" y="441"/>
                    </a:lnTo>
                    <a:lnTo>
                      <a:pt x="26" y="398"/>
                    </a:lnTo>
                    <a:lnTo>
                      <a:pt x="0" y="314"/>
                    </a:lnTo>
                    <a:lnTo>
                      <a:pt x="9" y="314"/>
                    </a:lnTo>
                    <a:lnTo>
                      <a:pt x="17" y="322"/>
                    </a:lnTo>
                    <a:lnTo>
                      <a:pt x="17" y="314"/>
                    </a:lnTo>
                    <a:lnTo>
                      <a:pt x="17" y="305"/>
                    </a:lnTo>
                    <a:lnTo>
                      <a:pt x="17" y="297"/>
                    </a:lnTo>
                    <a:lnTo>
                      <a:pt x="34" y="297"/>
                    </a:lnTo>
                    <a:lnTo>
                      <a:pt x="26" y="280"/>
                    </a:lnTo>
                    <a:lnTo>
                      <a:pt x="34" y="263"/>
                    </a:lnTo>
                    <a:lnTo>
                      <a:pt x="43" y="246"/>
                    </a:lnTo>
                    <a:lnTo>
                      <a:pt x="43" y="237"/>
                    </a:lnTo>
                    <a:lnTo>
                      <a:pt x="51" y="220"/>
                    </a:lnTo>
                    <a:lnTo>
                      <a:pt x="43" y="220"/>
                    </a:lnTo>
                    <a:lnTo>
                      <a:pt x="43" y="203"/>
                    </a:lnTo>
                    <a:lnTo>
                      <a:pt x="43" y="195"/>
                    </a:lnTo>
                    <a:lnTo>
                      <a:pt x="34" y="187"/>
                    </a:lnTo>
                    <a:lnTo>
                      <a:pt x="43" y="170"/>
                    </a:lnTo>
                    <a:lnTo>
                      <a:pt x="51" y="153"/>
                    </a:lnTo>
                    <a:lnTo>
                      <a:pt x="43" y="136"/>
                    </a:lnTo>
                    <a:lnTo>
                      <a:pt x="43" y="119"/>
                    </a:lnTo>
                    <a:lnTo>
                      <a:pt x="85" y="9"/>
                    </a:lnTo>
                    <a:lnTo>
                      <a:pt x="102" y="9"/>
                    </a:lnTo>
                    <a:lnTo>
                      <a:pt x="102" y="26"/>
                    </a:lnTo>
                    <a:lnTo>
                      <a:pt x="119" y="34"/>
                    </a:lnTo>
                    <a:lnTo>
                      <a:pt x="145" y="9"/>
                    </a:lnTo>
                    <a:lnTo>
                      <a:pt x="162" y="9"/>
                    </a:lnTo>
                    <a:lnTo>
                      <a:pt x="162" y="0"/>
                    </a:lnTo>
                    <a:lnTo>
                      <a:pt x="170" y="0"/>
                    </a:lnTo>
                    <a:lnTo>
                      <a:pt x="221" y="17"/>
                    </a:lnTo>
                    <a:lnTo>
                      <a:pt x="264" y="153"/>
                    </a:lnTo>
                    <a:lnTo>
                      <a:pt x="264" y="161"/>
                    </a:lnTo>
                    <a:lnTo>
                      <a:pt x="264" y="170"/>
                    </a:lnTo>
                    <a:lnTo>
                      <a:pt x="264" y="178"/>
                    </a:lnTo>
                    <a:lnTo>
                      <a:pt x="272" y="187"/>
                    </a:lnTo>
                    <a:lnTo>
                      <a:pt x="272" y="195"/>
                    </a:lnTo>
                    <a:lnTo>
                      <a:pt x="272" y="187"/>
                    </a:lnTo>
                    <a:lnTo>
                      <a:pt x="289" y="195"/>
                    </a:lnTo>
                    <a:lnTo>
                      <a:pt x="306" y="187"/>
                    </a:lnTo>
                    <a:lnTo>
                      <a:pt x="306" y="203"/>
                    </a:lnTo>
                    <a:lnTo>
                      <a:pt x="298" y="203"/>
                    </a:lnTo>
                    <a:lnTo>
                      <a:pt x="315" y="220"/>
                    </a:lnTo>
                    <a:lnTo>
                      <a:pt x="315" y="229"/>
                    </a:lnTo>
                    <a:lnTo>
                      <a:pt x="315" y="237"/>
                    </a:lnTo>
                    <a:lnTo>
                      <a:pt x="332" y="246"/>
                    </a:lnTo>
                    <a:lnTo>
                      <a:pt x="332" y="237"/>
                    </a:lnTo>
                    <a:lnTo>
                      <a:pt x="340" y="237"/>
                    </a:lnTo>
                    <a:lnTo>
                      <a:pt x="349" y="237"/>
                    </a:lnTo>
                    <a:lnTo>
                      <a:pt x="357" y="254"/>
                    </a:lnTo>
                    <a:lnTo>
                      <a:pt x="357" y="263"/>
                    </a:lnTo>
                    <a:lnTo>
                      <a:pt x="374" y="271"/>
                    </a:lnTo>
                    <a:lnTo>
                      <a:pt x="374" y="280"/>
                    </a:lnTo>
                    <a:lnTo>
                      <a:pt x="357" y="297"/>
                    </a:lnTo>
                    <a:lnTo>
                      <a:pt x="349" y="305"/>
                    </a:lnTo>
                    <a:lnTo>
                      <a:pt x="340" y="297"/>
                    </a:lnTo>
                    <a:lnTo>
                      <a:pt x="332" y="314"/>
                    </a:lnTo>
                    <a:lnTo>
                      <a:pt x="323" y="322"/>
                    </a:lnTo>
                    <a:lnTo>
                      <a:pt x="306" y="331"/>
                    </a:lnTo>
                    <a:lnTo>
                      <a:pt x="306" y="339"/>
                    </a:lnTo>
                    <a:lnTo>
                      <a:pt x="298" y="339"/>
                    </a:lnTo>
                    <a:lnTo>
                      <a:pt x="298" y="356"/>
                    </a:lnTo>
                    <a:lnTo>
                      <a:pt x="289" y="356"/>
                    </a:lnTo>
                    <a:lnTo>
                      <a:pt x="281" y="348"/>
                    </a:lnTo>
                    <a:lnTo>
                      <a:pt x="272" y="348"/>
                    </a:lnTo>
                    <a:lnTo>
                      <a:pt x="264" y="356"/>
                    </a:lnTo>
                    <a:lnTo>
                      <a:pt x="255" y="356"/>
                    </a:lnTo>
                    <a:lnTo>
                      <a:pt x="247" y="364"/>
                    </a:lnTo>
                    <a:lnTo>
                      <a:pt x="255" y="381"/>
                    </a:lnTo>
                    <a:lnTo>
                      <a:pt x="238" y="381"/>
                    </a:lnTo>
                    <a:lnTo>
                      <a:pt x="230" y="381"/>
                    </a:lnTo>
                    <a:lnTo>
                      <a:pt x="230" y="373"/>
                    </a:lnTo>
                    <a:lnTo>
                      <a:pt x="230" y="356"/>
                    </a:lnTo>
                    <a:lnTo>
                      <a:pt x="221" y="348"/>
                    </a:lnTo>
                    <a:lnTo>
                      <a:pt x="221" y="339"/>
                    </a:lnTo>
                    <a:lnTo>
                      <a:pt x="213" y="348"/>
                    </a:lnTo>
                    <a:lnTo>
                      <a:pt x="221" y="356"/>
                    </a:lnTo>
                    <a:lnTo>
                      <a:pt x="221" y="364"/>
                    </a:lnTo>
                    <a:lnTo>
                      <a:pt x="213" y="373"/>
                    </a:lnTo>
                    <a:lnTo>
                      <a:pt x="221" y="390"/>
                    </a:lnTo>
                    <a:lnTo>
                      <a:pt x="213" y="398"/>
                    </a:lnTo>
                    <a:lnTo>
                      <a:pt x="213" y="424"/>
                    </a:lnTo>
                    <a:lnTo>
                      <a:pt x="204" y="441"/>
                    </a:lnTo>
                    <a:lnTo>
                      <a:pt x="196" y="432"/>
                    </a:lnTo>
                    <a:lnTo>
                      <a:pt x="187" y="432"/>
                    </a:lnTo>
                    <a:lnTo>
                      <a:pt x="187" y="449"/>
                    </a:lnTo>
                    <a:lnTo>
                      <a:pt x="179" y="458"/>
                    </a:lnTo>
                    <a:lnTo>
                      <a:pt x="170" y="466"/>
                    </a:lnTo>
                    <a:lnTo>
                      <a:pt x="170" y="449"/>
                    </a:lnTo>
                    <a:lnTo>
                      <a:pt x="170" y="441"/>
                    </a:lnTo>
                    <a:lnTo>
                      <a:pt x="162" y="449"/>
                    </a:lnTo>
                    <a:lnTo>
                      <a:pt x="162" y="458"/>
                    </a:lnTo>
                    <a:lnTo>
                      <a:pt x="170" y="475"/>
                    </a:lnTo>
                    <a:lnTo>
                      <a:pt x="162" y="475"/>
                    </a:lnTo>
                    <a:lnTo>
                      <a:pt x="153" y="441"/>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46" name="Freeform 345"/>
              <p:cNvSpPr>
                <a:spLocks/>
              </p:cNvSpPr>
              <p:nvPr/>
            </p:nvSpPr>
            <p:spPr bwMode="auto">
              <a:xfrm>
                <a:off x="5424" y="1089"/>
                <a:ext cx="25" cy="25"/>
              </a:xfrm>
              <a:custGeom>
                <a:avLst/>
                <a:gdLst>
                  <a:gd name="T0" fmla="*/ 0 w 25"/>
                  <a:gd name="T1" fmla="*/ 8 h 25"/>
                  <a:gd name="T2" fmla="*/ 8 w 25"/>
                  <a:gd name="T3" fmla="*/ 8 h 25"/>
                  <a:gd name="T4" fmla="*/ 0 w 25"/>
                  <a:gd name="T5" fmla="*/ 0 h 25"/>
                  <a:gd name="T6" fmla="*/ 17 w 25"/>
                  <a:gd name="T7" fmla="*/ 0 h 25"/>
                  <a:gd name="T8" fmla="*/ 25 w 25"/>
                  <a:gd name="T9" fmla="*/ 8 h 25"/>
                  <a:gd name="T10" fmla="*/ 8 w 25"/>
                  <a:gd name="T11" fmla="*/ 17 h 25"/>
                  <a:gd name="T12" fmla="*/ 17 w 25"/>
                  <a:gd name="T13" fmla="*/ 25 h 25"/>
                  <a:gd name="T14" fmla="*/ 8 w 25"/>
                  <a:gd name="T15" fmla="*/ 25 h 25"/>
                  <a:gd name="T16" fmla="*/ 0 w 25"/>
                  <a:gd name="T17" fmla="*/ 8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25"/>
                  <a:gd name="T29" fmla="*/ 25 w 25"/>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25">
                    <a:moveTo>
                      <a:pt x="0" y="8"/>
                    </a:moveTo>
                    <a:lnTo>
                      <a:pt x="8" y="8"/>
                    </a:lnTo>
                    <a:lnTo>
                      <a:pt x="0" y="0"/>
                    </a:lnTo>
                    <a:lnTo>
                      <a:pt x="17" y="0"/>
                    </a:lnTo>
                    <a:lnTo>
                      <a:pt x="25" y="8"/>
                    </a:lnTo>
                    <a:lnTo>
                      <a:pt x="8" y="17"/>
                    </a:lnTo>
                    <a:lnTo>
                      <a:pt x="17" y="25"/>
                    </a:lnTo>
                    <a:lnTo>
                      <a:pt x="8" y="25"/>
                    </a:lnTo>
                    <a:lnTo>
                      <a:pt x="0" y="8"/>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47" name="Freeform 346"/>
              <p:cNvSpPr>
                <a:spLocks/>
              </p:cNvSpPr>
              <p:nvPr/>
            </p:nvSpPr>
            <p:spPr bwMode="auto">
              <a:xfrm>
                <a:off x="2213" y="843"/>
                <a:ext cx="671" cy="415"/>
              </a:xfrm>
              <a:custGeom>
                <a:avLst/>
                <a:gdLst>
                  <a:gd name="T0" fmla="*/ 382 w 671"/>
                  <a:gd name="T1" fmla="*/ 415 h 415"/>
                  <a:gd name="T2" fmla="*/ 179 w 671"/>
                  <a:gd name="T3" fmla="*/ 399 h 415"/>
                  <a:gd name="T4" fmla="*/ 0 w 671"/>
                  <a:gd name="T5" fmla="*/ 390 h 415"/>
                  <a:gd name="T6" fmla="*/ 9 w 671"/>
                  <a:gd name="T7" fmla="*/ 297 h 415"/>
                  <a:gd name="T8" fmla="*/ 17 w 671"/>
                  <a:gd name="T9" fmla="*/ 127 h 415"/>
                  <a:gd name="T10" fmla="*/ 34 w 671"/>
                  <a:gd name="T11" fmla="*/ 0 h 415"/>
                  <a:gd name="T12" fmla="*/ 247 w 671"/>
                  <a:gd name="T13" fmla="*/ 17 h 415"/>
                  <a:gd name="T14" fmla="*/ 459 w 671"/>
                  <a:gd name="T15" fmla="*/ 26 h 415"/>
                  <a:gd name="T16" fmla="*/ 612 w 671"/>
                  <a:gd name="T17" fmla="*/ 34 h 415"/>
                  <a:gd name="T18" fmla="*/ 620 w 671"/>
                  <a:gd name="T19" fmla="*/ 51 h 415"/>
                  <a:gd name="T20" fmla="*/ 620 w 671"/>
                  <a:gd name="T21" fmla="*/ 60 h 415"/>
                  <a:gd name="T22" fmla="*/ 620 w 671"/>
                  <a:gd name="T23" fmla="*/ 60 h 415"/>
                  <a:gd name="T24" fmla="*/ 620 w 671"/>
                  <a:gd name="T25" fmla="*/ 68 h 415"/>
                  <a:gd name="T26" fmla="*/ 620 w 671"/>
                  <a:gd name="T27" fmla="*/ 77 h 415"/>
                  <a:gd name="T28" fmla="*/ 620 w 671"/>
                  <a:gd name="T29" fmla="*/ 85 h 415"/>
                  <a:gd name="T30" fmla="*/ 620 w 671"/>
                  <a:gd name="T31" fmla="*/ 85 h 415"/>
                  <a:gd name="T32" fmla="*/ 620 w 671"/>
                  <a:gd name="T33" fmla="*/ 85 h 415"/>
                  <a:gd name="T34" fmla="*/ 620 w 671"/>
                  <a:gd name="T35" fmla="*/ 93 h 415"/>
                  <a:gd name="T36" fmla="*/ 620 w 671"/>
                  <a:gd name="T37" fmla="*/ 102 h 415"/>
                  <a:gd name="T38" fmla="*/ 620 w 671"/>
                  <a:gd name="T39" fmla="*/ 102 h 415"/>
                  <a:gd name="T40" fmla="*/ 620 w 671"/>
                  <a:gd name="T41" fmla="*/ 110 h 415"/>
                  <a:gd name="T42" fmla="*/ 620 w 671"/>
                  <a:gd name="T43" fmla="*/ 110 h 415"/>
                  <a:gd name="T44" fmla="*/ 620 w 671"/>
                  <a:gd name="T45" fmla="*/ 119 h 415"/>
                  <a:gd name="T46" fmla="*/ 620 w 671"/>
                  <a:gd name="T47" fmla="*/ 119 h 415"/>
                  <a:gd name="T48" fmla="*/ 620 w 671"/>
                  <a:gd name="T49" fmla="*/ 119 h 415"/>
                  <a:gd name="T50" fmla="*/ 620 w 671"/>
                  <a:gd name="T51" fmla="*/ 127 h 415"/>
                  <a:gd name="T52" fmla="*/ 620 w 671"/>
                  <a:gd name="T53" fmla="*/ 127 h 415"/>
                  <a:gd name="T54" fmla="*/ 620 w 671"/>
                  <a:gd name="T55" fmla="*/ 136 h 415"/>
                  <a:gd name="T56" fmla="*/ 620 w 671"/>
                  <a:gd name="T57" fmla="*/ 144 h 415"/>
                  <a:gd name="T58" fmla="*/ 629 w 671"/>
                  <a:gd name="T59" fmla="*/ 153 h 415"/>
                  <a:gd name="T60" fmla="*/ 629 w 671"/>
                  <a:gd name="T61" fmla="*/ 170 h 415"/>
                  <a:gd name="T62" fmla="*/ 629 w 671"/>
                  <a:gd name="T63" fmla="*/ 178 h 415"/>
                  <a:gd name="T64" fmla="*/ 637 w 671"/>
                  <a:gd name="T65" fmla="*/ 195 h 415"/>
                  <a:gd name="T66" fmla="*/ 646 w 671"/>
                  <a:gd name="T67" fmla="*/ 204 h 415"/>
                  <a:gd name="T68" fmla="*/ 646 w 671"/>
                  <a:gd name="T69" fmla="*/ 221 h 415"/>
                  <a:gd name="T70" fmla="*/ 646 w 671"/>
                  <a:gd name="T71" fmla="*/ 229 h 415"/>
                  <a:gd name="T72" fmla="*/ 646 w 671"/>
                  <a:gd name="T73" fmla="*/ 238 h 415"/>
                  <a:gd name="T74" fmla="*/ 646 w 671"/>
                  <a:gd name="T75" fmla="*/ 246 h 415"/>
                  <a:gd name="T76" fmla="*/ 646 w 671"/>
                  <a:gd name="T77" fmla="*/ 254 h 415"/>
                  <a:gd name="T78" fmla="*/ 646 w 671"/>
                  <a:gd name="T79" fmla="*/ 271 h 415"/>
                  <a:gd name="T80" fmla="*/ 646 w 671"/>
                  <a:gd name="T81" fmla="*/ 280 h 415"/>
                  <a:gd name="T82" fmla="*/ 646 w 671"/>
                  <a:gd name="T83" fmla="*/ 288 h 415"/>
                  <a:gd name="T84" fmla="*/ 646 w 671"/>
                  <a:gd name="T85" fmla="*/ 288 h 415"/>
                  <a:gd name="T86" fmla="*/ 646 w 671"/>
                  <a:gd name="T87" fmla="*/ 297 h 415"/>
                  <a:gd name="T88" fmla="*/ 646 w 671"/>
                  <a:gd name="T89" fmla="*/ 314 h 415"/>
                  <a:gd name="T90" fmla="*/ 646 w 671"/>
                  <a:gd name="T91" fmla="*/ 331 h 415"/>
                  <a:gd name="T92" fmla="*/ 654 w 671"/>
                  <a:gd name="T93" fmla="*/ 339 h 415"/>
                  <a:gd name="T94" fmla="*/ 654 w 671"/>
                  <a:gd name="T95" fmla="*/ 356 h 415"/>
                  <a:gd name="T96" fmla="*/ 663 w 671"/>
                  <a:gd name="T97" fmla="*/ 365 h 415"/>
                  <a:gd name="T98" fmla="*/ 663 w 671"/>
                  <a:gd name="T99" fmla="*/ 382 h 415"/>
                  <a:gd name="T100" fmla="*/ 671 w 671"/>
                  <a:gd name="T101" fmla="*/ 399 h 415"/>
                  <a:gd name="T102" fmla="*/ 663 w 671"/>
                  <a:gd name="T103" fmla="*/ 415 h 415"/>
                  <a:gd name="T104" fmla="*/ 535 w 671"/>
                  <a:gd name="T105" fmla="*/ 415 h 41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71"/>
                  <a:gd name="T160" fmla="*/ 0 h 415"/>
                  <a:gd name="T161" fmla="*/ 671 w 671"/>
                  <a:gd name="T162" fmla="*/ 415 h 41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71" h="415">
                    <a:moveTo>
                      <a:pt x="476" y="415"/>
                    </a:moveTo>
                    <a:lnTo>
                      <a:pt x="450" y="415"/>
                    </a:lnTo>
                    <a:lnTo>
                      <a:pt x="382" y="415"/>
                    </a:lnTo>
                    <a:lnTo>
                      <a:pt x="374" y="415"/>
                    </a:lnTo>
                    <a:lnTo>
                      <a:pt x="315" y="407"/>
                    </a:lnTo>
                    <a:lnTo>
                      <a:pt x="179" y="399"/>
                    </a:lnTo>
                    <a:lnTo>
                      <a:pt x="94" y="399"/>
                    </a:lnTo>
                    <a:lnTo>
                      <a:pt x="0" y="390"/>
                    </a:lnTo>
                    <a:lnTo>
                      <a:pt x="0" y="348"/>
                    </a:lnTo>
                    <a:lnTo>
                      <a:pt x="9" y="314"/>
                    </a:lnTo>
                    <a:lnTo>
                      <a:pt x="9" y="297"/>
                    </a:lnTo>
                    <a:lnTo>
                      <a:pt x="17" y="212"/>
                    </a:lnTo>
                    <a:lnTo>
                      <a:pt x="17" y="204"/>
                    </a:lnTo>
                    <a:lnTo>
                      <a:pt x="17" y="127"/>
                    </a:lnTo>
                    <a:lnTo>
                      <a:pt x="26" y="77"/>
                    </a:lnTo>
                    <a:lnTo>
                      <a:pt x="26" y="43"/>
                    </a:lnTo>
                    <a:lnTo>
                      <a:pt x="34" y="0"/>
                    </a:lnTo>
                    <a:lnTo>
                      <a:pt x="128" y="9"/>
                    </a:lnTo>
                    <a:lnTo>
                      <a:pt x="204" y="17"/>
                    </a:lnTo>
                    <a:lnTo>
                      <a:pt x="247" y="17"/>
                    </a:lnTo>
                    <a:lnTo>
                      <a:pt x="357" y="26"/>
                    </a:lnTo>
                    <a:lnTo>
                      <a:pt x="416" y="26"/>
                    </a:lnTo>
                    <a:lnTo>
                      <a:pt x="459" y="26"/>
                    </a:lnTo>
                    <a:lnTo>
                      <a:pt x="552" y="26"/>
                    </a:lnTo>
                    <a:lnTo>
                      <a:pt x="612" y="26"/>
                    </a:lnTo>
                    <a:lnTo>
                      <a:pt x="612" y="34"/>
                    </a:lnTo>
                    <a:lnTo>
                      <a:pt x="620" y="43"/>
                    </a:lnTo>
                    <a:lnTo>
                      <a:pt x="620" y="51"/>
                    </a:lnTo>
                    <a:lnTo>
                      <a:pt x="620" y="60"/>
                    </a:lnTo>
                    <a:lnTo>
                      <a:pt x="620" y="68"/>
                    </a:lnTo>
                    <a:lnTo>
                      <a:pt x="620" y="77"/>
                    </a:lnTo>
                    <a:lnTo>
                      <a:pt x="620" y="85"/>
                    </a:lnTo>
                    <a:lnTo>
                      <a:pt x="620" y="93"/>
                    </a:lnTo>
                    <a:lnTo>
                      <a:pt x="620" y="102"/>
                    </a:lnTo>
                    <a:lnTo>
                      <a:pt x="620" y="110"/>
                    </a:lnTo>
                    <a:lnTo>
                      <a:pt x="620" y="119"/>
                    </a:lnTo>
                    <a:lnTo>
                      <a:pt x="620" y="127"/>
                    </a:lnTo>
                    <a:lnTo>
                      <a:pt x="620" y="136"/>
                    </a:lnTo>
                    <a:lnTo>
                      <a:pt x="620" y="144"/>
                    </a:lnTo>
                    <a:lnTo>
                      <a:pt x="629" y="153"/>
                    </a:lnTo>
                    <a:lnTo>
                      <a:pt x="629" y="161"/>
                    </a:lnTo>
                    <a:lnTo>
                      <a:pt x="629" y="170"/>
                    </a:lnTo>
                    <a:lnTo>
                      <a:pt x="637" y="178"/>
                    </a:lnTo>
                    <a:lnTo>
                      <a:pt x="629" y="178"/>
                    </a:lnTo>
                    <a:lnTo>
                      <a:pt x="637" y="178"/>
                    </a:lnTo>
                    <a:lnTo>
                      <a:pt x="637" y="187"/>
                    </a:lnTo>
                    <a:lnTo>
                      <a:pt x="637" y="195"/>
                    </a:lnTo>
                    <a:lnTo>
                      <a:pt x="646" y="204"/>
                    </a:lnTo>
                    <a:lnTo>
                      <a:pt x="646" y="212"/>
                    </a:lnTo>
                    <a:lnTo>
                      <a:pt x="646" y="221"/>
                    </a:lnTo>
                    <a:lnTo>
                      <a:pt x="646" y="229"/>
                    </a:lnTo>
                    <a:lnTo>
                      <a:pt x="646" y="238"/>
                    </a:lnTo>
                    <a:lnTo>
                      <a:pt x="646" y="246"/>
                    </a:lnTo>
                    <a:lnTo>
                      <a:pt x="646" y="254"/>
                    </a:lnTo>
                    <a:lnTo>
                      <a:pt x="646" y="263"/>
                    </a:lnTo>
                    <a:lnTo>
                      <a:pt x="646" y="271"/>
                    </a:lnTo>
                    <a:lnTo>
                      <a:pt x="646" y="280"/>
                    </a:lnTo>
                    <a:lnTo>
                      <a:pt x="646" y="288"/>
                    </a:lnTo>
                    <a:lnTo>
                      <a:pt x="654" y="288"/>
                    </a:lnTo>
                    <a:lnTo>
                      <a:pt x="654" y="297"/>
                    </a:lnTo>
                    <a:lnTo>
                      <a:pt x="646" y="297"/>
                    </a:lnTo>
                    <a:lnTo>
                      <a:pt x="654" y="305"/>
                    </a:lnTo>
                    <a:lnTo>
                      <a:pt x="646" y="305"/>
                    </a:lnTo>
                    <a:lnTo>
                      <a:pt x="646" y="314"/>
                    </a:lnTo>
                    <a:lnTo>
                      <a:pt x="646" y="322"/>
                    </a:lnTo>
                    <a:lnTo>
                      <a:pt x="646" y="331"/>
                    </a:lnTo>
                    <a:lnTo>
                      <a:pt x="654" y="331"/>
                    </a:lnTo>
                    <a:lnTo>
                      <a:pt x="654" y="339"/>
                    </a:lnTo>
                    <a:lnTo>
                      <a:pt x="654" y="348"/>
                    </a:lnTo>
                    <a:lnTo>
                      <a:pt x="654" y="356"/>
                    </a:lnTo>
                    <a:lnTo>
                      <a:pt x="663" y="365"/>
                    </a:lnTo>
                    <a:lnTo>
                      <a:pt x="663" y="382"/>
                    </a:lnTo>
                    <a:lnTo>
                      <a:pt x="663" y="390"/>
                    </a:lnTo>
                    <a:lnTo>
                      <a:pt x="671" y="399"/>
                    </a:lnTo>
                    <a:lnTo>
                      <a:pt x="663" y="407"/>
                    </a:lnTo>
                    <a:lnTo>
                      <a:pt x="663" y="415"/>
                    </a:lnTo>
                    <a:lnTo>
                      <a:pt x="612" y="415"/>
                    </a:lnTo>
                    <a:lnTo>
                      <a:pt x="544" y="415"/>
                    </a:lnTo>
                    <a:lnTo>
                      <a:pt x="535" y="415"/>
                    </a:lnTo>
                    <a:lnTo>
                      <a:pt x="476" y="415"/>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48" name="Freeform 347"/>
              <p:cNvSpPr>
                <a:spLocks/>
              </p:cNvSpPr>
              <p:nvPr/>
            </p:nvSpPr>
            <p:spPr bwMode="auto">
              <a:xfrm>
                <a:off x="3207" y="1123"/>
                <a:ext cx="510" cy="568"/>
              </a:xfrm>
              <a:custGeom>
                <a:avLst/>
                <a:gdLst>
                  <a:gd name="T0" fmla="*/ 450 w 510"/>
                  <a:gd name="T1" fmla="*/ 263 h 568"/>
                  <a:gd name="T2" fmla="*/ 450 w 510"/>
                  <a:gd name="T3" fmla="*/ 280 h 568"/>
                  <a:gd name="T4" fmla="*/ 467 w 510"/>
                  <a:gd name="T5" fmla="*/ 280 h 568"/>
                  <a:gd name="T6" fmla="*/ 493 w 510"/>
                  <a:gd name="T7" fmla="*/ 246 h 568"/>
                  <a:gd name="T8" fmla="*/ 510 w 510"/>
                  <a:gd name="T9" fmla="*/ 246 h 568"/>
                  <a:gd name="T10" fmla="*/ 501 w 510"/>
                  <a:gd name="T11" fmla="*/ 330 h 568"/>
                  <a:gd name="T12" fmla="*/ 484 w 510"/>
                  <a:gd name="T13" fmla="*/ 415 h 568"/>
                  <a:gd name="T14" fmla="*/ 484 w 510"/>
                  <a:gd name="T15" fmla="*/ 474 h 568"/>
                  <a:gd name="T16" fmla="*/ 493 w 510"/>
                  <a:gd name="T17" fmla="*/ 517 h 568"/>
                  <a:gd name="T18" fmla="*/ 450 w 510"/>
                  <a:gd name="T19" fmla="*/ 551 h 568"/>
                  <a:gd name="T20" fmla="*/ 348 w 510"/>
                  <a:gd name="T21" fmla="*/ 559 h 568"/>
                  <a:gd name="T22" fmla="*/ 246 w 510"/>
                  <a:gd name="T23" fmla="*/ 568 h 568"/>
                  <a:gd name="T24" fmla="*/ 221 w 510"/>
                  <a:gd name="T25" fmla="*/ 559 h 568"/>
                  <a:gd name="T26" fmla="*/ 204 w 510"/>
                  <a:gd name="T27" fmla="*/ 542 h 568"/>
                  <a:gd name="T28" fmla="*/ 178 w 510"/>
                  <a:gd name="T29" fmla="*/ 525 h 568"/>
                  <a:gd name="T30" fmla="*/ 170 w 510"/>
                  <a:gd name="T31" fmla="*/ 491 h 568"/>
                  <a:gd name="T32" fmla="*/ 178 w 510"/>
                  <a:gd name="T33" fmla="*/ 466 h 568"/>
                  <a:gd name="T34" fmla="*/ 161 w 510"/>
                  <a:gd name="T35" fmla="*/ 449 h 568"/>
                  <a:gd name="T36" fmla="*/ 161 w 510"/>
                  <a:gd name="T37" fmla="*/ 415 h 568"/>
                  <a:gd name="T38" fmla="*/ 153 w 510"/>
                  <a:gd name="T39" fmla="*/ 381 h 568"/>
                  <a:gd name="T40" fmla="*/ 127 w 510"/>
                  <a:gd name="T41" fmla="*/ 373 h 568"/>
                  <a:gd name="T42" fmla="*/ 102 w 510"/>
                  <a:gd name="T43" fmla="*/ 347 h 568"/>
                  <a:gd name="T44" fmla="*/ 93 w 510"/>
                  <a:gd name="T45" fmla="*/ 330 h 568"/>
                  <a:gd name="T46" fmla="*/ 59 w 510"/>
                  <a:gd name="T47" fmla="*/ 322 h 568"/>
                  <a:gd name="T48" fmla="*/ 34 w 510"/>
                  <a:gd name="T49" fmla="*/ 305 h 568"/>
                  <a:gd name="T50" fmla="*/ 17 w 510"/>
                  <a:gd name="T51" fmla="*/ 271 h 568"/>
                  <a:gd name="T52" fmla="*/ 17 w 510"/>
                  <a:gd name="T53" fmla="*/ 263 h 568"/>
                  <a:gd name="T54" fmla="*/ 17 w 510"/>
                  <a:gd name="T55" fmla="*/ 237 h 568"/>
                  <a:gd name="T56" fmla="*/ 17 w 510"/>
                  <a:gd name="T57" fmla="*/ 220 h 568"/>
                  <a:gd name="T58" fmla="*/ 25 w 510"/>
                  <a:gd name="T59" fmla="*/ 195 h 568"/>
                  <a:gd name="T60" fmla="*/ 17 w 510"/>
                  <a:gd name="T61" fmla="*/ 178 h 568"/>
                  <a:gd name="T62" fmla="*/ 8 w 510"/>
                  <a:gd name="T63" fmla="*/ 161 h 568"/>
                  <a:gd name="T64" fmla="*/ 17 w 510"/>
                  <a:gd name="T65" fmla="*/ 144 h 568"/>
                  <a:gd name="T66" fmla="*/ 34 w 510"/>
                  <a:gd name="T67" fmla="*/ 127 h 568"/>
                  <a:gd name="T68" fmla="*/ 51 w 510"/>
                  <a:gd name="T69" fmla="*/ 119 h 568"/>
                  <a:gd name="T70" fmla="*/ 51 w 510"/>
                  <a:gd name="T71" fmla="*/ 68 h 568"/>
                  <a:gd name="T72" fmla="*/ 76 w 510"/>
                  <a:gd name="T73" fmla="*/ 34 h 568"/>
                  <a:gd name="T74" fmla="*/ 187 w 510"/>
                  <a:gd name="T75" fmla="*/ 0 h 568"/>
                  <a:gd name="T76" fmla="*/ 204 w 510"/>
                  <a:gd name="T77" fmla="*/ 42 h 568"/>
                  <a:gd name="T78" fmla="*/ 229 w 510"/>
                  <a:gd name="T79" fmla="*/ 51 h 568"/>
                  <a:gd name="T80" fmla="*/ 238 w 510"/>
                  <a:gd name="T81" fmla="*/ 51 h 568"/>
                  <a:gd name="T82" fmla="*/ 246 w 510"/>
                  <a:gd name="T83" fmla="*/ 68 h 568"/>
                  <a:gd name="T84" fmla="*/ 357 w 510"/>
                  <a:gd name="T85" fmla="*/ 102 h 568"/>
                  <a:gd name="T86" fmla="*/ 365 w 510"/>
                  <a:gd name="T87" fmla="*/ 102 h 568"/>
                  <a:gd name="T88" fmla="*/ 382 w 510"/>
                  <a:gd name="T89" fmla="*/ 110 h 568"/>
                  <a:gd name="T90" fmla="*/ 391 w 510"/>
                  <a:gd name="T91" fmla="*/ 102 h 568"/>
                  <a:gd name="T92" fmla="*/ 399 w 510"/>
                  <a:gd name="T93" fmla="*/ 102 h 568"/>
                  <a:gd name="T94" fmla="*/ 408 w 510"/>
                  <a:gd name="T95" fmla="*/ 110 h 568"/>
                  <a:gd name="T96" fmla="*/ 425 w 510"/>
                  <a:gd name="T97" fmla="*/ 110 h 568"/>
                  <a:gd name="T98" fmla="*/ 433 w 510"/>
                  <a:gd name="T99" fmla="*/ 119 h 568"/>
                  <a:gd name="T100" fmla="*/ 433 w 510"/>
                  <a:gd name="T101" fmla="*/ 127 h 568"/>
                  <a:gd name="T102" fmla="*/ 459 w 510"/>
                  <a:gd name="T103" fmla="*/ 135 h 568"/>
                  <a:gd name="T104" fmla="*/ 459 w 510"/>
                  <a:gd name="T105" fmla="*/ 144 h 568"/>
                  <a:gd name="T106" fmla="*/ 459 w 510"/>
                  <a:gd name="T107" fmla="*/ 152 h 568"/>
                  <a:gd name="T108" fmla="*/ 459 w 510"/>
                  <a:gd name="T109" fmla="*/ 161 h 568"/>
                  <a:gd name="T110" fmla="*/ 459 w 510"/>
                  <a:gd name="T111" fmla="*/ 178 h 568"/>
                  <a:gd name="T112" fmla="*/ 459 w 510"/>
                  <a:gd name="T113" fmla="*/ 186 h 568"/>
                  <a:gd name="T114" fmla="*/ 476 w 510"/>
                  <a:gd name="T115" fmla="*/ 178 h 568"/>
                  <a:gd name="T116" fmla="*/ 476 w 510"/>
                  <a:gd name="T117" fmla="*/ 195 h 568"/>
                  <a:gd name="T118" fmla="*/ 476 w 510"/>
                  <a:gd name="T119" fmla="*/ 212 h 568"/>
                  <a:gd name="T120" fmla="*/ 484 w 510"/>
                  <a:gd name="T121" fmla="*/ 229 h 56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10"/>
                  <a:gd name="T184" fmla="*/ 0 h 568"/>
                  <a:gd name="T185" fmla="*/ 510 w 510"/>
                  <a:gd name="T186" fmla="*/ 568 h 56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10" h="568">
                    <a:moveTo>
                      <a:pt x="476" y="229"/>
                    </a:moveTo>
                    <a:lnTo>
                      <a:pt x="467" y="237"/>
                    </a:lnTo>
                    <a:lnTo>
                      <a:pt x="467" y="246"/>
                    </a:lnTo>
                    <a:lnTo>
                      <a:pt x="450" y="263"/>
                    </a:lnTo>
                    <a:lnTo>
                      <a:pt x="450" y="271"/>
                    </a:lnTo>
                    <a:lnTo>
                      <a:pt x="459" y="280"/>
                    </a:lnTo>
                    <a:lnTo>
                      <a:pt x="450" y="280"/>
                    </a:lnTo>
                    <a:lnTo>
                      <a:pt x="459" y="288"/>
                    </a:lnTo>
                    <a:lnTo>
                      <a:pt x="467" y="280"/>
                    </a:lnTo>
                    <a:lnTo>
                      <a:pt x="476" y="271"/>
                    </a:lnTo>
                    <a:lnTo>
                      <a:pt x="476" y="263"/>
                    </a:lnTo>
                    <a:lnTo>
                      <a:pt x="484" y="246"/>
                    </a:lnTo>
                    <a:lnTo>
                      <a:pt x="493" y="246"/>
                    </a:lnTo>
                    <a:lnTo>
                      <a:pt x="501" y="237"/>
                    </a:lnTo>
                    <a:lnTo>
                      <a:pt x="510" y="246"/>
                    </a:lnTo>
                    <a:lnTo>
                      <a:pt x="510" y="263"/>
                    </a:lnTo>
                    <a:lnTo>
                      <a:pt x="501" y="288"/>
                    </a:lnTo>
                    <a:lnTo>
                      <a:pt x="501" y="313"/>
                    </a:lnTo>
                    <a:lnTo>
                      <a:pt x="501" y="330"/>
                    </a:lnTo>
                    <a:lnTo>
                      <a:pt x="493" y="339"/>
                    </a:lnTo>
                    <a:lnTo>
                      <a:pt x="484" y="364"/>
                    </a:lnTo>
                    <a:lnTo>
                      <a:pt x="493" y="398"/>
                    </a:lnTo>
                    <a:lnTo>
                      <a:pt x="484" y="415"/>
                    </a:lnTo>
                    <a:lnTo>
                      <a:pt x="484" y="424"/>
                    </a:lnTo>
                    <a:lnTo>
                      <a:pt x="476" y="440"/>
                    </a:lnTo>
                    <a:lnTo>
                      <a:pt x="476" y="457"/>
                    </a:lnTo>
                    <a:lnTo>
                      <a:pt x="484" y="474"/>
                    </a:lnTo>
                    <a:lnTo>
                      <a:pt x="484" y="483"/>
                    </a:lnTo>
                    <a:lnTo>
                      <a:pt x="484" y="491"/>
                    </a:lnTo>
                    <a:lnTo>
                      <a:pt x="493" y="508"/>
                    </a:lnTo>
                    <a:lnTo>
                      <a:pt x="493" y="517"/>
                    </a:lnTo>
                    <a:lnTo>
                      <a:pt x="493" y="525"/>
                    </a:lnTo>
                    <a:lnTo>
                      <a:pt x="493" y="551"/>
                    </a:lnTo>
                    <a:lnTo>
                      <a:pt x="459" y="551"/>
                    </a:lnTo>
                    <a:lnTo>
                      <a:pt x="450" y="551"/>
                    </a:lnTo>
                    <a:lnTo>
                      <a:pt x="408" y="559"/>
                    </a:lnTo>
                    <a:lnTo>
                      <a:pt x="391" y="559"/>
                    </a:lnTo>
                    <a:lnTo>
                      <a:pt x="348" y="559"/>
                    </a:lnTo>
                    <a:lnTo>
                      <a:pt x="306" y="559"/>
                    </a:lnTo>
                    <a:lnTo>
                      <a:pt x="297" y="559"/>
                    </a:lnTo>
                    <a:lnTo>
                      <a:pt x="246" y="568"/>
                    </a:lnTo>
                    <a:lnTo>
                      <a:pt x="229" y="568"/>
                    </a:lnTo>
                    <a:lnTo>
                      <a:pt x="229" y="559"/>
                    </a:lnTo>
                    <a:lnTo>
                      <a:pt x="221" y="559"/>
                    </a:lnTo>
                    <a:lnTo>
                      <a:pt x="221" y="551"/>
                    </a:lnTo>
                    <a:lnTo>
                      <a:pt x="212" y="551"/>
                    </a:lnTo>
                    <a:lnTo>
                      <a:pt x="204" y="542"/>
                    </a:lnTo>
                    <a:lnTo>
                      <a:pt x="195" y="542"/>
                    </a:lnTo>
                    <a:lnTo>
                      <a:pt x="187" y="542"/>
                    </a:lnTo>
                    <a:lnTo>
                      <a:pt x="187" y="534"/>
                    </a:lnTo>
                    <a:lnTo>
                      <a:pt x="178" y="525"/>
                    </a:lnTo>
                    <a:lnTo>
                      <a:pt x="178" y="517"/>
                    </a:lnTo>
                    <a:lnTo>
                      <a:pt x="178" y="508"/>
                    </a:lnTo>
                    <a:lnTo>
                      <a:pt x="178" y="500"/>
                    </a:lnTo>
                    <a:lnTo>
                      <a:pt x="170" y="491"/>
                    </a:lnTo>
                    <a:lnTo>
                      <a:pt x="178" y="483"/>
                    </a:lnTo>
                    <a:lnTo>
                      <a:pt x="178" y="474"/>
                    </a:lnTo>
                    <a:lnTo>
                      <a:pt x="178" y="466"/>
                    </a:lnTo>
                    <a:lnTo>
                      <a:pt x="170" y="457"/>
                    </a:lnTo>
                    <a:lnTo>
                      <a:pt x="170" y="449"/>
                    </a:lnTo>
                    <a:lnTo>
                      <a:pt x="161" y="449"/>
                    </a:lnTo>
                    <a:lnTo>
                      <a:pt x="170" y="440"/>
                    </a:lnTo>
                    <a:lnTo>
                      <a:pt x="161" y="432"/>
                    </a:lnTo>
                    <a:lnTo>
                      <a:pt x="161" y="415"/>
                    </a:lnTo>
                    <a:lnTo>
                      <a:pt x="161" y="407"/>
                    </a:lnTo>
                    <a:lnTo>
                      <a:pt x="161" y="398"/>
                    </a:lnTo>
                    <a:lnTo>
                      <a:pt x="153" y="381"/>
                    </a:lnTo>
                    <a:lnTo>
                      <a:pt x="144" y="381"/>
                    </a:lnTo>
                    <a:lnTo>
                      <a:pt x="136" y="373"/>
                    </a:lnTo>
                    <a:lnTo>
                      <a:pt x="127" y="373"/>
                    </a:lnTo>
                    <a:lnTo>
                      <a:pt x="119" y="373"/>
                    </a:lnTo>
                    <a:lnTo>
                      <a:pt x="110" y="364"/>
                    </a:lnTo>
                    <a:lnTo>
                      <a:pt x="102" y="356"/>
                    </a:lnTo>
                    <a:lnTo>
                      <a:pt x="102" y="347"/>
                    </a:lnTo>
                    <a:lnTo>
                      <a:pt x="93" y="339"/>
                    </a:lnTo>
                    <a:lnTo>
                      <a:pt x="93" y="330"/>
                    </a:lnTo>
                    <a:lnTo>
                      <a:pt x="85" y="330"/>
                    </a:lnTo>
                    <a:lnTo>
                      <a:pt x="68" y="322"/>
                    </a:lnTo>
                    <a:lnTo>
                      <a:pt x="59" y="322"/>
                    </a:lnTo>
                    <a:lnTo>
                      <a:pt x="59" y="313"/>
                    </a:lnTo>
                    <a:lnTo>
                      <a:pt x="42" y="305"/>
                    </a:lnTo>
                    <a:lnTo>
                      <a:pt x="34" y="305"/>
                    </a:lnTo>
                    <a:lnTo>
                      <a:pt x="34" y="296"/>
                    </a:lnTo>
                    <a:lnTo>
                      <a:pt x="17" y="288"/>
                    </a:lnTo>
                    <a:lnTo>
                      <a:pt x="17" y="271"/>
                    </a:lnTo>
                    <a:lnTo>
                      <a:pt x="17" y="263"/>
                    </a:lnTo>
                    <a:lnTo>
                      <a:pt x="17" y="254"/>
                    </a:lnTo>
                    <a:lnTo>
                      <a:pt x="17" y="246"/>
                    </a:lnTo>
                    <a:lnTo>
                      <a:pt x="17" y="237"/>
                    </a:lnTo>
                    <a:lnTo>
                      <a:pt x="17" y="229"/>
                    </a:lnTo>
                    <a:lnTo>
                      <a:pt x="17" y="220"/>
                    </a:lnTo>
                    <a:lnTo>
                      <a:pt x="17" y="212"/>
                    </a:lnTo>
                    <a:lnTo>
                      <a:pt x="25" y="203"/>
                    </a:lnTo>
                    <a:lnTo>
                      <a:pt x="25" y="195"/>
                    </a:lnTo>
                    <a:lnTo>
                      <a:pt x="17" y="186"/>
                    </a:lnTo>
                    <a:lnTo>
                      <a:pt x="17" y="178"/>
                    </a:lnTo>
                    <a:lnTo>
                      <a:pt x="8" y="186"/>
                    </a:lnTo>
                    <a:lnTo>
                      <a:pt x="0" y="178"/>
                    </a:lnTo>
                    <a:lnTo>
                      <a:pt x="0" y="169"/>
                    </a:lnTo>
                    <a:lnTo>
                      <a:pt x="8" y="161"/>
                    </a:lnTo>
                    <a:lnTo>
                      <a:pt x="8" y="152"/>
                    </a:lnTo>
                    <a:lnTo>
                      <a:pt x="17" y="144"/>
                    </a:lnTo>
                    <a:lnTo>
                      <a:pt x="25" y="135"/>
                    </a:lnTo>
                    <a:lnTo>
                      <a:pt x="34" y="135"/>
                    </a:lnTo>
                    <a:lnTo>
                      <a:pt x="34" y="127"/>
                    </a:lnTo>
                    <a:lnTo>
                      <a:pt x="42" y="127"/>
                    </a:lnTo>
                    <a:lnTo>
                      <a:pt x="42" y="119"/>
                    </a:lnTo>
                    <a:lnTo>
                      <a:pt x="51" y="127"/>
                    </a:lnTo>
                    <a:lnTo>
                      <a:pt x="51" y="119"/>
                    </a:lnTo>
                    <a:lnTo>
                      <a:pt x="51" y="102"/>
                    </a:lnTo>
                    <a:lnTo>
                      <a:pt x="51" y="68"/>
                    </a:lnTo>
                    <a:lnTo>
                      <a:pt x="51" y="42"/>
                    </a:lnTo>
                    <a:lnTo>
                      <a:pt x="59" y="42"/>
                    </a:lnTo>
                    <a:lnTo>
                      <a:pt x="68" y="25"/>
                    </a:lnTo>
                    <a:lnTo>
                      <a:pt x="76" y="34"/>
                    </a:lnTo>
                    <a:lnTo>
                      <a:pt x="85" y="34"/>
                    </a:lnTo>
                    <a:lnTo>
                      <a:pt x="119" y="25"/>
                    </a:lnTo>
                    <a:lnTo>
                      <a:pt x="178" y="0"/>
                    </a:lnTo>
                    <a:lnTo>
                      <a:pt x="187" y="0"/>
                    </a:lnTo>
                    <a:lnTo>
                      <a:pt x="187" y="8"/>
                    </a:lnTo>
                    <a:lnTo>
                      <a:pt x="170" y="42"/>
                    </a:lnTo>
                    <a:lnTo>
                      <a:pt x="187" y="34"/>
                    </a:lnTo>
                    <a:lnTo>
                      <a:pt x="204" y="42"/>
                    </a:lnTo>
                    <a:lnTo>
                      <a:pt x="221" y="42"/>
                    </a:lnTo>
                    <a:lnTo>
                      <a:pt x="221" y="51"/>
                    </a:lnTo>
                    <a:lnTo>
                      <a:pt x="229" y="42"/>
                    </a:lnTo>
                    <a:lnTo>
                      <a:pt x="229" y="51"/>
                    </a:lnTo>
                    <a:lnTo>
                      <a:pt x="238" y="51"/>
                    </a:lnTo>
                    <a:lnTo>
                      <a:pt x="238" y="59"/>
                    </a:lnTo>
                    <a:lnTo>
                      <a:pt x="246" y="68"/>
                    </a:lnTo>
                    <a:lnTo>
                      <a:pt x="263" y="76"/>
                    </a:lnTo>
                    <a:lnTo>
                      <a:pt x="340" y="93"/>
                    </a:lnTo>
                    <a:lnTo>
                      <a:pt x="348" y="93"/>
                    </a:lnTo>
                    <a:lnTo>
                      <a:pt x="357" y="102"/>
                    </a:lnTo>
                    <a:lnTo>
                      <a:pt x="365" y="102"/>
                    </a:lnTo>
                    <a:lnTo>
                      <a:pt x="374" y="102"/>
                    </a:lnTo>
                    <a:lnTo>
                      <a:pt x="382" y="110"/>
                    </a:lnTo>
                    <a:lnTo>
                      <a:pt x="382" y="102"/>
                    </a:lnTo>
                    <a:lnTo>
                      <a:pt x="391" y="102"/>
                    </a:lnTo>
                    <a:lnTo>
                      <a:pt x="399" y="102"/>
                    </a:lnTo>
                    <a:lnTo>
                      <a:pt x="399" y="110"/>
                    </a:lnTo>
                    <a:lnTo>
                      <a:pt x="408" y="102"/>
                    </a:lnTo>
                    <a:lnTo>
                      <a:pt x="408" y="110"/>
                    </a:lnTo>
                    <a:lnTo>
                      <a:pt x="416" y="110"/>
                    </a:lnTo>
                    <a:lnTo>
                      <a:pt x="425" y="110"/>
                    </a:lnTo>
                    <a:lnTo>
                      <a:pt x="433" y="110"/>
                    </a:lnTo>
                    <a:lnTo>
                      <a:pt x="433" y="119"/>
                    </a:lnTo>
                    <a:lnTo>
                      <a:pt x="425" y="127"/>
                    </a:lnTo>
                    <a:lnTo>
                      <a:pt x="433" y="127"/>
                    </a:lnTo>
                    <a:lnTo>
                      <a:pt x="442" y="127"/>
                    </a:lnTo>
                    <a:lnTo>
                      <a:pt x="450" y="135"/>
                    </a:lnTo>
                    <a:lnTo>
                      <a:pt x="459" y="135"/>
                    </a:lnTo>
                    <a:lnTo>
                      <a:pt x="459" y="144"/>
                    </a:lnTo>
                    <a:lnTo>
                      <a:pt x="459" y="152"/>
                    </a:lnTo>
                    <a:lnTo>
                      <a:pt x="459" y="161"/>
                    </a:lnTo>
                    <a:lnTo>
                      <a:pt x="459" y="169"/>
                    </a:lnTo>
                    <a:lnTo>
                      <a:pt x="459" y="178"/>
                    </a:lnTo>
                    <a:lnTo>
                      <a:pt x="459" y="186"/>
                    </a:lnTo>
                    <a:lnTo>
                      <a:pt x="459" y="178"/>
                    </a:lnTo>
                    <a:lnTo>
                      <a:pt x="467" y="178"/>
                    </a:lnTo>
                    <a:lnTo>
                      <a:pt x="476" y="178"/>
                    </a:lnTo>
                    <a:lnTo>
                      <a:pt x="476" y="195"/>
                    </a:lnTo>
                    <a:lnTo>
                      <a:pt x="476" y="203"/>
                    </a:lnTo>
                    <a:lnTo>
                      <a:pt x="467" y="203"/>
                    </a:lnTo>
                    <a:lnTo>
                      <a:pt x="476" y="212"/>
                    </a:lnTo>
                    <a:lnTo>
                      <a:pt x="484" y="212"/>
                    </a:lnTo>
                    <a:lnTo>
                      <a:pt x="484" y="220"/>
                    </a:lnTo>
                    <a:lnTo>
                      <a:pt x="484" y="229"/>
                    </a:lnTo>
                    <a:lnTo>
                      <a:pt x="476" y="229"/>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49" name="Freeform 348"/>
              <p:cNvSpPr>
                <a:spLocks/>
              </p:cNvSpPr>
              <p:nvPr/>
            </p:nvSpPr>
            <p:spPr bwMode="auto">
              <a:xfrm>
                <a:off x="3708" y="1309"/>
                <a:ext cx="34" cy="60"/>
              </a:xfrm>
              <a:custGeom>
                <a:avLst/>
                <a:gdLst>
                  <a:gd name="T0" fmla="*/ 34 w 34"/>
                  <a:gd name="T1" fmla="*/ 0 h 60"/>
                  <a:gd name="T2" fmla="*/ 34 w 34"/>
                  <a:gd name="T3" fmla="*/ 0 h 60"/>
                  <a:gd name="T4" fmla="*/ 34 w 34"/>
                  <a:gd name="T5" fmla="*/ 0 h 60"/>
                  <a:gd name="T6" fmla="*/ 34 w 34"/>
                  <a:gd name="T7" fmla="*/ 9 h 60"/>
                  <a:gd name="T8" fmla="*/ 34 w 34"/>
                  <a:gd name="T9" fmla="*/ 0 h 60"/>
                  <a:gd name="T10" fmla="*/ 34 w 34"/>
                  <a:gd name="T11" fmla="*/ 17 h 60"/>
                  <a:gd name="T12" fmla="*/ 26 w 34"/>
                  <a:gd name="T13" fmla="*/ 17 h 60"/>
                  <a:gd name="T14" fmla="*/ 34 w 34"/>
                  <a:gd name="T15" fmla="*/ 26 h 60"/>
                  <a:gd name="T16" fmla="*/ 26 w 34"/>
                  <a:gd name="T17" fmla="*/ 26 h 60"/>
                  <a:gd name="T18" fmla="*/ 34 w 34"/>
                  <a:gd name="T19" fmla="*/ 26 h 60"/>
                  <a:gd name="T20" fmla="*/ 26 w 34"/>
                  <a:gd name="T21" fmla="*/ 26 h 60"/>
                  <a:gd name="T22" fmla="*/ 26 w 34"/>
                  <a:gd name="T23" fmla="*/ 34 h 60"/>
                  <a:gd name="T24" fmla="*/ 26 w 34"/>
                  <a:gd name="T25" fmla="*/ 43 h 60"/>
                  <a:gd name="T26" fmla="*/ 17 w 34"/>
                  <a:gd name="T27" fmla="*/ 51 h 60"/>
                  <a:gd name="T28" fmla="*/ 9 w 34"/>
                  <a:gd name="T29" fmla="*/ 60 h 60"/>
                  <a:gd name="T30" fmla="*/ 9 w 34"/>
                  <a:gd name="T31" fmla="*/ 60 h 60"/>
                  <a:gd name="T32" fmla="*/ 0 w 34"/>
                  <a:gd name="T33" fmla="*/ 51 h 60"/>
                  <a:gd name="T34" fmla="*/ 9 w 34"/>
                  <a:gd name="T35" fmla="*/ 34 h 60"/>
                  <a:gd name="T36" fmla="*/ 9 w 34"/>
                  <a:gd name="T37" fmla="*/ 34 h 60"/>
                  <a:gd name="T38" fmla="*/ 17 w 34"/>
                  <a:gd name="T39" fmla="*/ 17 h 60"/>
                  <a:gd name="T40" fmla="*/ 17 w 34"/>
                  <a:gd name="T41" fmla="*/ 17 h 60"/>
                  <a:gd name="T42" fmla="*/ 26 w 34"/>
                  <a:gd name="T43" fmla="*/ 0 h 60"/>
                  <a:gd name="T44" fmla="*/ 34 w 34"/>
                  <a:gd name="T45" fmla="*/ 0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4"/>
                  <a:gd name="T70" fmla="*/ 0 h 60"/>
                  <a:gd name="T71" fmla="*/ 34 w 34"/>
                  <a:gd name="T72" fmla="*/ 60 h 6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4" h="60">
                    <a:moveTo>
                      <a:pt x="34" y="0"/>
                    </a:moveTo>
                    <a:lnTo>
                      <a:pt x="34" y="0"/>
                    </a:lnTo>
                    <a:lnTo>
                      <a:pt x="34" y="9"/>
                    </a:lnTo>
                    <a:lnTo>
                      <a:pt x="34" y="0"/>
                    </a:lnTo>
                    <a:lnTo>
                      <a:pt x="34" y="17"/>
                    </a:lnTo>
                    <a:lnTo>
                      <a:pt x="26" y="17"/>
                    </a:lnTo>
                    <a:lnTo>
                      <a:pt x="34" y="26"/>
                    </a:lnTo>
                    <a:lnTo>
                      <a:pt x="26" y="26"/>
                    </a:lnTo>
                    <a:lnTo>
                      <a:pt x="34" y="26"/>
                    </a:lnTo>
                    <a:lnTo>
                      <a:pt x="26" y="26"/>
                    </a:lnTo>
                    <a:lnTo>
                      <a:pt x="26" y="34"/>
                    </a:lnTo>
                    <a:lnTo>
                      <a:pt x="26" y="43"/>
                    </a:lnTo>
                    <a:lnTo>
                      <a:pt x="17" y="51"/>
                    </a:lnTo>
                    <a:lnTo>
                      <a:pt x="9" y="60"/>
                    </a:lnTo>
                    <a:lnTo>
                      <a:pt x="0" y="51"/>
                    </a:lnTo>
                    <a:lnTo>
                      <a:pt x="9" y="34"/>
                    </a:lnTo>
                    <a:lnTo>
                      <a:pt x="17" y="17"/>
                    </a:lnTo>
                    <a:lnTo>
                      <a:pt x="26" y="0"/>
                    </a:lnTo>
                    <a:lnTo>
                      <a:pt x="34" y="0"/>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50" name="Freeform 349"/>
              <p:cNvSpPr>
                <a:spLocks/>
              </p:cNvSpPr>
              <p:nvPr/>
            </p:nvSpPr>
            <p:spPr bwMode="auto">
              <a:xfrm>
                <a:off x="956" y="674"/>
                <a:ext cx="603" cy="983"/>
              </a:xfrm>
              <a:custGeom>
                <a:avLst/>
                <a:gdLst>
                  <a:gd name="T0" fmla="*/ 51 w 603"/>
                  <a:gd name="T1" fmla="*/ 644 h 983"/>
                  <a:gd name="T2" fmla="*/ 60 w 603"/>
                  <a:gd name="T3" fmla="*/ 627 h 983"/>
                  <a:gd name="T4" fmla="*/ 60 w 603"/>
                  <a:gd name="T5" fmla="*/ 601 h 983"/>
                  <a:gd name="T6" fmla="*/ 51 w 603"/>
                  <a:gd name="T7" fmla="*/ 584 h 983"/>
                  <a:gd name="T8" fmla="*/ 43 w 603"/>
                  <a:gd name="T9" fmla="*/ 576 h 983"/>
                  <a:gd name="T10" fmla="*/ 60 w 603"/>
                  <a:gd name="T11" fmla="*/ 551 h 983"/>
                  <a:gd name="T12" fmla="*/ 85 w 603"/>
                  <a:gd name="T13" fmla="*/ 525 h 983"/>
                  <a:gd name="T14" fmla="*/ 94 w 603"/>
                  <a:gd name="T15" fmla="*/ 508 h 983"/>
                  <a:gd name="T16" fmla="*/ 102 w 603"/>
                  <a:gd name="T17" fmla="*/ 491 h 983"/>
                  <a:gd name="T18" fmla="*/ 136 w 603"/>
                  <a:gd name="T19" fmla="*/ 449 h 983"/>
                  <a:gd name="T20" fmla="*/ 145 w 603"/>
                  <a:gd name="T21" fmla="*/ 415 h 983"/>
                  <a:gd name="T22" fmla="*/ 119 w 603"/>
                  <a:gd name="T23" fmla="*/ 381 h 983"/>
                  <a:gd name="T24" fmla="*/ 119 w 603"/>
                  <a:gd name="T25" fmla="*/ 347 h 983"/>
                  <a:gd name="T26" fmla="*/ 119 w 603"/>
                  <a:gd name="T27" fmla="*/ 322 h 983"/>
                  <a:gd name="T28" fmla="*/ 162 w 603"/>
                  <a:gd name="T29" fmla="*/ 118 h 983"/>
                  <a:gd name="T30" fmla="*/ 247 w 603"/>
                  <a:gd name="T31" fmla="*/ 144 h 983"/>
                  <a:gd name="T32" fmla="*/ 264 w 603"/>
                  <a:gd name="T33" fmla="*/ 169 h 983"/>
                  <a:gd name="T34" fmla="*/ 264 w 603"/>
                  <a:gd name="T35" fmla="*/ 195 h 983"/>
                  <a:gd name="T36" fmla="*/ 272 w 603"/>
                  <a:gd name="T37" fmla="*/ 220 h 983"/>
                  <a:gd name="T38" fmla="*/ 264 w 603"/>
                  <a:gd name="T39" fmla="*/ 229 h 983"/>
                  <a:gd name="T40" fmla="*/ 281 w 603"/>
                  <a:gd name="T41" fmla="*/ 246 h 983"/>
                  <a:gd name="T42" fmla="*/ 298 w 603"/>
                  <a:gd name="T43" fmla="*/ 271 h 983"/>
                  <a:gd name="T44" fmla="*/ 315 w 603"/>
                  <a:gd name="T45" fmla="*/ 296 h 983"/>
                  <a:gd name="T46" fmla="*/ 323 w 603"/>
                  <a:gd name="T47" fmla="*/ 313 h 983"/>
                  <a:gd name="T48" fmla="*/ 332 w 603"/>
                  <a:gd name="T49" fmla="*/ 322 h 983"/>
                  <a:gd name="T50" fmla="*/ 349 w 603"/>
                  <a:gd name="T51" fmla="*/ 339 h 983"/>
                  <a:gd name="T52" fmla="*/ 357 w 603"/>
                  <a:gd name="T53" fmla="*/ 356 h 983"/>
                  <a:gd name="T54" fmla="*/ 340 w 603"/>
                  <a:gd name="T55" fmla="*/ 390 h 983"/>
                  <a:gd name="T56" fmla="*/ 332 w 603"/>
                  <a:gd name="T57" fmla="*/ 398 h 983"/>
                  <a:gd name="T58" fmla="*/ 332 w 603"/>
                  <a:gd name="T59" fmla="*/ 415 h 983"/>
                  <a:gd name="T60" fmla="*/ 332 w 603"/>
                  <a:gd name="T61" fmla="*/ 432 h 983"/>
                  <a:gd name="T62" fmla="*/ 323 w 603"/>
                  <a:gd name="T63" fmla="*/ 440 h 983"/>
                  <a:gd name="T64" fmla="*/ 323 w 603"/>
                  <a:gd name="T65" fmla="*/ 466 h 983"/>
                  <a:gd name="T66" fmla="*/ 323 w 603"/>
                  <a:gd name="T67" fmla="*/ 474 h 983"/>
                  <a:gd name="T68" fmla="*/ 340 w 603"/>
                  <a:gd name="T69" fmla="*/ 491 h 983"/>
                  <a:gd name="T70" fmla="*/ 357 w 603"/>
                  <a:gd name="T71" fmla="*/ 483 h 983"/>
                  <a:gd name="T72" fmla="*/ 366 w 603"/>
                  <a:gd name="T73" fmla="*/ 466 h 983"/>
                  <a:gd name="T74" fmla="*/ 374 w 603"/>
                  <a:gd name="T75" fmla="*/ 483 h 983"/>
                  <a:gd name="T76" fmla="*/ 383 w 603"/>
                  <a:gd name="T77" fmla="*/ 491 h 983"/>
                  <a:gd name="T78" fmla="*/ 383 w 603"/>
                  <a:gd name="T79" fmla="*/ 525 h 983"/>
                  <a:gd name="T80" fmla="*/ 391 w 603"/>
                  <a:gd name="T81" fmla="*/ 551 h 983"/>
                  <a:gd name="T82" fmla="*/ 400 w 603"/>
                  <a:gd name="T83" fmla="*/ 559 h 983"/>
                  <a:gd name="T84" fmla="*/ 391 w 603"/>
                  <a:gd name="T85" fmla="*/ 568 h 983"/>
                  <a:gd name="T86" fmla="*/ 408 w 603"/>
                  <a:gd name="T87" fmla="*/ 593 h 983"/>
                  <a:gd name="T88" fmla="*/ 425 w 603"/>
                  <a:gd name="T89" fmla="*/ 610 h 983"/>
                  <a:gd name="T90" fmla="*/ 425 w 603"/>
                  <a:gd name="T91" fmla="*/ 635 h 983"/>
                  <a:gd name="T92" fmla="*/ 433 w 603"/>
                  <a:gd name="T93" fmla="*/ 652 h 983"/>
                  <a:gd name="T94" fmla="*/ 450 w 603"/>
                  <a:gd name="T95" fmla="*/ 644 h 983"/>
                  <a:gd name="T96" fmla="*/ 476 w 603"/>
                  <a:gd name="T97" fmla="*/ 644 h 983"/>
                  <a:gd name="T98" fmla="*/ 493 w 603"/>
                  <a:gd name="T99" fmla="*/ 635 h 983"/>
                  <a:gd name="T100" fmla="*/ 510 w 603"/>
                  <a:gd name="T101" fmla="*/ 644 h 983"/>
                  <a:gd name="T102" fmla="*/ 535 w 603"/>
                  <a:gd name="T103" fmla="*/ 652 h 983"/>
                  <a:gd name="T104" fmla="*/ 561 w 603"/>
                  <a:gd name="T105" fmla="*/ 652 h 983"/>
                  <a:gd name="T106" fmla="*/ 561 w 603"/>
                  <a:gd name="T107" fmla="*/ 644 h 983"/>
                  <a:gd name="T108" fmla="*/ 569 w 603"/>
                  <a:gd name="T109" fmla="*/ 635 h 983"/>
                  <a:gd name="T110" fmla="*/ 578 w 603"/>
                  <a:gd name="T111" fmla="*/ 627 h 983"/>
                  <a:gd name="T112" fmla="*/ 595 w 603"/>
                  <a:gd name="T113" fmla="*/ 644 h 983"/>
                  <a:gd name="T114" fmla="*/ 595 w 603"/>
                  <a:gd name="T115" fmla="*/ 661 h 983"/>
                  <a:gd name="T116" fmla="*/ 578 w 603"/>
                  <a:gd name="T117" fmla="*/ 822 h 983"/>
                  <a:gd name="T118" fmla="*/ 450 w 603"/>
                  <a:gd name="T119" fmla="*/ 966 h 983"/>
                  <a:gd name="T120" fmla="*/ 0 w 603"/>
                  <a:gd name="T121" fmla="*/ 873 h 98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03"/>
                  <a:gd name="T184" fmla="*/ 0 h 983"/>
                  <a:gd name="T185" fmla="*/ 603 w 603"/>
                  <a:gd name="T186" fmla="*/ 983 h 98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03" h="983">
                    <a:moveTo>
                      <a:pt x="43" y="661"/>
                    </a:moveTo>
                    <a:lnTo>
                      <a:pt x="43" y="652"/>
                    </a:lnTo>
                    <a:lnTo>
                      <a:pt x="51" y="644"/>
                    </a:lnTo>
                    <a:lnTo>
                      <a:pt x="51" y="635"/>
                    </a:lnTo>
                    <a:lnTo>
                      <a:pt x="60" y="635"/>
                    </a:lnTo>
                    <a:lnTo>
                      <a:pt x="60" y="627"/>
                    </a:lnTo>
                    <a:lnTo>
                      <a:pt x="60" y="618"/>
                    </a:lnTo>
                    <a:lnTo>
                      <a:pt x="60" y="610"/>
                    </a:lnTo>
                    <a:lnTo>
                      <a:pt x="68" y="610"/>
                    </a:lnTo>
                    <a:lnTo>
                      <a:pt x="68" y="601"/>
                    </a:lnTo>
                    <a:lnTo>
                      <a:pt x="60" y="601"/>
                    </a:lnTo>
                    <a:lnTo>
                      <a:pt x="60" y="593"/>
                    </a:lnTo>
                    <a:lnTo>
                      <a:pt x="51" y="593"/>
                    </a:lnTo>
                    <a:lnTo>
                      <a:pt x="51" y="584"/>
                    </a:lnTo>
                    <a:lnTo>
                      <a:pt x="51" y="593"/>
                    </a:lnTo>
                    <a:lnTo>
                      <a:pt x="43" y="584"/>
                    </a:lnTo>
                    <a:lnTo>
                      <a:pt x="43" y="576"/>
                    </a:lnTo>
                    <a:lnTo>
                      <a:pt x="43" y="568"/>
                    </a:lnTo>
                    <a:lnTo>
                      <a:pt x="51" y="568"/>
                    </a:lnTo>
                    <a:lnTo>
                      <a:pt x="51" y="559"/>
                    </a:lnTo>
                    <a:lnTo>
                      <a:pt x="60" y="551"/>
                    </a:lnTo>
                    <a:lnTo>
                      <a:pt x="68" y="534"/>
                    </a:lnTo>
                    <a:lnTo>
                      <a:pt x="77" y="525"/>
                    </a:lnTo>
                    <a:lnTo>
                      <a:pt x="85" y="525"/>
                    </a:lnTo>
                    <a:lnTo>
                      <a:pt x="85" y="517"/>
                    </a:lnTo>
                    <a:lnTo>
                      <a:pt x="94" y="517"/>
                    </a:lnTo>
                    <a:lnTo>
                      <a:pt x="94" y="508"/>
                    </a:lnTo>
                    <a:lnTo>
                      <a:pt x="94" y="500"/>
                    </a:lnTo>
                    <a:lnTo>
                      <a:pt x="102" y="500"/>
                    </a:lnTo>
                    <a:lnTo>
                      <a:pt x="102" y="491"/>
                    </a:lnTo>
                    <a:lnTo>
                      <a:pt x="111" y="491"/>
                    </a:lnTo>
                    <a:lnTo>
                      <a:pt x="111" y="483"/>
                    </a:lnTo>
                    <a:lnTo>
                      <a:pt x="119" y="474"/>
                    </a:lnTo>
                    <a:lnTo>
                      <a:pt x="119" y="466"/>
                    </a:lnTo>
                    <a:lnTo>
                      <a:pt x="136" y="449"/>
                    </a:lnTo>
                    <a:lnTo>
                      <a:pt x="145" y="440"/>
                    </a:lnTo>
                    <a:lnTo>
                      <a:pt x="145" y="432"/>
                    </a:lnTo>
                    <a:lnTo>
                      <a:pt x="145" y="423"/>
                    </a:lnTo>
                    <a:lnTo>
                      <a:pt x="145" y="415"/>
                    </a:lnTo>
                    <a:lnTo>
                      <a:pt x="136" y="407"/>
                    </a:lnTo>
                    <a:lnTo>
                      <a:pt x="136" y="398"/>
                    </a:lnTo>
                    <a:lnTo>
                      <a:pt x="128" y="398"/>
                    </a:lnTo>
                    <a:lnTo>
                      <a:pt x="119" y="390"/>
                    </a:lnTo>
                    <a:lnTo>
                      <a:pt x="119" y="381"/>
                    </a:lnTo>
                    <a:lnTo>
                      <a:pt x="119" y="373"/>
                    </a:lnTo>
                    <a:lnTo>
                      <a:pt x="119" y="364"/>
                    </a:lnTo>
                    <a:lnTo>
                      <a:pt x="111" y="364"/>
                    </a:lnTo>
                    <a:lnTo>
                      <a:pt x="119" y="364"/>
                    </a:lnTo>
                    <a:lnTo>
                      <a:pt x="119" y="356"/>
                    </a:lnTo>
                    <a:lnTo>
                      <a:pt x="119" y="347"/>
                    </a:lnTo>
                    <a:lnTo>
                      <a:pt x="119" y="339"/>
                    </a:lnTo>
                    <a:lnTo>
                      <a:pt x="119" y="330"/>
                    </a:lnTo>
                    <a:lnTo>
                      <a:pt x="119" y="322"/>
                    </a:lnTo>
                    <a:lnTo>
                      <a:pt x="119" y="305"/>
                    </a:lnTo>
                    <a:lnTo>
                      <a:pt x="136" y="237"/>
                    </a:lnTo>
                    <a:lnTo>
                      <a:pt x="145" y="220"/>
                    </a:lnTo>
                    <a:lnTo>
                      <a:pt x="145" y="203"/>
                    </a:lnTo>
                    <a:lnTo>
                      <a:pt x="162" y="127"/>
                    </a:lnTo>
                    <a:lnTo>
                      <a:pt x="162" y="118"/>
                    </a:lnTo>
                    <a:lnTo>
                      <a:pt x="187" y="25"/>
                    </a:lnTo>
                    <a:lnTo>
                      <a:pt x="196" y="0"/>
                    </a:lnTo>
                    <a:lnTo>
                      <a:pt x="272" y="17"/>
                    </a:lnTo>
                    <a:lnTo>
                      <a:pt x="264" y="85"/>
                    </a:lnTo>
                    <a:lnTo>
                      <a:pt x="255" y="118"/>
                    </a:lnTo>
                    <a:lnTo>
                      <a:pt x="247" y="144"/>
                    </a:lnTo>
                    <a:lnTo>
                      <a:pt x="247" y="152"/>
                    </a:lnTo>
                    <a:lnTo>
                      <a:pt x="255" y="161"/>
                    </a:lnTo>
                    <a:lnTo>
                      <a:pt x="255" y="169"/>
                    </a:lnTo>
                    <a:lnTo>
                      <a:pt x="264" y="169"/>
                    </a:lnTo>
                    <a:lnTo>
                      <a:pt x="264" y="178"/>
                    </a:lnTo>
                    <a:lnTo>
                      <a:pt x="264" y="186"/>
                    </a:lnTo>
                    <a:lnTo>
                      <a:pt x="264" y="195"/>
                    </a:lnTo>
                    <a:lnTo>
                      <a:pt x="264" y="203"/>
                    </a:lnTo>
                    <a:lnTo>
                      <a:pt x="264" y="212"/>
                    </a:lnTo>
                    <a:lnTo>
                      <a:pt x="272" y="212"/>
                    </a:lnTo>
                    <a:lnTo>
                      <a:pt x="272" y="220"/>
                    </a:lnTo>
                    <a:lnTo>
                      <a:pt x="264" y="220"/>
                    </a:lnTo>
                    <a:lnTo>
                      <a:pt x="255" y="220"/>
                    </a:lnTo>
                    <a:lnTo>
                      <a:pt x="264" y="229"/>
                    </a:lnTo>
                    <a:lnTo>
                      <a:pt x="272" y="229"/>
                    </a:lnTo>
                    <a:lnTo>
                      <a:pt x="272" y="237"/>
                    </a:lnTo>
                    <a:lnTo>
                      <a:pt x="272" y="246"/>
                    </a:lnTo>
                    <a:lnTo>
                      <a:pt x="281" y="246"/>
                    </a:lnTo>
                    <a:lnTo>
                      <a:pt x="289" y="246"/>
                    </a:lnTo>
                    <a:lnTo>
                      <a:pt x="289" y="254"/>
                    </a:lnTo>
                    <a:lnTo>
                      <a:pt x="289" y="262"/>
                    </a:lnTo>
                    <a:lnTo>
                      <a:pt x="298" y="271"/>
                    </a:lnTo>
                    <a:lnTo>
                      <a:pt x="298" y="279"/>
                    </a:lnTo>
                    <a:lnTo>
                      <a:pt x="306" y="279"/>
                    </a:lnTo>
                    <a:lnTo>
                      <a:pt x="306" y="288"/>
                    </a:lnTo>
                    <a:lnTo>
                      <a:pt x="315" y="288"/>
                    </a:lnTo>
                    <a:lnTo>
                      <a:pt x="315" y="296"/>
                    </a:lnTo>
                    <a:lnTo>
                      <a:pt x="315" y="305"/>
                    </a:lnTo>
                    <a:lnTo>
                      <a:pt x="315" y="313"/>
                    </a:lnTo>
                    <a:lnTo>
                      <a:pt x="323" y="313"/>
                    </a:lnTo>
                    <a:lnTo>
                      <a:pt x="323" y="322"/>
                    </a:lnTo>
                    <a:lnTo>
                      <a:pt x="323" y="330"/>
                    </a:lnTo>
                    <a:lnTo>
                      <a:pt x="332" y="322"/>
                    </a:lnTo>
                    <a:lnTo>
                      <a:pt x="340" y="330"/>
                    </a:lnTo>
                    <a:lnTo>
                      <a:pt x="332" y="330"/>
                    </a:lnTo>
                    <a:lnTo>
                      <a:pt x="332" y="339"/>
                    </a:lnTo>
                    <a:lnTo>
                      <a:pt x="340" y="339"/>
                    </a:lnTo>
                    <a:lnTo>
                      <a:pt x="349" y="339"/>
                    </a:lnTo>
                    <a:lnTo>
                      <a:pt x="357" y="339"/>
                    </a:lnTo>
                    <a:lnTo>
                      <a:pt x="357" y="347"/>
                    </a:lnTo>
                    <a:lnTo>
                      <a:pt x="357" y="356"/>
                    </a:lnTo>
                    <a:lnTo>
                      <a:pt x="349" y="364"/>
                    </a:lnTo>
                    <a:lnTo>
                      <a:pt x="349" y="373"/>
                    </a:lnTo>
                    <a:lnTo>
                      <a:pt x="340" y="390"/>
                    </a:lnTo>
                    <a:lnTo>
                      <a:pt x="340" y="398"/>
                    </a:lnTo>
                    <a:lnTo>
                      <a:pt x="332" y="398"/>
                    </a:lnTo>
                    <a:lnTo>
                      <a:pt x="332" y="407"/>
                    </a:lnTo>
                    <a:lnTo>
                      <a:pt x="340" y="407"/>
                    </a:lnTo>
                    <a:lnTo>
                      <a:pt x="332" y="415"/>
                    </a:lnTo>
                    <a:lnTo>
                      <a:pt x="332" y="423"/>
                    </a:lnTo>
                    <a:lnTo>
                      <a:pt x="340" y="423"/>
                    </a:lnTo>
                    <a:lnTo>
                      <a:pt x="332" y="432"/>
                    </a:lnTo>
                    <a:lnTo>
                      <a:pt x="340" y="440"/>
                    </a:lnTo>
                    <a:lnTo>
                      <a:pt x="332" y="440"/>
                    </a:lnTo>
                    <a:lnTo>
                      <a:pt x="323" y="440"/>
                    </a:lnTo>
                    <a:lnTo>
                      <a:pt x="323" y="449"/>
                    </a:lnTo>
                    <a:lnTo>
                      <a:pt x="323" y="457"/>
                    </a:lnTo>
                    <a:lnTo>
                      <a:pt x="323" y="466"/>
                    </a:lnTo>
                    <a:lnTo>
                      <a:pt x="315" y="466"/>
                    </a:lnTo>
                    <a:lnTo>
                      <a:pt x="315" y="474"/>
                    </a:lnTo>
                    <a:lnTo>
                      <a:pt x="323" y="474"/>
                    </a:lnTo>
                    <a:lnTo>
                      <a:pt x="323" y="483"/>
                    </a:lnTo>
                    <a:lnTo>
                      <a:pt x="332" y="483"/>
                    </a:lnTo>
                    <a:lnTo>
                      <a:pt x="332" y="491"/>
                    </a:lnTo>
                    <a:lnTo>
                      <a:pt x="340" y="491"/>
                    </a:lnTo>
                    <a:lnTo>
                      <a:pt x="340" y="483"/>
                    </a:lnTo>
                    <a:lnTo>
                      <a:pt x="349" y="483"/>
                    </a:lnTo>
                    <a:lnTo>
                      <a:pt x="357" y="483"/>
                    </a:lnTo>
                    <a:lnTo>
                      <a:pt x="357" y="474"/>
                    </a:lnTo>
                    <a:lnTo>
                      <a:pt x="366" y="474"/>
                    </a:lnTo>
                    <a:lnTo>
                      <a:pt x="366" y="466"/>
                    </a:lnTo>
                    <a:lnTo>
                      <a:pt x="374" y="474"/>
                    </a:lnTo>
                    <a:lnTo>
                      <a:pt x="374" y="483"/>
                    </a:lnTo>
                    <a:lnTo>
                      <a:pt x="383" y="483"/>
                    </a:lnTo>
                    <a:lnTo>
                      <a:pt x="374" y="491"/>
                    </a:lnTo>
                    <a:lnTo>
                      <a:pt x="383" y="491"/>
                    </a:lnTo>
                    <a:lnTo>
                      <a:pt x="383" y="500"/>
                    </a:lnTo>
                    <a:lnTo>
                      <a:pt x="383" y="508"/>
                    </a:lnTo>
                    <a:lnTo>
                      <a:pt x="383" y="517"/>
                    </a:lnTo>
                    <a:lnTo>
                      <a:pt x="383" y="525"/>
                    </a:lnTo>
                    <a:lnTo>
                      <a:pt x="383" y="534"/>
                    </a:lnTo>
                    <a:lnTo>
                      <a:pt x="391" y="542"/>
                    </a:lnTo>
                    <a:lnTo>
                      <a:pt x="391" y="551"/>
                    </a:lnTo>
                    <a:lnTo>
                      <a:pt x="400" y="551"/>
                    </a:lnTo>
                    <a:lnTo>
                      <a:pt x="391" y="551"/>
                    </a:lnTo>
                    <a:lnTo>
                      <a:pt x="400" y="551"/>
                    </a:lnTo>
                    <a:lnTo>
                      <a:pt x="400" y="559"/>
                    </a:lnTo>
                    <a:lnTo>
                      <a:pt x="400" y="568"/>
                    </a:lnTo>
                    <a:lnTo>
                      <a:pt x="391" y="568"/>
                    </a:lnTo>
                    <a:lnTo>
                      <a:pt x="400" y="584"/>
                    </a:lnTo>
                    <a:lnTo>
                      <a:pt x="400" y="593"/>
                    </a:lnTo>
                    <a:lnTo>
                      <a:pt x="408" y="593"/>
                    </a:lnTo>
                    <a:lnTo>
                      <a:pt x="417" y="593"/>
                    </a:lnTo>
                    <a:lnTo>
                      <a:pt x="425" y="601"/>
                    </a:lnTo>
                    <a:lnTo>
                      <a:pt x="425" y="610"/>
                    </a:lnTo>
                    <a:lnTo>
                      <a:pt x="425" y="618"/>
                    </a:lnTo>
                    <a:lnTo>
                      <a:pt x="425" y="627"/>
                    </a:lnTo>
                    <a:lnTo>
                      <a:pt x="425" y="635"/>
                    </a:lnTo>
                    <a:lnTo>
                      <a:pt x="425" y="644"/>
                    </a:lnTo>
                    <a:lnTo>
                      <a:pt x="433" y="644"/>
                    </a:lnTo>
                    <a:lnTo>
                      <a:pt x="433" y="652"/>
                    </a:lnTo>
                    <a:lnTo>
                      <a:pt x="442" y="652"/>
                    </a:lnTo>
                    <a:lnTo>
                      <a:pt x="442" y="644"/>
                    </a:lnTo>
                    <a:lnTo>
                      <a:pt x="450" y="644"/>
                    </a:lnTo>
                    <a:lnTo>
                      <a:pt x="450" y="635"/>
                    </a:lnTo>
                    <a:lnTo>
                      <a:pt x="459" y="644"/>
                    </a:lnTo>
                    <a:lnTo>
                      <a:pt x="467" y="644"/>
                    </a:lnTo>
                    <a:lnTo>
                      <a:pt x="476" y="644"/>
                    </a:lnTo>
                    <a:lnTo>
                      <a:pt x="476" y="652"/>
                    </a:lnTo>
                    <a:lnTo>
                      <a:pt x="484" y="652"/>
                    </a:lnTo>
                    <a:lnTo>
                      <a:pt x="484" y="644"/>
                    </a:lnTo>
                    <a:lnTo>
                      <a:pt x="493" y="644"/>
                    </a:lnTo>
                    <a:lnTo>
                      <a:pt x="493" y="635"/>
                    </a:lnTo>
                    <a:lnTo>
                      <a:pt x="501" y="635"/>
                    </a:lnTo>
                    <a:lnTo>
                      <a:pt x="501" y="644"/>
                    </a:lnTo>
                    <a:lnTo>
                      <a:pt x="510" y="644"/>
                    </a:lnTo>
                    <a:lnTo>
                      <a:pt x="518" y="644"/>
                    </a:lnTo>
                    <a:lnTo>
                      <a:pt x="527" y="644"/>
                    </a:lnTo>
                    <a:lnTo>
                      <a:pt x="535" y="652"/>
                    </a:lnTo>
                    <a:lnTo>
                      <a:pt x="544" y="652"/>
                    </a:lnTo>
                    <a:lnTo>
                      <a:pt x="544" y="644"/>
                    </a:lnTo>
                    <a:lnTo>
                      <a:pt x="552" y="652"/>
                    </a:lnTo>
                    <a:lnTo>
                      <a:pt x="561" y="652"/>
                    </a:lnTo>
                    <a:lnTo>
                      <a:pt x="569" y="652"/>
                    </a:lnTo>
                    <a:lnTo>
                      <a:pt x="561" y="652"/>
                    </a:lnTo>
                    <a:lnTo>
                      <a:pt x="561" y="644"/>
                    </a:lnTo>
                    <a:lnTo>
                      <a:pt x="569" y="644"/>
                    </a:lnTo>
                    <a:lnTo>
                      <a:pt x="569" y="635"/>
                    </a:lnTo>
                    <a:lnTo>
                      <a:pt x="569" y="627"/>
                    </a:lnTo>
                    <a:lnTo>
                      <a:pt x="578" y="635"/>
                    </a:lnTo>
                    <a:lnTo>
                      <a:pt x="578" y="627"/>
                    </a:lnTo>
                    <a:lnTo>
                      <a:pt x="586" y="627"/>
                    </a:lnTo>
                    <a:lnTo>
                      <a:pt x="586" y="635"/>
                    </a:lnTo>
                    <a:lnTo>
                      <a:pt x="586" y="644"/>
                    </a:lnTo>
                    <a:lnTo>
                      <a:pt x="595" y="644"/>
                    </a:lnTo>
                    <a:lnTo>
                      <a:pt x="586" y="644"/>
                    </a:lnTo>
                    <a:lnTo>
                      <a:pt x="586" y="652"/>
                    </a:lnTo>
                    <a:lnTo>
                      <a:pt x="595" y="652"/>
                    </a:lnTo>
                    <a:lnTo>
                      <a:pt x="595" y="661"/>
                    </a:lnTo>
                    <a:lnTo>
                      <a:pt x="603" y="661"/>
                    </a:lnTo>
                    <a:lnTo>
                      <a:pt x="603" y="669"/>
                    </a:lnTo>
                    <a:lnTo>
                      <a:pt x="595" y="729"/>
                    </a:lnTo>
                    <a:lnTo>
                      <a:pt x="586" y="788"/>
                    </a:lnTo>
                    <a:lnTo>
                      <a:pt x="578" y="822"/>
                    </a:lnTo>
                    <a:lnTo>
                      <a:pt x="578" y="847"/>
                    </a:lnTo>
                    <a:lnTo>
                      <a:pt x="561" y="915"/>
                    </a:lnTo>
                    <a:lnTo>
                      <a:pt x="552" y="983"/>
                    </a:lnTo>
                    <a:lnTo>
                      <a:pt x="510" y="974"/>
                    </a:lnTo>
                    <a:lnTo>
                      <a:pt x="459" y="966"/>
                    </a:lnTo>
                    <a:lnTo>
                      <a:pt x="450" y="966"/>
                    </a:lnTo>
                    <a:lnTo>
                      <a:pt x="374" y="949"/>
                    </a:lnTo>
                    <a:lnTo>
                      <a:pt x="272" y="932"/>
                    </a:lnTo>
                    <a:lnTo>
                      <a:pt x="255" y="932"/>
                    </a:lnTo>
                    <a:lnTo>
                      <a:pt x="179" y="915"/>
                    </a:lnTo>
                    <a:lnTo>
                      <a:pt x="94" y="898"/>
                    </a:lnTo>
                    <a:lnTo>
                      <a:pt x="0" y="873"/>
                    </a:lnTo>
                    <a:lnTo>
                      <a:pt x="43" y="661"/>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51" name="Freeform 350"/>
              <p:cNvSpPr>
                <a:spLocks/>
              </p:cNvSpPr>
              <p:nvPr/>
            </p:nvSpPr>
            <p:spPr bwMode="auto">
              <a:xfrm>
                <a:off x="4965" y="1097"/>
                <a:ext cx="178" cy="322"/>
              </a:xfrm>
              <a:custGeom>
                <a:avLst/>
                <a:gdLst>
                  <a:gd name="T0" fmla="*/ 76 w 178"/>
                  <a:gd name="T1" fmla="*/ 314 h 322"/>
                  <a:gd name="T2" fmla="*/ 59 w 178"/>
                  <a:gd name="T3" fmla="*/ 246 h 322"/>
                  <a:gd name="T4" fmla="*/ 51 w 178"/>
                  <a:gd name="T5" fmla="*/ 221 h 322"/>
                  <a:gd name="T6" fmla="*/ 51 w 178"/>
                  <a:gd name="T7" fmla="*/ 212 h 322"/>
                  <a:gd name="T8" fmla="*/ 42 w 178"/>
                  <a:gd name="T9" fmla="*/ 221 h 322"/>
                  <a:gd name="T10" fmla="*/ 42 w 178"/>
                  <a:gd name="T11" fmla="*/ 195 h 322"/>
                  <a:gd name="T12" fmla="*/ 34 w 178"/>
                  <a:gd name="T13" fmla="*/ 178 h 322"/>
                  <a:gd name="T14" fmla="*/ 25 w 178"/>
                  <a:gd name="T15" fmla="*/ 161 h 322"/>
                  <a:gd name="T16" fmla="*/ 25 w 178"/>
                  <a:gd name="T17" fmla="*/ 153 h 322"/>
                  <a:gd name="T18" fmla="*/ 25 w 178"/>
                  <a:gd name="T19" fmla="*/ 145 h 322"/>
                  <a:gd name="T20" fmla="*/ 25 w 178"/>
                  <a:gd name="T21" fmla="*/ 111 h 322"/>
                  <a:gd name="T22" fmla="*/ 17 w 178"/>
                  <a:gd name="T23" fmla="*/ 94 h 322"/>
                  <a:gd name="T24" fmla="*/ 8 w 178"/>
                  <a:gd name="T25" fmla="*/ 85 h 322"/>
                  <a:gd name="T26" fmla="*/ 8 w 178"/>
                  <a:gd name="T27" fmla="*/ 77 h 322"/>
                  <a:gd name="T28" fmla="*/ 8 w 178"/>
                  <a:gd name="T29" fmla="*/ 60 h 322"/>
                  <a:gd name="T30" fmla="*/ 0 w 178"/>
                  <a:gd name="T31" fmla="*/ 43 h 322"/>
                  <a:gd name="T32" fmla="*/ 127 w 178"/>
                  <a:gd name="T33" fmla="*/ 9 h 322"/>
                  <a:gd name="T34" fmla="*/ 170 w 178"/>
                  <a:gd name="T35" fmla="*/ 9 h 322"/>
                  <a:gd name="T36" fmla="*/ 161 w 178"/>
                  <a:gd name="T37" fmla="*/ 26 h 322"/>
                  <a:gd name="T38" fmla="*/ 170 w 178"/>
                  <a:gd name="T39" fmla="*/ 43 h 322"/>
                  <a:gd name="T40" fmla="*/ 178 w 178"/>
                  <a:gd name="T41" fmla="*/ 51 h 322"/>
                  <a:gd name="T42" fmla="*/ 178 w 178"/>
                  <a:gd name="T43" fmla="*/ 60 h 322"/>
                  <a:gd name="T44" fmla="*/ 170 w 178"/>
                  <a:gd name="T45" fmla="*/ 68 h 322"/>
                  <a:gd name="T46" fmla="*/ 170 w 178"/>
                  <a:gd name="T47" fmla="*/ 77 h 322"/>
                  <a:gd name="T48" fmla="*/ 161 w 178"/>
                  <a:gd name="T49" fmla="*/ 85 h 322"/>
                  <a:gd name="T50" fmla="*/ 153 w 178"/>
                  <a:gd name="T51" fmla="*/ 94 h 322"/>
                  <a:gd name="T52" fmla="*/ 144 w 178"/>
                  <a:gd name="T53" fmla="*/ 102 h 322"/>
                  <a:gd name="T54" fmla="*/ 144 w 178"/>
                  <a:gd name="T55" fmla="*/ 119 h 322"/>
                  <a:gd name="T56" fmla="*/ 144 w 178"/>
                  <a:gd name="T57" fmla="*/ 128 h 322"/>
                  <a:gd name="T58" fmla="*/ 144 w 178"/>
                  <a:gd name="T59" fmla="*/ 136 h 322"/>
                  <a:gd name="T60" fmla="*/ 144 w 178"/>
                  <a:gd name="T61" fmla="*/ 145 h 322"/>
                  <a:gd name="T62" fmla="*/ 144 w 178"/>
                  <a:gd name="T63" fmla="*/ 153 h 322"/>
                  <a:gd name="T64" fmla="*/ 144 w 178"/>
                  <a:gd name="T65" fmla="*/ 170 h 322"/>
                  <a:gd name="T66" fmla="*/ 136 w 178"/>
                  <a:gd name="T67" fmla="*/ 195 h 322"/>
                  <a:gd name="T68" fmla="*/ 136 w 178"/>
                  <a:gd name="T69" fmla="*/ 212 h 322"/>
                  <a:gd name="T70" fmla="*/ 136 w 178"/>
                  <a:gd name="T71" fmla="*/ 229 h 322"/>
                  <a:gd name="T72" fmla="*/ 136 w 178"/>
                  <a:gd name="T73" fmla="*/ 238 h 322"/>
                  <a:gd name="T74" fmla="*/ 144 w 178"/>
                  <a:gd name="T75" fmla="*/ 263 h 322"/>
                  <a:gd name="T76" fmla="*/ 144 w 178"/>
                  <a:gd name="T77" fmla="*/ 272 h 322"/>
                  <a:gd name="T78" fmla="*/ 144 w 178"/>
                  <a:gd name="T79" fmla="*/ 280 h 322"/>
                  <a:gd name="T80" fmla="*/ 144 w 178"/>
                  <a:gd name="T81" fmla="*/ 297 h 322"/>
                  <a:gd name="T82" fmla="*/ 153 w 178"/>
                  <a:gd name="T83" fmla="*/ 306 h 322"/>
                  <a:gd name="T84" fmla="*/ 102 w 178"/>
                  <a:gd name="T85" fmla="*/ 314 h 32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8"/>
                  <a:gd name="T130" fmla="*/ 0 h 322"/>
                  <a:gd name="T131" fmla="*/ 178 w 178"/>
                  <a:gd name="T132" fmla="*/ 322 h 32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8" h="322">
                    <a:moveTo>
                      <a:pt x="76" y="322"/>
                    </a:moveTo>
                    <a:lnTo>
                      <a:pt x="76" y="322"/>
                    </a:lnTo>
                    <a:lnTo>
                      <a:pt x="76" y="314"/>
                    </a:lnTo>
                    <a:lnTo>
                      <a:pt x="68" y="297"/>
                    </a:lnTo>
                    <a:lnTo>
                      <a:pt x="59" y="246"/>
                    </a:lnTo>
                    <a:lnTo>
                      <a:pt x="59" y="221"/>
                    </a:lnTo>
                    <a:lnTo>
                      <a:pt x="51" y="221"/>
                    </a:lnTo>
                    <a:lnTo>
                      <a:pt x="51" y="212"/>
                    </a:lnTo>
                    <a:lnTo>
                      <a:pt x="42" y="212"/>
                    </a:lnTo>
                    <a:lnTo>
                      <a:pt x="42" y="221"/>
                    </a:lnTo>
                    <a:lnTo>
                      <a:pt x="34" y="212"/>
                    </a:lnTo>
                    <a:lnTo>
                      <a:pt x="42" y="204"/>
                    </a:lnTo>
                    <a:lnTo>
                      <a:pt x="42" y="195"/>
                    </a:lnTo>
                    <a:lnTo>
                      <a:pt x="34" y="195"/>
                    </a:lnTo>
                    <a:lnTo>
                      <a:pt x="34" y="178"/>
                    </a:lnTo>
                    <a:lnTo>
                      <a:pt x="25" y="170"/>
                    </a:lnTo>
                    <a:lnTo>
                      <a:pt x="25" y="161"/>
                    </a:lnTo>
                    <a:lnTo>
                      <a:pt x="25" y="153"/>
                    </a:lnTo>
                    <a:lnTo>
                      <a:pt x="25" y="145"/>
                    </a:lnTo>
                    <a:lnTo>
                      <a:pt x="25" y="136"/>
                    </a:lnTo>
                    <a:lnTo>
                      <a:pt x="25" y="119"/>
                    </a:lnTo>
                    <a:lnTo>
                      <a:pt x="25" y="111"/>
                    </a:lnTo>
                    <a:lnTo>
                      <a:pt x="17" y="102"/>
                    </a:lnTo>
                    <a:lnTo>
                      <a:pt x="17" y="94"/>
                    </a:lnTo>
                    <a:lnTo>
                      <a:pt x="8" y="94"/>
                    </a:lnTo>
                    <a:lnTo>
                      <a:pt x="8" y="85"/>
                    </a:lnTo>
                    <a:lnTo>
                      <a:pt x="8" y="77"/>
                    </a:lnTo>
                    <a:lnTo>
                      <a:pt x="8" y="68"/>
                    </a:lnTo>
                    <a:lnTo>
                      <a:pt x="8" y="60"/>
                    </a:lnTo>
                    <a:lnTo>
                      <a:pt x="8" y="51"/>
                    </a:lnTo>
                    <a:lnTo>
                      <a:pt x="0" y="43"/>
                    </a:lnTo>
                    <a:lnTo>
                      <a:pt x="17" y="34"/>
                    </a:lnTo>
                    <a:lnTo>
                      <a:pt x="76" y="26"/>
                    </a:lnTo>
                    <a:lnTo>
                      <a:pt x="127" y="9"/>
                    </a:lnTo>
                    <a:lnTo>
                      <a:pt x="161" y="0"/>
                    </a:lnTo>
                    <a:lnTo>
                      <a:pt x="170" y="9"/>
                    </a:lnTo>
                    <a:lnTo>
                      <a:pt x="161" y="26"/>
                    </a:lnTo>
                    <a:lnTo>
                      <a:pt x="161" y="34"/>
                    </a:lnTo>
                    <a:lnTo>
                      <a:pt x="170" y="43"/>
                    </a:lnTo>
                    <a:lnTo>
                      <a:pt x="178" y="51"/>
                    </a:lnTo>
                    <a:lnTo>
                      <a:pt x="170" y="60"/>
                    </a:lnTo>
                    <a:lnTo>
                      <a:pt x="178" y="60"/>
                    </a:lnTo>
                    <a:lnTo>
                      <a:pt x="178" y="68"/>
                    </a:lnTo>
                    <a:lnTo>
                      <a:pt x="170" y="68"/>
                    </a:lnTo>
                    <a:lnTo>
                      <a:pt x="170" y="77"/>
                    </a:lnTo>
                    <a:lnTo>
                      <a:pt x="161" y="85"/>
                    </a:lnTo>
                    <a:lnTo>
                      <a:pt x="161" y="94"/>
                    </a:lnTo>
                    <a:lnTo>
                      <a:pt x="153" y="94"/>
                    </a:lnTo>
                    <a:lnTo>
                      <a:pt x="144" y="94"/>
                    </a:lnTo>
                    <a:lnTo>
                      <a:pt x="144" y="102"/>
                    </a:lnTo>
                    <a:lnTo>
                      <a:pt x="144" y="111"/>
                    </a:lnTo>
                    <a:lnTo>
                      <a:pt x="144" y="119"/>
                    </a:lnTo>
                    <a:lnTo>
                      <a:pt x="144" y="128"/>
                    </a:lnTo>
                    <a:lnTo>
                      <a:pt x="144" y="136"/>
                    </a:lnTo>
                    <a:lnTo>
                      <a:pt x="144" y="145"/>
                    </a:lnTo>
                    <a:lnTo>
                      <a:pt x="144" y="153"/>
                    </a:lnTo>
                    <a:lnTo>
                      <a:pt x="144" y="161"/>
                    </a:lnTo>
                    <a:lnTo>
                      <a:pt x="144" y="170"/>
                    </a:lnTo>
                    <a:lnTo>
                      <a:pt x="136" y="178"/>
                    </a:lnTo>
                    <a:lnTo>
                      <a:pt x="136" y="195"/>
                    </a:lnTo>
                    <a:lnTo>
                      <a:pt x="136" y="204"/>
                    </a:lnTo>
                    <a:lnTo>
                      <a:pt x="136" y="212"/>
                    </a:lnTo>
                    <a:lnTo>
                      <a:pt x="136" y="221"/>
                    </a:lnTo>
                    <a:lnTo>
                      <a:pt x="136" y="229"/>
                    </a:lnTo>
                    <a:lnTo>
                      <a:pt x="136" y="238"/>
                    </a:lnTo>
                    <a:lnTo>
                      <a:pt x="136" y="255"/>
                    </a:lnTo>
                    <a:lnTo>
                      <a:pt x="144" y="255"/>
                    </a:lnTo>
                    <a:lnTo>
                      <a:pt x="144" y="263"/>
                    </a:lnTo>
                    <a:lnTo>
                      <a:pt x="144" y="272"/>
                    </a:lnTo>
                    <a:lnTo>
                      <a:pt x="144" y="280"/>
                    </a:lnTo>
                    <a:lnTo>
                      <a:pt x="144" y="289"/>
                    </a:lnTo>
                    <a:lnTo>
                      <a:pt x="144" y="297"/>
                    </a:lnTo>
                    <a:lnTo>
                      <a:pt x="153" y="306"/>
                    </a:lnTo>
                    <a:lnTo>
                      <a:pt x="110" y="314"/>
                    </a:lnTo>
                    <a:lnTo>
                      <a:pt x="102" y="314"/>
                    </a:lnTo>
                    <a:lnTo>
                      <a:pt x="76" y="322"/>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52" name="Freeform 351"/>
              <p:cNvSpPr>
                <a:spLocks/>
              </p:cNvSpPr>
              <p:nvPr/>
            </p:nvSpPr>
            <p:spPr bwMode="auto">
              <a:xfrm>
                <a:off x="2825" y="826"/>
                <a:ext cx="662" cy="746"/>
              </a:xfrm>
              <a:custGeom>
                <a:avLst/>
                <a:gdLst>
                  <a:gd name="T0" fmla="*/ 382 w 662"/>
                  <a:gd name="T1" fmla="*/ 746 h 746"/>
                  <a:gd name="T2" fmla="*/ 272 w 662"/>
                  <a:gd name="T3" fmla="*/ 746 h 746"/>
                  <a:gd name="T4" fmla="*/ 153 w 662"/>
                  <a:gd name="T5" fmla="*/ 746 h 746"/>
                  <a:gd name="T6" fmla="*/ 59 w 662"/>
                  <a:gd name="T7" fmla="*/ 661 h 746"/>
                  <a:gd name="T8" fmla="*/ 68 w 662"/>
                  <a:gd name="T9" fmla="*/ 517 h 746"/>
                  <a:gd name="T10" fmla="*/ 42 w 662"/>
                  <a:gd name="T11" fmla="*/ 500 h 746"/>
                  <a:gd name="T12" fmla="*/ 34 w 662"/>
                  <a:gd name="T13" fmla="*/ 475 h 746"/>
                  <a:gd name="T14" fmla="*/ 51 w 662"/>
                  <a:gd name="T15" fmla="*/ 432 h 746"/>
                  <a:gd name="T16" fmla="*/ 51 w 662"/>
                  <a:gd name="T17" fmla="*/ 399 h 746"/>
                  <a:gd name="T18" fmla="*/ 42 w 662"/>
                  <a:gd name="T19" fmla="*/ 373 h 746"/>
                  <a:gd name="T20" fmla="*/ 42 w 662"/>
                  <a:gd name="T21" fmla="*/ 348 h 746"/>
                  <a:gd name="T22" fmla="*/ 34 w 662"/>
                  <a:gd name="T23" fmla="*/ 331 h 746"/>
                  <a:gd name="T24" fmla="*/ 42 w 662"/>
                  <a:gd name="T25" fmla="*/ 305 h 746"/>
                  <a:gd name="T26" fmla="*/ 34 w 662"/>
                  <a:gd name="T27" fmla="*/ 305 h 746"/>
                  <a:gd name="T28" fmla="*/ 34 w 662"/>
                  <a:gd name="T29" fmla="*/ 288 h 746"/>
                  <a:gd name="T30" fmla="*/ 34 w 662"/>
                  <a:gd name="T31" fmla="*/ 263 h 746"/>
                  <a:gd name="T32" fmla="*/ 34 w 662"/>
                  <a:gd name="T33" fmla="*/ 246 h 746"/>
                  <a:gd name="T34" fmla="*/ 34 w 662"/>
                  <a:gd name="T35" fmla="*/ 238 h 746"/>
                  <a:gd name="T36" fmla="*/ 25 w 662"/>
                  <a:gd name="T37" fmla="*/ 212 h 746"/>
                  <a:gd name="T38" fmla="*/ 25 w 662"/>
                  <a:gd name="T39" fmla="*/ 195 h 746"/>
                  <a:gd name="T40" fmla="*/ 17 w 662"/>
                  <a:gd name="T41" fmla="*/ 170 h 746"/>
                  <a:gd name="T42" fmla="*/ 8 w 662"/>
                  <a:gd name="T43" fmla="*/ 153 h 746"/>
                  <a:gd name="T44" fmla="*/ 8 w 662"/>
                  <a:gd name="T45" fmla="*/ 144 h 746"/>
                  <a:gd name="T46" fmla="*/ 8 w 662"/>
                  <a:gd name="T47" fmla="*/ 136 h 746"/>
                  <a:gd name="T48" fmla="*/ 8 w 662"/>
                  <a:gd name="T49" fmla="*/ 136 h 746"/>
                  <a:gd name="T50" fmla="*/ 8 w 662"/>
                  <a:gd name="T51" fmla="*/ 127 h 746"/>
                  <a:gd name="T52" fmla="*/ 8 w 662"/>
                  <a:gd name="T53" fmla="*/ 119 h 746"/>
                  <a:gd name="T54" fmla="*/ 8 w 662"/>
                  <a:gd name="T55" fmla="*/ 119 h 746"/>
                  <a:gd name="T56" fmla="*/ 8 w 662"/>
                  <a:gd name="T57" fmla="*/ 102 h 746"/>
                  <a:gd name="T58" fmla="*/ 8 w 662"/>
                  <a:gd name="T59" fmla="*/ 102 h 746"/>
                  <a:gd name="T60" fmla="*/ 8 w 662"/>
                  <a:gd name="T61" fmla="*/ 85 h 746"/>
                  <a:gd name="T62" fmla="*/ 8 w 662"/>
                  <a:gd name="T63" fmla="*/ 77 h 746"/>
                  <a:gd name="T64" fmla="*/ 8 w 662"/>
                  <a:gd name="T65" fmla="*/ 68 h 746"/>
                  <a:gd name="T66" fmla="*/ 68 w 662"/>
                  <a:gd name="T67" fmla="*/ 43 h 746"/>
                  <a:gd name="T68" fmla="*/ 221 w 662"/>
                  <a:gd name="T69" fmla="*/ 60 h 746"/>
                  <a:gd name="T70" fmla="*/ 255 w 662"/>
                  <a:gd name="T71" fmla="*/ 94 h 746"/>
                  <a:gd name="T72" fmla="*/ 323 w 662"/>
                  <a:gd name="T73" fmla="*/ 102 h 746"/>
                  <a:gd name="T74" fmla="*/ 390 w 662"/>
                  <a:gd name="T75" fmla="*/ 102 h 746"/>
                  <a:gd name="T76" fmla="*/ 407 w 662"/>
                  <a:gd name="T77" fmla="*/ 110 h 746"/>
                  <a:gd name="T78" fmla="*/ 424 w 662"/>
                  <a:gd name="T79" fmla="*/ 127 h 746"/>
                  <a:gd name="T80" fmla="*/ 467 w 662"/>
                  <a:gd name="T81" fmla="*/ 136 h 746"/>
                  <a:gd name="T82" fmla="*/ 518 w 662"/>
                  <a:gd name="T83" fmla="*/ 153 h 746"/>
                  <a:gd name="T84" fmla="*/ 577 w 662"/>
                  <a:gd name="T85" fmla="*/ 144 h 746"/>
                  <a:gd name="T86" fmla="*/ 645 w 662"/>
                  <a:gd name="T87" fmla="*/ 153 h 746"/>
                  <a:gd name="T88" fmla="*/ 586 w 662"/>
                  <a:gd name="T89" fmla="*/ 195 h 746"/>
                  <a:gd name="T90" fmla="*/ 441 w 662"/>
                  <a:gd name="T91" fmla="*/ 339 h 746"/>
                  <a:gd name="T92" fmla="*/ 433 w 662"/>
                  <a:gd name="T93" fmla="*/ 416 h 746"/>
                  <a:gd name="T94" fmla="*/ 424 w 662"/>
                  <a:gd name="T95" fmla="*/ 424 h 746"/>
                  <a:gd name="T96" fmla="*/ 399 w 662"/>
                  <a:gd name="T97" fmla="*/ 441 h 746"/>
                  <a:gd name="T98" fmla="*/ 382 w 662"/>
                  <a:gd name="T99" fmla="*/ 466 h 746"/>
                  <a:gd name="T100" fmla="*/ 407 w 662"/>
                  <a:gd name="T101" fmla="*/ 492 h 746"/>
                  <a:gd name="T102" fmla="*/ 399 w 662"/>
                  <a:gd name="T103" fmla="*/ 509 h 746"/>
                  <a:gd name="T104" fmla="*/ 399 w 662"/>
                  <a:gd name="T105" fmla="*/ 534 h 746"/>
                  <a:gd name="T106" fmla="*/ 399 w 662"/>
                  <a:gd name="T107" fmla="*/ 560 h 746"/>
                  <a:gd name="T108" fmla="*/ 399 w 662"/>
                  <a:gd name="T109" fmla="*/ 585 h 746"/>
                  <a:gd name="T110" fmla="*/ 441 w 662"/>
                  <a:gd name="T111" fmla="*/ 610 h 746"/>
                  <a:gd name="T112" fmla="*/ 475 w 662"/>
                  <a:gd name="T113" fmla="*/ 627 h 746"/>
                  <a:gd name="T114" fmla="*/ 484 w 662"/>
                  <a:gd name="T115" fmla="*/ 653 h 746"/>
                  <a:gd name="T116" fmla="*/ 518 w 662"/>
                  <a:gd name="T117" fmla="*/ 670 h 746"/>
                  <a:gd name="T118" fmla="*/ 543 w 662"/>
                  <a:gd name="T119" fmla="*/ 712 h 746"/>
                  <a:gd name="T120" fmla="*/ 509 w 662"/>
                  <a:gd name="T121" fmla="*/ 737 h 74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62"/>
                  <a:gd name="T184" fmla="*/ 0 h 746"/>
                  <a:gd name="T185" fmla="*/ 662 w 662"/>
                  <a:gd name="T186" fmla="*/ 746 h 74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62" h="746">
                    <a:moveTo>
                      <a:pt x="501" y="737"/>
                    </a:moveTo>
                    <a:lnTo>
                      <a:pt x="467" y="737"/>
                    </a:lnTo>
                    <a:lnTo>
                      <a:pt x="433" y="746"/>
                    </a:lnTo>
                    <a:lnTo>
                      <a:pt x="424" y="746"/>
                    </a:lnTo>
                    <a:lnTo>
                      <a:pt x="382" y="746"/>
                    </a:lnTo>
                    <a:lnTo>
                      <a:pt x="340" y="746"/>
                    </a:lnTo>
                    <a:lnTo>
                      <a:pt x="323" y="746"/>
                    </a:lnTo>
                    <a:lnTo>
                      <a:pt x="297" y="746"/>
                    </a:lnTo>
                    <a:lnTo>
                      <a:pt x="272" y="746"/>
                    </a:lnTo>
                    <a:lnTo>
                      <a:pt x="246" y="746"/>
                    </a:lnTo>
                    <a:lnTo>
                      <a:pt x="212" y="746"/>
                    </a:lnTo>
                    <a:lnTo>
                      <a:pt x="204" y="746"/>
                    </a:lnTo>
                    <a:lnTo>
                      <a:pt x="161" y="746"/>
                    </a:lnTo>
                    <a:lnTo>
                      <a:pt x="153" y="746"/>
                    </a:lnTo>
                    <a:lnTo>
                      <a:pt x="119" y="746"/>
                    </a:lnTo>
                    <a:lnTo>
                      <a:pt x="102" y="746"/>
                    </a:lnTo>
                    <a:lnTo>
                      <a:pt x="59" y="746"/>
                    </a:lnTo>
                    <a:lnTo>
                      <a:pt x="59" y="704"/>
                    </a:lnTo>
                    <a:lnTo>
                      <a:pt x="59" y="661"/>
                    </a:lnTo>
                    <a:lnTo>
                      <a:pt x="59" y="619"/>
                    </a:lnTo>
                    <a:lnTo>
                      <a:pt x="59" y="602"/>
                    </a:lnTo>
                    <a:lnTo>
                      <a:pt x="59" y="585"/>
                    </a:lnTo>
                    <a:lnTo>
                      <a:pt x="59" y="560"/>
                    </a:lnTo>
                    <a:lnTo>
                      <a:pt x="68" y="517"/>
                    </a:lnTo>
                    <a:lnTo>
                      <a:pt x="59" y="517"/>
                    </a:lnTo>
                    <a:lnTo>
                      <a:pt x="59" y="509"/>
                    </a:lnTo>
                    <a:lnTo>
                      <a:pt x="51" y="509"/>
                    </a:lnTo>
                    <a:lnTo>
                      <a:pt x="42" y="500"/>
                    </a:lnTo>
                    <a:lnTo>
                      <a:pt x="34" y="492"/>
                    </a:lnTo>
                    <a:lnTo>
                      <a:pt x="34" y="483"/>
                    </a:lnTo>
                    <a:lnTo>
                      <a:pt x="25" y="475"/>
                    </a:lnTo>
                    <a:lnTo>
                      <a:pt x="34" y="475"/>
                    </a:lnTo>
                    <a:lnTo>
                      <a:pt x="51" y="458"/>
                    </a:lnTo>
                    <a:lnTo>
                      <a:pt x="51" y="449"/>
                    </a:lnTo>
                    <a:lnTo>
                      <a:pt x="51" y="432"/>
                    </a:lnTo>
                    <a:lnTo>
                      <a:pt x="51" y="424"/>
                    </a:lnTo>
                    <a:lnTo>
                      <a:pt x="59" y="416"/>
                    </a:lnTo>
                    <a:lnTo>
                      <a:pt x="51" y="407"/>
                    </a:lnTo>
                    <a:lnTo>
                      <a:pt x="51" y="399"/>
                    </a:lnTo>
                    <a:lnTo>
                      <a:pt x="51" y="382"/>
                    </a:lnTo>
                    <a:lnTo>
                      <a:pt x="42" y="373"/>
                    </a:lnTo>
                    <a:lnTo>
                      <a:pt x="42" y="365"/>
                    </a:lnTo>
                    <a:lnTo>
                      <a:pt x="42" y="356"/>
                    </a:lnTo>
                    <a:lnTo>
                      <a:pt x="42" y="348"/>
                    </a:lnTo>
                    <a:lnTo>
                      <a:pt x="34" y="348"/>
                    </a:lnTo>
                    <a:lnTo>
                      <a:pt x="34" y="339"/>
                    </a:lnTo>
                    <a:lnTo>
                      <a:pt x="34" y="331"/>
                    </a:lnTo>
                    <a:lnTo>
                      <a:pt x="34" y="322"/>
                    </a:lnTo>
                    <a:lnTo>
                      <a:pt x="42" y="322"/>
                    </a:lnTo>
                    <a:lnTo>
                      <a:pt x="34" y="314"/>
                    </a:lnTo>
                    <a:lnTo>
                      <a:pt x="42" y="314"/>
                    </a:lnTo>
                    <a:lnTo>
                      <a:pt x="42" y="305"/>
                    </a:lnTo>
                    <a:lnTo>
                      <a:pt x="34" y="305"/>
                    </a:lnTo>
                    <a:lnTo>
                      <a:pt x="34" y="297"/>
                    </a:lnTo>
                    <a:lnTo>
                      <a:pt x="34" y="288"/>
                    </a:lnTo>
                    <a:lnTo>
                      <a:pt x="34" y="280"/>
                    </a:lnTo>
                    <a:lnTo>
                      <a:pt x="34" y="271"/>
                    </a:lnTo>
                    <a:lnTo>
                      <a:pt x="34" y="263"/>
                    </a:lnTo>
                    <a:lnTo>
                      <a:pt x="34" y="255"/>
                    </a:lnTo>
                    <a:lnTo>
                      <a:pt x="34" y="246"/>
                    </a:lnTo>
                    <a:lnTo>
                      <a:pt x="34" y="238"/>
                    </a:lnTo>
                    <a:lnTo>
                      <a:pt x="34" y="229"/>
                    </a:lnTo>
                    <a:lnTo>
                      <a:pt x="34" y="221"/>
                    </a:lnTo>
                    <a:lnTo>
                      <a:pt x="25" y="212"/>
                    </a:lnTo>
                    <a:lnTo>
                      <a:pt x="25" y="204"/>
                    </a:lnTo>
                    <a:lnTo>
                      <a:pt x="25" y="195"/>
                    </a:lnTo>
                    <a:lnTo>
                      <a:pt x="17" y="195"/>
                    </a:lnTo>
                    <a:lnTo>
                      <a:pt x="25" y="195"/>
                    </a:lnTo>
                    <a:lnTo>
                      <a:pt x="17" y="187"/>
                    </a:lnTo>
                    <a:lnTo>
                      <a:pt x="17" y="178"/>
                    </a:lnTo>
                    <a:lnTo>
                      <a:pt x="17" y="170"/>
                    </a:lnTo>
                    <a:lnTo>
                      <a:pt x="8" y="161"/>
                    </a:lnTo>
                    <a:lnTo>
                      <a:pt x="8" y="153"/>
                    </a:lnTo>
                    <a:lnTo>
                      <a:pt x="8" y="144"/>
                    </a:lnTo>
                    <a:lnTo>
                      <a:pt x="8" y="136"/>
                    </a:lnTo>
                    <a:lnTo>
                      <a:pt x="8" y="127"/>
                    </a:lnTo>
                    <a:lnTo>
                      <a:pt x="8" y="119"/>
                    </a:lnTo>
                    <a:lnTo>
                      <a:pt x="8" y="110"/>
                    </a:lnTo>
                    <a:lnTo>
                      <a:pt x="8" y="102"/>
                    </a:lnTo>
                    <a:lnTo>
                      <a:pt x="8" y="94"/>
                    </a:lnTo>
                    <a:lnTo>
                      <a:pt x="8" y="85"/>
                    </a:lnTo>
                    <a:lnTo>
                      <a:pt x="8" y="77"/>
                    </a:lnTo>
                    <a:lnTo>
                      <a:pt x="8" y="68"/>
                    </a:lnTo>
                    <a:lnTo>
                      <a:pt x="8" y="60"/>
                    </a:lnTo>
                    <a:lnTo>
                      <a:pt x="0" y="51"/>
                    </a:lnTo>
                    <a:lnTo>
                      <a:pt x="0" y="43"/>
                    </a:lnTo>
                    <a:lnTo>
                      <a:pt x="68" y="43"/>
                    </a:lnTo>
                    <a:lnTo>
                      <a:pt x="170" y="43"/>
                    </a:lnTo>
                    <a:lnTo>
                      <a:pt x="178" y="43"/>
                    </a:lnTo>
                    <a:lnTo>
                      <a:pt x="178" y="0"/>
                    </a:lnTo>
                    <a:lnTo>
                      <a:pt x="204" y="0"/>
                    </a:lnTo>
                    <a:lnTo>
                      <a:pt x="221" y="60"/>
                    </a:lnTo>
                    <a:lnTo>
                      <a:pt x="221" y="77"/>
                    </a:lnTo>
                    <a:lnTo>
                      <a:pt x="229" y="85"/>
                    </a:lnTo>
                    <a:lnTo>
                      <a:pt x="238" y="85"/>
                    </a:lnTo>
                    <a:lnTo>
                      <a:pt x="255" y="85"/>
                    </a:lnTo>
                    <a:lnTo>
                      <a:pt x="255" y="94"/>
                    </a:lnTo>
                    <a:lnTo>
                      <a:pt x="289" y="94"/>
                    </a:lnTo>
                    <a:lnTo>
                      <a:pt x="297" y="102"/>
                    </a:lnTo>
                    <a:lnTo>
                      <a:pt x="297" y="110"/>
                    </a:lnTo>
                    <a:lnTo>
                      <a:pt x="323" y="102"/>
                    </a:lnTo>
                    <a:lnTo>
                      <a:pt x="323" y="94"/>
                    </a:lnTo>
                    <a:lnTo>
                      <a:pt x="340" y="94"/>
                    </a:lnTo>
                    <a:lnTo>
                      <a:pt x="356" y="94"/>
                    </a:lnTo>
                    <a:lnTo>
                      <a:pt x="365" y="94"/>
                    </a:lnTo>
                    <a:lnTo>
                      <a:pt x="390" y="102"/>
                    </a:lnTo>
                    <a:lnTo>
                      <a:pt x="399" y="102"/>
                    </a:lnTo>
                    <a:lnTo>
                      <a:pt x="390" y="102"/>
                    </a:lnTo>
                    <a:lnTo>
                      <a:pt x="390" y="110"/>
                    </a:lnTo>
                    <a:lnTo>
                      <a:pt x="407" y="110"/>
                    </a:lnTo>
                    <a:lnTo>
                      <a:pt x="407" y="119"/>
                    </a:lnTo>
                    <a:lnTo>
                      <a:pt x="416" y="136"/>
                    </a:lnTo>
                    <a:lnTo>
                      <a:pt x="424" y="136"/>
                    </a:lnTo>
                    <a:lnTo>
                      <a:pt x="424" y="127"/>
                    </a:lnTo>
                    <a:lnTo>
                      <a:pt x="424" y="119"/>
                    </a:lnTo>
                    <a:lnTo>
                      <a:pt x="441" y="119"/>
                    </a:lnTo>
                    <a:lnTo>
                      <a:pt x="450" y="119"/>
                    </a:lnTo>
                    <a:lnTo>
                      <a:pt x="450" y="136"/>
                    </a:lnTo>
                    <a:lnTo>
                      <a:pt x="467" y="136"/>
                    </a:lnTo>
                    <a:lnTo>
                      <a:pt x="475" y="144"/>
                    </a:lnTo>
                    <a:lnTo>
                      <a:pt x="475" y="153"/>
                    </a:lnTo>
                    <a:lnTo>
                      <a:pt x="492" y="153"/>
                    </a:lnTo>
                    <a:lnTo>
                      <a:pt x="492" y="161"/>
                    </a:lnTo>
                    <a:lnTo>
                      <a:pt x="518" y="153"/>
                    </a:lnTo>
                    <a:lnTo>
                      <a:pt x="535" y="136"/>
                    </a:lnTo>
                    <a:lnTo>
                      <a:pt x="552" y="127"/>
                    </a:lnTo>
                    <a:lnTo>
                      <a:pt x="560" y="153"/>
                    </a:lnTo>
                    <a:lnTo>
                      <a:pt x="577" y="144"/>
                    </a:lnTo>
                    <a:lnTo>
                      <a:pt x="611" y="144"/>
                    </a:lnTo>
                    <a:lnTo>
                      <a:pt x="620" y="144"/>
                    </a:lnTo>
                    <a:lnTo>
                      <a:pt x="628" y="153"/>
                    </a:lnTo>
                    <a:lnTo>
                      <a:pt x="637" y="161"/>
                    </a:lnTo>
                    <a:lnTo>
                      <a:pt x="645" y="153"/>
                    </a:lnTo>
                    <a:lnTo>
                      <a:pt x="662" y="153"/>
                    </a:lnTo>
                    <a:lnTo>
                      <a:pt x="654" y="153"/>
                    </a:lnTo>
                    <a:lnTo>
                      <a:pt x="654" y="161"/>
                    </a:lnTo>
                    <a:lnTo>
                      <a:pt x="628" y="178"/>
                    </a:lnTo>
                    <a:lnTo>
                      <a:pt x="586" y="195"/>
                    </a:lnTo>
                    <a:lnTo>
                      <a:pt x="543" y="229"/>
                    </a:lnTo>
                    <a:lnTo>
                      <a:pt x="501" y="271"/>
                    </a:lnTo>
                    <a:lnTo>
                      <a:pt x="475" y="305"/>
                    </a:lnTo>
                    <a:lnTo>
                      <a:pt x="450" y="322"/>
                    </a:lnTo>
                    <a:lnTo>
                      <a:pt x="441" y="339"/>
                    </a:lnTo>
                    <a:lnTo>
                      <a:pt x="433" y="339"/>
                    </a:lnTo>
                    <a:lnTo>
                      <a:pt x="433" y="365"/>
                    </a:lnTo>
                    <a:lnTo>
                      <a:pt x="433" y="399"/>
                    </a:lnTo>
                    <a:lnTo>
                      <a:pt x="433" y="416"/>
                    </a:lnTo>
                    <a:lnTo>
                      <a:pt x="433" y="424"/>
                    </a:lnTo>
                    <a:lnTo>
                      <a:pt x="424" y="416"/>
                    </a:lnTo>
                    <a:lnTo>
                      <a:pt x="424" y="424"/>
                    </a:lnTo>
                    <a:lnTo>
                      <a:pt x="416" y="424"/>
                    </a:lnTo>
                    <a:lnTo>
                      <a:pt x="416" y="432"/>
                    </a:lnTo>
                    <a:lnTo>
                      <a:pt x="407" y="432"/>
                    </a:lnTo>
                    <a:lnTo>
                      <a:pt x="399" y="441"/>
                    </a:lnTo>
                    <a:lnTo>
                      <a:pt x="390" y="449"/>
                    </a:lnTo>
                    <a:lnTo>
                      <a:pt x="390" y="458"/>
                    </a:lnTo>
                    <a:lnTo>
                      <a:pt x="382" y="466"/>
                    </a:lnTo>
                    <a:lnTo>
                      <a:pt x="382" y="475"/>
                    </a:lnTo>
                    <a:lnTo>
                      <a:pt x="390" y="483"/>
                    </a:lnTo>
                    <a:lnTo>
                      <a:pt x="399" y="475"/>
                    </a:lnTo>
                    <a:lnTo>
                      <a:pt x="399" y="483"/>
                    </a:lnTo>
                    <a:lnTo>
                      <a:pt x="407" y="492"/>
                    </a:lnTo>
                    <a:lnTo>
                      <a:pt x="407" y="500"/>
                    </a:lnTo>
                    <a:lnTo>
                      <a:pt x="399" y="509"/>
                    </a:lnTo>
                    <a:lnTo>
                      <a:pt x="399" y="517"/>
                    </a:lnTo>
                    <a:lnTo>
                      <a:pt x="399" y="526"/>
                    </a:lnTo>
                    <a:lnTo>
                      <a:pt x="399" y="534"/>
                    </a:lnTo>
                    <a:lnTo>
                      <a:pt x="399" y="543"/>
                    </a:lnTo>
                    <a:lnTo>
                      <a:pt x="399" y="551"/>
                    </a:lnTo>
                    <a:lnTo>
                      <a:pt x="399" y="560"/>
                    </a:lnTo>
                    <a:lnTo>
                      <a:pt x="399" y="568"/>
                    </a:lnTo>
                    <a:lnTo>
                      <a:pt x="399" y="585"/>
                    </a:lnTo>
                    <a:lnTo>
                      <a:pt x="416" y="593"/>
                    </a:lnTo>
                    <a:lnTo>
                      <a:pt x="416" y="602"/>
                    </a:lnTo>
                    <a:lnTo>
                      <a:pt x="424" y="602"/>
                    </a:lnTo>
                    <a:lnTo>
                      <a:pt x="441" y="610"/>
                    </a:lnTo>
                    <a:lnTo>
                      <a:pt x="441" y="619"/>
                    </a:lnTo>
                    <a:lnTo>
                      <a:pt x="450" y="619"/>
                    </a:lnTo>
                    <a:lnTo>
                      <a:pt x="467" y="627"/>
                    </a:lnTo>
                    <a:lnTo>
                      <a:pt x="475" y="627"/>
                    </a:lnTo>
                    <a:lnTo>
                      <a:pt x="475" y="636"/>
                    </a:lnTo>
                    <a:lnTo>
                      <a:pt x="484" y="644"/>
                    </a:lnTo>
                    <a:lnTo>
                      <a:pt x="484" y="653"/>
                    </a:lnTo>
                    <a:lnTo>
                      <a:pt x="492" y="661"/>
                    </a:lnTo>
                    <a:lnTo>
                      <a:pt x="501" y="670"/>
                    </a:lnTo>
                    <a:lnTo>
                      <a:pt x="509" y="670"/>
                    </a:lnTo>
                    <a:lnTo>
                      <a:pt x="518" y="670"/>
                    </a:lnTo>
                    <a:lnTo>
                      <a:pt x="526" y="678"/>
                    </a:lnTo>
                    <a:lnTo>
                      <a:pt x="535" y="678"/>
                    </a:lnTo>
                    <a:lnTo>
                      <a:pt x="543" y="695"/>
                    </a:lnTo>
                    <a:lnTo>
                      <a:pt x="543" y="704"/>
                    </a:lnTo>
                    <a:lnTo>
                      <a:pt x="543" y="712"/>
                    </a:lnTo>
                    <a:lnTo>
                      <a:pt x="543" y="729"/>
                    </a:lnTo>
                    <a:lnTo>
                      <a:pt x="552" y="737"/>
                    </a:lnTo>
                    <a:lnTo>
                      <a:pt x="509" y="737"/>
                    </a:lnTo>
                    <a:lnTo>
                      <a:pt x="501" y="737"/>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53" name="Freeform 352"/>
              <p:cNvSpPr>
                <a:spLocks/>
              </p:cNvSpPr>
              <p:nvPr/>
            </p:nvSpPr>
            <p:spPr bwMode="auto">
              <a:xfrm>
                <a:off x="285" y="860"/>
                <a:ext cx="816" cy="687"/>
              </a:xfrm>
              <a:custGeom>
                <a:avLst/>
                <a:gdLst>
                  <a:gd name="T0" fmla="*/ 68 w 816"/>
                  <a:gd name="T1" fmla="*/ 534 h 687"/>
                  <a:gd name="T2" fmla="*/ 0 w 816"/>
                  <a:gd name="T3" fmla="*/ 475 h 687"/>
                  <a:gd name="T4" fmla="*/ 9 w 816"/>
                  <a:gd name="T5" fmla="*/ 398 h 687"/>
                  <a:gd name="T6" fmla="*/ 60 w 816"/>
                  <a:gd name="T7" fmla="*/ 331 h 687"/>
                  <a:gd name="T8" fmla="*/ 119 w 816"/>
                  <a:gd name="T9" fmla="*/ 195 h 687"/>
                  <a:gd name="T10" fmla="*/ 162 w 816"/>
                  <a:gd name="T11" fmla="*/ 93 h 687"/>
                  <a:gd name="T12" fmla="*/ 162 w 816"/>
                  <a:gd name="T13" fmla="*/ 85 h 687"/>
                  <a:gd name="T14" fmla="*/ 179 w 816"/>
                  <a:gd name="T15" fmla="*/ 34 h 687"/>
                  <a:gd name="T16" fmla="*/ 204 w 816"/>
                  <a:gd name="T17" fmla="*/ 17 h 687"/>
                  <a:gd name="T18" fmla="*/ 213 w 816"/>
                  <a:gd name="T19" fmla="*/ 17 h 687"/>
                  <a:gd name="T20" fmla="*/ 247 w 816"/>
                  <a:gd name="T21" fmla="*/ 34 h 687"/>
                  <a:gd name="T22" fmla="*/ 264 w 816"/>
                  <a:gd name="T23" fmla="*/ 34 h 687"/>
                  <a:gd name="T24" fmla="*/ 281 w 816"/>
                  <a:gd name="T25" fmla="*/ 68 h 687"/>
                  <a:gd name="T26" fmla="*/ 272 w 816"/>
                  <a:gd name="T27" fmla="*/ 85 h 687"/>
                  <a:gd name="T28" fmla="*/ 272 w 816"/>
                  <a:gd name="T29" fmla="*/ 110 h 687"/>
                  <a:gd name="T30" fmla="*/ 306 w 816"/>
                  <a:gd name="T31" fmla="*/ 127 h 687"/>
                  <a:gd name="T32" fmla="*/ 332 w 816"/>
                  <a:gd name="T33" fmla="*/ 127 h 687"/>
                  <a:gd name="T34" fmla="*/ 357 w 816"/>
                  <a:gd name="T35" fmla="*/ 119 h 687"/>
                  <a:gd name="T36" fmla="*/ 383 w 816"/>
                  <a:gd name="T37" fmla="*/ 127 h 687"/>
                  <a:gd name="T38" fmla="*/ 400 w 816"/>
                  <a:gd name="T39" fmla="*/ 136 h 687"/>
                  <a:gd name="T40" fmla="*/ 408 w 816"/>
                  <a:gd name="T41" fmla="*/ 144 h 687"/>
                  <a:gd name="T42" fmla="*/ 425 w 816"/>
                  <a:gd name="T43" fmla="*/ 144 h 687"/>
                  <a:gd name="T44" fmla="*/ 451 w 816"/>
                  <a:gd name="T45" fmla="*/ 144 h 687"/>
                  <a:gd name="T46" fmla="*/ 468 w 816"/>
                  <a:gd name="T47" fmla="*/ 153 h 687"/>
                  <a:gd name="T48" fmla="*/ 502 w 816"/>
                  <a:gd name="T49" fmla="*/ 153 h 687"/>
                  <a:gd name="T50" fmla="*/ 527 w 816"/>
                  <a:gd name="T51" fmla="*/ 144 h 687"/>
                  <a:gd name="T52" fmla="*/ 561 w 816"/>
                  <a:gd name="T53" fmla="*/ 144 h 687"/>
                  <a:gd name="T54" fmla="*/ 586 w 816"/>
                  <a:gd name="T55" fmla="*/ 153 h 687"/>
                  <a:gd name="T56" fmla="*/ 697 w 816"/>
                  <a:gd name="T57" fmla="*/ 170 h 687"/>
                  <a:gd name="T58" fmla="*/ 790 w 816"/>
                  <a:gd name="T59" fmla="*/ 187 h 687"/>
                  <a:gd name="T60" fmla="*/ 799 w 816"/>
                  <a:gd name="T61" fmla="*/ 212 h 687"/>
                  <a:gd name="T62" fmla="*/ 816 w 816"/>
                  <a:gd name="T63" fmla="*/ 229 h 687"/>
                  <a:gd name="T64" fmla="*/ 807 w 816"/>
                  <a:gd name="T65" fmla="*/ 263 h 687"/>
                  <a:gd name="T66" fmla="*/ 782 w 816"/>
                  <a:gd name="T67" fmla="*/ 297 h 687"/>
                  <a:gd name="T68" fmla="*/ 773 w 816"/>
                  <a:gd name="T69" fmla="*/ 314 h 687"/>
                  <a:gd name="T70" fmla="*/ 765 w 816"/>
                  <a:gd name="T71" fmla="*/ 322 h 687"/>
                  <a:gd name="T72" fmla="*/ 765 w 816"/>
                  <a:gd name="T73" fmla="*/ 331 h 687"/>
                  <a:gd name="T74" fmla="*/ 748 w 816"/>
                  <a:gd name="T75" fmla="*/ 339 h 687"/>
                  <a:gd name="T76" fmla="*/ 731 w 816"/>
                  <a:gd name="T77" fmla="*/ 365 h 687"/>
                  <a:gd name="T78" fmla="*/ 722 w 816"/>
                  <a:gd name="T79" fmla="*/ 373 h 687"/>
                  <a:gd name="T80" fmla="*/ 714 w 816"/>
                  <a:gd name="T81" fmla="*/ 398 h 687"/>
                  <a:gd name="T82" fmla="*/ 722 w 816"/>
                  <a:gd name="T83" fmla="*/ 398 h 687"/>
                  <a:gd name="T84" fmla="*/ 731 w 816"/>
                  <a:gd name="T85" fmla="*/ 407 h 687"/>
                  <a:gd name="T86" fmla="*/ 739 w 816"/>
                  <a:gd name="T87" fmla="*/ 415 h 687"/>
                  <a:gd name="T88" fmla="*/ 731 w 816"/>
                  <a:gd name="T89" fmla="*/ 432 h 687"/>
                  <a:gd name="T90" fmla="*/ 722 w 816"/>
                  <a:gd name="T91" fmla="*/ 449 h 687"/>
                  <a:gd name="T92" fmla="*/ 722 w 816"/>
                  <a:gd name="T93" fmla="*/ 458 h 687"/>
                  <a:gd name="T94" fmla="*/ 714 w 816"/>
                  <a:gd name="T95" fmla="*/ 475 h 687"/>
                  <a:gd name="T96" fmla="*/ 451 w 816"/>
                  <a:gd name="T97" fmla="*/ 636 h 687"/>
                  <a:gd name="T98" fmla="*/ 264 w 816"/>
                  <a:gd name="T99" fmla="*/ 585 h 68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16"/>
                  <a:gd name="T151" fmla="*/ 0 h 687"/>
                  <a:gd name="T152" fmla="*/ 816 w 816"/>
                  <a:gd name="T153" fmla="*/ 687 h 68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16" h="687">
                    <a:moveTo>
                      <a:pt x="264" y="585"/>
                    </a:moveTo>
                    <a:lnTo>
                      <a:pt x="187" y="568"/>
                    </a:lnTo>
                    <a:lnTo>
                      <a:pt x="102" y="543"/>
                    </a:lnTo>
                    <a:lnTo>
                      <a:pt x="68" y="534"/>
                    </a:lnTo>
                    <a:lnTo>
                      <a:pt x="43" y="526"/>
                    </a:lnTo>
                    <a:lnTo>
                      <a:pt x="9" y="517"/>
                    </a:lnTo>
                    <a:lnTo>
                      <a:pt x="0" y="500"/>
                    </a:lnTo>
                    <a:lnTo>
                      <a:pt x="0" y="475"/>
                    </a:lnTo>
                    <a:lnTo>
                      <a:pt x="0" y="458"/>
                    </a:lnTo>
                    <a:lnTo>
                      <a:pt x="9" y="441"/>
                    </a:lnTo>
                    <a:lnTo>
                      <a:pt x="17" y="432"/>
                    </a:lnTo>
                    <a:lnTo>
                      <a:pt x="9" y="398"/>
                    </a:lnTo>
                    <a:lnTo>
                      <a:pt x="17" y="390"/>
                    </a:lnTo>
                    <a:lnTo>
                      <a:pt x="43" y="356"/>
                    </a:lnTo>
                    <a:lnTo>
                      <a:pt x="43" y="348"/>
                    </a:lnTo>
                    <a:lnTo>
                      <a:pt x="60" y="331"/>
                    </a:lnTo>
                    <a:lnTo>
                      <a:pt x="68" y="314"/>
                    </a:lnTo>
                    <a:lnTo>
                      <a:pt x="85" y="288"/>
                    </a:lnTo>
                    <a:lnTo>
                      <a:pt x="102" y="237"/>
                    </a:lnTo>
                    <a:lnTo>
                      <a:pt x="119" y="195"/>
                    </a:lnTo>
                    <a:lnTo>
                      <a:pt x="128" y="170"/>
                    </a:lnTo>
                    <a:lnTo>
                      <a:pt x="136" y="144"/>
                    </a:lnTo>
                    <a:lnTo>
                      <a:pt x="153" y="119"/>
                    </a:lnTo>
                    <a:lnTo>
                      <a:pt x="162" y="93"/>
                    </a:lnTo>
                    <a:lnTo>
                      <a:pt x="170" y="93"/>
                    </a:lnTo>
                    <a:lnTo>
                      <a:pt x="162" y="85"/>
                    </a:lnTo>
                    <a:lnTo>
                      <a:pt x="170" y="68"/>
                    </a:lnTo>
                    <a:lnTo>
                      <a:pt x="170" y="60"/>
                    </a:lnTo>
                    <a:lnTo>
                      <a:pt x="179" y="43"/>
                    </a:lnTo>
                    <a:lnTo>
                      <a:pt x="179" y="34"/>
                    </a:lnTo>
                    <a:lnTo>
                      <a:pt x="187" y="26"/>
                    </a:lnTo>
                    <a:lnTo>
                      <a:pt x="187" y="0"/>
                    </a:lnTo>
                    <a:lnTo>
                      <a:pt x="196" y="17"/>
                    </a:lnTo>
                    <a:lnTo>
                      <a:pt x="204" y="17"/>
                    </a:lnTo>
                    <a:lnTo>
                      <a:pt x="196" y="9"/>
                    </a:lnTo>
                    <a:lnTo>
                      <a:pt x="204" y="9"/>
                    </a:lnTo>
                    <a:lnTo>
                      <a:pt x="204" y="17"/>
                    </a:lnTo>
                    <a:lnTo>
                      <a:pt x="213" y="17"/>
                    </a:lnTo>
                    <a:lnTo>
                      <a:pt x="230" y="9"/>
                    </a:lnTo>
                    <a:lnTo>
                      <a:pt x="238" y="26"/>
                    </a:lnTo>
                    <a:lnTo>
                      <a:pt x="247" y="34"/>
                    </a:lnTo>
                    <a:lnTo>
                      <a:pt x="247" y="26"/>
                    </a:lnTo>
                    <a:lnTo>
                      <a:pt x="255" y="26"/>
                    </a:lnTo>
                    <a:lnTo>
                      <a:pt x="264" y="34"/>
                    </a:lnTo>
                    <a:lnTo>
                      <a:pt x="272" y="43"/>
                    </a:lnTo>
                    <a:lnTo>
                      <a:pt x="272" y="51"/>
                    </a:lnTo>
                    <a:lnTo>
                      <a:pt x="281" y="68"/>
                    </a:lnTo>
                    <a:lnTo>
                      <a:pt x="272" y="68"/>
                    </a:lnTo>
                    <a:lnTo>
                      <a:pt x="281" y="76"/>
                    </a:lnTo>
                    <a:lnTo>
                      <a:pt x="272" y="76"/>
                    </a:lnTo>
                    <a:lnTo>
                      <a:pt x="272" y="85"/>
                    </a:lnTo>
                    <a:lnTo>
                      <a:pt x="272" y="93"/>
                    </a:lnTo>
                    <a:lnTo>
                      <a:pt x="272" y="102"/>
                    </a:lnTo>
                    <a:lnTo>
                      <a:pt x="272" y="110"/>
                    </a:lnTo>
                    <a:lnTo>
                      <a:pt x="281" y="110"/>
                    </a:lnTo>
                    <a:lnTo>
                      <a:pt x="289" y="119"/>
                    </a:lnTo>
                    <a:lnTo>
                      <a:pt x="298" y="119"/>
                    </a:lnTo>
                    <a:lnTo>
                      <a:pt x="306" y="127"/>
                    </a:lnTo>
                    <a:lnTo>
                      <a:pt x="315" y="127"/>
                    </a:lnTo>
                    <a:lnTo>
                      <a:pt x="332" y="127"/>
                    </a:lnTo>
                    <a:lnTo>
                      <a:pt x="340" y="127"/>
                    </a:lnTo>
                    <a:lnTo>
                      <a:pt x="349" y="119"/>
                    </a:lnTo>
                    <a:lnTo>
                      <a:pt x="357" y="119"/>
                    </a:lnTo>
                    <a:lnTo>
                      <a:pt x="366" y="127"/>
                    </a:lnTo>
                    <a:lnTo>
                      <a:pt x="383" y="127"/>
                    </a:lnTo>
                    <a:lnTo>
                      <a:pt x="391" y="127"/>
                    </a:lnTo>
                    <a:lnTo>
                      <a:pt x="400" y="136"/>
                    </a:lnTo>
                    <a:lnTo>
                      <a:pt x="408" y="136"/>
                    </a:lnTo>
                    <a:lnTo>
                      <a:pt x="408" y="144"/>
                    </a:lnTo>
                    <a:lnTo>
                      <a:pt x="417" y="144"/>
                    </a:lnTo>
                    <a:lnTo>
                      <a:pt x="425" y="144"/>
                    </a:lnTo>
                    <a:lnTo>
                      <a:pt x="434" y="153"/>
                    </a:lnTo>
                    <a:lnTo>
                      <a:pt x="434" y="144"/>
                    </a:lnTo>
                    <a:lnTo>
                      <a:pt x="451" y="144"/>
                    </a:lnTo>
                    <a:lnTo>
                      <a:pt x="459" y="144"/>
                    </a:lnTo>
                    <a:lnTo>
                      <a:pt x="468" y="144"/>
                    </a:lnTo>
                    <a:lnTo>
                      <a:pt x="468" y="153"/>
                    </a:lnTo>
                    <a:lnTo>
                      <a:pt x="476" y="153"/>
                    </a:lnTo>
                    <a:lnTo>
                      <a:pt x="485" y="153"/>
                    </a:lnTo>
                    <a:lnTo>
                      <a:pt x="493" y="153"/>
                    </a:lnTo>
                    <a:lnTo>
                      <a:pt x="502" y="153"/>
                    </a:lnTo>
                    <a:lnTo>
                      <a:pt x="510" y="153"/>
                    </a:lnTo>
                    <a:lnTo>
                      <a:pt x="518" y="153"/>
                    </a:lnTo>
                    <a:lnTo>
                      <a:pt x="527" y="153"/>
                    </a:lnTo>
                    <a:lnTo>
                      <a:pt x="527" y="144"/>
                    </a:lnTo>
                    <a:lnTo>
                      <a:pt x="544" y="153"/>
                    </a:lnTo>
                    <a:lnTo>
                      <a:pt x="552" y="144"/>
                    </a:lnTo>
                    <a:lnTo>
                      <a:pt x="561" y="144"/>
                    </a:lnTo>
                    <a:lnTo>
                      <a:pt x="569" y="144"/>
                    </a:lnTo>
                    <a:lnTo>
                      <a:pt x="569" y="153"/>
                    </a:lnTo>
                    <a:lnTo>
                      <a:pt x="578" y="153"/>
                    </a:lnTo>
                    <a:lnTo>
                      <a:pt x="586" y="153"/>
                    </a:lnTo>
                    <a:lnTo>
                      <a:pt x="595" y="153"/>
                    </a:lnTo>
                    <a:lnTo>
                      <a:pt x="603" y="153"/>
                    </a:lnTo>
                    <a:lnTo>
                      <a:pt x="612" y="144"/>
                    </a:lnTo>
                    <a:lnTo>
                      <a:pt x="697" y="170"/>
                    </a:lnTo>
                    <a:lnTo>
                      <a:pt x="731" y="178"/>
                    </a:lnTo>
                    <a:lnTo>
                      <a:pt x="739" y="178"/>
                    </a:lnTo>
                    <a:lnTo>
                      <a:pt x="790" y="187"/>
                    </a:lnTo>
                    <a:lnTo>
                      <a:pt x="790" y="195"/>
                    </a:lnTo>
                    <a:lnTo>
                      <a:pt x="790" y="204"/>
                    </a:lnTo>
                    <a:lnTo>
                      <a:pt x="799" y="212"/>
                    </a:lnTo>
                    <a:lnTo>
                      <a:pt x="807" y="212"/>
                    </a:lnTo>
                    <a:lnTo>
                      <a:pt x="807" y="221"/>
                    </a:lnTo>
                    <a:lnTo>
                      <a:pt x="816" y="229"/>
                    </a:lnTo>
                    <a:lnTo>
                      <a:pt x="816" y="237"/>
                    </a:lnTo>
                    <a:lnTo>
                      <a:pt x="816" y="246"/>
                    </a:lnTo>
                    <a:lnTo>
                      <a:pt x="816" y="254"/>
                    </a:lnTo>
                    <a:lnTo>
                      <a:pt x="807" y="263"/>
                    </a:lnTo>
                    <a:lnTo>
                      <a:pt x="790" y="280"/>
                    </a:lnTo>
                    <a:lnTo>
                      <a:pt x="790" y="288"/>
                    </a:lnTo>
                    <a:lnTo>
                      <a:pt x="782" y="297"/>
                    </a:lnTo>
                    <a:lnTo>
                      <a:pt x="782" y="305"/>
                    </a:lnTo>
                    <a:lnTo>
                      <a:pt x="773" y="305"/>
                    </a:lnTo>
                    <a:lnTo>
                      <a:pt x="773" y="314"/>
                    </a:lnTo>
                    <a:lnTo>
                      <a:pt x="765" y="314"/>
                    </a:lnTo>
                    <a:lnTo>
                      <a:pt x="765" y="322"/>
                    </a:lnTo>
                    <a:lnTo>
                      <a:pt x="765" y="331"/>
                    </a:lnTo>
                    <a:lnTo>
                      <a:pt x="756" y="331"/>
                    </a:lnTo>
                    <a:lnTo>
                      <a:pt x="756" y="339"/>
                    </a:lnTo>
                    <a:lnTo>
                      <a:pt x="748" y="339"/>
                    </a:lnTo>
                    <a:lnTo>
                      <a:pt x="739" y="348"/>
                    </a:lnTo>
                    <a:lnTo>
                      <a:pt x="731" y="365"/>
                    </a:lnTo>
                    <a:lnTo>
                      <a:pt x="722" y="373"/>
                    </a:lnTo>
                    <a:lnTo>
                      <a:pt x="722" y="382"/>
                    </a:lnTo>
                    <a:lnTo>
                      <a:pt x="714" y="382"/>
                    </a:lnTo>
                    <a:lnTo>
                      <a:pt x="714" y="390"/>
                    </a:lnTo>
                    <a:lnTo>
                      <a:pt x="714" y="398"/>
                    </a:lnTo>
                    <a:lnTo>
                      <a:pt x="722" y="407"/>
                    </a:lnTo>
                    <a:lnTo>
                      <a:pt x="722" y="398"/>
                    </a:lnTo>
                    <a:lnTo>
                      <a:pt x="722" y="407"/>
                    </a:lnTo>
                    <a:lnTo>
                      <a:pt x="731" y="407"/>
                    </a:lnTo>
                    <a:lnTo>
                      <a:pt x="731" y="415"/>
                    </a:lnTo>
                    <a:lnTo>
                      <a:pt x="739" y="415"/>
                    </a:lnTo>
                    <a:lnTo>
                      <a:pt x="739" y="424"/>
                    </a:lnTo>
                    <a:lnTo>
                      <a:pt x="731" y="424"/>
                    </a:lnTo>
                    <a:lnTo>
                      <a:pt x="731" y="432"/>
                    </a:lnTo>
                    <a:lnTo>
                      <a:pt x="731" y="441"/>
                    </a:lnTo>
                    <a:lnTo>
                      <a:pt x="731" y="449"/>
                    </a:lnTo>
                    <a:lnTo>
                      <a:pt x="722" y="449"/>
                    </a:lnTo>
                    <a:lnTo>
                      <a:pt x="722" y="458"/>
                    </a:lnTo>
                    <a:lnTo>
                      <a:pt x="714" y="466"/>
                    </a:lnTo>
                    <a:lnTo>
                      <a:pt x="714" y="475"/>
                    </a:lnTo>
                    <a:lnTo>
                      <a:pt x="671" y="687"/>
                    </a:lnTo>
                    <a:lnTo>
                      <a:pt x="561" y="661"/>
                    </a:lnTo>
                    <a:lnTo>
                      <a:pt x="459" y="636"/>
                    </a:lnTo>
                    <a:lnTo>
                      <a:pt x="451" y="636"/>
                    </a:lnTo>
                    <a:lnTo>
                      <a:pt x="391" y="627"/>
                    </a:lnTo>
                    <a:lnTo>
                      <a:pt x="315" y="602"/>
                    </a:lnTo>
                    <a:lnTo>
                      <a:pt x="264" y="585"/>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54" name="Freeform 353"/>
              <p:cNvSpPr>
                <a:spLocks/>
              </p:cNvSpPr>
              <p:nvPr/>
            </p:nvSpPr>
            <p:spPr bwMode="auto">
              <a:xfrm>
                <a:off x="5101" y="1047"/>
                <a:ext cx="161" cy="356"/>
              </a:xfrm>
              <a:custGeom>
                <a:avLst/>
                <a:gdLst>
                  <a:gd name="T0" fmla="*/ 17 w 161"/>
                  <a:gd name="T1" fmla="*/ 356 h 356"/>
                  <a:gd name="T2" fmla="*/ 17 w 161"/>
                  <a:gd name="T3" fmla="*/ 356 h 356"/>
                  <a:gd name="T4" fmla="*/ 8 w 161"/>
                  <a:gd name="T5" fmla="*/ 347 h 356"/>
                  <a:gd name="T6" fmla="*/ 8 w 161"/>
                  <a:gd name="T7" fmla="*/ 339 h 356"/>
                  <a:gd name="T8" fmla="*/ 8 w 161"/>
                  <a:gd name="T9" fmla="*/ 330 h 356"/>
                  <a:gd name="T10" fmla="*/ 8 w 161"/>
                  <a:gd name="T11" fmla="*/ 322 h 356"/>
                  <a:gd name="T12" fmla="*/ 8 w 161"/>
                  <a:gd name="T13" fmla="*/ 313 h 356"/>
                  <a:gd name="T14" fmla="*/ 8 w 161"/>
                  <a:gd name="T15" fmla="*/ 305 h 356"/>
                  <a:gd name="T16" fmla="*/ 0 w 161"/>
                  <a:gd name="T17" fmla="*/ 288 h 356"/>
                  <a:gd name="T18" fmla="*/ 0 w 161"/>
                  <a:gd name="T19" fmla="*/ 279 h 356"/>
                  <a:gd name="T20" fmla="*/ 0 w 161"/>
                  <a:gd name="T21" fmla="*/ 271 h 356"/>
                  <a:gd name="T22" fmla="*/ 0 w 161"/>
                  <a:gd name="T23" fmla="*/ 262 h 356"/>
                  <a:gd name="T24" fmla="*/ 0 w 161"/>
                  <a:gd name="T25" fmla="*/ 245 h 356"/>
                  <a:gd name="T26" fmla="*/ 0 w 161"/>
                  <a:gd name="T27" fmla="*/ 228 h 356"/>
                  <a:gd name="T28" fmla="*/ 8 w 161"/>
                  <a:gd name="T29" fmla="*/ 220 h 356"/>
                  <a:gd name="T30" fmla="*/ 8 w 161"/>
                  <a:gd name="T31" fmla="*/ 211 h 356"/>
                  <a:gd name="T32" fmla="*/ 8 w 161"/>
                  <a:gd name="T33" fmla="*/ 203 h 356"/>
                  <a:gd name="T34" fmla="*/ 8 w 161"/>
                  <a:gd name="T35" fmla="*/ 195 h 356"/>
                  <a:gd name="T36" fmla="*/ 8 w 161"/>
                  <a:gd name="T37" fmla="*/ 186 h 356"/>
                  <a:gd name="T38" fmla="*/ 8 w 161"/>
                  <a:gd name="T39" fmla="*/ 186 h 356"/>
                  <a:gd name="T40" fmla="*/ 8 w 161"/>
                  <a:gd name="T41" fmla="*/ 178 h 356"/>
                  <a:gd name="T42" fmla="*/ 8 w 161"/>
                  <a:gd name="T43" fmla="*/ 169 h 356"/>
                  <a:gd name="T44" fmla="*/ 8 w 161"/>
                  <a:gd name="T45" fmla="*/ 161 h 356"/>
                  <a:gd name="T46" fmla="*/ 8 w 161"/>
                  <a:gd name="T47" fmla="*/ 152 h 356"/>
                  <a:gd name="T48" fmla="*/ 8 w 161"/>
                  <a:gd name="T49" fmla="*/ 144 h 356"/>
                  <a:gd name="T50" fmla="*/ 17 w 161"/>
                  <a:gd name="T51" fmla="*/ 144 h 356"/>
                  <a:gd name="T52" fmla="*/ 25 w 161"/>
                  <a:gd name="T53" fmla="*/ 135 h 356"/>
                  <a:gd name="T54" fmla="*/ 25 w 161"/>
                  <a:gd name="T55" fmla="*/ 135 h 356"/>
                  <a:gd name="T56" fmla="*/ 34 w 161"/>
                  <a:gd name="T57" fmla="*/ 127 h 356"/>
                  <a:gd name="T58" fmla="*/ 34 w 161"/>
                  <a:gd name="T59" fmla="*/ 118 h 356"/>
                  <a:gd name="T60" fmla="*/ 42 w 161"/>
                  <a:gd name="T61" fmla="*/ 118 h 356"/>
                  <a:gd name="T62" fmla="*/ 34 w 161"/>
                  <a:gd name="T63" fmla="*/ 110 h 356"/>
                  <a:gd name="T64" fmla="*/ 42 w 161"/>
                  <a:gd name="T65" fmla="*/ 101 h 356"/>
                  <a:gd name="T66" fmla="*/ 34 w 161"/>
                  <a:gd name="T67" fmla="*/ 93 h 356"/>
                  <a:gd name="T68" fmla="*/ 34 w 161"/>
                  <a:gd name="T69" fmla="*/ 93 h 356"/>
                  <a:gd name="T70" fmla="*/ 25 w 161"/>
                  <a:gd name="T71" fmla="*/ 76 h 356"/>
                  <a:gd name="T72" fmla="*/ 34 w 161"/>
                  <a:gd name="T73" fmla="*/ 59 h 356"/>
                  <a:gd name="T74" fmla="*/ 25 w 161"/>
                  <a:gd name="T75" fmla="*/ 50 h 356"/>
                  <a:gd name="T76" fmla="*/ 25 w 161"/>
                  <a:gd name="T77" fmla="*/ 42 h 356"/>
                  <a:gd name="T78" fmla="*/ 34 w 161"/>
                  <a:gd name="T79" fmla="*/ 25 h 356"/>
                  <a:gd name="T80" fmla="*/ 34 w 161"/>
                  <a:gd name="T81" fmla="*/ 17 h 356"/>
                  <a:gd name="T82" fmla="*/ 51 w 161"/>
                  <a:gd name="T83" fmla="*/ 17 h 356"/>
                  <a:gd name="T84" fmla="*/ 85 w 161"/>
                  <a:gd name="T85" fmla="*/ 84 h 356"/>
                  <a:gd name="T86" fmla="*/ 119 w 161"/>
                  <a:gd name="T87" fmla="*/ 186 h 356"/>
                  <a:gd name="T88" fmla="*/ 127 w 161"/>
                  <a:gd name="T89" fmla="*/ 211 h 356"/>
                  <a:gd name="T90" fmla="*/ 127 w 161"/>
                  <a:gd name="T91" fmla="*/ 220 h 356"/>
                  <a:gd name="T92" fmla="*/ 127 w 161"/>
                  <a:gd name="T93" fmla="*/ 228 h 356"/>
                  <a:gd name="T94" fmla="*/ 127 w 161"/>
                  <a:gd name="T95" fmla="*/ 237 h 356"/>
                  <a:gd name="T96" fmla="*/ 136 w 161"/>
                  <a:gd name="T97" fmla="*/ 245 h 356"/>
                  <a:gd name="T98" fmla="*/ 153 w 161"/>
                  <a:gd name="T99" fmla="*/ 254 h 356"/>
                  <a:gd name="T100" fmla="*/ 153 w 161"/>
                  <a:gd name="T101" fmla="*/ 271 h 356"/>
                  <a:gd name="T102" fmla="*/ 144 w 161"/>
                  <a:gd name="T103" fmla="*/ 271 h 356"/>
                  <a:gd name="T104" fmla="*/ 153 w 161"/>
                  <a:gd name="T105" fmla="*/ 279 h 356"/>
                  <a:gd name="T106" fmla="*/ 161 w 161"/>
                  <a:gd name="T107" fmla="*/ 271 h 356"/>
                  <a:gd name="T108" fmla="*/ 161 w 161"/>
                  <a:gd name="T109" fmla="*/ 296 h 356"/>
                  <a:gd name="T110" fmla="*/ 153 w 161"/>
                  <a:gd name="T111" fmla="*/ 296 h 356"/>
                  <a:gd name="T112" fmla="*/ 144 w 161"/>
                  <a:gd name="T113" fmla="*/ 313 h 356"/>
                  <a:gd name="T114" fmla="*/ 127 w 161"/>
                  <a:gd name="T115" fmla="*/ 313 h 356"/>
                  <a:gd name="T116" fmla="*/ 127 w 161"/>
                  <a:gd name="T117" fmla="*/ 322 h 356"/>
                  <a:gd name="T118" fmla="*/ 127 w 161"/>
                  <a:gd name="T119" fmla="*/ 330 h 356"/>
                  <a:gd name="T120" fmla="*/ 68 w 161"/>
                  <a:gd name="T121" fmla="*/ 347 h 356"/>
                  <a:gd name="T122" fmla="*/ 34 w 161"/>
                  <a:gd name="T123" fmla="*/ 356 h 3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1"/>
                  <a:gd name="T187" fmla="*/ 0 h 356"/>
                  <a:gd name="T188" fmla="*/ 161 w 161"/>
                  <a:gd name="T189" fmla="*/ 356 h 3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1" h="356">
                    <a:moveTo>
                      <a:pt x="34" y="356"/>
                    </a:moveTo>
                    <a:lnTo>
                      <a:pt x="17" y="356"/>
                    </a:lnTo>
                    <a:lnTo>
                      <a:pt x="8" y="347"/>
                    </a:lnTo>
                    <a:lnTo>
                      <a:pt x="8" y="339"/>
                    </a:lnTo>
                    <a:lnTo>
                      <a:pt x="8" y="330"/>
                    </a:lnTo>
                    <a:lnTo>
                      <a:pt x="8" y="322"/>
                    </a:lnTo>
                    <a:lnTo>
                      <a:pt x="8" y="313"/>
                    </a:lnTo>
                    <a:lnTo>
                      <a:pt x="8" y="305"/>
                    </a:lnTo>
                    <a:lnTo>
                      <a:pt x="0" y="305"/>
                    </a:lnTo>
                    <a:lnTo>
                      <a:pt x="0" y="288"/>
                    </a:lnTo>
                    <a:lnTo>
                      <a:pt x="0" y="279"/>
                    </a:lnTo>
                    <a:lnTo>
                      <a:pt x="0" y="271"/>
                    </a:lnTo>
                    <a:lnTo>
                      <a:pt x="0" y="262"/>
                    </a:lnTo>
                    <a:lnTo>
                      <a:pt x="0" y="254"/>
                    </a:lnTo>
                    <a:lnTo>
                      <a:pt x="0" y="245"/>
                    </a:lnTo>
                    <a:lnTo>
                      <a:pt x="0" y="228"/>
                    </a:lnTo>
                    <a:lnTo>
                      <a:pt x="8" y="220"/>
                    </a:lnTo>
                    <a:lnTo>
                      <a:pt x="8" y="211"/>
                    </a:lnTo>
                    <a:lnTo>
                      <a:pt x="8" y="203"/>
                    </a:lnTo>
                    <a:lnTo>
                      <a:pt x="8" y="195"/>
                    </a:lnTo>
                    <a:lnTo>
                      <a:pt x="8" y="186"/>
                    </a:lnTo>
                    <a:lnTo>
                      <a:pt x="8" y="178"/>
                    </a:lnTo>
                    <a:lnTo>
                      <a:pt x="8" y="169"/>
                    </a:lnTo>
                    <a:lnTo>
                      <a:pt x="8" y="161"/>
                    </a:lnTo>
                    <a:lnTo>
                      <a:pt x="8" y="152"/>
                    </a:lnTo>
                    <a:lnTo>
                      <a:pt x="8" y="144"/>
                    </a:lnTo>
                    <a:lnTo>
                      <a:pt x="17" y="144"/>
                    </a:lnTo>
                    <a:lnTo>
                      <a:pt x="25" y="144"/>
                    </a:lnTo>
                    <a:lnTo>
                      <a:pt x="25" y="135"/>
                    </a:lnTo>
                    <a:lnTo>
                      <a:pt x="34" y="127"/>
                    </a:lnTo>
                    <a:lnTo>
                      <a:pt x="34" y="118"/>
                    </a:lnTo>
                    <a:lnTo>
                      <a:pt x="42" y="118"/>
                    </a:lnTo>
                    <a:lnTo>
                      <a:pt x="42" y="110"/>
                    </a:lnTo>
                    <a:lnTo>
                      <a:pt x="34" y="110"/>
                    </a:lnTo>
                    <a:lnTo>
                      <a:pt x="42" y="101"/>
                    </a:lnTo>
                    <a:lnTo>
                      <a:pt x="34" y="93"/>
                    </a:lnTo>
                    <a:lnTo>
                      <a:pt x="25" y="84"/>
                    </a:lnTo>
                    <a:lnTo>
                      <a:pt x="25" y="76"/>
                    </a:lnTo>
                    <a:lnTo>
                      <a:pt x="34" y="59"/>
                    </a:lnTo>
                    <a:lnTo>
                      <a:pt x="25" y="50"/>
                    </a:lnTo>
                    <a:lnTo>
                      <a:pt x="25" y="42"/>
                    </a:lnTo>
                    <a:lnTo>
                      <a:pt x="34" y="34"/>
                    </a:lnTo>
                    <a:lnTo>
                      <a:pt x="34" y="25"/>
                    </a:lnTo>
                    <a:lnTo>
                      <a:pt x="25" y="17"/>
                    </a:lnTo>
                    <a:lnTo>
                      <a:pt x="34" y="17"/>
                    </a:lnTo>
                    <a:lnTo>
                      <a:pt x="34" y="8"/>
                    </a:lnTo>
                    <a:lnTo>
                      <a:pt x="51" y="17"/>
                    </a:lnTo>
                    <a:lnTo>
                      <a:pt x="59" y="0"/>
                    </a:lnTo>
                    <a:lnTo>
                      <a:pt x="85" y="84"/>
                    </a:lnTo>
                    <a:lnTo>
                      <a:pt x="93" y="127"/>
                    </a:lnTo>
                    <a:lnTo>
                      <a:pt x="119" y="186"/>
                    </a:lnTo>
                    <a:lnTo>
                      <a:pt x="127" y="211"/>
                    </a:lnTo>
                    <a:lnTo>
                      <a:pt x="127" y="220"/>
                    </a:lnTo>
                    <a:lnTo>
                      <a:pt x="127" y="228"/>
                    </a:lnTo>
                    <a:lnTo>
                      <a:pt x="127" y="237"/>
                    </a:lnTo>
                    <a:lnTo>
                      <a:pt x="136" y="245"/>
                    </a:lnTo>
                    <a:lnTo>
                      <a:pt x="153" y="254"/>
                    </a:lnTo>
                    <a:lnTo>
                      <a:pt x="153" y="262"/>
                    </a:lnTo>
                    <a:lnTo>
                      <a:pt x="153" y="271"/>
                    </a:lnTo>
                    <a:lnTo>
                      <a:pt x="144" y="271"/>
                    </a:lnTo>
                    <a:lnTo>
                      <a:pt x="153" y="279"/>
                    </a:lnTo>
                    <a:lnTo>
                      <a:pt x="153" y="271"/>
                    </a:lnTo>
                    <a:lnTo>
                      <a:pt x="161" y="271"/>
                    </a:lnTo>
                    <a:lnTo>
                      <a:pt x="161" y="296"/>
                    </a:lnTo>
                    <a:lnTo>
                      <a:pt x="153" y="296"/>
                    </a:lnTo>
                    <a:lnTo>
                      <a:pt x="144" y="305"/>
                    </a:lnTo>
                    <a:lnTo>
                      <a:pt x="144" y="313"/>
                    </a:lnTo>
                    <a:lnTo>
                      <a:pt x="136" y="313"/>
                    </a:lnTo>
                    <a:lnTo>
                      <a:pt x="127" y="313"/>
                    </a:lnTo>
                    <a:lnTo>
                      <a:pt x="136" y="322"/>
                    </a:lnTo>
                    <a:lnTo>
                      <a:pt x="127" y="322"/>
                    </a:lnTo>
                    <a:lnTo>
                      <a:pt x="127" y="330"/>
                    </a:lnTo>
                    <a:lnTo>
                      <a:pt x="68" y="347"/>
                    </a:lnTo>
                    <a:lnTo>
                      <a:pt x="34" y="356"/>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55" name="Freeform 354"/>
              <p:cNvSpPr>
                <a:spLocks/>
              </p:cNvSpPr>
              <p:nvPr/>
            </p:nvSpPr>
            <p:spPr bwMode="auto">
              <a:xfrm>
                <a:off x="5041" y="1343"/>
                <a:ext cx="340" cy="178"/>
              </a:xfrm>
              <a:custGeom>
                <a:avLst/>
                <a:gdLst>
                  <a:gd name="T0" fmla="*/ 213 w 340"/>
                  <a:gd name="T1" fmla="*/ 153 h 178"/>
                  <a:gd name="T2" fmla="*/ 204 w 340"/>
                  <a:gd name="T3" fmla="*/ 144 h 178"/>
                  <a:gd name="T4" fmla="*/ 204 w 340"/>
                  <a:gd name="T5" fmla="*/ 136 h 178"/>
                  <a:gd name="T6" fmla="*/ 196 w 340"/>
                  <a:gd name="T7" fmla="*/ 127 h 178"/>
                  <a:gd name="T8" fmla="*/ 187 w 340"/>
                  <a:gd name="T9" fmla="*/ 127 h 178"/>
                  <a:gd name="T10" fmla="*/ 162 w 340"/>
                  <a:gd name="T11" fmla="*/ 136 h 178"/>
                  <a:gd name="T12" fmla="*/ 128 w 340"/>
                  <a:gd name="T13" fmla="*/ 136 h 178"/>
                  <a:gd name="T14" fmla="*/ 85 w 340"/>
                  <a:gd name="T15" fmla="*/ 153 h 178"/>
                  <a:gd name="T16" fmla="*/ 85 w 340"/>
                  <a:gd name="T17" fmla="*/ 153 h 178"/>
                  <a:gd name="T18" fmla="*/ 68 w 340"/>
                  <a:gd name="T19" fmla="*/ 153 h 178"/>
                  <a:gd name="T20" fmla="*/ 68 w 340"/>
                  <a:gd name="T21" fmla="*/ 161 h 178"/>
                  <a:gd name="T22" fmla="*/ 51 w 340"/>
                  <a:gd name="T23" fmla="*/ 161 h 178"/>
                  <a:gd name="T24" fmla="*/ 0 w 340"/>
                  <a:gd name="T25" fmla="*/ 170 h 178"/>
                  <a:gd name="T26" fmla="*/ 0 w 340"/>
                  <a:gd name="T27" fmla="*/ 110 h 178"/>
                  <a:gd name="T28" fmla="*/ 26 w 340"/>
                  <a:gd name="T29" fmla="*/ 68 h 178"/>
                  <a:gd name="T30" fmla="*/ 77 w 340"/>
                  <a:gd name="T31" fmla="*/ 60 h 178"/>
                  <a:gd name="T32" fmla="*/ 128 w 340"/>
                  <a:gd name="T33" fmla="*/ 51 h 178"/>
                  <a:gd name="T34" fmla="*/ 187 w 340"/>
                  <a:gd name="T35" fmla="*/ 34 h 178"/>
                  <a:gd name="T36" fmla="*/ 187 w 340"/>
                  <a:gd name="T37" fmla="*/ 26 h 178"/>
                  <a:gd name="T38" fmla="*/ 187 w 340"/>
                  <a:gd name="T39" fmla="*/ 17 h 178"/>
                  <a:gd name="T40" fmla="*/ 204 w 340"/>
                  <a:gd name="T41" fmla="*/ 17 h 178"/>
                  <a:gd name="T42" fmla="*/ 213 w 340"/>
                  <a:gd name="T43" fmla="*/ 0 h 178"/>
                  <a:gd name="T44" fmla="*/ 221 w 340"/>
                  <a:gd name="T45" fmla="*/ 0 h 178"/>
                  <a:gd name="T46" fmla="*/ 238 w 340"/>
                  <a:gd name="T47" fmla="*/ 26 h 178"/>
                  <a:gd name="T48" fmla="*/ 247 w 340"/>
                  <a:gd name="T49" fmla="*/ 34 h 178"/>
                  <a:gd name="T50" fmla="*/ 230 w 340"/>
                  <a:gd name="T51" fmla="*/ 60 h 178"/>
                  <a:gd name="T52" fmla="*/ 221 w 340"/>
                  <a:gd name="T53" fmla="*/ 76 h 178"/>
                  <a:gd name="T54" fmla="*/ 238 w 340"/>
                  <a:gd name="T55" fmla="*/ 76 h 178"/>
                  <a:gd name="T56" fmla="*/ 247 w 340"/>
                  <a:gd name="T57" fmla="*/ 76 h 178"/>
                  <a:gd name="T58" fmla="*/ 272 w 340"/>
                  <a:gd name="T59" fmla="*/ 110 h 178"/>
                  <a:gd name="T60" fmla="*/ 281 w 340"/>
                  <a:gd name="T61" fmla="*/ 127 h 178"/>
                  <a:gd name="T62" fmla="*/ 306 w 340"/>
                  <a:gd name="T63" fmla="*/ 127 h 178"/>
                  <a:gd name="T64" fmla="*/ 315 w 340"/>
                  <a:gd name="T65" fmla="*/ 127 h 178"/>
                  <a:gd name="T66" fmla="*/ 332 w 340"/>
                  <a:gd name="T67" fmla="*/ 110 h 178"/>
                  <a:gd name="T68" fmla="*/ 298 w 340"/>
                  <a:gd name="T69" fmla="*/ 85 h 178"/>
                  <a:gd name="T70" fmla="*/ 323 w 340"/>
                  <a:gd name="T71" fmla="*/ 85 h 178"/>
                  <a:gd name="T72" fmla="*/ 340 w 340"/>
                  <a:gd name="T73" fmla="*/ 119 h 178"/>
                  <a:gd name="T74" fmla="*/ 306 w 340"/>
                  <a:gd name="T75" fmla="*/ 144 h 178"/>
                  <a:gd name="T76" fmla="*/ 281 w 340"/>
                  <a:gd name="T77" fmla="*/ 161 h 178"/>
                  <a:gd name="T78" fmla="*/ 281 w 340"/>
                  <a:gd name="T79" fmla="*/ 136 h 178"/>
                  <a:gd name="T80" fmla="*/ 255 w 340"/>
                  <a:gd name="T81" fmla="*/ 161 h 178"/>
                  <a:gd name="T82" fmla="*/ 238 w 340"/>
                  <a:gd name="T83" fmla="*/ 178 h 178"/>
                  <a:gd name="T84" fmla="*/ 230 w 340"/>
                  <a:gd name="T85" fmla="*/ 161 h 178"/>
                  <a:gd name="T86" fmla="*/ 221 w 340"/>
                  <a:gd name="T87" fmla="*/ 153 h 17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40"/>
                  <a:gd name="T133" fmla="*/ 0 h 178"/>
                  <a:gd name="T134" fmla="*/ 340 w 340"/>
                  <a:gd name="T135" fmla="*/ 178 h 17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40" h="178">
                    <a:moveTo>
                      <a:pt x="213" y="153"/>
                    </a:moveTo>
                    <a:lnTo>
                      <a:pt x="213" y="153"/>
                    </a:lnTo>
                    <a:lnTo>
                      <a:pt x="213" y="144"/>
                    </a:lnTo>
                    <a:lnTo>
                      <a:pt x="204" y="144"/>
                    </a:lnTo>
                    <a:lnTo>
                      <a:pt x="204" y="136"/>
                    </a:lnTo>
                    <a:lnTo>
                      <a:pt x="196" y="127"/>
                    </a:lnTo>
                    <a:lnTo>
                      <a:pt x="196" y="119"/>
                    </a:lnTo>
                    <a:lnTo>
                      <a:pt x="187" y="127"/>
                    </a:lnTo>
                    <a:lnTo>
                      <a:pt x="162" y="136"/>
                    </a:lnTo>
                    <a:lnTo>
                      <a:pt x="136" y="136"/>
                    </a:lnTo>
                    <a:lnTo>
                      <a:pt x="128" y="136"/>
                    </a:lnTo>
                    <a:lnTo>
                      <a:pt x="94" y="144"/>
                    </a:lnTo>
                    <a:lnTo>
                      <a:pt x="85" y="153"/>
                    </a:lnTo>
                    <a:lnTo>
                      <a:pt x="68" y="153"/>
                    </a:lnTo>
                    <a:lnTo>
                      <a:pt x="68" y="161"/>
                    </a:lnTo>
                    <a:lnTo>
                      <a:pt x="68" y="153"/>
                    </a:lnTo>
                    <a:lnTo>
                      <a:pt x="51" y="161"/>
                    </a:lnTo>
                    <a:lnTo>
                      <a:pt x="43" y="161"/>
                    </a:lnTo>
                    <a:lnTo>
                      <a:pt x="0" y="170"/>
                    </a:lnTo>
                    <a:lnTo>
                      <a:pt x="0" y="161"/>
                    </a:lnTo>
                    <a:lnTo>
                      <a:pt x="0" y="110"/>
                    </a:lnTo>
                    <a:lnTo>
                      <a:pt x="0" y="76"/>
                    </a:lnTo>
                    <a:lnTo>
                      <a:pt x="26" y="68"/>
                    </a:lnTo>
                    <a:lnTo>
                      <a:pt x="34" y="68"/>
                    </a:lnTo>
                    <a:lnTo>
                      <a:pt x="77" y="60"/>
                    </a:lnTo>
                    <a:lnTo>
                      <a:pt x="94" y="60"/>
                    </a:lnTo>
                    <a:lnTo>
                      <a:pt x="128" y="51"/>
                    </a:lnTo>
                    <a:lnTo>
                      <a:pt x="187" y="34"/>
                    </a:lnTo>
                    <a:lnTo>
                      <a:pt x="187" y="26"/>
                    </a:lnTo>
                    <a:lnTo>
                      <a:pt x="196" y="26"/>
                    </a:lnTo>
                    <a:lnTo>
                      <a:pt x="187" y="17"/>
                    </a:lnTo>
                    <a:lnTo>
                      <a:pt x="196" y="17"/>
                    </a:lnTo>
                    <a:lnTo>
                      <a:pt x="204" y="17"/>
                    </a:lnTo>
                    <a:lnTo>
                      <a:pt x="204" y="9"/>
                    </a:lnTo>
                    <a:lnTo>
                      <a:pt x="213" y="0"/>
                    </a:lnTo>
                    <a:lnTo>
                      <a:pt x="221" y="0"/>
                    </a:lnTo>
                    <a:lnTo>
                      <a:pt x="238" y="26"/>
                    </a:lnTo>
                    <a:lnTo>
                      <a:pt x="247" y="26"/>
                    </a:lnTo>
                    <a:lnTo>
                      <a:pt x="247" y="34"/>
                    </a:lnTo>
                    <a:lnTo>
                      <a:pt x="230" y="43"/>
                    </a:lnTo>
                    <a:lnTo>
                      <a:pt x="230" y="60"/>
                    </a:lnTo>
                    <a:lnTo>
                      <a:pt x="221" y="60"/>
                    </a:lnTo>
                    <a:lnTo>
                      <a:pt x="221" y="76"/>
                    </a:lnTo>
                    <a:lnTo>
                      <a:pt x="230" y="85"/>
                    </a:lnTo>
                    <a:lnTo>
                      <a:pt x="238" y="76"/>
                    </a:lnTo>
                    <a:lnTo>
                      <a:pt x="247" y="76"/>
                    </a:lnTo>
                    <a:lnTo>
                      <a:pt x="255" y="85"/>
                    </a:lnTo>
                    <a:lnTo>
                      <a:pt x="272" y="110"/>
                    </a:lnTo>
                    <a:lnTo>
                      <a:pt x="281" y="110"/>
                    </a:lnTo>
                    <a:lnTo>
                      <a:pt x="281" y="127"/>
                    </a:lnTo>
                    <a:lnTo>
                      <a:pt x="298" y="136"/>
                    </a:lnTo>
                    <a:lnTo>
                      <a:pt x="306" y="127"/>
                    </a:lnTo>
                    <a:lnTo>
                      <a:pt x="306" y="136"/>
                    </a:lnTo>
                    <a:lnTo>
                      <a:pt x="315" y="127"/>
                    </a:lnTo>
                    <a:lnTo>
                      <a:pt x="332" y="119"/>
                    </a:lnTo>
                    <a:lnTo>
                      <a:pt x="332" y="110"/>
                    </a:lnTo>
                    <a:lnTo>
                      <a:pt x="315" y="93"/>
                    </a:lnTo>
                    <a:lnTo>
                      <a:pt x="298" y="85"/>
                    </a:lnTo>
                    <a:lnTo>
                      <a:pt x="315" y="85"/>
                    </a:lnTo>
                    <a:lnTo>
                      <a:pt x="323" y="85"/>
                    </a:lnTo>
                    <a:lnTo>
                      <a:pt x="332" y="102"/>
                    </a:lnTo>
                    <a:lnTo>
                      <a:pt x="340" y="119"/>
                    </a:lnTo>
                    <a:lnTo>
                      <a:pt x="340" y="127"/>
                    </a:lnTo>
                    <a:lnTo>
                      <a:pt x="306" y="144"/>
                    </a:lnTo>
                    <a:lnTo>
                      <a:pt x="298" y="153"/>
                    </a:lnTo>
                    <a:lnTo>
                      <a:pt x="281" y="161"/>
                    </a:lnTo>
                    <a:lnTo>
                      <a:pt x="281" y="136"/>
                    </a:lnTo>
                    <a:lnTo>
                      <a:pt x="264" y="161"/>
                    </a:lnTo>
                    <a:lnTo>
                      <a:pt x="255" y="161"/>
                    </a:lnTo>
                    <a:lnTo>
                      <a:pt x="247" y="178"/>
                    </a:lnTo>
                    <a:lnTo>
                      <a:pt x="238" y="178"/>
                    </a:lnTo>
                    <a:lnTo>
                      <a:pt x="230" y="161"/>
                    </a:lnTo>
                    <a:lnTo>
                      <a:pt x="221" y="153"/>
                    </a:lnTo>
                    <a:lnTo>
                      <a:pt x="213" y="153"/>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56" name="Freeform 355"/>
              <p:cNvSpPr>
                <a:spLocks/>
              </p:cNvSpPr>
              <p:nvPr/>
            </p:nvSpPr>
            <p:spPr bwMode="auto">
              <a:xfrm>
                <a:off x="4455" y="1140"/>
                <a:ext cx="612" cy="551"/>
              </a:xfrm>
              <a:custGeom>
                <a:avLst/>
                <a:gdLst>
                  <a:gd name="T0" fmla="*/ 34 w 612"/>
                  <a:gd name="T1" fmla="*/ 423 h 551"/>
                  <a:gd name="T2" fmla="*/ 77 w 612"/>
                  <a:gd name="T3" fmla="*/ 381 h 551"/>
                  <a:gd name="T4" fmla="*/ 60 w 612"/>
                  <a:gd name="T5" fmla="*/ 347 h 551"/>
                  <a:gd name="T6" fmla="*/ 43 w 612"/>
                  <a:gd name="T7" fmla="*/ 322 h 551"/>
                  <a:gd name="T8" fmla="*/ 162 w 612"/>
                  <a:gd name="T9" fmla="*/ 296 h 551"/>
                  <a:gd name="T10" fmla="*/ 238 w 612"/>
                  <a:gd name="T11" fmla="*/ 288 h 551"/>
                  <a:gd name="T12" fmla="*/ 264 w 612"/>
                  <a:gd name="T13" fmla="*/ 263 h 551"/>
                  <a:gd name="T14" fmla="*/ 298 w 612"/>
                  <a:gd name="T15" fmla="*/ 229 h 551"/>
                  <a:gd name="T16" fmla="*/ 289 w 612"/>
                  <a:gd name="T17" fmla="*/ 195 h 551"/>
                  <a:gd name="T18" fmla="*/ 289 w 612"/>
                  <a:gd name="T19" fmla="*/ 169 h 551"/>
                  <a:gd name="T20" fmla="*/ 306 w 612"/>
                  <a:gd name="T21" fmla="*/ 127 h 551"/>
                  <a:gd name="T22" fmla="*/ 374 w 612"/>
                  <a:gd name="T23" fmla="*/ 42 h 551"/>
                  <a:gd name="T24" fmla="*/ 510 w 612"/>
                  <a:gd name="T25" fmla="*/ 0 h 551"/>
                  <a:gd name="T26" fmla="*/ 518 w 612"/>
                  <a:gd name="T27" fmla="*/ 17 h 551"/>
                  <a:gd name="T28" fmla="*/ 518 w 612"/>
                  <a:gd name="T29" fmla="*/ 34 h 551"/>
                  <a:gd name="T30" fmla="*/ 518 w 612"/>
                  <a:gd name="T31" fmla="*/ 42 h 551"/>
                  <a:gd name="T32" fmla="*/ 527 w 612"/>
                  <a:gd name="T33" fmla="*/ 51 h 551"/>
                  <a:gd name="T34" fmla="*/ 535 w 612"/>
                  <a:gd name="T35" fmla="*/ 68 h 551"/>
                  <a:gd name="T36" fmla="*/ 535 w 612"/>
                  <a:gd name="T37" fmla="*/ 102 h 551"/>
                  <a:gd name="T38" fmla="*/ 535 w 612"/>
                  <a:gd name="T39" fmla="*/ 110 h 551"/>
                  <a:gd name="T40" fmla="*/ 535 w 612"/>
                  <a:gd name="T41" fmla="*/ 118 h 551"/>
                  <a:gd name="T42" fmla="*/ 544 w 612"/>
                  <a:gd name="T43" fmla="*/ 135 h 551"/>
                  <a:gd name="T44" fmla="*/ 552 w 612"/>
                  <a:gd name="T45" fmla="*/ 152 h 551"/>
                  <a:gd name="T46" fmla="*/ 552 w 612"/>
                  <a:gd name="T47" fmla="*/ 178 h 551"/>
                  <a:gd name="T48" fmla="*/ 561 w 612"/>
                  <a:gd name="T49" fmla="*/ 169 h 551"/>
                  <a:gd name="T50" fmla="*/ 561 w 612"/>
                  <a:gd name="T51" fmla="*/ 178 h 551"/>
                  <a:gd name="T52" fmla="*/ 569 w 612"/>
                  <a:gd name="T53" fmla="*/ 203 h 551"/>
                  <a:gd name="T54" fmla="*/ 586 w 612"/>
                  <a:gd name="T55" fmla="*/ 271 h 551"/>
                  <a:gd name="T56" fmla="*/ 586 w 612"/>
                  <a:gd name="T57" fmla="*/ 313 h 551"/>
                  <a:gd name="T58" fmla="*/ 595 w 612"/>
                  <a:gd name="T59" fmla="*/ 415 h 551"/>
                  <a:gd name="T60" fmla="*/ 603 w 612"/>
                  <a:gd name="T61" fmla="*/ 466 h 551"/>
                  <a:gd name="T62" fmla="*/ 603 w 612"/>
                  <a:gd name="T63" fmla="*/ 508 h 551"/>
                  <a:gd name="T64" fmla="*/ 595 w 612"/>
                  <a:gd name="T65" fmla="*/ 534 h 551"/>
                  <a:gd name="T66" fmla="*/ 578 w 612"/>
                  <a:gd name="T67" fmla="*/ 551 h 551"/>
                  <a:gd name="T68" fmla="*/ 586 w 612"/>
                  <a:gd name="T69" fmla="*/ 525 h 551"/>
                  <a:gd name="T70" fmla="*/ 552 w 612"/>
                  <a:gd name="T71" fmla="*/ 500 h 551"/>
                  <a:gd name="T72" fmla="*/ 502 w 612"/>
                  <a:gd name="T73" fmla="*/ 483 h 551"/>
                  <a:gd name="T74" fmla="*/ 493 w 612"/>
                  <a:gd name="T75" fmla="*/ 474 h 551"/>
                  <a:gd name="T76" fmla="*/ 476 w 612"/>
                  <a:gd name="T77" fmla="*/ 474 h 551"/>
                  <a:gd name="T78" fmla="*/ 476 w 612"/>
                  <a:gd name="T79" fmla="*/ 474 h 551"/>
                  <a:gd name="T80" fmla="*/ 459 w 612"/>
                  <a:gd name="T81" fmla="*/ 466 h 551"/>
                  <a:gd name="T82" fmla="*/ 459 w 612"/>
                  <a:gd name="T83" fmla="*/ 457 h 551"/>
                  <a:gd name="T84" fmla="*/ 451 w 612"/>
                  <a:gd name="T85" fmla="*/ 440 h 551"/>
                  <a:gd name="T86" fmla="*/ 451 w 612"/>
                  <a:gd name="T87" fmla="*/ 432 h 551"/>
                  <a:gd name="T88" fmla="*/ 442 w 612"/>
                  <a:gd name="T89" fmla="*/ 432 h 551"/>
                  <a:gd name="T90" fmla="*/ 425 w 612"/>
                  <a:gd name="T91" fmla="*/ 423 h 551"/>
                  <a:gd name="T92" fmla="*/ 417 w 612"/>
                  <a:gd name="T93" fmla="*/ 415 h 551"/>
                  <a:gd name="T94" fmla="*/ 349 w 612"/>
                  <a:gd name="T95" fmla="*/ 432 h 551"/>
                  <a:gd name="T96" fmla="*/ 272 w 612"/>
                  <a:gd name="T97" fmla="*/ 449 h 551"/>
                  <a:gd name="T98" fmla="*/ 153 w 612"/>
                  <a:gd name="T99" fmla="*/ 474 h 551"/>
                  <a:gd name="T100" fmla="*/ 77 w 612"/>
                  <a:gd name="T101" fmla="*/ 483 h 551"/>
                  <a:gd name="T102" fmla="*/ 0 w 612"/>
                  <a:gd name="T103" fmla="*/ 466 h 5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12"/>
                  <a:gd name="T157" fmla="*/ 0 h 551"/>
                  <a:gd name="T158" fmla="*/ 612 w 612"/>
                  <a:gd name="T159" fmla="*/ 551 h 5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12" h="551">
                    <a:moveTo>
                      <a:pt x="0" y="466"/>
                    </a:moveTo>
                    <a:lnTo>
                      <a:pt x="26" y="440"/>
                    </a:lnTo>
                    <a:lnTo>
                      <a:pt x="34" y="423"/>
                    </a:lnTo>
                    <a:lnTo>
                      <a:pt x="51" y="415"/>
                    </a:lnTo>
                    <a:lnTo>
                      <a:pt x="60" y="398"/>
                    </a:lnTo>
                    <a:lnTo>
                      <a:pt x="77" y="381"/>
                    </a:lnTo>
                    <a:lnTo>
                      <a:pt x="60" y="356"/>
                    </a:lnTo>
                    <a:lnTo>
                      <a:pt x="68" y="356"/>
                    </a:lnTo>
                    <a:lnTo>
                      <a:pt x="60" y="347"/>
                    </a:lnTo>
                    <a:lnTo>
                      <a:pt x="51" y="347"/>
                    </a:lnTo>
                    <a:lnTo>
                      <a:pt x="51" y="339"/>
                    </a:lnTo>
                    <a:lnTo>
                      <a:pt x="43" y="322"/>
                    </a:lnTo>
                    <a:lnTo>
                      <a:pt x="94" y="305"/>
                    </a:lnTo>
                    <a:lnTo>
                      <a:pt x="136" y="296"/>
                    </a:lnTo>
                    <a:lnTo>
                      <a:pt x="162" y="296"/>
                    </a:lnTo>
                    <a:lnTo>
                      <a:pt x="179" y="305"/>
                    </a:lnTo>
                    <a:lnTo>
                      <a:pt x="196" y="296"/>
                    </a:lnTo>
                    <a:lnTo>
                      <a:pt x="238" y="288"/>
                    </a:lnTo>
                    <a:lnTo>
                      <a:pt x="255" y="271"/>
                    </a:lnTo>
                    <a:lnTo>
                      <a:pt x="255" y="279"/>
                    </a:lnTo>
                    <a:lnTo>
                      <a:pt x="264" y="263"/>
                    </a:lnTo>
                    <a:lnTo>
                      <a:pt x="281" y="246"/>
                    </a:lnTo>
                    <a:lnTo>
                      <a:pt x="298" y="237"/>
                    </a:lnTo>
                    <a:lnTo>
                      <a:pt x="298" y="229"/>
                    </a:lnTo>
                    <a:lnTo>
                      <a:pt x="298" y="220"/>
                    </a:lnTo>
                    <a:lnTo>
                      <a:pt x="289" y="203"/>
                    </a:lnTo>
                    <a:lnTo>
                      <a:pt x="289" y="195"/>
                    </a:lnTo>
                    <a:lnTo>
                      <a:pt x="298" y="186"/>
                    </a:lnTo>
                    <a:lnTo>
                      <a:pt x="289" y="178"/>
                    </a:lnTo>
                    <a:lnTo>
                      <a:pt x="289" y="169"/>
                    </a:lnTo>
                    <a:lnTo>
                      <a:pt x="281" y="178"/>
                    </a:lnTo>
                    <a:lnTo>
                      <a:pt x="272" y="169"/>
                    </a:lnTo>
                    <a:lnTo>
                      <a:pt x="306" y="127"/>
                    </a:lnTo>
                    <a:lnTo>
                      <a:pt x="315" y="110"/>
                    </a:lnTo>
                    <a:lnTo>
                      <a:pt x="340" y="59"/>
                    </a:lnTo>
                    <a:lnTo>
                      <a:pt x="374" y="42"/>
                    </a:lnTo>
                    <a:lnTo>
                      <a:pt x="391" y="25"/>
                    </a:lnTo>
                    <a:lnTo>
                      <a:pt x="451" y="17"/>
                    </a:lnTo>
                    <a:lnTo>
                      <a:pt x="510" y="0"/>
                    </a:lnTo>
                    <a:lnTo>
                      <a:pt x="518" y="8"/>
                    </a:lnTo>
                    <a:lnTo>
                      <a:pt x="518" y="17"/>
                    </a:lnTo>
                    <a:lnTo>
                      <a:pt x="518" y="25"/>
                    </a:lnTo>
                    <a:lnTo>
                      <a:pt x="518" y="34"/>
                    </a:lnTo>
                    <a:lnTo>
                      <a:pt x="518" y="42"/>
                    </a:lnTo>
                    <a:lnTo>
                      <a:pt x="518" y="51"/>
                    </a:lnTo>
                    <a:lnTo>
                      <a:pt x="527" y="51"/>
                    </a:lnTo>
                    <a:lnTo>
                      <a:pt x="527" y="59"/>
                    </a:lnTo>
                    <a:lnTo>
                      <a:pt x="535" y="68"/>
                    </a:lnTo>
                    <a:lnTo>
                      <a:pt x="535" y="76"/>
                    </a:lnTo>
                    <a:lnTo>
                      <a:pt x="535" y="93"/>
                    </a:lnTo>
                    <a:lnTo>
                      <a:pt x="535" y="102"/>
                    </a:lnTo>
                    <a:lnTo>
                      <a:pt x="535" y="110"/>
                    </a:lnTo>
                    <a:lnTo>
                      <a:pt x="535" y="118"/>
                    </a:lnTo>
                    <a:lnTo>
                      <a:pt x="535" y="127"/>
                    </a:lnTo>
                    <a:lnTo>
                      <a:pt x="544" y="135"/>
                    </a:lnTo>
                    <a:lnTo>
                      <a:pt x="544" y="152"/>
                    </a:lnTo>
                    <a:lnTo>
                      <a:pt x="552" y="152"/>
                    </a:lnTo>
                    <a:lnTo>
                      <a:pt x="552" y="161"/>
                    </a:lnTo>
                    <a:lnTo>
                      <a:pt x="544" y="169"/>
                    </a:lnTo>
                    <a:lnTo>
                      <a:pt x="552" y="178"/>
                    </a:lnTo>
                    <a:lnTo>
                      <a:pt x="552" y="169"/>
                    </a:lnTo>
                    <a:lnTo>
                      <a:pt x="561" y="169"/>
                    </a:lnTo>
                    <a:lnTo>
                      <a:pt x="561" y="178"/>
                    </a:lnTo>
                    <a:lnTo>
                      <a:pt x="569" y="178"/>
                    </a:lnTo>
                    <a:lnTo>
                      <a:pt x="569" y="203"/>
                    </a:lnTo>
                    <a:lnTo>
                      <a:pt x="578" y="254"/>
                    </a:lnTo>
                    <a:lnTo>
                      <a:pt x="586" y="271"/>
                    </a:lnTo>
                    <a:lnTo>
                      <a:pt x="586" y="279"/>
                    </a:lnTo>
                    <a:lnTo>
                      <a:pt x="586" y="313"/>
                    </a:lnTo>
                    <a:lnTo>
                      <a:pt x="586" y="364"/>
                    </a:lnTo>
                    <a:lnTo>
                      <a:pt x="586" y="373"/>
                    </a:lnTo>
                    <a:lnTo>
                      <a:pt x="595" y="415"/>
                    </a:lnTo>
                    <a:lnTo>
                      <a:pt x="603" y="440"/>
                    </a:lnTo>
                    <a:lnTo>
                      <a:pt x="603" y="457"/>
                    </a:lnTo>
                    <a:lnTo>
                      <a:pt x="603" y="466"/>
                    </a:lnTo>
                    <a:lnTo>
                      <a:pt x="612" y="474"/>
                    </a:lnTo>
                    <a:lnTo>
                      <a:pt x="595" y="500"/>
                    </a:lnTo>
                    <a:lnTo>
                      <a:pt x="603" y="508"/>
                    </a:lnTo>
                    <a:lnTo>
                      <a:pt x="595" y="525"/>
                    </a:lnTo>
                    <a:lnTo>
                      <a:pt x="595" y="534"/>
                    </a:lnTo>
                    <a:lnTo>
                      <a:pt x="586" y="534"/>
                    </a:lnTo>
                    <a:lnTo>
                      <a:pt x="578" y="551"/>
                    </a:lnTo>
                    <a:lnTo>
                      <a:pt x="578" y="542"/>
                    </a:lnTo>
                    <a:lnTo>
                      <a:pt x="586" y="525"/>
                    </a:lnTo>
                    <a:lnTo>
                      <a:pt x="586" y="517"/>
                    </a:lnTo>
                    <a:lnTo>
                      <a:pt x="586" y="508"/>
                    </a:lnTo>
                    <a:lnTo>
                      <a:pt x="552" y="500"/>
                    </a:lnTo>
                    <a:lnTo>
                      <a:pt x="544" y="500"/>
                    </a:lnTo>
                    <a:lnTo>
                      <a:pt x="535" y="500"/>
                    </a:lnTo>
                    <a:lnTo>
                      <a:pt x="502" y="483"/>
                    </a:lnTo>
                    <a:lnTo>
                      <a:pt x="493" y="483"/>
                    </a:lnTo>
                    <a:lnTo>
                      <a:pt x="493" y="474"/>
                    </a:lnTo>
                    <a:lnTo>
                      <a:pt x="485" y="474"/>
                    </a:lnTo>
                    <a:lnTo>
                      <a:pt x="476" y="474"/>
                    </a:lnTo>
                    <a:lnTo>
                      <a:pt x="468" y="474"/>
                    </a:lnTo>
                    <a:lnTo>
                      <a:pt x="459" y="466"/>
                    </a:lnTo>
                    <a:lnTo>
                      <a:pt x="459" y="457"/>
                    </a:lnTo>
                    <a:lnTo>
                      <a:pt x="451" y="449"/>
                    </a:lnTo>
                    <a:lnTo>
                      <a:pt x="451" y="440"/>
                    </a:lnTo>
                    <a:lnTo>
                      <a:pt x="451" y="432"/>
                    </a:lnTo>
                    <a:lnTo>
                      <a:pt x="442" y="432"/>
                    </a:lnTo>
                    <a:lnTo>
                      <a:pt x="434" y="432"/>
                    </a:lnTo>
                    <a:lnTo>
                      <a:pt x="425" y="423"/>
                    </a:lnTo>
                    <a:lnTo>
                      <a:pt x="417" y="415"/>
                    </a:lnTo>
                    <a:lnTo>
                      <a:pt x="408" y="415"/>
                    </a:lnTo>
                    <a:lnTo>
                      <a:pt x="349" y="432"/>
                    </a:lnTo>
                    <a:lnTo>
                      <a:pt x="306" y="440"/>
                    </a:lnTo>
                    <a:lnTo>
                      <a:pt x="272" y="449"/>
                    </a:lnTo>
                    <a:lnTo>
                      <a:pt x="213" y="457"/>
                    </a:lnTo>
                    <a:lnTo>
                      <a:pt x="196" y="466"/>
                    </a:lnTo>
                    <a:lnTo>
                      <a:pt x="153" y="474"/>
                    </a:lnTo>
                    <a:lnTo>
                      <a:pt x="145" y="474"/>
                    </a:lnTo>
                    <a:lnTo>
                      <a:pt x="85" y="483"/>
                    </a:lnTo>
                    <a:lnTo>
                      <a:pt x="77" y="483"/>
                    </a:lnTo>
                    <a:lnTo>
                      <a:pt x="26" y="500"/>
                    </a:lnTo>
                    <a:lnTo>
                      <a:pt x="9" y="500"/>
                    </a:lnTo>
                    <a:lnTo>
                      <a:pt x="0" y="466"/>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57" name="Freeform 356"/>
              <p:cNvSpPr>
                <a:spLocks/>
              </p:cNvSpPr>
              <p:nvPr/>
            </p:nvSpPr>
            <p:spPr bwMode="auto">
              <a:xfrm>
                <a:off x="5033" y="1597"/>
                <a:ext cx="195" cy="111"/>
              </a:xfrm>
              <a:custGeom>
                <a:avLst/>
                <a:gdLst>
                  <a:gd name="T0" fmla="*/ 34 w 195"/>
                  <a:gd name="T1" fmla="*/ 102 h 111"/>
                  <a:gd name="T2" fmla="*/ 17 w 195"/>
                  <a:gd name="T3" fmla="*/ 111 h 111"/>
                  <a:gd name="T4" fmla="*/ 25 w 195"/>
                  <a:gd name="T5" fmla="*/ 102 h 111"/>
                  <a:gd name="T6" fmla="*/ 25 w 195"/>
                  <a:gd name="T7" fmla="*/ 102 h 111"/>
                  <a:gd name="T8" fmla="*/ 17 w 195"/>
                  <a:gd name="T9" fmla="*/ 94 h 111"/>
                  <a:gd name="T10" fmla="*/ 17 w 195"/>
                  <a:gd name="T11" fmla="*/ 102 h 111"/>
                  <a:gd name="T12" fmla="*/ 17 w 195"/>
                  <a:gd name="T13" fmla="*/ 102 h 111"/>
                  <a:gd name="T14" fmla="*/ 8 w 195"/>
                  <a:gd name="T15" fmla="*/ 111 h 111"/>
                  <a:gd name="T16" fmla="*/ 0 w 195"/>
                  <a:gd name="T17" fmla="*/ 102 h 111"/>
                  <a:gd name="T18" fmla="*/ 8 w 195"/>
                  <a:gd name="T19" fmla="*/ 85 h 111"/>
                  <a:gd name="T20" fmla="*/ 8 w 195"/>
                  <a:gd name="T21" fmla="*/ 77 h 111"/>
                  <a:gd name="T22" fmla="*/ 25 w 195"/>
                  <a:gd name="T23" fmla="*/ 77 h 111"/>
                  <a:gd name="T24" fmla="*/ 25 w 195"/>
                  <a:gd name="T25" fmla="*/ 68 h 111"/>
                  <a:gd name="T26" fmla="*/ 34 w 195"/>
                  <a:gd name="T27" fmla="*/ 60 h 111"/>
                  <a:gd name="T28" fmla="*/ 51 w 195"/>
                  <a:gd name="T29" fmla="*/ 60 h 111"/>
                  <a:gd name="T30" fmla="*/ 51 w 195"/>
                  <a:gd name="T31" fmla="*/ 51 h 111"/>
                  <a:gd name="T32" fmla="*/ 76 w 195"/>
                  <a:gd name="T33" fmla="*/ 51 h 111"/>
                  <a:gd name="T34" fmla="*/ 76 w 195"/>
                  <a:gd name="T35" fmla="*/ 43 h 111"/>
                  <a:gd name="T36" fmla="*/ 85 w 195"/>
                  <a:gd name="T37" fmla="*/ 43 h 111"/>
                  <a:gd name="T38" fmla="*/ 127 w 195"/>
                  <a:gd name="T39" fmla="*/ 26 h 111"/>
                  <a:gd name="T40" fmla="*/ 144 w 195"/>
                  <a:gd name="T41" fmla="*/ 0 h 111"/>
                  <a:gd name="T42" fmla="*/ 153 w 195"/>
                  <a:gd name="T43" fmla="*/ 0 h 111"/>
                  <a:gd name="T44" fmla="*/ 144 w 195"/>
                  <a:gd name="T45" fmla="*/ 0 h 111"/>
                  <a:gd name="T46" fmla="*/ 144 w 195"/>
                  <a:gd name="T47" fmla="*/ 17 h 111"/>
                  <a:gd name="T48" fmla="*/ 136 w 195"/>
                  <a:gd name="T49" fmla="*/ 26 h 111"/>
                  <a:gd name="T50" fmla="*/ 127 w 195"/>
                  <a:gd name="T51" fmla="*/ 34 h 111"/>
                  <a:gd name="T52" fmla="*/ 144 w 195"/>
                  <a:gd name="T53" fmla="*/ 34 h 111"/>
                  <a:gd name="T54" fmla="*/ 153 w 195"/>
                  <a:gd name="T55" fmla="*/ 17 h 111"/>
                  <a:gd name="T56" fmla="*/ 161 w 195"/>
                  <a:gd name="T57" fmla="*/ 9 h 111"/>
                  <a:gd name="T58" fmla="*/ 178 w 195"/>
                  <a:gd name="T59" fmla="*/ 17 h 111"/>
                  <a:gd name="T60" fmla="*/ 187 w 195"/>
                  <a:gd name="T61" fmla="*/ 0 h 111"/>
                  <a:gd name="T62" fmla="*/ 195 w 195"/>
                  <a:gd name="T63" fmla="*/ 0 h 111"/>
                  <a:gd name="T64" fmla="*/ 187 w 195"/>
                  <a:gd name="T65" fmla="*/ 0 h 111"/>
                  <a:gd name="T66" fmla="*/ 136 w 195"/>
                  <a:gd name="T67" fmla="*/ 43 h 111"/>
                  <a:gd name="T68" fmla="*/ 59 w 195"/>
                  <a:gd name="T69" fmla="*/ 85 h 111"/>
                  <a:gd name="T70" fmla="*/ 34 w 195"/>
                  <a:gd name="T71" fmla="*/ 102 h 11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5"/>
                  <a:gd name="T109" fmla="*/ 0 h 111"/>
                  <a:gd name="T110" fmla="*/ 195 w 195"/>
                  <a:gd name="T111" fmla="*/ 111 h 11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5" h="111">
                    <a:moveTo>
                      <a:pt x="34" y="102"/>
                    </a:moveTo>
                    <a:lnTo>
                      <a:pt x="17" y="111"/>
                    </a:lnTo>
                    <a:lnTo>
                      <a:pt x="25" y="102"/>
                    </a:lnTo>
                    <a:lnTo>
                      <a:pt x="17" y="94"/>
                    </a:lnTo>
                    <a:lnTo>
                      <a:pt x="17" y="102"/>
                    </a:lnTo>
                    <a:lnTo>
                      <a:pt x="8" y="111"/>
                    </a:lnTo>
                    <a:lnTo>
                      <a:pt x="0" y="102"/>
                    </a:lnTo>
                    <a:lnTo>
                      <a:pt x="8" y="85"/>
                    </a:lnTo>
                    <a:lnTo>
                      <a:pt x="8" y="77"/>
                    </a:lnTo>
                    <a:lnTo>
                      <a:pt x="25" y="77"/>
                    </a:lnTo>
                    <a:lnTo>
                      <a:pt x="25" y="68"/>
                    </a:lnTo>
                    <a:lnTo>
                      <a:pt x="34" y="60"/>
                    </a:lnTo>
                    <a:lnTo>
                      <a:pt x="51" y="60"/>
                    </a:lnTo>
                    <a:lnTo>
                      <a:pt x="51" y="51"/>
                    </a:lnTo>
                    <a:lnTo>
                      <a:pt x="76" y="51"/>
                    </a:lnTo>
                    <a:lnTo>
                      <a:pt x="76" y="43"/>
                    </a:lnTo>
                    <a:lnTo>
                      <a:pt x="85" y="43"/>
                    </a:lnTo>
                    <a:lnTo>
                      <a:pt x="127" y="26"/>
                    </a:lnTo>
                    <a:lnTo>
                      <a:pt x="144" y="0"/>
                    </a:lnTo>
                    <a:lnTo>
                      <a:pt x="153" y="0"/>
                    </a:lnTo>
                    <a:lnTo>
                      <a:pt x="144" y="0"/>
                    </a:lnTo>
                    <a:lnTo>
                      <a:pt x="144" y="17"/>
                    </a:lnTo>
                    <a:lnTo>
                      <a:pt x="136" y="26"/>
                    </a:lnTo>
                    <a:lnTo>
                      <a:pt x="127" y="34"/>
                    </a:lnTo>
                    <a:lnTo>
                      <a:pt x="144" y="34"/>
                    </a:lnTo>
                    <a:lnTo>
                      <a:pt x="153" y="17"/>
                    </a:lnTo>
                    <a:lnTo>
                      <a:pt x="161" y="9"/>
                    </a:lnTo>
                    <a:lnTo>
                      <a:pt x="178" y="17"/>
                    </a:lnTo>
                    <a:lnTo>
                      <a:pt x="187" y="0"/>
                    </a:lnTo>
                    <a:lnTo>
                      <a:pt x="195" y="0"/>
                    </a:lnTo>
                    <a:lnTo>
                      <a:pt x="187" y="0"/>
                    </a:lnTo>
                    <a:lnTo>
                      <a:pt x="136" y="43"/>
                    </a:lnTo>
                    <a:lnTo>
                      <a:pt x="59" y="85"/>
                    </a:lnTo>
                    <a:lnTo>
                      <a:pt x="34" y="102"/>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58" name="Freeform 357"/>
              <p:cNvSpPr>
                <a:spLocks/>
              </p:cNvSpPr>
              <p:nvPr/>
            </p:nvSpPr>
            <p:spPr bwMode="auto">
              <a:xfrm>
                <a:off x="5109" y="1657"/>
                <a:ext cx="43" cy="25"/>
              </a:xfrm>
              <a:custGeom>
                <a:avLst/>
                <a:gdLst>
                  <a:gd name="T0" fmla="*/ 0 w 43"/>
                  <a:gd name="T1" fmla="*/ 25 h 25"/>
                  <a:gd name="T2" fmla="*/ 0 w 43"/>
                  <a:gd name="T3" fmla="*/ 25 h 25"/>
                  <a:gd name="T4" fmla="*/ 0 w 43"/>
                  <a:gd name="T5" fmla="*/ 25 h 25"/>
                  <a:gd name="T6" fmla="*/ 17 w 43"/>
                  <a:gd name="T7" fmla="*/ 17 h 25"/>
                  <a:gd name="T8" fmla="*/ 34 w 43"/>
                  <a:gd name="T9" fmla="*/ 8 h 25"/>
                  <a:gd name="T10" fmla="*/ 43 w 43"/>
                  <a:gd name="T11" fmla="*/ 0 h 25"/>
                  <a:gd name="T12" fmla="*/ 43 w 43"/>
                  <a:gd name="T13" fmla="*/ 0 h 25"/>
                  <a:gd name="T14" fmla="*/ 43 w 43"/>
                  <a:gd name="T15" fmla="*/ 0 h 25"/>
                  <a:gd name="T16" fmla="*/ 26 w 43"/>
                  <a:gd name="T17" fmla="*/ 8 h 25"/>
                  <a:gd name="T18" fmla="*/ 17 w 43"/>
                  <a:gd name="T19" fmla="*/ 17 h 25"/>
                  <a:gd name="T20" fmla="*/ 0 w 43"/>
                  <a:gd name="T21" fmla="*/ 25 h 25"/>
                  <a:gd name="T22" fmla="*/ 0 w 43"/>
                  <a:gd name="T23" fmla="*/ 25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25"/>
                  <a:gd name="T38" fmla="*/ 43 w 43"/>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25">
                    <a:moveTo>
                      <a:pt x="0" y="25"/>
                    </a:moveTo>
                    <a:lnTo>
                      <a:pt x="0" y="25"/>
                    </a:lnTo>
                    <a:lnTo>
                      <a:pt x="17" y="17"/>
                    </a:lnTo>
                    <a:lnTo>
                      <a:pt x="34" y="8"/>
                    </a:lnTo>
                    <a:lnTo>
                      <a:pt x="43" y="0"/>
                    </a:lnTo>
                    <a:lnTo>
                      <a:pt x="26" y="8"/>
                    </a:lnTo>
                    <a:lnTo>
                      <a:pt x="17" y="17"/>
                    </a:lnTo>
                    <a:lnTo>
                      <a:pt x="0" y="25"/>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59" name="Freeform 358"/>
              <p:cNvSpPr>
                <a:spLocks/>
              </p:cNvSpPr>
              <p:nvPr/>
            </p:nvSpPr>
            <p:spPr bwMode="auto">
              <a:xfrm>
                <a:off x="5016" y="1699"/>
                <a:ext cx="17" cy="25"/>
              </a:xfrm>
              <a:custGeom>
                <a:avLst/>
                <a:gdLst>
                  <a:gd name="T0" fmla="*/ 8 w 17"/>
                  <a:gd name="T1" fmla="*/ 25 h 25"/>
                  <a:gd name="T2" fmla="*/ 0 w 17"/>
                  <a:gd name="T3" fmla="*/ 17 h 25"/>
                  <a:gd name="T4" fmla="*/ 8 w 17"/>
                  <a:gd name="T5" fmla="*/ 9 h 25"/>
                  <a:gd name="T6" fmla="*/ 17 w 17"/>
                  <a:gd name="T7" fmla="*/ 0 h 25"/>
                  <a:gd name="T8" fmla="*/ 17 w 17"/>
                  <a:gd name="T9" fmla="*/ 9 h 25"/>
                  <a:gd name="T10" fmla="*/ 17 w 17"/>
                  <a:gd name="T11" fmla="*/ 17 h 25"/>
                  <a:gd name="T12" fmla="*/ 8 w 17"/>
                  <a:gd name="T13" fmla="*/ 17 h 25"/>
                  <a:gd name="T14" fmla="*/ 8 w 17"/>
                  <a:gd name="T15" fmla="*/ 25 h 25"/>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25"/>
                  <a:gd name="T26" fmla="*/ 17 w 17"/>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25">
                    <a:moveTo>
                      <a:pt x="8" y="25"/>
                    </a:moveTo>
                    <a:lnTo>
                      <a:pt x="0" y="17"/>
                    </a:lnTo>
                    <a:lnTo>
                      <a:pt x="8" y="9"/>
                    </a:lnTo>
                    <a:lnTo>
                      <a:pt x="17" y="0"/>
                    </a:lnTo>
                    <a:lnTo>
                      <a:pt x="17" y="9"/>
                    </a:lnTo>
                    <a:lnTo>
                      <a:pt x="17" y="17"/>
                    </a:lnTo>
                    <a:lnTo>
                      <a:pt x="8" y="17"/>
                    </a:lnTo>
                    <a:lnTo>
                      <a:pt x="8" y="25"/>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60" name="Freeform 359"/>
              <p:cNvSpPr>
                <a:spLocks/>
              </p:cNvSpPr>
              <p:nvPr/>
            </p:nvSpPr>
            <p:spPr bwMode="auto">
              <a:xfrm>
                <a:off x="4396" y="1555"/>
                <a:ext cx="586" cy="381"/>
              </a:xfrm>
              <a:custGeom>
                <a:avLst/>
                <a:gdLst>
                  <a:gd name="T0" fmla="*/ 255 w 586"/>
                  <a:gd name="T1" fmla="*/ 347 h 381"/>
                  <a:gd name="T2" fmla="*/ 195 w 586"/>
                  <a:gd name="T3" fmla="*/ 356 h 381"/>
                  <a:gd name="T4" fmla="*/ 119 w 586"/>
                  <a:gd name="T5" fmla="*/ 373 h 381"/>
                  <a:gd name="T6" fmla="*/ 42 w 586"/>
                  <a:gd name="T7" fmla="*/ 381 h 381"/>
                  <a:gd name="T8" fmla="*/ 34 w 586"/>
                  <a:gd name="T9" fmla="*/ 330 h 381"/>
                  <a:gd name="T10" fmla="*/ 25 w 586"/>
                  <a:gd name="T11" fmla="*/ 271 h 381"/>
                  <a:gd name="T12" fmla="*/ 17 w 586"/>
                  <a:gd name="T13" fmla="*/ 203 h 381"/>
                  <a:gd name="T14" fmla="*/ 0 w 586"/>
                  <a:gd name="T15" fmla="*/ 110 h 381"/>
                  <a:gd name="T16" fmla="*/ 68 w 586"/>
                  <a:gd name="T17" fmla="*/ 85 h 381"/>
                  <a:gd name="T18" fmla="*/ 144 w 586"/>
                  <a:gd name="T19" fmla="*/ 68 h 381"/>
                  <a:gd name="T20" fmla="*/ 255 w 586"/>
                  <a:gd name="T21" fmla="*/ 51 h 381"/>
                  <a:gd name="T22" fmla="*/ 331 w 586"/>
                  <a:gd name="T23" fmla="*/ 34 h 381"/>
                  <a:gd name="T24" fmla="*/ 408 w 586"/>
                  <a:gd name="T25" fmla="*/ 17 h 381"/>
                  <a:gd name="T26" fmla="*/ 476 w 586"/>
                  <a:gd name="T27" fmla="*/ 0 h 381"/>
                  <a:gd name="T28" fmla="*/ 493 w 586"/>
                  <a:gd name="T29" fmla="*/ 17 h 381"/>
                  <a:gd name="T30" fmla="*/ 501 w 586"/>
                  <a:gd name="T31" fmla="*/ 17 h 381"/>
                  <a:gd name="T32" fmla="*/ 510 w 586"/>
                  <a:gd name="T33" fmla="*/ 17 h 381"/>
                  <a:gd name="T34" fmla="*/ 510 w 586"/>
                  <a:gd name="T35" fmla="*/ 25 h 381"/>
                  <a:gd name="T36" fmla="*/ 518 w 586"/>
                  <a:gd name="T37" fmla="*/ 42 h 381"/>
                  <a:gd name="T38" fmla="*/ 518 w 586"/>
                  <a:gd name="T39" fmla="*/ 51 h 381"/>
                  <a:gd name="T40" fmla="*/ 535 w 586"/>
                  <a:gd name="T41" fmla="*/ 59 h 381"/>
                  <a:gd name="T42" fmla="*/ 544 w 586"/>
                  <a:gd name="T43" fmla="*/ 59 h 381"/>
                  <a:gd name="T44" fmla="*/ 552 w 586"/>
                  <a:gd name="T45" fmla="*/ 68 h 381"/>
                  <a:gd name="T46" fmla="*/ 552 w 586"/>
                  <a:gd name="T47" fmla="*/ 76 h 381"/>
                  <a:gd name="T48" fmla="*/ 544 w 586"/>
                  <a:gd name="T49" fmla="*/ 93 h 381"/>
                  <a:gd name="T50" fmla="*/ 544 w 586"/>
                  <a:gd name="T51" fmla="*/ 110 h 381"/>
                  <a:gd name="T52" fmla="*/ 544 w 586"/>
                  <a:gd name="T53" fmla="*/ 110 h 381"/>
                  <a:gd name="T54" fmla="*/ 535 w 586"/>
                  <a:gd name="T55" fmla="*/ 119 h 381"/>
                  <a:gd name="T56" fmla="*/ 527 w 586"/>
                  <a:gd name="T57" fmla="*/ 127 h 381"/>
                  <a:gd name="T58" fmla="*/ 535 w 586"/>
                  <a:gd name="T59" fmla="*/ 136 h 381"/>
                  <a:gd name="T60" fmla="*/ 535 w 586"/>
                  <a:gd name="T61" fmla="*/ 144 h 381"/>
                  <a:gd name="T62" fmla="*/ 527 w 586"/>
                  <a:gd name="T63" fmla="*/ 153 h 381"/>
                  <a:gd name="T64" fmla="*/ 527 w 586"/>
                  <a:gd name="T65" fmla="*/ 161 h 381"/>
                  <a:gd name="T66" fmla="*/ 527 w 586"/>
                  <a:gd name="T67" fmla="*/ 169 h 381"/>
                  <a:gd name="T68" fmla="*/ 535 w 586"/>
                  <a:gd name="T69" fmla="*/ 178 h 381"/>
                  <a:gd name="T70" fmla="*/ 544 w 586"/>
                  <a:gd name="T71" fmla="*/ 178 h 381"/>
                  <a:gd name="T72" fmla="*/ 552 w 586"/>
                  <a:gd name="T73" fmla="*/ 195 h 381"/>
                  <a:gd name="T74" fmla="*/ 561 w 586"/>
                  <a:gd name="T75" fmla="*/ 195 h 381"/>
                  <a:gd name="T76" fmla="*/ 569 w 586"/>
                  <a:gd name="T77" fmla="*/ 203 h 381"/>
                  <a:gd name="T78" fmla="*/ 586 w 586"/>
                  <a:gd name="T79" fmla="*/ 220 h 381"/>
                  <a:gd name="T80" fmla="*/ 577 w 586"/>
                  <a:gd name="T81" fmla="*/ 229 h 381"/>
                  <a:gd name="T82" fmla="*/ 569 w 586"/>
                  <a:gd name="T83" fmla="*/ 246 h 381"/>
                  <a:gd name="T84" fmla="*/ 561 w 586"/>
                  <a:gd name="T85" fmla="*/ 254 h 381"/>
                  <a:gd name="T86" fmla="*/ 552 w 586"/>
                  <a:gd name="T87" fmla="*/ 254 h 381"/>
                  <a:gd name="T88" fmla="*/ 552 w 586"/>
                  <a:gd name="T89" fmla="*/ 263 h 381"/>
                  <a:gd name="T90" fmla="*/ 535 w 586"/>
                  <a:gd name="T91" fmla="*/ 271 h 381"/>
                  <a:gd name="T92" fmla="*/ 518 w 586"/>
                  <a:gd name="T93" fmla="*/ 280 h 381"/>
                  <a:gd name="T94" fmla="*/ 501 w 586"/>
                  <a:gd name="T95" fmla="*/ 288 h 381"/>
                  <a:gd name="T96" fmla="*/ 467 w 586"/>
                  <a:gd name="T97" fmla="*/ 305 h 381"/>
                  <a:gd name="T98" fmla="*/ 408 w 586"/>
                  <a:gd name="T99" fmla="*/ 322 h 381"/>
                  <a:gd name="T100" fmla="*/ 340 w 586"/>
                  <a:gd name="T101" fmla="*/ 330 h 3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86"/>
                  <a:gd name="T154" fmla="*/ 0 h 381"/>
                  <a:gd name="T155" fmla="*/ 586 w 586"/>
                  <a:gd name="T156" fmla="*/ 381 h 38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86" h="381">
                    <a:moveTo>
                      <a:pt x="340" y="330"/>
                    </a:moveTo>
                    <a:lnTo>
                      <a:pt x="280" y="339"/>
                    </a:lnTo>
                    <a:lnTo>
                      <a:pt x="255" y="347"/>
                    </a:lnTo>
                    <a:lnTo>
                      <a:pt x="246" y="347"/>
                    </a:lnTo>
                    <a:lnTo>
                      <a:pt x="212" y="356"/>
                    </a:lnTo>
                    <a:lnTo>
                      <a:pt x="195" y="356"/>
                    </a:lnTo>
                    <a:lnTo>
                      <a:pt x="153" y="364"/>
                    </a:lnTo>
                    <a:lnTo>
                      <a:pt x="144" y="364"/>
                    </a:lnTo>
                    <a:lnTo>
                      <a:pt x="119" y="373"/>
                    </a:lnTo>
                    <a:lnTo>
                      <a:pt x="102" y="373"/>
                    </a:lnTo>
                    <a:lnTo>
                      <a:pt x="51" y="381"/>
                    </a:lnTo>
                    <a:lnTo>
                      <a:pt x="42" y="381"/>
                    </a:lnTo>
                    <a:lnTo>
                      <a:pt x="42" y="356"/>
                    </a:lnTo>
                    <a:lnTo>
                      <a:pt x="34" y="347"/>
                    </a:lnTo>
                    <a:lnTo>
                      <a:pt x="34" y="330"/>
                    </a:lnTo>
                    <a:lnTo>
                      <a:pt x="25" y="297"/>
                    </a:lnTo>
                    <a:lnTo>
                      <a:pt x="25" y="288"/>
                    </a:lnTo>
                    <a:lnTo>
                      <a:pt x="25" y="271"/>
                    </a:lnTo>
                    <a:lnTo>
                      <a:pt x="17" y="237"/>
                    </a:lnTo>
                    <a:lnTo>
                      <a:pt x="17" y="203"/>
                    </a:lnTo>
                    <a:lnTo>
                      <a:pt x="8" y="161"/>
                    </a:lnTo>
                    <a:lnTo>
                      <a:pt x="0" y="110"/>
                    </a:lnTo>
                    <a:lnTo>
                      <a:pt x="0" y="93"/>
                    </a:lnTo>
                    <a:lnTo>
                      <a:pt x="59" y="51"/>
                    </a:lnTo>
                    <a:lnTo>
                      <a:pt x="68" y="85"/>
                    </a:lnTo>
                    <a:lnTo>
                      <a:pt x="85" y="85"/>
                    </a:lnTo>
                    <a:lnTo>
                      <a:pt x="136" y="68"/>
                    </a:lnTo>
                    <a:lnTo>
                      <a:pt x="144" y="68"/>
                    </a:lnTo>
                    <a:lnTo>
                      <a:pt x="204" y="59"/>
                    </a:lnTo>
                    <a:lnTo>
                      <a:pt x="212" y="59"/>
                    </a:lnTo>
                    <a:lnTo>
                      <a:pt x="255" y="51"/>
                    </a:lnTo>
                    <a:lnTo>
                      <a:pt x="272" y="42"/>
                    </a:lnTo>
                    <a:lnTo>
                      <a:pt x="331" y="34"/>
                    </a:lnTo>
                    <a:lnTo>
                      <a:pt x="365" y="25"/>
                    </a:lnTo>
                    <a:lnTo>
                      <a:pt x="408" y="17"/>
                    </a:lnTo>
                    <a:lnTo>
                      <a:pt x="467" y="0"/>
                    </a:lnTo>
                    <a:lnTo>
                      <a:pt x="476" y="0"/>
                    </a:lnTo>
                    <a:lnTo>
                      <a:pt x="484" y="8"/>
                    </a:lnTo>
                    <a:lnTo>
                      <a:pt x="493" y="17"/>
                    </a:lnTo>
                    <a:lnTo>
                      <a:pt x="501" y="17"/>
                    </a:lnTo>
                    <a:lnTo>
                      <a:pt x="510" y="17"/>
                    </a:lnTo>
                    <a:lnTo>
                      <a:pt x="510" y="25"/>
                    </a:lnTo>
                    <a:lnTo>
                      <a:pt x="510" y="34"/>
                    </a:lnTo>
                    <a:lnTo>
                      <a:pt x="518" y="42"/>
                    </a:lnTo>
                    <a:lnTo>
                      <a:pt x="518" y="51"/>
                    </a:lnTo>
                    <a:lnTo>
                      <a:pt x="527" y="59"/>
                    </a:lnTo>
                    <a:lnTo>
                      <a:pt x="535" y="59"/>
                    </a:lnTo>
                    <a:lnTo>
                      <a:pt x="544" y="59"/>
                    </a:lnTo>
                    <a:lnTo>
                      <a:pt x="552" y="59"/>
                    </a:lnTo>
                    <a:lnTo>
                      <a:pt x="552" y="68"/>
                    </a:lnTo>
                    <a:lnTo>
                      <a:pt x="561" y="68"/>
                    </a:lnTo>
                    <a:lnTo>
                      <a:pt x="552" y="76"/>
                    </a:lnTo>
                    <a:lnTo>
                      <a:pt x="544" y="85"/>
                    </a:lnTo>
                    <a:lnTo>
                      <a:pt x="544" y="93"/>
                    </a:lnTo>
                    <a:lnTo>
                      <a:pt x="544" y="102"/>
                    </a:lnTo>
                    <a:lnTo>
                      <a:pt x="544" y="110"/>
                    </a:lnTo>
                    <a:lnTo>
                      <a:pt x="535" y="110"/>
                    </a:lnTo>
                    <a:lnTo>
                      <a:pt x="544" y="110"/>
                    </a:lnTo>
                    <a:lnTo>
                      <a:pt x="535" y="110"/>
                    </a:lnTo>
                    <a:lnTo>
                      <a:pt x="535" y="119"/>
                    </a:lnTo>
                    <a:lnTo>
                      <a:pt x="527" y="127"/>
                    </a:lnTo>
                    <a:lnTo>
                      <a:pt x="535" y="136"/>
                    </a:lnTo>
                    <a:lnTo>
                      <a:pt x="535" y="144"/>
                    </a:lnTo>
                    <a:lnTo>
                      <a:pt x="535" y="153"/>
                    </a:lnTo>
                    <a:lnTo>
                      <a:pt x="527" y="153"/>
                    </a:lnTo>
                    <a:lnTo>
                      <a:pt x="527" y="161"/>
                    </a:lnTo>
                    <a:lnTo>
                      <a:pt x="535" y="169"/>
                    </a:lnTo>
                    <a:lnTo>
                      <a:pt x="527" y="169"/>
                    </a:lnTo>
                    <a:lnTo>
                      <a:pt x="535" y="178"/>
                    </a:lnTo>
                    <a:lnTo>
                      <a:pt x="544" y="178"/>
                    </a:lnTo>
                    <a:lnTo>
                      <a:pt x="544" y="186"/>
                    </a:lnTo>
                    <a:lnTo>
                      <a:pt x="544" y="195"/>
                    </a:lnTo>
                    <a:lnTo>
                      <a:pt x="552" y="195"/>
                    </a:lnTo>
                    <a:lnTo>
                      <a:pt x="561" y="195"/>
                    </a:lnTo>
                    <a:lnTo>
                      <a:pt x="561" y="203"/>
                    </a:lnTo>
                    <a:lnTo>
                      <a:pt x="569" y="203"/>
                    </a:lnTo>
                    <a:lnTo>
                      <a:pt x="577" y="212"/>
                    </a:lnTo>
                    <a:lnTo>
                      <a:pt x="586" y="220"/>
                    </a:lnTo>
                    <a:lnTo>
                      <a:pt x="586" y="229"/>
                    </a:lnTo>
                    <a:lnTo>
                      <a:pt x="577" y="229"/>
                    </a:lnTo>
                    <a:lnTo>
                      <a:pt x="577" y="237"/>
                    </a:lnTo>
                    <a:lnTo>
                      <a:pt x="569" y="237"/>
                    </a:lnTo>
                    <a:lnTo>
                      <a:pt x="569" y="246"/>
                    </a:lnTo>
                    <a:lnTo>
                      <a:pt x="561" y="246"/>
                    </a:lnTo>
                    <a:lnTo>
                      <a:pt x="561" y="254"/>
                    </a:lnTo>
                    <a:lnTo>
                      <a:pt x="552" y="254"/>
                    </a:lnTo>
                    <a:lnTo>
                      <a:pt x="561" y="263"/>
                    </a:lnTo>
                    <a:lnTo>
                      <a:pt x="552" y="263"/>
                    </a:lnTo>
                    <a:lnTo>
                      <a:pt x="552" y="271"/>
                    </a:lnTo>
                    <a:lnTo>
                      <a:pt x="544" y="271"/>
                    </a:lnTo>
                    <a:lnTo>
                      <a:pt x="535" y="271"/>
                    </a:lnTo>
                    <a:lnTo>
                      <a:pt x="535" y="280"/>
                    </a:lnTo>
                    <a:lnTo>
                      <a:pt x="527" y="280"/>
                    </a:lnTo>
                    <a:lnTo>
                      <a:pt x="518" y="280"/>
                    </a:lnTo>
                    <a:lnTo>
                      <a:pt x="510" y="280"/>
                    </a:lnTo>
                    <a:lnTo>
                      <a:pt x="510" y="288"/>
                    </a:lnTo>
                    <a:lnTo>
                      <a:pt x="501" y="288"/>
                    </a:lnTo>
                    <a:lnTo>
                      <a:pt x="501" y="297"/>
                    </a:lnTo>
                    <a:lnTo>
                      <a:pt x="467" y="305"/>
                    </a:lnTo>
                    <a:lnTo>
                      <a:pt x="459" y="305"/>
                    </a:lnTo>
                    <a:lnTo>
                      <a:pt x="425" y="314"/>
                    </a:lnTo>
                    <a:lnTo>
                      <a:pt x="408" y="322"/>
                    </a:lnTo>
                    <a:lnTo>
                      <a:pt x="382" y="322"/>
                    </a:lnTo>
                    <a:lnTo>
                      <a:pt x="365" y="330"/>
                    </a:lnTo>
                    <a:lnTo>
                      <a:pt x="340" y="330"/>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61" name="Freeform 360"/>
              <p:cNvSpPr>
                <a:spLocks/>
              </p:cNvSpPr>
              <p:nvPr/>
            </p:nvSpPr>
            <p:spPr bwMode="auto">
              <a:xfrm>
                <a:off x="5041" y="1479"/>
                <a:ext cx="179" cy="169"/>
              </a:xfrm>
              <a:custGeom>
                <a:avLst/>
                <a:gdLst>
                  <a:gd name="T0" fmla="*/ 17 w 179"/>
                  <a:gd name="T1" fmla="*/ 101 h 169"/>
                  <a:gd name="T2" fmla="*/ 9 w 179"/>
                  <a:gd name="T3" fmla="*/ 76 h 169"/>
                  <a:gd name="T4" fmla="*/ 0 w 179"/>
                  <a:gd name="T5" fmla="*/ 34 h 169"/>
                  <a:gd name="T6" fmla="*/ 43 w 179"/>
                  <a:gd name="T7" fmla="*/ 25 h 169"/>
                  <a:gd name="T8" fmla="*/ 51 w 179"/>
                  <a:gd name="T9" fmla="*/ 25 h 169"/>
                  <a:gd name="T10" fmla="*/ 68 w 179"/>
                  <a:gd name="T11" fmla="*/ 17 h 169"/>
                  <a:gd name="T12" fmla="*/ 68 w 179"/>
                  <a:gd name="T13" fmla="*/ 25 h 169"/>
                  <a:gd name="T14" fmla="*/ 68 w 179"/>
                  <a:gd name="T15" fmla="*/ 17 h 169"/>
                  <a:gd name="T16" fmla="*/ 68 w 179"/>
                  <a:gd name="T17" fmla="*/ 17 h 169"/>
                  <a:gd name="T18" fmla="*/ 85 w 179"/>
                  <a:gd name="T19" fmla="*/ 17 h 169"/>
                  <a:gd name="T20" fmla="*/ 85 w 179"/>
                  <a:gd name="T21" fmla="*/ 17 h 169"/>
                  <a:gd name="T22" fmla="*/ 85 w 179"/>
                  <a:gd name="T23" fmla="*/ 17 h 169"/>
                  <a:gd name="T24" fmla="*/ 85 w 179"/>
                  <a:gd name="T25" fmla="*/ 17 h 169"/>
                  <a:gd name="T26" fmla="*/ 94 w 179"/>
                  <a:gd name="T27" fmla="*/ 8 h 169"/>
                  <a:gd name="T28" fmla="*/ 128 w 179"/>
                  <a:gd name="T29" fmla="*/ 0 h 169"/>
                  <a:gd name="T30" fmla="*/ 136 w 179"/>
                  <a:gd name="T31" fmla="*/ 0 h 169"/>
                  <a:gd name="T32" fmla="*/ 162 w 179"/>
                  <a:gd name="T33" fmla="*/ 0 h 169"/>
                  <a:gd name="T34" fmla="*/ 162 w 179"/>
                  <a:gd name="T35" fmla="*/ 0 h 169"/>
                  <a:gd name="T36" fmla="*/ 170 w 179"/>
                  <a:gd name="T37" fmla="*/ 34 h 169"/>
                  <a:gd name="T38" fmla="*/ 170 w 179"/>
                  <a:gd name="T39" fmla="*/ 42 h 169"/>
                  <a:gd name="T40" fmla="*/ 170 w 179"/>
                  <a:gd name="T41" fmla="*/ 51 h 169"/>
                  <a:gd name="T42" fmla="*/ 179 w 179"/>
                  <a:gd name="T43" fmla="*/ 68 h 169"/>
                  <a:gd name="T44" fmla="*/ 179 w 179"/>
                  <a:gd name="T45" fmla="*/ 76 h 169"/>
                  <a:gd name="T46" fmla="*/ 179 w 179"/>
                  <a:gd name="T47" fmla="*/ 84 h 169"/>
                  <a:gd name="T48" fmla="*/ 179 w 179"/>
                  <a:gd name="T49" fmla="*/ 84 h 169"/>
                  <a:gd name="T50" fmla="*/ 179 w 179"/>
                  <a:gd name="T51" fmla="*/ 84 h 169"/>
                  <a:gd name="T52" fmla="*/ 136 w 179"/>
                  <a:gd name="T53" fmla="*/ 101 h 169"/>
                  <a:gd name="T54" fmla="*/ 136 w 179"/>
                  <a:gd name="T55" fmla="*/ 101 h 169"/>
                  <a:gd name="T56" fmla="*/ 128 w 179"/>
                  <a:gd name="T57" fmla="*/ 93 h 169"/>
                  <a:gd name="T58" fmla="*/ 128 w 179"/>
                  <a:gd name="T59" fmla="*/ 101 h 169"/>
                  <a:gd name="T60" fmla="*/ 119 w 179"/>
                  <a:gd name="T61" fmla="*/ 110 h 169"/>
                  <a:gd name="T62" fmla="*/ 85 w 179"/>
                  <a:gd name="T63" fmla="*/ 118 h 169"/>
                  <a:gd name="T64" fmla="*/ 68 w 179"/>
                  <a:gd name="T65" fmla="*/ 135 h 169"/>
                  <a:gd name="T66" fmla="*/ 17 w 179"/>
                  <a:gd name="T67" fmla="*/ 169 h 169"/>
                  <a:gd name="T68" fmla="*/ 17 w 179"/>
                  <a:gd name="T69" fmla="*/ 169 h 169"/>
                  <a:gd name="T70" fmla="*/ 9 w 179"/>
                  <a:gd name="T71" fmla="*/ 161 h 169"/>
                  <a:gd name="T72" fmla="*/ 26 w 179"/>
                  <a:gd name="T73" fmla="*/ 135 h 169"/>
                  <a:gd name="T74" fmla="*/ 17 w 179"/>
                  <a:gd name="T75" fmla="*/ 127 h 169"/>
                  <a:gd name="T76" fmla="*/ 17 w 179"/>
                  <a:gd name="T77" fmla="*/ 118 h 169"/>
                  <a:gd name="T78" fmla="*/ 17 w 179"/>
                  <a:gd name="T79" fmla="*/ 101 h 169"/>
                  <a:gd name="T80" fmla="*/ 17 w 179"/>
                  <a:gd name="T81" fmla="*/ 101 h 1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9"/>
                  <a:gd name="T124" fmla="*/ 0 h 169"/>
                  <a:gd name="T125" fmla="*/ 179 w 179"/>
                  <a:gd name="T126" fmla="*/ 169 h 1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9" h="169">
                    <a:moveTo>
                      <a:pt x="17" y="101"/>
                    </a:moveTo>
                    <a:lnTo>
                      <a:pt x="9" y="76"/>
                    </a:lnTo>
                    <a:lnTo>
                      <a:pt x="0" y="34"/>
                    </a:lnTo>
                    <a:lnTo>
                      <a:pt x="43" y="25"/>
                    </a:lnTo>
                    <a:lnTo>
                      <a:pt x="51" y="25"/>
                    </a:lnTo>
                    <a:lnTo>
                      <a:pt x="68" y="17"/>
                    </a:lnTo>
                    <a:lnTo>
                      <a:pt x="68" y="25"/>
                    </a:lnTo>
                    <a:lnTo>
                      <a:pt x="68" y="17"/>
                    </a:lnTo>
                    <a:lnTo>
                      <a:pt x="85" y="17"/>
                    </a:lnTo>
                    <a:lnTo>
                      <a:pt x="94" y="8"/>
                    </a:lnTo>
                    <a:lnTo>
                      <a:pt x="128" y="0"/>
                    </a:lnTo>
                    <a:lnTo>
                      <a:pt x="136" y="0"/>
                    </a:lnTo>
                    <a:lnTo>
                      <a:pt x="162" y="0"/>
                    </a:lnTo>
                    <a:lnTo>
                      <a:pt x="170" y="34"/>
                    </a:lnTo>
                    <a:lnTo>
                      <a:pt x="170" y="42"/>
                    </a:lnTo>
                    <a:lnTo>
                      <a:pt x="170" y="51"/>
                    </a:lnTo>
                    <a:lnTo>
                      <a:pt x="179" y="68"/>
                    </a:lnTo>
                    <a:lnTo>
                      <a:pt x="179" y="76"/>
                    </a:lnTo>
                    <a:lnTo>
                      <a:pt x="179" y="84"/>
                    </a:lnTo>
                    <a:lnTo>
                      <a:pt x="136" y="101"/>
                    </a:lnTo>
                    <a:lnTo>
                      <a:pt x="128" y="93"/>
                    </a:lnTo>
                    <a:lnTo>
                      <a:pt x="128" y="101"/>
                    </a:lnTo>
                    <a:lnTo>
                      <a:pt x="119" y="110"/>
                    </a:lnTo>
                    <a:lnTo>
                      <a:pt x="85" y="118"/>
                    </a:lnTo>
                    <a:lnTo>
                      <a:pt x="68" y="135"/>
                    </a:lnTo>
                    <a:lnTo>
                      <a:pt x="17" y="169"/>
                    </a:lnTo>
                    <a:lnTo>
                      <a:pt x="9" y="161"/>
                    </a:lnTo>
                    <a:lnTo>
                      <a:pt x="26" y="135"/>
                    </a:lnTo>
                    <a:lnTo>
                      <a:pt x="17" y="127"/>
                    </a:lnTo>
                    <a:lnTo>
                      <a:pt x="17" y="118"/>
                    </a:lnTo>
                    <a:lnTo>
                      <a:pt x="17" y="101"/>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62" name="Freeform 361"/>
              <p:cNvSpPr>
                <a:spLocks/>
              </p:cNvSpPr>
              <p:nvPr/>
            </p:nvSpPr>
            <p:spPr bwMode="auto">
              <a:xfrm>
                <a:off x="5203" y="1462"/>
                <a:ext cx="59" cy="101"/>
              </a:xfrm>
              <a:custGeom>
                <a:avLst/>
                <a:gdLst>
                  <a:gd name="T0" fmla="*/ 8 w 59"/>
                  <a:gd name="T1" fmla="*/ 68 h 101"/>
                  <a:gd name="T2" fmla="*/ 8 w 59"/>
                  <a:gd name="T3" fmla="*/ 59 h 101"/>
                  <a:gd name="T4" fmla="*/ 8 w 59"/>
                  <a:gd name="T5" fmla="*/ 51 h 101"/>
                  <a:gd name="T6" fmla="*/ 0 w 59"/>
                  <a:gd name="T7" fmla="*/ 17 h 101"/>
                  <a:gd name="T8" fmla="*/ 25 w 59"/>
                  <a:gd name="T9" fmla="*/ 8 h 101"/>
                  <a:gd name="T10" fmla="*/ 34 w 59"/>
                  <a:gd name="T11" fmla="*/ 0 h 101"/>
                  <a:gd name="T12" fmla="*/ 34 w 59"/>
                  <a:gd name="T13" fmla="*/ 8 h 101"/>
                  <a:gd name="T14" fmla="*/ 42 w 59"/>
                  <a:gd name="T15" fmla="*/ 17 h 101"/>
                  <a:gd name="T16" fmla="*/ 42 w 59"/>
                  <a:gd name="T17" fmla="*/ 17 h 101"/>
                  <a:gd name="T18" fmla="*/ 42 w 59"/>
                  <a:gd name="T19" fmla="*/ 17 h 101"/>
                  <a:gd name="T20" fmla="*/ 42 w 59"/>
                  <a:gd name="T21" fmla="*/ 25 h 101"/>
                  <a:gd name="T22" fmla="*/ 51 w 59"/>
                  <a:gd name="T23" fmla="*/ 25 h 101"/>
                  <a:gd name="T24" fmla="*/ 51 w 59"/>
                  <a:gd name="T25" fmla="*/ 34 h 101"/>
                  <a:gd name="T26" fmla="*/ 51 w 59"/>
                  <a:gd name="T27" fmla="*/ 34 h 101"/>
                  <a:gd name="T28" fmla="*/ 59 w 59"/>
                  <a:gd name="T29" fmla="*/ 34 h 101"/>
                  <a:gd name="T30" fmla="*/ 59 w 59"/>
                  <a:gd name="T31" fmla="*/ 34 h 101"/>
                  <a:gd name="T32" fmla="*/ 59 w 59"/>
                  <a:gd name="T33" fmla="*/ 42 h 101"/>
                  <a:gd name="T34" fmla="*/ 51 w 59"/>
                  <a:gd name="T35" fmla="*/ 34 h 101"/>
                  <a:gd name="T36" fmla="*/ 42 w 59"/>
                  <a:gd name="T37" fmla="*/ 34 h 101"/>
                  <a:gd name="T38" fmla="*/ 51 w 59"/>
                  <a:gd name="T39" fmla="*/ 42 h 101"/>
                  <a:gd name="T40" fmla="*/ 42 w 59"/>
                  <a:gd name="T41" fmla="*/ 51 h 101"/>
                  <a:gd name="T42" fmla="*/ 51 w 59"/>
                  <a:gd name="T43" fmla="*/ 68 h 101"/>
                  <a:gd name="T44" fmla="*/ 51 w 59"/>
                  <a:gd name="T45" fmla="*/ 85 h 101"/>
                  <a:gd name="T46" fmla="*/ 25 w 59"/>
                  <a:gd name="T47" fmla="*/ 101 h 101"/>
                  <a:gd name="T48" fmla="*/ 17 w 59"/>
                  <a:gd name="T49" fmla="*/ 101 h 101"/>
                  <a:gd name="T50" fmla="*/ 17 w 59"/>
                  <a:gd name="T51" fmla="*/ 101 h 101"/>
                  <a:gd name="T52" fmla="*/ 17 w 59"/>
                  <a:gd name="T53" fmla="*/ 101 h 101"/>
                  <a:gd name="T54" fmla="*/ 17 w 59"/>
                  <a:gd name="T55" fmla="*/ 93 h 101"/>
                  <a:gd name="T56" fmla="*/ 17 w 59"/>
                  <a:gd name="T57" fmla="*/ 85 h 101"/>
                  <a:gd name="T58" fmla="*/ 8 w 59"/>
                  <a:gd name="T59" fmla="*/ 68 h 10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9"/>
                  <a:gd name="T91" fmla="*/ 0 h 101"/>
                  <a:gd name="T92" fmla="*/ 59 w 59"/>
                  <a:gd name="T93" fmla="*/ 101 h 10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9" h="101">
                    <a:moveTo>
                      <a:pt x="8" y="68"/>
                    </a:moveTo>
                    <a:lnTo>
                      <a:pt x="8" y="59"/>
                    </a:lnTo>
                    <a:lnTo>
                      <a:pt x="8" y="51"/>
                    </a:lnTo>
                    <a:lnTo>
                      <a:pt x="0" y="17"/>
                    </a:lnTo>
                    <a:lnTo>
                      <a:pt x="25" y="8"/>
                    </a:lnTo>
                    <a:lnTo>
                      <a:pt x="34" y="0"/>
                    </a:lnTo>
                    <a:lnTo>
                      <a:pt x="34" y="8"/>
                    </a:lnTo>
                    <a:lnTo>
                      <a:pt x="42" y="17"/>
                    </a:lnTo>
                    <a:lnTo>
                      <a:pt x="42" y="25"/>
                    </a:lnTo>
                    <a:lnTo>
                      <a:pt x="51" y="25"/>
                    </a:lnTo>
                    <a:lnTo>
                      <a:pt x="51" y="34"/>
                    </a:lnTo>
                    <a:lnTo>
                      <a:pt x="59" y="34"/>
                    </a:lnTo>
                    <a:lnTo>
                      <a:pt x="59" y="42"/>
                    </a:lnTo>
                    <a:lnTo>
                      <a:pt x="51" y="34"/>
                    </a:lnTo>
                    <a:lnTo>
                      <a:pt x="42" y="34"/>
                    </a:lnTo>
                    <a:lnTo>
                      <a:pt x="51" y="42"/>
                    </a:lnTo>
                    <a:lnTo>
                      <a:pt x="42" y="51"/>
                    </a:lnTo>
                    <a:lnTo>
                      <a:pt x="51" y="68"/>
                    </a:lnTo>
                    <a:lnTo>
                      <a:pt x="51" y="85"/>
                    </a:lnTo>
                    <a:lnTo>
                      <a:pt x="25" y="101"/>
                    </a:lnTo>
                    <a:lnTo>
                      <a:pt x="17" y="101"/>
                    </a:lnTo>
                    <a:lnTo>
                      <a:pt x="17" y="93"/>
                    </a:lnTo>
                    <a:lnTo>
                      <a:pt x="17" y="85"/>
                    </a:lnTo>
                    <a:lnTo>
                      <a:pt x="8" y="68"/>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63" name="Freeform 362"/>
              <p:cNvSpPr>
                <a:spLocks/>
              </p:cNvSpPr>
              <p:nvPr/>
            </p:nvSpPr>
            <p:spPr bwMode="auto">
              <a:xfrm>
                <a:off x="5271" y="1504"/>
                <a:ext cx="8" cy="26"/>
              </a:xfrm>
              <a:custGeom>
                <a:avLst/>
                <a:gdLst>
                  <a:gd name="T0" fmla="*/ 0 w 8"/>
                  <a:gd name="T1" fmla="*/ 0 h 26"/>
                  <a:gd name="T2" fmla="*/ 0 w 8"/>
                  <a:gd name="T3" fmla="*/ 0 h 26"/>
                  <a:gd name="T4" fmla="*/ 8 w 8"/>
                  <a:gd name="T5" fmla="*/ 17 h 26"/>
                  <a:gd name="T6" fmla="*/ 0 w 8"/>
                  <a:gd name="T7" fmla="*/ 26 h 26"/>
                  <a:gd name="T8" fmla="*/ 0 w 8"/>
                  <a:gd name="T9" fmla="*/ 0 h 26"/>
                  <a:gd name="T10" fmla="*/ 0 60000 65536"/>
                  <a:gd name="T11" fmla="*/ 0 60000 65536"/>
                  <a:gd name="T12" fmla="*/ 0 60000 65536"/>
                  <a:gd name="T13" fmla="*/ 0 60000 65536"/>
                  <a:gd name="T14" fmla="*/ 0 60000 65536"/>
                  <a:gd name="T15" fmla="*/ 0 w 8"/>
                  <a:gd name="T16" fmla="*/ 0 h 26"/>
                  <a:gd name="T17" fmla="*/ 8 w 8"/>
                  <a:gd name="T18" fmla="*/ 26 h 26"/>
                </a:gdLst>
                <a:ahLst/>
                <a:cxnLst>
                  <a:cxn ang="T10">
                    <a:pos x="T0" y="T1"/>
                  </a:cxn>
                  <a:cxn ang="T11">
                    <a:pos x="T2" y="T3"/>
                  </a:cxn>
                  <a:cxn ang="T12">
                    <a:pos x="T4" y="T5"/>
                  </a:cxn>
                  <a:cxn ang="T13">
                    <a:pos x="T6" y="T7"/>
                  </a:cxn>
                  <a:cxn ang="T14">
                    <a:pos x="T8" y="T9"/>
                  </a:cxn>
                </a:cxnLst>
                <a:rect l="T15" t="T16" r="T17" b="T18"/>
                <a:pathLst>
                  <a:path w="8" h="26">
                    <a:moveTo>
                      <a:pt x="0" y="0"/>
                    </a:moveTo>
                    <a:lnTo>
                      <a:pt x="0" y="0"/>
                    </a:lnTo>
                    <a:lnTo>
                      <a:pt x="8" y="17"/>
                    </a:lnTo>
                    <a:lnTo>
                      <a:pt x="0" y="26"/>
                    </a:lnTo>
                    <a:lnTo>
                      <a:pt x="0" y="0"/>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64" name="Freeform 363"/>
              <p:cNvSpPr>
                <a:spLocks/>
              </p:cNvSpPr>
              <p:nvPr/>
            </p:nvSpPr>
            <p:spPr bwMode="auto">
              <a:xfrm>
                <a:off x="5262" y="1513"/>
                <a:ext cx="9" cy="25"/>
              </a:xfrm>
              <a:custGeom>
                <a:avLst/>
                <a:gdLst>
                  <a:gd name="T0" fmla="*/ 0 w 9"/>
                  <a:gd name="T1" fmla="*/ 0 h 25"/>
                  <a:gd name="T2" fmla="*/ 9 w 9"/>
                  <a:gd name="T3" fmla="*/ 0 h 25"/>
                  <a:gd name="T4" fmla="*/ 9 w 9"/>
                  <a:gd name="T5" fmla="*/ 17 h 25"/>
                  <a:gd name="T6" fmla="*/ 0 w 9"/>
                  <a:gd name="T7" fmla="*/ 17 h 25"/>
                  <a:gd name="T8" fmla="*/ 0 w 9"/>
                  <a:gd name="T9" fmla="*/ 25 h 25"/>
                  <a:gd name="T10" fmla="*/ 0 w 9"/>
                  <a:gd name="T11" fmla="*/ 0 h 25"/>
                  <a:gd name="T12" fmla="*/ 0 60000 65536"/>
                  <a:gd name="T13" fmla="*/ 0 60000 65536"/>
                  <a:gd name="T14" fmla="*/ 0 60000 65536"/>
                  <a:gd name="T15" fmla="*/ 0 60000 65536"/>
                  <a:gd name="T16" fmla="*/ 0 60000 65536"/>
                  <a:gd name="T17" fmla="*/ 0 60000 65536"/>
                  <a:gd name="T18" fmla="*/ 0 w 9"/>
                  <a:gd name="T19" fmla="*/ 0 h 25"/>
                  <a:gd name="T20" fmla="*/ 9 w 9"/>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9" h="25">
                    <a:moveTo>
                      <a:pt x="0" y="0"/>
                    </a:moveTo>
                    <a:lnTo>
                      <a:pt x="9" y="0"/>
                    </a:lnTo>
                    <a:lnTo>
                      <a:pt x="9" y="17"/>
                    </a:lnTo>
                    <a:lnTo>
                      <a:pt x="0" y="17"/>
                    </a:lnTo>
                    <a:lnTo>
                      <a:pt x="0" y="25"/>
                    </a:lnTo>
                    <a:lnTo>
                      <a:pt x="0" y="0"/>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65" name="Freeform 364"/>
              <p:cNvSpPr>
                <a:spLocks/>
              </p:cNvSpPr>
              <p:nvPr/>
            </p:nvSpPr>
            <p:spPr bwMode="auto">
              <a:xfrm>
                <a:off x="4923" y="1623"/>
                <a:ext cx="127" cy="305"/>
              </a:xfrm>
              <a:custGeom>
                <a:avLst/>
                <a:gdLst>
                  <a:gd name="T0" fmla="*/ 0 w 127"/>
                  <a:gd name="T1" fmla="*/ 220 h 305"/>
                  <a:gd name="T2" fmla="*/ 0 w 127"/>
                  <a:gd name="T3" fmla="*/ 220 h 305"/>
                  <a:gd name="T4" fmla="*/ 8 w 127"/>
                  <a:gd name="T5" fmla="*/ 212 h 305"/>
                  <a:gd name="T6" fmla="*/ 8 w 127"/>
                  <a:gd name="T7" fmla="*/ 203 h 305"/>
                  <a:gd name="T8" fmla="*/ 25 w 127"/>
                  <a:gd name="T9" fmla="*/ 203 h 305"/>
                  <a:gd name="T10" fmla="*/ 34 w 127"/>
                  <a:gd name="T11" fmla="*/ 195 h 305"/>
                  <a:gd name="T12" fmla="*/ 25 w 127"/>
                  <a:gd name="T13" fmla="*/ 186 h 305"/>
                  <a:gd name="T14" fmla="*/ 34 w 127"/>
                  <a:gd name="T15" fmla="*/ 186 h 305"/>
                  <a:gd name="T16" fmla="*/ 34 w 127"/>
                  <a:gd name="T17" fmla="*/ 186 h 305"/>
                  <a:gd name="T18" fmla="*/ 42 w 127"/>
                  <a:gd name="T19" fmla="*/ 178 h 305"/>
                  <a:gd name="T20" fmla="*/ 50 w 127"/>
                  <a:gd name="T21" fmla="*/ 169 h 305"/>
                  <a:gd name="T22" fmla="*/ 59 w 127"/>
                  <a:gd name="T23" fmla="*/ 161 h 305"/>
                  <a:gd name="T24" fmla="*/ 59 w 127"/>
                  <a:gd name="T25" fmla="*/ 152 h 305"/>
                  <a:gd name="T26" fmla="*/ 42 w 127"/>
                  <a:gd name="T27" fmla="*/ 135 h 305"/>
                  <a:gd name="T28" fmla="*/ 34 w 127"/>
                  <a:gd name="T29" fmla="*/ 135 h 305"/>
                  <a:gd name="T30" fmla="*/ 34 w 127"/>
                  <a:gd name="T31" fmla="*/ 127 h 305"/>
                  <a:gd name="T32" fmla="*/ 25 w 127"/>
                  <a:gd name="T33" fmla="*/ 127 h 305"/>
                  <a:gd name="T34" fmla="*/ 17 w 127"/>
                  <a:gd name="T35" fmla="*/ 127 h 305"/>
                  <a:gd name="T36" fmla="*/ 17 w 127"/>
                  <a:gd name="T37" fmla="*/ 110 h 305"/>
                  <a:gd name="T38" fmla="*/ 8 w 127"/>
                  <a:gd name="T39" fmla="*/ 110 h 305"/>
                  <a:gd name="T40" fmla="*/ 8 w 127"/>
                  <a:gd name="T41" fmla="*/ 110 h 305"/>
                  <a:gd name="T42" fmla="*/ 0 w 127"/>
                  <a:gd name="T43" fmla="*/ 101 h 305"/>
                  <a:gd name="T44" fmla="*/ 8 w 127"/>
                  <a:gd name="T45" fmla="*/ 101 h 305"/>
                  <a:gd name="T46" fmla="*/ 0 w 127"/>
                  <a:gd name="T47" fmla="*/ 93 h 305"/>
                  <a:gd name="T48" fmla="*/ 0 w 127"/>
                  <a:gd name="T49" fmla="*/ 85 h 305"/>
                  <a:gd name="T50" fmla="*/ 8 w 127"/>
                  <a:gd name="T51" fmla="*/ 85 h 305"/>
                  <a:gd name="T52" fmla="*/ 8 w 127"/>
                  <a:gd name="T53" fmla="*/ 76 h 305"/>
                  <a:gd name="T54" fmla="*/ 8 w 127"/>
                  <a:gd name="T55" fmla="*/ 68 h 305"/>
                  <a:gd name="T56" fmla="*/ 8 w 127"/>
                  <a:gd name="T57" fmla="*/ 68 h 305"/>
                  <a:gd name="T58" fmla="*/ 0 w 127"/>
                  <a:gd name="T59" fmla="*/ 59 h 305"/>
                  <a:gd name="T60" fmla="*/ 8 w 127"/>
                  <a:gd name="T61" fmla="*/ 51 h 305"/>
                  <a:gd name="T62" fmla="*/ 8 w 127"/>
                  <a:gd name="T63" fmla="*/ 42 h 305"/>
                  <a:gd name="T64" fmla="*/ 8 w 127"/>
                  <a:gd name="T65" fmla="*/ 42 h 305"/>
                  <a:gd name="T66" fmla="*/ 17 w 127"/>
                  <a:gd name="T67" fmla="*/ 42 h 305"/>
                  <a:gd name="T68" fmla="*/ 17 w 127"/>
                  <a:gd name="T69" fmla="*/ 25 h 305"/>
                  <a:gd name="T70" fmla="*/ 17 w 127"/>
                  <a:gd name="T71" fmla="*/ 17 h 305"/>
                  <a:gd name="T72" fmla="*/ 25 w 127"/>
                  <a:gd name="T73" fmla="*/ 8 h 305"/>
                  <a:gd name="T74" fmla="*/ 67 w 127"/>
                  <a:gd name="T75" fmla="*/ 17 h 305"/>
                  <a:gd name="T76" fmla="*/ 84 w 127"/>
                  <a:gd name="T77" fmla="*/ 17 h 305"/>
                  <a:gd name="T78" fmla="*/ 118 w 127"/>
                  <a:gd name="T79" fmla="*/ 34 h 305"/>
                  <a:gd name="T80" fmla="*/ 118 w 127"/>
                  <a:gd name="T81" fmla="*/ 42 h 305"/>
                  <a:gd name="T82" fmla="*/ 110 w 127"/>
                  <a:gd name="T83" fmla="*/ 68 h 305"/>
                  <a:gd name="T84" fmla="*/ 101 w 127"/>
                  <a:gd name="T85" fmla="*/ 76 h 305"/>
                  <a:gd name="T86" fmla="*/ 101 w 127"/>
                  <a:gd name="T87" fmla="*/ 76 h 305"/>
                  <a:gd name="T88" fmla="*/ 93 w 127"/>
                  <a:gd name="T89" fmla="*/ 101 h 305"/>
                  <a:gd name="T90" fmla="*/ 101 w 127"/>
                  <a:gd name="T91" fmla="*/ 110 h 305"/>
                  <a:gd name="T92" fmla="*/ 127 w 127"/>
                  <a:gd name="T93" fmla="*/ 118 h 305"/>
                  <a:gd name="T94" fmla="*/ 127 w 127"/>
                  <a:gd name="T95" fmla="*/ 144 h 305"/>
                  <a:gd name="T96" fmla="*/ 127 w 127"/>
                  <a:gd name="T97" fmla="*/ 144 h 305"/>
                  <a:gd name="T98" fmla="*/ 118 w 127"/>
                  <a:gd name="T99" fmla="*/ 152 h 305"/>
                  <a:gd name="T100" fmla="*/ 127 w 127"/>
                  <a:gd name="T101" fmla="*/ 178 h 305"/>
                  <a:gd name="T102" fmla="*/ 127 w 127"/>
                  <a:gd name="T103" fmla="*/ 212 h 305"/>
                  <a:gd name="T104" fmla="*/ 118 w 127"/>
                  <a:gd name="T105" fmla="*/ 220 h 305"/>
                  <a:gd name="T106" fmla="*/ 110 w 127"/>
                  <a:gd name="T107" fmla="*/ 229 h 305"/>
                  <a:gd name="T108" fmla="*/ 110 w 127"/>
                  <a:gd name="T109" fmla="*/ 246 h 305"/>
                  <a:gd name="T110" fmla="*/ 93 w 127"/>
                  <a:gd name="T111" fmla="*/ 262 h 305"/>
                  <a:gd name="T112" fmla="*/ 84 w 127"/>
                  <a:gd name="T113" fmla="*/ 296 h 305"/>
                  <a:gd name="T114" fmla="*/ 84 w 127"/>
                  <a:gd name="T115" fmla="*/ 305 h 305"/>
                  <a:gd name="T116" fmla="*/ 76 w 127"/>
                  <a:gd name="T117" fmla="*/ 288 h 305"/>
                  <a:gd name="T118" fmla="*/ 59 w 127"/>
                  <a:gd name="T119" fmla="*/ 279 h 305"/>
                  <a:gd name="T120" fmla="*/ 17 w 127"/>
                  <a:gd name="T121" fmla="*/ 262 h 305"/>
                  <a:gd name="T122" fmla="*/ 0 w 127"/>
                  <a:gd name="T123" fmla="*/ 246 h 305"/>
                  <a:gd name="T124" fmla="*/ 0 w 127"/>
                  <a:gd name="T125" fmla="*/ 229 h 3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27"/>
                  <a:gd name="T190" fmla="*/ 0 h 305"/>
                  <a:gd name="T191" fmla="*/ 127 w 127"/>
                  <a:gd name="T192" fmla="*/ 305 h 30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27" h="305">
                    <a:moveTo>
                      <a:pt x="0" y="229"/>
                    </a:moveTo>
                    <a:lnTo>
                      <a:pt x="0" y="220"/>
                    </a:lnTo>
                    <a:lnTo>
                      <a:pt x="8" y="212"/>
                    </a:lnTo>
                    <a:lnTo>
                      <a:pt x="8" y="203"/>
                    </a:lnTo>
                    <a:lnTo>
                      <a:pt x="17" y="203"/>
                    </a:lnTo>
                    <a:lnTo>
                      <a:pt x="25" y="203"/>
                    </a:lnTo>
                    <a:lnTo>
                      <a:pt x="25" y="195"/>
                    </a:lnTo>
                    <a:lnTo>
                      <a:pt x="34" y="195"/>
                    </a:lnTo>
                    <a:lnTo>
                      <a:pt x="25" y="186"/>
                    </a:lnTo>
                    <a:lnTo>
                      <a:pt x="34" y="186"/>
                    </a:lnTo>
                    <a:lnTo>
                      <a:pt x="34" y="178"/>
                    </a:lnTo>
                    <a:lnTo>
                      <a:pt x="42" y="178"/>
                    </a:lnTo>
                    <a:lnTo>
                      <a:pt x="42" y="169"/>
                    </a:lnTo>
                    <a:lnTo>
                      <a:pt x="50" y="169"/>
                    </a:lnTo>
                    <a:lnTo>
                      <a:pt x="50" y="161"/>
                    </a:lnTo>
                    <a:lnTo>
                      <a:pt x="59" y="161"/>
                    </a:lnTo>
                    <a:lnTo>
                      <a:pt x="59" y="152"/>
                    </a:lnTo>
                    <a:lnTo>
                      <a:pt x="50" y="144"/>
                    </a:lnTo>
                    <a:lnTo>
                      <a:pt x="42" y="135"/>
                    </a:lnTo>
                    <a:lnTo>
                      <a:pt x="34" y="135"/>
                    </a:lnTo>
                    <a:lnTo>
                      <a:pt x="34" y="127"/>
                    </a:lnTo>
                    <a:lnTo>
                      <a:pt x="25" y="127"/>
                    </a:lnTo>
                    <a:lnTo>
                      <a:pt x="17" y="127"/>
                    </a:lnTo>
                    <a:lnTo>
                      <a:pt x="17" y="118"/>
                    </a:lnTo>
                    <a:lnTo>
                      <a:pt x="17" y="110"/>
                    </a:lnTo>
                    <a:lnTo>
                      <a:pt x="8" y="110"/>
                    </a:lnTo>
                    <a:lnTo>
                      <a:pt x="0" y="101"/>
                    </a:lnTo>
                    <a:lnTo>
                      <a:pt x="8" y="101"/>
                    </a:lnTo>
                    <a:lnTo>
                      <a:pt x="0" y="93"/>
                    </a:lnTo>
                    <a:lnTo>
                      <a:pt x="0" y="85"/>
                    </a:lnTo>
                    <a:lnTo>
                      <a:pt x="8" y="85"/>
                    </a:lnTo>
                    <a:lnTo>
                      <a:pt x="8" y="76"/>
                    </a:lnTo>
                    <a:lnTo>
                      <a:pt x="8" y="68"/>
                    </a:lnTo>
                    <a:lnTo>
                      <a:pt x="0" y="59"/>
                    </a:lnTo>
                    <a:lnTo>
                      <a:pt x="8" y="51"/>
                    </a:lnTo>
                    <a:lnTo>
                      <a:pt x="8" y="42"/>
                    </a:lnTo>
                    <a:lnTo>
                      <a:pt x="17" y="42"/>
                    </a:lnTo>
                    <a:lnTo>
                      <a:pt x="8" y="42"/>
                    </a:lnTo>
                    <a:lnTo>
                      <a:pt x="17" y="42"/>
                    </a:lnTo>
                    <a:lnTo>
                      <a:pt x="17" y="34"/>
                    </a:lnTo>
                    <a:lnTo>
                      <a:pt x="17" y="25"/>
                    </a:lnTo>
                    <a:lnTo>
                      <a:pt x="17" y="17"/>
                    </a:lnTo>
                    <a:lnTo>
                      <a:pt x="25" y="8"/>
                    </a:lnTo>
                    <a:lnTo>
                      <a:pt x="34" y="0"/>
                    </a:lnTo>
                    <a:lnTo>
                      <a:pt x="67" y="17"/>
                    </a:lnTo>
                    <a:lnTo>
                      <a:pt x="76" y="17"/>
                    </a:lnTo>
                    <a:lnTo>
                      <a:pt x="84" y="17"/>
                    </a:lnTo>
                    <a:lnTo>
                      <a:pt x="118" y="25"/>
                    </a:lnTo>
                    <a:lnTo>
                      <a:pt x="118" y="34"/>
                    </a:lnTo>
                    <a:lnTo>
                      <a:pt x="118" y="42"/>
                    </a:lnTo>
                    <a:lnTo>
                      <a:pt x="110" y="59"/>
                    </a:lnTo>
                    <a:lnTo>
                      <a:pt x="110" y="68"/>
                    </a:lnTo>
                    <a:lnTo>
                      <a:pt x="101" y="76"/>
                    </a:lnTo>
                    <a:lnTo>
                      <a:pt x="101" y="68"/>
                    </a:lnTo>
                    <a:lnTo>
                      <a:pt x="101" y="76"/>
                    </a:lnTo>
                    <a:lnTo>
                      <a:pt x="101" y="85"/>
                    </a:lnTo>
                    <a:lnTo>
                      <a:pt x="93" y="101"/>
                    </a:lnTo>
                    <a:lnTo>
                      <a:pt x="101" y="110"/>
                    </a:lnTo>
                    <a:lnTo>
                      <a:pt x="110" y="101"/>
                    </a:lnTo>
                    <a:lnTo>
                      <a:pt x="127" y="118"/>
                    </a:lnTo>
                    <a:lnTo>
                      <a:pt x="127" y="144"/>
                    </a:lnTo>
                    <a:lnTo>
                      <a:pt x="127" y="152"/>
                    </a:lnTo>
                    <a:lnTo>
                      <a:pt x="118" y="152"/>
                    </a:lnTo>
                    <a:lnTo>
                      <a:pt x="127" y="152"/>
                    </a:lnTo>
                    <a:lnTo>
                      <a:pt x="127" y="178"/>
                    </a:lnTo>
                    <a:lnTo>
                      <a:pt x="127" y="195"/>
                    </a:lnTo>
                    <a:lnTo>
                      <a:pt x="127" y="212"/>
                    </a:lnTo>
                    <a:lnTo>
                      <a:pt x="118" y="220"/>
                    </a:lnTo>
                    <a:lnTo>
                      <a:pt x="110" y="220"/>
                    </a:lnTo>
                    <a:lnTo>
                      <a:pt x="110" y="229"/>
                    </a:lnTo>
                    <a:lnTo>
                      <a:pt x="110" y="237"/>
                    </a:lnTo>
                    <a:lnTo>
                      <a:pt x="110" y="246"/>
                    </a:lnTo>
                    <a:lnTo>
                      <a:pt x="93" y="262"/>
                    </a:lnTo>
                    <a:lnTo>
                      <a:pt x="101" y="262"/>
                    </a:lnTo>
                    <a:lnTo>
                      <a:pt x="84" y="296"/>
                    </a:lnTo>
                    <a:lnTo>
                      <a:pt x="84" y="305"/>
                    </a:lnTo>
                    <a:lnTo>
                      <a:pt x="76" y="305"/>
                    </a:lnTo>
                    <a:lnTo>
                      <a:pt x="76" y="288"/>
                    </a:lnTo>
                    <a:lnTo>
                      <a:pt x="67" y="279"/>
                    </a:lnTo>
                    <a:lnTo>
                      <a:pt x="59" y="279"/>
                    </a:lnTo>
                    <a:lnTo>
                      <a:pt x="50" y="288"/>
                    </a:lnTo>
                    <a:lnTo>
                      <a:pt x="17" y="262"/>
                    </a:lnTo>
                    <a:lnTo>
                      <a:pt x="0" y="254"/>
                    </a:lnTo>
                    <a:lnTo>
                      <a:pt x="0" y="246"/>
                    </a:lnTo>
                    <a:lnTo>
                      <a:pt x="0" y="237"/>
                    </a:lnTo>
                    <a:lnTo>
                      <a:pt x="0" y="229"/>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66" name="Freeform 365"/>
              <p:cNvSpPr>
                <a:spLocks/>
              </p:cNvSpPr>
              <p:nvPr/>
            </p:nvSpPr>
            <p:spPr bwMode="auto">
              <a:xfrm>
                <a:off x="3725" y="1741"/>
                <a:ext cx="314" cy="543"/>
              </a:xfrm>
              <a:custGeom>
                <a:avLst/>
                <a:gdLst>
                  <a:gd name="T0" fmla="*/ 170 w 314"/>
                  <a:gd name="T1" fmla="*/ 475 h 543"/>
                  <a:gd name="T2" fmla="*/ 161 w 314"/>
                  <a:gd name="T3" fmla="*/ 483 h 543"/>
                  <a:gd name="T4" fmla="*/ 161 w 314"/>
                  <a:gd name="T5" fmla="*/ 492 h 543"/>
                  <a:gd name="T6" fmla="*/ 153 w 314"/>
                  <a:gd name="T7" fmla="*/ 500 h 543"/>
                  <a:gd name="T8" fmla="*/ 144 w 314"/>
                  <a:gd name="T9" fmla="*/ 517 h 543"/>
                  <a:gd name="T10" fmla="*/ 144 w 314"/>
                  <a:gd name="T11" fmla="*/ 509 h 543"/>
                  <a:gd name="T12" fmla="*/ 127 w 314"/>
                  <a:gd name="T13" fmla="*/ 500 h 543"/>
                  <a:gd name="T14" fmla="*/ 102 w 314"/>
                  <a:gd name="T15" fmla="*/ 509 h 543"/>
                  <a:gd name="T16" fmla="*/ 93 w 314"/>
                  <a:gd name="T17" fmla="*/ 526 h 543"/>
                  <a:gd name="T18" fmla="*/ 68 w 314"/>
                  <a:gd name="T19" fmla="*/ 517 h 543"/>
                  <a:gd name="T20" fmla="*/ 51 w 314"/>
                  <a:gd name="T21" fmla="*/ 517 h 543"/>
                  <a:gd name="T22" fmla="*/ 43 w 314"/>
                  <a:gd name="T23" fmla="*/ 517 h 543"/>
                  <a:gd name="T24" fmla="*/ 26 w 314"/>
                  <a:gd name="T25" fmla="*/ 526 h 543"/>
                  <a:gd name="T26" fmla="*/ 17 w 314"/>
                  <a:gd name="T27" fmla="*/ 534 h 543"/>
                  <a:gd name="T28" fmla="*/ 9 w 314"/>
                  <a:gd name="T29" fmla="*/ 534 h 543"/>
                  <a:gd name="T30" fmla="*/ 0 w 314"/>
                  <a:gd name="T31" fmla="*/ 526 h 543"/>
                  <a:gd name="T32" fmla="*/ 9 w 314"/>
                  <a:gd name="T33" fmla="*/ 517 h 543"/>
                  <a:gd name="T34" fmla="*/ 0 w 314"/>
                  <a:gd name="T35" fmla="*/ 517 h 543"/>
                  <a:gd name="T36" fmla="*/ 0 w 314"/>
                  <a:gd name="T37" fmla="*/ 509 h 543"/>
                  <a:gd name="T38" fmla="*/ 0 w 314"/>
                  <a:gd name="T39" fmla="*/ 500 h 543"/>
                  <a:gd name="T40" fmla="*/ 9 w 314"/>
                  <a:gd name="T41" fmla="*/ 483 h 543"/>
                  <a:gd name="T42" fmla="*/ 9 w 314"/>
                  <a:gd name="T43" fmla="*/ 475 h 543"/>
                  <a:gd name="T44" fmla="*/ 17 w 314"/>
                  <a:gd name="T45" fmla="*/ 475 h 543"/>
                  <a:gd name="T46" fmla="*/ 26 w 314"/>
                  <a:gd name="T47" fmla="*/ 450 h 543"/>
                  <a:gd name="T48" fmla="*/ 34 w 314"/>
                  <a:gd name="T49" fmla="*/ 441 h 543"/>
                  <a:gd name="T50" fmla="*/ 34 w 314"/>
                  <a:gd name="T51" fmla="*/ 424 h 543"/>
                  <a:gd name="T52" fmla="*/ 51 w 314"/>
                  <a:gd name="T53" fmla="*/ 407 h 543"/>
                  <a:gd name="T54" fmla="*/ 43 w 314"/>
                  <a:gd name="T55" fmla="*/ 390 h 543"/>
                  <a:gd name="T56" fmla="*/ 34 w 314"/>
                  <a:gd name="T57" fmla="*/ 382 h 543"/>
                  <a:gd name="T58" fmla="*/ 26 w 314"/>
                  <a:gd name="T59" fmla="*/ 365 h 543"/>
                  <a:gd name="T60" fmla="*/ 34 w 314"/>
                  <a:gd name="T61" fmla="*/ 356 h 543"/>
                  <a:gd name="T62" fmla="*/ 34 w 314"/>
                  <a:gd name="T63" fmla="*/ 339 h 543"/>
                  <a:gd name="T64" fmla="*/ 34 w 314"/>
                  <a:gd name="T65" fmla="*/ 297 h 543"/>
                  <a:gd name="T66" fmla="*/ 26 w 314"/>
                  <a:gd name="T67" fmla="*/ 153 h 543"/>
                  <a:gd name="T68" fmla="*/ 9 w 314"/>
                  <a:gd name="T69" fmla="*/ 26 h 543"/>
                  <a:gd name="T70" fmla="*/ 43 w 314"/>
                  <a:gd name="T71" fmla="*/ 34 h 543"/>
                  <a:gd name="T72" fmla="*/ 153 w 314"/>
                  <a:gd name="T73" fmla="*/ 9 h 543"/>
                  <a:gd name="T74" fmla="*/ 263 w 314"/>
                  <a:gd name="T75" fmla="*/ 0 h 543"/>
                  <a:gd name="T76" fmla="*/ 280 w 314"/>
                  <a:gd name="T77" fmla="*/ 60 h 543"/>
                  <a:gd name="T78" fmla="*/ 289 w 314"/>
                  <a:gd name="T79" fmla="*/ 144 h 543"/>
                  <a:gd name="T80" fmla="*/ 297 w 314"/>
                  <a:gd name="T81" fmla="*/ 255 h 543"/>
                  <a:gd name="T82" fmla="*/ 306 w 314"/>
                  <a:gd name="T83" fmla="*/ 339 h 543"/>
                  <a:gd name="T84" fmla="*/ 306 w 314"/>
                  <a:gd name="T85" fmla="*/ 348 h 543"/>
                  <a:gd name="T86" fmla="*/ 306 w 314"/>
                  <a:gd name="T87" fmla="*/ 365 h 543"/>
                  <a:gd name="T88" fmla="*/ 314 w 314"/>
                  <a:gd name="T89" fmla="*/ 373 h 543"/>
                  <a:gd name="T90" fmla="*/ 280 w 314"/>
                  <a:gd name="T91" fmla="*/ 390 h 543"/>
                  <a:gd name="T92" fmla="*/ 255 w 314"/>
                  <a:gd name="T93" fmla="*/ 390 h 543"/>
                  <a:gd name="T94" fmla="*/ 255 w 314"/>
                  <a:gd name="T95" fmla="*/ 416 h 543"/>
                  <a:gd name="T96" fmla="*/ 238 w 314"/>
                  <a:gd name="T97" fmla="*/ 450 h 543"/>
                  <a:gd name="T98" fmla="*/ 221 w 314"/>
                  <a:gd name="T99" fmla="*/ 458 h 543"/>
                  <a:gd name="T100" fmla="*/ 204 w 314"/>
                  <a:gd name="T101" fmla="*/ 492 h 543"/>
                  <a:gd name="T102" fmla="*/ 178 w 314"/>
                  <a:gd name="T103" fmla="*/ 492 h 543"/>
                  <a:gd name="T104" fmla="*/ 170 w 314"/>
                  <a:gd name="T105" fmla="*/ 475 h 54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14"/>
                  <a:gd name="T160" fmla="*/ 0 h 543"/>
                  <a:gd name="T161" fmla="*/ 314 w 314"/>
                  <a:gd name="T162" fmla="*/ 543 h 54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14" h="543">
                    <a:moveTo>
                      <a:pt x="170" y="475"/>
                    </a:moveTo>
                    <a:lnTo>
                      <a:pt x="170" y="466"/>
                    </a:lnTo>
                    <a:lnTo>
                      <a:pt x="161" y="466"/>
                    </a:lnTo>
                    <a:lnTo>
                      <a:pt x="161" y="475"/>
                    </a:lnTo>
                    <a:lnTo>
                      <a:pt x="170" y="475"/>
                    </a:lnTo>
                    <a:lnTo>
                      <a:pt x="161" y="483"/>
                    </a:lnTo>
                    <a:lnTo>
                      <a:pt x="161" y="492"/>
                    </a:lnTo>
                    <a:lnTo>
                      <a:pt x="153" y="492"/>
                    </a:lnTo>
                    <a:lnTo>
                      <a:pt x="153" y="500"/>
                    </a:lnTo>
                    <a:lnTo>
                      <a:pt x="153" y="509"/>
                    </a:lnTo>
                    <a:lnTo>
                      <a:pt x="144" y="509"/>
                    </a:lnTo>
                    <a:lnTo>
                      <a:pt x="144" y="517"/>
                    </a:lnTo>
                    <a:lnTo>
                      <a:pt x="144" y="509"/>
                    </a:lnTo>
                    <a:lnTo>
                      <a:pt x="136" y="509"/>
                    </a:lnTo>
                    <a:lnTo>
                      <a:pt x="127" y="500"/>
                    </a:lnTo>
                    <a:lnTo>
                      <a:pt x="119" y="500"/>
                    </a:lnTo>
                    <a:lnTo>
                      <a:pt x="119" y="509"/>
                    </a:lnTo>
                    <a:lnTo>
                      <a:pt x="110" y="509"/>
                    </a:lnTo>
                    <a:lnTo>
                      <a:pt x="102" y="509"/>
                    </a:lnTo>
                    <a:lnTo>
                      <a:pt x="102" y="517"/>
                    </a:lnTo>
                    <a:lnTo>
                      <a:pt x="102" y="526"/>
                    </a:lnTo>
                    <a:lnTo>
                      <a:pt x="93" y="526"/>
                    </a:lnTo>
                    <a:lnTo>
                      <a:pt x="85" y="526"/>
                    </a:lnTo>
                    <a:lnTo>
                      <a:pt x="85" y="517"/>
                    </a:lnTo>
                    <a:lnTo>
                      <a:pt x="76" y="517"/>
                    </a:lnTo>
                    <a:lnTo>
                      <a:pt x="68" y="517"/>
                    </a:lnTo>
                    <a:lnTo>
                      <a:pt x="59" y="517"/>
                    </a:lnTo>
                    <a:lnTo>
                      <a:pt x="43" y="509"/>
                    </a:lnTo>
                    <a:lnTo>
                      <a:pt x="43" y="517"/>
                    </a:lnTo>
                    <a:lnTo>
                      <a:pt x="51" y="517"/>
                    </a:lnTo>
                    <a:lnTo>
                      <a:pt x="51" y="526"/>
                    </a:lnTo>
                    <a:lnTo>
                      <a:pt x="43" y="526"/>
                    </a:lnTo>
                    <a:lnTo>
                      <a:pt x="43" y="517"/>
                    </a:lnTo>
                    <a:lnTo>
                      <a:pt x="34" y="517"/>
                    </a:lnTo>
                    <a:lnTo>
                      <a:pt x="26" y="526"/>
                    </a:lnTo>
                    <a:lnTo>
                      <a:pt x="17" y="517"/>
                    </a:lnTo>
                    <a:lnTo>
                      <a:pt x="17" y="526"/>
                    </a:lnTo>
                    <a:lnTo>
                      <a:pt x="17" y="534"/>
                    </a:lnTo>
                    <a:lnTo>
                      <a:pt x="17" y="543"/>
                    </a:lnTo>
                    <a:lnTo>
                      <a:pt x="9" y="534"/>
                    </a:lnTo>
                    <a:lnTo>
                      <a:pt x="0" y="534"/>
                    </a:lnTo>
                    <a:lnTo>
                      <a:pt x="9" y="534"/>
                    </a:lnTo>
                    <a:lnTo>
                      <a:pt x="0" y="526"/>
                    </a:lnTo>
                    <a:lnTo>
                      <a:pt x="9" y="526"/>
                    </a:lnTo>
                    <a:lnTo>
                      <a:pt x="9" y="517"/>
                    </a:lnTo>
                    <a:lnTo>
                      <a:pt x="0" y="517"/>
                    </a:lnTo>
                    <a:lnTo>
                      <a:pt x="9" y="517"/>
                    </a:lnTo>
                    <a:lnTo>
                      <a:pt x="0" y="509"/>
                    </a:lnTo>
                    <a:lnTo>
                      <a:pt x="0" y="500"/>
                    </a:lnTo>
                    <a:lnTo>
                      <a:pt x="9" y="500"/>
                    </a:lnTo>
                    <a:lnTo>
                      <a:pt x="0" y="500"/>
                    </a:lnTo>
                    <a:lnTo>
                      <a:pt x="9" y="492"/>
                    </a:lnTo>
                    <a:lnTo>
                      <a:pt x="9" y="483"/>
                    </a:lnTo>
                    <a:lnTo>
                      <a:pt x="9" y="475"/>
                    </a:lnTo>
                    <a:lnTo>
                      <a:pt x="9" y="466"/>
                    </a:lnTo>
                    <a:lnTo>
                      <a:pt x="9" y="475"/>
                    </a:lnTo>
                    <a:lnTo>
                      <a:pt x="17" y="466"/>
                    </a:lnTo>
                    <a:lnTo>
                      <a:pt x="17" y="475"/>
                    </a:lnTo>
                    <a:lnTo>
                      <a:pt x="17" y="466"/>
                    </a:lnTo>
                    <a:lnTo>
                      <a:pt x="26" y="458"/>
                    </a:lnTo>
                    <a:lnTo>
                      <a:pt x="26" y="450"/>
                    </a:lnTo>
                    <a:lnTo>
                      <a:pt x="34" y="450"/>
                    </a:lnTo>
                    <a:lnTo>
                      <a:pt x="34" y="441"/>
                    </a:lnTo>
                    <a:lnTo>
                      <a:pt x="34" y="433"/>
                    </a:lnTo>
                    <a:lnTo>
                      <a:pt x="34" y="424"/>
                    </a:lnTo>
                    <a:lnTo>
                      <a:pt x="43" y="424"/>
                    </a:lnTo>
                    <a:lnTo>
                      <a:pt x="43" y="416"/>
                    </a:lnTo>
                    <a:lnTo>
                      <a:pt x="51" y="407"/>
                    </a:lnTo>
                    <a:lnTo>
                      <a:pt x="43" y="407"/>
                    </a:lnTo>
                    <a:lnTo>
                      <a:pt x="43" y="399"/>
                    </a:lnTo>
                    <a:lnTo>
                      <a:pt x="43" y="390"/>
                    </a:lnTo>
                    <a:lnTo>
                      <a:pt x="43" y="382"/>
                    </a:lnTo>
                    <a:lnTo>
                      <a:pt x="34" y="382"/>
                    </a:lnTo>
                    <a:lnTo>
                      <a:pt x="34" y="373"/>
                    </a:lnTo>
                    <a:lnTo>
                      <a:pt x="34" y="365"/>
                    </a:lnTo>
                    <a:lnTo>
                      <a:pt x="26" y="365"/>
                    </a:lnTo>
                    <a:lnTo>
                      <a:pt x="26" y="356"/>
                    </a:lnTo>
                    <a:lnTo>
                      <a:pt x="34" y="356"/>
                    </a:lnTo>
                    <a:lnTo>
                      <a:pt x="34" y="348"/>
                    </a:lnTo>
                    <a:lnTo>
                      <a:pt x="34" y="339"/>
                    </a:lnTo>
                    <a:lnTo>
                      <a:pt x="26" y="339"/>
                    </a:lnTo>
                    <a:lnTo>
                      <a:pt x="34" y="331"/>
                    </a:lnTo>
                    <a:lnTo>
                      <a:pt x="34" y="314"/>
                    </a:lnTo>
                    <a:lnTo>
                      <a:pt x="34" y="297"/>
                    </a:lnTo>
                    <a:lnTo>
                      <a:pt x="34" y="263"/>
                    </a:lnTo>
                    <a:lnTo>
                      <a:pt x="26" y="229"/>
                    </a:lnTo>
                    <a:lnTo>
                      <a:pt x="26" y="187"/>
                    </a:lnTo>
                    <a:lnTo>
                      <a:pt x="26" y="153"/>
                    </a:lnTo>
                    <a:lnTo>
                      <a:pt x="17" y="119"/>
                    </a:lnTo>
                    <a:lnTo>
                      <a:pt x="17" y="102"/>
                    </a:lnTo>
                    <a:lnTo>
                      <a:pt x="17" y="85"/>
                    </a:lnTo>
                    <a:lnTo>
                      <a:pt x="17" y="60"/>
                    </a:lnTo>
                    <a:lnTo>
                      <a:pt x="9" y="26"/>
                    </a:lnTo>
                    <a:lnTo>
                      <a:pt x="17" y="34"/>
                    </a:lnTo>
                    <a:lnTo>
                      <a:pt x="26" y="34"/>
                    </a:lnTo>
                    <a:lnTo>
                      <a:pt x="17" y="34"/>
                    </a:lnTo>
                    <a:lnTo>
                      <a:pt x="26" y="34"/>
                    </a:lnTo>
                    <a:lnTo>
                      <a:pt x="43" y="34"/>
                    </a:lnTo>
                    <a:lnTo>
                      <a:pt x="68" y="26"/>
                    </a:lnTo>
                    <a:lnTo>
                      <a:pt x="76" y="17"/>
                    </a:lnTo>
                    <a:lnTo>
                      <a:pt x="102" y="17"/>
                    </a:lnTo>
                    <a:lnTo>
                      <a:pt x="136" y="9"/>
                    </a:lnTo>
                    <a:lnTo>
                      <a:pt x="153" y="9"/>
                    </a:lnTo>
                    <a:lnTo>
                      <a:pt x="178" y="9"/>
                    </a:lnTo>
                    <a:lnTo>
                      <a:pt x="187" y="9"/>
                    </a:lnTo>
                    <a:lnTo>
                      <a:pt x="221" y="0"/>
                    </a:lnTo>
                    <a:lnTo>
                      <a:pt x="229" y="0"/>
                    </a:lnTo>
                    <a:lnTo>
                      <a:pt x="263" y="0"/>
                    </a:lnTo>
                    <a:lnTo>
                      <a:pt x="272" y="0"/>
                    </a:lnTo>
                    <a:lnTo>
                      <a:pt x="272" y="26"/>
                    </a:lnTo>
                    <a:lnTo>
                      <a:pt x="272" y="43"/>
                    </a:lnTo>
                    <a:lnTo>
                      <a:pt x="280" y="60"/>
                    </a:lnTo>
                    <a:lnTo>
                      <a:pt x="280" y="94"/>
                    </a:lnTo>
                    <a:lnTo>
                      <a:pt x="280" y="102"/>
                    </a:lnTo>
                    <a:lnTo>
                      <a:pt x="289" y="128"/>
                    </a:lnTo>
                    <a:lnTo>
                      <a:pt x="289" y="144"/>
                    </a:lnTo>
                    <a:lnTo>
                      <a:pt x="289" y="178"/>
                    </a:lnTo>
                    <a:lnTo>
                      <a:pt x="297" y="221"/>
                    </a:lnTo>
                    <a:lnTo>
                      <a:pt x="297" y="229"/>
                    </a:lnTo>
                    <a:lnTo>
                      <a:pt x="297" y="255"/>
                    </a:lnTo>
                    <a:lnTo>
                      <a:pt x="297" y="280"/>
                    </a:lnTo>
                    <a:lnTo>
                      <a:pt x="306" y="280"/>
                    </a:lnTo>
                    <a:lnTo>
                      <a:pt x="306" y="314"/>
                    </a:lnTo>
                    <a:lnTo>
                      <a:pt x="306" y="339"/>
                    </a:lnTo>
                    <a:lnTo>
                      <a:pt x="297" y="339"/>
                    </a:lnTo>
                    <a:lnTo>
                      <a:pt x="297" y="348"/>
                    </a:lnTo>
                    <a:lnTo>
                      <a:pt x="306" y="348"/>
                    </a:lnTo>
                    <a:lnTo>
                      <a:pt x="306" y="356"/>
                    </a:lnTo>
                    <a:lnTo>
                      <a:pt x="306" y="365"/>
                    </a:lnTo>
                    <a:lnTo>
                      <a:pt x="314" y="365"/>
                    </a:lnTo>
                    <a:lnTo>
                      <a:pt x="314" y="373"/>
                    </a:lnTo>
                    <a:lnTo>
                      <a:pt x="297" y="382"/>
                    </a:lnTo>
                    <a:lnTo>
                      <a:pt x="289" y="382"/>
                    </a:lnTo>
                    <a:lnTo>
                      <a:pt x="280" y="390"/>
                    </a:lnTo>
                    <a:lnTo>
                      <a:pt x="272" y="390"/>
                    </a:lnTo>
                    <a:lnTo>
                      <a:pt x="263" y="390"/>
                    </a:lnTo>
                    <a:lnTo>
                      <a:pt x="255" y="390"/>
                    </a:lnTo>
                    <a:lnTo>
                      <a:pt x="255" y="399"/>
                    </a:lnTo>
                    <a:lnTo>
                      <a:pt x="255" y="407"/>
                    </a:lnTo>
                    <a:lnTo>
                      <a:pt x="255" y="416"/>
                    </a:lnTo>
                    <a:lnTo>
                      <a:pt x="246" y="424"/>
                    </a:lnTo>
                    <a:lnTo>
                      <a:pt x="238" y="433"/>
                    </a:lnTo>
                    <a:lnTo>
                      <a:pt x="238" y="441"/>
                    </a:lnTo>
                    <a:lnTo>
                      <a:pt x="238" y="450"/>
                    </a:lnTo>
                    <a:lnTo>
                      <a:pt x="229" y="458"/>
                    </a:lnTo>
                    <a:lnTo>
                      <a:pt x="221" y="450"/>
                    </a:lnTo>
                    <a:lnTo>
                      <a:pt x="221" y="458"/>
                    </a:lnTo>
                    <a:lnTo>
                      <a:pt x="212" y="466"/>
                    </a:lnTo>
                    <a:lnTo>
                      <a:pt x="212" y="483"/>
                    </a:lnTo>
                    <a:lnTo>
                      <a:pt x="212" y="492"/>
                    </a:lnTo>
                    <a:lnTo>
                      <a:pt x="204" y="492"/>
                    </a:lnTo>
                    <a:lnTo>
                      <a:pt x="195" y="492"/>
                    </a:lnTo>
                    <a:lnTo>
                      <a:pt x="187" y="492"/>
                    </a:lnTo>
                    <a:lnTo>
                      <a:pt x="178" y="492"/>
                    </a:lnTo>
                    <a:lnTo>
                      <a:pt x="178" y="483"/>
                    </a:lnTo>
                    <a:lnTo>
                      <a:pt x="178" y="475"/>
                    </a:lnTo>
                    <a:lnTo>
                      <a:pt x="170" y="475"/>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67" name="Freeform 366"/>
              <p:cNvSpPr>
                <a:spLocks/>
              </p:cNvSpPr>
              <p:nvPr/>
            </p:nvSpPr>
            <p:spPr bwMode="auto">
              <a:xfrm>
                <a:off x="217" y="1377"/>
                <a:ext cx="816" cy="1398"/>
              </a:xfrm>
              <a:custGeom>
                <a:avLst/>
                <a:gdLst>
                  <a:gd name="T0" fmla="*/ 145 w 816"/>
                  <a:gd name="T1" fmla="*/ 534 h 1398"/>
                  <a:gd name="T2" fmla="*/ 111 w 816"/>
                  <a:gd name="T3" fmla="*/ 517 h 1398"/>
                  <a:gd name="T4" fmla="*/ 102 w 816"/>
                  <a:gd name="T5" fmla="*/ 525 h 1398"/>
                  <a:gd name="T6" fmla="*/ 94 w 816"/>
                  <a:gd name="T7" fmla="*/ 534 h 1398"/>
                  <a:gd name="T8" fmla="*/ 85 w 816"/>
                  <a:gd name="T9" fmla="*/ 559 h 1398"/>
                  <a:gd name="T10" fmla="*/ 51 w 816"/>
                  <a:gd name="T11" fmla="*/ 525 h 1398"/>
                  <a:gd name="T12" fmla="*/ 51 w 816"/>
                  <a:gd name="T13" fmla="*/ 492 h 1398"/>
                  <a:gd name="T14" fmla="*/ 17 w 816"/>
                  <a:gd name="T15" fmla="*/ 415 h 1398"/>
                  <a:gd name="T16" fmla="*/ 26 w 816"/>
                  <a:gd name="T17" fmla="*/ 314 h 1398"/>
                  <a:gd name="T18" fmla="*/ 17 w 816"/>
                  <a:gd name="T19" fmla="*/ 237 h 1398"/>
                  <a:gd name="T20" fmla="*/ 43 w 816"/>
                  <a:gd name="T21" fmla="*/ 127 h 1398"/>
                  <a:gd name="T22" fmla="*/ 68 w 816"/>
                  <a:gd name="T23" fmla="*/ 34 h 1398"/>
                  <a:gd name="T24" fmla="*/ 111 w 816"/>
                  <a:gd name="T25" fmla="*/ 9 h 1398"/>
                  <a:gd name="T26" fmla="*/ 332 w 816"/>
                  <a:gd name="T27" fmla="*/ 68 h 1398"/>
                  <a:gd name="T28" fmla="*/ 391 w 816"/>
                  <a:gd name="T29" fmla="*/ 390 h 1398"/>
                  <a:gd name="T30" fmla="*/ 366 w 816"/>
                  <a:gd name="T31" fmla="*/ 466 h 1398"/>
                  <a:gd name="T32" fmla="*/ 391 w 816"/>
                  <a:gd name="T33" fmla="*/ 525 h 1398"/>
                  <a:gd name="T34" fmla="*/ 527 w 816"/>
                  <a:gd name="T35" fmla="*/ 729 h 1398"/>
                  <a:gd name="T36" fmla="*/ 782 w 816"/>
                  <a:gd name="T37" fmla="*/ 1102 h 1398"/>
                  <a:gd name="T38" fmla="*/ 782 w 816"/>
                  <a:gd name="T39" fmla="*/ 1119 h 1398"/>
                  <a:gd name="T40" fmla="*/ 790 w 816"/>
                  <a:gd name="T41" fmla="*/ 1144 h 1398"/>
                  <a:gd name="T42" fmla="*/ 790 w 816"/>
                  <a:gd name="T43" fmla="*/ 1161 h 1398"/>
                  <a:gd name="T44" fmla="*/ 799 w 816"/>
                  <a:gd name="T45" fmla="*/ 1178 h 1398"/>
                  <a:gd name="T46" fmla="*/ 816 w 816"/>
                  <a:gd name="T47" fmla="*/ 1195 h 1398"/>
                  <a:gd name="T48" fmla="*/ 816 w 816"/>
                  <a:gd name="T49" fmla="*/ 1203 h 1398"/>
                  <a:gd name="T50" fmla="*/ 782 w 816"/>
                  <a:gd name="T51" fmla="*/ 1220 h 1398"/>
                  <a:gd name="T52" fmla="*/ 765 w 816"/>
                  <a:gd name="T53" fmla="*/ 1237 h 1398"/>
                  <a:gd name="T54" fmla="*/ 765 w 816"/>
                  <a:gd name="T55" fmla="*/ 1254 h 1398"/>
                  <a:gd name="T56" fmla="*/ 756 w 816"/>
                  <a:gd name="T57" fmla="*/ 1271 h 1398"/>
                  <a:gd name="T58" fmla="*/ 756 w 816"/>
                  <a:gd name="T59" fmla="*/ 1288 h 1398"/>
                  <a:gd name="T60" fmla="*/ 739 w 816"/>
                  <a:gd name="T61" fmla="*/ 1305 h 1398"/>
                  <a:gd name="T62" fmla="*/ 731 w 816"/>
                  <a:gd name="T63" fmla="*/ 1313 h 1398"/>
                  <a:gd name="T64" fmla="*/ 731 w 816"/>
                  <a:gd name="T65" fmla="*/ 1339 h 1398"/>
                  <a:gd name="T66" fmla="*/ 731 w 816"/>
                  <a:gd name="T67" fmla="*/ 1347 h 1398"/>
                  <a:gd name="T68" fmla="*/ 739 w 816"/>
                  <a:gd name="T69" fmla="*/ 1356 h 1398"/>
                  <a:gd name="T70" fmla="*/ 739 w 816"/>
                  <a:gd name="T71" fmla="*/ 1381 h 1398"/>
                  <a:gd name="T72" fmla="*/ 731 w 816"/>
                  <a:gd name="T73" fmla="*/ 1390 h 1398"/>
                  <a:gd name="T74" fmla="*/ 731 w 816"/>
                  <a:gd name="T75" fmla="*/ 1390 h 1398"/>
                  <a:gd name="T76" fmla="*/ 714 w 816"/>
                  <a:gd name="T77" fmla="*/ 1390 h 1398"/>
                  <a:gd name="T78" fmla="*/ 451 w 816"/>
                  <a:gd name="T79" fmla="*/ 1339 h 1398"/>
                  <a:gd name="T80" fmla="*/ 451 w 816"/>
                  <a:gd name="T81" fmla="*/ 1339 h 1398"/>
                  <a:gd name="T82" fmla="*/ 451 w 816"/>
                  <a:gd name="T83" fmla="*/ 1263 h 1398"/>
                  <a:gd name="T84" fmla="*/ 366 w 816"/>
                  <a:gd name="T85" fmla="*/ 1186 h 1398"/>
                  <a:gd name="T86" fmla="*/ 366 w 816"/>
                  <a:gd name="T87" fmla="*/ 1161 h 1398"/>
                  <a:gd name="T88" fmla="*/ 289 w 816"/>
                  <a:gd name="T89" fmla="*/ 1110 h 1398"/>
                  <a:gd name="T90" fmla="*/ 230 w 816"/>
                  <a:gd name="T91" fmla="*/ 1059 h 1398"/>
                  <a:gd name="T92" fmla="*/ 170 w 816"/>
                  <a:gd name="T93" fmla="*/ 1025 h 1398"/>
                  <a:gd name="T94" fmla="*/ 170 w 816"/>
                  <a:gd name="T95" fmla="*/ 983 h 1398"/>
                  <a:gd name="T96" fmla="*/ 179 w 816"/>
                  <a:gd name="T97" fmla="*/ 949 h 1398"/>
                  <a:gd name="T98" fmla="*/ 162 w 816"/>
                  <a:gd name="T99" fmla="*/ 907 h 1398"/>
                  <a:gd name="T100" fmla="*/ 128 w 816"/>
                  <a:gd name="T101" fmla="*/ 847 h 1398"/>
                  <a:gd name="T102" fmla="*/ 94 w 816"/>
                  <a:gd name="T103" fmla="*/ 729 h 1398"/>
                  <a:gd name="T104" fmla="*/ 119 w 816"/>
                  <a:gd name="T105" fmla="*/ 703 h 1398"/>
                  <a:gd name="T106" fmla="*/ 85 w 816"/>
                  <a:gd name="T107" fmla="*/ 669 h 1398"/>
                  <a:gd name="T108" fmla="*/ 77 w 816"/>
                  <a:gd name="T109" fmla="*/ 610 h 1398"/>
                  <a:gd name="T110" fmla="*/ 94 w 816"/>
                  <a:gd name="T111" fmla="*/ 568 h 1398"/>
                  <a:gd name="T112" fmla="*/ 111 w 816"/>
                  <a:gd name="T113" fmla="*/ 619 h 1398"/>
                  <a:gd name="T114" fmla="*/ 102 w 816"/>
                  <a:gd name="T115" fmla="*/ 576 h 1398"/>
                  <a:gd name="T116" fmla="*/ 111 w 816"/>
                  <a:gd name="T117" fmla="*/ 542 h 1398"/>
                  <a:gd name="T118" fmla="*/ 179 w 816"/>
                  <a:gd name="T119" fmla="*/ 551 h 1398"/>
                  <a:gd name="T120" fmla="*/ 187 w 816"/>
                  <a:gd name="T121" fmla="*/ 551 h 139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16"/>
                  <a:gd name="T184" fmla="*/ 0 h 1398"/>
                  <a:gd name="T185" fmla="*/ 816 w 816"/>
                  <a:gd name="T186" fmla="*/ 1398 h 139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16" h="1398">
                    <a:moveTo>
                      <a:pt x="179" y="542"/>
                    </a:moveTo>
                    <a:lnTo>
                      <a:pt x="162" y="551"/>
                    </a:lnTo>
                    <a:lnTo>
                      <a:pt x="153" y="551"/>
                    </a:lnTo>
                    <a:lnTo>
                      <a:pt x="145" y="534"/>
                    </a:lnTo>
                    <a:lnTo>
                      <a:pt x="119" y="542"/>
                    </a:lnTo>
                    <a:lnTo>
                      <a:pt x="119" y="525"/>
                    </a:lnTo>
                    <a:lnTo>
                      <a:pt x="111" y="517"/>
                    </a:lnTo>
                    <a:lnTo>
                      <a:pt x="119" y="525"/>
                    </a:lnTo>
                    <a:lnTo>
                      <a:pt x="119" y="534"/>
                    </a:lnTo>
                    <a:lnTo>
                      <a:pt x="102" y="525"/>
                    </a:lnTo>
                    <a:lnTo>
                      <a:pt x="94" y="525"/>
                    </a:lnTo>
                    <a:lnTo>
                      <a:pt x="94" y="517"/>
                    </a:lnTo>
                    <a:lnTo>
                      <a:pt x="94" y="534"/>
                    </a:lnTo>
                    <a:lnTo>
                      <a:pt x="94" y="542"/>
                    </a:lnTo>
                    <a:lnTo>
                      <a:pt x="85" y="551"/>
                    </a:lnTo>
                    <a:lnTo>
                      <a:pt x="85" y="559"/>
                    </a:lnTo>
                    <a:lnTo>
                      <a:pt x="68" y="551"/>
                    </a:lnTo>
                    <a:lnTo>
                      <a:pt x="60" y="534"/>
                    </a:lnTo>
                    <a:lnTo>
                      <a:pt x="51" y="525"/>
                    </a:lnTo>
                    <a:lnTo>
                      <a:pt x="43" y="525"/>
                    </a:lnTo>
                    <a:lnTo>
                      <a:pt x="51" y="508"/>
                    </a:lnTo>
                    <a:lnTo>
                      <a:pt x="51" y="492"/>
                    </a:lnTo>
                    <a:lnTo>
                      <a:pt x="43" y="466"/>
                    </a:lnTo>
                    <a:lnTo>
                      <a:pt x="34" y="449"/>
                    </a:lnTo>
                    <a:lnTo>
                      <a:pt x="17" y="415"/>
                    </a:lnTo>
                    <a:lnTo>
                      <a:pt x="9" y="390"/>
                    </a:lnTo>
                    <a:lnTo>
                      <a:pt x="17" y="381"/>
                    </a:lnTo>
                    <a:lnTo>
                      <a:pt x="17" y="339"/>
                    </a:lnTo>
                    <a:lnTo>
                      <a:pt x="26" y="314"/>
                    </a:lnTo>
                    <a:lnTo>
                      <a:pt x="26" y="297"/>
                    </a:lnTo>
                    <a:lnTo>
                      <a:pt x="26" y="280"/>
                    </a:lnTo>
                    <a:lnTo>
                      <a:pt x="17" y="254"/>
                    </a:lnTo>
                    <a:lnTo>
                      <a:pt x="17" y="237"/>
                    </a:lnTo>
                    <a:lnTo>
                      <a:pt x="0" y="212"/>
                    </a:lnTo>
                    <a:lnTo>
                      <a:pt x="0" y="203"/>
                    </a:lnTo>
                    <a:lnTo>
                      <a:pt x="0" y="186"/>
                    </a:lnTo>
                    <a:lnTo>
                      <a:pt x="43" y="127"/>
                    </a:lnTo>
                    <a:lnTo>
                      <a:pt x="51" y="102"/>
                    </a:lnTo>
                    <a:lnTo>
                      <a:pt x="60" y="85"/>
                    </a:lnTo>
                    <a:lnTo>
                      <a:pt x="68" y="68"/>
                    </a:lnTo>
                    <a:lnTo>
                      <a:pt x="68" y="34"/>
                    </a:lnTo>
                    <a:lnTo>
                      <a:pt x="68" y="26"/>
                    </a:lnTo>
                    <a:lnTo>
                      <a:pt x="68" y="17"/>
                    </a:lnTo>
                    <a:lnTo>
                      <a:pt x="77" y="0"/>
                    </a:lnTo>
                    <a:lnTo>
                      <a:pt x="111" y="9"/>
                    </a:lnTo>
                    <a:lnTo>
                      <a:pt x="136" y="17"/>
                    </a:lnTo>
                    <a:lnTo>
                      <a:pt x="170" y="26"/>
                    </a:lnTo>
                    <a:lnTo>
                      <a:pt x="255" y="51"/>
                    </a:lnTo>
                    <a:lnTo>
                      <a:pt x="332" y="68"/>
                    </a:lnTo>
                    <a:lnTo>
                      <a:pt x="383" y="85"/>
                    </a:lnTo>
                    <a:lnTo>
                      <a:pt x="459" y="110"/>
                    </a:lnTo>
                    <a:lnTo>
                      <a:pt x="434" y="212"/>
                    </a:lnTo>
                    <a:lnTo>
                      <a:pt x="391" y="390"/>
                    </a:lnTo>
                    <a:lnTo>
                      <a:pt x="383" y="424"/>
                    </a:lnTo>
                    <a:lnTo>
                      <a:pt x="374" y="441"/>
                    </a:lnTo>
                    <a:lnTo>
                      <a:pt x="366" y="458"/>
                    </a:lnTo>
                    <a:lnTo>
                      <a:pt x="366" y="466"/>
                    </a:lnTo>
                    <a:lnTo>
                      <a:pt x="366" y="475"/>
                    </a:lnTo>
                    <a:lnTo>
                      <a:pt x="366" y="483"/>
                    </a:lnTo>
                    <a:lnTo>
                      <a:pt x="374" y="492"/>
                    </a:lnTo>
                    <a:lnTo>
                      <a:pt x="391" y="525"/>
                    </a:lnTo>
                    <a:lnTo>
                      <a:pt x="417" y="559"/>
                    </a:lnTo>
                    <a:lnTo>
                      <a:pt x="425" y="576"/>
                    </a:lnTo>
                    <a:lnTo>
                      <a:pt x="485" y="661"/>
                    </a:lnTo>
                    <a:lnTo>
                      <a:pt x="527" y="729"/>
                    </a:lnTo>
                    <a:lnTo>
                      <a:pt x="578" y="805"/>
                    </a:lnTo>
                    <a:lnTo>
                      <a:pt x="680" y="949"/>
                    </a:lnTo>
                    <a:lnTo>
                      <a:pt x="697" y="983"/>
                    </a:lnTo>
                    <a:lnTo>
                      <a:pt x="782" y="1102"/>
                    </a:lnTo>
                    <a:lnTo>
                      <a:pt x="782" y="1110"/>
                    </a:lnTo>
                    <a:lnTo>
                      <a:pt x="782" y="1119"/>
                    </a:lnTo>
                    <a:lnTo>
                      <a:pt x="782" y="1127"/>
                    </a:lnTo>
                    <a:lnTo>
                      <a:pt x="782" y="1135"/>
                    </a:lnTo>
                    <a:lnTo>
                      <a:pt x="790" y="1144"/>
                    </a:lnTo>
                    <a:lnTo>
                      <a:pt x="790" y="1161"/>
                    </a:lnTo>
                    <a:lnTo>
                      <a:pt x="799" y="1169"/>
                    </a:lnTo>
                    <a:lnTo>
                      <a:pt x="790" y="1178"/>
                    </a:lnTo>
                    <a:lnTo>
                      <a:pt x="799" y="1178"/>
                    </a:lnTo>
                    <a:lnTo>
                      <a:pt x="799" y="1186"/>
                    </a:lnTo>
                    <a:lnTo>
                      <a:pt x="807" y="1186"/>
                    </a:lnTo>
                    <a:lnTo>
                      <a:pt x="816" y="1195"/>
                    </a:lnTo>
                    <a:lnTo>
                      <a:pt x="816" y="1203"/>
                    </a:lnTo>
                    <a:lnTo>
                      <a:pt x="799" y="1212"/>
                    </a:lnTo>
                    <a:lnTo>
                      <a:pt x="799" y="1220"/>
                    </a:lnTo>
                    <a:lnTo>
                      <a:pt x="790" y="1220"/>
                    </a:lnTo>
                    <a:lnTo>
                      <a:pt x="782" y="1220"/>
                    </a:lnTo>
                    <a:lnTo>
                      <a:pt x="782" y="1229"/>
                    </a:lnTo>
                    <a:lnTo>
                      <a:pt x="765" y="1237"/>
                    </a:lnTo>
                    <a:lnTo>
                      <a:pt x="765" y="1246"/>
                    </a:lnTo>
                    <a:lnTo>
                      <a:pt x="765" y="1254"/>
                    </a:lnTo>
                    <a:lnTo>
                      <a:pt x="765" y="1263"/>
                    </a:lnTo>
                    <a:lnTo>
                      <a:pt x="765" y="1271"/>
                    </a:lnTo>
                    <a:lnTo>
                      <a:pt x="756" y="1271"/>
                    </a:lnTo>
                    <a:lnTo>
                      <a:pt x="756" y="1280"/>
                    </a:lnTo>
                    <a:lnTo>
                      <a:pt x="756" y="1288"/>
                    </a:lnTo>
                    <a:lnTo>
                      <a:pt x="748" y="1296"/>
                    </a:lnTo>
                    <a:lnTo>
                      <a:pt x="739" y="1305"/>
                    </a:lnTo>
                    <a:lnTo>
                      <a:pt x="731" y="1305"/>
                    </a:lnTo>
                    <a:lnTo>
                      <a:pt x="731" y="1313"/>
                    </a:lnTo>
                    <a:lnTo>
                      <a:pt x="731" y="1322"/>
                    </a:lnTo>
                    <a:lnTo>
                      <a:pt x="731" y="1330"/>
                    </a:lnTo>
                    <a:lnTo>
                      <a:pt x="731" y="1339"/>
                    </a:lnTo>
                    <a:lnTo>
                      <a:pt x="722" y="1339"/>
                    </a:lnTo>
                    <a:lnTo>
                      <a:pt x="722" y="1347"/>
                    </a:lnTo>
                    <a:lnTo>
                      <a:pt x="731" y="1356"/>
                    </a:lnTo>
                    <a:lnTo>
                      <a:pt x="731" y="1347"/>
                    </a:lnTo>
                    <a:lnTo>
                      <a:pt x="731" y="1356"/>
                    </a:lnTo>
                    <a:lnTo>
                      <a:pt x="739" y="1356"/>
                    </a:lnTo>
                    <a:lnTo>
                      <a:pt x="748" y="1364"/>
                    </a:lnTo>
                    <a:lnTo>
                      <a:pt x="748" y="1373"/>
                    </a:lnTo>
                    <a:lnTo>
                      <a:pt x="748" y="1381"/>
                    </a:lnTo>
                    <a:lnTo>
                      <a:pt x="739" y="1381"/>
                    </a:lnTo>
                    <a:lnTo>
                      <a:pt x="739" y="1390"/>
                    </a:lnTo>
                    <a:lnTo>
                      <a:pt x="731" y="1390"/>
                    </a:lnTo>
                    <a:lnTo>
                      <a:pt x="731" y="1398"/>
                    </a:lnTo>
                    <a:lnTo>
                      <a:pt x="714" y="1390"/>
                    </a:lnTo>
                    <a:lnTo>
                      <a:pt x="570" y="1373"/>
                    </a:lnTo>
                    <a:lnTo>
                      <a:pt x="459" y="1356"/>
                    </a:lnTo>
                    <a:lnTo>
                      <a:pt x="451" y="1339"/>
                    </a:lnTo>
                    <a:lnTo>
                      <a:pt x="459" y="1356"/>
                    </a:lnTo>
                    <a:lnTo>
                      <a:pt x="459" y="1339"/>
                    </a:lnTo>
                    <a:lnTo>
                      <a:pt x="451" y="1330"/>
                    </a:lnTo>
                    <a:lnTo>
                      <a:pt x="451" y="1339"/>
                    </a:lnTo>
                    <a:lnTo>
                      <a:pt x="451" y="1313"/>
                    </a:lnTo>
                    <a:lnTo>
                      <a:pt x="451" y="1280"/>
                    </a:lnTo>
                    <a:lnTo>
                      <a:pt x="451" y="1263"/>
                    </a:lnTo>
                    <a:lnTo>
                      <a:pt x="434" y="1237"/>
                    </a:lnTo>
                    <a:lnTo>
                      <a:pt x="391" y="1186"/>
                    </a:lnTo>
                    <a:lnTo>
                      <a:pt x="374" y="1178"/>
                    </a:lnTo>
                    <a:lnTo>
                      <a:pt x="366" y="1186"/>
                    </a:lnTo>
                    <a:lnTo>
                      <a:pt x="357" y="1178"/>
                    </a:lnTo>
                    <a:lnTo>
                      <a:pt x="357" y="1169"/>
                    </a:lnTo>
                    <a:lnTo>
                      <a:pt x="366" y="1169"/>
                    </a:lnTo>
                    <a:lnTo>
                      <a:pt x="366" y="1161"/>
                    </a:lnTo>
                    <a:lnTo>
                      <a:pt x="357" y="1135"/>
                    </a:lnTo>
                    <a:lnTo>
                      <a:pt x="332" y="1135"/>
                    </a:lnTo>
                    <a:lnTo>
                      <a:pt x="315" y="1127"/>
                    </a:lnTo>
                    <a:lnTo>
                      <a:pt x="289" y="1110"/>
                    </a:lnTo>
                    <a:lnTo>
                      <a:pt x="289" y="1093"/>
                    </a:lnTo>
                    <a:lnTo>
                      <a:pt x="264" y="1068"/>
                    </a:lnTo>
                    <a:lnTo>
                      <a:pt x="255" y="1068"/>
                    </a:lnTo>
                    <a:lnTo>
                      <a:pt x="230" y="1059"/>
                    </a:lnTo>
                    <a:lnTo>
                      <a:pt x="213" y="1051"/>
                    </a:lnTo>
                    <a:lnTo>
                      <a:pt x="204" y="1042"/>
                    </a:lnTo>
                    <a:lnTo>
                      <a:pt x="170" y="1034"/>
                    </a:lnTo>
                    <a:lnTo>
                      <a:pt x="170" y="1025"/>
                    </a:lnTo>
                    <a:lnTo>
                      <a:pt x="153" y="1017"/>
                    </a:lnTo>
                    <a:lnTo>
                      <a:pt x="162" y="1000"/>
                    </a:lnTo>
                    <a:lnTo>
                      <a:pt x="162" y="991"/>
                    </a:lnTo>
                    <a:lnTo>
                      <a:pt x="170" y="983"/>
                    </a:lnTo>
                    <a:lnTo>
                      <a:pt x="162" y="974"/>
                    </a:lnTo>
                    <a:lnTo>
                      <a:pt x="170" y="966"/>
                    </a:lnTo>
                    <a:lnTo>
                      <a:pt x="179" y="958"/>
                    </a:lnTo>
                    <a:lnTo>
                      <a:pt x="179" y="949"/>
                    </a:lnTo>
                    <a:lnTo>
                      <a:pt x="153" y="932"/>
                    </a:lnTo>
                    <a:lnTo>
                      <a:pt x="153" y="924"/>
                    </a:lnTo>
                    <a:lnTo>
                      <a:pt x="162" y="915"/>
                    </a:lnTo>
                    <a:lnTo>
                      <a:pt x="162" y="907"/>
                    </a:lnTo>
                    <a:lnTo>
                      <a:pt x="153" y="898"/>
                    </a:lnTo>
                    <a:lnTo>
                      <a:pt x="136" y="873"/>
                    </a:lnTo>
                    <a:lnTo>
                      <a:pt x="128" y="864"/>
                    </a:lnTo>
                    <a:lnTo>
                      <a:pt x="128" y="847"/>
                    </a:lnTo>
                    <a:lnTo>
                      <a:pt x="119" y="830"/>
                    </a:lnTo>
                    <a:lnTo>
                      <a:pt x="102" y="788"/>
                    </a:lnTo>
                    <a:lnTo>
                      <a:pt x="94" y="771"/>
                    </a:lnTo>
                    <a:lnTo>
                      <a:pt x="94" y="729"/>
                    </a:lnTo>
                    <a:lnTo>
                      <a:pt x="102" y="729"/>
                    </a:lnTo>
                    <a:lnTo>
                      <a:pt x="111" y="729"/>
                    </a:lnTo>
                    <a:lnTo>
                      <a:pt x="119" y="703"/>
                    </a:lnTo>
                    <a:lnTo>
                      <a:pt x="111" y="686"/>
                    </a:lnTo>
                    <a:lnTo>
                      <a:pt x="94" y="686"/>
                    </a:lnTo>
                    <a:lnTo>
                      <a:pt x="85" y="669"/>
                    </a:lnTo>
                    <a:lnTo>
                      <a:pt x="77" y="661"/>
                    </a:lnTo>
                    <a:lnTo>
                      <a:pt x="68" y="636"/>
                    </a:lnTo>
                    <a:lnTo>
                      <a:pt x="77" y="627"/>
                    </a:lnTo>
                    <a:lnTo>
                      <a:pt x="77" y="610"/>
                    </a:lnTo>
                    <a:lnTo>
                      <a:pt x="68" y="602"/>
                    </a:lnTo>
                    <a:lnTo>
                      <a:pt x="77" y="576"/>
                    </a:lnTo>
                    <a:lnTo>
                      <a:pt x="85" y="568"/>
                    </a:lnTo>
                    <a:lnTo>
                      <a:pt x="94" y="568"/>
                    </a:lnTo>
                    <a:lnTo>
                      <a:pt x="94" y="576"/>
                    </a:lnTo>
                    <a:lnTo>
                      <a:pt x="94" y="585"/>
                    </a:lnTo>
                    <a:lnTo>
                      <a:pt x="85" y="593"/>
                    </a:lnTo>
                    <a:lnTo>
                      <a:pt x="111" y="619"/>
                    </a:lnTo>
                    <a:lnTo>
                      <a:pt x="119" y="619"/>
                    </a:lnTo>
                    <a:lnTo>
                      <a:pt x="111" y="610"/>
                    </a:lnTo>
                    <a:lnTo>
                      <a:pt x="111" y="585"/>
                    </a:lnTo>
                    <a:lnTo>
                      <a:pt x="102" y="576"/>
                    </a:lnTo>
                    <a:lnTo>
                      <a:pt x="102" y="559"/>
                    </a:lnTo>
                    <a:lnTo>
                      <a:pt x="102" y="551"/>
                    </a:lnTo>
                    <a:lnTo>
                      <a:pt x="111" y="542"/>
                    </a:lnTo>
                    <a:lnTo>
                      <a:pt x="136" y="551"/>
                    </a:lnTo>
                    <a:lnTo>
                      <a:pt x="170" y="559"/>
                    </a:lnTo>
                    <a:lnTo>
                      <a:pt x="170" y="551"/>
                    </a:lnTo>
                    <a:lnTo>
                      <a:pt x="179" y="551"/>
                    </a:lnTo>
                    <a:lnTo>
                      <a:pt x="179" y="559"/>
                    </a:lnTo>
                    <a:lnTo>
                      <a:pt x="187" y="559"/>
                    </a:lnTo>
                    <a:lnTo>
                      <a:pt x="187" y="551"/>
                    </a:lnTo>
                    <a:lnTo>
                      <a:pt x="170" y="551"/>
                    </a:lnTo>
                    <a:lnTo>
                      <a:pt x="179" y="542"/>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68" name="Freeform 367"/>
              <p:cNvSpPr>
                <a:spLocks/>
              </p:cNvSpPr>
              <p:nvPr/>
            </p:nvSpPr>
            <p:spPr bwMode="auto">
              <a:xfrm>
                <a:off x="3997" y="1648"/>
                <a:ext cx="424" cy="492"/>
              </a:xfrm>
              <a:custGeom>
                <a:avLst/>
                <a:gdLst>
                  <a:gd name="T0" fmla="*/ 187 w 424"/>
                  <a:gd name="T1" fmla="*/ 475 h 492"/>
                  <a:gd name="T2" fmla="*/ 170 w 424"/>
                  <a:gd name="T3" fmla="*/ 466 h 492"/>
                  <a:gd name="T4" fmla="*/ 161 w 424"/>
                  <a:gd name="T5" fmla="*/ 475 h 492"/>
                  <a:gd name="T6" fmla="*/ 144 w 424"/>
                  <a:gd name="T7" fmla="*/ 475 h 492"/>
                  <a:gd name="T8" fmla="*/ 127 w 424"/>
                  <a:gd name="T9" fmla="*/ 466 h 492"/>
                  <a:gd name="T10" fmla="*/ 102 w 424"/>
                  <a:gd name="T11" fmla="*/ 466 h 492"/>
                  <a:gd name="T12" fmla="*/ 93 w 424"/>
                  <a:gd name="T13" fmla="*/ 441 h 492"/>
                  <a:gd name="T14" fmla="*/ 76 w 424"/>
                  <a:gd name="T15" fmla="*/ 432 h 492"/>
                  <a:gd name="T16" fmla="*/ 68 w 424"/>
                  <a:gd name="T17" fmla="*/ 424 h 492"/>
                  <a:gd name="T18" fmla="*/ 42 w 424"/>
                  <a:gd name="T19" fmla="*/ 424 h 492"/>
                  <a:gd name="T20" fmla="*/ 34 w 424"/>
                  <a:gd name="T21" fmla="*/ 407 h 492"/>
                  <a:gd name="T22" fmla="*/ 25 w 424"/>
                  <a:gd name="T23" fmla="*/ 322 h 492"/>
                  <a:gd name="T24" fmla="*/ 17 w 424"/>
                  <a:gd name="T25" fmla="*/ 237 h 492"/>
                  <a:gd name="T26" fmla="*/ 8 w 424"/>
                  <a:gd name="T27" fmla="*/ 153 h 492"/>
                  <a:gd name="T28" fmla="*/ 0 w 424"/>
                  <a:gd name="T29" fmla="*/ 93 h 492"/>
                  <a:gd name="T30" fmla="*/ 93 w 424"/>
                  <a:gd name="T31" fmla="*/ 85 h 492"/>
                  <a:gd name="T32" fmla="*/ 187 w 424"/>
                  <a:gd name="T33" fmla="*/ 93 h 492"/>
                  <a:gd name="T34" fmla="*/ 195 w 424"/>
                  <a:gd name="T35" fmla="*/ 102 h 492"/>
                  <a:gd name="T36" fmla="*/ 272 w 424"/>
                  <a:gd name="T37" fmla="*/ 85 h 492"/>
                  <a:gd name="T38" fmla="*/ 357 w 424"/>
                  <a:gd name="T39" fmla="*/ 26 h 492"/>
                  <a:gd name="T40" fmla="*/ 407 w 424"/>
                  <a:gd name="T41" fmla="*/ 68 h 492"/>
                  <a:gd name="T42" fmla="*/ 424 w 424"/>
                  <a:gd name="T43" fmla="*/ 178 h 492"/>
                  <a:gd name="T44" fmla="*/ 407 w 424"/>
                  <a:gd name="T45" fmla="*/ 187 h 492"/>
                  <a:gd name="T46" fmla="*/ 416 w 424"/>
                  <a:gd name="T47" fmla="*/ 195 h 492"/>
                  <a:gd name="T48" fmla="*/ 424 w 424"/>
                  <a:gd name="T49" fmla="*/ 221 h 492"/>
                  <a:gd name="T50" fmla="*/ 416 w 424"/>
                  <a:gd name="T51" fmla="*/ 237 h 492"/>
                  <a:gd name="T52" fmla="*/ 416 w 424"/>
                  <a:gd name="T53" fmla="*/ 263 h 492"/>
                  <a:gd name="T54" fmla="*/ 407 w 424"/>
                  <a:gd name="T55" fmla="*/ 271 h 492"/>
                  <a:gd name="T56" fmla="*/ 407 w 424"/>
                  <a:gd name="T57" fmla="*/ 280 h 492"/>
                  <a:gd name="T58" fmla="*/ 416 w 424"/>
                  <a:gd name="T59" fmla="*/ 297 h 492"/>
                  <a:gd name="T60" fmla="*/ 407 w 424"/>
                  <a:gd name="T61" fmla="*/ 314 h 492"/>
                  <a:gd name="T62" fmla="*/ 399 w 424"/>
                  <a:gd name="T63" fmla="*/ 322 h 492"/>
                  <a:gd name="T64" fmla="*/ 382 w 424"/>
                  <a:gd name="T65" fmla="*/ 339 h 492"/>
                  <a:gd name="T66" fmla="*/ 374 w 424"/>
                  <a:gd name="T67" fmla="*/ 348 h 492"/>
                  <a:gd name="T68" fmla="*/ 357 w 424"/>
                  <a:gd name="T69" fmla="*/ 348 h 492"/>
                  <a:gd name="T70" fmla="*/ 348 w 424"/>
                  <a:gd name="T71" fmla="*/ 365 h 492"/>
                  <a:gd name="T72" fmla="*/ 340 w 424"/>
                  <a:gd name="T73" fmla="*/ 373 h 492"/>
                  <a:gd name="T74" fmla="*/ 331 w 424"/>
                  <a:gd name="T75" fmla="*/ 390 h 492"/>
                  <a:gd name="T76" fmla="*/ 331 w 424"/>
                  <a:gd name="T77" fmla="*/ 398 h 492"/>
                  <a:gd name="T78" fmla="*/ 331 w 424"/>
                  <a:gd name="T79" fmla="*/ 407 h 492"/>
                  <a:gd name="T80" fmla="*/ 323 w 424"/>
                  <a:gd name="T81" fmla="*/ 424 h 492"/>
                  <a:gd name="T82" fmla="*/ 323 w 424"/>
                  <a:gd name="T83" fmla="*/ 407 h 492"/>
                  <a:gd name="T84" fmla="*/ 306 w 424"/>
                  <a:gd name="T85" fmla="*/ 407 h 492"/>
                  <a:gd name="T86" fmla="*/ 306 w 424"/>
                  <a:gd name="T87" fmla="*/ 432 h 492"/>
                  <a:gd name="T88" fmla="*/ 297 w 424"/>
                  <a:gd name="T89" fmla="*/ 449 h 492"/>
                  <a:gd name="T90" fmla="*/ 297 w 424"/>
                  <a:gd name="T91" fmla="*/ 458 h 492"/>
                  <a:gd name="T92" fmla="*/ 289 w 424"/>
                  <a:gd name="T93" fmla="*/ 483 h 492"/>
                  <a:gd name="T94" fmla="*/ 272 w 424"/>
                  <a:gd name="T95" fmla="*/ 492 h 492"/>
                  <a:gd name="T96" fmla="*/ 255 w 424"/>
                  <a:gd name="T97" fmla="*/ 475 h 492"/>
                  <a:gd name="T98" fmla="*/ 238 w 424"/>
                  <a:gd name="T99" fmla="*/ 466 h 492"/>
                  <a:gd name="T100" fmla="*/ 229 w 424"/>
                  <a:gd name="T101" fmla="*/ 449 h 492"/>
                  <a:gd name="T102" fmla="*/ 212 w 424"/>
                  <a:gd name="T103" fmla="*/ 458 h 492"/>
                  <a:gd name="T104" fmla="*/ 195 w 424"/>
                  <a:gd name="T105" fmla="*/ 475 h 4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24"/>
                  <a:gd name="T160" fmla="*/ 0 h 492"/>
                  <a:gd name="T161" fmla="*/ 424 w 424"/>
                  <a:gd name="T162" fmla="*/ 492 h 4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24" h="492">
                    <a:moveTo>
                      <a:pt x="195" y="475"/>
                    </a:moveTo>
                    <a:lnTo>
                      <a:pt x="195" y="475"/>
                    </a:lnTo>
                    <a:lnTo>
                      <a:pt x="187" y="475"/>
                    </a:lnTo>
                    <a:lnTo>
                      <a:pt x="187" y="466"/>
                    </a:lnTo>
                    <a:lnTo>
                      <a:pt x="178" y="466"/>
                    </a:lnTo>
                    <a:lnTo>
                      <a:pt x="170" y="466"/>
                    </a:lnTo>
                    <a:lnTo>
                      <a:pt x="161" y="466"/>
                    </a:lnTo>
                    <a:lnTo>
                      <a:pt x="161" y="475"/>
                    </a:lnTo>
                    <a:lnTo>
                      <a:pt x="153" y="475"/>
                    </a:lnTo>
                    <a:lnTo>
                      <a:pt x="144" y="475"/>
                    </a:lnTo>
                    <a:lnTo>
                      <a:pt x="144" y="466"/>
                    </a:lnTo>
                    <a:lnTo>
                      <a:pt x="136" y="466"/>
                    </a:lnTo>
                    <a:lnTo>
                      <a:pt x="127" y="466"/>
                    </a:lnTo>
                    <a:lnTo>
                      <a:pt x="127" y="458"/>
                    </a:lnTo>
                    <a:lnTo>
                      <a:pt x="119" y="466"/>
                    </a:lnTo>
                    <a:lnTo>
                      <a:pt x="110" y="466"/>
                    </a:lnTo>
                    <a:lnTo>
                      <a:pt x="102" y="466"/>
                    </a:lnTo>
                    <a:lnTo>
                      <a:pt x="102" y="458"/>
                    </a:lnTo>
                    <a:lnTo>
                      <a:pt x="93" y="449"/>
                    </a:lnTo>
                    <a:lnTo>
                      <a:pt x="93" y="441"/>
                    </a:lnTo>
                    <a:lnTo>
                      <a:pt x="85" y="432"/>
                    </a:lnTo>
                    <a:lnTo>
                      <a:pt x="76" y="432"/>
                    </a:lnTo>
                    <a:lnTo>
                      <a:pt x="76" y="424"/>
                    </a:lnTo>
                    <a:lnTo>
                      <a:pt x="68" y="424"/>
                    </a:lnTo>
                    <a:lnTo>
                      <a:pt x="59" y="432"/>
                    </a:lnTo>
                    <a:lnTo>
                      <a:pt x="51" y="432"/>
                    </a:lnTo>
                    <a:lnTo>
                      <a:pt x="42" y="424"/>
                    </a:lnTo>
                    <a:lnTo>
                      <a:pt x="42" y="432"/>
                    </a:lnTo>
                    <a:lnTo>
                      <a:pt x="34" y="432"/>
                    </a:lnTo>
                    <a:lnTo>
                      <a:pt x="34" y="407"/>
                    </a:lnTo>
                    <a:lnTo>
                      <a:pt x="34" y="373"/>
                    </a:lnTo>
                    <a:lnTo>
                      <a:pt x="25" y="373"/>
                    </a:lnTo>
                    <a:lnTo>
                      <a:pt x="25" y="348"/>
                    </a:lnTo>
                    <a:lnTo>
                      <a:pt x="25" y="322"/>
                    </a:lnTo>
                    <a:lnTo>
                      <a:pt x="25" y="314"/>
                    </a:lnTo>
                    <a:lnTo>
                      <a:pt x="17" y="271"/>
                    </a:lnTo>
                    <a:lnTo>
                      <a:pt x="17" y="237"/>
                    </a:lnTo>
                    <a:lnTo>
                      <a:pt x="17" y="221"/>
                    </a:lnTo>
                    <a:lnTo>
                      <a:pt x="8" y="195"/>
                    </a:lnTo>
                    <a:lnTo>
                      <a:pt x="8" y="187"/>
                    </a:lnTo>
                    <a:lnTo>
                      <a:pt x="8" y="153"/>
                    </a:lnTo>
                    <a:lnTo>
                      <a:pt x="0" y="136"/>
                    </a:lnTo>
                    <a:lnTo>
                      <a:pt x="0" y="119"/>
                    </a:lnTo>
                    <a:lnTo>
                      <a:pt x="0" y="93"/>
                    </a:lnTo>
                    <a:lnTo>
                      <a:pt x="34" y="93"/>
                    </a:lnTo>
                    <a:lnTo>
                      <a:pt x="42" y="93"/>
                    </a:lnTo>
                    <a:lnTo>
                      <a:pt x="85" y="85"/>
                    </a:lnTo>
                    <a:lnTo>
                      <a:pt x="93" y="85"/>
                    </a:lnTo>
                    <a:lnTo>
                      <a:pt x="119" y="76"/>
                    </a:lnTo>
                    <a:lnTo>
                      <a:pt x="153" y="85"/>
                    </a:lnTo>
                    <a:lnTo>
                      <a:pt x="170" y="93"/>
                    </a:lnTo>
                    <a:lnTo>
                      <a:pt x="187" y="93"/>
                    </a:lnTo>
                    <a:lnTo>
                      <a:pt x="195" y="93"/>
                    </a:lnTo>
                    <a:lnTo>
                      <a:pt x="170" y="110"/>
                    </a:lnTo>
                    <a:lnTo>
                      <a:pt x="178" y="110"/>
                    </a:lnTo>
                    <a:lnTo>
                      <a:pt x="195" y="102"/>
                    </a:lnTo>
                    <a:lnTo>
                      <a:pt x="212" y="110"/>
                    </a:lnTo>
                    <a:lnTo>
                      <a:pt x="238" y="102"/>
                    </a:lnTo>
                    <a:lnTo>
                      <a:pt x="263" y="85"/>
                    </a:lnTo>
                    <a:lnTo>
                      <a:pt x="272" y="85"/>
                    </a:lnTo>
                    <a:lnTo>
                      <a:pt x="289" y="85"/>
                    </a:lnTo>
                    <a:lnTo>
                      <a:pt x="314" y="60"/>
                    </a:lnTo>
                    <a:lnTo>
                      <a:pt x="323" y="51"/>
                    </a:lnTo>
                    <a:lnTo>
                      <a:pt x="357" y="26"/>
                    </a:lnTo>
                    <a:lnTo>
                      <a:pt x="399" y="0"/>
                    </a:lnTo>
                    <a:lnTo>
                      <a:pt x="399" y="17"/>
                    </a:lnTo>
                    <a:lnTo>
                      <a:pt x="407" y="68"/>
                    </a:lnTo>
                    <a:lnTo>
                      <a:pt x="416" y="110"/>
                    </a:lnTo>
                    <a:lnTo>
                      <a:pt x="416" y="144"/>
                    </a:lnTo>
                    <a:lnTo>
                      <a:pt x="424" y="178"/>
                    </a:lnTo>
                    <a:lnTo>
                      <a:pt x="416" y="178"/>
                    </a:lnTo>
                    <a:lnTo>
                      <a:pt x="407" y="187"/>
                    </a:lnTo>
                    <a:lnTo>
                      <a:pt x="416" y="187"/>
                    </a:lnTo>
                    <a:lnTo>
                      <a:pt x="416" y="195"/>
                    </a:lnTo>
                    <a:lnTo>
                      <a:pt x="416" y="204"/>
                    </a:lnTo>
                    <a:lnTo>
                      <a:pt x="416" y="212"/>
                    </a:lnTo>
                    <a:lnTo>
                      <a:pt x="424" y="212"/>
                    </a:lnTo>
                    <a:lnTo>
                      <a:pt x="424" y="221"/>
                    </a:lnTo>
                    <a:lnTo>
                      <a:pt x="416" y="229"/>
                    </a:lnTo>
                    <a:lnTo>
                      <a:pt x="416" y="237"/>
                    </a:lnTo>
                    <a:lnTo>
                      <a:pt x="416" y="254"/>
                    </a:lnTo>
                    <a:lnTo>
                      <a:pt x="416" y="263"/>
                    </a:lnTo>
                    <a:lnTo>
                      <a:pt x="416" y="271"/>
                    </a:lnTo>
                    <a:lnTo>
                      <a:pt x="407" y="271"/>
                    </a:lnTo>
                    <a:lnTo>
                      <a:pt x="416" y="280"/>
                    </a:lnTo>
                    <a:lnTo>
                      <a:pt x="407" y="280"/>
                    </a:lnTo>
                    <a:lnTo>
                      <a:pt x="416" y="288"/>
                    </a:lnTo>
                    <a:lnTo>
                      <a:pt x="407" y="288"/>
                    </a:lnTo>
                    <a:lnTo>
                      <a:pt x="407" y="297"/>
                    </a:lnTo>
                    <a:lnTo>
                      <a:pt x="416" y="297"/>
                    </a:lnTo>
                    <a:lnTo>
                      <a:pt x="407" y="305"/>
                    </a:lnTo>
                    <a:lnTo>
                      <a:pt x="407" y="314"/>
                    </a:lnTo>
                    <a:lnTo>
                      <a:pt x="399" y="314"/>
                    </a:lnTo>
                    <a:lnTo>
                      <a:pt x="399" y="322"/>
                    </a:lnTo>
                    <a:lnTo>
                      <a:pt x="390" y="331"/>
                    </a:lnTo>
                    <a:lnTo>
                      <a:pt x="382" y="339"/>
                    </a:lnTo>
                    <a:lnTo>
                      <a:pt x="382" y="348"/>
                    </a:lnTo>
                    <a:lnTo>
                      <a:pt x="374" y="348"/>
                    </a:lnTo>
                    <a:lnTo>
                      <a:pt x="365" y="356"/>
                    </a:lnTo>
                    <a:lnTo>
                      <a:pt x="365" y="348"/>
                    </a:lnTo>
                    <a:lnTo>
                      <a:pt x="357" y="348"/>
                    </a:lnTo>
                    <a:lnTo>
                      <a:pt x="348" y="356"/>
                    </a:lnTo>
                    <a:lnTo>
                      <a:pt x="348" y="365"/>
                    </a:lnTo>
                    <a:lnTo>
                      <a:pt x="340" y="365"/>
                    </a:lnTo>
                    <a:lnTo>
                      <a:pt x="340" y="373"/>
                    </a:lnTo>
                    <a:lnTo>
                      <a:pt x="331" y="382"/>
                    </a:lnTo>
                    <a:lnTo>
                      <a:pt x="340" y="390"/>
                    </a:lnTo>
                    <a:lnTo>
                      <a:pt x="331" y="390"/>
                    </a:lnTo>
                    <a:lnTo>
                      <a:pt x="331" y="398"/>
                    </a:lnTo>
                    <a:lnTo>
                      <a:pt x="340" y="407"/>
                    </a:lnTo>
                    <a:lnTo>
                      <a:pt x="340" y="415"/>
                    </a:lnTo>
                    <a:lnTo>
                      <a:pt x="331" y="407"/>
                    </a:lnTo>
                    <a:lnTo>
                      <a:pt x="331" y="415"/>
                    </a:lnTo>
                    <a:lnTo>
                      <a:pt x="323" y="424"/>
                    </a:lnTo>
                    <a:lnTo>
                      <a:pt x="323" y="415"/>
                    </a:lnTo>
                    <a:lnTo>
                      <a:pt x="323" y="407"/>
                    </a:lnTo>
                    <a:lnTo>
                      <a:pt x="314" y="407"/>
                    </a:lnTo>
                    <a:lnTo>
                      <a:pt x="306" y="407"/>
                    </a:lnTo>
                    <a:lnTo>
                      <a:pt x="306" y="415"/>
                    </a:lnTo>
                    <a:lnTo>
                      <a:pt x="306" y="424"/>
                    </a:lnTo>
                    <a:lnTo>
                      <a:pt x="306" y="432"/>
                    </a:lnTo>
                    <a:lnTo>
                      <a:pt x="297" y="432"/>
                    </a:lnTo>
                    <a:lnTo>
                      <a:pt x="297" y="441"/>
                    </a:lnTo>
                    <a:lnTo>
                      <a:pt x="297" y="449"/>
                    </a:lnTo>
                    <a:lnTo>
                      <a:pt x="306" y="458"/>
                    </a:lnTo>
                    <a:lnTo>
                      <a:pt x="297" y="466"/>
                    </a:lnTo>
                    <a:lnTo>
                      <a:pt x="297" y="458"/>
                    </a:lnTo>
                    <a:lnTo>
                      <a:pt x="297" y="466"/>
                    </a:lnTo>
                    <a:lnTo>
                      <a:pt x="289" y="483"/>
                    </a:lnTo>
                    <a:lnTo>
                      <a:pt x="280" y="483"/>
                    </a:lnTo>
                    <a:lnTo>
                      <a:pt x="280" y="492"/>
                    </a:lnTo>
                    <a:lnTo>
                      <a:pt x="272" y="492"/>
                    </a:lnTo>
                    <a:lnTo>
                      <a:pt x="263" y="492"/>
                    </a:lnTo>
                    <a:lnTo>
                      <a:pt x="263" y="483"/>
                    </a:lnTo>
                    <a:lnTo>
                      <a:pt x="255" y="483"/>
                    </a:lnTo>
                    <a:lnTo>
                      <a:pt x="255" y="475"/>
                    </a:lnTo>
                    <a:lnTo>
                      <a:pt x="246" y="475"/>
                    </a:lnTo>
                    <a:lnTo>
                      <a:pt x="238" y="475"/>
                    </a:lnTo>
                    <a:lnTo>
                      <a:pt x="238" y="466"/>
                    </a:lnTo>
                    <a:lnTo>
                      <a:pt x="229" y="458"/>
                    </a:lnTo>
                    <a:lnTo>
                      <a:pt x="229" y="449"/>
                    </a:lnTo>
                    <a:lnTo>
                      <a:pt x="221" y="458"/>
                    </a:lnTo>
                    <a:lnTo>
                      <a:pt x="212" y="458"/>
                    </a:lnTo>
                    <a:lnTo>
                      <a:pt x="212" y="466"/>
                    </a:lnTo>
                    <a:lnTo>
                      <a:pt x="212" y="475"/>
                    </a:lnTo>
                    <a:lnTo>
                      <a:pt x="204" y="475"/>
                    </a:lnTo>
                    <a:lnTo>
                      <a:pt x="195" y="475"/>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69" name="Freeform 368"/>
              <p:cNvSpPr>
                <a:spLocks/>
              </p:cNvSpPr>
              <p:nvPr/>
            </p:nvSpPr>
            <p:spPr bwMode="auto">
              <a:xfrm>
                <a:off x="3368" y="1674"/>
                <a:ext cx="408" cy="720"/>
              </a:xfrm>
              <a:custGeom>
                <a:avLst/>
                <a:gdLst>
                  <a:gd name="T0" fmla="*/ 323 w 408"/>
                  <a:gd name="T1" fmla="*/ 661 h 720"/>
                  <a:gd name="T2" fmla="*/ 323 w 408"/>
                  <a:gd name="T3" fmla="*/ 703 h 720"/>
                  <a:gd name="T4" fmla="*/ 298 w 408"/>
                  <a:gd name="T5" fmla="*/ 694 h 720"/>
                  <a:gd name="T6" fmla="*/ 264 w 408"/>
                  <a:gd name="T7" fmla="*/ 703 h 720"/>
                  <a:gd name="T8" fmla="*/ 255 w 408"/>
                  <a:gd name="T9" fmla="*/ 720 h 720"/>
                  <a:gd name="T10" fmla="*/ 238 w 408"/>
                  <a:gd name="T11" fmla="*/ 711 h 720"/>
                  <a:gd name="T12" fmla="*/ 230 w 408"/>
                  <a:gd name="T13" fmla="*/ 703 h 720"/>
                  <a:gd name="T14" fmla="*/ 221 w 408"/>
                  <a:gd name="T15" fmla="*/ 686 h 720"/>
                  <a:gd name="T16" fmla="*/ 221 w 408"/>
                  <a:gd name="T17" fmla="*/ 661 h 720"/>
                  <a:gd name="T18" fmla="*/ 213 w 408"/>
                  <a:gd name="T19" fmla="*/ 627 h 720"/>
                  <a:gd name="T20" fmla="*/ 179 w 408"/>
                  <a:gd name="T21" fmla="*/ 601 h 720"/>
                  <a:gd name="T22" fmla="*/ 170 w 408"/>
                  <a:gd name="T23" fmla="*/ 593 h 720"/>
                  <a:gd name="T24" fmla="*/ 136 w 408"/>
                  <a:gd name="T25" fmla="*/ 576 h 720"/>
                  <a:gd name="T26" fmla="*/ 128 w 408"/>
                  <a:gd name="T27" fmla="*/ 542 h 720"/>
                  <a:gd name="T28" fmla="*/ 136 w 408"/>
                  <a:gd name="T29" fmla="*/ 508 h 720"/>
                  <a:gd name="T30" fmla="*/ 145 w 408"/>
                  <a:gd name="T31" fmla="*/ 483 h 720"/>
                  <a:gd name="T32" fmla="*/ 111 w 408"/>
                  <a:gd name="T33" fmla="*/ 474 h 720"/>
                  <a:gd name="T34" fmla="*/ 85 w 408"/>
                  <a:gd name="T35" fmla="*/ 457 h 720"/>
                  <a:gd name="T36" fmla="*/ 77 w 408"/>
                  <a:gd name="T37" fmla="*/ 432 h 720"/>
                  <a:gd name="T38" fmla="*/ 34 w 408"/>
                  <a:gd name="T39" fmla="*/ 398 h 720"/>
                  <a:gd name="T40" fmla="*/ 9 w 408"/>
                  <a:gd name="T41" fmla="*/ 364 h 720"/>
                  <a:gd name="T42" fmla="*/ 0 w 408"/>
                  <a:gd name="T43" fmla="*/ 330 h 720"/>
                  <a:gd name="T44" fmla="*/ 9 w 408"/>
                  <a:gd name="T45" fmla="*/ 296 h 720"/>
                  <a:gd name="T46" fmla="*/ 9 w 408"/>
                  <a:gd name="T47" fmla="*/ 271 h 720"/>
                  <a:gd name="T48" fmla="*/ 34 w 408"/>
                  <a:gd name="T49" fmla="*/ 254 h 720"/>
                  <a:gd name="T50" fmla="*/ 43 w 408"/>
                  <a:gd name="T51" fmla="*/ 220 h 720"/>
                  <a:gd name="T52" fmla="*/ 34 w 408"/>
                  <a:gd name="T53" fmla="*/ 186 h 720"/>
                  <a:gd name="T54" fmla="*/ 43 w 408"/>
                  <a:gd name="T55" fmla="*/ 161 h 720"/>
                  <a:gd name="T56" fmla="*/ 85 w 408"/>
                  <a:gd name="T57" fmla="*/ 144 h 720"/>
                  <a:gd name="T58" fmla="*/ 102 w 408"/>
                  <a:gd name="T59" fmla="*/ 127 h 720"/>
                  <a:gd name="T60" fmla="*/ 119 w 408"/>
                  <a:gd name="T61" fmla="*/ 84 h 720"/>
                  <a:gd name="T62" fmla="*/ 111 w 408"/>
                  <a:gd name="T63" fmla="*/ 59 h 720"/>
                  <a:gd name="T64" fmla="*/ 85 w 408"/>
                  <a:gd name="T65" fmla="*/ 34 h 720"/>
                  <a:gd name="T66" fmla="*/ 68 w 408"/>
                  <a:gd name="T67" fmla="*/ 17 h 720"/>
                  <a:gd name="T68" fmla="*/ 230 w 408"/>
                  <a:gd name="T69" fmla="*/ 8 h 720"/>
                  <a:gd name="T70" fmla="*/ 332 w 408"/>
                  <a:gd name="T71" fmla="*/ 25 h 720"/>
                  <a:gd name="T72" fmla="*/ 374 w 408"/>
                  <a:gd name="T73" fmla="*/ 152 h 720"/>
                  <a:gd name="T74" fmla="*/ 383 w 408"/>
                  <a:gd name="T75" fmla="*/ 296 h 720"/>
                  <a:gd name="T76" fmla="*/ 383 w 408"/>
                  <a:gd name="T77" fmla="*/ 406 h 720"/>
                  <a:gd name="T78" fmla="*/ 391 w 408"/>
                  <a:gd name="T79" fmla="*/ 423 h 720"/>
                  <a:gd name="T80" fmla="*/ 391 w 408"/>
                  <a:gd name="T81" fmla="*/ 432 h 720"/>
                  <a:gd name="T82" fmla="*/ 400 w 408"/>
                  <a:gd name="T83" fmla="*/ 449 h 720"/>
                  <a:gd name="T84" fmla="*/ 400 w 408"/>
                  <a:gd name="T85" fmla="*/ 474 h 720"/>
                  <a:gd name="T86" fmla="*/ 391 w 408"/>
                  <a:gd name="T87" fmla="*/ 491 h 720"/>
                  <a:gd name="T88" fmla="*/ 391 w 408"/>
                  <a:gd name="T89" fmla="*/ 508 h 720"/>
                  <a:gd name="T90" fmla="*/ 383 w 408"/>
                  <a:gd name="T91" fmla="*/ 517 h 720"/>
                  <a:gd name="T92" fmla="*/ 374 w 408"/>
                  <a:gd name="T93" fmla="*/ 533 h 720"/>
                  <a:gd name="T94" fmla="*/ 366 w 408"/>
                  <a:gd name="T95" fmla="*/ 542 h 720"/>
                  <a:gd name="T96" fmla="*/ 366 w 408"/>
                  <a:gd name="T97" fmla="*/ 559 h 720"/>
                  <a:gd name="T98" fmla="*/ 357 w 408"/>
                  <a:gd name="T99" fmla="*/ 576 h 720"/>
                  <a:gd name="T100" fmla="*/ 357 w 408"/>
                  <a:gd name="T101" fmla="*/ 584 h 720"/>
                  <a:gd name="T102" fmla="*/ 357 w 408"/>
                  <a:gd name="T103" fmla="*/ 593 h 720"/>
                  <a:gd name="T104" fmla="*/ 357 w 408"/>
                  <a:gd name="T105" fmla="*/ 601 h 720"/>
                  <a:gd name="T106" fmla="*/ 349 w 408"/>
                  <a:gd name="T107" fmla="*/ 627 h 72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08"/>
                  <a:gd name="T163" fmla="*/ 0 h 720"/>
                  <a:gd name="T164" fmla="*/ 408 w 408"/>
                  <a:gd name="T165" fmla="*/ 720 h 72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08" h="720">
                    <a:moveTo>
                      <a:pt x="366" y="644"/>
                    </a:moveTo>
                    <a:lnTo>
                      <a:pt x="357" y="644"/>
                    </a:lnTo>
                    <a:lnTo>
                      <a:pt x="340" y="652"/>
                    </a:lnTo>
                    <a:lnTo>
                      <a:pt x="332" y="652"/>
                    </a:lnTo>
                    <a:lnTo>
                      <a:pt x="323" y="661"/>
                    </a:lnTo>
                    <a:lnTo>
                      <a:pt x="323" y="669"/>
                    </a:lnTo>
                    <a:lnTo>
                      <a:pt x="323" y="677"/>
                    </a:lnTo>
                    <a:lnTo>
                      <a:pt x="323" y="686"/>
                    </a:lnTo>
                    <a:lnTo>
                      <a:pt x="332" y="686"/>
                    </a:lnTo>
                    <a:lnTo>
                      <a:pt x="332" y="694"/>
                    </a:lnTo>
                    <a:lnTo>
                      <a:pt x="323" y="703"/>
                    </a:lnTo>
                    <a:lnTo>
                      <a:pt x="315" y="703"/>
                    </a:lnTo>
                    <a:lnTo>
                      <a:pt x="315" y="694"/>
                    </a:lnTo>
                    <a:lnTo>
                      <a:pt x="306" y="694"/>
                    </a:lnTo>
                    <a:lnTo>
                      <a:pt x="298" y="694"/>
                    </a:lnTo>
                    <a:lnTo>
                      <a:pt x="289" y="686"/>
                    </a:lnTo>
                    <a:lnTo>
                      <a:pt x="281" y="686"/>
                    </a:lnTo>
                    <a:lnTo>
                      <a:pt x="272" y="686"/>
                    </a:lnTo>
                    <a:lnTo>
                      <a:pt x="264" y="694"/>
                    </a:lnTo>
                    <a:lnTo>
                      <a:pt x="264" y="703"/>
                    </a:lnTo>
                    <a:lnTo>
                      <a:pt x="255" y="703"/>
                    </a:lnTo>
                    <a:lnTo>
                      <a:pt x="255" y="711"/>
                    </a:lnTo>
                    <a:lnTo>
                      <a:pt x="264" y="720"/>
                    </a:lnTo>
                    <a:lnTo>
                      <a:pt x="255" y="720"/>
                    </a:lnTo>
                    <a:lnTo>
                      <a:pt x="255" y="711"/>
                    </a:lnTo>
                    <a:lnTo>
                      <a:pt x="247" y="711"/>
                    </a:lnTo>
                    <a:lnTo>
                      <a:pt x="247" y="703"/>
                    </a:lnTo>
                    <a:lnTo>
                      <a:pt x="238" y="703"/>
                    </a:lnTo>
                    <a:lnTo>
                      <a:pt x="238" y="711"/>
                    </a:lnTo>
                    <a:lnTo>
                      <a:pt x="247" y="711"/>
                    </a:lnTo>
                    <a:lnTo>
                      <a:pt x="247" y="720"/>
                    </a:lnTo>
                    <a:lnTo>
                      <a:pt x="238" y="711"/>
                    </a:lnTo>
                    <a:lnTo>
                      <a:pt x="230" y="711"/>
                    </a:lnTo>
                    <a:lnTo>
                      <a:pt x="230" y="703"/>
                    </a:lnTo>
                    <a:lnTo>
                      <a:pt x="230" y="694"/>
                    </a:lnTo>
                    <a:lnTo>
                      <a:pt x="221" y="686"/>
                    </a:lnTo>
                    <a:lnTo>
                      <a:pt x="221" y="677"/>
                    </a:lnTo>
                    <a:lnTo>
                      <a:pt x="230" y="669"/>
                    </a:lnTo>
                    <a:lnTo>
                      <a:pt x="230" y="661"/>
                    </a:lnTo>
                    <a:lnTo>
                      <a:pt x="221" y="661"/>
                    </a:lnTo>
                    <a:lnTo>
                      <a:pt x="221" y="652"/>
                    </a:lnTo>
                    <a:lnTo>
                      <a:pt x="213" y="644"/>
                    </a:lnTo>
                    <a:lnTo>
                      <a:pt x="213" y="635"/>
                    </a:lnTo>
                    <a:lnTo>
                      <a:pt x="213" y="627"/>
                    </a:lnTo>
                    <a:lnTo>
                      <a:pt x="204" y="627"/>
                    </a:lnTo>
                    <a:lnTo>
                      <a:pt x="196" y="627"/>
                    </a:lnTo>
                    <a:lnTo>
                      <a:pt x="196" y="618"/>
                    </a:lnTo>
                    <a:lnTo>
                      <a:pt x="196" y="610"/>
                    </a:lnTo>
                    <a:lnTo>
                      <a:pt x="179" y="601"/>
                    </a:lnTo>
                    <a:lnTo>
                      <a:pt x="170" y="610"/>
                    </a:lnTo>
                    <a:lnTo>
                      <a:pt x="170" y="601"/>
                    </a:lnTo>
                    <a:lnTo>
                      <a:pt x="170" y="593"/>
                    </a:lnTo>
                    <a:lnTo>
                      <a:pt x="162" y="593"/>
                    </a:lnTo>
                    <a:lnTo>
                      <a:pt x="153" y="584"/>
                    </a:lnTo>
                    <a:lnTo>
                      <a:pt x="145" y="584"/>
                    </a:lnTo>
                    <a:lnTo>
                      <a:pt x="136" y="576"/>
                    </a:lnTo>
                    <a:lnTo>
                      <a:pt x="128" y="567"/>
                    </a:lnTo>
                    <a:lnTo>
                      <a:pt x="128" y="550"/>
                    </a:lnTo>
                    <a:lnTo>
                      <a:pt x="128" y="542"/>
                    </a:lnTo>
                    <a:lnTo>
                      <a:pt x="136" y="525"/>
                    </a:lnTo>
                    <a:lnTo>
                      <a:pt x="136" y="517"/>
                    </a:lnTo>
                    <a:lnTo>
                      <a:pt x="136" y="508"/>
                    </a:lnTo>
                    <a:lnTo>
                      <a:pt x="136" y="500"/>
                    </a:lnTo>
                    <a:lnTo>
                      <a:pt x="145" y="491"/>
                    </a:lnTo>
                    <a:lnTo>
                      <a:pt x="145" y="483"/>
                    </a:lnTo>
                    <a:lnTo>
                      <a:pt x="128" y="474"/>
                    </a:lnTo>
                    <a:lnTo>
                      <a:pt x="111" y="474"/>
                    </a:lnTo>
                    <a:lnTo>
                      <a:pt x="102" y="483"/>
                    </a:lnTo>
                    <a:lnTo>
                      <a:pt x="94" y="483"/>
                    </a:lnTo>
                    <a:lnTo>
                      <a:pt x="94" y="474"/>
                    </a:lnTo>
                    <a:lnTo>
                      <a:pt x="85" y="466"/>
                    </a:lnTo>
                    <a:lnTo>
                      <a:pt x="85" y="457"/>
                    </a:lnTo>
                    <a:lnTo>
                      <a:pt x="85" y="449"/>
                    </a:lnTo>
                    <a:lnTo>
                      <a:pt x="85" y="440"/>
                    </a:lnTo>
                    <a:lnTo>
                      <a:pt x="77" y="432"/>
                    </a:lnTo>
                    <a:lnTo>
                      <a:pt x="68" y="423"/>
                    </a:lnTo>
                    <a:lnTo>
                      <a:pt x="60" y="415"/>
                    </a:lnTo>
                    <a:lnTo>
                      <a:pt x="51" y="415"/>
                    </a:lnTo>
                    <a:lnTo>
                      <a:pt x="43" y="406"/>
                    </a:lnTo>
                    <a:lnTo>
                      <a:pt x="43" y="398"/>
                    </a:lnTo>
                    <a:lnTo>
                      <a:pt x="34" y="398"/>
                    </a:lnTo>
                    <a:lnTo>
                      <a:pt x="34" y="389"/>
                    </a:lnTo>
                    <a:lnTo>
                      <a:pt x="17" y="381"/>
                    </a:lnTo>
                    <a:lnTo>
                      <a:pt x="17" y="372"/>
                    </a:lnTo>
                    <a:lnTo>
                      <a:pt x="17" y="364"/>
                    </a:lnTo>
                    <a:lnTo>
                      <a:pt x="9" y="364"/>
                    </a:lnTo>
                    <a:lnTo>
                      <a:pt x="9" y="356"/>
                    </a:lnTo>
                    <a:lnTo>
                      <a:pt x="9" y="347"/>
                    </a:lnTo>
                    <a:lnTo>
                      <a:pt x="0" y="339"/>
                    </a:lnTo>
                    <a:lnTo>
                      <a:pt x="0" y="330"/>
                    </a:lnTo>
                    <a:lnTo>
                      <a:pt x="0" y="322"/>
                    </a:lnTo>
                    <a:lnTo>
                      <a:pt x="0" y="313"/>
                    </a:lnTo>
                    <a:lnTo>
                      <a:pt x="0" y="305"/>
                    </a:lnTo>
                    <a:lnTo>
                      <a:pt x="0" y="296"/>
                    </a:lnTo>
                    <a:lnTo>
                      <a:pt x="9" y="296"/>
                    </a:lnTo>
                    <a:lnTo>
                      <a:pt x="9" y="288"/>
                    </a:lnTo>
                    <a:lnTo>
                      <a:pt x="9" y="279"/>
                    </a:lnTo>
                    <a:lnTo>
                      <a:pt x="9" y="271"/>
                    </a:lnTo>
                    <a:lnTo>
                      <a:pt x="9" y="262"/>
                    </a:lnTo>
                    <a:lnTo>
                      <a:pt x="17" y="262"/>
                    </a:lnTo>
                    <a:lnTo>
                      <a:pt x="26" y="262"/>
                    </a:lnTo>
                    <a:lnTo>
                      <a:pt x="26" y="254"/>
                    </a:lnTo>
                    <a:lnTo>
                      <a:pt x="34" y="254"/>
                    </a:lnTo>
                    <a:lnTo>
                      <a:pt x="34" y="245"/>
                    </a:lnTo>
                    <a:lnTo>
                      <a:pt x="34" y="237"/>
                    </a:lnTo>
                    <a:lnTo>
                      <a:pt x="43" y="228"/>
                    </a:lnTo>
                    <a:lnTo>
                      <a:pt x="43" y="220"/>
                    </a:lnTo>
                    <a:lnTo>
                      <a:pt x="43" y="203"/>
                    </a:lnTo>
                    <a:lnTo>
                      <a:pt x="43" y="195"/>
                    </a:lnTo>
                    <a:lnTo>
                      <a:pt x="43" y="186"/>
                    </a:lnTo>
                    <a:lnTo>
                      <a:pt x="34" y="186"/>
                    </a:lnTo>
                    <a:lnTo>
                      <a:pt x="34" y="178"/>
                    </a:lnTo>
                    <a:lnTo>
                      <a:pt x="34" y="169"/>
                    </a:lnTo>
                    <a:lnTo>
                      <a:pt x="34" y="161"/>
                    </a:lnTo>
                    <a:lnTo>
                      <a:pt x="43" y="152"/>
                    </a:lnTo>
                    <a:lnTo>
                      <a:pt x="43" y="161"/>
                    </a:lnTo>
                    <a:lnTo>
                      <a:pt x="51" y="152"/>
                    </a:lnTo>
                    <a:lnTo>
                      <a:pt x="60" y="152"/>
                    </a:lnTo>
                    <a:lnTo>
                      <a:pt x="68" y="152"/>
                    </a:lnTo>
                    <a:lnTo>
                      <a:pt x="77" y="144"/>
                    </a:lnTo>
                    <a:lnTo>
                      <a:pt x="85" y="144"/>
                    </a:lnTo>
                    <a:lnTo>
                      <a:pt x="94" y="144"/>
                    </a:lnTo>
                    <a:lnTo>
                      <a:pt x="94" y="135"/>
                    </a:lnTo>
                    <a:lnTo>
                      <a:pt x="102" y="135"/>
                    </a:lnTo>
                    <a:lnTo>
                      <a:pt x="102" y="127"/>
                    </a:lnTo>
                    <a:lnTo>
                      <a:pt x="102" y="118"/>
                    </a:lnTo>
                    <a:lnTo>
                      <a:pt x="102" y="110"/>
                    </a:lnTo>
                    <a:lnTo>
                      <a:pt x="111" y="110"/>
                    </a:lnTo>
                    <a:lnTo>
                      <a:pt x="111" y="101"/>
                    </a:lnTo>
                    <a:lnTo>
                      <a:pt x="119" y="84"/>
                    </a:lnTo>
                    <a:lnTo>
                      <a:pt x="119" y="76"/>
                    </a:lnTo>
                    <a:lnTo>
                      <a:pt x="111" y="67"/>
                    </a:lnTo>
                    <a:lnTo>
                      <a:pt x="111" y="59"/>
                    </a:lnTo>
                    <a:lnTo>
                      <a:pt x="102" y="50"/>
                    </a:lnTo>
                    <a:lnTo>
                      <a:pt x="94" y="50"/>
                    </a:lnTo>
                    <a:lnTo>
                      <a:pt x="85" y="42"/>
                    </a:lnTo>
                    <a:lnTo>
                      <a:pt x="85" y="34"/>
                    </a:lnTo>
                    <a:lnTo>
                      <a:pt x="77" y="25"/>
                    </a:lnTo>
                    <a:lnTo>
                      <a:pt x="68" y="25"/>
                    </a:lnTo>
                    <a:lnTo>
                      <a:pt x="68" y="17"/>
                    </a:lnTo>
                    <a:lnTo>
                      <a:pt x="85" y="17"/>
                    </a:lnTo>
                    <a:lnTo>
                      <a:pt x="136" y="8"/>
                    </a:lnTo>
                    <a:lnTo>
                      <a:pt x="145" y="8"/>
                    </a:lnTo>
                    <a:lnTo>
                      <a:pt x="187" y="8"/>
                    </a:lnTo>
                    <a:lnTo>
                      <a:pt x="230" y="8"/>
                    </a:lnTo>
                    <a:lnTo>
                      <a:pt x="247" y="8"/>
                    </a:lnTo>
                    <a:lnTo>
                      <a:pt x="289" y="0"/>
                    </a:lnTo>
                    <a:lnTo>
                      <a:pt x="298" y="0"/>
                    </a:lnTo>
                    <a:lnTo>
                      <a:pt x="332" y="0"/>
                    </a:lnTo>
                    <a:lnTo>
                      <a:pt x="332" y="25"/>
                    </a:lnTo>
                    <a:lnTo>
                      <a:pt x="340" y="42"/>
                    </a:lnTo>
                    <a:lnTo>
                      <a:pt x="349" y="50"/>
                    </a:lnTo>
                    <a:lnTo>
                      <a:pt x="357" y="76"/>
                    </a:lnTo>
                    <a:lnTo>
                      <a:pt x="366" y="93"/>
                    </a:lnTo>
                    <a:lnTo>
                      <a:pt x="374" y="127"/>
                    </a:lnTo>
                    <a:lnTo>
                      <a:pt x="374" y="152"/>
                    </a:lnTo>
                    <a:lnTo>
                      <a:pt x="374" y="169"/>
                    </a:lnTo>
                    <a:lnTo>
                      <a:pt x="374" y="186"/>
                    </a:lnTo>
                    <a:lnTo>
                      <a:pt x="383" y="220"/>
                    </a:lnTo>
                    <a:lnTo>
                      <a:pt x="383" y="254"/>
                    </a:lnTo>
                    <a:lnTo>
                      <a:pt x="383" y="296"/>
                    </a:lnTo>
                    <a:lnTo>
                      <a:pt x="391" y="330"/>
                    </a:lnTo>
                    <a:lnTo>
                      <a:pt x="391" y="364"/>
                    </a:lnTo>
                    <a:lnTo>
                      <a:pt x="391" y="381"/>
                    </a:lnTo>
                    <a:lnTo>
                      <a:pt x="391" y="398"/>
                    </a:lnTo>
                    <a:lnTo>
                      <a:pt x="383" y="406"/>
                    </a:lnTo>
                    <a:lnTo>
                      <a:pt x="391" y="406"/>
                    </a:lnTo>
                    <a:lnTo>
                      <a:pt x="391" y="415"/>
                    </a:lnTo>
                    <a:lnTo>
                      <a:pt x="391" y="423"/>
                    </a:lnTo>
                    <a:lnTo>
                      <a:pt x="383" y="423"/>
                    </a:lnTo>
                    <a:lnTo>
                      <a:pt x="383" y="432"/>
                    </a:lnTo>
                    <a:lnTo>
                      <a:pt x="391" y="432"/>
                    </a:lnTo>
                    <a:lnTo>
                      <a:pt x="391" y="440"/>
                    </a:lnTo>
                    <a:lnTo>
                      <a:pt x="391" y="449"/>
                    </a:lnTo>
                    <a:lnTo>
                      <a:pt x="400" y="449"/>
                    </a:lnTo>
                    <a:lnTo>
                      <a:pt x="400" y="457"/>
                    </a:lnTo>
                    <a:lnTo>
                      <a:pt x="400" y="466"/>
                    </a:lnTo>
                    <a:lnTo>
                      <a:pt x="400" y="474"/>
                    </a:lnTo>
                    <a:lnTo>
                      <a:pt x="408" y="474"/>
                    </a:lnTo>
                    <a:lnTo>
                      <a:pt x="400" y="483"/>
                    </a:lnTo>
                    <a:lnTo>
                      <a:pt x="400" y="491"/>
                    </a:lnTo>
                    <a:lnTo>
                      <a:pt x="391" y="491"/>
                    </a:lnTo>
                    <a:lnTo>
                      <a:pt x="391" y="500"/>
                    </a:lnTo>
                    <a:lnTo>
                      <a:pt x="391" y="508"/>
                    </a:lnTo>
                    <a:lnTo>
                      <a:pt x="391" y="517"/>
                    </a:lnTo>
                    <a:lnTo>
                      <a:pt x="383" y="517"/>
                    </a:lnTo>
                    <a:lnTo>
                      <a:pt x="383" y="525"/>
                    </a:lnTo>
                    <a:lnTo>
                      <a:pt x="374" y="533"/>
                    </a:lnTo>
                    <a:lnTo>
                      <a:pt x="374" y="542"/>
                    </a:lnTo>
                    <a:lnTo>
                      <a:pt x="374" y="533"/>
                    </a:lnTo>
                    <a:lnTo>
                      <a:pt x="366" y="542"/>
                    </a:lnTo>
                    <a:lnTo>
                      <a:pt x="366" y="533"/>
                    </a:lnTo>
                    <a:lnTo>
                      <a:pt x="366" y="542"/>
                    </a:lnTo>
                    <a:lnTo>
                      <a:pt x="366" y="550"/>
                    </a:lnTo>
                    <a:lnTo>
                      <a:pt x="366" y="559"/>
                    </a:lnTo>
                    <a:lnTo>
                      <a:pt x="357" y="567"/>
                    </a:lnTo>
                    <a:lnTo>
                      <a:pt x="366" y="567"/>
                    </a:lnTo>
                    <a:lnTo>
                      <a:pt x="357" y="567"/>
                    </a:lnTo>
                    <a:lnTo>
                      <a:pt x="357" y="576"/>
                    </a:lnTo>
                    <a:lnTo>
                      <a:pt x="366" y="584"/>
                    </a:lnTo>
                    <a:lnTo>
                      <a:pt x="357" y="584"/>
                    </a:lnTo>
                    <a:lnTo>
                      <a:pt x="366" y="584"/>
                    </a:lnTo>
                    <a:lnTo>
                      <a:pt x="366" y="593"/>
                    </a:lnTo>
                    <a:lnTo>
                      <a:pt x="357" y="593"/>
                    </a:lnTo>
                    <a:lnTo>
                      <a:pt x="366" y="601"/>
                    </a:lnTo>
                    <a:lnTo>
                      <a:pt x="357" y="601"/>
                    </a:lnTo>
                    <a:lnTo>
                      <a:pt x="366" y="601"/>
                    </a:lnTo>
                    <a:lnTo>
                      <a:pt x="357" y="610"/>
                    </a:lnTo>
                    <a:lnTo>
                      <a:pt x="357" y="618"/>
                    </a:lnTo>
                    <a:lnTo>
                      <a:pt x="349" y="618"/>
                    </a:lnTo>
                    <a:lnTo>
                      <a:pt x="349" y="627"/>
                    </a:lnTo>
                    <a:lnTo>
                      <a:pt x="357" y="635"/>
                    </a:lnTo>
                    <a:lnTo>
                      <a:pt x="366" y="644"/>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70" name="Freeform 369"/>
              <p:cNvSpPr>
                <a:spLocks/>
              </p:cNvSpPr>
              <p:nvPr/>
            </p:nvSpPr>
            <p:spPr bwMode="auto">
              <a:xfrm>
                <a:off x="4795" y="1970"/>
                <a:ext cx="17" cy="34"/>
              </a:xfrm>
              <a:custGeom>
                <a:avLst/>
                <a:gdLst>
                  <a:gd name="T0" fmla="*/ 9 w 17"/>
                  <a:gd name="T1" fmla="*/ 9 h 34"/>
                  <a:gd name="T2" fmla="*/ 17 w 17"/>
                  <a:gd name="T3" fmla="*/ 17 h 34"/>
                  <a:gd name="T4" fmla="*/ 9 w 17"/>
                  <a:gd name="T5" fmla="*/ 34 h 34"/>
                  <a:gd name="T6" fmla="*/ 9 w 17"/>
                  <a:gd name="T7" fmla="*/ 26 h 34"/>
                  <a:gd name="T8" fmla="*/ 9 w 17"/>
                  <a:gd name="T9" fmla="*/ 17 h 34"/>
                  <a:gd name="T10" fmla="*/ 0 w 17"/>
                  <a:gd name="T11" fmla="*/ 17 h 34"/>
                  <a:gd name="T12" fmla="*/ 0 w 17"/>
                  <a:gd name="T13" fmla="*/ 0 h 34"/>
                  <a:gd name="T14" fmla="*/ 9 w 17"/>
                  <a:gd name="T15" fmla="*/ 9 h 34"/>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34"/>
                  <a:gd name="T26" fmla="*/ 17 w 17"/>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34">
                    <a:moveTo>
                      <a:pt x="9" y="9"/>
                    </a:moveTo>
                    <a:lnTo>
                      <a:pt x="17" y="17"/>
                    </a:lnTo>
                    <a:lnTo>
                      <a:pt x="9" y="34"/>
                    </a:lnTo>
                    <a:lnTo>
                      <a:pt x="9" y="26"/>
                    </a:lnTo>
                    <a:lnTo>
                      <a:pt x="9" y="17"/>
                    </a:lnTo>
                    <a:lnTo>
                      <a:pt x="0" y="17"/>
                    </a:lnTo>
                    <a:lnTo>
                      <a:pt x="0" y="0"/>
                    </a:lnTo>
                    <a:lnTo>
                      <a:pt x="9" y="9"/>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71" name="Freeform 370"/>
              <p:cNvSpPr>
                <a:spLocks/>
              </p:cNvSpPr>
              <p:nvPr/>
            </p:nvSpPr>
            <p:spPr bwMode="auto">
              <a:xfrm>
                <a:off x="4787" y="1970"/>
                <a:ext cx="25" cy="26"/>
              </a:xfrm>
              <a:custGeom>
                <a:avLst/>
                <a:gdLst>
                  <a:gd name="T0" fmla="*/ 8 w 25"/>
                  <a:gd name="T1" fmla="*/ 0 h 26"/>
                  <a:gd name="T2" fmla="*/ 25 w 25"/>
                  <a:gd name="T3" fmla="*/ 9 h 26"/>
                  <a:gd name="T4" fmla="*/ 8 w 25"/>
                  <a:gd name="T5" fmla="*/ 26 h 26"/>
                  <a:gd name="T6" fmla="*/ 8 w 25"/>
                  <a:gd name="T7" fmla="*/ 26 h 26"/>
                  <a:gd name="T8" fmla="*/ 8 w 25"/>
                  <a:gd name="T9" fmla="*/ 17 h 26"/>
                  <a:gd name="T10" fmla="*/ 8 w 25"/>
                  <a:gd name="T11" fmla="*/ 17 h 26"/>
                  <a:gd name="T12" fmla="*/ 8 w 25"/>
                  <a:gd name="T13" fmla="*/ 17 h 26"/>
                  <a:gd name="T14" fmla="*/ 8 w 25"/>
                  <a:gd name="T15" fmla="*/ 17 h 26"/>
                  <a:gd name="T16" fmla="*/ 8 w 25"/>
                  <a:gd name="T17" fmla="*/ 9 h 26"/>
                  <a:gd name="T18" fmla="*/ 0 w 25"/>
                  <a:gd name="T19" fmla="*/ 9 h 26"/>
                  <a:gd name="T20" fmla="*/ 8 w 25"/>
                  <a:gd name="T21" fmla="*/ 0 h 26"/>
                  <a:gd name="T22" fmla="*/ 8 w 25"/>
                  <a:gd name="T23" fmla="*/ 0 h 26"/>
                  <a:gd name="T24" fmla="*/ 8 w 25"/>
                  <a:gd name="T25" fmla="*/ 0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26"/>
                  <a:gd name="T41" fmla="*/ 25 w 25"/>
                  <a:gd name="T42" fmla="*/ 26 h 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26">
                    <a:moveTo>
                      <a:pt x="8" y="0"/>
                    </a:moveTo>
                    <a:lnTo>
                      <a:pt x="25" y="9"/>
                    </a:lnTo>
                    <a:lnTo>
                      <a:pt x="8" y="26"/>
                    </a:lnTo>
                    <a:lnTo>
                      <a:pt x="8" y="17"/>
                    </a:lnTo>
                    <a:lnTo>
                      <a:pt x="8" y="9"/>
                    </a:lnTo>
                    <a:lnTo>
                      <a:pt x="0" y="9"/>
                    </a:lnTo>
                    <a:lnTo>
                      <a:pt x="8" y="0"/>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72" name="Freeform 371"/>
              <p:cNvSpPr>
                <a:spLocks/>
              </p:cNvSpPr>
              <p:nvPr/>
            </p:nvSpPr>
            <p:spPr bwMode="auto">
              <a:xfrm>
                <a:off x="4897" y="1835"/>
                <a:ext cx="102" cy="178"/>
              </a:xfrm>
              <a:custGeom>
                <a:avLst/>
                <a:gdLst>
                  <a:gd name="T0" fmla="*/ 34 w 102"/>
                  <a:gd name="T1" fmla="*/ 161 h 178"/>
                  <a:gd name="T2" fmla="*/ 34 w 102"/>
                  <a:gd name="T3" fmla="*/ 152 h 178"/>
                  <a:gd name="T4" fmla="*/ 26 w 102"/>
                  <a:gd name="T5" fmla="*/ 127 h 178"/>
                  <a:gd name="T6" fmla="*/ 17 w 102"/>
                  <a:gd name="T7" fmla="*/ 93 h 178"/>
                  <a:gd name="T8" fmla="*/ 17 w 102"/>
                  <a:gd name="T9" fmla="*/ 76 h 178"/>
                  <a:gd name="T10" fmla="*/ 9 w 102"/>
                  <a:gd name="T11" fmla="*/ 67 h 178"/>
                  <a:gd name="T12" fmla="*/ 9 w 102"/>
                  <a:gd name="T13" fmla="*/ 59 h 178"/>
                  <a:gd name="T14" fmla="*/ 0 w 102"/>
                  <a:gd name="T15" fmla="*/ 17 h 178"/>
                  <a:gd name="T16" fmla="*/ 0 w 102"/>
                  <a:gd name="T17" fmla="*/ 17 h 178"/>
                  <a:gd name="T18" fmla="*/ 0 w 102"/>
                  <a:gd name="T19" fmla="*/ 8 h 178"/>
                  <a:gd name="T20" fmla="*/ 9 w 102"/>
                  <a:gd name="T21" fmla="*/ 8 h 178"/>
                  <a:gd name="T22" fmla="*/ 9 w 102"/>
                  <a:gd name="T23" fmla="*/ 0 h 178"/>
                  <a:gd name="T24" fmla="*/ 17 w 102"/>
                  <a:gd name="T25" fmla="*/ 0 h 178"/>
                  <a:gd name="T26" fmla="*/ 26 w 102"/>
                  <a:gd name="T27" fmla="*/ 0 h 178"/>
                  <a:gd name="T28" fmla="*/ 34 w 102"/>
                  <a:gd name="T29" fmla="*/ 0 h 178"/>
                  <a:gd name="T30" fmla="*/ 34 w 102"/>
                  <a:gd name="T31" fmla="*/ 0 h 178"/>
                  <a:gd name="T32" fmla="*/ 34 w 102"/>
                  <a:gd name="T33" fmla="*/ 0 h 178"/>
                  <a:gd name="T34" fmla="*/ 26 w 102"/>
                  <a:gd name="T35" fmla="*/ 8 h 178"/>
                  <a:gd name="T36" fmla="*/ 26 w 102"/>
                  <a:gd name="T37" fmla="*/ 8 h 178"/>
                  <a:gd name="T38" fmla="*/ 26 w 102"/>
                  <a:gd name="T39" fmla="*/ 8 h 178"/>
                  <a:gd name="T40" fmla="*/ 26 w 102"/>
                  <a:gd name="T41" fmla="*/ 17 h 178"/>
                  <a:gd name="T42" fmla="*/ 17 w 102"/>
                  <a:gd name="T43" fmla="*/ 25 h 178"/>
                  <a:gd name="T44" fmla="*/ 26 w 102"/>
                  <a:gd name="T45" fmla="*/ 34 h 178"/>
                  <a:gd name="T46" fmla="*/ 26 w 102"/>
                  <a:gd name="T47" fmla="*/ 50 h 178"/>
                  <a:gd name="T48" fmla="*/ 34 w 102"/>
                  <a:gd name="T49" fmla="*/ 59 h 178"/>
                  <a:gd name="T50" fmla="*/ 51 w 102"/>
                  <a:gd name="T51" fmla="*/ 67 h 178"/>
                  <a:gd name="T52" fmla="*/ 51 w 102"/>
                  <a:gd name="T53" fmla="*/ 93 h 178"/>
                  <a:gd name="T54" fmla="*/ 60 w 102"/>
                  <a:gd name="T55" fmla="*/ 101 h 178"/>
                  <a:gd name="T56" fmla="*/ 68 w 102"/>
                  <a:gd name="T57" fmla="*/ 110 h 178"/>
                  <a:gd name="T58" fmla="*/ 85 w 102"/>
                  <a:gd name="T59" fmla="*/ 118 h 178"/>
                  <a:gd name="T60" fmla="*/ 93 w 102"/>
                  <a:gd name="T61" fmla="*/ 118 h 178"/>
                  <a:gd name="T62" fmla="*/ 102 w 102"/>
                  <a:gd name="T63" fmla="*/ 161 h 178"/>
                  <a:gd name="T64" fmla="*/ 102 w 102"/>
                  <a:gd name="T65" fmla="*/ 161 h 178"/>
                  <a:gd name="T66" fmla="*/ 102 w 102"/>
                  <a:gd name="T67" fmla="*/ 161 h 178"/>
                  <a:gd name="T68" fmla="*/ 76 w 102"/>
                  <a:gd name="T69" fmla="*/ 169 h 178"/>
                  <a:gd name="T70" fmla="*/ 43 w 102"/>
                  <a:gd name="T71" fmla="*/ 178 h 178"/>
                  <a:gd name="T72" fmla="*/ 34 w 102"/>
                  <a:gd name="T73" fmla="*/ 161 h 178"/>
                  <a:gd name="T74" fmla="*/ 34 w 102"/>
                  <a:gd name="T75" fmla="*/ 161 h 1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2"/>
                  <a:gd name="T115" fmla="*/ 0 h 178"/>
                  <a:gd name="T116" fmla="*/ 102 w 102"/>
                  <a:gd name="T117" fmla="*/ 178 h 1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2" h="178">
                    <a:moveTo>
                      <a:pt x="34" y="161"/>
                    </a:moveTo>
                    <a:lnTo>
                      <a:pt x="34" y="152"/>
                    </a:lnTo>
                    <a:lnTo>
                      <a:pt x="26" y="127"/>
                    </a:lnTo>
                    <a:lnTo>
                      <a:pt x="17" y="93"/>
                    </a:lnTo>
                    <a:lnTo>
                      <a:pt x="17" y="76"/>
                    </a:lnTo>
                    <a:lnTo>
                      <a:pt x="9" y="67"/>
                    </a:lnTo>
                    <a:lnTo>
                      <a:pt x="9" y="59"/>
                    </a:lnTo>
                    <a:lnTo>
                      <a:pt x="0" y="17"/>
                    </a:lnTo>
                    <a:lnTo>
                      <a:pt x="0" y="8"/>
                    </a:lnTo>
                    <a:lnTo>
                      <a:pt x="9" y="8"/>
                    </a:lnTo>
                    <a:lnTo>
                      <a:pt x="9" y="0"/>
                    </a:lnTo>
                    <a:lnTo>
                      <a:pt x="17" y="0"/>
                    </a:lnTo>
                    <a:lnTo>
                      <a:pt x="26" y="0"/>
                    </a:lnTo>
                    <a:lnTo>
                      <a:pt x="34" y="0"/>
                    </a:lnTo>
                    <a:lnTo>
                      <a:pt x="26" y="8"/>
                    </a:lnTo>
                    <a:lnTo>
                      <a:pt x="26" y="17"/>
                    </a:lnTo>
                    <a:lnTo>
                      <a:pt x="17" y="25"/>
                    </a:lnTo>
                    <a:lnTo>
                      <a:pt x="26" y="34"/>
                    </a:lnTo>
                    <a:lnTo>
                      <a:pt x="26" y="50"/>
                    </a:lnTo>
                    <a:lnTo>
                      <a:pt x="34" y="59"/>
                    </a:lnTo>
                    <a:lnTo>
                      <a:pt x="51" y="67"/>
                    </a:lnTo>
                    <a:lnTo>
                      <a:pt x="51" y="93"/>
                    </a:lnTo>
                    <a:lnTo>
                      <a:pt x="60" y="101"/>
                    </a:lnTo>
                    <a:lnTo>
                      <a:pt x="68" y="110"/>
                    </a:lnTo>
                    <a:lnTo>
                      <a:pt x="85" y="118"/>
                    </a:lnTo>
                    <a:lnTo>
                      <a:pt x="93" y="118"/>
                    </a:lnTo>
                    <a:lnTo>
                      <a:pt x="102" y="161"/>
                    </a:lnTo>
                    <a:lnTo>
                      <a:pt x="76" y="169"/>
                    </a:lnTo>
                    <a:lnTo>
                      <a:pt x="43" y="178"/>
                    </a:lnTo>
                    <a:lnTo>
                      <a:pt x="34" y="161"/>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73" name="Freeform 372"/>
              <p:cNvSpPr>
                <a:spLocks/>
              </p:cNvSpPr>
              <p:nvPr/>
            </p:nvSpPr>
            <p:spPr bwMode="auto">
              <a:xfrm>
                <a:off x="4540" y="1852"/>
                <a:ext cx="459" cy="220"/>
              </a:xfrm>
              <a:custGeom>
                <a:avLst/>
                <a:gdLst>
                  <a:gd name="T0" fmla="*/ 433 w 459"/>
                  <a:gd name="T1" fmla="*/ 152 h 220"/>
                  <a:gd name="T2" fmla="*/ 450 w 459"/>
                  <a:gd name="T3" fmla="*/ 186 h 220"/>
                  <a:gd name="T4" fmla="*/ 417 w 459"/>
                  <a:gd name="T5" fmla="*/ 220 h 220"/>
                  <a:gd name="T6" fmla="*/ 391 w 459"/>
                  <a:gd name="T7" fmla="*/ 194 h 220"/>
                  <a:gd name="T8" fmla="*/ 383 w 459"/>
                  <a:gd name="T9" fmla="*/ 178 h 220"/>
                  <a:gd name="T10" fmla="*/ 374 w 459"/>
                  <a:gd name="T11" fmla="*/ 186 h 220"/>
                  <a:gd name="T12" fmla="*/ 349 w 459"/>
                  <a:gd name="T13" fmla="*/ 161 h 220"/>
                  <a:gd name="T14" fmla="*/ 357 w 459"/>
                  <a:gd name="T15" fmla="*/ 152 h 220"/>
                  <a:gd name="T16" fmla="*/ 340 w 459"/>
                  <a:gd name="T17" fmla="*/ 135 h 220"/>
                  <a:gd name="T18" fmla="*/ 332 w 459"/>
                  <a:gd name="T19" fmla="*/ 127 h 220"/>
                  <a:gd name="T20" fmla="*/ 349 w 459"/>
                  <a:gd name="T21" fmla="*/ 110 h 220"/>
                  <a:gd name="T22" fmla="*/ 340 w 459"/>
                  <a:gd name="T23" fmla="*/ 101 h 220"/>
                  <a:gd name="T24" fmla="*/ 332 w 459"/>
                  <a:gd name="T25" fmla="*/ 76 h 220"/>
                  <a:gd name="T26" fmla="*/ 349 w 459"/>
                  <a:gd name="T27" fmla="*/ 50 h 220"/>
                  <a:gd name="T28" fmla="*/ 332 w 459"/>
                  <a:gd name="T29" fmla="*/ 33 h 220"/>
                  <a:gd name="T30" fmla="*/ 306 w 459"/>
                  <a:gd name="T31" fmla="*/ 76 h 220"/>
                  <a:gd name="T32" fmla="*/ 298 w 459"/>
                  <a:gd name="T33" fmla="*/ 84 h 220"/>
                  <a:gd name="T34" fmla="*/ 315 w 459"/>
                  <a:gd name="T35" fmla="*/ 93 h 220"/>
                  <a:gd name="T36" fmla="*/ 315 w 459"/>
                  <a:gd name="T37" fmla="*/ 169 h 220"/>
                  <a:gd name="T38" fmla="*/ 323 w 459"/>
                  <a:gd name="T39" fmla="*/ 194 h 220"/>
                  <a:gd name="T40" fmla="*/ 349 w 459"/>
                  <a:gd name="T41" fmla="*/ 220 h 220"/>
                  <a:gd name="T42" fmla="*/ 281 w 459"/>
                  <a:gd name="T43" fmla="*/ 203 h 220"/>
                  <a:gd name="T44" fmla="*/ 247 w 459"/>
                  <a:gd name="T45" fmla="*/ 194 h 220"/>
                  <a:gd name="T46" fmla="*/ 255 w 459"/>
                  <a:gd name="T47" fmla="*/ 152 h 220"/>
                  <a:gd name="T48" fmla="*/ 255 w 459"/>
                  <a:gd name="T49" fmla="*/ 144 h 220"/>
                  <a:gd name="T50" fmla="*/ 247 w 459"/>
                  <a:gd name="T51" fmla="*/ 127 h 220"/>
                  <a:gd name="T52" fmla="*/ 221 w 459"/>
                  <a:gd name="T53" fmla="*/ 118 h 220"/>
                  <a:gd name="T54" fmla="*/ 213 w 459"/>
                  <a:gd name="T55" fmla="*/ 110 h 220"/>
                  <a:gd name="T56" fmla="*/ 204 w 459"/>
                  <a:gd name="T57" fmla="*/ 101 h 220"/>
                  <a:gd name="T58" fmla="*/ 196 w 459"/>
                  <a:gd name="T59" fmla="*/ 93 h 220"/>
                  <a:gd name="T60" fmla="*/ 179 w 459"/>
                  <a:gd name="T61" fmla="*/ 93 h 220"/>
                  <a:gd name="T62" fmla="*/ 179 w 459"/>
                  <a:gd name="T63" fmla="*/ 84 h 220"/>
                  <a:gd name="T64" fmla="*/ 170 w 459"/>
                  <a:gd name="T65" fmla="*/ 76 h 220"/>
                  <a:gd name="T66" fmla="*/ 170 w 459"/>
                  <a:gd name="T67" fmla="*/ 67 h 220"/>
                  <a:gd name="T68" fmla="*/ 162 w 459"/>
                  <a:gd name="T69" fmla="*/ 67 h 220"/>
                  <a:gd name="T70" fmla="*/ 162 w 459"/>
                  <a:gd name="T71" fmla="*/ 67 h 220"/>
                  <a:gd name="T72" fmla="*/ 162 w 459"/>
                  <a:gd name="T73" fmla="*/ 59 h 220"/>
                  <a:gd name="T74" fmla="*/ 153 w 459"/>
                  <a:gd name="T75" fmla="*/ 59 h 220"/>
                  <a:gd name="T76" fmla="*/ 153 w 459"/>
                  <a:gd name="T77" fmla="*/ 59 h 220"/>
                  <a:gd name="T78" fmla="*/ 145 w 459"/>
                  <a:gd name="T79" fmla="*/ 59 h 220"/>
                  <a:gd name="T80" fmla="*/ 128 w 459"/>
                  <a:gd name="T81" fmla="*/ 50 h 220"/>
                  <a:gd name="T82" fmla="*/ 119 w 459"/>
                  <a:gd name="T83" fmla="*/ 59 h 220"/>
                  <a:gd name="T84" fmla="*/ 111 w 459"/>
                  <a:gd name="T85" fmla="*/ 67 h 220"/>
                  <a:gd name="T86" fmla="*/ 102 w 459"/>
                  <a:gd name="T87" fmla="*/ 67 h 220"/>
                  <a:gd name="T88" fmla="*/ 102 w 459"/>
                  <a:gd name="T89" fmla="*/ 76 h 220"/>
                  <a:gd name="T90" fmla="*/ 85 w 459"/>
                  <a:gd name="T91" fmla="*/ 84 h 220"/>
                  <a:gd name="T92" fmla="*/ 77 w 459"/>
                  <a:gd name="T93" fmla="*/ 76 h 220"/>
                  <a:gd name="T94" fmla="*/ 77 w 459"/>
                  <a:gd name="T95" fmla="*/ 67 h 220"/>
                  <a:gd name="T96" fmla="*/ 68 w 459"/>
                  <a:gd name="T97" fmla="*/ 67 h 220"/>
                  <a:gd name="T98" fmla="*/ 68 w 459"/>
                  <a:gd name="T99" fmla="*/ 76 h 220"/>
                  <a:gd name="T100" fmla="*/ 51 w 459"/>
                  <a:gd name="T101" fmla="*/ 93 h 220"/>
                  <a:gd name="T102" fmla="*/ 43 w 459"/>
                  <a:gd name="T103" fmla="*/ 93 h 220"/>
                  <a:gd name="T104" fmla="*/ 43 w 459"/>
                  <a:gd name="T105" fmla="*/ 110 h 220"/>
                  <a:gd name="T106" fmla="*/ 26 w 459"/>
                  <a:gd name="T107" fmla="*/ 127 h 220"/>
                  <a:gd name="T108" fmla="*/ 9 w 459"/>
                  <a:gd name="T109" fmla="*/ 135 h 220"/>
                  <a:gd name="T110" fmla="*/ 68 w 459"/>
                  <a:gd name="T111" fmla="*/ 59 h 220"/>
                  <a:gd name="T112" fmla="*/ 196 w 459"/>
                  <a:gd name="T113" fmla="*/ 33 h 220"/>
                  <a:gd name="T114" fmla="*/ 264 w 459"/>
                  <a:gd name="T115" fmla="*/ 25 h 220"/>
                  <a:gd name="T116" fmla="*/ 357 w 459"/>
                  <a:gd name="T117" fmla="*/ 0 h 220"/>
                  <a:gd name="T118" fmla="*/ 374 w 459"/>
                  <a:gd name="T119" fmla="*/ 76 h 22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59"/>
                  <a:gd name="T181" fmla="*/ 0 h 220"/>
                  <a:gd name="T182" fmla="*/ 459 w 459"/>
                  <a:gd name="T183" fmla="*/ 220 h 22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59" h="220">
                    <a:moveTo>
                      <a:pt x="391" y="135"/>
                    </a:moveTo>
                    <a:lnTo>
                      <a:pt x="391" y="144"/>
                    </a:lnTo>
                    <a:lnTo>
                      <a:pt x="400" y="161"/>
                    </a:lnTo>
                    <a:lnTo>
                      <a:pt x="433" y="152"/>
                    </a:lnTo>
                    <a:lnTo>
                      <a:pt x="459" y="144"/>
                    </a:lnTo>
                    <a:lnTo>
                      <a:pt x="450" y="161"/>
                    </a:lnTo>
                    <a:lnTo>
                      <a:pt x="459" y="169"/>
                    </a:lnTo>
                    <a:lnTo>
                      <a:pt x="450" y="186"/>
                    </a:lnTo>
                    <a:lnTo>
                      <a:pt x="442" y="203"/>
                    </a:lnTo>
                    <a:lnTo>
                      <a:pt x="442" y="211"/>
                    </a:lnTo>
                    <a:lnTo>
                      <a:pt x="417" y="211"/>
                    </a:lnTo>
                    <a:lnTo>
                      <a:pt x="417" y="220"/>
                    </a:lnTo>
                    <a:lnTo>
                      <a:pt x="400" y="220"/>
                    </a:lnTo>
                    <a:lnTo>
                      <a:pt x="400" y="203"/>
                    </a:lnTo>
                    <a:lnTo>
                      <a:pt x="391" y="203"/>
                    </a:lnTo>
                    <a:lnTo>
                      <a:pt x="391" y="194"/>
                    </a:lnTo>
                    <a:lnTo>
                      <a:pt x="391" y="186"/>
                    </a:lnTo>
                    <a:lnTo>
                      <a:pt x="383" y="186"/>
                    </a:lnTo>
                    <a:lnTo>
                      <a:pt x="383" y="178"/>
                    </a:lnTo>
                    <a:lnTo>
                      <a:pt x="383" y="169"/>
                    </a:lnTo>
                    <a:lnTo>
                      <a:pt x="383" y="186"/>
                    </a:lnTo>
                    <a:lnTo>
                      <a:pt x="374" y="186"/>
                    </a:lnTo>
                    <a:lnTo>
                      <a:pt x="366" y="194"/>
                    </a:lnTo>
                    <a:lnTo>
                      <a:pt x="340" y="178"/>
                    </a:lnTo>
                    <a:lnTo>
                      <a:pt x="340" y="169"/>
                    </a:lnTo>
                    <a:lnTo>
                      <a:pt x="349" y="161"/>
                    </a:lnTo>
                    <a:lnTo>
                      <a:pt x="340" y="152"/>
                    </a:lnTo>
                    <a:lnTo>
                      <a:pt x="366" y="152"/>
                    </a:lnTo>
                    <a:lnTo>
                      <a:pt x="366" y="144"/>
                    </a:lnTo>
                    <a:lnTo>
                      <a:pt x="357" y="152"/>
                    </a:lnTo>
                    <a:lnTo>
                      <a:pt x="357" y="144"/>
                    </a:lnTo>
                    <a:lnTo>
                      <a:pt x="349" y="135"/>
                    </a:lnTo>
                    <a:lnTo>
                      <a:pt x="340" y="135"/>
                    </a:lnTo>
                    <a:lnTo>
                      <a:pt x="332" y="135"/>
                    </a:lnTo>
                    <a:lnTo>
                      <a:pt x="332" y="144"/>
                    </a:lnTo>
                    <a:lnTo>
                      <a:pt x="332" y="127"/>
                    </a:lnTo>
                    <a:lnTo>
                      <a:pt x="340" y="127"/>
                    </a:lnTo>
                    <a:lnTo>
                      <a:pt x="349" y="127"/>
                    </a:lnTo>
                    <a:lnTo>
                      <a:pt x="349" y="110"/>
                    </a:lnTo>
                    <a:lnTo>
                      <a:pt x="349" y="101"/>
                    </a:lnTo>
                    <a:lnTo>
                      <a:pt x="349" y="110"/>
                    </a:lnTo>
                    <a:lnTo>
                      <a:pt x="340" y="101"/>
                    </a:lnTo>
                    <a:lnTo>
                      <a:pt x="340" y="84"/>
                    </a:lnTo>
                    <a:lnTo>
                      <a:pt x="332" y="93"/>
                    </a:lnTo>
                    <a:lnTo>
                      <a:pt x="332" y="84"/>
                    </a:lnTo>
                    <a:lnTo>
                      <a:pt x="332" y="76"/>
                    </a:lnTo>
                    <a:lnTo>
                      <a:pt x="332" y="59"/>
                    </a:lnTo>
                    <a:lnTo>
                      <a:pt x="340" y="50"/>
                    </a:lnTo>
                    <a:lnTo>
                      <a:pt x="357" y="42"/>
                    </a:lnTo>
                    <a:lnTo>
                      <a:pt x="349" y="50"/>
                    </a:lnTo>
                    <a:lnTo>
                      <a:pt x="349" y="33"/>
                    </a:lnTo>
                    <a:lnTo>
                      <a:pt x="340" y="33"/>
                    </a:lnTo>
                    <a:lnTo>
                      <a:pt x="340" y="25"/>
                    </a:lnTo>
                    <a:lnTo>
                      <a:pt x="332" y="33"/>
                    </a:lnTo>
                    <a:lnTo>
                      <a:pt x="332" y="50"/>
                    </a:lnTo>
                    <a:lnTo>
                      <a:pt x="323" y="50"/>
                    </a:lnTo>
                    <a:lnTo>
                      <a:pt x="306" y="50"/>
                    </a:lnTo>
                    <a:lnTo>
                      <a:pt x="306" y="76"/>
                    </a:lnTo>
                    <a:lnTo>
                      <a:pt x="298" y="76"/>
                    </a:lnTo>
                    <a:lnTo>
                      <a:pt x="289" y="76"/>
                    </a:lnTo>
                    <a:lnTo>
                      <a:pt x="298" y="76"/>
                    </a:lnTo>
                    <a:lnTo>
                      <a:pt x="298" y="84"/>
                    </a:lnTo>
                    <a:lnTo>
                      <a:pt x="289" y="84"/>
                    </a:lnTo>
                    <a:lnTo>
                      <a:pt x="289" y="93"/>
                    </a:lnTo>
                    <a:lnTo>
                      <a:pt x="298" y="84"/>
                    </a:lnTo>
                    <a:lnTo>
                      <a:pt x="315" y="93"/>
                    </a:lnTo>
                    <a:lnTo>
                      <a:pt x="315" y="118"/>
                    </a:lnTo>
                    <a:lnTo>
                      <a:pt x="306" y="135"/>
                    </a:lnTo>
                    <a:lnTo>
                      <a:pt x="315" y="144"/>
                    </a:lnTo>
                    <a:lnTo>
                      <a:pt x="315" y="169"/>
                    </a:lnTo>
                    <a:lnTo>
                      <a:pt x="332" y="178"/>
                    </a:lnTo>
                    <a:lnTo>
                      <a:pt x="332" y="186"/>
                    </a:lnTo>
                    <a:lnTo>
                      <a:pt x="332" y="194"/>
                    </a:lnTo>
                    <a:lnTo>
                      <a:pt x="323" y="194"/>
                    </a:lnTo>
                    <a:lnTo>
                      <a:pt x="323" y="186"/>
                    </a:lnTo>
                    <a:lnTo>
                      <a:pt x="306" y="178"/>
                    </a:lnTo>
                    <a:lnTo>
                      <a:pt x="340" y="203"/>
                    </a:lnTo>
                    <a:lnTo>
                      <a:pt x="349" y="220"/>
                    </a:lnTo>
                    <a:lnTo>
                      <a:pt x="323" y="203"/>
                    </a:lnTo>
                    <a:lnTo>
                      <a:pt x="298" y="211"/>
                    </a:lnTo>
                    <a:lnTo>
                      <a:pt x="289" y="194"/>
                    </a:lnTo>
                    <a:lnTo>
                      <a:pt x="281" y="203"/>
                    </a:lnTo>
                    <a:lnTo>
                      <a:pt x="272" y="186"/>
                    </a:lnTo>
                    <a:lnTo>
                      <a:pt x="255" y="194"/>
                    </a:lnTo>
                    <a:lnTo>
                      <a:pt x="247" y="194"/>
                    </a:lnTo>
                    <a:lnTo>
                      <a:pt x="247" y="186"/>
                    </a:lnTo>
                    <a:lnTo>
                      <a:pt x="255" y="161"/>
                    </a:lnTo>
                    <a:lnTo>
                      <a:pt x="255" y="152"/>
                    </a:lnTo>
                    <a:lnTo>
                      <a:pt x="264" y="152"/>
                    </a:lnTo>
                    <a:lnTo>
                      <a:pt x="255" y="144"/>
                    </a:lnTo>
                    <a:lnTo>
                      <a:pt x="272" y="127"/>
                    </a:lnTo>
                    <a:lnTo>
                      <a:pt x="255" y="118"/>
                    </a:lnTo>
                    <a:lnTo>
                      <a:pt x="247" y="127"/>
                    </a:lnTo>
                    <a:lnTo>
                      <a:pt x="238" y="127"/>
                    </a:lnTo>
                    <a:lnTo>
                      <a:pt x="230" y="118"/>
                    </a:lnTo>
                    <a:lnTo>
                      <a:pt x="221" y="118"/>
                    </a:lnTo>
                    <a:lnTo>
                      <a:pt x="213" y="118"/>
                    </a:lnTo>
                    <a:lnTo>
                      <a:pt x="213" y="110"/>
                    </a:lnTo>
                    <a:lnTo>
                      <a:pt x="204" y="110"/>
                    </a:lnTo>
                    <a:lnTo>
                      <a:pt x="204" y="101"/>
                    </a:lnTo>
                    <a:lnTo>
                      <a:pt x="204" y="93"/>
                    </a:lnTo>
                    <a:lnTo>
                      <a:pt x="196" y="93"/>
                    </a:lnTo>
                    <a:lnTo>
                      <a:pt x="187" y="93"/>
                    </a:lnTo>
                    <a:lnTo>
                      <a:pt x="179" y="93"/>
                    </a:lnTo>
                    <a:lnTo>
                      <a:pt x="179" y="84"/>
                    </a:lnTo>
                    <a:lnTo>
                      <a:pt x="170" y="76"/>
                    </a:lnTo>
                    <a:lnTo>
                      <a:pt x="170" y="67"/>
                    </a:lnTo>
                    <a:lnTo>
                      <a:pt x="162" y="67"/>
                    </a:lnTo>
                    <a:lnTo>
                      <a:pt x="162" y="59"/>
                    </a:lnTo>
                    <a:lnTo>
                      <a:pt x="153" y="59"/>
                    </a:lnTo>
                    <a:lnTo>
                      <a:pt x="145" y="59"/>
                    </a:lnTo>
                    <a:lnTo>
                      <a:pt x="136" y="50"/>
                    </a:lnTo>
                    <a:lnTo>
                      <a:pt x="128" y="50"/>
                    </a:lnTo>
                    <a:lnTo>
                      <a:pt x="119" y="59"/>
                    </a:lnTo>
                    <a:lnTo>
                      <a:pt x="111" y="59"/>
                    </a:lnTo>
                    <a:lnTo>
                      <a:pt x="111" y="67"/>
                    </a:lnTo>
                    <a:lnTo>
                      <a:pt x="102" y="67"/>
                    </a:lnTo>
                    <a:lnTo>
                      <a:pt x="111" y="67"/>
                    </a:lnTo>
                    <a:lnTo>
                      <a:pt x="102" y="67"/>
                    </a:lnTo>
                    <a:lnTo>
                      <a:pt x="111" y="76"/>
                    </a:lnTo>
                    <a:lnTo>
                      <a:pt x="102" y="76"/>
                    </a:lnTo>
                    <a:lnTo>
                      <a:pt x="94" y="84"/>
                    </a:lnTo>
                    <a:lnTo>
                      <a:pt x="85" y="76"/>
                    </a:lnTo>
                    <a:lnTo>
                      <a:pt x="85" y="84"/>
                    </a:lnTo>
                    <a:lnTo>
                      <a:pt x="85" y="76"/>
                    </a:lnTo>
                    <a:lnTo>
                      <a:pt x="85" y="84"/>
                    </a:lnTo>
                    <a:lnTo>
                      <a:pt x="77" y="76"/>
                    </a:lnTo>
                    <a:lnTo>
                      <a:pt x="68" y="76"/>
                    </a:lnTo>
                    <a:lnTo>
                      <a:pt x="77" y="76"/>
                    </a:lnTo>
                    <a:lnTo>
                      <a:pt x="77" y="67"/>
                    </a:lnTo>
                    <a:lnTo>
                      <a:pt x="68" y="67"/>
                    </a:lnTo>
                    <a:lnTo>
                      <a:pt x="68" y="76"/>
                    </a:lnTo>
                    <a:lnTo>
                      <a:pt x="60" y="84"/>
                    </a:lnTo>
                    <a:lnTo>
                      <a:pt x="60" y="93"/>
                    </a:lnTo>
                    <a:lnTo>
                      <a:pt x="60" y="101"/>
                    </a:lnTo>
                    <a:lnTo>
                      <a:pt x="51" y="93"/>
                    </a:lnTo>
                    <a:lnTo>
                      <a:pt x="43" y="93"/>
                    </a:lnTo>
                    <a:lnTo>
                      <a:pt x="43" y="101"/>
                    </a:lnTo>
                    <a:lnTo>
                      <a:pt x="43" y="110"/>
                    </a:lnTo>
                    <a:lnTo>
                      <a:pt x="34" y="118"/>
                    </a:lnTo>
                    <a:lnTo>
                      <a:pt x="26" y="118"/>
                    </a:lnTo>
                    <a:lnTo>
                      <a:pt x="26" y="127"/>
                    </a:lnTo>
                    <a:lnTo>
                      <a:pt x="17" y="127"/>
                    </a:lnTo>
                    <a:lnTo>
                      <a:pt x="17" y="135"/>
                    </a:lnTo>
                    <a:lnTo>
                      <a:pt x="9" y="135"/>
                    </a:lnTo>
                    <a:lnTo>
                      <a:pt x="0" y="67"/>
                    </a:lnTo>
                    <a:lnTo>
                      <a:pt x="9" y="67"/>
                    </a:lnTo>
                    <a:lnTo>
                      <a:pt x="51" y="59"/>
                    </a:lnTo>
                    <a:lnTo>
                      <a:pt x="68" y="59"/>
                    </a:lnTo>
                    <a:lnTo>
                      <a:pt x="102" y="50"/>
                    </a:lnTo>
                    <a:lnTo>
                      <a:pt x="111" y="50"/>
                    </a:lnTo>
                    <a:lnTo>
                      <a:pt x="136" y="42"/>
                    </a:lnTo>
                    <a:lnTo>
                      <a:pt x="196" y="33"/>
                    </a:lnTo>
                    <a:lnTo>
                      <a:pt x="221" y="33"/>
                    </a:lnTo>
                    <a:lnTo>
                      <a:pt x="238" y="25"/>
                    </a:lnTo>
                    <a:lnTo>
                      <a:pt x="264" y="25"/>
                    </a:lnTo>
                    <a:lnTo>
                      <a:pt x="281" y="17"/>
                    </a:lnTo>
                    <a:lnTo>
                      <a:pt x="315" y="8"/>
                    </a:lnTo>
                    <a:lnTo>
                      <a:pt x="323" y="8"/>
                    </a:lnTo>
                    <a:lnTo>
                      <a:pt x="357" y="0"/>
                    </a:lnTo>
                    <a:lnTo>
                      <a:pt x="366" y="42"/>
                    </a:lnTo>
                    <a:lnTo>
                      <a:pt x="366" y="50"/>
                    </a:lnTo>
                    <a:lnTo>
                      <a:pt x="374" y="59"/>
                    </a:lnTo>
                    <a:lnTo>
                      <a:pt x="374" y="76"/>
                    </a:lnTo>
                    <a:lnTo>
                      <a:pt x="383" y="110"/>
                    </a:lnTo>
                    <a:lnTo>
                      <a:pt x="391" y="135"/>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74" name="Freeform 373"/>
              <p:cNvSpPr>
                <a:spLocks/>
              </p:cNvSpPr>
              <p:nvPr/>
            </p:nvSpPr>
            <p:spPr bwMode="auto">
              <a:xfrm>
                <a:off x="4863" y="1953"/>
                <a:ext cx="9" cy="26"/>
              </a:xfrm>
              <a:custGeom>
                <a:avLst/>
                <a:gdLst>
                  <a:gd name="T0" fmla="*/ 9 w 9"/>
                  <a:gd name="T1" fmla="*/ 17 h 26"/>
                  <a:gd name="T2" fmla="*/ 0 w 9"/>
                  <a:gd name="T3" fmla="*/ 9 h 26"/>
                  <a:gd name="T4" fmla="*/ 0 w 9"/>
                  <a:gd name="T5" fmla="*/ 9 h 26"/>
                  <a:gd name="T6" fmla="*/ 0 w 9"/>
                  <a:gd name="T7" fmla="*/ 9 h 26"/>
                  <a:gd name="T8" fmla="*/ 0 w 9"/>
                  <a:gd name="T9" fmla="*/ 17 h 26"/>
                  <a:gd name="T10" fmla="*/ 0 w 9"/>
                  <a:gd name="T11" fmla="*/ 9 h 26"/>
                  <a:gd name="T12" fmla="*/ 0 w 9"/>
                  <a:gd name="T13" fmla="*/ 17 h 26"/>
                  <a:gd name="T14" fmla="*/ 0 w 9"/>
                  <a:gd name="T15" fmla="*/ 26 h 26"/>
                  <a:gd name="T16" fmla="*/ 0 w 9"/>
                  <a:gd name="T17" fmla="*/ 9 h 26"/>
                  <a:gd name="T18" fmla="*/ 0 w 9"/>
                  <a:gd name="T19" fmla="*/ 0 h 26"/>
                  <a:gd name="T20" fmla="*/ 9 w 9"/>
                  <a:gd name="T21" fmla="*/ 0 h 26"/>
                  <a:gd name="T22" fmla="*/ 9 w 9"/>
                  <a:gd name="T23" fmla="*/ 9 h 26"/>
                  <a:gd name="T24" fmla="*/ 9 w 9"/>
                  <a:gd name="T25" fmla="*/ 9 h 26"/>
                  <a:gd name="T26" fmla="*/ 9 w 9"/>
                  <a:gd name="T27" fmla="*/ 17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26"/>
                  <a:gd name="T44" fmla="*/ 9 w 9"/>
                  <a:gd name="T45" fmla="*/ 26 h 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26">
                    <a:moveTo>
                      <a:pt x="9" y="17"/>
                    </a:moveTo>
                    <a:lnTo>
                      <a:pt x="0" y="9"/>
                    </a:lnTo>
                    <a:lnTo>
                      <a:pt x="0" y="17"/>
                    </a:lnTo>
                    <a:lnTo>
                      <a:pt x="0" y="9"/>
                    </a:lnTo>
                    <a:lnTo>
                      <a:pt x="0" y="17"/>
                    </a:lnTo>
                    <a:lnTo>
                      <a:pt x="0" y="26"/>
                    </a:lnTo>
                    <a:lnTo>
                      <a:pt x="0" y="9"/>
                    </a:lnTo>
                    <a:lnTo>
                      <a:pt x="0" y="0"/>
                    </a:lnTo>
                    <a:lnTo>
                      <a:pt x="9" y="0"/>
                    </a:lnTo>
                    <a:lnTo>
                      <a:pt x="9" y="9"/>
                    </a:lnTo>
                    <a:lnTo>
                      <a:pt x="9" y="17"/>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75" name="Freeform 374"/>
              <p:cNvSpPr>
                <a:spLocks/>
              </p:cNvSpPr>
              <p:nvPr/>
            </p:nvSpPr>
            <p:spPr bwMode="auto">
              <a:xfrm>
                <a:off x="4999" y="1996"/>
                <a:ext cx="1" cy="17"/>
              </a:xfrm>
              <a:custGeom>
                <a:avLst/>
                <a:gdLst>
                  <a:gd name="T0" fmla="*/ 0 w 1"/>
                  <a:gd name="T1" fmla="*/ 0 h 17"/>
                  <a:gd name="T2" fmla="*/ 0 w 1"/>
                  <a:gd name="T3" fmla="*/ 0 h 17"/>
                  <a:gd name="T4" fmla="*/ 0 w 1"/>
                  <a:gd name="T5" fmla="*/ 17 h 17"/>
                  <a:gd name="T6" fmla="*/ 0 w 1"/>
                  <a:gd name="T7" fmla="*/ 0 h 17"/>
                  <a:gd name="T8" fmla="*/ 0 60000 65536"/>
                  <a:gd name="T9" fmla="*/ 0 60000 65536"/>
                  <a:gd name="T10" fmla="*/ 0 60000 65536"/>
                  <a:gd name="T11" fmla="*/ 0 60000 65536"/>
                  <a:gd name="T12" fmla="*/ 0 w 1"/>
                  <a:gd name="T13" fmla="*/ 0 h 17"/>
                  <a:gd name="T14" fmla="*/ 1 w 1"/>
                  <a:gd name="T15" fmla="*/ 17 h 17"/>
                </a:gdLst>
                <a:ahLst/>
                <a:cxnLst>
                  <a:cxn ang="T8">
                    <a:pos x="T0" y="T1"/>
                  </a:cxn>
                  <a:cxn ang="T9">
                    <a:pos x="T2" y="T3"/>
                  </a:cxn>
                  <a:cxn ang="T10">
                    <a:pos x="T4" y="T5"/>
                  </a:cxn>
                  <a:cxn ang="T11">
                    <a:pos x="T6" y="T7"/>
                  </a:cxn>
                </a:cxnLst>
                <a:rect l="T12" t="T13" r="T14" b="T15"/>
                <a:pathLst>
                  <a:path w="1" h="17">
                    <a:moveTo>
                      <a:pt x="0" y="0"/>
                    </a:moveTo>
                    <a:lnTo>
                      <a:pt x="0" y="0"/>
                    </a:lnTo>
                    <a:lnTo>
                      <a:pt x="0" y="17"/>
                    </a:lnTo>
                    <a:lnTo>
                      <a:pt x="0" y="0"/>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76" name="Freeform 375"/>
              <p:cNvSpPr>
                <a:spLocks/>
              </p:cNvSpPr>
              <p:nvPr/>
            </p:nvSpPr>
            <p:spPr bwMode="auto">
              <a:xfrm>
                <a:off x="4990" y="2013"/>
                <a:ext cx="9" cy="42"/>
              </a:xfrm>
              <a:custGeom>
                <a:avLst/>
                <a:gdLst>
                  <a:gd name="T0" fmla="*/ 0 w 9"/>
                  <a:gd name="T1" fmla="*/ 42 h 42"/>
                  <a:gd name="T2" fmla="*/ 9 w 9"/>
                  <a:gd name="T3" fmla="*/ 42 h 42"/>
                  <a:gd name="T4" fmla="*/ 9 w 9"/>
                  <a:gd name="T5" fmla="*/ 33 h 42"/>
                  <a:gd name="T6" fmla="*/ 9 w 9"/>
                  <a:gd name="T7" fmla="*/ 17 h 42"/>
                  <a:gd name="T8" fmla="*/ 9 w 9"/>
                  <a:gd name="T9" fmla="*/ 0 h 42"/>
                  <a:gd name="T10" fmla="*/ 9 w 9"/>
                  <a:gd name="T11" fmla="*/ 25 h 42"/>
                  <a:gd name="T12" fmla="*/ 9 w 9"/>
                  <a:gd name="T13" fmla="*/ 42 h 42"/>
                  <a:gd name="T14" fmla="*/ 0 w 9"/>
                  <a:gd name="T15" fmla="*/ 42 h 42"/>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42"/>
                  <a:gd name="T26" fmla="*/ 9 w 9"/>
                  <a:gd name="T27" fmla="*/ 42 h 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42">
                    <a:moveTo>
                      <a:pt x="0" y="42"/>
                    </a:moveTo>
                    <a:lnTo>
                      <a:pt x="9" y="42"/>
                    </a:lnTo>
                    <a:lnTo>
                      <a:pt x="9" y="33"/>
                    </a:lnTo>
                    <a:lnTo>
                      <a:pt x="9" y="17"/>
                    </a:lnTo>
                    <a:lnTo>
                      <a:pt x="9" y="0"/>
                    </a:lnTo>
                    <a:lnTo>
                      <a:pt x="9" y="25"/>
                    </a:lnTo>
                    <a:lnTo>
                      <a:pt x="9" y="42"/>
                    </a:lnTo>
                    <a:lnTo>
                      <a:pt x="0" y="42"/>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77" name="Freeform 376"/>
              <p:cNvSpPr>
                <a:spLocks/>
              </p:cNvSpPr>
              <p:nvPr/>
            </p:nvSpPr>
            <p:spPr bwMode="auto">
              <a:xfrm>
                <a:off x="3589" y="2445"/>
                <a:ext cx="9" cy="8"/>
              </a:xfrm>
              <a:custGeom>
                <a:avLst/>
                <a:gdLst>
                  <a:gd name="T0" fmla="*/ 0 w 9"/>
                  <a:gd name="T1" fmla="*/ 8 h 8"/>
                  <a:gd name="T2" fmla="*/ 0 w 9"/>
                  <a:gd name="T3" fmla="*/ 8 h 8"/>
                  <a:gd name="T4" fmla="*/ 0 w 9"/>
                  <a:gd name="T5" fmla="*/ 8 h 8"/>
                  <a:gd name="T6" fmla="*/ 0 w 9"/>
                  <a:gd name="T7" fmla="*/ 0 h 8"/>
                  <a:gd name="T8" fmla="*/ 0 w 9"/>
                  <a:gd name="T9" fmla="*/ 0 h 8"/>
                  <a:gd name="T10" fmla="*/ 9 w 9"/>
                  <a:gd name="T11" fmla="*/ 0 h 8"/>
                  <a:gd name="T12" fmla="*/ 9 w 9"/>
                  <a:gd name="T13" fmla="*/ 8 h 8"/>
                  <a:gd name="T14" fmla="*/ 9 w 9"/>
                  <a:gd name="T15" fmla="*/ 8 h 8"/>
                  <a:gd name="T16" fmla="*/ 9 w 9"/>
                  <a:gd name="T17" fmla="*/ 8 h 8"/>
                  <a:gd name="T18" fmla="*/ 9 w 9"/>
                  <a:gd name="T19" fmla="*/ 8 h 8"/>
                  <a:gd name="T20" fmla="*/ 0 w 9"/>
                  <a:gd name="T21" fmla="*/ 8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8"/>
                  <a:gd name="T35" fmla="*/ 9 w 9"/>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8">
                    <a:moveTo>
                      <a:pt x="0" y="8"/>
                    </a:moveTo>
                    <a:lnTo>
                      <a:pt x="0" y="8"/>
                    </a:lnTo>
                    <a:lnTo>
                      <a:pt x="0" y="0"/>
                    </a:lnTo>
                    <a:lnTo>
                      <a:pt x="9" y="0"/>
                    </a:lnTo>
                    <a:lnTo>
                      <a:pt x="9" y="8"/>
                    </a:lnTo>
                    <a:lnTo>
                      <a:pt x="0" y="8"/>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78" name="Freeform 377"/>
              <p:cNvSpPr>
                <a:spLocks/>
              </p:cNvSpPr>
              <p:nvPr/>
            </p:nvSpPr>
            <p:spPr bwMode="auto">
              <a:xfrm>
                <a:off x="4184" y="1936"/>
                <a:ext cx="789" cy="449"/>
              </a:xfrm>
              <a:custGeom>
                <a:avLst/>
                <a:gdLst>
                  <a:gd name="T0" fmla="*/ 373 w 789"/>
                  <a:gd name="T1" fmla="*/ 399 h 449"/>
                  <a:gd name="T2" fmla="*/ 203 w 789"/>
                  <a:gd name="T3" fmla="*/ 424 h 449"/>
                  <a:gd name="T4" fmla="*/ 153 w 789"/>
                  <a:gd name="T5" fmla="*/ 432 h 449"/>
                  <a:gd name="T6" fmla="*/ 42 w 789"/>
                  <a:gd name="T7" fmla="*/ 441 h 449"/>
                  <a:gd name="T8" fmla="*/ 25 w 789"/>
                  <a:gd name="T9" fmla="*/ 441 h 449"/>
                  <a:gd name="T10" fmla="*/ 59 w 789"/>
                  <a:gd name="T11" fmla="*/ 424 h 449"/>
                  <a:gd name="T12" fmla="*/ 76 w 789"/>
                  <a:gd name="T13" fmla="*/ 399 h 449"/>
                  <a:gd name="T14" fmla="*/ 93 w 789"/>
                  <a:gd name="T15" fmla="*/ 373 h 449"/>
                  <a:gd name="T16" fmla="*/ 127 w 789"/>
                  <a:gd name="T17" fmla="*/ 339 h 449"/>
                  <a:gd name="T18" fmla="*/ 161 w 789"/>
                  <a:gd name="T19" fmla="*/ 322 h 449"/>
                  <a:gd name="T20" fmla="*/ 178 w 789"/>
                  <a:gd name="T21" fmla="*/ 331 h 449"/>
                  <a:gd name="T22" fmla="*/ 203 w 789"/>
                  <a:gd name="T23" fmla="*/ 339 h 449"/>
                  <a:gd name="T24" fmla="*/ 220 w 789"/>
                  <a:gd name="T25" fmla="*/ 322 h 449"/>
                  <a:gd name="T26" fmla="*/ 263 w 789"/>
                  <a:gd name="T27" fmla="*/ 322 h 449"/>
                  <a:gd name="T28" fmla="*/ 271 w 789"/>
                  <a:gd name="T29" fmla="*/ 305 h 449"/>
                  <a:gd name="T30" fmla="*/ 280 w 789"/>
                  <a:gd name="T31" fmla="*/ 305 h 449"/>
                  <a:gd name="T32" fmla="*/ 305 w 789"/>
                  <a:gd name="T33" fmla="*/ 288 h 449"/>
                  <a:gd name="T34" fmla="*/ 322 w 789"/>
                  <a:gd name="T35" fmla="*/ 288 h 449"/>
                  <a:gd name="T36" fmla="*/ 331 w 789"/>
                  <a:gd name="T37" fmla="*/ 271 h 449"/>
                  <a:gd name="T38" fmla="*/ 322 w 789"/>
                  <a:gd name="T39" fmla="*/ 263 h 449"/>
                  <a:gd name="T40" fmla="*/ 331 w 789"/>
                  <a:gd name="T41" fmla="*/ 238 h 449"/>
                  <a:gd name="T42" fmla="*/ 348 w 789"/>
                  <a:gd name="T43" fmla="*/ 212 h 449"/>
                  <a:gd name="T44" fmla="*/ 356 w 789"/>
                  <a:gd name="T45" fmla="*/ 178 h 449"/>
                  <a:gd name="T46" fmla="*/ 365 w 789"/>
                  <a:gd name="T47" fmla="*/ 161 h 449"/>
                  <a:gd name="T48" fmla="*/ 365 w 789"/>
                  <a:gd name="T49" fmla="*/ 136 h 449"/>
                  <a:gd name="T50" fmla="*/ 416 w 789"/>
                  <a:gd name="T51" fmla="*/ 119 h 449"/>
                  <a:gd name="T52" fmla="*/ 424 w 789"/>
                  <a:gd name="T53" fmla="*/ 94 h 449"/>
                  <a:gd name="T54" fmla="*/ 450 w 789"/>
                  <a:gd name="T55" fmla="*/ 77 h 449"/>
                  <a:gd name="T56" fmla="*/ 458 w 789"/>
                  <a:gd name="T57" fmla="*/ 68 h 449"/>
                  <a:gd name="T58" fmla="*/ 467 w 789"/>
                  <a:gd name="T59" fmla="*/ 43 h 449"/>
                  <a:gd name="T60" fmla="*/ 475 w 789"/>
                  <a:gd name="T61" fmla="*/ 26 h 449"/>
                  <a:gd name="T62" fmla="*/ 475 w 789"/>
                  <a:gd name="T63" fmla="*/ 0 h 449"/>
                  <a:gd name="T64" fmla="*/ 535 w 789"/>
                  <a:gd name="T65" fmla="*/ 26 h 449"/>
                  <a:gd name="T66" fmla="*/ 552 w 789"/>
                  <a:gd name="T67" fmla="*/ 9 h 449"/>
                  <a:gd name="T68" fmla="*/ 560 w 789"/>
                  <a:gd name="T69" fmla="*/ 26 h 449"/>
                  <a:gd name="T70" fmla="*/ 577 w 789"/>
                  <a:gd name="T71" fmla="*/ 34 h 449"/>
                  <a:gd name="T72" fmla="*/ 611 w 789"/>
                  <a:gd name="T73" fmla="*/ 51 h 449"/>
                  <a:gd name="T74" fmla="*/ 620 w 789"/>
                  <a:gd name="T75" fmla="*/ 68 h 449"/>
                  <a:gd name="T76" fmla="*/ 603 w 789"/>
                  <a:gd name="T77" fmla="*/ 85 h 449"/>
                  <a:gd name="T78" fmla="*/ 603 w 789"/>
                  <a:gd name="T79" fmla="*/ 119 h 449"/>
                  <a:gd name="T80" fmla="*/ 679 w 789"/>
                  <a:gd name="T81" fmla="*/ 144 h 449"/>
                  <a:gd name="T82" fmla="*/ 713 w 789"/>
                  <a:gd name="T83" fmla="*/ 161 h 449"/>
                  <a:gd name="T84" fmla="*/ 696 w 789"/>
                  <a:gd name="T85" fmla="*/ 195 h 449"/>
                  <a:gd name="T86" fmla="*/ 679 w 789"/>
                  <a:gd name="T87" fmla="*/ 178 h 449"/>
                  <a:gd name="T88" fmla="*/ 713 w 789"/>
                  <a:gd name="T89" fmla="*/ 204 h 449"/>
                  <a:gd name="T90" fmla="*/ 705 w 789"/>
                  <a:gd name="T91" fmla="*/ 221 h 449"/>
                  <a:gd name="T92" fmla="*/ 688 w 789"/>
                  <a:gd name="T93" fmla="*/ 229 h 449"/>
                  <a:gd name="T94" fmla="*/ 722 w 789"/>
                  <a:gd name="T95" fmla="*/ 255 h 449"/>
                  <a:gd name="T96" fmla="*/ 739 w 789"/>
                  <a:gd name="T97" fmla="*/ 271 h 449"/>
                  <a:gd name="T98" fmla="*/ 705 w 789"/>
                  <a:gd name="T99" fmla="*/ 263 h 449"/>
                  <a:gd name="T100" fmla="*/ 679 w 789"/>
                  <a:gd name="T101" fmla="*/ 255 h 449"/>
                  <a:gd name="T102" fmla="*/ 679 w 789"/>
                  <a:gd name="T103" fmla="*/ 255 h 449"/>
                  <a:gd name="T104" fmla="*/ 705 w 789"/>
                  <a:gd name="T105" fmla="*/ 280 h 449"/>
                  <a:gd name="T106" fmla="*/ 713 w 789"/>
                  <a:gd name="T107" fmla="*/ 297 h 449"/>
                  <a:gd name="T108" fmla="*/ 730 w 789"/>
                  <a:gd name="T109" fmla="*/ 297 h 449"/>
                  <a:gd name="T110" fmla="*/ 747 w 789"/>
                  <a:gd name="T111" fmla="*/ 280 h 449"/>
                  <a:gd name="T112" fmla="*/ 789 w 789"/>
                  <a:gd name="T113" fmla="*/ 314 h 449"/>
                  <a:gd name="T114" fmla="*/ 764 w 789"/>
                  <a:gd name="T115" fmla="*/ 322 h 449"/>
                  <a:gd name="T116" fmla="*/ 662 w 789"/>
                  <a:gd name="T117" fmla="*/ 348 h 449"/>
                  <a:gd name="T118" fmla="*/ 535 w 789"/>
                  <a:gd name="T119" fmla="*/ 373 h 44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89"/>
                  <a:gd name="T181" fmla="*/ 0 h 449"/>
                  <a:gd name="T182" fmla="*/ 789 w 789"/>
                  <a:gd name="T183" fmla="*/ 449 h 44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89" h="449">
                    <a:moveTo>
                      <a:pt x="458" y="382"/>
                    </a:moveTo>
                    <a:lnTo>
                      <a:pt x="450" y="382"/>
                    </a:lnTo>
                    <a:lnTo>
                      <a:pt x="424" y="390"/>
                    </a:lnTo>
                    <a:lnTo>
                      <a:pt x="407" y="390"/>
                    </a:lnTo>
                    <a:lnTo>
                      <a:pt x="373" y="399"/>
                    </a:lnTo>
                    <a:lnTo>
                      <a:pt x="331" y="407"/>
                    </a:lnTo>
                    <a:lnTo>
                      <a:pt x="314" y="407"/>
                    </a:lnTo>
                    <a:lnTo>
                      <a:pt x="288" y="407"/>
                    </a:lnTo>
                    <a:lnTo>
                      <a:pt x="280" y="415"/>
                    </a:lnTo>
                    <a:lnTo>
                      <a:pt x="237" y="415"/>
                    </a:lnTo>
                    <a:lnTo>
                      <a:pt x="203" y="424"/>
                    </a:lnTo>
                    <a:lnTo>
                      <a:pt x="203" y="415"/>
                    </a:lnTo>
                    <a:lnTo>
                      <a:pt x="187" y="424"/>
                    </a:lnTo>
                    <a:lnTo>
                      <a:pt x="178" y="424"/>
                    </a:lnTo>
                    <a:lnTo>
                      <a:pt x="153" y="424"/>
                    </a:lnTo>
                    <a:lnTo>
                      <a:pt x="153" y="432"/>
                    </a:lnTo>
                    <a:lnTo>
                      <a:pt x="144" y="432"/>
                    </a:lnTo>
                    <a:lnTo>
                      <a:pt x="110" y="432"/>
                    </a:lnTo>
                    <a:lnTo>
                      <a:pt x="85" y="441"/>
                    </a:lnTo>
                    <a:lnTo>
                      <a:pt x="76" y="441"/>
                    </a:lnTo>
                    <a:lnTo>
                      <a:pt x="51" y="441"/>
                    </a:lnTo>
                    <a:lnTo>
                      <a:pt x="42" y="441"/>
                    </a:lnTo>
                    <a:lnTo>
                      <a:pt x="25" y="449"/>
                    </a:lnTo>
                    <a:lnTo>
                      <a:pt x="0" y="449"/>
                    </a:lnTo>
                    <a:lnTo>
                      <a:pt x="8" y="449"/>
                    </a:lnTo>
                    <a:lnTo>
                      <a:pt x="17" y="441"/>
                    </a:lnTo>
                    <a:lnTo>
                      <a:pt x="25" y="441"/>
                    </a:lnTo>
                    <a:lnTo>
                      <a:pt x="25" y="432"/>
                    </a:lnTo>
                    <a:lnTo>
                      <a:pt x="34" y="432"/>
                    </a:lnTo>
                    <a:lnTo>
                      <a:pt x="51" y="424"/>
                    </a:lnTo>
                    <a:lnTo>
                      <a:pt x="59" y="424"/>
                    </a:lnTo>
                    <a:lnTo>
                      <a:pt x="51" y="415"/>
                    </a:lnTo>
                    <a:lnTo>
                      <a:pt x="59" y="407"/>
                    </a:lnTo>
                    <a:lnTo>
                      <a:pt x="68" y="407"/>
                    </a:lnTo>
                    <a:lnTo>
                      <a:pt x="76" y="399"/>
                    </a:lnTo>
                    <a:lnTo>
                      <a:pt x="76" y="390"/>
                    </a:lnTo>
                    <a:lnTo>
                      <a:pt x="85" y="382"/>
                    </a:lnTo>
                    <a:lnTo>
                      <a:pt x="93" y="382"/>
                    </a:lnTo>
                    <a:lnTo>
                      <a:pt x="93" y="373"/>
                    </a:lnTo>
                    <a:lnTo>
                      <a:pt x="102" y="356"/>
                    </a:lnTo>
                    <a:lnTo>
                      <a:pt x="119" y="348"/>
                    </a:lnTo>
                    <a:lnTo>
                      <a:pt x="127" y="348"/>
                    </a:lnTo>
                    <a:lnTo>
                      <a:pt x="127" y="339"/>
                    </a:lnTo>
                    <a:lnTo>
                      <a:pt x="161" y="305"/>
                    </a:lnTo>
                    <a:lnTo>
                      <a:pt x="161" y="314"/>
                    </a:lnTo>
                    <a:lnTo>
                      <a:pt x="153" y="314"/>
                    </a:lnTo>
                    <a:lnTo>
                      <a:pt x="161" y="322"/>
                    </a:lnTo>
                    <a:lnTo>
                      <a:pt x="170" y="331"/>
                    </a:lnTo>
                    <a:lnTo>
                      <a:pt x="178" y="331"/>
                    </a:lnTo>
                    <a:lnTo>
                      <a:pt x="187" y="331"/>
                    </a:lnTo>
                    <a:lnTo>
                      <a:pt x="187" y="339"/>
                    </a:lnTo>
                    <a:lnTo>
                      <a:pt x="195" y="339"/>
                    </a:lnTo>
                    <a:lnTo>
                      <a:pt x="203" y="339"/>
                    </a:lnTo>
                    <a:lnTo>
                      <a:pt x="212" y="339"/>
                    </a:lnTo>
                    <a:lnTo>
                      <a:pt x="212" y="331"/>
                    </a:lnTo>
                    <a:lnTo>
                      <a:pt x="220" y="331"/>
                    </a:lnTo>
                    <a:lnTo>
                      <a:pt x="220" y="322"/>
                    </a:lnTo>
                    <a:lnTo>
                      <a:pt x="229" y="322"/>
                    </a:lnTo>
                    <a:lnTo>
                      <a:pt x="237" y="331"/>
                    </a:lnTo>
                    <a:lnTo>
                      <a:pt x="246" y="322"/>
                    </a:lnTo>
                    <a:lnTo>
                      <a:pt x="254" y="322"/>
                    </a:lnTo>
                    <a:lnTo>
                      <a:pt x="263" y="322"/>
                    </a:lnTo>
                    <a:lnTo>
                      <a:pt x="271" y="314"/>
                    </a:lnTo>
                    <a:lnTo>
                      <a:pt x="271" y="305"/>
                    </a:lnTo>
                    <a:lnTo>
                      <a:pt x="280" y="305"/>
                    </a:lnTo>
                    <a:lnTo>
                      <a:pt x="288" y="305"/>
                    </a:lnTo>
                    <a:lnTo>
                      <a:pt x="297" y="297"/>
                    </a:lnTo>
                    <a:lnTo>
                      <a:pt x="297" y="288"/>
                    </a:lnTo>
                    <a:lnTo>
                      <a:pt x="305" y="288"/>
                    </a:lnTo>
                    <a:lnTo>
                      <a:pt x="305" y="297"/>
                    </a:lnTo>
                    <a:lnTo>
                      <a:pt x="314" y="297"/>
                    </a:lnTo>
                    <a:lnTo>
                      <a:pt x="314" y="288"/>
                    </a:lnTo>
                    <a:lnTo>
                      <a:pt x="322" y="288"/>
                    </a:lnTo>
                    <a:lnTo>
                      <a:pt x="322" y="280"/>
                    </a:lnTo>
                    <a:lnTo>
                      <a:pt x="322" y="271"/>
                    </a:lnTo>
                    <a:lnTo>
                      <a:pt x="331" y="271"/>
                    </a:lnTo>
                    <a:lnTo>
                      <a:pt x="331" y="263"/>
                    </a:lnTo>
                    <a:lnTo>
                      <a:pt x="322" y="263"/>
                    </a:lnTo>
                    <a:lnTo>
                      <a:pt x="322" y="255"/>
                    </a:lnTo>
                    <a:lnTo>
                      <a:pt x="322" y="246"/>
                    </a:lnTo>
                    <a:lnTo>
                      <a:pt x="331" y="238"/>
                    </a:lnTo>
                    <a:lnTo>
                      <a:pt x="331" y="229"/>
                    </a:lnTo>
                    <a:lnTo>
                      <a:pt x="339" y="221"/>
                    </a:lnTo>
                    <a:lnTo>
                      <a:pt x="348" y="212"/>
                    </a:lnTo>
                    <a:lnTo>
                      <a:pt x="348" y="204"/>
                    </a:lnTo>
                    <a:lnTo>
                      <a:pt x="348" y="195"/>
                    </a:lnTo>
                    <a:lnTo>
                      <a:pt x="348" y="187"/>
                    </a:lnTo>
                    <a:lnTo>
                      <a:pt x="356" y="178"/>
                    </a:lnTo>
                    <a:lnTo>
                      <a:pt x="356" y="170"/>
                    </a:lnTo>
                    <a:lnTo>
                      <a:pt x="356" y="161"/>
                    </a:lnTo>
                    <a:lnTo>
                      <a:pt x="365" y="161"/>
                    </a:lnTo>
                    <a:lnTo>
                      <a:pt x="365" y="153"/>
                    </a:lnTo>
                    <a:lnTo>
                      <a:pt x="365" y="144"/>
                    </a:lnTo>
                    <a:lnTo>
                      <a:pt x="365" y="136"/>
                    </a:lnTo>
                    <a:lnTo>
                      <a:pt x="373" y="136"/>
                    </a:lnTo>
                    <a:lnTo>
                      <a:pt x="382" y="144"/>
                    </a:lnTo>
                    <a:lnTo>
                      <a:pt x="399" y="153"/>
                    </a:lnTo>
                    <a:lnTo>
                      <a:pt x="407" y="144"/>
                    </a:lnTo>
                    <a:lnTo>
                      <a:pt x="416" y="119"/>
                    </a:lnTo>
                    <a:lnTo>
                      <a:pt x="416" y="110"/>
                    </a:lnTo>
                    <a:lnTo>
                      <a:pt x="416" y="102"/>
                    </a:lnTo>
                    <a:lnTo>
                      <a:pt x="416" y="94"/>
                    </a:lnTo>
                    <a:lnTo>
                      <a:pt x="424" y="94"/>
                    </a:lnTo>
                    <a:lnTo>
                      <a:pt x="441" y="102"/>
                    </a:lnTo>
                    <a:lnTo>
                      <a:pt x="441" y="85"/>
                    </a:lnTo>
                    <a:lnTo>
                      <a:pt x="450" y="77"/>
                    </a:lnTo>
                    <a:lnTo>
                      <a:pt x="458" y="68"/>
                    </a:lnTo>
                    <a:lnTo>
                      <a:pt x="467" y="60"/>
                    </a:lnTo>
                    <a:lnTo>
                      <a:pt x="458" y="60"/>
                    </a:lnTo>
                    <a:lnTo>
                      <a:pt x="467" y="51"/>
                    </a:lnTo>
                    <a:lnTo>
                      <a:pt x="467" y="43"/>
                    </a:lnTo>
                    <a:lnTo>
                      <a:pt x="475" y="43"/>
                    </a:lnTo>
                    <a:lnTo>
                      <a:pt x="475" y="34"/>
                    </a:lnTo>
                    <a:lnTo>
                      <a:pt x="467" y="34"/>
                    </a:lnTo>
                    <a:lnTo>
                      <a:pt x="475" y="26"/>
                    </a:lnTo>
                    <a:lnTo>
                      <a:pt x="467" y="26"/>
                    </a:lnTo>
                    <a:lnTo>
                      <a:pt x="475" y="17"/>
                    </a:lnTo>
                    <a:lnTo>
                      <a:pt x="475" y="9"/>
                    </a:lnTo>
                    <a:lnTo>
                      <a:pt x="475" y="0"/>
                    </a:lnTo>
                    <a:lnTo>
                      <a:pt x="484" y="0"/>
                    </a:lnTo>
                    <a:lnTo>
                      <a:pt x="484" y="9"/>
                    </a:lnTo>
                    <a:lnTo>
                      <a:pt x="509" y="17"/>
                    </a:lnTo>
                    <a:lnTo>
                      <a:pt x="526" y="34"/>
                    </a:lnTo>
                    <a:lnTo>
                      <a:pt x="535" y="34"/>
                    </a:lnTo>
                    <a:lnTo>
                      <a:pt x="535" y="26"/>
                    </a:lnTo>
                    <a:lnTo>
                      <a:pt x="535" y="17"/>
                    </a:lnTo>
                    <a:lnTo>
                      <a:pt x="535" y="9"/>
                    </a:lnTo>
                    <a:lnTo>
                      <a:pt x="543" y="9"/>
                    </a:lnTo>
                    <a:lnTo>
                      <a:pt x="552" y="9"/>
                    </a:lnTo>
                    <a:lnTo>
                      <a:pt x="560" y="9"/>
                    </a:lnTo>
                    <a:lnTo>
                      <a:pt x="560" y="17"/>
                    </a:lnTo>
                    <a:lnTo>
                      <a:pt x="560" y="26"/>
                    </a:lnTo>
                    <a:lnTo>
                      <a:pt x="569" y="26"/>
                    </a:lnTo>
                    <a:lnTo>
                      <a:pt x="569" y="34"/>
                    </a:lnTo>
                    <a:lnTo>
                      <a:pt x="577" y="34"/>
                    </a:lnTo>
                    <a:lnTo>
                      <a:pt x="586" y="34"/>
                    </a:lnTo>
                    <a:lnTo>
                      <a:pt x="594" y="43"/>
                    </a:lnTo>
                    <a:lnTo>
                      <a:pt x="603" y="43"/>
                    </a:lnTo>
                    <a:lnTo>
                      <a:pt x="611" y="43"/>
                    </a:lnTo>
                    <a:lnTo>
                      <a:pt x="611" y="51"/>
                    </a:lnTo>
                    <a:lnTo>
                      <a:pt x="611" y="60"/>
                    </a:lnTo>
                    <a:lnTo>
                      <a:pt x="620" y="68"/>
                    </a:lnTo>
                    <a:lnTo>
                      <a:pt x="611" y="68"/>
                    </a:lnTo>
                    <a:lnTo>
                      <a:pt x="611" y="77"/>
                    </a:lnTo>
                    <a:lnTo>
                      <a:pt x="603" y="85"/>
                    </a:lnTo>
                    <a:lnTo>
                      <a:pt x="603" y="77"/>
                    </a:lnTo>
                    <a:lnTo>
                      <a:pt x="603" y="85"/>
                    </a:lnTo>
                    <a:lnTo>
                      <a:pt x="594" y="102"/>
                    </a:lnTo>
                    <a:lnTo>
                      <a:pt x="594" y="110"/>
                    </a:lnTo>
                    <a:lnTo>
                      <a:pt x="603" y="119"/>
                    </a:lnTo>
                    <a:lnTo>
                      <a:pt x="611" y="119"/>
                    </a:lnTo>
                    <a:lnTo>
                      <a:pt x="628" y="110"/>
                    </a:lnTo>
                    <a:lnTo>
                      <a:pt x="637" y="127"/>
                    </a:lnTo>
                    <a:lnTo>
                      <a:pt x="637" y="136"/>
                    </a:lnTo>
                    <a:lnTo>
                      <a:pt x="679" y="136"/>
                    </a:lnTo>
                    <a:lnTo>
                      <a:pt x="679" y="144"/>
                    </a:lnTo>
                    <a:lnTo>
                      <a:pt x="679" y="153"/>
                    </a:lnTo>
                    <a:lnTo>
                      <a:pt x="688" y="144"/>
                    </a:lnTo>
                    <a:lnTo>
                      <a:pt x="705" y="153"/>
                    </a:lnTo>
                    <a:lnTo>
                      <a:pt x="713" y="161"/>
                    </a:lnTo>
                    <a:lnTo>
                      <a:pt x="713" y="170"/>
                    </a:lnTo>
                    <a:lnTo>
                      <a:pt x="713" y="178"/>
                    </a:lnTo>
                    <a:lnTo>
                      <a:pt x="713" y="187"/>
                    </a:lnTo>
                    <a:lnTo>
                      <a:pt x="713" y="195"/>
                    </a:lnTo>
                    <a:lnTo>
                      <a:pt x="696" y="195"/>
                    </a:lnTo>
                    <a:lnTo>
                      <a:pt x="688" y="178"/>
                    </a:lnTo>
                    <a:lnTo>
                      <a:pt x="679" y="178"/>
                    </a:lnTo>
                    <a:lnTo>
                      <a:pt x="662" y="161"/>
                    </a:lnTo>
                    <a:lnTo>
                      <a:pt x="662" y="170"/>
                    </a:lnTo>
                    <a:lnTo>
                      <a:pt x="671" y="178"/>
                    </a:lnTo>
                    <a:lnTo>
                      <a:pt x="679" y="178"/>
                    </a:lnTo>
                    <a:lnTo>
                      <a:pt x="688" y="195"/>
                    </a:lnTo>
                    <a:lnTo>
                      <a:pt x="722" y="204"/>
                    </a:lnTo>
                    <a:lnTo>
                      <a:pt x="713" y="204"/>
                    </a:lnTo>
                    <a:lnTo>
                      <a:pt x="696" y="204"/>
                    </a:lnTo>
                    <a:lnTo>
                      <a:pt x="705" y="212"/>
                    </a:lnTo>
                    <a:lnTo>
                      <a:pt x="713" y="204"/>
                    </a:lnTo>
                    <a:lnTo>
                      <a:pt x="730" y="221"/>
                    </a:lnTo>
                    <a:lnTo>
                      <a:pt x="730" y="229"/>
                    </a:lnTo>
                    <a:lnTo>
                      <a:pt x="722" y="221"/>
                    </a:lnTo>
                    <a:lnTo>
                      <a:pt x="705" y="221"/>
                    </a:lnTo>
                    <a:lnTo>
                      <a:pt x="713" y="221"/>
                    </a:lnTo>
                    <a:lnTo>
                      <a:pt x="713" y="229"/>
                    </a:lnTo>
                    <a:lnTo>
                      <a:pt x="722" y="238"/>
                    </a:lnTo>
                    <a:lnTo>
                      <a:pt x="713" y="246"/>
                    </a:lnTo>
                    <a:lnTo>
                      <a:pt x="688" y="229"/>
                    </a:lnTo>
                    <a:lnTo>
                      <a:pt x="696" y="238"/>
                    </a:lnTo>
                    <a:lnTo>
                      <a:pt x="713" y="246"/>
                    </a:lnTo>
                    <a:lnTo>
                      <a:pt x="722" y="255"/>
                    </a:lnTo>
                    <a:lnTo>
                      <a:pt x="730" y="246"/>
                    </a:lnTo>
                    <a:lnTo>
                      <a:pt x="730" y="255"/>
                    </a:lnTo>
                    <a:lnTo>
                      <a:pt x="722" y="263"/>
                    </a:lnTo>
                    <a:lnTo>
                      <a:pt x="739" y="263"/>
                    </a:lnTo>
                    <a:lnTo>
                      <a:pt x="739" y="271"/>
                    </a:lnTo>
                    <a:lnTo>
                      <a:pt x="730" y="271"/>
                    </a:lnTo>
                    <a:lnTo>
                      <a:pt x="722" y="280"/>
                    </a:lnTo>
                    <a:lnTo>
                      <a:pt x="713" y="271"/>
                    </a:lnTo>
                    <a:lnTo>
                      <a:pt x="713" y="263"/>
                    </a:lnTo>
                    <a:lnTo>
                      <a:pt x="705" y="263"/>
                    </a:lnTo>
                    <a:lnTo>
                      <a:pt x="696" y="263"/>
                    </a:lnTo>
                    <a:lnTo>
                      <a:pt x="696" y="255"/>
                    </a:lnTo>
                    <a:lnTo>
                      <a:pt x="696" y="246"/>
                    </a:lnTo>
                    <a:lnTo>
                      <a:pt x="688" y="246"/>
                    </a:lnTo>
                    <a:lnTo>
                      <a:pt x="688" y="255"/>
                    </a:lnTo>
                    <a:lnTo>
                      <a:pt x="679" y="255"/>
                    </a:lnTo>
                    <a:lnTo>
                      <a:pt x="671" y="255"/>
                    </a:lnTo>
                    <a:lnTo>
                      <a:pt x="671" y="246"/>
                    </a:lnTo>
                    <a:lnTo>
                      <a:pt x="671" y="255"/>
                    </a:lnTo>
                    <a:lnTo>
                      <a:pt x="662" y="255"/>
                    </a:lnTo>
                    <a:lnTo>
                      <a:pt x="671" y="255"/>
                    </a:lnTo>
                    <a:lnTo>
                      <a:pt x="679" y="255"/>
                    </a:lnTo>
                    <a:lnTo>
                      <a:pt x="688" y="263"/>
                    </a:lnTo>
                    <a:lnTo>
                      <a:pt x="688" y="255"/>
                    </a:lnTo>
                    <a:lnTo>
                      <a:pt x="696" y="263"/>
                    </a:lnTo>
                    <a:lnTo>
                      <a:pt x="696" y="271"/>
                    </a:lnTo>
                    <a:lnTo>
                      <a:pt x="705" y="271"/>
                    </a:lnTo>
                    <a:lnTo>
                      <a:pt x="705" y="280"/>
                    </a:lnTo>
                    <a:lnTo>
                      <a:pt x="713" y="280"/>
                    </a:lnTo>
                    <a:lnTo>
                      <a:pt x="713" y="288"/>
                    </a:lnTo>
                    <a:lnTo>
                      <a:pt x="722" y="288"/>
                    </a:lnTo>
                    <a:lnTo>
                      <a:pt x="713" y="297"/>
                    </a:lnTo>
                    <a:lnTo>
                      <a:pt x="713" y="305"/>
                    </a:lnTo>
                    <a:lnTo>
                      <a:pt x="722" y="288"/>
                    </a:lnTo>
                    <a:lnTo>
                      <a:pt x="730" y="288"/>
                    </a:lnTo>
                    <a:lnTo>
                      <a:pt x="730" y="280"/>
                    </a:lnTo>
                    <a:lnTo>
                      <a:pt x="739" y="288"/>
                    </a:lnTo>
                    <a:lnTo>
                      <a:pt x="730" y="297"/>
                    </a:lnTo>
                    <a:lnTo>
                      <a:pt x="739" y="288"/>
                    </a:lnTo>
                    <a:lnTo>
                      <a:pt x="739" y="297"/>
                    </a:lnTo>
                    <a:lnTo>
                      <a:pt x="739" y="280"/>
                    </a:lnTo>
                    <a:lnTo>
                      <a:pt x="747" y="280"/>
                    </a:lnTo>
                    <a:lnTo>
                      <a:pt x="756" y="280"/>
                    </a:lnTo>
                    <a:lnTo>
                      <a:pt x="764" y="271"/>
                    </a:lnTo>
                    <a:lnTo>
                      <a:pt x="789" y="322"/>
                    </a:lnTo>
                    <a:lnTo>
                      <a:pt x="789" y="314"/>
                    </a:lnTo>
                    <a:lnTo>
                      <a:pt x="781" y="297"/>
                    </a:lnTo>
                    <a:lnTo>
                      <a:pt x="781" y="322"/>
                    </a:lnTo>
                    <a:lnTo>
                      <a:pt x="773" y="322"/>
                    </a:lnTo>
                    <a:lnTo>
                      <a:pt x="773" y="314"/>
                    </a:lnTo>
                    <a:lnTo>
                      <a:pt x="773" y="322"/>
                    </a:lnTo>
                    <a:lnTo>
                      <a:pt x="764" y="322"/>
                    </a:lnTo>
                    <a:lnTo>
                      <a:pt x="747" y="331"/>
                    </a:lnTo>
                    <a:lnTo>
                      <a:pt x="730" y="331"/>
                    </a:lnTo>
                    <a:lnTo>
                      <a:pt x="722" y="331"/>
                    </a:lnTo>
                    <a:lnTo>
                      <a:pt x="688" y="339"/>
                    </a:lnTo>
                    <a:lnTo>
                      <a:pt x="662" y="348"/>
                    </a:lnTo>
                    <a:lnTo>
                      <a:pt x="645" y="348"/>
                    </a:lnTo>
                    <a:lnTo>
                      <a:pt x="603" y="356"/>
                    </a:lnTo>
                    <a:lnTo>
                      <a:pt x="586" y="356"/>
                    </a:lnTo>
                    <a:lnTo>
                      <a:pt x="569" y="365"/>
                    </a:lnTo>
                    <a:lnTo>
                      <a:pt x="543" y="373"/>
                    </a:lnTo>
                    <a:lnTo>
                      <a:pt x="535" y="373"/>
                    </a:lnTo>
                    <a:lnTo>
                      <a:pt x="501" y="373"/>
                    </a:lnTo>
                    <a:lnTo>
                      <a:pt x="492" y="382"/>
                    </a:lnTo>
                    <a:lnTo>
                      <a:pt x="458" y="382"/>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79" name="Freeform 378"/>
              <p:cNvSpPr>
                <a:spLocks/>
              </p:cNvSpPr>
              <p:nvPr/>
            </p:nvSpPr>
            <p:spPr bwMode="auto">
              <a:xfrm>
                <a:off x="4982" y="2055"/>
                <a:ext cx="17" cy="25"/>
              </a:xfrm>
              <a:custGeom>
                <a:avLst/>
                <a:gdLst>
                  <a:gd name="T0" fmla="*/ 8 w 17"/>
                  <a:gd name="T1" fmla="*/ 0 h 25"/>
                  <a:gd name="T2" fmla="*/ 17 w 17"/>
                  <a:gd name="T3" fmla="*/ 0 h 25"/>
                  <a:gd name="T4" fmla="*/ 8 w 17"/>
                  <a:gd name="T5" fmla="*/ 8 h 25"/>
                  <a:gd name="T6" fmla="*/ 8 w 17"/>
                  <a:gd name="T7" fmla="*/ 17 h 25"/>
                  <a:gd name="T8" fmla="*/ 0 w 17"/>
                  <a:gd name="T9" fmla="*/ 25 h 25"/>
                  <a:gd name="T10" fmla="*/ 8 w 17"/>
                  <a:gd name="T11" fmla="*/ 17 h 25"/>
                  <a:gd name="T12" fmla="*/ 0 w 17"/>
                  <a:gd name="T13" fmla="*/ 17 h 25"/>
                  <a:gd name="T14" fmla="*/ 8 w 17"/>
                  <a:gd name="T15" fmla="*/ 17 h 25"/>
                  <a:gd name="T16" fmla="*/ 8 w 17"/>
                  <a:gd name="T17" fmla="*/ 0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25"/>
                  <a:gd name="T29" fmla="*/ 17 w 17"/>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25">
                    <a:moveTo>
                      <a:pt x="8" y="0"/>
                    </a:moveTo>
                    <a:lnTo>
                      <a:pt x="17" y="0"/>
                    </a:lnTo>
                    <a:lnTo>
                      <a:pt x="8" y="8"/>
                    </a:lnTo>
                    <a:lnTo>
                      <a:pt x="8" y="17"/>
                    </a:lnTo>
                    <a:lnTo>
                      <a:pt x="0" y="25"/>
                    </a:lnTo>
                    <a:lnTo>
                      <a:pt x="8" y="17"/>
                    </a:lnTo>
                    <a:lnTo>
                      <a:pt x="0" y="17"/>
                    </a:lnTo>
                    <a:lnTo>
                      <a:pt x="8" y="17"/>
                    </a:lnTo>
                    <a:lnTo>
                      <a:pt x="8" y="0"/>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80" name="Freeform 379"/>
              <p:cNvSpPr>
                <a:spLocks/>
              </p:cNvSpPr>
              <p:nvPr/>
            </p:nvSpPr>
            <p:spPr bwMode="auto">
              <a:xfrm>
                <a:off x="4940" y="2063"/>
                <a:ext cx="42" cy="119"/>
              </a:xfrm>
              <a:custGeom>
                <a:avLst/>
                <a:gdLst>
                  <a:gd name="T0" fmla="*/ 8 w 42"/>
                  <a:gd name="T1" fmla="*/ 68 h 119"/>
                  <a:gd name="T2" fmla="*/ 0 w 42"/>
                  <a:gd name="T3" fmla="*/ 68 h 119"/>
                  <a:gd name="T4" fmla="*/ 0 w 42"/>
                  <a:gd name="T5" fmla="*/ 60 h 119"/>
                  <a:gd name="T6" fmla="*/ 8 w 42"/>
                  <a:gd name="T7" fmla="*/ 60 h 119"/>
                  <a:gd name="T8" fmla="*/ 0 w 42"/>
                  <a:gd name="T9" fmla="*/ 60 h 119"/>
                  <a:gd name="T10" fmla="*/ 8 w 42"/>
                  <a:gd name="T11" fmla="*/ 43 h 119"/>
                  <a:gd name="T12" fmla="*/ 8 w 42"/>
                  <a:gd name="T13" fmla="*/ 34 h 119"/>
                  <a:gd name="T14" fmla="*/ 17 w 42"/>
                  <a:gd name="T15" fmla="*/ 26 h 119"/>
                  <a:gd name="T16" fmla="*/ 17 w 42"/>
                  <a:gd name="T17" fmla="*/ 26 h 119"/>
                  <a:gd name="T18" fmla="*/ 8 w 42"/>
                  <a:gd name="T19" fmla="*/ 17 h 119"/>
                  <a:gd name="T20" fmla="*/ 17 w 42"/>
                  <a:gd name="T21" fmla="*/ 9 h 119"/>
                  <a:gd name="T22" fmla="*/ 17 w 42"/>
                  <a:gd name="T23" fmla="*/ 9 h 119"/>
                  <a:gd name="T24" fmla="*/ 17 w 42"/>
                  <a:gd name="T25" fmla="*/ 0 h 119"/>
                  <a:gd name="T26" fmla="*/ 42 w 42"/>
                  <a:gd name="T27" fmla="*/ 0 h 119"/>
                  <a:gd name="T28" fmla="*/ 25 w 42"/>
                  <a:gd name="T29" fmla="*/ 43 h 119"/>
                  <a:gd name="T30" fmla="*/ 33 w 42"/>
                  <a:gd name="T31" fmla="*/ 43 h 119"/>
                  <a:gd name="T32" fmla="*/ 25 w 42"/>
                  <a:gd name="T33" fmla="*/ 60 h 119"/>
                  <a:gd name="T34" fmla="*/ 25 w 42"/>
                  <a:gd name="T35" fmla="*/ 60 h 119"/>
                  <a:gd name="T36" fmla="*/ 17 w 42"/>
                  <a:gd name="T37" fmla="*/ 60 h 119"/>
                  <a:gd name="T38" fmla="*/ 17 w 42"/>
                  <a:gd name="T39" fmla="*/ 68 h 119"/>
                  <a:gd name="T40" fmla="*/ 25 w 42"/>
                  <a:gd name="T41" fmla="*/ 68 h 119"/>
                  <a:gd name="T42" fmla="*/ 17 w 42"/>
                  <a:gd name="T43" fmla="*/ 77 h 119"/>
                  <a:gd name="T44" fmla="*/ 17 w 42"/>
                  <a:gd name="T45" fmla="*/ 77 h 119"/>
                  <a:gd name="T46" fmla="*/ 17 w 42"/>
                  <a:gd name="T47" fmla="*/ 85 h 119"/>
                  <a:gd name="T48" fmla="*/ 17 w 42"/>
                  <a:gd name="T49" fmla="*/ 85 h 119"/>
                  <a:gd name="T50" fmla="*/ 8 w 42"/>
                  <a:gd name="T51" fmla="*/ 94 h 119"/>
                  <a:gd name="T52" fmla="*/ 8 w 42"/>
                  <a:gd name="T53" fmla="*/ 119 h 119"/>
                  <a:gd name="T54" fmla="*/ 8 w 42"/>
                  <a:gd name="T55" fmla="*/ 119 h 119"/>
                  <a:gd name="T56" fmla="*/ 0 w 42"/>
                  <a:gd name="T57" fmla="*/ 102 h 119"/>
                  <a:gd name="T58" fmla="*/ 0 w 42"/>
                  <a:gd name="T59" fmla="*/ 77 h 119"/>
                  <a:gd name="T60" fmla="*/ 0 w 42"/>
                  <a:gd name="T61" fmla="*/ 77 h 119"/>
                  <a:gd name="T62" fmla="*/ 0 w 42"/>
                  <a:gd name="T63" fmla="*/ 68 h 119"/>
                  <a:gd name="T64" fmla="*/ 0 w 42"/>
                  <a:gd name="T65" fmla="*/ 68 h 119"/>
                  <a:gd name="T66" fmla="*/ 8 w 42"/>
                  <a:gd name="T67" fmla="*/ 68 h 1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2"/>
                  <a:gd name="T103" fmla="*/ 0 h 119"/>
                  <a:gd name="T104" fmla="*/ 42 w 42"/>
                  <a:gd name="T105" fmla="*/ 119 h 11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2" h="119">
                    <a:moveTo>
                      <a:pt x="8" y="68"/>
                    </a:moveTo>
                    <a:lnTo>
                      <a:pt x="0" y="68"/>
                    </a:lnTo>
                    <a:lnTo>
                      <a:pt x="0" y="60"/>
                    </a:lnTo>
                    <a:lnTo>
                      <a:pt x="8" y="60"/>
                    </a:lnTo>
                    <a:lnTo>
                      <a:pt x="0" y="60"/>
                    </a:lnTo>
                    <a:lnTo>
                      <a:pt x="8" y="43"/>
                    </a:lnTo>
                    <a:lnTo>
                      <a:pt x="8" y="34"/>
                    </a:lnTo>
                    <a:lnTo>
                      <a:pt x="17" y="26"/>
                    </a:lnTo>
                    <a:lnTo>
                      <a:pt x="8" y="17"/>
                    </a:lnTo>
                    <a:lnTo>
                      <a:pt x="17" y="9"/>
                    </a:lnTo>
                    <a:lnTo>
                      <a:pt x="17" y="0"/>
                    </a:lnTo>
                    <a:lnTo>
                      <a:pt x="42" y="0"/>
                    </a:lnTo>
                    <a:lnTo>
                      <a:pt x="25" y="43"/>
                    </a:lnTo>
                    <a:lnTo>
                      <a:pt x="33" y="43"/>
                    </a:lnTo>
                    <a:lnTo>
                      <a:pt x="25" y="60"/>
                    </a:lnTo>
                    <a:lnTo>
                      <a:pt x="17" y="60"/>
                    </a:lnTo>
                    <a:lnTo>
                      <a:pt x="17" y="68"/>
                    </a:lnTo>
                    <a:lnTo>
                      <a:pt x="25" y="68"/>
                    </a:lnTo>
                    <a:lnTo>
                      <a:pt x="17" y="77"/>
                    </a:lnTo>
                    <a:lnTo>
                      <a:pt x="17" y="85"/>
                    </a:lnTo>
                    <a:lnTo>
                      <a:pt x="8" y="94"/>
                    </a:lnTo>
                    <a:lnTo>
                      <a:pt x="8" y="119"/>
                    </a:lnTo>
                    <a:lnTo>
                      <a:pt x="0" y="102"/>
                    </a:lnTo>
                    <a:lnTo>
                      <a:pt x="0" y="77"/>
                    </a:lnTo>
                    <a:lnTo>
                      <a:pt x="0" y="68"/>
                    </a:lnTo>
                    <a:lnTo>
                      <a:pt x="8" y="68"/>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81" name="Freeform 380"/>
              <p:cNvSpPr>
                <a:spLocks/>
              </p:cNvSpPr>
              <p:nvPr/>
            </p:nvSpPr>
            <p:spPr bwMode="auto">
              <a:xfrm>
                <a:off x="914" y="2241"/>
                <a:ext cx="696" cy="805"/>
              </a:xfrm>
              <a:custGeom>
                <a:avLst/>
                <a:gdLst>
                  <a:gd name="T0" fmla="*/ 34 w 696"/>
                  <a:gd name="T1" fmla="*/ 492 h 805"/>
                  <a:gd name="T2" fmla="*/ 34 w 696"/>
                  <a:gd name="T3" fmla="*/ 492 h 805"/>
                  <a:gd name="T4" fmla="*/ 34 w 696"/>
                  <a:gd name="T5" fmla="*/ 475 h 805"/>
                  <a:gd name="T6" fmla="*/ 34 w 696"/>
                  <a:gd name="T7" fmla="*/ 458 h 805"/>
                  <a:gd name="T8" fmla="*/ 34 w 696"/>
                  <a:gd name="T9" fmla="*/ 441 h 805"/>
                  <a:gd name="T10" fmla="*/ 51 w 696"/>
                  <a:gd name="T11" fmla="*/ 432 h 805"/>
                  <a:gd name="T12" fmla="*/ 59 w 696"/>
                  <a:gd name="T13" fmla="*/ 424 h 805"/>
                  <a:gd name="T14" fmla="*/ 59 w 696"/>
                  <a:gd name="T15" fmla="*/ 416 h 805"/>
                  <a:gd name="T16" fmla="*/ 68 w 696"/>
                  <a:gd name="T17" fmla="*/ 399 h 805"/>
                  <a:gd name="T18" fmla="*/ 68 w 696"/>
                  <a:gd name="T19" fmla="*/ 390 h 805"/>
                  <a:gd name="T20" fmla="*/ 68 w 696"/>
                  <a:gd name="T21" fmla="*/ 373 h 805"/>
                  <a:gd name="T22" fmla="*/ 85 w 696"/>
                  <a:gd name="T23" fmla="*/ 365 h 805"/>
                  <a:gd name="T24" fmla="*/ 102 w 696"/>
                  <a:gd name="T25" fmla="*/ 356 h 805"/>
                  <a:gd name="T26" fmla="*/ 119 w 696"/>
                  <a:gd name="T27" fmla="*/ 339 h 805"/>
                  <a:gd name="T28" fmla="*/ 119 w 696"/>
                  <a:gd name="T29" fmla="*/ 331 h 805"/>
                  <a:gd name="T30" fmla="*/ 102 w 696"/>
                  <a:gd name="T31" fmla="*/ 322 h 805"/>
                  <a:gd name="T32" fmla="*/ 93 w 696"/>
                  <a:gd name="T33" fmla="*/ 314 h 805"/>
                  <a:gd name="T34" fmla="*/ 93 w 696"/>
                  <a:gd name="T35" fmla="*/ 297 h 805"/>
                  <a:gd name="T36" fmla="*/ 93 w 696"/>
                  <a:gd name="T37" fmla="*/ 280 h 805"/>
                  <a:gd name="T38" fmla="*/ 85 w 696"/>
                  <a:gd name="T39" fmla="*/ 263 h 805"/>
                  <a:gd name="T40" fmla="*/ 85 w 696"/>
                  <a:gd name="T41" fmla="*/ 246 h 805"/>
                  <a:gd name="T42" fmla="*/ 85 w 696"/>
                  <a:gd name="T43" fmla="*/ 238 h 805"/>
                  <a:gd name="T44" fmla="*/ 85 w 696"/>
                  <a:gd name="T45" fmla="*/ 221 h 805"/>
                  <a:gd name="T46" fmla="*/ 93 w 696"/>
                  <a:gd name="T47" fmla="*/ 221 h 805"/>
                  <a:gd name="T48" fmla="*/ 102 w 696"/>
                  <a:gd name="T49" fmla="*/ 195 h 805"/>
                  <a:gd name="T50" fmla="*/ 93 w 696"/>
                  <a:gd name="T51" fmla="*/ 170 h 805"/>
                  <a:gd name="T52" fmla="*/ 102 w 696"/>
                  <a:gd name="T53" fmla="*/ 161 h 805"/>
                  <a:gd name="T54" fmla="*/ 93 w 696"/>
                  <a:gd name="T55" fmla="*/ 144 h 805"/>
                  <a:gd name="T56" fmla="*/ 102 w 696"/>
                  <a:gd name="T57" fmla="*/ 127 h 805"/>
                  <a:gd name="T58" fmla="*/ 102 w 696"/>
                  <a:gd name="T59" fmla="*/ 110 h 805"/>
                  <a:gd name="T60" fmla="*/ 102 w 696"/>
                  <a:gd name="T61" fmla="*/ 102 h 805"/>
                  <a:gd name="T62" fmla="*/ 119 w 696"/>
                  <a:gd name="T63" fmla="*/ 94 h 805"/>
                  <a:gd name="T64" fmla="*/ 136 w 696"/>
                  <a:gd name="T65" fmla="*/ 102 h 805"/>
                  <a:gd name="T66" fmla="*/ 144 w 696"/>
                  <a:gd name="T67" fmla="*/ 110 h 805"/>
                  <a:gd name="T68" fmla="*/ 153 w 696"/>
                  <a:gd name="T69" fmla="*/ 119 h 805"/>
                  <a:gd name="T70" fmla="*/ 170 w 696"/>
                  <a:gd name="T71" fmla="*/ 110 h 805"/>
                  <a:gd name="T72" fmla="*/ 187 w 696"/>
                  <a:gd name="T73" fmla="*/ 17 h 805"/>
                  <a:gd name="T74" fmla="*/ 340 w 696"/>
                  <a:gd name="T75" fmla="*/ 26 h 805"/>
                  <a:gd name="T76" fmla="*/ 526 w 696"/>
                  <a:gd name="T77" fmla="*/ 60 h 805"/>
                  <a:gd name="T78" fmla="*/ 603 w 696"/>
                  <a:gd name="T79" fmla="*/ 68 h 805"/>
                  <a:gd name="T80" fmla="*/ 662 w 696"/>
                  <a:gd name="T81" fmla="*/ 339 h 805"/>
                  <a:gd name="T82" fmla="*/ 628 w 696"/>
                  <a:gd name="T83" fmla="*/ 568 h 805"/>
                  <a:gd name="T84" fmla="*/ 594 w 696"/>
                  <a:gd name="T85" fmla="*/ 805 h 805"/>
                  <a:gd name="T86" fmla="*/ 348 w 696"/>
                  <a:gd name="T87" fmla="*/ 754 h 805"/>
                  <a:gd name="T88" fmla="*/ 8 w 696"/>
                  <a:gd name="T89" fmla="*/ 543 h 805"/>
                  <a:gd name="T90" fmla="*/ 17 w 696"/>
                  <a:gd name="T91" fmla="*/ 526 h 805"/>
                  <a:gd name="T92" fmla="*/ 34 w 696"/>
                  <a:gd name="T93" fmla="*/ 526 h 805"/>
                  <a:gd name="T94" fmla="*/ 34 w 696"/>
                  <a:gd name="T95" fmla="*/ 526 h 805"/>
                  <a:gd name="T96" fmla="*/ 42 w 696"/>
                  <a:gd name="T97" fmla="*/ 526 h 805"/>
                  <a:gd name="T98" fmla="*/ 51 w 696"/>
                  <a:gd name="T99" fmla="*/ 517 h 805"/>
                  <a:gd name="T100" fmla="*/ 42 w 696"/>
                  <a:gd name="T101" fmla="*/ 492 h 80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96"/>
                  <a:gd name="T154" fmla="*/ 0 h 805"/>
                  <a:gd name="T155" fmla="*/ 696 w 696"/>
                  <a:gd name="T156" fmla="*/ 805 h 80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96" h="805">
                    <a:moveTo>
                      <a:pt x="42" y="492"/>
                    </a:moveTo>
                    <a:lnTo>
                      <a:pt x="42" y="492"/>
                    </a:lnTo>
                    <a:lnTo>
                      <a:pt x="34" y="492"/>
                    </a:lnTo>
                    <a:lnTo>
                      <a:pt x="34" y="483"/>
                    </a:lnTo>
                    <a:lnTo>
                      <a:pt x="34" y="492"/>
                    </a:lnTo>
                    <a:lnTo>
                      <a:pt x="25" y="483"/>
                    </a:lnTo>
                    <a:lnTo>
                      <a:pt x="25" y="475"/>
                    </a:lnTo>
                    <a:lnTo>
                      <a:pt x="34" y="475"/>
                    </a:lnTo>
                    <a:lnTo>
                      <a:pt x="34" y="466"/>
                    </a:lnTo>
                    <a:lnTo>
                      <a:pt x="34" y="458"/>
                    </a:lnTo>
                    <a:lnTo>
                      <a:pt x="34" y="449"/>
                    </a:lnTo>
                    <a:lnTo>
                      <a:pt x="34" y="441"/>
                    </a:lnTo>
                    <a:lnTo>
                      <a:pt x="42" y="441"/>
                    </a:lnTo>
                    <a:lnTo>
                      <a:pt x="51" y="432"/>
                    </a:lnTo>
                    <a:lnTo>
                      <a:pt x="59" y="424"/>
                    </a:lnTo>
                    <a:lnTo>
                      <a:pt x="59" y="416"/>
                    </a:lnTo>
                    <a:lnTo>
                      <a:pt x="59" y="407"/>
                    </a:lnTo>
                    <a:lnTo>
                      <a:pt x="68" y="407"/>
                    </a:lnTo>
                    <a:lnTo>
                      <a:pt x="68" y="399"/>
                    </a:lnTo>
                    <a:lnTo>
                      <a:pt x="68" y="390"/>
                    </a:lnTo>
                    <a:lnTo>
                      <a:pt x="68" y="382"/>
                    </a:lnTo>
                    <a:lnTo>
                      <a:pt x="68" y="373"/>
                    </a:lnTo>
                    <a:lnTo>
                      <a:pt x="85" y="365"/>
                    </a:lnTo>
                    <a:lnTo>
                      <a:pt x="85" y="356"/>
                    </a:lnTo>
                    <a:lnTo>
                      <a:pt x="93" y="356"/>
                    </a:lnTo>
                    <a:lnTo>
                      <a:pt x="102" y="356"/>
                    </a:lnTo>
                    <a:lnTo>
                      <a:pt x="102" y="348"/>
                    </a:lnTo>
                    <a:lnTo>
                      <a:pt x="119" y="339"/>
                    </a:lnTo>
                    <a:lnTo>
                      <a:pt x="119" y="331"/>
                    </a:lnTo>
                    <a:lnTo>
                      <a:pt x="110" y="322"/>
                    </a:lnTo>
                    <a:lnTo>
                      <a:pt x="102" y="322"/>
                    </a:lnTo>
                    <a:lnTo>
                      <a:pt x="102" y="314"/>
                    </a:lnTo>
                    <a:lnTo>
                      <a:pt x="93" y="314"/>
                    </a:lnTo>
                    <a:lnTo>
                      <a:pt x="102" y="305"/>
                    </a:lnTo>
                    <a:lnTo>
                      <a:pt x="93" y="297"/>
                    </a:lnTo>
                    <a:lnTo>
                      <a:pt x="93" y="280"/>
                    </a:lnTo>
                    <a:lnTo>
                      <a:pt x="85" y="271"/>
                    </a:lnTo>
                    <a:lnTo>
                      <a:pt x="85" y="263"/>
                    </a:lnTo>
                    <a:lnTo>
                      <a:pt x="85" y="255"/>
                    </a:lnTo>
                    <a:lnTo>
                      <a:pt x="85" y="246"/>
                    </a:lnTo>
                    <a:lnTo>
                      <a:pt x="85" y="238"/>
                    </a:lnTo>
                    <a:lnTo>
                      <a:pt x="93" y="229"/>
                    </a:lnTo>
                    <a:lnTo>
                      <a:pt x="85" y="229"/>
                    </a:lnTo>
                    <a:lnTo>
                      <a:pt x="85" y="221"/>
                    </a:lnTo>
                    <a:lnTo>
                      <a:pt x="93" y="229"/>
                    </a:lnTo>
                    <a:lnTo>
                      <a:pt x="93" y="221"/>
                    </a:lnTo>
                    <a:lnTo>
                      <a:pt x="93" y="212"/>
                    </a:lnTo>
                    <a:lnTo>
                      <a:pt x="93" y="204"/>
                    </a:lnTo>
                    <a:lnTo>
                      <a:pt x="102" y="195"/>
                    </a:lnTo>
                    <a:lnTo>
                      <a:pt x="93" y="187"/>
                    </a:lnTo>
                    <a:lnTo>
                      <a:pt x="93" y="178"/>
                    </a:lnTo>
                    <a:lnTo>
                      <a:pt x="93" y="170"/>
                    </a:lnTo>
                    <a:lnTo>
                      <a:pt x="102" y="161"/>
                    </a:lnTo>
                    <a:lnTo>
                      <a:pt x="93" y="161"/>
                    </a:lnTo>
                    <a:lnTo>
                      <a:pt x="102" y="153"/>
                    </a:lnTo>
                    <a:lnTo>
                      <a:pt x="93" y="144"/>
                    </a:lnTo>
                    <a:lnTo>
                      <a:pt x="102" y="144"/>
                    </a:lnTo>
                    <a:lnTo>
                      <a:pt x="102" y="136"/>
                    </a:lnTo>
                    <a:lnTo>
                      <a:pt x="102" y="127"/>
                    </a:lnTo>
                    <a:lnTo>
                      <a:pt x="102" y="110"/>
                    </a:lnTo>
                    <a:lnTo>
                      <a:pt x="102" y="102"/>
                    </a:lnTo>
                    <a:lnTo>
                      <a:pt x="110" y="94"/>
                    </a:lnTo>
                    <a:lnTo>
                      <a:pt x="119" y="94"/>
                    </a:lnTo>
                    <a:lnTo>
                      <a:pt x="127" y="94"/>
                    </a:lnTo>
                    <a:lnTo>
                      <a:pt x="127" y="102"/>
                    </a:lnTo>
                    <a:lnTo>
                      <a:pt x="136" y="102"/>
                    </a:lnTo>
                    <a:lnTo>
                      <a:pt x="144" y="102"/>
                    </a:lnTo>
                    <a:lnTo>
                      <a:pt x="144" y="110"/>
                    </a:lnTo>
                    <a:lnTo>
                      <a:pt x="153" y="119"/>
                    </a:lnTo>
                    <a:lnTo>
                      <a:pt x="161" y="119"/>
                    </a:lnTo>
                    <a:lnTo>
                      <a:pt x="170" y="110"/>
                    </a:lnTo>
                    <a:lnTo>
                      <a:pt x="170" y="102"/>
                    </a:lnTo>
                    <a:lnTo>
                      <a:pt x="178" y="102"/>
                    </a:lnTo>
                    <a:lnTo>
                      <a:pt x="187" y="17"/>
                    </a:lnTo>
                    <a:lnTo>
                      <a:pt x="195" y="0"/>
                    </a:lnTo>
                    <a:lnTo>
                      <a:pt x="306" y="17"/>
                    </a:lnTo>
                    <a:lnTo>
                      <a:pt x="340" y="26"/>
                    </a:lnTo>
                    <a:lnTo>
                      <a:pt x="374" y="34"/>
                    </a:lnTo>
                    <a:lnTo>
                      <a:pt x="459" y="51"/>
                    </a:lnTo>
                    <a:lnTo>
                      <a:pt x="526" y="60"/>
                    </a:lnTo>
                    <a:lnTo>
                      <a:pt x="552" y="60"/>
                    </a:lnTo>
                    <a:lnTo>
                      <a:pt x="603" y="68"/>
                    </a:lnTo>
                    <a:lnTo>
                      <a:pt x="696" y="85"/>
                    </a:lnTo>
                    <a:lnTo>
                      <a:pt x="679" y="212"/>
                    </a:lnTo>
                    <a:lnTo>
                      <a:pt x="662" y="339"/>
                    </a:lnTo>
                    <a:lnTo>
                      <a:pt x="654" y="390"/>
                    </a:lnTo>
                    <a:lnTo>
                      <a:pt x="637" y="492"/>
                    </a:lnTo>
                    <a:lnTo>
                      <a:pt x="628" y="568"/>
                    </a:lnTo>
                    <a:lnTo>
                      <a:pt x="620" y="619"/>
                    </a:lnTo>
                    <a:lnTo>
                      <a:pt x="611" y="661"/>
                    </a:lnTo>
                    <a:lnTo>
                      <a:pt x="594" y="805"/>
                    </a:lnTo>
                    <a:lnTo>
                      <a:pt x="442" y="780"/>
                    </a:lnTo>
                    <a:lnTo>
                      <a:pt x="374" y="771"/>
                    </a:lnTo>
                    <a:lnTo>
                      <a:pt x="348" y="754"/>
                    </a:lnTo>
                    <a:lnTo>
                      <a:pt x="153" y="644"/>
                    </a:lnTo>
                    <a:lnTo>
                      <a:pt x="0" y="560"/>
                    </a:lnTo>
                    <a:lnTo>
                      <a:pt x="8" y="543"/>
                    </a:lnTo>
                    <a:lnTo>
                      <a:pt x="17" y="526"/>
                    </a:lnTo>
                    <a:lnTo>
                      <a:pt x="34" y="534"/>
                    </a:lnTo>
                    <a:lnTo>
                      <a:pt x="34" y="526"/>
                    </a:lnTo>
                    <a:lnTo>
                      <a:pt x="42" y="526"/>
                    </a:lnTo>
                    <a:lnTo>
                      <a:pt x="42" y="517"/>
                    </a:lnTo>
                    <a:lnTo>
                      <a:pt x="51" y="517"/>
                    </a:lnTo>
                    <a:lnTo>
                      <a:pt x="51" y="509"/>
                    </a:lnTo>
                    <a:lnTo>
                      <a:pt x="51" y="500"/>
                    </a:lnTo>
                    <a:lnTo>
                      <a:pt x="42" y="492"/>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82" name="Freeform 381"/>
              <p:cNvSpPr>
                <a:spLocks/>
              </p:cNvSpPr>
              <p:nvPr/>
            </p:nvSpPr>
            <p:spPr bwMode="auto">
              <a:xfrm>
                <a:off x="4150" y="2258"/>
                <a:ext cx="866" cy="390"/>
              </a:xfrm>
              <a:custGeom>
                <a:avLst/>
                <a:gdLst>
                  <a:gd name="T0" fmla="*/ 0 w 866"/>
                  <a:gd name="T1" fmla="*/ 305 h 390"/>
                  <a:gd name="T2" fmla="*/ 25 w 866"/>
                  <a:gd name="T3" fmla="*/ 297 h 390"/>
                  <a:gd name="T4" fmla="*/ 34 w 866"/>
                  <a:gd name="T5" fmla="*/ 271 h 390"/>
                  <a:gd name="T6" fmla="*/ 68 w 866"/>
                  <a:gd name="T7" fmla="*/ 254 h 390"/>
                  <a:gd name="T8" fmla="*/ 93 w 866"/>
                  <a:gd name="T9" fmla="*/ 238 h 390"/>
                  <a:gd name="T10" fmla="*/ 102 w 866"/>
                  <a:gd name="T11" fmla="*/ 229 h 390"/>
                  <a:gd name="T12" fmla="*/ 127 w 866"/>
                  <a:gd name="T13" fmla="*/ 212 h 390"/>
                  <a:gd name="T14" fmla="*/ 136 w 866"/>
                  <a:gd name="T15" fmla="*/ 195 h 390"/>
                  <a:gd name="T16" fmla="*/ 153 w 866"/>
                  <a:gd name="T17" fmla="*/ 178 h 390"/>
                  <a:gd name="T18" fmla="*/ 170 w 866"/>
                  <a:gd name="T19" fmla="*/ 187 h 390"/>
                  <a:gd name="T20" fmla="*/ 187 w 866"/>
                  <a:gd name="T21" fmla="*/ 170 h 390"/>
                  <a:gd name="T22" fmla="*/ 212 w 866"/>
                  <a:gd name="T23" fmla="*/ 161 h 390"/>
                  <a:gd name="T24" fmla="*/ 237 w 866"/>
                  <a:gd name="T25" fmla="*/ 136 h 390"/>
                  <a:gd name="T26" fmla="*/ 237 w 866"/>
                  <a:gd name="T27" fmla="*/ 102 h 390"/>
                  <a:gd name="T28" fmla="*/ 365 w 866"/>
                  <a:gd name="T29" fmla="*/ 85 h 390"/>
                  <a:gd name="T30" fmla="*/ 484 w 866"/>
                  <a:gd name="T31" fmla="*/ 60 h 390"/>
                  <a:gd name="T32" fmla="*/ 577 w 866"/>
                  <a:gd name="T33" fmla="*/ 51 h 390"/>
                  <a:gd name="T34" fmla="*/ 696 w 866"/>
                  <a:gd name="T35" fmla="*/ 26 h 390"/>
                  <a:gd name="T36" fmla="*/ 781 w 866"/>
                  <a:gd name="T37" fmla="*/ 9 h 390"/>
                  <a:gd name="T38" fmla="*/ 815 w 866"/>
                  <a:gd name="T39" fmla="*/ 17 h 390"/>
                  <a:gd name="T40" fmla="*/ 823 w 866"/>
                  <a:gd name="T41" fmla="*/ 26 h 390"/>
                  <a:gd name="T42" fmla="*/ 823 w 866"/>
                  <a:gd name="T43" fmla="*/ 34 h 390"/>
                  <a:gd name="T44" fmla="*/ 798 w 866"/>
                  <a:gd name="T45" fmla="*/ 34 h 390"/>
                  <a:gd name="T46" fmla="*/ 790 w 866"/>
                  <a:gd name="T47" fmla="*/ 51 h 390"/>
                  <a:gd name="T48" fmla="*/ 764 w 866"/>
                  <a:gd name="T49" fmla="*/ 77 h 390"/>
                  <a:gd name="T50" fmla="*/ 747 w 866"/>
                  <a:gd name="T51" fmla="*/ 43 h 390"/>
                  <a:gd name="T52" fmla="*/ 747 w 866"/>
                  <a:gd name="T53" fmla="*/ 51 h 390"/>
                  <a:gd name="T54" fmla="*/ 781 w 866"/>
                  <a:gd name="T55" fmla="*/ 77 h 390"/>
                  <a:gd name="T56" fmla="*/ 823 w 866"/>
                  <a:gd name="T57" fmla="*/ 102 h 390"/>
                  <a:gd name="T58" fmla="*/ 832 w 866"/>
                  <a:gd name="T59" fmla="*/ 85 h 390"/>
                  <a:gd name="T60" fmla="*/ 849 w 866"/>
                  <a:gd name="T61" fmla="*/ 110 h 390"/>
                  <a:gd name="T62" fmla="*/ 790 w 866"/>
                  <a:gd name="T63" fmla="*/ 144 h 390"/>
                  <a:gd name="T64" fmla="*/ 781 w 866"/>
                  <a:gd name="T65" fmla="*/ 153 h 390"/>
                  <a:gd name="T66" fmla="*/ 781 w 866"/>
                  <a:gd name="T67" fmla="*/ 170 h 390"/>
                  <a:gd name="T68" fmla="*/ 790 w 866"/>
                  <a:gd name="T69" fmla="*/ 187 h 390"/>
                  <a:gd name="T70" fmla="*/ 756 w 866"/>
                  <a:gd name="T71" fmla="*/ 204 h 390"/>
                  <a:gd name="T72" fmla="*/ 764 w 866"/>
                  <a:gd name="T73" fmla="*/ 221 h 390"/>
                  <a:gd name="T74" fmla="*/ 815 w 866"/>
                  <a:gd name="T75" fmla="*/ 212 h 390"/>
                  <a:gd name="T76" fmla="*/ 798 w 866"/>
                  <a:gd name="T77" fmla="*/ 246 h 390"/>
                  <a:gd name="T78" fmla="*/ 713 w 866"/>
                  <a:gd name="T79" fmla="*/ 297 h 390"/>
                  <a:gd name="T80" fmla="*/ 679 w 866"/>
                  <a:gd name="T81" fmla="*/ 339 h 390"/>
                  <a:gd name="T82" fmla="*/ 671 w 866"/>
                  <a:gd name="T83" fmla="*/ 373 h 390"/>
                  <a:gd name="T84" fmla="*/ 509 w 866"/>
                  <a:gd name="T85" fmla="*/ 314 h 390"/>
                  <a:gd name="T86" fmla="*/ 390 w 866"/>
                  <a:gd name="T87" fmla="*/ 305 h 390"/>
                  <a:gd name="T88" fmla="*/ 348 w 866"/>
                  <a:gd name="T89" fmla="*/ 280 h 390"/>
                  <a:gd name="T90" fmla="*/ 331 w 866"/>
                  <a:gd name="T91" fmla="*/ 271 h 390"/>
                  <a:gd name="T92" fmla="*/ 237 w 866"/>
                  <a:gd name="T93" fmla="*/ 280 h 390"/>
                  <a:gd name="T94" fmla="*/ 195 w 866"/>
                  <a:gd name="T95" fmla="*/ 288 h 390"/>
                  <a:gd name="T96" fmla="*/ 178 w 866"/>
                  <a:gd name="T97" fmla="*/ 297 h 390"/>
                  <a:gd name="T98" fmla="*/ 161 w 866"/>
                  <a:gd name="T99" fmla="*/ 305 h 390"/>
                  <a:gd name="T100" fmla="*/ 76 w 866"/>
                  <a:gd name="T101" fmla="*/ 331 h 39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6"/>
                  <a:gd name="T154" fmla="*/ 0 h 390"/>
                  <a:gd name="T155" fmla="*/ 866 w 866"/>
                  <a:gd name="T156" fmla="*/ 390 h 39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6" h="390">
                    <a:moveTo>
                      <a:pt x="34" y="339"/>
                    </a:moveTo>
                    <a:lnTo>
                      <a:pt x="17" y="339"/>
                    </a:lnTo>
                    <a:lnTo>
                      <a:pt x="0" y="339"/>
                    </a:lnTo>
                    <a:lnTo>
                      <a:pt x="0" y="314"/>
                    </a:lnTo>
                    <a:lnTo>
                      <a:pt x="0" y="305"/>
                    </a:lnTo>
                    <a:lnTo>
                      <a:pt x="8" y="305"/>
                    </a:lnTo>
                    <a:lnTo>
                      <a:pt x="17" y="305"/>
                    </a:lnTo>
                    <a:lnTo>
                      <a:pt x="17" y="297"/>
                    </a:lnTo>
                    <a:lnTo>
                      <a:pt x="25" y="297"/>
                    </a:lnTo>
                    <a:lnTo>
                      <a:pt x="25" y="288"/>
                    </a:lnTo>
                    <a:lnTo>
                      <a:pt x="25" y="280"/>
                    </a:lnTo>
                    <a:lnTo>
                      <a:pt x="34" y="271"/>
                    </a:lnTo>
                    <a:lnTo>
                      <a:pt x="42" y="263"/>
                    </a:lnTo>
                    <a:lnTo>
                      <a:pt x="51" y="254"/>
                    </a:lnTo>
                    <a:lnTo>
                      <a:pt x="59" y="254"/>
                    </a:lnTo>
                    <a:lnTo>
                      <a:pt x="68" y="254"/>
                    </a:lnTo>
                    <a:lnTo>
                      <a:pt x="76" y="254"/>
                    </a:lnTo>
                    <a:lnTo>
                      <a:pt x="85" y="246"/>
                    </a:lnTo>
                    <a:lnTo>
                      <a:pt x="93" y="238"/>
                    </a:lnTo>
                    <a:lnTo>
                      <a:pt x="93" y="229"/>
                    </a:lnTo>
                    <a:lnTo>
                      <a:pt x="102" y="229"/>
                    </a:lnTo>
                    <a:lnTo>
                      <a:pt x="110" y="229"/>
                    </a:lnTo>
                    <a:lnTo>
                      <a:pt x="110" y="221"/>
                    </a:lnTo>
                    <a:lnTo>
                      <a:pt x="119" y="221"/>
                    </a:lnTo>
                    <a:lnTo>
                      <a:pt x="127" y="221"/>
                    </a:lnTo>
                    <a:lnTo>
                      <a:pt x="127" y="212"/>
                    </a:lnTo>
                    <a:lnTo>
                      <a:pt x="127" y="204"/>
                    </a:lnTo>
                    <a:lnTo>
                      <a:pt x="127" y="195"/>
                    </a:lnTo>
                    <a:lnTo>
                      <a:pt x="136" y="204"/>
                    </a:lnTo>
                    <a:lnTo>
                      <a:pt x="136" y="195"/>
                    </a:lnTo>
                    <a:lnTo>
                      <a:pt x="136" y="187"/>
                    </a:lnTo>
                    <a:lnTo>
                      <a:pt x="153" y="178"/>
                    </a:lnTo>
                    <a:lnTo>
                      <a:pt x="153" y="187"/>
                    </a:lnTo>
                    <a:lnTo>
                      <a:pt x="161" y="195"/>
                    </a:lnTo>
                    <a:lnTo>
                      <a:pt x="170" y="187"/>
                    </a:lnTo>
                    <a:lnTo>
                      <a:pt x="178" y="178"/>
                    </a:lnTo>
                    <a:lnTo>
                      <a:pt x="178" y="170"/>
                    </a:lnTo>
                    <a:lnTo>
                      <a:pt x="187" y="170"/>
                    </a:lnTo>
                    <a:lnTo>
                      <a:pt x="195" y="161"/>
                    </a:lnTo>
                    <a:lnTo>
                      <a:pt x="204" y="170"/>
                    </a:lnTo>
                    <a:lnTo>
                      <a:pt x="212" y="161"/>
                    </a:lnTo>
                    <a:lnTo>
                      <a:pt x="221" y="144"/>
                    </a:lnTo>
                    <a:lnTo>
                      <a:pt x="229" y="136"/>
                    </a:lnTo>
                    <a:lnTo>
                      <a:pt x="237" y="136"/>
                    </a:lnTo>
                    <a:lnTo>
                      <a:pt x="237" y="127"/>
                    </a:lnTo>
                    <a:lnTo>
                      <a:pt x="237" y="110"/>
                    </a:lnTo>
                    <a:lnTo>
                      <a:pt x="237" y="102"/>
                    </a:lnTo>
                    <a:lnTo>
                      <a:pt x="271" y="93"/>
                    </a:lnTo>
                    <a:lnTo>
                      <a:pt x="314" y="93"/>
                    </a:lnTo>
                    <a:lnTo>
                      <a:pt x="322" y="85"/>
                    </a:lnTo>
                    <a:lnTo>
                      <a:pt x="348" y="85"/>
                    </a:lnTo>
                    <a:lnTo>
                      <a:pt x="365" y="85"/>
                    </a:lnTo>
                    <a:lnTo>
                      <a:pt x="407" y="77"/>
                    </a:lnTo>
                    <a:lnTo>
                      <a:pt x="441" y="68"/>
                    </a:lnTo>
                    <a:lnTo>
                      <a:pt x="458" y="68"/>
                    </a:lnTo>
                    <a:lnTo>
                      <a:pt x="484" y="60"/>
                    </a:lnTo>
                    <a:lnTo>
                      <a:pt x="492" y="60"/>
                    </a:lnTo>
                    <a:lnTo>
                      <a:pt x="526" y="60"/>
                    </a:lnTo>
                    <a:lnTo>
                      <a:pt x="535" y="51"/>
                    </a:lnTo>
                    <a:lnTo>
                      <a:pt x="569" y="51"/>
                    </a:lnTo>
                    <a:lnTo>
                      <a:pt x="577" y="51"/>
                    </a:lnTo>
                    <a:lnTo>
                      <a:pt x="603" y="43"/>
                    </a:lnTo>
                    <a:lnTo>
                      <a:pt x="620" y="34"/>
                    </a:lnTo>
                    <a:lnTo>
                      <a:pt x="637" y="34"/>
                    </a:lnTo>
                    <a:lnTo>
                      <a:pt x="679" y="26"/>
                    </a:lnTo>
                    <a:lnTo>
                      <a:pt x="696" y="26"/>
                    </a:lnTo>
                    <a:lnTo>
                      <a:pt x="722" y="17"/>
                    </a:lnTo>
                    <a:lnTo>
                      <a:pt x="756" y="9"/>
                    </a:lnTo>
                    <a:lnTo>
                      <a:pt x="764" y="9"/>
                    </a:lnTo>
                    <a:lnTo>
                      <a:pt x="781" y="9"/>
                    </a:lnTo>
                    <a:lnTo>
                      <a:pt x="798" y="0"/>
                    </a:lnTo>
                    <a:lnTo>
                      <a:pt x="807" y="0"/>
                    </a:lnTo>
                    <a:lnTo>
                      <a:pt x="807" y="9"/>
                    </a:lnTo>
                    <a:lnTo>
                      <a:pt x="815" y="17"/>
                    </a:lnTo>
                    <a:lnTo>
                      <a:pt x="823" y="26"/>
                    </a:lnTo>
                    <a:lnTo>
                      <a:pt x="823" y="17"/>
                    </a:lnTo>
                    <a:lnTo>
                      <a:pt x="823" y="26"/>
                    </a:lnTo>
                    <a:lnTo>
                      <a:pt x="840" y="51"/>
                    </a:lnTo>
                    <a:lnTo>
                      <a:pt x="840" y="60"/>
                    </a:lnTo>
                    <a:lnTo>
                      <a:pt x="840" y="51"/>
                    </a:lnTo>
                    <a:lnTo>
                      <a:pt x="832" y="34"/>
                    </a:lnTo>
                    <a:lnTo>
                      <a:pt x="823" y="34"/>
                    </a:lnTo>
                    <a:lnTo>
                      <a:pt x="815" y="26"/>
                    </a:lnTo>
                    <a:lnTo>
                      <a:pt x="823" y="43"/>
                    </a:lnTo>
                    <a:lnTo>
                      <a:pt x="823" y="51"/>
                    </a:lnTo>
                    <a:lnTo>
                      <a:pt x="798" y="34"/>
                    </a:lnTo>
                    <a:lnTo>
                      <a:pt x="807" y="51"/>
                    </a:lnTo>
                    <a:lnTo>
                      <a:pt x="798" y="51"/>
                    </a:lnTo>
                    <a:lnTo>
                      <a:pt x="790" y="51"/>
                    </a:lnTo>
                    <a:lnTo>
                      <a:pt x="798" y="60"/>
                    </a:lnTo>
                    <a:lnTo>
                      <a:pt x="773" y="68"/>
                    </a:lnTo>
                    <a:lnTo>
                      <a:pt x="781" y="68"/>
                    </a:lnTo>
                    <a:lnTo>
                      <a:pt x="773" y="77"/>
                    </a:lnTo>
                    <a:lnTo>
                      <a:pt x="764" y="77"/>
                    </a:lnTo>
                    <a:lnTo>
                      <a:pt x="756" y="77"/>
                    </a:lnTo>
                    <a:lnTo>
                      <a:pt x="764" y="77"/>
                    </a:lnTo>
                    <a:lnTo>
                      <a:pt x="756" y="77"/>
                    </a:lnTo>
                    <a:lnTo>
                      <a:pt x="747" y="68"/>
                    </a:lnTo>
                    <a:lnTo>
                      <a:pt x="747" y="43"/>
                    </a:lnTo>
                    <a:lnTo>
                      <a:pt x="739" y="43"/>
                    </a:lnTo>
                    <a:lnTo>
                      <a:pt x="722" y="43"/>
                    </a:lnTo>
                    <a:lnTo>
                      <a:pt x="747" y="43"/>
                    </a:lnTo>
                    <a:lnTo>
                      <a:pt x="747" y="51"/>
                    </a:lnTo>
                    <a:lnTo>
                      <a:pt x="747" y="68"/>
                    </a:lnTo>
                    <a:lnTo>
                      <a:pt x="756" y="85"/>
                    </a:lnTo>
                    <a:lnTo>
                      <a:pt x="756" y="93"/>
                    </a:lnTo>
                    <a:lnTo>
                      <a:pt x="781" y="77"/>
                    </a:lnTo>
                    <a:lnTo>
                      <a:pt x="790" y="85"/>
                    </a:lnTo>
                    <a:lnTo>
                      <a:pt x="807" y="77"/>
                    </a:lnTo>
                    <a:lnTo>
                      <a:pt x="815" y="77"/>
                    </a:lnTo>
                    <a:lnTo>
                      <a:pt x="823" y="77"/>
                    </a:lnTo>
                    <a:lnTo>
                      <a:pt x="823" y="102"/>
                    </a:lnTo>
                    <a:lnTo>
                      <a:pt x="832" y="110"/>
                    </a:lnTo>
                    <a:lnTo>
                      <a:pt x="815" y="110"/>
                    </a:lnTo>
                    <a:lnTo>
                      <a:pt x="823" y="110"/>
                    </a:lnTo>
                    <a:lnTo>
                      <a:pt x="832" y="110"/>
                    </a:lnTo>
                    <a:lnTo>
                      <a:pt x="832" y="85"/>
                    </a:lnTo>
                    <a:lnTo>
                      <a:pt x="849" y="77"/>
                    </a:lnTo>
                    <a:lnTo>
                      <a:pt x="857" y="77"/>
                    </a:lnTo>
                    <a:lnTo>
                      <a:pt x="866" y="102"/>
                    </a:lnTo>
                    <a:lnTo>
                      <a:pt x="857" y="119"/>
                    </a:lnTo>
                    <a:lnTo>
                      <a:pt x="849" y="110"/>
                    </a:lnTo>
                    <a:lnTo>
                      <a:pt x="840" y="144"/>
                    </a:lnTo>
                    <a:lnTo>
                      <a:pt x="823" y="153"/>
                    </a:lnTo>
                    <a:lnTo>
                      <a:pt x="790" y="153"/>
                    </a:lnTo>
                    <a:lnTo>
                      <a:pt x="790" y="144"/>
                    </a:lnTo>
                    <a:lnTo>
                      <a:pt x="790" y="136"/>
                    </a:lnTo>
                    <a:lnTo>
                      <a:pt x="781" y="136"/>
                    </a:lnTo>
                    <a:lnTo>
                      <a:pt x="790" y="136"/>
                    </a:lnTo>
                    <a:lnTo>
                      <a:pt x="773" y="144"/>
                    </a:lnTo>
                    <a:lnTo>
                      <a:pt x="781" y="153"/>
                    </a:lnTo>
                    <a:lnTo>
                      <a:pt x="773" y="161"/>
                    </a:lnTo>
                    <a:lnTo>
                      <a:pt x="730" y="153"/>
                    </a:lnTo>
                    <a:lnTo>
                      <a:pt x="739" y="161"/>
                    </a:lnTo>
                    <a:lnTo>
                      <a:pt x="773" y="170"/>
                    </a:lnTo>
                    <a:lnTo>
                      <a:pt x="781" y="170"/>
                    </a:lnTo>
                    <a:lnTo>
                      <a:pt x="790" y="170"/>
                    </a:lnTo>
                    <a:lnTo>
                      <a:pt x="798" y="178"/>
                    </a:lnTo>
                    <a:lnTo>
                      <a:pt x="781" y="187"/>
                    </a:lnTo>
                    <a:lnTo>
                      <a:pt x="790" y="187"/>
                    </a:lnTo>
                    <a:lnTo>
                      <a:pt x="790" y="204"/>
                    </a:lnTo>
                    <a:lnTo>
                      <a:pt x="781" y="204"/>
                    </a:lnTo>
                    <a:lnTo>
                      <a:pt x="764" y="212"/>
                    </a:lnTo>
                    <a:lnTo>
                      <a:pt x="756" y="212"/>
                    </a:lnTo>
                    <a:lnTo>
                      <a:pt x="756" y="204"/>
                    </a:lnTo>
                    <a:lnTo>
                      <a:pt x="747" y="204"/>
                    </a:lnTo>
                    <a:lnTo>
                      <a:pt x="739" y="204"/>
                    </a:lnTo>
                    <a:lnTo>
                      <a:pt x="739" y="212"/>
                    </a:lnTo>
                    <a:lnTo>
                      <a:pt x="747" y="212"/>
                    </a:lnTo>
                    <a:lnTo>
                      <a:pt x="764" y="221"/>
                    </a:lnTo>
                    <a:lnTo>
                      <a:pt x="790" y="221"/>
                    </a:lnTo>
                    <a:lnTo>
                      <a:pt x="781" y="212"/>
                    </a:lnTo>
                    <a:lnTo>
                      <a:pt x="798" y="212"/>
                    </a:lnTo>
                    <a:lnTo>
                      <a:pt x="807" y="204"/>
                    </a:lnTo>
                    <a:lnTo>
                      <a:pt x="815" y="212"/>
                    </a:lnTo>
                    <a:lnTo>
                      <a:pt x="823" y="204"/>
                    </a:lnTo>
                    <a:lnTo>
                      <a:pt x="823" y="212"/>
                    </a:lnTo>
                    <a:lnTo>
                      <a:pt x="807" y="229"/>
                    </a:lnTo>
                    <a:lnTo>
                      <a:pt x="798" y="246"/>
                    </a:lnTo>
                    <a:lnTo>
                      <a:pt x="756" y="254"/>
                    </a:lnTo>
                    <a:lnTo>
                      <a:pt x="739" y="246"/>
                    </a:lnTo>
                    <a:lnTo>
                      <a:pt x="747" y="263"/>
                    </a:lnTo>
                    <a:lnTo>
                      <a:pt x="713" y="297"/>
                    </a:lnTo>
                    <a:lnTo>
                      <a:pt x="705" y="305"/>
                    </a:lnTo>
                    <a:lnTo>
                      <a:pt x="705" y="297"/>
                    </a:lnTo>
                    <a:lnTo>
                      <a:pt x="705" y="305"/>
                    </a:lnTo>
                    <a:lnTo>
                      <a:pt x="688" y="322"/>
                    </a:lnTo>
                    <a:lnTo>
                      <a:pt x="679" y="339"/>
                    </a:lnTo>
                    <a:lnTo>
                      <a:pt x="679" y="356"/>
                    </a:lnTo>
                    <a:lnTo>
                      <a:pt x="671" y="339"/>
                    </a:lnTo>
                    <a:lnTo>
                      <a:pt x="679" y="365"/>
                    </a:lnTo>
                    <a:lnTo>
                      <a:pt x="671" y="373"/>
                    </a:lnTo>
                    <a:lnTo>
                      <a:pt x="611" y="390"/>
                    </a:lnTo>
                    <a:lnTo>
                      <a:pt x="603" y="382"/>
                    </a:lnTo>
                    <a:lnTo>
                      <a:pt x="552" y="348"/>
                    </a:lnTo>
                    <a:lnTo>
                      <a:pt x="509" y="314"/>
                    </a:lnTo>
                    <a:lnTo>
                      <a:pt x="484" y="297"/>
                    </a:lnTo>
                    <a:lnTo>
                      <a:pt x="475" y="297"/>
                    </a:lnTo>
                    <a:lnTo>
                      <a:pt x="458" y="297"/>
                    </a:lnTo>
                    <a:lnTo>
                      <a:pt x="416" y="305"/>
                    </a:lnTo>
                    <a:lnTo>
                      <a:pt x="390" y="305"/>
                    </a:lnTo>
                    <a:lnTo>
                      <a:pt x="365" y="314"/>
                    </a:lnTo>
                    <a:lnTo>
                      <a:pt x="365" y="297"/>
                    </a:lnTo>
                    <a:lnTo>
                      <a:pt x="356" y="288"/>
                    </a:lnTo>
                    <a:lnTo>
                      <a:pt x="348" y="280"/>
                    </a:lnTo>
                    <a:lnTo>
                      <a:pt x="331" y="288"/>
                    </a:lnTo>
                    <a:lnTo>
                      <a:pt x="331" y="280"/>
                    </a:lnTo>
                    <a:lnTo>
                      <a:pt x="331" y="271"/>
                    </a:lnTo>
                    <a:lnTo>
                      <a:pt x="305" y="271"/>
                    </a:lnTo>
                    <a:lnTo>
                      <a:pt x="297" y="271"/>
                    </a:lnTo>
                    <a:lnTo>
                      <a:pt x="254" y="280"/>
                    </a:lnTo>
                    <a:lnTo>
                      <a:pt x="246" y="280"/>
                    </a:lnTo>
                    <a:lnTo>
                      <a:pt x="237" y="280"/>
                    </a:lnTo>
                    <a:lnTo>
                      <a:pt x="212" y="288"/>
                    </a:lnTo>
                    <a:lnTo>
                      <a:pt x="204" y="288"/>
                    </a:lnTo>
                    <a:lnTo>
                      <a:pt x="195" y="288"/>
                    </a:lnTo>
                    <a:lnTo>
                      <a:pt x="187" y="288"/>
                    </a:lnTo>
                    <a:lnTo>
                      <a:pt x="178" y="297"/>
                    </a:lnTo>
                    <a:lnTo>
                      <a:pt x="170" y="297"/>
                    </a:lnTo>
                    <a:lnTo>
                      <a:pt x="161" y="305"/>
                    </a:lnTo>
                    <a:lnTo>
                      <a:pt x="153" y="305"/>
                    </a:lnTo>
                    <a:lnTo>
                      <a:pt x="144" y="314"/>
                    </a:lnTo>
                    <a:lnTo>
                      <a:pt x="136" y="322"/>
                    </a:lnTo>
                    <a:lnTo>
                      <a:pt x="119" y="322"/>
                    </a:lnTo>
                    <a:lnTo>
                      <a:pt x="76" y="331"/>
                    </a:lnTo>
                    <a:lnTo>
                      <a:pt x="34" y="339"/>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83" name="Freeform 382"/>
              <p:cNvSpPr>
                <a:spLocks/>
              </p:cNvSpPr>
              <p:nvPr/>
            </p:nvSpPr>
            <p:spPr bwMode="auto">
              <a:xfrm>
                <a:off x="4957" y="2258"/>
                <a:ext cx="16" cy="9"/>
              </a:xfrm>
              <a:custGeom>
                <a:avLst/>
                <a:gdLst>
                  <a:gd name="T0" fmla="*/ 0 w 16"/>
                  <a:gd name="T1" fmla="*/ 0 h 9"/>
                  <a:gd name="T2" fmla="*/ 8 w 16"/>
                  <a:gd name="T3" fmla="*/ 0 h 9"/>
                  <a:gd name="T4" fmla="*/ 16 w 16"/>
                  <a:gd name="T5" fmla="*/ 0 h 9"/>
                  <a:gd name="T6" fmla="*/ 16 w 16"/>
                  <a:gd name="T7" fmla="*/ 9 h 9"/>
                  <a:gd name="T8" fmla="*/ 8 w 16"/>
                  <a:gd name="T9" fmla="*/ 9 h 9"/>
                  <a:gd name="T10" fmla="*/ 8 w 16"/>
                  <a:gd name="T11" fmla="*/ 0 h 9"/>
                  <a:gd name="T12" fmla="*/ 0 w 16"/>
                  <a:gd name="T13" fmla="*/ 0 h 9"/>
                  <a:gd name="T14" fmla="*/ 0 60000 65536"/>
                  <a:gd name="T15" fmla="*/ 0 60000 65536"/>
                  <a:gd name="T16" fmla="*/ 0 60000 65536"/>
                  <a:gd name="T17" fmla="*/ 0 60000 65536"/>
                  <a:gd name="T18" fmla="*/ 0 60000 65536"/>
                  <a:gd name="T19" fmla="*/ 0 60000 65536"/>
                  <a:gd name="T20" fmla="*/ 0 60000 65536"/>
                  <a:gd name="T21" fmla="*/ 0 w 16"/>
                  <a:gd name="T22" fmla="*/ 0 h 9"/>
                  <a:gd name="T23" fmla="*/ 16 w 16"/>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9">
                    <a:moveTo>
                      <a:pt x="0" y="0"/>
                    </a:moveTo>
                    <a:lnTo>
                      <a:pt x="8" y="0"/>
                    </a:lnTo>
                    <a:lnTo>
                      <a:pt x="16" y="0"/>
                    </a:lnTo>
                    <a:lnTo>
                      <a:pt x="16" y="9"/>
                    </a:lnTo>
                    <a:lnTo>
                      <a:pt x="8" y="9"/>
                    </a:lnTo>
                    <a:lnTo>
                      <a:pt x="8" y="0"/>
                    </a:lnTo>
                    <a:lnTo>
                      <a:pt x="0" y="0"/>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84" name="Freeform 383"/>
              <p:cNvSpPr>
                <a:spLocks/>
              </p:cNvSpPr>
              <p:nvPr/>
            </p:nvSpPr>
            <p:spPr bwMode="auto">
              <a:xfrm>
                <a:off x="4973" y="2258"/>
                <a:ext cx="51" cy="85"/>
              </a:xfrm>
              <a:custGeom>
                <a:avLst/>
                <a:gdLst>
                  <a:gd name="T0" fmla="*/ 0 w 51"/>
                  <a:gd name="T1" fmla="*/ 0 h 85"/>
                  <a:gd name="T2" fmla="*/ 0 w 51"/>
                  <a:gd name="T3" fmla="*/ 0 h 85"/>
                  <a:gd name="T4" fmla="*/ 17 w 51"/>
                  <a:gd name="T5" fmla="*/ 34 h 85"/>
                  <a:gd name="T6" fmla="*/ 51 w 51"/>
                  <a:gd name="T7" fmla="*/ 85 h 85"/>
                  <a:gd name="T8" fmla="*/ 34 w 51"/>
                  <a:gd name="T9" fmla="*/ 60 h 85"/>
                  <a:gd name="T10" fmla="*/ 26 w 51"/>
                  <a:gd name="T11" fmla="*/ 60 h 85"/>
                  <a:gd name="T12" fmla="*/ 17 w 51"/>
                  <a:gd name="T13" fmla="*/ 34 h 85"/>
                  <a:gd name="T14" fmla="*/ 0 w 51"/>
                  <a:gd name="T15" fmla="*/ 0 h 85"/>
                  <a:gd name="T16" fmla="*/ 0 60000 65536"/>
                  <a:gd name="T17" fmla="*/ 0 60000 65536"/>
                  <a:gd name="T18" fmla="*/ 0 60000 65536"/>
                  <a:gd name="T19" fmla="*/ 0 60000 65536"/>
                  <a:gd name="T20" fmla="*/ 0 60000 65536"/>
                  <a:gd name="T21" fmla="*/ 0 60000 65536"/>
                  <a:gd name="T22" fmla="*/ 0 60000 65536"/>
                  <a:gd name="T23" fmla="*/ 0 60000 65536"/>
                  <a:gd name="T24" fmla="*/ 0 w 51"/>
                  <a:gd name="T25" fmla="*/ 0 h 85"/>
                  <a:gd name="T26" fmla="*/ 51 w 51"/>
                  <a:gd name="T27" fmla="*/ 85 h 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 h="85">
                    <a:moveTo>
                      <a:pt x="0" y="0"/>
                    </a:moveTo>
                    <a:lnTo>
                      <a:pt x="0" y="0"/>
                    </a:lnTo>
                    <a:lnTo>
                      <a:pt x="17" y="34"/>
                    </a:lnTo>
                    <a:lnTo>
                      <a:pt x="51" y="85"/>
                    </a:lnTo>
                    <a:lnTo>
                      <a:pt x="34" y="60"/>
                    </a:lnTo>
                    <a:lnTo>
                      <a:pt x="26" y="60"/>
                    </a:lnTo>
                    <a:lnTo>
                      <a:pt x="17" y="34"/>
                    </a:lnTo>
                    <a:lnTo>
                      <a:pt x="0" y="0"/>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85" name="Freeform 384"/>
              <p:cNvSpPr>
                <a:spLocks/>
              </p:cNvSpPr>
              <p:nvPr/>
            </p:nvSpPr>
            <p:spPr bwMode="auto">
              <a:xfrm>
                <a:off x="5024" y="2343"/>
                <a:ext cx="17" cy="85"/>
              </a:xfrm>
              <a:custGeom>
                <a:avLst/>
                <a:gdLst>
                  <a:gd name="T0" fmla="*/ 9 w 17"/>
                  <a:gd name="T1" fmla="*/ 17 h 85"/>
                  <a:gd name="T2" fmla="*/ 9 w 17"/>
                  <a:gd name="T3" fmla="*/ 0 h 85"/>
                  <a:gd name="T4" fmla="*/ 17 w 17"/>
                  <a:gd name="T5" fmla="*/ 17 h 85"/>
                  <a:gd name="T6" fmla="*/ 17 w 17"/>
                  <a:gd name="T7" fmla="*/ 68 h 85"/>
                  <a:gd name="T8" fmla="*/ 0 w 17"/>
                  <a:gd name="T9" fmla="*/ 85 h 85"/>
                  <a:gd name="T10" fmla="*/ 0 w 17"/>
                  <a:gd name="T11" fmla="*/ 76 h 85"/>
                  <a:gd name="T12" fmla="*/ 17 w 17"/>
                  <a:gd name="T13" fmla="*/ 68 h 85"/>
                  <a:gd name="T14" fmla="*/ 17 w 17"/>
                  <a:gd name="T15" fmla="*/ 25 h 85"/>
                  <a:gd name="T16" fmla="*/ 9 w 17"/>
                  <a:gd name="T17" fmla="*/ 17 h 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85"/>
                  <a:gd name="T29" fmla="*/ 17 w 17"/>
                  <a:gd name="T30" fmla="*/ 85 h 8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85">
                    <a:moveTo>
                      <a:pt x="9" y="17"/>
                    </a:moveTo>
                    <a:lnTo>
                      <a:pt x="9" y="0"/>
                    </a:lnTo>
                    <a:lnTo>
                      <a:pt x="17" y="17"/>
                    </a:lnTo>
                    <a:lnTo>
                      <a:pt x="17" y="68"/>
                    </a:lnTo>
                    <a:lnTo>
                      <a:pt x="0" y="85"/>
                    </a:lnTo>
                    <a:lnTo>
                      <a:pt x="0" y="76"/>
                    </a:lnTo>
                    <a:lnTo>
                      <a:pt x="17" y="68"/>
                    </a:lnTo>
                    <a:lnTo>
                      <a:pt x="17" y="25"/>
                    </a:lnTo>
                    <a:lnTo>
                      <a:pt x="9" y="17"/>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86" name="Freeform 385"/>
              <p:cNvSpPr>
                <a:spLocks/>
              </p:cNvSpPr>
              <p:nvPr/>
            </p:nvSpPr>
            <p:spPr bwMode="auto">
              <a:xfrm>
                <a:off x="4999" y="2428"/>
                <a:ext cx="25" cy="17"/>
              </a:xfrm>
              <a:custGeom>
                <a:avLst/>
                <a:gdLst>
                  <a:gd name="T0" fmla="*/ 0 w 25"/>
                  <a:gd name="T1" fmla="*/ 17 h 17"/>
                  <a:gd name="T2" fmla="*/ 0 w 25"/>
                  <a:gd name="T3" fmla="*/ 8 h 17"/>
                  <a:gd name="T4" fmla="*/ 17 w 25"/>
                  <a:gd name="T5" fmla="*/ 0 h 17"/>
                  <a:gd name="T6" fmla="*/ 25 w 25"/>
                  <a:gd name="T7" fmla="*/ 0 h 17"/>
                  <a:gd name="T8" fmla="*/ 17 w 25"/>
                  <a:gd name="T9" fmla="*/ 0 h 17"/>
                  <a:gd name="T10" fmla="*/ 8 w 25"/>
                  <a:gd name="T11" fmla="*/ 8 h 17"/>
                  <a:gd name="T12" fmla="*/ 0 w 25"/>
                  <a:gd name="T13" fmla="*/ 17 h 17"/>
                  <a:gd name="T14" fmla="*/ 0 w 25"/>
                  <a:gd name="T15" fmla="*/ 17 h 17"/>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17"/>
                  <a:gd name="T26" fmla="*/ 25 w 25"/>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17">
                    <a:moveTo>
                      <a:pt x="0" y="17"/>
                    </a:moveTo>
                    <a:lnTo>
                      <a:pt x="0" y="8"/>
                    </a:lnTo>
                    <a:lnTo>
                      <a:pt x="17" y="0"/>
                    </a:lnTo>
                    <a:lnTo>
                      <a:pt x="25" y="0"/>
                    </a:lnTo>
                    <a:lnTo>
                      <a:pt x="17" y="0"/>
                    </a:lnTo>
                    <a:lnTo>
                      <a:pt x="8" y="8"/>
                    </a:lnTo>
                    <a:lnTo>
                      <a:pt x="0" y="17"/>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87" name="Freeform 386"/>
              <p:cNvSpPr>
                <a:spLocks/>
              </p:cNvSpPr>
              <p:nvPr/>
            </p:nvSpPr>
            <p:spPr bwMode="auto">
              <a:xfrm>
                <a:off x="4957" y="2479"/>
                <a:ext cx="16" cy="42"/>
              </a:xfrm>
              <a:custGeom>
                <a:avLst/>
                <a:gdLst>
                  <a:gd name="T0" fmla="*/ 0 w 16"/>
                  <a:gd name="T1" fmla="*/ 42 h 42"/>
                  <a:gd name="T2" fmla="*/ 0 w 16"/>
                  <a:gd name="T3" fmla="*/ 33 h 42"/>
                  <a:gd name="T4" fmla="*/ 0 w 16"/>
                  <a:gd name="T5" fmla="*/ 33 h 42"/>
                  <a:gd name="T6" fmla="*/ 8 w 16"/>
                  <a:gd name="T7" fmla="*/ 25 h 42"/>
                  <a:gd name="T8" fmla="*/ 8 w 16"/>
                  <a:gd name="T9" fmla="*/ 17 h 42"/>
                  <a:gd name="T10" fmla="*/ 16 w 16"/>
                  <a:gd name="T11" fmla="*/ 8 h 42"/>
                  <a:gd name="T12" fmla="*/ 16 w 16"/>
                  <a:gd name="T13" fmla="*/ 0 h 42"/>
                  <a:gd name="T14" fmla="*/ 8 w 16"/>
                  <a:gd name="T15" fmla="*/ 25 h 42"/>
                  <a:gd name="T16" fmla="*/ 0 w 16"/>
                  <a:gd name="T17" fmla="*/ 42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42"/>
                  <a:gd name="T29" fmla="*/ 16 w 16"/>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42">
                    <a:moveTo>
                      <a:pt x="0" y="42"/>
                    </a:moveTo>
                    <a:lnTo>
                      <a:pt x="0" y="33"/>
                    </a:lnTo>
                    <a:lnTo>
                      <a:pt x="8" y="25"/>
                    </a:lnTo>
                    <a:lnTo>
                      <a:pt x="8" y="17"/>
                    </a:lnTo>
                    <a:lnTo>
                      <a:pt x="16" y="8"/>
                    </a:lnTo>
                    <a:lnTo>
                      <a:pt x="16" y="0"/>
                    </a:lnTo>
                    <a:lnTo>
                      <a:pt x="8" y="25"/>
                    </a:lnTo>
                    <a:lnTo>
                      <a:pt x="0" y="42"/>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88" name="Freeform 387"/>
              <p:cNvSpPr>
                <a:spLocks/>
              </p:cNvSpPr>
              <p:nvPr/>
            </p:nvSpPr>
            <p:spPr bwMode="auto">
              <a:xfrm>
                <a:off x="1780" y="2453"/>
                <a:ext cx="1427" cy="1390"/>
              </a:xfrm>
              <a:custGeom>
                <a:avLst/>
                <a:gdLst>
                  <a:gd name="T0" fmla="*/ 68 w 1427"/>
                  <a:gd name="T1" fmla="*/ 551 h 1390"/>
                  <a:gd name="T2" fmla="*/ 408 w 1427"/>
                  <a:gd name="T3" fmla="*/ 348 h 1390"/>
                  <a:gd name="T4" fmla="*/ 629 w 1427"/>
                  <a:gd name="T5" fmla="*/ 17 h 1390"/>
                  <a:gd name="T6" fmla="*/ 731 w 1427"/>
                  <a:gd name="T7" fmla="*/ 263 h 1390"/>
                  <a:gd name="T8" fmla="*/ 782 w 1427"/>
                  <a:gd name="T9" fmla="*/ 288 h 1390"/>
                  <a:gd name="T10" fmla="*/ 815 w 1427"/>
                  <a:gd name="T11" fmla="*/ 314 h 1390"/>
                  <a:gd name="T12" fmla="*/ 875 w 1427"/>
                  <a:gd name="T13" fmla="*/ 322 h 1390"/>
                  <a:gd name="T14" fmla="*/ 926 w 1427"/>
                  <a:gd name="T15" fmla="*/ 331 h 1390"/>
                  <a:gd name="T16" fmla="*/ 943 w 1427"/>
                  <a:gd name="T17" fmla="*/ 356 h 1390"/>
                  <a:gd name="T18" fmla="*/ 985 w 1427"/>
                  <a:gd name="T19" fmla="*/ 356 h 1390"/>
                  <a:gd name="T20" fmla="*/ 1019 w 1427"/>
                  <a:gd name="T21" fmla="*/ 365 h 1390"/>
                  <a:gd name="T22" fmla="*/ 1036 w 1427"/>
                  <a:gd name="T23" fmla="*/ 373 h 1390"/>
                  <a:gd name="T24" fmla="*/ 1062 w 1427"/>
                  <a:gd name="T25" fmla="*/ 365 h 1390"/>
                  <a:gd name="T26" fmla="*/ 1096 w 1427"/>
                  <a:gd name="T27" fmla="*/ 373 h 1390"/>
                  <a:gd name="T28" fmla="*/ 1130 w 1427"/>
                  <a:gd name="T29" fmla="*/ 381 h 1390"/>
                  <a:gd name="T30" fmla="*/ 1147 w 1427"/>
                  <a:gd name="T31" fmla="*/ 365 h 1390"/>
                  <a:gd name="T32" fmla="*/ 1181 w 1427"/>
                  <a:gd name="T33" fmla="*/ 365 h 1390"/>
                  <a:gd name="T34" fmla="*/ 1206 w 1427"/>
                  <a:gd name="T35" fmla="*/ 365 h 1390"/>
                  <a:gd name="T36" fmla="*/ 1249 w 1427"/>
                  <a:gd name="T37" fmla="*/ 356 h 1390"/>
                  <a:gd name="T38" fmla="*/ 1266 w 1427"/>
                  <a:gd name="T39" fmla="*/ 373 h 1390"/>
                  <a:gd name="T40" fmla="*/ 1283 w 1427"/>
                  <a:gd name="T41" fmla="*/ 381 h 1390"/>
                  <a:gd name="T42" fmla="*/ 1300 w 1427"/>
                  <a:gd name="T43" fmla="*/ 390 h 1390"/>
                  <a:gd name="T44" fmla="*/ 1308 w 1427"/>
                  <a:gd name="T45" fmla="*/ 398 h 1390"/>
                  <a:gd name="T46" fmla="*/ 1325 w 1427"/>
                  <a:gd name="T47" fmla="*/ 398 h 1390"/>
                  <a:gd name="T48" fmla="*/ 1351 w 1427"/>
                  <a:gd name="T49" fmla="*/ 398 h 1390"/>
                  <a:gd name="T50" fmla="*/ 1368 w 1427"/>
                  <a:gd name="T51" fmla="*/ 610 h 1390"/>
                  <a:gd name="T52" fmla="*/ 1393 w 1427"/>
                  <a:gd name="T53" fmla="*/ 644 h 1390"/>
                  <a:gd name="T54" fmla="*/ 1401 w 1427"/>
                  <a:gd name="T55" fmla="*/ 670 h 1390"/>
                  <a:gd name="T56" fmla="*/ 1401 w 1427"/>
                  <a:gd name="T57" fmla="*/ 686 h 1390"/>
                  <a:gd name="T58" fmla="*/ 1418 w 1427"/>
                  <a:gd name="T59" fmla="*/ 712 h 1390"/>
                  <a:gd name="T60" fmla="*/ 1418 w 1427"/>
                  <a:gd name="T61" fmla="*/ 729 h 1390"/>
                  <a:gd name="T62" fmla="*/ 1418 w 1427"/>
                  <a:gd name="T63" fmla="*/ 754 h 1390"/>
                  <a:gd name="T64" fmla="*/ 1401 w 1427"/>
                  <a:gd name="T65" fmla="*/ 780 h 1390"/>
                  <a:gd name="T66" fmla="*/ 1401 w 1427"/>
                  <a:gd name="T67" fmla="*/ 805 h 1390"/>
                  <a:gd name="T68" fmla="*/ 1410 w 1427"/>
                  <a:gd name="T69" fmla="*/ 839 h 1390"/>
                  <a:gd name="T70" fmla="*/ 1300 w 1427"/>
                  <a:gd name="T71" fmla="*/ 932 h 1390"/>
                  <a:gd name="T72" fmla="*/ 1291 w 1427"/>
                  <a:gd name="T73" fmla="*/ 890 h 1390"/>
                  <a:gd name="T74" fmla="*/ 1274 w 1427"/>
                  <a:gd name="T75" fmla="*/ 932 h 1390"/>
                  <a:gd name="T76" fmla="*/ 1189 w 1427"/>
                  <a:gd name="T77" fmla="*/ 1017 h 1390"/>
                  <a:gd name="T78" fmla="*/ 1130 w 1427"/>
                  <a:gd name="T79" fmla="*/ 1025 h 1390"/>
                  <a:gd name="T80" fmla="*/ 1096 w 1427"/>
                  <a:gd name="T81" fmla="*/ 1042 h 1390"/>
                  <a:gd name="T82" fmla="*/ 1079 w 1427"/>
                  <a:gd name="T83" fmla="*/ 1034 h 1390"/>
                  <a:gd name="T84" fmla="*/ 1062 w 1427"/>
                  <a:gd name="T85" fmla="*/ 1059 h 1390"/>
                  <a:gd name="T86" fmla="*/ 1045 w 1427"/>
                  <a:gd name="T87" fmla="*/ 1093 h 1390"/>
                  <a:gd name="T88" fmla="*/ 1036 w 1427"/>
                  <a:gd name="T89" fmla="*/ 1102 h 1390"/>
                  <a:gd name="T90" fmla="*/ 985 w 1427"/>
                  <a:gd name="T91" fmla="*/ 1136 h 1390"/>
                  <a:gd name="T92" fmla="*/ 977 w 1427"/>
                  <a:gd name="T93" fmla="*/ 1203 h 1390"/>
                  <a:gd name="T94" fmla="*/ 977 w 1427"/>
                  <a:gd name="T95" fmla="*/ 1271 h 1390"/>
                  <a:gd name="T96" fmla="*/ 994 w 1427"/>
                  <a:gd name="T97" fmla="*/ 1381 h 1390"/>
                  <a:gd name="T98" fmla="*/ 883 w 1427"/>
                  <a:gd name="T99" fmla="*/ 1356 h 1390"/>
                  <a:gd name="T100" fmla="*/ 790 w 1427"/>
                  <a:gd name="T101" fmla="*/ 1305 h 1390"/>
                  <a:gd name="T102" fmla="*/ 731 w 1427"/>
                  <a:gd name="T103" fmla="*/ 1152 h 1390"/>
                  <a:gd name="T104" fmla="*/ 654 w 1427"/>
                  <a:gd name="T105" fmla="*/ 1034 h 1390"/>
                  <a:gd name="T106" fmla="*/ 561 w 1427"/>
                  <a:gd name="T107" fmla="*/ 890 h 1390"/>
                  <a:gd name="T108" fmla="*/ 493 w 1427"/>
                  <a:gd name="T109" fmla="*/ 864 h 1390"/>
                  <a:gd name="T110" fmla="*/ 382 w 1427"/>
                  <a:gd name="T111" fmla="*/ 915 h 1390"/>
                  <a:gd name="T112" fmla="*/ 280 w 1427"/>
                  <a:gd name="T113" fmla="*/ 924 h 1390"/>
                  <a:gd name="T114" fmla="*/ 179 w 1427"/>
                  <a:gd name="T115" fmla="*/ 771 h 1390"/>
                  <a:gd name="T116" fmla="*/ 102 w 1427"/>
                  <a:gd name="T117" fmla="*/ 678 h 139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27"/>
                  <a:gd name="T178" fmla="*/ 0 h 1390"/>
                  <a:gd name="T179" fmla="*/ 1427 w 1427"/>
                  <a:gd name="T180" fmla="*/ 1390 h 139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27" h="1390">
                    <a:moveTo>
                      <a:pt x="60" y="627"/>
                    </a:moveTo>
                    <a:lnTo>
                      <a:pt x="43" y="610"/>
                    </a:lnTo>
                    <a:lnTo>
                      <a:pt x="26" y="576"/>
                    </a:lnTo>
                    <a:lnTo>
                      <a:pt x="9" y="568"/>
                    </a:lnTo>
                    <a:lnTo>
                      <a:pt x="0" y="568"/>
                    </a:lnTo>
                    <a:lnTo>
                      <a:pt x="0" y="559"/>
                    </a:lnTo>
                    <a:lnTo>
                      <a:pt x="0" y="551"/>
                    </a:lnTo>
                    <a:lnTo>
                      <a:pt x="0" y="542"/>
                    </a:lnTo>
                    <a:lnTo>
                      <a:pt x="26" y="542"/>
                    </a:lnTo>
                    <a:lnTo>
                      <a:pt x="68" y="551"/>
                    </a:lnTo>
                    <a:lnTo>
                      <a:pt x="187" y="559"/>
                    </a:lnTo>
                    <a:lnTo>
                      <a:pt x="196" y="559"/>
                    </a:lnTo>
                    <a:lnTo>
                      <a:pt x="280" y="568"/>
                    </a:lnTo>
                    <a:lnTo>
                      <a:pt x="289" y="568"/>
                    </a:lnTo>
                    <a:lnTo>
                      <a:pt x="314" y="568"/>
                    </a:lnTo>
                    <a:lnTo>
                      <a:pt x="357" y="576"/>
                    </a:lnTo>
                    <a:lnTo>
                      <a:pt x="382" y="576"/>
                    </a:lnTo>
                    <a:lnTo>
                      <a:pt x="391" y="568"/>
                    </a:lnTo>
                    <a:lnTo>
                      <a:pt x="391" y="509"/>
                    </a:lnTo>
                    <a:lnTo>
                      <a:pt x="399" y="458"/>
                    </a:lnTo>
                    <a:lnTo>
                      <a:pt x="399" y="398"/>
                    </a:lnTo>
                    <a:lnTo>
                      <a:pt x="399" y="373"/>
                    </a:lnTo>
                    <a:lnTo>
                      <a:pt x="408" y="348"/>
                    </a:lnTo>
                    <a:lnTo>
                      <a:pt x="408" y="280"/>
                    </a:lnTo>
                    <a:lnTo>
                      <a:pt x="416" y="220"/>
                    </a:lnTo>
                    <a:lnTo>
                      <a:pt x="416" y="195"/>
                    </a:lnTo>
                    <a:lnTo>
                      <a:pt x="416" y="170"/>
                    </a:lnTo>
                    <a:lnTo>
                      <a:pt x="425" y="110"/>
                    </a:lnTo>
                    <a:lnTo>
                      <a:pt x="425" y="93"/>
                    </a:lnTo>
                    <a:lnTo>
                      <a:pt x="425" y="59"/>
                    </a:lnTo>
                    <a:lnTo>
                      <a:pt x="433" y="0"/>
                    </a:lnTo>
                    <a:lnTo>
                      <a:pt x="518" y="9"/>
                    </a:lnTo>
                    <a:lnTo>
                      <a:pt x="535" y="9"/>
                    </a:lnTo>
                    <a:lnTo>
                      <a:pt x="578" y="9"/>
                    </a:lnTo>
                    <a:lnTo>
                      <a:pt x="629" y="17"/>
                    </a:lnTo>
                    <a:lnTo>
                      <a:pt x="646" y="17"/>
                    </a:lnTo>
                    <a:lnTo>
                      <a:pt x="688" y="17"/>
                    </a:lnTo>
                    <a:lnTo>
                      <a:pt x="739" y="17"/>
                    </a:lnTo>
                    <a:lnTo>
                      <a:pt x="739" y="76"/>
                    </a:lnTo>
                    <a:lnTo>
                      <a:pt x="739" y="93"/>
                    </a:lnTo>
                    <a:lnTo>
                      <a:pt x="739" y="127"/>
                    </a:lnTo>
                    <a:lnTo>
                      <a:pt x="739" y="153"/>
                    </a:lnTo>
                    <a:lnTo>
                      <a:pt x="739" y="187"/>
                    </a:lnTo>
                    <a:lnTo>
                      <a:pt x="731" y="204"/>
                    </a:lnTo>
                    <a:lnTo>
                      <a:pt x="731" y="246"/>
                    </a:lnTo>
                    <a:lnTo>
                      <a:pt x="731" y="263"/>
                    </a:lnTo>
                    <a:lnTo>
                      <a:pt x="739" y="263"/>
                    </a:lnTo>
                    <a:lnTo>
                      <a:pt x="748" y="271"/>
                    </a:lnTo>
                    <a:lnTo>
                      <a:pt x="756" y="280"/>
                    </a:lnTo>
                    <a:lnTo>
                      <a:pt x="765" y="288"/>
                    </a:lnTo>
                    <a:lnTo>
                      <a:pt x="773" y="297"/>
                    </a:lnTo>
                    <a:lnTo>
                      <a:pt x="773" y="288"/>
                    </a:lnTo>
                    <a:lnTo>
                      <a:pt x="782" y="288"/>
                    </a:lnTo>
                    <a:lnTo>
                      <a:pt x="790" y="297"/>
                    </a:lnTo>
                    <a:lnTo>
                      <a:pt x="799" y="288"/>
                    </a:lnTo>
                    <a:lnTo>
                      <a:pt x="799" y="280"/>
                    </a:lnTo>
                    <a:lnTo>
                      <a:pt x="799" y="288"/>
                    </a:lnTo>
                    <a:lnTo>
                      <a:pt x="807" y="288"/>
                    </a:lnTo>
                    <a:lnTo>
                      <a:pt x="807" y="297"/>
                    </a:lnTo>
                    <a:lnTo>
                      <a:pt x="815" y="297"/>
                    </a:lnTo>
                    <a:lnTo>
                      <a:pt x="815" y="305"/>
                    </a:lnTo>
                    <a:lnTo>
                      <a:pt x="815" y="314"/>
                    </a:lnTo>
                    <a:lnTo>
                      <a:pt x="824" y="314"/>
                    </a:lnTo>
                    <a:lnTo>
                      <a:pt x="832" y="322"/>
                    </a:lnTo>
                    <a:lnTo>
                      <a:pt x="832" y="314"/>
                    </a:lnTo>
                    <a:lnTo>
                      <a:pt x="841" y="322"/>
                    </a:lnTo>
                    <a:lnTo>
                      <a:pt x="849" y="322"/>
                    </a:lnTo>
                    <a:lnTo>
                      <a:pt x="858" y="322"/>
                    </a:lnTo>
                    <a:lnTo>
                      <a:pt x="858" y="331"/>
                    </a:lnTo>
                    <a:lnTo>
                      <a:pt x="866" y="331"/>
                    </a:lnTo>
                    <a:lnTo>
                      <a:pt x="866" y="322"/>
                    </a:lnTo>
                    <a:lnTo>
                      <a:pt x="875" y="322"/>
                    </a:lnTo>
                    <a:lnTo>
                      <a:pt x="883" y="331"/>
                    </a:lnTo>
                    <a:lnTo>
                      <a:pt x="883" y="339"/>
                    </a:lnTo>
                    <a:lnTo>
                      <a:pt x="892" y="339"/>
                    </a:lnTo>
                    <a:lnTo>
                      <a:pt x="900" y="339"/>
                    </a:lnTo>
                    <a:lnTo>
                      <a:pt x="900" y="331"/>
                    </a:lnTo>
                    <a:lnTo>
                      <a:pt x="909" y="331"/>
                    </a:lnTo>
                    <a:lnTo>
                      <a:pt x="926" y="331"/>
                    </a:lnTo>
                    <a:lnTo>
                      <a:pt x="934" y="331"/>
                    </a:lnTo>
                    <a:lnTo>
                      <a:pt x="926" y="339"/>
                    </a:lnTo>
                    <a:lnTo>
                      <a:pt x="934" y="348"/>
                    </a:lnTo>
                    <a:lnTo>
                      <a:pt x="943" y="348"/>
                    </a:lnTo>
                    <a:lnTo>
                      <a:pt x="943" y="356"/>
                    </a:lnTo>
                    <a:lnTo>
                      <a:pt x="943" y="365"/>
                    </a:lnTo>
                    <a:lnTo>
                      <a:pt x="951" y="365"/>
                    </a:lnTo>
                    <a:lnTo>
                      <a:pt x="960" y="365"/>
                    </a:lnTo>
                    <a:lnTo>
                      <a:pt x="968" y="356"/>
                    </a:lnTo>
                    <a:lnTo>
                      <a:pt x="968" y="348"/>
                    </a:lnTo>
                    <a:lnTo>
                      <a:pt x="977" y="348"/>
                    </a:lnTo>
                    <a:lnTo>
                      <a:pt x="985" y="348"/>
                    </a:lnTo>
                    <a:lnTo>
                      <a:pt x="985" y="356"/>
                    </a:lnTo>
                    <a:lnTo>
                      <a:pt x="994" y="356"/>
                    </a:lnTo>
                    <a:lnTo>
                      <a:pt x="994" y="365"/>
                    </a:lnTo>
                    <a:lnTo>
                      <a:pt x="994" y="373"/>
                    </a:lnTo>
                    <a:lnTo>
                      <a:pt x="1002" y="373"/>
                    </a:lnTo>
                    <a:lnTo>
                      <a:pt x="1011" y="373"/>
                    </a:lnTo>
                    <a:lnTo>
                      <a:pt x="1011" y="365"/>
                    </a:lnTo>
                    <a:lnTo>
                      <a:pt x="1019" y="365"/>
                    </a:lnTo>
                    <a:lnTo>
                      <a:pt x="1028" y="365"/>
                    </a:lnTo>
                    <a:lnTo>
                      <a:pt x="1028" y="373"/>
                    </a:lnTo>
                    <a:lnTo>
                      <a:pt x="1019" y="373"/>
                    </a:lnTo>
                    <a:lnTo>
                      <a:pt x="1028" y="381"/>
                    </a:lnTo>
                    <a:lnTo>
                      <a:pt x="1036" y="381"/>
                    </a:lnTo>
                    <a:lnTo>
                      <a:pt x="1036" y="373"/>
                    </a:lnTo>
                    <a:lnTo>
                      <a:pt x="1036" y="365"/>
                    </a:lnTo>
                    <a:lnTo>
                      <a:pt x="1045" y="373"/>
                    </a:lnTo>
                    <a:lnTo>
                      <a:pt x="1045" y="365"/>
                    </a:lnTo>
                    <a:lnTo>
                      <a:pt x="1045" y="356"/>
                    </a:lnTo>
                    <a:lnTo>
                      <a:pt x="1053" y="356"/>
                    </a:lnTo>
                    <a:lnTo>
                      <a:pt x="1062" y="356"/>
                    </a:lnTo>
                    <a:lnTo>
                      <a:pt x="1062" y="365"/>
                    </a:lnTo>
                    <a:lnTo>
                      <a:pt x="1070" y="365"/>
                    </a:lnTo>
                    <a:lnTo>
                      <a:pt x="1070" y="373"/>
                    </a:lnTo>
                    <a:lnTo>
                      <a:pt x="1079" y="373"/>
                    </a:lnTo>
                    <a:lnTo>
                      <a:pt x="1079" y="365"/>
                    </a:lnTo>
                    <a:lnTo>
                      <a:pt x="1079" y="356"/>
                    </a:lnTo>
                    <a:lnTo>
                      <a:pt x="1087" y="365"/>
                    </a:lnTo>
                    <a:lnTo>
                      <a:pt x="1087" y="373"/>
                    </a:lnTo>
                    <a:lnTo>
                      <a:pt x="1096" y="373"/>
                    </a:lnTo>
                    <a:lnTo>
                      <a:pt x="1096" y="381"/>
                    </a:lnTo>
                    <a:lnTo>
                      <a:pt x="1104" y="373"/>
                    </a:lnTo>
                    <a:lnTo>
                      <a:pt x="1113" y="381"/>
                    </a:lnTo>
                    <a:lnTo>
                      <a:pt x="1113" y="390"/>
                    </a:lnTo>
                    <a:lnTo>
                      <a:pt x="1121" y="390"/>
                    </a:lnTo>
                    <a:lnTo>
                      <a:pt x="1121" y="381"/>
                    </a:lnTo>
                    <a:lnTo>
                      <a:pt x="1130" y="381"/>
                    </a:lnTo>
                    <a:lnTo>
                      <a:pt x="1130" y="373"/>
                    </a:lnTo>
                    <a:lnTo>
                      <a:pt x="1138" y="373"/>
                    </a:lnTo>
                    <a:lnTo>
                      <a:pt x="1130" y="373"/>
                    </a:lnTo>
                    <a:lnTo>
                      <a:pt x="1138" y="373"/>
                    </a:lnTo>
                    <a:lnTo>
                      <a:pt x="1147" y="373"/>
                    </a:lnTo>
                    <a:lnTo>
                      <a:pt x="1147" y="365"/>
                    </a:lnTo>
                    <a:lnTo>
                      <a:pt x="1147" y="373"/>
                    </a:lnTo>
                    <a:lnTo>
                      <a:pt x="1147" y="365"/>
                    </a:lnTo>
                    <a:lnTo>
                      <a:pt x="1155" y="365"/>
                    </a:lnTo>
                    <a:lnTo>
                      <a:pt x="1164" y="373"/>
                    </a:lnTo>
                    <a:lnTo>
                      <a:pt x="1172" y="373"/>
                    </a:lnTo>
                    <a:lnTo>
                      <a:pt x="1172" y="365"/>
                    </a:lnTo>
                    <a:lnTo>
                      <a:pt x="1181" y="365"/>
                    </a:lnTo>
                    <a:lnTo>
                      <a:pt x="1189" y="356"/>
                    </a:lnTo>
                    <a:lnTo>
                      <a:pt x="1198" y="356"/>
                    </a:lnTo>
                    <a:lnTo>
                      <a:pt x="1198" y="365"/>
                    </a:lnTo>
                    <a:lnTo>
                      <a:pt x="1206" y="365"/>
                    </a:lnTo>
                    <a:lnTo>
                      <a:pt x="1223" y="365"/>
                    </a:lnTo>
                    <a:lnTo>
                      <a:pt x="1223" y="356"/>
                    </a:lnTo>
                    <a:lnTo>
                      <a:pt x="1232" y="365"/>
                    </a:lnTo>
                    <a:lnTo>
                      <a:pt x="1232" y="356"/>
                    </a:lnTo>
                    <a:lnTo>
                      <a:pt x="1240" y="356"/>
                    </a:lnTo>
                    <a:lnTo>
                      <a:pt x="1249" y="356"/>
                    </a:lnTo>
                    <a:lnTo>
                      <a:pt x="1249" y="365"/>
                    </a:lnTo>
                    <a:lnTo>
                      <a:pt x="1249" y="356"/>
                    </a:lnTo>
                    <a:lnTo>
                      <a:pt x="1249" y="365"/>
                    </a:lnTo>
                    <a:lnTo>
                      <a:pt x="1257" y="365"/>
                    </a:lnTo>
                    <a:lnTo>
                      <a:pt x="1266" y="373"/>
                    </a:lnTo>
                    <a:lnTo>
                      <a:pt x="1266" y="381"/>
                    </a:lnTo>
                    <a:lnTo>
                      <a:pt x="1274" y="381"/>
                    </a:lnTo>
                    <a:lnTo>
                      <a:pt x="1283" y="381"/>
                    </a:lnTo>
                    <a:lnTo>
                      <a:pt x="1283" y="390"/>
                    </a:lnTo>
                    <a:lnTo>
                      <a:pt x="1291" y="390"/>
                    </a:lnTo>
                    <a:lnTo>
                      <a:pt x="1300" y="390"/>
                    </a:lnTo>
                    <a:lnTo>
                      <a:pt x="1308" y="390"/>
                    </a:lnTo>
                    <a:lnTo>
                      <a:pt x="1300" y="390"/>
                    </a:lnTo>
                    <a:lnTo>
                      <a:pt x="1300" y="398"/>
                    </a:lnTo>
                    <a:lnTo>
                      <a:pt x="1308" y="390"/>
                    </a:lnTo>
                    <a:lnTo>
                      <a:pt x="1308" y="398"/>
                    </a:lnTo>
                    <a:lnTo>
                      <a:pt x="1317" y="398"/>
                    </a:lnTo>
                    <a:lnTo>
                      <a:pt x="1325" y="398"/>
                    </a:lnTo>
                    <a:lnTo>
                      <a:pt x="1317" y="407"/>
                    </a:lnTo>
                    <a:lnTo>
                      <a:pt x="1325" y="407"/>
                    </a:lnTo>
                    <a:lnTo>
                      <a:pt x="1325" y="398"/>
                    </a:lnTo>
                    <a:lnTo>
                      <a:pt x="1334" y="407"/>
                    </a:lnTo>
                    <a:lnTo>
                      <a:pt x="1334" y="398"/>
                    </a:lnTo>
                    <a:lnTo>
                      <a:pt x="1334" y="407"/>
                    </a:lnTo>
                    <a:lnTo>
                      <a:pt x="1334" y="398"/>
                    </a:lnTo>
                    <a:lnTo>
                      <a:pt x="1342" y="398"/>
                    </a:lnTo>
                    <a:lnTo>
                      <a:pt x="1334" y="407"/>
                    </a:lnTo>
                    <a:lnTo>
                      <a:pt x="1342" y="407"/>
                    </a:lnTo>
                    <a:lnTo>
                      <a:pt x="1342" y="398"/>
                    </a:lnTo>
                    <a:lnTo>
                      <a:pt x="1342" y="407"/>
                    </a:lnTo>
                    <a:lnTo>
                      <a:pt x="1351" y="398"/>
                    </a:lnTo>
                    <a:lnTo>
                      <a:pt x="1359" y="398"/>
                    </a:lnTo>
                    <a:lnTo>
                      <a:pt x="1359" y="407"/>
                    </a:lnTo>
                    <a:lnTo>
                      <a:pt x="1359" y="441"/>
                    </a:lnTo>
                    <a:lnTo>
                      <a:pt x="1359" y="475"/>
                    </a:lnTo>
                    <a:lnTo>
                      <a:pt x="1359" y="492"/>
                    </a:lnTo>
                    <a:lnTo>
                      <a:pt x="1359" y="517"/>
                    </a:lnTo>
                    <a:lnTo>
                      <a:pt x="1359" y="551"/>
                    </a:lnTo>
                    <a:lnTo>
                      <a:pt x="1359" y="576"/>
                    </a:lnTo>
                    <a:lnTo>
                      <a:pt x="1359" y="602"/>
                    </a:lnTo>
                    <a:lnTo>
                      <a:pt x="1368" y="602"/>
                    </a:lnTo>
                    <a:lnTo>
                      <a:pt x="1368" y="610"/>
                    </a:lnTo>
                    <a:lnTo>
                      <a:pt x="1376" y="619"/>
                    </a:lnTo>
                    <a:lnTo>
                      <a:pt x="1385" y="619"/>
                    </a:lnTo>
                    <a:lnTo>
                      <a:pt x="1385" y="627"/>
                    </a:lnTo>
                    <a:lnTo>
                      <a:pt x="1385" y="636"/>
                    </a:lnTo>
                    <a:lnTo>
                      <a:pt x="1385" y="644"/>
                    </a:lnTo>
                    <a:lnTo>
                      <a:pt x="1393" y="644"/>
                    </a:lnTo>
                    <a:lnTo>
                      <a:pt x="1385" y="644"/>
                    </a:lnTo>
                    <a:lnTo>
                      <a:pt x="1385" y="653"/>
                    </a:lnTo>
                    <a:lnTo>
                      <a:pt x="1385" y="661"/>
                    </a:lnTo>
                    <a:lnTo>
                      <a:pt x="1393" y="661"/>
                    </a:lnTo>
                    <a:lnTo>
                      <a:pt x="1401" y="661"/>
                    </a:lnTo>
                    <a:lnTo>
                      <a:pt x="1401" y="670"/>
                    </a:lnTo>
                    <a:lnTo>
                      <a:pt x="1393" y="670"/>
                    </a:lnTo>
                    <a:lnTo>
                      <a:pt x="1401" y="670"/>
                    </a:lnTo>
                    <a:lnTo>
                      <a:pt x="1401" y="678"/>
                    </a:lnTo>
                    <a:lnTo>
                      <a:pt x="1401" y="686"/>
                    </a:lnTo>
                    <a:lnTo>
                      <a:pt x="1410" y="686"/>
                    </a:lnTo>
                    <a:lnTo>
                      <a:pt x="1401" y="686"/>
                    </a:lnTo>
                    <a:lnTo>
                      <a:pt x="1401" y="695"/>
                    </a:lnTo>
                    <a:lnTo>
                      <a:pt x="1410" y="695"/>
                    </a:lnTo>
                    <a:lnTo>
                      <a:pt x="1410" y="703"/>
                    </a:lnTo>
                    <a:lnTo>
                      <a:pt x="1418" y="712"/>
                    </a:lnTo>
                    <a:lnTo>
                      <a:pt x="1418" y="703"/>
                    </a:lnTo>
                    <a:lnTo>
                      <a:pt x="1418" y="712"/>
                    </a:lnTo>
                    <a:lnTo>
                      <a:pt x="1418" y="720"/>
                    </a:lnTo>
                    <a:lnTo>
                      <a:pt x="1427" y="729"/>
                    </a:lnTo>
                    <a:lnTo>
                      <a:pt x="1418" y="729"/>
                    </a:lnTo>
                    <a:lnTo>
                      <a:pt x="1418" y="737"/>
                    </a:lnTo>
                    <a:lnTo>
                      <a:pt x="1418" y="746"/>
                    </a:lnTo>
                    <a:lnTo>
                      <a:pt x="1418" y="754"/>
                    </a:lnTo>
                    <a:lnTo>
                      <a:pt x="1418" y="763"/>
                    </a:lnTo>
                    <a:lnTo>
                      <a:pt x="1410" y="763"/>
                    </a:lnTo>
                    <a:lnTo>
                      <a:pt x="1410" y="771"/>
                    </a:lnTo>
                    <a:lnTo>
                      <a:pt x="1410" y="780"/>
                    </a:lnTo>
                    <a:lnTo>
                      <a:pt x="1401" y="780"/>
                    </a:lnTo>
                    <a:lnTo>
                      <a:pt x="1410" y="780"/>
                    </a:lnTo>
                    <a:lnTo>
                      <a:pt x="1401" y="780"/>
                    </a:lnTo>
                    <a:lnTo>
                      <a:pt x="1401" y="788"/>
                    </a:lnTo>
                    <a:lnTo>
                      <a:pt x="1401" y="797"/>
                    </a:lnTo>
                    <a:lnTo>
                      <a:pt x="1401" y="805"/>
                    </a:lnTo>
                    <a:lnTo>
                      <a:pt x="1401" y="814"/>
                    </a:lnTo>
                    <a:lnTo>
                      <a:pt x="1401" y="822"/>
                    </a:lnTo>
                    <a:lnTo>
                      <a:pt x="1401" y="831"/>
                    </a:lnTo>
                    <a:lnTo>
                      <a:pt x="1401" y="839"/>
                    </a:lnTo>
                    <a:lnTo>
                      <a:pt x="1410" y="839"/>
                    </a:lnTo>
                    <a:lnTo>
                      <a:pt x="1401" y="839"/>
                    </a:lnTo>
                    <a:lnTo>
                      <a:pt x="1401" y="847"/>
                    </a:lnTo>
                    <a:lnTo>
                      <a:pt x="1401" y="856"/>
                    </a:lnTo>
                    <a:lnTo>
                      <a:pt x="1385" y="864"/>
                    </a:lnTo>
                    <a:lnTo>
                      <a:pt x="1376" y="881"/>
                    </a:lnTo>
                    <a:lnTo>
                      <a:pt x="1393" y="898"/>
                    </a:lnTo>
                    <a:lnTo>
                      <a:pt x="1368" y="898"/>
                    </a:lnTo>
                    <a:lnTo>
                      <a:pt x="1334" y="915"/>
                    </a:lnTo>
                    <a:lnTo>
                      <a:pt x="1300" y="932"/>
                    </a:lnTo>
                    <a:lnTo>
                      <a:pt x="1291" y="941"/>
                    </a:lnTo>
                    <a:lnTo>
                      <a:pt x="1283" y="941"/>
                    </a:lnTo>
                    <a:lnTo>
                      <a:pt x="1300" y="924"/>
                    </a:lnTo>
                    <a:lnTo>
                      <a:pt x="1308" y="924"/>
                    </a:lnTo>
                    <a:lnTo>
                      <a:pt x="1317" y="924"/>
                    </a:lnTo>
                    <a:lnTo>
                      <a:pt x="1317" y="915"/>
                    </a:lnTo>
                    <a:lnTo>
                      <a:pt x="1308" y="915"/>
                    </a:lnTo>
                    <a:lnTo>
                      <a:pt x="1283" y="924"/>
                    </a:lnTo>
                    <a:lnTo>
                      <a:pt x="1291" y="907"/>
                    </a:lnTo>
                    <a:lnTo>
                      <a:pt x="1291" y="890"/>
                    </a:lnTo>
                    <a:lnTo>
                      <a:pt x="1283" y="890"/>
                    </a:lnTo>
                    <a:lnTo>
                      <a:pt x="1274" y="907"/>
                    </a:lnTo>
                    <a:lnTo>
                      <a:pt x="1266" y="898"/>
                    </a:lnTo>
                    <a:lnTo>
                      <a:pt x="1249" y="890"/>
                    </a:lnTo>
                    <a:lnTo>
                      <a:pt x="1257" y="898"/>
                    </a:lnTo>
                    <a:lnTo>
                      <a:pt x="1266" y="898"/>
                    </a:lnTo>
                    <a:lnTo>
                      <a:pt x="1257" y="915"/>
                    </a:lnTo>
                    <a:lnTo>
                      <a:pt x="1274" y="924"/>
                    </a:lnTo>
                    <a:lnTo>
                      <a:pt x="1266" y="932"/>
                    </a:lnTo>
                    <a:lnTo>
                      <a:pt x="1274" y="932"/>
                    </a:lnTo>
                    <a:lnTo>
                      <a:pt x="1274" y="941"/>
                    </a:lnTo>
                    <a:lnTo>
                      <a:pt x="1283" y="941"/>
                    </a:lnTo>
                    <a:lnTo>
                      <a:pt x="1274" y="941"/>
                    </a:lnTo>
                    <a:lnTo>
                      <a:pt x="1274" y="949"/>
                    </a:lnTo>
                    <a:lnTo>
                      <a:pt x="1266" y="949"/>
                    </a:lnTo>
                    <a:lnTo>
                      <a:pt x="1257" y="966"/>
                    </a:lnTo>
                    <a:lnTo>
                      <a:pt x="1240" y="966"/>
                    </a:lnTo>
                    <a:lnTo>
                      <a:pt x="1240" y="975"/>
                    </a:lnTo>
                    <a:lnTo>
                      <a:pt x="1232" y="992"/>
                    </a:lnTo>
                    <a:lnTo>
                      <a:pt x="1206" y="1017"/>
                    </a:lnTo>
                    <a:lnTo>
                      <a:pt x="1189" y="1025"/>
                    </a:lnTo>
                    <a:lnTo>
                      <a:pt x="1189" y="1017"/>
                    </a:lnTo>
                    <a:lnTo>
                      <a:pt x="1172" y="1025"/>
                    </a:lnTo>
                    <a:lnTo>
                      <a:pt x="1155" y="1025"/>
                    </a:lnTo>
                    <a:lnTo>
                      <a:pt x="1155" y="1034"/>
                    </a:lnTo>
                    <a:lnTo>
                      <a:pt x="1181" y="1025"/>
                    </a:lnTo>
                    <a:lnTo>
                      <a:pt x="1130" y="1051"/>
                    </a:lnTo>
                    <a:lnTo>
                      <a:pt x="1147" y="1042"/>
                    </a:lnTo>
                    <a:lnTo>
                      <a:pt x="1155" y="1034"/>
                    </a:lnTo>
                    <a:lnTo>
                      <a:pt x="1121" y="1042"/>
                    </a:lnTo>
                    <a:lnTo>
                      <a:pt x="1130" y="1042"/>
                    </a:lnTo>
                    <a:lnTo>
                      <a:pt x="1121" y="1034"/>
                    </a:lnTo>
                    <a:lnTo>
                      <a:pt x="1130" y="1017"/>
                    </a:lnTo>
                    <a:lnTo>
                      <a:pt x="1130" y="1025"/>
                    </a:lnTo>
                    <a:lnTo>
                      <a:pt x="1121" y="1034"/>
                    </a:lnTo>
                    <a:lnTo>
                      <a:pt x="1121" y="1025"/>
                    </a:lnTo>
                    <a:lnTo>
                      <a:pt x="1113" y="1034"/>
                    </a:lnTo>
                    <a:lnTo>
                      <a:pt x="1104" y="1034"/>
                    </a:lnTo>
                    <a:lnTo>
                      <a:pt x="1104" y="1025"/>
                    </a:lnTo>
                    <a:lnTo>
                      <a:pt x="1096" y="1017"/>
                    </a:lnTo>
                    <a:lnTo>
                      <a:pt x="1104" y="1025"/>
                    </a:lnTo>
                    <a:lnTo>
                      <a:pt x="1104" y="1034"/>
                    </a:lnTo>
                    <a:lnTo>
                      <a:pt x="1104" y="1042"/>
                    </a:lnTo>
                    <a:lnTo>
                      <a:pt x="1096" y="1042"/>
                    </a:lnTo>
                    <a:lnTo>
                      <a:pt x="1104" y="1042"/>
                    </a:lnTo>
                    <a:lnTo>
                      <a:pt x="1096" y="1034"/>
                    </a:lnTo>
                    <a:lnTo>
                      <a:pt x="1096" y="1042"/>
                    </a:lnTo>
                    <a:lnTo>
                      <a:pt x="1096" y="1034"/>
                    </a:lnTo>
                    <a:lnTo>
                      <a:pt x="1087" y="1034"/>
                    </a:lnTo>
                    <a:lnTo>
                      <a:pt x="1087" y="1025"/>
                    </a:lnTo>
                    <a:lnTo>
                      <a:pt x="1087" y="1017"/>
                    </a:lnTo>
                    <a:lnTo>
                      <a:pt x="1087" y="1025"/>
                    </a:lnTo>
                    <a:lnTo>
                      <a:pt x="1079" y="1025"/>
                    </a:lnTo>
                    <a:lnTo>
                      <a:pt x="1079" y="1034"/>
                    </a:lnTo>
                    <a:lnTo>
                      <a:pt x="1079" y="1042"/>
                    </a:lnTo>
                    <a:lnTo>
                      <a:pt x="1087" y="1042"/>
                    </a:lnTo>
                    <a:lnTo>
                      <a:pt x="1096" y="1051"/>
                    </a:lnTo>
                    <a:lnTo>
                      <a:pt x="1087" y="1059"/>
                    </a:lnTo>
                    <a:lnTo>
                      <a:pt x="1096" y="1059"/>
                    </a:lnTo>
                    <a:lnTo>
                      <a:pt x="1096" y="1051"/>
                    </a:lnTo>
                    <a:lnTo>
                      <a:pt x="1104" y="1059"/>
                    </a:lnTo>
                    <a:lnTo>
                      <a:pt x="1079" y="1076"/>
                    </a:lnTo>
                    <a:lnTo>
                      <a:pt x="1070" y="1076"/>
                    </a:lnTo>
                    <a:lnTo>
                      <a:pt x="1070" y="1068"/>
                    </a:lnTo>
                    <a:lnTo>
                      <a:pt x="1062" y="1059"/>
                    </a:lnTo>
                    <a:lnTo>
                      <a:pt x="1062" y="1068"/>
                    </a:lnTo>
                    <a:lnTo>
                      <a:pt x="1053" y="1068"/>
                    </a:lnTo>
                    <a:lnTo>
                      <a:pt x="1062" y="1068"/>
                    </a:lnTo>
                    <a:lnTo>
                      <a:pt x="1062" y="1076"/>
                    </a:lnTo>
                    <a:lnTo>
                      <a:pt x="1062" y="1085"/>
                    </a:lnTo>
                    <a:lnTo>
                      <a:pt x="1062" y="1093"/>
                    </a:lnTo>
                    <a:lnTo>
                      <a:pt x="1045" y="1102"/>
                    </a:lnTo>
                    <a:lnTo>
                      <a:pt x="1045" y="1085"/>
                    </a:lnTo>
                    <a:lnTo>
                      <a:pt x="1045" y="1093"/>
                    </a:lnTo>
                    <a:lnTo>
                      <a:pt x="1045" y="1102"/>
                    </a:lnTo>
                    <a:lnTo>
                      <a:pt x="1036" y="1102"/>
                    </a:lnTo>
                    <a:lnTo>
                      <a:pt x="1036" y="1093"/>
                    </a:lnTo>
                    <a:lnTo>
                      <a:pt x="1019" y="1102"/>
                    </a:lnTo>
                    <a:lnTo>
                      <a:pt x="1019" y="1093"/>
                    </a:lnTo>
                    <a:lnTo>
                      <a:pt x="1019" y="1102"/>
                    </a:lnTo>
                    <a:lnTo>
                      <a:pt x="1011" y="1110"/>
                    </a:lnTo>
                    <a:lnTo>
                      <a:pt x="1028" y="1110"/>
                    </a:lnTo>
                    <a:lnTo>
                      <a:pt x="1036" y="1102"/>
                    </a:lnTo>
                    <a:lnTo>
                      <a:pt x="1036" y="1110"/>
                    </a:lnTo>
                    <a:lnTo>
                      <a:pt x="1028" y="1127"/>
                    </a:lnTo>
                    <a:lnTo>
                      <a:pt x="1011" y="1136"/>
                    </a:lnTo>
                    <a:lnTo>
                      <a:pt x="1002" y="1136"/>
                    </a:lnTo>
                    <a:lnTo>
                      <a:pt x="994" y="1136"/>
                    </a:lnTo>
                    <a:lnTo>
                      <a:pt x="985" y="1136"/>
                    </a:lnTo>
                    <a:lnTo>
                      <a:pt x="977" y="1127"/>
                    </a:lnTo>
                    <a:lnTo>
                      <a:pt x="977" y="1136"/>
                    </a:lnTo>
                    <a:lnTo>
                      <a:pt x="985" y="1136"/>
                    </a:lnTo>
                    <a:lnTo>
                      <a:pt x="994" y="1136"/>
                    </a:lnTo>
                    <a:lnTo>
                      <a:pt x="994" y="1144"/>
                    </a:lnTo>
                    <a:lnTo>
                      <a:pt x="1002" y="1152"/>
                    </a:lnTo>
                    <a:lnTo>
                      <a:pt x="994" y="1152"/>
                    </a:lnTo>
                    <a:lnTo>
                      <a:pt x="1002" y="1152"/>
                    </a:lnTo>
                    <a:lnTo>
                      <a:pt x="994" y="1161"/>
                    </a:lnTo>
                    <a:lnTo>
                      <a:pt x="1002" y="1152"/>
                    </a:lnTo>
                    <a:lnTo>
                      <a:pt x="1011" y="1152"/>
                    </a:lnTo>
                    <a:lnTo>
                      <a:pt x="1002" y="1169"/>
                    </a:lnTo>
                    <a:lnTo>
                      <a:pt x="985" y="1203"/>
                    </a:lnTo>
                    <a:lnTo>
                      <a:pt x="977" y="1203"/>
                    </a:lnTo>
                    <a:lnTo>
                      <a:pt x="977" y="1186"/>
                    </a:lnTo>
                    <a:lnTo>
                      <a:pt x="977" y="1195"/>
                    </a:lnTo>
                    <a:lnTo>
                      <a:pt x="968" y="1203"/>
                    </a:lnTo>
                    <a:lnTo>
                      <a:pt x="951" y="1186"/>
                    </a:lnTo>
                    <a:lnTo>
                      <a:pt x="960" y="1203"/>
                    </a:lnTo>
                    <a:lnTo>
                      <a:pt x="943" y="1203"/>
                    </a:lnTo>
                    <a:lnTo>
                      <a:pt x="977" y="1212"/>
                    </a:lnTo>
                    <a:lnTo>
                      <a:pt x="985" y="1212"/>
                    </a:lnTo>
                    <a:lnTo>
                      <a:pt x="977" y="1229"/>
                    </a:lnTo>
                    <a:lnTo>
                      <a:pt x="977" y="1246"/>
                    </a:lnTo>
                    <a:lnTo>
                      <a:pt x="968" y="1246"/>
                    </a:lnTo>
                    <a:lnTo>
                      <a:pt x="968" y="1263"/>
                    </a:lnTo>
                    <a:lnTo>
                      <a:pt x="977" y="1271"/>
                    </a:lnTo>
                    <a:lnTo>
                      <a:pt x="985" y="1297"/>
                    </a:lnTo>
                    <a:lnTo>
                      <a:pt x="985" y="1305"/>
                    </a:lnTo>
                    <a:lnTo>
                      <a:pt x="977" y="1305"/>
                    </a:lnTo>
                    <a:lnTo>
                      <a:pt x="985" y="1322"/>
                    </a:lnTo>
                    <a:lnTo>
                      <a:pt x="994" y="1322"/>
                    </a:lnTo>
                    <a:lnTo>
                      <a:pt x="994" y="1347"/>
                    </a:lnTo>
                    <a:lnTo>
                      <a:pt x="1002" y="1364"/>
                    </a:lnTo>
                    <a:lnTo>
                      <a:pt x="1002" y="1373"/>
                    </a:lnTo>
                    <a:lnTo>
                      <a:pt x="1011" y="1364"/>
                    </a:lnTo>
                    <a:lnTo>
                      <a:pt x="1011" y="1373"/>
                    </a:lnTo>
                    <a:lnTo>
                      <a:pt x="1002" y="1373"/>
                    </a:lnTo>
                    <a:lnTo>
                      <a:pt x="994" y="1381"/>
                    </a:lnTo>
                    <a:lnTo>
                      <a:pt x="994" y="1390"/>
                    </a:lnTo>
                    <a:lnTo>
                      <a:pt x="985" y="1390"/>
                    </a:lnTo>
                    <a:lnTo>
                      <a:pt x="968" y="1373"/>
                    </a:lnTo>
                    <a:lnTo>
                      <a:pt x="960" y="1373"/>
                    </a:lnTo>
                    <a:lnTo>
                      <a:pt x="960" y="1364"/>
                    </a:lnTo>
                    <a:lnTo>
                      <a:pt x="934" y="1364"/>
                    </a:lnTo>
                    <a:lnTo>
                      <a:pt x="917" y="1356"/>
                    </a:lnTo>
                    <a:lnTo>
                      <a:pt x="909" y="1364"/>
                    </a:lnTo>
                    <a:lnTo>
                      <a:pt x="909" y="1356"/>
                    </a:lnTo>
                    <a:lnTo>
                      <a:pt x="892" y="1364"/>
                    </a:lnTo>
                    <a:lnTo>
                      <a:pt x="883" y="1356"/>
                    </a:lnTo>
                    <a:lnTo>
                      <a:pt x="883" y="1347"/>
                    </a:lnTo>
                    <a:lnTo>
                      <a:pt x="883" y="1356"/>
                    </a:lnTo>
                    <a:lnTo>
                      <a:pt x="875" y="1347"/>
                    </a:lnTo>
                    <a:lnTo>
                      <a:pt x="866" y="1339"/>
                    </a:lnTo>
                    <a:lnTo>
                      <a:pt x="858" y="1339"/>
                    </a:lnTo>
                    <a:lnTo>
                      <a:pt x="849" y="1330"/>
                    </a:lnTo>
                    <a:lnTo>
                      <a:pt x="841" y="1339"/>
                    </a:lnTo>
                    <a:lnTo>
                      <a:pt x="824" y="1322"/>
                    </a:lnTo>
                    <a:lnTo>
                      <a:pt x="815" y="1322"/>
                    </a:lnTo>
                    <a:lnTo>
                      <a:pt x="807" y="1313"/>
                    </a:lnTo>
                    <a:lnTo>
                      <a:pt x="790" y="1313"/>
                    </a:lnTo>
                    <a:lnTo>
                      <a:pt x="790" y="1305"/>
                    </a:lnTo>
                    <a:lnTo>
                      <a:pt x="782" y="1297"/>
                    </a:lnTo>
                    <a:lnTo>
                      <a:pt x="782" y="1288"/>
                    </a:lnTo>
                    <a:lnTo>
                      <a:pt x="773" y="1254"/>
                    </a:lnTo>
                    <a:lnTo>
                      <a:pt x="765" y="1246"/>
                    </a:lnTo>
                    <a:lnTo>
                      <a:pt x="765" y="1237"/>
                    </a:lnTo>
                    <a:lnTo>
                      <a:pt x="756" y="1229"/>
                    </a:lnTo>
                    <a:lnTo>
                      <a:pt x="756" y="1212"/>
                    </a:lnTo>
                    <a:lnTo>
                      <a:pt x="756" y="1203"/>
                    </a:lnTo>
                    <a:lnTo>
                      <a:pt x="748" y="1195"/>
                    </a:lnTo>
                    <a:lnTo>
                      <a:pt x="748" y="1178"/>
                    </a:lnTo>
                    <a:lnTo>
                      <a:pt x="748" y="1169"/>
                    </a:lnTo>
                    <a:lnTo>
                      <a:pt x="748" y="1161"/>
                    </a:lnTo>
                    <a:lnTo>
                      <a:pt x="731" y="1152"/>
                    </a:lnTo>
                    <a:lnTo>
                      <a:pt x="714" y="1136"/>
                    </a:lnTo>
                    <a:lnTo>
                      <a:pt x="705" y="1136"/>
                    </a:lnTo>
                    <a:lnTo>
                      <a:pt x="705" y="1110"/>
                    </a:lnTo>
                    <a:lnTo>
                      <a:pt x="697" y="1110"/>
                    </a:lnTo>
                    <a:lnTo>
                      <a:pt x="688" y="1085"/>
                    </a:lnTo>
                    <a:lnTo>
                      <a:pt x="671" y="1076"/>
                    </a:lnTo>
                    <a:lnTo>
                      <a:pt x="663" y="1068"/>
                    </a:lnTo>
                    <a:lnTo>
                      <a:pt x="663" y="1059"/>
                    </a:lnTo>
                    <a:lnTo>
                      <a:pt x="654" y="1042"/>
                    </a:lnTo>
                    <a:lnTo>
                      <a:pt x="663" y="1042"/>
                    </a:lnTo>
                    <a:lnTo>
                      <a:pt x="654" y="1034"/>
                    </a:lnTo>
                    <a:lnTo>
                      <a:pt x="646" y="1017"/>
                    </a:lnTo>
                    <a:lnTo>
                      <a:pt x="637" y="992"/>
                    </a:lnTo>
                    <a:lnTo>
                      <a:pt x="629" y="983"/>
                    </a:lnTo>
                    <a:lnTo>
                      <a:pt x="629" y="966"/>
                    </a:lnTo>
                    <a:lnTo>
                      <a:pt x="620" y="958"/>
                    </a:lnTo>
                    <a:lnTo>
                      <a:pt x="612" y="941"/>
                    </a:lnTo>
                    <a:lnTo>
                      <a:pt x="595" y="924"/>
                    </a:lnTo>
                    <a:lnTo>
                      <a:pt x="586" y="915"/>
                    </a:lnTo>
                    <a:lnTo>
                      <a:pt x="561" y="907"/>
                    </a:lnTo>
                    <a:lnTo>
                      <a:pt x="561" y="890"/>
                    </a:lnTo>
                    <a:lnTo>
                      <a:pt x="561" y="898"/>
                    </a:lnTo>
                    <a:lnTo>
                      <a:pt x="561" y="890"/>
                    </a:lnTo>
                    <a:lnTo>
                      <a:pt x="552" y="890"/>
                    </a:lnTo>
                    <a:lnTo>
                      <a:pt x="544" y="881"/>
                    </a:lnTo>
                    <a:lnTo>
                      <a:pt x="552" y="873"/>
                    </a:lnTo>
                    <a:lnTo>
                      <a:pt x="544" y="873"/>
                    </a:lnTo>
                    <a:lnTo>
                      <a:pt x="535" y="873"/>
                    </a:lnTo>
                    <a:lnTo>
                      <a:pt x="535" y="864"/>
                    </a:lnTo>
                    <a:lnTo>
                      <a:pt x="527" y="873"/>
                    </a:lnTo>
                    <a:lnTo>
                      <a:pt x="510" y="873"/>
                    </a:lnTo>
                    <a:lnTo>
                      <a:pt x="501" y="873"/>
                    </a:lnTo>
                    <a:lnTo>
                      <a:pt x="501" y="864"/>
                    </a:lnTo>
                    <a:lnTo>
                      <a:pt x="493" y="864"/>
                    </a:lnTo>
                    <a:lnTo>
                      <a:pt x="484" y="864"/>
                    </a:lnTo>
                    <a:lnTo>
                      <a:pt x="476" y="864"/>
                    </a:lnTo>
                    <a:lnTo>
                      <a:pt x="450" y="856"/>
                    </a:lnTo>
                    <a:lnTo>
                      <a:pt x="442" y="856"/>
                    </a:lnTo>
                    <a:lnTo>
                      <a:pt x="442" y="864"/>
                    </a:lnTo>
                    <a:lnTo>
                      <a:pt x="425" y="864"/>
                    </a:lnTo>
                    <a:lnTo>
                      <a:pt x="425" y="873"/>
                    </a:lnTo>
                    <a:lnTo>
                      <a:pt x="416" y="864"/>
                    </a:lnTo>
                    <a:lnTo>
                      <a:pt x="408" y="873"/>
                    </a:lnTo>
                    <a:lnTo>
                      <a:pt x="408" y="864"/>
                    </a:lnTo>
                    <a:lnTo>
                      <a:pt x="391" y="898"/>
                    </a:lnTo>
                    <a:lnTo>
                      <a:pt x="391" y="907"/>
                    </a:lnTo>
                    <a:lnTo>
                      <a:pt x="382" y="915"/>
                    </a:lnTo>
                    <a:lnTo>
                      <a:pt x="374" y="924"/>
                    </a:lnTo>
                    <a:lnTo>
                      <a:pt x="382" y="932"/>
                    </a:lnTo>
                    <a:lnTo>
                      <a:pt x="365" y="932"/>
                    </a:lnTo>
                    <a:lnTo>
                      <a:pt x="348" y="966"/>
                    </a:lnTo>
                    <a:lnTo>
                      <a:pt x="331" y="958"/>
                    </a:lnTo>
                    <a:lnTo>
                      <a:pt x="331" y="949"/>
                    </a:lnTo>
                    <a:lnTo>
                      <a:pt x="323" y="949"/>
                    </a:lnTo>
                    <a:lnTo>
                      <a:pt x="314" y="949"/>
                    </a:lnTo>
                    <a:lnTo>
                      <a:pt x="306" y="941"/>
                    </a:lnTo>
                    <a:lnTo>
                      <a:pt x="289" y="932"/>
                    </a:lnTo>
                    <a:lnTo>
                      <a:pt x="280" y="924"/>
                    </a:lnTo>
                    <a:lnTo>
                      <a:pt x="280" y="915"/>
                    </a:lnTo>
                    <a:lnTo>
                      <a:pt x="280" y="924"/>
                    </a:lnTo>
                    <a:lnTo>
                      <a:pt x="246" y="907"/>
                    </a:lnTo>
                    <a:lnTo>
                      <a:pt x="238" y="898"/>
                    </a:lnTo>
                    <a:lnTo>
                      <a:pt x="238" y="890"/>
                    </a:lnTo>
                    <a:lnTo>
                      <a:pt x="212" y="881"/>
                    </a:lnTo>
                    <a:lnTo>
                      <a:pt x="204" y="856"/>
                    </a:lnTo>
                    <a:lnTo>
                      <a:pt x="196" y="847"/>
                    </a:lnTo>
                    <a:lnTo>
                      <a:pt x="187" y="831"/>
                    </a:lnTo>
                    <a:lnTo>
                      <a:pt x="187" y="814"/>
                    </a:lnTo>
                    <a:lnTo>
                      <a:pt x="187" y="797"/>
                    </a:lnTo>
                    <a:lnTo>
                      <a:pt x="187" y="788"/>
                    </a:lnTo>
                    <a:lnTo>
                      <a:pt x="179" y="771"/>
                    </a:lnTo>
                    <a:lnTo>
                      <a:pt x="170" y="763"/>
                    </a:lnTo>
                    <a:lnTo>
                      <a:pt x="170" y="746"/>
                    </a:lnTo>
                    <a:lnTo>
                      <a:pt x="162" y="737"/>
                    </a:lnTo>
                    <a:lnTo>
                      <a:pt x="162" y="729"/>
                    </a:lnTo>
                    <a:lnTo>
                      <a:pt x="153" y="729"/>
                    </a:lnTo>
                    <a:lnTo>
                      <a:pt x="136" y="712"/>
                    </a:lnTo>
                    <a:lnTo>
                      <a:pt x="128" y="703"/>
                    </a:lnTo>
                    <a:lnTo>
                      <a:pt x="119" y="703"/>
                    </a:lnTo>
                    <a:lnTo>
                      <a:pt x="119" y="695"/>
                    </a:lnTo>
                    <a:lnTo>
                      <a:pt x="102" y="678"/>
                    </a:lnTo>
                    <a:lnTo>
                      <a:pt x="102" y="670"/>
                    </a:lnTo>
                    <a:lnTo>
                      <a:pt x="85" y="661"/>
                    </a:lnTo>
                    <a:lnTo>
                      <a:pt x="60" y="627"/>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89" name="Freeform 388"/>
              <p:cNvSpPr>
                <a:spLocks/>
              </p:cNvSpPr>
              <p:nvPr/>
            </p:nvSpPr>
            <p:spPr bwMode="auto">
              <a:xfrm>
                <a:off x="3029" y="3394"/>
                <a:ext cx="42" cy="34"/>
              </a:xfrm>
              <a:custGeom>
                <a:avLst/>
                <a:gdLst>
                  <a:gd name="T0" fmla="*/ 25 w 42"/>
                  <a:gd name="T1" fmla="*/ 17 h 34"/>
                  <a:gd name="T2" fmla="*/ 42 w 42"/>
                  <a:gd name="T3" fmla="*/ 0 h 34"/>
                  <a:gd name="T4" fmla="*/ 42 w 42"/>
                  <a:gd name="T5" fmla="*/ 8 h 34"/>
                  <a:gd name="T6" fmla="*/ 0 w 42"/>
                  <a:gd name="T7" fmla="*/ 34 h 34"/>
                  <a:gd name="T8" fmla="*/ 25 w 42"/>
                  <a:gd name="T9" fmla="*/ 17 h 34"/>
                  <a:gd name="T10" fmla="*/ 0 60000 65536"/>
                  <a:gd name="T11" fmla="*/ 0 60000 65536"/>
                  <a:gd name="T12" fmla="*/ 0 60000 65536"/>
                  <a:gd name="T13" fmla="*/ 0 60000 65536"/>
                  <a:gd name="T14" fmla="*/ 0 60000 65536"/>
                  <a:gd name="T15" fmla="*/ 0 w 42"/>
                  <a:gd name="T16" fmla="*/ 0 h 34"/>
                  <a:gd name="T17" fmla="*/ 42 w 42"/>
                  <a:gd name="T18" fmla="*/ 34 h 34"/>
                </a:gdLst>
                <a:ahLst/>
                <a:cxnLst>
                  <a:cxn ang="T10">
                    <a:pos x="T0" y="T1"/>
                  </a:cxn>
                  <a:cxn ang="T11">
                    <a:pos x="T2" y="T3"/>
                  </a:cxn>
                  <a:cxn ang="T12">
                    <a:pos x="T4" y="T5"/>
                  </a:cxn>
                  <a:cxn ang="T13">
                    <a:pos x="T6" y="T7"/>
                  </a:cxn>
                  <a:cxn ang="T14">
                    <a:pos x="T8" y="T9"/>
                  </a:cxn>
                </a:cxnLst>
                <a:rect l="T15" t="T16" r="T17" b="T18"/>
                <a:pathLst>
                  <a:path w="42" h="34">
                    <a:moveTo>
                      <a:pt x="25" y="17"/>
                    </a:moveTo>
                    <a:lnTo>
                      <a:pt x="42" y="0"/>
                    </a:lnTo>
                    <a:lnTo>
                      <a:pt x="42" y="8"/>
                    </a:lnTo>
                    <a:lnTo>
                      <a:pt x="0" y="34"/>
                    </a:lnTo>
                    <a:lnTo>
                      <a:pt x="25" y="17"/>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90" name="Freeform 389"/>
              <p:cNvSpPr>
                <a:spLocks/>
              </p:cNvSpPr>
              <p:nvPr/>
            </p:nvSpPr>
            <p:spPr bwMode="auto">
              <a:xfrm>
                <a:off x="2833" y="3521"/>
                <a:ext cx="51" cy="42"/>
              </a:xfrm>
              <a:custGeom>
                <a:avLst/>
                <a:gdLst>
                  <a:gd name="T0" fmla="*/ 51 w 51"/>
                  <a:gd name="T1" fmla="*/ 8 h 42"/>
                  <a:gd name="T2" fmla="*/ 0 w 51"/>
                  <a:gd name="T3" fmla="*/ 42 h 42"/>
                  <a:gd name="T4" fmla="*/ 9 w 51"/>
                  <a:gd name="T5" fmla="*/ 25 h 42"/>
                  <a:gd name="T6" fmla="*/ 17 w 51"/>
                  <a:gd name="T7" fmla="*/ 25 h 42"/>
                  <a:gd name="T8" fmla="*/ 34 w 51"/>
                  <a:gd name="T9" fmla="*/ 8 h 42"/>
                  <a:gd name="T10" fmla="*/ 43 w 51"/>
                  <a:gd name="T11" fmla="*/ 8 h 42"/>
                  <a:gd name="T12" fmla="*/ 51 w 51"/>
                  <a:gd name="T13" fmla="*/ 0 h 42"/>
                  <a:gd name="T14" fmla="*/ 51 w 51"/>
                  <a:gd name="T15" fmla="*/ 8 h 42"/>
                  <a:gd name="T16" fmla="*/ 0 60000 65536"/>
                  <a:gd name="T17" fmla="*/ 0 60000 65536"/>
                  <a:gd name="T18" fmla="*/ 0 60000 65536"/>
                  <a:gd name="T19" fmla="*/ 0 60000 65536"/>
                  <a:gd name="T20" fmla="*/ 0 60000 65536"/>
                  <a:gd name="T21" fmla="*/ 0 60000 65536"/>
                  <a:gd name="T22" fmla="*/ 0 60000 65536"/>
                  <a:gd name="T23" fmla="*/ 0 60000 65536"/>
                  <a:gd name="T24" fmla="*/ 0 w 51"/>
                  <a:gd name="T25" fmla="*/ 0 h 42"/>
                  <a:gd name="T26" fmla="*/ 51 w 51"/>
                  <a:gd name="T27" fmla="*/ 42 h 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 h="42">
                    <a:moveTo>
                      <a:pt x="51" y="8"/>
                    </a:moveTo>
                    <a:lnTo>
                      <a:pt x="0" y="42"/>
                    </a:lnTo>
                    <a:lnTo>
                      <a:pt x="9" y="25"/>
                    </a:lnTo>
                    <a:lnTo>
                      <a:pt x="17" y="25"/>
                    </a:lnTo>
                    <a:lnTo>
                      <a:pt x="34" y="8"/>
                    </a:lnTo>
                    <a:lnTo>
                      <a:pt x="43" y="8"/>
                    </a:lnTo>
                    <a:lnTo>
                      <a:pt x="51" y="0"/>
                    </a:lnTo>
                    <a:lnTo>
                      <a:pt x="51" y="8"/>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91" name="Freeform 390"/>
              <p:cNvSpPr>
                <a:spLocks/>
              </p:cNvSpPr>
              <p:nvPr/>
            </p:nvSpPr>
            <p:spPr bwMode="auto">
              <a:xfrm>
                <a:off x="2808" y="3555"/>
                <a:ext cx="25" cy="34"/>
              </a:xfrm>
              <a:custGeom>
                <a:avLst/>
                <a:gdLst>
                  <a:gd name="T0" fmla="*/ 17 w 25"/>
                  <a:gd name="T1" fmla="*/ 8 h 34"/>
                  <a:gd name="T2" fmla="*/ 25 w 25"/>
                  <a:gd name="T3" fmla="*/ 0 h 34"/>
                  <a:gd name="T4" fmla="*/ 25 w 25"/>
                  <a:gd name="T5" fmla="*/ 0 h 34"/>
                  <a:gd name="T6" fmla="*/ 25 w 25"/>
                  <a:gd name="T7" fmla="*/ 8 h 34"/>
                  <a:gd name="T8" fmla="*/ 0 w 25"/>
                  <a:gd name="T9" fmla="*/ 34 h 34"/>
                  <a:gd name="T10" fmla="*/ 8 w 25"/>
                  <a:gd name="T11" fmla="*/ 25 h 34"/>
                  <a:gd name="T12" fmla="*/ 17 w 25"/>
                  <a:gd name="T13" fmla="*/ 17 h 34"/>
                  <a:gd name="T14" fmla="*/ 17 w 25"/>
                  <a:gd name="T15" fmla="*/ 17 h 34"/>
                  <a:gd name="T16" fmla="*/ 17 w 25"/>
                  <a:gd name="T17" fmla="*/ 8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34"/>
                  <a:gd name="T29" fmla="*/ 25 w 25"/>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34">
                    <a:moveTo>
                      <a:pt x="17" y="8"/>
                    </a:moveTo>
                    <a:lnTo>
                      <a:pt x="25" y="0"/>
                    </a:lnTo>
                    <a:lnTo>
                      <a:pt x="25" y="8"/>
                    </a:lnTo>
                    <a:lnTo>
                      <a:pt x="0" y="34"/>
                    </a:lnTo>
                    <a:lnTo>
                      <a:pt x="8" y="25"/>
                    </a:lnTo>
                    <a:lnTo>
                      <a:pt x="17" y="17"/>
                    </a:lnTo>
                    <a:lnTo>
                      <a:pt x="17" y="8"/>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92" name="Freeform 391"/>
              <p:cNvSpPr>
                <a:spLocks/>
              </p:cNvSpPr>
              <p:nvPr/>
            </p:nvSpPr>
            <p:spPr bwMode="auto">
              <a:xfrm>
                <a:off x="2774" y="3589"/>
                <a:ext cx="34" cy="76"/>
              </a:xfrm>
              <a:custGeom>
                <a:avLst/>
                <a:gdLst>
                  <a:gd name="T0" fmla="*/ 0 w 34"/>
                  <a:gd name="T1" fmla="*/ 67 h 76"/>
                  <a:gd name="T2" fmla="*/ 0 w 34"/>
                  <a:gd name="T3" fmla="*/ 76 h 76"/>
                  <a:gd name="T4" fmla="*/ 0 w 34"/>
                  <a:gd name="T5" fmla="*/ 67 h 76"/>
                  <a:gd name="T6" fmla="*/ 8 w 34"/>
                  <a:gd name="T7" fmla="*/ 50 h 76"/>
                  <a:gd name="T8" fmla="*/ 17 w 34"/>
                  <a:gd name="T9" fmla="*/ 33 h 76"/>
                  <a:gd name="T10" fmla="*/ 17 w 34"/>
                  <a:gd name="T11" fmla="*/ 25 h 76"/>
                  <a:gd name="T12" fmla="*/ 17 w 34"/>
                  <a:gd name="T13" fmla="*/ 25 h 76"/>
                  <a:gd name="T14" fmla="*/ 25 w 34"/>
                  <a:gd name="T15" fmla="*/ 16 h 76"/>
                  <a:gd name="T16" fmla="*/ 34 w 34"/>
                  <a:gd name="T17" fmla="*/ 8 h 76"/>
                  <a:gd name="T18" fmla="*/ 34 w 34"/>
                  <a:gd name="T19" fmla="*/ 0 h 76"/>
                  <a:gd name="T20" fmla="*/ 34 w 34"/>
                  <a:gd name="T21" fmla="*/ 0 h 76"/>
                  <a:gd name="T22" fmla="*/ 17 w 34"/>
                  <a:gd name="T23" fmla="*/ 33 h 76"/>
                  <a:gd name="T24" fmla="*/ 0 w 34"/>
                  <a:gd name="T25" fmla="*/ 67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76"/>
                  <a:gd name="T41" fmla="*/ 34 w 34"/>
                  <a:gd name="T42" fmla="*/ 76 h 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76">
                    <a:moveTo>
                      <a:pt x="0" y="67"/>
                    </a:moveTo>
                    <a:lnTo>
                      <a:pt x="0" y="76"/>
                    </a:lnTo>
                    <a:lnTo>
                      <a:pt x="0" y="67"/>
                    </a:lnTo>
                    <a:lnTo>
                      <a:pt x="8" y="50"/>
                    </a:lnTo>
                    <a:lnTo>
                      <a:pt x="17" y="33"/>
                    </a:lnTo>
                    <a:lnTo>
                      <a:pt x="17" y="25"/>
                    </a:lnTo>
                    <a:lnTo>
                      <a:pt x="25" y="16"/>
                    </a:lnTo>
                    <a:lnTo>
                      <a:pt x="34" y="8"/>
                    </a:lnTo>
                    <a:lnTo>
                      <a:pt x="34" y="0"/>
                    </a:lnTo>
                    <a:lnTo>
                      <a:pt x="17" y="33"/>
                    </a:lnTo>
                    <a:lnTo>
                      <a:pt x="0" y="67"/>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93" name="Freeform 392"/>
              <p:cNvSpPr>
                <a:spLocks/>
              </p:cNvSpPr>
              <p:nvPr/>
            </p:nvSpPr>
            <p:spPr bwMode="auto">
              <a:xfrm>
                <a:off x="1508" y="2326"/>
                <a:ext cx="714" cy="729"/>
              </a:xfrm>
              <a:custGeom>
                <a:avLst/>
                <a:gdLst>
                  <a:gd name="T0" fmla="*/ 17 w 714"/>
                  <a:gd name="T1" fmla="*/ 576 h 729"/>
                  <a:gd name="T2" fmla="*/ 26 w 714"/>
                  <a:gd name="T3" fmla="*/ 534 h 729"/>
                  <a:gd name="T4" fmla="*/ 34 w 714"/>
                  <a:gd name="T5" fmla="*/ 483 h 729"/>
                  <a:gd name="T6" fmla="*/ 43 w 714"/>
                  <a:gd name="T7" fmla="*/ 407 h 729"/>
                  <a:gd name="T8" fmla="*/ 60 w 714"/>
                  <a:gd name="T9" fmla="*/ 305 h 729"/>
                  <a:gd name="T10" fmla="*/ 68 w 714"/>
                  <a:gd name="T11" fmla="*/ 254 h 729"/>
                  <a:gd name="T12" fmla="*/ 85 w 714"/>
                  <a:gd name="T13" fmla="*/ 127 h 729"/>
                  <a:gd name="T14" fmla="*/ 102 w 714"/>
                  <a:gd name="T15" fmla="*/ 0 h 729"/>
                  <a:gd name="T16" fmla="*/ 170 w 714"/>
                  <a:gd name="T17" fmla="*/ 9 h 729"/>
                  <a:gd name="T18" fmla="*/ 264 w 714"/>
                  <a:gd name="T19" fmla="*/ 17 h 729"/>
                  <a:gd name="T20" fmla="*/ 264 w 714"/>
                  <a:gd name="T21" fmla="*/ 17 h 729"/>
                  <a:gd name="T22" fmla="*/ 315 w 714"/>
                  <a:gd name="T23" fmla="*/ 25 h 729"/>
                  <a:gd name="T24" fmla="*/ 323 w 714"/>
                  <a:gd name="T25" fmla="*/ 25 h 729"/>
                  <a:gd name="T26" fmla="*/ 357 w 714"/>
                  <a:gd name="T27" fmla="*/ 34 h 729"/>
                  <a:gd name="T28" fmla="*/ 408 w 714"/>
                  <a:gd name="T29" fmla="*/ 34 h 729"/>
                  <a:gd name="T30" fmla="*/ 434 w 714"/>
                  <a:gd name="T31" fmla="*/ 42 h 729"/>
                  <a:gd name="T32" fmla="*/ 484 w 714"/>
                  <a:gd name="T33" fmla="*/ 42 h 729"/>
                  <a:gd name="T34" fmla="*/ 493 w 714"/>
                  <a:gd name="T35" fmla="*/ 42 h 729"/>
                  <a:gd name="T36" fmla="*/ 612 w 714"/>
                  <a:gd name="T37" fmla="*/ 51 h 729"/>
                  <a:gd name="T38" fmla="*/ 705 w 714"/>
                  <a:gd name="T39" fmla="*/ 59 h 729"/>
                  <a:gd name="T40" fmla="*/ 714 w 714"/>
                  <a:gd name="T41" fmla="*/ 59 h 729"/>
                  <a:gd name="T42" fmla="*/ 705 w 714"/>
                  <a:gd name="T43" fmla="*/ 127 h 729"/>
                  <a:gd name="T44" fmla="*/ 705 w 714"/>
                  <a:gd name="T45" fmla="*/ 127 h 729"/>
                  <a:gd name="T46" fmla="*/ 697 w 714"/>
                  <a:gd name="T47" fmla="*/ 186 h 729"/>
                  <a:gd name="T48" fmla="*/ 697 w 714"/>
                  <a:gd name="T49" fmla="*/ 220 h 729"/>
                  <a:gd name="T50" fmla="*/ 697 w 714"/>
                  <a:gd name="T51" fmla="*/ 237 h 729"/>
                  <a:gd name="T52" fmla="*/ 688 w 714"/>
                  <a:gd name="T53" fmla="*/ 297 h 729"/>
                  <a:gd name="T54" fmla="*/ 688 w 714"/>
                  <a:gd name="T55" fmla="*/ 322 h 729"/>
                  <a:gd name="T56" fmla="*/ 688 w 714"/>
                  <a:gd name="T57" fmla="*/ 347 h 729"/>
                  <a:gd name="T58" fmla="*/ 680 w 714"/>
                  <a:gd name="T59" fmla="*/ 407 h 729"/>
                  <a:gd name="T60" fmla="*/ 680 w 714"/>
                  <a:gd name="T61" fmla="*/ 475 h 729"/>
                  <a:gd name="T62" fmla="*/ 671 w 714"/>
                  <a:gd name="T63" fmla="*/ 500 h 729"/>
                  <a:gd name="T64" fmla="*/ 671 w 714"/>
                  <a:gd name="T65" fmla="*/ 525 h 729"/>
                  <a:gd name="T66" fmla="*/ 671 w 714"/>
                  <a:gd name="T67" fmla="*/ 585 h 729"/>
                  <a:gd name="T68" fmla="*/ 663 w 714"/>
                  <a:gd name="T69" fmla="*/ 636 h 729"/>
                  <a:gd name="T70" fmla="*/ 663 w 714"/>
                  <a:gd name="T71" fmla="*/ 695 h 729"/>
                  <a:gd name="T72" fmla="*/ 654 w 714"/>
                  <a:gd name="T73" fmla="*/ 703 h 729"/>
                  <a:gd name="T74" fmla="*/ 629 w 714"/>
                  <a:gd name="T75" fmla="*/ 703 h 729"/>
                  <a:gd name="T76" fmla="*/ 586 w 714"/>
                  <a:gd name="T77" fmla="*/ 695 h 729"/>
                  <a:gd name="T78" fmla="*/ 561 w 714"/>
                  <a:gd name="T79" fmla="*/ 695 h 729"/>
                  <a:gd name="T80" fmla="*/ 552 w 714"/>
                  <a:gd name="T81" fmla="*/ 695 h 729"/>
                  <a:gd name="T82" fmla="*/ 468 w 714"/>
                  <a:gd name="T83" fmla="*/ 686 h 729"/>
                  <a:gd name="T84" fmla="*/ 459 w 714"/>
                  <a:gd name="T85" fmla="*/ 686 h 729"/>
                  <a:gd name="T86" fmla="*/ 340 w 714"/>
                  <a:gd name="T87" fmla="*/ 678 h 729"/>
                  <a:gd name="T88" fmla="*/ 298 w 714"/>
                  <a:gd name="T89" fmla="*/ 669 h 729"/>
                  <a:gd name="T90" fmla="*/ 272 w 714"/>
                  <a:gd name="T91" fmla="*/ 669 h 729"/>
                  <a:gd name="T92" fmla="*/ 272 w 714"/>
                  <a:gd name="T93" fmla="*/ 669 h 729"/>
                  <a:gd name="T94" fmla="*/ 272 w 714"/>
                  <a:gd name="T95" fmla="*/ 669 h 729"/>
                  <a:gd name="T96" fmla="*/ 272 w 714"/>
                  <a:gd name="T97" fmla="*/ 678 h 729"/>
                  <a:gd name="T98" fmla="*/ 272 w 714"/>
                  <a:gd name="T99" fmla="*/ 678 h 729"/>
                  <a:gd name="T100" fmla="*/ 272 w 714"/>
                  <a:gd name="T101" fmla="*/ 686 h 729"/>
                  <a:gd name="T102" fmla="*/ 272 w 714"/>
                  <a:gd name="T103" fmla="*/ 695 h 729"/>
                  <a:gd name="T104" fmla="*/ 281 w 714"/>
                  <a:gd name="T105" fmla="*/ 695 h 729"/>
                  <a:gd name="T106" fmla="*/ 196 w 714"/>
                  <a:gd name="T107" fmla="*/ 686 h 729"/>
                  <a:gd name="T108" fmla="*/ 102 w 714"/>
                  <a:gd name="T109" fmla="*/ 678 h 729"/>
                  <a:gd name="T110" fmla="*/ 94 w 714"/>
                  <a:gd name="T111" fmla="*/ 729 h 729"/>
                  <a:gd name="T112" fmla="*/ 0 w 714"/>
                  <a:gd name="T113" fmla="*/ 720 h 729"/>
                  <a:gd name="T114" fmla="*/ 17 w 714"/>
                  <a:gd name="T115" fmla="*/ 576 h 729"/>
                  <a:gd name="T116" fmla="*/ 17 w 714"/>
                  <a:gd name="T117" fmla="*/ 576 h 72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14"/>
                  <a:gd name="T178" fmla="*/ 0 h 729"/>
                  <a:gd name="T179" fmla="*/ 714 w 714"/>
                  <a:gd name="T180" fmla="*/ 729 h 72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14" h="729">
                    <a:moveTo>
                      <a:pt x="17" y="576"/>
                    </a:moveTo>
                    <a:lnTo>
                      <a:pt x="26" y="534"/>
                    </a:lnTo>
                    <a:lnTo>
                      <a:pt x="34" y="483"/>
                    </a:lnTo>
                    <a:lnTo>
                      <a:pt x="43" y="407"/>
                    </a:lnTo>
                    <a:lnTo>
                      <a:pt x="60" y="305"/>
                    </a:lnTo>
                    <a:lnTo>
                      <a:pt x="68" y="254"/>
                    </a:lnTo>
                    <a:lnTo>
                      <a:pt x="85" y="127"/>
                    </a:lnTo>
                    <a:lnTo>
                      <a:pt x="102" y="0"/>
                    </a:lnTo>
                    <a:lnTo>
                      <a:pt x="170" y="9"/>
                    </a:lnTo>
                    <a:lnTo>
                      <a:pt x="264" y="17"/>
                    </a:lnTo>
                    <a:lnTo>
                      <a:pt x="315" y="25"/>
                    </a:lnTo>
                    <a:lnTo>
                      <a:pt x="323" y="25"/>
                    </a:lnTo>
                    <a:lnTo>
                      <a:pt x="357" y="34"/>
                    </a:lnTo>
                    <a:lnTo>
                      <a:pt x="408" y="34"/>
                    </a:lnTo>
                    <a:lnTo>
                      <a:pt x="434" y="42"/>
                    </a:lnTo>
                    <a:lnTo>
                      <a:pt x="484" y="42"/>
                    </a:lnTo>
                    <a:lnTo>
                      <a:pt x="493" y="42"/>
                    </a:lnTo>
                    <a:lnTo>
                      <a:pt x="612" y="51"/>
                    </a:lnTo>
                    <a:lnTo>
                      <a:pt x="705" y="59"/>
                    </a:lnTo>
                    <a:lnTo>
                      <a:pt x="714" y="59"/>
                    </a:lnTo>
                    <a:lnTo>
                      <a:pt x="705" y="127"/>
                    </a:lnTo>
                    <a:lnTo>
                      <a:pt x="697" y="186"/>
                    </a:lnTo>
                    <a:lnTo>
                      <a:pt x="697" y="220"/>
                    </a:lnTo>
                    <a:lnTo>
                      <a:pt x="697" y="237"/>
                    </a:lnTo>
                    <a:lnTo>
                      <a:pt x="688" y="297"/>
                    </a:lnTo>
                    <a:lnTo>
                      <a:pt x="688" y="322"/>
                    </a:lnTo>
                    <a:lnTo>
                      <a:pt x="688" y="347"/>
                    </a:lnTo>
                    <a:lnTo>
                      <a:pt x="680" y="407"/>
                    </a:lnTo>
                    <a:lnTo>
                      <a:pt x="680" y="475"/>
                    </a:lnTo>
                    <a:lnTo>
                      <a:pt x="671" y="500"/>
                    </a:lnTo>
                    <a:lnTo>
                      <a:pt x="671" y="525"/>
                    </a:lnTo>
                    <a:lnTo>
                      <a:pt x="671" y="585"/>
                    </a:lnTo>
                    <a:lnTo>
                      <a:pt x="663" y="636"/>
                    </a:lnTo>
                    <a:lnTo>
                      <a:pt x="663" y="695"/>
                    </a:lnTo>
                    <a:lnTo>
                      <a:pt x="654" y="703"/>
                    </a:lnTo>
                    <a:lnTo>
                      <a:pt x="629" y="703"/>
                    </a:lnTo>
                    <a:lnTo>
                      <a:pt x="586" y="695"/>
                    </a:lnTo>
                    <a:lnTo>
                      <a:pt x="561" y="695"/>
                    </a:lnTo>
                    <a:lnTo>
                      <a:pt x="552" y="695"/>
                    </a:lnTo>
                    <a:lnTo>
                      <a:pt x="468" y="686"/>
                    </a:lnTo>
                    <a:lnTo>
                      <a:pt x="459" y="686"/>
                    </a:lnTo>
                    <a:lnTo>
                      <a:pt x="340" y="678"/>
                    </a:lnTo>
                    <a:lnTo>
                      <a:pt x="298" y="669"/>
                    </a:lnTo>
                    <a:lnTo>
                      <a:pt x="272" y="669"/>
                    </a:lnTo>
                    <a:lnTo>
                      <a:pt x="272" y="678"/>
                    </a:lnTo>
                    <a:lnTo>
                      <a:pt x="272" y="686"/>
                    </a:lnTo>
                    <a:lnTo>
                      <a:pt x="272" y="695"/>
                    </a:lnTo>
                    <a:lnTo>
                      <a:pt x="281" y="695"/>
                    </a:lnTo>
                    <a:lnTo>
                      <a:pt x="196" y="686"/>
                    </a:lnTo>
                    <a:lnTo>
                      <a:pt x="102" y="678"/>
                    </a:lnTo>
                    <a:lnTo>
                      <a:pt x="94" y="729"/>
                    </a:lnTo>
                    <a:lnTo>
                      <a:pt x="0" y="720"/>
                    </a:lnTo>
                    <a:lnTo>
                      <a:pt x="17" y="576"/>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94" name="Freeform 393"/>
              <p:cNvSpPr>
                <a:spLocks/>
              </p:cNvSpPr>
              <p:nvPr/>
            </p:nvSpPr>
            <p:spPr bwMode="auto">
              <a:xfrm>
                <a:off x="3742" y="2614"/>
                <a:ext cx="391" cy="636"/>
              </a:xfrm>
              <a:custGeom>
                <a:avLst/>
                <a:gdLst>
                  <a:gd name="T0" fmla="*/ 365 w 391"/>
                  <a:gd name="T1" fmla="*/ 398 h 636"/>
                  <a:gd name="T2" fmla="*/ 374 w 391"/>
                  <a:gd name="T3" fmla="*/ 415 h 636"/>
                  <a:gd name="T4" fmla="*/ 374 w 391"/>
                  <a:gd name="T5" fmla="*/ 424 h 636"/>
                  <a:gd name="T6" fmla="*/ 382 w 391"/>
                  <a:gd name="T7" fmla="*/ 441 h 636"/>
                  <a:gd name="T8" fmla="*/ 382 w 391"/>
                  <a:gd name="T9" fmla="*/ 466 h 636"/>
                  <a:gd name="T10" fmla="*/ 382 w 391"/>
                  <a:gd name="T11" fmla="*/ 475 h 636"/>
                  <a:gd name="T12" fmla="*/ 382 w 391"/>
                  <a:gd name="T13" fmla="*/ 483 h 636"/>
                  <a:gd name="T14" fmla="*/ 391 w 391"/>
                  <a:gd name="T15" fmla="*/ 500 h 636"/>
                  <a:gd name="T16" fmla="*/ 280 w 391"/>
                  <a:gd name="T17" fmla="*/ 517 h 636"/>
                  <a:gd name="T18" fmla="*/ 204 w 391"/>
                  <a:gd name="T19" fmla="*/ 525 h 636"/>
                  <a:gd name="T20" fmla="*/ 110 w 391"/>
                  <a:gd name="T21" fmla="*/ 534 h 636"/>
                  <a:gd name="T22" fmla="*/ 110 w 391"/>
                  <a:gd name="T23" fmla="*/ 551 h 636"/>
                  <a:gd name="T24" fmla="*/ 127 w 391"/>
                  <a:gd name="T25" fmla="*/ 568 h 636"/>
                  <a:gd name="T26" fmla="*/ 136 w 391"/>
                  <a:gd name="T27" fmla="*/ 576 h 636"/>
                  <a:gd name="T28" fmla="*/ 136 w 391"/>
                  <a:gd name="T29" fmla="*/ 593 h 636"/>
                  <a:gd name="T30" fmla="*/ 119 w 391"/>
                  <a:gd name="T31" fmla="*/ 619 h 636"/>
                  <a:gd name="T32" fmla="*/ 76 w 391"/>
                  <a:gd name="T33" fmla="*/ 636 h 636"/>
                  <a:gd name="T34" fmla="*/ 85 w 391"/>
                  <a:gd name="T35" fmla="*/ 610 h 636"/>
                  <a:gd name="T36" fmla="*/ 59 w 391"/>
                  <a:gd name="T37" fmla="*/ 619 h 636"/>
                  <a:gd name="T38" fmla="*/ 26 w 391"/>
                  <a:gd name="T39" fmla="*/ 576 h 636"/>
                  <a:gd name="T40" fmla="*/ 9 w 391"/>
                  <a:gd name="T41" fmla="*/ 483 h 636"/>
                  <a:gd name="T42" fmla="*/ 9 w 391"/>
                  <a:gd name="T43" fmla="*/ 381 h 636"/>
                  <a:gd name="T44" fmla="*/ 9 w 391"/>
                  <a:gd name="T45" fmla="*/ 297 h 636"/>
                  <a:gd name="T46" fmla="*/ 9 w 391"/>
                  <a:gd name="T47" fmla="*/ 212 h 636"/>
                  <a:gd name="T48" fmla="*/ 9 w 391"/>
                  <a:gd name="T49" fmla="*/ 144 h 636"/>
                  <a:gd name="T50" fmla="*/ 9 w 391"/>
                  <a:gd name="T51" fmla="*/ 76 h 636"/>
                  <a:gd name="T52" fmla="*/ 9 w 391"/>
                  <a:gd name="T53" fmla="*/ 34 h 636"/>
                  <a:gd name="T54" fmla="*/ 26 w 391"/>
                  <a:gd name="T55" fmla="*/ 17 h 636"/>
                  <a:gd name="T56" fmla="*/ 102 w 391"/>
                  <a:gd name="T57" fmla="*/ 17 h 636"/>
                  <a:gd name="T58" fmla="*/ 195 w 391"/>
                  <a:gd name="T59" fmla="*/ 9 h 636"/>
                  <a:gd name="T60" fmla="*/ 272 w 391"/>
                  <a:gd name="T61" fmla="*/ 0 h 636"/>
                  <a:gd name="T62" fmla="*/ 289 w 391"/>
                  <a:gd name="T63" fmla="*/ 51 h 636"/>
                  <a:gd name="T64" fmla="*/ 306 w 391"/>
                  <a:gd name="T65" fmla="*/ 110 h 636"/>
                  <a:gd name="T66" fmla="*/ 314 w 391"/>
                  <a:gd name="T67" fmla="*/ 170 h 636"/>
                  <a:gd name="T68" fmla="*/ 340 w 391"/>
                  <a:gd name="T69" fmla="*/ 237 h 636"/>
                  <a:gd name="T70" fmla="*/ 348 w 391"/>
                  <a:gd name="T71" fmla="*/ 271 h 636"/>
                  <a:gd name="T72" fmla="*/ 357 w 391"/>
                  <a:gd name="T73" fmla="*/ 280 h 636"/>
                  <a:gd name="T74" fmla="*/ 357 w 391"/>
                  <a:gd name="T75" fmla="*/ 288 h 636"/>
                  <a:gd name="T76" fmla="*/ 357 w 391"/>
                  <a:gd name="T77" fmla="*/ 297 h 636"/>
                  <a:gd name="T78" fmla="*/ 374 w 391"/>
                  <a:gd name="T79" fmla="*/ 322 h 636"/>
                  <a:gd name="T80" fmla="*/ 374 w 391"/>
                  <a:gd name="T81" fmla="*/ 331 h 636"/>
                  <a:gd name="T82" fmla="*/ 374 w 391"/>
                  <a:gd name="T83" fmla="*/ 331 h 636"/>
                  <a:gd name="T84" fmla="*/ 382 w 391"/>
                  <a:gd name="T85" fmla="*/ 339 h 636"/>
                  <a:gd name="T86" fmla="*/ 382 w 391"/>
                  <a:gd name="T87" fmla="*/ 348 h 636"/>
                  <a:gd name="T88" fmla="*/ 382 w 391"/>
                  <a:gd name="T89" fmla="*/ 348 h 636"/>
                  <a:gd name="T90" fmla="*/ 374 w 391"/>
                  <a:gd name="T91" fmla="*/ 364 h 636"/>
                  <a:gd name="T92" fmla="*/ 374 w 391"/>
                  <a:gd name="T93" fmla="*/ 373 h 636"/>
                  <a:gd name="T94" fmla="*/ 374 w 391"/>
                  <a:gd name="T95" fmla="*/ 381 h 6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91"/>
                  <a:gd name="T145" fmla="*/ 0 h 636"/>
                  <a:gd name="T146" fmla="*/ 391 w 391"/>
                  <a:gd name="T147" fmla="*/ 636 h 6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91" h="636">
                    <a:moveTo>
                      <a:pt x="374" y="381"/>
                    </a:moveTo>
                    <a:lnTo>
                      <a:pt x="365" y="390"/>
                    </a:lnTo>
                    <a:lnTo>
                      <a:pt x="365" y="398"/>
                    </a:lnTo>
                    <a:lnTo>
                      <a:pt x="365" y="407"/>
                    </a:lnTo>
                    <a:lnTo>
                      <a:pt x="374" y="415"/>
                    </a:lnTo>
                    <a:lnTo>
                      <a:pt x="374" y="424"/>
                    </a:lnTo>
                    <a:lnTo>
                      <a:pt x="382" y="432"/>
                    </a:lnTo>
                    <a:lnTo>
                      <a:pt x="382" y="441"/>
                    </a:lnTo>
                    <a:lnTo>
                      <a:pt x="382" y="449"/>
                    </a:lnTo>
                    <a:lnTo>
                      <a:pt x="382" y="458"/>
                    </a:lnTo>
                    <a:lnTo>
                      <a:pt x="382" y="466"/>
                    </a:lnTo>
                    <a:lnTo>
                      <a:pt x="382" y="475"/>
                    </a:lnTo>
                    <a:lnTo>
                      <a:pt x="382" y="483"/>
                    </a:lnTo>
                    <a:lnTo>
                      <a:pt x="391" y="492"/>
                    </a:lnTo>
                    <a:lnTo>
                      <a:pt x="391" y="500"/>
                    </a:lnTo>
                    <a:lnTo>
                      <a:pt x="340" y="509"/>
                    </a:lnTo>
                    <a:lnTo>
                      <a:pt x="280" y="517"/>
                    </a:lnTo>
                    <a:lnTo>
                      <a:pt x="263" y="517"/>
                    </a:lnTo>
                    <a:lnTo>
                      <a:pt x="246" y="517"/>
                    </a:lnTo>
                    <a:lnTo>
                      <a:pt x="204" y="525"/>
                    </a:lnTo>
                    <a:lnTo>
                      <a:pt x="195" y="525"/>
                    </a:lnTo>
                    <a:lnTo>
                      <a:pt x="153" y="525"/>
                    </a:lnTo>
                    <a:lnTo>
                      <a:pt x="110" y="534"/>
                    </a:lnTo>
                    <a:lnTo>
                      <a:pt x="110" y="551"/>
                    </a:lnTo>
                    <a:lnTo>
                      <a:pt x="119" y="559"/>
                    </a:lnTo>
                    <a:lnTo>
                      <a:pt x="119" y="568"/>
                    </a:lnTo>
                    <a:lnTo>
                      <a:pt x="127" y="568"/>
                    </a:lnTo>
                    <a:lnTo>
                      <a:pt x="136" y="568"/>
                    </a:lnTo>
                    <a:lnTo>
                      <a:pt x="136" y="576"/>
                    </a:lnTo>
                    <a:lnTo>
                      <a:pt x="136" y="585"/>
                    </a:lnTo>
                    <a:lnTo>
                      <a:pt x="127" y="593"/>
                    </a:lnTo>
                    <a:lnTo>
                      <a:pt x="136" y="593"/>
                    </a:lnTo>
                    <a:lnTo>
                      <a:pt x="136" y="602"/>
                    </a:lnTo>
                    <a:lnTo>
                      <a:pt x="127" y="610"/>
                    </a:lnTo>
                    <a:lnTo>
                      <a:pt x="119" y="619"/>
                    </a:lnTo>
                    <a:lnTo>
                      <a:pt x="119" y="627"/>
                    </a:lnTo>
                    <a:lnTo>
                      <a:pt x="93" y="636"/>
                    </a:lnTo>
                    <a:lnTo>
                      <a:pt x="76" y="636"/>
                    </a:lnTo>
                    <a:lnTo>
                      <a:pt x="93" y="627"/>
                    </a:lnTo>
                    <a:lnTo>
                      <a:pt x="102" y="627"/>
                    </a:lnTo>
                    <a:lnTo>
                      <a:pt x="85" y="610"/>
                    </a:lnTo>
                    <a:lnTo>
                      <a:pt x="76" y="585"/>
                    </a:lnTo>
                    <a:lnTo>
                      <a:pt x="68" y="568"/>
                    </a:lnTo>
                    <a:lnTo>
                      <a:pt x="59" y="619"/>
                    </a:lnTo>
                    <a:lnTo>
                      <a:pt x="34" y="619"/>
                    </a:lnTo>
                    <a:lnTo>
                      <a:pt x="26" y="619"/>
                    </a:lnTo>
                    <a:lnTo>
                      <a:pt x="26" y="576"/>
                    </a:lnTo>
                    <a:lnTo>
                      <a:pt x="17" y="542"/>
                    </a:lnTo>
                    <a:lnTo>
                      <a:pt x="17" y="525"/>
                    </a:lnTo>
                    <a:lnTo>
                      <a:pt x="9" y="483"/>
                    </a:lnTo>
                    <a:lnTo>
                      <a:pt x="9" y="449"/>
                    </a:lnTo>
                    <a:lnTo>
                      <a:pt x="9" y="424"/>
                    </a:lnTo>
                    <a:lnTo>
                      <a:pt x="9" y="381"/>
                    </a:lnTo>
                    <a:lnTo>
                      <a:pt x="9" y="373"/>
                    </a:lnTo>
                    <a:lnTo>
                      <a:pt x="9" y="339"/>
                    </a:lnTo>
                    <a:lnTo>
                      <a:pt x="9" y="297"/>
                    </a:lnTo>
                    <a:lnTo>
                      <a:pt x="9" y="288"/>
                    </a:lnTo>
                    <a:lnTo>
                      <a:pt x="9" y="246"/>
                    </a:lnTo>
                    <a:lnTo>
                      <a:pt x="9" y="212"/>
                    </a:lnTo>
                    <a:lnTo>
                      <a:pt x="9" y="187"/>
                    </a:lnTo>
                    <a:lnTo>
                      <a:pt x="9" y="144"/>
                    </a:lnTo>
                    <a:lnTo>
                      <a:pt x="9" y="110"/>
                    </a:lnTo>
                    <a:lnTo>
                      <a:pt x="9" y="93"/>
                    </a:lnTo>
                    <a:lnTo>
                      <a:pt x="9" y="76"/>
                    </a:lnTo>
                    <a:lnTo>
                      <a:pt x="17" y="34"/>
                    </a:lnTo>
                    <a:lnTo>
                      <a:pt x="9" y="34"/>
                    </a:lnTo>
                    <a:lnTo>
                      <a:pt x="0" y="26"/>
                    </a:lnTo>
                    <a:lnTo>
                      <a:pt x="26" y="17"/>
                    </a:lnTo>
                    <a:lnTo>
                      <a:pt x="59" y="17"/>
                    </a:lnTo>
                    <a:lnTo>
                      <a:pt x="102" y="17"/>
                    </a:lnTo>
                    <a:lnTo>
                      <a:pt x="144" y="9"/>
                    </a:lnTo>
                    <a:lnTo>
                      <a:pt x="153" y="9"/>
                    </a:lnTo>
                    <a:lnTo>
                      <a:pt x="195" y="9"/>
                    </a:lnTo>
                    <a:lnTo>
                      <a:pt x="246" y="0"/>
                    </a:lnTo>
                    <a:lnTo>
                      <a:pt x="272" y="0"/>
                    </a:lnTo>
                    <a:lnTo>
                      <a:pt x="272" y="17"/>
                    </a:lnTo>
                    <a:lnTo>
                      <a:pt x="280" y="43"/>
                    </a:lnTo>
                    <a:lnTo>
                      <a:pt x="289" y="51"/>
                    </a:lnTo>
                    <a:lnTo>
                      <a:pt x="289" y="59"/>
                    </a:lnTo>
                    <a:lnTo>
                      <a:pt x="297" y="85"/>
                    </a:lnTo>
                    <a:lnTo>
                      <a:pt x="306" y="110"/>
                    </a:lnTo>
                    <a:lnTo>
                      <a:pt x="306" y="127"/>
                    </a:lnTo>
                    <a:lnTo>
                      <a:pt x="306" y="136"/>
                    </a:lnTo>
                    <a:lnTo>
                      <a:pt x="314" y="170"/>
                    </a:lnTo>
                    <a:lnTo>
                      <a:pt x="323" y="187"/>
                    </a:lnTo>
                    <a:lnTo>
                      <a:pt x="323" y="195"/>
                    </a:lnTo>
                    <a:lnTo>
                      <a:pt x="340" y="237"/>
                    </a:lnTo>
                    <a:lnTo>
                      <a:pt x="348" y="271"/>
                    </a:lnTo>
                    <a:lnTo>
                      <a:pt x="357" y="280"/>
                    </a:lnTo>
                    <a:lnTo>
                      <a:pt x="357" y="288"/>
                    </a:lnTo>
                    <a:lnTo>
                      <a:pt x="357" y="297"/>
                    </a:lnTo>
                    <a:lnTo>
                      <a:pt x="365" y="305"/>
                    </a:lnTo>
                    <a:lnTo>
                      <a:pt x="374" y="314"/>
                    </a:lnTo>
                    <a:lnTo>
                      <a:pt x="374" y="322"/>
                    </a:lnTo>
                    <a:lnTo>
                      <a:pt x="374" y="331"/>
                    </a:lnTo>
                    <a:lnTo>
                      <a:pt x="382" y="339"/>
                    </a:lnTo>
                    <a:lnTo>
                      <a:pt x="382" y="348"/>
                    </a:lnTo>
                    <a:lnTo>
                      <a:pt x="374" y="348"/>
                    </a:lnTo>
                    <a:lnTo>
                      <a:pt x="382" y="348"/>
                    </a:lnTo>
                    <a:lnTo>
                      <a:pt x="374" y="356"/>
                    </a:lnTo>
                    <a:lnTo>
                      <a:pt x="374" y="364"/>
                    </a:lnTo>
                    <a:lnTo>
                      <a:pt x="374" y="373"/>
                    </a:lnTo>
                    <a:lnTo>
                      <a:pt x="374" y="381"/>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95" name="Freeform 394"/>
              <p:cNvSpPr>
                <a:spLocks/>
              </p:cNvSpPr>
              <p:nvPr/>
            </p:nvSpPr>
            <p:spPr bwMode="auto">
              <a:xfrm>
                <a:off x="3402" y="2640"/>
                <a:ext cx="366" cy="627"/>
              </a:xfrm>
              <a:custGeom>
                <a:avLst/>
                <a:gdLst>
                  <a:gd name="T0" fmla="*/ 366 w 366"/>
                  <a:gd name="T1" fmla="*/ 601 h 627"/>
                  <a:gd name="T2" fmla="*/ 272 w 366"/>
                  <a:gd name="T3" fmla="*/ 601 h 627"/>
                  <a:gd name="T4" fmla="*/ 238 w 366"/>
                  <a:gd name="T5" fmla="*/ 618 h 627"/>
                  <a:gd name="T6" fmla="*/ 230 w 366"/>
                  <a:gd name="T7" fmla="*/ 610 h 627"/>
                  <a:gd name="T8" fmla="*/ 221 w 366"/>
                  <a:gd name="T9" fmla="*/ 593 h 627"/>
                  <a:gd name="T10" fmla="*/ 213 w 366"/>
                  <a:gd name="T11" fmla="*/ 584 h 627"/>
                  <a:gd name="T12" fmla="*/ 204 w 366"/>
                  <a:gd name="T13" fmla="*/ 567 h 627"/>
                  <a:gd name="T14" fmla="*/ 213 w 366"/>
                  <a:gd name="T15" fmla="*/ 559 h 627"/>
                  <a:gd name="T16" fmla="*/ 213 w 366"/>
                  <a:gd name="T17" fmla="*/ 542 h 627"/>
                  <a:gd name="T18" fmla="*/ 213 w 366"/>
                  <a:gd name="T19" fmla="*/ 525 h 627"/>
                  <a:gd name="T20" fmla="*/ 145 w 366"/>
                  <a:gd name="T21" fmla="*/ 525 h 627"/>
                  <a:gd name="T22" fmla="*/ 9 w 366"/>
                  <a:gd name="T23" fmla="*/ 533 h 627"/>
                  <a:gd name="T24" fmla="*/ 9 w 366"/>
                  <a:gd name="T25" fmla="*/ 508 h 627"/>
                  <a:gd name="T26" fmla="*/ 17 w 366"/>
                  <a:gd name="T27" fmla="*/ 491 h 627"/>
                  <a:gd name="T28" fmla="*/ 17 w 366"/>
                  <a:gd name="T29" fmla="*/ 483 h 627"/>
                  <a:gd name="T30" fmla="*/ 17 w 366"/>
                  <a:gd name="T31" fmla="*/ 466 h 627"/>
                  <a:gd name="T32" fmla="*/ 17 w 366"/>
                  <a:gd name="T33" fmla="*/ 457 h 627"/>
                  <a:gd name="T34" fmla="*/ 34 w 366"/>
                  <a:gd name="T35" fmla="*/ 440 h 627"/>
                  <a:gd name="T36" fmla="*/ 34 w 366"/>
                  <a:gd name="T37" fmla="*/ 440 h 627"/>
                  <a:gd name="T38" fmla="*/ 43 w 366"/>
                  <a:gd name="T39" fmla="*/ 423 h 627"/>
                  <a:gd name="T40" fmla="*/ 60 w 366"/>
                  <a:gd name="T41" fmla="*/ 398 h 627"/>
                  <a:gd name="T42" fmla="*/ 60 w 366"/>
                  <a:gd name="T43" fmla="*/ 389 h 627"/>
                  <a:gd name="T44" fmla="*/ 60 w 366"/>
                  <a:gd name="T45" fmla="*/ 389 h 627"/>
                  <a:gd name="T46" fmla="*/ 60 w 366"/>
                  <a:gd name="T47" fmla="*/ 381 h 627"/>
                  <a:gd name="T48" fmla="*/ 68 w 366"/>
                  <a:gd name="T49" fmla="*/ 364 h 627"/>
                  <a:gd name="T50" fmla="*/ 68 w 366"/>
                  <a:gd name="T51" fmla="*/ 355 h 627"/>
                  <a:gd name="T52" fmla="*/ 60 w 366"/>
                  <a:gd name="T53" fmla="*/ 347 h 627"/>
                  <a:gd name="T54" fmla="*/ 68 w 366"/>
                  <a:gd name="T55" fmla="*/ 338 h 627"/>
                  <a:gd name="T56" fmla="*/ 68 w 366"/>
                  <a:gd name="T57" fmla="*/ 322 h 627"/>
                  <a:gd name="T58" fmla="*/ 60 w 366"/>
                  <a:gd name="T59" fmla="*/ 313 h 627"/>
                  <a:gd name="T60" fmla="*/ 51 w 366"/>
                  <a:gd name="T61" fmla="*/ 279 h 627"/>
                  <a:gd name="T62" fmla="*/ 43 w 366"/>
                  <a:gd name="T63" fmla="*/ 288 h 627"/>
                  <a:gd name="T64" fmla="*/ 43 w 366"/>
                  <a:gd name="T65" fmla="*/ 262 h 627"/>
                  <a:gd name="T66" fmla="*/ 51 w 366"/>
                  <a:gd name="T67" fmla="*/ 245 h 627"/>
                  <a:gd name="T68" fmla="*/ 43 w 366"/>
                  <a:gd name="T69" fmla="*/ 237 h 627"/>
                  <a:gd name="T70" fmla="*/ 51 w 366"/>
                  <a:gd name="T71" fmla="*/ 220 h 627"/>
                  <a:gd name="T72" fmla="*/ 51 w 366"/>
                  <a:gd name="T73" fmla="*/ 220 h 627"/>
                  <a:gd name="T74" fmla="*/ 34 w 366"/>
                  <a:gd name="T75" fmla="*/ 220 h 627"/>
                  <a:gd name="T76" fmla="*/ 34 w 366"/>
                  <a:gd name="T77" fmla="*/ 203 h 627"/>
                  <a:gd name="T78" fmla="*/ 34 w 366"/>
                  <a:gd name="T79" fmla="*/ 186 h 627"/>
                  <a:gd name="T80" fmla="*/ 51 w 366"/>
                  <a:gd name="T81" fmla="*/ 186 h 627"/>
                  <a:gd name="T82" fmla="*/ 51 w 366"/>
                  <a:gd name="T83" fmla="*/ 178 h 627"/>
                  <a:gd name="T84" fmla="*/ 51 w 366"/>
                  <a:gd name="T85" fmla="*/ 169 h 627"/>
                  <a:gd name="T86" fmla="*/ 51 w 366"/>
                  <a:gd name="T87" fmla="*/ 152 h 627"/>
                  <a:gd name="T88" fmla="*/ 60 w 366"/>
                  <a:gd name="T89" fmla="*/ 144 h 627"/>
                  <a:gd name="T90" fmla="*/ 68 w 366"/>
                  <a:gd name="T91" fmla="*/ 127 h 627"/>
                  <a:gd name="T92" fmla="*/ 68 w 366"/>
                  <a:gd name="T93" fmla="*/ 118 h 627"/>
                  <a:gd name="T94" fmla="*/ 77 w 366"/>
                  <a:gd name="T95" fmla="*/ 101 h 627"/>
                  <a:gd name="T96" fmla="*/ 94 w 366"/>
                  <a:gd name="T97" fmla="*/ 101 h 627"/>
                  <a:gd name="T98" fmla="*/ 102 w 366"/>
                  <a:gd name="T99" fmla="*/ 76 h 627"/>
                  <a:gd name="T100" fmla="*/ 102 w 366"/>
                  <a:gd name="T101" fmla="*/ 59 h 627"/>
                  <a:gd name="T102" fmla="*/ 102 w 366"/>
                  <a:gd name="T103" fmla="*/ 42 h 627"/>
                  <a:gd name="T104" fmla="*/ 102 w 366"/>
                  <a:gd name="T105" fmla="*/ 50 h 627"/>
                  <a:gd name="T106" fmla="*/ 111 w 366"/>
                  <a:gd name="T107" fmla="*/ 33 h 627"/>
                  <a:gd name="T108" fmla="*/ 128 w 366"/>
                  <a:gd name="T109" fmla="*/ 33 h 627"/>
                  <a:gd name="T110" fmla="*/ 119 w 366"/>
                  <a:gd name="T111" fmla="*/ 17 h 627"/>
                  <a:gd name="T112" fmla="*/ 281 w 366"/>
                  <a:gd name="T113" fmla="*/ 0 h 627"/>
                  <a:gd name="T114" fmla="*/ 357 w 366"/>
                  <a:gd name="T115" fmla="*/ 8 h 627"/>
                  <a:gd name="T116" fmla="*/ 349 w 366"/>
                  <a:gd name="T117" fmla="*/ 186 h 627"/>
                  <a:gd name="T118" fmla="*/ 349 w 366"/>
                  <a:gd name="T119" fmla="*/ 398 h 62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66"/>
                  <a:gd name="T181" fmla="*/ 0 h 627"/>
                  <a:gd name="T182" fmla="*/ 366 w 366"/>
                  <a:gd name="T183" fmla="*/ 627 h 62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66" h="627">
                    <a:moveTo>
                      <a:pt x="349" y="457"/>
                    </a:moveTo>
                    <a:lnTo>
                      <a:pt x="357" y="499"/>
                    </a:lnTo>
                    <a:lnTo>
                      <a:pt x="357" y="516"/>
                    </a:lnTo>
                    <a:lnTo>
                      <a:pt x="366" y="550"/>
                    </a:lnTo>
                    <a:lnTo>
                      <a:pt x="366" y="593"/>
                    </a:lnTo>
                    <a:lnTo>
                      <a:pt x="366" y="601"/>
                    </a:lnTo>
                    <a:lnTo>
                      <a:pt x="349" y="593"/>
                    </a:lnTo>
                    <a:lnTo>
                      <a:pt x="340" y="601"/>
                    </a:lnTo>
                    <a:lnTo>
                      <a:pt x="315" y="593"/>
                    </a:lnTo>
                    <a:lnTo>
                      <a:pt x="306" y="593"/>
                    </a:lnTo>
                    <a:lnTo>
                      <a:pt x="315" y="593"/>
                    </a:lnTo>
                    <a:lnTo>
                      <a:pt x="272" y="610"/>
                    </a:lnTo>
                    <a:lnTo>
                      <a:pt x="272" y="601"/>
                    </a:lnTo>
                    <a:lnTo>
                      <a:pt x="264" y="601"/>
                    </a:lnTo>
                    <a:lnTo>
                      <a:pt x="264" y="610"/>
                    </a:lnTo>
                    <a:lnTo>
                      <a:pt x="255" y="618"/>
                    </a:lnTo>
                    <a:lnTo>
                      <a:pt x="255" y="627"/>
                    </a:lnTo>
                    <a:lnTo>
                      <a:pt x="238" y="627"/>
                    </a:lnTo>
                    <a:lnTo>
                      <a:pt x="238" y="618"/>
                    </a:lnTo>
                    <a:lnTo>
                      <a:pt x="230" y="618"/>
                    </a:lnTo>
                    <a:lnTo>
                      <a:pt x="230" y="610"/>
                    </a:lnTo>
                    <a:lnTo>
                      <a:pt x="238" y="610"/>
                    </a:lnTo>
                    <a:lnTo>
                      <a:pt x="230" y="610"/>
                    </a:lnTo>
                    <a:lnTo>
                      <a:pt x="230" y="601"/>
                    </a:lnTo>
                    <a:lnTo>
                      <a:pt x="230" y="593"/>
                    </a:lnTo>
                    <a:lnTo>
                      <a:pt x="221" y="593"/>
                    </a:lnTo>
                    <a:lnTo>
                      <a:pt x="221" y="584"/>
                    </a:lnTo>
                    <a:lnTo>
                      <a:pt x="213" y="584"/>
                    </a:lnTo>
                    <a:lnTo>
                      <a:pt x="213" y="576"/>
                    </a:lnTo>
                    <a:lnTo>
                      <a:pt x="213" y="567"/>
                    </a:lnTo>
                    <a:lnTo>
                      <a:pt x="204" y="567"/>
                    </a:lnTo>
                    <a:lnTo>
                      <a:pt x="204" y="559"/>
                    </a:lnTo>
                    <a:lnTo>
                      <a:pt x="213" y="559"/>
                    </a:lnTo>
                    <a:lnTo>
                      <a:pt x="204" y="550"/>
                    </a:lnTo>
                    <a:lnTo>
                      <a:pt x="213" y="550"/>
                    </a:lnTo>
                    <a:lnTo>
                      <a:pt x="213" y="542"/>
                    </a:lnTo>
                    <a:lnTo>
                      <a:pt x="213" y="533"/>
                    </a:lnTo>
                    <a:lnTo>
                      <a:pt x="213" y="525"/>
                    </a:lnTo>
                    <a:lnTo>
                      <a:pt x="221" y="525"/>
                    </a:lnTo>
                    <a:lnTo>
                      <a:pt x="213" y="525"/>
                    </a:lnTo>
                    <a:lnTo>
                      <a:pt x="204" y="525"/>
                    </a:lnTo>
                    <a:lnTo>
                      <a:pt x="162" y="525"/>
                    </a:lnTo>
                    <a:lnTo>
                      <a:pt x="145" y="525"/>
                    </a:lnTo>
                    <a:lnTo>
                      <a:pt x="128" y="533"/>
                    </a:lnTo>
                    <a:lnTo>
                      <a:pt x="94" y="533"/>
                    </a:lnTo>
                    <a:lnTo>
                      <a:pt x="68" y="533"/>
                    </a:lnTo>
                    <a:lnTo>
                      <a:pt x="60" y="533"/>
                    </a:lnTo>
                    <a:lnTo>
                      <a:pt x="9" y="533"/>
                    </a:lnTo>
                    <a:lnTo>
                      <a:pt x="17" y="533"/>
                    </a:lnTo>
                    <a:lnTo>
                      <a:pt x="17" y="525"/>
                    </a:lnTo>
                    <a:lnTo>
                      <a:pt x="9" y="516"/>
                    </a:lnTo>
                    <a:lnTo>
                      <a:pt x="9" y="508"/>
                    </a:lnTo>
                    <a:lnTo>
                      <a:pt x="0" y="499"/>
                    </a:lnTo>
                    <a:lnTo>
                      <a:pt x="9" y="499"/>
                    </a:lnTo>
                    <a:lnTo>
                      <a:pt x="17" y="499"/>
                    </a:lnTo>
                    <a:lnTo>
                      <a:pt x="17" y="491"/>
                    </a:lnTo>
                    <a:lnTo>
                      <a:pt x="17" y="483"/>
                    </a:lnTo>
                    <a:lnTo>
                      <a:pt x="9" y="483"/>
                    </a:lnTo>
                    <a:lnTo>
                      <a:pt x="17" y="483"/>
                    </a:lnTo>
                    <a:lnTo>
                      <a:pt x="17" y="491"/>
                    </a:lnTo>
                    <a:lnTo>
                      <a:pt x="26" y="491"/>
                    </a:lnTo>
                    <a:lnTo>
                      <a:pt x="26" y="483"/>
                    </a:lnTo>
                    <a:lnTo>
                      <a:pt x="17" y="474"/>
                    </a:lnTo>
                    <a:lnTo>
                      <a:pt x="17" y="466"/>
                    </a:lnTo>
                    <a:lnTo>
                      <a:pt x="26" y="466"/>
                    </a:lnTo>
                    <a:lnTo>
                      <a:pt x="26" y="457"/>
                    </a:lnTo>
                    <a:lnTo>
                      <a:pt x="17" y="457"/>
                    </a:lnTo>
                    <a:lnTo>
                      <a:pt x="17" y="449"/>
                    </a:lnTo>
                    <a:lnTo>
                      <a:pt x="26" y="457"/>
                    </a:lnTo>
                    <a:lnTo>
                      <a:pt x="26" y="449"/>
                    </a:lnTo>
                    <a:lnTo>
                      <a:pt x="26" y="440"/>
                    </a:lnTo>
                    <a:lnTo>
                      <a:pt x="34" y="440"/>
                    </a:lnTo>
                    <a:lnTo>
                      <a:pt x="43" y="440"/>
                    </a:lnTo>
                    <a:lnTo>
                      <a:pt x="43" y="432"/>
                    </a:lnTo>
                    <a:lnTo>
                      <a:pt x="34" y="440"/>
                    </a:lnTo>
                    <a:lnTo>
                      <a:pt x="34" y="432"/>
                    </a:lnTo>
                    <a:lnTo>
                      <a:pt x="34" y="423"/>
                    </a:lnTo>
                    <a:lnTo>
                      <a:pt x="43" y="423"/>
                    </a:lnTo>
                    <a:lnTo>
                      <a:pt x="43" y="432"/>
                    </a:lnTo>
                    <a:lnTo>
                      <a:pt x="43" y="423"/>
                    </a:lnTo>
                    <a:lnTo>
                      <a:pt x="51" y="415"/>
                    </a:lnTo>
                    <a:lnTo>
                      <a:pt x="51" y="406"/>
                    </a:lnTo>
                    <a:lnTo>
                      <a:pt x="60" y="406"/>
                    </a:lnTo>
                    <a:lnTo>
                      <a:pt x="60" y="398"/>
                    </a:lnTo>
                    <a:lnTo>
                      <a:pt x="51" y="398"/>
                    </a:lnTo>
                    <a:lnTo>
                      <a:pt x="60" y="398"/>
                    </a:lnTo>
                    <a:lnTo>
                      <a:pt x="60" y="389"/>
                    </a:lnTo>
                    <a:lnTo>
                      <a:pt x="68" y="389"/>
                    </a:lnTo>
                    <a:lnTo>
                      <a:pt x="68" y="381"/>
                    </a:lnTo>
                    <a:lnTo>
                      <a:pt x="60" y="381"/>
                    </a:lnTo>
                    <a:lnTo>
                      <a:pt x="60" y="389"/>
                    </a:lnTo>
                    <a:lnTo>
                      <a:pt x="51" y="389"/>
                    </a:lnTo>
                    <a:lnTo>
                      <a:pt x="51" y="381"/>
                    </a:lnTo>
                    <a:lnTo>
                      <a:pt x="60" y="372"/>
                    </a:lnTo>
                    <a:lnTo>
                      <a:pt x="60" y="381"/>
                    </a:lnTo>
                    <a:lnTo>
                      <a:pt x="60" y="372"/>
                    </a:lnTo>
                    <a:lnTo>
                      <a:pt x="68" y="372"/>
                    </a:lnTo>
                    <a:lnTo>
                      <a:pt x="68" y="364"/>
                    </a:lnTo>
                    <a:lnTo>
                      <a:pt x="77" y="364"/>
                    </a:lnTo>
                    <a:lnTo>
                      <a:pt x="77" y="355"/>
                    </a:lnTo>
                    <a:lnTo>
                      <a:pt x="77" y="364"/>
                    </a:lnTo>
                    <a:lnTo>
                      <a:pt x="68" y="355"/>
                    </a:lnTo>
                    <a:lnTo>
                      <a:pt x="68" y="347"/>
                    </a:lnTo>
                    <a:lnTo>
                      <a:pt x="60" y="347"/>
                    </a:lnTo>
                    <a:lnTo>
                      <a:pt x="51" y="338"/>
                    </a:lnTo>
                    <a:lnTo>
                      <a:pt x="60" y="338"/>
                    </a:lnTo>
                    <a:lnTo>
                      <a:pt x="68" y="338"/>
                    </a:lnTo>
                    <a:lnTo>
                      <a:pt x="60" y="338"/>
                    </a:lnTo>
                    <a:lnTo>
                      <a:pt x="60" y="330"/>
                    </a:lnTo>
                    <a:lnTo>
                      <a:pt x="68" y="322"/>
                    </a:lnTo>
                    <a:lnTo>
                      <a:pt x="60" y="322"/>
                    </a:lnTo>
                    <a:lnTo>
                      <a:pt x="60" y="330"/>
                    </a:lnTo>
                    <a:lnTo>
                      <a:pt x="51" y="330"/>
                    </a:lnTo>
                    <a:lnTo>
                      <a:pt x="51" y="322"/>
                    </a:lnTo>
                    <a:lnTo>
                      <a:pt x="60" y="313"/>
                    </a:lnTo>
                    <a:lnTo>
                      <a:pt x="51" y="313"/>
                    </a:lnTo>
                    <a:lnTo>
                      <a:pt x="51" y="305"/>
                    </a:lnTo>
                    <a:lnTo>
                      <a:pt x="51" y="296"/>
                    </a:lnTo>
                    <a:lnTo>
                      <a:pt x="51" y="279"/>
                    </a:lnTo>
                    <a:lnTo>
                      <a:pt x="51" y="288"/>
                    </a:lnTo>
                    <a:lnTo>
                      <a:pt x="43" y="288"/>
                    </a:lnTo>
                    <a:lnTo>
                      <a:pt x="43" y="279"/>
                    </a:lnTo>
                    <a:lnTo>
                      <a:pt x="43" y="271"/>
                    </a:lnTo>
                    <a:lnTo>
                      <a:pt x="51" y="271"/>
                    </a:lnTo>
                    <a:lnTo>
                      <a:pt x="43" y="262"/>
                    </a:lnTo>
                    <a:lnTo>
                      <a:pt x="51" y="262"/>
                    </a:lnTo>
                    <a:lnTo>
                      <a:pt x="51" y="254"/>
                    </a:lnTo>
                    <a:lnTo>
                      <a:pt x="51" y="245"/>
                    </a:lnTo>
                    <a:lnTo>
                      <a:pt x="60" y="245"/>
                    </a:lnTo>
                    <a:lnTo>
                      <a:pt x="60" y="237"/>
                    </a:lnTo>
                    <a:lnTo>
                      <a:pt x="51" y="237"/>
                    </a:lnTo>
                    <a:lnTo>
                      <a:pt x="51" y="245"/>
                    </a:lnTo>
                    <a:lnTo>
                      <a:pt x="43" y="237"/>
                    </a:lnTo>
                    <a:lnTo>
                      <a:pt x="43" y="228"/>
                    </a:lnTo>
                    <a:lnTo>
                      <a:pt x="51" y="228"/>
                    </a:lnTo>
                    <a:lnTo>
                      <a:pt x="51" y="220"/>
                    </a:lnTo>
                    <a:lnTo>
                      <a:pt x="43" y="228"/>
                    </a:lnTo>
                    <a:lnTo>
                      <a:pt x="43" y="220"/>
                    </a:lnTo>
                    <a:lnTo>
                      <a:pt x="51" y="220"/>
                    </a:lnTo>
                    <a:lnTo>
                      <a:pt x="43" y="211"/>
                    </a:lnTo>
                    <a:lnTo>
                      <a:pt x="43" y="220"/>
                    </a:lnTo>
                    <a:lnTo>
                      <a:pt x="34" y="220"/>
                    </a:lnTo>
                    <a:lnTo>
                      <a:pt x="43" y="211"/>
                    </a:lnTo>
                    <a:lnTo>
                      <a:pt x="34" y="211"/>
                    </a:lnTo>
                    <a:lnTo>
                      <a:pt x="34" y="203"/>
                    </a:lnTo>
                    <a:lnTo>
                      <a:pt x="43" y="203"/>
                    </a:lnTo>
                    <a:lnTo>
                      <a:pt x="43" y="194"/>
                    </a:lnTo>
                    <a:lnTo>
                      <a:pt x="34" y="194"/>
                    </a:lnTo>
                    <a:lnTo>
                      <a:pt x="34" y="186"/>
                    </a:lnTo>
                    <a:lnTo>
                      <a:pt x="43" y="186"/>
                    </a:lnTo>
                    <a:lnTo>
                      <a:pt x="51" y="194"/>
                    </a:lnTo>
                    <a:lnTo>
                      <a:pt x="51" y="186"/>
                    </a:lnTo>
                    <a:lnTo>
                      <a:pt x="43" y="186"/>
                    </a:lnTo>
                    <a:lnTo>
                      <a:pt x="43" y="178"/>
                    </a:lnTo>
                    <a:lnTo>
                      <a:pt x="51" y="178"/>
                    </a:lnTo>
                    <a:lnTo>
                      <a:pt x="60" y="178"/>
                    </a:lnTo>
                    <a:lnTo>
                      <a:pt x="51" y="169"/>
                    </a:lnTo>
                    <a:lnTo>
                      <a:pt x="51" y="161"/>
                    </a:lnTo>
                    <a:lnTo>
                      <a:pt x="51" y="152"/>
                    </a:lnTo>
                    <a:lnTo>
                      <a:pt x="51" y="144"/>
                    </a:lnTo>
                    <a:lnTo>
                      <a:pt x="51" y="152"/>
                    </a:lnTo>
                    <a:lnTo>
                      <a:pt x="60" y="152"/>
                    </a:lnTo>
                    <a:lnTo>
                      <a:pt x="60" y="144"/>
                    </a:lnTo>
                    <a:lnTo>
                      <a:pt x="68" y="144"/>
                    </a:lnTo>
                    <a:lnTo>
                      <a:pt x="68" y="135"/>
                    </a:lnTo>
                    <a:lnTo>
                      <a:pt x="60" y="135"/>
                    </a:lnTo>
                    <a:lnTo>
                      <a:pt x="60" y="127"/>
                    </a:lnTo>
                    <a:lnTo>
                      <a:pt x="68" y="127"/>
                    </a:lnTo>
                    <a:lnTo>
                      <a:pt x="77" y="127"/>
                    </a:lnTo>
                    <a:lnTo>
                      <a:pt x="60" y="118"/>
                    </a:lnTo>
                    <a:lnTo>
                      <a:pt x="60" y="110"/>
                    </a:lnTo>
                    <a:lnTo>
                      <a:pt x="68" y="118"/>
                    </a:lnTo>
                    <a:lnTo>
                      <a:pt x="77" y="118"/>
                    </a:lnTo>
                    <a:lnTo>
                      <a:pt x="77" y="110"/>
                    </a:lnTo>
                    <a:lnTo>
                      <a:pt x="77" y="101"/>
                    </a:lnTo>
                    <a:lnTo>
                      <a:pt x="85" y="93"/>
                    </a:lnTo>
                    <a:lnTo>
                      <a:pt x="85" y="101"/>
                    </a:lnTo>
                    <a:lnTo>
                      <a:pt x="94" y="101"/>
                    </a:lnTo>
                    <a:lnTo>
                      <a:pt x="94" y="93"/>
                    </a:lnTo>
                    <a:lnTo>
                      <a:pt x="94" y="84"/>
                    </a:lnTo>
                    <a:lnTo>
                      <a:pt x="102" y="84"/>
                    </a:lnTo>
                    <a:lnTo>
                      <a:pt x="94" y="84"/>
                    </a:lnTo>
                    <a:lnTo>
                      <a:pt x="94" y="76"/>
                    </a:lnTo>
                    <a:lnTo>
                      <a:pt x="102" y="76"/>
                    </a:lnTo>
                    <a:lnTo>
                      <a:pt x="94" y="67"/>
                    </a:lnTo>
                    <a:lnTo>
                      <a:pt x="94" y="59"/>
                    </a:lnTo>
                    <a:lnTo>
                      <a:pt x="94" y="50"/>
                    </a:lnTo>
                    <a:lnTo>
                      <a:pt x="102" y="59"/>
                    </a:lnTo>
                    <a:lnTo>
                      <a:pt x="111" y="59"/>
                    </a:lnTo>
                    <a:lnTo>
                      <a:pt x="111" y="50"/>
                    </a:lnTo>
                    <a:lnTo>
                      <a:pt x="102" y="50"/>
                    </a:lnTo>
                    <a:lnTo>
                      <a:pt x="102" y="42"/>
                    </a:lnTo>
                    <a:lnTo>
                      <a:pt x="102" y="50"/>
                    </a:lnTo>
                    <a:lnTo>
                      <a:pt x="111" y="50"/>
                    </a:lnTo>
                    <a:lnTo>
                      <a:pt x="111" y="42"/>
                    </a:lnTo>
                    <a:lnTo>
                      <a:pt x="111" y="33"/>
                    </a:lnTo>
                    <a:lnTo>
                      <a:pt x="102" y="33"/>
                    </a:lnTo>
                    <a:lnTo>
                      <a:pt x="111" y="33"/>
                    </a:lnTo>
                    <a:lnTo>
                      <a:pt x="119" y="33"/>
                    </a:lnTo>
                    <a:lnTo>
                      <a:pt x="128" y="33"/>
                    </a:lnTo>
                    <a:lnTo>
                      <a:pt x="128" y="25"/>
                    </a:lnTo>
                    <a:lnTo>
                      <a:pt x="128" y="17"/>
                    </a:lnTo>
                    <a:lnTo>
                      <a:pt x="119" y="17"/>
                    </a:lnTo>
                    <a:lnTo>
                      <a:pt x="187" y="8"/>
                    </a:lnTo>
                    <a:lnTo>
                      <a:pt x="221" y="8"/>
                    </a:lnTo>
                    <a:lnTo>
                      <a:pt x="238" y="8"/>
                    </a:lnTo>
                    <a:lnTo>
                      <a:pt x="255" y="8"/>
                    </a:lnTo>
                    <a:lnTo>
                      <a:pt x="281" y="0"/>
                    </a:lnTo>
                    <a:lnTo>
                      <a:pt x="323" y="0"/>
                    </a:lnTo>
                    <a:lnTo>
                      <a:pt x="340" y="0"/>
                    </a:lnTo>
                    <a:lnTo>
                      <a:pt x="349" y="8"/>
                    </a:lnTo>
                    <a:lnTo>
                      <a:pt x="357" y="8"/>
                    </a:lnTo>
                    <a:lnTo>
                      <a:pt x="349" y="50"/>
                    </a:lnTo>
                    <a:lnTo>
                      <a:pt x="349" y="67"/>
                    </a:lnTo>
                    <a:lnTo>
                      <a:pt x="349" y="84"/>
                    </a:lnTo>
                    <a:lnTo>
                      <a:pt x="349" y="118"/>
                    </a:lnTo>
                    <a:lnTo>
                      <a:pt x="349" y="161"/>
                    </a:lnTo>
                    <a:lnTo>
                      <a:pt x="349" y="186"/>
                    </a:lnTo>
                    <a:lnTo>
                      <a:pt x="349" y="220"/>
                    </a:lnTo>
                    <a:lnTo>
                      <a:pt x="349" y="262"/>
                    </a:lnTo>
                    <a:lnTo>
                      <a:pt x="349" y="271"/>
                    </a:lnTo>
                    <a:lnTo>
                      <a:pt x="349" y="313"/>
                    </a:lnTo>
                    <a:lnTo>
                      <a:pt x="349" y="347"/>
                    </a:lnTo>
                    <a:lnTo>
                      <a:pt x="349" y="355"/>
                    </a:lnTo>
                    <a:lnTo>
                      <a:pt x="349" y="398"/>
                    </a:lnTo>
                    <a:lnTo>
                      <a:pt x="349" y="423"/>
                    </a:lnTo>
                    <a:lnTo>
                      <a:pt x="349" y="457"/>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96" name="Freeform 395"/>
              <p:cNvSpPr>
                <a:spLocks/>
              </p:cNvSpPr>
              <p:nvPr/>
            </p:nvSpPr>
            <p:spPr bwMode="auto">
              <a:xfrm>
                <a:off x="4014" y="2580"/>
                <a:ext cx="543" cy="576"/>
              </a:xfrm>
              <a:custGeom>
                <a:avLst/>
                <a:gdLst>
                  <a:gd name="T0" fmla="*/ 102 w 543"/>
                  <a:gd name="T1" fmla="*/ 407 h 576"/>
                  <a:gd name="T2" fmla="*/ 102 w 543"/>
                  <a:gd name="T3" fmla="*/ 390 h 576"/>
                  <a:gd name="T4" fmla="*/ 110 w 543"/>
                  <a:gd name="T5" fmla="*/ 373 h 576"/>
                  <a:gd name="T6" fmla="*/ 102 w 543"/>
                  <a:gd name="T7" fmla="*/ 365 h 576"/>
                  <a:gd name="T8" fmla="*/ 93 w 543"/>
                  <a:gd name="T9" fmla="*/ 339 h 576"/>
                  <a:gd name="T10" fmla="*/ 85 w 543"/>
                  <a:gd name="T11" fmla="*/ 314 h 576"/>
                  <a:gd name="T12" fmla="*/ 68 w 543"/>
                  <a:gd name="T13" fmla="*/ 271 h 576"/>
                  <a:gd name="T14" fmla="*/ 34 w 543"/>
                  <a:gd name="T15" fmla="*/ 161 h 576"/>
                  <a:gd name="T16" fmla="*/ 0 w 543"/>
                  <a:gd name="T17" fmla="*/ 51 h 576"/>
                  <a:gd name="T18" fmla="*/ 68 w 543"/>
                  <a:gd name="T19" fmla="*/ 26 h 576"/>
                  <a:gd name="T20" fmla="*/ 170 w 543"/>
                  <a:gd name="T21" fmla="*/ 17 h 576"/>
                  <a:gd name="T22" fmla="*/ 255 w 543"/>
                  <a:gd name="T23" fmla="*/ 9 h 576"/>
                  <a:gd name="T24" fmla="*/ 255 w 543"/>
                  <a:gd name="T25" fmla="*/ 9 h 576"/>
                  <a:gd name="T26" fmla="*/ 246 w 543"/>
                  <a:gd name="T27" fmla="*/ 17 h 576"/>
                  <a:gd name="T28" fmla="*/ 238 w 543"/>
                  <a:gd name="T29" fmla="*/ 26 h 576"/>
                  <a:gd name="T30" fmla="*/ 246 w 543"/>
                  <a:gd name="T31" fmla="*/ 43 h 576"/>
                  <a:gd name="T32" fmla="*/ 272 w 543"/>
                  <a:gd name="T33" fmla="*/ 60 h 576"/>
                  <a:gd name="T34" fmla="*/ 297 w 543"/>
                  <a:gd name="T35" fmla="*/ 68 h 576"/>
                  <a:gd name="T36" fmla="*/ 314 w 543"/>
                  <a:gd name="T37" fmla="*/ 93 h 576"/>
                  <a:gd name="T38" fmla="*/ 331 w 543"/>
                  <a:gd name="T39" fmla="*/ 127 h 576"/>
                  <a:gd name="T40" fmla="*/ 357 w 543"/>
                  <a:gd name="T41" fmla="*/ 136 h 576"/>
                  <a:gd name="T42" fmla="*/ 382 w 543"/>
                  <a:gd name="T43" fmla="*/ 161 h 576"/>
                  <a:gd name="T44" fmla="*/ 399 w 543"/>
                  <a:gd name="T45" fmla="*/ 170 h 576"/>
                  <a:gd name="T46" fmla="*/ 407 w 543"/>
                  <a:gd name="T47" fmla="*/ 187 h 576"/>
                  <a:gd name="T48" fmla="*/ 416 w 543"/>
                  <a:gd name="T49" fmla="*/ 195 h 576"/>
                  <a:gd name="T50" fmla="*/ 424 w 543"/>
                  <a:gd name="T51" fmla="*/ 204 h 576"/>
                  <a:gd name="T52" fmla="*/ 433 w 543"/>
                  <a:gd name="T53" fmla="*/ 212 h 576"/>
                  <a:gd name="T54" fmla="*/ 450 w 543"/>
                  <a:gd name="T55" fmla="*/ 221 h 576"/>
                  <a:gd name="T56" fmla="*/ 467 w 543"/>
                  <a:gd name="T57" fmla="*/ 229 h 576"/>
                  <a:gd name="T58" fmla="*/ 467 w 543"/>
                  <a:gd name="T59" fmla="*/ 246 h 576"/>
                  <a:gd name="T60" fmla="*/ 475 w 543"/>
                  <a:gd name="T61" fmla="*/ 254 h 576"/>
                  <a:gd name="T62" fmla="*/ 475 w 543"/>
                  <a:gd name="T63" fmla="*/ 271 h 576"/>
                  <a:gd name="T64" fmla="*/ 484 w 543"/>
                  <a:gd name="T65" fmla="*/ 280 h 576"/>
                  <a:gd name="T66" fmla="*/ 509 w 543"/>
                  <a:gd name="T67" fmla="*/ 297 h 576"/>
                  <a:gd name="T68" fmla="*/ 518 w 543"/>
                  <a:gd name="T69" fmla="*/ 314 h 576"/>
                  <a:gd name="T70" fmla="*/ 526 w 543"/>
                  <a:gd name="T71" fmla="*/ 339 h 576"/>
                  <a:gd name="T72" fmla="*/ 518 w 543"/>
                  <a:gd name="T73" fmla="*/ 365 h 576"/>
                  <a:gd name="T74" fmla="*/ 518 w 543"/>
                  <a:gd name="T75" fmla="*/ 365 h 576"/>
                  <a:gd name="T76" fmla="*/ 526 w 543"/>
                  <a:gd name="T77" fmla="*/ 390 h 576"/>
                  <a:gd name="T78" fmla="*/ 526 w 543"/>
                  <a:gd name="T79" fmla="*/ 407 h 576"/>
                  <a:gd name="T80" fmla="*/ 509 w 543"/>
                  <a:gd name="T81" fmla="*/ 441 h 576"/>
                  <a:gd name="T82" fmla="*/ 509 w 543"/>
                  <a:gd name="T83" fmla="*/ 466 h 576"/>
                  <a:gd name="T84" fmla="*/ 501 w 543"/>
                  <a:gd name="T85" fmla="*/ 492 h 576"/>
                  <a:gd name="T86" fmla="*/ 492 w 543"/>
                  <a:gd name="T87" fmla="*/ 526 h 576"/>
                  <a:gd name="T88" fmla="*/ 475 w 543"/>
                  <a:gd name="T89" fmla="*/ 517 h 576"/>
                  <a:gd name="T90" fmla="*/ 458 w 543"/>
                  <a:gd name="T91" fmla="*/ 517 h 576"/>
                  <a:gd name="T92" fmla="*/ 450 w 543"/>
                  <a:gd name="T93" fmla="*/ 526 h 576"/>
                  <a:gd name="T94" fmla="*/ 450 w 543"/>
                  <a:gd name="T95" fmla="*/ 568 h 576"/>
                  <a:gd name="T96" fmla="*/ 433 w 543"/>
                  <a:gd name="T97" fmla="*/ 559 h 576"/>
                  <a:gd name="T98" fmla="*/ 390 w 543"/>
                  <a:gd name="T99" fmla="*/ 559 h 576"/>
                  <a:gd name="T100" fmla="*/ 263 w 543"/>
                  <a:gd name="T101" fmla="*/ 559 h 576"/>
                  <a:gd name="T102" fmla="*/ 144 w 543"/>
                  <a:gd name="T103" fmla="*/ 568 h 576"/>
                  <a:gd name="T104" fmla="*/ 127 w 543"/>
                  <a:gd name="T105" fmla="*/ 551 h 576"/>
                  <a:gd name="T106" fmla="*/ 119 w 543"/>
                  <a:gd name="T107" fmla="*/ 526 h 576"/>
                  <a:gd name="T108" fmla="*/ 110 w 543"/>
                  <a:gd name="T109" fmla="*/ 500 h 576"/>
                  <a:gd name="T110" fmla="*/ 110 w 543"/>
                  <a:gd name="T111" fmla="*/ 466 h 57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43"/>
                  <a:gd name="T169" fmla="*/ 0 h 576"/>
                  <a:gd name="T170" fmla="*/ 543 w 543"/>
                  <a:gd name="T171" fmla="*/ 576 h 57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43" h="576">
                    <a:moveTo>
                      <a:pt x="93" y="441"/>
                    </a:moveTo>
                    <a:lnTo>
                      <a:pt x="93" y="441"/>
                    </a:lnTo>
                    <a:lnTo>
                      <a:pt x="93" y="432"/>
                    </a:lnTo>
                    <a:lnTo>
                      <a:pt x="93" y="424"/>
                    </a:lnTo>
                    <a:lnTo>
                      <a:pt x="102" y="415"/>
                    </a:lnTo>
                    <a:lnTo>
                      <a:pt x="102" y="407"/>
                    </a:lnTo>
                    <a:lnTo>
                      <a:pt x="102" y="398"/>
                    </a:lnTo>
                    <a:lnTo>
                      <a:pt x="102" y="390"/>
                    </a:lnTo>
                    <a:lnTo>
                      <a:pt x="110" y="382"/>
                    </a:lnTo>
                    <a:lnTo>
                      <a:pt x="102" y="382"/>
                    </a:lnTo>
                    <a:lnTo>
                      <a:pt x="110" y="382"/>
                    </a:lnTo>
                    <a:lnTo>
                      <a:pt x="110" y="373"/>
                    </a:lnTo>
                    <a:lnTo>
                      <a:pt x="102" y="365"/>
                    </a:lnTo>
                    <a:lnTo>
                      <a:pt x="102" y="356"/>
                    </a:lnTo>
                    <a:lnTo>
                      <a:pt x="102" y="348"/>
                    </a:lnTo>
                    <a:lnTo>
                      <a:pt x="93" y="339"/>
                    </a:lnTo>
                    <a:lnTo>
                      <a:pt x="85" y="331"/>
                    </a:lnTo>
                    <a:lnTo>
                      <a:pt x="85" y="322"/>
                    </a:lnTo>
                    <a:lnTo>
                      <a:pt x="85" y="314"/>
                    </a:lnTo>
                    <a:lnTo>
                      <a:pt x="76" y="305"/>
                    </a:lnTo>
                    <a:lnTo>
                      <a:pt x="68" y="271"/>
                    </a:lnTo>
                    <a:lnTo>
                      <a:pt x="51" y="229"/>
                    </a:lnTo>
                    <a:lnTo>
                      <a:pt x="51" y="221"/>
                    </a:lnTo>
                    <a:lnTo>
                      <a:pt x="42" y="204"/>
                    </a:lnTo>
                    <a:lnTo>
                      <a:pt x="34" y="170"/>
                    </a:lnTo>
                    <a:lnTo>
                      <a:pt x="34" y="161"/>
                    </a:lnTo>
                    <a:lnTo>
                      <a:pt x="34" y="144"/>
                    </a:lnTo>
                    <a:lnTo>
                      <a:pt x="25" y="119"/>
                    </a:lnTo>
                    <a:lnTo>
                      <a:pt x="17" y="93"/>
                    </a:lnTo>
                    <a:lnTo>
                      <a:pt x="17" y="85"/>
                    </a:lnTo>
                    <a:lnTo>
                      <a:pt x="8" y="77"/>
                    </a:lnTo>
                    <a:lnTo>
                      <a:pt x="0" y="51"/>
                    </a:lnTo>
                    <a:lnTo>
                      <a:pt x="0" y="34"/>
                    </a:lnTo>
                    <a:lnTo>
                      <a:pt x="17" y="34"/>
                    </a:lnTo>
                    <a:lnTo>
                      <a:pt x="25" y="34"/>
                    </a:lnTo>
                    <a:lnTo>
                      <a:pt x="34" y="34"/>
                    </a:lnTo>
                    <a:lnTo>
                      <a:pt x="68" y="26"/>
                    </a:lnTo>
                    <a:lnTo>
                      <a:pt x="85" y="26"/>
                    </a:lnTo>
                    <a:lnTo>
                      <a:pt x="102" y="26"/>
                    </a:lnTo>
                    <a:lnTo>
                      <a:pt x="136" y="17"/>
                    </a:lnTo>
                    <a:lnTo>
                      <a:pt x="153" y="17"/>
                    </a:lnTo>
                    <a:lnTo>
                      <a:pt x="170" y="17"/>
                    </a:lnTo>
                    <a:lnTo>
                      <a:pt x="212" y="9"/>
                    </a:lnTo>
                    <a:lnTo>
                      <a:pt x="255" y="0"/>
                    </a:lnTo>
                    <a:lnTo>
                      <a:pt x="263" y="0"/>
                    </a:lnTo>
                    <a:lnTo>
                      <a:pt x="255" y="9"/>
                    </a:lnTo>
                    <a:lnTo>
                      <a:pt x="255" y="17"/>
                    </a:lnTo>
                    <a:lnTo>
                      <a:pt x="246" y="17"/>
                    </a:lnTo>
                    <a:lnTo>
                      <a:pt x="246" y="26"/>
                    </a:lnTo>
                    <a:lnTo>
                      <a:pt x="238" y="26"/>
                    </a:lnTo>
                    <a:lnTo>
                      <a:pt x="238" y="34"/>
                    </a:lnTo>
                    <a:lnTo>
                      <a:pt x="238" y="43"/>
                    </a:lnTo>
                    <a:lnTo>
                      <a:pt x="246" y="43"/>
                    </a:lnTo>
                    <a:lnTo>
                      <a:pt x="255" y="51"/>
                    </a:lnTo>
                    <a:lnTo>
                      <a:pt x="263" y="51"/>
                    </a:lnTo>
                    <a:lnTo>
                      <a:pt x="263" y="60"/>
                    </a:lnTo>
                    <a:lnTo>
                      <a:pt x="272" y="60"/>
                    </a:lnTo>
                    <a:lnTo>
                      <a:pt x="272" y="68"/>
                    </a:lnTo>
                    <a:lnTo>
                      <a:pt x="280" y="68"/>
                    </a:lnTo>
                    <a:lnTo>
                      <a:pt x="289" y="68"/>
                    </a:lnTo>
                    <a:lnTo>
                      <a:pt x="297" y="68"/>
                    </a:lnTo>
                    <a:lnTo>
                      <a:pt x="297" y="77"/>
                    </a:lnTo>
                    <a:lnTo>
                      <a:pt x="306" y="85"/>
                    </a:lnTo>
                    <a:lnTo>
                      <a:pt x="306" y="93"/>
                    </a:lnTo>
                    <a:lnTo>
                      <a:pt x="314" y="93"/>
                    </a:lnTo>
                    <a:lnTo>
                      <a:pt x="314" y="102"/>
                    </a:lnTo>
                    <a:lnTo>
                      <a:pt x="323" y="110"/>
                    </a:lnTo>
                    <a:lnTo>
                      <a:pt x="331" y="119"/>
                    </a:lnTo>
                    <a:lnTo>
                      <a:pt x="331" y="127"/>
                    </a:lnTo>
                    <a:lnTo>
                      <a:pt x="340" y="127"/>
                    </a:lnTo>
                    <a:lnTo>
                      <a:pt x="348" y="136"/>
                    </a:lnTo>
                    <a:lnTo>
                      <a:pt x="357" y="136"/>
                    </a:lnTo>
                    <a:lnTo>
                      <a:pt x="365" y="144"/>
                    </a:lnTo>
                    <a:lnTo>
                      <a:pt x="373" y="153"/>
                    </a:lnTo>
                    <a:lnTo>
                      <a:pt x="382" y="161"/>
                    </a:lnTo>
                    <a:lnTo>
                      <a:pt x="390" y="161"/>
                    </a:lnTo>
                    <a:lnTo>
                      <a:pt x="390" y="170"/>
                    </a:lnTo>
                    <a:lnTo>
                      <a:pt x="399" y="170"/>
                    </a:lnTo>
                    <a:lnTo>
                      <a:pt x="399" y="178"/>
                    </a:lnTo>
                    <a:lnTo>
                      <a:pt x="407" y="178"/>
                    </a:lnTo>
                    <a:lnTo>
                      <a:pt x="407" y="187"/>
                    </a:lnTo>
                    <a:lnTo>
                      <a:pt x="407" y="195"/>
                    </a:lnTo>
                    <a:lnTo>
                      <a:pt x="416" y="195"/>
                    </a:lnTo>
                    <a:lnTo>
                      <a:pt x="416" y="204"/>
                    </a:lnTo>
                    <a:lnTo>
                      <a:pt x="416" y="195"/>
                    </a:lnTo>
                    <a:lnTo>
                      <a:pt x="424" y="195"/>
                    </a:lnTo>
                    <a:lnTo>
                      <a:pt x="416" y="204"/>
                    </a:lnTo>
                    <a:lnTo>
                      <a:pt x="424" y="204"/>
                    </a:lnTo>
                    <a:lnTo>
                      <a:pt x="424" y="212"/>
                    </a:lnTo>
                    <a:lnTo>
                      <a:pt x="433" y="212"/>
                    </a:lnTo>
                    <a:lnTo>
                      <a:pt x="433" y="221"/>
                    </a:lnTo>
                    <a:lnTo>
                      <a:pt x="441" y="221"/>
                    </a:lnTo>
                    <a:lnTo>
                      <a:pt x="450" y="221"/>
                    </a:lnTo>
                    <a:lnTo>
                      <a:pt x="450" y="229"/>
                    </a:lnTo>
                    <a:lnTo>
                      <a:pt x="458" y="229"/>
                    </a:lnTo>
                    <a:lnTo>
                      <a:pt x="467" y="229"/>
                    </a:lnTo>
                    <a:lnTo>
                      <a:pt x="467" y="238"/>
                    </a:lnTo>
                    <a:lnTo>
                      <a:pt x="467" y="246"/>
                    </a:lnTo>
                    <a:lnTo>
                      <a:pt x="467" y="254"/>
                    </a:lnTo>
                    <a:lnTo>
                      <a:pt x="475" y="254"/>
                    </a:lnTo>
                    <a:lnTo>
                      <a:pt x="475" y="263"/>
                    </a:lnTo>
                    <a:lnTo>
                      <a:pt x="475" y="271"/>
                    </a:lnTo>
                    <a:lnTo>
                      <a:pt x="484" y="271"/>
                    </a:lnTo>
                    <a:lnTo>
                      <a:pt x="484" y="280"/>
                    </a:lnTo>
                    <a:lnTo>
                      <a:pt x="492" y="288"/>
                    </a:lnTo>
                    <a:lnTo>
                      <a:pt x="501" y="288"/>
                    </a:lnTo>
                    <a:lnTo>
                      <a:pt x="509" y="297"/>
                    </a:lnTo>
                    <a:lnTo>
                      <a:pt x="509" y="305"/>
                    </a:lnTo>
                    <a:lnTo>
                      <a:pt x="509" y="314"/>
                    </a:lnTo>
                    <a:lnTo>
                      <a:pt x="518" y="305"/>
                    </a:lnTo>
                    <a:lnTo>
                      <a:pt x="518" y="314"/>
                    </a:lnTo>
                    <a:lnTo>
                      <a:pt x="518" y="322"/>
                    </a:lnTo>
                    <a:lnTo>
                      <a:pt x="518" y="331"/>
                    </a:lnTo>
                    <a:lnTo>
                      <a:pt x="518" y="339"/>
                    </a:lnTo>
                    <a:lnTo>
                      <a:pt x="526" y="339"/>
                    </a:lnTo>
                    <a:lnTo>
                      <a:pt x="543" y="348"/>
                    </a:lnTo>
                    <a:lnTo>
                      <a:pt x="543" y="356"/>
                    </a:lnTo>
                    <a:lnTo>
                      <a:pt x="543" y="365"/>
                    </a:lnTo>
                    <a:lnTo>
                      <a:pt x="526" y="373"/>
                    </a:lnTo>
                    <a:lnTo>
                      <a:pt x="518" y="365"/>
                    </a:lnTo>
                    <a:lnTo>
                      <a:pt x="509" y="365"/>
                    </a:lnTo>
                    <a:lnTo>
                      <a:pt x="518" y="365"/>
                    </a:lnTo>
                    <a:lnTo>
                      <a:pt x="526" y="373"/>
                    </a:lnTo>
                    <a:lnTo>
                      <a:pt x="535" y="373"/>
                    </a:lnTo>
                    <a:lnTo>
                      <a:pt x="535" y="382"/>
                    </a:lnTo>
                    <a:lnTo>
                      <a:pt x="526" y="390"/>
                    </a:lnTo>
                    <a:lnTo>
                      <a:pt x="518" y="382"/>
                    </a:lnTo>
                    <a:lnTo>
                      <a:pt x="526" y="390"/>
                    </a:lnTo>
                    <a:lnTo>
                      <a:pt x="509" y="382"/>
                    </a:lnTo>
                    <a:lnTo>
                      <a:pt x="526" y="398"/>
                    </a:lnTo>
                    <a:lnTo>
                      <a:pt x="526" y="407"/>
                    </a:lnTo>
                    <a:lnTo>
                      <a:pt x="518" y="398"/>
                    </a:lnTo>
                    <a:lnTo>
                      <a:pt x="518" y="407"/>
                    </a:lnTo>
                    <a:lnTo>
                      <a:pt x="526" y="415"/>
                    </a:lnTo>
                    <a:lnTo>
                      <a:pt x="526" y="424"/>
                    </a:lnTo>
                    <a:lnTo>
                      <a:pt x="518" y="441"/>
                    </a:lnTo>
                    <a:lnTo>
                      <a:pt x="509" y="441"/>
                    </a:lnTo>
                    <a:lnTo>
                      <a:pt x="509" y="449"/>
                    </a:lnTo>
                    <a:lnTo>
                      <a:pt x="518" y="449"/>
                    </a:lnTo>
                    <a:lnTo>
                      <a:pt x="509" y="466"/>
                    </a:lnTo>
                    <a:lnTo>
                      <a:pt x="492" y="466"/>
                    </a:lnTo>
                    <a:lnTo>
                      <a:pt x="501" y="475"/>
                    </a:lnTo>
                    <a:lnTo>
                      <a:pt x="501" y="483"/>
                    </a:lnTo>
                    <a:lnTo>
                      <a:pt x="501" y="475"/>
                    </a:lnTo>
                    <a:lnTo>
                      <a:pt x="501" y="492"/>
                    </a:lnTo>
                    <a:lnTo>
                      <a:pt x="501" y="500"/>
                    </a:lnTo>
                    <a:lnTo>
                      <a:pt x="509" y="517"/>
                    </a:lnTo>
                    <a:lnTo>
                      <a:pt x="501" y="526"/>
                    </a:lnTo>
                    <a:lnTo>
                      <a:pt x="492" y="526"/>
                    </a:lnTo>
                    <a:lnTo>
                      <a:pt x="484" y="526"/>
                    </a:lnTo>
                    <a:lnTo>
                      <a:pt x="484" y="517"/>
                    </a:lnTo>
                    <a:lnTo>
                      <a:pt x="475" y="517"/>
                    </a:lnTo>
                    <a:lnTo>
                      <a:pt x="467" y="517"/>
                    </a:lnTo>
                    <a:lnTo>
                      <a:pt x="458" y="517"/>
                    </a:lnTo>
                    <a:lnTo>
                      <a:pt x="450" y="526"/>
                    </a:lnTo>
                    <a:lnTo>
                      <a:pt x="450" y="517"/>
                    </a:lnTo>
                    <a:lnTo>
                      <a:pt x="450" y="526"/>
                    </a:lnTo>
                    <a:lnTo>
                      <a:pt x="450" y="543"/>
                    </a:lnTo>
                    <a:lnTo>
                      <a:pt x="458" y="551"/>
                    </a:lnTo>
                    <a:lnTo>
                      <a:pt x="458" y="559"/>
                    </a:lnTo>
                    <a:lnTo>
                      <a:pt x="458" y="568"/>
                    </a:lnTo>
                    <a:lnTo>
                      <a:pt x="450" y="568"/>
                    </a:lnTo>
                    <a:lnTo>
                      <a:pt x="458" y="576"/>
                    </a:lnTo>
                    <a:lnTo>
                      <a:pt x="450" y="576"/>
                    </a:lnTo>
                    <a:lnTo>
                      <a:pt x="441" y="576"/>
                    </a:lnTo>
                    <a:lnTo>
                      <a:pt x="433" y="568"/>
                    </a:lnTo>
                    <a:lnTo>
                      <a:pt x="433" y="559"/>
                    </a:lnTo>
                    <a:lnTo>
                      <a:pt x="433" y="551"/>
                    </a:lnTo>
                    <a:lnTo>
                      <a:pt x="407" y="551"/>
                    </a:lnTo>
                    <a:lnTo>
                      <a:pt x="390" y="559"/>
                    </a:lnTo>
                    <a:lnTo>
                      <a:pt x="382" y="559"/>
                    </a:lnTo>
                    <a:lnTo>
                      <a:pt x="331" y="559"/>
                    </a:lnTo>
                    <a:lnTo>
                      <a:pt x="314" y="559"/>
                    </a:lnTo>
                    <a:lnTo>
                      <a:pt x="280" y="559"/>
                    </a:lnTo>
                    <a:lnTo>
                      <a:pt x="263" y="559"/>
                    </a:lnTo>
                    <a:lnTo>
                      <a:pt x="238" y="568"/>
                    </a:lnTo>
                    <a:lnTo>
                      <a:pt x="229" y="568"/>
                    </a:lnTo>
                    <a:lnTo>
                      <a:pt x="204" y="568"/>
                    </a:lnTo>
                    <a:lnTo>
                      <a:pt x="195" y="568"/>
                    </a:lnTo>
                    <a:lnTo>
                      <a:pt x="144" y="568"/>
                    </a:lnTo>
                    <a:lnTo>
                      <a:pt x="136" y="568"/>
                    </a:lnTo>
                    <a:lnTo>
                      <a:pt x="136" y="559"/>
                    </a:lnTo>
                    <a:lnTo>
                      <a:pt x="127" y="551"/>
                    </a:lnTo>
                    <a:lnTo>
                      <a:pt x="127" y="543"/>
                    </a:lnTo>
                    <a:lnTo>
                      <a:pt x="119" y="543"/>
                    </a:lnTo>
                    <a:lnTo>
                      <a:pt x="119" y="534"/>
                    </a:lnTo>
                    <a:lnTo>
                      <a:pt x="119" y="526"/>
                    </a:lnTo>
                    <a:lnTo>
                      <a:pt x="110" y="517"/>
                    </a:lnTo>
                    <a:lnTo>
                      <a:pt x="110" y="509"/>
                    </a:lnTo>
                    <a:lnTo>
                      <a:pt x="110" y="500"/>
                    </a:lnTo>
                    <a:lnTo>
                      <a:pt x="110" y="492"/>
                    </a:lnTo>
                    <a:lnTo>
                      <a:pt x="110" y="483"/>
                    </a:lnTo>
                    <a:lnTo>
                      <a:pt x="110" y="475"/>
                    </a:lnTo>
                    <a:lnTo>
                      <a:pt x="110" y="466"/>
                    </a:lnTo>
                    <a:lnTo>
                      <a:pt x="102" y="458"/>
                    </a:lnTo>
                    <a:lnTo>
                      <a:pt x="102" y="449"/>
                    </a:lnTo>
                    <a:lnTo>
                      <a:pt x="93" y="441"/>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97" name="Freeform 396"/>
              <p:cNvSpPr>
                <a:spLocks/>
              </p:cNvSpPr>
              <p:nvPr/>
            </p:nvSpPr>
            <p:spPr bwMode="auto">
              <a:xfrm>
                <a:off x="4515" y="3072"/>
                <a:ext cx="17" cy="25"/>
              </a:xfrm>
              <a:custGeom>
                <a:avLst/>
                <a:gdLst>
                  <a:gd name="T0" fmla="*/ 8 w 17"/>
                  <a:gd name="T1" fmla="*/ 8 h 25"/>
                  <a:gd name="T2" fmla="*/ 8 w 17"/>
                  <a:gd name="T3" fmla="*/ 0 h 25"/>
                  <a:gd name="T4" fmla="*/ 17 w 17"/>
                  <a:gd name="T5" fmla="*/ 0 h 25"/>
                  <a:gd name="T6" fmla="*/ 8 w 17"/>
                  <a:gd name="T7" fmla="*/ 25 h 25"/>
                  <a:gd name="T8" fmla="*/ 8 w 17"/>
                  <a:gd name="T9" fmla="*/ 25 h 25"/>
                  <a:gd name="T10" fmla="*/ 8 w 17"/>
                  <a:gd name="T11" fmla="*/ 8 h 25"/>
                  <a:gd name="T12" fmla="*/ 0 w 17"/>
                  <a:gd name="T13" fmla="*/ 8 h 25"/>
                  <a:gd name="T14" fmla="*/ 8 w 17"/>
                  <a:gd name="T15" fmla="*/ 8 h 25"/>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25"/>
                  <a:gd name="T26" fmla="*/ 17 w 17"/>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25">
                    <a:moveTo>
                      <a:pt x="8" y="8"/>
                    </a:moveTo>
                    <a:lnTo>
                      <a:pt x="8" y="0"/>
                    </a:lnTo>
                    <a:lnTo>
                      <a:pt x="17" y="0"/>
                    </a:lnTo>
                    <a:lnTo>
                      <a:pt x="8" y="25"/>
                    </a:lnTo>
                    <a:lnTo>
                      <a:pt x="8" y="8"/>
                    </a:lnTo>
                    <a:lnTo>
                      <a:pt x="0" y="8"/>
                    </a:lnTo>
                    <a:lnTo>
                      <a:pt x="8" y="8"/>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98" name="Freeform 397"/>
              <p:cNvSpPr>
                <a:spLocks/>
              </p:cNvSpPr>
              <p:nvPr/>
            </p:nvSpPr>
            <p:spPr bwMode="auto">
              <a:xfrm>
                <a:off x="4252" y="2529"/>
                <a:ext cx="509" cy="390"/>
              </a:xfrm>
              <a:custGeom>
                <a:avLst/>
                <a:gdLst>
                  <a:gd name="T0" fmla="*/ 186 w 509"/>
                  <a:gd name="T1" fmla="*/ 263 h 390"/>
                  <a:gd name="T2" fmla="*/ 186 w 509"/>
                  <a:gd name="T3" fmla="*/ 255 h 390"/>
                  <a:gd name="T4" fmla="*/ 178 w 509"/>
                  <a:gd name="T5" fmla="*/ 246 h 390"/>
                  <a:gd name="T6" fmla="*/ 178 w 509"/>
                  <a:gd name="T7" fmla="*/ 246 h 390"/>
                  <a:gd name="T8" fmla="*/ 169 w 509"/>
                  <a:gd name="T9" fmla="*/ 238 h 390"/>
                  <a:gd name="T10" fmla="*/ 169 w 509"/>
                  <a:gd name="T11" fmla="*/ 229 h 390"/>
                  <a:gd name="T12" fmla="*/ 161 w 509"/>
                  <a:gd name="T13" fmla="*/ 221 h 390"/>
                  <a:gd name="T14" fmla="*/ 144 w 509"/>
                  <a:gd name="T15" fmla="*/ 212 h 390"/>
                  <a:gd name="T16" fmla="*/ 127 w 509"/>
                  <a:gd name="T17" fmla="*/ 195 h 390"/>
                  <a:gd name="T18" fmla="*/ 119 w 509"/>
                  <a:gd name="T19" fmla="*/ 187 h 390"/>
                  <a:gd name="T20" fmla="*/ 102 w 509"/>
                  <a:gd name="T21" fmla="*/ 178 h 390"/>
                  <a:gd name="T22" fmla="*/ 93 w 509"/>
                  <a:gd name="T23" fmla="*/ 170 h 390"/>
                  <a:gd name="T24" fmla="*/ 68 w 509"/>
                  <a:gd name="T25" fmla="*/ 144 h 390"/>
                  <a:gd name="T26" fmla="*/ 59 w 509"/>
                  <a:gd name="T27" fmla="*/ 128 h 390"/>
                  <a:gd name="T28" fmla="*/ 42 w 509"/>
                  <a:gd name="T29" fmla="*/ 119 h 390"/>
                  <a:gd name="T30" fmla="*/ 25 w 509"/>
                  <a:gd name="T31" fmla="*/ 111 h 390"/>
                  <a:gd name="T32" fmla="*/ 17 w 509"/>
                  <a:gd name="T33" fmla="*/ 102 h 390"/>
                  <a:gd name="T34" fmla="*/ 0 w 509"/>
                  <a:gd name="T35" fmla="*/ 94 h 390"/>
                  <a:gd name="T36" fmla="*/ 8 w 509"/>
                  <a:gd name="T37" fmla="*/ 77 h 390"/>
                  <a:gd name="T38" fmla="*/ 8 w 509"/>
                  <a:gd name="T39" fmla="*/ 68 h 390"/>
                  <a:gd name="T40" fmla="*/ 8 w 509"/>
                  <a:gd name="T41" fmla="*/ 68 h 390"/>
                  <a:gd name="T42" fmla="*/ 17 w 509"/>
                  <a:gd name="T43" fmla="*/ 60 h 390"/>
                  <a:gd name="T44" fmla="*/ 17 w 509"/>
                  <a:gd name="T45" fmla="*/ 60 h 390"/>
                  <a:gd name="T46" fmla="*/ 34 w 509"/>
                  <a:gd name="T47" fmla="*/ 51 h 390"/>
                  <a:gd name="T48" fmla="*/ 59 w 509"/>
                  <a:gd name="T49" fmla="*/ 34 h 390"/>
                  <a:gd name="T50" fmla="*/ 76 w 509"/>
                  <a:gd name="T51" fmla="*/ 26 h 390"/>
                  <a:gd name="T52" fmla="*/ 93 w 509"/>
                  <a:gd name="T53" fmla="*/ 17 h 390"/>
                  <a:gd name="T54" fmla="*/ 102 w 509"/>
                  <a:gd name="T55" fmla="*/ 17 h 390"/>
                  <a:gd name="T56" fmla="*/ 152 w 509"/>
                  <a:gd name="T57" fmla="*/ 9 h 390"/>
                  <a:gd name="T58" fmla="*/ 229 w 509"/>
                  <a:gd name="T59" fmla="*/ 0 h 390"/>
                  <a:gd name="T60" fmla="*/ 246 w 509"/>
                  <a:gd name="T61" fmla="*/ 9 h 390"/>
                  <a:gd name="T62" fmla="*/ 263 w 509"/>
                  <a:gd name="T63" fmla="*/ 43 h 390"/>
                  <a:gd name="T64" fmla="*/ 373 w 509"/>
                  <a:gd name="T65" fmla="*/ 26 h 390"/>
                  <a:gd name="T66" fmla="*/ 450 w 509"/>
                  <a:gd name="T67" fmla="*/ 77 h 390"/>
                  <a:gd name="T68" fmla="*/ 509 w 509"/>
                  <a:gd name="T69" fmla="*/ 119 h 390"/>
                  <a:gd name="T70" fmla="*/ 467 w 509"/>
                  <a:gd name="T71" fmla="*/ 204 h 390"/>
                  <a:gd name="T72" fmla="*/ 458 w 509"/>
                  <a:gd name="T73" fmla="*/ 221 h 390"/>
                  <a:gd name="T74" fmla="*/ 450 w 509"/>
                  <a:gd name="T75" fmla="*/ 246 h 390"/>
                  <a:gd name="T76" fmla="*/ 424 w 509"/>
                  <a:gd name="T77" fmla="*/ 263 h 390"/>
                  <a:gd name="T78" fmla="*/ 399 w 509"/>
                  <a:gd name="T79" fmla="*/ 272 h 390"/>
                  <a:gd name="T80" fmla="*/ 399 w 509"/>
                  <a:gd name="T81" fmla="*/ 289 h 390"/>
                  <a:gd name="T82" fmla="*/ 365 w 509"/>
                  <a:gd name="T83" fmla="*/ 322 h 390"/>
                  <a:gd name="T84" fmla="*/ 348 w 509"/>
                  <a:gd name="T85" fmla="*/ 331 h 390"/>
                  <a:gd name="T86" fmla="*/ 322 w 509"/>
                  <a:gd name="T87" fmla="*/ 331 h 390"/>
                  <a:gd name="T88" fmla="*/ 348 w 509"/>
                  <a:gd name="T89" fmla="*/ 356 h 390"/>
                  <a:gd name="T90" fmla="*/ 314 w 509"/>
                  <a:gd name="T91" fmla="*/ 339 h 390"/>
                  <a:gd name="T92" fmla="*/ 305 w 509"/>
                  <a:gd name="T93" fmla="*/ 348 h 390"/>
                  <a:gd name="T94" fmla="*/ 280 w 509"/>
                  <a:gd name="T95" fmla="*/ 390 h 390"/>
                  <a:gd name="T96" fmla="*/ 280 w 509"/>
                  <a:gd name="T97" fmla="*/ 373 h 390"/>
                  <a:gd name="T98" fmla="*/ 271 w 509"/>
                  <a:gd name="T99" fmla="*/ 356 h 390"/>
                  <a:gd name="T100" fmla="*/ 263 w 509"/>
                  <a:gd name="T101" fmla="*/ 339 h 390"/>
                  <a:gd name="T102" fmla="*/ 254 w 509"/>
                  <a:gd name="T103" fmla="*/ 339 h 390"/>
                  <a:gd name="T104" fmla="*/ 246 w 509"/>
                  <a:gd name="T105" fmla="*/ 331 h 390"/>
                  <a:gd name="T106" fmla="*/ 237 w 509"/>
                  <a:gd name="T107" fmla="*/ 322 h 390"/>
                  <a:gd name="T108" fmla="*/ 237 w 509"/>
                  <a:gd name="T109" fmla="*/ 305 h 390"/>
                  <a:gd name="T110" fmla="*/ 237 w 509"/>
                  <a:gd name="T111" fmla="*/ 305 h 390"/>
                  <a:gd name="T112" fmla="*/ 229 w 509"/>
                  <a:gd name="T113" fmla="*/ 297 h 390"/>
                  <a:gd name="T114" fmla="*/ 229 w 509"/>
                  <a:gd name="T115" fmla="*/ 289 h 390"/>
                  <a:gd name="T116" fmla="*/ 220 w 509"/>
                  <a:gd name="T117" fmla="*/ 280 h 390"/>
                  <a:gd name="T118" fmla="*/ 203 w 509"/>
                  <a:gd name="T119" fmla="*/ 272 h 3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09"/>
                  <a:gd name="T181" fmla="*/ 0 h 390"/>
                  <a:gd name="T182" fmla="*/ 509 w 509"/>
                  <a:gd name="T183" fmla="*/ 390 h 3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09" h="390">
                    <a:moveTo>
                      <a:pt x="195" y="263"/>
                    </a:moveTo>
                    <a:lnTo>
                      <a:pt x="195" y="263"/>
                    </a:lnTo>
                    <a:lnTo>
                      <a:pt x="186" y="263"/>
                    </a:lnTo>
                    <a:lnTo>
                      <a:pt x="186" y="255"/>
                    </a:lnTo>
                    <a:lnTo>
                      <a:pt x="178" y="255"/>
                    </a:lnTo>
                    <a:lnTo>
                      <a:pt x="186" y="246"/>
                    </a:lnTo>
                    <a:lnTo>
                      <a:pt x="178" y="246"/>
                    </a:lnTo>
                    <a:lnTo>
                      <a:pt x="178" y="255"/>
                    </a:lnTo>
                    <a:lnTo>
                      <a:pt x="178" y="246"/>
                    </a:lnTo>
                    <a:lnTo>
                      <a:pt x="169" y="246"/>
                    </a:lnTo>
                    <a:lnTo>
                      <a:pt x="169" y="238"/>
                    </a:lnTo>
                    <a:lnTo>
                      <a:pt x="169" y="229"/>
                    </a:lnTo>
                    <a:lnTo>
                      <a:pt x="161" y="229"/>
                    </a:lnTo>
                    <a:lnTo>
                      <a:pt x="161" y="221"/>
                    </a:lnTo>
                    <a:lnTo>
                      <a:pt x="152" y="221"/>
                    </a:lnTo>
                    <a:lnTo>
                      <a:pt x="152" y="212"/>
                    </a:lnTo>
                    <a:lnTo>
                      <a:pt x="144" y="212"/>
                    </a:lnTo>
                    <a:lnTo>
                      <a:pt x="135" y="204"/>
                    </a:lnTo>
                    <a:lnTo>
                      <a:pt x="127" y="195"/>
                    </a:lnTo>
                    <a:lnTo>
                      <a:pt x="119" y="187"/>
                    </a:lnTo>
                    <a:lnTo>
                      <a:pt x="110" y="187"/>
                    </a:lnTo>
                    <a:lnTo>
                      <a:pt x="102" y="178"/>
                    </a:lnTo>
                    <a:lnTo>
                      <a:pt x="93" y="178"/>
                    </a:lnTo>
                    <a:lnTo>
                      <a:pt x="93" y="170"/>
                    </a:lnTo>
                    <a:lnTo>
                      <a:pt x="85" y="161"/>
                    </a:lnTo>
                    <a:lnTo>
                      <a:pt x="76" y="153"/>
                    </a:lnTo>
                    <a:lnTo>
                      <a:pt x="76" y="144"/>
                    </a:lnTo>
                    <a:lnTo>
                      <a:pt x="68" y="144"/>
                    </a:lnTo>
                    <a:lnTo>
                      <a:pt x="68" y="136"/>
                    </a:lnTo>
                    <a:lnTo>
                      <a:pt x="59" y="128"/>
                    </a:lnTo>
                    <a:lnTo>
                      <a:pt x="59" y="119"/>
                    </a:lnTo>
                    <a:lnTo>
                      <a:pt x="51" y="119"/>
                    </a:lnTo>
                    <a:lnTo>
                      <a:pt x="42" y="119"/>
                    </a:lnTo>
                    <a:lnTo>
                      <a:pt x="34" y="119"/>
                    </a:lnTo>
                    <a:lnTo>
                      <a:pt x="34" y="111"/>
                    </a:lnTo>
                    <a:lnTo>
                      <a:pt x="25" y="111"/>
                    </a:lnTo>
                    <a:lnTo>
                      <a:pt x="25" y="102"/>
                    </a:lnTo>
                    <a:lnTo>
                      <a:pt x="17" y="102"/>
                    </a:lnTo>
                    <a:lnTo>
                      <a:pt x="8" y="94"/>
                    </a:lnTo>
                    <a:lnTo>
                      <a:pt x="0" y="94"/>
                    </a:lnTo>
                    <a:lnTo>
                      <a:pt x="0" y="85"/>
                    </a:lnTo>
                    <a:lnTo>
                      <a:pt x="0" y="77"/>
                    </a:lnTo>
                    <a:lnTo>
                      <a:pt x="8" y="77"/>
                    </a:lnTo>
                    <a:lnTo>
                      <a:pt x="8" y="68"/>
                    </a:lnTo>
                    <a:lnTo>
                      <a:pt x="17" y="68"/>
                    </a:lnTo>
                    <a:lnTo>
                      <a:pt x="17" y="60"/>
                    </a:lnTo>
                    <a:lnTo>
                      <a:pt x="25" y="51"/>
                    </a:lnTo>
                    <a:lnTo>
                      <a:pt x="17" y="51"/>
                    </a:lnTo>
                    <a:lnTo>
                      <a:pt x="34" y="51"/>
                    </a:lnTo>
                    <a:lnTo>
                      <a:pt x="42" y="43"/>
                    </a:lnTo>
                    <a:lnTo>
                      <a:pt x="51" y="34"/>
                    </a:lnTo>
                    <a:lnTo>
                      <a:pt x="59" y="34"/>
                    </a:lnTo>
                    <a:lnTo>
                      <a:pt x="68" y="26"/>
                    </a:lnTo>
                    <a:lnTo>
                      <a:pt x="76" y="26"/>
                    </a:lnTo>
                    <a:lnTo>
                      <a:pt x="85" y="17"/>
                    </a:lnTo>
                    <a:lnTo>
                      <a:pt x="93" y="17"/>
                    </a:lnTo>
                    <a:lnTo>
                      <a:pt x="102" y="17"/>
                    </a:lnTo>
                    <a:lnTo>
                      <a:pt x="110" y="17"/>
                    </a:lnTo>
                    <a:lnTo>
                      <a:pt x="135" y="9"/>
                    </a:lnTo>
                    <a:lnTo>
                      <a:pt x="144" y="9"/>
                    </a:lnTo>
                    <a:lnTo>
                      <a:pt x="152" y="9"/>
                    </a:lnTo>
                    <a:lnTo>
                      <a:pt x="195" y="0"/>
                    </a:lnTo>
                    <a:lnTo>
                      <a:pt x="203" y="0"/>
                    </a:lnTo>
                    <a:lnTo>
                      <a:pt x="229" y="0"/>
                    </a:lnTo>
                    <a:lnTo>
                      <a:pt x="229" y="9"/>
                    </a:lnTo>
                    <a:lnTo>
                      <a:pt x="229" y="17"/>
                    </a:lnTo>
                    <a:lnTo>
                      <a:pt x="246" y="9"/>
                    </a:lnTo>
                    <a:lnTo>
                      <a:pt x="254" y="17"/>
                    </a:lnTo>
                    <a:lnTo>
                      <a:pt x="263" y="26"/>
                    </a:lnTo>
                    <a:lnTo>
                      <a:pt x="263" y="43"/>
                    </a:lnTo>
                    <a:lnTo>
                      <a:pt x="288" y="34"/>
                    </a:lnTo>
                    <a:lnTo>
                      <a:pt x="314" y="34"/>
                    </a:lnTo>
                    <a:lnTo>
                      <a:pt x="356" y="26"/>
                    </a:lnTo>
                    <a:lnTo>
                      <a:pt x="373" y="26"/>
                    </a:lnTo>
                    <a:lnTo>
                      <a:pt x="382" y="26"/>
                    </a:lnTo>
                    <a:lnTo>
                      <a:pt x="407" y="43"/>
                    </a:lnTo>
                    <a:lnTo>
                      <a:pt x="450" y="77"/>
                    </a:lnTo>
                    <a:lnTo>
                      <a:pt x="501" y="111"/>
                    </a:lnTo>
                    <a:lnTo>
                      <a:pt x="509" y="119"/>
                    </a:lnTo>
                    <a:lnTo>
                      <a:pt x="492" y="144"/>
                    </a:lnTo>
                    <a:lnTo>
                      <a:pt x="475" y="161"/>
                    </a:lnTo>
                    <a:lnTo>
                      <a:pt x="467" y="187"/>
                    </a:lnTo>
                    <a:lnTo>
                      <a:pt x="467" y="204"/>
                    </a:lnTo>
                    <a:lnTo>
                      <a:pt x="467" y="195"/>
                    </a:lnTo>
                    <a:lnTo>
                      <a:pt x="458" y="204"/>
                    </a:lnTo>
                    <a:lnTo>
                      <a:pt x="467" y="221"/>
                    </a:lnTo>
                    <a:lnTo>
                      <a:pt x="458" y="221"/>
                    </a:lnTo>
                    <a:lnTo>
                      <a:pt x="450" y="221"/>
                    </a:lnTo>
                    <a:lnTo>
                      <a:pt x="458" y="229"/>
                    </a:lnTo>
                    <a:lnTo>
                      <a:pt x="450" y="246"/>
                    </a:lnTo>
                    <a:lnTo>
                      <a:pt x="424" y="246"/>
                    </a:lnTo>
                    <a:lnTo>
                      <a:pt x="424" y="255"/>
                    </a:lnTo>
                    <a:lnTo>
                      <a:pt x="433" y="263"/>
                    </a:lnTo>
                    <a:lnTo>
                      <a:pt x="424" y="263"/>
                    </a:lnTo>
                    <a:lnTo>
                      <a:pt x="416" y="280"/>
                    </a:lnTo>
                    <a:lnTo>
                      <a:pt x="399" y="280"/>
                    </a:lnTo>
                    <a:lnTo>
                      <a:pt x="407" y="263"/>
                    </a:lnTo>
                    <a:lnTo>
                      <a:pt x="399" y="272"/>
                    </a:lnTo>
                    <a:lnTo>
                      <a:pt x="390" y="272"/>
                    </a:lnTo>
                    <a:lnTo>
                      <a:pt x="390" y="280"/>
                    </a:lnTo>
                    <a:lnTo>
                      <a:pt x="399" y="289"/>
                    </a:lnTo>
                    <a:lnTo>
                      <a:pt x="399" y="297"/>
                    </a:lnTo>
                    <a:lnTo>
                      <a:pt x="390" y="305"/>
                    </a:lnTo>
                    <a:lnTo>
                      <a:pt x="373" y="314"/>
                    </a:lnTo>
                    <a:lnTo>
                      <a:pt x="365" y="322"/>
                    </a:lnTo>
                    <a:lnTo>
                      <a:pt x="356" y="322"/>
                    </a:lnTo>
                    <a:lnTo>
                      <a:pt x="348" y="305"/>
                    </a:lnTo>
                    <a:lnTo>
                      <a:pt x="348" y="331"/>
                    </a:lnTo>
                    <a:lnTo>
                      <a:pt x="339" y="331"/>
                    </a:lnTo>
                    <a:lnTo>
                      <a:pt x="331" y="322"/>
                    </a:lnTo>
                    <a:lnTo>
                      <a:pt x="339" y="331"/>
                    </a:lnTo>
                    <a:lnTo>
                      <a:pt x="322" y="331"/>
                    </a:lnTo>
                    <a:lnTo>
                      <a:pt x="348" y="339"/>
                    </a:lnTo>
                    <a:lnTo>
                      <a:pt x="348" y="348"/>
                    </a:lnTo>
                    <a:lnTo>
                      <a:pt x="348" y="356"/>
                    </a:lnTo>
                    <a:lnTo>
                      <a:pt x="331" y="365"/>
                    </a:lnTo>
                    <a:lnTo>
                      <a:pt x="331" y="356"/>
                    </a:lnTo>
                    <a:lnTo>
                      <a:pt x="322" y="348"/>
                    </a:lnTo>
                    <a:lnTo>
                      <a:pt x="314" y="339"/>
                    </a:lnTo>
                    <a:lnTo>
                      <a:pt x="314" y="331"/>
                    </a:lnTo>
                    <a:lnTo>
                      <a:pt x="305" y="331"/>
                    </a:lnTo>
                    <a:lnTo>
                      <a:pt x="305" y="348"/>
                    </a:lnTo>
                    <a:lnTo>
                      <a:pt x="314" y="365"/>
                    </a:lnTo>
                    <a:lnTo>
                      <a:pt x="305" y="390"/>
                    </a:lnTo>
                    <a:lnTo>
                      <a:pt x="288" y="390"/>
                    </a:lnTo>
                    <a:lnTo>
                      <a:pt x="280" y="390"/>
                    </a:lnTo>
                    <a:lnTo>
                      <a:pt x="280" y="382"/>
                    </a:lnTo>
                    <a:lnTo>
                      <a:pt x="280" y="373"/>
                    </a:lnTo>
                    <a:lnTo>
                      <a:pt x="280" y="365"/>
                    </a:lnTo>
                    <a:lnTo>
                      <a:pt x="280" y="356"/>
                    </a:lnTo>
                    <a:lnTo>
                      <a:pt x="271" y="365"/>
                    </a:lnTo>
                    <a:lnTo>
                      <a:pt x="271" y="356"/>
                    </a:lnTo>
                    <a:lnTo>
                      <a:pt x="271" y="348"/>
                    </a:lnTo>
                    <a:lnTo>
                      <a:pt x="263" y="339"/>
                    </a:lnTo>
                    <a:lnTo>
                      <a:pt x="254" y="339"/>
                    </a:lnTo>
                    <a:lnTo>
                      <a:pt x="246" y="331"/>
                    </a:lnTo>
                    <a:lnTo>
                      <a:pt x="246" y="322"/>
                    </a:lnTo>
                    <a:lnTo>
                      <a:pt x="237" y="322"/>
                    </a:lnTo>
                    <a:lnTo>
                      <a:pt x="237" y="314"/>
                    </a:lnTo>
                    <a:lnTo>
                      <a:pt x="237" y="305"/>
                    </a:lnTo>
                    <a:lnTo>
                      <a:pt x="229" y="305"/>
                    </a:lnTo>
                    <a:lnTo>
                      <a:pt x="229" y="297"/>
                    </a:lnTo>
                    <a:lnTo>
                      <a:pt x="229" y="289"/>
                    </a:lnTo>
                    <a:lnTo>
                      <a:pt x="229" y="280"/>
                    </a:lnTo>
                    <a:lnTo>
                      <a:pt x="220" y="280"/>
                    </a:lnTo>
                    <a:lnTo>
                      <a:pt x="212" y="280"/>
                    </a:lnTo>
                    <a:lnTo>
                      <a:pt x="212" y="272"/>
                    </a:lnTo>
                    <a:lnTo>
                      <a:pt x="203" y="272"/>
                    </a:lnTo>
                    <a:lnTo>
                      <a:pt x="195" y="272"/>
                    </a:lnTo>
                    <a:lnTo>
                      <a:pt x="195" y="263"/>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99" name="Freeform 398"/>
              <p:cNvSpPr>
                <a:spLocks/>
              </p:cNvSpPr>
              <p:nvPr/>
            </p:nvSpPr>
            <p:spPr bwMode="auto">
              <a:xfrm>
                <a:off x="4566" y="2894"/>
                <a:ext cx="17" cy="17"/>
              </a:xfrm>
              <a:custGeom>
                <a:avLst/>
                <a:gdLst>
                  <a:gd name="T0" fmla="*/ 0 w 17"/>
                  <a:gd name="T1" fmla="*/ 0 h 17"/>
                  <a:gd name="T2" fmla="*/ 8 w 17"/>
                  <a:gd name="T3" fmla="*/ 0 h 17"/>
                  <a:gd name="T4" fmla="*/ 17 w 17"/>
                  <a:gd name="T5" fmla="*/ 0 h 17"/>
                  <a:gd name="T6" fmla="*/ 0 w 17"/>
                  <a:gd name="T7" fmla="*/ 17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0"/>
                    </a:moveTo>
                    <a:lnTo>
                      <a:pt x="8" y="0"/>
                    </a:lnTo>
                    <a:lnTo>
                      <a:pt x="17" y="0"/>
                    </a:lnTo>
                    <a:lnTo>
                      <a:pt x="0" y="17"/>
                    </a:lnTo>
                    <a:lnTo>
                      <a:pt x="0" y="0"/>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400" name="Freeform 399"/>
              <p:cNvSpPr>
                <a:spLocks/>
              </p:cNvSpPr>
              <p:nvPr/>
            </p:nvSpPr>
            <p:spPr bwMode="auto">
              <a:xfrm>
                <a:off x="3139" y="2919"/>
                <a:ext cx="578" cy="509"/>
              </a:xfrm>
              <a:custGeom>
                <a:avLst/>
                <a:gdLst>
                  <a:gd name="T0" fmla="*/ 42 w 578"/>
                  <a:gd name="T1" fmla="*/ 339 h 509"/>
                  <a:gd name="T2" fmla="*/ 42 w 578"/>
                  <a:gd name="T3" fmla="*/ 322 h 509"/>
                  <a:gd name="T4" fmla="*/ 51 w 578"/>
                  <a:gd name="T5" fmla="*/ 314 h 509"/>
                  <a:gd name="T6" fmla="*/ 59 w 578"/>
                  <a:gd name="T7" fmla="*/ 288 h 509"/>
                  <a:gd name="T8" fmla="*/ 59 w 578"/>
                  <a:gd name="T9" fmla="*/ 280 h 509"/>
                  <a:gd name="T10" fmla="*/ 59 w 578"/>
                  <a:gd name="T11" fmla="*/ 263 h 509"/>
                  <a:gd name="T12" fmla="*/ 59 w 578"/>
                  <a:gd name="T13" fmla="*/ 254 h 509"/>
                  <a:gd name="T14" fmla="*/ 59 w 578"/>
                  <a:gd name="T15" fmla="*/ 246 h 509"/>
                  <a:gd name="T16" fmla="*/ 51 w 578"/>
                  <a:gd name="T17" fmla="*/ 229 h 509"/>
                  <a:gd name="T18" fmla="*/ 42 w 578"/>
                  <a:gd name="T19" fmla="*/ 212 h 509"/>
                  <a:gd name="T20" fmla="*/ 42 w 578"/>
                  <a:gd name="T21" fmla="*/ 195 h 509"/>
                  <a:gd name="T22" fmla="*/ 26 w 578"/>
                  <a:gd name="T23" fmla="*/ 187 h 509"/>
                  <a:gd name="T24" fmla="*/ 26 w 578"/>
                  <a:gd name="T25" fmla="*/ 170 h 509"/>
                  <a:gd name="T26" fmla="*/ 17 w 578"/>
                  <a:gd name="T27" fmla="*/ 153 h 509"/>
                  <a:gd name="T28" fmla="*/ 0 w 578"/>
                  <a:gd name="T29" fmla="*/ 51 h 509"/>
                  <a:gd name="T30" fmla="*/ 144 w 578"/>
                  <a:gd name="T31" fmla="*/ 0 h 509"/>
                  <a:gd name="T32" fmla="*/ 306 w 578"/>
                  <a:gd name="T33" fmla="*/ 9 h 509"/>
                  <a:gd name="T34" fmla="*/ 314 w 578"/>
                  <a:gd name="T35" fmla="*/ 17 h 509"/>
                  <a:gd name="T36" fmla="*/ 314 w 578"/>
                  <a:gd name="T37" fmla="*/ 51 h 509"/>
                  <a:gd name="T38" fmla="*/ 323 w 578"/>
                  <a:gd name="T39" fmla="*/ 51 h 509"/>
                  <a:gd name="T40" fmla="*/ 314 w 578"/>
                  <a:gd name="T41" fmla="*/ 59 h 509"/>
                  <a:gd name="T42" fmla="*/ 331 w 578"/>
                  <a:gd name="T43" fmla="*/ 76 h 509"/>
                  <a:gd name="T44" fmla="*/ 331 w 578"/>
                  <a:gd name="T45" fmla="*/ 93 h 509"/>
                  <a:gd name="T46" fmla="*/ 314 w 578"/>
                  <a:gd name="T47" fmla="*/ 102 h 509"/>
                  <a:gd name="T48" fmla="*/ 331 w 578"/>
                  <a:gd name="T49" fmla="*/ 102 h 509"/>
                  <a:gd name="T50" fmla="*/ 314 w 578"/>
                  <a:gd name="T51" fmla="*/ 119 h 509"/>
                  <a:gd name="T52" fmla="*/ 306 w 578"/>
                  <a:gd name="T53" fmla="*/ 144 h 509"/>
                  <a:gd name="T54" fmla="*/ 297 w 578"/>
                  <a:gd name="T55" fmla="*/ 161 h 509"/>
                  <a:gd name="T56" fmla="*/ 289 w 578"/>
                  <a:gd name="T57" fmla="*/ 161 h 509"/>
                  <a:gd name="T58" fmla="*/ 289 w 578"/>
                  <a:gd name="T59" fmla="*/ 178 h 509"/>
                  <a:gd name="T60" fmla="*/ 289 w 578"/>
                  <a:gd name="T61" fmla="*/ 204 h 509"/>
                  <a:gd name="T62" fmla="*/ 272 w 578"/>
                  <a:gd name="T63" fmla="*/ 204 h 509"/>
                  <a:gd name="T64" fmla="*/ 272 w 578"/>
                  <a:gd name="T65" fmla="*/ 220 h 509"/>
                  <a:gd name="T66" fmla="*/ 280 w 578"/>
                  <a:gd name="T67" fmla="*/ 254 h 509"/>
                  <a:gd name="T68" fmla="*/ 425 w 578"/>
                  <a:gd name="T69" fmla="*/ 246 h 509"/>
                  <a:gd name="T70" fmla="*/ 476 w 578"/>
                  <a:gd name="T71" fmla="*/ 254 h 509"/>
                  <a:gd name="T72" fmla="*/ 476 w 578"/>
                  <a:gd name="T73" fmla="*/ 271 h 509"/>
                  <a:gd name="T74" fmla="*/ 467 w 578"/>
                  <a:gd name="T75" fmla="*/ 280 h 509"/>
                  <a:gd name="T76" fmla="*/ 476 w 578"/>
                  <a:gd name="T77" fmla="*/ 297 h 509"/>
                  <a:gd name="T78" fmla="*/ 484 w 578"/>
                  <a:gd name="T79" fmla="*/ 314 h 509"/>
                  <a:gd name="T80" fmla="*/ 493 w 578"/>
                  <a:gd name="T81" fmla="*/ 331 h 509"/>
                  <a:gd name="T82" fmla="*/ 459 w 578"/>
                  <a:gd name="T83" fmla="*/ 339 h 509"/>
                  <a:gd name="T84" fmla="*/ 459 w 578"/>
                  <a:gd name="T85" fmla="*/ 365 h 509"/>
                  <a:gd name="T86" fmla="*/ 476 w 578"/>
                  <a:gd name="T87" fmla="*/ 373 h 509"/>
                  <a:gd name="T88" fmla="*/ 518 w 578"/>
                  <a:gd name="T89" fmla="*/ 373 h 509"/>
                  <a:gd name="T90" fmla="*/ 510 w 578"/>
                  <a:gd name="T91" fmla="*/ 407 h 509"/>
                  <a:gd name="T92" fmla="*/ 493 w 578"/>
                  <a:gd name="T93" fmla="*/ 415 h 509"/>
                  <a:gd name="T94" fmla="*/ 535 w 578"/>
                  <a:gd name="T95" fmla="*/ 449 h 509"/>
                  <a:gd name="T96" fmla="*/ 569 w 578"/>
                  <a:gd name="T97" fmla="*/ 475 h 509"/>
                  <a:gd name="T98" fmla="*/ 552 w 578"/>
                  <a:gd name="T99" fmla="*/ 492 h 509"/>
                  <a:gd name="T100" fmla="*/ 527 w 578"/>
                  <a:gd name="T101" fmla="*/ 466 h 509"/>
                  <a:gd name="T102" fmla="*/ 467 w 578"/>
                  <a:gd name="T103" fmla="*/ 441 h 509"/>
                  <a:gd name="T104" fmla="*/ 459 w 578"/>
                  <a:gd name="T105" fmla="*/ 449 h 509"/>
                  <a:gd name="T106" fmla="*/ 459 w 578"/>
                  <a:gd name="T107" fmla="*/ 483 h 509"/>
                  <a:gd name="T108" fmla="*/ 416 w 578"/>
                  <a:gd name="T109" fmla="*/ 466 h 509"/>
                  <a:gd name="T110" fmla="*/ 391 w 578"/>
                  <a:gd name="T111" fmla="*/ 483 h 509"/>
                  <a:gd name="T112" fmla="*/ 374 w 578"/>
                  <a:gd name="T113" fmla="*/ 475 h 509"/>
                  <a:gd name="T114" fmla="*/ 289 w 578"/>
                  <a:gd name="T115" fmla="*/ 441 h 509"/>
                  <a:gd name="T116" fmla="*/ 255 w 578"/>
                  <a:gd name="T117" fmla="*/ 407 h 509"/>
                  <a:gd name="T118" fmla="*/ 170 w 578"/>
                  <a:gd name="T119" fmla="*/ 441 h 509"/>
                  <a:gd name="T120" fmla="*/ 42 w 578"/>
                  <a:gd name="T121" fmla="*/ 381 h 509"/>
                  <a:gd name="T122" fmla="*/ 42 w 578"/>
                  <a:gd name="T123" fmla="*/ 365 h 50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78"/>
                  <a:gd name="T187" fmla="*/ 0 h 509"/>
                  <a:gd name="T188" fmla="*/ 578 w 578"/>
                  <a:gd name="T189" fmla="*/ 509 h 50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78" h="509">
                    <a:moveTo>
                      <a:pt x="42" y="365"/>
                    </a:moveTo>
                    <a:lnTo>
                      <a:pt x="42" y="356"/>
                    </a:lnTo>
                    <a:lnTo>
                      <a:pt x="42" y="348"/>
                    </a:lnTo>
                    <a:lnTo>
                      <a:pt x="42" y="339"/>
                    </a:lnTo>
                    <a:lnTo>
                      <a:pt x="42" y="331"/>
                    </a:lnTo>
                    <a:lnTo>
                      <a:pt x="42" y="322"/>
                    </a:lnTo>
                    <a:lnTo>
                      <a:pt x="42" y="314"/>
                    </a:lnTo>
                    <a:lnTo>
                      <a:pt x="51" y="314"/>
                    </a:lnTo>
                    <a:lnTo>
                      <a:pt x="42" y="314"/>
                    </a:lnTo>
                    <a:lnTo>
                      <a:pt x="51" y="314"/>
                    </a:lnTo>
                    <a:lnTo>
                      <a:pt x="51" y="305"/>
                    </a:lnTo>
                    <a:lnTo>
                      <a:pt x="51" y="297"/>
                    </a:lnTo>
                    <a:lnTo>
                      <a:pt x="59" y="297"/>
                    </a:lnTo>
                    <a:lnTo>
                      <a:pt x="59" y="288"/>
                    </a:lnTo>
                    <a:lnTo>
                      <a:pt x="59" y="280"/>
                    </a:lnTo>
                    <a:lnTo>
                      <a:pt x="59" y="271"/>
                    </a:lnTo>
                    <a:lnTo>
                      <a:pt x="59" y="263"/>
                    </a:lnTo>
                    <a:lnTo>
                      <a:pt x="68" y="263"/>
                    </a:lnTo>
                    <a:lnTo>
                      <a:pt x="59" y="254"/>
                    </a:lnTo>
                    <a:lnTo>
                      <a:pt x="59" y="246"/>
                    </a:lnTo>
                    <a:lnTo>
                      <a:pt x="59" y="237"/>
                    </a:lnTo>
                    <a:lnTo>
                      <a:pt x="59" y="246"/>
                    </a:lnTo>
                    <a:lnTo>
                      <a:pt x="51" y="237"/>
                    </a:lnTo>
                    <a:lnTo>
                      <a:pt x="51" y="229"/>
                    </a:lnTo>
                    <a:lnTo>
                      <a:pt x="42" y="229"/>
                    </a:lnTo>
                    <a:lnTo>
                      <a:pt x="42" y="220"/>
                    </a:lnTo>
                    <a:lnTo>
                      <a:pt x="51" y="220"/>
                    </a:lnTo>
                    <a:lnTo>
                      <a:pt x="42" y="220"/>
                    </a:lnTo>
                    <a:lnTo>
                      <a:pt x="42" y="212"/>
                    </a:lnTo>
                    <a:lnTo>
                      <a:pt x="42" y="204"/>
                    </a:lnTo>
                    <a:lnTo>
                      <a:pt x="34" y="204"/>
                    </a:lnTo>
                    <a:lnTo>
                      <a:pt x="42" y="204"/>
                    </a:lnTo>
                    <a:lnTo>
                      <a:pt x="42" y="195"/>
                    </a:lnTo>
                    <a:lnTo>
                      <a:pt x="34" y="195"/>
                    </a:lnTo>
                    <a:lnTo>
                      <a:pt x="26" y="195"/>
                    </a:lnTo>
                    <a:lnTo>
                      <a:pt x="26" y="187"/>
                    </a:lnTo>
                    <a:lnTo>
                      <a:pt x="26" y="178"/>
                    </a:lnTo>
                    <a:lnTo>
                      <a:pt x="34" y="178"/>
                    </a:lnTo>
                    <a:lnTo>
                      <a:pt x="26" y="178"/>
                    </a:lnTo>
                    <a:lnTo>
                      <a:pt x="26" y="170"/>
                    </a:lnTo>
                    <a:lnTo>
                      <a:pt x="26" y="161"/>
                    </a:lnTo>
                    <a:lnTo>
                      <a:pt x="26" y="153"/>
                    </a:lnTo>
                    <a:lnTo>
                      <a:pt x="17" y="153"/>
                    </a:lnTo>
                    <a:lnTo>
                      <a:pt x="9" y="144"/>
                    </a:lnTo>
                    <a:lnTo>
                      <a:pt x="9" y="136"/>
                    </a:lnTo>
                    <a:lnTo>
                      <a:pt x="0" y="136"/>
                    </a:lnTo>
                    <a:lnTo>
                      <a:pt x="0" y="110"/>
                    </a:lnTo>
                    <a:lnTo>
                      <a:pt x="0" y="85"/>
                    </a:lnTo>
                    <a:lnTo>
                      <a:pt x="0" y="51"/>
                    </a:lnTo>
                    <a:lnTo>
                      <a:pt x="0" y="26"/>
                    </a:lnTo>
                    <a:lnTo>
                      <a:pt x="0" y="9"/>
                    </a:lnTo>
                    <a:lnTo>
                      <a:pt x="26" y="9"/>
                    </a:lnTo>
                    <a:lnTo>
                      <a:pt x="59" y="9"/>
                    </a:lnTo>
                    <a:lnTo>
                      <a:pt x="85" y="9"/>
                    </a:lnTo>
                    <a:lnTo>
                      <a:pt x="110" y="0"/>
                    </a:lnTo>
                    <a:lnTo>
                      <a:pt x="144" y="0"/>
                    </a:lnTo>
                    <a:lnTo>
                      <a:pt x="212" y="0"/>
                    </a:lnTo>
                    <a:lnTo>
                      <a:pt x="280" y="0"/>
                    </a:lnTo>
                    <a:lnTo>
                      <a:pt x="297" y="0"/>
                    </a:lnTo>
                    <a:lnTo>
                      <a:pt x="306" y="0"/>
                    </a:lnTo>
                    <a:lnTo>
                      <a:pt x="306" y="9"/>
                    </a:lnTo>
                    <a:lnTo>
                      <a:pt x="314" y="9"/>
                    </a:lnTo>
                    <a:lnTo>
                      <a:pt x="314" y="0"/>
                    </a:lnTo>
                    <a:lnTo>
                      <a:pt x="314" y="17"/>
                    </a:lnTo>
                    <a:lnTo>
                      <a:pt x="314" y="26"/>
                    </a:lnTo>
                    <a:lnTo>
                      <a:pt x="314" y="34"/>
                    </a:lnTo>
                    <a:lnTo>
                      <a:pt x="323" y="34"/>
                    </a:lnTo>
                    <a:lnTo>
                      <a:pt x="314" y="43"/>
                    </a:lnTo>
                    <a:lnTo>
                      <a:pt x="314" y="51"/>
                    </a:lnTo>
                    <a:lnTo>
                      <a:pt x="323" y="51"/>
                    </a:lnTo>
                    <a:lnTo>
                      <a:pt x="323" y="43"/>
                    </a:lnTo>
                    <a:lnTo>
                      <a:pt x="331" y="43"/>
                    </a:lnTo>
                    <a:lnTo>
                      <a:pt x="323" y="51"/>
                    </a:lnTo>
                    <a:lnTo>
                      <a:pt x="323" y="59"/>
                    </a:lnTo>
                    <a:lnTo>
                      <a:pt x="331" y="59"/>
                    </a:lnTo>
                    <a:lnTo>
                      <a:pt x="323" y="59"/>
                    </a:lnTo>
                    <a:lnTo>
                      <a:pt x="314" y="59"/>
                    </a:lnTo>
                    <a:lnTo>
                      <a:pt x="323" y="68"/>
                    </a:lnTo>
                    <a:lnTo>
                      <a:pt x="331" y="68"/>
                    </a:lnTo>
                    <a:lnTo>
                      <a:pt x="331" y="76"/>
                    </a:lnTo>
                    <a:lnTo>
                      <a:pt x="340" y="85"/>
                    </a:lnTo>
                    <a:lnTo>
                      <a:pt x="340" y="76"/>
                    </a:lnTo>
                    <a:lnTo>
                      <a:pt x="340" y="85"/>
                    </a:lnTo>
                    <a:lnTo>
                      <a:pt x="331" y="85"/>
                    </a:lnTo>
                    <a:lnTo>
                      <a:pt x="331" y="93"/>
                    </a:lnTo>
                    <a:lnTo>
                      <a:pt x="323" y="93"/>
                    </a:lnTo>
                    <a:lnTo>
                      <a:pt x="323" y="102"/>
                    </a:lnTo>
                    <a:lnTo>
                      <a:pt x="323" y="93"/>
                    </a:lnTo>
                    <a:lnTo>
                      <a:pt x="314" y="102"/>
                    </a:lnTo>
                    <a:lnTo>
                      <a:pt x="314" y="110"/>
                    </a:lnTo>
                    <a:lnTo>
                      <a:pt x="323" y="110"/>
                    </a:lnTo>
                    <a:lnTo>
                      <a:pt x="323" y="102"/>
                    </a:lnTo>
                    <a:lnTo>
                      <a:pt x="331" y="102"/>
                    </a:lnTo>
                    <a:lnTo>
                      <a:pt x="331" y="110"/>
                    </a:lnTo>
                    <a:lnTo>
                      <a:pt x="323" y="110"/>
                    </a:lnTo>
                    <a:lnTo>
                      <a:pt x="323" y="119"/>
                    </a:lnTo>
                    <a:lnTo>
                      <a:pt x="314" y="119"/>
                    </a:lnTo>
                    <a:lnTo>
                      <a:pt x="323" y="119"/>
                    </a:lnTo>
                    <a:lnTo>
                      <a:pt x="323" y="127"/>
                    </a:lnTo>
                    <a:lnTo>
                      <a:pt x="314" y="127"/>
                    </a:lnTo>
                    <a:lnTo>
                      <a:pt x="314" y="136"/>
                    </a:lnTo>
                    <a:lnTo>
                      <a:pt x="306" y="144"/>
                    </a:lnTo>
                    <a:lnTo>
                      <a:pt x="306" y="153"/>
                    </a:lnTo>
                    <a:lnTo>
                      <a:pt x="306" y="144"/>
                    </a:lnTo>
                    <a:lnTo>
                      <a:pt x="297" y="144"/>
                    </a:lnTo>
                    <a:lnTo>
                      <a:pt x="297" y="153"/>
                    </a:lnTo>
                    <a:lnTo>
                      <a:pt x="297" y="161"/>
                    </a:lnTo>
                    <a:lnTo>
                      <a:pt x="306" y="153"/>
                    </a:lnTo>
                    <a:lnTo>
                      <a:pt x="306" y="161"/>
                    </a:lnTo>
                    <a:lnTo>
                      <a:pt x="297" y="161"/>
                    </a:lnTo>
                    <a:lnTo>
                      <a:pt x="289" y="161"/>
                    </a:lnTo>
                    <a:lnTo>
                      <a:pt x="289" y="170"/>
                    </a:lnTo>
                    <a:lnTo>
                      <a:pt x="289" y="178"/>
                    </a:lnTo>
                    <a:lnTo>
                      <a:pt x="280" y="170"/>
                    </a:lnTo>
                    <a:lnTo>
                      <a:pt x="280" y="178"/>
                    </a:lnTo>
                    <a:lnTo>
                      <a:pt x="289" y="178"/>
                    </a:lnTo>
                    <a:lnTo>
                      <a:pt x="289" y="187"/>
                    </a:lnTo>
                    <a:lnTo>
                      <a:pt x="280" y="187"/>
                    </a:lnTo>
                    <a:lnTo>
                      <a:pt x="280" y="195"/>
                    </a:lnTo>
                    <a:lnTo>
                      <a:pt x="289" y="204"/>
                    </a:lnTo>
                    <a:lnTo>
                      <a:pt x="289" y="212"/>
                    </a:lnTo>
                    <a:lnTo>
                      <a:pt x="280" y="212"/>
                    </a:lnTo>
                    <a:lnTo>
                      <a:pt x="280" y="204"/>
                    </a:lnTo>
                    <a:lnTo>
                      <a:pt x="272" y="204"/>
                    </a:lnTo>
                    <a:lnTo>
                      <a:pt x="280" y="204"/>
                    </a:lnTo>
                    <a:lnTo>
                      <a:pt x="280" y="212"/>
                    </a:lnTo>
                    <a:lnTo>
                      <a:pt x="280" y="220"/>
                    </a:lnTo>
                    <a:lnTo>
                      <a:pt x="272" y="220"/>
                    </a:lnTo>
                    <a:lnTo>
                      <a:pt x="263" y="220"/>
                    </a:lnTo>
                    <a:lnTo>
                      <a:pt x="272" y="229"/>
                    </a:lnTo>
                    <a:lnTo>
                      <a:pt x="272" y="237"/>
                    </a:lnTo>
                    <a:lnTo>
                      <a:pt x="280" y="246"/>
                    </a:lnTo>
                    <a:lnTo>
                      <a:pt x="280" y="254"/>
                    </a:lnTo>
                    <a:lnTo>
                      <a:pt x="272" y="254"/>
                    </a:lnTo>
                    <a:lnTo>
                      <a:pt x="323" y="254"/>
                    </a:lnTo>
                    <a:lnTo>
                      <a:pt x="331" y="254"/>
                    </a:lnTo>
                    <a:lnTo>
                      <a:pt x="357" y="254"/>
                    </a:lnTo>
                    <a:lnTo>
                      <a:pt x="391" y="254"/>
                    </a:lnTo>
                    <a:lnTo>
                      <a:pt x="408" y="246"/>
                    </a:lnTo>
                    <a:lnTo>
                      <a:pt x="425" y="246"/>
                    </a:lnTo>
                    <a:lnTo>
                      <a:pt x="467" y="246"/>
                    </a:lnTo>
                    <a:lnTo>
                      <a:pt x="476" y="246"/>
                    </a:lnTo>
                    <a:lnTo>
                      <a:pt x="484" y="246"/>
                    </a:lnTo>
                    <a:lnTo>
                      <a:pt x="476" y="246"/>
                    </a:lnTo>
                    <a:lnTo>
                      <a:pt x="476" y="254"/>
                    </a:lnTo>
                    <a:lnTo>
                      <a:pt x="476" y="263"/>
                    </a:lnTo>
                    <a:lnTo>
                      <a:pt x="476" y="271"/>
                    </a:lnTo>
                    <a:lnTo>
                      <a:pt x="467" y="271"/>
                    </a:lnTo>
                    <a:lnTo>
                      <a:pt x="476" y="280"/>
                    </a:lnTo>
                    <a:lnTo>
                      <a:pt x="467" y="280"/>
                    </a:lnTo>
                    <a:lnTo>
                      <a:pt x="467" y="288"/>
                    </a:lnTo>
                    <a:lnTo>
                      <a:pt x="476" y="288"/>
                    </a:lnTo>
                    <a:lnTo>
                      <a:pt x="476" y="297"/>
                    </a:lnTo>
                    <a:lnTo>
                      <a:pt x="476" y="305"/>
                    </a:lnTo>
                    <a:lnTo>
                      <a:pt x="484" y="305"/>
                    </a:lnTo>
                    <a:lnTo>
                      <a:pt x="484" y="314"/>
                    </a:lnTo>
                    <a:lnTo>
                      <a:pt x="493" y="314"/>
                    </a:lnTo>
                    <a:lnTo>
                      <a:pt x="493" y="322"/>
                    </a:lnTo>
                    <a:lnTo>
                      <a:pt x="493" y="331"/>
                    </a:lnTo>
                    <a:lnTo>
                      <a:pt x="501" y="331"/>
                    </a:lnTo>
                    <a:lnTo>
                      <a:pt x="493" y="331"/>
                    </a:lnTo>
                    <a:lnTo>
                      <a:pt x="493" y="339"/>
                    </a:lnTo>
                    <a:lnTo>
                      <a:pt x="501" y="339"/>
                    </a:lnTo>
                    <a:lnTo>
                      <a:pt x="501" y="348"/>
                    </a:lnTo>
                    <a:lnTo>
                      <a:pt x="484" y="348"/>
                    </a:lnTo>
                    <a:lnTo>
                      <a:pt x="459" y="339"/>
                    </a:lnTo>
                    <a:lnTo>
                      <a:pt x="450" y="331"/>
                    </a:lnTo>
                    <a:lnTo>
                      <a:pt x="425" y="331"/>
                    </a:lnTo>
                    <a:lnTo>
                      <a:pt x="425" y="339"/>
                    </a:lnTo>
                    <a:lnTo>
                      <a:pt x="408" y="356"/>
                    </a:lnTo>
                    <a:lnTo>
                      <a:pt x="416" y="365"/>
                    </a:lnTo>
                    <a:lnTo>
                      <a:pt x="425" y="373"/>
                    </a:lnTo>
                    <a:lnTo>
                      <a:pt x="442" y="373"/>
                    </a:lnTo>
                    <a:lnTo>
                      <a:pt x="459" y="365"/>
                    </a:lnTo>
                    <a:lnTo>
                      <a:pt x="467" y="356"/>
                    </a:lnTo>
                    <a:lnTo>
                      <a:pt x="476" y="356"/>
                    </a:lnTo>
                    <a:lnTo>
                      <a:pt x="484" y="356"/>
                    </a:lnTo>
                    <a:lnTo>
                      <a:pt x="493" y="348"/>
                    </a:lnTo>
                    <a:lnTo>
                      <a:pt x="493" y="356"/>
                    </a:lnTo>
                    <a:lnTo>
                      <a:pt x="493" y="365"/>
                    </a:lnTo>
                    <a:lnTo>
                      <a:pt x="476" y="373"/>
                    </a:lnTo>
                    <a:lnTo>
                      <a:pt x="476" y="381"/>
                    </a:lnTo>
                    <a:lnTo>
                      <a:pt x="493" y="373"/>
                    </a:lnTo>
                    <a:lnTo>
                      <a:pt x="493" y="390"/>
                    </a:lnTo>
                    <a:lnTo>
                      <a:pt x="501" y="390"/>
                    </a:lnTo>
                    <a:lnTo>
                      <a:pt x="501" y="381"/>
                    </a:lnTo>
                    <a:lnTo>
                      <a:pt x="501" y="373"/>
                    </a:lnTo>
                    <a:lnTo>
                      <a:pt x="518" y="365"/>
                    </a:lnTo>
                    <a:lnTo>
                      <a:pt x="518" y="373"/>
                    </a:lnTo>
                    <a:lnTo>
                      <a:pt x="527" y="373"/>
                    </a:lnTo>
                    <a:lnTo>
                      <a:pt x="518" y="381"/>
                    </a:lnTo>
                    <a:lnTo>
                      <a:pt x="527" y="390"/>
                    </a:lnTo>
                    <a:lnTo>
                      <a:pt x="527" y="398"/>
                    </a:lnTo>
                    <a:lnTo>
                      <a:pt x="518" y="390"/>
                    </a:lnTo>
                    <a:lnTo>
                      <a:pt x="510" y="407"/>
                    </a:lnTo>
                    <a:lnTo>
                      <a:pt x="501" y="398"/>
                    </a:lnTo>
                    <a:lnTo>
                      <a:pt x="501" y="407"/>
                    </a:lnTo>
                    <a:lnTo>
                      <a:pt x="518" y="415"/>
                    </a:lnTo>
                    <a:lnTo>
                      <a:pt x="501" y="415"/>
                    </a:lnTo>
                    <a:lnTo>
                      <a:pt x="493" y="407"/>
                    </a:lnTo>
                    <a:lnTo>
                      <a:pt x="493" y="415"/>
                    </a:lnTo>
                    <a:lnTo>
                      <a:pt x="501" y="424"/>
                    </a:lnTo>
                    <a:lnTo>
                      <a:pt x="493" y="415"/>
                    </a:lnTo>
                    <a:lnTo>
                      <a:pt x="493" y="424"/>
                    </a:lnTo>
                    <a:lnTo>
                      <a:pt x="484" y="424"/>
                    </a:lnTo>
                    <a:lnTo>
                      <a:pt x="510" y="441"/>
                    </a:lnTo>
                    <a:lnTo>
                      <a:pt x="518" y="449"/>
                    </a:lnTo>
                    <a:lnTo>
                      <a:pt x="535" y="449"/>
                    </a:lnTo>
                    <a:lnTo>
                      <a:pt x="535" y="458"/>
                    </a:lnTo>
                    <a:lnTo>
                      <a:pt x="544" y="449"/>
                    </a:lnTo>
                    <a:lnTo>
                      <a:pt x="544" y="458"/>
                    </a:lnTo>
                    <a:lnTo>
                      <a:pt x="552" y="449"/>
                    </a:lnTo>
                    <a:lnTo>
                      <a:pt x="561" y="458"/>
                    </a:lnTo>
                    <a:lnTo>
                      <a:pt x="561" y="466"/>
                    </a:lnTo>
                    <a:lnTo>
                      <a:pt x="569" y="466"/>
                    </a:lnTo>
                    <a:lnTo>
                      <a:pt x="569" y="475"/>
                    </a:lnTo>
                    <a:lnTo>
                      <a:pt x="578" y="475"/>
                    </a:lnTo>
                    <a:lnTo>
                      <a:pt x="569" y="483"/>
                    </a:lnTo>
                    <a:lnTo>
                      <a:pt x="561" y="475"/>
                    </a:lnTo>
                    <a:lnTo>
                      <a:pt x="561" y="483"/>
                    </a:lnTo>
                    <a:lnTo>
                      <a:pt x="561" y="492"/>
                    </a:lnTo>
                    <a:lnTo>
                      <a:pt x="552" y="483"/>
                    </a:lnTo>
                    <a:lnTo>
                      <a:pt x="552" y="492"/>
                    </a:lnTo>
                    <a:lnTo>
                      <a:pt x="535" y="509"/>
                    </a:lnTo>
                    <a:lnTo>
                      <a:pt x="544" y="475"/>
                    </a:lnTo>
                    <a:lnTo>
                      <a:pt x="535" y="483"/>
                    </a:lnTo>
                    <a:lnTo>
                      <a:pt x="527" y="475"/>
                    </a:lnTo>
                    <a:lnTo>
                      <a:pt x="527" y="466"/>
                    </a:lnTo>
                    <a:lnTo>
                      <a:pt x="518" y="466"/>
                    </a:lnTo>
                    <a:lnTo>
                      <a:pt x="510" y="466"/>
                    </a:lnTo>
                    <a:lnTo>
                      <a:pt x="510" y="458"/>
                    </a:lnTo>
                    <a:lnTo>
                      <a:pt x="484" y="458"/>
                    </a:lnTo>
                    <a:lnTo>
                      <a:pt x="493" y="449"/>
                    </a:lnTo>
                    <a:lnTo>
                      <a:pt x="484" y="449"/>
                    </a:lnTo>
                    <a:lnTo>
                      <a:pt x="484" y="441"/>
                    </a:lnTo>
                    <a:lnTo>
                      <a:pt x="467" y="441"/>
                    </a:lnTo>
                    <a:lnTo>
                      <a:pt x="459" y="441"/>
                    </a:lnTo>
                    <a:lnTo>
                      <a:pt x="450" y="432"/>
                    </a:lnTo>
                    <a:lnTo>
                      <a:pt x="442" y="432"/>
                    </a:lnTo>
                    <a:lnTo>
                      <a:pt x="442" y="424"/>
                    </a:lnTo>
                    <a:lnTo>
                      <a:pt x="442" y="432"/>
                    </a:lnTo>
                    <a:lnTo>
                      <a:pt x="442" y="441"/>
                    </a:lnTo>
                    <a:lnTo>
                      <a:pt x="459" y="449"/>
                    </a:lnTo>
                    <a:lnTo>
                      <a:pt x="459" y="458"/>
                    </a:lnTo>
                    <a:lnTo>
                      <a:pt x="459" y="466"/>
                    </a:lnTo>
                    <a:lnTo>
                      <a:pt x="450" y="466"/>
                    </a:lnTo>
                    <a:lnTo>
                      <a:pt x="459" y="475"/>
                    </a:lnTo>
                    <a:lnTo>
                      <a:pt x="459" y="483"/>
                    </a:lnTo>
                    <a:lnTo>
                      <a:pt x="442" y="492"/>
                    </a:lnTo>
                    <a:lnTo>
                      <a:pt x="433" y="483"/>
                    </a:lnTo>
                    <a:lnTo>
                      <a:pt x="433" y="475"/>
                    </a:lnTo>
                    <a:lnTo>
                      <a:pt x="433" y="466"/>
                    </a:lnTo>
                    <a:lnTo>
                      <a:pt x="433" y="475"/>
                    </a:lnTo>
                    <a:lnTo>
                      <a:pt x="425" y="466"/>
                    </a:lnTo>
                    <a:lnTo>
                      <a:pt x="416" y="466"/>
                    </a:lnTo>
                    <a:lnTo>
                      <a:pt x="416" y="458"/>
                    </a:lnTo>
                    <a:lnTo>
                      <a:pt x="408" y="466"/>
                    </a:lnTo>
                    <a:lnTo>
                      <a:pt x="391" y="466"/>
                    </a:lnTo>
                    <a:lnTo>
                      <a:pt x="399" y="475"/>
                    </a:lnTo>
                    <a:lnTo>
                      <a:pt x="391" y="475"/>
                    </a:lnTo>
                    <a:lnTo>
                      <a:pt x="391" y="483"/>
                    </a:lnTo>
                    <a:lnTo>
                      <a:pt x="391" y="492"/>
                    </a:lnTo>
                    <a:lnTo>
                      <a:pt x="374" y="492"/>
                    </a:lnTo>
                    <a:lnTo>
                      <a:pt x="374" y="483"/>
                    </a:lnTo>
                    <a:lnTo>
                      <a:pt x="365" y="492"/>
                    </a:lnTo>
                    <a:lnTo>
                      <a:pt x="357" y="483"/>
                    </a:lnTo>
                    <a:lnTo>
                      <a:pt x="374" y="483"/>
                    </a:lnTo>
                    <a:lnTo>
                      <a:pt x="374" y="475"/>
                    </a:lnTo>
                    <a:lnTo>
                      <a:pt x="365" y="475"/>
                    </a:lnTo>
                    <a:lnTo>
                      <a:pt x="357" y="466"/>
                    </a:lnTo>
                    <a:lnTo>
                      <a:pt x="340" y="466"/>
                    </a:lnTo>
                    <a:lnTo>
                      <a:pt x="323" y="458"/>
                    </a:lnTo>
                    <a:lnTo>
                      <a:pt x="323" y="449"/>
                    </a:lnTo>
                    <a:lnTo>
                      <a:pt x="297" y="441"/>
                    </a:lnTo>
                    <a:lnTo>
                      <a:pt x="289" y="441"/>
                    </a:lnTo>
                    <a:lnTo>
                      <a:pt x="289" y="432"/>
                    </a:lnTo>
                    <a:lnTo>
                      <a:pt x="280" y="432"/>
                    </a:lnTo>
                    <a:lnTo>
                      <a:pt x="280" y="415"/>
                    </a:lnTo>
                    <a:lnTo>
                      <a:pt x="255" y="424"/>
                    </a:lnTo>
                    <a:lnTo>
                      <a:pt x="246" y="415"/>
                    </a:lnTo>
                    <a:lnTo>
                      <a:pt x="255" y="407"/>
                    </a:lnTo>
                    <a:lnTo>
                      <a:pt x="255" y="415"/>
                    </a:lnTo>
                    <a:lnTo>
                      <a:pt x="255" y="407"/>
                    </a:lnTo>
                    <a:lnTo>
                      <a:pt x="238" y="407"/>
                    </a:lnTo>
                    <a:lnTo>
                      <a:pt x="221" y="424"/>
                    </a:lnTo>
                    <a:lnTo>
                      <a:pt x="221" y="415"/>
                    </a:lnTo>
                    <a:lnTo>
                      <a:pt x="212" y="415"/>
                    </a:lnTo>
                    <a:lnTo>
                      <a:pt x="229" y="441"/>
                    </a:lnTo>
                    <a:lnTo>
                      <a:pt x="204" y="449"/>
                    </a:lnTo>
                    <a:lnTo>
                      <a:pt x="170" y="441"/>
                    </a:lnTo>
                    <a:lnTo>
                      <a:pt x="102" y="415"/>
                    </a:lnTo>
                    <a:lnTo>
                      <a:pt x="42" y="424"/>
                    </a:lnTo>
                    <a:lnTo>
                      <a:pt x="34" y="424"/>
                    </a:lnTo>
                    <a:lnTo>
                      <a:pt x="26" y="415"/>
                    </a:lnTo>
                    <a:lnTo>
                      <a:pt x="34" y="415"/>
                    </a:lnTo>
                    <a:lnTo>
                      <a:pt x="42" y="390"/>
                    </a:lnTo>
                    <a:lnTo>
                      <a:pt x="42" y="381"/>
                    </a:lnTo>
                    <a:lnTo>
                      <a:pt x="42" y="373"/>
                    </a:lnTo>
                    <a:lnTo>
                      <a:pt x="51" y="373"/>
                    </a:lnTo>
                    <a:lnTo>
                      <a:pt x="42" y="373"/>
                    </a:lnTo>
                    <a:lnTo>
                      <a:pt x="42" y="365"/>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401" name="Freeform 400"/>
              <p:cNvSpPr>
                <a:spLocks/>
              </p:cNvSpPr>
              <p:nvPr/>
            </p:nvSpPr>
            <p:spPr bwMode="auto">
              <a:xfrm>
                <a:off x="3377" y="3351"/>
                <a:ext cx="34" cy="17"/>
              </a:xfrm>
              <a:custGeom>
                <a:avLst/>
                <a:gdLst>
                  <a:gd name="T0" fmla="*/ 0 w 34"/>
                  <a:gd name="T1" fmla="*/ 9 h 17"/>
                  <a:gd name="T2" fmla="*/ 8 w 34"/>
                  <a:gd name="T3" fmla="*/ 0 h 17"/>
                  <a:gd name="T4" fmla="*/ 25 w 34"/>
                  <a:gd name="T5" fmla="*/ 9 h 17"/>
                  <a:gd name="T6" fmla="*/ 34 w 34"/>
                  <a:gd name="T7" fmla="*/ 9 h 17"/>
                  <a:gd name="T8" fmla="*/ 25 w 34"/>
                  <a:gd name="T9" fmla="*/ 9 h 17"/>
                  <a:gd name="T10" fmla="*/ 25 w 34"/>
                  <a:gd name="T11" fmla="*/ 17 h 17"/>
                  <a:gd name="T12" fmla="*/ 17 w 34"/>
                  <a:gd name="T13" fmla="*/ 17 h 17"/>
                  <a:gd name="T14" fmla="*/ 0 w 34"/>
                  <a:gd name="T15" fmla="*/ 9 h 17"/>
                  <a:gd name="T16" fmla="*/ 0 60000 65536"/>
                  <a:gd name="T17" fmla="*/ 0 60000 65536"/>
                  <a:gd name="T18" fmla="*/ 0 60000 65536"/>
                  <a:gd name="T19" fmla="*/ 0 60000 65536"/>
                  <a:gd name="T20" fmla="*/ 0 60000 65536"/>
                  <a:gd name="T21" fmla="*/ 0 60000 65536"/>
                  <a:gd name="T22" fmla="*/ 0 60000 65536"/>
                  <a:gd name="T23" fmla="*/ 0 60000 65536"/>
                  <a:gd name="T24" fmla="*/ 0 w 34"/>
                  <a:gd name="T25" fmla="*/ 0 h 17"/>
                  <a:gd name="T26" fmla="*/ 34 w 34"/>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 h="17">
                    <a:moveTo>
                      <a:pt x="0" y="9"/>
                    </a:moveTo>
                    <a:lnTo>
                      <a:pt x="8" y="0"/>
                    </a:lnTo>
                    <a:lnTo>
                      <a:pt x="25" y="9"/>
                    </a:lnTo>
                    <a:lnTo>
                      <a:pt x="34" y="9"/>
                    </a:lnTo>
                    <a:lnTo>
                      <a:pt x="25" y="9"/>
                    </a:lnTo>
                    <a:lnTo>
                      <a:pt x="25" y="17"/>
                    </a:lnTo>
                    <a:lnTo>
                      <a:pt x="17" y="17"/>
                    </a:lnTo>
                    <a:lnTo>
                      <a:pt x="0" y="9"/>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402" name="Freeform 401"/>
              <p:cNvSpPr>
                <a:spLocks/>
              </p:cNvSpPr>
              <p:nvPr/>
            </p:nvSpPr>
            <p:spPr bwMode="auto">
              <a:xfrm>
                <a:off x="3453" y="3377"/>
                <a:ext cx="26" cy="25"/>
              </a:xfrm>
              <a:custGeom>
                <a:avLst/>
                <a:gdLst>
                  <a:gd name="T0" fmla="*/ 0 w 26"/>
                  <a:gd name="T1" fmla="*/ 8 h 25"/>
                  <a:gd name="T2" fmla="*/ 0 w 26"/>
                  <a:gd name="T3" fmla="*/ 8 h 25"/>
                  <a:gd name="T4" fmla="*/ 9 w 26"/>
                  <a:gd name="T5" fmla="*/ 0 h 25"/>
                  <a:gd name="T6" fmla="*/ 17 w 26"/>
                  <a:gd name="T7" fmla="*/ 17 h 25"/>
                  <a:gd name="T8" fmla="*/ 17 w 26"/>
                  <a:gd name="T9" fmla="*/ 8 h 25"/>
                  <a:gd name="T10" fmla="*/ 17 w 26"/>
                  <a:gd name="T11" fmla="*/ 17 h 25"/>
                  <a:gd name="T12" fmla="*/ 17 w 26"/>
                  <a:gd name="T13" fmla="*/ 17 h 25"/>
                  <a:gd name="T14" fmla="*/ 17 w 26"/>
                  <a:gd name="T15" fmla="*/ 17 h 25"/>
                  <a:gd name="T16" fmla="*/ 17 w 26"/>
                  <a:gd name="T17" fmla="*/ 17 h 25"/>
                  <a:gd name="T18" fmla="*/ 17 w 26"/>
                  <a:gd name="T19" fmla="*/ 17 h 25"/>
                  <a:gd name="T20" fmla="*/ 17 w 26"/>
                  <a:gd name="T21" fmla="*/ 17 h 25"/>
                  <a:gd name="T22" fmla="*/ 26 w 26"/>
                  <a:gd name="T23" fmla="*/ 17 h 25"/>
                  <a:gd name="T24" fmla="*/ 26 w 26"/>
                  <a:gd name="T25" fmla="*/ 25 h 25"/>
                  <a:gd name="T26" fmla="*/ 9 w 26"/>
                  <a:gd name="T27" fmla="*/ 17 h 25"/>
                  <a:gd name="T28" fmla="*/ 0 w 26"/>
                  <a:gd name="T29" fmla="*/ 8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
                  <a:gd name="T46" fmla="*/ 0 h 25"/>
                  <a:gd name="T47" fmla="*/ 26 w 26"/>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 h="25">
                    <a:moveTo>
                      <a:pt x="0" y="8"/>
                    </a:moveTo>
                    <a:lnTo>
                      <a:pt x="0" y="8"/>
                    </a:lnTo>
                    <a:lnTo>
                      <a:pt x="9" y="0"/>
                    </a:lnTo>
                    <a:lnTo>
                      <a:pt x="17" y="17"/>
                    </a:lnTo>
                    <a:lnTo>
                      <a:pt x="17" y="8"/>
                    </a:lnTo>
                    <a:lnTo>
                      <a:pt x="17" y="17"/>
                    </a:lnTo>
                    <a:lnTo>
                      <a:pt x="26" y="17"/>
                    </a:lnTo>
                    <a:lnTo>
                      <a:pt x="26" y="25"/>
                    </a:lnTo>
                    <a:lnTo>
                      <a:pt x="9" y="17"/>
                    </a:lnTo>
                    <a:lnTo>
                      <a:pt x="0" y="8"/>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403" name="Freeform 402"/>
              <p:cNvSpPr>
                <a:spLocks/>
              </p:cNvSpPr>
              <p:nvPr/>
            </p:nvSpPr>
            <p:spPr bwMode="auto">
              <a:xfrm>
                <a:off x="3479" y="3385"/>
                <a:ext cx="17" cy="17"/>
              </a:xfrm>
              <a:custGeom>
                <a:avLst/>
                <a:gdLst>
                  <a:gd name="T0" fmla="*/ 17 w 17"/>
                  <a:gd name="T1" fmla="*/ 9 h 17"/>
                  <a:gd name="T2" fmla="*/ 17 w 17"/>
                  <a:gd name="T3" fmla="*/ 9 h 17"/>
                  <a:gd name="T4" fmla="*/ 17 w 17"/>
                  <a:gd name="T5" fmla="*/ 9 h 17"/>
                  <a:gd name="T6" fmla="*/ 17 w 17"/>
                  <a:gd name="T7" fmla="*/ 9 h 17"/>
                  <a:gd name="T8" fmla="*/ 17 w 17"/>
                  <a:gd name="T9" fmla="*/ 17 h 17"/>
                  <a:gd name="T10" fmla="*/ 17 w 17"/>
                  <a:gd name="T11" fmla="*/ 17 h 17"/>
                  <a:gd name="T12" fmla="*/ 17 w 17"/>
                  <a:gd name="T13" fmla="*/ 17 h 17"/>
                  <a:gd name="T14" fmla="*/ 8 w 17"/>
                  <a:gd name="T15" fmla="*/ 17 h 17"/>
                  <a:gd name="T16" fmla="*/ 8 w 17"/>
                  <a:gd name="T17" fmla="*/ 17 h 17"/>
                  <a:gd name="T18" fmla="*/ 8 w 17"/>
                  <a:gd name="T19" fmla="*/ 17 h 17"/>
                  <a:gd name="T20" fmla="*/ 8 w 17"/>
                  <a:gd name="T21" fmla="*/ 9 h 17"/>
                  <a:gd name="T22" fmla="*/ 0 w 17"/>
                  <a:gd name="T23" fmla="*/ 9 h 17"/>
                  <a:gd name="T24" fmla="*/ 8 w 17"/>
                  <a:gd name="T25" fmla="*/ 17 h 17"/>
                  <a:gd name="T26" fmla="*/ 0 w 17"/>
                  <a:gd name="T27" fmla="*/ 17 h 17"/>
                  <a:gd name="T28" fmla="*/ 0 w 17"/>
                  <a:gd name="T29" fmla="*/ 9 h 17"/>
                  <a:gd name="T30" fmla="*/ 8 w 17"/>
                  <a:gd name="T31" fmla="*/ 9 h 17"/>
                  <a:gd name="T32" fmla="*/ 8 w 17"/>
                  <a:gd name="T33" fmla="*/ 0 h 17"/>
                  <a:gd name="T34" fmla="*/ 17 w 17"/>
                  <a:gd name="T35" fmla="*/ 9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
                  <a:gd name="T55" fmla="*/ 0 h 17"/>
                  <a:gd name="T56" fmla="*/ 17 w 17"/>
                  <a:gd name="T57" fmla="*/ 17 h 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 h="17">
                    <a:moveTo>
                      <a:pt x="17" y="9"/>
                    </a:moveTo>
                    <a:lnTo>
                      <a:pt x="17" y="9"/>
                    </a:lnTo>
                    <a:lnTo>
                      <a:pt x="17" y="17"/>
                    </a:lnTo>
                    <a:lnTo>
                      <a:pt x="8" y="17"/>
                    </a:lnTo>
                    <a:lnTo>
                      <a:pt x="8" y="9"/>
                    </a:lnTo>
                    <a:lnTo>
                      <a:pt x="0" y="9"/>
                    </a:lnTo>
                    <a:lnTo>
                      <a:pt x="8" y="17"/>
                    </a:lnTo>
                    <a:lnTo>
                      <a:pt x="0" y="17"/>
                    </a:lnTo>
                    <a:lnTo>
                      <a:pt x="0" y="9"/>
                    </a:lnTo>
                    <a:lnTo>
                      <a:pt x="8" y="9"/>
                    </a:lnTo>
                    <a:lnTo>
                      <a:pt x="8" y="0"/>
                    </a:lnTo>
                    <a:lnTo>
                      <a:pt x="17" y="9"/>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404" name="Freeform 403"/>
              <p:cNvSpPr>
                <a:spLocks/>
              </p:cNvSpPr>
              <p:nvPr/>
            </p:nvSpPr>
            <p:spPr bwMode="auto">
              <a:xfrm>
                <a:off x="3852" y="3097"/>
                <a:ext cx="918" cy="695"/>
              </a:xfrm>
              <a:custGeom>
                <a:avLst/>
                <a:gdLst>
                  <a:gd name="T0" fmla="*/ 799 w 918"/>
                  <a:gd name="T1" fmla="*/ 280 h 695"/>
                  <a:gd name="T2" fmla="*/ 858 w 918"/>
                  <a:gd name="T3" fmla="*/ 381 h 695"/>
                  <a:gd name="T4" fmla="*/ 867 w 918"/>
                  <a:gd name="T5" fmla="*/ 424 h 695"/>
                  <a:gd name="T6" fmla="*/ 901 w 918"/>
                  <a:gd name="T7" fmla="*/ 449 h 695"/>
                  <a:gd name="T8" fmla="*/ 909 w 918"/>
                  <a:gd name="T9" fmla="*/ 627 h 695"/>
                  <a:gd name="T10" fmla="*/ 884 w 918"/>
                  <a:gd name="T11" fmla="*/ 678 h 695"/>
                  <a:gd name="T12" fmla="*/ 816 w 918"/>
                  <a:gd name="T13" fmla="*/ 695 h 695"/>
                  <a:gd name="T14" fmla="*/ 841 w 918"/>
                  <a:gd name="T15" fmla="*/ 678 h 695"/>
                  <a:gd name="T16" fmla="*/ 790 w 918"/>
                  <a:gd name="T17" fmla="*/ 619 h 695"/>
                  <a:gd name="T18" fmla="*/ 722 w 918"/>
                  <a:gd name="T19" fmla="*/ 568 h 695"/>
                  <a:gd name="T20" fmla="*/ 705 w 918"/>
                  <a:gd name="T21" fmla="*/ 542 h 695"/>
                  <a:gd name="T22" fmla="*/ 688 w 918"/>
                  <a:gd name="T23" fmla="*/ 542 h 695"/>
                  <a:gd name="T24" fmla="*/ 688 w 918"/>
                  <a:gd name="T25" fmla="*/ 483 h 695"/>
                  <a:gd name="T26" fmla="*/ 654 w 918"/>
                  <a:gd name="T27" fmla="*/ 483 h 695"/>
                  <a:gd name="T28" fmla="*/ 654 w 918"/>
                  <a:gd name="T29" fmla="*/ 508 h 695"/>
                  <a:gd name="T30" fmla="*/ 646 w 918"/>
                  <a:gd name="T31" fmla="*/ 492 h 695"/>
                  <a:gd name="T32" fmla="*/ 620 w 918"/>
                  <a:gd name="T33" fmla="*/ 449 h 695"/>
                  <a:gd name="T34" fmla="*/ 595 w 918"/>
                  <a:gd name="T35" fmla="*/ 424 h 695"/>
                  <a:gd name="T36" fmla="*/ 603 w 918"/>
                  <a:gd name="T37" fmla="*/ 424 h 695"/>
                  <a:gd name="T38" fmla="*/ 612 w 918"/>
                  <a:gd name="T39" fmla="*/ 407 h 695"/>
                  <a:gd name="T40" fmla="*/ 612 w 918"/>
                  <a:gd name="T41" fmla="*/ 381 h 695"/>
                  <a:gd name="T42" fmla="*/ 586 w 918"/>
                  <a:gd name="T43" fmla="*/ 364 h 695"/>
                  <a:gd name="T44" fmla="*/ 595 w 918"/>
                  <a:gd name="T45" fmla="*/ 381 h 695"/>
                  <a:gd name="T46" fmla="*/ 586 w 918"/>
                  <a:gd name="T47" fmla="*/ 407 h 695"/>
                  <a:gd name="T48" fmla="*/ 578 w 918"/>
                  <a:gd name="T49" fmla="*/ 263 h 695"/>
                  <a:gd name="T50" fmla="*/ 527 w 918"/>
                  <a:gd name="T51" fmla="*/ 220 h 695"/>
                  <a:gd name="T52" fmla="*/ 502 w 918"/>
                  <a:gd name="T53" fmla="*/ 195 h 695"/>
                  <a:gd name="T54" fmla="*/ 408 w 918"/>
                  <a:gd name="T55" fmla="*/ 127 h 695"/>
                  <a:gd name="T56" fmla="*/ 366 w 918"/>
                  <a:gd name="T57" fmla="*/ 144 h 695"/>
                  <a:gd name="T58" fmla="*/ 357 w 918"/>
                  <a:gd name="T59" fmla="*/ 153 h 695"/>
                  <a:gd name="T60" fmla="*/ 264 w 918"/>
                  <a:gd name="T61" fmla="*/ 195 h 695"/>
                  <a:gd name="T62" fmla="*/ 264 w 918"/>
                  <a:gd name="T63" fmla="*/ 195 h 695"/>
                  <a:gd name="T64" fmla="*/ 230 w 918"/>
                  <a:gd name="T65" fmla="*/ 144 h 695"/>
                  <a:gd name="T66" fmla="*/ 255 w 918"/>
                  <a:gd name="T67" fmla="*/ 144 h 695"/>
                  <a:gd name="T68" fmla="*/ 221 w 918"/>
                  <a:gd name="T69" fmla="*/ 127 h 695"/>
                  <a:gd name="T70" fmla="*/ 204 w 918"/>
                  <a:gd name="T71" fmla="*/ 119 h 695"/>
                  <a:gd name="T72" fmla="*/ 136 w 918"/>
                  <a:gd name="T73" fmla="*/ 119 h 695"/>
                  <a:gd name="T74" fmla="*/ 170 w 918"/>
                  <a:gd name="T75" fmla="*/ 110 h 695"/>
                  <a:gd name="T76" fmla="*/ 111 w 918"/>
                  <a:gd name="T77" fmla="*/ 110 h 695"/>
                  <a:gd name="T78" fmla="*/ 68 w 918"/>
                  <a:gd name="T79" fmla="*/ 93 h 695"/>
                  <a:gd name="T80" fmla="*/ 51 w 918"/>
                  <a:gd name="T81" fmla="*/ 110 h 695"/>
                  <a:gd name="T82" fmla="*/ 34 w 918"/>
                  <a:gd name="T83" fmla="*/ 119 h 695"/>
                  <a:gd name="T84" fmla="*/ 26 w 918"/>
                  <a:gd name="T85" fmla="*/ 93 h 695"/>
                  <a:gd name="T86" fmla="*/ 0 w 918"/>
                  <a:gd name="T87" fmla="*/ 68 h 695"/>
                  <a:gd name="T88" fmla="*/ 85 w 918"/>
                  <a:gd name="T89" fmla="*/ 42 h 695"/>
                  <a:gd name="T90" fmla="*/ 230 w 918"/>
                  <a:gd name="T91" fmla="*/ 26 h 695"/>
                  <a:gd name="T92" fmla="*/ 289 w 918"/>
                  <a:gd name="T93" fmla="*/ 26 h 695"/>
                  <a:gd name="T94" fmla="*/ 298 w 918"/>
                  <a:gd name="T95" fmla="*/ 51 h 695"/>
                  <a:gd name="T96" fmla="*/ 366 w 918"/>
                  <a:gd name="T97" fmla="*/ 51 h 695"/>
                  <a:gd name="T98" fmla="*/ 476 w 918"/>
                  <a:gd name="T99" fmla="*/ 42 h 695"/>
                  <a:gd name="T100" fmla="*/ 569 w 918"/>
                  <a:gd name="T101" fmla="*/ 34 h 695"/>
                  <a:gd name="T102" fmla="*/ 595 w 918"/>
                  <a:gd name="T103" fmla="*/ 42 h 695"/>
                  <a:gd name="T104" fmla="*/ 620 w 918"/>
                  <a:gd name="T105" fmla="*/ 59 h 695"/>
                  <a:gd name="T106" fmla="*/ 612 w 918"/>
                  <a:gd name="T107" fmla="*/ 26 h 695"/>
                  <a:gd name="T108" fmla="*/ 612 w 918"/>
                  <a:gd name="T109" fmla="*/ 9 h 695"/>
                  <a:gd name="T110" fmla="*/ 620 w 918"/>
                  <a:gd name="T111" fmla="*/ 0 h 695"/>
                  <a:gd name="T112" fmla="*/ 646 w 918"/>
                  <a:gd name="T113" fmla="*/ 0 h 695"/>
                  <a:gd name="T114" fmla="*/ 654 w 918"/>
                  <a:gd name="T115" fmla="*/ 9 h 695"/>
                  <a:gd name="T116" fmla="*/ 680 w 918"/>
                  <a:gd name="T117" fmla="*/ 34 h 695"/>
                  <a:gd name="T118" fmla="*/ 705 w 918"/>
                  <a:gd name="T119" fmla="*/ 110 h 695"/>
                  <a:gd name="T120" fmla="*/ 790 w 918"/>
                  <a:gd name="T121" fmla="*/ 237 h 69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18"/>
                  <a:gd name="T184" fmla="*/ 0 h 695"/>
                  <a:gd name="T185" fmla="*/ 918 w 918"/>
                  <a:gd name="T186" fmla="*/ 695 h 69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18" h="695">
                    <a:moveTo>
                      <a:pt x="790" y="237"/>
                    </a:moveTo>
                    <a:lnTo>
                      <a:pt x="790" y="246"/>
                    </a:lnTo>
                    <a:lnTo>
                      <a:pt x="782" y="237"/>
                    </a:lnTo>
                    <a:lnTo>
                      <a:pt x="799" y="280"/>
                    </a:lnTo>
                    <a:lnTo>
                      <a:pt x="841" y="348"/>
                    </a:lnTo>
                    <a:lnTo>
                      <a:pt x="850" y="364"/>
                    </a:lnTo>
                    <a:lnTo>
                      <a:pt x="858" y="381"/>
                    </a:lnTo>
                    <a:lnTo>
                      <a:pt x="884" y="415"/>
                    </a:lnTo>
                    <a:lnTo>
                      <a:pt x="884" y="424"/>
                    </a:lnTo>
                    <a:lnTo>
                      <a:pt x="875" y="424"/>
                    </a:lnTo>
                    <a:lnTo>
                      <a:pt x="867" y="424"/>
                    </a:lnTo>
                    <a:lnTo>
                      <a:pt x="875" y="424"/>
                    </a:lnTo>
                    <a:lnTo>
                      <a:pt x="884" y="424"/>
                    </a:lnTo>
                    <a:lnTo>
                      <a:pt x="892" y="432"/>
                    </a:lnTo>
                    <a:lnTo>
                      <a:pt x="901" y="449"/>
                    </a:lnTo>
                    <a:lnTo>
                      <a:pt x="909" y="475"/>
                    </a:lnTo>
                    <a:lnTo>
                      <a:pt x="918" y="534"/>
                    </a:lnTo>
                    <a:lnTo>
                      <a:pt x="918" y="576"/>
                    </a:lnTo>
                    <a:lnTo>
                      <a:pt x="918" y="602"/>
                    </a:lnTo>
                    <a:lnTo>
                      <a:pt x="909" y="627"/>
                    </a:lnTo>
                    <a:lnTo>
                      <a:pt x="909" y="636"/>
                    </a:lnTo>
                    <a:lnTo>
                      <a:pt x="909" y="653"/>
                    </a:lnTo>
                    <a:lnTo>
                      <a:pt x="901" y="669"/>
                    </a:lnTo>
                    <a:lnTo>
                      <a:pt x="901" y="678"/>
                    </a:lnTo>
                    <a:lnTo>
                      <a:pt x="884" y="678"/>
                    </a:lnTo>
                    <a:lnTo>
                      <a:pt x="875" y="686"/>
                    </a:lnTo>
                    <a:lnTo>
                      <a:pt x="850" y="686"/>
                    </a:lnTo>
                    <a:lnTo>
                      <a:pt x="841" y="695"/>
                    </a:lnTo>
                    <a:lnTo>
                      <a:pt x="824" y="695"/>
                    </a:lnTo>
                    <a:lnTo>
                      <a:pt x="816" y="695"/>
                    </a:lnTo>
                    <a:lnTo>
                      <a:pt x="816" y="686"/>
                    </a:lnTo>
                    <a:lnTo>
                      <a:pt x="816" y="678"/>
                    </a:lnTo>
                    <a:lnTo>
                      <a:pt x="833" y="686"/>
                    </a:lnTo>
                    <a:lnTo>
                      <a:pt x="841" y="686"/>
                    </a:lnTo>
                    <a:lnTo>
                      <a:pt x="841" y="678"/>
                    </a:lnTo>
                    <a:lnTo>
                      <a:pt x="833" y="669"/>
                    </a:lnTo>
                    <a:lnTo>
                      <a:pt x="816" y="669"/>
                    </a:lnTo>
                    <a:lnTo>
                      <a:pt x="799" y="636"/>
                    </a:lnTo>
                    <a:lnTo>
                      <a:pt x="799" y="627"/>
                    </a:lnTo>
                    <a:lnTo>
                      <a:pt x="790" y="619"/>
                    </a:lnTo>
                    <a:lnTo>
                      <a:pt x="756" y="610"/>
                    </a:lnTo>
                    <a:lnTo>
                      <a:pt x="739" y="610"/>
                    </a:lnTo>
                    <a:lnTo>
                      <a:pt x="739" y="602"/>
                    </a:lnTo>
                    <a:lnTo>
                      <a:pt x="722" y="593"/>
                    </a:lnTo>
                    <a:lnTo>
                      <a:pt x="722" y="568"/>
                    </a:lnTo>
                    <a:lnTo>
                      <a:pt x="714" y="559"/>
                    </a:lnTo>
                    <a:lnTo>
                      <a:pt x="714" y="551"/>
                    </a:lnTo>
                    <a:lnTo>
                      <a:pt x="705" y="551"/>
                    </a:lnTo>
                    <a:lnTo>
                      <a:pt x="697" y="542"/>
                    </a:lnTo>
                    <a:lnTo>
                      <a:pt x="705" y="542"/>
                    </a:lnTo>
                    <a:lnTo>
                      <a:pt x="705" y="525"/>
                    </a:lnTo>
                    <a:lnTo>
                      <a:pt x="714" y="517"/>
                    </a:lnTo>
                    <a:lnTo>
                      <a:pt x="705" y="525"/>
                    </a:lnTo>
                    <a:lnTo>
                      <a:pt x="697" y="534"/>
                    </a:lnTo>
                    <a:lnTo>
                      <a:pt x="688" y="542"/>
                    </a:lnTo>
                    <a:lnTo>
                      <a:pt x="680" y="517"/>
                    </a:lnTo>
                    <a:lnTo>
                      <a:pt x="680" y="508"/>
                    </a:lnTo>
                    <a:lnTo>
                      <a:pt x="680" y="500"/>
                    </a:lnTo>
                    <a:lnTo>
                      <a:pt x="671" y="492"/>
                    </a:lnTo>
                    <a:lnTo>
                      <a:pt x="688" y="483"/>
                    </a:lnTo>
                    <a:lnTo>
                      <a:pt x="688" y="475"/>
                    </a:lnTo>
                    <a:lnTo>
                      <a:pt x="680" y="483"/>
                    </a:lnTo>
                    <a:lnTo>
                      <a:pt x="671" y="492"/>
                    </a:lnTo>
                    <a:lnTo>
                      <a:pt x="654" y="483"/>
                    </a:lnTo>
                    <a:lnTo>
                      <a:pt x="663" y="492"/>
                    </a:lnTo>
                    <a:lnTo>
                      <a:pt x="671" y="508"/>
                    </a:lnTo>
                    <a:lnTo>
                      <a:pt x="654" y="508"/>
                    </a:lnTo>
                    <a:lnTo>
                      <a:pt x="646" y="492"/>
                    </a:lnTo>
                    <a:lnTo>
                      <a:pt x="637" y="492"/>
                    </a:lnTo>
                    <a:lnTo>
                      <a:pt x="646" y="492"/>
                    </a:lnTo>
                    <a:lnTo>
                      <a:pt x="646" y="500"/>
                    </a:lnTo>
                    <a:lnTo>
                      <a:pt x="646" y="492"/>
                    </a:lnTo>
                    <a:lnTo>
                      <a:pt x="620" y="458"/>
                    </a:lnTo>
                    <a:lnTo>
                      <a:pt x="620" y="466"/>
                    </a:lnTo>
                    <a:lnTo>
                      <a:pt x="612" y="458"/>
                    </a:lnTo>
                    <a:lnTo>
                      <a:pt x="620" y="449"/>
                    </a:lnTo>
                    <a:lnTo>
                      <a:pt x="612" y="441"/>
                    </a:lnTo>
                    <a:lnTo>
                      <a:pt x="595" y="432"/>
                    </a:lnTo>
                    <a:lnTo>
                      <a:pt x="603" y="432"/>
                    </a:lnTo>
                    <a:lnTo>
                      <a:pt x="595" y="424"/>
                    </a:lnTo>
                    <a:lnTo>
                      <a:pt x="620" y="432"/>
                    </a:lnTo>
                    <a:lnTo>
                      <a:pt x="620" y="424"/>
                    </a:lnTo>
                    <a:lnTo>
                      <a:pt x="629" y="424"/>
                    </a:lnTo>
                    <a:lnTo>
                      <a:pt x="612" y="424"/>
                    </a:lnTo>
                    <a:lnTo>
                      <a:pt x="603" y="424"/>
                    </a:lnTo>
                    <a:lnTo>
                      <a:pt x="612" y="424"/>
                    </a:lnTo>
                    <a:lnTo>
                      <a:pt x="612" y="415"/>
                    </a:lnTo>
                    <a:lnTo>
                      <a:pt x="603" y="424"/>
                    </a:lnTo>
                    <a:lnTo>
                      <a:pt x="612" y="415"/>
                    </a:lnTo>
                    <a:lnTo>
                      <a:pt x="612" y="407"/>
                    </a:lnTo>
                    <a:lnTo>
                      <a:pt x="620" y="390"/>
                    </a:lnTo>
                    <a:lnTo>
                      <a:pt x="620" y="373"/>
                    </a:lnTo>
                    <a:lnTo>
                      <a:pt x="612" y="373"/>
                    </a:lnTo>
                    <a:lnTo>
                      <a:pt x="612" y="390"/>
                    </a:lnTo>
                    <a:lnTo>
                      <a:pt x="612" y="381"/>
                    </a:lnTo>
                    <a:lnTo>
                      <a:pt x="603" y="373"/>
                    </a:lnTo>
                    <a:lnTo>
                      <a:pt x="595" y="364"/>
                    </a:lnTo>
                    <a:lnTo>
                      <a:pt x="586" y="364"/>
                    </a:lnTo>
                    <a:lnTo>
                      <a:pt x="586" y="373"/>
                    </a:lnTo>
                    <a:lnTo>
                      <a:pt x="595" y="373"/>
                    </a:lnTo>
                    <a:lnTo>
                      <a:pt x="586" y="373"/>
                    </a:lnTo>
                    <a:lnTo>
                      <a:pt x="603" y="381"/>
                    </a:lnTo>
                    <a:lnTo>
                      <a:pt x="595" y="381"/>
                    </a:lnTo>
                    <a:lnTo>
                      <a:pt x="595" y="398"/>
                    </a:lnTo>
                    <a:lnTo>
                      <a:pt x="595" y="407"/>
                    </a:lnTo>
                    <a:lnTo>
                      <a:pt x="578" y="390"/>
                    </a:lnTo>
                    <a:lnTo>
                      <a:pt x="586" y="407"/>
                    </a:lnTo>
                    <a:lnTo>
                      <a:pt x="569" y="390"/>
                    </a:lnTo>
                    <a:lnTo>
                      <a:pt x="578" y="348"/>
                    </a:lnTo>
                    <a:lnTo>
                      <a:pt x="586" y="314"/>
                    </a:lnTo>
                    <a:lnTo>
                      <a:pt x="578" y="280"/>
                    </a:lnTo>
                    <a:lnTo>
                      <a:pt x="578" y="263"/>
                    </a:lnTo>
                    <a:lnTo>
                      <a:pt x="578" y="254"/>
                    </a:lnTo>
                    <a:lnTo>
                      <a:pt x="561" y="237"/>
                    </a:lnTo>
                    <a:lnTo>
                      <a:pt x="552" y="220"/>
                    </a:lnTo>
                    <a:lnTo>
                      <a:pt x="527" y="220"/>
                    </a:lnTo>
                    <a:lnTo>
                      <a:pt x="527" y="212"/>
                    </a:lnTo>
                    <a:lnTo>
                      <a:pt x="519" y="212"/>
                    </a:lnTo>
                    <a:lnTo>
                      <a:pt x="519" y="203"/>
                    </a:lnTo>
                    <a:lnTo>
                      <a:pt x="510" y="203"/>
                    </a:lnTo>
                    <a:lnTo>
                      <a:pt x="502" y="195"/>
                    </a:lnTo>
                    <a:lnTo>
                      <a:pt x="485" y="187"/>
                    </a:lnTo>
                    <a:lnTo>
                      <a:pt x="476" y="170"/>
                    </a:lnTo>
                    <a:lnTo>
                      <a:pt x="459" y="161"/>
                    </a:lnTo>
                    <a:lnTo>
                      <a:pt x="451" y="144"/>
                    </a:lnTo>
                    <a:lnTo>
                      <a:pt x="408" y="127"/>
                    </a:lnTo>
                    <a:lnTo>
                      <a:pt x="400" y="119"/>
                    </a:lnTo>
                    <a:lnTo>
                      <a:pt x="391" y="127"/>
                    </a:lnTo>
                    <a:lnTo>
                      <a:pt x="383" y="127"/>
                    </a:lnTo>
                    <a:lnTo>
                      <a:pt x="366" y="127"/>
                    </a:lnTo>
                    <a:lnTo>
                      <a:pt x="366" y="144"/>
                    </a:lnTo>
                    <a:lnTo>
                      <a:pt x="357" y="144"/>
                    </a:lnTo>
                    <a:lnTo>
                      <a:pt x="374" y="144"/>
                    </a:lnTo>
                    <a:lnTo>
                      <a:pt x="374" y="153"/>
                    </a:lnTo>
                    <a:lnTo>
                      <a:pt x="357" y="153"/>
                    </a:lnTo>
                    <a:lnTo>
                      <a:pt x="315" y="178"/>
                    </a:lnTo>
                    <a:lnTo>
                      <a:pt x="306" y="178"/>
                    </a:lnTo>
                    <a:lnTo>
                      <a:pt x="306" y="187"/>
                    </a:lnTo>
                    <a:lnTo>
                      <a:pt x="281" y="187"/>
                    </a:lnTo>
                    <a:lnTo>
                      <a:pt x="264" y="195"/>
                    </a:lnTo>
                    <a:lnTo>
                      <a:pt x="255" y="178"/>
                    </a:lnTo>
                    <a:lnTo>
                      <a:pt x="255" y="170"/>
                    </a:lnTo>
                    <a:lnTo>
                      <a:pt x="255" y="178"/>
                    </a:lnTo>
                    <a:lnTo>
                      <a:pt x="264" y="195"/>
                    </a:lnTo>
                    <a:lnTo>
                      <a:pt x="272" y="187"/>
                    </a:lnTo>
                    <a:lnTo>
                      <a:pt x="264" y="178"/>
                    </a:lnTo>
                    <a:lnTo>
                      <a:pt x="255" y="161"/>
                    </a:lnTo>
                    <a:lnTo>
                      <a:pt x="230" y="144"/>
                    </a:lnTo>
                    <a:lnTo>
                      <a:pt x="247" y="153"/>
                    </a:lnTo>
                    <a:lnTo>
                      <a:pt x="255" y="153"/>
                    </a:lnTo>
                    <a:lnTo>
                      <a:pt x="247" y="144"/>
                    </a:lnTo>
                    <a:lnTo>
                      <a:pt x="255" y="153"/>
                    </a:lnTo>
                    <a:lnTo>
                      <a:pt x="255" y="144"/>
                    </a:lnTo>
                    <a:lnTo>
                      <a:pt x="247" y="144"/>
                    </a:lnTo>
                    <a:lnTo>
                      <a:pt x="238" y="136"/>
                    </a:lnTo>
                    <a:lnTo>
                      <a:pt x="221" y="136"/>
                    </a:lnTo>
                    <a:lnTo>
                      <a:pt x="221" y="127"/>
                    </a:lnTo>
                    <a:lnTo>
                      <a:pt x="230" y="119"/>
                    </a:lnTo>
                    <a:lnTo>
                      <a:pt x="213" y="119"/>
                    </a:lnTo>
                    <a:lnTo>
                      <a:pt x="204" y="119"/>
                    </a:lnTo>
                    <a:lnTo>
                      <a:pt x="204" y="127"/>
                    </a:lnTo>
                    <a:lnTo>
                      <a:pt x="213" y="127"/>
                    </a:lnTo>
                    <a:lnTo>
                      <a:pt x="213" y="144"/>
                    </a:lnTo>
                    <a:lnTo>
                      <a:pt x="187" y="127"/>
                    </a:lnTo>
                    <a:lnTo>
                      <a:pt x="136" y="119"/>
                    </a:lnTo>
                    <a:lnTo>
                      <a:pt x="128" y="110"/>
                    </a:lnTo>
                    <a:lnTo>
                      <a:pt x="136" y="110"/>
                    </a:lnTo>
                    <a:lnTo>
                      <a:pt x="153" y="110"/>
                    </a:lnTo>
                    <a:lnTo>
                      <a:pt x="170" y="110"/>
                    </a:lnTo>
                    <a:lnTo>
                      <a:pt x="153" y="102"/>
                    </a:lnTo>
                    <a:lnTo>
                      <a:pt x="136" y="102"/>
                    </a:lnTo>
                    <a:lnTo>
                      <a:pt x="128" y="102"/>
                    </a:lnTo>
                    <a:lnTo>
                      <a:pt x="111" y="110"/>
                    </a:lnTo>
                    <a:lnTo>
                      <a:pt x="94" y="119"/>
                    </a:lnTo>
                    <a:lnTo>
                      <a:pt x="51" y="127"/>
                    </a:lnTo>
                    <a:lnTo>
                      <a:pt x="77" y="110"/>
                    </a:lnTo>
                    <a:lnTo>
                      <a:pt x="68" y="102"/>
                    </a:lnTo>
                    <a:lnTo>
                      <a:pt x="68" y="93"/>
                    </a:lnTo>
                    <a:lnTo>
                      <a:pt x="60" y="110"/>
                    </a:lnTo>
                    <a:lnTo>
                      <a:pt x="60" y="102"/>
                    </a:lnTo>
                    <a:lnTo>
                      <a:pt x="51" y="102"/>
                    </a:lnTo>
                    <a:lnTo>
                      <a:pt x="51" y="110"/>
                    </a:lnTo>
                    <a:lnTo>
                      <a:pt x="43" y="127"/>
                    </a:lnTo>
                    <a:lnTo>
                      <a:pt x="26" y="136"/>
                    </a:lnTo>
                    <a:lnTo>
                      <a:pt x="26" y="127"/>
                    </a:lnTo>
                    <a:lnTo>
                      <a:pt x="34" y="119"/>
                    </a:lnTo>
                    <a:lnTo>
                      <a:pt x="26" y="110"/>
                    </a:lnTo>
                    <a:lnTo>
                      <a:pt x="17" y="110"/>
                    </a:lnTo>
                    <a:lnTo>
                      <a:pt x="26" y="102"/>
                    </a:lnTo>
                    <a:lnTo>
                      <a:pt x="26" y="93"/>
                    </a:lnTo>
                    <a:lnTo>
                      <a:pt x="26" y="85"/>
                    </a:lnTo>
                    <a:lnTo>
                      <a:pt x="17" y="85"/>
                    </a:lnTo>
                    <a:lnTo>
                      <a:pt x="9" y="85"/>
                    </a:lnTo>
                    <a:lnTo>
                      <a:pt x="9" y="76"/>
                    </a:lnTo>
                    <a:lnTo>
                      <a:pt x="0" y="68"/>
                    </a:lnTo>
                    <a:lnTo>
                      <a:pt x="0" y="51"/>
                    </a:lnTo>
                    <a:lnTo>
                      <a:pt x="43" y="42"/>
                    </a:lnTo>
                    <a:lnTo>
                      <a:pt x="85" y="42"/>
                    </a:lnTo>
                    <a:lnTo>
                      <a:pt x="94" y="42"/>
                    </a:lnTo>
                    <a:lnTo>
                      <a:pt x="136" y="34"/>
                    </a:lnTo>
                    <a:lnTo>
                      <a:pt x="153" y="34"/>
                    </a:lnTo>
                    <a:lnTo>
                      <a:pt x="170" y="34"/>
                    </a:lnTo>
                    <a:lnTo>
                      <a:pt x="230" y="26"/>
                    </a:lnTo>
                    <a:lnTo>
                      <a:pt x="281" y="17"/>
                    </a:lnTo>
                    <a:lnTo>
                      <a:pt x="281" y="26"/>
                    </a:lnTo>
                    <a:lnTo>
                      <a:pt x="289" y="26"/>
                    </a:lnTo>
                    <a:lnTo>
                      <a:pt x="289" y="34"/>
                    </a:lnTo>
                    <a:lnTo>
                      <a:pt x="298" y="42"/>
                    </a:lnTo>
                    <a:lnTo>
                      <a:pt x="298" y="51"/>
                    </a:lnTo>
                    <a:lnTo>
                      <a:pt x="306" y="51"/>
                    </a:lnTo>
                    <a:lnTo>
                      <a:pt x="357" y="51"/>
                    </a:lnTo>
                    <a:lnTo>
                      <a:pt x="366" y="51"/>
                    </a:lnTo>
                    <a:lnTo>
                      <a:pt x="391" y="51"/>
                    </a:lnTo>
                    <a:lnTo>
                      <a:pt x="400" y="51"/>
                    </a:lnTo>
                    <a:lnTo>
                      <a:pt x="425" y="42"/>
                    </a:lnTo>
                    <a:lnTo>
                      <a:pt x="442" y="42"/>
                    </a:lnTo>
                    <a:lnTo>
                      <a:pt x="476" y="42"/>
                    </a:lnTo>
                    <a:lnTo>
                      <a:pt x="493" y="42"/>
                    </a:lnTo>
                    <a:lnTo>
                      <a:pt x="544" y="42"/>
                    </a:lnTo>
                    <a:lnTo>
                      <a:pt x="552" y="42"/>
                    </a:lnTo>
                    <a:lnTo>
                      <a:pt x="569" y="34"/>
                    </a:lnTo>
                    <a:lnTo>
                      <a:pt x="595" y="34"/>
                    </a:lnTo>
                    <a:lnTo>
                      <a:pt x="595" y="42"/>
                    </a:lnTo>
                    <a:lnTo>
                      <a:pt x="595" y="51"/>
                    </a:lnTo>
                    <a:lnTo>
                      <a:pt x="603" y="59"/>
                    </a:lnTo>
                    <a:lnTo>
                      <a:pt x="612" y="59"/>
                    </a:lnTo>
                    <a:lnTo>
                      <a:pt x="620" y="59"/>
                    </a:lnTo>
                    <a:lnTo>
                      <a:pt x="612" y="51"/>
                    </a:lnTo>
                    <a:lnTo>
                      <a:pt x="620" y="51"/>
                    </a:lnTo>
                    <a:lnTo>
                      <a:pt x="620" y="42"/>
                    </a:lnTo>
                    <a:lnTo>
                      <a:pt x="620" y="34"/>
                    </a:lnTo>
                    <a:lnTo>
                      <a:pt x="612" y="26"/>
                    </a:lnTo>
                    <a:lnTo>
                      <a:pt x="612" y="9"/>
                    </a:lnTo>
                    <a:lnTo>
                      <a:pt x="612" y="0"/>
                    </a:lnTo>
                    <a:lnTo>
                      <a:pt x="612" y="9"/>
                    </a:lnTo>
                    <a:lnTo>
                      <a:pt x="620" y="0"/>
                    </a:lnTo>
                    <a:lnTo>
                      <a:pt x="629" y="0"/>
                    </a:lnTo>
                    <a:lnTo>
                      <a:pt x="637" y="0"/>
                    </a:lnTo>
                    <a:lnTo>
                      <a:pt x="646" y="0"/>
                    </a:lnTo>
                    <a:lnTo>
                      <a:pt x="646" y="9"/>
                    </a:lnTo>
                    <a:lnTo>
                      <a:pt x="654" y="9"/>
                    </a:lnTo>
                    <a:lnTo>
                      <a:pt x="663" y="9"/>
                    </a:lnTo>
                    <a:lnTo>
                      <a:pt x="671" y="17"/>
                    </a:lnTo>
                    <a:lnTo>
                      <a:pt x="671" y="26"/>
                    </a:lnTo>
                    <a:lnTo>
                      <a:pt x="680" y="34"/>
                    </a:lnTo>
                    <a:lnTo>
                      <a:pt x="680" y="51"/>
                    </a:lnTo>
                    <a:lnTo>
                      <a:pt x="688" y="59"/>
                    </a:lnTo>
                    <a:lnTo>
                      <a:pt x="705" y="102"/>
                    </a:lnTo>
                    <a:lnTo>
                      <a:pt x="705" y="110"/>
                    </a:lnTo>
                    <a:lnTo>
                      <a:pt x="714" y="127"/>
                    </a:lnTo>
                    <a:lnTo>
                      <a:pt x="722" y="136"/>
                    </a:lnTo>
                    <a:lnTo>
                      <a:pt x="739" y="161"/>
                    </a:lnTo>
                    <a:lnTo>
                      <a:pt x="739" y="170"/>
                    </a:lnTo>
                    <a:lnTo>
                      <a:pt x="790" y="237"/>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405" name="Freeform 404"/>
              <p:cNvSpPr>
                <a:spLocks/>
              </p:cNvSpPr>
              <p:nvPr/>
            </p:nvSpPr>
            <p:spPr bwMode="auto">
              <a:xfrm>
                <a:off x="3895" y="3207"/>
                <a:ext cx="85" cy="26"/>
              </a:xfrm>
              <a:custGeom>
                <a:avLst/>
                <a:gdLst>
                  <a:gd name="T0" fmla="*/ 51 w 85"/>
                  <a:gd name="T1" fmla="*/ 9 h 26"/>
                  <a:gd name="T2" fmla="*/ 51 w 85"/>
                  <a:gd name="T3" fmla="*/ 9 h 26"/>
                  <a:gd name="T4" fmla="*/ 68 w 85"/>
                  <a:gd name="T5" fmla="*/ 0 h 26"/>
                  <a:gd name="T6" fmla="*/ 76 w 85"/>
                  <a:gd name="T7" fmla="*/ 0 h 26"/>
                  <a:gd name="T8" fmla="*/ 85 w 85"/>
                  <a:gd name="T9" fmla="*/ 0 h 26"/>
                  <a:gd name="T10" fmla="*/ 85 w 85"/>
                  <a:gd name="T11" fmla="*/ 9 h 26"/>
                  <a:gd name="T12" fmla="*/ 59 w 85"/>
                  <a:gd name="T13" fmla="*/ 9 h 26"/>
                  <a:gd name="T14" fmla="*/ 51 w 85"/>
                  <a:gd name="T15" fmla="*/ 9 h 26"/>
                  <a:gd name="T16" fmla="*/ 51 w 85"/>
                  <a:gd name="T17" fmla="*/ 9 h 26"/>
                  <a:gd name="T18" fmla="*/ 0 w 85"/>
                  <a:gd name="T19" fmla="*/ 26 h 26"/>
                  <a:gd name="T20" fmla="*/ 0 w 85"/>
                  <a:gd name="T21" fmla="*/ 26 h 26"/>
                  <a:gd name="T22" fmla="*/ 0 w 85"/>
                  <a:gd name="T23" fmla="*/ 17 h 26"/>
                  <a:gd name="T24" fmla="*/ 0 w 85"/>
                  <a:gd name="T25" fmla="*/ 17 h 26"/>
                  <a:gd name="T26" fmla="*/ 8 w 85"/>
                  <a:gd name="T27" fmla="*/ 17 h 26"/>
                  <a:gd name="T28" fmla="*/ 17 w 85"/>
                  <a:gd name="T29" fmla="*/ 17 h 26"/>
                  <a:gd name="T30" fmla="*/ 25 w 85"/>
                  <a:gd name="T31" fmla="*/ 17 h 26"/>
                  <a:gd name="T32" fmla="*/ 34 w 85"/>
                  <a:gd name="T33" fmla="*/ 9 h 26"/>
                  <a:gd name="T34" fmla="*/ 51 w 85"/>
                  <a:gd name="T35" fmla="*/ 9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5"/>
                  <a:gd name="T55" fmla="*/ 0 h 26"/>
                  <a:gd name="T56" fmla="*/ 85 w 85"/>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5" h="26">
                    <a:moveTo>
                      <a:pt x="51" y="9"/>
                    </a:moveTo>
                    <a:lnTo>
                      <a:pt x="51" y="9"/>
                    </a:lnTo>
                    <a:lnTo>
                      <a:pt x="68" y="0"/>
                    </a:lnTo>
                    <a:lnTo>
                      <a:pt x="76" y="0"/>
                    </a:lnTo>
                    <a:lnTo>
                      <a:pt x="85" y="0"/>
                    </a:lnTo>
                    <a:lnTo>
                      <a:pt x="85" y="9"/>
                    </a:lnTo>
                    <a:lnTo>
                      <a:pt x="59" y="9"/>
                    </a:lnTo>
                    <a:lnTo>
                      <a:pt x="51" y="9"/>
                    </a:lnTo>
                    <a:lnTo>
                      <a:pt x="0" y="26"/>
                    </a:lnTo>
                    <a:lnTo>
                      <a:pt x="0" y="17"/>
                    </a:lnTo>
                    <a:lnTo>
                      <a:pt x="8" y="17"/>
                    </a:lnTo>
                    <a:lnTo>
                      <a:pt x="17" y="17"/>
                    </a:lnTo>
                    <a:lnTo>
                      <a:pt x="25" y="17"/>
                    </a:lnTo>
                    <a:lnTo>
                      <a:pt x="34" y="9"/>
                    </a:lnTo>
                    <a:lnTo>
                      <a:pt x="51" y="9"/>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406" name="Freeform 405"/>
              <p:cNvSpPr>
                <a:spLocks/>
              </p:cNvSpPr>
              <p:nvPr/>
            </p:nvSpPr>
            <p:spPr bwMode="auto">
              <a:xfrm>
                <a:off x="4617" y="3300"/>
                <a:ext cx="59" cy="77"/>
              </a:xfrm>
              <a:custGeom>
                <a:avLst/>
                <a:gdLst>
                  <a:gd name="T0" fmla="*/ 25 w 59"/>
                  <a:gd name="T1" fmla="*/ 34 h 77"/>
                  <a:gd name="T2" fmla="*/ 25 w 59"/>
                  <a:gd name="T3" fmla="*/ 26 h 77"/>
                  <a:gd name="T4" fmla="*/ 17 w 59"/>
                  <a:gd name="T5" fmla="*/ 17 h 77"/>
                  <a:gd name="T6" fmla="*/ 8 w 59"/>
                  <a:gd name="T7" fmla="*/ 9 h 77"/>
                  <a:gd name="T8" fmla="*/ 0 w 59"/>
                  <a:gd name="T9" fmla="*/ 0 h 77"/>
                  <a:gd name="T10" fmla="*/ 0 w 59"/>
                  <a:gd name="T11" fmla="*/ 0 h 77"/>
                  <a:gd name="T12" fmla="*/ 8 w 59"/>
                  <a:gd name="T13" fmla="*/ 9 h 77"/>
                  <a:gd name="T14" fmla="*/ 25 w 59"/>
                  <a:gd name="T15" fmla="*/ 34 h 77"/>
                  <a:gd name="T16" fmla="*/ 51 w 59"/>
                  <a:gd name="T17" fmla="*/ 51 h 77"/>
                  <a:gd name="T18" fmla="*/ 59 w 59"/>
                  <a:gd name="T19" fmla="*/ 68 h 77"/>
                  <a:gd name="T20" fmla="*/ 51 w 59"/>
                  <a:gd name="T21" fmla="*/ 77 h 77"/>
                  <a:gd name="T22" fmla="*/ 51 w 59"/>
                  <a:gd name="T23" fmla="*/ 77 h 77"/>
                  <a:gd name="T24" fmla="*/ 51 w 59"/>
                  <a:gd name="T25" fmla="*/ 60 h 77"/>
                  <a:gd name="T26" fmla="*/ 42 w 59"/>
                  <a:gd name="T27" fmla="*/ 51 h 77"/>
                  <a:gd name="T28" fmla="*/ 42 w 59"/>
                  <a:gd name="T29" fmla="*/ 51 h 77"/>
                  <a:gd name="T30" fmla="*/ 34 w 59"/>
                  <a:gd name="T31" fmla="*/ 60 h 77"/>
                  <a:gd name="T32" fmla="*/ 25 w 59"/>
                  <a:gd name="T33" fmla="*/ 51 h 77"/>
                  <a:gd name="T34" fmla="*/ 25 w 59"/>
                  <a:gd name="T35" fmla="*/ 43 h 77"/>
                  <a:gd name="T36" fmla="*/ 25 w 59"/>
                  <a:gd name="T37" fmla="*/ 43 h 77"/>
                  <a:gd name="T38" fmla="*/ 25 w 59"/>
                  <a:gd name="T39" fmla="*/ 34 h 77"/>
                  <a:gd name="T40" fmla="*/ 42 w 59"/>
                  <a:gd name="T41" fmla="*/ 43 h 77"/>
                  <a:gd name="T42" fmla="*/ 25 w 59"/>
                  <a:gd name="T43" fmla="*/ 34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9"/>
                  <a:gd name="T67" fmla="*/ 0 h 77"/>
                  <a:gd name="T68" fmla="*/ 59 w 59"/>
                  <a:gd name="T69" fmla="*/ 77 h 7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9" h="77">
                    <a:moveTo>
                      <a:pt x="25" y="34"/>
                    </a:moveTo>
                    <a:lnTo>
                      <a:pt x="25" y="26"/>
                    </a:lnTo>
                    <a:lnTo>
                      <a:pt x="17" y="17"/>
                    </a:lnTo>
                    <a:lnTo>
                      <a:pt x="8" y="9"/>
                    </a:lnTo>
                    <a:lnTo>
                      <a:pt x="0" y="0"/>
                    </a:lnTo>
                    <a:lnTo>
                      <a:pt x="8" y="9"/>
                    </a:lnTo>
                    <a:lnTo>
                      <a:pt x="25" y="34"/>
                    </a:lnTo>
                    <a:lnTo>
                      <a:pt x="51" y="51"/>
                    </a:lnTo>
                    <a:lnTo>
                      <a:pt x="59" y="68"/>
                    </a:lnTo>
                    <a:lnTo>
                      <a:pt x="51" y="77"/>
                    </a:lnTo>
                    <a:lnTo>
                      <a:pt x="51" y="60"/>
                    </a:lnTo>
                    <a:lnTo>
                      <a:pt x="42" y="51"/>
                    </a:lnTo>
                    <a:lnTo>
                      <a:pt x="34" y="60"/>
                    </a:lnTo>
                    <a:lnTo>
                      <a:pt x="25" y="51"/>
                    </a:lnTo>
                    <a:lnTo>
                      <a:pt x="25" y="43"/>
                    </a:lnTo>
                    <a:lnTo>
                      <a:pt x="25" y="34"/>
                    </a:lnTo>
                    <a:lnTo>
                      <a:pt x="42" y="43"/>
                    </a:lnTo>
                    <a:lnTo>
                      <a:pt x="25" y="34"/>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407" name="Freeform 406"/>
              <p:cNvSpPr>
                <a:spLocks/>
              </p:cNvSpPr>
              <p:nvPr/>
            </p:nvSpPr>
            <p:spPr bwMode="auto">
              <a:xfrm>
                <a:off x="4651" y="3351"/>
                <a:ext cx="25" cy="60"/>
              </a:xfrm>
              <a:custGeom>
                <a:avLst/>
                <a:gdLst>
                  <a:gd name="T0" fmla="*/ 0 w 25"/>
                  <a:gd name="T1" fmla="*/ 9 h 60"/>
                  <a:gd name="T2" fmla="*/ 8 w 25"/>
                  <a:gd name="T3" fmla="*/ 0 h 60"/>
                  <a:gd name="T4" fmla="*/ 8 w 25"/>
                  <a:gd name="T5" fmla="*/ 9 h 60"/>
                  <a:gd name="T6" fmla="*/ 8 w 25"/>
                  <a:gd name="T7" fmla="*/ 26 h 60"/>
                  <a:gd name="T8" fmla="*/ 8 w 25"/>
                  <a:gd name="T9" fmla="*/ 43 h 60"/>
                  <a:gd name="T10" fmla="*/ 25 w 25"/>
                  <a:gd name="T11" fmla="*/ 60 h 60"/>
                  <a:gd name="T12" fmla="*/ 0 w 25"/>
                  <a:gd name="T13" fmla="*/ 34 h 60"/>
                  <a:gd name="T14" fmla="*/ 0 w 25"/>
                  <a:gd name="T15" fmla="*/ 9 h 60"/>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60"/>
                  <a:gd name="T26" fmla="*/ 25 w 25"/>
                  <a:gd name="T27" fmla="*/ 60 h 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60">
                    <a:moveTo>
                      <a:pt x="0" y="9"/>
                    </a:moveTo>
                    <a:lnTo>
                      <a:pt x="8" y="0"/>
                    </a:lnTo>
                    <a:lnTo>
                      <a:pt x="8" y="9"/>
                    </a:lnTo>
                    <a:lnTo>
                      <a:pt x="8" y="26"/>
                    </a:lnTo>
                    <a:lnTo>
                      <a:pt x="8" y="43"/>
                    </a:lnTo>
                    <a:lnTo>
                      <a:pt x="25" y="60"/>
                    </a:lnTo>
                    <a:lnTo>
                      <a:pt x="0" y="34"/>
                    </a:lnTo>
                    <a:lnTo>
                      <a:pt x="0" y="9"/>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408" name="Freeform 407"/>
              <p:cNvSpPr>
                <a:spLocks/>
              </p:cNvSpPr>
              <p:nvPr/>
            </p:nvSpPr>
            <p:spPr bwMode="auto">
              <a:xfrm>
                <a:off x="4523" y="3622"/>
                <a:ext cx="17" cy="17"/>
              </a:xfrm>
              <a:custGeom>
                <a:avLst/>
                <a:gdLst>
                  <a:gd name="T0" fmla="*/ 9 w 17"/>
                  <a:gd name="T1" fmla="*/ 9 h 17"/>
                  <a:gd name="T2" fmla="*/ 17 w 17"/>
                  <a:gd name="T3" fmla="*/ 17 h 17"/>
                  <a:gd name="T4" fmla="*/ 9 w 17"/>
                  <a:gd name="T5" fmla="*/ 17 h 17"/>
                  <a:gd name="T6" fmla="*/ 9 w 17"/>
                  <a:gd name="T7" fmla="*/ 0 h 17"/>
                  <a:gd name="T8" fmla="*/ 0 w 17"/>
                  <a:gd name="T9" fmla="*/ 0 h 17"/>
                  <a:gd name="T10" fmla="*/ 9 w 17"/>
                  <a:gd name="T11" fmla="*/ 0 h 17"/>
                  <a:gd name="T12" fmla="*/ 9 w 17"/>
                  <a:gd name="T13" fmla="*/ 9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9" y="9"/>
                    </a:moveTo>
                    <a:lnTo>
                      <a:pt x="17" y="17"/>
                    </a:lnTo>
                    <a:lnTo>
                      <a:pt x="9" y="17"/>
                    </a:lnTo>
                    <a:lnTo>
                      <a:pt x="9" y="0"/>
                    </a:lnTo>
                    <a:lnTo>
                      <a:pt x="0" y="0"/>
                    </a:lnTo>
                    <a:lnTo>
                      <a:pt x="9" y="0"/>
                    </a:lnTo>
                    <a:lnTo>
                      <a:pt x="9" y="9"/>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409" name="Freeform 408"/>
              <p:cNvSpPr>
                <a:spLocks/>
              </p:cNvSpPr>
              <p:nvPr/>
            </p:nvSpPr>
            <p:spPr bwMode="auto">
              <a:xfrm>
                <a:off x="3581" y="1038"/>
                <a:ext cx="76" cy="59"/>
              </a:xfrm>
              <a:custGeom>
                <a:avLst/>
                <a:gdLst>
                  <a:gd name="T0" fmla="*/ 8 w 76"/>
                  <a:gd name="T1" fmla="*/ 26 h 59"/>
                  <a:gd name="T2" fmla="*/ 8 w 76"/>
                  <a:gd name="T3" fmla="*/ 17 h 59"/>
                  <a:gd name="T4" fmla="*/ 34 w 76"/>
                  <a:gd name="T5" fmla="*/ 0 h 59"/>
                  <a:gd name="T6" fmla="*/ 68 w 76"/>
                  <a:gd name="T7" fmla="*/ 0 h 59"/>
                  <a:gd name="T8" fmla="*/ 76 w 76"/>
                  <a:gd name="T9" fmla="*/ 0 h 59"/>
                  <a:gd name="T10" fmla="*/ 68 w 76"/>
                  <a:gd name="T11" fmla="*/ 9 h 59"/>
                  <a:gd name="T12" fmla="*/ 59 w 76"/>
                  <a:gd name="T13" fmla="*/ 17 h 59"/>
                  <a:gd name="T14" fmla="*/ 34 w 76"/>
                  <a:gd name="T15" fmla="*/ 34 h 59"/>
                  <a:gd name="T16" fmla="*/ 17 w 76"/>
                  <a:gd name="T17" fmla="*/ 59 h 59"/>
                  <a:gd name="T18" fmla="*/ 8 w 76"/>
                  <a:gd name="T19" fmla="*/ 51 h 59"/>
                  <a:gd name="T20" fmla="*/ 0 w 76"/>
                  <a:gd name="T21" fmla="*/ 43 h 59"/>
                  <a:gd name="T22" fmla="*/ 0 w 76"/>
                  <a:gd name="T23" fmla="*/ 34 h 59"/>
                  <a:gd name="T24" fmla="*/ 8 w 76"/>
                  <a:gd name="T25" fmla="*/ 26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6"/>
                  <a:gd name="T40" fmla="*/ 0 h 59"/>
                  <a:gd name="T41" fmla="*/ 76 w 76"/>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6" h="59">
                    <a:moveTo>
                      <a:pt x="8" y="26"/>
                    </a:moveTo>
                    <a:lnTo>
                      <a:pt x="8" y="17"/>
                    </a:lnTo>
                    <a:lnTo>
                      <a:pt x="34" y="0"/>
                    </a:lnTo>
                    <a:lnTo>
                      <a:pt x="68" y="0"/>
                    </a:lnTo>
                    <a:lnTo>
                      <a:pt x="76" y="0"/>
                    </a:lnTo>
                    <a:lnTo>
                      <a:pt x="68" y="9"/>
                    </a:lnTo>
                    <a:lnTo>
                      <a:pt x="59" y="17"/>
                    </a:lnTo>
                    <a:lnTo>
                      <a:pt x="34" y="34"/>
                    </a:lnTo>
                    <a:lnTo>
                      <a:pt x="17" y="59"/>
                    </a:lnTo>
                    <a:lnTo>
                      <a:pt x="8" y="51"/>
                    </a:lnTo>
                    <a:lnTo>
                      <a:pt x="0" y="43"/>
                    </a:lnTo>
                    <a:lnTo>
                      <a:pt x="0" y="34"/>
                    </a:lnTo>
                    <a:lnTo>
                      <a:pt x="8" y="26"/>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410" name="Freeform 409"/>
              <p:cNvSpPr>
                <a:spLocks/>
              </p:cNvSpPr>
              <p:nvPr/>
            </p:nvSpPr>
            <p:spPr bwMode="auto">
              <a:xfrm>
                <a:off x="3428" y="1072"/>
                <a:ext cx="586" cy="263"/>
              </a:xfrm>
              <a:custGeom>
                <a:avLst/>
                <a:gdLst>
                  <a:gd name="T0" fmla="*/ 407 w 586"/>
                  <a:gd name="T1" fmla="*/ 144 h 263"/>
                  <a:gd name="T2" fmla="*/ 365 w 586"/>
                  <a:gd name="T3" fmla="*/ 153 h 263"/>
                  <a:gd name="T4" fmla="*/ 348 w 586"/>
                  <a:gd name="T5" fmla="*/ 170 h 263"/>
                  <a:gd name="T6" fmla="*/ 340 w 586"/>
                  <a:gd name="T7" fmla="*/ 186 h 263"/>
                  <a:gd name="T8" fmla="*/ 348 w 586"/>
                  <a:gd name="T9" fmla="*/ 161 h 263"/>
                  <a:gd name="T10" fmla="*/ 297 w 586"/>
                  <a:gd name="T11" fmla="*/ 186 h 263"/>
                  <a:gd name="T12" fmla="*/ 263 w 586"/>
                  <a:gd name="T13" fmla="*/ 254 h 263"/>
                  <a:gd name="T14" fmla="*/ 246 w 586"/>
                  <a:gd name="T15" fmla="*/ 254 h 263"/>
                  <a:gd name="T16" fmla="*/ 255 w 586"/>
                  <a:gd name="T17" fmla="*/ 246 h 263"/>
                  <a:gd name="T18" fmla="*/ 255 w 586"/>
                  <a:gd name="T19" fmla="*/ 229 h 263"/>
                  <a:gd name="T20" fmla="*/ 246 w 586"/>
                  <a:gd name="T21" fmla="*/ 229 h 263"/>
                  <a:gd name="T22" fmla="*/ 238 w 586"/>
                  <a:gd name="T23" fmla="*/ 229 h 263"/>
                  <a:gd name="T24" fmla="*/ 238 w 586"/>
                  <a:gd name="T25" fmla="*/ 229 h 263"/>
                  <a:gd name="T26" fmla="*/ 238 w 586"/>
                  <a:gd name="T27" fmla="*/ 220 h 263"/>
                  <a:gd name="T28" fmla="*/ 238 w 586"/>
                  <a:gd name="T29" fmla="*/ 203 h 263"/>
                  <a:gd name="T30" fmla="*/ 238 w 586"/>
                  <a:gd name="T31" fmla="*/ 203 h 263"/>
                  <a:gd name="T32" fmla="*/ 238 w 586"/>
                  <a:gd name="T33" fmla="*/ 195 h 263"/>
                  <a:gd name="T34" fmla="*/ 238 w 586"/>
                  <a:gd name="T35" fmla="*/ 186 h 263"/>
                  <a:gd name="T36" fmla="*/ 221 w 586"/>
                  <a:gd name="T37" fmla="*/ 178 h 263"/>
                  <a:gd name="T38" fmla="*/ 212 w 586"/>
                  <a:gd name="T39" fmla="*/ 178 h 263"/>
                  <a:gd name="T40" fmla="*/ 212 w 586"/>
                  <a:gd name="T41" fmla="*/ 170 h 263"/>
                  <a:gd name="T42" fmla="*/ 204 w 586"/>
                  <a:gd name="T43" fmla="*/ 161 h 263"/>
                  <a:gd name="T44" fmla="*/ 195 w 586"/>
                  <a:gd name="T45" fmla="*/ 161 h 263"/>
                  <a:gd name="T46" fmla="*/ 187 w 586"/>
                  <a:gd name="T47" fmla="*/ 161 h 263"/>
                  <a:gd name="T48" fmla="*/ 178 w 586"/>
                  <a:gd name="T49" fmla="*/ 153 h 263"/>
                  <a:gd name="T50" fmla="*/ 170 w 586"/>
                  <a:gd name="T51" fmla="*/ 153 h 263"/>
                  <a:gd name="T52" fmla="*/ 161 w 586"/>
                  <a:gd name="T53" fmla="*/ 153 h 263"/>
                  <a:gd name="T54" fmla="*/ 153 w 586"/>
                  <a:gd name="T55" fmla="*/ 153 h 263"/>
                  <a:gd name="T56" fmla="*/ 144 w 586"/>
                  <a:gd name="T57" fmla="*/ 153 h 263"/>
                  <a:gd name="T58" fmla="*/ 144 w 586"/>
                  <a:gd name="T59" fmla="*/ 153 h 263"/>
                  <a:gd name="T60" fmla="*/ 119 w 586"/>
                  <a:gd name="T61" fmla="*/ 144 h 263"/>
                  <a:gd name="T62" fmla="*/ 25 w 586"/>
                  <a:gd name="T63" fmla="*/ 119 h 263"/>
                  <a:gd name="T64" fmla="*/ 17 w 586"/>
                  <a:gd name="T65" fmla="*/ 102 h 263"/>
                  <a:gd name="T66" fmla="*/ 8 w 586"/>
                  <a:gd name="T67" fmla="*/ 102 h 263"/>
                  <a:gd name="T68" fmla="*/ 0 w 586"/>
                  <a:gd name="T69" fmla="*/ 102 h 263"/>
                  <a:gd name="T70" fmla="*/ 42 w 586"/>
                  <a:gd name="T71" fmla="*/ 68 h 263"/>
                  <a:gd name="T72" fmla="*/ 102 w 586"/>
                  <a:gd name="T73" fmla="*/ 42 h 263"/>
                  <a:gd name="T74" fmla="*/ 127 w 586"/>
                  <a:gd name="T75" fmla="*/ 25 h 263"/>
                  <a:gd name="T76" fmla="*/ 153 w 586"/>
                  <a:gd name="T77" fmla="*/ 17 h 263"/>
                  <a:gd name="T78" fmla="*/ 170 w 586"/>
                  <a:gd name="T79" fmla="*/ 25 h 263"/>
                  <a:gd name="T80" fmla="*/ 170 w 586"/>
                  <a:gd name="T81" fmla="*/ 51 h 263"/>
                  <a:gd name="T82" fmla="*/ 204 w 586"/>
                  <a:gd name="T83" fmla="*/ 34 h 263"/>
                  <a:gd name="T84" fmla="*/ 263 w 586"/>
                  <a:gd name="T85" fmla="*/ 85 h 263"/>
                  <a:gd name="T86" fmla="*/ 314 w 586"/>
                  <a:gd name="T87" fmla="*/ 85 h 263"/>
                  <a:gd name="T88" fmla="*/ 348 w 586"/>
                  <a:gd name="T89" fmla="*/ 68 h 263"/>
                  <a:gd name="T90" fmla="*/ 399 w 586"/>
                  <a:gd name="T91" fmla="*/ 42 h 263"/>
                  <a:gd name="T92" fmla="*/ 475 w 586"/>
                  <a:gd name="T93" fmla="*/ 25 h 263"/>
                  <a:gd name="T94" fmla="*/ 475 w 586"/>
                  <a:gd name="T95" fmla="*/ 59 h 263"/>
                  <a:gd name="T96" fmla="*/ 492 w 586"/>
                  <a:gd name="T97" fmla="*/ 68 h 263"/>
                  <a:gd name="T98" fmla="*/ 526 w 586"/>
                  <a:gd name="T99" fmla="*/ 59 h 263"/>
                  <a:gd name="T100" fmla="*/ 543 w 586"/>
                  <a:gd name="T101" fmla="*/ 93 h 263"/>
                  <a:gd name="T102" fmla="*/ 569 w 586"/>
                  <a:gd name="T103" fmla="*/ 102 h 263"/>
                  <a:gd name="T104" fmla="*/ 577 w 586"/>
                  <a:gd name="T105" fmla="*/ 110 h 263"/>
                  <a:gd name="T106" fmla="*/ 543 w 586"/>
                  <a:gd name="T107" fmla="*/ 119 h 263"/>
                  <a:gd name="T108" fmla="*/ 509 w 586"/>
                  <a:gd name="T109" fmla="*/ 119 h 263"/>
                  <a:gd name="T110" fmla="*/ 475 w 586"/>
                  <a:gd name="T111" fmla="*/ 127 h 263"/>
                  <a:gd name="T112" fmla="*/ 424 w 586"/>
                  <a:gd name="T113" fmla="*/ 136 h 26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6"/>
                  <a:gd name="T172" fmla="*/ 0 h 263"/>
                  <a:gd name="T173" fmla="*/ 586 w 586"/>
                  <a:gd name="T174" fmla="*/ 263 h 26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6" h="263">
                    <a:moveTo>
                      <a:pt x="407" y="136"/>
                    </a:moveTo>
                    <a:lnTo>
                      <a:pt x="399" y="136"/>
                    </a:lnTo>
                    <a:lnTo>
                      <a:pt x="407" y="144"/>
                    </a:lnTo>
                    <a:lnTo>
                      <a:pt x="390" y="144"/>
                    </a:lnTo>
                    <a:lnTo>
                      <a:pt x="373" y="144"/>
                    </a:lnTo>
                    <a:lnTo>
                      <a:pt x="365" y="153"/>
                    </a:lnTo>
                    <a:lnTo>
                      <a:pt x="365" y="161"/>
                    </a:lnTo>
                    <a:lnTo>
                      <a:pt x="356" y="170"/>
                    </a:lnTo>
                    <a:lnTo>
                      <a:pt x="348" y="170"/>
                    </a:lnTo>
                    <a:lnTo>
                      <a:pt x="348" y="178"/>
                    </a:lnTo>
                    <a:lnTo>
                      <a:pt x="340" y="186"/>
                    </a:lnTo>
                    <a:lnTo>
                      <a:pt x="340" y="178"/>
                    </a:lnTo>
                    <a:lnTo>
                      <a:pt x="348" y="161"/>
                    </a:lnTo>
                    <a:lnTo>
                      <a:pt x="331" y="161"/>
                    </a:lnTo>
                    <a:lnTo>
                      <a:pt x="314" y="178"/>
                    </a:lnTo>
                    <a:lnTo>
                      <a:pt x="297" y="186"/>
                    </a:lnTo>
                    <a:lnTo>
                      <a:pt x="289" y="203"/>
                    </a:lnTo>
                    <a:lnTo>
                      <a:pt x="280" y="220"/>
                    </a:lnTo>
                    <a:lnTo>
                      <a:pt x="263" y="254"/>
                    </a:lnTo>
                    <a:lnTo>
                      <a:pt x="263" y="263"/>
                    </a:lnTo>
                    <a:lnTo>
                      <a:pt x="255" y="263"/>
                    </a:lnTo>
                    <a:lnTo>
                      <a:pt x="246" y="254"/>
                    </a:lnTo>
                    <a:lnTo>
                      <a:pt x="255" y="254"/>
                    </a:lnTo>
                    <a:lnTo>
                      <a:pt x="255" y="246"/>
                    </a:lnTo>
                    <a:lnTo>
                      <a:pt x="255" y="229"/>
                    </a:lnTo>
                    <a:lnTo>
                      <a:pt x="246" y="229"/>
                    </a:lnTo>
                    <a:lnTo>
                      <a:pt x="238" y="229"/>
                    </a:lnTo>
                    <a:lnTo>
                      <a:pt x="238" y="237"/>
                    </a:lnTo>
                    <a:lnTo>
                      <a:pt x="238" y="229"/>
                    </a:lnTo>
                    <a:lnTo>
                      <a:pt x="238" y="220"/>
                    </a:lnTo>
                    <a:lnTo>
                      <a:pt x="238" y="212"/>
                    </a:lnTo>
                    <a:lnTo>
                      <a:pt x="238" y="203"/>
                    </a:lnTo>
                    <a:lnTo>
                      <a:pt x="238" y="195"/>
                    </a:lnTo>
                    <a:lnTo>
                      <a:pt x="238" y="186"/>
                    </a:lnTo>
                    <a:lnTo>
                      <a:pt x="229" y="186"/>
                    </a:lnTo>
                    <a:lnTo>
                      <a:pt x="221" y="178"/>
                    </a:lnTo>
                    <a:lnTo>
                      <a:pt x="212" y="178"/>
                    </a:lnTo>
                    <a:lnTo>
                      <a:pt x="204" y="178"/>
                    </a:lnTo>
                    <a:lnTo>
                      <a:pt x="212" y="170"/>
                    </a:lnTo>
                    <a:lnTo>
                      <a:pt x="212" y="161"/>
                    </a:lnTo>
                    <a:lnTo>
                      <a:pt x="204" y="161"/>
                    </a:lnTo>
                    <a:lnTo>
                      <a:pt x="195" y="161"/>
                    </a:lnTo>
                    <a:lnTo>
                      <a:pt x="187" y="161"/>
                    </a:lnTo>
                    <a:lnTo>
                      <a:pt x="187" y="153"/>
                    </a:lnTo>
                    <a:lnTo>
                      <a:pt x="178" y="161"/>
                    </a:lnTo>
                    <a:lnTo>
                      <a:pt x="178" y="153"/>
                    </a:lnTo>
                    <a:lnTo>
                      <a:pt x="170" y="153"/>
                    </a:lnTo>
                    <a:lnTo>
                      <a:pt x="161" y="153"/>
                    </a:lnTo>
                    <a:lnTo>
                      <a:pt x="161" y="161"/>
                    </a:lnTo>
                    <a:lnTo>
                      <a:pt x="153" y="153"/>
                    </a:lnTo>
                    <a:lnTo>
                      <a:pt x="144" y="153"/>
                    </a:lnTo>
                    <a:lnTo>
                      <a:pt x="136" y="153"/>
                    </a:lnTo>
                    <a:lnTo>
                      <a:pt x="127" y="144"/>
                    </a:lnTo>
                    <a:lnTo>
                      <a:pt x="119" y="144"/>
                    </a:lnTo>
                    <a:lnTo>
                      <a:pt x="42" y="127"/>
                    </a:lnTo>
                    <a:lnTo>
                      <a:pt x="25" y="119"/>
                    </a:lnTo>
                    <a:lnTo>
                      <a:pt x="17" y="110"/>
                    </a:lnTo>
                    <a:lnTo>
                      <a:pt x="17" y="102"/>
                    </a:lnTo>
                    <a:lnTo>
                      <a:pt x="8" y="102"/>
                    </a:lnTo>
                    <a:lnTo>
                      <a:pt x="8" y="93"/>
                    </a:lnTo>
                    <a:lnTo>
                      <a:pt x="0" y="102"/>
                    </a:lnTo>
                    <a:lnTo>
                      <a:pt x="0" y="93"/>
                    </a:lnTo>
                    <a:lnTo>
                      <a:pt x="34" y="76"/>
                    </a:lnTo>
                    <a:lnTo>
                      <a:pt x="42" y="68"/>
                    </a:lnTo>
                    <a:lnTo>
                      <a:pt x="51" y="59"/>
                    </a:lnTo>
                    <a:lnTo>
                      <a:pt x="85" y="51"/>
                    </a:lnTo>
                    <a:lnTo>
                      <a:pt x="102" y="42"/>
                    </a:lnTo>
                    <a:lnTo>
                      <a:pt x="110" y="34"/>
                    </a:lnTo>
                    <a:lnTo>
                      <a:pt x="119" y="34"/>
                    </a:lnTo>
                    <a:lnTo>
                      <a:pt x="127" y="25"/>
                    </a:lnTo>
                    <a:lnTo>
                      <a:pt x="127" y="17"/>
                    </a:lnTo>
                    <a:lnTo>
                      <a:pt x="153" y="0"/>
                    </a:lnTo>
                    <a:lnTo>
                      <a:pt x="153" y="17"/>
                    </a:lnTo>
                    <a:lnTo>
                      <a:pt x="161" y="17"/>
                    </a:lnTo>
                    <a:lnTo>
                      <a:pt x="161" y="25"/>
                    </a:lnTo>
                    <a:lnTo>
                      <a:pt x="170" y="25"/>
                    </a:lnTo>
                    <a:lnTo>
                      <a:pt x="170" y="34"/>
                    </a:lnTo>
                    <a:lnTo>
                      <a:pt x="170" y="51"/>
                    </a:lnTo>
                    <a:lnTo>
                      <a:pt x="195" y="34"/>
                    </a:lnTo>
                    <a:lnTo>
                      <a:pt x="187" y="42"/>
                    </a:lnTo>
                    <a:lnTo>
                      <a:pt x="204" y="34"/>
                    </a:lnTo>
                    <a:lnTo>
                      <a:pt x="212" y="34"/>
                    </a:lnTo>
                    <a:lnTo>
                      <a:pt x="238" y="42"/>
                    </a:lnTo>
                    <a:lnTo>
                      <a:pt x="263" y="85"/>
                    </a:lnTo>
                    <a:lnTo>
                      <a:pt x="289" y="85"/>
                    </a:lnTo>
                    <a:lnTo>
                      <a:pt x="297" y="76"/>
                    </a:lnTo>
                    <a:lnTo>
                      <a:pt x="314" y="85"/>
                    </a:lnTo>
                    <a:lnTo>
                      <a:pt x="323" y="76"/>
                    </a:lnTo>
                    <a:lnTo>
                      <a:pt x="331" y="85"/>
                    </a:lnTo>
                    <a:lnTo>
                      <a:pt x="348" y="68"/>
                    </a:lnTo>
                    <a:lnTo>
                      <a:pt x="373" y="51"/>
                    </a:lnTo>
                    <a:lnTo>
                      <a:pt x="399" y="42"/>
                    </a:lnTo>
                    <a:lnTo>
                      <a:pt x="433" y="42"/>
                    </a:lnTo>
                    <a:lnTo>
                      <a:pt x="450" y="34"/>
                    </a:lnTo>
                    <a:lnTo>
                      <a:pt x="475" y="25"/>
                    </a:lnTo>
                    <a:lnTo>
                      <a:pt x="475" y="34"/>
                    </a:lnTo>
                    <a:lnTo>
                      <a:pt x="475" y="59"/>
                    </a:lnTo>
                    <a:lnTo>
                      <a:pt x="475" y="68"/>
                    </a:lnTo>
                    <a:lnTo>
                      <a:pt x="484" y="59"/>
                    </a:lnTo>
                    <a:lnTo>
                      <a:pt x="492" y="68"/>
                    </a:lnTo>
                    <a:lnTo>
                      <a:pt x="509" y="59"/>
                    </a:lnTo>
                    <a:lnTo>
                      <a:pt x="518" y="68"/>
                    </a:lnTo>
                    <a:lnTo>
                      <a:pt x="526" y="59"/>
                    </a:lnTo>
                    <a:lnTo>
                      <a:pt x="535" y="59"/>
                    </a:lnTo>
                    <a:lnTo>
                      <a:pt x="552" y="85"/>
                    </a:lnTo>
                    <a:lnTo>
                      <a:pt x="543" y="93"/>
                    </a:lnTo>
                    <a:lnTo>
                      <a:pt x="552" y="93"/>
                    </a:lnTo>
                    <a:lnTo>
                      <a:pt x="560" y="93"/>
                    </a:lnTo>
                    <a:lnTo>
                      <a:pt x="569" y="102"/>
                    </a:lnTo>
                    <a:lnTo>
                      <a:pt x="577" y="110"/>
                    </a:lnTo>
                    <a:lnTo>
                      <a:pt x="586" y="119"/>
                    </a:lnTo>
                    <a:lnTo>
                      <a:pt x="560" y="119"/>
                    </a:lnTo>
                    <a:lnTo>
                      <a:pt x="543" y="119"/>
                    </a:lnTo>
                    <a:lnTo>
                      <a:pt x="526" y="127"/>
                    </a:lnTo>
                    <a:lnTo>
                      <a:pt x="518" y="119"/>
                    </a:lnTo>
                    <a:lnTo>
                      <a:pt x="509" y="119"/>
                    </a:lnTo>
                    <a:lnTo>
                      <a:pt x="509" y="144"/>
                    </a:lnTo>
                    <a:lnTo>
                      <a:pt x="501" y="136"/>
                    </a:lnTo>
                    <a:lnTo>
                      <a:pt x="475" y="127"/>
                    </a:lnTo>
                    <a:lnTo>
                      <a:pt x="450" y="119"/>
                    </a:lnTo>
                    <a:lnTo>
                      <a:pt x="441" y="119"/>
                    </a:lnTo>
                    <a:lnTo>
                      <a:pt x="424" y="136"/>
                    </a:lnTo>
                    <a:lnTo>
                      <a:pt x="407" y="136"/>
                    </a:lnTo>
                    <a:close/>
                  </a:path>
                </a:pathLst>
              </a:custGeom>
              <a:solidFill>
                <a:schemeClr val="bg2"/>
              </a:solidFill>
              <a:ln w="12700">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grpSp>
          <p:nvGrpSpPr>
            <p:cNvPr id="244" name="Group 243"/>
            <p:cNvGrpSpPr>
              <a:grpSpLocks/>
            </p:cNvGrpSpPr>
            <p:nvPr/>
          </p:nvGrpSpPr>
          <p:grpSpPr bwMode="auto">
            <a:xfrm>
              <a:off x="1041399" y="1985963"/>
              <a:ext cx="5849938" cy="3162301"/>
              <a:chOff x="217" y="555"/>
              <a:chExt cx="5317" cy="3288"/>
            </a:xfrm>
          </p:grpSpPr>
          <p:sp>
            <p:nvSpPr>
              <p:cNvPr id="248" name="Freeform 247"/>
              <p:cNvSpPr>
                <a:spLocks/>
              </p:cNvSpPr>
              <p:nvPr/>
            </p:nvSpPr>
            <p:spPr bwMode="auto">
              <a:xfrm>
                <a:off x="464" y="555"/>
                <a:ext cx="688" cy="492"/>
              </a:xfrm>
              <a:custGeom>
                <a:avLst/>
                <a:gdLst>
                  <a:gd name="T0" fmla="*/ 212 w 688"/>
                  <a:gd name="T1" fmla="*/ 119 h 492"/>
                  <a:gd name="T2" fmla="*/ 212 w 688"/>
                  <a:gd name="T3" fmla="*/ 102 h 492"/>
                  <a:gd name="T4" fmla="*/ 195 w 688"/>
                  <a:gd name="T5" fmla="*/ 60 h 492"/>
                  <a:gd name="T6" fmla="*/ 212 w 688"/>
                  <a:gd name="T7" fmla="*/ 60 h 492"/>
                  <a:gd name="T8" fmla="*/ 221 w 688"/>
                  <a:gd name="T9" fmla="*/ 34 h 492"/>
                  <a:gd name="T10" fmla="*/ 212 w 688"/>
                  <a:gd name="T11" fmla="*/ 9 h 492"/>
                  <a:gd name="T12" fmla="*/ 586 w 688"/>
                  <a:gd name="T13" fmla="*/ 102 h 492"/>
                  <a:gd name="T14" fmla="*/ 654 w 688"/>
                  <a:gd name="T15" fmla="*/ 237 h 492"/>
                  <a:gd name="T16" fmla="*/ 628 w 688"/>
                  <a:gd name="T17" fmla="*/ 356 h 492"/>
                  <a:gd name="T18" fmla="*/ 611 w 688"/>
                  <a:gd name="T19" fmla="*/ 449 h 492"/>
                  <a:gd name="T20" fmla="*/ 611 w 688"/>
                  <a:gd name="T21" fmla="*/ 466 h 492"/>
                  <a:gd name="T22" fmla="*/ 611 w 688"/>
                  <a:gd name="T23" fmla="*/ 483 h 492"/>
                  <a:gd name="T24" fmla="*/ 518 w 688"/>
                  <a:gd name="T25" fmla="*/ 475 h 492"/>
                  <a:gd name="T26" fmla="*/ 416 w 688"/>
                  <a:gd name="T27" fmla="*/ 458 h 492"/>
                  <a:gd name="T28" fmla="*/ 390 w 688"/>
                  <a:gd name="T29" fmla="*/ 449 h 492"/>
                  <a:gd name="T30" fmla="*/ 365 w 688"/>
                  <a:gd name="T31" fmla="*/ 458 h 492"/>
                  <a:gd name="T32" fmla="*/ 331 w 688"/>
                  <a:gd name="T33" fmla="*/ 458 h 492"/>
                  <a:gd name="T34" fmla="*/ 297 w 688"/>
                  <a:gd name="T35" fmla="*/ 458 h 492"/>
                  <a:gd name="T36" fmla="*/ 280 w 688"/>
                  <a:gd name="T37" fmla="*/ 449 h 492"/>
                  <a:gd name="T38" fmla="*/ 246 w 688"/>
                  <a:gd name="T39" fmla="*/ 449 h 492"/>
                  <a:gd name="T40" fmla="*/ 229 w 688"/>
                  <a:gd name="T41" fmla="*/ 449 h 492"/>
                  <a:gd name="T42" fmla="*/ 229 w 688"/>
                  <a:gd name="T43" fmla="*/ 441 h 492"/>
                  <a:gd name="T44" fmla="*/ 212 w 688"/>
                  <a:gd name="T45" fmla="*/ 432 h 492"/>
                  <a:gd name="T46" fmla="*/ 178 w 688"/>
                  <a:gd name="T47" fmla="*/ 424 h 492"/>
                  <a:gd name="T48" fmla="*/ 161 w 688"/>
                  <a:gd name="T49" fmla="*/ 432 h 492"/>
                  <a:gd name="T50" fmla="*/ 127 w 688"/>
                  <a:gd name="T51" fmla="*/ 432 h 492"/>
                  <a:gd name="T52" fmla="*/ 102 w 688"/>
                  <a:gd name="T53" fmla="*/ 415 h 492"/>
                  <a:gd name="T54" fmla="*/ 93 w 688"/>
                  <a:gd name="T55" fmla="*/ 398 h 492"/>
                  <a:gd name="T56" fmla="*/ 93 w 688"/>
                  <a:gd name="T57" fmla="*/ 373 h 492"/>
                  <a:gd name="T58" fmla="*/ 93 w 688"/>
                  <a:gd name="T59" fmla="*/ 348 h 492"/>
                  <a:gd name="T60" fmla="*/ 68 w 688"/>
                  <a:gd name="T61" fmla="*/ 331 h 492"/>
                  <a:gd name="T62" fmla="*/ 42 w 688"/>
                  <a:gd name="T63" fmla="*/ 314 h 492"/>
                  <a:gd name="T64" fmla="*/ 0 w 688"/>
                  <a:gd name="T65" fmla="*/ 297 h 492"/>
                  <a:gd name="T66" fmla="*/ 25 w 688"/>
                  <a:gd name="T67" fmla="*/ 288 h 492"/>
                  <a:gd name="T68" fmla="*/ 25 w 688"/>
                  <a:gd name="T69" fmla="*/ 254 h 492"/>
                  <a:gd name="T70" fmla="*/ 17 w 688"/>
                  <a:gd name="T71" fmla="*/ 246 h 492"/>
                  <a:gd name="T72" fmla="*/ 25 w 688"/>
                  <a:gd name="T73" fmla="*/ 221 h 492"/>
                  <a:gd name="T74" fmla="*/ 34 w 688"/>
                  <a:gd name="T75" fmla="*/ 212 h 492"/>
                  <a:gd name="T76" fmla="*/ 25 w 688"/>
                  <a:gd name="T77" fmla="*/ 187 h 492"/>
                  <a:gd name="T78" fmla="*/ 25 w 688"/>
                  <a:gd name="T79" fmla="*/ 127 h 492"/>
                  <a:gd name="T80" fmla="*/ 25 w 688"/>
                  <a:gd name="T81" fmla="*/ 43 h 492"/>
                  <a:gd name="T82" fmla="*/ 127 w 688"/>
                  <a:gd name="T83" fmla="*/ 93 h 492"/>
                  <a:gd name="T84" fmla="*/ 170 w 688"/>
                  <a:gd name="T85" fmla="*/ 102 h 492"/>
                  <a:gd name="T86" fmla="*/ 178 w 688"/>
                  <a:gd name="T87" fmla="*/ 136 h 492"/>
                  <a:gd name="T88" fmla="*/ 161 w 688"/>
                  <a:gd name="T89" fmla="*/ 136 h 492"/>
                  <a:gd name="T90" fmla="*/ 119 w 688"/>
                  <a:gd name="T91" fmla="*/ 187 h 492"/>
                  <a:gd name="T92" fmla="*/ 127 w 688"/>
                  <a:gd name="T93" fmla="*/ 187 h 492"/>
                  <a:gd name="T94" fmla="*/ 170 w 688"/>
                  <a:gd name="T95" fmla="*/ 153 h 492"/>
                  <a:gd name="T96" fmla="*/ 187 w 688"/>
                  <a:gd name="T97" fmla="*/ 161 h 492"/>
                  <a:gd name="T98" fmla="*/ 178 w 688"/>
                  <a:gd name="T99" fmla="*/ 187 h 492"/>
                  <a:gd name="T100" fmla="*/ 170 w 688"/>
                  <a:gd name="T101" fmla="*/ 204 h 492"/>
                  <a:gd name="T102" fmla="*/ 161 w 688"/>
                  <a:gd name="T103" fmla="*/ 212 h 492"/>
                  <a:gd name="T104" fmla="*/ 153 w 688"/>
                  <a:gd name="T105" fmla="*/ 204 h 492"/>
                  <a:gd name="T106" fmla="*/ 144 w 688"/>
                  <a:gd name="T107" fmla="*/ 212 h 492"/>
                  <a:gd name="T108" fmla="*/ 119 w 688"/>
                  <a:gd name="T109" fmla="*/ 212 h 492"/>
                  <a:gd name="T110" fmla="*/ 144 w 688"/>
                  <a:gd name="T111" fmla="*/ 229 h 492"/>
                  <a:gd name="T112" fmla="*/ 170 w 688"/>
                  <a:gd name="T113" fmla="*/ 212 h 492"/>
                  <a:gd name="T114" fmla="*/ 178 w 688"/>
                  <a:gd name="T115" fmla="*/ 212 h 492"/>
                  <a:gd name="T116" fmla="*/ 187 w 688"/>
                  <a:gd name="T117" fmla="*/ 187 h 492"/>
                  <a:gd name="T118" fmla="*/ 212 w 688"/>
                  <a:gd name="T119" fmla="*/ 136 h 492"/>
                  <a:gd name="T120" fmla="*/ 212 w 688"/>
                  <a:gd name="T121" fmla="*/ 102 h 4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88"/>
                  <a:gd name="T184" fmla="*/ 0 h 492"/>
                  <a:gd name="T185" fmla="*/ 688 w 688"/>
                  <a:gd name="T186" fmla="*/ 492 h 49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88" h="492">
                    <a:moveTo>
                      <a:pt x="212" y="102"/>
                    </a:moveTo>
                    <a:lnTo>
                      <a:pt x="212" y="102"/>
                    </a:lnTo>
                    <a:lnTo>
                      <a:pt x="204" y="110"/>
                    </a:lnTo>
                    <a:lnTo>
                      <a:pt x="212" y="119"/>
                    </a:lnTo>
                    <a:lnTo>
                      <a:pt x="204" y="110"/>
                    </a:lnTo>
                    <a:lnTo>
                      <a:pt x="204" y="102"/>
                    </a:lnTo>
                    <a:lnTo>
                      <a:pt x="204" y="93"/>
                    </a:lnTo>
                    <a:lnTo>
                      <a:pt x="212" y="102"/>
                    </a:lnTo>
                    <a:lnTo>
                      <a:pt x="221" y="93"/>
                    </a:lnTo>
                    <a:lnTo>
                      <a:pt x="204" y="76"/>
                    </a:lnTo>
                    <a:lnTo>
                      <a:pt x="195" y="76"/>
                    </a:lnTo>
                    <a:lnTo>
                      <a:pt x="195" y="60"/>
                    </a:lnTo>
                    <a:lnTo>
                      <a:pt x="204" y="60"/>
                    </a:lnTo>
                    <a:lnTo>
                      <a:pt x="212" y="68"/>
                    </a:lnTo>
                    <a:lnTo>
                      <a:pt x="212" y="60"/>
                    </a:lnTo>
                    <a:lnTo>
                      <a:pt x="221" y="51"/>
                    </a:lnTo>
                    <a:lnTo>
                      <a:pt x="221" y="43"/>
                    </a:lnTo>
                    <a:lnTo>
                      <a:pt x="221" y="34"/>
                    </a:lnTo>
                    <a:lnTo>
                      <a:pt x="212" y="26"/>
                    </a:lnTo>
                    <a:lnTo>
                      <a:pt x="204" y="9"/>
                    </a:lnTo>
                    <a:lnTo>
                      <a:pt x="204" y="0"/>
                    </a:lnTo>
                    <a:lnTo>
                      <a:pt x="212" y="9"/>
                    </a:lnTo>
                    <a:lnTo>
                      <a:pt x="212" y="0"/>
                    </a:lnTo>
                    <a:lnTo>
                      <a:pt x="365" y="43"/>
                    </a:lnTo>
                    <a:lnTo>
                      <a:pt x="535" y="85"/>
                    </a:lnTo>
                    <a:lnTo>
                      <a:pt x="586" y="102"/>
                    </a:lnTo>
                    <a:lnTo>
                      <a:pt x="654" y="110"/>
                    </a:lnTo>
                    <a:lnTo>
                      <a:pt x="688" y="119"/>
                    </a:lnTo>
                    <a:lnTo>
                      <a:pt x="679" y="144"/>
                    </a:lnTo>
                    <a:lnTo>
                      <a:pt x="654" y="237"/>
                    </a:lnTo>
                    <a:lnTo>
                      <a:pt x="654" y="246"/>
                    </a:lnTo>
                    <a:lnTo>
                      <a:pt x="637" y="322"/>
                    </a:lnTo>
                    <a:lnTo>
                      <a:pt x="637" y="339"/>
                    </a:lnTo>
                    <a:lnTo>
                      <a:pt x="628" y="356"/>
                    </a:lnTo>
                    <a:lnTo>
                      <a:pt x="611" y="424"/>
                    </a:lnTo>
                    <a:lnTo>
                      <a:pt x="611" y="441"/>
                    </a:lnTo>
                    <a:lnTo>
                      <a:pt x="611" y="449"/>
                    </a:lnTo>
                    <a:lnTo>
                      <a:pt x="611" y="458"/>
                    </a:lnTo>
                    <a:lnTo>
                      <a:pt x="611" y="466"/>
                    </a:lnTo>
                    <a:lnTo>
                      <a:pt x="611" y="475"/>
                    </a:lnTo>
                    <a:lnTo>
                      <a:pt x="611" y="483"/>
                    </a:lnTo>
                    <a:lnTo>
                      <a:pt x="603" y="483"/>
                    </a:lnTo>
                    <a:lnTo>
                      <a:pt x="611" y="483"/>
                    </a:lnTo>
                    <a:lnTo>
                      <a:pt x="611" y="492"/>
                    </a:lnTo>
                    <a:lnTo>
                      <a:pt x="560" y="483"/>
                    </a:lnTo>
                    <a:lnTo>
                      <a:pt x="552" y="483"/>
                    </a:lnTo>
                    <a:lnTo>
                      <a:pt x="518" y="475"/>
                    </a:lnTo>
                    <a:lnTo>
                      <a:pt x="433" y="449"/>
                    </a:lnTo>
                    <a:lnTo>
                      <a:pt x="424" y="458"/>
                    </a:lnTo>
                    <a:lnTo>
                      <a:pt x="416" y="458"/>
                    </a:lnTo>
                    <a:lnTo>
                      <a:pt x="407" y="458"/>
                    </a:lnTo>
                    <a:lnTo>
                      <a:pt x="399" y="458"/>
                    </a:lnTo>
                    <a:lnTo>
                      <a:pt x="390" y="458"/>
                    </a:lnTo>
                    <a:lnTo>
                      <a:pt x="390" y="449"/>
                    </a:lnTo>
                    <a:lnTo>
                      <a:pt x="382" y="449"/>
                    </a:lnTo>
                    <a:lnTo>
                      <a:pt x="373" y="449"/>
                    </a:lnTo>
                    <a:lnTo>
                      <a:pt x="365" y="458"/>
                    </a:lnTo>
                    <a:lnTo>
                      <a:pt x="348" y="449"/>
                    </a:lnTo>
                    <a:lnTo>
                      <a:pt x="348" y="458"/>
                    </a:lnTo>
                    <a:lnTo>
                      <a:pt x="339" y="458"/>
                    </a:lnTo>
                    <a:lnTo>
                      <a:pt x="331" y="458"/>
                    </a:lnTo>
                    <a:lnTo>
                      <a:pt x="323" y="458"/>
                    </a:lnTo>
                    <a:lnTo>
                      <a:pt x="314" y="458"/>
                    </a:lnTo>
                    <a:lnTo>
                      <a:pt x="306" y="458"/>
                    </a:lnTo>
                    <a:lnTo>
                      <a:pt x="297" y="458"/>
                    </a:lnTo>
                    <a:lnTo>
                      <a:pt x="289" y="458"/>
                    </a:lnTo>
                    <a:lnTo>
                      <a:pt x="289" y="449"/>
                    </a:lnTo>
                    <a:lnTo>
                      <a:pt x="280" y="449"/>
                    </a:lnTo>
                    <a:lnTo>
                      <a:pt x="272" y="449"/>
                    </a:lnTo>
                    <a:lnTo>
                      <a:pt x="255" y="449"/>
                    </a:lnTo>
                    <a:lnTo>
                      <a:pt x="255" y="458"/>
                    </a:lnTo>
                    <a:lnTo>
                      <a:pt x="246" y="449"/>
                    </a:lnTo>
                    <a:lnTo>
                      <a:pt x="238" y="449"/>
                    </a:lnTo>
                    <a:lnTo>
                      <a:pt x="229" y="449"/>
                    </a:lnTo>
                    <a:lnTo>
                      <a:pt x="229" y="441"/>
                    </a:lnTo>
                    <a:lnTo>
                      <a:pt x="221" y="441"/>
                    </a:lnTo>
                    <a:lnTo>
                      <a:pt x="212" y="432"/>
                    </a:lnTo>
                    <a:lnTo>
                      <a:pt x="204" y="432"/>
                    </a:lnTo>
                    <a:lnTo>
                      <a:pt x="187" y="432"/>
                    </a:lnTo>
                    <a:lnTo>
                      <a:pt x="178" y="424"/>
                    </a:lnTo>
                    <a:lnTo>
                      <a:pt x="170" y="424"/>
                    </a:lnTo>
                    <a:lnTo>
                      <a:pt x="161" y="432"/>
                    </a:lnTo>
                    <a:lnTo>
                      <a:pt x="153" y="432"/>
                    </a:lnTo>
                    <a:lnTo>
                      <a:pt x="136" y="432"/>
                    </a:lnTo>
                    <a:lnTo>
                      <a:pt x="127" y="432"/>
                    </a:lnTo>
                    <a:lnTo>
                      <a:pt x="119" y="424"/>
                    </a:lnTo>
                    <a:lnTo>
                      <a:pt x="110" y="424"/>
                    </a:lnTo>
                    <a:lnTo>
                      <a:pt x="102" y="415"/>
                    </a:lnTo>
                    <a:lnTo>
                      <a:pt x="93" y="415"/>
                    </a:lnTo>
                    <a:lnTo>
                      <a:pt x="93" y="407"/>
                    </a:lnTo>
                    <a:lnTo>
                      <a:pt x="93" y="398"/>
                    </a:lnTo>
                    <a:lnTo>
                      <a:pt x="93" y="390"/>
                    </a:lnTo>
                    <a:lnTo>
                      <a:pt x="93" y="381"/>
                    </a:lnTo>
                    <a:lnTo>
                      <a:pt x="102" y="381"/>
                    </a:lnTo>
                    <a:lnTo>
                      <a:pt x="93" y="373"/>
                    </a:lnTo>
                    <a:lnTo>
                      <a:pt x="102" y="373"/>
                    </a:lnTo>
                    <a:lnTo>
                      <a:pt x="93" y="356"/>
                    </a:lnTo>
                    <a:lnTo>
                      <a:pt x="93" y="348"/>
                    </a:lnTo>
                    <a:lnTo>
                      <a:pt x="85" y="339"/>
                    </a:lnTo>
                    <a:lnTo>
                      <a:pt x="76" y="331"/>
                    </a:lnTo>
                    <a:lnTo>
                      <a:pt x="68" y="331"/>
                    </a:lnTo>
                    <a:lnTo>
                      <a:pt x="68" y="339"/>
                    </a:lnTo>
                    <a:lnTo>
                      <a:pt x="59" y="331"/>
                    </a:lnTo>
                    <a:lnTo>
                      <a:pt x="51" y="314"/>
                    </a:lnTo>
                    <a:lnTo>
                      <a:pt x="42" y="314"/>
                    </a:lnTo>
                    <a:lnTo>
                      <a:pt x="34" y="305"/>
                    </a:lnTo>
                    <a:lnTo>
                      <a:pt x="17" y="305"/>
                    </a:lnTo>
                    <a:lnTo>
                      <a:pt x="8" y="297"/>
                    </a:lnTo>
                    <a:lnTo>
                      <a:pt x="0" y="297"/>
                    </a:lnTo>
                    <a:lnTo>
                      <a:pt x="17" y="254"/>
                    </a:lnTo>
                    <a:lnTo>
                      <a:pt x="17" y="263"/>
                    </a:lnTo>
                    <a:lnTo>
                      <a:pt x="8" y="288"/>
                    </a:lnTo>
                    <a:lnTo>
                      <a:pt x="25" y="288"/>
                    </a:lnTo>
                    <a:lnTo>
                      <a:pt x="17" y="280"/>
                    </a:lnTo>
                    <a:lnTo>
                      <a:pt x="25" y="271"/>
                    </a:lnTo>
                    <a:lnTo>
                      <a:pt x="25" y="263"/>
                    </a:lnTo>
                    <a:lnTo>
                      <a:pt x="25" y="254"/>
                    </a:lnTo>
                    <a:lnTo>
                      <a:pt x="42" y="246"/>
                    </a:lnTo>
                    <a:lnTo>
                      <a:pt x="34" y="246"/>
                    </a:lnTo>
                    <a:lnTo>
                      <a:pt x="17" y="246"/>
                    </a:lnTo>
                    <a:lnTo>
                      <a:pt x="17" y="237"/>
                    </a:lnTo>
                    <a:lnTo>
                      <a:pt x="17" y="221"/>
                    </a:lnTo>
                    <a:lnTo>
                      <a:pt x="25" y="221"/>
                    </a:lnTo>
                    <a:lnTo>
                      <a:pt x="25" y="229"/>
                    </a:lnTo>
                    <a:lnTo>
                      <a:pt x="25" y="221"/>
                    </a:lnTo>
                    <a:lnTo>
                      <a:pt x="51" y="221"/>
                    </a:lnTo>
                    <a:lnTo>
                      <a:pt x="34" y="212"/>
                    </a:lnTo>
                    <a:lnTo>
                      <a:pt x="34" y="204"/>
                    </a:lnTo>
                    <a:lnTo>
                      <a:pt x="25" y="204"/>
                    </a:lnTo>
                    <a:lnTo>
                      <a:pt x="17" y="212"/>
                    </a:lnTo>
                    <a:lnTo>
                      <a:pt x="25" y="187"/>
                    </a:lnTo>
                    <a:lnTo>
                      <a:pt x="25" y="170"/>
                    </a:lnTo>
                    <a:lnTo>
                      <a:pt x="25" y="161"/>
                    </a:lnTo>
                    <a:lnTo>
                      <a:pt x="25" y="136"/>
                    </a:lnTo>
                    <a:lnTo>
                      <a:pt x="25" y="127"/>
                    </a:lnTo>
                    <a:lnTo>
                      <a:pt x="25" y="102"/>
                    </a:lnTo>
                    <a:lnTo>
                      <a:pt x="17" y="93"/>
                    </a:lnTo>
                    <a:lnTo>
                      <a:pt x="17" y="51"/>
                    </a:lnTo>
                    <a:lnTo>
                      <a:pt x="25" y="43"/>
                    </a:lnTo>
                    <a:lnTo>
                      <a:pt x="25" y="26"/>
                    </a:lnTo>
                    <a:lnTo>
                      <a:pt x="42" y="34"/>
                    </a:lnTo>
                    <a:lnTo>
                      <a:pt x="76" y="68"/>
                    </a:lnTo>
                    <a:lnTo>
                      <a:pt x="127" y="93"/>
                    </a:lnTo>
                    <a:lnTo>
                      <a:pt x="153" y="93"/>
                    </a:lnTo>
                    <a:lnTo>
                      <a:pt x="161" y="102"/>
                    </a:lnTo>
                    <a:lnTo>
                      <a:pt x="161" y="110"/>
                    </a:lnTo>
                    <a:lnTo>
                      <a:pt x="170" y="102"/>
                    </a:lnTo>
                    <a:lnTo>
                      <a:pt x="178" y="102"/>
                    </a:lnTo>
                    <a:lnTo>
                      <a:pt x="178" y="110"/>
                    </a:lnTo>
                    <a:lnTo>
                      <a:pt x="178" y="136"/>
                    </a:lnTo>
                    <a:lnTo>
                      <a:pt x="170" y="144"/>
                    </a:lnTo>
                    <a:lnTo>
                      <a:pt x="170" y="136"/>
                    </a:lnTo>
                    <a:lnTo>
                      <a:pt x="161" y="136"/>
                    </a:lnTo>
                    <a:lnTo>
                      <a:pt x="153" y="161"/>
                    </a:lnTo>
                    <a:lnTo>
                      <a:pt x="144" y="161"/>
                    </a:lnTo>
                    <a:lnTo>
                      <a:pt x="127" y="178"/>
                    </a:lnTo>
                    <a:lnTo>
                      <a:pt x="119" y="187"/>
                    </a:lnTo>
                    <a:lnTo>
                      <a:pt x="127" y="195"/>
                    </a:lnTo>
                    <a:lnTo>
                      <a:pt x="153" y="187"/>
                    </a:lnTo>
                    <a:lnTo>
                      <a:pt x="127" y="195"/>
                    </a:lnTo>
                    <a:lnTo>
                      <a:pt x="127" y="187"/>
                    </a:lnTo>
                    <a:lnTo>
                      <a:pt x="136" y="170"/>
                    </a:lnTo>
                    <a:lnTo>
                      <a:pt x="153" y="161"/>
                    </a:lnTo>
                    <a:lnTo>
                      <a:pt x="161" y="161"/>
                    </a:lnTo>
                    <a:lnTo>
                      <a:pt x="170" y="153"/>
                    </a:lnTo>
                    <a:lnTo>
                      <a:pt x="187" y="144"/>
                    </a:lnTo>
                    <a:lnTo>
                      <a:pt x="187" y="136"/>
                    </a:lnTo>
                    <a:lnTo>
                      <a:pt x="195" y="136"/>
                    </a:lnTo>
                    <a:lnTo>
                      <a:pt x="187" y="161"/>
                    </a:lnTo>
                    <a:lnTo>
                      <a:pt x="178" y="161"/>
                    </a:lnTo>
                    <a:lnTo>
                      <a:pt x="178" y="178"/>
                    </a:lnTo>
                    <a:lnTo>
                      <a:pt x="178" y="187"/>
                    </a:lnTo>
                    <a:lnTo>
                      <a:pt x="170" y="195"/>
                    </a:lnTo>
                    <a:lnTo>
                      <a:pt x="170" y="204"/>
                    </a:lnTo>
                    <a:lnTo>
                      <a:pt x="170" y="212"/>
                    </a:lnTo>
                    <a:lnTo>
                      <a:pt x="161" y="212"/>
                    </a:lnTo>
                    <a:lnTo>
                      <a:pt x="153" y="212"/>
                    </a:lnTo>
                    <a:lnTo>
                      <a:pt x="161" y="195"/>
                    </a:lnTo>
                    <a:lnTo>
                      <a:pt x="153" y="204"/>
                    </a:lnTo>
                    <a:lnTo>
                      <a:pt x="153" y="212"/>
                    </a:lnTo>
                    <a:lnTo>
                      <a:pt x="144" y="221"/>
                    </a:lnTo>
                    <a:lnTo>
                      <a:pt x="144" y="212"/>
                    </a:lnTo>
                    <a:lnTo>
                      <a:pt x="153" y="204"/>
                    </a:lnTo>
                    <a:lnTo>
                      <a:pt x="153" y="195"/>
                    </a:lnTo>
                    <a:lnTo>
                      <a:pt x="144" y="204"/>
                    </a:lnTo>
                    <a:lnTo>
                      <a:pt x="119" y="212"/>
                    </a:lnTo>
                    <a:lnTo>
                      <a:pt x="119" y="221"/>
                    </a:lnTo>
                    <a:lnTo>
                      <a:pt x="127" y="229"/>
                    </a:lnTo>
                    <a:lnTo>
                      <a:pt x="144" y="229"/>
                    </a:lnTo>
                    <a:lnTo>
                      <a:pt x="144" y="237"/>
                    </a:lnTo>
                    <a:lnTo>
                      <a:pt x="144" y="229"/>
                    </a:lnTo>
                    <a:lnTo>
                      <a:pt x="161" y="221"/>
                    </a:lnTo>
                    <a:lnTo>
                      <a:pt x="170" y="212"/>
                    </a:lnTo>
                    <a:lnTo>
                      <a:pt x="178" y="221"/>
                    </a:lnTo>
                    <a:lnTo>
                      <a:pt x="178" y="212"/>
                    </a:lnTo>
                    <a:lnTo>
                      <a:pt x="187" y="212"/>
                    </a:lnTo>
                    <a:lnTo>
                      <a:pt x="187" y="204"/>
                    </a:lnTo>
                    <a:lnTo>
                      <a:pt x="187" y="187"/>
                    </a:lnTo>
                    <a:lnTo>
                      <a:pt x="195" y="178"/>
                    </a:lnTo>
                    <a:lnTo>
                      <a:pt x="195" y="170"/>
                    </a:lnTo>
                    <a:lnTo>
                      <a:pt x="195" y="153"/>
                    </a:lnTo>
                    <a:lnTo>
                      <a:pt x="212" y="136"/>
                    </a:lnTo>
                    <a:lnTo>
                      <a:pt x="221" y="136"/>
                    </a:lnTo>
                    <a:lnTo>
                      <a:pt x="212" y="110"/>
                    </a:lnTo>
                    <a:lnTo>
                      <a:pt x="212" y="102"/>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49" name="Freeform 248"/>
              <p:cNvSpPr>
                <a:spLocks/>
              </p:cNvSpPr>
              <p:nvPr/>
            </p:nvSpPr>
            <p:spPr bwMode="auto">
              <a:xfrm>
                <a:off x="625" y="589"/>
                <a:ext cx="17" cy="26"/>
              </a:xfrm>
              <a:custGeom>
                <a:avLst/>
                <a:gdLst>
                  <a:gd name="T0" fmla="*/ 9 w 17"/>
                  <a:gd name="T1" fmla="*/ 26 h 26"/>
                  <a:gd name="T2" fmla="*/ 0 w 17"/>
                  <a:gd name="T3" fmla="*/ 17 h 26"/>
                  <a:gd name="T4" fmla="*/ 0 w 17"/>
                  <a:gd name="T5" fmla="*/ 17 h 26"/>
                  <a:gd name="T6" fmla="*/ 0 w 17"/>
                  <a:gd name="T7" fmla="*/ 9 h 26"/>
                  <a:gd name="T8" fmla="*/ 9 w 17"/>
                  <a:gd name="T9" fmla="*/ 0 h 26"/>
                  <a:gd name="T10" fmla="*/ 9 w 17"/>
                  <a:gd name="T11" fmla="*/ 0 h 26"/>
                  <a:gd name="T12" fmla="*/ 17 w 17"/>
                  <a:gd name="T13" fmla="*/ 9 h 26"/>
                  <a:gd name="T14" fmla="*/ 9 w 17"/>
                  <a:gd name="T15" fmla="*/ 17 h 26"/>
                  <a:gd name="T16" fmla="*/ 17 w 17"/>
                  <a:gd name="T17" fmla="*/ 17 h 26"/>
                  <a:gd name="T18" fmla="*/ 9 w 17"/>
                  <a:gd name="T19" fmla="*/ 17 h 26"/>
                  <a:gd name="T20" fmla="*/ 9 w 17"/>
                  <a:gd name="T21" fmla="*/ 17 h 26"/>
                  <a:gd name="T22" fmla="*/ 9 w 17"/>
                  <a:gd name="T23" fmla="*/ 26 h 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26"/>
                  <a:gd name="T38" fmla="*/ 17 w 17"/>
                  <a:gd name="T39" fmla="*/ 26 h 2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26">
                    <a:moveTo>
                      <a:pt x="9" y="26"/>
                    </a:moveTo>
                    <a:lnTo>
                      <a:pt x="0" y="17"/>
                    </a:lnTo>
                    <a:lnTo>
                      <a:pt x="0" y="9"/>
                    </a:lnTo>
                    <a:lnTo>
                      <a:pt x="9" y="0"/>
                    </a:lnTo>
                    <a:lnTo>
                      <a:pt x="17" y="9"/>
                    </a:lnTo>
                    <a:lnTo>
                      <a:pt x="9" y="17"/>
                    </a:lnTo>
                    <a:lnTo>
                      <a:pt x="17" y="17"/>
                    </a:lnTo>
                    <a:lnTo>
                      <a:pt x="9" y="17"/>
                    </a:lnTo>
                    <a:lnTo>
                      <a:pt x="9" y="26"/>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50" name="Freeform 249"/>
              <p:cNvSpPr>
                <a:spLocks/>
              </p:cNvSpPr>
              <p:nvPr/>
            </p:nvSpPr>
            <p:spPr bwMode="auto">
              <a:xfrm>
                <a:off x="642" y="631"/>
                <a:ext cx="34" cy="68"/>
              </a:xfrm>
              <a:custGeom>
                <a:avLst/>
                <a:gdLst>
                  <a:gd name="T0" fmla="*/ 9 w 34"/>
                  <a:gd name="T1" fmla="*/ 9 h 68"/>
                  <a:gd name="T2" fmla="*/ 17 w 34"/>
                  <a:gd name="T3" fmla="*/ 0 h 68"/>
                  <a:gd name="T4" fmla="*/ 26 w 34"/>
                  <a:gd name="T5" fmla="*/ 0 h 68"/>
                  <a:gd name="T6" fmla="*/ 26 w 34"/>
                  <a:gd name="T7" fmla="*/ 9 h 68"/>
                  <a:gd name="T8" fmla="*/ 26 w 34"/>
                  <a:gd name="T9" fmla="*/ 17 h 68"/>
                  <a:gd name="T10" fmla="*/ 17 w 34"/>
                  <a:gd name="T11" fmla="*/ 9 h 68"/>
                  <a:gd name="T12" fmla="*/ 9 w 34"/>
                  <a:gd name="T13" fmla="*/ 17 h 68"/>
                  <a:gd name="T14" fmla="*/ 17 w 34"/>
                  <a:gd name="T15" fmla="*/ 26 h 68"/>
                  <a:gd name="T16" fmla="*/ 17 w 34"/>
                  <a:gd name="T17" fmla="*/ 43 h 68"/>
                  <a:gd name="T18" fmla="*/ 26 w 34"/>
                  <a:gd name="T19" fmla="*/ 43 h 68"/>
                  <a:gd name="T20" fmla="*/ 34 w 34"/>
                  <a:gd name="T21" fmla="*/ 51 h 68"/>
                  <a:gd name="T22" fmla="*/ 26 w 34"/>
                  <a:gd name="T23" fmla="*/ 60 h 68"/>
                  <a:gd name="T24" fmla="*/ 26 w 34"/>
                  <a:gd name="T25" fmla="*/ 68 h 68"/>
                  <a:gd name="T26" fmla="*/ 17 w 34"/>
                  <a:gd name="T27" fmla="*/ 60 h 68"/>
                  <a:gd name="T28" fmla="*/ 17 w 34"/>
                  <a:gd name="T29" fmla="*/ 51 h 68"/>
                  <a:gd name="T30" fmla="*/ 17 w 34"/>
                  <a:gd name="T31" fmla="*/ 51 h 68"/>
                  <a:gd name="T32" fmla="*/ 9 w 34"/>
                  <a:gd name="T33" fmla="*/ 43 h 68"/>
                  <a:gd name="T34" fmla="*/ 9 w 34"/>
                  <a:gd name="T35" fmla="*/ 26 h 68"/>
                  <a:gd name="T36" fmla="*/ 0 w 34"/>
                  <a:gd name="T37" fmla="*/ 17 h 68"/>
                  <a:gd name="T38" fmla="*/ 9 w 34"/>
                  <a:gd name="T39" fmla="*/ 9 h 6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
                  <a:gd name="T61" fmla="*/ 0 h 68"/>
                  <a:gd name="T62" fmla="*/ 34 w 34"/>
                  <a:gd name="T63" fmla="*/ 68 h 6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 h="68">
                    <a:moveTo>
                      <a:pt x="9" y="9"/>
                    </a:moveTo>
                    <a:lnTo>
                      <a:pt x="17" y="0"/>
                    </a:lnTo>
                    <a:lnTo>
                      <a:pt x="26" y="0"/>
                    </a:lnTo>
                    <a:lnTo>
                      <a:pt x="26" y="9"/>
                    </a:lnTo>
                    <a:lnTo>
                      <a:pt x="26" y="17"/>
                    </a:lnTo>
                    <a:lnTo>
                      <a:pt x="17" y="9"/>
                    </a:lnTo>
                    <a:lnTo>
                      <a:pt x="9" y="17"/>
                    </a:lnTo>
                    <a:lnTo>
                      <a:pt x="17" y="26"/>
                    </a:lnTo>
                    <a:lnTo>
                      <a:pt x="17" y="43"/>
                    </a:lnTo>
                    <a:lnTo>
                      <a:pt x="26" y="43"/>
                    </a:lnTo>
                    <a:lnTo>
                      <a:pt x="34" y="51"/>
                    </a:lnTo>
                    <a:lnTo>
                      <a:pt x="26" y="60"/>
                    </a:lnTo>
                    <a:lnTo>
                      <a:pt x="26" y="68"/>
                    </a:lnTo>
                    <a:lnTo>
                      <a:pt x="17" y="60"/>
                    </a:lnTo>
                    <a:lnTo>
                      <a:pt x="17" y="51"/>
                    </a:lnTo>
                    <a:lnTo>
                      <a:pt x="9" y="43"/>
                    </a:lnTo>
                    <a:lnTo>
                      <a:pt x="9" y="26"/>
                    </a:lnTo>
                    <a:lnTo>
                      <a:pt x="0" y="17"/>
                    </a:lnTo>
                    <a:lnTo>
                      <a:pt x="9" y="9"/>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51" name="Freeform 250"/>
              <p:cNvSpPr>
                <a:spLocks/>
              </p:cNvSpPr>
              <p:nvPr/>
            </p:nvSpPr>
            <p:spPr bwMode="auto">
              <a:xfrm>
                <a:off x="1203" y="691"/>
                <a:ext cx="1044" cy="661"/>
              </a:xfrm>
              <a:custGeom>
                <a:avLst/>
                <a:gdLst>
                  <a:gd name="T0" fmla="*/ 322 w 1044"/>
                  <a:gd name="T1" fmla="*/ 627 h 661"/>
                  <a:gd name="T2" fmla="*/ 322 w 1044"/>
                  <a:gd name="T3" fmla="*/ 635 h 661"/>
                  <a:gd name="T4" fmla="*/ 305 w 1044"/>
                  <a:gd name="T5" fmla="*/ 635 h 661"/>
                  <a:gd name="T6" fmla="*/ 288 w 1044"/>
                  <a:gd name="T7" fmla="*/ 635 h 661"/>
                  <a:gd name="T8" fmla="*/ 271 w 1044"/>
                  <a:gd name="T9" fmla="*/ 627 h 661"/>
                  <a:gd name="T10" fmla="*/ 254 w 1044"/>
                  <a:gd name="T11" fmla="*/ 627 h 661"/>
                  <a:gd name="T12" fmla="*/ 237 w 1044"/>
                  <a:gd name="T13" fmla="*/ 627 h 661"/>
                  <a:gd name="T14" fmla="*/ 220 w 1044"/>
                  <a:gd name="T15" fmla="*/ 627 h 661"/>
                  <a:gd name="T16" fmla="*/ 195 w 1044"/>
                  <a:gd name="T17" fmla="*/ 627 h 661"/>
                  <a:gd name="T18" fmla="*/ 186 w 1044"/>
                  <a:gd name="T19" fmla="*/ 635 h 661"/>
                  <a:gd name="T20" fmla="*/ 178 w 1044"/>
                  <a:gd name="T21" fmla="*/ 627 h 661"/>
                  <a:gd name="T22" fmla="*/ 178 w 1044"/>
                  <a:gd name="T23" fmla="*/ 601 h 661"/>
                  <a:gd name="T24" fmla="*/ 178 w 1044"/>
                  <a:gd name="T25" fmla="*/ 584 h 661"/>
                  <a:gd name="T26" fmla="*/ 161 w 1044"/>
                  <a:gd name="T27" fmla="*/ 576 h 661"/>
                  <a:gd name="T28" fmla="*/ 144 w 1044"/>
                  <a:gd name="T29" fmla="*/ 551 h 661"/>
                  <a:gd name="T30" fmla="*/ 153 w 1044"/>
                  <a:gd name="T31" fmla="*/ 542 h 661"/>
                  <a:gd name="T32" fmla="*/ 144 w 1044"/>
                  <a:gd name="T33" fmla="*/ 534 h 661"/>
                  <a:gd name="T34" fmla="*/ 136 w 1044"/>
                  <a:gd name="T35" fmla="*/ 517 h 661"/>
                  <a:gd name="T36" fmla="*/ 136 w 1044"/>
                  <a:gd name="T37" fmla="*/ 491 h 661"/>
                  <a:gd name="T38" fmla="*/ 127 w 1044"/>
                  <a:gd name="T39" fmla="*/ 474 h 661"/>
                  <a:gd name="T40" fmla="*/ 127 w 1044"/>
                  <a:gd name="T41" fmla="*/ 457 h 661"/>
                  <a:gd name="T42" fmla="*/ 119 w 1044"/>
                  <a:gd name="T43" fmla="*/ 449 h 661"/>
                  <a:gd name="T44" fmla="*/ 110 w 1044"/>
                  <a:gd name="T45" fmla="*/ 466 h 661"/>
                  <a:gd name="T46" fmla="*/ 93 w 1044"/>
                  <a:gd name="T47" fmla="*/ 466 h 661"/>
                  <a:gd name="T48" fmla="*/ 85 w 1044"/>
                  <a:gd name="T49" fmla="*/ 466 h 661"/>
                  <a:gd name="T50" fmla="*/ 68 w 1044"/>
                  <a:gd name="T51" fmla="*/ 457 h 661"/>
                  <a:gd name="T52" fmla="*/ 76 w 1044"/>
                  <a:gd name="T53" fmla="*/ 440 h 661"/>
                  <a:gd name="T54" fmla="*/ 76 w 1044"/>
                  <a:gd name="T55" fmla="*/ 423 h 661"/>
                  <a:gd name="T56" fmla="*/ 93 w 1044"/>
                  <a:gd name="T57" fmla="*/ 423 h 661"/>
                  <a:gd name="T58" fmla="*/ 85 w 1044"/>
                  <a:gd name="T59" fmla="*/ 406 h 661"/>
                  <a:gd name="T60" fmla="*/ 85 w 1044"/>
                  <a:gd name="T61" fmla="*/ 390 h 661"/>
                  <a:gd name="T62" fmla="*/ 93 w 1044"/>
                  <a:gd name="T63" fmla="*/ 381 h 661"/>
                  <a:gd name="T64" fmla="*/ 102 w 1044"/>
                  <a:gd name="T65" fmla="*/ 356 h 661"/>
                  <a:gd name="T66" fmla="*/ 110 w 1044"/>
                  <a:gd name="T67" fmla="*/ 339 h 661"/>
                  <a:gd name="T68" fmla="*/ 102 w 1044"/>
                  <a:gd name="T69" fmla="*/ 322 h 661"/>
                  <a:gd name="T70" fmla="*/ 85 w 1044"/>
                  <a:gd name="T71" fmla="*/ 313 h 661"/>
                  <a:gd name="T72" fmla="*/ 76 w 1044"/>
                  <a:gd name="T73" fmla="*/ 313 h 661"/>
                  <a:gd name="T74" fmla="*/ 68 w 1044"/>
                  <a:gd name="T75" fmla="*/ 296 h 661"/>
                  <a:gd name="T76" fmla="*/ 68 w 1044"/>
                  <a:gd name="T77" fmla="*/ 271 h 661"/>
                  <a:gd name="T78" fmla="*/ 51 w 1044"/>
                  <a:gd name="T79" fmla="*/ 254 h 661"/>
                  <a:gd name="T80" fmla="*/ 42 w 1044"/>
                  <a:gd name="T81" fmla="*/ 229 h 661"/>
                  <a:gd name="T82" fmla="*/ 25 w 1044"/>
                  <a:gd name="T83" fmla="*/ 220 h 661"/>
                  <a:gd name="T84" fmla="*/ 8 w 1044"/>
                  <a:gd name="T85" fmla="*/ 203 h 661"/>
                  <a:gd name="T86" fmla="*/ 17 w 1044"/>
                  <a:gd name="T87" fmla="*/ 195 h 661"/>
                  <a:gd name="T88" fmla="*/ 17 w 1044"/>
                  <a:gd name="T89" fmla="*/ 178 h 661"/>
                  <a:gd name="T90" fmla="*/ 17 w 1044"/>
                  <a:gd name="T91" fmla="*/ 152 h 661"/>
                  <a:gd name="T92" fmla="*/ 0 w 1044"/>
                  <a:gd name="T93" fmla="*/ 127 h 661"/>
                  <a:gd name="T94" fmla="*/ 136 w 1044"/>
                  <a:gd name="T95" fmla="*/ 25 h 661"/>
                  <a:gd name="T96" fmla="*/ 577 w 1044"/>
                  <a:gd name="T97" fmla="*/ 101 h 661"/>
                  <a:gd name="T98" fmla="*/ 1044 w 1044"/>
                  <a:gd name="T99" fmla="*/ 152 h 661"/>
                  <a:gd name="T100" fmla="*/ 1027 w 1044"/>
                  <a:gd name="T101" fmla="*/ 364 h 661"/>
                  <a:gd name="T102" fmla="*/ 1010 w 1044"/>
                  <a:gd name="T103" fmla="*/ 551 h 661"/>
                  <a:gd name="T104" fmla="*/ 908 w 1044"/>
                  <a:gd name="T105" fmla="*/ 652 h 661"/>
                  <a:gd name="T106" fmla="*/ 586 w 1044"/>
                  <a:gd name="T107" fmla="*/ 618 h 661"/>
                  <a:gd name="T108" fmla="*/ 365 w 1044"/>
                  <a:gd name="T109" fmla="*/ 584 h 661"/>
                  <a:gd name="T110" fmla="*/ 348 w 1044"/>
                  <a:gd name="T111" fmla="*/ 644 h 661"/>
                  <a:gd name="T112" fmla="*/ 348 w 1044"/>
                  <a:gd name="T113" fmla="*/ 627 h 661"/>
                  <a:gd name="T114" fmla="*/ 339 w 1044"/>
                  <a:gd name="T115" fmla="*/ 618 h 661"/>
                  <a:gd name="T116" fmla="*/ 331 w 1044"/>
                  <a:gd name="T117" fmla="*/ 618 h 66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44"/>
                  <a:gd name="T178" fmla="*/ 0 h 661"/>
                  <a:gd name="T179" fmla="*/ 1044 w 1044"/>
                  <a:gd name="T180" fmla="*/ 661 h 66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44" h="661">
                    <a:moveTo>
                      <a:pt x="322" y="618"/>
                    </a:moveTo>
                    <a:lnTo>
                      <a:pt x="322" y="618"/>
                    </a:lnTo>
                    <a:lnTo>
                      <a:pt x="322" y="627"/>
                    </a:lnTo>
                    <a:lnTo>
                      <a:pt x="314" y="627"/>
                    </a:lnTo>
                    <a:lnTo>
                      <a:pt x="314" y="635"/>
                    </a:lnTo>
                    <a:lnTo>
                      <a:pt x="322" y="635"/>
                    </a:lnTo>
                    <a:lnTo>
                      <a:pt x="314" y="635"/>
                    </a:lnTo>
                    <a:lnTo>
                      <a:pt x="305" y="635"/>
                    </a:lnTo>
                    <a:lnTo>
                      <a:pt x="297" y="627"/>
                    </a:lnTo>
                    <a:lnTo>
                      <a:pt x="297" y="635"/>
                    </a:lnTo>
                    <a:lnTo>
                      <a:pt x="288" y="635"/>
                    </a:lnTo>
                    <a:lnTo>
                      <a:pt x="280" y="627"/>
                    </a:lnTo>
                    <a:lnTo>
                      <a:pt x="271" y="627"/>
                    </a:lnTo>
                    <a:lnTo>
                      <a:pt x="263" y="627"/>
                    </a:lnTo>
                    <a:lnTo>
                      <a:pt x="254" y="627"/>
                    </a:lnTo>
                    <a:lnTo>
                      <a:pt x="254" y="618"/>
                    </a:lnTo>
                    <a:lnTo>
                      <a:pt x="246" y="618"/>
                    </a:lnTo>
                    <a:lnTo>
                      <a:pt x="246" y="627"/>
                    </a:lnTo>
                    <a:lnTo>
                      <a:pt x="237" y="627"/>
                    </a:lnTo>
                    <a:lnTo>
                      <a:pt x="237" y="635"/>
                    </a:lnTo>
                    <a:lnTo>
                      <a:pt x="229" y="635"/>
                    </a:lnTo>
                    <a:lnTo>
                      <a:pt x="229" y="627"/>
                    </a:lnTo>
                    <a:lnTo>
                      <a:pt x="220" y="627"/>
                    </a:lnTo>
                    <a:lnTo>
                      <a:pt x="212" y="627"/>
                    </a:lnTo>
                    <a:lnTo>
                      <a:pt x="203" y="618"/>
                    </a:lnTo>
                    <a:lnTo>
                      <a:pt x="203" y="627"/>
                    </a:lnTo>
                    <a:lnTo>
                      <a:pt x="195" y="627"/>
                    </a:lnTo>
                    <a:lnTo>
                      <a:pt x="195" y="635"/>
                    </a:lnTo>
                    <a:lnTo>
                      <a:pt x="186" y="635"/>
                    </a:lnTo>
                    <a:lnTo>
                      <a:pt x="186" y="627"/>
                    </a:lnTo>
                    <a:lnTo>
                      <a:pt x="178" y="627"/>
                    </a:lnTo>
                    <a:lnTo>
                      <a:pt x="178" y="618"/>
                    </a:lnTo>
                    <a:lnTo>
                      <a:pt x="178" y="610"/>
                    </a:lnTo>
                    <a:lnTo>
                      <a:pt x="178" y="601"/>
                    </a:lnTo>
                    <a:lnTo>
                      <a:pt x="178" y="593"/>
                    </a:lnTo>
                    <a:lnTo>
                      <a:pt x="178" y="584"/>
                    </a:lnTo>
                    <a:lnTo>
                      <a:pt x="170" y="576"/>
                    </a:lnTo>
                    <a:lnTo>
                      <a:pt x="161" y="576"/>
                    </a:lnTo>
                    <a:lnTo>
                      <a:pt x="153" y="576"/>
                    </a:lnTo>
                    <a:lnTo>
                      <a:pt x="153" y="567"/>
                    </a:lnTo>
                    <a:lnTo>
                      <a:pt x="144" y="551"/>
                    </a:lnTo>
                    <a:lnTo>
                      <a:pt x="153" y="551"/>
                    </a:lnTo>
                    <a:lnTo>
                      <a:pt x="153" y="542"/>
                    </a:lnTo>
                    <a:lnTo>
                      <a:pt x="153" y="534"/>
                    </a:lnTo>
                    <a:lnTo>
                      <a:pt x="144" y="534"/>
                    </a:lnTo>
                    <a:lnTo>
                      <a:pt x="153" y="534"/>
                    </a:lnTo>
                    <a:lnTo>
                      <a:pt x="144" y="534"/>
                    </a:lnTo>
                    <a:lnTo>
                      <a:pt x="144" y="525"/>
                    </a:lnTo>
                    <a:lnTo>
                      <a:pt x="136" y="517"/>
                    </a:lnTo>
                    <a:lnTo>
                      <a:pt x="136" y="508"/>
                    </a:lnTo>
                    <a:lnTo>
                      <a:pt x="136" y="500"/>
                    </a:lnTo>
                    <a:lnTo>
                      <a:pt x="136" y="491"/>
                    </a:lnTo>
                    <a:lnTo>
                      <a:pt x="136" y="483"/>
                    </a:lnTo>
                    <a:lnTo>
                      <a:pt x="136" y="474"/>
                    </a:lnTo>
                    <a:lnTo>
                      <a:pt x="127" y="474"/>
                    </a:lnTo>
                    <a:lnTo>
                      <a:pt x="136" y="466"/>
                    </a:lnTo>
                    <a:lnTo>
                      <a:pt x="127" y="466"/>
                    </a:lnTo>
                    <a:lnTo>
                      <a:pt x="127" y="457"/>
                    </a:lnTo>
                    <a:lnTo>
                      <a:pt x="119" y="449"/>
                    </a:lnTo>
                    <a:lnTo>
                      <a:pt x="119" y="457"/>
                    </a:lnTo>
                    <a:lnTo>
                      <a:pt x="110" y="457"/>
                    </a:lnTo>
                    <a:lnTo>
                      <a:pt x="110" y="466"/>
                    </a:lnTo>
                    <a:lnTo>
                      <a:pt x="102" y="466"/>
                    </a:lnTo>
                    <a:lnTo>
                      <a:pt x="93" y="466"/>
                    </a:lnTo>
                    <a:lnTo>
                      <a:pt x="93" y="474"/>
                    </a:lnTo>
                    <a:lnTo>
                      <a:pt x="85" y="474"/>
                    </a:lnTo>
                    <a:lnTo>
                      <a:pt x="85" y="466"/>
                    </a:lnTo>
                    <a:lnTo>
                      <a:pt x="76" y="466"/>
                    </a:lnTo>
                    <a:lnTo>
                      <a:pt x="76" y="457"/>
                    </a:lnTo>
                    <a:lnTo>
                      <a:pt x="68" y="457"/>
                    </a:lnTo>
                    <a:lnTo>
                      <a:pt x="68" y="449"/>
                    </a:lnTo>
                    <a:lnTo>
                      <a:pt x="76" y="449"/>
                    </a:lnTo>
                    <a:lnTo>
                      <a:pt x="76" y="440"/>
                    </a:lnTo>
                    <a:lnTo>
                      <a:pt x="76" y="432"/>
                    </a:lnTo>
                    <a:lnTo>
                      <a:pt x="76" y="423"/>
                    </a:lnTo>
                    <a:lnTo>
                      <a:pt x="85" y="423"/>
                    </a:lnTo>
                    <a:lnTo>
                      <a:pt x="93" y="423"/>
                    </a:lnTo>
                    <a:lnTo>
                      <a:pt x="85" y="415"/>
                    </a:lnTo>
                    <a:lnTo>
                      <a:pt x="93" y="406"/>
                    </a:lnTo>
                    <a:lnTo>
                      <a:pt x="85" y="406"/>
                    </a:lnTo>
                    <a:lnTo>
                      <a:pt x="85" y="398"/>
                    </a:lnTo>
                    <a:lnTo>
                      <a:pt x="93" y="390"/>
                    </a:lnTo>
                    <a:lnTo>
                      <a:pt x="85" y="390"/>
                    </a:lnTo>
                    <a:lnTo>
                      <a:pt x="85" y="381"/>
                    </a:lnTo>
                    <a:lnTo>
                      <a:pt x="93" y="381"/>
                    </a:lnTo>
                    <a:lnTo>
                      <a:pt x="93" y="373"/>
                    </a:lnTo>
                    <a:lnTo>
                      <a:pt x="102" y="356"/>
                    </a:lnTo>
                    <a:lnTo>
                      <a:pt x="102" y="347"/>
                    </a:lnTo>
                    <a:lnTo>
                      <a:pt x="110" y="339"/>
                    </a:lnTo>
                    <a:lnTo>
                      <a:pt x="110" y="330"/>
                    </a:lnTo>
                    <a:lnTo>
                      <a:pt x="110" y="322"/>
                    </a:lnTo>
                    <a:lnTo>
                      <a:pt x="102" y="322"/>
                    </a:lnTo>
                    <a:lnTo>
                      <a:pt x="93" y="322"/>
                    </a:lnTo>
                    <a:lnTo>
                      <a:pt x="85" y="322"/>
                    </a:lnTo>
                    <a:lnTo>
                      <a:pt x="85" y="313"/>
                    </a:lnTo>
                    <a:lnTo>
                      <a:pt x="93" y="313"/>
                    </a:lnTo>
                    <a:lnTo>
                      <a:pt x="85" y="305"/>
                    </a:lnTo>
                    <a:lnTo>
                      <a:pt x="76" y="313"/>
                    </a:lnTo>
                    <a:lnTo>
                      <a:pt x="76" y="305"/>
                    </a:lnTo>
                    <a:lnTo>
                      <a:pt x="76" y="296"/>
                    </a:lnTo>
                    <a:lnTo>
                      <a:pt x="68" y="296"/>
                    </a:lnTo>
                    <a:lnTo>
                      <a:pt x="68" y="288"/>
                    </a:lnTo>
                    <a:lnTo>
                      <a:pt x="68" y="279"/>
                    </a:lnTo>
                    <a:lnTo>
                      <a:pt x="68" y="271"/>
                    </a:lnTo>
                    <a:lnTo>
                      <a:pt x="59" y="271"/>
                    </a:lnTo>
                    <a:lnTo>
                      <a:pt x="59" y="262"/>
                    </a:lnTo>
                    <a:lnTo>
                      <a:pt x="51" y="262"/>
                    </a:lnTo>
                    <a:lnTo>
                      <a:pt x="51" y="254"/>
                    </a:lnTo>
                    <a:lnTo>
                      <a:pt x="42" y="245"/>
                    </a:lnTo>
                    <a:lnTo>
                      <a:pt x="42" y="237"/>
                    </a:lnTo>
                    <a:lnTo>
                      <a:pt x="42" y="229"/>
                    </a:lnTo>
                    <a:lnTo>
                      <a:pt x="34" y="229"/>
                    </a:lnTo>
                    <a:lnTo>
                      <a:pt x="25" y="229"/>
                    </a:lnTo>
                    <a:lnTo>
                      <a:pt x="25" y="220"/>
                    </a:lnTo>
                    <a:lnTo>
                      <a:pt x="25" y="212"/>
                    </a:lnTo>
                    <a:lnTo>
                      <a:pt x="17" y="212"/>
                    </a:lnTo>
                    <a:lnTo>
                      <a:pt x="8" y="203"/>
                    </a:lnTo>
                    <a:lnTo>
                      <a:pt x="17" y="203"/>
                    </a:lnTo>
                    <a:lnTo>
                      <a:pt x="25" y="203"/>
                    </a:lnTo>
                    <a:lnTo>
                      <a:pt x="25" y="195"/>
                    </a:lnTo>
                    <a:lnTo>
                      <a:pt x="17" y="195"/>
                    </a:lnTo>
                    <a:lnTo>
                      <a:pt x="17" y="186"/>
                    </a:lnTo>
                    <a:lnTo>
                      <a:pt x="17" y="178"/>
                    </a:lnTo>
                    <a:lnTo>
                      <a:pt x="17" y="169"/>
                    </a:lnTo>
                    <a:lnTo>
                      <a:pt x="17" y="161"/>
                    </a:lnTo>
                    <a:lnTo>
                      <a:pt x="17" y="152"/>
                    </a:lnTo>
                    <a:lnTo>
                      <a:pt x="8" y="152"/>
                    </a:lnTo>
                    <a:lnTo>
                      <a:pt x="8" y="144"/>
                    </a:lnTo>
                    <a:lnTo>
                      <a:pt x="0" y="135"/>
                    </a:lnTo>
                    <a:lnTo>
                      <a:pt x="0" y="127"/>
                    </a:lnTo>
                    <a:lnTo>
                      <a:pt x="8" y="101"/>
                    </a:lnTo>
                    <a:lnTo>
                      <a:pt x="17" y="68"/>
                    </a:lnTo>
                    <a:lnTo>
                      <a:pt x="25" y="0"/>
                    </a:lnTo>
                    <a:lnTo>
                      <a:pt x="136" y="25"/>
                    </a:lnTo>
                    <a:lnTo>
                      <a:pt x="195" y="34"/>
                    </a:lnTo>
                    <a:lnTo>
                      <a:pt x="348" y="68"/>
                    </a:lnTo>
                    <a:lnTo>
                      <a:pt x="424" y="76"/>
                    </a:lnTo>
                    <a:lnTo>
                      <a:pt x="475" y="85"/>
                    </a:lnTo>
                    <a:lnTo>
                      <a:pt x="577" y="101"/>
                    </a:lnTo>
                    <a:lnTo>
                      <a:pt x="688" y="118"/>
                    </a:lnTo>
                    <a:lnTo>
                      <a:pt x="773" y="127"/>
                    </a:lnTo>
                    <a:lnTo>
                      <a:pt x="866" y="135"/>
                    </a:lnTo>
                    <a:lnTo>
                      <a:pt x="951" y="144"/>
                    </a:lnTo>
                    <a:lnTo>
                      <a:pt x="1044" y="152"/>
                    </a:lnTo>
                    <a:lnTo>
                      <a:pt x="1036" y="195"/>
                    </a:lnTo>
                    <a:lnTo>
                      <a:pt x="1036" y="229"/>
                    </a:lnTo>
                    <a:lnTo>
                      <a:pt x="1027" y="279"/>
                    </a:lnTo>
                    <a:lnTo>
                      <a:pt x="1027" y="356"/>
                    </a:lnTo>
                    <a:lnTo>
                      <a:pt x="1027" y="364"/>
                    </a:lnTo>
                    <a:lnTo>
                      <a:pt x="1019" y="449"/>
                    </a:lnTo>
                    <a:lnTo>
                      <a:pt x="1019" y="466"/>
                    </a:lnTo>
                    <a:lnTo>
                      <a:pt x="1010" y="500"/>
                    </a:lnTo>
                    <a:lnTo>
                      <a:pt x="1010" y="542"/>
                    </a:lnTo>
                    <a:lnTo>
                      <a:pt x="1010" y="551"/>
                    </a:lnTo>
                    <a:lnTo>
                      <a:pt x="1002" y="635"/>
                    </a:lnTo>
                    <a:lnTo>
                      <a:pt x="1002" y="661"/>
                    </a:lnTo>
                    <a:lnTo>
                      <a:pt x="993" y="661"/>
                    </a:lnTo>
                    <a:lnTo>
                      <a:pt x="908" y="652"/>
                    </a:lnTo>
                    <a:lnTo>
                      <a:pt x="823" y="644"/>
                    </a:lnTo>
                    <a:lnTo>
                      <a:pt x="798" y="644"/>
                    </a:lnTo>
                    <a:lnTo>
                      <a:pt x="654" y="627"/>
                    </a:lnTo>
                    <a:lnTo>
                      <a:pt x="620" y="618"/>
                    </a:lnTo>
                    <a:lnTo>
                      <a:pt x="586" y="618"/>
                    </a:lnTo>
                    <a:lnTo>
                      <a:pt x="475" y="601"/>
                    </a:lnTo>
                    <a:lnTo>
                      <a:pt x="458" y="601"/>
                    </a:lnTo>
                    <a:lnTo>
                      <a:pt x="424" y="593"/>
                    </a:lnTo>
                    <a:lnTo>
                      <a:pt x="365" y="584"/>
                    </a:lnTo>
                    <a:lnTo>
                      <a:pt x="356" y="627"/>
                    </a:lnTo>
                    <a:lnTo>
                      <a:pt x="356" y="652"/>
                    </a:lnTo>
                    <a:lnTo>
                      <a:pt x="356" y="644"/>
                    </a:lnTo>
                    <a:lnTo>
                      <a:pt x="348" y="644"/>
                    </a:lnTo>
                    <a:lnTo>
                      <a:pt x="348" y="635"/>
                    </a:lnTo>
                    <a:lnTo>
                      <a:pt x="339" y="635"/>
                    </a:lnTo>
                    <a:lnTo>
                      <a:pt x="339" y="627"/>
                    </a:lnTo>
                    <a:lnTo>
                      <a:pt x="348" y="627"/>
                    </a:lnTo>
                    <a:lnTo>
                      <a:pt x="339" y="627"/>
                    </a:lnTo>
                    <a:lnTo>
                      <a:pt x="339" y="618"/>
                    </a:lnTo>
                    <a:lnTo>
                      <a:pt x="339" y="610"/>
                    </a:lnTo>
                    <a:lnTo>
                      <a:pt x="331" y="610"/>
                    </a:lnTo>
                    <a:lnTo>
                      <a:pt x="331" y="618"/>
                    </a:lnTo>
                    <a:lnTo>
                      <a:pt x="322" y="610"/>
                    </a:lnTo>
                    <a:lnTo>
                      <a:pt x="322" y="618"/>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52" name="Freeform 251"/>
              <p:cNvSpPr>
                <a:spLocks/>
              </p:cNvSpPr>
              <p:nvPr/>
            </p:nvSpPr>
            <p:spPr bwMode="auto">
              <a:xfrm>
                <a:off x="5160" y="733"/>
                <a:ext cx="374" cy="585"/>
              </a:xfrm>
              <a:custGeom>
                <a:avLst/>
                <a:gdLst>
                  <a:gd name="T0" fmla="*/ 162 w 374"/>
                  <a:gd name="T1" fmla="*/ 475 h 585"/>
                  <a:gd name="T2" fmla="*/ 153 w 374"/>
                  <a:gd name="T3" fmla="*/ 466 h 585"/>
                  <a:gd name="T4" fmla="*/ 145 w 374"/>
                  <a:gd name="T5" fmla="*/ 483 h 585"/>
                  <a:gd name="T6" fmla="*/ 136 w 374"/>
                  <a:gd name="T7" fmla="*/ 475 h 585"/>
                  <a:gd name="T8" fmla="*/ 128 w 374"/>
                  <a:gd name="T9" fmla="*/ 509 h 585"/>
                  <a:gd name="T10" fmla="*/ 119 w 374"/>
                  <a:gd name="T11" fmla="*/ 542 h 585"/>
                  <a:gd name="T12" fmla="*/ 94 w 374"/>
                  <a:gd name="T13" fmla="*/ 585 h 585"/>
                  <a:gd name="T14" fmla="*/ 77 w 374"/>
                  <a:gd name="T15" fmla="*/ 559 h 585"/>
                  <a:gd name="T16" fmla="*/ 68 w 374"/>
                  <a:gd name="T17" fmla="*/ 551 h 585"/>
                  <a:gd name="T18" fmla="*/ 68 w 374"/>
                  <a:gd name="T19" fmla="*/ 534 h 585"/>
                  <a:gd name="T20" fmla="*/ 68 w 374"/>
                  <a:gd name="T21" fmla="*/ 525 h 585"/>
                  <a:gd name="T22" fmla="*/ 34 w 374"/>
                  <a:gd name="T23" fmla="*/ 441 h 585"/>
                  <a:gd name="T24" fmla="*/ 9 w 374"/>
                  <a:gd name="T25" fmla="*/ 314 h 585"/>
                  <a:gd name="T26" fmla="*/ 17 w 374"/>
                  <a:gd name="T27" fmla="*/ 305 h 585"/>
                  <a:gd name="T28" fmla="*/ 34 w 374"/>
                  <a:gd name="T29" fmla="*/ 297 h 585"/>
                  <a:gd name="T30" fmla="*/ 43 w 374"/>
                  <a:gd name="T31" fmla="*/ 246 h 585"/>
                  <a:gd name="T32" fmla="*/ 51 w 374"/>
                  <a:gd name="T33" fmla="*/ 220 h 585"/>
                  <a:gd name="T34" fmla="*/ 43 w 374"/>
                  <a:gd name="T35" fmla="*/ 203 h 585"/>
                  <a:gd name="T36" fmla="*/ 43 w 374"/>
                  <a:gd name="T37" fmla="*/ 170 h 585"/>
                  <a:gd name="T38" fmla="*/ 43 w 374"/>
                  <a:gd name="T39" fmla="*/ 119 h 585"/>
                  <a:gd name="T40" fmla="*/ 102 w 374"/>
                  <a:gd name="T41" fmla="*/ 26 h 585"/>
                  <a:gd name="T42" fmla="*/ 162 w 374"/>
                  <a:gd name="T43" fmla="*/ 9 h 585"/>
                  <a:gd name="T44" fmla="*/ 221 w 374"/>
                  <a:gd name="T45" fmla="*/ 17 h 585"/>
                  <a:gd name="T46" fmla="*/ 264 w 374"/>
                  <a:gd name="T47" fmla="*/ 161 h 585"/>
                  <a:gd name="T48" fmla="*/ 272 w 374"/>
                  <a:gd name="T49" fmla="*/ 187 h 585"/>
                  <a:gd name="T50" fmla="*/ 289 w 374"/>
                  <a:gd name="T51" fmla="*/ 195 h 585"/>
                  <a:gd name="T52" fmla="*/ 298 w 374"/>
                  <a:gd name="T53" fmla="*/ 203 h 585"/>
                  <a:gd name="T54" fmla="*/ 315 w 374"/>
                  <a:gd name="T55" fmla="*/ 237 h 585"/>
                  <a:gd name="T56" fmla="*/ 340 w 374"/>
                  <a:gd name="T57" fmla="*/ 237 h 585"/>
                  <a:gd name="T58" fmla="*/ 357 w 374"/>
                  <a:gd name="T59" fmla="*/ 263 h 585"/>
                  <a:gd name="T60" fmla="*/ 357 w 374"/>
                  <a:gd name="T61" fmla="*/ 297 h 585"/>
                  <a:gd name="T62" fmla="*/ 332 w 374"/>
                  <a:gd name="T63" fmla="*/ 314 h 585"/>
                  <a:gd name="T64" fmla="*/ 306 w 374"/>
                  <a:gd name="T65" fmla="*/ 331 h 585"/>
                  <a:gd name="T66" fmla="*/ 298 w 374"/>
                  <a:gd name="T67" fmla="*/ 339 h 585"/>
                  <a:gd name="T68" fmla="*/ 289 w 374"/>
                  <a:gd name="T69" fmla="*/ 356 h 585"/>
                  <a:gd name="T70" fmla="*/ 264 w 374"/>
                  <a:gd name="T71" fmla="*/ 356 h 585"/>
                  <a:gd name="T72" fmla="*/ 255 w 374"/>
                  <a:gd name="T73" fmla="*/ 381 h 585"/>
                  <a:gd name="T74" fmla="*/ 230 w 374"/>
                  <a:gd name="T75" fmla="*/ 381 h 585"/>
                  <a:gd name="T76" fmla="*/ 230 w 374"/>
                  <a:gd name="T77" fmla="*/ 356 h 585"/>
                  <a:gd name="T78" fmla="*/ 213 w 374"/>
                  <a:gd name="T79" fmla="*/ 348 h 585"/>
                  <a:gd name="T80" fmla="*/ 213 w 374"/>
                  <a:gd name="T81" fmla="*/ 373 h 585"/>
                  <a:gd name="T82" fmla="*/ 213 w 374"/>
                  <a:gd name="T83" fmla="*/ 424 h 585"/>
                  <a:gd name="T84" fmla="*/ 196 w 374"/>
                  <a:gd name="T85" fmla="*/ 432 h 585"/>
                  <a:gd name="T86" fmla="*/ 179 w 374"/>
                  <a:gd name="T87" fmla="*/ 458 h 585"/>
                  <a:gd name="T88" fmla="*/ 170 w 374"/>
                  <a:gd name="T89" fmla="*/ 441 h 585"/>
                  <a:gd name="T90" fmla="*/ 170 w 374"/>
                  <a:gd name="T91" fmla="*/ 475 h 585"/>
                  <a:gd name="T92" fmla="*/ 153 w 374"/>
                  <a:gd name="T93" fmla="*/ 441 h 58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74"/>
                  <a:gd name="T142" fmla="*/ 0 h 585"/>
                  <a:gd name="T143" fmla="*/ 374 w 374"/>
                  <a:gd name="T144" fmla="*/ 585 h 58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74" h="585">
                    <a:moveTo>
                      <a:pt x="153" y="441"/>
                    </a:moveTo>
                    <a:lnTo>
                      <a:pt x="153" y="449"/>
                    </a:lnTo>
                    <a:lnTo>
                      <a:pt x="162" y="475"/>
                    </a:lnTo>
                    <a:lnTo>
                      <a:pt x="162" y="483"/>
                    </a:lnTo>
                    <a:lnTo>
                      <a:pt x="153" y="466"/>
                    </a:lnTo>
                    <a:lnTo>
                      <a:pt x="153" y="475"/>
                    </a:lnTo>
                    <a:lnTo>
                      <a:pt x="145" y="483"/>
                    </a:lnTo>
                    <a:lnTo>
                      <a:pt x="145" y="475"/>
                    </a:lnTo>
                    <a:lnTo>
                      <a:pt x="136" y="475"/>
                    </a:lnTo>
                    <a:lnTo>
                      <a:pt x="128" y="483"/>
                    </a:lnTo>
                    <a:lnTo>
                      <a:pt x="128" y="500"/>
                    </a:lnTo>
                    <a:lnTo>
                      <a:pt x="128" y="509"/>
                    </a:lnTo>
                    <a:lnTo>
                      <a:pt x="119" y="517"/>
                    </a:lnTo>
                    <a:lnTo>
                      <a:pt x="128" y="534"/>
                    </a:lnTo>
                    <a:lnTo>
                      <a:pt x="119" y="542"/>
                    </a:lnTo>
                    <a:lnTo>
                      <a:pt x="111" y="551"/>
                    </a:lnTo>
                    <a:lnTo>
                      <a:pt x="111" y="585"/>
                    </a:lnTo>
                    <a:lnTo>
                      <a:pt x="94" y="585"/>
                    </a:lnTo>
                    <a:lnTo>
                      <a:pt x="94" y="576"/>
                    </a:lnTo>
                    <a:lnTo>
                      <a:pt x="94" y="568"/>
                    </a:lnTo>
                    <a:lnTo>
                      <a:pt x="77" y="559"/>
                    </a:lnTo>
                    <a:lnTo>
                      <a:pt x="68" y="551"/>
                    </a:lnTo>
                    <a:lnTo>
                      <a:pt x="68" y="542"/>
                    </a:lnTo>
                    <a:lnTo>
                      <a:pt x="68" y="534"/>
                    </a:lnTo>
                    <a:lnTo>
                      <a:pt x="68" y="525"/>
                    </a:lnTo>
                    <a:lnTo>
                      <a:pt x="60" y="500"/>
                    </a:lnTo>
                    <a:lnTo>
                      <a:pt x="34" y="441"/>
                    </a:lnTo>
                    <a:lnTo>
                      <a:pt x="26" y="398"/>
                    </a:lnTo>
                    <a:lnTo>
                      <a:pt x="0" y="314"/>
                    </a:lnTo>
                    <a:lnTo>
                      <a:pt x="9" y="314"/>
                    </a:lnTo>
                    <a:lnTo>
                      <a:pt x="17" y="322"/>
                    </a:lnTo>
                    <a:lnTo>
                      <a:pt x="17" y="314"/>
                    </a:lnTo>
                    <a:lnTo>
                      <a:pt x="17" y="305"/>
                    </a:lnTo>
                    <a:lnTo>
                      <a:pt x="17" y="297"/>
                    </a:lnTo>
                    <a:lnTo>
                      <a:pt x="34" y="297"/>
                    </a:lnTo>
                    <a:lnTo>
                      <a:pt x="26" y="280"/>
                    </a:lnTo>
                    <a:lnTo>
                      <a:pt x="34" y="263"/>
                    </a:lnTo>
                    <a:lnTo>
                      <a:pt x="43" y="246"/>
                    </a:lnTo>
                    <a:lnTo>
                      <a:pt x="43" y="237"/>
                    </a:lnTo>
                    <a:lnTo>
                      <a:pt x="51" y="220"/>
                    </a:lnTo>
                    <a:lnTo>
                      <a:pt x="43" y="220"/>
                    </a:lnTo>
                    <a:lnTo>
                      <a:pt x="43" y="203"/>
                    </a:lnTo>
                    <a:lnTo>
                      <a:pt x="43" y="195"/>
                    </a:lnTo>
                    <a:lnTo>
                      <a:pt x="34" y="187"/>
                    </a:lnTo>
                    <a:lnTo>
                      <a:pt x="43" y="170"/>
                    </a:lnTo>
                    <a:lnTo>
                      <a:pt x="51" y="153"/>
                    </a:lnTo>
                    <a:lnTo>
                      <a:pt x="43" y="136"/>
                    </a:lnTo>
                    <a:lnTo>
                      <a:pt x="43" y="119"/>
                    </a:lnTo>
                    <a:lnTo>
                      <a:pt x="85" y="9"/>
                    </a:lnTo>
                    <a:lnTo>
                      <a:pt x="102" y="9"/>
                    </a:lnTo>
                    <a:lnTo>
                      <a:pt x="102" y="26"/>
                    </a:lnTo>
                    <a:lnTo>
                      <a:pt x="119" y="34"/>
                    </a:lnTo>
                    <a:lnTo>
                      <a:pt x="145" y="9"/>
                    </a:lnTo>
                    <a:lnTo>
                      <a:pt x="162" y="9"/>
                    </a:lnTo>
                    <a:lnTo>
                      <a:pt x="162" y="0"/>
                    </a:lnTo>
                    <a:lnTo>
                      <a:pt x="170" y="0"/>
                    </a:lnTo>
                    <a:lnTo>
                      <a:pt x="221" y="17"/>
                    </a:lnTo>
                    <a:lnTo>
                      <a:pt x="264" y="153"/>
                    </a:lnTo>
                    <a:lnTo>
                      <a:pt x="264" y="161"/>
                    </a:lnTo>
                    <a:lnTo>
                      <a:pt x="264" y="170"/>
                    </a:lnTo>
                    <a:lnTo>
                      <a:pt x="264" y="178"/>
                    </a:lnTo>
                    <a:lnTo>
                      <a:pt x="272" y="187"/>
                    </a:lnTo>
                    <a:lnTo>
                      <a:pt x="272" y="195"/>
                    </a:lnTo>
                    <a:lnTo>
                      <a:pt x="272" y="187"/>
                    </a:lnTo>
                    <a:lnTo>
                      <a:pt x="289" y="195"/>
                    </a:lnTo>
                    <a:lnTo>
                      <a:pt x="306" y="187"/>
                    </a:lnTo>
                    <a:lnTo>
                      <a:pt x="306" y="203"/>
                    </a:lnTo>
                    <a:lnTo>
                      <a:pt x="298" y="203"/>
                    </a:lnTo>
                    <a:lnTo>
                      <a:pt x="315" y="220"/>
                    </a:lnTo>
                    <a:lnTo>
                      <a:pt x="315" y="229"/>
                    </a:lnTo>
                    <a:lnTo>
                      <a:pt x="315" y="237"/>
                    </a:lnTo>
                    <a:lnTo>
                      <a:pt x="332" y="246"/>
                    </a:lnTo>
                    <a:lnTo>
                      <a:pt x="332" y="237"/>
                    </a:lnTo>
                    <a:lnTo>
                      <a:pt x="340" y="237"/>
                    </a:lnTo>
                    <a:lnTo>
                      <a:pt x="349" y="237"/>
                    </a:lnTo>
                    <a:lnTo>
                      <a:pt x="357" y="254"/>
                    </a:lnTo>
                    <a:lnTo>
                      <a:pt x="357" y="263"/>
                    </a:lnTo>
                    <a:lnTo>
                      <a:pt x="374" y="271"/>
                    </a:lnTo>
                    <a:lnTo>
                      <a:pt x="374" y="280"/>
                    </a:lnTo>
                    <a:lnTo>
                      <a:pt x="357" y="297"/>
                    </a:lnTo>
                    <a:lnTo>
                      <a:pt x="349" y="305"/>
                    </a:lnTo>
                    <a:lnTo>
                      <a:pt x="340" y="297"/>
                    </a:lnTo>
                    <a:lnTo>
                      <a:pt x="332" y="314"/>
                    </a:lnTo>
                    <a:lnTo>
                      <a:pt x="323" y="322"/>
                    </a:lnTo>
                    <a:lnTo>
                      <a:pt x="306" y="331"/>
                    </a:lnTo>
                    <a:lnTo>
                      <a:pt x="306" y="339"/>
                    </a:lnTo>
                    <a:lnTo>
                      <a:pt x="298" y="339"/>
                    </a:lnTo>
                    <a:lnTo>
                      <a:pt x="298" y="356"/>
                    </a:lnTo>
                    <a:lnTo>
                      <a:pt x="289" y="356"/>
                    </a:lnTo>
                    <a:lnTo>
                      <a:pt x="281" y="348"/>
                    </a:lnTo>
                    <a:lnTo>
                      <a:pt x="272" y="348"/>
                    </a:lnTo>
                    <a:lnTo>
                      <a:pt x="264" y="356"/>
                    </a:lnTo>
                    <a:lnTo>
                      <a:pt x="255" y="356"/>
                    </a:lnTo>
                    <a:lnTo>
                      <a:pt x="247" y="364"/>
                    </a:lnTo>
                    <a:lnTo>
                      <a:pt x="255" y="381"/>
                    </a:lnTo>
                    <a:lnTo>
                      <a:pt x="238" y="381"/>
                    </a:lnTo>
                    <a:lnTo>
                      <a:pt x="230" y="381"/>
                    </a:lnTo>
                    <a:lnTo>
                      <a:pt x="230" y="373"/>
                    </a:lnTo>
                    <a:lnTo>
                      <a:pt x="230" y="356"/>
                    </a:lnTo>
                    <a:lnTo>
                      <a:pt x="221" y="348"/>
                    </a:lnTo>
                    <a:lnTo>
                      <a:pt x="221" y="339"/>
                    </a:lnTo>
                    <a:lnTo>
                      <a:pt x="213" y="348"/>
                    </a:lnTo>
                    <a:lnTo>
                      <a:pt x="221" y="356"/>
                    </a:lnTo>
                    <a:lnTo>
                      <a:pt x="221" y="364"/>
                    </a:lnTo>
                    <a:lnTo>
                      <a:pt x="213" y="373"/>
                    </a:lnTo>
                    <a:lnTo>
                      <a:pt x="221" y="390"/>
                    </a:lnTo>
                    <a:lnTo>
                      <a:pt x="213" y="398"/>
                    </a:lnTo>
                    <a:lnTo>
                      <a:pt x="213" y="424"/>
                    </a:lnTo>
                    <a:lnTo>
                      <a:pt x="204" y="441"/>
                    </a:lnTo>
                    <a:lnTo>
                      <a:pt x="196" y="432"/>
                    </a:lnTo>
                    <a:lnTo>
                      <a:pt x="187" y="432"/>
                    </a:lnTo>
                    <a:lnTo>
                      <a:pt x="187" y="449"/>
                    </a:lnTo>
                    <a:lnTo>
                      <a:pt x="179" y="458"/>
                    </a:lnTo>
                    <a:lnTo>
                      <a:pt x="170" y="466"/>
                    </a:lnTo>
                    <a:lnTo>
                      <a:pt x="170" y="449"/>
                    </a:lnTo>
                    <a:lnTo>
                      <a:pt x="170" y="441"/>
                    </a:lnTo>
                    <a:lnTo>
                      <a:pt x="162" y="449"/>
                    </a:lnTo>
                    <a:lnTo>
                      <a:pt x="162" y="458"/>
                    </a:lnTo>
                    <a:lnTo>
                      <a:pt x="170" y="475"/>
                    </a:lnTo>
                    <a:lnTo>
                      <a:pt x="162" y="475"/>
                    </a:lnTo>
                    <a:lnTo>
                      <a:pt x="153" y="441"/>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53" name="Freeform 252"/>
              <p:cNvSpPr>
                <a:spLocks/>
              </p:cNvSpPr>
              <p:nvPr/>
            </p:nvSpPr>
            <p:spPr bwMode="auto">
              <a:xfrm>
                <a:off x="5424" y="1089"/>
                <a:ext cx="25" cy="25"/>
              </a:xfrm>
              <a:custGeom>
                <a:avLst/>
                <a:gdLst>
                  <a:gd name="T0" fmla="*/ 0 w 25"/>
                  <a:gd name="T1" fmla="*/ 8 h 25"/>
                  <a:gd name="T2" fmla="*/ 8 w 25"/>
                  <a:gd name="T3" fmla="*/ 8 h 25"/>
                  <a:gd name="T4" fmla="*/ 0 w 25"/>
                  <a:gd name="T5" fmla="*/ 0 h 25"/>
                  <a:gd name="T6" fmla="*/ 17 w 25"/>
                  <a:gd name="T7" fmla="*/ 0 h 25"/>
                  <a:gd name="T8" fmla="*/ 25 w 25"/>
                  <a:gd name="T9" fmla="*/ 8 h 25"/>
                  <a:gd name="T10" fmla="*/ 8 w 25"/>
                  <a:gd name="T11" fmla="*/ 17 h 25"/>
                  <a:gd name="T12" fmla="*/ 17 w 25"/>
                  <a:gd name="T13" fmla="*/ 25 h 25"/>
                  <a:gd name="T14" fmla="*/ 8 w 25"/>
                  <a:gd name="T15" fmla="*/ 25 h 25"/>
                  <a:gd name="T16" fmla="*/ 0 w 25"/>
                  <a:gd name="T17" fmla="*/ 8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25"/>
                  <a:gd name="T29" fmla="*/ 25 w 25"/>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25">
                    <a:moveTo>
                      <a:pt x="0" y="8"/>
                    </a:moveTo>
                    <a:lnTo>
                      <a:pt x="8" y="8"/>
                    </a:lnTo>
                    <a:lnTo>
                      <a:pt x="0" y="0"/>
                    </a:lnTo>
                    <a:lnTo>
                      <a:pt x="17" y="0"/>
                    </a:lnTo>
                    <a:lnTo>
                      <a:pt x="25" y="8"/>
                    </a:lnTo>
                    <a:lnTo>
                      <a:pt x="8" y="17"/>
                    </a:lnTo>
                    <a:lnTo>
                      <a:pt x="17" y="25"/>
                    </a:lnTo>
                    <a:lnTo>
                      <a:pt x="8" y="25"/>
                    </a:lnTo>
                    <a:lnTo>
                      <a:pt x="0" y="8"/>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54" name="Freeform 253"/>
              <p:cNvSpPr>
                <a:spLocks/>
              </p:cNvSpPr>
              <p:nvPr/>
            </p:nvSpPr>
            <p:spPr bwMode="auto">
              <a:xfrm>
                <a:off x="2213" y="843"/>
                <a:ext cx="671" cy="415"/>
              </a:xfrm>
              <a:custGeom>
                <a:avLst/>
                <a:gdLst>
                  <a:gd name="T0" fmla="*/ 382 w 671"/>
                  <a:gd name="T1" fmla="*/ 415 h 415"/>
                  <a:gd name="T2" fmla="*/ 179 w 671"/>
                  <a:gd name="T3" fmla="*/ 399 h 415"/>
                  <a:gd name="T4" fmla="*/ 0 w 671"/>
                  <a:gd name="T5" fmla="*/ 390 h 415"/>
                  <a:gd name="T6" fmla="*/ 9 w 671"/>
                  <a:gd name="T7" fmla="*/ 297 h 415"/>
                  <a:gd name="T8" fmla="*/ 17 w 671"/>
                  <a:gd name="T9" fmla="*/ 127 h 415"/>
                  <a:gd name="T10" fmla="*/ 34 w 671"/>
                  <a:gd name="T11" fmla="*/ 0 h 415"/>
                  <a:gd name="T12" fmla="*/ 247 w 671"/>
                  <a:gd name="T13" fmla="*/ 17 h 415"/>
                  <a:gd name="T14" fmla="*/ 459 w 671"/>
                  <a:gd name="T15" fmla="*/ 26 h 415"/>
                  <a:gd name="T16" fmla="*/ 612 w 671"/>
                  <a:gd name="T17" fmla="*/ 34 h 415"/>
                  <a:gd name="T18" fmla="*/ 620 w 671"/>
                  <a:gd name="T19" fmla="*/ 51 h 415"/>
                  <a:gd name="T20" fmla="*/ 620 w 671"/>
                  <a:gd name="T21" fmla="*/ 60 h 415"/>
                  <a:gd name="T22" fmla="*/ 620 w 671"/>
                  <a:gd name="T23" fmla="*/ 60 h 415"/>
                  <a:gd name="T24" fmla="*/ 620 w 671"/>
                  <a:gd name="T25" fmla="*/ 68 h 415"/>
                  <a:gd name="T26" fmla="*/ 620 w 671"/>
                  <a:gd name="T27" fmla="*/ 77 h 415"/>
                  <a:gd name="T28" fmla="*/ 620 w 671"/>
                  <a:gd name="T29" fmla="*/ 85 h 415"/>
                  <a:gd name="T30" fmla="*/ 620 w 671"/>
                  <a:gd name="T31" fmla="*/ 85 h 415"/>
                  <a:gd name="T32" fmla="*/ 620 w 671"/>
                  <a:gd name="T33" fmla="*/ 85 h 415"/>
                  <a:gd name="T34" fmla="*/ 620 w 671"/>
                  <a:gd name="T35" fmla="*/ 93 h 415"/>
                  <a:gd name="T36" fmla="*/ 620 w 671"/>
                  <a:gd name="T37" fmla="*/ 102 h 415"/>
                  <a:gd name="T38" fmla="*/ 620 w 671"/>
                  <a:gd name="T39" fmla="*/ 102 h 415"/>
                  <a:gd name="T40" fmla="*/ 620 w 671"/>
                  <a:gd name="T41" fmla="*/ 110 h 415"/>
                  <a:gd name="T42" fmla="*/ 620 w 671"/>
                  <a:gd name="T43" fmla="*/ 110 h 415"/>
                  <a:gd name="T44" fmla="*/ 620 w 671"/>
                  <a:gd name="T45" fmla="*/ 119 h 415"/>
                  <a:gd name="T46" fmla="*/ 620 w 671"/>
                  <a:gd name="T47" fmla="*/ 119 h 415"/>
                  <a:gd name="T48" fmla="*/ 620 w 671"/>
                  <a:gd name="T49" fmla="*/ 119 h 415"/>
                  <a:gd name="T50" fmla="*/ 620 w 671"/>
                  <a:gd name="T51" fmla="*/ 127 h 415"/>
                  <a:gd name="T52" fmla="*/ 620 w 671"/>
                  <a:gd name="T53" fmla="*/ 127 h 415"/>
                  <a:gd name="T54" fmla="*/ 620 w 671"/>
                  <a:gd name="T55" fmla="*/ 136 h 415"/>
                  <a:gd name="T56" fmla="*/ 620 w 671"/>
                  <a:gd name="T57" fmla="*/ 144 h 415"/>
                  <a:gd name="T58" fmla="*/ 629 w 671"/>
                  <a:gd name="T59" fmla="*/ 153 h 415"/>
                  <a:gd name="T60" fmla="*/ 629 w 671"/>
                  <a:gd name="T61" fmla="*/ 170 h 415"/>
                  <a:gd name="T62" fmla="*/ 629 w 671"/>
                  <a:gd name="T63" fmla="*/ 178 h 415"/>
                  <a:gd name="T64" fmla="*/ 637 w 671"/>
                  <a:gd name="T65" fmla="*/ 195 h 415"/>
                  <a:gd name="T66" fmla="*/ 646 w 671"/>
                  <a:gd name="T67" fmla="*/ 204 h 415"/>
                  <a:gd name="T68" fmla="*/ 646 w 671"/>
                  <a:gd name="T69" fmla="*/ 221 h 415"/>
                  <a:gd name="T70" fmla="*/ 646 w 671"/>
                  <a:gd name="T71" fmla="*/ 229 h 415"/>
                  <a:gd name="T72" fmla="*/ 646 w 671"/>
                  <a:gd name="T73" fmla="*/ 238 h 415"/>
                  <a:gd name="T74" fmla="*/ 646 w 671"/>
                  <a:gd name="T75" fmla="*/ 246 h 415"/>
                  <a:gd name="T76" fmla="*/ 646 w 671"/>
                  <a:gd name="T77" fmla="*/ 254 h 415"/>
                  <a:gd name="T78" fmla="*/ 646 w 671"/>
                  <a:gd name="T79" fmla="*/ 271 h 415"/>
                  <a:gd name="T80" fmla="*/ 646 w 671"/>
                  <a:gd name="T81" fmla="*/ 280 h 415"/>
                  <a:gd name="T82" fmla="*/ 646 w 671"/>
                  <a:gd name="T83" fmla="*/ 288 h 415"/>
                  <a:gd name="T84" fmla="*/ 646 w 671"/>
                  <a:gd name="T85" fmla="*/ 288 h 415"/>
                  <a:gd name="T86" fmla="*/ 646 w 671"/>
                  <a:gd name="T87" fmla="*/ 297 h 415"/>
                  <a:gd name="T88" fmla="*/ 646 w 671"/>
                  <a:gd name="T89" fmla="*/ 314 h 415"/>
                  <a:gd name="T90" fmla="*/ 646 w 671"/>
                  <a:gd name="T91" fmla="*/ 331 h 415"/>
                  <a:gd name="T92" fmla="*/ 654 w 671"/>
                  <a:gd name="T93" fmla="*/ 339 h 415"/>
                  <a:gd name="T94" fmla="*/ 654 w 671"/>
                  <a:gd name="T95" fmla="*/ 356 h 415"/>
                  <a:gd name="T96" fmla="*/ 663 w 671"/>
                  <a:gd name="T97" fmla="*/ 365 h 415"/>
                  <a:gd name="T98" fmla="*/ 663 w 671"/>
                  <a:gd name="T99" fmla="*/ 382 h 415"/>
                  <a:gd name="T100" fmla="*/ 671 w 671"/>
                  <a:gd name="T101" fmla="*/ 399 h 415"/>
                  <a:gd name="T102" fmla="*/ 663 w 671"/>
                  <a:gd name="T103" fmla="*/ 415 h 415"/>
                  <a:gd name="T104" fmla="*/ 535 w 671"/>
                  <a:gd name="T105" fmla="*/ 415 h 41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71"/>
                  <a:gd name="T160" fmla="*/ 0 h 415"/>
                  <a:gd name="T161" fmla="*/ 671 w 671"/>
                  <a:gd name="T162" fmla="*/ 415 h 41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71" h="415">
                    <a:moveTo>
                      <a:pt x="476" y="415"/>
                    </a:moveTo>
                    <a:lnTo>
                      <a:pt x="450" y="415"/>
                    </a:lnTo>
                    <a:lnTo>
                      <a:pt x="382" y="415"/>
                    </a:lnTo>
                    <a:lnTo>
                      <a:pt x="374" y="415"/>
                    </a:lnTo>
                    <a:lnTo>
                      <a:pt x="315" y="407"/>
                    </a:lnTo>
                    <a:lnTo>
                      <a:pt x="179" y="399"/>
                    </a:lnTo>
                    <a:lnTo>
                      <a:pt x="94" y="399"/>
                    </a:lnTo>
                    <a:lnTo>
                      <a:pt x="0" y="390"/>
                    </a:lnTo>
                    <a:lnTo>
                      <a:pt x="0" y="348"/>
                    </a:lnTo>
                    <a:lnTo>
                      <a:pt x="9" y="314"/>
                    </a:lnTo>
                    <a:lnTo>
                      <a:pt x="9" y="297"/>
                    </a:lnTo>
                    <a:lnTo>
                      <a:pt x="17" y="212"/>
                    </a:lnTo>
                    <a:lnTo>
                      <a:pt x="17" y="204"/>
                    </a:lnTo>
                    <a:lnTo>
                      <a:pt x="17" y="127"/>
                    </a:lnTo>
                    <a:lnTo>
                      <a:pt x="26" y="77"/>
                    </a:lnTo>
                    <a:lnTo>
                      <a:pt x="26" y="43"/>
                    </a:lnTo>
                    <a:lnTo>
                      <a:pt x="34" y="0"/>
                    </a:lnTo>
                    <a:lnTo>
                      <a:pt x="128" y="9"/>
                    </a:lnTo>
                    <a:lnTo>
                      <a:pt x="204" y="17"/>
                    </a:lnTo>
                    <a:lnTo>
                      <a:pt x="247" y="17"/>
                    </a:lnTo>
                    <a:lnTo>
                      <a:pt x="357" y="26"/>
                    </a:lnTo>
                    <a:lnTo>
                      <a:pt x="416" y="26"/>
                    </a:lnTo>
                    <a:lnTo>
                      <a:pt x="459" y="26"/>
                    </a:lnTo>
                    <a:lnTo>
                      <a:pt x="552" y="26"/>
                    </a:lnTo>
                    <a:lnTo>
                      <a:pt x="612" y="26"/>
                    </a:lnTo>
                    <a:lnTo>
                      <a:pt x="612" y="34"/>
                    </a:lnTo>
                    <a:lnTo>
                      <a:pt x="620" y="43"/>
                    </a:lnTo>
                    <a:lnTo>
                      <a:pt x="620" y="51"/>
                    </a:lnTo>
                    <a:lnTo>
                      <a:pt x="620" y="60"/>
                    </a:lnTo>
                    <a:lnTo>
                      <a:pt x="620" y="68"/>
                    </a:lnTo>
                    <a:lnTo>
                      <a:pt x="620" y="77"/>
                    </a:lnTo>
                    <a:lnTo>
                      <a:pt x="620" y="85"/>
                    </a:lnTo>
                    <a:lnTo>
                      <a:pt x="620" y="93"/>
                    </a:lnTo>
                    <a:lnTo>
                      <a:pt x="620" y="102"/>
                    </a:lnTo>
                    <a:lnTo>
                      <a:pt x="620" y="110"/>
                    </a:lnTo>
                    <a:lnTo>
                      <a:pt x="620" y="119"/>
                    </a:lnTo>
                    <a:lnTo>
                      <a:pt x="620" y="127"/>
                    </a:lnTo>
                    <a:lnTo>
                      <a:pt x="620" y="136"/>
                    </a:lnTo>
                    <a:lnTo>
                      <a:pt x="620" y="144"/>
                    </a:lnTo>
                    <a:lnTo>
                      <a:pt x="629" y="153"/>
                    </a:lnTo>
                    <a:lnTo>
                      <a:pt x="629" y="161"/>
                    </a:lnTo>
                    <a:lnTo>
                      <a:pt x="629" y="170"/>
                    </a:lnTo>
                    <a:lnTo>
                      <a:pt x="637" y="178"/>
                    </a:lnTo>
                    <a:lnTo>
                      <a:pt x="629" y="178"/>
                    </a:lnTo>
                    <a:lnTo>
                      <a:pt x="637" y="178"/>
                    </a:lnTo>
                    <a:lnTo>
                      <a:pt x="637" y="187"/>
                    </a:lnTo>
                    <a:lnTo>
                      <a:pt x="637" y="195"/>
                    </a:lnTo>
                    <a:lnTo>
                      <a:pt x="646" y="204"/>
                    </a:lnTo>
                    <a:lnTo>
                      <a:pt x="646" y="212"/>
                    </a:lnTo>
                    <a:lnTo>
                      <a:pt x="646" y="221"/>
                    </a:lnTo>
                    <a:lnTo>
                      <a:pt x="646" y="229"/>
                    </a:lnTo>
                    <a:lnTo>
                      <a:pt x="646" y="238"/>
                    </a:lnTo>
                    <a:lnTo>
                      <a:pt x="646" y="246"/>
                    </a:lnTo>
                    <a:lnTo>
                      <a:pt x="646" y="254"/>
                    </a:lnTo>
                    <a:lnTo>
                      <a:pt x="646" y="263"/>
                    </a:lnTo>
                    <a:lnTo>
                      <a:pt x="646" y="271"/>
                    </a:lnTo>
                    <a:lnTo>
                      <a:pt x="646" y="280"/>
                    </a:lnTo>
                    <a:lnTo>
                      <a:pt x="646" y="288"/>
                    </a:lnTo>
                    <a:lnTo>
                      <a:pt x="654" y="288"/>
                    </a:lnTo>
                    <a:lnTo>
                      <a:pt x="654" y="297"/>
                    </a:lnTo>
                    <a:lnTo>
                      <a:pt x="646" y="297"/>
                    </a:lnTo>
                    <a:lnTo>
                      <a:pt x="654" y="305"/>
                    </a:lnTo>
                    <a:lnTo>
                      <a:pt x="646" y="305"/>
                    </a:lnTo>
                    <a:lnTo>
                      <a:pt x="646" y="314"/>
                    </a:lnTo>
                    <a:lnTo>
                      <a:pt x="646" y="322"/>
                    </a:lnTo>
                    <a:lnTo>
                      <a:pt x="646" y="331"/>
                    </a:lnTo>
                    <a:lnTo>
                      <a:pt x="654" y="331"/>
                    </a:lnTo>
                    <a:lnTo>
                      <a:pt x="654" y="339"/>
                    </a:lnTo>
                    <a:lnTo>
                      <a:pt x="654" y="348"/>
                    </a:lnTo>
                    <a:lnTo>
                      <a:pt x="654" y="356"/>
                    </a:lnTo>
                    <a:lnTo>
                      <a:pt x="663" y="365"/>
                    </a:lnTo>
                    <a:lnTo>
                      <a:pt x="663" y="382"/>
                    </a:lnTo>
                    <a:lnTo>
                      <a:pt x="663" y="390"/>
                    </a:lnTo>
                    <a:lnTo>
                      <a:pt x="671" y="399"/>
                    </a:lnTo>
                    <a:lnTo>
                      <a:pt x="663" y="407"/>
                    </a:lnTo>
                    <a:lnTo>
                      <a:pt x="663" y="415"/>
                    </a:lnTo>
                    <a:lnTo>
                      <a:pt x="612" y="415"/>
                    </a:lnTo>
                    <a:lnTo>
                      <a:pt x="544" y="415"/>
                    </a:lnTo>
                    <a:lnTo>
                      <a:pt x="535" y="415"/>
                    </a:lnTo>
                    <a:lnTo>
                      <a:pt x="476" y="415"/>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55" name="Freeform 254"/>
              <p:cNvSpPr>
                <a:spLocks/>
              </p:cNvSpPr>
              <p:nvPr/>
            </p:nvSpPr>
            <p:spPr bwMode="auto">
              <a:xfrm>
                <a:off x="2179" y="1233"/>
                <a:ext cx="714" cy="475"/>
              </a:xfrm>
              <a:custGeom>
                <a:avLst/>
                <a:gdLst>
                  <a:gd name="T0" fmla="*/ 51 w 714"/>
                  <a:gd name="T1" fmla="*/ 381 h 475"/>
                  <a:gd name="T2" fmla="*/ 9 w 714"/>
                  <a:gd name="T3" fmla="*/ 314 h 475"/>
                  <a:gd name="T4" fmla="*/ 9 w 714"/>
                  <a:gd name="T5" fmla="*/ 220 h 475"/>
                  <a:gd name="T6" fmla="*/ 26 w 714"/>
                  <a:gd name="T7" fmla="*/ 119 h 475"/>
                  <a:gd name="T8" fmla="*/ 34 w 714"/>
                  <a:gd name="T9" fmla="*/ 0 h 475"/>
                  <a:gd name="T10" fmla="*/ 213 w 714"/>
                  <a:gd name="T11" fmla="*/ 9 h 475"/>
                  <a:gd name="T12" fmla="*/ 416 w 714"/>
                  <a:gd name="T13" fmla="*/ 25 h 475"/>
                  <a:gd name="T14" fmla="*/ 569 w 714"/>
                  <a:gd name="T15" fmla="*/ 25 h 475"/>
                  <a:gd name="T16" fmla="*/ 697 w 714"/>
                  <a:gd name="T17" fmla="*/ 25 h 475"/>
                  <a:gd name="T18" fmla="*/ 697 w 714"/>
                  <a:gd name="T19" fmla="*/ 51 h 475"/>
                  <a:gd name="T20" fmla="*/ 680 w 714"/>
                  <a:gd name="T21" fmla="*/ 76 h 475"/>
                  <a:gd name="T22" fmla="*/ 688 w 714"/>
                  <a:gd name="T23" fmla="*/ 93 h 475"/>
                  <a:gd name="T24" fmla="*/ 705 w 714"/>
                  <a:gd name="T25" fmla="*/ 110 h 475"/>
                  <a:gd name="T26" fmla="*/ 705 w 714"/>
                  <a:gd name="T27" fmla="*/ 153 h 475"/>
                  <a:gd name="T28" fmla="*/ 705 w 714"/>
                  <a:gd name="T29" fmla="*/ 212 h 475"/>
                  <a:gd name="T30" fmla="*/ 705 w 714"/>
                  <a:gd name="T31" fmla="*/ 339 h 475"/>
                  <a:gd name="T32" fmla="*/ 697 w 714"/>
                  <a:gd name="T33" fmla="*/ 347 h 475"/>
                  <a:gd name="T34" fmla="*/ 705 w 714"/>
                  <a:gd name="T35" fmla="*/ 356 h 475"/>
                  <a:gd name="T36" fmla="*/ 697 w 714"/>
                  <a:gd name="T37" fmla="*/ 373 h 475"/>
                  <a:gd name="T38" fmla="*/ 697 w 714"/>
                  <a:gd name="T39" fmla="*/ 381 h 475"/>
                  <a:gd name="T40" fmla="*/ 705 w 714"/>
                  <a:gd name="T41" fmla="*/ 390 h 475"/>
                  <a:gd name="T42" fmla="*/ 705 w 714"/>
                  <a:gd name="T43" fmla="*/ 398 h 475"/>
                  <a:gd name="T44" fmla="*/ 705 w 714"/>
                  <a:gd name="T45" fmla="*/ 407 h 475"/>
                  <a:gd name="T46" fmla="*/ 697 w 714"/>
                  <a:gd name="T47" fmla="*/ 424 h 475"/>
                  <a:gd name="T48" fmla="*/ 697 w 714"/>
                  <a:gd name="T49" fmla="*/ 432 h 475"/>
                  <a:gd name="T50" fmla="*/ 688 w 714"/>
                  <a:gd name="T51" fmla="*/ 441 h 475"/>
                  <a:gd name="T52" fmla="*/ 697 w 714"/>
                  <a:gd name="T53" fmla="*/ 449 h 475"/>
                  <a:gd name="T54" fmla="*/ 705 w 714"/>
                  <a:gd name="T55" fmla="*/ 466 h 475"/>
                  <a:gd name="T56" fmla="*/ 705 w 714"/>
                  <a:gd name="T57" fmla="*/ 475 h 475"/>
                  <a:gd name="T58" fmla="*/ 697 w 714"/>
                  <a:gd name="T59" fmla="*/ 466 h 475"/>
                  <a:gd name="T60" fmla="*/ 697 w 714"/>
                  <a:gd name="T61" fmla="*/ 466 h 475"/>
                  <a:gd name="T62" fmla="*/ 688 w 714"/>
                  <a:gd name="T63" fmla="*/ 458 h 475"/>
                  <a:gd name="T64" fmla="*/ 680 w 714"/>
                  <a:gd name="T65" fmla="*/ 449 h 475"/>
                  <a:gd name="T66" fmla="*/ 671 w 714"/>
                  <a:gd name="T67" fmla="*/ 441 h 475"/>
                  <a:gd name="T68" fmla="*/ 663 w 714"/>
                  <a:gd name="T69" fmla="*/ 441 h 475"/>
                  <a:gd name="T70" fmla="*/ 646 w 714"/>
                  <a:gd name="T71" fmla="*/ 432 h 475"/>
                  <a:gd name="T72" fmla="*/ 637 w 714"/>
                  <a:gd name="T73" fmla="*/ 424 h 475"/>
                  <a:gd name="T74" fmla="*/ 629 w 714"/>
                  <a:gd name="T75" fmla="*/ 424 h 475"/>
                  <a:gd name="T76" fmla="*/ 612 w 714"/>
                  <a:gd name="T77" fmla="*/ 424 h 475"/>
                  <a:gd name="T78" fmla="*/ 603 w 714"/>
                  <a:gd name="T79" fmla="*/ 424 h 475"/>
                  <a:gd name="T80" fmla="*/ 586 w 714"/>
                  <a:gd name="T81" fmla="*/ 424 h 475"/>
                  <a:gd name="T82" fmla="*/ 578 w 714"/>
                  <a:gd name="T83" fmla="*/ 424 h 475"/>
                  <a:gd name="T84" fmla="*/ 569 w 714"/>
                  <a:gd name="T85" fmla="*/ 432 h 475"/>
                  <a:gd name="T86" fmla="*/ 552 w 714"/>
                  <a:gd name="T87" fmla="*/ 432 h 475"/>
                  <a:gd name="T88" fmla="*/ 552 w 714"/>
                  <a:gd name="T89" fmla="*/ 424 h 475"/>
                  <a:gd name="T90" fmla="*/ 518 w 714"/>
                  <a:gd name="T91" fmla="*/ 415 h 475"/>
                  <a:gd name="T92" fmla="*/ 425 w 714"/>
                  <a:gd name="T93" fmla="*/ 398 h 475"/>
                  <a:gd name="T94" fmla="*/ 187 w 714"/>
                  <a:gd name="T95" fmla="*/ 390 h 47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14"/>
                  <a:gd name="T145" fmla="*/ 0 h 475"/>
                  <a:gd name="T146" fmla="*/ 714 w 714"/>
                  <a:gd name="T147" fmla="*/ 475 h 47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14" h="475">
                    <a:moveTo>
                      <a:pt x="119" y="381"/>
                    </a:moveTo>
                    <a:lnTo>
                      <a:pt x="94" y="381"/>
                    </a:lnTo>
                    <a:lnTo>
                      <a:pt x="51" y="381"/>
                    </a:lnTo>
                    <a:lnTo>
                      <a:pt x="0" y="373"/>
                    </a:lnTo>
                    <a:lnTo>
                      <a:pt x="9" y="314"/>
                    </a:lnTo>
                    <a:lnTo>
                      <a:pt x="9" y="263"/>
                    </a:lnTo>
                    <a:lnTo>
                      <a:pt x="9" y="229"/>
                    </a:lnTo>
                    <a:lnTo>
                      <a:pt x="9" y="220"/>
                    </a:lnTo>
                    <a:lnTo>
                      <a:pt x="17" y="170"/>
                    </a:lnTo>
                    <a:lnTo>
                      <a:pt x="17" y="119"/>
                    </a:lnTo>
                    <a:lnTo>
                      <a:pt x="26" y="119"/>
                    </a:lnTo>
                    <a:lnTo>
                      <a:pt x="26" y="93"/>
                    </a:lnTo>
                    <a:lnTo>
                      <a:pt x="34" y="9"/>
                    </a:lnTo>
                    <a:lnTo>
                      <a:pt x="34" y="0"/>
                    </a:lnTo>
                    <a:lnTo>
                      <a:pt x="128" y="9"/>
                    </a:lnTo>
                    <a:lnTo>
                      <a:pt x="213" y="9"/>
                    </a:lnTo>
                    <a:lnTo>
                      <a:pt x="349" y="17"/>
                    </a:lnTo>
                    <a:lnTo>
                      <a:pt x="408" y="25"/>
                    </a:lnTo>
                    <a:lnTo>
                      <a:pt x="416" y="25"/>
                    </a:lnTo>
                    <a:lnTo>
                      <a:pt x="484" y="25"/>
                    </a:lnTo>
                    <a:lnTo>
                      <a:pt x="510" y="25"/>
                    </a:lnTo>
                    <a:lnTo>
                      <a:pt x="569" y="25"/>
                    </a:lnTo>
                    <a:lnTo>
                      <a:pt x="578" y="25"/>
                    </a:lnTo>
                    <a:lnTo>
                      <a:pt x="646" y="25"/>
                    </a:lnTo>
                    <a:lnTo>
                      <a:pt x="697" y="25"/>
                    </a:lnTo>
                    <a:lnTo>
                      <a:pt x="697" y="42"/>
                    </a:lnTo>
                    <a:lnTo>
                      <a:pt x="697" y="51"/>
                    </a:lnTo>
                    <a:lnTo>
                      <a:pt x="680" y="68"/>
                    </a:lnTo>
                    <a:lnTo>
                      <a:pt x="671" y="68"/>
                    </a:lnTo>
                    <a:lnTo>
                      <a:pt x="680" y="76"/>
                    </a:lnTo>
                    <a:lnTo>
                      <a:pt x="680" y="85"/>
                    </a:lnTo>
                    <a:lnTo>
                      <a:pt x="688" y="93"/>
                    </a:lnTo>
                    <a:lnTo>
                      <a:pt x="697" y="102"/>
                    </a:lnTo>
                    <a:lnTo>
                      <a:pt x="705" y="102"/>
                    </a:lnTo>
                    <a:lnTo>
                      <a:pt x="705" y="110"/>
                    </a:lnTo>
                    <a:lnTo>
                      <a:pt x="714" y="110"/>
                    </a:lnTo>
                    <a:lnTo>
                      <a:pt x="705" y="153"/>
                    </a:lnTo>
                    <a:lnTo>
                      <a:pt x="705" y="178"/>
                    </a:lnTo>
                    <a:lnTo>
                      <a:pt x="705" y="195"/>
                    </a:lnTo>
                    <a:lnTo>
                      <a:pt x="705" y="212"/>
                    </a:lnTo>
                    <a:lnTo>
                      <a:pt x="705" y="254"/>
                    </a:lnTo>
                    <a:lnTo>
                      <a:pt x="705" y="297"/>
                    </a:lnTo>
                    <a:lnTo>
                      <a:pt x="705" y="339"/>
                    </a:lnTo>
                    <a:lnTo>
                      <a:pt x="697" y="339"/>
                    </a:lnTo>
                    <a:lnTo>
                      <a:pt x="697" y="347"/>
                    </a:lnTo>
                    <a:lnTo>
                      <a:pt x="697" y="356"/>
                    </a:lnTo>
                    <a:lnTo>
                      <a:pt x="705" y="356"/>
                    </a:lnTo>
                    <a:lnTo>
                      <a:pt x="697" y="364"/>
                    </a:lnTo>
                    <a:lnTo>
                      <a:pt x="697" y="373"/>
                    </a:lnTo>
                    <a:lnTo>
                      <a:pt x="697" y="381"/>
                    </a:lnTo>
                    <a:lnTo>
                      <a:pt x="705" y="381"/>
                    </a:lnTo>
                    <a:lnTo>
                      <a:pt x="705" y="390"/>
                    </a:lnTo>
                    <a:lnTo>
                      <a:pt x="705" y="398"/>
                    </a:lnTo>
                    <a:lnTo>
                      <a:pt x="705" y="407"/>
                    </a:lnTo>
                    <a:lnTo>
                      <a:pt x="705" y="415"/>
                    </a:lnTo>
                    <a:lnTo>
                      <a:pt x="697" y="415"/>
                    </a:lnTo>
                    <a:lnTo>
                      <a:pt x="697" y="424"/>
                    </a:lnTo>
                    <a:lnTo>
                      <a:pt x="697" y="432"/>
                    </a:lnTo>
                    <a:lnTo>
                      <a:pt x="688" y="441"/>
                    </a:lnTo>
                    <a:lnTo>
                      <a:pt x="697" y="441"/>
                    </a:lnTo>
                    <a:lnTo>
                      <a:pt x="697" y="449"/>
                    </a:lnTo>
                    <a:lnTo>
                      <a:pt x="705" y="458"/>
                    </a:lnTo>
                    <a:lnTo>
                      <a:pt x="705" y="466"/>
                    </a:lnTo>
                    <a:lnTo>
                      <a:pt x="705" y="475"/>
                    </a:lnTo>
                    <a:lnTo>
                      <a:pt x="697" y="466"/>
                    </a:lnTo>
                    <a:lnTo>
                      <a:pt x="697" y="475"/>
                    </a:lnTo>
                    <a:lnTo>
                      <a:pt x="697" y="466"/>
                    </a:lnTo>
                    <a:lnTo>
                      <a:pt x="688" y="458"/>
                    </a:lnTo>
                    <a:lnTo>
                      <a:pt x="688" y="449"/>
                    </a:lnTo>
                    <a:lnTo>
                      <a:pt x="680" y="449"/>
                    </a:lnTo>
                    <a:lnTo>
                      <a:pt x="671" y="441"/>
                    </a:lnTo>
                    <a:lnTo>
                      <a:pt x="663" y="441"/>
                    </a:lnTo>
                    <a:lnTo>
                      <a:pt x="654" y="441"/>
                    </a:lnTo>
                    <a:lnTo>
                      <a:pt x="646" y="432"/>
                    </a:lnTo>
                    <a:lnTo>
                      <a:pt x="637" y="432"/>
                    </a:lnTo>
                    <a:lnTo>
                      <a:pt x="637" y="424"/>
                    </a:lnTo>
                    <a:lnTo>
                      <a:pt x="629" y="424"/>
                    </a:lnTo>
                    <a:lnTo>
                      <a:pt x="620" y="424"/>
                    </a:lnTo>
                    <a:lnTo>
                      <a:pt x="612" y="424"/>
                    </a:lnTo>
                    <a:lnTo>
                      <a:pt x="603" y="424"/>
                    </a:lnTo>
                    <a:lnTo>
                      <a:pt x="595" y="424"/>
                    </a:lnTo>
                    <a:lnTo>
                      <a:pt x="586" y="424"/>
                    </a:lnTo>
                    <a:lnTo>
                      <a:pt x="578" y="424"/>
                    </a:lnTo>
                    <a:lnTo>
                      <a:pt x="569" y="432"/>
                    </a:lnTo>
                    <a:lnTo>
                      <a:pt x="561" y="432"/>
                    </a:lnTo>
                    <a:lnTo>
                      <a:pt x="552" y="432"/>
                    </a:lnTo>
                    <a:lnTo>
                      <a:pt x="552" y="424"/>
                    </a:lnTo>
                    <a:lnTo>
                      <a:pt x="535" y="424"/>
                    </a:lnTo>
                    <a:lnTo>
                      <a:pt x="527" y="415"/>
                    </a:lnTo>
                    <a:lnTo>
                      <a:pt x="518" y="415"/>
                    </a:lnTo>
                    <a:lnTo>
                      <a:pt x="518" y="407"/>
                    </a:lnTo>
                    <a:lnTo>
                      <a:pt x="450" y="407"/>
                    </a:lnTo>
                    <a:lnTo>
                      <a:pt x="425" y="398"/>
                    </a:lnTo>
                    <a:lnTo>
                      <a:pt x="357" y="398"/>
                    </a:lnTo>
                    <a:lnTo>
                      <a:pt x="264" y="398"/>
                    </a:lnTo>
                    <a:lnTo>
                      <a:pt x="187" y="390"/>
                    </a:lnTo>
                    <a:lnTo>
                      <a:pt x="119" y="381"/>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56" name="Freeform 255"/>
              <p:cNvSpPr>
                <a:spLocks/>
              </p:cNvSpPr>
              <p:nvPr/>
            </p:nvSpPr>
            <p:spPr bwMode="auto">
              <a:xfrm>
                <a:off x="1491" y="1275"/>
                <a:ext cx="705" cy="594"/>
              </a:xfrm>
              <a:custGeom>
                <a:avLst/>
                <a:gdLst>
                  <a:gd name="T0" fmla="*/ 671 w 705"/>
                  <a:gd name="T1" fmla="*/ 500 h 594"/>
                  <a:gd name="T2" fmla="*/ 671 w 705"/>
                  <a:gd name="T3" fmla="*/ 517 h 594"/>
                  <a:gd name="T4" fmla="*/ 671 w 705"/>
                  <a:gd name="T5" fmla="*/ 543 h 594"/>
                  <a:gd name="T6" fmla="*/ 663 w 705"/>
                  <a:gd name="T7" fmla="*/ 594 h 594"/>
                  <a:gd name="T8" fmla="*/ 578 w 705"/>
                  <a:gd name="T9" fmla="*/ 585 h 594"/>
                  <a:gd name="T10" fmla="*/ 552 w 705"/>
                  <a:gd name="T11" fmla="*/ 577 h 594"/>
                  <a:gd name="T12" fmla="*/ 459 w 705"/>
                  <a:gd name="T13" fmla="*/ 568 h 594"/>
                  <a:gd name="T14" fmla="*/ 451 w 705"/>
                  <a:gd name="T15" fmla="*/ 568 h 594"/>
                  <a:gd name="T16" fmla="*/ 400 w 705"/>
                  <a:gd name="T17" fmla="*/ 560 h 594"/>
                  <a:gd name="T18" fmla="*/ 357 w 705"/>
                  <a:gd name="T19" fmla="*/ 560 h 594"/>
                  <a:gd name="T20" fmla="*/ 298 w 705"/>
                  <a:gd name="T21" fmla="*/ 551 h 594"/>
                  <a:gd name="T22" fmla="*/ 187 w 705"/>
                  <a:gd name="T23" fmla="*/ 534 h 594"/>
                  <a:gd name="T24" fmla="*/ 94 w 705"/>
                  <a:gd name="T25" fmla="*/ 526 h 594"/>
                  <a:gd name="T26" fmla="*/ 94 w 705"/>
                  <a:gd name="T27" fmla="*/ 526 h 594"/>
                  <a:gd name="T28" fmla="*/ 0 w 705"/>
                  <a:gd name="T29" fmla="*/ 509 h 594"/>
                  <a:gd name="T30" fmla="*/ 0 w 705"/>
                  <a:gd name="T31" fmla="*/ 475 h 594"/>
                  <a:gd name="T32" fmla="*/ 9 w 705"/>
                  <a:gd name="T33" fmla="*/ 433 h 594"/>
                  <a:gd name="T34" fmla="*/ 17 w 705"/>
                  <a:gd name="T35" fmla="*/ 382 h 594"/>
                  <a:gd name="T36" fmla="*/ 26 w 705"/>
                  <a:gd name="T37" fmla="*/ 314 h 594"/>
                  <a:gd name="T38" fmla="*/ 43 w 705"/>
                  <a:gd name="T39" fmla="*/ 246 h 594"/>
                  <a:gd name="T40" fmla="*/ 43 w 705"/>
                  <a:gd name="T41" fmla="*/ 221 h 594"/>
                  <a:gd name="T42" fmla="*/ 51 w 705"/>
                  <a:gd name="T43" fmla="*/ 187 h 594"/>
                  <a:gd name="T44" fmla="*/ 60 w 705"/>
                  <a:gd name="T45" fmla="*/ 128 h 594"/>
                  <a:gd name="T46" fmla="*/ 68 w 705"/>
                  <a:gd name="T47" fmla="*/ 68 h 594"/>
                  <a:gd name="T48" fmla="*/ 68 w 705"/>
                  <a:gd name="T49" fmla="*/ 43 h 594"/>
                  <a:gd name="T50" fmla="*/ 77 w 705"/>
                  <a:gd name="T51" fmla="*/ 0 h 594"/>
                  <a:gd name="T52" fmla="*/ 136 w 705"/>
                  <a:gd name="T53" fmla="*/ 9 h 594"/>
                  <a:gd name="T54" fmla="*/ 136 w 705"/>
                  <a:gd name="T55" fmla="*/ 9 h 594"/>
                  <a:gd name="T56" fmla="*/ 170 w 705"/>
                  <a:gd name="T57" fmla="*/ 17 h 594"/>
                  <a:gd name="T58" fmla="*/ 187 w 705"/>
                  <a:gd name="T59" fmla="*/ 17 h 594"/>
                  <a:gd name="T60" fmla="*/ 298 w 705"/>
                  <a:gd name="T61" fmla="*/ 34 h 594"/>
                  <a:gd name="T62" fmla="*/ 332 w 705"/>
                  <a:gd name="T63" fmla="*/ 34 h 594"/>
                  <a:gd name="T64" fmla="*/ 366 w 705"/>
                  <a:gd name="T65" fmla="*/ 43 h 594"/>
                  <a:gd name="T66" fmla="*/ 510 w 705"/>
                  <a:gd name="T67" fmla="*/ 60 h 594"/>
                  <a:gd name="T68" fmla="*/ 535 w 705"/>
                  <a:gd name="T69" fmla="*/ 60 h 594"/>
                  <a:gd name="T70" fmla="*/ 620 w 705"/>
                  <a:gd name="T71" fmla="*/ 68 h 594"/>
                  <a:gd name="T72" fmla="*/ 620 w 705"/>
                  <a:gd name="T73" fmla="*/ 68 h 594"/>
                  <a:gd name="T74" fmla="*/ 705 w 705"/>
                  <a:gd name="T75" fmla="*/ 77 h 594"/>
                  <a:gd name="T76" fmla="*/ 705 w 705"/>
                  <a:gd name="T77" fmla="*/ 128 h 594"/>
                  <a:gd name="T78" fmla="*/ 697 w 705"/>
                  <a:gd name="T79" fmla="*/ 178 h 594"/>
                  <a:gd name="T80" fmla="*/ 697 w 705"/>
                  <a:gd name="T81" fmla="*/ 187 h 594"/>
                  <a:gd name="T82" fmla="*/ 697 w 705"/>
                  <a:gd name="T83" fmla="*/ 221 h 594"/>
                  <a:gd name="T84" fmla="*/ 697 w 705"/>
                  <a:gd name="T85" fmla="*/ 272 h 594"/>
                  <a:gd name="T86" fmla="*/ 697 w 705"/>
                  <a:gd name="T87" fmla="*/ 272 h 594"/>
                  <a:gd name="T88" fmla="*/ 688 w 705"/>
                  <a:gd name="T89" fmla="*/ 331 h 594"/>
                  <a:gd name="T90" fmla="*/ 680 w 705"/>
                  <a:gd name="T91" fmla="*/ 382 h 594"/>
                  <a:gd name="T92" fmla="*/ 680 w 705"/>
                  <a:gd name="T93" fmla="*/ 458 h 594"/>
                  <a:gd name="T94" fmla="*/ 671 w 705"/>
                  <a:gd name="T95" fmla="*/ 500 h 594"/>
                  <a:gd name="T96" fmla="*/ 671 w 705"/>
                  <a:gd name="T97" fmla="*/ 500 h 59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5"/>
                  <a:gd name="T148" fmla="*/ 0 h 594"/>
                  <a:gd name="T149" fmla="*/ 705 w 705"/>
                  <a:gd name="T150" fmla="*/ 594 h 59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5" h="594">
                    <a:moveTo>
                      <a:pt x="671" y="500"/>
                    </a:moveTo>
                    <a:lnTo>
                      <a:pt x="671" y="517"/>
                    </a:lnTo>
                    <a:lnTo>
                      <a:pt x="671" y="543"/>
                    </a:lnTo>
                    <a:lnTo>
                      <a:pt x="663" y="594"/>
                    </a:lnTo>
                    <a:lnTo>
                      <a:pt x="578" y="585"/>
                    </a:lnTo>
                    <a:lnTo>
                      <a:pt x="552" y="577"/>
                    </a:lnTo>
                    <a:lnTo>
                      <a:pt x="459" y="568"/>
                    </a:lnTo>
                    <a:lnTo>
                      <a:pt x="451" y="568"/>
                    </a:lnTo>
                    <a:lnTo>
                      <a:pt x="400" y="560"/>
                    </a:lnTo>
                    <a:lnTo>
                      <a:pt x="357" y="560"/>
                    </a:lnTo>
                    <a:lnTo>
                      <a:pt x="298" y="551"/>
                    </a:lnTo>
                    <a:lnTo>
                      <a:pt x="187" y="534"/>
                    </a:lnTo>
                    <a:lnTo>
                      <a:pt x="94" y="526"/>
                    </a:lnTo>
                    <a:lnTo>
                      <a:pt x="0" y="509"/>
                    </a:lnTo>
                    <a:lnTo>
                      <a:pt x="0" y="475"/>
                    </a:lnTo>
                    <a:lnTo>
                      <a:pt x="9" y="433"/>
                    </a:lnTo>
                    <a:lnTo>
                      <a:pt x="17" y="382"/>
                    </a:lnTo>
                    <a:lnTo>
                      <a:pt x="26" y="314"/>
                    </a:lnTo>
                    <a:lnTo>
                      <a:pt x="43" y="246"/>
                    </a:lnTo>
                    <a:lnTo>
                      <a:pt x="43" y="221"/>
                    </a:lnTo>
                    <a:lnTo>
                      <a:pt x="51" y="187"/>
                    </a:lnTo>
                    <a:lnTo>
                      <a:pt x="60" y="128"/>
                    </a:lnTo>
                    <a:lnTo>
                      <a:pt x="68" y="68"/>
                    </a:lnTo>
                    <a:lnTo>
                      <a:pt x="68" y="43"/>
                    </a:lnTo>
                    <a:lnTo>
                      <a:pt x="77" y="0"/>
                    </a:lnTo>
                    <a:lnTo>
                      <a:pt x="136" y="9"/>
                    </a:lnTo>
                    <a:lnTo>
                      <a:pt x="170" y="17"/>
                    </a:lnTo>
                    <a:lnTo>
                      <a:pt x="187" y="17"/>
                    </a:lnTo>
                    <a:lnTo>
                      <a:pt x="298" y="34"/>
                    </a:lnTo>
                    <a:lnTo>
                      <a:pt x="332" y="34"/>
                    </a:lnTo>
                    <a:lnTo>
                      <a:pt x="366" y="43"/>
                    </a:lnTo>
                    <a:lnTo>
                      <a:pt x="510" y="60"/>
                    </a:lnTo>
                    <a:lnTo>
                      <a:pt x="535" y="60"/>
                    </a:lnTo>
                    <a:lnTo>
                      <a:pt x="620" y="68"/>
                    </a:lnTo>
                    <a:lnTo>
                      <a:pt x="705" y="77"/>
                    </a:lnTo>
                    <a:lnTo>
                      <a:pt x="705" y="128"/>
                    </a:lnTo>
                    <a:lnTo>
                      <a:pt x="697" y="178"/>
                    </a:lnTo>
                    <a:lnTo>
                      <a:pt x="697" y="187"/>
                    </a:lnTo>
                    <a:lnTo>
                      <a:pt x="697" y="221"/>
                    </a:lnTo>
                    <a:lnTo>
                      <a:pt x="697" y="272"/>
                    </a:lnTo>
                    <a:lnTo>
                      <a:pt x="688" y="331"/>
                    </a:lnTo>
                    <a:lnTo>
                      <a:pt x="680" y="382"/>
                    </a:lnTo>
                    <a:lnTo>
                      <a:pt x="680" y="458"/>
                    </a:lnTo>
                    <a:lnTo>
                      <a:pt x="671" y="500"/>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57" name="Freeform 256"/>
              <p:cNvSpPr>
                <a:spLocks/>
              </p:cNvSpPr>
              <p:nvPr/>
            </p:nvSpPr>
            <p:spPr bwMode="auto">
              <a:xfrm>
                <a:off x="3207" y="1123"/>
                <a:ext cx="510" cy="568"/>
              </a:xfrm>
              <a:custGeom>
                <a:avLst/>
                <a:gdLst>
                  <a:gd name="T0" fmla="*/ 450 w 510"/>
                  <a:gd name="T1" fmla="*/ 263 h 568"/>
                  <a:gd name="T2" fmla="*/ 450 w 510"/>
                  <a:gd name="T3" fmla="*/ 280 h 568"/>
                  <a:gd name="T4" fmla="*/ 467 w 510"/>
                  <a:gd name="T5" fmla="*/ 280 h 568"/>
                  <a:gd name="T6" fmla="*/ 493 w 510"/>
                  <a:gd name="T7" fmla="*/ 246 h 568"/>
                  <a:gd name="T8" fmla="*/ 510 w 510"/>
                  <a:gd name="T9" fmla="*/ 246 h 568"/>
                  <a:gd name="T10" fmla="*/ 501 w 510"/>
                  <a:gd name="T11" fmla="*/ 330 h 568"/>
                  <a:gd name="T12" fmla="*/ 484 w 510"/>
                  <a:gd name="T13" fmla="*/ 415 h 568"/>
                  <a:gd name="T14" fmla="*/ 484 w 510"/>
                  <a:gd name="T15" fmla="*/ 474 h 568"/>
                  <a:gd name="T16" fmla="*/ 493 w 510"/>
                  <a:gd name="T17" fmla="*/ 517 h 568"/>
                  <a:gd name="T18" fmla="*/ 450 w 510"/>
                  <a:gd name="T19" fmla="*/ 551 h 568"/>
                  <a:gd name="T20" fmla="*/ 348 w 510"/>
                  <a:gd name="T21" fmla="*/ 559 h 568"/>
                  <a:gd name="T22" fmla="*/ 246 w 510"/>
                  <a:gd name="T23" fmla="*/ 568 h 568"/>
                  <a:gd name="T24" fmla="*/ 221 w 510"/>
                  <a:gd name="T25" fmla="*/ 559 h 568"/>
                  <a:gd name="T26" fmla="*/ 204 w 510"/>
                  <a:gd name="T27" fmla="*/ 542 h 568"/>
                  <a:gd name="T28" fmla="*/ 178 w 510"/>
                  <a:gd name="T29" fmla="*/ 525 h 568"/>
                  <a:gd name="T30" fmla="*/ 170 w 510"/>
                  <a:gd name="T31" fmla="*/ 491 h 568"/>
                  <a:gd name="T32" fmla="*/ 178 w 510"/>
                  <a:gd name="T33" fmla="*/ 466 h 568"/>
                  <a:gd name="T34" fmla="*/ 161 w 510"/>
                  <a:gd name="T35" fmla="*/ 449 h 568"/>
                  <a:gd name="T36" fmla="*/ 161 w 510"/>
                  <a:gd name="T37" fmla="*/ 415 h 568"/>
                  <a:gd name="T38" fmla="*/ 153 w 510"/>
                  <a:gd name="T39" fmla="*/ 381 h 568"/>
                  <a:gd name="T40" fmla="*/ 127 w 510"/>
                  <a:gd name="T41" fmla="*/ 373 h 568"/>
                  <a:gd name="T42" fmla="*/ 102 w 510"/>
                  <a:gd name="T43" fmla="*/ 347 h 568"/>
                  <a:gd name="T44" fmla="*/ 93 w 510"/>
                  <a:gd name="T45" fmla="*/ 330 h 568"/>
                  <a:gd name="T46" fmla="*/ 59 w 510"/>
                  <a:gd name="T47" fmla="*/ 322 h 568"/>
                  <a:gd name="T48" fmla="*/ 34 w 510"/>
                  <a:gd name="T49" fmla="*/ 305 h 568"/>
                  <a:gd name="T50" fmla="*/ 17 w 510"/>
                  <a:gd name="T51" fmla="*/ 271 h 568"/>
                  <a:gd name="T52" fmla="*/ 17 w 510"/>
                  <a:gd name="T53" fmla="*/ 263 h 568"/>
                  <a:gd name="T54" fmla="*/ 17 w 510"/>
                  <a:gd name="T55" fmla="*/ 237 h 568"/>
                  <a:gd name="T56" fmla="*/ 17 w 510"/>
                  <a:gd name="T57" fmla="*/ 220 h 568"/>
                  <a:gd name="T58" fmla="*/ 25 w 510"/>
                  <a:gd name="T59" fmla="*/ 195 h 568"/>
                  <a:gd name="T60" fmla="*/ 17 w 510"/>
                  <a:gd name="T61" fmla="*/ 178 h 568"/>
                  <a:gd name="T62" fmla="*/ 8 w 510"/>
                  <a:gd name="T63" fmla="*/ 161 h 568"/>
                  <a:gd name="T64" fmla="*/ 17 w 510"/>
                  <a:gd name="T65" fmla="*/ 144 h 568"/>
                  <a:gd name="T66" fmla="*/ 34 w 510"/>
                  <a:gd name="T67" fmla="*/ 127 h 568"/>
                  <a:gd name="T68" fmla="*/ 51 w 510"/>
                  <a:gd name="T69" fmla="*/ 119 h 568"/>
                  <a:gd name="T70" fmla="*/ 51 w 510"/>
                  <a:gd name="T71" fmla="*/ 68 h 568"/>
                  <a:gd name="T72" fmla="*/ 76 w 510"/>
                  <a:gd name="T73" fmla="*/ 34 h 568"/>
                  <a:gd name="T74" fmla="*/ 187 w 510"/>
                  <a:gd name="T75" fmla="*/ 0 h 568"/>
                  <a:gd name="T76" fmla="*/ 204 w 510"/>
                  <a:gd name="T77" fmla="*/ 42 h 568"/>
                  <a:gd name="T78" fmla="*/ 229 w 510"/>
                  <a:gd name="T79" fmla="*/ 51 h 568"/>
                  <a:gd name="T80" fmla="*/ 238 w 510"/>
                  <a:gd name="T81" fmla="*/ 51 h 568"/>
                  <a:gd name="T82" fmla="*/ 246 w 510"/>
                  <a:gd name="T83" fmla="*/ 68 h 568"/>
                  <a:gd name="T84" fmla="*/ 357 w 510"/>
                  <a:gd name="T85" fmla="*/ 102 h 568"/>
                  <a:gd name="T86" fmla="*/ 365 w 510"/>
                  <a:gd name="T87" fmla="*/ 102 h 568"/>
                  <a:gd name="T88" fmla="*/ 382 w 510"/>
                  <a:gd name="T89" fmla="*/ 110 h 568"/>
                  <a:gd name="T90" fmla="*/ 391 w 510"/>
                  <a:gd name="T91" fmla="*/ 102 h 568"/>
                  <a:gd name="T92" fmla="*/ 399 w 510"/>
                  <a:gd name="T93" fmla="*/ 102 h 568"/>
                  <a:gd name="T94" fmla="*/ 408 w 510"/>
                  <a:gd name="T95" fmla="*/ 110 h 568"/>
                  <a:gd name="T96" fmla="*/ 425 w 510"/>
                  <a:gd name="T97" fmla="*/ 110 h 568"/>
                  <a:gd name="T98" fmla="*/ 433 w 510"/>
                  <a:gd name="T99" fmla="*/ 119 h 568"/>
                  <a:gd name="T100" fmla="*/ 433 w 510"/>
                  <a:gd name="T101" fmla="*/ 127 h 568"/>
                  <a:gd name="T102" fmla="*/ 459 w 510"/>
                  <a:gd name="T103" fmla="*/ 135 h 568"/>
                  <a:gd name="T104" fmla="*/ 459 w 510"/>
                  <a:gd name="T105" fmla="*/ 144 h 568"/>
                  <a:gd name="T106" fmla="*/ 459 w 510"/>
                  <a:gd name="T107" fmla="*/ 152 h 568"/>
                  <a:gd name="T108" fmla="*/ 459 w 510"/>
                  <a:gd name="T109" fmla="*/ 161 h 568"/>
                  <a:gd name="T110" fmla="*/ 459 w 510"/>
                  <a:gd name="T111" fmla="*/ 178 h 568"/>
                  <a:gd name="T112" fmla="*/ 459 w 510"/>
                  <a:gd name="T113" fmla="*/ 186 h 568"/>
                  <a:gd name="T114" fmla="*/ 476 w 510"/>
                  <a:gd name="T115" fmla="*/ 178 h 568"/>
                  <a:gd name="T116" fmla="*/ 476 w 510"/>
                  <a:gd name="T117" fmla="*/ 195 h 568"/>
                  <a:gd name="T118" fmla="*/ 476 w 510"/>
                  <a:gd name="T119" fmla="*/ 212 h 568"/>
                  <a:gd name="T120" fmla="*/ 484 w 510"/>
                  <a:gd name="T121" fmla="*/ 229 h 56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10"/>
                  <a:gd name="T184" fmla="*/ 0 h 568"/>
                  <a:gd name="T185" fmla="*/ 510 w 510"/>
                  <a:gd name="T186" fmla="*/ 568 h 56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10" h="568">
                    <a:moveTo>
                      <a:pt x="476" y="229"/>
                    </a:moveTo>
                    <a:lnTo>
                      <a:pt x="467" y="237"/>
                    </a:lnTo>
                    <a:lnTo>
                      <a:pt x="467" y="246"/>
                    </a:lnTo>
                    <a:lnTo>
                      <a:pt x="450" y="263"/>
                    </a:lnTo>
                    <a:lnTo>
                      <a:pt x="450" y="271"/>
                    </a:lnTo>
                    <a:lnTo>
                      <a:pt x="459" y="280"/>
                    </a:lnTo>
                    <a:lnTo>
                      <a:pt x="450" y="280"/>
                    </a:lnTo>
                    <a:lnTo>
                      <a:pt x="459" y="288"/>
                    </a:lnTo>
                    <a:lnTo>
                      <a:pt x="467" y="280"/>
                    </a:lnTo>
                    <a:lnTo>
                      <a:pt x="476" y="271"/>
                    </a:lnTo>
                    <a:lnTo>
                      <a:pt x="476" y="263"/>
                    </a:lnTo>
                    <a:lnTo>
                      <a:pt x="484" y="246"/>
                    </a:lnTo>
                    <a:lnTo>
                      <a:pt x="493" y="246"/>
                    </a:lnTo>
                    <a:lnTo>
                      <a:pt x="501" y="237"/>
                    </a:lnTo>
                    <a:lnTo>
                      <a:pt x="510" y="246"/>
                    </a:lnTo>
                    <a:lnTo>
                      <a:pt x="510" y="263"/>
                    </a:lnTo>
                    <a:lnTo>
                      <a:pt x="501" y="288"/>
                    </a:lnTo>
                    <a:lnTo>
                      <a:pt x="501" y="313"/>
                    </a:lnTo>
                    <a:lnTo>
                      <a:pt x="501" y="330"/>
                    </a:lnTo>
                    <a:lnTo>
                      <a:pt x="493" y="339"/>
                    </a:lnTo>
                    <a:lnTo>
                      <a:pt x="484" y="364"/>
                    </a:lnTo>
                    <a:lnTo>
                      <a:pt x="493" y="398"/>
                    </a:lnTo>
                    <a:lnTo>
                      <a:pt x="484" y="415"/>
                    </a:lnTo>
                    <a:lnTo>
                      <a:pt x="484" y="424"/>
                    </a:lnTo>
                    <a:lnTo>
                      <a:pt x="476" y="440"/>
                    </a:lnTo>
                    <a:lnTo>
                      <a:pt x="476" y="457"/>
                    </a:lnTo>
                    <a:lnTo>
                      <a:pt x="484" y="474"/>
                    </a:lnTo>
                    <a:lnTo>
                      <a:pt x="484" y="483"/>
                    </a:lnTo>
                    <a:lnTo>
                      <a:pt x="484" y="491"/>
                    </a:lnTo>
                    <a:lnTo>
                      <a:pt x="493" y="508"/>
                    </a:lnTo>
                    <a:lnTo>
                      <a:pt x="493" y="517"/>
                    </a:lnTo>
                    <a:lnTo>
                      <a:pt x="493" y="525"/>
                    </a:lnTo>
                    <a:lnTo>
                      <a:pt x="493" y="551"/>
                    </a:lnTo>
                    <a:lnTo>
                      <a:pt x="459" y="551"/>
                    </a:lnTo>
                    <a:lnTo>
                      <a:pt x="450" y="551"/>
                    </a:lnTo>
                    <a:lnTo>
                      <a:pt x="408" y="559"/>
                    </a:lnTo>
                    <a:lnTo>
                      <a:pt x="391" y="559"/>
                    </a:lnTo>
                    <a:lnTo>
                      <a:pt x="348" y="559"/>
                    </a:lnTo>
                    <a:lnTo>
                      <a:pt x="306" y="559"/>
                    </a:lnTo>
                    <a:lnTo>
                      <a:pt x="297" y="559"/>
                    </a:lnTo>
                    <a:lnTo>
                      <a:pt x="246" y="568"/>
                    </a:lnTo>
                    <a:lnTo>
                      <a:pt x="229" y="568"/>
                    </a:lnTo>
                    <a:lnTo>
                      <a:pt x="229" y="559"/>
                    </a:lnTo>
                    <a:lnTo>
                      <a:pt x="221" y="559"/>
                    </a:lnTo>
                    <a:lnTo>
                      <a:pt x="221" y="551"/>
                    </a:lnTo>
                    <a:lnTo>
                      <a:pt x="212" y="551"/>
                    </a:lnTo>
                    <a:lnTo>
                      <a:pt x="204" y="542"/>
                    </a:lnTo>
                    <a:lnTo>
                      <a:pt x="195" y="542"/>
                    </a:lnTo>
                    <a:lnTo>
                      <a:pt x="187" y="542"/>
                    </a:lnTo>
                    <a:lnTo>
                      <a:pt x="187" y="534"/>
                    </a:lnTo>
                    <a:lnTo>
                      <a:pt x="178" y="525"/>
                    </a:lnTo>
                    <a:lnTo>
                      <a:pt x="178" y="517"/>
                    </a:lnTo>
                    <a:lnTo>
                      <a:pt x="178" y="508"/>
                    </a:lnTo>
                    <a:lnTo>
                      <a:pt x="178" y="500"/>
                    </a:lnTo>
                    <a:lnTo>
                      <a:pt x="170" y="491"/>
                    </a:lnTo>
                    <a:lnTo>
                      <a:pt x="178" y="483"/>
                    </a:lnTo>
                    <a:lnTo>
                      <a:pt x="178" y="474"/>
                    </a:lnTo>
                    <a:lnTo>
                      <a:pt x="178" y="466"/>
                    </a:lnTo>
                    <a:lnTo>
                      <a:pt x="170" y="457"/>
                    </a:lnTo>
                    <a:lnTo>
                      <a:pt x="170" y="449"/>
                    </a:lnTo>
                    <a:lnTo>
                      <a:pt x="161" y="449"/>
                    </a:lnTo>
                    <a:lnTo>
                      <a:pt x="170" y="440"/>
                    </a:lnTo>
                    <a:lnTo>
                      <a:pt x="161" y="432"/>
                    </a:lnTo>
                    <a:lnTo>
                      <a:pt x="161" y="415"/>
                    </a:lnTo>
                    <a:lnTo>
                      <a:pt x="161" y="407"/>
                    </a:lnTo>
                    <a:lnTo>
                      <a:pt x="161" y="398"/>
                    </a:lnTo>
                    <a:lnTo>
                      <a:pt x="153" y="381"/>
                    </a:lnTo>
                    <a:lnTo>
                      <a:pt x="144" y="381"/>
                    </a:lnTo>
                    <a:lnTo>
                      <a:pt x="136" y="373"/>
                    </a:lnTo>
                    <a:lnTo>
                      <a:pt x="127" y="373"/>
                    </a:lnTo>
                    <a:lnTo>
                      <a:pt x="119" y="373"/>
                    </a:lnTo>
                    <a:lnTo>
                      <a:pt x="110" y="364"/>
                    </a:lnTo>
                    <a:lnTo>
                      <a:pt x="102" y="356"/>
                    </a:lnTo>
                    <a:lnTo>
                      <a:pt x="102" y="347"/>
                    </a:lnTo>
                    <a:lnTo>
                      <a:pt x="93" y="339"/>
                    </a:lnTo>
                    <a:lnTo>
                      <a:pt x="93" y="330"/>
                    </a:lnTo>
                    <a:lnTo>
                      <a:pt x="85" y="330"/>
                    </a:lnTo>
                    <a:lnTo>
                      <a:pt x="68" y="322"/>
                    </a:lnTo>
                    <a:lnTo>
                      <a:pt x="59" y="322"/>
                    </a:lnTo>
                    <a:lnTo>
                      <a:pt x="59" y="313"/>
                    </a:lnTo>
                    <a:lnTo>
                      <a:pt x="42" y="305"/>
                    </a:lnTo>
                    <a:lnTo>
                      <a:pt x="34" y="305"/>
                    </a:lnTo>
                    <a:lnTo>
                      <a:pt x="34" y="296"/>
                    </a:lnTo>
                    <a:lnTo>
                      <a:pt x="17" y="288"/>
                    </a:lnTo>
                    <a:lnTo>
                      <a:pt x="17" y="271"/>
                    </a:lnTo>
                    <a:lnTo>
                      <a:pt x="17" y="263"/>
                    </a:lnTo>
                    <a:lnTo>
                      <a:pt x="17" y="254"/>
                    </a:lnTo>
                    <a:lnTo>
                      <a:pt x="17" y="246"/>
                    </a:lnTo>
                    <a:lnTo>
                      <a:pt x="17" y="237"/>
                    </a:lnTo>
                    <a:lnTo>
                      <a:pt x="17" y="229"/>
                    </a:lnTo>
                    <a:lnTo>
                      <a:pt x="17" y="220"/>
                    </a:lnTo>
                    <a:lnTo>
                      <a:pt x="17" y="212"/>
                    </a:lnTo>
                    <a:lnTo>
                      <a:pt x="25" y="203"/>
                    </a:lnTo>
                    <a:lnTo>
                      <a:pt x="25" y="195"/>
                    </a:lnTo>
                    <a:lnTo>
                      <a:pt x="17" y="186"/>
                    </a:lnTo>
                    <a:lnTo>
                      <a:pt x="17" y="178"/>
                    </a:lnTo>
                    <a:lnTo>
                      <a:pt x="8" y="186"/>
                    </a:lnTo>
                    <a:lnTo>
                      <a:pt x="0" y="178"/>
                    </a:lnTo>
                    <a:lnTo>
                      <a:pt x="0" y="169"/>
                    </a:lnTo>
                    <a:lnTo>
                      <a:pt x="8" y="161"/>
                    </a:lnTo>
                    <a:lnTo>
                      <a:pt x="8" y="152"/>
                    </a:lnTo>
                    <a:lnTo>
                      <a:pt x="17" y="144"/>
                    </a:lnTo>
                    <a:lnTo>
                      <a:pt x="25" y="135"/>
                    </a:lnTo>
                    <a:lnTo>
                      <a:pt x="34" y="135"/>
                    </a:lnTo>
                    <a:lnTo>
                      <a:pt x="34" y="127"/>
                    </a:lnTo>
                    <a:lnTo>
                      <a:pt x="42" y="127"/>
                    </a:lnTo>
                    <a:lnTo>
                      <a:pt x="42" y="119"/>
                    </a:lnTo>
                    <a:lnTo>
                      <a:pt x="51" y="127"/>
                    </a:lnTo>
                    <a:lnTo>
                      <a:pt x="51" y="119"/>
                    </a:lnTo>
                    <a:lnTo>
                      <a:pt x="51" y="102"/>
                    </a:lnTo>
                    <a:lnTo>
                      <a:pt x="51" y="68"/>
                    </a:lnTo>
                    <a:lnTo>
                      <a:pt x="51" y="42"/>
                    </a:lnTo>
                    <a:lnTo>
                      <a:pt x="59" y="42"/>
                    </a:lnTo>
                    <a:lnTo>
                      <a:pt x="68" y="25"/>
                    </a:lnTo>
                    <a:lnTo>
                      <a:pt x="76" y="34"/>
                    </a:lnTo>
                    <a:lnTo>
                      <a:pt x="85" y="34"/>
                    </a:lnTo>
                    <a:lnTo>
                      <a:pt x="119" y="25"/>
                    </a:lnTo>
                    <a:lnTo>
                      <a:pt x="178" y="0"/>
                    </a:lnTo>
                    <a:lnTo>
                      <a:pt x="187" y="0"/>
                    </a:lnTo>
                    <a:lnTo>
                      <a:pt x="187" y="8"/>
                    </a:lnTo>
                    <a:lnTo>
                      <a:pt x="170" y="42"/>
                    </a:lnTo>
                    <a:lnTo>
                      <a:pt x="187" y="34"/>
                    </a:lnTo>
                    <a:lnTo>
                      <a:pt x="204" y="42"/>
                    </a:lnTo>
                    <a:lnTo>
                      <a:pt x="221" y="42"/>
                    </a:lnTo>
                    <a:lnTo>
                      <a:pt x="221" y="51"/>
                    </a:lnTo>
                    <a:lnTo>
                      <a:pt x="229" y="42"/>
                    </a:lnTo>
                    <a:lnTo>
                      <a:pt x="229" y="51"/>
                    </a:lnTo>
                    <a:lnTo>
                      <a:pt x="238" y="51"/>
                    </a:lnTo>
                    <a:lnTo>
                      <a:pt x="238" y="59"/>
                    </a:lnTo>
                    <a:lnTo>
                      <a:pt x="246" y="68"/>
                    </a:lnTo>
                    <a:lnTo>
                      <a:pt x="263" y="76"/>
                    </a:lnTo>
                    <a:lnTo>
                      <a:pt x="340" y="93"/>
                    </a:lnTo>
                    <a:lnTo>
                      <a:pt x="348" y="93"/>
                    </a:lnTo>
                    <a:lnTo>
                      <a:pt x="357" y="102"/>
                    </a:lnTo>
                    <a:lnTo>
                      <a:pt x="365" y="102"/>
                    </a:lnTo>
                    <a:lnTo>
                      <a:pt x="374" y="102"/>
                    </a:lnTo>
                    <a:lnTo>
                      <a:pt x="382" y="110"/>
                    </a:lnTo>
                    <a:lnTo>
                      <a:pt x="382" y="102"/>
                    </a:lnTo>
                    <a:lnTo>
                      <a:pt x="391" y="102"/>
                    </a:lnTo>
                    <a:lnTo>
                      <a:pt x="399" y="102"/>
                    </a:lnTo>
                    <a:lnTo>
                      <a:pt x="399" y="110"/>
                    </a:lnTo>
                    <a:lnTo>
                      <a:pt x="408" y="102"/>
                    </a:lnTo>
                    <a:lnTo>
                      <a:pt x="408" y="110"/>
                    </a:lnTo>
                    <a:lnTo>
                      <a:pt x="416" y="110"/>
                    </a:lnTo>
                    <a:lnTo>
                      <a:pt x="425" y="110"/>
                    </a:lnTo>
                    <a:lnTo>
                      <a:pt x="433" y="110"/>
                    </a:lnTo>
                    <a:lnTo>
                      <a:pt x="433" y="119"/>
                    </a:lnTo>
                    <a:lnTo>
                      <a:pt x="425" y="127"/>
                    </a:lnTo>
                    <a:lnTo>
                      <a:pt x="433" y="127"/>
                    </a:lnTo>
                    <a:lnTo>
                      <a:pt x="442" y="127"/>
                    </a:lnTo>
                    <a:lnTo>
                      <a:pt x="450" y="135"/>
                    </a:lnTo>
                    <a:lnTo>
                      <a:pt x="459" y="135"/>
                    </a:lnTo>
                    <a:lnTo>
                      <a:pt x="459" y="144"/>
                    </a:lnTo>
                    <a:lnTo>
                      <a:pt x="459" y="152"/>
                    </a:lnTo>
                    <a:lnTo>
                      <a:pt x="459" y="161"/>
                    </a:lnTo>
                    <a:lnTo>
                      <a:pt x="459" y="169"/>
                    </a:lnTo>
                    <a:lnTo>
                      <a:pt x="459" y="178"/>
                    </a:lnTo>
                    <a:lnTo>
                      <a:pt x="459" y="186"/>
                    </a:lnTo>
                    <a:lnTo>
                      <a:pt x="459" y="178"/>
                    </a:lnTo>
                    <a:lnTo>
                      <a:pt x="467" y="178"/>
                    </a:lnTo>
                    <a:lnTo>
                      <a:pt x="476" y="178"/>
                    </a:lnTo>
                    <a:lnTo>
                      <a:pt x="476" y="195"/>
                    </a:lnTo>
                    <a:lnTo>
                      <a:pt x="476" y="203"/>
                    </a:lnTo>
                    <a:lnTo>
                      <a:pt x="467" y="203"/>
                    </a:lnTo>
                    <a:lnTo>
                      <a:pt x="476" y="212"/>
                    </a:lnTo>
                    <a:lnTo>
                      <a:pt x="484" y="212"/>
                    </a:lnTo>
                    <a:lnTo>
                      <a:pt x="484" y="220"/>
                    </a:lnTo>
                    <a:lnTo>
                      <a:pt x="484" y="229"/>
                    </a:lnTo>
                    <a:lnTo>
                      <a:pt x="476" y="229"/>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58" name="Freeform 257"/>
              <p:cNvSpPr>
                <a:spLocks/>
              </p:cNvSpPr>
              <p:nvPr/>
            </p:nvSpPr>
            <p:spPr bwMode="auto">
              <a:xfrm>
                <a:off x="3708" y="1309"/>
                <a:ext cx="34" cy="60"/>
              </a:xfrm>
              <a:custGeom>
                <a:avLst/>
                <a:gdLst>
                  <a:gd name="T0" fmla="*/ 34 w 34"/>
                  <a:gd name="T1" fmla="*/ 0 h 60"/>
                  <a:gd name="T2" fmla="*/ 34 w 34"/>
                  <a:gd name="T3" fmla="*/ 0 h 60"/>
                  <a:gd name="T4" fmla="*/ 34 w 34"/>
                  <a:gd name="T5" fmla="*/ 0 h 60"/>
                  <a:gd name="T6" fmla="*/ 34 w 34"/>
                  <a:gd name="T7" fmla="*/ 9 h 60"/>
                  <a:gd name="T8" fmla="*/ 34 w 34"/>
                  <a:gd name="T9" fmla="*/ 0 h 60"/>
                  <a:gd name="T10" fmla="*/ 34 w 34"/>
                  <a:gd name="T11" fmla="*/ 17 h 60"/>
                  <a:gd name="T12" fmla="*/ 26 w 34"/>
                  <a:gd name="T13" fmla="*/ 17 h 60"/>
                  <a:gd name="T14" fmla="*/ 34 w 34"/>
                  <a:gd name="T15" fmla="*/ 26 h 60"/>
                  <a:gd name="T16" fmla="*/ 26 w 34"/>
                  <a:gd name="T17" fmla="*/ 26 h 60"/>
                  <a:gd name="T18" fmla="*/ 34 w 34"/>
                  <a:gd name="T19" fmla="*/ 26 h 60"/>
                  <a:gd name="T20" fmla="*/ 26 w 34"/>
                  <a:gd name="T21" fmla="*/ 26 h 60"/>
                  <a:gd name="T22" fmla="*/ 26 w 34"/>
                  <a:gd name="T23" fmla="*/ 34 h 60"/>
                  <a:gd name="T24" fmla="*/ 26 w 34"/>
                  <a:gd name="T25" fmla="*/ 43 h 60"/>
                  <a:gd name="T26" fmla="*/ 17 w 34"/>
                  <a:gd name="T27" fmla="*/ 51 h 60"/>
                  <a:gd name="T28" fmla="*/ 9 w 34"/>
                  <a:gd name="T29" fmla="*/ 60 h 60"/>
                  <a:gd name="T30" fmla="*/ 9 w 34"/>
                  <a:gd name="T31" fmla="*/ 60 h 60"/>
                  <a:gd name="T32" fmla="*/ 0 w 34"/>
                  <a:gd name="T33" fmla="*/ 51 h 60"/>
                  <a:gd name="T34" fmla="*/ 9 w 34"/>
                  <a:gd name="T35" fmla="*/ 34 h 60"/>
                  <a:gd name="T36" fmla="*/ 9 w 34"/>
                  <a:gd name="T37" fmla="*/ 34 h 60"/>
                  <a:gd name="T38" fmla="*/ 17 w 34"/>
                  <a:gd name="T39" fmla="*/ 17 h 60"/>
                  <a:gd name="T40" fmla="*/ 17 w 34"/>
                  <a:gd name="T41" fmla="*/ 17 h 60"/>
                  <a:gd name="T42" fmla="*/ 26 w 34"/>
                  <a:gd name="T43" fmla="*/ 0 h 60"/>
                  <a:gd name="T44" fmla="*/ 34 w 34"/>
                  <a:gd name="T45" fmla="*/ 0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4"/>
                  <a:gd name="T70" fmla="*/ 0 h 60"/>
                  <a:gd name="T71" fmla="*/ 34 w 34"/>
                  <a:gd name="T72" fmla="*/ 60 h 6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4" h="60">
                    <a:moveTo>
                      <a:pt x="34" y="0"/>
                    </a:moveTo>
                    <a:lnTo>
                      <a:pt x="34" y="0"/>
                    </a:lnTo>
                    <a:lnTo>
                      <a:pt x="34" y="9"/>
                    </a:lnTo>
                    <a:lnTo>
                      <a:pt x="34" y="0"/>
                    </a:lnTo>
                    <a:lnTo>
                      <a:pt x="34" y="17"/>
                    </a:lnTo>
                    <a:lnTo>
                      <a:pt x="26" y="17"/>
                    </a:lnTo>
                    <a:lnTo>
                      <a:pt x="34" y="26"/>
                    </a:lnTo>
                    <a:lnTo>
                      <a:pt x="26" y="26"/>
                    </a:lnTo>
                    <a:lnTo>
                      <a:pt x="34" y="26"/>
                    </a:lnTo>
                    <a:lnTo>
                      <a:pt x="26" y="26"/>
                    </a:lnTo>
                    <a:lnTo>
                      <a:pt x="26" y="34"/>
                    </a:lnTo>
                    <a:lnTo>
                      <a:pt x="26" y="43"/>
                    </a:lnTo>
                    <a:lnTo>
                      <a:pt x="17" y="51"/>
                    </a:lnTo>
                    <a:lnTo>
                      <a:pt x="9" y="60"/>
                    </a:lnTo>
                    <a:lnTo>
                      <a:pt x="0" y="51"/>
                    </a:lnTo>
                    <a:lnTo>
                      <a:pt x="9" y="34"/>
                    </a:lnTo>
                    <a:lnTo>
                      <a:pt x="17" y="17"/>
                    </a:lnTo>
                    <a:lnTo>
                      <a:pt x="26" y="0"/>
                    </a:lnTo>
                    <a:lnTo>
                      <a:pt x="34" y="0"/>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59" name="Freeform 258"/>
              <p:cNvSpPr>
                <a:spLocks/>
              </p:cNvSpPr>
              <p:nvPr/>
            </p:nvSpPr>
            <p:spPr bwMode="auto">
              <a:xfrm>
                <a:off x="956" y="674"/>
                <a:ext cx="603" cy="983"/>
              </a:xfrm>
              <a:custGeom>
                <a:avLst/>
                <a:gdLst>
                  <a:gd name="T0" fmla="*/ 51 w 603"/>
                  <a:gd name="T1" fmla="*/ 644 h 983"/>
                  <a:gd name="T2" fmla="*/ 60 w 603"/>
                  <a:gd name="T3" fmla="*/ 627 h 983"/>
                  <a:gd name="T4" fmla="*/ 60 w 603"/>
                  <a:gd name="T5" fmla="*/ 601 h 983"/>
                  <a:gd name="T6" fmla="*/ 51 w 603"/>
                  <a:gd name="T7" fmla="*/ 584 h 983"/>
                  <a:gd name="T8" fmla="*/ 43 w 603"/>
                  <a:gd name="T9" fmla="*/ 576 h 983"/>
                  <a:gd name="T10" fmla="*/ 60 w 603"/>
                  <a:gd name="T11" fmla="*/ 551 h 983"/>
                  <a:gd name="T12" fmla="*/ 85 w 603"/>
                  <a:gd name="T13" fmla="*/ 525 h 983"/>
                  <a:gd name="T14" fmla="*/ 94 w 603"/>
                  <a:gd name="T15" fmla="*/ 508 h 983"/>
                  <a:gd name="T16" fmla="*/ 102 w 603"/>
                  <a:gd name="T17" fmla="*/ 491 h 983"/>
                  <a:gd name="T18" fmla="*/ 136 w 603"/>
                  <a:gd name="T19" fmla="*/ 449 h 983"/>
                  <a:gd name="T20" fmla="*/ 145 w 603"/>
                  <a:gd name="T21" fmla="*/ 415 h 983"/>
                  <a:gd name="T22" fmla="*/ 119 w 603"/>
                  <a:gd name="T23" fmla="*/ 381 h 983"/>
                  <a:gd name="T24" fmla="*/ 119 w 603"/>
                  <a:gd name="T25" fmla="*/ 347 h 983"/>
                  <a:gd name="T26" fmla="*/ 119 w 603"/>
                  <a:gd name="T27" fmla="*/ 322 h 983"/>
                  <a:gd name="T28" fmla="*/ 162 w 603"/>
                  <a:gd name="T29" fmla="*/ 118 h 983"/>
                  <a:gd name="T30" fmla="*/ 247 w 603"/>
                  <a:gd name="T31" fmla="*/ 144 h 983"/>
                  <a:gd name="T32" fmla="*/ 264 w 603"/>
                  <a:gd name="T33" fmla="*/ 169 h 983"/>
                  <a:gd name="T34" fmla="*/ 264 w 603"/>
                  <a:gd name="T35" fmla="*/ 195 h 983"/>
                  <a:gd name="T36" fmla="*/ 272 w 603"/>
                  <a:gd name="T37" fmla="*/ 220 h 983"/>
                  <a:gd name="T38" fmla="*/ 264 w 603"/>
                  <a:gd name="T39" fmla="*/ 229 h 983"/>
                  <a:gd name="T40" fmla="*/ 281 w 603"/>
                  <a:gd name="T41" fmla="*/ 246 h 983"/>
                  <a:gd name="T42" fmla="*/ 298 w 603"/>
                  <a:gd name="T43" fmla="*/ 271 h 983"/>
                  <a:gd name="T44" fmla="*/ 315 w 603"/>
                  <a:gd name="T45" fmla="*/ 296 h 983"/>
                  <a:gd name="T46" fmla="*/ 323 w 603"/>
                  <a:gd name="T47" fmla="*/ 313 h 983"/>
                  <a:gd name="T48" fmla="*/ 332 w 603"/>
                  <a:gd name="T49" fmla="*/ 322 h 983"/>
                  <a:gd name="T50" fmla="*/ 349 w 603"/>
                  <a:gd name="T51" fmla="*/ 339 h 983"/>
                  <a:gd name="T52" fmla="*/ 357 w 603"/>
                  <a:gd name="T53" fmla="*/ 356 h 983"/>
                  <a:gd name="T54" fmla="*/ 340 w 603"/>
                  <a:gd name="T55" fmla="*/ 390 h 983"/>
                  <a:gd name="T56" fmla="*/ 332 w 603"/>
                  <a:gd name="T57" fmla="*/ 398 h 983"/>
                  <a:gd name="T58" fmla="*/ 332 w 603"/>
                  <a:gd name="T59" fmla="*/ 415 h 983"/>
                  <a:gd name="T60" fmla="*/ 332 w 603"/>
                  <a:gd name="T61" fmla="*/ 432 h 983"/>
                  <a:gd name="T62" fmla="*/ 323 w 603"/>
                  <a:gd name="T63" fmla="*/ 440 h 983"/>
                  <a:gd name="T64" fmla="*/ 323 w 603"/>
                  <a:gd name="T65" fmla="*/ 466 h 983"/>
                  <a:gd name="T66" fmla="*/ 323 w 603"/>
                  <a:gd name="T67" fmla="*/ 474 h 983"/>
                  <a:gd name="T68" fmla="*/ 340 w 603"/>
                  <a:gd name="T69" fmla="*/ 491 h 983"/>
                  <a:gd name="T70" fmla="*/ 357 w 603"/>
                  <a:gd name="T71" fmla="*/ 483 h 983"/>
                  <a:gd name="T72" fmla="*/ 366 w 603"/>
                  <a:gd name="T73" fmla="*/ 466 h 983"/>
                  <a:gd name="T74" fmla="*/ 374 w 603"/>
                  <a:gd name="T75" fmla="*/ 483 h 983"/>
                  <a:gd name="T76" fmla="*/ 383 w 603"/>
                  <a:gd name="T77" fmla="*/ 491 h 983"/>
                  <a:gd name="T78" fmla="*/ 383 w 603"/>
                  <a:gd name="T79" fmla="*/ 525 h 983"/>
                  <a:gd name="T80" fmla="*/ 391 w 603"/>
                  <a:gd name="T81" fmla="*/ 551 h 983"/>
                  <a:gd name="T82" fmla="*/ 400 w 603"/>
                  <a:gd name="T83" fmla="*/ 559 h 983"/>
                  <a:gd name="T84" fmla="*/ 391 w 603"/>
                  <a:gd name="T85" fmla="*/ 568 h 983"/>
                  <a:gd name="T86" fmla="*/ 408 w 603"/>
                  <a:gd name="T87" fmla="*/ 593 h 983"/>
                  <a:gd name="T88" fmla="*/ 425 w 603"/>
                  <a:gd name="T89" fmla="*/ 610 h 983"/>
                  <a:gd name="T90" fmla="*/ 425 w 603"/>
                  <a:gd name="T91" fmla="*/ 635 h 983"/>
                  <a:gd name="T92" fmla="*/ 433 w 603"/>
                  <a:gd name="T93" fmla="*/ 652 h 983"/>
                  <a:gd name="T94" fmla="*/ 450 w 603"/>
                  <a:gd name="T95" fmla="*/ 644 h 983"/>
                  <a:gd name="T96" fmla="*/ 476 w 603"/>
                  <a:gd name="T97" fmla="*/ 644 h 983"/>
                  <a:gd name="T98" fmla="*/ 493 w 603"/>
                  <a:gd name="T99" fmla="*/ 635 h 983"/>
                  <a:gd name="T100" fmla="*/ 510 w 603"/>
                  <a:gd name="T101" fmla="*/ 644 h 983"/>
                  <a:gd name="T102" fmla="*/ 535 w 603"/>
                  <a:gd name="T103" fmla="*/ 652 h 983"/>
                  <a:gd name="T104" fmla="*/ 561 w 603"/>
                  <a:gd name="T105" fmla="*/ 652 h 983"/>
                  <a:gd name="T106" fmla="*/ 561 w 603"/>
                  <a:gd name="T107" fmla="*/ 644 h 983"/>
                  <a:gd name="T108" fmla="*/ 569 w 603"/>
                  <a:gd name="T109" fmla="*/ 635 h 983"/>
                  <a:gd name="T110" fmla="*/ 578 w 603"/>
                  <a:gd name="T111" fmla="*/ 627 h 983"/>
                  <a:gd name="T112" fmla="*/ 595 w 603"/>
                  <a:gd name="T113" fmla="*/ 644 h 983"/>
                  <a:gd name="T114" fmla="*/ 595 w 603"/>
                  <a:gd name="T115" fmla="*/ 661 h 983"/>
                  <a:gd name="T116" fmla="*/ 578 w 603"/>
                  <a:gd name="T117" fmla="*/ 822 h 983"/>
                  <a:gd name="T118" fmla="*/ 450 w 603"/>
                  <a:gd name="T119" fmla="*/ 966 h 983"/>
                  <a:gd name="T120" fmla="*/ 0 w 603"/>
                  <a:gd name="T121" fmla="*/ 873 h 98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03"/>
                  <a:gd name="T184" fmla="*/ 0 h 983"/>
                  <a:gd name="T185" fmla="*/ 603 w 603"/>
                  <a:gd name="T186" fmla="*/ 983 h 98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03" h="983">
                    <a:moveTo>
                      <a:pt x="43" y="661"/>
                    </a:moveTo>
                    <a:lnTo>
                      <a:pt x="43" y="652"/>
                    </a:lnTo>
                    <a:lnTo>
                      <a:pt x="51" y="644"/>
                    </a:lnTo>
                    <a:lnTo>
                      <a:pt x="51" y="635"/>
                    </a:lnTo>
                    <a:lnTo>
                      <a:pt x="60" y="635"/>
                    </a:lnTo>
                    <a:lnTo>
                      <a:pt x="60" y="627"/>
                    </a:lnTo>
                    <a:lnTo>
                      <a:pt x="60" y="618"/>
                    </a:lnTo>
                    <a:lnTo>
                      <a:pt x="60" y="610"/>
                    </a:lnTo>
                    <a:lnTo>
                      <a:pt x="68" y="610"/>
                    </a:lnTo>
                    <a:lnTo>
                      <a:pt x="68" y="601"/>
                    </a:lnTo>
                    <a:lnTo>
                      <a:pt x="60" y="601"/>
                    </a:lnTo>
                    <a:lnTo>
                      <a:pt x="60" y="593"/>
                    </a:lnTo>
                    <a:lnTo>
                      <a:pt x="51" y="593"/>
                    </a:lnTo>
                    <a:lnTo>
                      <a:pt x="51" y="584"/>
                    </a:lnTo>
                    <a:lnTo>
                      <a:pt x="51" y="593"/>
                    </a:lnTo>
                    <a:lnTo>
                      <a:pt x="43" y="584"/>
                    </a:lnTo>
                    <a:lnTo>
                      <a:pt x="43" y="576"/>
                    </a:lnTo>
                    <a:lnTo>
                      <a:pt x="43" y="568"/>
                    </a:lnTo>
                    <a:lnTo>
                      <a:pt x="51" y="568"/>
                    </a:lnTo>
                    <a:lnTo>
                      <a:pt x="51" y="559"/>
                    </a:lnTo>
                    <a:lnTo>
                      <a:pt x="60" y="551"/>
                    </a:lnTo>
                    <a:lnTo>
                      <a:pt x="68" y="534"/>
                    </a:lnTo>
                    <a:lnTo>
                      <a:pt x="77" y="525"/>
                    </a:lnTo>
                    <a:lnTo>
                      <a:pt x="85" y="525"/>
                    </a:lnTo>
                    <a:lnTo>
                      <a:pt x="85" y="517"/>
                    </a:lnTo>
                    <a:lnTo>
                      <a:pt x="94" y="517"/>
                    </a:lnTo>
                    <a:lnTo>
                      <a:pt x="94" y="508"/>
                    </a:lnTo>
                    <a:lnTo>
                      <a:pt x="94" y="500"/>
                    </a:lnTo>
                    <a:lnTo>
                      <a:pt x="102" y="500"/>
                    </a:lnTo>
                    <a:lnTo>
                      <a:pt x="102" y="491"/>
                    </a:lnTo>
                    <a:lnTo>
                      <a:pt x="111" y="491"/>
                    </a:lnTo>
                    <a:lnTo>
                      <a:pt x="111" y="483"/>
                    </a:lnTo>
                    <a:lnTo>
                      <a:pt x="119" y="474"/>
                    </a:lnTo>
                    <a:lnTo>
                      <a:pt x="119" y="466"/>
                    </a:lnTo>
                    <a:lnTo>
                      <a:pt x="136" y="449"/>
                    </a:lnTo>
                    <a:lnTo>
                      <a:pt x="145" y="440"/>
                    </a:lnTo>
                    <a:lnTo>
                      <a:pt x="145" y="432"/>
                    </a:lnTo>
                    <a:lnTo>
                      <a:pt x="145" y="423"/>
                    </a:lnTo>
                    <a:lnTo>
                      <a:pt x="145" y="415"/>
                    </a:lnTo>
                    <a:lnTo>
                      <a:pt x="136" y="407"/>
                    </a:lnTo>
                    <a:lnTo>
                      <a:pt x="136" y="398"/>
                    </a:lnTo>
                    <a:lnTo>
                      <a:pt x="128" y="398"/>
                    </a:lnTo>
                    <a:lnTo>
                      <a:pt x="119" y="390"/>
                    </a:lnTo>
                    <a:lnTo>
                      <a:pt x="119" y="381"/>
                    </a:lnTo>
                    <a:lnTo>
                      <a:pt x="119" y="373"/>
                    </a:lnTo>
                    <a:lnTo>
                      <a:pt x="119" y="364"/>
                    </a:lnTo>
                    <a:lnTo>
                      <a:pt x="111" y="364"/>
                    </a:lnTo>
                    <a:lnTo>
                      <a:pt x="119" y="364"/>
                    </a:lnTo>
                    <a:lnTo>
                      <a:pt x="119" y="356"/>
                    </a:lnTo>
                    <a:lnTo>
                      <a:pt x="119" y="347"/>
                    </a:lnTo>
                    <a:lnTo>
                      <a:pt x="119" y="339"/>
                    </a:lnTo>
                    <a:lnTo>
                      <a:pt x="119" y="330"/>
                    </a:lnTo>
                    <a:lnTo>
                      <a:pt x="119" y="322"/>
                    </a:lnTo>
                    <a:lnTo>
                      <a:pt x="119" y="305"/>
                    </a:lnTo>
                    <a:lnTo>
                      <a:pt x="136" y="237"/>
                    </a:lnTo>
                    <a:lnTo>
                      <a:pt x="145" y="220"/>
                    </a:lnTo>
                    <a:lnTo>
                      <a:pt x="145" y="203"/>
                    </a:lnTo>
                    <a:lnTo>
                      <a:pt x="162" y="127"/>
                    </a:lnTo>
                    <a:lnTo>
                      <a:pt x="162" y="118"/>
                    </a:lnTo>
                    <a:lnTo>
                      <a:pt x="187" y="25"/>
                    </a:lnTo>
                    <a:lnTo>
                      <a:pt x="196" y="0"/>
                    </a:lnTo>
                    <a:lnTo>
                      <a:pt x="272" y="17"/>
                    </a:lnTo>
                    <a:lnTo>
                      <a:pt x="264" y="85"/>
                    </a:lnTo>
                    <a:lnTo>
                      <a:pt x="255" y="118"/>
                    </a:lnTo>
                    <a:lnTo>
                      <a:pt x="247" y="144"/>
                    </a:lnTo>
                    <a:lnTo>
                      <a:pt x="247" y="152"/>
                    </a:lnTo>
                    <a:lnTo>
                      <a:pt x="255" y="161"/>
                    </a:lnTo>
                    <a:lnTo>
                      <a:pt x="255" y="169"/>
                    </a:lnTo>
                    <a:lnTo>
                      <a:pt x="264" y="169"/>
                    </a:lnTo>
                    <a:lnTo>
                      <a:pt x="264" y="178"/>
                    </a:lnTo>
                    <a:lnTo>
                      <a:pt x="264" y="186"/>
                    </a:lnTo>
                    <a:lnTo>
                      <a:pt x="264" y="195"/>
                    </a:lnTo>
                    <a:lnTo>
                      <a:pt x="264" y="203"/>
                    </a:lnTo>
                    <a:lnTo>
                      <a:pt x="264" y="212"/>
                    </a:lnTo>
                    <a:lnTo>
                      <a:pt x="272" y="212"/>
                    </a:lnTo>
                    <a:lnTo>
                      <a:pt x="272" y="220"/>
                    </a:lnTo>
                    <a:lnTo>
                      <a:pt x="264" y="220"/>
                    </a:lnTo>
                    <a:lnTo>
                      <a:pt x="255" y="220"/>
                    </a:lnTo>
                    <a:lnTo>
                      <a:pt x="264" y="229"/>
                    </a:lnTo>
                    <a:lnTo>
                      <a:pt x="272" y="229"/>
                    </a:lnTo>
                    <a:lnTo>
                      <a:pt x="272" y="237"/>
                    </a:lnTo>
                    <a:lnTo>
                      <a:pt x="272" y="246"/>
                    </a:lnTo>
                    <a:lnTo>
                      <a:pt x="281" y="246"/>
                    </a:lnTo>
                    <a:lnTo>
                      <a:pt x="289" y="246"/>
                    </a:lnTo>
                    <a:lnTo>
                      <a:pt x="289" y="254"/>
                    </a:lnTo>
                    <a:lnTo>
                      <a:pt x="289" y="262"/>
                    </a:lnTo>
                    <a:lnTo>
                      <a:pt x="298" y="271"/>
                    </a:lnTo>
                    <a:lnTo>
                      <a:pt x="298" y="279"/>
                    </a:lnTo>
                    <a:lnTo>
                      <a:pt x="306" y="279"/>
                    </a:lnTo>
                    <a:lnTo>
                      <a:pt x="306" y="288"/>
                    </a:lnTo>
                    <a:lnTo>
                      <a:pt x="315" y="288"/>
                    </a:lnTo>
                    <a:lnTo>
                      <a:pt x="315" y="296"/>
                    </a:lnTo>
                    <a:lnTo>
                      <a:pt x="315" y="305"/>
                    </a:lnTo>
                    <a:lnTo>
                      <a:pt x="315" y="313"/>
                    </a:lnTo>
                    <a:lnTo>
                      <a:pt x="323" y="313"/>
                    </a:lnTo>
                    <a:lnTo>
                      <a:pt x="323" y="322"/>
                    </a:lnTo>
                    <a:lnTo>
                      <a:pt x="323" y="330"/>
                    </a:lnTo>
                    <a:lnTo>
                      <a:pt x="332" y="322"/>
                    </a:lnTo>
                    <a:lnTo>
                      <a:pt x="340" y="330"/>
                    </a:lnTo>
                    <a:lnTo>
                      <a:pt x="332" y="330"/>
                    </a:lnTo>
                    <a:lnTo>
                      <a:pt x="332" y="339"/>
                    </a:lnTo>
                    <a:lnTo>
                      <a:pt x="340" y="339"/>
                    </a:lnTo>
                    <a:lnTo>
                      <a:pt x="349" y="339"/>
                    </a:lnTo>
                    <a:lnTo>
                      <a:pt x="357" y="339"/>
                    </a:lnTo>
                    <a:lnTo>
                      <a:pt x="357" y="347"/>
                    </a:lnTo>
                    <a:lnTo>
                      <a:pt x="357" y="356"/>
                    </a:lnTo>
                    <a:lnTo>
                      <a:pt x="349" y="364"/>
                    </a:lnTo>
                    <a:lnTo>
                      <a:pt x="349" y="373"/>
                    </a:lnTo>
                    <a:lnTo>
                      <a:pt x="340" y="390"/>
                    </a:lnTo>
                    <a:lnTo>
                      <a:pt x="340" y="398"/>
                    </a:lnTo>
                    <a:lnTo>
                      <a:pt x="332" y="398"/>
                    </a:lnTo>
                    <a:lnTo>
                      <a:pt x="332" y="407"/>
                    </a:lnTo>
                    <a:lnTo>
                      <a:pt x="340" y="407"/>
                    </a:lnTo>
                    <a:lnTo>
                      <a:pt x="332" y="415"/>
                    </a:lnTo>
                    <a:lnTo>
                      <a:pt x="332" y="423"/>
                    </a:lnTo>
                    <a:lnTo>
                      <a:pt x="340" y="423"/>
                    </a:lnTo>
                    <a:lnTo>
                      <a:pt x="332" y="432"/>
                    </a:lnTo>
                    <a:lnTo>
                      <a:pt x="340" y="440"/>
                    </a:lnTo>
                    <a:lnTo>
                      <a:pt x="332" y="440"/>
                    </a:lnTo>
                    <a:lnTo>
                      <a:pt x="323" y="440"/>
                    </a:lnTo>
                    <a:lnTo>
                      <a:pt x="323" y="449"/>
                    </a:lnTo>
                    <a:lnTo>
                      <a:pt x="323" y="457"/>
                    </a:lnTo>
                    <a:lnTo>
                      <a:pt x="323" y="466"/>
                    </a:lnTo>
                    <a:lnTo>
                      <a:pt x="315" y="466"/>
                    </a:lnTo>
                    <a:lnTo>
                      <a:pt x="315" y="474"/>
                    </a:lnTo>
                    <a:lnTo>
                      <a:pt x="323" y="474"/>
                    </a:lnTo>
                    <a:lnTo>
                      <a:pt x="323" y="483"/>
                    </a:lnTo>
                    <a:lnTo>
                      <a:pt x="332" y="483"/>
                    </a:lnTo>
                    <a:lnTo>
                      <a:pt x="332" y="491"/>
                    </a:lnTo>
                    <a:lnTo>
                      <a:pt x="340" y="491"/>
                    </a:lnTo>
                    <a:lnTo>
                      <a:pt x="340" y="483"/>
                    </a:lnTo>
                    <a:lnTo>
                      <a:pt x="349" y="483"/>
                    </a:lnTo>
                    <a:lnTo>
                      <a:pt x="357" y="483"/>
                    </a:lnTo>
                    <a:lnTo>
                      <a:pt x="357" y="474"/>
                    </a:lnTo>
                    <a:lnTo>
                      <a:pt x="366" y="474"/>
                    </a:lnTo>
                    <a:lnTo>
                      <a:pt x="366" y="466"/>
                    </a:lnTo>
                    <a:lnTo>
                      <a:pt x="374" y="474"/>
                    </a:lnTo>
                    <a:lnTo>
                      <a:pt x="374" y="483"/>
                    </a:lnTo>
                    <a:lnTo>
                      <a:pt x="383" y="483"/>
                    </a:lnTo>
                    <a:lnTo>
                      <a:pt x="374" y="491"/>
                    </a:lnTo>
                    <a:lnTo>
                      <a:pt x="383" y="491"/>
                    </a:lnTo>
                    <a:lnTo>
                      <a:pt x="383" y="500"/>
                    </a:lnTo>
                    <a:lnTo>
                      <a:pt x="383" y="508"/>
                    </a:lnTo>
                    <a:lnTo>
                      <a:pt x="383" y="517"/>
                    </a:lnTo>
                    <a:lnTo>
                      <a:pt x="383" y="525"/>
                    </a:lnTo>
                    <a:lnTo>
                      <a:pt x="383" y="534"/>
                    </a:lnTo>
                    <a:lnTo>
                      <a:pt x="391" y="542"/>
                    </a:lnTo>
                    <a:lnTo>
                      <a:pt x="391" y="551"/>
                    </a:lnTo>
                    <a:lnTo>
                      <a:pt x="400" y="551"/>
                    </a:lnTo>
                    <a:lnTo>
                      <a:pt x="391" y="551"/>
                    </a:lnTo>
                    <a:lnTo>
                      <a:pt x="400" y="551"/>
                    </a:lnTo>
                    <a:lnTo>
                      <a:pt x="400" y="559"/>
                    </a:lnTo>
                    <a:lnTo>
                      <a:pt x="400" y="568"/>
                    </a:lnTo>
                    <a:lnTo>
                      <a:pt x="391" y="568"/>
                    </a:lnTo>
                    <a:lnTo>
                      <a:pt x="400" y="584"/>
                    </a:lnTo>
                    <a:lnTo>
                      <a:pt x="400" y="593"/>
                    </a:lnTo>
                    <a:lnTo>
                      <a:pt x="408" y="593"/>
                    </a:lnTo>
                    <a:lnTo>
                      <a:pt x="417" y="593"/>
                    </a:lnTo>
                    <a:lnTo>
                      <a:pt x="425" y="601"/>
                    </a:lnTo>
                    <a:lnTo>
                      <a:pt x="425" y="610"/>
                    </a:lnTo>
                    <a:lnTo>
                      <a:pt x="425" y="618"/>
                    </a:lnTo>
                    <a:lnTo>
                      <a:pt x="425" y="627"/>
                    </a:lnTo>
                    <a:lnTo>
                      <a:pt x="425" y="635"/>
                    </a:lnTo>
                    <a:lnTo>
                      <a:pt x="425" y="644"/>
                    </a:lnTo>
                    <a:lnTo>
                      <a:pt x="433" y="644"/>
                    </a:lnTo>
                    <a:lnTo>
                      <a:pt x="433" y="652"/>
                    </a:lnTo>
                    <a:lnTo>
                      <a:pt x="442" y="652"/>
                    </a:lnTo>
                    <a:lnTo>
                      <a:pt x="442" y="644"/>
                    </a:lnTo>
                    <a:lnTo>
                      <a:pt x="450" y="644"/>
                    </a:lnTo>
                    <a:lnTo>
                      <a:pt x="450" y="635"/>
                    </a:lnTo>
                    <a:lnTo>
                      <a:pt x="459" y="644"/>
                    </a:lnTo>
                    <a:lnTo>
                      <a:pt x="467" y="644"/>
                    </a:lnTo>
                    <a:lnTo>
                      <a:pt x="476" y="644"/>
                    </a:lnTo>
                    <a:lnTo>
                      <a:pt x="476" y="652"/>
                    </a:lnTo>
                    <a:lnTo>
                      <a:pt x="484" y="652"/>
                    </a:lnTo>
                    <a:lnTo>
                      <a:pt x="484" y="644"/>
                    </a:lnTo>
                    <a:lnTo>
                      <a:pt x="493" y="644"/>
                    </a:lnTo>
                    <a:lnTo>
                      <a:pt x="493" y="635"/>
                    </a:lnTo>
                    <a:lnTo>
                      <a:pt x="501" y="635"/>
                    </a:lnTo>
                    <a:lnTo>
                      <a:pt x="501" y="644"/>
                    </a:lnTo>
                    <a:lnTo>
                      <a:pt x="510" y="644"/>
                    </a:lnTo>
                    <a:lnTo>
                      <a:pt x="518" y="644"/>
                    </a:lnTo>
                    <a:lnTo>
                      <a:pt x="527" y="644"/>
                    </a:lnTo>
                    <a:lnTo>
                      <a:pt x="535" y="652"/>
                    </a:lnTo>
                    <a:lnTo>
                      <a:pt x="544" y="652"/>
                    </a:lnTo>
                    <a:lnTo>
                      <a:pt x="544" y="644"/>
                    </a:lnTo>
                    <a:lnTo>
                      <a:pt x="552" y="652"/>
                    </a:lnTo>
                    <a:lnTo>
                      <a:pt x="561" y="652"/>
                    </a:lnTo>
                    <a:lnTo>
                      <a:pt x="569" y="652"/>
                    </a:lnTo>
                    <a:lnTo>
                      <a:pt x="561" y="652"/>
                    </a:lnTo>
                    <a:lnTo>
                      <a:pt x="561" y="644"/>
                    </a:lnTo>
                    <a:lnTo>
                      <a:pt x="569" y="644"/>
                    </a:lnTo>
                    <a:lnTo>
                      <a:pt x="569" y="635"/>
                    </a:lnTo>
                    <a:lnTo>
                      <a:pt x="569" y="627"/>
                    </a:lnTo>
                    <a:lnTo>
                      <a:pt x="578" y="635"/>
                    </a:lnTo>
                    <a:lnTo>
                      <a:pt x="578" y="627"/>
                    </a:lnTo>
                    <a:lnTo>
                      <a:pt x="586" y="627"/>
                    </a:lnTo>
                    <a:lnTo>
                      <a:pt x="586" y="635"/>
                    </a:lnTo>
                    <a:lnTo>
                      <a:pt x="586" y="644"/>
                    </a:lnTo>
                    <a:lnTo>
                      <a:pt x="595" y="644"/>
                    </a:lnTo>
                    <a:lnTo>
                      <a:pt x="586" y="644"/>
                    </a:lnTo>
                    <a:lnTo>
                      <a:pt x="586" y="652"/>
                    </a:lnTo>
                    <a:lnTo>
                      <a:pt x="595" y="652"/>
                    </a:lnTo>
                    <a:lnTo>
                      <a:pt x="595" y="661"/>
                    </a:lnTo>
                    <a:lnTo>
                      <a:pt x="603" y="661"/>
                    </a:lnTo>
                    <a:lnTo>
                      <a:pt x="603" y="669"/>
                    </a:lnTo>
                    <a:lnTo>
                      <a:pt x="595" y="729"/>
                    </a:lnTo>
                    <a:lnTo>
                      <a:pt x="586" y="788"/>
                    </a:lnTo>
                    <a:lnTo>
                      <a:pt x="578" y="822"/>
                    </a:lnTo>
                    <a:lnTo>
                      <a:pt x="578" y="847"/>
                    </a:lnTo>
                    <a:lnTo>
                      <a:pt x="561" y="915"/>
                    </a:lnTo>
                    <a:lnTo>
                      <a:pt x="552" y="983"/>
                    </a:lnTo>
                    <a:lnTo>
                      <a:pt x="510" y="974"/>
                    </a:lnTo>
                    <a:lnTo>
                      <a:pt x="459" y="966"/>
                    </a:lnTo>
                    <a:lnTo>
                      <a:pt x="450" y="966"/>
                    </a:lnTo>
                    <a:lnTo>
                      <a:pt x="374" y="949"/>
                    </a:lnTo>
                    <a:lnTo>
                      <a:pt x="272" y="932"/>
                    </a:lnTo>
                    <a:lnTo>
                      <a:pt x="255" y="932"/>
                    </a:lnTo>
                    <a:lnTo>
                      <a:pt x="179" y="915"/>
                    </a:lnTo>
                    <a:lnTo>
                      <a:pt x="94" y="898"/>
                    </a:lnTo>
                    <a:lnTo>
                      <a:pt x="0" y="873"/>
                    </a:lnTo>
                    <a:lnTo>
                      <a:pt x="43" y="661"/>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60" name="Freeform 259"/>
              <p:cNvSpPr>
                <a:spLocks/>
              </p:cNvSpPr>
              <p:nvPr/>
            </p:nvSpPr>
            <p:spPr bwMode="auto">
              <a:xfrm>
                <a:off x="4965" y="1097"/>
                <a:ext cx="178" cy="322"/>
              </a:xfrm>
              <a:custGeom>
                <a:avLst/>
                <a:gdLst>
                  <a:gd name="T0" fmla="*/ 76 w 178"/>
                  <a:gd name="T1" fmla="*/ 314 h 322"/>
                  <a:gd name="T2" fmla="*/ 59 w 178"/>
                  <a:gd name="T3" fmla="*/ 246 h 322"/>
                  <a:gd name="T4" fmla="*/ 51 w 178"/>
                  <a:gd name="T5" fmla="*/ 221 h 322"/>
                  <a:gd name="T6" fmla="*/ 51 w 178"/>
                  <a:gd name="T7" fmla="*/ 212 h 322"/>
                  <a:gd name="T8" fmla="*/ 42 w 178"/>
                  <a:gd name="T9" fmla="*/ 221 h 322"/>
                  <a:gd name="T10" fmla="*/ 42 w 178"/>
                  <a:gd name="T11" fmla="*/ 195 h 322"/>
                  <a:gd name="T12" fmla="*/ 34 w 178"/>
                  <a:gd name="T13" fmla="*/ 178 h 322"/>
                  <a:gd name="T14" fmla="*/ 25 w 178"/>
                  <a:gd name="T15" fmla="*/ 161 h 322"/>
                  <a:gd name="T16" fmla="*/ 25 w 178"/>
                  <a:gd name="T17" fmla="*/ 153 h 322"/>
                  <a:gd name="T18" fmla="*/ 25 w 178"/>
                  <a:gd name="T19" fmla="*/ 145 h 322"/>
                  <a:gd name="T20" fmla="*/ 25 w 178"/>
                  <a:gd name="T21" fmla="*/ 111 h 322"/>
                  <a:gd name="T22" fmla="*/ 17 w 178"/>
                  <a:gd name="T23" fmla="*/ 94 h 322"/>
                  <a:gd name="T24" fmla="*/ 8 w 178"/>
                  <a:gd name="T25" fmla="*/ 85 h 322"/>
                  <a:gd name="T26" fmla="*/ 8 w 178"/>
                  <a:gd name="T27" fmla="*/ 77 h 322"/>
                  <a:gd name="T28" fmla="*/ 8 w 178"/>
                  <a:gd name="T29" fmla="*/ 60 h 322"/>
                  <a:gd name="T30" fmla="*/ 0 w 178"/>
                  <a:gd name="T31" fmla="*/ 43 h 322"/>
                  <a:gd name="T32" fmla="*/ 127 w 178"/>
                  <a:gd name="T33" fmla="*/ 9 h 322"/>
                  <a:gd name="T34" fmla="*/ 170 w 178"/>
                  <a:gd name="T35" fmla="*/ 9 h 322"/>
                  <a:gd name="T36" fmla="*/ 161 w 178"/>
                  <a:gd name="T37" fmla="*/ 26 h 322"/>
                  <a:gd name="T38" fmla="*/ 170 w 178"/>
                  <a:gd name="T39" fmla="*/ 43 h 322"/>
                  <a:gd name="T40" fmla="*/ 178 w 178"/>
                  <a:gd name="T41" fmla="*/ 51 h 322"/>
                  <a:gd name="T42" fmla="*/ 178 w 178"/>
                  <a:gd name="T43" fmla="*/ 60 h 322"/>
                  <a:gd name="T44" fmla="*/ 170 w 178"/>
                  <a:gd name="T45" fmla="*/ 68 h 322"/>
                  <a:gd name="T46" fmla="*/ 170 w 178"/>
                  <a:gd name="T47" fmla="*/ 77 h 322"/>
                  <a:gd name="T48" fmla="*/ 161 w 178"/>
                  <a:gd name="T49" fmla="*/ 85 h 322"/>
                  <a:gd name="T50" fmla="*/ 153 w 178"/>
                  <a:gd name="T51" fmla="*/ 94 h 322"/>
                  <a:gd name="T52" fmla="*/ 144 w 178"/>
                  <a:gd name="T53" fmla="*/ 102 h 322"/>
                  <a:gd name="T54" fmla="*/ 144 w 178"/>
                  <a:gd name="T55" fmla="*/ 119 h 322"/>
                  <a:gd name="T56" fmla="*/ 144 w 178"/>
                  <a:gd name="T57" fmla="*/ 128 h 322"/>
                  <a:gd name="T58" fmla="*/ 144 w 178"/>
                  <a:gd name="T59" fmla="*/ 136 h 322"/>
                  <a:gd name="T60" fmla="*/ 144 w 178"/>
                  <a:gd name="T61" fmla="*/ 145 h 322"/>
                  <a:gd name="T62" fmla="*/ 144 w 178"/>
                  <a:gd name="T63" fmla="*/ 153 h 322"/>
                  <a:gd name="T64" fmla="*/ 144 w 178"/>
                  <a:gd name="T65" fmla="*/ 170 h 322"/>
                  <a:gd name="T66" fmla="*/ 136 w 178"/>
                  <a:gd name="T67" fmla="*/ 195 h 322"/>
                  <a:gd name="T68" fmla="*/ 136 w 178"/>
                  <a:gd name="T69" fmla="*/ 212 h 322"/>
                  <a:gd name="T70" fmla="*/ 136 w 178"/>
                  <a:gd name="T71" fmla="*/ 229 h 322"/>
                  <a:gd name="T72" fmla="*/ 136 w 178"/>
                  <a:gd name="T73" fmla="*/ 238 h 322"/>
                  <a:gd name="T74" fmla="*/ 144 w 178"/>
                  <a:gd name="T75" fmla="*/ 263 h 322"/>
                  <a:gd name="T76" fmla="*/ 144 w 178"/>
                  <a:gd name="T77" fmla="*/ 272 h 322"/>
                  <a:gd name="T78" fmla="*/ 144 w 178"/>
                  <a:gd name="T79" fmla="*/ 280 h 322"/>
                  <a:gd name="T80" fmla="*/ 144 w 178"/>
                  <a:gd name="T81" fmla="*/ 297 h 322"/>
                  <a:gd name="T82" fmla="*/ 153 w 178"/>
                  <a:gd name="T83" fmla="*/ 306 h 322"/>
                  <a:gd name="T84" fmla="*/ 102 w 178"/>
                  <a:gd name="T85" fmla="*/ 314 h 32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8"/>
                  <a:gd name="T130" fmla="*/ 0 h 322"/>
                  <a:gd name="T131" fmla="*/ 178 w 178"/>
                  <a:gd name="T132" fmla="*/ 322 h 32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8" h="322">
                    <a:moveTo>
                      <a:pt x="76" y="322"/>
                    </a:moveTo>
                    <a:lnTo>
                      <a:pt x="76" y="322"/>
                    </a:lnTo>
                    <a:lnTo>
                      <a:pt x="76" y="314"/>
                    </a:lnTo>
                    <a:lnTo>
                      <a:pt x="68" y="297"/>
                    </a:lnTo>
                    <a:lnTo>
                      <a:pt x="59" y="246"/>
                    </a:lnTo>
                    <a:lnTo>
                      <a:pt x="59" y="221"/>
                    </a:lnTo>
                    <a:lnTo>
                      <a:pt x="51" y="221"/>
                    </a:lnTo>
                    <a:lnTo>
                      <a:pt x="51" y="212"/>
                    </a:lnTo>
                    <a:lnTo>
                      <a:pt x="42" y="212"/>
                    </a:lnTo>
                    <a:lnTo>
                      <a:pt x="42" y="221"/>
                    </a:lnTo>
                    <a:lnTo>
                      <a:pt x="34" y="212"/>
                    </a:lnTo>
                    <a:lnTo>
                      <a:pt x="42" y="204"/>
                    </a:lnTo>
                    <a:lnTo>
                      <a:pt x="42" y="195"/>
                    </a:lnTo>
                    <a:lnTo>
                      <a:pt x="34" y="195"/>
                    </a:lnTo>
                    <a:lnTo>
                      <a:pt x="34" y="178"/>
                    </a:lnTo>
                    <a:lnTo>
                      <a:pt x="25" y="170"/>
                    </a:lnTo>
                    <a:lnTo>
                      <a:pt x="25" y="161"/>
                    </a:lnTo>
                    <a:lnTo>
                      <a:pt x="25" y="153"/>
                    </a:lnTo>
                    <a:lnTo>
                      <a:pt x="25" y="145"/>
                    </a:lnTo>
                    <a:lnTo>
                      <a:pt x="25" y="136"/>
                    </a:lnTo>
                    <a:lnTo>
                      <a:pt x="25" y="119"/>
                    </a:lnTo>
                    <a:lnTo>
                      <a:pt x="25" y="111"/>
                    </a:lnTo>
                    <a:lnTo>
                      <a:pt x="17" y="102"/>
                    </a:lnTo>
                    <a:lnTo>
                      <a:pt x="17" y="94"/>
                    </a:lnTo>
                    <a:lnTo>
                      <a:pt x="8" y="94"/>
                    </a:lnTo>
                    <a:lnTo>
                      <a:pt x="8" y="85"/>
                    </a:lnTo>
                    <a:lnTo>
                      <a:pt x="8" y="77"/>
                    </a:lnTo>
                    <a:lnTo>
                      <a:pt x="8" y="68"/>
                    </a:lnTo>
                    <a:lnTo>
                      <a:pt x="8" y="60"/>
                    </a:lnTo>
                    <a:lnTo>
                      <a:pt x="8" y="51"/>
                    </a:lnTo>
                    <a:lnTo>
                      <a:pt x="0" y="43"/>
                    </a:lnTo>
                    <a:lnTo>
                      <a:pt x="17" y="34"/>
                    </a:lnTo>
                    <a:lnTo>
                      <a:pt x="76" y="26"/>
                    </a:lnTo>
                    <a:lnTo>
                      <a:pt x="127" y="9"/>
                    </a:lnTo>
                    <a:lnTo>
                      <a:pt x="161" y="0"/>
                    </a:lnTo>
                    <a:lnTo>
                      <a:pt x="170" y="9"/>
                    </a:lnTo>
                    <a:lnTo>
                      <a:pt x="161" y="26"/>
                    </a:lnTo>
                    <a:lnTo>
                      <a:pt x="161" y="34"/>
                    </a:lnTo>
                    <a:lnTo>
                      <a:pt x="170" y="43"/>
                    </a:lnTo>
                    <a:lnTo>
                      <a:pt x="178" y="51"/>
                    </a:lnTo>
                    <a:lnTo>
                      <a:pt x="170" y="60"/>
                    </a:lnTo>
                    <a:lnTo>
                      <a:pt x="178" y="60"/>
                    </a:lnTo>
                    <a:lnTo>
                      <a:pt x="178" y="68"/>
                    </a:lnTo>
                    <a:lnTo>
                      <a:pt x="170" y="68"/>
                    </a:lnTo>
                    <a:lnTo>
                      <a:pt x="170" y="77"/>
                    </a:lnTo>
                    <a:lnTo>
                      <a:pt x="161" y="85"/>
                    </a:lnTo>
                    <a:lnTo>
                      <a:pt x="161" y="94"/>
                    </a:lnTo>
                    <a:lnTo>
                      <a:pt x="153" y="94"/>
                    </a:lnTo>
                    <a:lnTo>
                      <a:pt x="144" y="94"/>
                    </a:lnTo>
                    <a:lnTo>
                      <a:pt x="144" y="102"/>
                    </a:lnTo>
                    <a:lnTo>
                      <a:pt x="144" y="111"/>
                    </a:lnTo>
                    <a:lnTo>
                      <a:pt x="144" y="119"/>
                    </a:lnTo>
                    <a:lnTo>
                      <a:pt x="144" y="128"/>
                    </a:lnTo>
                    <a:lnTo>
                      <a:pt x="144" y="136"/>
                    </a:lnTo>
                    <a:lnTo>
                      <a:pt x="144" y="145"/>
                    </a:lnTo>
                    <a:lnTo>
                      <a:pt x="144" y="153"/>
                    </a:lnTo>
                    <a:lnTo>
                      <a:pt x="144" y="161"/>
                    </a:lnTo>
                    <a:lnTo>
                      <a:pt x="144" y="170"/>
                    </a:lnTo>
                    <a:lnTo>
                      <a:pt x="136" y="178"/>
                    </a:lnTo>
                    <a:lnTo>
                      <a:pt x="136" y="195"/>
                    </a:lnTo>
                    <a:lnTo>
                      <a:pt x="136" y="204"/>
                    </a:lnTo>
                    <a:lnTo>
                      <a:pt x="136" y="212"/>
                    </a:lnTo>
                    <a:lnTo>
                      <a:pt x="136" y="221"/>
                    </a:lnTo>
                    <a:lnTo>
                      <a:pt x="136" y="229"/>
                    </a:lnTo>
                    <a:lnTo>
                      <a:pt x="136" y="238"/>
                    </a:lnTo>
                    <a:lnTo>
                      <a:pt x="136" y="255"/>
                    </a:lnTo>
                    <a:lnTo>
                      <a:pt x="144" y="255"/>
                    </a:lnTo>
                    <a:lnTo>
                      <a:pt x="144" y="263"/>
                    </a:lnTo>
                    <a:lnTo>
                      <a:pt x="144" y="272"/>
                    </a:lnTo>
                    <a:lnTo>
                      <a:pt x="144" y="280"/>
                    </a:lnTo>
                    <a:lnTo>
                      <a:pt x="144" y="289"/>
                    </a:lnTo>
                    <a:lnTo>
                      <a:pt x="144" y="297"/>
                    </a:lnTo>
                    <a:lnTo>
                      <a:pt x="153" y="306"/>
                    </a:lnTo>
                    <a:lnTo>
                      <a:pt x="110" y="314"/>
                    </a:lnTo>
                    <a:lnTo>
                      <a:pt x="102" y="314"/>
                    </a:lnTo>
                    <a:lnTo>
                      <a:pt x="76" y="322"/>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61" name="Freeform 260"/>
              <p:cNvSpPr>
                <a:spLocks/>
              </p:cNvSpPr>
              <p:nvPr/>
            </p:nvSpPr>
            <p:spPr bwMode="auto">
              <a:xfrm>
                <a:off x="2825" y="826"/>
                <a:ext cx="662" cy="746"/>
              </a:xfrm>
              <a:custGeom>
                <a:avLst/>
                <a:gdLst>
                  <a:gd name="T0" fmla="*/ 382 w 662"/>
                  <a:gd name="T1" fmla="*/ 746 h 746"/>
                  <a:gd name="T2" fmla="*/ 272 w 662"/>
                  <a:gd name="T3" fmla="*/ 746 h 746"/>
                  <a:gd name="T4" fmla="*/ 153 w 662"/>
                  <a:gd name="T5" fmla="*/ 746 h 746"/>
                  <a:gd name="T6" fmla="*/ 59 w 662"/>
                  <a:gd name="T7" fmla="*/ 661 h 746"/>
                  <a:gd name="T8" fmla="*/ 68 w 662"/>
                  <a:gd name="T9" fmla="*/ 517 h 746"/>
                  <a:gd name="T10" fmla="*/ 42 w 662"/>
                  <a:gd name="T11" fmla="*/ 500 h 746"/>
                  <a:gd name="T12" fmla="*/ 34 w 662"/>
                  <a:gd name="T13" fmla="*/ 475 h 746"/>
                  <a:gd name="T14" fmla="*/ 51 w 662"/>
                  <a:gd name="T15" fmla="*/ 432 h 746"/>
                  <a:gd name="T16" fmla="*/ 51 w 662"/>
                  <a:gd name="T17" fmla="*/ 399 h 746"/>
                  <a:gd name="T18" fmla="*/ 42 w 662"/>
                  <a:gd name="T19" fmla="*/ 373 h 746"/>
                  <a:gd name="T20" fmla="*/ 42 w 662"/>
                  <a:gd name="T21" fmla="*/ 348 h 746"/>
                  <a:gd name="T22" fmla="*/ 34 w 662"/>
                  <a:gd name="T23" fmla="*/ 331 h 746"/>
                  <a:gd name="T24" fmla="*/ 42 w 662"/>
                  <a:gd name="T25" fmla="*/ 305 h 746"/>
                  <a:gd name="T26" fmla="*/ 34 w 662"/>
                  <a:gd name="T27" fmla="*/ 305 h 746"/>
                  <a:gd name="T28" fmla="*/ 34 w 662"/>
                  <a:gd name="T29" fmla="*/ 288 h 746"/>
                  <a:gd name="T30" fmla="*/ 34 w 662"/>
                  <a:gd name="T31" fmla="*/ 263 h 746"/>
                  <a:gd name="T32" fmla="*/ 34 w 662"/>
                  <a:gd name="T33" fmla="*/ 246 h 746"/>
                  <a:gd name="T34" fmla="*/ 34 w 662"/>
                  <a:gd name="T35" fmla="*/ 238 h 746"/>
                  <a:gd name="T36" fmla="*/ 25 w 662"/>
                  <a:gd name="T37" fmla="*/ 212 h 746"/>
                  <a:gd name="T38" fmla="*/ 25 w 662"/>
                  <a:gd name="T39" fmla="*/ 195 h 746"/>
                  <a:gd name="T40" fmla="*/ 17 w 662"/>
                  <a:gd name="T41" fmla="*/ 170 h 746"/>
                  <a:gd name="T42" fmla="*/ 8 w 662"/>
                  <a:gd name="T43" fmla="*/ 153 h 746"/>
                  <a:gd name="T44" fmla="*/ 8 w 662"/>
                  <a:gd name="T45" fmla="*/ 144 h 746"/>
                  <a:gd name="T46" fmla="*/ 8 w 662"/>
                  <a:gd name="T47" fmla="*/ 136 h 746"/>
                  <a:gd name="T48" fmla="*/ 8 w 662"/>
                  <a:gd name="T49" fmla="*/ 136 h 746"/>
                  <a:gd name="T50" fmla="*/ 8 w 662"/>
                  <a:gd name="T51" fmla="*/ 127 h 746"/>
                  <a:gd name="T52" fmla="*/ 8 w 662"/>
                  <a:gd name="T53" fmla="*/ 119 h 746"/>
                  <a:gd name="T54" fmla="*/ 8 w 662"/>
                  <a:gd name="T55" fmla="*/ 119 h 746"/>
                  <a:gd name="T56" fmla="*/ 8 w 662"/>
                  <a:gd name="T57" fmla="*/ 102 h 746"/>
                  <a:gd name="T58" fmla="*/ 8 w 662"/>
                  <a:gd name="T59" fmla="*/ 102 h 746"/>
                  <a:gd name="T60" fmla="*/ 8 w 662"/>
                  <a:gd name="T61" fmla="*/ 85 h 746"/>
                  <a:gd name="T62" fmla="*/ 8 w 662"/>
                  <a:gd name="T63" fmla="*/ 77 h 746"/>
                  <a:gd name="T64" fmla="*/ 8 w 662"/>
                  <a:gd name="T65" fmla="*/ 68 h 746"/>
                  <a:gd name="T66" fmla="*/ 68 w 662"/>
                  <a:gd name="T67" fmla="*/ 43 h 746"/>
                  <a:gd name="T68" fmla="*/ 221 w 662"/>
                  <a:gd name="T69" fmla="*/ 60 h 746"/>
                  <a:gd name="T70" fmla="*/ 255 w 662"/>
                  <a:gd name="T71" fmla="*/ 94 h 746"/>
                  <a:gd name="T72" fmla="*/ 323 w 662"/>
                  <a:gd name="T73" fmla="*/ 102 h 746"/>
                  <a:gd name="T74" fmla="*/ 390 w 662"/>
                  <a:gd name="T75" fmla="*/ 102 h 746"/>
                  <a:gd name="T76" fmla="*/ 407 w 662"/>
                  <a:gd name="T77" fmla="*/ 110 h 746"/>
                  <a:gd name="T78" fmla="*/ 424 w 662"/>
                  <a:gd name="T79" fmla="*/ 127 h 746"/>
                  <a:gd name="T80" fmla="*/ 467 w 662"/>
                  <a:gd name="T81" fmla="*/ 136 h 746"/>
                  <a:gd name="T82" fmla="*/ 518 w 662"/>
                  <a:gd name="T83" fmla="*/ 153 h 746"/>
                  <a:gd name="T84" fmla="*/ 577 w 662"/>
                  <a:gd name="T85" fmla="*/ 144 h 746"/>
                  <a:gd name="T86" fmla="*/ 645 w 662"/>
                  <a:gd name="T87" fmla="*/ 153 h 746"/>
                  <a:gd name="T88" fmla="*/ 586 w 662"/>
                  <a:gd name="T89" fmla="*/ 195 h 746"/>
                  <a:gd name="T90" fmla="*/ 441 w 662"/>
                  <a:gd name="T91" fmla="*/ 339 h 746"/>
                  <a:gd name="T92" fmla="*/ 433 w 662"/>
                  <a:gd name="T93" fmla="*/ 416 h 746"/>
                  <a:gd name="T94" fmla="*/ 424 w 662"/>
                  <a:gd name="T95" fmla="*/ 424 h 746"/>
                  <a:gd name="T96" fmla="*/ 399 w 662"/>
                  <a:gd name="T97" fmla="*/ 441 h 746"/>
                  <a:gd name="T98" fmla="*/ 382 w 662"/>
                  <a:gd name="T99" fmla="*/ 466 h 746"/>
                  <a:gd name="T100" fmla="*/ 407 w 662"/>
                  <a:gd name="T101" fmla="*/ 492 h 746"/>
                  <a:gd name="T102" fmla="*/ 399 w 662"/>
                  <a:gd name="T103" fmla="*/ 509 h 746"/>
                  <a:gd name="T104" fmla="*/ 399 w 662"/>
                  <a:gd name="T105" fmla="*/ 534 h 746"/>
                  <a:gd name="T106" fmla="*/ 399 w 662"/>
                  <a:gd name="T107" fmla="*/ 560 h 746"/>
                  <a:gd name="T108" fmla="*/ 399 w 662"/>
                  <a:gd name="T109" fmla="*/ 585 h 746"/>
                  <a:gd name="T110" fmla="*/ 441 w 662"/>
                  <a:gd name="T111" fmla="*/ 610 h 746"/>
                  <a:gd name="T112" fmla="*/ 475 w 662"/>
                  <a:gd name="T113" fmla="*/ 627 h 746"/>
                  <a:gd name="T114" fmla="*/ 484 w 662"/>
                  <a:gd name="T115" fmla="*/ 653 h 746"/>
                  <a:gd name="T116" fmla="*/ 518 w 662"/>
                  <a:gd name="T117" fmla="*/ 670 h 746"/>
                  <a:gd name="T118" fmla="*/ 543 w 662"/>
                  <a:gd name="T119" fmla="*/ 712 h 746"/>
                  <a:gd name="T120" fmla="*/ 509 w 662"/>
                  <a:gd name="T121" fmla="*/ 737 h 74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62"/>
                  <a:gd name="T184" fmla="*/ 0 h 746"/>
                  <a:gd name="T185" fmla="*/ 662 w 662"/>
                  <a:gd name="T186" fmla="*/ 746 h 74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62" h="746">
                    <a:moveTo>
                      <a:pt x="501" y="737"/>
                    </a:moveTo>
                    <a:lnTo>
                      <a:pt x="467" y="737"/>
                    </a:lnTo>
                    <a:lnTo>
                      <a:pt x="433" y="746"/>
                    </a:lnTo>
                    <a:lnTo>
                      <a:pt x="424" y="746"/>
                    </a:lnTo>
                    <a:lnTo>
                      <a:pt x="382" y="746"/>
                    </a:lnTo>
                    <a:lnTo>
                      <a:pt x="340" y="746"/>
                    </a:lnTo>
                    <a:lnTo>
                      <a:pt x="323" y="746"/>
                    </a:lnTo>
                    <a:lnTo>
                      <a:pt x="297" y="746"/>
                    </a:lnTo>
                    <a:lnTo>
                      <a:pt x="272" y="746"/>
                    </a:lnTo>
                    <a:lnTo>
                      <a:pt x="246" y="746"/>
                    </a:lnTo>
                    <a:lnTo>
                      <a:pt x="212" y="746"/>
                    </a:lnTo>
                    <a:lnTo>
                      <a:pt x="204" y="746"/>
                    </a:lnTo>
                    <a:lnTo>
                      <a:pt x="161" y="746"/>
                    </a:lnTo>
                    <a:lnTo>
                      <a:pt x="153" y="746"/>
                    </a:lnTo>
                    <a:lnTo>
                      <a:pt x="119" y="746"/>
                    </a:lnTo>
                    <a:lnTo>
                      <a:pt x="102" y="746"/>
                    </a:lnTo>
                    <a:lnTo>
                      <a:pt x="59" y="746"/>
                    </a:lnTo>
                    <a:lnTo>
                      <a:pt x="59" y="704"/>
                    </a:lnTo>
                    <a:lnTo>
                      <a:pt x="59" y="661"/>
                    </a:lnTo>
                    <a:lnTo>
                      <a:pt x="59" y="619"/>
                    </a:lnTo>
                    <a:lnTo>
                      <a:pt x="59" y="602"/>
                    </a:lnTo>
                    <a:lnTo>
                      <a:pt x="59" y="585"/>
                    </a:lnTo>
                    <a:lnTo>
                      <a:pt x="59" y="560"/>
                    </a:lnTo>
                    <a:lnTo>
                      <a:pt x="68" y="517"/>
                    </a:lnTo>
                    <a:lnTo>
                      <a:pt x="59" y="517"/>
                    </a:lnTo>
                    <a:lnTo>
                      <a:pt x="59" y="509"/>
                    </a:lnTo>
                    <a:lnTo>
                      <a:pt x="51" y="509"/>
                    </a:lnTo>
                    <a:lnTo>
                      <a:pt x="42" y="500"/>
                    </a:lnTo>
                    <a:lnTo>
                      <a:pt x="34" y="492"/>
                    </a:lnTo>
                    <a:lnTo>
                      <a:pt x="34" y="483"/>
                    </a:lnTo>
                    <a:lnTo>
                      <a:pt x="25" y="475"/>
                    </a:lnTo>
                    <a:lnTo>
                      <a:pt x="34" y="475"/>
                    </a:lnTo>
                    <a:lnTo>
                      <a:pt x="51" y="458"/>
                    </a:lnTo>
                    <a:lnTo>
                      <a:pt x="51" y="449"/>
                    </a:lnTo>
                    <a:lnTo>
                      <a:pt x="51" y="432"/>
                    </a:lnTo>
                    <a:lnTo>
                      <a:pt x="51" y="424"/>
                    </a:lnTo>
                    <a:lnTo>
                      <a:pt x="59" y="416"/>
                    </a:lnTo>
                    <a:lnTo>
                      <a:pt x="51" y="407"/>
                    </a:lnTo>
                    <a:lnTo>
                      <a:pt x="51" y="399"/>
                    </a:lnTo>
                    <a:lnTo>
                      <a:pt x="51" y="382"/>
                    </a:lnTo>
                    <a:lnTo>
                      <a:pt x="42" y="373"/>
                    </a:lnTo>
                    <a:lnTo>
                      <a:pt x="42" y="365"/>
                    </a:lnTo>
                    <a:lnTo>
                      <a:pt x="42" y="356"/>
                    </a:lnTo>
                    <a:lnTo>
                      <a:pt x="42" y="348"/>
                    </a:lnTo>
                    <a:lnTo>
                      <a:pt x="34" y="348"/>
                    </a:lnTo>
                    <a:lnTo>
                      <a:pt x="34" y="339"/>
                    </a:lnTo>
                    <a:lnTo>
                      <a:pt x="34" y="331"/>
                    </a:lnTo>
                    <a:lnTo>
                      <a:pt x="34" y="322"/>
                    </a:lnTo>
                    <a:lnTo>
                      <a:pt x="42" y="322"/>
                    </a:lnTo>
                    <a:lnTo>
                      <a:pt x="34" y="314"/>
                    </a:lnTo>
                    <a:lnTo>
                      <a:pt x="42" y="314"/>
                    </a:lnTo>
                    <a:lnTo>
                      <a:pt x="42" y="305"/>
                    </a:lnTo>
                    <a:lnTo>
                      <a:pt x="34" y="305"/>
                    </a:lnTo>
                    <a:lnTo>
                      <a:pt x="34" y="297"/>
                    </a:lnTo>
                    <a:lnTo>
                      <a:pt x="34" y="288"/>
                    </a:lnTo>
                    <a:lnTo>
                      <a:pt x="34" y="280"/>
                    </a:lnTo>
                    <a:lnTo>
                      <a:pt x="34" y="271"/>
                    </a:lnTo>
                    <a:lnTo>
                      <a:pt x="34" y="263"/>
                    </a:lnTo>
                    <a:lnTo>
                      <a:pt x="34" y="255"/>
                    </a:lnTo>
                    <a:lnTo>
                      <a:pt x="34" y="246"/>
                    </a:lnTo>
                    <a:lnTo>
                      <a:pt x="34" y="238"/>
                    </a:lnTo>
                    <a:lnTo>
                      <a:pt x="34" y="229"/>
                    </a:lnTo>
                    <a:lnTo>
                      <a:pt x="34" y="221"/>
                    </a:lnTo>
                    <a:lnTo>
                      <a:pt x="25" y="212"/>
                    </a:lnTo>
                    <a:lnTo>
                      <a:pt x="25" y="204"/>
                    </a:lnTo>
                    <a:lnTo>
                      <a:pt x="25" y="195"/>
                    </a:lnTo>
                    <a:lnTo>
                      <a:pt x="17" y="195"/>
                    </a:lnTo>
                    <a:lnTo>
                      <a:pt x="25" y="195"/>
                    </a:lnTo>
                    <a:lnTo>
                      <a:pt x="17" y="187"/>
                    </a:lnTo>
                    <a:lnTo>
                      <a:pt x="17" y="178"/>
                    </a:lnTo>
                    <a:lnTo>
                      <a:pt x="17" y="170"/>
                    </a:lnTo>
                    <a:lnTo>
                      <a:pt x="8" y="161"/>
                    </a:lnTo>
                    <a:lnTo>
                      <a:pt x="8" y="153"/>
                    </a:lnTo>
                    <a:lnTo>
                      <a:pt x="8" y="144"/>
                    </a:lnTo>
                    <a:lnTo>
                      <a:pt x="8" y="136"/>
                    </a:lnTo>
                    <a:lnTo>
                      <a:pt x="8" y="127"/>
                    </a:lnTo>
                    <a:lnTo>
                      <a:pt x="8" y="119"/>
                    </a:lnTo>
                    <a:lnTo>
                      <a:pt x="8" y="110"/>
                    </a:lnTo>
                    <a:lnTo>
                      <a:pt x="8" y="102"/>
                    </a:lnTo>
                    <a:lnTo>
                      <a:pt x="8" y="94"/>
                    </a:lnTo>
                    <a:lnTo>
                      <a:pt x="8" y="85"/>
                    </a:lnTo>
                    <a:lnTo>
                      <a:pt x="8" y="77"/>
                    </a:lnTo>
                    <a:lnTo>
                      <a:pt x="8" y="68"/>
                    </a:lnTo>
                    <a:lnTo>
                      <a:pt x="8" y="60"/>
                    </a:lnTo>
                    <a:lnTo>
                      <a:pt x="0" y="51"/>
                    </a:lnTo>
                    <a:lnTo>
                      <a:pt x="0" y="43"/>
                    </a:lnTo>
                    <a:lnTo>
                      <a:pt x="68" y="43"/>
                    </a:lnTo>
                    <a:lnTo>
                      <a:pt x="170" y="43"/>
                    </a:lnTo>
                    <a:lnTo>
                      <a:pt x="178" y="43"/>
                    </a:lnTo>
                    <a:lnTo>
                      <a:pt x="178" y="0"/>
                    </a:lnTo>
                    <a:lnTo>
                      <a:pt x="204" y="0"/>
                    </a:lnTo>
                    <a:lnTo>
                      <a:pt x="221" y="60"/>
                    </a:lnTo>
                    <a:lnTo>
                      <a:pt x="221" y="77"/>
                    </a:lnTo>
                    <a:lnTo>
                      <a:pt x="229" y="85"/>
                    </a:lnTo>
                    <a:lnTo>
                      <a:pt x="238" y="85"/>
                    </a:lnTo>
                    <a:lnTo>
                      <a:pt x="255" y="85"/>
                    </a:lnTo>
                    <a:lnTo>
                      <a:pt x="255" y="94"/>
                    </a:lnTo>
                    <a:lnTo>
                      <a:pt x="289" y="94"/>
                    </a:lnTo>
                    <a:lnTo>
                      <a:pt x="297" y="102"/>
                    </a:lnTo>
                    <a:lnTo>
                      <a:pt x="297" y="110"/>
                    </a:lnTo>
                    <a:lnTo>
                      <a:pt x="323" y="102"/>
                    </a:lnTo>
                    <a:lnTo>
                      <a:pt x="323" y="94"/>
                    </a:lnTo>
                    <a:lnTo>
                      <a:pt x="340" y="94"/>
                    </a:lnTo>
                    <a:lnTo>
                      <a:pt x="356" y="94"/>
                    </a:lnTo>
                    <a:lnTo>
                      <a:pt x="365" y="94"/>
                    </a:lnTo>
                    <a:lnTo>
                      <a:pt x="390" y="102"/>
                    </a:lnTo>
                    <a:lnTo>
                      <a:pt x="399" y="102"/>
                    </a:lnTo>
                    <a:lnTo>
                      <a:pt x="390" y="102"/>
                    </a:lnTo>
                    <a:lnTo>
                      <a:pt x="390" y="110"/>
                    </a:lnTo>
                    <a:lnTo>
                      <a:pt x="407" y="110"/>
                    </a:lnTo>
                    <a:lnTo>
                      <a:pt x="407" y="119"/>
                    </a:lnTo>
                    <a:lnTo>
                      <a:pt x="416" y="136"/>
                    </a:lnTo>
                    <a:lnTo>
                      <a:pt x="424" y="136"/>
                    </a:lnTo>
                    <a:lnTo>
                      <a:pt x="424" y="127"/>
                    </a:lnTo>
                    <a:lnTo>
                      <a:pt x="424" y="119"/>
                    </a:lnTo>
                    <a:lnTo>
                      <a:pt x="441" y="119"/>
                    </a:lnTo>
                    <a:lnTo>
                      <a:pt x="450" y="119"/>
                    </a:lnTo>
                    <a:lnTo>
                      <a:pt x="450" y="136"/>
                    </a:lnTo>
                    <a:lnTo>
                      <a:pt x="467" y="136"/>
                    </a:lnTo>
                    <a:lnTo>
                      <a:pt x="475" y="144"/>
                    </a:lnTo>
                    <a:lnTo>
                      <a:pt x="475" y="153"/>
                    </a:lnTo>
                    <a:lnTo>
                      <a:pt x="492" y="153"/>
                    </a:lnTo>
                    <a:lnTo>
                      <a:pt x="492" y="161"/>
                    </a:lnTo>
                    <a:lnTo>
                      <a:pt x="518" y="153"/>
                    </a:lnTo>
                    <a:lnTo>
                      <a:pt x="535" y="136"/>
                    </a:lnTo>
                    <a:lnTo>
                      <a:pt x="552" y="127"/>
                    </a:lnTo>
                    <a:lnTo>
                      <a:pt x="560" y="153"/>
                    </a:lnTo>
                    <a:lnTo>
                      <a:pt x="577" y="144"/>
                    </a:lnTo>
                    <a:lnTo>
                      <a:pt x="611" y="144"/>
                    </a:lnTo>
                    <a:lnTo>
                      <a:pt x="620" y="144"/>
                    </a:lnTo>
                    <a:lnTo>
                      <a:pt x="628" y="153"/>
                    </a:lnTo>
                    <a:lnTo>
                      <a:pt x="637" y="161"/>
                    </a:lnTo>
                    <a:lnTo>
                      <a:pt x="645" y="153"/>
                    </a:lnTo>
                    <a:lnTo>
                      <a:pt x="662" y="153"/>
                    </a:lnTo>
                    <a:lnTo>
                      <a:pt x="654" y="153"/>
                    </a:lnTo>
                    <a:lnTo>
                      <a:pt x="654" y="161"/>
                    </a:lnTo>
                    <a:lnTo>
                      <a:pt x="628" y="178"/>
                    </a:lnTo>
                    <a:lnTo>
                      <a:pt x="586" y="195"/>
                    </a:lnTo>
                    <a:lnTo>
                      <a:pt x="543" y="229"/>
                    </a:lnTo>
                    <a:lnTo>
                      <a:pt x="501" y="271"/>
                    </a:lnTo>
                    <a:lnTo>
                      <a:pt x="475" y="305"/>
                    </a:lnTo>
                    <a:lnTo>
                      <a:pt x="450" y="322"/>
                    </a:lnTo>
                    <a:lnTo>
                      <a:pt x="441" y="339"/>
                    </a:lnTo>
                    <a:lnTo>
                      <a:pt x="433" y="339"/>
                    </a:lnTo>
                    <a:lnTo>
                      <a:pt x="433" y="365"/>
                    </a:lnTo>
                    <a:lnTo>
                      <a:pt x="433" y="399"/>
                    </a:lnTo>
                    <a:lnTo>
                      <a:pt x="433" y="416"/>
                    </a:lnTo>
                    <a:lnTo>
                      <a:pt x="433" y="424"/>
                    </a:lnTo>
                    <a:lnTo>
                      <a:pt x="424" y="416"/>
                    </a:lnTo>
                    <a:lnTo>
                      <a:pt x="424" y="424"/>
                    </a:lnTo>
                    <a:lnTo>
                      <a:pt x="416" y="424"/>
                    </a:lnTo>
                    <a:lnTo>
                      <a:pt x="416" y="432"/>
                    </a:lnTo>
                    <a:lnTo>
                      <a:pt x="407" y="432"/>
                    </a:lnTo>
                    <a:lnTo>
                      <a:pt x="399" y="441"/>
                    </a:lnTo>
                    <a:lnTo>
                      <a:pt x="390" y="449"/>
                    </a:lnTo>
                    <a:lnTo>
                      <a:pt x="390" y="458"/>
                    </a:lnTo>
                    <a:lnTo>
                      <a:pt x="382" y="466"/>
                    </a:lnTo>
                    <a:lnTo>
                      <a:pt x="382" y="475"/>
                    </a:lnTo>
                    <a:lnTo>
                      <a:pt x="390" y="483"/>
                    </a:lnTo>
                    <a:lnTo>
                      <a:pt x="399" y="475"/>
                    </a:lnTo>
                    <a:lnTo>
                      <a:pt x="399" y="483"/>
                    </a:lnTo>
                    <a:lnTo>
                      <a:pt x="407" y="492"/>
                    </a:lnTo>
                    <a:lnTo>
                      <a:pt x="407" y="500"/>
                    </a:lnTo>
                    <a:lnTo>
                      <a:pt x="399" y="509"/>
                    </a:lnTo>
                    <a:lnTo>
                      <a:pt x="399" y="517"/>
                    </a:lnTo>
                    <a:lnTo>
                      <a:pt x="399" y="526"/>
                    </a:lnTo>
                    <a:lnTo>
                      <a:pt x="399" y="534"/>
                    </a:lnTo>
                    <a:lnTo>
                      <a:pt x="399" y="543"/>
                    </a:lnTo>
                    <a:lnTo>
                      <a:pt x="399" y="551"/>
                    </a:lnTo>
                    <a:lnTo>
                      <a:pt x="399" y="560"/>
                    </a:lnTo>
                    <a:lnTo>
                      <a:pt x="399" y="568"/>
                    </a:lnTo>
                    <a:lnTo>
                      <a:pt x="399" y="585"/>
                    </a:lnTo>
                    <a:lnTo>
                      <a:pt x="416" y="593"/>
                    </a:lnTo>
                    <a:lnTo>
                      <a:pt x="416" y="602"/>
                    </a:lnTo>
                    <a:lnTo>
                      <a:pt x="424" y="602"/>
                    </a:lnTo>
                    <a:lnTo>
                      <a:pt x="441" y="610"/>
                    </a:lnTo>
                    <a:lnTo>
                      <a:pt x="441" y="619"/>
                    </a:lnTo>
                    <a:lnTo>
                      <a:pt x="450" y="619"/>
                    </a:lnTo>
                    <a:lnTo>
                      <a:pt x="467" y="627"/>
                    </a:lnTo>
                    <a:lnTo>
                      <a:pt x="475" y="627"/>
                    </a:lnTo>
                    <a:lnTo>
                      <a:pt x="475" y="636"/>
                    </a:lnTo>
                    <a:lnTo>
                      <a:pt x="484" y="644"/>
                    </a:lnTo>
                    <a:lnTo>
                      <a:pt x="484" y="653"/>
                    </a:lnTo>
                    <a:lnTo>
                      <a:pt x="492" y="661"/>
                    </a:lnTo>
                    <a:lnTo>
                      <a:pt x="501" y="670"/>
                    </a:lnTo>
                    <a:lnTo>
                      <a:pt x="509" y="670"/>
                    </a:lnTo>
                    <a:lnTo>
                      <a:pt x="518" y="670"/>
                    </a:lnTo>
                    <a:lnTo>
                      <a:pt x="526" y="678"/>
                    </a:lnTo>
                    <a:lnTo>
                      <a:pt x="535" y="678"/>
                    </a:lnTo>
                    <a:lnTo>
                      <a:pt x="543" y="695"/>
                    </a:lnTo>
                    <a:lnTo>
                      <a:pt x="543" y="704"/>
                    </a:lnTo>
                    <a:lnTo>
                      <a:pt x="543" y="712"/>
                    </a:lnTo>
                    <a:lnTo>
                      <a:pt x="543" y="729"/>
                    </a:lnTo>
                    <a:lnTo>
                      <a:pt x="552" y="737"/>
                    </a:lnTo>
                    <a:lnTo>
                      <a:pt x="509" y="737"/>
                    </a:lnTo>
                    <a:lnTo>
                      <a:pt x="501" y="737"/>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62" name="Freeform 261"/>
              <p:cNvSpPr>
                <a:spLocks/>
              </p:cNvSpPr>
              <p:nvPr/>
            </p:nvSpPr>
            <p:spPr bwMode="auto">
              <a:xfrm>
                <a:off x="285" y="860"/>
                <a:ext cx="816" cy="687"/>
              </a:xfrm>
              <a:custGeom>
                <a:avLst/>
                <a:gdLst>
                  <a:gd name="T0" fmla="*/ 68 w 816"/>
                  <a:gd name="T1" fmla="*/ 534 h 687"/>
                  <a:gd name="T2" fmla="*/ 0 w 816"/>
                  <a:gd name="T3" fmla="*/ 475 h 687"/>
                  <a:gd name="T4" fmla="*/ 9 w 816"/>
                  <a:gd name="T5" fmla="*/ 398 h 687"/>
                  <a:gd name="T6" fmla="*/ 60 w 816"/>
                  <a:gd name="T7" fmla="*/ 331 h 687"/>
                  <a:gd name="T8" fmla="*/ 119 w 816"/>
                  <a:gd name="T9" fmla="*/ 195 h 687"/>
                  <a:gd name="T10" fmla="*/ 162 w 816"/>
                  <a:gd name="T11" fmla="*/ 93 h 687"/>
                  <a:gd name="T12" fmla="*/ 162 w 816"/>
                  <a:gd name="T13" fmla="*/ 85 h 687"/>
                  <a:gd name="T14" fmla="*/ 179 w 816"/>
                  <a:gd name="T15" fmla="*/ 34 h 687"/>
                  <a:gd name="T16" fmla="*/ 204 w 816"/>
                  <a:gd name="T17" fmla="*/ 17 h 687"/>
                  <a:gd name="T18" fmla="*/ 213 w 816"/>
                  <a:gd name="T19" fmla="*/ 17 h 687"/>
                  <a:gd name="T20" fmla="*/ 247 w 816"/>
                  <a:gd name="T21" fmla="*/ 34 h 687"/>
                  <a:gd name="T22" fmla="*/ 264 w 816"/>
                  <a:gd name="T23" fmla="*/ 34 h 687"/>
                  <a:gd name="T24" fmla="*/ 281 w 816"/>
                  <a:gd name="T25" fmla="*/ 68 h 687"/>
                  <a:gd name="T26" fmla="*/ 272 w 816"/>
                  <a:gd name="T27" fmla="*/ 85 h 687"/>
                  <a:gd name="T28" fmla="*/ 272 w 816"/>
                  <a:gd name="T29" fmla="*/ 110 h 687"/>
                  <a:gd name="T30" fmla="*/ 306 w 816"/>
                  <a:gd name="T31" fmla="*/ 127 h 687"/>
                  <a:gd name="T32" fmla="*/ 332 w 816"/>
                  <a:gd name="T33" fmla="*/ 127 h 687"/>
                  <a:gd name="T34" fmla="*/ 357 w 816"/>
                  <a:gd name="T35" fmla="*/ 119 h 687"/>
                  <a:gd name="T36" fmla="*/ 383 w 816"/>
                  <a:gd name="T37" fmla="*/ 127 h 687"/>
                  <a:gd name="T38" fmla="*/ 400 w 816"/>
                  <a:gd name="T39" fmla="*/ 136 h 687"/>
                  <a:gd name="T40" fmla="*/ 408 w 816"/>
                  <a:gd name="T41" fmla="*/ 144 h 687"/>
                  <a:gd name="T42" fmla="*/ 425 w 816"/>
                  <a:gd name="T43" fmla="*/ 144 h 687"/>
                  <a:gd name="T44" fmla="*/ 451 w 816"/>
                  <a:gd name="T45" fmla="*/ 144 h 687"/>
                  <a:gd name="T46" fmla="*/ 468 w 816"/>
                  <a:gd name="T47" fmla="*/ 153 h 687"/>
                  <a:gd name="T48" fmla="*/ 502 w 816"/>
                  <a:gd name="T49" fmla="*/ 153 h 687"/>
                  <a:gd name="T50" fmla="*/ 527 w 816"/>
                  <a:gd name="T51" fmla="*/ 144 h 687"/>
                  <a:gd name="T52" fmla="*/ 561 w 816"/>
                  <a:gd name="T53" fmla="*/ 144 h 687"/>
                  <a:gd name="T54" fmla="*/ 586 w 816"/>
                  <a:gd name="T55" fmla="*/ 153 h 687"/>
                  <a:gd name="T56" fmla="*/ 697 w 816"/>
                  <a:gd name="T57" fmla="*/ 170 h 687"/>
                  <a:gd name="T58" fmla="*/ 790 w 816"/>
                  <a:gd name="T59" fmla="*/ 187 h 687"/>
                  <a:gd name="T60" fmla="*/ 799 w 816"/>
                  <a:gd name="T61" fmla="*/ 212 h 687"/>
                  <a:gd name="T62" fmla="*/ 816 w 816"/>
                  <a:gd name="T63" fmla="*/ 229 h 687"/>
                  <a:gd name="T64" fmla="*/ 807 w 816"/>
                  <a:gd name="T65" fmla="*/ 263 h 687"/>
                  <a:gd name="T66" fmla="*/ 782 w 816"/>
                  <a:gd name="T67" fmla="*/ 297 h 687"/>
                  <a:gd name="T68" fmla="*/ 773 w 816"/>
                  <a:gd name="T69" fmla="*/ 314 h 687"/>
                  <a:gd name="T70" fmla="*/ 765 w 816"/>
                  <a:gd name="T71" fmla="*/ 322 h 687"/>
                  <a:gd name="T72" fmla="*/ 765 w 816"/>
                  <a:gd name="T73" fmla="*/ 331 h 687"/>
                  <a:gd name="T74" fmla="*/ 748 w 816"/>
                  <a:gd name="T75" fmla="*/ 339 h 687"/>
                  <a:gd name="T76" fmla="*/ 731 w 816"/>
                  <a:gd name="T77" fmla="*/ 365 h 687"/>
                  <a:gd name="T78" fmla="*/ 722 w 816"/>
                  <a:gd name="T79" fmla="*/ 373 h 687"/>
                  <a:gd name="T80" fmla="*/ 714 w 816"/>
                  <a:gd name="T81" fmla="*/ 398 h 687"/>
                  <a:gd name="T82" fmla="*/ 722 w 816"/>
                  <a:gd name="T83" fmla="*/ 398 h 687"/>
                  <a:gd name="T84" fmla="*/ 731 w 816"/>
                  <a:gd name="T85" fmla="*/ 407 h 687"/>
                  <a:gd name="T86" fmla="*/ 739 w 816"/>
                  <a:gd name="T87" fmla="*/ 415 h 687"/>
                  <a:gd name="T88" fmla="*/ 731 w 816"/>
                  <a:gd name="T89" fmla="*/ 432 h 687"/>
                  <a:gd name="T90" fmla="*/ 722 w 816"/>
                  <a:gd name="T91" fmla="*/ 449 h 687"/>
                  <a:gd name="T92" fmla="*/ 722 w 816"/>
                  <a:gd name="T93" fmla="*/ 458 h 687"/>
                  <a:gd name="T94" fmla="*/ 714 w 816"/>
                  <a:gd name="T95" fmla="*/ 475 h 687"/>
                  <a:gd name="T96" fmla="*/ 451 w 816"/>
                  <a:gd name="T97" fmla="*/ 636 h 687"/>
                  <a:gd name="T98" fmla="*/ 264 w 816"/>
                  <a:gd name="T99" fmla="*/ 585 h 68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16"/>
                  <a:gd name="T151" fmla="*/ 0 h 687"/>
                  <a:gd name="T152" fmla="*/ 816 w 816"/>
                  <a:gd name="T153" fmla="*/ 687 h 68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16" h="687">
                    <a:moveTo>
                      <a:pt x="264" y="585"/>
                    </a:moveTo>
                    <a:lnTo>
                      <a:pt x="187" y="568"/>
                    </a:lnTo>
                    <a:lnTo>
                      <a:pt x="102" y="543"/>
                    </a:lnTo>
                    <a:lnTo>
                      <a:pt x="68" y="534"/>
                    </a:lnTo>
                    <a:lnTo>
                      <a:pt x="43" y="526"/>
                    </a:lnTo>
                    <a:lnTo>
                      <a:pt x="9" y="517"/>
                    </a:lnTo>
                    <a:lnTo>
                      <a:pt x="0" y="500"/>
                    </a:lnTo>
                    <a:lnTo>
                      <a:pt x="0" y="475"/>
                    </a:lnTo>
                    <a:lnTo>
                      <a:pt x="0" y="458"/>
                    </a:lnTo>
                    <a:lnTo>
                      <a:pt x="9" y="441"/>
                    </a:lnTo>
                    <a:lnTo>
                      <a:pt x="17" y="432"/>
                    </a:lnTo>
                    <a:lnTo>
                      <a:pt x="9" y="398"/>
                    </a:lnTo>
                    <a:lnTo>
                      <a:pt x="17" y="390"/>
                    </a:lnTo>
                    <a:lnTo>
                      <a:pt x="43" y="356"/>
                    </a:lnTo>
                    <a:lnTo>
                      <a:pt x="43" y="348"/>
                    </a:lnTo>
                    <a:lnTo>
                      <a:pt x="60" y="331"/>
                    </a:lnTo>
                    <a:lnTo>
                      <a:pt x="68" y="314"/>
                    </a:lnTo>
                    <a:lnTo>
                      <a:pt x="85" y="288"/>
                    </a:lnTo>
                    <a:lnTo>
                      <a:pt x="102" y="237"/>
                    </a:lnTo>
                    <a:lnTo>
                      <a:pt x="119" y="195"/>
                    </a:lnTo>
                    <a:lnTo>
                      <a:pt x="128" y="170"/>
                    </a:lnTo>
                    <a:lnTo>
                      <a:pt x="136" y="144"/>
                    </a:lnTo>
                    <a:lnTo>
                      <a:pt x="153" y="119"/>
                    </a:lnTo>
                    <a:lnTo>
                      <a:pt x="162" y="93"/>
                    </a:lnTo>
                    <a:lnTo>
                      <a:pt x="170" y="93"/>
                    </a:lnTo>
                    <a:lnTo>
                      <a:pt x="162" y="85"/>
                    </a:lnTo>
                    <a:lnTo>
                      <a:pt x="170" y="68"/>
                    </a:lnTo>
                    <a:lnTo>
                      <a:pt x="170" y="60"/>
                    </a:lnTo>
                    <a:lnTo>
                      <a:pt x="179" y="43"/>
                    </a:lnTo>
                    <a:lnTo>
                      <a:pt x="179" y="34"/>
                    </a:lnTo>
                    <a:lnTo>
                      <a:pt x="187" y="26"/>
                    </a:lnTo>
                    <a:lnTo>
                      <a:pt x="187" y="0"/>
                    </a:lnTo>
                    <a:lnTo>
                      <a:pt x="196" y="17"/>
                    </a:lnTo>
                    <a:lnTo>
                      <a:pt x="204" y="17"/>
                    </a:lnTo>
                    <a:lnTo>
                      <a:pt x="196" y="9"/>
                    </a:lnTo>
                    <a:lnTo>
                      <a:pt x="204" y="9"/>
                    </a:lnTo>
                    <a:lnTo>
                      <a:pt x="204" y="17"/>
                    </a:lnTo>
                    <a:lnTo>
                      <a:pt x="213" y="17"/>
                    </a:lnTo>
                    <a:lnTo>
                      <a:pt x="230" y="9"/>
                    </a:lnTo>
                    <a:lnTo>
                      <a:pt x="238" y="26"/>
                    </a:lnTo>
                    <a:lnTo>
                      <a:pt x="247" y="34"/>
                    </a:lnTo>
                    <a:lnTo>
                      <a:pt x="247" y="26"/>
                    </a:lnTo>
                    <a:lnTo>
                      <a:pt x="255" y="26"/>
                    </a:lnTo>
                    <a:lnTo>
                      <a:pt x="264" y="34"/>
                    </a:lnTo>
                    <a:lnTo>
                      <a:pt x="272" y="43"/>
                    </a:lnTo>
                    <a:lnTo>
                      <a:pt x="272" y="51"/>
                    </a:lnTo>
                    <a:lnTo>
                      <a:pt x="281" y="68"/>
                    </a:lnTo>
                    <a:lnTo>
                      <a:pt x="272" y="68"/>
                    </a:lnTo>
                    <a:lnTo>
                      <a:pt x="281" y="76"/>
                    </a:lnTo>
                    <a:lnTo>
                      <a:pt x="272" y="76"/>
                    </a:lnTo>
                    <a:lnTo>
                      <a:pt x="272" y="85"/>
                    </a:lnTo>
                    <a:lnTo>
                      <a:pt x="272" y="93"/>
                    </a:lnTo>
                    <a:lnTo>
                      <a:pt x="272" y="102"/>
                    </a:lnTo>
                    <a:lnTo>
                      <a:pt x="272" y="110"/>
                    </a:lnTo>
                    <a:lnTo>
                      <a:pt x="281" y="110"/>
                    </a:lnTo>
                    <a:lnTo>
                      <a:pt x="289" y="119"/>
                    </a:lnTo>
                    <a:lnTo>
                      <a:pt x="298" y="119"/>
                    </a:lnTo>
                    <a:lnTo>
                      <a:pt x="306" y="127"/>
                    </a:lnTo>
                    <a:lnTo>
                      <a:pt x="315" y="127"/>
                    </a:lnTo>
                    <a:lnTo>
                      <a:pt x="332" y="127"/>
                    </a:lnTo>
                    <a:lnTo>
                      <a:pt x="340" y="127"/>
                    </a:lnTo>
                    <a:lnTo>
                      <a:pt x="349" y="119"/>
                    </a:lnTo>
                    <a:lnTo>
                      <a:pt x="357" y="119"/>
                    </a:lnTo>
                    <a:lnTo>
                      <a:pt x="366" y="127"/>
                    </a:lnTo>
                    <a:lnTo>
                      <a:pt x="383" y="127"/>
                    </a:lnTo>
                    <a:lnTo>
                      <a:pt x="391" y="127"/>
                    </a:lnTo>
                    <a:lnTo>
                      <a:pt x="400" y="136"/>
                    </a:lnTo>
                    <a:lnTo>
                      <a:pt x="408" y="136"/>
                    </a:lnTo>
                    <a:lnTo>
                      <a:pt x="408" y="144"/>
                    </a:lnTo>
                    <a:lnTo>
                      <a:pt x="417" y="144"/>
                    </a:lnTo>
                    <a:lnTo>
                      <a:pt x="425" y="144"/>
                    </a:lnTo>
                    <a:lnTo>
                      <a:pt x="434" y="153"/>
                    </a:lnTo>
                    <a:lnTo>
                      <a:pt x="434" y="144"/>
                    </a:lnTo>
                    <a:lnTo>
                      <a:pt x="451" y="144"/>
                    </a:lnTo>
                    <a:lnTo>
                      <a:pt x="459" y="144"/>
                    </a:lnTo>
                    <a:lnTo>
                      <a:pt x="468" y="144"/>
                    </a:lnTo>
                    <a:lnTo>
                      <a:pt x="468" y="153"/>
                    </a:lnTo>
                    <a:lnTo>
                      <a:pt x="476" y="153"/>
                    </a:lnTo>
                    <a:lnTo>
                      <a:pt x="485" y="153"/>
                    </a:lnTo>
                    <a:lnTo>
                      <a:pt x="493" y="153"/>
                    </a:lnTo>
                    <a:lnTo>
                      <a:pt x="502" y="153"/>
                    </a:lnTo>
                    <a:lnTo>
                      <a:pt x="510" y="153"/>
                    </a:lnTo>
                    <a:lnTo>
                      <a:pt x="518" y="153"/>
                    </a:lnTo>
                    <a:lnTo>
                      <a:pt x="527" y="153"/>
                    </a:lnTo>
                    <a:lnTo>
                      <a:pt x="527" y="144"/>
                    </a:lnTo>
                    <a:lnTo>
                      <a:pt x="544" y="153"/>
                    </a:lnTo>
                    <a:lnTo>
                      <a:pt x="552" y="144"/>
                    </a:lnTo>
                    <a:lnTo>
                      <a:pt x="561" y="144"/>
                    </a:lnTo>
                    <a:lnTo>
                      <a:pt x="569" y="144"/>
                    </a:lnTo>
                    <a:lnTo>
                      <a:pt x="569" y="153"/>
                    </a:lnTo>
                    <a:lnTo>
                      <a:pt x="578" y="153"/>
                    </a:lnTo>
                    <a:lnTo>
                      <a:pt x="586" y="153"/>
                    </a:lnTo>
                    <a:lnTo>
                      <a:pt x="595" y="153"/>
                    </a:lnTo>
                    <a:lnTo>
                      <a:pt x="603" y="153"/>
                    </a:lnTo>
                    <a:lnTo>
                      <a:pt x="612" y="144"/>
                    </a:lnTo>
                    <a:lnTo>
                      <a:pt x="697" y="170"/>
                    </a:lnTo>
                    <a:lnTo>
                      <a:pt x="731" y="178"/>
                    </a:lnTo>
                    <a:lnTo>
                      <a:pt x="739" y="178"/>
                    </a:lnTo>
                    <a:lnTo>
                      <a:pt x="790" y="187"/>
                    </a:lnTo>
                    <a:lnTo>
                      <a:pt x="790" y="195"/>
                    </a:lnTo>
                    <a:lnTo>
                      <a:pt x="790" y="204"/>
                    </a:lnTo>
                    <a:lnTo>
                      <a:pt x="799" y="212"/>
                    </a:lnTo>
                    <a:lnTo>
                      <a:pt x="807" y="212"/>
                    </a:lnTo>
                    <a:lnTo>
                      <a:pt x="807" y="221"/>
                    </a:lnTo>
                    <a:lnTo>
                      <a:pt x="816" y="229"/>
                    </a:lnTo>
                    <a:lnTo>
                      <a:pt x="816" y="237"/>
                    </a:lnTo>
                    <a:lnTo>
                      <a:pt x="816" y="246"/>
                    </a:lnTo>
                    <a:lnTo>
                      <a:pt x="816" y="254"/>
                    </a:lnTo>
                    <a:lnTo>
                      <a:pt x="807" y="263"/>
                    </a:lnTo>
                    <a:lnTo>
                      <a:pt x="790" y="280"/>
                    </a:lnTo>
                    <a:lnTo>
                      <a:pt x="790" y="288"/>
                    </a:lnTo>
                    <a:lnTo>
                      <a:pt x="782" y="297"/>
                    </a:lnTo>
                    <a:lnTo>
                      <a:pt x="782" y="305"/>
                    </a:lnTo>
                    <a:lnTo>
                      <a:pt x="773" y="305"/>
                    </a:lnTo>
                    <a:lnTo>
                      <a:pt x="773" y="314"/>
                    </a:lnTo>
                    <a:lnTo>
                      <a:pt x="765" y="314"/>
                    </a:lnTo>
                    <a:lnTo>
                      <a:pt x="765" y="322"/>
                    </a:lnTo>
                    <a:lnTo>
                      <a:pt x="765" y="331"/>
                    </a:lnTo>
                    <a:lnTo>
                      <a:pt x="756" y="331"/>
                    </a:lnTo>
                    <a:lnTo>
                      <a:pt x="756" y="339"/>
                    </a:lnTo>
                    <a:lnTo>
                      <a:pt x="748" y="339"/>
                    </a:lnTo>
                    <a:lnTo>
                      <a:pt x="739" y="348"/>
                    </a:lnTo>
                    <a:lnTo>
                      <a:pt x="731" y="365"/>
                    </a:lnTo>
                    <a:lnTo>
                      <a:pt x="722" y="373"/>
                    </a:lnTo>
                    <a:lnTo>
                      <a:pt x="722" y="382"/>
                    </a:lnTo>
                    <a:lnTo>
                      <a:pt x="714" y="382"/>
                    </a:lnTo>
                    <a:lnTo>
                      <a:pt x="714" y="390"/>
                    </a:lnTo>
                    <a:lnTo>
                      <a:pt x="714" y="398"/>
                    </a:lnTo>
                    <a:lnTo>
                      <a:pt x="722" y="407"/>
                    </a:lnTo>
                    <a:lnTo>
                      <a:pt x="722" y="398"/>
                    </a:lnTo>
                    <a:lnTo>
                      <a:pt x="722" y="407"/>
                    </a:lnTo>
                    <a:lnTo>
                      <a:pt x="731" y="407"/>
                    </a:lnTo>
                    <a:lnTo>
                      <a:pt x="731" y="415"/>
                    </a:lnTo>
                    <a:lnTo>
                      <a:pt x="739" y="415"/>
                    </a:lnTo>
                    <a:lnTo>
                      <a:pt x="739" y="424"/>
                    </a:lnTo>
                    <a:lnTo>
                      <a:pt x="731" y="424"/>
                    </a:lnTo>
                    <a:lnTo>
                      <a:pt x="731" y="432"/>
                    </a:lnTo>
                    <a:lnTo>
                      <a:pt x="731" y="441"/>
                    </a:lnTo>
                    <a:lnTo>
                      <a:pt x="731" y="449"/>
                    </a:lnTo>
                    <a:lnTo>
                      <a:pt x="722" y="449"/>
                    </a:lnTo>
                    <a:lnTo>
                      <a:pt x="722" y="458"/>
                    </a:lnTo>
                    <a:lnTo>
                      <a:pt x="714" y="466"/>
                    </a:lnTo>
                    <a:lnTo>
                      <a:pt x="714" y="475"/>
                    </a:lnTo>
                    <a:lnTo>
                      <a:pt x="671" y="687"/>
                    </a:lnTo>
                    <a:lnTo>
                      <a:pt x="561" y="661"/>
                    </a:lnTo>
                    <a:lnTo>
                      <a:pt x="459" y="636"/>
                    </a:lnTo>
                    <a:lnTo>
                      <a:pt x="451" y="636"/>
                    </a:lnTo>
                    <a:lnTo>
                      <a:pt x="391" y="627"/>
                    </a:lnTo>
                    <a:lnTo>
                      <a:pt x="315" y="602"/>
                    </a:lnTo>
                    <a:lnTo>
                      <a:pt x="264" y="585"/>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63" name="Freeform 262"/>
              <p:cNvSpPr>
                <a:spLocks/>
              </p:cNvSpPr>
              <p:nvPr/>
            </p:nvSpPr>
            <p:spPr bwMode="auto">
              <a:xfrm>
                <a:off x="5101" y="1047"/>
                <a:ext cx="161" cy="356"/>
              </a:xfrm>
              <a:custGeom>
                <a:avLst/>
                <a:gdLst>
                  <a:gd name="T0" fmla="*/ 17 w 161"/>
                  <a:gd name="T1" fmla="*/ 356 h 356"/>
                  <a:gd name="T2" fmla="*/ 17 w 161"/>
                  <a:gd name="T3" fmla="*/ 356 h 356"/>
                  <a:gd name="T4" fmla="*/ 8 w 161"/>
                  <a:gd name="T5" fmla="*/ 347 h 356"/>
                  <a:gd name="T6" fmla="*/ 8 w 161"/>
                  <a:gd name="T7" fmla="*/ 339 h 356"/>
                  <a:gd name="T8" fmla="*/ 8 w 161"/>
                  <a:gd name="T9" fmla="*/ 330 h 356"/>
                  <a:gd name="T10" fmla="*/ 8 w 161"/>
                  <a:gd name="T11" fmla="*/ 322 h 356"/>
                  <a:gd name="T12" fmla="*/ 8 w 161"/>
                  <a:gd name="T13" fmla="*/ 313 h 356"/>
                  <a:gd name="T14" fmla="*/ 8 w 161"/>
                  <a:gd name="T15" fmla="*/ 305 h 356"/>
                  <a:gd name="T16" fmla="*/ 0 w 161"/>
                  <a:gd name="T17" fmla="*/ 288 h 356"/>
                  <a:gd name="T18" fmla="*/ 0 w 161"/>
                  <a:gd name="T19" fmla="*/ 279 h 356"/>
                  <a:gd name="T20" fmla="*/ 0 w 161"/>
                  <a:gd name="T21" fmla="*/ 271 h 356"/>
                  <a:gd name="T22" fmla="*/ 0 w 161"/>
                  <a:gd name="T23" fmla="*/ 262 h 356"/>
                  <a:gd name="T24" fmla="*/ 0 w 161"/>
                  <a:gd name="T25" fmla="*/ 245 h 356"/>
                  <a:gd name="T26" fmla="*/ 0 w 161"/>
                  <a:gd name="T27" fmla="*/ 228 h 356"/>
                  <a:gd name="T28" fmla="*/ 8 w 161"/>
                  <a:gd name="T29" fmla="*/ 220 h 356"/>
                  <a:gd name="T30" fmla="*/ 8 w 161"/>
                  <a:gd name="T31" fmla="*/ 211 h 356"/>
                  <a:gd name="T32" fmla="*/ 8 w 161"/>
                  <a:gd name="T33" fmla="*/ 203 h 356"/>
                  <a:gd name="T34" fmla="*/ 8 w 161"/>
                  <a:gd name="T35" fmla="*/ 195 h 356"/>
                  <a:gd name="T36" fmla="*/ 8 w 161"/>
                  <a:gd name="T37" fmla="*/ 186 h 356"/>
                  <a:gd name="T38" fmla="*/ 8 w 161"/>
                  <a:gd name="T39" fmla="*/ 186 h 356"/>
                  <a:gd name="T40" fmla="*/ 8 w 161"/>
                  <a:gd name="T41" fmla="*/ 178 h 356"/>
                  <a:gd name="T42" fmla="*/ 8 w 161"/>
                  <a:gd name="T43" fmla="*/ 169 h 356"/>
                  <a:gd name="T44" fmla="*/ 8 w 161"/>
                  <a:gd name="T45" fmla="*/ 161 h 356"/>
                  <a:gd name="T46" fmla="*/ 8 w 161"/>
                  <a:gd name="T47" fmla="*/ 152 h 356"/>
                  <a:gd name="T48" fmla="*/ 8 w 161"/>
                  <a:gd name="T49" fmla="*/ 144 h 356"/>
                  <a:gd name="T50" fmla="*/ 17 w 161"/>
                  <a:gd name="T51" fmla="*/ 144 h 356"/>
                  <a:gd name="T52" fmla="*/ 25 w 161"/>
                  <a:gd name="T53" fmla="*/ 135 h 356"/>
                  <a:gd name="T54" fmla="*/ 25 w 161"/>
                  <a:gd name="T55" fmla="*/ 135 h 356"/>
                  <a:gd name="T56" fmla="*/ 34 w 161"/>
                  <a:gd name="T57" fmla="*/ 127 h 356"/>
                  <a:gd name="T58" fmla="*/ 34 w 161"/>
                  <a:gd name="T59" fmla="*/ 118 h 356"/>
                  <a:gd name="T60" fmla="*/ 42 w 161"/>
                  <a:gd name="T61" fmla="*/ 118 h 356"/>
                  <a:gd name="T62" fmla="*/ 34 w 161"/>
                  <a:gd name="T63" fmla="*/ 110 h 356"/>
                  <a:gd name="T64" fmla="*/ 42 w 161"/>
                  <a:gd name="T65" fmla="*/ 101 h 356"/>
                  <a:gd name="T66" fmla="*/ 34 w 161"/>
                  <a:gd name="T67" fmla="*/ 93 h 356"/>
                  <a:gd name="T68" fmla="*/ 34 w 161"/>
                  <a:gd name="T69" fmla="*/ 93 h 356"/>
                  <a:gd name="T70" fmla="*/ 25 w 161"/>
                  <a:gd name="T71" fmla="*/ 76 h 356"/>
                  <a:gd name="T72" fmla="*/ 34 w 161"/>
                  <a:gd name="T73" fmla="*/ 59 h 356"/>
                  <a:gd name="T74" fmla="*/ 25 w 161"/>
                  <a:gd name="T75" fmla="*/ 50 h 356"/>
                  <a:gd name="T76" fmla="*/ 25 w 161"/>
                  <a:gd name="T77" fmla="*/ 42 h 356"/>
                  <a:gd name="T78" fmla="*/ 34 w 161"/>
                  <a:gd name="T79" fmla="*/ 25 h 356"/>
                  <a:gd name="T80" fmla="*/ 34 w 161"/>
                  <a:gd name="T81" fmla="*/ 17 h 356"/>
                  <a:gd name="T82" fmla="*/ 51 w 161"/>
                  <a:gd name="T83" fmla="*/ 17 h 356"/>
                  <a:gd name="T84" fmla="*/ 85 w 161"/>
                  <a:gd name="T85" fmla="*/ 84 h 356"/>
                  <a:gd name="T86" fmla="*/ 119 w 161"/>
                  <a:gd name="T87" fmla="*/ 186 h 356"/>
                  <a:gd name="T88" fmla="*/ 127 w 161"/>
                  <a:gd name="T89" fmla="*/ 211 h 356"/>
                  <a:gd name="T90" fmla="*/ 127 w 161"/>
                  <a:gd name="T91" fmla="*/ 220 h 356"/>
                  <a:gd name="T92" fmla="*/ 127 w 161"/>
                  <a:gd name="T93" fmla="*/ 228 h 356"/>
                  <a:gd name="T94" fmla="*/ 127 w 161"/>
                  <a:gd name="T95" fmla="*/ 237 h 356"/>
                  <a:gd name="T96" fmla="*/ 136 w 161"/>
                  <a:gd name="T97" fmla="*/ 245 h 356"/>
                  <a:gd name="T98" fmla="*/ 153 w 161"/>
                  <a:gd name="T99" fmla="*/ 254 h 356"/>
                  <a:gd name="T100" fmla="*/ 153 w 161"/>
                  <a:gd name="T101" fmla="*/ 271 h 356"/>
                  <a:gd name="T102" fmla="*/ 144 w 161"/>
                  <a:gd name="T103" fmla="*/ 271 h 356"/>
                  <a:gd name="T104" fmla="*/ 153 w 161"/>
                  <a:gd name="T105" fmla="*/ 279 h 356"/>
                  <a:gd name="T106" fmla="*/ 161 w 161"/>
                  <a:gd name="T107" fmla="*/ 271 h 356"/>
                  <a:gd name="T108" fmla="*/ 161 w 161"/>
                  <a:gd name="T109" fmla="*/ 296 h 356"/>
                  <a:gd name="T110" fmla="*/ 153 w 161"/>
                  <a:gd name="T111" fmla="*/ 296 h 356"/>
                  <a:gd name="T112" fmla="*/ 144 w 161"/>
                  <a:gd name="T113" fmla="*/ 313 h 356"/>
                  <a:gd name="T114" fmla="*/ 127 w 161"/>
                  <a:gd name="T115" fmla="*/ 313 h 356"/>
                  <a:gd name="T116" fmla="*/ 127 w 161"/>
                  <a:gd name="T117" fmla="*/ 322 h 356"/>
                  <a:gd name="T118" fmla="*/ 127 w 161"/>
                  <a:gd name="T119" fmla="*/ 330 h 356"/>
                  <a:gd name="T120" fmla="*/ 68 w 161"/>
                  <a:gd name="T121" fmla="*/ 347 h 356"/>
                  <a:gd name="T122" fmla="*/ 34 w 161"/>
                  <a:gd name="T123" fmla="*/ 356 h 3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1"/>
                  <a:gd name="T187" fmla="*/ 0 h 356"/>
                  <a:gd name="T188" fmla="*/ 161 w 161"/>
                  <a:gd name="T189" fmla="*/ 356 h 3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1" h="356">
                    <a:moveTo>
                      <a:pt x="34" y="356"/>
                    </a:moveTo>
                    <a:lnTo>
                      <a:pt x="17" y="356"/>
                    </a:lnTo>
                    <a:lnTo>
                      <a:pt x="8" y="347"/>
                    </a:lnTo>
                    <a:lnTo>
                      <a:pt x="8" y="339"/>
                    </a:lnTo>
                    <a:lnTo>
                      <a:pt x="8" y="330"/>
                    </a:lnTo>
                    <a:lnTo>
                      <a:pt x="8" y="322"/>
                    </a:lnTo>
                    <a:lnTo>
                      <a:pt x="8" y="313"/>
                    </a:lnTo>
                    <a:lnTo>
                      <a:pt x="8" y="305"/>
                    </a:lnTo>
                    <a:lnTo>
                      <a:pt x="0" y="305"/>
                    </a:lnTo>
                    <a:lnTo>
                      <a:pt x="0" y="288"/>
                    </a:lnTo>
                    <a:lnTo>
                      <a:pt x="0" y="279"/>
                    </a:lnTo>
                    <a:lnTo>
                      <a:pt x="0" y="271"/>
                    </a:lnTo>
                    <a:lnTo>
                      <a:pt x="0" y="262"/>
                    </a:lnTo>
                    <a:lnTo>
                      <a:pt x="0" y="254"/>
                    </a:lnTo>
                    <a:lnTo>
                      <a:pt x="0" y="245"/>
                    </a:lnTo>
                    <a:lnTo>
                      <a:pt x="0" y="228"/>
                    </a:lnTo>
                    <a:lnTo>
                      <a:pt x="8" y="220"/>
                    </a:lnTo>
                    <a:lnTo>
                      <a:pt x="8" y="211"/>
                    </a:lnTo>
                    <a:lnTo>
                      <a:pt x="8" y="203"/>
                    </a:lnTo>
                    <a:lnTo>
                      <a:pt x="8" y="195"/>
                    </a:lnTo>
                    <a:lnTo>
                      <a:pt x="8" y="186"/>
                    </a:lnTo>
                    <a:lnTo>
                      <a:pt x="8" y="178"/>
                    </a:lnTo>
                    <a:lnTo>
                      <a:pt x="8" y="169"/>
                    </a:lnTo>
                    <a:lnTo>
                      <a:pt x="8" y="161"/>
                    </a:lnTo>
                    <a:lnTo>
                      <a:pt x="8" y="152"/>
                    </a:lnTo>
                    <a:lnTo>
                      <a:pt x="8" y="144"/>
                    </a:lnTo>
                    <a:lnTo>
                      <a:pt x="17" y="144"/>
                    </a:lnTo>
                    <a:lnTo>
                      <a:pt x="25" y="144"/>
                    </a:lnTo>
                    <a:lnTo>
                      <a:pt x="25" y="135"/>
                    </a:lnTo>
                    <a:lnTo>
                      <a:pt x="34" y="127"/>
                    </a:lnTo>
                    <a:lnTo>
                      <a:pt x="34" y="118"/>
                    </a:lnTo>
                    <a:lnTo>
                      <a:pt x="42" y="118"/>
                    </a:lnTo>
                    <a:lnTo>
                      <a:pt x="42" y="110"/>
                    </a:lnTo>
                    <a:lnTo>
                      <a:pt x="34" y="110"/>
                    </a:lnTo>
                    <a:lnTo>
                      <a:pt x="42" y="101"/>
                    </a:lnTo>
                    <a:lnTo>
                      <a:pt x="34" y="93"/>
                    </a:lnTo>
                    <a:lnTo>
                      <a:pt x="25" y="84"/>
                    </a:lnTo>
                    <a:lnTo>
                      <a:pt x="25" y="76"/>
                    </a:lnTo>
                    <a:lnTo>
                      <a:pt x="34" y="59"/>
                    </a:lnTo>
                    <a:lnTo>
                      <a:pt x="25" y="50"/>
                    </a:lnTo>
                    <a:lnTo>
                      <a:pt x="25" y="42"/>
                    </a:lnTo>
                    <a:lnTo>
                      <a:pt x="34" y="34"/>
                    </a:lnTo>
                    <a:lnTo>
                      <a:pt x="34" y="25"/>
                    </a:lnTo>
                    <a:lnTo>
                      <a:pt x="25" y="17"/>
                    </a:lnTo>
                    <a:lnTo>
                      <a:pt x="34" y="17"/>
                    </a:lnTo>
                    <a:lnTo>
                      <a:pt x="34" y="8"/>
                    </a:lnTo>
                    <a:lnTo>
                      <a:pt x="51" y="17"/>
                    </a:lnTo>
                    <a:lnTo>
                      <a:pt x="59" y="0"/>
                    </a:lnTo>
                    <a:lnTo>
                      <a:pt x="85" y="84"/>
                    </a:lnTo>
                    <a:lnTo>
                      <a:pt x="93" y="127"/>
                    </a:lnTo>
                    <a:lnTo>
                      <a:pt x="119" y="186"/>
                    </a:lnTo>
                    <a:lnTo>
                      <a:pt x="127" y="211"/>
                    </a:lnTo>
                    <a:lnTo>
                      <a:pt x="127" y="220"/>
                    </a:lnTo>
                    <a:lnTo>
                      <a:pt x="127" y="228"/>
                    </a:lnTo>
                    <a:lnTo>
                      <a:pt x="127" y="237"/>
                    </a:lnTo>
                    <a:lnTo>
                      <a:pt x="136" y="245"/>
                    </a:lnTo>
                    <a:lnTo>
                      <a:pt x="153" y="254"/>
                    </a:lnTo>
                    <a:lnTo>
                      <a:pt x="153" y="262"/>
                    </a:lnTo>
                    <a:lnTo>
                      <a:pt x="153" y="271"/>
                    </a:lnTo>
                    <a:lnTo>
                      <a:pt x="144" y="271"/>
                    </a:lnTo>
                    <a:lnTo>
                      <a:pt x="153" y="279"/>
                    </a:lnTo>
                    <a:lnTo>
                      <a:pt x="153" y="271"/>
                    </a:lnTo>
                    <a:lnTo>
                      <a:pt x="161" y="271"/>
                    </a:lnTo>
                    <a:lnTo>
                      <a:pt x="161" y="296"/>
                    </a:lnTo>
                    <a:lnTo>
                      <a:pt x="153" y="296"/>
                    </a:lnTo>
                    <a:lnTo>
                      <a:pt x="144" y="305"/>
                    </a:lnTo>
                    <a:lnTo>
                      <a:pt x="144" y="313"/>
                    </a:lnTo>
                    <a:lnTo>
                      <a:pt x="136" y="313"/>
                    </a:lnTo>
                    <a:lnTo>
                      <a:pt x="127" y="313"/>
                    </a:lnTo>
                    <a:lnTo>
                      <a:pt x="136" y="322"/>
                    </a:lnTo>
                    <a:lnTo>
                      <a:pt x="127" y="322"/>
                    </a:lnTo>
                    <a:lnTo>
                      <a:pt x="127" y="330"/>
                    </a:lnTo>
                    <a:lnTo>
                      <a:pt x="68" y="347"/>
                    </a:lnTo>
                    <a:lnTo>
                      <a:pt x="34" y="356"/>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64" name="Freeform 263"/>
              <p:cNvSpPr>
                <a:spLocks/>
              </p:cNvSpPr>
              <p:nvPr/>
            </p:nvSpPr>
            <p:spPr bwMode="auto">
              <a:xfrm>
                <a:off x="2867" y="1563"/>
                <a:ext cx="620" cy="407"/>
              </a:xfrm>
              <a:custGeom>
                <a:avLst/>
                <a:gdLst>
                  <a:gd name="T0" fmla="*/ 527 w 620"/>
                  <a:gd name="T1" fmla="*/ 373 h 407"/>
                  <a:gd name="T2" fmla="*/ 510 w 620"/>
                  <a:gd name="T3" fmla="*/ 382 h 407"/>
                  <a:gd name="T4" fmla="*/ 510 w 620"/>
                  <a:gd name="T5" fmla="*/ 399 h 407"/>
                  <a:gd name="T6" fmla="*/ 501 w 620"/>
                  <a:gd name="T7" fmla="*/ 407 h 407"/>
                  <a:gd name="T8" fmla="*/ 493 w 620"/>
                  <a:gd name="T9" fmla="*/ 399 h 407"/>
                  <a:gd name="T10" fmla="*/ 493 w 620"/>
                  <a:gd name="T11" fmla="*/ 390 h 407"/>
                  <a:gd name="T12" fmla="*/ 476 w 620"/>
                  <a:gd name="T13" fmla="*/ 382 h 407"/>
                  <a:gd name="T14" fmla="*/ 433 w 620"/>
                  <a:gd name="T15" fmla="*/ 382 h 407"/>
                  <a:gd name="T16" fmla="*/ 340 w 620"/>
                  <a:gd name="T17" fmla="*/ 382 h 407"/>
                  <a:gd name="T18" fmla="*/ 255 w 620"/>
                  <a:gd name="T19" fmla="*/ 390 h 407"/>
                  <a:gd name="T20" fmla="*/ 170 w 620"/>
                  <a:gd name="T21" fmla="*/ 390 h 407"/>
                  <a:gd name="T22" fmla="*/ 85 w 620"/>
                  <a:gd name="T23" fmla="*/ 382 h 407"/>
                  <a:gd name="T24" fmla="*/ 77 w 620"/>
                  <a:gd name="T25" fmla="*/ 356 h 407"/>
                  <a:gd name="T26" fmla="*/ 77 w 620"/>
                  <a:gd name="T27" fmla="*/ 331 h 407"/>
                  <a:gd name="T28" fmla="*/ 77 w 620"/>
                  <a:gd name="T29" fmla="*/ 314 h 407"/>
                  <a:gd name="T30" fmla="*/ 68 w 620"/>
                  <a:gd name="T31" fmla="*/ 306 h 407"/>
                  <a:gd name="T32" fmla="*/ 77 w 620"/>
                  <a:gd name="T33" fmla="*/ 297 h 407"/>
                  <a:gd name="T34" fmla="*/ 68 w 620"/>
                  <a:gd name="T35" fmla="*/ 272 h 407"/>
                  <a:gd name="T36" fmla="*/ 60 w 620"/>
                  <a:gd name="T37" fmla="*/ 272 h 407"/>
                  <a:gd name="T38" fmla="*/ 51 w 620"/>
                  <a:gd name="T39" fmla="*/ 263 h 407"/>
                  <a:gd name="T40" fmla="*/ 51 w 620"/>
                  <a:gd name="T41" fmla="*/ 255 h 407"/>
                  <a:gd name="T42" fmla="*/ 51 w 620"/>
                  <a:gd name="T43" fmla="*/ 238 h 407"/>
                  <a:gd name="T44" fmla="*/ 51 w 620"/>
                  <a:gd name="T45" fmla="*/ 221 h 407"/>
                  <a:gd name="T46" fmla="*/ 43 w 620"/>
                  <a:gd name="T47" fmla="*/ 204 h 407"/>
                  <a:gd name="T48" fmla="*/ 34 w 620"/>
                  <a:gd name="T49" fmla="*/ 187 h 407"/>
                  <a:gd name="T50" fmla="*/ 34 w 620"/>
                  <a:gd name="T51" fmla="*/ 170 h 407"/>
                  <a:gd name="T52" fmla="*/ 26 w 620"/>
                  <a:gd name="T53" fmla="*/ 161 h 407"/>
                  <a:gd name="T54" fmla="*/ 26 w 620"/>
                  <a:gd name="T55" fmla="*/ 145 h 407"/>
                  <a:gd name="T56" fmla="*/ 17 w 620"/>
                  <a:gd name="T57" fmla="*/ 136 h 407"/>
                  <a:gd name="T58" fmla="*/ 9 w 620"/>
                  <a:gd name="T59" fmla="*/ 119 h 407"/>
                  <a:gd name="T60" fmla="*/ 9 w 620"/>
                  <a:gd name="T61" fmla="*/ 102 h 407"/>
                  <a:gd name="T62" fmla="*/ 9 w 620"/>
                  <a:gd name="T63" fmla="*/ 94 h 407"/>
                  <a:gd name="T64" fmla="*/ 17 w 620"/>
                  <a:gd name="T65" fmla="*/ 77 h 407"/>
                  <a:gd name="T66" fmla="*/ 17 w 620"/>
                  <a:gd name="T67" fmla="*/ 68 h 407"/>
                  <a:gd name="T68" fmla="*/ 9 w 620"/>
                  <a:gd name="T69" fmla="*/ 51 h 407"/>
                  <a:gd name="T70" fmla="*/ 9 w 620"/>
                  <a:gd name="T71" fmla="*/ 34 h 407"/>
                  <a:gd name="T72" fmla="*/ 9 w 620"/>
                  <a:gd name="T73" fmla="*/ 26 h 407"/>
                  <a:gd name="T74" fmla="*/ 17 w 620"/>
                  <a:gd name="T75" fmla="*/ 9 h 407"/>
                  <a:gd name="T76" fmla="*/ 119 w 620"/>
                  <a:gd name="T77" fmla="*/ 9 h 407"/>
                  <a:gd name="T78" fmla="*/ 230 w 620"/>
                  <a:gd name="T79" fmla="*/ 9 h 407"/>
                  <a:gd name="T80" fmla="*/ 340 w 620"/>
                  <a:gd name="T81" fmla="*/ 9 h 407"/>
                  <a:gd name="T82" fmla="*/ 425 w 620"/>
                  <a:gd name="T83" fmla="*/ 0 h 407"/>
                  <a:gd name="T84" fmla="*/ 501 w 620"/>
                  <a:gd name="T85" fmla="*/ 9 h 407"/>
                  <a:gd name="T86" fmla="*/ 518 w 620"/>
                  <a:gd name="T87" fmla="*/ 26 h 407"/>
                  <a:gd name="T88" fmla="*/ 510 w 620"/>
                  <a:gd name="T89" fmla="*/ 51 h 407"/>
                  <a:gd name="T90" fmla="*/ 518 w 620"/>
                  <a:gd name="T91" fmla="*/ 85 h 407"/>
                  <a:gd name="T92" fmla="*/ 544 w 620"/>
                  <a:gd name="T93" fmla="*/ 102 h 407"/>
                  <a:gd name="T94" fmla="*/ 561 w 620"/>
                  <a:gd name="T95" fmla="*/ 119 h 407"/>
                  <a:gd name="T96" fmla="*/ 569 w 620"/>
                  <a:gd name="T97" fmla="*/ 128 h 407"/>
                  <a:gd name="T98" fmla="*/ 586 w 620"/>
                  <a:gd name="T99" fmla="*/ 145 h 407"/>
                  <a:gd name="T100" fmla="*/ 595 w 620"/>
                  <a:gd name="T101" fmla="*/ 161 h 407"/>
                  <a:gd name="T102" fmla="*/ 612 w 620"/>
                  <a:gd name="T103" fmla="*/ 170 h 407"/>
                  <a:gd name="T104" fmla="*/ 620 w 620"/>
                  <a:gd name="T105" fmla="*/ 187 h 407"/>
                  <a:gd name="T106" fmla="*/ 612 w 620"/>
                  <a:gd name="T107" fmla="*/ 221 h 407"/>
                  <a:gd name="T108" fmla="*/ 603 w 620"/>
                  <a:gd name="T109" fmla="*/ 238 h 407"/>
                  <a:gd name="T110" fmla="*/ 595 w 620"/>
                  <a:gd name="T111" fmla="*/ 255 h 407"/>
                  <a:gd name="T112" fmla="*/ 569 w 620"/>
                  <a:gd name="T113" fmla="*/ 263 h 407"/>
                  <a:gd name="T114" fmla="*/ 544 w 620"/>
                  <a:gd name="T115" fmla="*/ 263 h 407"/>
                  <a:gd name="T116" fmla="*/ 535 w 620"/>
                  <a:gd name="T117" fmla="*/ 289 h 407"/>
                  <a:gd name="T118" fmla="*/ 544 w 620"/>
                  <a:gd name="T119" fmla="*/ 306 h 407"/>
                  <a:gd name="T120" fmla="*/ 544 w 620"/>
                  <a:gd name="T121" fmla="*/ 331 h 407"/>
                  <a:gd name="T122" fmla="*/ 535 w 620"/>
                  <a:gd name="T123" fmla="*/ 365 h 40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20"/>
                  <a:gd name="T187" fmla="*/ 0 h 407"/>
                  <a:gd name="T188" fmla="*/ 620 w 620"/>
                  <a:gd name="T189" fmla="*/ 407 h 40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20" h="407">
                    <a:moveTo>
                      <a:pt x="535" y="365"/>
                    </a:moveTo>
                    <a:lnTo>
                      <a:pt x="535" y="365"/>
                    </a:lnTo>
                    <a:lnTo>
                      <a:pt x="527" y="365"/>
                    </a:lnTo>
                    <a:lnTo>
                      <a:pt x="527" y="373"/>
                    </a:lnTo>
                    <a:lnTo>
                      <a:pt x="518" y="373"/>
                    </a:lnTo>
                    <a:lnTo>
                      <a:pt x="510" y="373"/>
                    </a:lnTo>
                    <a:lnTo>
                      <a:pt x="510" y="382"/>
                    </a:lnTo>
                    <a:lnTo>
                      <a:pt x="510" y="390"/>
                    </a:lnTo>
                    <a:lnTo>
                      <a:pt x="510" y="399"/>
                    </a:lnTo>
                    <a:lnTo>
                      <a:pt x="510" y="407"/>
                    </a:lnTo>
                    <a:lnTo>
                      <a:pt x="501" y="407"/>
                    </a:lnTo>
                    <a:lnTo>
                      <a:pt x="501" y="399"/>
                    </a:lnTo>
                    <a:lnTo>
                      <a:pt x="493" y="399"/>
                    </a:lnTo>
                    <a:lnTo>
                      <a:pt x="493" y="390"/>
                    </a:lnTo>
                    <a:lnTo>
                      <a:pt x="484" y="390"/>
                    </a:lnTo>
                    <a:lnTo>
                      <a:pt x="484" y="382"/>
                    </a:lnTo>
                    <a:lnTo>
                      <a:pt x="476" y="382"/>
                    </a:lnTo>
                    <a:lnTo>
                      <a:pt x="476" y="373"/>
                    </a:lnTo>
                    <a:lnTo>
                      <a:pt x="459" y="373"/>
                    </a:lnTo>
                    <a:lnTo>
                      <a:pt x="433" y="382"/>
                    </a:lnTo>
                    <a:lnTo>
                      <a:pt x="416" y="382"/>
                    </a:lnTo>
                    <a:lnTo>
                      <a:pt x="391" y="382"/>
                    </a:lnTo>
                    <a:lnTo>
                      <a:pt x="382" y="382"/>
                    </a:lnTo>
                    <a:lnTo>
                      <a:pt x="340" y="382"/>
                    </a:lnTo>
                    <a:lnTo>
                      <a:pt x="314" y="382"/>
                    </a:lnTo>
                    <a:lnTo>
                      <a:pt x="298" y="382"/>
                    </a:lnTo>
                    <a:lnTo>
                      <a:pt x="281" y="390"/>
                    </a:lnTo>
                    <a:lnTo>
                      <a:pt x="255" y="390"/>
                    </a:lnTo>
                    <a:lnTo>
                      <a:pt x="230" y="390"/>
                    </a:lnTo>
                    <a:lnTo>
                      <a:pt x="213" y="390"/>
                    </a:lnTo>
                    <a:lnTo>
                      <a:pt x="196" y="390"/>
                    </a:lnTo>
                    <a:lnTo>
                      <a:pt x="170" y="390"/>
                    </a:lnTo>
                    <a:lnTo>
                      <a:pt x="136" y="390"/>
                    </a:lnTo>
                    <a:lnTo>
                      <a:pt x="119" y="390"/>
                    </a:lnTo>
                    <a:lnTo>
                      <a:pt x="85" y="390"/>
                    </a:lnTo>
                    <a:lnTo>
                      <a:pt x="85" y="382"/>
                    </a:lnTo>
                    <a:lnTo>
                      <a:pt x="77" y="373"/>
                    </a:lnTo>
                    <a:lnTo>
                      <a:pt x="77" y="365"/>
                    </a:lnTo>
                    <a:lnTo>
                      <a:pt x="77" y="356"/>
                    </a:lnTo>
                    <a:lnTo>
                      <a:pt x="77" y="348"/>
                    </a:lnTo>
                    <a:lnTo>
                      <a:pt x="77" y="339"/>
                    </a:lnTo>
                    <a:lnTo>
                      <a:pt x="77" y="331"/>
                    </a:lnTo>
                    <a:lnTo>
                      <a:pt x="77" y="322"/>
                    </a:lnTo>
                    <a:lnTo>
                      <a:pt x="77" y="314"/>
                    </a:lnTo>
                    <a:lnTo>
                      <a:pt x="68" y="314"/>
                    </a:lnTo>
                    <a:lnTo>
                      <a:pt x="68" y="306"/>
                    </a:lnTo>
                    <a:lnTo>
                      <a:pt x="68" y="297"/>
                    </a:lnTo>
                    <a:lnTo>
                      <a:pt x="77" y="297"/>
                    </a:lnTo>
                    <a:lnTo>
                      <a:pt x="68" y="289"/>
                    </a:lnTo>
                    <a:lnTo>
                      <a:pt x="68" y="280"/>
                    </a:lnTo>
                    <a:lnTo>
                      <a:pt x="68" y="272"/>
                    </a:lnTo>
                    <a:lnTo>
                      <a:pt x="60" y="272"/>
                    </a:lnTo>
                    <a:lnTo>
                      <a:pt x="60" y="263"/>
                    </a:lnTo>
                    <a:lnTo>
                      <a:pt x="60" y="272"/>
                    </a:lnTo>
                    <a:lnTo>
                      <a:pt x="51" y="263"/>
                    </a:lnTo>
                    <a:lnTo>
                      <a:pt x="51" y="255"/>
                    </a:lnTo>
                    <a:lnTo>
                      <a:pt x="51" y="246"/>
                    </a:lnTo>
                    <a:lnTo>
                      <a:pt x="51" y="238"/>
                    </a:lnTo>
                    <a:lnTo>
                      <a:pt x="60" y="229"/>
                    </a:lnTo>
                    <a:lnTo>
                      <a:pt x="51" y="221"/>
                    </a:lnTo>
                    <a:lnTo>
                      <a:pt x="51" y="212"/>
                    </a:lnTo>
                    <a:lnTo>
                      <a:pt x="43" y="212"/>
                    </a:lnTo>
                    <a:lnTo>
                      <a:pt x="43" y="204"/>
                    </a:lnTo>
                    <a:lnTo>
                      <a:pt x="34" y="204"/>
                    </a:lnTo>
                    <a:lnTo>
                      <a:pt x="34" y="187"/>
                    </a:lnTo>
                    <a:lnTo>
                      <a:pt x="26" y="187"/>
                    </a:lnTo>
                    <a:lnTo>
                      <a:pt x="26" y="178"/>
                    </a:lnTo>
                    <a:lnTo>
                      <a:pt x="34" y="178"/>
                    </a:lnTo>
                    <a:lnTo>
                      <a:pt x="34" y="170"/>
                    </a:lnTo>
                    <a:lnTo>
                      <a:pt x="26" y="170"/>
                    </a:lnTo>
                    <a:lnTo>
                      <a:pt x="26" y="161"/>
                    </a:lnTo>
                    <a:lnTo>
                      <a:pt x="26" y="153"/>
                    </a:lnTo>
                    <a:lnTo>
                      <a:pt x="26" y="145"/>
                    </a:lnTo>
                    <a:lnTo>
                      <a:pt x="17" y="145"/>
                    </a:lnTo>
                    <a:lnTo>
                      <a:pt x="17" y="136"/>
                    </a:lnTo>
                    <a:lnTo>
                      <a:pt x="17" y="128"/>
                    </a:lnTo>
                    <a:lnTo>
                      <a:pt x="9" y="119"/>
                    </a:lnTo>
                    <a:lnTo>
                      <a:pt x="9" y="111"/>
                    </a:lnTo>
                    <a:lnTo>
                      <a:pt x="0" y="111"/>
                    </a:lnTo>
                    <a:lnTo>
                      <a:pt x="9" y="102"/>
                    </a:lnTo>
                    <a:lnTo>
                      <a:pt x="9" y="94"/>
                    </a:lnTo>
                    <a:lnTo>
                      <a:pt x="9" y="85"/>
                    </a:lnTo>
                    <a:lnTo>
                      <a:pt x="17" y="85"/>
                    </a:lnTo>
                    <a:lnTo>
                      <a:pt x="17" y="77"/>
                    </a:lnTo>
                    <a:lnTo>
                      <a:pt x="17" y="68"/>
                    </a:lnTo>
                    <a:lnTo>
                      <a:pt x="17" y="60"/>
                    </a:lnTo>
                    <a:lnTo>
                      <a:pt x="17" y="51"/>
                    </a:lnTo>
                    <a:lnTo>
                      <a:pt x="9" y="51"/>
                    </a:lnTo>
                    <a:lnTo>
                      <a:pt x="9" y="43"/>
                    </a:lnTo>
                    <a:lnTo>
                      <a:pt x="9" y="34"/>
                    </a:lnTo>
                    <a:lnTo>
                      <a:pt x="17" y="26"/>
                    </a:lnTo>
                    <a:lnTo>
                      <a:pt x="9" y="26"/>
                    </a:lnTo>
                    <a:lnTo>
                      <a:pt x="9" y="17"/>
                    </a:lnTo>
                    <a:lnTo>
                      <a:pt x="9" y="9"/>
                    </a:lnTo>
                    <a:lnTo>
                      <a:pt x="17" y="9"/>
                    </a:lnTo>
                    <a:lnTo>
                      <a:pt x="60" y="9"/>
                    </a:lnTo>
                    <a:lnTo>
                      <a:pt x="77" y="9"/>
                    </a:lnTo>
                    <a:lnTo>
                      <a:pt x="111" y="9"/>
                    </a:lnTo>
                    <a:lnTo>
                      <a:pt x="119" y="9"/>
                    </a:lnTo>
                    <a:lnTo>
                      <a:pt x="162" y="9"/>
                    </a:lnTo>
                    <a:lnTo>
                      <a:pt x="170" y="9"/>
                    </a:lnTo>
                    <a:lnTo>
                      <a:pt x="204" y="9"/>
                    </a:lnTo>
                    <a:lnTo>
                      <a:pt x="230" y="9"/>
                    </a:lnTo>
                    <a:lnTo>
                      <a:pt x="255" y="9"/>
                    </a:lnTo>
                    <a:lnTo>
                      <a:pt x="281" y="9"/>
                    </a:lnTo>
                    <a:lnTo>
                      <a:pt x="298" y="9"/>
                    </a:lnTo>
                    <a:lnTo>
                      <a:pt x="340" y="9"/>
                    </a:lnTo>
                    <a:lnTo>
                      <a:pt x="382" y="9"/>
                    </a:lnTo>
                    <a:lnTo>
                      <a:pt x="391" y="9"/>
                    </a:lnTo>
                    <a:lnTo>
                      <a:pt x="425" y="0"/>
                    </a:lnTo>
                    <a:lnTo>
                      <a:pt x="459" y="0"/>
                    </a:lnTo>
                    <a:lnTo>
                      <a:pt x="467" y="0"/>
                    </a:lnTo>
                    <a:lnTo>
                      <a:pt x="510" y="0"/>
                    </a:lnTo>
                    <a:lnTo>
                      <a:pt x="501" y="9"/>
                    </a:lnTo>
                    <a:lnTo>
                      <a:pt x="510" y="9"/>
                    </a:lnTo>
                    <a:lnTo>
                      <a:pt x="510" y="17"/>
                    </a:lnTo>
                    <a:lnTo>
                      <a:pt x="518" y="26"/>
                    </a:lnTo>
                    <a:lnTo>
                      <a:pt x="518" y="34"/>
                    </a:lnTo>
                    <a:lnTo>
                      <a:pt x="518" y="43"/>
                    </a:lnTo>
                    <a:lnTo>
                      <a:pt x="510" y="51"/>
                    </a:lnTo>
                    <a:lnTo>
                      <a:pt x="518" y="60"/>
                    </a:lnTo>
                    <a:lnTo>
                      <a:pt x="518" y="68"/>
                    </a:lnTo>
                    <a:lnTo>
                      <a:pt x="518" y="77"/>
                    </a:lnTo>
                    <a:lnTo>
                      <a:pt x="518" y="85"/>
                    </a:lnTo>
                    <a:lnTo>
                      <a:pt x="527" y="94"/>
                    </a:lnTo>
                    <a:lnTo>
                      <a:pt x="527" y="102"/>
                    </a:lnTo>
                    <a:lnTo>
                      <a:pt x="535" y="102"/>
                    </a:lnTo>
                    <a:lnTo>
                      <a:pt x="544" y="102"/>
                    </a:lnTo>
                    <a:lnTo>
                      <a:pt x="552" y="111"/>
                    </a:lnTo>
                    <a:lnTo>
                      <a:pt x="561" y="111"/>
                    </a:lnTo>
                    <a:lnTo>
                      <a:pt x="561" y="119"/>
                    </a:lnTo>
                    <a:lnTo>
                      <a:pt x="569" y="119"/>
                    </a:lnTo>
                    <a:lnTo>
                      <a:pt x="569" y="128"/>
                    </a:lnTo>
                    <a:lnTo>
                      <a:pt x="569" y="136"/>
                    </a:lnTo>
                    <a:lnTo>
                      <a:pt x="578" y="136"/>
                    </a:lnTo>
                    <a:lnTo>
                      <a:pt x="586" y="145"/>
                    </a:lnTo>
                    <a:lnTo>
                      <a:pt x="586" y="153"/>
                    </a:lnTo>
                    <a:lnTo>
                      <a:pt x="595" y="161"/>
                    </a:lnTo>
                    <a:lnTo>
                      <a:pt x="603" y="161"/>
                    </a:lnTo>
                    <a:lnTo>
                      <a:pt x="612" y="170"/>
                    </a:lnTo>
                    <a:lnTo>
                      <a:pt x="612" y="178"/>
                    </a:lnTo>
                    <a:lnTo>
                      <a:pt x="620" y="187"/>
                    </a:lnTo>
                    <a:lnTo>
                      <a:pt x="620" y="195"/>
                    </a:lnTo>
                    <a:lnTo>
                      <a:pt x="612" y="212"/>
                    </a:lnTo>
                    <a:lnTo>
                      <a:pt x="612" y="221"/>
                    </a:lnTo>
                    <a:lnTo>
                      <a:pt x="603" y="221"/>
                    </a:lnTo>
                    <a:lnTo>
                      <a:pt x="603" y="229"/>
                    </a:lnTo>
                    <a:lnTo>
                      <a:pt x="603" y="238"/>
                    </a:lnTo>
                    <a:lnTo>
                      <a:pt x="603" y="246"/>
                    </a:lnTo>
                    <a:lnTo>
                      <a:pt x="595" y="246"/>
                    </a:lnTo>
                    <a:lnTo>
                      <a:pt x="595" y="255"/>
                    </a:lnTo>
                    <a:lnTo>
                      <a:pt x="586" y="255"/>
                    </a:lnTo>
                    <a:lnTo>
                      <a:pt x="578" y="255"/>
                    </a:lnTo>
                    <a:lnTo>
                      <a:pt x="569" y="263"/>
                    </a:lnTo>
                    <a:lnTo>
                      <a:pt x="561" y="263"/>
                    </a:lnTo>
                    <a:lnTo>
                      <a:pt x="552" y="263"/>
                    </a:lnTo>
                    <a:lnTo>
                      <a:pt x="544" y="272"/>
                    </a:lnTo>
                    <a:lnTo>
                      <a:pt x="544" y="263"/>
                    </a:lnTo>
                    <a:lnTo>
                      <a:pt x="535" y="272"/>
                    </a:lnTo>
                    <a:lnTo>
                      <a:pt x="535" y="280"/>
                    </a:lnTo>
                    <a:lnTo>
                      <a:pt x="535" y="289"/>
                    </a:lnTo>
                    <a:lnTo>
                      <a:pt x="535" y="297"/>
                    </a:lnTo>
                    <a:lnTo>
                      <a:pt x="544" y="297"/>
                    </a:lnTo>
                    <a:lnTo>
                      <a:pt x="544" y="306"/>
                    </a:lnTo>
                    <a:lnTo>
                      <a:pt x="544" y="314"/>
                    </a:lnTo>
                    <a:lnTo>
                      <a:pt x="544" y="331"/>
                    </a:lnTo>
                    <a:lnTo>
                      <a:pt x="544" y="339"/>
                    </a:lnTo>
                    <a:lnTo>
                      <a:pt x="535" y="348"/>
                    </a:lnTo>
                    <a:lnTo>
                      <a:pt x="535" y="356"/>
                    </a:lnTo>
                    <a:lnTo>
                      <a:pt x="535" y="365"/>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65" name="Freeform 264"/>
              <p:cNvSpPr>
                <a:spLocks/>
              </p:cNvSpPr>
              <p:nvPr/>
            </p:nvSpPr>
            <p:spPr bwMode="auto">
              <a:xfrm>
                <a:off x="5041" y="1343"/>
                <a:ext cx="340" cy="178"/>
              </a:xfrm>
              <a:custGeom>
                <a:avLst/>
                <a:gdLst>
                  <a:gd name="T0" fmla="*/ 213 w 340"/>
                  <a:gd name="T1" fmla="*/ 153 h 178"/>
                  <a:gd name="T2" fmla="*/ 204 w 340"/>
                  <a:gd name="T3" fmla="*/ 144 h 178"/>
                  <a:gd name="T4" fmla="*/ 204 w 340"/>
                  <a:gd name="T5" fmla="*/ 136 h 178"/>
                  <a:gd name="T6" fmla="*/ 196 w 340"/>
                  <a:gd name="T7" fmla="*/ 127 h 178"/>
                  <a:gd name="T8" fmla="*/ 187 w 340"/>
                  <a:gd name="T9" fmla="*/ 127 h 178"/>
                  <a:gd name="T10" fmla="*/ 162 w 340"/>
                  <a:gd name="T11" fmla="*/ 136 h 178"/>
                  <a:gd name="T12" fmla="*/ 128 w 340"/>
                  <a:gd name="T13" fmla="*/ 136 h 178"/>
                  <a:gd name="T14" fmla="*/ 85 w 340"/>
                  <a:gd name="T15" fmla="*/ 153 h 178"/>
                  <a:gd name="T16" fmla="*/ 85 w 340"/>
                  <a:gd name="T17" fmla="*/ 153 h 178"/>
                  <a:gd name="T18" fmla="*/ 68 w 340"/>
                  <a:gd name="T19" fmla="*/ 153 h 178"/>
                  <a:gd name="T20" fmla="*/ 68 w 340"/>
                  <a:gd name="T21" fmla="*/ 161 h 178"/>
                  <a:gd name="T22" fmla="*/ 51 w 340"/>
                  <a:gd name="T23" fmla="*/ 161 h 178"/>
                  <a:gd name="T24" fmla="*/ 0 w 340"/>
                  <a:gd name="T25" fmla="*/ 170 h 178"/>
                  <a:gd name="T26" fmla="*/ 0 w 340"/>
                  <a:gd name="T27" fmla="*/ 110 h 178"/>
                  <a:gd name="T28" fmla="*/ 26 w 340"/>
                  <a:gd name="T29" fmla="*/ 68 h 178"/>
                  <a:gd name="T30" fmla="*/ 77 w 340"/>
                  <a:gd name="T31" fmla="*/ 60 h 178"/>
                  <a:gd name="T32" fmla="*/ 128 w 340"/>
                  <a:gd name="T33" fmla="*/ 51 h 178"/>
                  <a:gd name="T34" fmla="*/ 187 w 340"/>
                  <a:gd name="T35" fmla="*/ 34 h 178"/>
                  <a:gd name="T36" fmla="*/ 187 w 340"/>
                  <a:gd name="T37" fmla="*/ 26 h 178"/>
                  <a:gd name="T38" fmla="*/ 187 w 340"/>
                  <a:gd name="T39" fmla="*/ 17 h 178"/>
                  <a:gd name="T40" fmla="*/ 204 w 340"/>
                  <a:gd name="T41" fmla="*/ 17 h 178"/>
                  <a:gd name="T42" fmla="*/ 213 w 340"/>
                  <a:gd name="T43" fmla="*/ 0 h 178"/>
                  <a:gd name="T44" fmla="*/ 221 w 340"/>
                  <a:gd name="T45" fmla="*/ 0 h 178"/>
                  <a:gd name="T46" fmla="*/ 238 w 340"/>
                  <a:gd name="T47" fmla="*/ 26 h 178"/>
                  <a:gd name="T48" fmla="*/ 247 w 340"/>
                  <a:gd name="T49" fmla="*/ 34 h 178"/>
                  <a:gd name="T50" fmla="*/ 230 w 340"/>
                  <a:gd name="T51" fmla="*/ 60 h 178"/>
                  <a:gd name="T52" fmla="*/ 221 w 340"/>
                  <a:gd name="T53" fmla="*/ 76 h 178"/>
                  <a:gd name="T54" fmla="*/ 238 w 340"/>
                  <a:gd name="T55" fmla="*/ 76 h 178"/>
                  <a:gd name="T56" fmla="*/ 247 w 340"/>
                  <a:gd name="T57" fmla="*/ 76 h 178"/>
                  <a:gd name="T58" fmla="*/ 272 w 340"/>
                  <a:gd name="T59" fmla="*/ 110 h 178"/>
                  <a:gd name="T60" fmla="*/ 281 w 340"/>
                  <a:gd name="T61" fmla="*/ 127 h 178"/>
                  <a:gd name="T62" fmla="*/ 306 w 340"/>
                  <a:gd name="T63" fmla="*/ 127 h 178"/>
                  <a:gd name="T64" fmla="*/ 315 w 340"/>
                  <a:gd name="T65" fmla="*/ 127 h 178"/>
                  <a:gd name="T66" fmla="*/ 332 w 340"/>
                  <a:gd name="T67" fmla="*/ 110 h 178"/>
                  <a:gd name="T68" fmla="*/ 298 w 340"/>
                  <a:gd name="T69" fmla="*/ 85 h 178"/>
                  <a:gd name="T70" fmla="*/ 323 w 340"/>
                  <a:gd name="T71" fmla="*/ 85 h 178"/>
                  <a:gd name="T72" fmla="*/ 340 w 340"/>
                  <a:gd name="T73" fmla="*/ 119 h 178"/>
                  <a:gd name="T74" fmla="*/ 306 w 340"/>
                  <a:gd name="T75" fmla="*/ 144 h 178"/>
                  <a:gd name="T76" fmla="*/ 281 w 340"/>
                  <a:gd name="T77" fmla="*/ 161 h 178"/>
                  <a:gd name="T78" fmla="*/ 281 w 340"/>
                  <a:gd name="T79" fmla="*/ 136 h 178"/>
                  <a:gd name="T80" fmla="*/ 255 w 340"/>
                  <a:gd name="T81" fmla="*/ 161 h 178"/>
                  <a:gd name="T82" fmla="*/ 238 w 340"/>
                  <a:gd name="T83" fmla="*/ 178 h 178"/>
                  <a:gd name="T84" fmla="*/ 230 w 340"/>
                  <a:gd name="T85" fmla="*/ 161 h 178"/>
                  <a:gd name="T86" fmla="*/ 221 w 340"/>
                  <a:gd name="T87" fmla="*/ 153 h 17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40"/>
                  <a:gd name="T133" fmla="*/ 0 h 178"/>
                  <a:gd name="T134" fmla="*/ 340 w 340"/>
                  <a:gd name="T135" fmla="*/ 178 h 17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40" h="178">
                    <a:moveTo>
                      <a:pt x="213" y="153"/>
                    </a:moveTo>
                    <a:lnTo>
                      <a:pt x="213" y="153"/>
                    </a:lnTo>
                    <a:lnTo>
                      <a:pt x="213" y="144"/>
                    </a:lnTo>
                    <a:lnTo>
                      <a:pt x="204" y="144"/>
                    </a:lnTo>
                    <a:lnTo>
                      <a:pt x="204" y="136"/>
                    </a:lnTo>
                    <a:lnTo>
                      <a:pt x="196" y="127"/>
                    </a:lnTo>
                    <a:lnTo>
                      <a:pt x="196" y="119"/>
                    </a:lnTo>
                    <a:lnTo>
                      <a:pt x="187" y="127"/>
                    </a:lnTo>
                    <a:lnTo>
                      <a:pt x="162" y="136"/>
                    </a:lnTo>
                    <a:lnTo>
                      <a:pt x="136" y="136"/>
                    </a:lnTo>
                    <a:lnTo>
                      <a:pt x="128" y="136"/>
                    </a:lnTo>
                    <a:lnTo>
                      <a:pt x="94" y="144"/>
                    </a:lnTo>
                    <a:lnTo>
                      <a:pt x="85" y="153"/>
                    </a:lnTo>
                    <a:lnTo>
                      <a:pt x="68" y="153"/>
                    </a:lnTo>
                    <a:lnTo>
                      <a:pt x="68" y="161"/>
                    </a:lnTo>
                    <a:lnTo>
                      <a:pt x="68" y="153"/>
                    </a:lnTo>
                    <a:lnTo>
                      <a:pt x="51" y="161"/>
                    </a:lnTo>
                    <a:lnTo>
                      <a:pt x="43" y="161"/>
                    </a:lnTo>
                    <a:lnTo>
                      <a:pt x="0" y="170"/>
                    </a:lnTo>
                    <a:lnTo>
                      <a:pt x="0" y="161"/>
                    </a:lnTo>
                    <a:lnTo>
                      <a:pt x="0" y="110"/>
                    </a:lnTo>
                    <a:lnTo>
                      <a:pt x="0" y="76"/>
                    </a:lnTo>
                    <a:lnTo>
                      <a:pt x="26" y="68"/>
                    </a:lnTo>
                    <a:lnTo>
                      <a:pt x="34" y="68"/>
                    </a:lnTo>
                    <a:lnTo>
                      <a:pt x="77" y="60"/>
                    </a:lnTo>
                    <a:lnTo>
                      <a:pt x="94" y="60"/>
                    </a:lnTo>
                    <a:lnTo>
                      <a:pt x="128" y="51"/>
                    </a:lnTo>
                    <a:lnTo>
                      <a:pt x="187" y="34"/>
                    </a:lnTo>
                    <a:lnTo>
                      <a:pt x="187" y="26"/>
                    </a:lnTo>
                    <a:lnTo>
                      <a:pt x="196" y="26"/>
                    </a:lnTo>
                    <a:lnTo>
                      <a:pt x="187" y="17"/>
                    </a:lnTo>
                    <a:lnTo>
                      <a:pt x="196" y="17"/>
                    </a:lnTo>
                    <a:lnTo>
                      <a:pt x="204" y="17"/>
                    </a:lnTo>
                    <a:lnTo>
                      <a:pt x="204" y="9"/>
                    </a:lnTo>
                    <a:lnTo>
                      <a:pt x="213" y="0"/>
                    </a:lnTo>
                    <a:lnTo>
                      <a:pt x="221" y="0"/>
                    </a:lnTo>
                    <a:lnTo>
                      <a:pt x="238" y="26"/>
                    </a:lnTo>
                    <a:lnTo>
                      <a:pt x="247" y="26"/>
                    </a:lnTo>
                    <a:lnTo>
                      <a:pt x="247" y="34"/>
                    </a:lnTo>
                    <a:lnTo>
                      <a:pt x="230" y="43"/>
                    </a:lnTo>
                    <a:lnTo>
                      <a:pt x="230" y="60"/>
                    </a:lnTo>
                    <a:lnTo>
                      <a:pt x="221" y="60"/>
                    </a:lnTo>
                    <a:lnTo>
                      <a:pt x="221" y="76"/>
                    </a:lnTo>
                    <a:lnTo>
                      <a:pt x="230" y="85"/>
                    </a:lnTo>
                    <a:lnTo>
                      <a:pt x="238" y="76"/>
                    </a:lnTo>
                    <a:lnTo>
                      <a:pt x="247" y="76"/>
                    </a:lnTo>
                    <a:lnTo>
                      <a:pt x="255" y="85"/>
                    </a:lnTo>
                    <a:lnTo>
                      <a:pt x="272" y="110"/>
                    </a:lnTo>
                    <a:lnTo>
                      <a:pt x="281" y="110"/>
                    </a:lnTo>
                    <a:lnTo>
                      <a:pt x="281" y="127"/>
                    </a:lnTo>
                    <a:lnTo>
                      <a:pt x="298" y="136"/>
                    </a:lnTo>
                    <a:lnTo>
                      <a:pt x="306" y="127"/>
                    </a:lnTo>
                    <a:lnTo>
                      <a:pt x="306" y="136"/>
                    </a:lnTo>
                    <a:lnTo>
                      <a:pt x="315" y="127"/>
                    </a:lnTo>
                    <a:lnTo>
                      <a:pt x="332" y="119"/>
                    </a:lnTo>
                    <a:lnTo>
                      <a:pt x="332" y="110"/>
                    </a:lnTo>
                    <a:lnTo>
                      <a:pt x="315" y="93"/>
                    </a:lnTo>
                    <a:lnTo>
                      <a:pt x="298" y="85"/>
                    </a:lnTo>
                    <a:lnTo>
                      <a:pt x="315" y="85"/>
                    </a:lnTo>
                    <a:lnTo>
                      <a:pt x="323" y="85"/>
                    </a:lnTo>
                    <a:lnTo>
                      <a:pt x="332" y="102"/>
                    </a:lnTo>
                    <a:lnTo>
                      <a:pt x="340" y="119"/>
                    </a:lnTo>
                    <a:lnTo>
                      <a:pt x="340" y="127"/>
                    </a:lnTo>
                    <a:lnTo>
                      <a:pt x="306" y="144"/>
                    </a:lnTo>
                    <a:lnTo>
                      <a:pt x="298" y="153"/>
                    </a:lnTo>
                    <a:lnTo>
                      <a:pt x="281" y="161"/>
                    </a:lnTo>
                    <a:lnTo>
                      <a:pt x="281" y="136"/>
                    </a:lnTo>
                    <a:lnTo>
                      <a:pt x="264" y="161"/>
                    </a:lnTo>
                    <a:lnTo>
                      <a:pt x="255" y="161"/>
                    </a:lnTo>
                    <a:lnTo>
                      <a:pt x="247" y="178"/>
                    </a:lnTo>
                    <a:lnTo>
                      <a:pt x="238" y="178"/>
                    </a:lnTo>
                    <a:lnTo>
                      <a:pt x="230" y="161"/>
                    </a:lnTo>
                    <a:lnTo>
                      <a:pt x="221" y="153"/>
                    </a:lnTo>
                    <a:lnTo>
                      <a:pt x="213" y="153"/>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66" name="Freeform 265"/>
              <p:cNvSpPr>
                <a:spLocks/>
              </p:cNvSpPr>
              <p:nvPr/>
            </p:nvSpPr>
            <p:spPr bwMode="auto">
              <a:xfrm>
                <a:off x="5313" y="1513"/>
                <a:ext cx="34" cy="25"/>
              </a:xfrm>
              <a:custGeom>
                <a:avLst/>
                <a:gdLst>
                  <a:gd name="T0" fmla="*/ 17 w 34"/>
                  <a:gd name="T1" fmla="*/ 8 h 25"/>
                  <a:gd name="T2" fmla="*/ 17 w 34"/>
                  <a:gd name="T3" fmla="*/ 0 h 25"/>
                  <a:gd name="T4" fmla="*/ 26 w 34"/>
                  <a:gd name="T5" fmla="*/ 8 h 25"/>
                  <a:gd name="T6" fmla="*/ 17 w 34"/>
                  <a:gd name="T7" fmla="*/ 8 h 25"/>
                  <a:gd name="T8" fmla="*/ 26 w 34"/>
                  <a:gd name="T9" fmla="*/ 8 h 25"/>
                  <a:gd name="T10" fmla="*/ 34 w 34"/>
                  <a:gd name="T11" fmla="*/ 17 h 25"/>
                  <a:gd name="T12" fmla="*/ 9 w 34"/>
                  <a:gd name="T13" fmla="*/ 25 h 25"/>
                  <a:gd name="T14" fmla="*/ 9 w 34"/>
                  <a:gd name="T15" fmla="*/ 25 h 25"/>
                  <a:gd name="T16" fmla="*/ 0 w 34"/>
                  <a:gd name="T17" fmla="*/ 25 h 25"/>
                  <a:gd name="T18" fmla="*/ 0 w 34"/>
                  <a:gd name="T19" fmla="*/ 17 h 25"/>
                  <a:gd name="T20" fmla="*/ 9 w 34"/>
                  <a:gd name="T21" fmla="*/ 25 h 25"/>
                  <a:gd name="T22" fmla="*/ 9 w 34"/>
                  <a:gd name="T23" fmla="*/ 17 h 25"/>
                  <a:gd name="T24" fmla="*/ 9 w 34"/>
                  <a:gd name="T25" fmla="*/ 8 h 25"/>
                  <a:gd name="T26" fmla="*/ 17 w 34"/>
                  <a:gd name="T27" fmla="*/ 0 h 25"/>
                  <a:gd name="T28" fmla="*/ 17 w 34"/>
                  <a:gd name="T29" fmla="*/ 8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
                  <a:gd name="T46" fmla="*/ 0 h 25"/>
                  <a:gd name="T47" fmla="*/ 34 w 34"/>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 h="25">
                    <a:moveTo>
                      <a:pt x="17" y="8"/>
                    </a:moveTo>
                    <a:lnTo>
                      <a:pt x="17" y="0"/>
                    </a:lnTo>
                    <a:lnTo>
                      <a:pt x="26" y="8"/>
                    </a:lnTo>
                    <a:lnTo>
                      <a:pt x="17" y="8"/>
                    </a:lnTo>
                    <a:lnTo>
                      <a:pt x="26" y="8"/>
                    </a:lnTo>
                    <a:lnTo>
                      <a:pt x="34" y="17"/>
                    </a:lnTo>
                    <a:lnTo>
                      <a:pt x="9" y="25"/>
                    </a:lnTo>
                    <a:lnTo>
                      <a:pt x="0" y="25"/>
                    </a:lnTo>
                    <a:lnTo>
                      <a:pt x="0" y="17"/>
                    </a:lnTo>
                    <a:lnTo>
                      <a:pt x="9" y="25"/>
                    </a:lnTo>
                    <a:lnTo>
                      <a:pt x="9" y="17"/>
                    </a:lnTo>
                    <a:lnTo>
                      <a:pt x="9" y="8"/>
                    </a:lnTo>
                    <a:lnTo>
                      <a:pt x="17" y="0"/>
                    </a:lnTo>
                    <a:lnTo>
                      <a:pt x="17" y="8"/>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67" name="Freeform 266"/>
              <p:cNvSpPr>
                <a:spLocks/>
              </p:cNvSpPr>
              <p:nvPr/>
            </p:nvSpPr>
            <p:spPr bwMode="auto">
              <a:xfrm>
                <a:off x="5373" y="1513"/>
                <a:ext cx="25" cy="17"/>
              </a:xfrm>
              <a:custGeom>
                <a:avLst/>
                <a:gdLst>
                  <a:gd name="T0" fmla="*/ 17 w 25"/>
                  <a:gd name="T1" fmla="*/ 8 h 17"/>
                  <a:gd name="T2" fmla="*/ 17 w 25"/>
                  <a:gd name="T3" fmla="*/ 0 h 17"/>
                  <a:gd name="T4" fmla="*/ 17 w 25"/>
                  <a:gd name="T5" fmla="*/ 0 h 17"/>
                  <a:gd name="T6" fmla="*/ 8 w 25"/>
                  <a:gd name="T7" fmla="*/ 8 h 17"/>
                  <a:gd name="T8" fmla="*/ 17 w 25"/>
                  <a:gd name="T9" fmla="*/ 0 h 17"/>
                  <a:gd name="T10" fmla="*/ 8 w 25"/>
                  <a:gd name="T11" fmla="*/ 0 h 17"/>
                  <a:gd name="T12" fmla="*/ 25 w 25"/>
                  <a:gd name="T13" fmla="*/ 8 h 17"/>
                  <a:gd name="T14" fmla="*/ 25 w 25"/>
                  <a:gd name="T15" fmla="*/ 8 h 17"/>
                  <a:gd name="T16" fmla="*/ 8 w 25"/>
                  <a:gd name="T17" fmla="*/ 17 h 17"/>
                  <a:gd name="T18" fmla="*/ 0 w 25"/>
                  <a:gd name="T19" fmla="*/ 17 h 17"/>
                  <a:gd name="T20" fmla="*/ 0 w 25"/>
                  <a:gd name="T21" fmla="*/ 17 h 17"/>
                  <a:gd name="T22" fmla="*/ 8 w 25"/>
                  <a:gd name="T23" fmla="*/ 8 h 17"/>
                  <a:gd name="T24" fmla="*/ 17 w 25"/>
                  <a:gd name="T25" fmla="*/ 8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17"/>
                  <a:gd name="T41" fmla="*/ 25 w 25"/>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17">
                    <a:moveTo>
                      <a:pt x="17" y="8"/>
                    </a:moveTo>
                    <a:lnTo>
                      <a:pt x="17" y="0"/>
                    </a:lnTo>
                    <a:lnTo>
                      <a:pt x="8" y="8"/>
                    </a:lnTo>
                    <a:lnTo>
                      <a:pt x="17" y="0"/>
                    </a:lnTo>
                    <a:lnTo>
                      <a:pt x="8" y="0"/>
                    </a:lnTo>
                    <a:lnTo>
                      <a:pt x="25" y="8"/>
                    </a:lnTo>
                    <a:lnTo>
                      <a:pt x="8" y="17"/>
                    </a:lnTo>
                    <a:lnTo>
                      <a:pt x="0" y="17"/>
                    </a:lnTo>
                    <a:lnTo>
                      <a:pt x="8" y="8"/>
                    </a:lnTo>
                    <a:lnTo>
                      <a:pt x="17" y="8"/>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68" name="Freeform 267"/>
              <p:cNvSpPr>
                <a:spLocks/>
              </p:cNvSpPr>
              <p:nvPr/>
            </p:nvSpPr>
            <p:spPr bwMode="auto">
              <a:xfrm>
                <a:off x="2154" y="1606"/>
                <a:ext cx="841" cy="424"/>
              </a:xfrm>
              <a:custGeom>
                <a:avLst/>
                <a:gdLst>
                  <a:gd name="T0" fmla="*/ 195 w 841"/>
                  <a:gd name="T1" fmla="*/ 347 h 424"/>
                  <a:gd name="T2" fmla="*/ 144 w 841"/>
                  <a:gd name="T3" fmla="*/ 271 h 424"/>
                  <a:gd name="T4" fmla="*/ 0 w 841"/>
                  <a:gd name="T5" fmla="*/ 263 h 424"/>
                  <a:gd name="T6" fmla="*/ 17 w 841"/>
                  <a:gd name="T7" fmla="*/ 127 h 424"/>
                  <a:gd name="T8" fmla="*/ 119 w 841"/>
                  <a:gd name="T9" fmla="*/ 8 h 424"/>
                  <a:gd name="T10" fmla="*/ 382 w 841"/>
                  <a:gd name="T11" fmla="*/ 25 h 424"/>
                  <a:gd name="T12" fmla="*/ 543 w 841"/>
                  <a:gd name="T13" fmla="*/ 42 h 424"/>
                  <a:gd name="T14" fmla="*/ 577 w 841"/>
                  <a:gd name="T15" fmla="*/ 51 h 424"/>
                  <a:gd name="T16" fmla="*/ 594 w 841"/>
                  <a:gd name="T17" fmla="*/ 59 h 424"/>
                  <a:gd name="T18" fmla="*/ 603 w 841"/>
                  <a:gd name="T19" fmla="*/ 51 h 424"/>
                  <a:gd name="T20" fmla="*/ 620 w 841"/>
                  <a:gd name="T21" fmla="*/ 51 h 424"/>
                  <a:gd name="T22" fmla="*/ 637 w 841"/>
                  <a:gd name="T23" fmla="*/ 51 h 424"/>
                  <a:gd name="T24" fmla="*/ 654 w 841"/>
                  <a:gd name="T25" fmla="*/ 51 h 424"/>
                  <a:gd name="T26" fmla="*/ 662 w 841"/>
                  <a:gd name="T27" fmla="*/ 59 h 424"/>
                  <a:gd name="T28" fmla="*/ 688 w 841"/>
                  <a:gd name="T29" fmla="*/ 68 h 424"/>
                  <a:gd name="T30" fmla="*/ 696 w 841"/>
                  <a:gd name="T31" fmla="*/ 68 h 424"/>
                  <a:gd name="T32" fmla="*/ 713 w 841"/>
                  <a:gd name="T33" fmla="*/ 76 h 424"/>
                  <a:gd name="T34" fmla="*/ 713 w 841"/>
                  <a:gd name="T35" fmla="*/ 85 h 424"/>
                  <a:gd name="T36" fmla="*/ 722 w 841"/>
                  <a:gd name="T37" fmla="*/ 93 h 424"/>
                  <a:gd name="T38" fmla="*/ 739 w 841"/>
                  <a:gd name="T39" fmla="*/ 102 h 424"/>
                  <a:gd name="T40" fmla="*/ 739 w 841"/>
                  <a:gd name="T41" fmla="*/ 118 h 424"/>
                  <a:gd name="T42" fmla="*/ 747 w 841"/>
                  <a:gd name="T43" fmla="*/ 127 h 424"/>
                  <a:gd name="T44" fmla="*/ 747 w 841"/>
                  <a:gd name="T45" fmla="*/ 144 h 424"/>
                  <a:gd name="T46" fmla="*/ 756 w 841"/>
                  <a:gd name="T47" fmla="*/ 161 h 424"/>
                  <a:gd name="T48" fmla="*/ 764 w 841"/>
                  <a:gd name="T49" fmla="*/ 178 h 424"/>
                  <a:gd name="T50" fmla="*/ 764 w 841"/>
                  <a:gd name="T51" fmla="*/ 195 h 424"/>
                  <a:gd name="T52" fmla="*/ 764 w 841"/>
                  <a:gd name="T53" fmla="*/ 212 h 424"/>
                  <a:gd name="T54" fmla="*/ 764 w 841"/>
                  <a:gd name="T55" fmla="*/ 220 h 424"/>
                  <a:gd name="T56" fmla="*/ 773 w 841"/>
                  <a:gd name="T57" fmla="*/ 229 h 424"/>
                  <a:gd name="T58" fmla="*/ 781 w 841"/>
                  <a:gd name="T59" fmla="*/ 229 h 424"/>
                  <a:gd name="T60" fmla="*/ 790 w 841"/>
                  <a:gd name="T61" fmla="*/ 254 h 424"/>
                  <a:gd name="T62" fmla="*/ 781 w 841"/>
                  <a:gd name="T63" fmla="*/ 263 h 424"/>
                  <a:gd name="T64" fmla="*/ 790 w 841"/>
                  <a:gd name="T65" fmla="*/ 271 h 424"/>
                  <a:gd name="T66" fmla="*/ 790 w 841"/>
                  <a:gd name="T67" fmla="*/ 288 h 424"/>
                  <a:gd name="T68" fmla="*/ 790 w 841"/>
                  <a:gd name="T69" fmla="*/ 313 h 424"/>
                  <a:gd name="T70" fmla="*/ 798 w 841"/>
                  <a:gd name="T71" fmla="*/ 339 h 424"/>
                  <a:gd name="T72" fmla="*/ 807 w 841"/>
                  <a:gd name="T73" fmla="*/ 356 h 424"/>
                  <a:gd name="T74" fmla="*/ 807 w 841"/>
                  <a:gd name="T75" fmla="*/ 356 h 424"/>
                  <a:gd name="T76" fmla="*/ 815 w 841"/>
                  <a:gd name="T77" fmla="*/ 373 h 424"/>
                  <a:gd name="T78" fmla="*/ 807 w 841"/>
                  <a:gd name="T79" fmla="*/ 381 h 424"/>
                  <a:gd name="T80" fmla="*/ 824 w 841"/>
                  <a:gd name="T81" fmla="*/ 390 h 424"/>
                  <a:gd name="T82" fmla="*/ 832 w 841"/>
                  <a:gd name="T83" fmla="*/ 407 h 424"/>
                  <a:gd name="T84" fmla="*/ 841 w 841"/>
                  <a:gd name="T85" fmla="*/ 415 h 424"/>
                  <a:gd name="T86" fmla="*/ 798 w 841"/>
                  <a:gd name="T87" fmla="*/ 424 h 424"/>
                  <a:gd name="T88" fmla="*/ 696 w 841"/>
                  <a:gd name="T89" fmla="*/ 424 h 424"/>
                  <a:gd name="T90" fmla="*/ 586 w 841"/>
                  <a:gd name="T91" fmla="*/ 415 h 424"/>
                  <a:gd name="T92" fmla="*/ 475 w 841"/>
                  <a:gd name="T93" fmla="*/ 415 h 424"/>
                  <a:gd name="T94" fmla="*/ 365 w 841"/>
                  <a:gd name="T95" fmla="*/ 415 h 424"/>
                  <a:gd name="T96" fmla="*/ 246 w 841"/>
                  <a:gd name="T97" fmla="*/ 407 h 42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41"/>
                  <a:gd name="T148" fmla="*/ 0 h 424"/>
                  <a:gd name="T149" fmla="*/ 841 w 841"/>
                  <a:gd name="T150" fmla="*/ 424 h 42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41" h="424">
                    <a:moveTo>
                      <a:pt x="246" y="407"/>
                    </a:moveTo>
                    <a:lnTo>
                      <a:pt x="187" y="398"/>
                    </a:lnTo>
                    <a:lnTo>
                      <a:pt x="187" y="356"/>
                    </a:lnTo>
                    <a:lnTo>
                      <a:pt x="195" y="347"/>
                    </a:lnTo>
                    <a:lnTo>
                      <a:pt x="195" y="313"/>
                    </a:lnTo>
                    <a:lnTo>
                      <a:pt x="195" y="305"/>
                    </a:lnTo>
                    <a:lnTo>
                      <a:pt x="195" y="271"/>
                    </a:lnTo>
                    <a:lnTo>
                      <a:pt x="144" y="271"/>
                    </a:lnTo>
                    <a:lnTo>
                      <a:pt x="136" y="271"/>
                    </a:lnTo>
                    <a:lnTo>
                      <a:pt x="68" y="263"/>
                    </a:lnTo>
                    <a:lnTo>
                      <a:pt x="51" y="263"/>
                    </a:lnTo>
                    <a:lnTo>
                      <a:pt x="0" y="263"/>
                    </a:lnTo>
                    <a:lnTo>
                      <a:pt x="8" y="212"/>
                    </a:lnTo>
                    <a:lnTo>
                      <a:pt x="8" y="186"/>
                    </a:lnTo>
                    <a:lnTo>
                      <a:pt x="8" y="169"/>
                    </a:lnTo>
                    <a:lnTo>
                      <a:pt x="17" y="127"/>
                    </a:lnTo>
                    <a:lnTo>
                      <a:pt x="17" y="51"/>
                    </a:lnTo>
                    <a:lnTo>
                      <a:pt x="25" y="0"/>
                    </a:lnTo>
                    <a:lnTo>
                      <a:pt x="76" y="8"/>
                    </a:lnTo>
                    <a:lnTo>
                      <a:pt x="119" y="8"/>
                    </a:lnTo>
                    <a:lnTo>
                      <a:pt x="144" y="8"/>
                    </a:lnTo>
                    <a:lnTo>
                      <a:pt x="212" y="17"/>
                    </a:lnTo>
                    <a:lnTo>
                      <a:pt x="289" y="25"/>
                    </a:lnTo>
                    <a:lnTo>
                      <a:pt x="382" y="25"/>
                    </a:lnTo>
                    <a:lnTo>
                      <a:pt x="450" y="25"/>
                    </a:lnTo>
                    <a:lnTo>
                      <a:pt x="475" y="34"/>
                    </a:lnTo>
                    <a:lnTo>
                      <a:pt x="543" y="34"/>
                    </a:lnTo>
                    <a:lnTo>
                      <a:pt x="543" y="42"/>
                    </a:lnTo>
                    <a:lnTo>
                      <a:pt x="552" y="42"/>
                    </a:lnTo>
                    <a:lnTo>
                      <a:pt x="560" y="51"/>
                    </a:lnTo>
                    <a:lnTo>
                      <a:pt x="577" y="51"/>
                    </a:lnTo>
                    <a:lnTo>
                      <a:pt x="577" y="59"/>
                    </a:lnTo>
                    <a:lnTo>
                      <a:pt x="586" y="59"/>
                    </a:lnTo>
                    <a:lnTo>
                      <a:pt x="594" y="59"/>
                    </a:lnTo>
                    <a:lnTo>
                      <a:pt x="603" y="51"/>
                    </a:lnTo>
                    <a:lnTo>
                      <a:pt x="611" y="51"/>
                    </a:lnTo>
                    <a:lnTo>
                      <a:pt x="620" y="51"/>
                    </a:lnTo>
                    <a:lnTo>
                      <a:pt x="628" y="51"/>
                    </a:lnTo>
                    <a:lnTo>
                      <a:pt x="637" y="51"/>
                    </a:lnTo>
                    <a:lnTo>
                      <a:pt x="645" y="51"/>
                    </a:lnTo>
                    <a:lnTo>
                      <a:pt x="654" y="51"/>
                    </a:lnTo>
                    <a:lnTo>
                      <a:pt x="662" y="51"/>
                    </a:lnTo>
                    <a:lnTo>
                      <a:pt x="662" y="59"/>
                    </a:lnTo>
                    <a:lnTo>
                      <a:pt x="671" y="59"/>
                    </a:lnTo>
                    <a:lnTo>
                      <a:pt x="679" y="68"/>
                    </a:lnTo>
                    <a:lnTo>
                      <a:pt x="688" y="68"/>
                    </a:lnTo>
                    <a:lnTo>
                      <a:pt x="696" y="68"/>
                    </a:lnTo>
                    <a:lnTo>
                      <a:pt x="705" y="76"/>
                    </a:lnTo>
                    <a:lnTo>
                      <a:pt x="713" y="76"/>
                    </a:lnTo>
                    <a:lnTo>
                      <a:pt x="713" y="85"/>
                    </a:lnTo>
                    <a:lnTo>
                      <a:pt x="722" y="93"/>
                    </a:lnTo>
                    <a:lnTo>
                      <a:pt x="722" y="102"/>
                    </a:lnTo>
                    <a:lnTo>
                      <a:pt x="722" y="93"/>
                    </a:lnTo>
                    <a:lnTo>
                      <a:pt x="730" y="102"/>
                    </a:lnTo>
                    <a:lnTo>
                      <a:pt x="739" y="102"/>
                    </a:lnTo>
                    <a:lnTo>
                      <a:pt x="739" y="110"/>
                    </a:lnTo>
                    <a:lnTo>
                      <a:pt x="739" y="118"/>
                    </a:lnTo>
                    <a:lnTo>
                      <a:pt x="739" y="127"/>
                    </a:lnTo>
                    <a:lnTo>
                      <a:pt x="747" y="127"/>
                    </a:lnTo>
                    <a:lnTo>
                      <a:pt x="747" y="135"/>
                    </a:lnTo>
                    <a:lnTo>
                      <a:pt x="739" y="135"/>
                    </a:lnTo>
                    <a:lnTo>
                      <a:pt x="739" y="144"/>
                    </a:lnTo>
                    <a:lnTo>
                      <a:pt x="747" y="144"/>
                    </a:lnTo>
                    <a:lnTo>
                      <a:pt x="747" y="161"/>
                    </a:lnTo>
                    <a:lnTo>
                      <a:pt x="756" y="161"/>
                    </a:lnTo>
                    <a:lnTo>
                      <a:pt x="756" y="169"/>
                    </a:lnTo>
                    <a:lnTo>
                      <a:pt x="764" y="169"/>
                    </a:lnTo>
                    <a:lnTo>
                      <a:pt x="764" y="178"/>
                    </a:lnTo>
                    <a:lnTo>
                      <a:pt x="773" y="186"/>
                    </a:lnTo>
                    <a:lnTo>
                      <a:pt x="764" y="195"/>
                    </a:lnTo>
                    <a:lnTo>
                      <a:pt x="764" y="203"/>
                    </a:lnTo>
                    <a:lnTo>
                      <a:pt x="764" y="212"/>
                    </a:lnTo>
                    <a:lnTo>
                      <a:pt x="764" y="220"/>
                    </a:lnTo>
                    <a:lnTo>
                      <a:pt x="773" y="229"/>
                    </a:lnTo>
                    <a:lnTo>
                      <a:pt x="773" y="220"/>
                    </a:lnTo>
                    <a:lnTo>
                      <a:pt x="773" y="229"/>
                    </a:lnTo>
                    <a:lnTo>
                      <a:pt x="781" y="229"/>
                    </a:lnTo>
                    <a:lnTo>
                      <a:pt x="781" y="237"/>
                    </a:lnTo>
                    <a:lnTo>
                      <a:pt x="781" y="246"/>
                    </a:lnTo>
                    <a:lnTo>
                      <a:pt x="790" y="254"/>
                    </a:lnTo>
                    <a:lnTo>
                      <a:pt x="781" y="254"/>
                    </a:lnTo>
                    <a:lnTo>
                      <a:pt x="781" y="263"/>
                    </a:lnTo>
                    <a:lnTo>
                      <a:pt x="781" y="271"/>
                    </a:lnTo>
                    <a:lnTo>
                      <a:pt x="790" y="271"/>
                    </a:lnTo>
                    <a:lnTo>
                      <a:pt x="790" y="279"/>
                    </a:lnTo>
                    <a:lnTo>
                      <a:pt x="790" y="288"/>
                    </a:lnTo>
                    <a:lnTo>
                      <a:pt x="790" y="296"/>
                    </a:lnTo>
                    <a:lnTo>
                      <a:pt x="790" y="305"/>
                    </a:lnTo>
                    <a:lnTo>
                      <a:pt x="790" y="313"/>
                    </a:lnTo>
                    <a:lnTo>
                      <a:pt x="790" y="322"/>
                    </a:lnTo>
                    <a:lnTo>
                      <a:pt x="790" y="330"/>
                    </a:lnTo>
                    <a:lnTo>
                      <a:pt x="798" y="339"/>
                    </a:lnTo>
                    <a:lnTo>
                      <a:pt x="798" y="347"/>
                    </a:lnTo>
                    <a:lnTo>
                      <a:pt x="798" y="356"/>
                    </a:lnTo>
                    <a:lnTo>
                      <a:pt x="807" y="356"/>
                    </a:lnTo>
                    <a:lnTo>
                      <a:pt x="807" y="347"/>
                    </a:lnTo>
                    <a:lnTo>
                      <a:pt x="807" y="356"/>
                    </a:lnTo>
                    <a:lnTo>
                      <a:pt x="815" y="373"/>
                    </a:lnTo>
                    <a:lnTo>
                      <a:pt x="815" y="381"/>
                    </a:lnTo>
                    <a:lnTo>
                      <a:pt x="807" y="381"/>
                    </a:lnTo>
                    <a:lnTo>
                      <a:pt x="815" y="381"/>
                    </a:lnTo>
                    <a:lnTo>
                      <a:pt x="824" y="390"/>
                    </a:lnTo>
                    <a:lnTo>
                      <a:pt x="832" y="398"/>
                    </a:lnTo>
                    <a:lnTo>
                      <a:pt x="832" y="407"/>
                    </a:lnTo>
                    <a:lnTo>
                      <a:pt x="832" y="415"/>
                    </a:lnTo>
                    <a:lnTo>
                      <a:pt x="841" y="415"/>
                    </a:lnTo>
                    <a:lnTo>
                      <a:pt x="841" y="424"/>
                    </a:lnTo>
                    <a:lnTo>
                      <a:pt x="798" y="424"/>
                    </a:lnTo>
                    <a:lnTo>
                      <a:pt x="773" y="424"/>
                    </a:lnTo>
                    <a:lnTo>
                      <a:pt x="756" y="424"/>
                    </a:lnTo>
                    <a:lnTo>
                      <a:pt x="730" y="424"/>
                    </a:lnTo>
                    <a:lnTo>
                      <a:pt x="696" y="424"/>
                    </a:lnTo>
                    <a:lnTo>
                      <a:pt x="688" y="424"/>
                    </a:lnTo>
                    <a:lnTo>
                      <a:pt x="645" y="424"/>
                    </a:lnTo>
                    <a:lnTo>
                      <a:pt x="603" y="415"/>
                    </a:lnTo>
                    <a:lnTo>
                      <a:pt x="586" y="415"/>
                    </a:lnTo>
                    <a:lnTo>
                      <a:pt x="560" y="415"/>
                    </a:lnTo>
                    <a:lnTo>
                      <a:pt x="535" y="415"/>
                    </a:lnTo>
                    <a:lnTo>
                      <a:pt x="509" y="415"/>
                    </a:lnTo>
                    <a:lnTo>
                      <a:pt x="475" y="415"/>
                    </a:lnTo>
                    <a:lnTo>
                      <a:pt x="467" y="415"/>
                    </a:lnTo>
                    <a:lnTo>
                      <a:pt x="425" y="415"/>
                    </a:lnTo>
                    <a:lnTo>
                      <a:pt x="374" y="415"/>
                    </a:lnTo>
                    <a:lnTo>
                      <a:pt x="365" y="415"/>
                    </a:lnTo>
                    <a:lnTo>
                      <a:pt x="314" y="407"/>
                    </a:lnTo>
                    <a:lnTo>
                      <a:pt x="255" y="407"/>
                    </a:lnTo>
                    <a:lnTo>
                      <a:pt x="246" y="407"/>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69" name="Freeform 268"/>
              <p:cNvSpPr>
                <a:spLocks/>
              </p:cNvSpPr>
              <p:nvPr/>
            </p:nvSpPr>
            <p:spPr bwMode="auto">
              <a:xfrm>
                <a:off x="4455" y="1140"/>
                <a:ext cx="612" cy="551"/>
              </a:xfrm>
              <a:custGeom>
                <a:avLst/>
                <a:gdLst>
                  <a:gd name="T0" fmla="*/ 34 w 612"/>
                  <a:gd name="T1" fmla="*/ 423 h 551"/>
                  <a:gd name="T2" fmla="*/ 77 w 612"/>
                  <a:gd name="T3" fmla="*/ 381 h 551"/>
                  <a:gd name="T4" fmla="*/ 60 w 612"/>
                  <a:gd name="T5" fmla="*/ 347 h 551"/>
                  <a:gd name="T6" fmla="*/ 43 w 612"/>
                  <a:gd name="T7" fmla="*/ 322 h 551"/>
                  <a:gd name="T8" fmla="*/ 162 w 612"/>
                  <a:gd name="T9" fmla="*/ 296 h 551"/>
                  <a:gd name="T10" fmla="*/ 238 w 612"/>
                  <a:gd name="T11" fmla="*/ 288 h 551"/>
                  <a:gd name="T12" fmla="*/ 264 w 612"/>
                  <a:gd name="T13" fmla="*/ 263 h 551"/>
                  <a:gd name="T14" fmla="*/ 298 w 612"/>
                  <a:gd name="T15" fmla="*/ 229 h 551"/>
                  <a:gd name="T16" fmla="*/ 289 w 612"/>
                  <a:gd name="T17" fmla="*/ 195 h 551"/>
                  <a:gd name="T18" fmla="*/ 289 w 612"/>
                  <a:gd name="T19" fmla="*/ 169 h 551"/>
                  <a:gd name="T20" fmla="*/ 306 w 612"/>
                  <a:gd name="T21" fmla="*/ 127 h 551"/>
                  <a:gd name="T22" fmla="*/ 374 w 612"/>
                  <a:gd name="T23" fmla="*/ 42 h 551"/>
                  <a:gd name="T24" fmla="*/ 510 w 612"/>
                  <a:gd name="T25" fmla="*/ 0 h 551"/>
                  <a:gd name="T26" fmla="*/ 518 w 612"/>
                  <a:gd name="T27" fmla="*/ 17 h 551"/>
                  <a:gd name="T28" fmla="*/ 518 w 612"/>
                  <a:gd name="T29" fmla="*/ 34 h 551"/>
                  <a:gd name="T30" fmla="*/ 518 w 612"/>
                  <a:gd name="T31" fmla="*/ 42 h 551"/>
                  <a:gd name="T32" fmla="*/ 527 w 612"/>
                  <a:gd name="T33" fmla="*/ 51 h 551"/>
                  <a:gd name="T34" fmla="*/ 535 w 612"/>
                  <a:gd name="T35" fmla="*/ 68 h 551"/>
                  <a:gd name="T36" fmla="*/ 535 w 612"/>
                  <a:gd name="T37" fmla="*/ 102 h 551"/>
                  <a:gd name="T38" fmla="*/ 535 w 612"/>
                  <a:gd name="T39" fmla="*/ 110 h 551"/>
                  <a:gd name="T40" fmla="*/ 535 w 612"/>
                  <a:gd name="T41" fmla="*/ 118 h 551"/>
                  <a:gd name="T42" fmla="*/ 544 w 612"/>
                  <a:gd name="T43" fmla="*/ 135 h 551"/>
                  <a:gd name="T44" fmla="*/ 552 w 612"/>
                  <a:gd name="T45" fmla="*/ 152 h 551"/>
                  <a:gd name="T46" fmla="*/ 552 w 612"/>
                  <a:gd name="T47" fmla="*/ 178 h 551"/>
                  <a:gd name="T48" fmla="*/ 561 w 612"/>
                  <a:gd name="T49" fmla="*/ 169 h 551"/>
                  <a:gd name="T50" fmla="*/ 561 w 612"/>
                  <a:gd name="T51" fmla="*/ 178 h 551"/>
                  <a:gd name="T52" fmla="*/ 569 w 612"/>
                  <a:gd name="T53" fmla="*/ 203 h 551"/>
                  <a:gd name="T54" fmla="*/ 586 w 612"/>
                  <a:gd name="T55" fmla="*/ 271 h 551"/>
                  <a:gd name="T56" fmla="*/ 586 w 612"/>
                  <a:gd name="T57" fmla="*/ 313 h 551"/>
                  <a:gd name="T58" fmla="*/ 595 w 612"/>
                  <a:gd name="T59" fmla="*/ 415 h 551"/>
                  <a:gd name="T60" fmla="*/ 603 w 612"/>
                  <a:gd name="T61" fmla="*/ 466 h 551"/>
                  <a:gd name="T62" fmla="*/ 603 w 612"/>
                  <a:gd name="T63" fmla="*/ 508 h 551"/>
                  <a:gd name="T64" fmla="*/ 595 w 612"/>
                  <a:gd name="T65" fmla="*/ 534 h 551"/>
                  <a:gd name="T66" fmla="*/ 578 w 612"/>
                  <a:gd name="T67" fmla="*/ 551 h 551"/>
                  <a:gd name="T68" fmla="*/ 586 w 612"/>
                  <a:gd name="T69" fmla="*/ 525 h 551"/>
                  <a:gd name="T70" fmla="*/ 552 w 612"/>
                  <a:gd name="T71" fmla="*/ 500 h 551"/>
                  <a:gd name="T72" fmla="*/ 502 w 612"/>
                  <a:gd name="T73" fmla="*/ 483 h 551"/>
                  <a:gd name="T74" fmla="*/ 493 w 612"/>
                  <a:gd name="T75" fmla="*/ 474 h 551"/>
                  <a:gd name="T76" fmla="*/ 476 w 612"/>
                  <a:gd name="T77" fmla="*/ 474 h 551"/>
                  <a:gd name="T78" fmla="*/ 476 w 612"/>
                  <a:gd name="T79" fmla="*/ 474 h 551"/>
                  <a:gd name="T80" fmla="*/ 459 w 612"/>
                  <a:gd name="T81" fmla="*/ 466 h 551"/>
                  <a:gd name="T82" fmla="*/ 459 w 612"/>
                  <a:gd name="T83" fmla="*/ 457 h 551"/>
                  <a:gd name="T84" fmla="*/ 451 w 612"/>
                  <a:gd name="T85" fmla="*/ 440 h 551"/>
                  <a:gd name="T86" fmla="*/ 451 w 612"/>
                  <a:gd name="T87" fmla="*/ 432 h 551"/>
                  <a:gd name="T88" fmla="*/ 442 w 612"/>
                  <a:gd name="T89" fmla="*/ 432 h 551"/>
                  <a:gd name="T90" fmla="*/ 425 w 612"/>
                  <a:gd name="T91" fmla="*/ 423 h 551"/>
                  <a:gd name="T92" fmla="*/ 417 w 612"/>
                  <a:gd name="T93" fmla="*/ 415 h 551"/>
                  <a:gd name="T94" fmla="*/ 349 w 612"/>
                  <a:gd name="T95" fmla="*/ 432 h 551"/>
                  <a:gd name="T96" fmla="*/ 272 w 612"/>
                  <a:gd name="T97" fmla="*/ 449 h 551"/>
                  <a:gd name="T98" fmla="*/ 153 w 612"/>
                  <a:gd name="T99" fmla="*/ 474 h 551"/>
                  <a:gd name="T100" fmla="*/ 77 w 612"/>
                  <a:gd name="T101" fmla="*/ 483 h 551"/>
                  <a:gd name="T102" fmla="*/ 0 w 612"/>
                  <a:gd name="T103" fmla="*/ 466 h 5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12"/>
                  <a:gd name="T157" fmla="*/ 0 h 551"/>
                  <a:gd name="T158" fmla="*/ 612 w 612"/>
                  <a:gd name="T159" fmla="*/ 551 h 5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12" h="551">
                    <a:moveTo>
                      <a:pt x="0" y="466"/>
                    </a:moveTo>
                    <a:lnTo>
                      <a:pt x="26" y="440"/>
                    </a:lnTo>
                    <a:lnTo>
                      <a:pt x="34" y="423"/>
                    </a:lnTo>
                    <a:lnTo>
                      <a:pt x="51" y="415"/>
                    </a:lnTo>
                    <a:lnTo>
                      <a:pt x="60" y="398"/>
                    </a:lnTo>
                    <a:lnTo>
                      <a:pt x="77" y="381"/>
                    </a:lnTo>
                    <a:lnTo>
                      <a:pt x="60" y="356"/>
                    </a:lnTo>
                    <a:lnTo>
                      <a:pt x="68" y="356"/>
                    </a:lnTo>
                    <a:lnTo>
                      <a:pt x="60" y="347"/>
                    </a:lnTo>
                    <a:lnTo>
                      <a:pt x="51" y="347"/>
                    </a:lnTo>
                    <a:lnTo>
                      <a:pt x="51" y="339"/>
                    </a:lnTo>
                    <a:lnTo>
                      <a:pt x="43" y="322"/>
                    </a:lnTo>
                    <a:lnTo>
                      <a:pt x="94" y="305"/>
                    </a:lnTo>
                    <a:lnTo>
                      <a:pt x="136" y="296"/>
                    </a:lnTo>
                    <a:lnTo>
                      <a:pt x="162" y="296"/>
                    </a:lnTo>
                    <a:lnTo>
                      <a:pt x="179" y="305"/>
                    </a:lnTo>
                    <a:lnTo>
                      <a:pt x="196" y="296"/>
                    </a:lnTo>
                    <a:lnTo>
                      <a:pt x="238" y="288"/>
                    </a:lnTo>
                    <a:lnTo>
                      <a:pt x="255" y="271"/>
                    </a:lnTo>
                    <a:lnTo>
                      <a:pt x="255" y="279"/>
                    </a:lnTo>
                    <a:lnTo>
                      <a:pt x="264" y="263"/>
                    </a:lnTo>
                    <a:lnTo>
                      <a:pt x="281" y="246"/>
                    </a:lnTo>
                    <a:lnTo>
                      <a:pt x="298" y="237"/>
                    </a:lnTo>
                    <a:lnTo>
                      <a:pt x="298" y="229"/>
                    </a:lnTo>
                    <a:lnTo>
                      <a:pt x="298" y="220"/>
                    </a:lnTo>
                    <a:lnTo>
                      <a:pt x="289" y="203"/>
                    </a:lnTo>
                    <a:lnTo>
                      <a:pt x="289" y="195"/>
                    </a:lnTo>
                    <a:lnTo>
                      <a:pt x="298" y="186"/>
                    </a:lnTo>
                    <a:lnTo>
                      <a:pt x="289" y="178"/>
                    </a:lnTo>
                    <a:lnTo>
                      <a:pt x="289" y="169"/>
                    </a:lnTo>
                    <a:lnTo>
                      <a:pt x="281" y="178"/>
                    </a:lnTo>
                    <a:lnTo>
                      <a:pt x="272" y="169"/>
                    </a:lnTo>
                    <a:lnTo>
                      <a:pt x="306" y="127"/>
                    </a:lnTo>
                    <a:lnTo>
                      <a:pt x="315" y="110"/>
                    </a:lnTo>
                    <a:lnTo>
                      <a:pt x="340" y="59"/>
                    </a:lnTo>
                    <a:lnTo>
                      <a:pt x="374" y="42"/>
                    </a:lnTo>
                    <a:lnTo>
                      <a:pt x="391" y="25"/>
                    </a:lnTo>
                    <a:lnTo>
                      <a:pt x="451" y="17"/>
                    </a:lnTo>
                    <a:lnTo>
                      <a:pt x="510" y="0"/>
                    </a:lnTo>
                    <a:lnTo>
                      <a:pt x="518" y="8"/>
                    </a:lnTo>
                    <a:lnTo>
                      <a:pt x="518" y="17"/>
                    </a:lnTo>
                    <a:lnTo>
                      <a:pt x="518" y="25"/>
                    </a:lnTo>
                    <a:lnTo>
                      <a:pt x="518" y="34"/>
                    </a:lnTo>
                    <a:lnTo>
                      <a:pt x="518" y="42"/>
                    </a:lnTo>
                    <a:lnTo>
                      <a:pt x="518" y="51"/>
                    </a:lnTo>
                    <a:lnTo>
                      <a:pt x="527" y="51"/>
                    </a:lnTo>
                    <a:lnTo>
                      <a:pt x="527" y="59"/>
                    </a:lnTo>
                    <a:lnTo>
                      <a:pt x="535" y="68"/>
                    </a:lnTo>
                    <a:lnTo>
                      <a:pt x="535" y="76"/>
                    </a:lnTo>
                    <a:lnTo>
                      <a:pt x="535" y="93"/>
                    </a:lnTo>
                    <a:lnTo>
                      <a:pt x="535" y="102"/>
                    </a:lnTo>
                    <a:lnTo>
                      <a:pt x="535" y="110"/>
                    </a:lnTo>
                    <a:lnTo>
                      <a:pt x="535" y="118"/>
                    </a:lnTo>
                    <a:lnTo>
                      <a:pt x="535" y="127"/>
                    </a:lnTo>
                    <a:lnTo>
                      <a:pt x="544" y="135"/>
                    </a:lnTo>
                    <a:lnTo>
                      <a:pt x="544" y="152"/>
                    </a:lnTo>
                    <a:lnTo>
                      <a:pt x="552" y="152"/>
                    </a:lnTo>
                    <a:lnTo>
                      <a:pt x="552" y="161"/>
                    </a:lnTo>
                    <a:lnTo>
                      <a:pt x="544" y="169"/>
                    </a:lnTo>
                    <a:lnTo>
                      <a:pt x="552" y="178"/>
                    </a:lnTo>
                    <a:lnTo>
                      <a:pt x="552" y="169"/>
                    </a:lnTo>
                    <a:lnTo>
                      <a:pt x="561" y="169"/>
                    </a:lnTo>
                    <a:lnTo>
                      <a:pt x="561" y="178"/>
                    </a:lnTo>
                    <a:lnTo>
                      <a:pt x="569" y="178"/>
                    </a:lnTo>
                    <a:lnTo>
                      <a:pt x="569" y="203"/>
                    </a:lnTo>
                    <a:lnTo>
                      <a:pt x="578" y="254"/>
                    </a:lnTo>
                    <a:lnTo>
                      <a:pt x="586" y="271"/>
                    </a:lnTo>
                    <a:lnTo>
                      <a:pt x="586" y="279"/>
                    </a:lnTo>
                    <a:lnTo>
                      <a:pt x="586" y="313"/>
                    </a:lnTo>
                    <a:lnTo>
                      <a:pt x="586" y="364"/>
                    </a:lnTo>
                    <a:lnTo>
                      <a:pt x="586" y="373"/>
                    </a:lnTo>
                    <a:lnTo>
                      <a:pt x="595" y="415"/>
                    </a:lnTo>
                    <a:lnTo>
                      <a:pt x="603" y="440"/>
                    </a:lnTo>
                    <a:lnTo>
                      <a:pt x="603" y="457"/>
                    </a:lnTo>
                    <a:lnTo>
                      <a:pt x="603" y="466"/>
                    </a:lnTo>
                    <a:lnTo>
                      <a:pt x="612" y="474"/>
                    </a:lnTo>
                    <a:lnTo>
                      <a:pt x="595" y="500"/>
                    </a:lnTo>
                    <a:lnTo>
                      <a:pt x="603" y="508"/>
                    </a:lnTo>
                    <a:lnTo>
                      <a:pt x="595" y="525"/>
                    </a:lnTo>
                    <a:lnTo>
                      <a:pt x="595" y="534"/>
                    </a:lnTo>
                    <a:lnTo>
                      <a:pt x="586" y="534"/>
                    </a:lnTo>
                    <a:lnTo>
                      <a:pt x="578" y="551"/>
                    </a:lnTo>
                    <a:lnTo>
                      <a:pt x="578" y="542"/>
                    </a:lnTo>
                    <a:lnTo>
                      <a:pt x="586" y="525"/>
                    </a:lnTo>
                    <a:lnTo>
                      <a:pt x="586" y="517"/>
                    </a:lnTo>
                    <a:lnTo>
                      <a:pt x="586" y="508"/>
                    </a:lnTo>
                    <a:lnTo>
                      <a:pt x="552" y="500"/>
                    </a:lnTo>
                    <a:lnTo>
                      <a:pt x="544" y="500"/>
                    </a:lnTo>
                    <a:lnTo>
                      <a:pt x="535" y="500"/>
                    </a:lnTo>
                    <a:lnTo>
                      <a:pt x="502" y="483"/>
                    </a:lnTo>
                    <a:lnTo>
                      <a:pt x="493" y="483"/>
                    </a:lnTo>
                    <a:lnTo>
                      <a:pt x="493" y="474"/>
                    </a:lnTo>
                    <a:lnTo>
                      <a:pt x="485" y="474"/>
                    </a:lnTo>
                    <a:lnTo>
                      <a:pt x="476" y="474"/>
                    </a:lnTo>
                    <a:lnTo>
                      <a:pt x="468" y="474"/>
                    </a:lnTo>
                    <a:lnTo>
                      <a:pt x="459" y="466"/>
                    </a:lnTo>
                    <a:lnTo>
                      <a:pt x="459" y="457"/>
                    </a:lnTo>
                    <a:lnTo>
                      <a:pt x="451" y="449"/>
                    </a:lnTo>
                    <a:lnTo>
                      <a:pt x="451" y="440"/>
                    </a:lnTo>
                    <a:lnTo>
                      <a:pt x="451" y="432"/>
                    </a:lnTo>
                    <a:lnTo>
                      <a:pt x="442" y="432"/>
                    </a:lnTo>
                    <a:lnTo>
                      <a:pt x="434" y="432"/>
                    </a:lnTo>
                    <a:lnTo>
                      <a:pt x="425" y="423"/>
                    </a:lnTo>
                    <a:lnTo>
                      <a:pt x="417" y="415"/>
                    </a:lnTo>
                    <a:lnTo>
                      <a:pt x="408" y="415"/>
                    </a:lnTo>
                    <a:lnTo>
                      <a:pt x="349" y="432"/>
                    </a:lnTo>
                    <a:lnTo>
                      <a:pt x="306" y="440"/>
                    </a:lnTo>
                    <a:lnTo>
                      <a:pt x="272" y="449"/>
                    </a:lnTo>
                    <a:lnTo>
                      <a:pt x="213" y="457"/>
                    </a:lnTo>
                    <a:lnTo>
                      <a:pt x="196" y="466"/>
                    </a:lnTo>
                    <a:lnTo>
                      <a:pt x="153" y="474"/>
                    </a:lnTo>
                    <a:lnTo>
                      <a:pt x="145" y="474"/>
                    </a:lnTo>
                    <a:lnTo>
                      <a:pt x="85" y="483"/>
                    </a:lnTo>
                    <a:lnTo>
                      <a:pt x="77" y="483"/>
                    </a:lnTo>
                    <a:lnTo>
                      <a:pt x="26" y="500"/>
                    </a:lnTo>
                    <a:lnTo>
                      <a:pt x="9" y="500"/>
                    </a:lnTo>
                    <a:lnTo>
                      <a:pt x="0" y="466"/>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70" name="Freeform 269"/>
              <p:cNvSpPr>
                <a:spLocks/>
              </p:cNvSpPr>
              <p:nvPr/>
            </p:nvSpPr>
            <p:spPr bwMode="auto">
              <a:xfrm>
                <a:off x="5033" y="1597"/>
                <a:ext cx="195" cy="111"/>
              </a:xfrm>
              <a:custGeom>
                <a:avLst/>
                <a:gdLst>
                  <a:gd name="T0" fmla="*/ 34 w 195"/>
                  <a:gd name="T1" fmla="*/ 102 h 111"/>
                  <a:gd name="T2" fmla="*/ 17 w 195"/>
                  <a:gd name="T3" fmla="*/ 111 h 111"/>
                  <a:gd name="T4" fmla="*/ 25 w 195"/>
                  <a:gd name="T5" fmla="*/ 102 h 111"/>
                  <a:gd name="T6" fmla="*/ 25 w 195"/>
                  <a:gd name="T7" fmla="*/ 102 h 111"/>
                  <a:gd name="T8" fmla="*/ 17 w 195"/>
                  <a:gd name="T9" fmla="*/ 94 h 111"/>
                  <a:gd name="T10" fmla="*/ 17 w 195"/>
                  <a:gd name="T11" fmla="*/ 102 h 111"/>
                  <a:gd name="T12" fmla="*/ 17 w 195"/>
                  <a:gd name="T13" fmla="*/ 102 h 111"/>
                  <a:gd name="T14" fmla="*/ 8 w 195"/>
                  <a:gd name="T15" fmla="*/ 111 h 111"/>
                  <a:gd name="T16" fmla="*/ 0 w 195"/>
                  <a:gd name="T17" fmla="*/ 102 h 111"/>
                  <a:gd name="T18" fmla="*/ 8 w 195"/>
                  <a:gd name="T19" fmla="*/ 85 h 111"/>
                  <a:gd name="T20" fmla="*/ 8 w 195"/>
                  <a:gd name="T21" fmla="*/ 77 h 111"/>
                  <a:gd name="T22" fmla="*/ 25 w 195"/>
                  <a:gd name="T23" fmla="*/ 77 h 111"/>
                  <a:gd name="T24" fmla="*/ 25 w 195"/>
                  <a:gd name="T25" fmla="*/ 68 h 111"/>
                  <a:gd name="T26" fmla="*/ 34 w 195"/>
                  <a:gd name="T27" fmla="*/ 60 h 111"/>
                  <a:gd name="T28" fmla="*/ 51 w 195"/>
                  <a:gd name="T29" fmla="*/ 60 h 111"/>
                  <a:gd name="T30" fmla="*/ 51 w 195"/>
                  <a:gd name="T31" fmla="*/ 51 h 111"/>
                  <a:gd name="T32" fmla="*/ 76 w 195"/>
                  <a:gd name="T33" fmla="*/ 51 h 111"/>
                  <a:gd name="T34" fmla="*/ 76 w 195"/>
                  <a:gd name="T35" fmla="*/ 43 h 111"/>
                  <a:gd name="T36" fmla="*/ 85 w 195"/>
                  <a:gd name="T37" fmla="*/ 43 h 111"/>
                  <a:gd name="T38" fmla="*/ 127 w 195"/>
                  <a:gd name="T39" fmla="*/ 26 h 111"/>
                  <a:gd name="T40" fmla="*/ 144 w 195"/>
                  <a:gd name="T41" fmla="*/ 0 h 111"/>
                  <a:gd name="T42" fmla="*/ 153 w 195"/>
                  <a:gd name="T43" fmla="*/ 0 h 111"/>
                  <a:gd name="T44" fmla="*/ 144 w 195"/>
                  <a:gd name="T45" fmla="*/ 0 h 111"/>
                  <a:gd name="T46" fmla="*/ 144 w 195"/>
                  <a:gd name="T47" fmla="*/ 17 h 111"/>
                  <a:gd name="T48" fmla="*/ 136 w 195"/>
                  <a:gd name="T49" fmla="*/ 26 h 111"/>
                  <a:gd name="T50" fmla="*/ 127 w 195"/>
                  <a:gd name="T51" fmla="*/ 34 h 111"/>
                  <a:gd name="T52" fmla="*/ 144 w 195"/>
                  <a:gd name="T53" fmla="*/ 34 h 111"/>
                  <a:gd name="T54" fmla="*/ 153 w 195"/>
                  <a:gd name="T55" fmla="*/ 17 h 111"/>
                  <a:gd name="T56" fmla="*/ 161 w 195"/>
                  <a:gd name="T57" fmla="*/ 9 h 111"/>
                  <a:gd name="T58" fmla="*/ 178 w 195"/>
                  <a:gd name="T59" fmla="*/ 17 h 111"/>
                  <a:gd name="T60" fmla="*/ 187 w 195"/>
                  <a:gd name="T61" fmla="*/ 0 h 111"/>
                  <a:gd name="T62" fmla="*/ 195 w 195"/>
                  <a:gd name="T63" fmla="*/ 0 h 111"/>
                  <a:gd name="T64" fmla="*/ 187 w 195"/>
                  <a:gd name="T65" fmla="*/ 0 h 111"/>
                  <a:gd name="T66" fmla="*/ 136 w 195"/>
                  <a:gd name="T67" fmla="*/ 43 h 111"/>
                  <a:gd name="T68" fmla="*/ 59 w 195"/>
                  <a:gd name="T69" fmla="*/ 85 h 111"/>
                  <a:gd name="T70" fmla="*/ 34 w 195"/>
                  <a:gd name="T71" fmla="*/ 102 h 11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5"/>
                  <a:gd name="T109" fmla="*/ 0 h 111"/>
                  <a:gd name="T110" fmla="*/ 195 w 195"/>
                  <a:gd name="T111" fmla="*/ 111 h 11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5" h="111">
                    <a:moveTo>
                      <a:pt x="34" y="102"/>
                    </a:moveTo>
                    <a:lnTo>
                      <a:pt x="17" y="111"/>
                    </a:lnTo>
                    <a:lnTo>
                      <a:pt x="25" y="102"/>
                    </a:lnTo>
                    <a:lnTo>
                      <a:pt x="17" y="94"/>
                    </a:lnTo>
                    <a:lnTo>
                      <a:pt x="17" y="102"/>
                    </a:lnTo>
                    <a:lnTo>
                      <a:pt x="8" y="111"/>
                    </a:lnTo>
                    <a:lnTo>
                      <a:pt x="0" y="102"/>
                    </a:lnTo>
                    <a:lnTo>
                      <a:pt x="8" y="85"/>
                    </a:lnTo>
                    <a:lnTo>
                      <a:pt x="8" y="77"/>
                    </a:lnTo>
                    <a:lnTo>
                      <a:pt x="25" y="77"/>
                    </a:lnTo>
                    <a:lnTo>
                      <a:pt x="25" y="68"/>
                    </a:lnTo>
                    <a:lnTo>
                      <a:pt x="34" y="60"/>
                    </a:lnTo>
                    <a:lnTo>
                      <a:pt x="51" y="60"/>
                    </a:lnTo>
                    <a:lnTo>
                      <a:pt x="51" y="51"/>
                    </a:lnTo>
                    <a:lnTo>
                      <a:pt x="76" y="51"/>
                    </a:lnTo>
                    <a:lnTo>
                      <a:pt x="76" y="43"/>
                    </a:lnTo>
                    <a:lnTo>
                      <a:pt x="85" y="43"/>
                    </a:lnTo>
                    <a:lnTo>
                      <a:pt x="127" y="26"/>
                    </a:lnTo>
                    <a:lnTo>
                      <a:pt x="144" y="0"/>
                    </a:lnTo>
                    <a:lnTo>
                      <a:pt x="153" y="0"/>
                    </a:lnTo>
                    <a:lnTo>
                      <a:pt x="144" y="0"/>
                    </a:lnTo>
                    <a:lnTo>
                      <a:pt x="144" y="17"/>
                    </a:lnTo>
                    <a:lnTo>
                      <a:pt x="136" y="26"/>
                    </a:lnTo>
                    <a:lnTo>
                      <a:pt x="127" y="34"/>
                    </a:lnTo>
                    <a:lnTo>
                      <a:pt x="144" y="34"/>
                    </a:lnTo>
                    <a:lnTo>
                      <a:pt x="153" y="17"/>
                    </a:lnTo>
                    <a:lnTo>
                      <a:pt x="161" y="9"/>
                    </a:lnTo>
                    <a:lnTo>
                      <a:pt x="178" y="17"/>
                    </a:lnTo>
                    <a:lnTo>
                      <a:pt x="187" y="0"/>
                    </a:lnTo>
                    <a:lnTo>
                      <a:pt x="195" y="0"/>
                    </a:lnTo>
                    <a:lnTo>
                      <a:pt x="187" y="0"/>
                    </a:lnTo>
                    <a:lnTo>
                      <a:pt x="136" y="43"/>
                    </a:lnTo>
                    <a:lnTo>
                      <a:pt x="59" y="85"/>
                    </a:lnTo>
                    <a:lnTo>
                      <a:pt x="34" y="102"/>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71" name="Freeform 270"/>
              <p:cNvSpPr>
                <a:spLocks/>
              </p:cNvSpPr>
              <p:nvPr/>
            </p:nvSpPr>
            <p:spPr bwMode="auto">
              <a:xfrm>
                <a:off x="5109" y="1657"/>
                <a:ext cx="43" cy="25"/>
              </a:xfrm>
              <a:custGeom>
                <a:avLst/>
                <a:gdLst>
                  <a:gd name="T0" fmla="*/ 0 w 43"/>
                  <a:gd name="T1" fmla="*/ 25 h 25"/>
                  <a:gd name="T2" fmla="*/ 0 w 43"/>
                  <a:gd name="T3" fmla="*/ 25 h 25"/>
                  <a:gd name="T4" fmla="*/ 0 w 43"/>
                  <a:gd name="T5" fmla="*/ 25 h 25"/>
                  <a:gd name="T6" fmla="*/ 17 w 43"/>
                  <a:gd name="T7" fmla="*/ 17 h 25"/>
                  <a:gd name="T8" fmla="*/ 34 w 43"/>
                  <a:gd name="T9" fmla="*/ 8 h 25"/>
                  <a:gd name="T10" fmla="*/ 43 w 43"/>
                  <a:gd name="T11" fmla="*/ 0 h 25"/>
                  <a:gd name="T12" fmla="*/ 43 w 43"/>
                  <a:gd name="T13" fmla="*/ 0 h 25"/>
                  <a:gd name="T14" fmla="*/ 43 w 43"/>
                  <a:gd name="T15" fmla="*/ 0 h 25"/>
                  <a:gd name="T16" fmla="*/ 26 w 43"/>
                  <a:gd name="T17" fmla="*/ 8 h 25"/>
                  <a:gd name="T18" fmla="*/ 17 w 43"/>
                  <a:gd name="T19" fmla="*/ 17 h 25"/>
                  <a:gd name="T20" fmla="*/ 0 w 43"/>
                  <a:gd name="T21" fmla="*/ 25 h 25"/>
                  <a:gd name="T22" fmla="*/ 0 w 43"/>
                  <a:gd name="T23" fmla="*/ 25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25"/>
                  <a:gd name="T38" fmla="*/ 43 w 43"/>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25">
                    <a:moveTo>
                      <a:pt x="0" y="25"/>
                    </a:moveTo>
                    <a:lnTo>
                      <a:pt x="0" y="25"/>
                    </a:lnTo>
                    <a:lnTo>
                      <a:pt x="17" y="17"/>
                    </a:lnTo>
                    <a:lnTo>
                      <a:pt x="34" y="8"/>
                    </a:lnTo>
                    <a:lnTo>
                      <a:pt x="43" y="0"/>
                    </a:lnTo>
                    <a:lnTo>
                      <a:pt x="26" y="8"/>
                    </a:lnTo>
                    <a:lnTo>
                      <a:pt x="17" y="17"/>
                    </a:lnTo>
                    <a:lnTo>
                      <a:pt x="0" y="25"/>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72" name="Freeform 271"/>
              <p:cNvSpPr>
                <a:spLocks/>
              </p:cNvSpPr>
              <p:nvPr/>
            </p:nvSpPr>
            <p:spPr bwMode="auto">
              <a:xfrm>
                <a:off x="5016" y="1699"/>
                <a:ext cx="17" cy="25"/>
              </a:xfrm>
              <a:custGeom>
                <a:avLst/>
                <a:gdLst>
                  <a:gd name="T0" fmla="*/ 8 w 17"/>
                  <a:gd name="T1" fmla="*/ 25 h 25"/>
                  <a:gd name="T2" fmla="*/ 0 w 17"/>
                  <a:gd name="T3" fmla="*/ 17 h 25"/>
                  <a:gd name="T4" fmla="*/ 8 w 17"/>
                  <a:gd name="T5" fmla="*/ 9 h 25"/>
                  <a:gd name="T6" fmla="*/ 17 w 17"/>
                  <a:gd name="T7" fmla="*/ 0 h 25"/>
                  <a:gd name="T8" fmla="*/ 17 w 17"/>
                  <a:gd name="T9" fmla="*/ 9 h 25"/>
                  <a:gd name="T10" fmla="*/ 17 w 17"/>
                  <a:gd name="T11" fmla="*/ 17 h 25"/>
                  <a:gd name="T12" fmla="*/ 8 w 17"/>
                  <a:gd name="T13" fmla="*/ 17 h 25"/>
                  <a:gd name="T14" fmla="*/ 8 w 17"/>
                  <a:gd name="T15" fmla="*/ 25 h 25"/>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25"/>
                  <a:gd name="T26" fmla="*/ 17 w 17"/>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25">
                    <a:moveTo>
                      <a:pt x="8" y="25"/>
                    </a:moveTo>
                    <a:lnTo>
                      <a:pt x="0" y="17"/>
                    </a:lnTo>
                    <a:lnTo>
                      <a:pt x="8" y="9"/>
                    </a:lnTo>
                    <a:lnTo>
                      <a:pt x="17" y="0"/>
                    </a:lnTo>
                    <a:lnTo>
                      <a:pt x="17" y="9"/>
                    </a:lnTo>
                    <a:lnTo>
                      <a:pt x="17" y="17"/>
                    </a:lnTo>
                    <a:lnTo>
                      <a:pt x="8" y="17"/>
                    </a:lnTo>
                    <a:lnTo>
                      <a:pt x="8" y="25"/>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73" name="Freeform 272"/>
              <p:cNvSpPr>
                <a:spLocks/>
              </p:cNvSpPr>
              <p:nvPr/>
            </p:nvSpPr>
            <p:spPr bwMode="auto">
              <a:xfrm>
                <a:off x="4396" y="1555"/>
                <a:ext cx="586" cy="381"/>
              </a:xfrm>
              <a:custGeom>
                <a:avLst/>
                <a:gdLst>
                  <a:gd name="T0" fmla="*/ 255 w 586"/>
                  <a:gd name="T1" fmla="*/ 347 h 381"/>
                  <a:gd name="T2" fmla="*/ 195 w 586"/>
                  <a:gd name="T3" fmla="*/ 356 h 381"/>
                  <a:gd name="T4" fmla="*/ 119 w 586"/>
                  <a:gd name="T5" fmla="*/ 373 h 381"/>
                  <a:gd name="T6" fmla="*/ 42 w 586"/>
                  <a:gd name="T7" fmla="*/ 381 h 381"/>
                  <a:gd name="T8" fmla="*/ 34 w 586"/>
                  <a:gd name="T9" fmla="*/ 330 h 381"/>
                  <a:gd name="T10" fmla="*/ 25 w 586"/>
                  <a:gd name="T11" fmla="*/ 271 h 381"/>
                  <a:gd name="T12" fmla="*/ 17 w 586"/>
                  <a:gd name="T13" fmla="*/ 203 h 381"/>
                  <a:gd name="T14" fmla="*/ 0 w 586"/>
                  <a:gd name="T15" fmla="*/ 110 h 381"/>
                  <a:gd name="T16" fmla="*/ 68 w 586"/>
                  <a:gd name="T17" fmla="*/ 85 h 381"/>
                  <a:gd name="T18" fmla="*/ 144 w 586"/>
                  <a:gd name="T19" fmla="*/ 68 h 381"/>
                  <a:gd name="T20" fmla="*/ 255 w 586"/>
                  <a:gd name="T21" fmla="*/ 51 h 381"/>
                  <a:gd name="T22" fmla="*/ 331 w 586"/>
                  <a:gd name="T23" fmla="*/ 34 h 381"/>
                  <a:gd name="T24" fmla="*/ 408 w 586"/>
                  <a:gd name="T25" fmla="*/ 17 h 381"/>
                  <a:gd name="T26" fmla="*/ 476 w 586"/>
                  <a:gd name="T27" fmla="*/ 0 h 381"/>
                  <a:gd name="T28" fmla="*/ 493 w 586"/>
                  <a:gd name="T29" fmla="*/ 17 h 381"/>
                  <a:gd name="T30" fmla="*/ 501 w 586"/>
                  <a:gd name="T31" fmla="*/ 17 h 381"/>
                  <a:gd name="T32" fmla="*/ 510 w 586"/>
                  <a:gd name="T33" fmla="*/ 17 h 381"/>
                  <a:gd name="T34" fmla="*/ 510 w 586"/>
                  <a:gd name="T35" fmla="*/ 25 h 381"/>
                  <a:gd name="T36" fmla="*/ 518 w 586"/>
                  <a:gd name="T37" fmla="*/ 42 h 381"/>
                  <a:gd name="T38" fmla="*/ 518 w 586"/>
                  <a:gd name="T39" fmla="*/ 51 h 381"/>
                  <a:gd name="T40" fmla="*/ 535 w 586"/>
                  <a:gd name="T41" fmla="*/ 59 h 381"/>
                  <a:gd name="T42" fmla="*/ 544 w 586"/>
                  <a:gd name="T43" fmla="*/ 59 h 381"/>
                  <a:gd name="T44" fmla="*/ 552 w 586"/>
                  <a:gd name="T45" fmla="*/ 68 h 381"/>
                  <a:gd name="T46" fmla="*/ 552 w 586"/>
                  <a:gd name="T47" fmla="*/ 76 h 381"/>
                  <a:gd name="T48" fmla="*/ 544 w 586"/>
                  <a:gd name="T49" fmla="*/ 93 h 381"/>
                  <a:gd name="T50" fmla="*/ 544 w 586"/>
                  <a:gd name="T51" fmla="*/ 110 h 381"/>
                  <a:gd name="T52" fmla="*/ 544 w 586"/>
                  <a:gd name="T53" fmla="*/ 110 h 381"/>
                  <a:gd name="T54" fmla="*/ 535 w 586"/>
                  <a:gd name="T55" fmla="*/ 119 h 381"/>
                  <a:gd name="T56" fmla="*/ 527 w 586"/>
                  <a:gd name="T57" fmla="*/ 127 h 381"/>
                  <a:gd name="T58" fmla="*/ 535 w 586"/>
                  <a:gd name="T59" fmla="*/ 136 h 381"/>
                  <a:gd name="T60" fmla="*/ 535 w 586"/>
                  <a:gd name="T61" fmla="*/ 144 h 381"/>
                  <a:gd name="T62" fmla="*/ 527 w 586"/>
                  <a:gd name="T63" fmla="*/ 153 h 381"/>
                  <a:gd name="T64" fmla="*/ 527 w 586"/>
                  <a:gd name="T65" fmla="*/ 161 h 381"/>
                  <a:gd name="T66" fmla="*/ 527 w 586"/>
                  <a:gd name="T67" fmla="*/ 169 h 381"/>
                  <a:gd name="T68" fmla="*/ 535 w 586"/>
                  <a:gd name="T69" fmla="*/ 178 h 381"/>
                  <a:gd name="T70" fmla="*/ 544 w 586"/>
                  <a:gd name="T71" fmla="*/ 178 h 381"/>
                  <a:gd name="T72" fmla="*/ 552 w 586"/>
                  <a:gd name="T73" fmla="*/ 195 h 381"/>
                  <a:gd name="T74" fmla="*/ 561 w 586"/>
                  <a:gd name="T75" fmla="*/ 195 h 381"/>
                  <a:gd name="T76" fmla="*/ 569 w 586"/>
                  <a:gd name="T77" fmla="*/ 203 h 381"/>
                  <a:gd name="T78" fmla="*/ 586 w 586"/>
                  <a:gd name="T79" fmla="*/ 220 h 381"/>
                  <a:gd name="T80" fmla="*/ 577 w 586"/>
                  <a:gd name="T81" fmla="*/ 229 h 381"/>
                  <a:gd name="T82" fmla="*/ 569 w 586"/>
                  <a:gd name="T83" fmla="*/ 246 h 381"/>
                  <a:gd name="T84" fmla="*/ 561 w 586"/>
                  <a:gd name="T85" fmla="*/ 254 h 381"/>
                  <a:gd name="T86" fmla="*/ 552 w 586"/>
                  <a:gd name="T87" fmla="*/ 254 h 381"/>
                  <a:gd name="T88" fmla="*/ 552 w 586"/>
                  <a:gd name="T89" fmla="*/ 263 h 381"/>
                  <a:gd name="T90" fmla="*/ 535 w 586"/>
                  <a:gd name="T91" fmla="*/ 271 h 381"/>
                  <a:gd name="T92" fmla="*/ 518 w 586"/>
                  <a:gd name="T93" fmla="*/ 280 h 381"/>
                  <a:gd name="T94" fmla="*/ 501 w 586"/>
                  <a:gd name="T95" fmla="*/ 288 h 381"/>
                  <a:gd name="T96" fmla="*/ 467 w 586"/>
                  <a:gd name="T97" fmla="*/ 305 h 381"/>
                  <a:gd name="T98" fmla="*/ 408 w 586"/>
                  <a:gd name="T99" fmla="*/ 322 h 381"/>
                  <a:gd name="T100" fmla="*/ 340 w 586"/>
                  <a:gd name="T101" fmla="*/ 330 h 3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86"/>
                  <a:gd name="T154" fmla="*/ 0 h 381"/>
                  <a:gd name="T155" fmla="*/ 586 w 586"/>
                  <a:gd name="T156" fmla="*/ 381 h 38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86" h="381">
                    <a:moveTo>
                      <a:pt x="340" y="330"/>
                    </a:moveTo>
                    <a:lnTo>
                      <a:pt x="280" y="339"/>
                    </a:lnTo>
                    <a:lnTo>
                      <a:pt x="255" y="347"/>
                    </a:lnTo>
                    <a:lnTo>
                      <a:pt x="246" y="347"/>
                    </a:lnTo>
                    <a:lnTo>
                      <a:pt x="212" y="356"/>
                    </a:lnTo>
                    <a:lnTo>
                      <a:pt x="195" y="356"/>
                    </a:lnTo>
                    <a:lnTo>
                      <a:pt x="153" y="364"/>
                    </a:lnTo>
                    <a:lnTo>
                      <a:pt x="144" y="364"/>
                    </a:lnTo>
                    <a:lnTo>
                      <a:pt x="119" y="373"/>
                    </a:lnTo>
                    <a:lnTo>
                      <a:pt x="102" y="373"/>
                    </a:lnTo>
                    <a:lnTo>
                      <a:pt x="51" y="381"/>
                    </a:lnTo>
                    <a:lnTo>
                      <a:pt x="42" y="381"/>
                    </a:lnTo>
                    <a:lnTo>
                      <a:pt x="42" y="356"/>
                    </a:lnTo>
                    <a:lnTo>
                      <a:pt x="34" y="347"/>
                    </a:lnTo>
                    <a:lnTo>
                      <a:pt x="34" y="330"/>
                    </a:lnTo>
                    <a:lnTo>
                      <a:pt x="25" y="297"/>
                    </a:lnTo>
                    <a:lnTo>
                      <a:pt x="25" y="288"/>
                    </a:lnTo>
                    <a:lnTo>
                      <a:pt x="25" y="271"/>
                    </a:lnTo>
                    <a:lnTo>
                      <a:pt x="17" y="237"/>
                    </a:lnTo>
                    <a:lnTo>
                      <a:pt x="17" y="203"/>
                    </a:lnTo>
                    <a:lnTo>
                      <a:pt x="8" y="161"/>
                    </a:lnTo>
                    <a:lnTo>
                      <a:pt x="0" y="110"/>
                    </a:lnTo>
                    <a:lnTo>
                      <a:pt x="0" y="93"/>
                    </a:lnTo>
                    <a:lnTo>
                      <a:pt x="59" y="51"/>
                    </a:lnTo>
                    <a:lnTo>
                      <a:pt x="68" y="85"/>
                    </a:lnTo>
                    <a:lnTo>
                      <a:pt x="85" y="85"/>
                    </a:lnTo>
                    <a:lnTo>
                      <a:pt x="136" y="68"/>
                    </a:lnTo>
                    <a:lnTo>
                      <a:pt x="144" y="68"/>
                    </a:lnTo>
                    <a:lnTo>
                      <a:pt x="204" y="59"/>
                    </a:lnTo>
                    <a:lnTo>
                      <a:pt x="212" y="59"/>
                    </a:lnTo>
                    <a:lnTo>
                      <a:pt x="255" y="51"/>
                    </a:lnTo>
                    <a:lnTo>
                      <a:pt x="272" y="42"/>
                    </a:lnTo>
                    <a:lnTo>
                      <a:pt x="331" y="34"/>
                    </a:lnTo>
                    <a:lnTo>
                      <a:pt x="365" y="25"/>
                    </a:lnTo>
                    <a:lnTo>
                      <a:pt x="408" y="17"/>
                    </a:lnTo>
                    <a:lnTo>
                      <a:pt x="467" y="0"/>
                    </a:lnTo>
                    <a:lnTo>
                      <a:pt x="476" y="0"/>
                    </a:lnTo>
                    <a:lnTo>
                      <a:pt x="484" y="8"/>
                    </a:lnTo>
                    <a:lnTo>
                      <a:pt x="493" y="17"/>
                    </a:lnTo>
                    <a:lnTo>
                      <a:pt x="501" y="17"/>
                    </a:lnTo>
                    <a:lnTo>
                      <a:pt x="510" y="17"/>
                    </a:lnTo>
                    <a:lnTo>
                      <a:pt x="510" y="25"/>
                    </a:lnTo>
                    <a:lnTo>
                      <a:pt x="510" y="34"/>
                    </a:lnTo>
                    <a:lnTo>
                      <a:pt x="518" y="42"/>
                    </a:lnTo>
                    <a:lnTo>
                      <a:pt x="518" y="51"/>
                    </a:lnTo>
                    <a:lnTo>
                      <a:pt x="527" y="59"/>
                    </a:lnTo>
                    <a:lnTo>
                      <a:pt x="535" y="59"/>
                    </a:lnTo>
                    <a:lnTo>
                      <a:pt x="544" y="59"/>
                    </a:lnTo>
                    <a:lnTo>
                      <a:pt x="552" y="59"/>
                    </a:lnTo>
                    <a:lnTo>
                      <a:pt x="552" y="68"/>
                    </a:lnTo>
                    <a:lnTo>
                      <a:pt x="561" y="68"/>
                    </a:lnTo>
                    <a:lnTo>
                      <a:pt x="552" y="76"/>
                    </a:lnTo>
                    <a:lnTo>
                      <a:pt x="544" y="85"/>
                    </a:lnTo>
                    <a:lnTo>
                      <a:pt x="544" y="93"/>
                    </a:lnTo>
                    <a:lnTo>
                      <a:pt x="544" y="102"/>
                    </a:lnTo>
                    <a:lnTo>
                      <a:pt x="544" y="110"/>
                    </a:lnTo>
                    <a:lnTo>
                      <a:pt x="535" y="110"/>
                    </a:lnTo>
                    <a:lnTo>
                      <a:pt x="544" y="110"/>
                    </a:lnTo>
                    <a:lnTo>
                      <a:pt x="535" y="110"/>
                    </a:lnTo>
                    <a:lnTo>
                      <a:pt x="535" y="119"/>
                    </a:lnTo>
                    <a:lnTo>
                      <a:pt x="527" y="127"/>
                    </a:lnTo>
                    <a:lnTo>
                      <a:pt x="535" y="136"/>
                    </a:lnTo>
                    <a:lnTo>
                      <a:pt x="535" y="144"/>
                    </a:lnTo>
                    <a:lnTo>
                      <a:pt x="535" y="153"/>
                    </a:lnTo>
                    <a:lnTo>
                      <a:pt x="527" y="153"/>
                    </a:lnTo>
                    <a:lnTo>
                      <a:pt x="527" y="161"/>
                    </a:lnTo>
                    <a:lnTo>
                      <a:pt x="535" y="169"/>
                    </a:lnTo>
                    <a:lnTo>
                      <a:pt x="527" y="169"/>
                    </a:lnTo>
                    <a:lnTo>
                      <a:pt x="535" y="178"/>
                    </a:lnTo>
                    <a:lnTo>
                      <a:pt x="544" y="178"/>
                    </a:lnTo>
                    <a:lnTo>
                      <a:pt x="544" y="186"/>
                    </a:lnTo>
                    <a:lnTo>
                      <a:pt x="544" y="195"/>
                    </a:lnTo>
                    <a:lnTo>
                      <a:pt x="552" y="195"/>
                    </a:lnTo>
                    <a:lnTo>
                      <a:pt x="561" y="195"/>
                    </a:lnTo>
                    <a:lnTo>
                      <a:pt x="561" y="203"/>
                    </a:lnTo>
                    <a:lnTo>
                      <a:pt x="569" y="203"/>
                    </a:lnTo>
                    <a:lnTo>
                      <a:pt x="577" y="212"/>
                    </a:lnTo>
                    <a:lnTo>
                      <a:pt x="586" y="220"/>
                    </a:lnTo>
                    <a:lnTo>
                      <a:pt x="586" y="229"/>
                    </a:lnTo>
                    <a:lnTo>
                      <a:pt x="577" y="229"/>
                    </a:lnTo>
                    <a:lnTo>
                      <a:pt x="577" y="237"/>
                    </a:lnTo>
                    <a:lnTo>
                      <a:pt x="569" y="237"/>
                    </a:lnTo>
                    <a:lnTo>
                      <a:pt x="569" y="246"/>
                    </a:lnTo>
                    <a:lnTo>
                      <a:pt x="561" y="246"/>
                    </a:lnTo>
                    <a:lnTo>
                      <a:pt x="561" y="254"/>
                    </a:lnTo>
                    <a:lnTo>
                      <a:pt x="552" y="254"/>
                    </a:lnTo>
                    <a:lnTo>
                      <a:pt x="561" y="263"/>
                    </a:lnTo>
                    <a:lnTo>
                      <a:pt x="552" y="263"/>
                    </a:lnTo>
                    <a:lnTo>
                      <a:pt x="552" y="271"/>
                    </a:lnTo>
                    <a:lnTo>
                      <a:pt x="544" y="271"/>
                    </a:lnTo>
                    <a:lnTo>
                      <a:pt x="535" y="271"/>
                    </a:lnTo>
                    <a:lnTo>
                      <a:pt x="535" y="280"/>
                    </a:lnTo>
                    <a:lnTo>
                      <a:pt x="527" y="280"/>
                    </a:lnTo>
                    <a:lnTo>
                      <a:pt x="518" y="280"/>
                    </a:lnTo>
                    <a:lnTo>
                      <a:pt x="510" y="280"/>
                    </a:lnTo>
                    <a:lnTo>
                      <a:pt x="510" y="288"/>
                    </a:lnTo>
                    <a:lnTo>
                      <a:pt x="501" y="288"/>
                    </a:lnTo>
                    <a:lnTo>
                      <a:pt x="501" y="297"/>
                    </a:lnTo>
                    <a:lnTo>
                      <a:pt x="467" y="305"/>
                    </a:lnTo>
                    <a:lnTo>
                      <a:pt x="459" y="305"/>
                    </a:lnTo>
                    <a:lnTo>
                      <a:pt x="425" y="314"/>
                    </a:lnTo>
                    <a:lnTo>
                      <a:pt x="408" y="322"/>
                    </a:lnTo>
                    <a:lnTo>
                      <a:pt x="382" y="322"/>
                    </a:lnTo>
                    <a:lnTo>
                      <a:pt x="365" y="330"/>
                    </a:lnTo>
                    <a:lnTo>
                      <a:pt x="340" y="330"/>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74" name="Freeform 273"/>
              <p:cNvSpPr>
                <a:spLocks/>
              </p:cNvSpPr>
              <p:nvPr/>
            </p:nvSpPr>
            <p:spPr bwMode="auto">
              <a:xfrm>
                <a:off x="5041" y="1479"/>
                <a:ext cx="179" cy="169"/>
              </a:xfrm>
              <a:custGeom>
                <a:avLst/>
                <a:gdLst>
                  <a:gd name="T0" fmla="*/ 17 w 179"/>
                  <a:gd name="T1" fmla="*/ 101 h 169"/>
                  <a:gd name="T2" fmla="*/ 9 w 179"/>
                  <a:gd name="T3" fmla="*/ 76 h 169"/>
                  <a:gd name="T4" fmla="*/ 0 w 179"/>
                  <a:gd name="T5" fmla="*/ 34 h 169"/>
                  <a:gd name="T6" fmla="*/ 43 w 179"/>
                  <a:gd name="T7" fmla="*/ 25 h 169"/>
                  <a:gd name="T8" fmla="*/ 51 w 179"/>
                  <a:gd name="T9" fmla="*/ 25 h 169"/>
                  <a:gd name="T10" fmla="*/ 68 w 179"/>
                  <a:gd name="T11" fmla="*/ 17 h 169"/>
                  <a:gd name="T12" fmla="*/ 68 w 179"/>
                  <a:gd name="T13" fmla="*/ 25 h 169"/>
                  <a:gd name="T14" fmla="*/ 68 w 179"/>
                  <a:gd name="T15" fmla="*/ 17 h 169"/>
                  <a:gd name="T16" fmla="*/ 68 w 179"/>
                  <a:gd name="T17" fmla="*/ 17 h 169"/>
                  <a:gd name="T18" fmla="*/ 85 w 179"/>
                  <a:gd name="T19" fmla="*/ 17 h 169"/>
                  <a:gd name="T20" fmla="*/ 85 w 179"/>
                  <a:gd name="T21" fmla="*/ 17 h 169"/>
                  <a:gd name="T22" fmla="*/ 85 w 179"/>
                  <a:gd name="T23" fmla="*/ 17 h 169"/>
                  <a:gd name="T24" fmla="*/ 85 w 179"/>
                  <a:gd name="T25" fmla="*/ 17 h 169"/>
                  <a:gd name="T26" fmla="*/ 94 w 179"/>
                  <a:gd name="T27" fmla="*/ 8 h 169"/>
                  <a:gd name="T28" fmla="*/ 128 w 179"/>
                  <a:gd name="T29" fmla="*/ 0 h 169"/>
                  <a:gd name="T30" fmla="*/ 136 w 179"/>
                  <a:gd name="T31" fmla="*/ 0 h 169"/>
                  <a:gd name="T32" fmla="*/ 162 w 179"/>
                  <a:gd name="T33" fmla="*/ 0 h 169"/>
                  <a:gd name="T34" fmla="*/ 162 w 179"/>
                  <a:gd name="T35" fmla="*/ 0 h 169"/>
                  <a:gd name="T36" fmla="*/ 170 w 179"/>
                  <a:gd name="T37" fmla="*/ 34 h 169"/>
                  <a:gd name="T38" fmla="*/ 170 w 179"/>
                  <a:gd name="T39" fmla="*/ 42 h 169"/>
                  <a:gd name="T40" fmla="*/ 170 w 179"/>
                  <a:gd name="T41" fmla="*/ 51 h 169"/>
                  <a:gd name="T42" fmla="*/ 179 w 179"/>
                  <a:gd name="T43" fmla="*/ 68 h 169"/>
                  <a:gd name="T44" fmla="*/ 179 w 179"/>
                  <a:gd name="T45" fmla="*/ 76 h 169"/>
                  <a:gd name="T46" fmla="*/ 179 w 179"/>
                  <a:gd name="T47" fmla="*/ 84 h 169"/>
                  <a:gd name="T48" fmla="*/ 179 w 179"/>
                  <a:gd name="T49" fmla="*/ 84 h 169"/>
                  <a:gd name="T50" fmla="*/ 179 w 179"/>
                  <a:gd name="T51" fmla="*/ 84 h 169"/>
                  <a:gd name="T52" fmla="*/ 136 w 179"/>
                  <a:gd name="T53" fmla="*/ 101 h 169"/>
                  <a:gd name="T54" fmla="*/ 136 w 179"/>
                  <a:gd name="T55" fmla="*/ 101 h 169"/>
                  <a:gd name="T56" fmla="*/ 128 w 179"/>
                  <a:gd name="T57" fmla="*/ 93 h 169"/>
                  <a:gd name="T58" fmla="*/ 128 w 179"/>
                  <a:gd name="T59" fmla="*/ 101 h 169"/>
                  <a:gd name="T60" fmla="*/ 119 w 179"/>
                  <a:gd name="T61" fmla="*/ 110 h 169"/>
                  <a:gd name="T62" fmla="*/ 85 w 179"/>
                  <a:gd name="T63" fmla="*/ 118 h 169"/>
                  <a:gd name="T64" fmla="*/ 68 w 179"/>
                  <a:gd name="T65" fmla="*/ 135 h 169"/>
                  <a:gd name="T66" fmla="*/ 17 w 179"/>
                  <a:gd name="T67" fmla="*/ 169 h 169"/>
                  <a:gd name="T68" fmla="*/ 17 w 179"/>
                  <a:gd name="T69" fmla="*/ 169 h 169"/>
                  <a:gd name="T70" fmla="*/ 9 w 179"/>
                  <a:gd name="T71" fmla="*/ 161 h 169"/>
                  <a:gd name="T72" fmla="*/ 26 w 179"/>
                  <a:gd name="T73" fmla="*/ 135 h 169"/>
                  <a:gd name="T74" fmla="*/ 17 w 179"/>
                  <a:gd name="T75" fmla="*/ 127 h 169"/>
                  <a:gd name="T76" fmla="*/ 17 w 179"/>
                  <a:gd name="T77" fmla="*/ 118 h 169"/>
                  <a:gd name="T78" fmla="*/ 17 w 179"/>
                  <a:gd name="T79" fmla="*/ 101 h 169"/>
                  <a:gd name="T80" fmla="*/ 17 w 179"/>
                  <a:gd name="T81" fmla="*/ 101 h 1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9"/>
                  <a:gd name="T124" fmla="*/ 0 h 169"/>
                  <a:gd name="T125" fmla="*/ 179 w 179"/>
                  <a:gd name="T126" fmla="*/ 169 h 1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9" h="169">
                    <a:moveTo>
                      <a:pt x="17" y="101"/>
                    </a:moveTo>
                    <a:lnTo>
                      <a:pt x="9" y="76"/>
                    </a:lnTo>
                    <a:lnTo>
                      <a:pt x="0" y="34"/>
                    </a:lnTo>
                    <a:lnTo>
                      <a:pt x="43" y="25"/>
                    </a:lnTo>
                    <a:lnTo>
                      <a:pt x="51" y="25"/>
                    </a:lnTo>
                    <a:lnTo>
                      <a:pt x="68" y="17"/>
                    </a:lnTo>
                    <a:lnTo>
                      <a:pt x="68" y="25"/>
                    </a:lnTo>
                    <a:lnTo>
                      <a:pt x="68" y="17"/>
                    </a:lnTo>
                    <a:lnTo>
                      <a:pt x="85" y="17"/>
                    </a:lnTo>
                    <a:lnTo>
                      <a:pt x="94" y="8"/>
                    </a:lnTo>
                    <a:lnTo>
                      <a:pt x="128" y="0"/>
                    </a:lnTo>
                    <a:lnTo>
                      <a:pt x="136" y="0"/>
                    </a:lnTo>
                    <a:lnTo>
                      <a:pt x="162" y="0"/>
                    </a:lnTo>
                    <a:lnTo>
                      <a:pt x="170" y="34"/>
                    </a:lnTo>
                    <a:lnTo>
                      <a:pt x="170" y="42"/>
                    </a:lnTo>
                    <a:lnTo>
                      <a:pt x="170" y="51"/>
                    </a:lnTo>
                    <a:lnTo>
                      <a:pt x="179" y="68"/>
                    </a:lnTo>
                    <a:lnTo>
                      <a:pt x="179" y="76"/>
                    </a:lnTo>
                    <a:lnTo>
                      <a:pt x="179" y="84"/>
                    </a:lnTo>
                    <a:lnTo>
                      <a:pt x="136" y="101"/>
                    </a:lnTo>
                    <a:lnTo>
                      <a:pt x="128" y="93"/>
                    </a:lnTo>
                    <a:lnTo>
                      <a:pt x="128" y="101"/>
                    </a:lnTo>
                    <a:lnTo>
                      <a:pt x="119" y="110"/>
                    </a:lnTo>
                    <a:lnTo>
                      <a:pt x="85" y="118"/>
                    </a:lnTo>
                    <a:lnTo>
                      <a:pt x="68" y="135"/>
                    </a:lnTo>
                    <a:lnTo>
                      <a:pt x="17" y="169"/>
                    </a:lnTo>
                    <a:lnTo>
                      <a:pt x="9" y="161"/>
                    </a:lnTo>
                    <a:lnTo>
                      <a:pt x="26" y="135"/>
                    </a:lnTo>
                    <a:lnTo>
                      <a:pt x="17" y="127"/>
                    </a:lnTo>
                    <a:lnTo>
                      <a:pt x="17" y="118"/>
                    </a:lnTo>
                    <a:lnTo>
                      <a:pt x="17" y="101"/>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75" name="Freeform 274"/>
              <p:cNvSpPr>
                <a:spLocks/>
              </p:cNvSpPr>
              <p:nvPr/>
            </p:nvSpPr>
            <p:spPr bwMode="auto">
              <a:xfrm>
                <a:off x="5203" y="1462"/>
                <a:ext cx="59" cy="101"/>
              </a:xfrm>
              <a:custGeom>
                <a:avLst/>
                <a:gdLst>
                  <a:gd name="T0" fmla="*/ 8 w 59"/>
                  <a:gd name="T1" fmla="*/ 68 h 101"/>
                  <a:gd name="T2" fmla="*/ 8 w 59"/>
                  <a:gd name="T3" fmla="*/ 59 h 101"/>
                  <a:gd name="T4" fmla="*/ 8 w 59"/>
                  <a:gd name="T5" fmla="*/ 51 h 101"/>
                  <a:gd name="T6" fmla="*/ 0 w 59"/>
                  <a:gd name="T7" fmla="*/ 17 h 101"/>
                  <a:gd name="T8" fmla="*/ 25 w 59"/>
                  <a:gd name="T9" fmla="*/ 8 h 101"/>
                  <a:gd name="T10" fmla="*/ 34 w 59"/>
                  <a:gd name="T11" fmla="*/ 0 h 101"/>
                  <a:gd name="T12" fmla="*/ 34 w 59"/>
                  <a:gd name="T13" fmla="*/ 8 h 101"/>
                  <a:gd name="T14" fmla="*/ 42 w 59"/>
                  <a:gd name="T15" fmla="*/ 17 h 101"/>
                  <a:gd name="T16" fmla="*/ 42 w 59"/>
                  <a:gd name="T17" fmla="*/ 17 h 101"/>
                  <a:gd name="T18" fmla="*/ 42 w 59"/>
                  <a:gd name="T19" fmla="*/ 17 h 101"/>
                  <a:gd name="T20" fmla="*/ 42 w 59"/>
                  <a:gd name="T21" fmla="*/ 25 h 101"/>
                  <a:gd name="T22" fmla="*/ 51 w 59"/>
                  <a:gd name="T23" fmla="*/ 25 h 101"/>
                  <a:gd name="T24" fmla="*/ 51 w 59"/>
                  <a:gd name="T25" fmla="*/ 34 h 101"/>
                  <a:gd name="T26" fmla="*/ 51 w 59"/>
                  <a:gd name="T27" fmla="*/ 34 h 101"/>
                  <a:gd name="T28" fmla="*/ 59 w 59"/>
                  <a:gd name="T29" fmla="*/ 34 h 101"/>
                  <a:gd name="T30" fmla="*/ 59 w 59"/>
                  <a:gd name="T31" fmla="*/ 34 h 101"/>
                  <a:gd name="T32" fmla="*/ 59 w 59"/>
                  <a:gd name="T33" fmla="*/ 42 h 101"/>
                  <a:gd name="T34" fmla="*/ 51 w 59"/>
                  <a:gd name="T35" fmla="*/ 34 h 101"/>
                  <a:gd name="T36" fmla="*/ 42 w 59"/>
                  <a:gd name="T37" fmla="*/ 34 h 101"/>
                  <a:gd name="T38" fmla="*/ 51 w 59"/>
                  <a:gd name="T39" fmla="*/ 42 h 101"/>
                  <a:gd name="T40" fmla="*/ 42 w 59"/>
                  <a:gd name="T41" fmla="*/ 51 h 101"/>
                  <a:gd name="T42" fmla="*/ 51 w 59"/>
                  <a:gd name="T43" fmla="*/ 68 h 101"/>
                  <a:gd name="T44" fmla="*/ 51 w 59"/>
                  <a:gd name="T45" fmla="*/ 85 h 101"/>
                  <a:gd name="T46" fmla="*/ 25 w 59"/>
                  <a:gd name="T47" fmla="*/ 101 h 101"/>
                  <a:gd name="T48" fmla="*/ 17 w 59"/>
                  <a:gd name="T49" fmla="*/ 101 h 101"/>
                  <a:gd name="T50" fmla="*/ 17 w 59"/>
                  <a:gd name="T51" fmla="*/ 101 h 101"/>
                  <a:gd name="T52" fmla="*/ 17 w 59"/>
                  <a:gd name="T53" fmla="*/ 101 h 101"/>
                  <a:gd name="T54" fmla="*/ 17 w 59"/>
                  <a:gd name="T55" fmla="*/ 93 h 101"/>
                  <a:gd name="T56" fmla="*/ 17 w 59"/>
                  <a:gd name="T57" fmla="*/ 85 h 101"/>
                  <a:gd name="T58" fmla="*/ 8 w 59"/>
                  <a:gd name="T59" fmla="*/ 68 h 10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9"/>
                  <a:gd name="T91" fmla="*/ 0 h 101"/>
                  <a:gd name="T92" fmla="*/ 59 w 59"/>
                  <a:gd name="T93" fmla="*/ 101 h 10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9" h="101">
                    <a:moveTo>
                      <a:pt x="8" y="68"/>
                    </a:moveTo>
                    <a:lnTo>
                      <a:pt x="8" y="59"/>
                    </a:lnTo>
                    <a:lnTo>
                      <a:pt x="8" y="51"/>
                    </a:lnTo>
                    <a:lnTo>
                      <a:pt x="0" y="17"/>
                    </a:lnTo>
                    <a:lnTo>
                      <a:pt x="25" y="8"/>
                    </a:lnTo>
                    <a:lnTo>
                      <a:pt x="34" y="0"/>
                    </a:lnTo>
                    <a:lnTo>
                      <a:pt x="34" y="8"/>
                    </a:lnTo>
                    <a:lnTo>
                      <a:pt x="42" y="17"/>
                    </a:lnTo>
                    <a:lnTo>
                      <a:pt x="42" y="25"/>
                    </a:lnTo>
                    <a:lnTo>
                      <a:pt x="51" y="25"/>
                    </a:lnTo>
                    <a:lnTo>
                      <a:pt x="51" y="34"/>
                    </a:lnTo>
                    <a:lnTo>
                      <a:pt x="59" y="34"/>
                    </a:lnTo>
                    <a:lnTo>
                      <a:pt x="59" y="42"/>
                    </a:lnTo>
                    <a:lnTo>
                      <a:pt x="51" y="34"/>
                    </a:lnTo>
                    <a:lnTo>
                      <a:pt x="42" y="34"/>
                    </a:lnTo>
                    <a:lnTo>
                      <a:pt x="51" y="42"/>
                    </a:lnTo>
                    <a:lnTo>
                      <a:pt x="42" y="51"/>
                    </a:lnTo>
                    <a:lnTo>
                      <a:pt x="51" y="68"/>
                    </a:lnTo>
                    <a:lnTo>
                      <a:pt x="51" y="85"/>
                    </a:lnTo>
                    <a:lnTo>
                      <a:pt x="25" y="101"/>
                    </a:lnTo>
                    <a:lnTo>
                      <a:pt x="17" y="101"/>
                    </a:lnTo>
                    <a:lnTo>
                      <a:pt x="17" y="93"/>
                    </a:lnTo>
                    <a:lnTo>
                      <a:pt x="17" y="85"/>
                    </a:lnTo>
                    <a:lnTo>
                      <a:pt x="8" y="68"/>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76" name="Freeform 275"/>
              <p:cNvSpPr>
                <a:spLocks/>
              </p:cNvSpPr>
              <p:nvPr/>
            </p:nvSpPr>
            <p:spPr bwMode="auto">
              <a:xfrm>
                <a:off x="5271" y="1504"/>
                <a:ext cx="8" cy="26"/>
              </a:xfrm>
              <a:custGeom>
                <a:avLst/>
                <a:gdLst>
                  <a:gd name="T0" fmla="*/ 0 w 8"/>
                  <a:gd name="T1" fmla="*/ 0 h 26"/>
                  <a:gd name="T2" fmla="*/ 0 w 8"/>
                  <a:gd name="T3" fmla="*/ 0 h 26"/>
                  <a:gd name="T4" fmla="*/ 8 w 8"/>
                  <a:gd name="T5" fmla="*/ 17 h 26"/>
                  <a:gd name="T6" fmla="*/ 0 w 8"/>
                  <a:gd name="T7" fmla="*/ 26 h 26"/>
                  <a:gd name="T8" fmla="*/ 0 w 8"/>
                  <a:gd name="T9" fmla="*/ 0 h 26"/>
                  <a:gd name="T10" fmla="*/ 0 60000 65536"/>
                  <a:gd name="T11" fmla="*/ 0 60000 65536"/>
                  <a:gd name="T12" fmla="*/ 0 60000 65536"/>
                  <a:gd name="T13" fmla="*/ 0 60000 65536"/>
                  <a:gd name="T14" fmla="*/ 0 60000 65536"/>
                  <a:gd name="T15" fmla="*/ 0 w 8"/>
                  <a:gd name="T16" fmla="*/ 0 h 26"/>
                  <a:gd name="T17" fmla="*/ 8 w 8"/>
                  <a:gd name="T18" fmla="*/ 26 h 26"/>
                </a:gdLst>
                <a:ahLst/>
                <a:cxnLst>
                  <a:cxn ang="T10">
                    <a:pos x="T0" y="T1"/>
                  </a:cxn>
                  <a:cxn ang="T11">
                    <a:pos x="T2" y="T3"/>
                  </a:cxn>
                  <a:cxn ang="T12">
                    <a:pos x="T4" y="T5"/>
                  </a:cxn>
                  <a:cxn ang="T13">
                    <a:pos x="T6" y="T7"/>
                  </a:cxn>
                  <a:cxn ang="T14">
                    <a:pos x="T8" y="T9"/>
                  </a:cxn>
                </a:cxnLst>
                <a:rect l="T15" t="T16" r="T17" b="T18"/>
                <a:pathLst>
                  <a:path w="8" h="26">
                    <a:moveTo>
                      <a:pt x="0" y="0"/>
                    </a:moveTo>
                    <a:lnTo>
                      <a:pt x="0" y="0"/>
                    </a:lnTo>
                    <a:lnTo>
                      <a:pt x="8" y="17"/>
                    </a:lnTo>
                    <a:lnTo>
                      <a:pt x="0" y="26"/>
                    </a:lnTo>
                    <a:lnTo>
                      <a:pt x="0" y="0"/>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77" name="Freeform 276"/>
              <p:cNvSpPr>
                <a:spLocks/>
              </p:cNvSpPr>
              <p:nvPr/>
            </p:nvSpPr>
            <p:spPr bwMode="auto">
              <a:xfrm>
                <a:off x="5262" y="1513"/>
                <a:ext cx="9" cy="25"/>
              </a:xfrm>
              <a:custGeom>
                <a:avLst/>
                <a:gdLst>
                  <a:gd name="T0" fmla="*/ 0 w 9"/>
                  <a:gd name="T1" fmla="*/ 0 h 25"/>
                  <a:gd name="T2" fmla="*/ 9 w 9"/>
                  <a:gd name="T3" fmla="*/ 0 h 25"/>
                  <a:gd name="T4" fmla="*/ 9 w 9"/>
                  <a:gd name="T5" fmla="*/ 17 h 25"/>
                  <a:gd name="T6" fmla="*/ 0 w 9"/>
                  <a:gd name="T7" fmla="*/ 17 h 25"/>
                  <a:gd name="T8" fmla="*/ 0 w 9"/>
                  <a:gd name="T9" fmla="*/ 25 h 25"/>
                  <a:gd name="T10" fmla="*/ 0 w 9"/>
                  <a:gd name="T11" fmla="*/ 0 h 25"/>
                  <a:gd name="T12" fmla="*/ 0 60000 65536"/>
                  <a:gd name="T13" fmla="*/ 0 60000 65536"/>
                  <a:gd name="T14" fmla="*/ 0 60000 65536"/>
                  <a:gd name="T15" fmla="*/ 0 60000 65536"/>
                  <a:gd name="T16" fmla="*/ 0 60000 65536"/>
                  <a:gd name="T17" fmla="*/ 0 60000 65536"/>
                  <a:gd name="T18" fmla="*/ 0 w 9"/>
                  <a:gd name="T19" fmla="*/ 0 h 25"/>
                  <a:gd name="T20" fmla="*/ 9 w 9"/>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9" h="25">
                    <a:moveTo>
                      <a:pt x="0" y="0"/>
                    </a:moveTo>
                    <a:lnTo>
                      <a:pt x="9" y="0"/>
                    </a:lnTo>
                    <a:lnTo>
                      <a:pt x="9" y="17"/>
                    </a:lnTo>
                    <a:lnTo>
                      <a:pt x="0" y="17"/>
                    </a:lnTo>
                    <a:lnTo>
                      <a:pt x="0" y="25"/>
                    </a:lnTo>
                    <a:lnTo>
                      <a:pt x="0" y="0"/>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78" name="Freeform 277"/>
              <p:cNvSpPr>
                <a:spLocks/>
              </p:cNvSpPr>
              <p:nvPr/>
            </p:nvSpPr>
            <p:spPr bwMode="auto">
              <a:xfrm>
                <a:off x="4923" y="1623"/>
                <a:ext cx="127" cy="305"/>
              </a:xfrm>
              <a:custGeom>
                <a:avLst/>
                <a:gdLst>
                  <a:gd name="T0" fmla="*/ 0 w 127"/>
                  <a:gd name="T1" fmla="*/ 220 h 305"/>
                  <a:gd name="T2" fmla="*/ 0 w 127"/>
                  <a:gd name="T3" fmla="*/ 220 h 305"/>
                  <a:gd name="T4" fmla="*/ 8 w 127"/>
                  <a:gd name="T5" fmla="*/ 212 h 305"/>
                  <a:gd name="T6" fmla="*/ 8 w 127"/>
                  <a:gd name="T7" fmla="*/ 203 h 305"/>
                  <a:gd name="T8" fmla="*/ 25 w 127"/>
                  <a:gd name="T9" fmla="*/ 203 h 305"/>
                  <a:gd name="T10" fmla="*/ 34 w 127"/>
                  <a:gd name="T11" fmla="*/ 195 h 305"/>
                  <a:gd name="T12" fmla="*/ 25 w 127"/>
                  <a:gd name="T13" fmla="*/ 186 h 305"/>
                  <a:gd name="T14" fmla="*/ 34 w 127"/>
                  <a:gd name="T15" fmla="*/ 186 h 305"/>
                  <a:gd name="T16" fmla="*/ 34 w 127"/>
                  <a:gd name="T17" fmla="*/ 186 h 305"/>
                  <a:gd name="T18" fmla="*/ 42 w 127"/>
                  <a:gd name="T19" fmla="*/ 178 h 305"/>
                  <a:gd name="T20" fmla="*/ 50 w 127"/>
                  <a:gd name="T21" fmla="*/ 169 h 305"/>
                  <a:gd name="T22" fmla="*/ 59 w 127"/>
                  <a:gd name="T23" fmla="*/ 161 h 305"/>
                  <a:gd name="T24" fmla="*/ 59 w 127"/>
                  <a:gd name="T25" fmla="*/ 152 h 305"/>
                  <a:gd name="T26" fmla="*/ 42 w 127"/>
                  <a:gd name="T27" fmla="*/ 135 h 305"/>
                  <a:gd name="T28" fmla="*/ 34 w 127"/>
                  <a:gd name="T29" fmla="*/ 135 h 305"/>
                  <a:gd name="T30" fmla="*/ 34 w 127"/>
                  <a:gd name="T31" fmla="*/ 127 h 305"/>
                  <a:gd name="T32" fmla="*/ 25 w 127"/>
                  <a:gd name="T33" fmla="*/ 127 h 305"/>
                  <a:gd name="T34" fmla="*/ 17 w 127"/>
                  <a:gd name="T35" fmla="*/ 127 h 305"/>
                  <a:gd name="T36" fmla="*/ 17 w 127"/>
                  <a:gd name="T37" fmla="*/ 110 h 305"/>
                  <a:gd name="T38" fmla="*/ 8 w 127"/>
                  <a:gd name="T39" fmla="*/ 110 h 305"/>
                  <a:gd name="T40" fmla="*/ 8 w 127"/>
                  <a:gd name="T41" fmla="*/ 110 h 305"/>
                  <a:gd name="T42" fmla="*/ 0 w 127"/>
                  <a:gd name="T43" fmla="*/ 101 h 305"/>
                  <a:gd name="T44" fmla="*/ 8 w 127"/>
                  <a:gd name="T45" fmla="*/ 101 h 305"/>
                  <a:gd name="T46" fmla="*/ 0 w 127"/>
                  <a:gd name="T47" fmla="*/ 93 h 305"/>
                  <a:gd name="T48" fmla="*/ 0 w 127"/>
                  <a:gd name="T49" fmla="*/ 85 h 305"/>
                  <a:gd name="T50" fmla="*/ 8 w 127"/>
                  <a:gd name="T51" fmla="*/ 85 h 305"/>
                  <a:gd name="T52" fmla="*/ 8 w 127"/>
                  <a:gd name="T53" fmla="*/ 76 h 305"/>
                  <a:gd name="T54" fmla="*/ 8 w 127"/>
                  <a:gd name="T55" fmla="*/ 68 h 305"/>
                  <a:gd name="T56" fmla="*/ 8 w 127"/>
                  <a:gd name="T57" fmla="*/ 68 h 305"/>
                  <a:gd name="T58" fmla="*/ 0 w 127"/>
                  <a:gd name="T59" fmla="*/ 59 h 305"/>
                  <a:gd name="T60" fmla="*/ 8 w 127"/>
                  <a:gd name="T61" fmla="*/ 51 h 305"/>
                  <a:gd name="T62" fmla="*/ 8 w 127"/>
                  <a:gd name="T63" fmla="*/ 42 h 305"/>
                  <a:gd name="T64" fmla="*/ 8 w 127"/>
                  <a:gd name="T65" fmla="*/ 42 h 305"/>
                  <a:gd name="T66" fmla="*/ 17 w 127"/>
                  <a:gd name="T67" fmla="*/ 42 h 305"/>
                  <a:gd name="T68" fmla="*/ 17 w 127"/>
                  <a:gd name="T69" fmla="*/ 25 h 305"/>
                  <a:gd name="T70" fmla="*/ 17 w 127"/>
                  <a:gd name="T71" fmla="*/ 17 h 305"/>
                  <a:gd name="T72" fmla="*/ 25 w 127"/>
                  <a:gd name="T73" fmla="*/ 8 h 305"/>
                  <a:gd name="T74" fmla="*/ 67 w 127"/>
                  <a:gd name="T75" fmla="*/ 17 h 305"/>
                  <a:gd name="T76" fmla="*/ 84 w 127"/>
                  <a:gd name="T77" fmla="*/ 17 h 305"/>
                  <a:gd name="T78" fmla="*/ 118 w 127"/>
                  <a:gd name="T79" fmla="*/ 34 h 305"/>
                  <a:gd name="T80" fmla="*/ 118 w 127"/>
                  <a:gd name="T81" fmla="*/ 42 h 305"/>
                  <a:gd name="T82" fmla="*/ 110 w 127"/>
                  <a:gd name="T83" fmla="*/ 68 h 305"/>
                  <a:gd name="T84" fmla="*/ 101 w 127"/>
                  <a:gd name="T85" fmla="*/ 76 h 305"/>
                  <a:gd name="T86" fmla="*/ 101 w 127"/>
                  <a:gd name="T87" fmla="*/ 76 h 305"/>
                  <a:gd name="T88" fmla="*/ 93 w 127"/>
                  <a:gd name="T89" fmla="*/ 101 h 305"/>
                  <a:gd name="T90" fmla="*/ 101 w 127"/>
                  <a:gd name="T91" fmla="*/ 110 h 305"/>
                  <a:gd name="T92" fmla="*/ 127 w 127"/>
                  <a:gd name="T93" fmla="*/ 118 h 305"/>
                  <a:gd name="T94" fmla="*/ 127 w 127"/>
                  <a:gd name="T95" fmla="*/ 144 h 305"/>
                  <a:gd name="T96" fmla="*/ 127 w 127"/>
                  <a:gd name="T97" fmla="*/ 144 h 305"/>
                  <a:gd name="T98" fmla="*/ 118 w 127"/>
                  <a:gd name="T99" fmla="*/ 152 h 305"/>
                  <a:gd name="T100" fmla="*/ 127 w 127"/>
                  <a:gd name="T101" fmla="*/ 178 h 305"/>
                  <a:gd name="T102" fmla="*/ 127 w 127"/>
                  <a:gd name="T103" fmla="*/ 212 h 305"/>
                  <a:gd name="T104" fmla="*/ 118 w 127"/>
                  <a:gd name="T105" fmla="*/ 220 h 305"/>
                  <a:gd name="T106" fmla="*/ 110 w 127"/>
                  <a:gd name="T107" fmla="*/ 229 h 305"/>
                  <a:gd name="T108" fmla="*/ 110 w 127"/>
                  <a:gd name="T109" fmla="*/ 246 h 305"/>
                  <a:gd name="T110" fmla="*/ 93 w 127"/>
                  <a:gd name="T111" fmla="*/ 262 h 305"/>
                  <a:gd name="T112" fmla="*/ 84 w 127"/>
                  <a:gd name="T113" fmla="*/ 296 h 305"/>
                  <a:gd name="T114" fmla="*/ 84 w 127"/>
                  <a:gd name="T115" fmla="*/ 305 h 305"/>
                  <a:gd name="T116" fmla="*/ 76 w 127"/>
                  <a:gd name="T117" fmla="*/ 288 h 305"/>
                  <a:gd name="T118" fmla="*/ 59 w 127"/>
                  <a:gd name="T119" fmla="*/ 279 h 305"/>
                  <a:gd name="T120" fmla="*/ 17 w 127"/>
                  <a:gd name="T121" fmla="*/ 262 h 305"/>
                  <a:gd name="T122" fmla="*/ 0 w 127"/>
                  <a:gd name="T123" fmla="*/ 246 h 305"/>
                  <a:gd name="T124" fmla="*/ 0 w 127"/>
                  <a:gd name="T125" fmla="*/ 229 h 3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27"/>
                  <a:gd name="T190" fmla="*/ 0 h 305"/>
                  <a:gd name="T191" fmla="*/ 127 w 127"/>
                  <a:gd name="T192" fmla="*/ 305 h 30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27" h="305">
                    <a:moveTo>
                      <a:pt x="0" y="229"/>
                    </a:moveTo>
                    <a:lnTo>
                      <a:pt x="0" y="220"/>
                    </a:lnTo>
                    <a:lnTo>
                      <a:pt x="8" y="212"/>
                    </a:lnTo>
                    <a:lnTo>
                      <a:pt x="8" y="203"/>
                    </a:lnTo>
                    <a:lnTo>
                      <a:pt x="17" y="203"/>
                    </a:lnTo>
                    <a:lnTo>
                      <a:pt x="25" y="203"/>
                    </a:lnTo>
                    <a:lnTo>
                      <a:pt x="25" y="195"/>
                    </a:lnTo>
                    <a:lnTo>
                      <a:pt x="34" y="195"/>
                    </a:lnTo>
                    <a:lnTo>
                      <a:pt x="25" y="186"/>
                    </a:lnTo>
                    <a:lnTo>
                      <a:pt x="34" y="186"/>
                    </a:lnTo>
                    <a:lnTo>
                      <a:pt x="34" y="178"/>
                    </a:lnTo>
                    <a:lnTo>
                      <a:pt x="42" y="178"/>
                    </a:lnTo>
                    <a:lnTo>
                      <a:pt x="42" y="169"/>
                    </a:lnTo>
                    <a:lnTo>
                      <a:pt x="50" y="169"/>
                    </a:lnTo>
                    <a:lnTo>
                      <a:pt x="50" y="161"/>
                    </a:lnTo>
                    <a:lnTo>
                      <a:pt x="59" y="161"/>
                    </a:lnTo>
                    <a:lnTo>
                      <a:pt x="59" y="152"/>
                    </a:lnTo>
                    <a:lnTo>
                      <a:pt x="50" y="144"/>
                    </a:lnTo>
                    <a:lnTo>
                      <a:pt x="42" y="135"/>
                    </a:lnTo>
                    <a:lnTo>
                      <a:pt x="34" y="135"/>
                    </a:lnTo>
                    <a:lnTo>
                      <a:pt x="34" y="127"/>
                    </a:lnTo>
                    <a:lnTo>
                      <a:pt x="25" y="127"/>
                    </a:lnTo>
                    <a:lnTo>
                      <a:pt x="17" y="127"/>
                    </a:lnTo>
                    <a:lnTo>
                      <a:pt x="17" y="118"/>
                    </a:lnTo>
                    <a:lnTo>
                      <a:pt x="17" y="110"/>
                    </a:lnTo>
                    <a:lnTo>
                      <a:pt x="8" y="110"/>
                    </a:lnTo>
                    <a:lnTo>
                      <a:pt x="0" y="101"/>
                    </a:lnTo>
                    <a:lnTo>
                      <a:pt x="8" y="101"/>
                    </a:lnTo>
                    <a:lnTo>
                      <a:pt x="0" y="93"/>
                    </a:lnTo>
                    <a:lnTo>
                      <a:pt x="0" y="85"/>
                    </a:lnTo>
                    <a:lnTo>
                      <a:pt x="8" y="85"/>
                    </a:lnTo>
                    <a:lnTo>
                      <a:pt x="8" y="76"/>
                    </a:lnTo>
                    <a:lnTo>
                      <a:pt x="8" y="68"/>
                    </a:lnTo>
                    <a:lnTo>
                      <a:pt x="0" y="59"/>
                    </a:lnTo>
                    <a:lnTo>
                      <a:pt x="8" y="51"/>
                    </a:lnTo>
                    <a:lnTo>
                      <a:pt x="8" y="42"/>
                    </a:lnTo>
                    <a:lnTo>
                      <a:pt x="17" y="42"/>
                    </a:lnTo>
                    <a:lnTo>
                      <a:pt x="8" y="42"/>
                    </a:lnTo>
                    <a:lnTo>
                      <a:pt x="17" y="42"/>
                    </a:lnTo>
                    <a:lnTo>
                      <a:pt x="17" y="34"/>
                    </a:lnTo>
                    <a:lnTo>
                      <a:pt x="17" y="25"/>
                    </a:lnTo>
                    <a:lnTo>
                      <a:pt x="17" y="17"/>
                    </a:lnTo>
                    <a:lnTo>
                      <a:pt x="25" y="8"/>
                    </a:lnTo>
                    <a:lnTo>
                      <a:pt x="34" y="0"/>
                    </a:lnTo>
                    <a:lnTo>
                      <a:pt x="67" y="17"/>
                    </a:lnTo>
                    <a:lnTo>
                      <a:pt x="76" y="17"/>
                    </a:lnTo>
                    <a:lnTo>
                      <a:pt x="84" y="17"/>
                    </a:lnTo>
                    <a:lnTo>
                      <a:pt x="118" y="25"/>
                    </a:lnTo>
                    <a:lnTo>
                      <a:pt x="118" y="34"/>
                    </a:lnTo>
                    <a:lnTo>
                      <a:pt x="118" y="42"/>
                    </a:lnTo>
                    <a:lnTo>
                      <a:pt x="110" y="59"/>
                    </a:lnTo>
                    <a:lnTo>
                      <a:pt x="110" y="68"/>
                    </a:lnTo>
                    <a:lnTo>
                      <a:pt x="101" y="76"/>
                    </a:lnTo>
                    <a:lnTo>
                      <a:pt x="101" y="68"/>
                    </a:lnTo>
                    <a:lnTo>
                      <a:pt x="101" y="76"/>
                    </a:lnTo>
                    <a:lnTo>
                      <a:pt x="101" y="85"/>
                    </a:lnTo>
                    <a:lnTo>
                      <a:pt x="93" y="101"/>
                    </a:lnTo>
                    <a:lnTo>
                      <a:pt x="101" y="110"/>
                    </a:lnTo>
                    <a:lnTo>
                      <a:pt x="110" y="101"/>
                    </a:lnTo>
                    <a:lnTo>
                      <a:pt x="127" y="118"/>
                    </a:lnTo>
                    <a:lnTo>
                      <a:pt x="127" y="144"/>
                    </a:lnTo>
                    <a:lnTo>
                      <a:pt x="127" y="152"/>
                    </a:lnTo>
                    <a:lnTo>
                      <a:pt x="118" y="152"/>
                    </a:lnTo>
                    <a:lnTo>
                      <a:pt x="127" y="152"/>
                    </a:lnTo>
                    <a:lnTo>
                      <a:pt x="127" y="178"/>
                    </a:lnTo>
                    <a:lnTo>
                      <a:pt x="127" y="195"/>
                    </a:lnTo>
                    <a:lnTo>
                      <a:pt x="127" y="212"/>
                    </a:lnTo>
                    <a:lnTo>
                      <a:pt x="118" y="220"/>
                    </a:lnTo>
                    <a:lnTo>
                      <a:pt x="110" y="220"/>
                    </a:lnTo>
                    <a:lnTo>
                      <a:pt x="110" y="229"/>
                    </a:lnTo>
                    <a:lnTo>
                      <a:pt x="110" y="237"/>
                    </a:lnTo>
                    <a:lnTo>
                      <a:pt x="110" y="246"/>
                    </a:lnTo>
                    <a:lnTo>
                      <a:pt x="93" y="262"/>
                    </a:lnTo>
                    <a:lnTo>
                      <a:pt x="101" y="262"/>
                    </a:lnTo>
                    <a:lnTo>
                      <a:pt x="84" y="296"/>
                    </a:lnTo>
                    <a:lnTo>
                      <a:pt x="84" y="305"/>
                    </a:lnTo>
                    <a:lnTo>
                      <a:pt x="76" y="305"/>
                    </a:lnTo>
                    <a:lnTo>
                      <a:pt x="76" y="288"/>
                    </a:lnTo>
                    <a:lnTo>
                      <a:pt x="67" y="279"/>
                    </a:lnTo>
                    <a:lnTo>
                      <a:pt x="59" y="279"/>
                    </a:lnTo>
                    <a:lnTo>
                      <a:pt x="50" y="288"/>
                    </a:lnTo>
                    <a:lnTo>
                      <a:pt x="17" y="262"/>
                    </a:lnTo>
                    <a:lnTo>
                      <a:pt x="0" y="254"/>
                    </a:lnTo>
                    <a:lnTo>
                      <a:pt x="0" y="246"/>
                    </a:lnTo>
                    <a:lnTo>
                      <a:pt x="0" y="237"/>
                    </a:lnTo>
                    <a:lnTo>
                      <a:pt x="0" y="229"/>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79" name="Freeform 278"/>
              <p:cNvSpPr>
                <a:spLocks/>
              </p:cNvSpPr>
              <p:nvPr/>
            </p:nvSpPr>
            <p:spPr bwMode="auto">
              <a:xfrm>
                <a:off x="3725" y="1741"/>
                <a:ext cx="314" cy="543"/>
              </a:xfrm>
              <a:custGeom>
                <a:avLst/>
                <a:gdLst>
                  <a:gd name="T0" fmla="*/ 170 w 314"/>
                  <a:gd name="T1" fmla="*/ 475 h 543"/>
                  <a:gd name="T2" fmla="*/ 161 w 314"/>
                  <a:gd name="T3" fmla="*/ 483 h 543"/>
                  <a:gd name="T4" fmla="*/ 161 w 314"/>
                  <a:gd name="T5" fmla="*/ 492 h 543"/>
                  <a:gd name="T6" fmla="*/ 153 w 314"/>
                  <a:gd name="T7" fmla="*/ 500 h 543"/>
                  <a:gd name="T8" fmla="*/ 144 w 314"/>
                  <a:gd name="T9" fmla="*/ 517 h 543"/>
                  <a:gd name="T10" fmla="*/ 144 w 314"/>
                  <a:gd name="T11" fmla="*/ 509 h 543"/>
                  <a:gd name="T12" fmla="*/ 127 w 314"/>
                  <a:gd name="T13" fmla="*/ 500 h 543"/>
                  <a:gd name="T14" fmla="*/ 102 w 314"/>
                  <a:gd name="T15" fmla="*/ 509 h 543"/>
                  <a:gd name="T16" fmla="*/ 93 w 314"/>
                  <a:gd name="T17" fmla="*/ 526 h 543"/>
                  <a:gd name="T18" fmla="*/ 68 w 314"/>
                  <a:gd name="T19" fmla="*/ 517 h 543"/>
                  <a:gd name="T20" fmla="*/ 51 w 314"/>
                  <a:gd name="T21" fmla="*/ 517 h 543"/>
                  <a:gd name="T22" fmla="*/ 43 w 314"/>
                  <a:gd name="T23" fmla="*/ 517 h 543"/>
                  <a:gd name="T24" fmla="*/ 26 w 314"/>
                  <a:gd name="T25" fmla="*/ 526 h 543"/>
                  <a:gd name="T26" fmla="*/ 17 w 314"/>
                  <a:gd name="T27" fmla="*/ 534 h 543"/>
                  <a:gd name="T28" fmla="*/ 9 w 314"/>
                  <a:gd name="T29" fmla="*/ 534 h 543"/>
                  <a:gd name="T30" fmla="*/ 0 w 314"/>
                  <a:gd name="T31" fmla="*/ 526 h 543"/>
                  <a:gd name="T32" fmla="*/ 9 w 314"/>
                  <a:gd name="T33" fmla="*/ 517 h 543"/>
                  <a:gd name="T34" fmla="*/ 0 w 314"/>
                  <a:gd name="T35" fmla="*/ 517 h 543"/>
                  <a:gd name="T36" fmla="*/ 0 w 314"/>
                  <a:gd name="T37" fmla="*/ 509 h 543"/>
                  <a:gd name="T38" fmla="*/ 0 w 314"/>
                  <a:gd name="T39" fmla="*/ 500 h 543"/>
                  <a:gd name="T40" fmla="*/ 9 w 314"/>
                  <a:gd name="T41" fmla="*/ 483 h 543"/>
                  <a:gd name="T42" fmla="*/ 9 w 314"/>
                  <a:gd name="T43" fmla="*/ 475 h 543"/>
                  <a:gd name="T44" fmla="*/ 17 w 314"/>
                  <a:gd name="T45" fmla="*/ 475 h 543"/>
                  <a:gd name="T46" fmla="*/ 26 w 314"/>
                  <a:gd name="T47" fmla="*/ 450 h 543"/>
                  <a:gd name="T48" fmla="*/ 34 w 314"/>
                  <a:gd name="T49" fmla="*/ 441 h 543"/>
                  <a:gd name="T50" fmla="*/ 34 w 314"/>
                  <a:gd name="T51" fmla="*/ 424 h 543"/>
                  <a:gd name="T52" fmla="*/ 51 w 314"/>
                  <a:gd name="T53" fmla="*/ 407 h 543"/>
                  <a:gd name="T54" fmla="*/ 43 w 314"/>
                  <a:gd name="T55" fmla="*/ 390 h 543"/>
                  <a:gd name="T56" fmla="*/ 34 w 314"/>
                  <a:gd name="T57" fmla="*/ 382 h 543"/>
                  <a:gd name="T58" fmla="*/ 26 w 314"/>
                  <a:gd name="T59" fmla="*/ 365 h 543"/>
                  <a:gd name="T60" fmla="*/ 34 w 314"/>
                  <a:gd name="T61" fmla="*/ 356 h 543"/>
                  <a:gd name="T62" fmla="*/ 34 w 314"/>
                  <a:gd name="T63" fmla="*/ 339 h 543"/>
                  <a:gd name="T64" fmla="*/ 34 w 314"/>
                  <a:gd name="T65" fmla="*/ 297 h 543"/>
                  <a:gd name="T66" fmla="*/ 26 w 314"/>
                  <a:gd name="T67" fmla="*/ 153 h 543"/>
                  <a:gd name="T68" fmla="*/ 9 w 314"/>
                  <a:gd name="T69" fmla="*/ 26 h 543"/>
                  <a:gd name="T70" fmla="*/ 43 w 314"/>
                  <a:gd name="T71" fmla="*/ 34 h 543"/>
                  <a:gd name="T72" fmla="*/ 153 w 314"/>
                  <a:gd name="T73" fmla="*/ 9 h 543"/>
                  <a:gd name="T74" fmla="*/ 263 w 314"/>
                  <a:gd name="T75" fmla="*/ 0 h 543"/>
                  <a:gd name="T76" fmla="*/ 280 w 314"/>
                  <a:gd name="T77" fmla="*/ 60 h 543"/>
                  <a:gd name="T78" fmla="*/ 289 w 314"/>
                  <a:gd name="T79" fmla="*/ 144 h 543"/>
                  <a:gd name="T80" fmla="*/ 297 w 314"/>
                  <a:gd name="T81" fmla="*/ 255 h 543"/>
                  <a:gd name="T82" fmla="*/ 306 w 314"/>
                  <a:gd name="T83" fmla="*/ 339 h 543"/>
                  <a:gd name="T84" fmla="*/ 306 w 314"/>
                  <a:gd name="T85" fmla="*/ 348 h 543"/>
                  <a:gd name="T86" fmla="*/ 306 w 314"/>
                  <a:gd name="T87" fmla="*/ 365 h 543"/>
                  <a:gd name="T88" fmla="*/ 314 w 314"/>
                  <a:gd name="T89" fmla="*/ 373 h 543"/>
                  <a:gd name="T90" fmla="*/ 280 w 314"/>
                  <a:gd name="T91" fmla="*/ 390 h 543"/>
                  <a:gd name="T92" fmla="*/ 255 w 314"/>
                  <a:gd name="T93" fmla="*/ 390 h 543"/>
                  <a:gd name="T94" fmla="*/ 255 w 314"/>
                  <a:gd name="T95" fmla="*/ 416 h 543"/>
                  <a:gd name="T96" fmla="*/ 238 w 314"/>
                  <a:gd name="T97" fmla="*/ 450 h 543"/>
                  <a:gd name="T98" fmla="*/ 221 w 314"/>
                  <a:gd name="T99" fmla="*/ 458 h 543"/>
                  <a:gd name="T100" fmla="*/ 204 w 314"/>
                  <a:gd name="T101" fmla="*/ 492 h 543"/>
                  <a:gd name="T102" fmla="*/ 178 w 314"/>
                  <a:gd name="T103" fmla="*/ 492 h 543"/>
                  <a:gd name="T104" fmla="*/ 170 w 314"/>
                  <a:gd name="T105" fmla="*/ 475 h 54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14"/>
                  <a:gd name="T160" fmla="*/ 0 h 543"/>
                  <a:gd name="T161" fmla="*/ 314 w 314"/>
                  <a:gd name="T162" fmla="*/ 543 h 54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14" h="543">
                    <a:moveTo>
                      <a:pt x="170" y="475"/>
                    </a:moveTo>
                    <a:lnTo>
                      <a:pt x="170" y="466"/>
                    </a:lnTo>
                    <a:lnTo>
                      <a:pt x="161" y="466"/>
                    </a:lnTo>
                    <a:lnTo>
                      <a:pt x="161" y="475"/>
                    </a:lnTo>
                    <a:lnTo>
                      <a:pt x="170" y="475"/>
                    </a:lnTo>
                    <a:lnTo>
                      <a:pt x="161" y="483"/>
                    </a:lnTo>
                    <a:lnTo>
                      <a:pt x="161" y="492"/>
                    </a:lnTo>
                    <a:lnTo>
                      <a:pt x="153" y="492"/>
                    </a:lnTo>
                    <a:lnTo>
                      <a:pt x="153" y="500"/>
                    </a:lnTo>
                    <a:lnTo>
                      <a:pt x="153" y="509"/>
                    </a:lnTo>
                    <a:lnTo>
                      <a:pt x="144" y="509"/>
                    </a:lnTo>
                    <a:lnTo>
                      <a:pt x="144" y="517"/>
                    </a:lnTo>
                    <a:lnTo>
                      <a:pt x="144" y="509"/>
                    </a:lnTo>
                    <a:lnTo>
                      <a:pt x="136" y="509"/>
                    </a:lnTo>
                    <a:lnTo>
                      <a:pt x="127" y="500"/>
                    </a:lnTo>
                    <a:lnTo>
                      <a:pt x="119" y="500"/>
                    </a:lnTo>
                    <a:lnTo>
                      <a:pt x="119" y="509"/>
                    </a:lnTo>
                    <a:lnTo>
                      <a:pt x="110" y="509"/>
                    </a:lnTo>
                    <a:lnTo>
                      <a:pt x="102" y="509"/>
                    </a:lnTo>
                    <a:lnTo>
                      <a:pt x="102" y="517"/>
                    </a:lnTo>
                    <a:lnTo>
                      <a:pt x="102" y="526"/>
                    </a:lnTo>
                    <a:lnTo>
                      <a:pt x="93" y="526"/>
                    </a:lnTo>
                    <a:lnTo>
                      <a:pt x="85" y="526"/>
                    </a:lnTo>
                    <a:lnTo>
                      <a:pt x="85" y="517"/>
                    </a:lnTo>
                    <a:lnTo>
                      <a:pt x="76" y="517"/>
                    </a:lnTo>
                    <a:lnTo>
                      <a:pt x="68" y="517"/>
                    </a:lnTo>
                    <a:lnTo>
                      <a:pt x="59" y="517"/>
                    </a:lnTo>
                    <a:lnTo>
                      <a:pt x="43" y="509"/>
                    </a:lnTo>
                    <a:lnTo>
                      <a:pt x="43" y="517"/>
                    </a:lnTo>
                    <a:lnTo>
                      <a:pt x="51" y="517"/>
                    </a:lnTo>
                    <a:lnTo>
                      <a:pt x="51" y="526"/>
                    </a:lnTo>
                    <a:lnTo>
                      <a:pt x="43" y="526"/>
                    </a:lnTo>
                    <a:lnTo>
                      <a:pt x="43" y="517"/>
                    </a:lnTo>
                    <a:lnTo>
                      <a:pt x="34" y="517"/>
                    </a:lnTo>
                    <a:lnTo>
                      <a:pt x="26" y="526"/>
                    </a:lnTo>
                    <a:lnTo>
                      <a:pt x="17" y="517"/>
                    </a:lnTo>
                    <a:lnTo>
                      <a:pt x="17" y="526"/>
                    </a:lnTo>
                    <a:lnTo>
                      <a:pt x="17" y="534"/>
                    </a:lnTo>
                    <a:lnTo>
                      <a:pt x="17" y="543"/>
                    </a:lnTo>
                    <a:lnTo>
                      <a:pt x="9" y="534"/>
                    </a:lnTo>
                    <a:lnTo>
                      <a:pt x="0" y="534"/>
                    </a:lnTo>
                    <a:lnTo>
                      <a:pt x="9" y="534"/>
                    </a:lnTo>
                    <a:lnTo>
                      <a:pt x="0" y="526"/>
                    </a:lnTo>
                    <a:lnTo>
                      <a:pt x="9" y="526"/>
                    </a:lnTo>
                    <a:lnTo>
                      <a:pt x="9" y="517"/>
                    </a:lnTo>
                    <a:lnTo>
                      <a:pt x="0" y="517"/>
                    </a:lnTo>
                    <a:lnTo>
                      <a:pt x="9" y="517"/>
                    </a:lnTo>
                    <a:lnTo>
                      <a:pt x="0" y="509"/>
                    </a:lnTo>
                    <a:lnTo>
                      <a:pt x="0" y="500"/>
                    </a:lnTo>
                    <a:lnTo>
                      <a:pt x="9" y="500"/>
                    </a:lnTo>
                    <a:lnTo>
                      <a:pt x="0" y="500"/>
                    </a:lnTo>
                    <a:lnTo>
                      <a:pt x="9" y="492"/>
                    </a:lnTo>
                    <a:lnTo>
                      <a:pt x="9" y="483"/>
                    </a:lnTo>
                    <a:lnTo>
                      <a:pt x="9" y="475"/>
                    </a:lnTo>
                    <a:lnTo>
                      <a:pt x="9" y="466"/>
                    </a:lnTo>
                    <a:lnTo>
                      <a:pt x="9" y="475"/>
                    </a:lnTo>
                    <a:lnTo>
                      <a:pt x="17" y="466"/>
                    </a:lnTo>
                    <a:lnTo>
                      <a:pt x="17" y="475"/>
                    </a:lnTo>
                    <a:lnTo>
                      <a:pt x="17" y="466"/>
                    </a:lnTo>
                    <a:lnTo>
                      <a:pt x="26" y="458"/>
                    </a:lnTo>
                    <a:lnTo>
                      <a:pt x="26" y="450"/>
                    </a:lnTo>
                    <a:lnTo>
                      <a:pt x="34" y="450"/>
                    </a:lnTo>
                    <a:lnTo>
                      <a:pt x="34" y="441"/>
                    </a:lnTo>
                    <a:lnTo>
                      <a:pt x="34" y="433"/>
                    </a:lnTo>
                    <a:lnTo>
                      <a:pt x="34" y="424"/>
                    </a:lnTo>
                    <a:lnTo>
                      <a:pt x="43" y="424"/>
                    </a:lnTo>
                    <a:lnTo>
                      <a:pt x="43" y="416"/>
                    </a:lnTo>
                    <a:lnTo>
                      <a:pt x="51" y="407"/>
                    </a:lnTo>
                    <a:lnTo>
                      <a:pt x="43" y="407"/>
                    </a:lnTo>
                    <a:lnTo>
                      <a:pt x="43" y="399"/>
                    </a:lnTo>
                    <a:lnTo>
                      <a:pt x="43" y="390"/>
                    </a:lnTo>
                    <a:lnTo>
                      <a:pt x="43" y="382"/>
                    </a:lnTo>
                    <a:lnTo>
                      <a:pt x="34" y="382"/>
                    </a:lnTo>
                    <a:lnTo>
                      <a:pt x="34" y="373"/>
                    </a:lnTo>
                    <a:lnTo>
                      <a:pt x="34" y="365"/>
                    </a:lnTo>
                    <a:lnTo>
                      <a:pt x="26" y="365"/>
                    </a:lnTo>
                    <a:lnTo>
                      <a:pt x="26" y="356"/>
                    </a:lnTo>
                    <a:lnTo>
                      <a:pt x="34" y="356"/>
                    </a:lnTo>
                    <a:lnTo>
                      <a:pt x="34" y="348"/>
                    </a:lnTo>
                    <a:lnTo>
                      <a:pt x="34" y="339"/>
                    </a:lnTo>
                    <a:lnTo>
                      <a:pt x="26" y="339"/>
                    </a:lnTo>
                    <a:lnTo>
                      <a:pt x="34" y="331"/>
                    </a:lnTo>
                    <a:lnTo>
                      <a:pt x="34" y="314"/>
                    </a:lnTo>
                    <a:lnTo>
                      <a:pt x="34" y="297"/>
                    </a:lnTo>
                    <a:lnTo>
                      <a:pt x="34" y="263"/>
                    </a:lnTo>
                    <a:lnTo>
                      <a:pt x="26" y="229"/>
                    </a:lnTo>
                    <a:lnTo>
                      <a:pt x="26" y="187"/>
                    </a:lnTo>
                    <a:lnTo>
                      <a:pt x="26" y="153"/>
                    </a:lnTo>
                    <a:lnTo>
                      <a:pt x="17" y="119"/>
                    </a:lnTo>
                    <a:lnTo>
                      <a:pt x="17" y="102"/>
                    </a:lnTo>
                    <a:lnTo>
                      <a:pt x="17" y="85"/>
                    </a:lnTo>
                    <a:lnTo>
                      <a:pt x="17" y="60"/>
                    </a:lnTo>
                    <a:lnTo>
                      <a:pt x="9" y="26"/>
                    </a:lnTo>
                    <a:lnTo>
                      <a:pt x="17" y="34"/>
                    </a:lnTo>
                    <a:lnTo>
                      <a:pt x="26" y="34"/>
                    </a:lnTo>
                    <a:lnTo>
                      <a:pt x="17" y="34"/>
                    </a:lnTo>
                    <a:lnTo>
                      <a:pt x="26" y="34"/>
                    </a:lnTo>
                    <a:lnTo>
                      <a:pt x="43" y="34"/>
                    </a:lnTo>
                    <a:lnTo>
                      <a:pt x="68" y="26"/>
                    </a:lnTo>
                    <a:lnTo>
                      <a:pt x="76" y="17"/>
                    </a:lnTo>
                    <a:lnTo>
                      <a:pt x="102" y="17"/>
                    </a:lnTo>
                    <a:lnTo>
                      <a:pt x="136" y="9"/>
                    </a:lnTo>
                    <a:lnTo>
                      <a:pt x="153" y="9"/>
                    </a:lnTo>
                    <a:lnTo>
                      <a:pt x="178" y="9"/>
                    </a:lnTo>
                    <a:lnTo>
                      <a:pt x="187" y="9"/>
                    </a:lnTo>
                    <a:lnTo>
                      <a:pt x="221" y="0"/>
                    </a:lnTo>
                    <a:lnTo>
                      <a:pt x="229" y="0"/>
                    </a:lnTo>
                    <a:lnTo>
                      <a:pt x="263" y="0"/>
                    </a:lnTo>
                    <a:lnTo>
                      <a:pt x="272" y="0"/>
                    </a:lnTo>
                    <a:lnTo>
                      <a:pt x="272" y="26"/>
                    </a:lnTo>
                    <a:lnTo>
                      <a:pt x="272" y="43"/>
                    </a:lnTo>
                    <a:lnTo>
                      <a:pt x="280" y="60"/>
                    </a:lnTo>
                    <a:lnTo>
                      <a:pt x="280" y="94"/>
                    </a:lnTo>
                    <a:lnTo>
                      <a:pt x="280" y="102"/>
                    </a:lnTo>
                    <a:lnTo>
                      <a:pt x="289" y="128"/>
                    </a:lnTo>
                    <a:lnTo>
                      <a:pt x="289" y="144"/>
                    </a:lnTo>
                    <a:lnTo>
                      <a:pt x="289" y="178"/>
                    </a:lnTo>
                    <a:lnTo>
                      <a:pt x="297" y="221"/>
                    </a:lnTo>
                    <a:lnTo>
                      <a:pt x="297" y="229"/>
                    </a:lnTo>
                    <a:lnTo>
                      <a:pt x="297" y="255"/>
                    </a:lnTo>
                    <a:lnTo>
                      <a:pt x="297" y="280"/>
                    </a:lnTo>
                    <a:lnTo>
                      <a:pt x="306" y="280"/>
                    </a:lnTo>
                    <a:lnTo>
                      <a:pt x="306" y="314"/>
                    </a:lnTo>
                    <a:lnTo>
                      <a:pt x="306" y="339"/>
                    </a:lnTo>
                    <a:lnTo>
                      <a:pt x="297" y="339"/>
                    </a:lnTo>
                    <a:lnTo>
                      <a:pt x="297" y="348"/>
                    </a:lnTo>
                    <a:lnTo>
                      <a:pt x="306" y="348"/>
                    </a:lnTo>
                    <a:lnTo>
                      <a:pt x="306" y="356"/>
                    </a:lnTo>
                    <a:lnTo>
                      <a:pt x="306" y="365"/>
                    </a:lnTo>
                    <a:lnTo>
                      <a:pt x="314" y="365"/>
                    </a:lnTo>
                    <a:lnTo>
                      <a:pt x="314" y="373"/>
                    </a:lnTo>
                    <a:lnTo>
                      <a:pt x="297" y="382"/>
                    </a:lnTo>
                    <a:lnTo>
                      <a:pt x="289" y="382"/>
                    </a:lnTo>
                    <a:lnTo>
                      <a:pt x="280" y="390"/>
                    </a:lnTo>
                    <a:lnTo>
                      <a:pt x="272" y="390"/>
                    </a:lnTo>
                    <a:lnTo>
                      <a:pt x="263" y="390"/>
                    </a:lnTo>
                    <a:lnTo>
                      <a:pt x="255" y="390"/>
                    </a:lnTo>
                    <a:lnTo>
                      <a:pt x="255" y="399"/>
                    </a:lnTo>
                    <a:lnTo>
                      <a:pt x="255" y="407"/>
                    </a:lnTo>
                    <a:lnTo>
                      <a:pt x="255" y="416"/>
                    </a:lnTo>
                    <a:lnTo>
                      <a:pt x="246" y="424"/>
                    </a:lnTo>
                    <a:lnTo>
                      <a:pt x="238" y="433"/>
                    </a:lnTo>
                    <a:lnTo>
                      <a:pt x="238" y="441"/>
                    </a:lnTo>
                    <a:lnTo>
                      <a:pt x="238" y="450"/>
                    </a:lnTo>
                    <a:lnTo>
                      <a:pt x="229" y="458"/>
                    </a:lnTo>
                    <a:lnTo>
                      <a:pt x="221" y="450"/>
                    </a:lnTo>
                    <a:lnTo>
                      <a:pt x="221" y="458"/>
                    </a:lnTo>
                    <a:lnTo>
                      <a:pt x="212" y="466"/>
                    </a:lnTo>
                    <a:lnTo>
                      <a:pt x="212" y="483"/>
                    </a:lnTo>
                    <a:lnTo>
                      <a:pt x="212" y="492"/>
                    </a:lnTo>
                    <a:lnTo>
                      <a:pt x="204" y="492"/>
                    </a:lnTo>
                    <a:lnTo>
                      <a:pt x="195" y="492"/>
                    </a:lnTo>
                    <a:lnTo>
                      <a:pt x="187" y="492"/>
                    </a:lnTo>
                    <a:lnTo>
                      <a:pt x="178" y="492"/>
                    </a:lnTo>
                    <a:lnTo>
                      <a:pt x="178" y="483"/>
                    </a:lnTo>
                    <a:lnTo>
                      <a:pt x="178" y="475"/>
                    </a:lnTo>
                    <a:lnTo>
                      <a:pt x="170" y="475"/>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80" name="Freeform 279"/>
              <p:cNvSpPr>
                <a:spLocks/>
              </p:cNvSpPr>
              <p:nvPr/>
            </p:nvSpPr>
            <p:spPr bwMode="auto">
              <a:xfrm>
                <a:off x="583" y="1487"/>
                <a:ext cx="645" cy="992"/>
              </a:xfrm>
              <a:custGeom>
                <a:avLst/>
                <a:gdLst>
                  <a:gd name="T0" fmla="*/ 51 w 645"/>
                  <a:gd name="T1" fmla="*/ 449 h 992"/>
                  <a:gd name="T2" fmla="*/ 8 w 645"/>
                  <a:gd name="T3" fmla="*/ 382 h 992"/>
                  <a:gd name="T4" fmla="*/ 0 w 645"/>
                  <a:gd name="T5" fmla="*/ 365 h 992"/>
                  <a:gd name="T6" fmla="*/ 0 w 645"/>
                  <a:gd name="T7" fmla="*/ 348 h 992"/>
                  <a:gd name="T8" fmla="*/ 17 w 645"/>
                  <a:gd name="T9" fmla="*/ 314 h 992"/>
                  <a:gd name="T10" fmla="*/ 68 w 645"/>
                  <a:gd name="T11" fmla="*/ 102 h 992"/>
                  <a:gd name="T12" fmla="*/ 153 w 645"/>
                  <a:gd name="T13" fmla="*/ 9 h 992"/>
                  <a:gd name="T14" fmla="*/ 263 w 645"/>
                  <a:gd name="T15" fmla="*/ 34 h 992"/>
                  <a:gd name="T16" fmla="*/ 373 w 645"/>
                  <a:gd name="T17" fmla="*/ 60 h 992"/>
                  <a:gd name="T18" fmla="*/ 552 w 645"/>
                  <a:gd name="T19" fmla="*/ 102 h 992"/>
                  <a:gd name="T20" fmla="*/ 645 w 645"/>
                  <a:gd name="T21" fmla="*/ 119 h 992"/>
                  <a:gd name="T22" fmla="*/ 603 w 645"/>
                  <a:gd name="T23" fmla="*/ 356 h 992"/>
                  <a:gd name="T24" fmla="*/ 586 w 645"/>
                  <a:gd name="T25" fmla="*/ 432 h 992"/>
                  <a:gd name="T26" fmla="*/ 560 w 645"/>
                  <a:gd name="T27" fmla="*/ 551 h 992"/>
                  <a:gd name="T28" fmla="*/ 535 w 645"/>
                  <a:gd name="T29" fmla="*/ 678 h 992"/>
                  <a:gd name="T30" fmla="*/ 518 w 645"/>
                  <a:gd name="T31" fmla="*/ 771 h 992"/>
                  <a:gd name="T32" fmla="*/ 501 w 645"/>
                  <a:gd name="T33" fmla="*/ 856 h 992"/>
                  <a:gd name="T34" fmla="*/ 492 w 645"/>
                  <a:gd name="T35" fmla="*/ 873 h 992"/>
                  <a:gd name="T36" fmla="*/ 484 w 645"/>
                  <a:gd name="T37" fmla="*/ 873 h 992"/>
                  <a:gd name="T38" fmla="*/ 475 w 645"/>
                  <a:gd name="T39" fmla="*/ 864 h 992"/>
                  <a:gd name="T40" fmla="*/ 475 w 645"/>
                  <a:gd name="T41" fmla="*/ 856 h 992"/>
                  <a:gd name="T42" fmla="*/ 467 w 645"/>
                  <a:gd name="T43" fmla="*/ 856 h 992"/>
                  <a:gd name="T44" fmla="*/ 458 w 645"/>
                  <a:gd name="T45" fmla="*/ 848 h 992"/>
                  <a:gd name="T46" fmla="*/ 441 w 645"/>
                  <a:gd name="T47" fmla="*/ 848 h 992"/>
                  <a:gd name="T48" fmla="*/ 433 w 645"/>
                  <a:gd name="T49" fmla="*/ 856 h 992"/>
                  <a:gd name="T50" fmla="*/ 433 w 645"/>
                  <a:gd name="T51" fmla="*/ 864 h 992"/>
                  <a:gd name="T52" fmla="*/ 433 w 645"/>
                  <a:gd name="T53" fmla="*/ 881 h 992"/>
                  <a:gd name="T54" fmla="*/ 433 w 645"/>
                  <a:gd name="T55" fmla="*/ 881 h 992"/>
                  <a:gd name="T56" fmla="*/ 433 w 645"/>
                  <a:gd name="T57" fmla="*/ 898 h 992"/>
                  <a:gd name="T58" fmla="*/ 433 w 645"/>
                  <a:gd name="T59" fmla="*/ 907 h 992"/>
                  <a:gd name="T60" fmla="*/ 433 w 645"/>
                  <a:gd name="T61" fmla="*/ 915 h 992"/>
                  <a:gd name="T62" fmla="*/ 424 w 645"/>
                  <a:gd name="T63" fmla="*/ 924 h 992"/>
                  <a:gd name="T64" fmla="*/ 424 w 645"/>
                  <a:gd name="T65" fmla="*/ 932 h 992"/>
                  <a:gd name="T66" fmla="*/ 433 w 645"/>
                  <a:gd name="T67" fmla="*/ 949 h 992"/>
                  <a:gd name="T68" fmla="*/ 424 w 645"/>
                  <a:gd name="T69" fmla="*/ 966 h 992"/>
                  <a:gd name="T70" fmla="*/ 424 w 645"/>
                  <a:gd name="T71" fmla="*/ 975 h 992"/>
                  <a:gd name="T72" fmla="*/ 416 w 645"/>
                  <a:gd name="T73" fmla="*/ 975 h 992"/>
                  <a:gd name="T74" fmla="*/ 424 w 645"/>
                  <a:gd name="T75" fmla="*/ 983 h 992"/>
                  <a:gd name="T76" fmla="*/ 416 w 645"/>
                  <a:gd name="T77" fmla="*/ 992 h 992"/>
                  <a:gd name="T78" fmla="*/ 314 w 645"/>
                  <a:gd name="T79" fmla="*/ 839 h 992"/>
                  <a:gd name="T80" fmla="*/ 161 w 645"/>
                  <a:gd name="T81" fmla="*/ 619 h 992"/>
                  <a:gd name="T82" fmla="*/ 59 w 645"/>
                  <a:gd name="T83" fmla="*/ 466 h 99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45"/>
                  <a:gd name="T127" fmla="*/ 0 h 992"/>
                  <a:gd name="T128" fmla="*/ 645 w 645"/>
                  <a:gd name="T129" fmla="*/ 992 h 99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45" h="992">
                    <a:moveTo>
                      <a:pt x="59" y="466"/>
                    </a:moveTo>
                    <a:lnTo>
                      <a:pt x="51" y="449"/>
                    </a:lnTo>
                    <a:lnTo>
                      <a:pt x="25" y="415"/>
                    </a:lnTo>
                    <a:lnTo>
                      <a:pt x="8" y="382"/>
                    </a:lnTo>
                    <a:lnTo>
                      <a:pt x="0" y="373"/>
                    </a:lnTo>
                    <a:lnTo>
                      <a:pt x="0" y="365"/>
                    </a:lnTo>
                    <a:lnTo>
                      <a:pt x="0" y="356"/>
                    </a:lnTo>
                    <a:lnTo>
                      <a:pt x="0" y="348"/>
                    </a:lnTo>
                    <a:lnTo>
                      <a:pt x="8" y="331"/>
                    </a:lnTo>
                    <a:lnTo>
                      <a:pt x="17" y="314"/>
                    </a:lnTo>
                    <a:lnTo>
                      <a:pt x="25" y="280"/>
                    </a:lnTo>
                    <a:lnTo>
                      <a:pt x="68" y="102"/>
                    </a:lnTo>
                    <a:lnTo>
                      <a:pt x="93" y="0"/>
                    </a:lnTo>
                    <a:lnTo>
                      <a:pt x="153" y="9"/>
                    </a:lnTo>
                    <a:lnTo>
                      <a:pt x="161" y="9"/>
                    </a:lnTo>
                    <a:lnTo>
                      <a:pt x="263" y="34"/>
                    </a:lnTo>
                    <a:lnTo>
                      <a:pt x="373" y="60"/>
                    </a:lnTo>
                    <a:lnTo>
                      <a:pt x="467" y="85"/>
                    </a:lnTo>
                    <a:lnTo>
                      <a:pt x="552" y="102"/>
                    </a:lnTo>
                    <a:lnTo>
                      <a:pt x="628" y="119"/>
                    </a:lnTo>
                    <a:lnTo>
                      <a:pt x="645" y="119"/>
                    </a:lnTo>
                    <a:lnTo>
                      <a:pt x="620" y="246"/>
                    </a:lnTo>
                    <a:lnTo>
                      <a:pt x="603" y="356"/>
                    </a:lnTo>
                    <a:lnTo>
                      <a:pt x="594" y="382"/>
                    </a:lnTo>
                    <a:lnTo>
                      <a:pt x="586" y="432"/>
                    </a:lnTo>
                    <a:lnTo>
                      <a:pt x="569" y="543"/>
                    </a:lnTo>
                    <a:lnTo>
                      <a:pt x="560" y="551"/>
                    </a:lnTo>
                    <a:lnTo>
                      <a:pt x="552" y="610"/>
                    </a:lnTo>
                    <a:lnTo>
                      <a:pt x="535" y="678"/>
                    </a:lnTo>
                    <a:lnTo>
                      <a:pt x="526" y="754"/>
                    </a:lnTo>
                    <a:lnTo>
                      <a:pt x="518" y="771"/>
                    </a:lnTo>
                    <a:lnTo>
                      <a:pt x="509" y="856"/>
                    </a:lnTo>
                    <a:lnTo>
                      <a:pt x="501" y="856"/>
                    </a:lnTo>
                    <a:lnTo>
                      <a:pt x="501" y="864"/>
                    </a:lnTo>
                    <a:lnTo>
                      <a:pt x="492" y="873"/>
                    </a:lnTo>
                    <a:lnTo>
                      <a:pt x="484" y="873"/>
                    </a:lnTo>
                    <a:lnTo>
                      <a:pt x="475" y="864"/>
                    </a:lnTo>
                    <a:lnTo>
                      <a:pt x="475" y="856"/>
                    </a:lnTo>
                    <a:lnTo>
                      <a:pt x="467" y="856"/>
                    </a:lnTo>
                    <a:lnTo>
                      <a:pt x="458" y="856"/>
                    </a:lnTo>
                    <a:lnTo>
                      <a:pt x="458" y="848"/>
                    </a:lnTo>
                    <a:lnTo>
                      <a:pt x="450" y="848"/>
                    </a:lnTo>
                    <a:lnTo>
                      <a:pt x="441" y="848"/>
                    </a:lnTo>
                    <a:lnTo>
                      <a:pt x="433" y="856"/>
                    </a:lnTo>
                    <a:lnTo>
                      <a:pt x="433" y="864"/>
                    </a:lnTo>
                    <a:lnTo>
                      <a:pt x="433" y="881"/>
                    </a:lnTo>
                    <a:lnTo>
                      <a:pt x="433" y="890"/>
                    </a:lnTo>
                    <a:lnTo>
                      <a:pt x="433" y="898"/>
                    </a:lnTo>
                    <a:lnTo>
                      <a:pt x="424" y="898"/>
                    </a:lnTo>
                    <a:lnTo>
                      <a:pt x="433" y="907"/>
                    </a:lnTo>
                    <a:lnTo>
                      <a:pt x="424" y="915"/>
                    </a:lnTo>
                    <a:lnTo>
                      <a:pt x="433" y="915"/>
                    </a:lnTo>
                    <a:lnTo>
                      <a:pt x="424" y="924"/>
                    </a:lnTo>
                    <a:lnTo>
                      <a:pt x="424" y="932"/>
                    </a:lnTo>
                    <a:lnTo>
                      <a:pt x="424" y="941"/>
                    </a:lnTo>
                    <a:lnTo>
                      <a:pt x="433" y="949"/>
                    </a:lnTo>
                    <a:lnTo>
                      <a:pt x="424" y="958"/>
                    </a:lnTo>
                    <a:lnTo>
                      <a:pt x="424" y="966"/>
                    </a:lnTo>
                    <a:lnTo>
                      <a:pt x="424" y="975"/>
                    </a:lnTo>
                    <a:lnTo>
                      <a:pt x="424" y="983"/>
                    </a:lnTo>
                    <a:lnTo>
                      <a:pt x="416" y="975"/>
                    </a:lnTo>
                    <a:lnTo>
                      <a:pt x="416" y="983"/>
                    </a:lnTo>
                    <a:lnTo>
                      <a:pt x="424" y="983"/>
                    </a:lnTo>
                    <a:lnTo>
                      <a:pt x="416" y="992"/>
                    </a:lnTo>
                    <a:lnTo>
                      <a:pt x="331" y="873"/>
                    </a:lnTo>
                    <a:lnTo>
                      <a:pt x="314" y="839"/>
                    </a:lnTo>
                    <a:lnTo>
                      <a:pt x="212" y="695"/>
                    </a:lnTo>
                    <a:lnTo>
                      <a:pt x="161" y="619"/>
                    </a:lnTo>
                    <a:lnTo>
                      <a:pt x="119" y="551"/>
                    </a:lnTo>
                    <a:lnTo>
                      <a:pt x="59" y="466"/>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81" name="Freeform 280"/>
              <p:cNvSpPr>
                <a:spLocks/>
              </p:cNvSpPr>
              <p:nvPr/>
            </p:nvSpPr>
            <p:spPr bwMode="auto">
              <a:xfrm>
                <a:off x="1109" y="1606"/>
                <a:ext cx="569" cy="720"/>
              </a:xfrm>
              <a:custGeom>
                <a:avLst/>
                <a:gdLst>
                  <a:gd name="T0" fmla="*/ 26 w 569"/>
                  <a:gd name="T1" fmla="*/ 491 h 720"/>
                  <a:gd name="T2" fmla="*/ 34 w 569"/>
                  <a:gd name="T3" fmla="*/ 432 h 720"/>
                  <a:gd name="T4" fmla="*/ 43 w 569"/>
                  <a:gd name="T5" fmla="*/ 424 h 720"/>
                  <a:gd name="T6" fmla="*/ 60 w 569"/>
                  <a:gd name="T7" fmla="*/ 313 h 720"/>
                  <a:gd name="T8" fmla="*/ 68 w 569"/>
                  <a:gd name="T9" fmla="*/ 263 h 720"/>
                  <a:gd name="T10" fmla="*/ 77 w 569"/>
                  <a:gd name="T11" fmla="*/ 237 h 720"/>
                  <a:gd name="T12" fmla="*/ 94 w 569"/>
                  <a:gd name="T13" fmla="*/ 127 h 720"/>
                  <a:gd name="T14" fmla="*/ 119 w 569"/>
                  <a:gd name="T15" fmla="*/ 0 h 720"/>
                  <a:gd name="T16" fmla="*/ 221 w 569"/>
                  <a:gd name="T17" fmla="*/ 17 h 720"/>
                  <a:gd name="T18" fmla="*/ 297 w 569"/>
                  <a:gd name="T19" fmla="*/ 34 h 720"/>
                  <a:gd name="T20" fmla="*/ 306 w 569"/>
                  <a:gd name="T21" fmla="*/ 34 h 720"/>
                  <a:gd name="T22" fmla="*/ 357 w 569"/>
                  <a:gd name="T23" fmla="*/ 42 h 720"/>
                  <a:gd name="T24" fmla="*/ 399 w 569"/>
                  <a:gd name="T25" fmla="*/ 51 h 720"/>
                  <a:gd name="T26" fmla="*/ 391 w 569"/>
                  <a:gd name="T27" fmla="*/ 102 h 720"/>
                  <a:gd name="T28" fmla="*/ 382 w 569"/>
                  <a:gd name="T29" fmla="*/ 144 h 720"/>
                  <a:gd name="T30" fmla="*/ 382 w 569"/>
                  <a:gd name="T31" fmla="*/ 178 h 720"/>
                  <a:gd name="T32" fmla="*/ 476 w 569"/>
                  <a:gd name="T33" fmla="*/ 195 h 720"/>
                  <a:gd name="T34" fmla="*/ 476 w 569"/>
                  <a:gd name="T35" fmla="*/ 195 h 720"/>
                  <a:gd name="T36" fmla="*/ 569 w 569"/>
                  <a:gd name="T37" fmla="*/ 203 h 720"/>
                  <a:gd name="T38" fmla="*/ 561 w 569"/>
                  <a:gd name="T39" fmla="*/ 246 h 720"/>
                  <a:gd name="T40" fmla="*/ 552 w 569"/>
                  <a:gd name="T41" fmla="*/ 305 h 720"/>
                  <a:gd name="T42" fmla="*/ 544 w 569"/>
                  <a:gd name="T43" fmla="*/ 381 h 720"/>
                  <a:gd name="T44" fmla="*/ 544 w 569"/>
                  <a:gd name="T45" fmla="*/ 398 h 720"/>
                  <a:gd name="T46" fmla="*/ 544 w 569"/>
                  <a:gd name="T47" fmla="*/ 415 h 720"/>
                  <a:gd name="T48" fmla="*/ 527 w 569"/>
                  <a:gd name="T49" fmla="*/ 525 h 720"/>
                  <a:gd name="T50" fmla="*/ 518 w 569"/>
                  <a:gd name="T51" fmla="*/ 559 h 720"/>
                  <a:gd name="T52" fmla="*/ 518 w 569"/>
                  <a:gd name="T53" fmla="*/ 568 h 720"/>
                  <a:gd name="T54" fmla="*/ 518 w 569"/>
                  <a:gd name="T55" fmla="*/ 601 h 720"/>
                  <a:gd name="T56" fmla="*/ 510 w 569"/>
                  <a:gd name="T57" fmla="*/ 635 h 720"/>
                  <a:gd name="T58" fmla="*/ 501 w 569"/>
                  <a:gd name="T59" fmla="*/ 720 h 720"/>
                  <a:gd name="T60" fmla="*/ 408 w 569"/>
                  <a:gd name="T61" fmla="*/ 703 h 720"/>
                  <a:gd name="T62" fmla="*/ 357 w 569"/>
                  <a:gd name="T63" fmla="*/ 695 h 720"/>
                  <a:gd name="T64" fmla="*/ 357 w 569"/>
                  <a:gd name="T65" fmla="*/ 695 h 720"/>
                  <a:gd name="T66" fmla="*/ 331 w 569"/>
                  <a:gd name="T67" fmla="*/ 695 h 720"/>
                  <a:gd name="T68" fmla="*/ 264 w 569"/>
                  <a:gd name="T69" fmla="*/ 686 h 720"/>
                  <a:gd name="T70" fmla="*/ 179 w 569"/>
                  <a:gd name="T71" fmla="*/ 669 h 720"/>
                  <a:gd name="T72" fmla="*/ 145 w 569"/>
                  <a:gd name="T73" fmla="*/ 661 h 720"/>
                  <a:gd name="T74" fmla="*/ 111 w 569"/>
                  <a:gd name="T75" fmla="*/ 652 h 720"/>
                  <a:gd name="T76" fmla="*/ 0 w 569"/>
                  <a:gd name="T77" fmla="*/ 635 h 720"/>
                  <a:gd name="T78" fmla="*/ 9 w 569"/>
                  <a:gd name="T79" fmla="*/ 559 h 720"/>
                  <a:gd name="T80" fmla="*/ 26 w 569"/>
                  <a:gd name="T81" fmla="*/ 491 h 720"/>
                  <a:gd name="T82" fmla="*/ 26 w 569"/>
                  <a:gd name="T83" fmla="*/ 491 h 7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69"/>
                  <a:gd name="T127" fmla="*/ 0 h 720"/>
                  <a:gd name="T128" fmla="*/ 569 w 569"/>
                  <a:gd name="T129" fmla="*/ 720 h 72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69" h="720">
                    <a:moveTo>
                      <a:pt x="26" y="491"/>
                    </a:moveTo>
                    <a:lnTo>
                      <a:pt x="34" y="432"/>
                    </a:lnTo>
                    <a:lnTo>
                      <a:pt x="43" y="424"/>
                    </a:lnTo>
                    <a:lnTo>
                      <a:pt x="60" y="313"/>
                    </a:lnTo>
                    <a:lnTo>
                      <a:pt x="68" y="263"/>
                    </a:lnTo>
                    <a:lnTo>
                      <a:pt x="77" y="237"/>
                    </a:lnTo>
                    <a:lnTo>
                      <a:pt x="94" y="127"/>
                    </a:lnTo>
                    <a:lnTo>
                      <a:pt x="119" y="0"/>
                    </a:lnTo>
                    <a:lnTo>
                      <a:pt x="221" y="17"/>
                    </a:lnTo>
                    <a:lnTo>
                      <a:pt x="297" y="34"/>
                    </a:lnTo>
                    <a:lnTo>
                      <a:pt x="306" y="34"/>
                    </a:lnTo>
                    <a:lnTo>
                      <a:pt x="357" y="42"/>
                    </a:lnTo>
                    <a:lnTo>
                      <a:pt x="399" y="51"/>
                    </a:lnTo>
                    <a:lnTo>
                      <a:pt x="391" y="102"/>
                    </a:lnTo>
                    <a:lnTo>
                      <a:pt x="382" y="144"/>
                    </a:lnTo>
                    <a:lnTo>
                      <a:pt x="382" y="178"/>
                    </a:lnTo>
                    <a:lnTo>
                      <a:pt x="476" y="195"/>
                    </a:lnTo>
                    <a:lnTo>
                      <a:pt x="569" y="203"/>
                    </a:lnTo>
                    <a:lnTo>
                      <a:pt x="561" y="246"/>
                    </a:lnTo>
                    <a:lnTo>
                      <a:pt x="552" y="305"/>
                    </a:lnTo>
                    <a:lnTo>
                      <a:pt x="544" y="381"/>
                    </a:lnTo>
                    <a:lnTo>
                      <a:pt x="544" y="398"/>
                    </a:lnTo>
                    <a:lnTo>
                      <a:pt x="544" y="415"/>
                    </a:lnTo>
                    <a:lnTo>
                      <a:pt x="527" y="525"/>
                    </a:lnTo>
                    <a:lnTo>
                      <a:pt x="518" y="559"/>
                    </a:lnTo>
                    <a:lnTo>
                      <a:pt x="518" y="568"/>
                    </a:lnTo>
                    <a:lnTo>
                      <a:pt x="518" y="601"/>
                    </a:lnTo>
                    <a:lnTo>
                      <a:pt x="510" y="635"/>
                    </a:lnTo>
                    <a:lnTo>
                      <a:pt x="501" y="720"/>
                    </a:lnTo>
                    <a:lnTo>
                      <a:pt x="408" y="703"/>
                    </a:lnTo>
                    <a:lnTo>
                      <a:pt x="357" y="695"/>
                    </a:lnTo>
                    <a:lnTo>
                      <a:pt x="331" y="695"/>
                    </a:lnTo>
                    <a:lnTo>
                      <a:pt x="264" y="686"/>
                    </a:lnTo>
                    <a:lnTo>
                      <a:pt x="179" y="669"/>
                    </a:lnTo>
                    <a:lnTo>
                      <a:pt x="145" y="661"/>
                    </a:lnTo>
                    <a:lnTo>
                      <a:pt x="111" y="652"/>
                    </a:lnTo>
                    <a:lnTo>
                      <a:pt x="0" y="635"/>
                    </a:lnTo>
                    <a:lnTo>
                      <a:pt x="9" y="559"/>
                    </a:lnTo>
                    <a:lnTo>
                      <a:pt x="26" y="491"/>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82" name="Freeform 281"/>
              <p:cNvSpPr>
                <a:spLocks/>
              </p:cNvSpPr>
              <p:nvPr/>
            </p:nvSpPr>
            <p:spPr bwMode="auto">
              <a:xfrm>
                <a:off x="217" y="1377"/>
                <a:ext cx="816" cy="1398"/>
              </a:xfrm>
              <a:custGeom>
                <a:avLst/>
                <a:gdLst>
                  <a:gd name="T0" fmla="*/ 145 w 816"/>
                  <a:gd name="T1" fmla="*/ 534 h 1398"/>
                  <a:gd name="T2" fmla="*/ 111 w 816"/>
                  <a:gd name="T3" fmla="*/ 517 h 1398"/>
                  <a:gd name="T4" fmla="*/ 102 w 816"/>
                  <a:gd name="T5" fmla="*/ 525 h 1398"/>
                  <a:gd name="T6" fmla="*/ 94 w 816"/>
                  <a:gd name="T7" fmla="*/ 534 h 1398"/>
                  <a:gd name="T8" fmla="*/ 85 w 816"/>
                  <a:gd name="T9" fmla="*/ 559 h 1398"/>
                  <a:gd name="T10" fmla="*/ 51 w 816"/>
                  <a:gd name="T11" fmla="*/ 525 h 1398"/>
                  <a:gd name="T12" fmla="*/ 51 w 816"/>
                  <a:gd name="T13" fmla="*/ 492 h 1398"/>
                  <a:gd name="T14" fmla="*/ 17 w 816"/>
                  <a:gd name="T15" fmla="*/ 415 h 1398"/>
                  <a:gd name="T16" fmla="*/ 26 w 816"/>
                  <a:gd name="T17" fmla="*/ 314 h 1398"/>
                  <a:gd name="T18" fmla="*/ 17 w 816"/>
                  <a:gd name="T19" fmla="*/ 237 h 1398"/>
                  <a:gd name="T20" fmla="*/ 43 w 816"/>
                  <a:gd name="T21" fmla="*/ 127 h 1398"/>
                  <a:gd name="T22" fmla="*/ 68 w 816"/>
                  <a:gd name="T23" fmla="*/ 34 h 1398"/>
                  <a:gd name="T24" fmla="*/ 111 w 816"/>
                  <a:gd name="T25" fmla="*/ 9 h 1398"/>
                  <a:gd name="T26" fmla="*/ 332 w 816"/>
                  <a:gd name="T27" fmla="*/ 68 h 1398"/>
                  <a:gd name="T28" fmla="*/ 391 w 816"/>
                  <a:gd name="T29" fmla="*/ 390 h 1398"/>
                  <a:gd name="T30" fmla="*/ 366 w 816"/>
                  <a:gd name="T31" fmla="*/ 466 h 1398"/>
                  <a:gd name="T32" fmla="*/ 391 w 816"/>
                  <a:gd name="T33" fmla="*/ 525 h 1398"/>
                  <a:gd name="T34" fmla="*/ 527 w 816"/>
                  <a:gd name="T35" fmla="*/ 729 h 1398"/>
                  <a:gd name="T36" fmla="*/ 782 w 816"/>
                  <a:gd name="T37" fmla="*/ 1102 h 1398"/>
                  <a:gd name="T38" fmla="*/ 782 w 816"/>
                  <a:gd name="T39" fmla="*/ 1119 h 1398"/>
                  <a:gd name="T40" fmla="*/ 790 w 816"/>
                  <a:gd name="T41" fmla="*/ 1144 h 1398"/>
                  <a:gd name="T42" fmla="*/ 790 w 816"/>
                  <a:gd name="T43" fmla="*/ 1161 h 1398"/>
                  <a:gd name="T44" fmla="*/ 799 w 816"/>
                  <a:gd name="T45" fmla="*/ 1178 h 1398"/>
                  <a:gd name="T46" fmla="*/ 816 w 816"/>
                  <a:gd name="T47" fmla="*/ 1195 h 1398"/>
                  <a:gd name="T48" fmla="*/ 816 w 816"/>
                  <a:gd name="T49" fmla="*/ 1203 h 1398"/>
                  <a:gd name="T50" fmla="*/ 782 w 816"/>
                  <a:gd name="T51" fmla="*/ 1220 h 1398"/>
                  <a:gd name="T52" fmla="*/ 765 w 816"/>
                  <a:gd name="T53" fmla="*/ 1237 h 1398"/>
                  <a:gd name="T54" fmla="*/ 765 w 816"/>
                  <a:gd name="T55" fmla="*/ 1254 h 1398"/>
                  <a:gd name="T56" fmla="*/ 756 w 816"/>
                  <a:gd name="T57" fmla="*/ 1271 h 1398"/>
                  <a:gd name="T58" fmla="*/ 756 w 816"/>
                  <a:gd name="T59" fmla="*/ 1288 h 1398"/>
                  <a:gd name="T60" fmla="*/ 739 w 816"/>
                  <a:gd name="T61" fmla="*/ 1305 h 1398"/>
                  <a:gd name="T62" fmla="*/ 731 w 816"/>
                  <a:gd name="T63" fmla="*/ 1313 h 1398"/>
                  <a:gd name="T64" fmla="*/ 731 w 816"/>
                  <a:gd name="T65" fmla="*/ 1339 h 1398"/>
                  <a:gd name="T66" fmla="*/ 731 w 816"/>
                  <a:gd name="T67" fmla="*/ 1347 h 1398"/>
                  <a:gd name="T68" fmla="*/ 739 w 816"/>
                  <a:gd name="T69" fmla="*/ 1356 h 1398"/>
                  <a:gd name="T70" fmla="*/ 739 w 816"/>
                  <a:gd name="T71" fmla="*/ 1381 h 1398"/>
                  <a:gd name="T72" fmla="*/ 731 w 816"/>
                  <a:gd name="T73" fmla="*/ 1390 h 1398"/>
                  <a:gd name="T74" fmla="*/ 731 w 816"/>
                  <a:gd name="T75" fmla="*/ 1390 h 1398"/>
                  <a:gd name="T76" fmla="*/ 714 w 816"/>
                  <a:gd name="T77" fmla="*/ 1390 h 1398"/>
                  <a:gd name="T78" fmla="*/ 451 w 816"/>
                  <a:gd name="T79" fmla="*/ 1339 h 1398"/>
                  <a:gd name="T80" fmla="*/ 451 w 816"/>
                  <a:gd name="T81" fmla="*/ 1339 h 1398"/>
                  <a:gd name="T82" fmla="*/ 451 w 816"/>
                  <a:gd name="T83" fmla="*/ 1263 h 1398"/>
                  <a:gd name="T84" fmla="*/ 366 w 816"/>
                  <a:gd name="T85" fmla="*/ 1186 h 1398"/>
                  <a:gd name="T86" fmla="*/ 366 w 816"/>
                  <a:gd name="T87" fmla="*/ 1161 h 1398"/>
                  <a:gd name="T88" fmla="*/ 289 w 816"/>
                  <a:gd name="T89" fmla="*/ 1110 h 1398"/>
                  <a:gd name="T90" fmla="*/ 230 w 816"/>
                  <a:gd name="T91" fmla="*/ 1059 h 1398"/>
                  <a:gd name="T92" fmla="*/ 170 w 816"/>
                  <a:gd name="T93" fmla="*/ 1025 h 1398"/>
                  <a:gd name="T94" fmla="*/ 170 w 816"/>
                  <a:gd name="T95" fmla="*/ 983 h 1398"/>
                  <a:gd name="T96" fmla="*/ 179 w 816"/>
                  <a:gd name="T97" fmla="*/ 949 h 1398"/>
                  <a:gd name="T98" fmla="*/ 162 w 816"/>
                  <a:gd name="T99" fmla="*/ 907 h 1398"/>
                  <a:gd name="T100" fmla="*/ 128 w 816"/>
                  <a:gd name="T101" fmla="*/ 847 h 1398"/>
                  <a:gd name="T102" fmla="*/ 94 w 816"/>
                  <a:gd name="T103" fmla="*/ 729 h 1398"/>
                  <a:gd name="T104" fmla="*/ 119 w 816"/>
                  <a:gd name="T105" fmla="*/ 703 h 1398"/>
                  <a:gd name="T106" fmla="*/ 85 w 816"/>
                  <a:gd name="T107" fmla="*/ 669 h 1398"/>
                  <a:gd name="T108" fmla="*/ 77 w 816"/>
                  <a:gd name="T109" fmla="*/ 610 h 1398"/>
                  <a:gd name="T110" fmla="*/ 94 w 816"/>
                  <a:gd name="T111" fmla="*/ 568 h 1398"/>
                  <a:gd name="T112" fmla="*/ 111 w 816"/>
                  <a:gd name="T113" fmla="*/ 619 h 1398"/>
                  <a:gd name="T114" fmla="*/ 102 w 816"/>
                  <a:gd name="T115" fmla="*/ 576 h 1398"/>
                  <a:gd name="T116" fmla="*/ 111 w 816"/>
                  <a:gd name="T117" fmla="*/ 542 h 1398"/>
                  <a:gd name="T118" fmla="*/ 179 w 816"/>
                  <a:gd name="T119" fmla="*/ 551 h 1398"/>
                  <a:gd name="T120" fmla="*/ 187 w 816"/>
                  <a:gd name="T121" fmla="*/ 551 h 139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16"/>
                  <a:gd name="T184" fmla="*/ 0 h 1398"/>
                  <a:gd name="T185" fmla="*/ 816 w 816"/>
                  <a:gd name="T186" fmla="*/ 1398 h 139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16" h="1398">
                    <a:moveTo>
                      <a:pt x="179" y="542"/>
                    </a:moveTo>
                    <a:lnTo>
                      <a:pt x="162" y="551"/>
                    </a:lnTo>
                    <a:lnTo>
                      <a:pt x="153" y="551"/>
                    </a:lnTo>
                    <a:lnTo>
                      <a:pt x="145" y="534"/>
                    </a:lnTo>
                    <a:lnTo>
                      <a:pt x="119" y="542"/>
                    </a:lnTo>
                    <a:lnTo>
                      <a:pt x="119" y="525"/>
                    </a:lnTo>
                    <a:lnTo>
                      <a:pt x="111" y="517"/>
                    </a:lnTo>
                    <a:lnTo>
                      <a:pt x="119" y="525"/>
                    </a:lnTo>
                    <a:lnTo>
                      <a:pt x="119" y="534"/>
                    </a:lnTo>
                    <a:lnTo>
                      <a:pt x="102" y="525"/>
                    </a:lnTo>
                    <a:lnTo>
                      <a:pt x="94" y="525"/>
                    </a:lnTo>
                    <a:lnTo>
                      <a:pt x="94" y="517"/>
                    </a:lnTo>
                    <a:lnTo>
                      <a:pt x="94" y="534"/>
                    </a:lnTo>
                    <a:lnTo>
                      <a:pt x="94" y="542"/>
                    </a:lnTo>
                    <a:lnTo>
                      <a:pt x="85" y="551"/>
                    </a:lnTo>
                    <a:lnTo>
                      <a:pt x="85" y="559"/>
                    </a:lnTo>
                    <a:lnTo>
                      <a:pt x="68" y="551"/>
                    </a:lnTo>
                    <a:lnTo>
                      <a:pt x="60" y="534"/>
                    </a:lnTo>
                    <a:lnTo>
                      <a:pt x="51" y="525"/>
                    </a:lnTo>
                    <a:lnTo>
                      <a:pt x="43" y="525"/>
                    </a:lnTo>
                    <a:lnTo>
                      <a:pt x="51" y="508"/>
                    </a:lnTo>
                    <a:lnTo>
                      <a:pt x="51" y="492"/>
                    </a:lnTo>
                    <a:lnTo>
                      <a:pt x="43" y="466"/>
                    </a:lnTo>
                    <a:lnTo>
                      <a:pt x="34" y="449"/>
                    </a:lnTo>
                    <a:lnTo>
                      <a:pt x="17" y="415"/>
                    </a:lnTo>
                    <a:lnTo>
                      <a:pt x="9" y="390"/>
                    </a:lnTo>
                    <a:lnTo>
                      <a:pt x="17" y="381"/>
                    </a:lnTo>
                    <a:lnTo>
                      <a:pt x="17" y="339"/>
                    </a:lnTo>
                    <a:lnTo>
                      <a:pt x="26" y="314"/>
                    </a:lnTo>
                    <a:lnTo>
                      <a:pt x="26" y="297"/>
                    </a:lnTo>
                    <a:lnTo>
                      <a:pt x="26" y="280"/>
                    </a:lnTo>
                    <a:lnTo>
                      <a:pt x="17" y="254"/>
                    </a:lnTo>
                    <a:lnTo>
                      <a:pt x="17" y="237"/>
                    </a:lnTo>
                    <a:lnTo>
                      <a:pt x="0" y="212"/>
                    </a:lnTo>
                    <a:lnTo>
                      <a:pt x="0" y="203"/>
                    </a:lnTo>
                    <a:lnTo>
                      <a:pt x="0" y="186"/>
                    </a:lnTo>
                    <a:lnTo>
                      <a:pt x="43" y="127"/>
                    </a:lnTo>
                    <a:lnTo>
                      <a:pt x="51" y="102"/>
                    </a:lnTo>
                    <a:lnTo>
                      <a:pt x="60" y="85"/>
                    </a:lnTo>
                    <a:lnTo>
                      <a:pt x="68" y="68"/>
                    </a:lnTo>
                    <a:lnTo>
                      <a:pt x="68" y="34"/>
                    </a:lnTo>
                    <a:lnTo>
                      <a:pt x="68" y="26"/>
                    </a:lnTo>
                    <a:lnTo>
                      <a:pt x="68" y="17"/>
                    </a:lnTo>
                    <a:lnTo>
                      <a:pt x="77" y="0"/>
                    </a:lnTo>
                    <a:lnTo>
                      <a:pt x="111" y="9"/>
                    </a:lnTo>
                    <a:lnTo>
                      <a:pt x="136" y="17"/>
                    </a:lnTo>
                    <a:lnTo>
                      <a:pt x="170" y="26"/>
                    </a:lnTo>
                    <a:lnTo>
                      <a:pt x="255" y="51"/>
                    </a:lnTo>
                    <a:lnTo>
                      <a:pt x="332" y="68"/>
                    </a:lnTo>
                    <a:lnTo>
                      <a:pt x="383" y="85"/>
                    </a:lnTo>
                    <a:lnTo>
                      <a:pt x="459" y="110"/>
                    </a:lnTo>
                    <a:lnTo>
                      <a:pt x="434" y="212"/>
                    </a:lnTo>
                    <a:lnTo>
                      <a:pt x="391" y="390"/>
                    </a:lnTo>
                    <a:lnTo>
                      <a:pt x="383" y="424"/>
                    </a:lnTo>
                    <a:lnTo>
                      <a:pt x="374" y="441"/>
                    </a:lnTo>
                    <a:lnTo>
                      <a:pt x="366" y="458"/>
                    </a:lnTo>
                    <a:lnTo>
                      <a:pt x="366" y="466"/>
                    </a:lnTo>
                    <a:lnTo>
                      <a:pt x="366" y="475"/>
                    </a:lnTo>
                    <a:lnTo>
                      <a:pt x="366" y="483"/>
                    </a:lnTo>
                    <a:lnTo>
                      <a:pt x="374" y="492"/>
                    </a:lnTo>
                    <a:lnTo>
                      <a:pt x="391" y="525"/>
                    </a:lnTo>
                    <a:lnTo>
                      <a:pt x="417" y="559"/>
                    </a:lnTo>
                    <a:lnTo>
                      <a:pt x="425" y="576"/>
                    </a:lnTo>
                    <a:lnTo>
                      <a:pt x="485" y="661"/>
                    </a:lnTo>
                    <a:lnTo>
                      <a:pt x="527" y="729"/>
                    </a:lnTo>
                    <a:lnTo>
                      <a:pt x="578" y="805"/>
                    </a:lnTo>
                    <a:lnTo>
                      <a:pt x="680" y="949"/>
                    </a:lnTo>
                    <a:lnTo>
                      <a:pt x="697" y="983"/>
                    </a:lnTo>
                    <a:lnTo>
                      <a:pt x="782" y="1102"/>
                    </a:lnTo>
                    <a:lnTo>
                      <a:pt x="782" y="1110"/>
                    </a:lnTo>
                    <a:lnTo>
                      <a:pt x="782" y="1119"/>
                    </a:lnTo>
                    <a:lnTo>
                      <a:pt x="782" y="1127"/>
                    </a:lnTo>
                    <a:lnTo>
                      <a:pt x="782" y="1135"/>
                    </a:lnTo>
                    <a:lnTo>
                      <a:pt x="790" y="1144"/>
                    </a:lnTo>
                    <a:lnTo>
                      <a:pt x="790" y="1161"/>
                    </a:lnTo>
                    <a:lnTo>
                      <a:pt x="799" y="1169"/>
                    </a:lnTo>
                    <a:lnTo>
                      <a:pt x="790" y="1178"/>
                    </a:lnTo>
                    <a:lnTo>
                      <a:pt x="799" y="1178"/>
                    </a:lnTo>
                    <a:lnTo>
                      <a:pt x="799" y="1186"/>
                    </a:lnTo>
                    <a:lnTo>
                      <a:pt x="807" y="1186"/>
                    </a:lnTo>
                    <a:lnTo>
                      <a:pt x="816" y="1195"/>
                    </a:lnTo>
                    <a:lnTo>
                      <a:pt x="816" y="1203"/>
                    </a:lnTo>
                    <a:lnTo>
                      <a:pt x="799" y="1212"/>
                    </a:lnTo>
                    <a:lnTo>
                      <a:pt x="799" y="1220"/>
                    </a:lnTo>
                    <a:lnTo>
                      <a:pt x="790" y="1220"/>
                    </a:lnTo>
                    <a:lnTo>
                      <a:pt x="782" y="1220"/>
                    </a:lnTo>
                    <a:lnTo>
                      <a:pt x="782" y="1229"/>
                    </a:lnTo>
                    <a:lnTo>
                      <a:pt x="765" y="1237"/>
                    </a:lnTo>
                    <a:lnTo>
                      <a:pt x="765" y="1246"/>
                    </a:lnTo>
                    <a:lnTo>
                      <a:pt x="765" y="1254"/>
                    </a:lnTo>
                    <a:lnTo>
                      <a:pt x="765" y="1263"/>
                    </a:lnTo>
                    <a:lnTo>
                      <a:pt x="765" y="1271"/>
                    </a:lnTo>
                    <a:lnTo>
                      <a:pt x="756" y="1271"/>
                    </a:lnTo>
                    <a:lnTo>
                      <a:pt x="756" y="1280"/>
                    </a:lnTo>
                    <a:lnTo>
                      <a:pt x="756" y="1288"/>
                    </a:lnTo>
                    <a:lnTo>
                      <a:pt x="748" y="1296"/>
                    </a:lnTo>
                    <a:lnTo>
                      <a:pt x="739" y="1305"/>
                    </a:lnTo>
                    <a:lnTo>
                      <a:pt x="731" y="1305"/>
                    </a:lnTo>
                    <a:lnTo>
                      <a:pt x="731" y="1313"/>
                    </a:lnTo>
                    <a:lnTo>
                      <a:pt x="731" y="1322"/>
                    </a:lnTo>
                    <a:lnTo>
                      <a:pt x="731" y="1330"/>
                    </a:lnTo>
                    <a:lnTo>
                      <a:pt x="731" y="1339"/>
                    </a:lnTo>
                    <a:lnTo>
                      <a:pt x="722" y="1339"/>
                    </a:lnTo>
                    <a:lnTo>
                      <a:pt x="722" y="1347"/>
                    </a:lnTo>
                    <a:lnTo>
                      <a:pt x="731" y="1356"/>
                    </a:lnTo>
                    <a:lnTo>
                      <a:pt x="731" y="1347"/>
                    </a:lnTo>
                    <a:lnTo>
                      <a:pt x="731" y="1356"/>
                    </a:lnTo>
                    <a:lnTo>
                      <a:pt x="739" y="1356"/>
                    </a:lnTo>
                    <a:lnTo>
                      <a:pt x="748" y="1364"/>
                    </a:lnTo>
                    <a:lnTo>
                      <a:pt x="748" y="1373"/>
                    </a:lnTo>
                    <a:lnTo>
                      <a:pt x="748" y="1381"/>
                    </a:lnTo>
                    <a:lnTo>
                      <a:pt x="739" y="1381"/>
                    </a:lnTo>
                    <a:lnTo>
                      <a:pt x="739" y="1390"/>
                    </a:lnTo>
                    <a:lnTo>
                      <a:pt x="731" y="1390"/>
                    </a:lnTo>
                    <a:lnTo>
                      <a:pt x="731" y="1398"/>
                    </a:lnTo>
                    <a:lnTo>
                      <a:pt x="714" y="1390"/>
                    </a:lnTo>
                    <a:lnTo>
                      <a:pt x="570" y="1373"/>
                    </a:lnTo>
                    <a:lnTo>
                      <a:pt x="459" y="1356"/>
                    </a:lnTo>
                    <a:lnTo>
                      <a:pt x="451" y="1339"/>
                    </a:lnTo>
                    <a:lnTo>
                      <a:pt x="459" y="1356"/>
                    </a:lnTo>
                    <a:lnTo>
                      <a:pt x="459" y="1339"/>
                    </a:lnTo>
                    <a:lnTo>
                      <a:pt x="451" y="1330"/>
                    </a:lnTo>
                    <a:lnTo>
                      <a:pt x="451" y="1339"/>
                    </a:lnTo>
                    <a:lnTo>
                      <a:pt x="451" y="1313"/>
                    </a:lnTo>
                    <a:lnTo>
                      <a:pt x="451" y="1280"/>
                    </a:lnTo>
                    <a:lnTo>
                      <a:pt x="451" y="1263"/>
                    </a:lnTo>
                    <a:lnTo>
                      <a:pt x="434" y="1237"/>
                    </a:lnTo>
                    <a:lnTo>
                      <a:pt x="391" y="1186"/>
                    </a:lnTo>
                    <a:lnTo>
                      <a:pt x="374" y="1178"/>
                    </a:lnTo>
                    <a:lnTo>
                      <a:pt x="366" y="1186"/>
                    </a:lnTo>
                    <a:lnTo>
                      <a:pt x="357" y="1178"/>
                    </a:lnTo>
                    <a:lnTo>
                      <a:pt x="357" y="1169"/>
                    </a:lnTo>
                    <a:lnTo>
                      <a:pt x="366" y="1169"/>
                    </a:lnTo>
                    <a:lnTo>
                      <a:pt x="366" y="1161"/>
                    </a:lnTo>
                    <a:lnTo>
                      <a:pt x="357" y="1135"/>
                    </a:lnTo>
                    <a:lnTo>
                      <a:pt x="332" y="1135"/>
                    </a:lnTo>
                    <a:lnTo>
                      <a:pt x="315" y="1127"/>
                    </a:lnTo>
                    <a:lnTo>
                      <a:pt x="289" y="1110"/>
                    </a:lnTo>
                    <a:lnTo>
                      <a:pt x="289" y="1093"/>
                    </a:lnTo>
                    <a:lnTo>
                      <a:pt x="264" y="1068"/>
                    </a:lnTo>
                    <a:lnTo>
                      <a:pt x="255" y="1068"/>
                    </a:lnTo>
                    <a:lnTo>
                      <a:pt x="230" y="1059"/>
                    </a:lnTo>
                    <a:lnTo>
                      <a:pt x="213" y="1051"/>
                    </a:lnTo>
                    <a:lnTo>
                      <a:pt x="204" y="1042"/>
                    </a:lnTo>
                    <a:lnTo>
                      <a:pt x="170" y="1034"/>
                    </a:lnTo>
                    <a:lnTo>
                      <a:pt x="170" y="1025"/>
                    </a:lnTo>
                    <a:lnTo>
                      <a:pt x="153" y="1017"/>
                    </a:lnTo>
                    <a:lnTo>
                      <a:pt x="162" y="1000"/>
                    </a:lnTo>
                    <a:lnTo>
                      <a:pt x="162" y="991"/>
                    </a:lnTo>
                    <a:lnTo>
                      <a:pt x="170" y="983"/>
                    </a:lnTo>
                    <a:lnTo>
                      <a:pt x="162" y="974"/>
                    </a:lnTo>
                    <a:lnTo>
                      <a:pt x="170" y="966"/>
                    </a:lnTo>
                    <a:lnTo>
                      <a:pt x="179" y="958"/>
                    </a:lnTo>
                    <a:lnTo>
                      <a:pt x="179" y="949"/>
                    </a:lnTo>
                    <a:lnTo>
                      <a:pt x="153" y="932"/>
                    </a:lnTo>
                    <a:lnTo>
                      <a:pt x="153" y="924"/>
                    </a:lnTo>
                    <a:lnTo>
                      <a:pt x="162" y="915"/>
                    </a:lnTo>
                    <a:lnTo>
                      <a:pt x="162" y="907"/>
                    </a:lnTo>
                    <a:lnTo>
                      <a:pt x="153" y="898"/>
                    </a:lnTo>
                    <a:lnTo>
                      <a:pt x="136" y="873"/>
                    </a:lnTo>
                    <a:lnTo>
                      <a:pt x="128" y="864"/>
                    </a:lnTo>
                    <a:lnTo>
                      <a:pt x="128" y="847"/>
                    </a:lnTo>
                    <a:lnTo>
                      <a:pt x="119" y="830"/>
                    </a:lnTo>
                    <a:lnTo>
                      <a:pt x="102" y="788"/>
                    </a:lnTo>
                    <a:lnTo>
                      <a:pt x="94" y="771"/>
                    </a:lnTo>
                    <a:lnTo>
                      <a:pt x="94" y="729"/>
                    </a:lnTo>
                    <a:lnTo>
                      <a:pt x="102" y="729"/>
                    </a:lnTo>
                    <a:lnTo>
                      <a:pt x="111" y="729"/>
                    </a:lnTo>
                    <a:lnTo>
                      <a:pt x="119" y="703"/>
                    </a:lnTo>
                    <a:lnTo>
                      <a:pt x="111" y="686"/>
                    </a:lnTo>
                    <a:lnTo>
                      <a:pt x="94" y="686"/>
                    </a:lnTo>
                    <a:lnTo>
                      <a:pt x="85" y="669"/>
                    </a:lnTo>
                    <a:lnTo>
                      <a:pt x="77" y="661"/>
                    </a:lnTo>
                    <a:lnTo>
                      <a:pt x="68" y="636"/>
                    </a:lnTo>
                    <a:lnTo>
                      <a:pt x="77" y="627"/>
                    </a:lnTo>
                    <a:lnTo>
                      <a:pt x="77" y="610"/>
                    </a:lnTo>
                    <a:lnTo>
                      <a:pt x="68" y="602"/>
                    </a:lnTo>
                    <a:lnTo>
                      <a:pt x="77" y="576"/>
                    </a:lnTo>
                    <a:lnTo>
                      <a:pt x="85" y="568"/>
                    </a:lnTo>
                    <a:lnTo>
                      <a:pt x="94" y="568"/>
                    </a:lnTo>
                    <a:lnTo>
                      <a:pt x="94" y="576"/>
                    </a:lnTo>
                    <a:lnTo>
                      <a:pt x="94" y="585"/>
                    </a:lnTo>
                    <a:lnTo>
                      <a:pt x="85" y="593"/>
                    </a:lnTo>
                    <a:lnTo>
                      <a:pt x="111" y="619"/>
                    </a:lnTo>
                    <a:lnTo>
                      <a:pt x="119" y="619"/>
                    </a:lnTo>
                    <a:lnTo>
                      <a:pt x="111" y="610"/>
                    </a:lnTo>
                    <a:lnTo>
                      <a:pt x="111" y="585"/>
                    </a:lnTo>
                    <a:lnTo>
                      <a:pt x="102" y="576"/>
                    </a:lnTo>
                    <a:lnTo>
                      <a:pt x="102" y="559"/>
                    </a:lnTo>
                    <a:lnTo>
                      <a:pt x="102" y="551"/>
                    </a:lnTo>
                    <a:lnTo>
                      <a:pt x="111" y="542"/>
                    </a:lnTo>
                    <a:lnTo>
                      <a:pt x="136" y="551"/>
                    </a:lnTo>
                    <a:lnTo>
                      <a:pt x="170" y="559"/>
                    </a:lnTo>
                    <a:lnTo>
                      <a:pt x="170" y="551"/>
                    </a:lnTo>
                    <a:lnTo>
                      <a:pt x="179" y="551"/>
                    </a:lnTo>
                    <a:lnTo>
                      <a:pt x="179" y="559"/>
                    </a:lnTo>
                    <a:lnTo>
                      <a:pt x="187" y="559"/>
                    </a:lnTo>
                    <a:lnTo>
                      <a:pt x="187" y="551"/>
                    </a:lnTo>
                    <a:lnTo>
                      <a:pt x="170" y="551"/>
                    </a:lnTo>
                    <a:lnTo>
                      <a:pt x="179" y="542"/>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83" name="Freeform 282"/>
              <p:cNvSpPr>
                <a:spLocks/>
              </p:cNvSpPr>
              <p:nvPr/>
            </p:nvSpPr>
            <p:spPr bwMode="auto">
              <a:xfrm>
                <a:off x="430" y="2479"/>
                <a:ext cx="42" cy="17"/>
              </a:xfrm>
              <a:custGeom>
                <a:avLst/>
                <a:gdLst>
                  <a:gd name="T0" fmla="*/ 8 w 42"/>
                  <a:gd name="T1" fmla="*/ 0 h 17"/>
                  <a:gd name="T2" fmla="*/ 25 w 42"/>
                  <a:gd name="T3" fmla="*/ 8 h 17"/>
                  <a:gd name="T4" fmla="*/ 34 w 42"/>
                  <a:gd name="T5" fmla="*/ 8 h 17"/>
                  <a:gd name="T6" fmla="*/ 42 w 42"/>
                  <a:gd name="T7" fmla="*/ 8 h 17"/>
                  <a:gd name="T8" fmla="*/ 34 w 42"/>
                  <a:gd name="T9" fmla="*/ 17 h 17"/>
                  <a:gd name="T10" fmla="*/ 17 w 42"/>
                  <a:gd name="T11" fmla="*/ 17 h 17"/>
                  <a:gd name="T12" fmla="*/ 8 w 42"/>
                  <a:gd name="T13" fmla="*/ 8 h 17"/>
                  <a:gd name="T14" fmla="*/ 0 w 42"/>
                  <a:gd name="T15" fmla="*/ 8 h 17"/>
                  <a:gd name="T16" fmla="*/ 0 w 42"/>
                  <a:gd name="T17" fmla="*/ 0 h 17"/>
                  <a:gd name="T18" fmla="*/ 0 w 42"/>
                  <a:gd name="T19" fmla="*/ 0 h 17"/>
                  <a:gd name="T20" fmla="*/ 8 w 42"/>
                  <a:gd name="T21" fmla="*/ 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17"/>
                  <a:gd name="T35" fmla="*/ 42 w 42"/>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17">
                    <a:moveTo>
                      <a:pt x="8" y="0"/>
                    </a:moveTo>
                    <a:lnTo>
                      <a:pt x="25" y="8"/>
                    </a:lnTo>
                    <a:lnTo>
                      <a:pt x="34" y="8"/>
                    </a:lnTo>
                    <a:lnTo>
                      <a:pt x="42" y="8"/>
                    </a:lnTo>
                    <a:lnTo>
                      <a:pt x="34" y="17"/>
                    </a:lnTo>
                    <a:lnTo>
                      <a:pt x="17" y="17"/>
                    </a:lnTo>
                    <a:lnTo>
                      <a:pt x="8" y="8"/>
                    </a:lnTo>
                    <a:lnTo>
                      <a:pt x="0" y="8"/>
                    </a:lnTo>
                    <a:lnTo>
                      <a:pt x="0" y="0"/>
                    </a:lnTo>
                    <a:lnTo>
                      <a:pt x="8" y="0"/>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84" name="Freeform 283"/>
              <p:cNvSpPr>
                <a:spLocks/>
              </p:cNvSpPr>
              <p:nvPr/>
            </p:nvSpPr>
            <p:spPr bwMode="auto">
              <a:xfrm>
                <a:off x="396" y="2479"/>
                <a:ext cx="25" cy="17"/>
              </a:xfrm>
              <a:custGeom>
                <a:avLst/>
                <a:gdLst>
                  <a:gd name="T0" fmla="*/ 8 w 25"/>
                  <a:gd name="T1" fmla="*/ 8 h 17"/>
                  <a:gd name="T2" fmla="*/ 0 w 25"/>
                  <a:gd name="T3" fmla="*/ 0 h 17"/>
                  <a:gd name="T4" fmla="*/ 17 w 25"/>
                  <a:gd name="T5" fmla="*/ 0 h 17"/>
                  <a:gd name="T6" fmla="*/ 25 w 25"/>
                  <a:gd name="T7" fmla="*/ 8 h 17"/>
                  <a:gd name="T8" fmla="*/ 8 w 25"/>
                  <a:gd name="T9" fmla="*/ 17 h 17"/>
                  <a:gd name="T10" fmla="*/ 8 w 25"/>
                  <a:gd name="T11" fmla="*/ 8 h 17"/>
                  <a:gd name="T12" fmla="*/ 0 60000 65536"/>
                  <a:gd name="T13" fmla="*/ 0 60000 65536"/>
                  <a:gd name="T14" fmla="*/ 0 60000 65536"/>
                  <a:gd name="T15" fmla="*/ 0 60000 65536"/>
                  <a:gd name="T16" fmla="*/ 0 60000 65536"/>
                  <a:gd name="T17" fmla="*/ 0 60000 65536"/>
                  <a:gd name="T18" fmla="*/ 0 w 25"/>
                  <a:gd name="T19" fmla="*/ 0 h 17"/>
                  <a:gd name="T20" fmla="*/ 25 w 25"/>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5" h="17">
                    <a:moveTo>
                      <a:pt x="8" y="8"/>
                    </a:moveTo>
                    <a:lnTo>
                      <a:pt x="0" y="0"/>
                    </a:lnTo>
                    <a:lnTo>
                      <a:pt x="17" y="0"/>
                    </a:lnTo>
                    <a:lnTo>
                      <a:pt x="25" y="8"/>
                    </a:lnTo>
                    <a:lnTo>
                      <a:pt x="8" y="17"/>
                    </a:lnTo>
                    <a:lnTo>
                      <a:pt x="8" y="8"/>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85" name="Freeform 284"/>
              <p:cNvSpPr>
                <a:spLocks/>
              </p:cNvSpPr>
              <p:nvPr/>
            </p:nvSpPr>
            <p:spPr bwMode="auto">
              <a:xfrm>
                <a:off x="549" y="2580"/>
                <a:ext cx="25" cy="34"/>
              </a:xfrm>
              <a:custGeom>
                <a:avLst/>
                <a:gdLst>
                  <a:gd name="T0" fmla="*/ 0 w 25"/>
                  <a:gd name="T1" fmla="*/ 0 h 34"/>
                  <a:gd name="T2" fmla="*/ 25 w 25"/>
                  <a:gd name="T3" fmla="*/ 17 h 34"/>
                  <a:gd name="T4" fmla="*/ 25 w 25"/>
                  <a:gd name="T5" fmla="*/ 26 h 34"/>
                  <a:gd name="T6" fmla="*/ 25 w 25"/>
                  <a:gd name="T7" fmla="*/ 34 h 34"/>
                  <a:gd name="T8" fmla="*/ 8 w 25"/>
                  <a:gd name="T9" fmla="*/ 26 h 34"/>
                  <a:gd name="T10" fmla="*/ 8 w 25"/>
                  <a:gd name="T11" fmla="*/ 17 h 34"/>
                  <a:gd name="T12" fmla="*/ 0 w 25"/>
                  <a:gd name="T13" fmla="*/ 9 h 34"/>
                  <a:gd name="T14" fmla="*/ 0 w 25"/>
                  <a:gd name="T15" fmla="*/ 0 h 34"/>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34"/>
                  <a:gd name="T26" fmla="*/ 25 w 25"/>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34">
                    <a:moveTo>
                      <a:pt x="0" y="0"/>
                    </a:moveTo>
                    <a:lnTo>
                      <a:pt x="25" y="17"/>
                    </a:lnTo>
                    <a:lnTo>
                      <a:pt x="25" y="26"/>
                    </a:lnTo>
                    <a:lnTo>
                      <a:pt x="25" y="34"/>
                    </a:lnTo>
                    <a:lnTo>
                      <a:pt x="8" y="26"/>
                    </a:lnTo>
                    <a:lnTo>
                      <a:pt x="8" y="17"/>
                    </a:lnTo>
                    <a:lnTo>
                      <a:pt x="0" y="9"/>
                    </a:lnTo>
                    <a:lnTo>
                      <a:pt x="0" y="0"/>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86" name="Freeform 285"/>
              <p:cNvSpPr>
                <a:spLocks/>
              </p:cNvSpPr>
              <p:nvPr/>
            </p:nvSpPr>
            <p:spPr bwMode="auto">
              <a:xfrm>
                <a:off x="532" y="2640"/>
                <a:ext cx="25" cy="33"/>
              </a:xfrm>
              <a:custGeom>
                <a:avLst/>
                <a:gdLst>
                  <a:gd name="T0" fmla="*/ 25 w 25"/>
                  <a:gd name="T1" fmla="*/ 33 h 33"/>
                  <a:gd name="T2" fmla="*/ 17 w 25"/>
                  <a:gd name="T3" fmla="*/ 33 h 33"/>
                  <a:gd name="T4" fmla="*/ 8 w 25"/>
                  <a:gd name="T5" fmla="*/ 17 h 33"/>
                  <a:gd name="T6" fmla="*/ 0 w 25"/>
                  <a:gd name="T7" fmla="*/ 0 h 33"/>
                  <a:gd name="T8" fmla="*/ 8 w 25"/>
                  <a:gd name="T9" fmla="*/ 0 h 33"/>
                  <a:gd name="T10" fmla="*/ 8 w 25"/>
                  <a:gd name="T11" fmla="*/ 8 h 33"/>
                  <a:gd name="T12" fmla="*/ 25 w 25"/>
                  <a:gd name="T13" fmla="*/ 33 h 33"/>
                  <a:gd name="T14" fmla="*/ 0 60000 65536"/>
                  <a:gd name="T15" fmla="*/ 0 60000 65536"/>
                  <a:gd name="T16" fmla="*/ 0 60000 65536"/>
                  <a:gd name="T17" fmla="*/ 0 60000 65536"/>
                  <a:gd name="T18" fmla="*/ 0 60000 65536"/>
                  <a:gd name="T19" fmla="*/ 0 60000 65536"/>
                  <a:gd name="T20" fmla="*/ 0 60000 65536"/>
                  <a:gd name="T21" fmla="*/ 0 w 25"/>
                  <a:gd name="T22" fmla="*/ 0 h 33"/>
                  <a:gd name="T23" fmla="*/ 25 w 25"/>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33">
                    <a:moveTo>
                      <a:pt x="25" y="33"/>
                    </a:moveTo>
                    <a:lnTo>
                      <a:pt x="17" y="33"/>
                    </a:lnTo>
                    <a:lnTo>
                      <a:pt x="8" y="17"/>
                    </a:lnTo>
                    <a:lnTo>
                      <a:pt x="0" y="0"/>
                    </a:lnTo>
                    <a:lnTo>
                      <a:pt x="8" y="0"/>
                    </a:lnTo>
                    <a:lnTo>
                      <a:pt x="8" y="8"/>
                    </a:lnTo>
                    <a:lnTo>
                      <a:pt x="25" y="33"/>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87" name="Freeform 286"/>
              <p:cNvSpPr>
                <a:spLocks/>
              </p:cNvSpPr>
              <p:nvPr/>
            </p:nvSpPr>
            <p:spPr bwMode="auto">
              <a:xfrm>
                <a:off x="3997" y="1648"/>
                <a:ext cx="424" cy="492"/>
              </a:xfrm>
              <a:custGeom>
                <a:avLst/>
                <a:gdLst>
                  <a:gd name="T0" fmla="*/ 187 w 424"/>
                  <a:gd name="T1" fmla="*/ 475 h 492"/>
                  <a:gd name="T2" fmla="*/ 170 w 424"/>
                  <a:gd name="T3" fmla="*/ 466 h 492"/>
                  <a:gd name="T4" fmla="*/ 161 w 424"/>
                  <a:gd name="T5" fmla="*/ 475 h 492"/>
                  <a:gd name="T6" fmla="*/ 144 w 424"/>
                  <a:gd name="T7" fmla="*/ 475 h 492"/>
                  <a:gd name="T8" fmla="*/ 127 w 424"/>
                  <a:gd name="T9" fmla="*/ 466 h 492"/>
                  <a:gd name="T10" fmla="*/ 102 w 424"/>
                  <a:gd name="T11" fmla="*/ 466 h 492"/>
                  <a:gd name="T12" fmla="*/ 93 w 424"/>
                  <a:gd name="T13" fmla="*/ 441 h 492"/>
                  <a:gd name="T14" fmla="*/ 76 w 424"/>
                  <a:gd name="T15" fmla="*/ 432 h 492"/>
                  <a:gd name="T16" fmla="*/ 68 w 424"/>
                  <a:gd name="T17" fmla="*/ 424 h 492"/>
                  <a:gd name="T18" fmla="*/ 42 w 424"/>
                  <a:gd name="T19" fmla="*/ 424 h 492"/>
                  <a:gd name="T20" fmla="*/ 34 w 424"/>
                  <a:gd name="T21" fmla="*/ 407 h 492"/>
                  <a:gd name="T22" fmla="*/ 25 w 424"/>
                  <a:gd name="T23" fmla="*/ 322 h 492"/>
                  <a:gd name="T24" fmla="*/ 17 w 424"/>
                  <a:gd name="T25" fmla="*/ 237 h 492"/>
                  <a:gd name="T26" fmla="*/ 8 w 424"/>
                  <a:gd name="T27" fmla="*/ 153 h 492"/>
                  <a:gd name="T28" fmla="*/ 0 w 424"/>
                  <a:gd name="T29" fmla="*/ 93 h 492"/>
                  <a:gd name="T30" fmla="*/ 93 w 424"/>
                  <a:gd name="T31" fmla="*/ 85 h 492"/>
                  <a:gd name="T32" fmla="*/ 187 w 424"/>
                  <a:gd name="T33" fmla="*/ 93 h 492"/>
                  <a:gd name="T34" fmla="*/ 195 w 424"/>
                  <a:gd name="T35" fmla="*/ 102 h 492"/>
                  <a:gd name="T36" fmla="*/ 272 w 424"/>
                  <a:gd name="T37" fmla="*/ 85 h 492"/>
                  <a:gd name="T38" fmla="*/ 357 w 424"/>
                  <a:gd name="T39" fmla="*/ 26 h 492"/>
                  <a:gd name="T40" fmla="*/ 407 w 424"/>
                  <a:gd name="T41" fmla="*/ 68 h 492"/>
                  <a:gd name="T42" fmla="*/ 424 w 424"/>
                  <a:gd name="T43" fmla="*/ 178 h 492"/>
                  <a:gd name="T44" fmla="*/ 407 w 424"/>
                  <a:gd name="T45" fmla="*/ 187 h 492"/>
                  <a:gd name="T46" fmla="*/ 416 w 424"/>
                  <a:gd name="T47" fmla="*/ 195 h 492"/>
                  <a:gd name="T48" fmla="*/ 424 w 424"/>
                  <a:gd name="T49" fmla="*/ 221 h 492"/>
                  <a:gd name="T50" fmla="*/ 416 w 424"/>
                  <a:gd name="T51" fmla="*/ 237 h 492"/>
                  <a:gd name="T52" fmla="*/ 416 w 424"/>
                  <a:gd name="T53" fmla="*/ 263 h 492"/>
                  <a:gd name="T54" fmla="*/ 407 w 424"/>
                  <a:gd name="T55" fmla="*/ 271 h 492"/>
                  <a:gd name="T56" fmla="*/ 407 w 424"/>
                  <a:gd name="T57" fmla="*/ 280 h 492"/>
                  <a:gd name="T58" fmla="*/ 416 w 424"/>
                  <a:gd name="T59" fmla="*/ 297 h 492"/>
                  <a:gd name="T60" fmla="*/ 407 w 424"/>
                  <a:gd name="T61" fmla="*/ 314 h 492"/>
                  <a:gd name="T62" fmla="*/ 399 w 424"/>
                  <a:gd name="T63" fmla="*/ 322 h 492"/>
                  <a:gd name="T64" fmla="*/ 382 w 424"/>
                  <a:gd name="T65" fmla="*/ 339 h 492"/>
                  <a:gd name="T66" fmla="*/ 374 w 424"/>
                  <a:gd name="T67" fmla="*/ 348 h 492"/>
                  <a:gd name="T68" fmla="*/ 357 w 424"/>
                  <a:gd name="T69" fmla="*/ 348 h 492"/>
                  <a:gd name="T70" fmla="*/ 348 w 424"/>
                  <a:gd name="T71" fmla="*/ 365 h 492"/>
                  <a:gd name="T72" fmla="*/ 340 w 424"/>
                  <a:gd name="T73" fmla="*/ 373 h 492"/>
                  <a:gd name="T74" fmla="*/ 331 w 424"/>
                  <a:gd name="T75" fmla="*/ 390 h 492"/>
                  <a:gd name="T76" fmla="*/ 331 w 424"/>
                  <a:gd name="T77" fmla="*/ 398 h 492"/>
                  <a:gd name="T78" fmla="*/ 331 w 424"/>
                  <a:gd name="T79" fmla="*/ 407 h 492"/>
                  <a:gd name="T80" fmla="*/ 323 w 424"/>
                  <a:gd name="T81" fmla="*/ 424 h 492"/>
                  <a:gd name="T82" fmla="*/ 323 w 424"/>
                  <a:gd name="T83" fmla="*/ 407 h 492"/>
                  <a:gd name="T84" fmla="*/ 306 w 424"/>
                  <a:gd name="T85" fmla="*/ 407 h 492"/>
                  <a:gd name="T86" fmla="*/ 306 w 424"/>
                  <a:gd name="T87" fmla="*/ 432 h 492"/>
                  <a:gd name="T88" fmla="*/ 297 w 424"/>
                  <a:gd name="T89" fmla="*/ 449 h 492"/>
                  <a:gd name="T90" fmla="*/ 297 w 424"/>
                  <a:gd name="T91" fmla="*/ 458 h 492"/>
                  <a:gd name="T92" fmla="*/ 289 w 424"/>
                  <a:gd name="T93" fmla="*/ 483 h 492"/>
                  <a:gd name="T94" fmla="*/ 272 w 424"/>
                  <a:gd name="T95" fmla="*/ 492 h 492"/>
                  <a:gd name="T96" fmla="*/ 255 w 424"/>
                  <a:gd name="T97" fmla="*/ 475 h 492"/>
                  <a:gd name="T98" fmla="*/ 238 w 424"/>
                  <a:gd name="T99" fmla="*/ 466 h 492"/>
                  <a:gd name="T100" fmla="*/ 229 w 424"/>
                  <a:gd name="T101" fmla="*/ 449 h 492"/>
                  <a:gd name="T102" fmla="*/ 212 w 424"/>
                  <a:gd name="T103" fmla="*/ 458 h 492"/>
                  <a:gd name="T104" fmla="*/ 195 w 424"/>
                  <a:gd name="T105" fmla="*/ 475 h 4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24"/>
                  <a:gd name="T160" fmla="*/ 0 h 492"/>
                  <a:gd name="T161" fmla="*/ 424 w 424"/>
                  <a:gd name="T162" fmla="*/ 492 h 4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24" h="492">
                    <a:moveTo>
                      <a:pt x="195" y="475"/>
                    </a:moveTo>
                    <a:lnTo>
                      <a:pt x="195" y="475"/>
                    </a:lnTo>
                    <a:lnTo>
                      <a:pt x="187" y="475"/>
                    </a:lnTo>
                    <a:lnTo>
                      <a:pt x="187" y="466"/>
                    </a:lnTo>
                    <a:lnTo>
                      <a:pt x="178" y="466"/>
                    </a:lnTo>
                    <a:lnTo>
                      <a:pt x="170" y="466"/>
                    </a:lnTo>
                    <a:lnTo>
                      <a:pt x="161" y="466"/>
                    </a:lnTo>
                    <a:lnTo>
                      <a:pt x="161" y="475"/>
                    </a:lnTo>
                    <a:lnTo>
                      <a:pt x="153" y="475"/>
                    </a:lnTo>
                    <a:lnTo>
                      <a:pt x="144" y="475"/>
                    </a:lnTo>
                    <a:lnTo>
                      <a:pt x="144" y="466"/>
                    </a:lnTo>
                    <a:lnTo>
                      <a:pt x="136" y="466"/>
                    </a:lnTo>
                    <a:lnTo>
                      <a:pt x="127" y="466"/>
                    </a:lnTo>
                    <a:lnTo>
                      <a:pt x="127" y="458"/>
                    </a:lnTo>
                    <a:lnTo>
                      <a:pt x="119" y="466"/>
                    </a:lnTo>
                    <a:lnTo>
                      <a:pt x="110" y="466"/>
                    </a:lnTo>
                    <a:lnTo>
                      <a:pt x="102" y="466"/>
                    </a:lnTo>
                    <a:lnTo>
                      <a:pt x="102" y="458"/>
                    </a:lnTo>
                    <a:lnTo>
                      <a:pt x="93" y="449"/>
                    </a:lnTo>
                    <a:lnTo>
                      <a:pt x="93" y="441"/>
                    </a:lnTo>
                    <a:lnTo>
                      <a:pt x="85" y="432"/>
                    </a:lnTo>
                    <a:lnTo>
                      <a:pt x="76" y="432"/>
                    </a:lnTo>
                    <a:lnTo>
                      <a:pt x="76" y="424"/>
                    </a:lnTo>
                    <a:lnTo>
                      <a:pt x="68" y="424"/>
                    </a:lnTo>
                    <a:lnTo>
                      <a:pt x="59" y="432"/>
                    </a:lnTo>
                    <a:lnTo>
                      <a:pt x="51" y="432"/>
                    </a:lnTo>
                    <a:lnTo>
                      <a:pt x="42" y="424"/>
                    </a:lnTo>
                    <a:lnTo>
                      <a:pt x="42" y="432"/>
                    </a:lnTo>
                    <a:lnTo>
                      <a:pt x="34" y="432"/>
                    </a:lnTo>
                    <a:lnTo>
                      <a:pt x="34" y="407"/>
                    </a:lnTo>
                    <a:lnTo>
                      <a:pt x="34" y="373"/>
                    </a:lnTo>
                    <a:lnTo>
                      <a:pt x="25" y="373"/>
                    </a:lnTo>
                    <a:lnTo>
                      <a:pt x="25" y="348"/>
                    </a:lnTo>
                    <a:lnTo>
                      <a:pt x="25" y="322"/>
                    </a:lnTo>
                    <a:lnTo>
                      <a:pt x="25" y="314"/>
                    </a:lnTo>
                    <a:lnTo>
                      <a:pt x="17" y="271"/>
                    </a:lnTo>
                    <a:lnTo>
                      <a:pt x="17" y="237"/>
                    </a:lnTo>
                    <a:lnTo>
                      <a:pt x="17" y="221"/>
                    </a:lnTo>
                    <a:lnTo>
                      <a:pt x="8" y="195"/>
                    </a:lnTo>
                    <a:lnTo>
                      <a:pt x="8" y="187"/>
                    </a:lnTo>
                    <a:lnTo>
                      <a:pt x="8" y="153"/>
                    </a:lnTo>
                    <a:lnTo>
                      <a:pt x="0" y="136"/>
                    </a:lnTo>
                    <a:lnTo>
                      <a:pt x="0" y="119"/>
                    </a:lnTo>
                    <a:lnTo>
                      <a:pt x="0" y="93"/>
                    </a:lnTo>
                    <a:lnTo>
                      <a:pt x="34" y="93"/>
                    </a:lnTo>
                    <a:lnTo>
                      <a:pt x="42" y="93"/>
                    </a:lnTo>
                    <a:lnTo>
                      <a:pt x="85" y="85"/>
                    </a:lnTo>
                    <a:lnTo>
                      <a:pt x="93" y="85"/>
                    </a:lnTo>
                    <a:lnTo>
                      <a:pt x="119" y="76"/>
                    </a:lnTo>
                    <a:lnTo>
                      <a:pt x="153" y="85"/>
                    </a:lnTo>
                    <a:lnTo>
                      <a:pt x="170" y="93"/>
                    </a:lnTo>
                    <a:lnTo>
                      <a:pt x="187" y="93"/>
                    </a:lnTo>
                    <a:lnTo>
                      <a:pt x="195" y="93"/>
                    </a:lnTo>
                    <a:lnTo>
                      <a:pt x="170" y="110"/>
                    </a:lnTo>
                    <a:lnTo>
                      <a:pt x="178" y="110"/>
                    </a:lnTo>
                    <a:lnTo>
                      <a:pt x="195" y="102"/>
                    </a:lnTo>
                    <a:lnTo>
                      <a:pt x="212" y="110"/>
                    </a:lnTo>
                    <a:lnTo>
                      <a:pt x="238" y="102"/>
                    </a:lnTo>
                    <a:lnTo>
                      <a:pt x="263" y="85"/>
                    </a:lnTo>
                    <a:lnTo>
                      <a:pt x="272" y="85"/>
                    </a:lnTo>
                    <a:lnTo>
                      <a:pt x="289" y="85"/>
                    </a:lnTo>
                    <a:lnTo>
                      <a:pt x="314" y="60"/>
                    </a:lnTo>
                    <a:lnTo>
                      <a:pt x="323" y="51"/>
                    </a:lnTo>
                    <a:lnTo>
                      <a:pt x="357" y="26"/>
                    </a:lnTo>
                    <a:lnTo>
                      <a:pt x="399" y="0"/>
                    </a:lnTo>
                    <a:lnTo>
                      <a:pt x="399" y="17"/>
                    </a:lnTo>
                    <a:lnTo>
                      <a:pt x="407" y="68"/>
                    </a:lnTo>
                    <a:lnTo>
                      <a:pt x="416" y="110"/>
                    </a:lnTo>
                    <a:lnTo>
                      <a:pt x="416" y="144"/>
                    </a:lnTo>
                    <a:lnTo>
                      <a:pt x="424" y="178"/>
                    </a:lnTo>
                    <a:lnTo>
                      <a:pt x="416" y="178"/>
                    </a:lnTo>
                    <a:lnTo>
                      <a:pt x="407" y="187"/>
                    </a:lnTo>
                    <a:lnTo>
                      <a:pt x="416" y="187"/>
                    </a:lnTo>
                    <a:lnTo>
                      <a:pt x="416" y="195"/>
                    </a:lnTo>
                    <a:lnTo>
                      <a:pt x="416" y="204"/>
                    </a:lnTo>
                    <a:lnTo>
                      <a:pt x="416" y="212"/>
                    </a:lnTo>
                    <a:lnTo>
                      <a:pt x="424" y="212"/>
                    </a:lnTo>
                    <a:lnTo>
                      <a:pt x="424" y="221"/>
                    </a:lnTo>
                    <a:lnTo>
                      <a:pt x="416" y="229"/>
                    </a:lnTo>
                    <a:lnTo>
                      <a:pt x="416" y="237"/>
                    </a:lnTo>
                    <a:lnTo>
                      <a:pt x="416" y="254"/>
                    </a:lnTo>
                    <a:lnTo>
                      <a:pt x="416" y="263"/>
                    </a:lnTo>
                    <a:lnTo>
                      <a:pt x="416" y="271"/>
                    </a:lnTo>
                    <a:lnTo>
                      <a:pt x="407" y="271"/>
                    </a:lnTo>
                    <a:lnTo>
                      <a:pt x="416" y="280"/>
                    </a:lnTo>
                    <a:lnTo>
                      <a:pt x="407" y="280"/>
                    </a:lnTo>
                    <a:lnTo>
                      <a:pt x="416" y="288"/>
                    </a:lnTo>
                    <a:lnTo>
                      <a:pt x="407" y="288"/>
                    </a:lnTo>
                    <a:lnTo>
                      <a:pt x="407" y="297"/>
                    </a:lnTo>
                    <a:lnTo>
                      <a:pt x="416" y="297"/>
                    </a:lnTo>
                    <a:lnTo>
                      <a:pt x="407" y="305"/>
                    </a:lnTo>
                    <a:lnTo>
                      <a:pt x="407" y="314"/>
                    </a:lnTo>
                    <a:lnTo>
                      <a:pt x="399" y="314"/>
                    </a:lnTo>
                    <a:lnTo>
                      <a:pt x="399" y="322"/>
                    </a:lnTo>
                    <a:lnTo>
                      <a:pt x="390" y="331"/>
                    </a:lnTo>
                    <a:lnTo>
                      <a:pt x="382" y="339"/>
                    </a:lnTo>
                    <a:lnTo>
                      <a:pt x="382" y="348"/>
                    </a:lnTo>
                    <a:lnTo>
                      <a:pt x="374" y="348"/>
                    </a:lnTo>
                    <a:lnTo>
                      <a:pt x="365" y="356"/>
                    </a:lnTo>
                    <a:lnTo>
                      <a:pt x="365" y="348"/>
                    </a:lnTo>
                    <a:lnTo>
                      <a:pt x="357" y="348"/>
                    </a:lnTo>
                    <a:lnTo>
                      <a:pt x="348" y="356"/>
                    </a:lnTo>
                    <a:lnTo>
                      <a:pt x="348" y="365"/>
                    </a:lnTo>
                    <a:lnTo>
                      <a:pt x="340" y="365"/>
                    </a:lnTo>
                    <a:lnTo>
                      <a:pt x="340" y="373"/>
                    </a:lnTo>
                    <a:lnTo>
                      <a:pt x="331" y="382"/>
                    </a:lnTo>
                    <a:lnTo>
                      <a:pt x="340" y="390"/>
                    </a:lnTo>
                    <a:lnTo>
                      <a:pt x="331" y="390"/>
                    </a:lnTo>
                    <a:lnTo>
                      <a:pt x="331" y="398"/>
                    </a:lnTo>
                    <a:lnTo>
                      <a:pt x="340" y="407"/>
                    </a:lnTo>
                    <a:lnTo>
                      <a:pt x="340" y="415"/>
                    </a:lnTo>
                    <a:lnTo>
                      <a:pt x="331" y="407"/>
                    </a:lnTo>
                    <a:lnTo>
                      <a:pt x="331" y="415"/>
                    </a:lnTo>
                    <a:lnTo>
                      <a:pt x="323" y="424"/>
                    </a:lnTo>
                    <a:lnTo>
                      <a:pt x="323" y="415"/>
                    </a:lnTo>
                    <a:lnTo>
                      <a:pt x="323" y="407"/>
                    </a:lnTo>
                    <a:lnTo>
                      <a:pt x="314" y="407"/>
                    </a:lnTo>
                    <a:lnTo>
                      <a:pt x="306" y="407"/>
                    </a:lnTo>
                    <a:lnTo>
                      <a:pt x="306" y="415"/>
                    </a:lnTo>
                    <a:lnTo>
                      <a:pt x="306" y="424"/>
                    </a:lnTo>
                    <a:lnTo>
                      <a:pt x="306" y="432"/>
                    </a:lnTo>
                    <a:lnTo>
                      <a:pt x="297" y="432"/>
                    </a:lnTo>
                    <a:lnTo>
                      <a:pt x="297" y="441"/>
                    </a:lnTo>
                    <a:lnTo>
                      <a:pt x="297" y="449"/>
                    </a:lnTo>
                    <a:lnTo>
                      <a:pt x="306" y="458"/>
                    </a:lnTo>
                    <a:lnTo>
                      <a:pt x="297" y="466"/>
                    </a:lnTo>
                    <a:lnTo>
                      <a:pt x="297" y="458"/>
                    </a:lnTo>
                    <a:lnTo>
                      <a:pt x="297" y="466"/>
                    </a:lnTo>
                    <a:lnTo>
                      <a:pt x="289" y="483"/>
                    </a:lnTo>
                    <a:lnTo>
                      <a:pt x="280" y="483"/>
                    </a:lnTo>
                    <a:lnTo>
                      <a:pt x="280" y="492"/>
                    </a:lnTo>
                    <a:lnTo>
                      <a:pt x="272" y="492"/>
                    </a:lnTo>
                    <a:lnTo>
                      <a:pt x="263" y="492"/>
                    </a:lnTo>
                    <a:lnTo>
                      <a:pt x="263" y="483"/>
                    </a:lnTo>
                    <a:lnTo>
                      <a:pt x="255" y="483"/>
                    </a:lnTo>
                    <a:lnTo>
                      <a:pt x="255" y="475"/>
                    </a:lnTo>
                    <a:lnTo>
                      <a:pt x="246" y="475"/>
                    </a:lnTo>
                    <a:lnTo>
                      <a:pt x="238" y="475"/>
                    </a:lnTo>
                    <a:lnTo>
                      <a:pt x="238" y="466"/>
                    </a:lnTo>
                    <a:lnTo>
                      <a:pt x="229" y="458"/>
                    </a:lnTo>
                    <a:lnTo>
                      <a:pt x="229" y="449"/>
                    </a:lnTo>
                    <a:lnTo>
                      <a:pt x="221" y="458"/>
                    </a:lnTo>
                    <a:lnTo>
                      <a:pt x="212" y="458"/>
                    </a:lnTo>
                    <a:lnTo>
                      <a:pt x="212" y="466"/>
                    </a:lnTo>
                    <a:lnTo>
                      <a:pt x="212" y="475"/>
                    </a:lnTo>
                    <a:lnTo>
                      <a:pt x="204" y="475"/>
                    </a:lnTo>
                    <a:lnTo>
                      <a:pt x="195" y="475"/>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88" name="Freeform 287"/>
              <p:cNvSpPr>
                <a:spLocks/>
              </p:cNvSpPr>
              <p:nvPr/>
            </p:nvSpPr>
            <p:spPr bwMode="auto">
              <a:xfrm>
                <a:off x="3368" y="1674"/>
                <a:ext cx="408" cy="720"/>
              </a:xfrm>
              <a:custGeom>
                <a:avLst/>
                <a:gdLst>
                  <a:gd name="T0" fmla="*/ 323 w 408"/>
                  <a:gd name="T1" fmla="*/ 661 h 720"/>
                  <a:gd name="T2" fmla="*/ 323 w 408"/>
                  <a:gd name="T3" fmla="*/ 703 h 720"/>
                  <a:gd name="T4" fmla="*/ 298 w 408"/>
                  <a:gd name="T5" fmla="*/ 694 h 720"/>
                  <a:gd name="T6" fmla="*/ 264 w 408"/>
                  <a:gd name="T7" fmla="*/ 703 h 720"/>
                  <a:gd name="T8" fmla="*/ 255 w 408"/>
                  <a:gd name="T9" fmla="*/ 720 h 720"/>
                  <a:gd name="T10" fmla="*/ 238 w 408"/>
                  <a:gd name="T11" fmla="*/ 711 h 720"/>
                  <a:gd name="T12" fmla="*/ 230 w 408"/>
                  <a:gd name="T13" fmla="*/ 703 h 720"/>
                  <a:gd name="T14" fmla="*/ 221 w 408"/>
                  <a:gd name="T15" fmla="*/ 686 h 720"/>
                  <a:gd name="T16" fmla="*/ 221 w 408"/>
                  <a:gd name="T17" fmla="*/ 661 h 720"/>
                  <a:gd name="T18" fmla="*/ 213 w 408"/>
                  <a:gd name="T19" fmla="*/ 627 h 720"/>
                  <a:gd name="T20" fmla="*/ 179 w 408"/>
                  <a:gd name="T21" fmla="*/ 601 h 720"/>
                  <a:gd name="T22" fmla="*/ 170 w 408"/>
                  <a:gd name="T23" fmla="*/ 593 h 720"/>
                  <a:gd name="T24" fmla="*/ 136 w 408"/>
                  <a:gd name="T25" fmla="*/ 576 h 720"/>
                  <a:gd name="T26" fmla="*/ 128 w 408"/>
                  <a:gd name="T27" fmla="*/ 542 h 720"/>
                  <a:gd name="T28" fmla="*/ 136 w 408"/>
                  <a:gd name="T29" fmla="*/ 508 h 720"/>
                  <a:gd name="T30" fmla="*/ 145 w 408"/>
                  <a:gd name="T31" fmla="*/ 483 h 720"/>
                  <a:gd name="T32" fmla="*/ 111 w 408"/>
                  <a:gd name="T33" fmla="*/ 474 h 720"/>
                  <a:gd name="T34" fmla="*/ 85 w 408"/>
                  <a:gd name="T35" fmla="*/ 457 h 720"/>
                  <a:gd name="T36" fmla="*/ 77 w 408"/>
                  <a:gd name="T37" fmla="*/ 432 h 720"/>
                  <a:gd name="T38" fmla="*/ 34 w 408"/>
                  <a:gd name="T39" fmla="*/ 398 h 720"/>
                  <a:gd name="T40" fmla="*/ 9 w 408"/>
                  <a:gd name="T41" fmla="*/ 364 h 720"/>
                  <a:gd name="T42" fmla="*/ 0 w 408"/>
                  <a:gd name="T43" fmla="*/ 330 h 720"/>
                  <a:gd name="T44" fmla="*/ 9 w 408"/>
                  <a:gd name="T45" fmla="*/ 296 h 720"/>
                  <a:gd name="T46" fmla="*/ 9 w 408"/>
                  <a:gd name="T47" fmla="*/ 271 h 720"/>
                  <a:gd name="T48" fmla="*/ 34 w 408"/>
                  <a:gd name="T49" fmla="*/ 254 h 720"/>
                  <a:gd name="T50" fmla="*/ 43 w 408"/>
                  <a:gd name="T51" fmla="*/ 220 h 720"/>
                  <a:gd name="T52" fmla="*/ 34 w 408"/>
                  <a:gd name="T53" fmla="*/ 186 h 720"/>
                  <a:gd name="T54" fmla="*/ 43 w 408"/>
                  <a:gd name="T55" fmla="*/ 161 h 720"/>
                  <a:gd name="T56" fmla="*/ 85 w 408"/>
                  <a:gd name="T57" fmla="*/ 144 h 720"/>
                  <a:gd name="T58" fmla="*/ 102 w 408"/>
                  <a:gd name="T59" fmla="*/ 127 h 720"/>
                  <a:gd name="T60" fmla="*/ 119 w 408"/>
                  <a:gd name="T61" fmla="*/ 84 h 720"/>
                  <a:gd name="T62" fmla="*/ 111 w 408"/>
                  <a:gd name="T63" fmla="*/ 59 h 720"/>
                  <a:gd name="T64" fmla="*/ 85 w 408"/>
                  <a:gd name="T65" fmla="*/ 34 h 720"/>
                  <a:gd name="T66" fmla="*/ 68 w 408"/>
                  <a:gd name="T67" fmla="*/ 17 h 720"/>
                  <a:gd name="T68" fmla="*/ 230 w 408"/>
                  <a:gd name="T69" fmla="*/ 8 h 720"/>
                  <a:gd name="T70" fmla="*/ 332 w 408"/>
                  <a:gd name="T71" fmla="*/ 25 h 720"/>
                  <a:gd name="T72" fmla="*/ 374 w 408"/>
                  <a:gd name="T73" fmla="*/ 152 h 720"/>
                  <a:gd name="T74" fmla="*/ 383 w 408"/>
                  <a:gd name="T75" fmla="*/ 296 h 720"/>
                  <a:gd name="T76" fmla="*/ 383 w 408"/>
                  <a:gd name="T77" fmla="*/ 406 h 720"/>
                  <a:gd name="T78" fmla="*/ 391 w 408"/>
                  <a:gd name="T79" fmla="*/ 423 h 720"/>
                  <a:gd name="T80" fmla="*/ 391 w 408"/>
                  <a:gd name="T81" fmla="*/ 432 h 720"/>
                  <a:gd name="T82" fmla="*/ 400 w 408"/>
                  <a:gd name="T83" fmla="*/ 449 h 720"/>
                  <a:gd name="T84" fmla="*/ 400 w 408"/>
                  <a:gd name="T85" fmla="*/ 474 h 720"/>
                  <a:gd name="T86" fmla="*/ 391 w 408"/>
                  <a:gd name="T87" fmla="*/ 491 h 720"/>
                  <a:gd name="T88" fmla="*/ 391 w 408"/>
                  <a:gd name="T89" fmla="*/ 508 h 720"/>
                  <a:gd name="T90" fmla="*/ 383 w 408"/>
                  <a:gd name="T91" fmla="*/ 517 h 720"/>
                  <a:gd name="T92" fmla="*/ 374 w 408"/>
                  <a:gd name="T93" fmla="*/ 533 h 720"/>
                  <a:gd name="T94" fmla="*/ 366 w 408"/>
                  <a:gd name="T95" fmla="*/ 542 h 720"/>
                  <a:gd name="T96" fmla="*/ 366 w 408"/>
                  <a:gd name="T97" fmla="*/ 559 h 720"/>
                  <a:gd name="T98" fmla="*/ 357 w 408"/>
                  <a:gd name="T99" fmla="*/ 576 h 720"/>
                  <a:gd name="T100" fmla="*/ 357 w 408"/>
                  <a:gd name="T101" fmla="*/ 584 h 720"/>
                  <a:gd name="T102" fmla="*/ 357 w 408"/>
                  <a:gd name="T103" fmla="*/ 593 h 720"/>
                  <a:gd name="T104" fmla="*/ 357 w 408"/>
                  <a:gd name="T105" fmla="*/ 601 h 720"/>
                  <a:gd name="T106" fmla="*/ 349 w 408"/>
                  <a:gd name="T107" fmla="*/ 627 h 72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08"/>
                  <a:gd name="T163" fmla="*/ 0 h 720"/>
                  <a:gd name="T164" fmla="*/ 408 w 408"/>
                  <a:gd name="T165" fmla="*/ 720 h 72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08" h="720">
                    <a:moveTo>
                      <a:pt x="366" y="644"/>
                    </a:moveTo>
                    <a:lnTo>
                      <a:pt x="357" y="644"/>
                    </a:lnTo>
                    <a:lnTo>
                      <a:pt x="340" y="652"/>
                    </a:lnTo>
                    <a:lnTo>
                      <a:pt x="332" y="652"/>
                    </a:lnTo>
                    <a:lnTo>
                      <a:pt x="323" y="661"/>
                    </a:lnTo>
                    <a:lnTo>
                      <a:pt x="323" y="669"/>
                    </a:lnTo>
                    <a:lnTo>
                      <a:pt x="323" y="677"/>
                    </a:lnTo>
                    <a:lnTo>
                      <a:pt x="323" y="686"/>
                    </a:lnTo>
                    <a:lnTo>
                      <a:pt x="332" y="686"/>
                    </a:lnTo>
                    <a:lnTo>
                      <a:pt x="332" y="694"/>
                    </a:lnTo>
                    <a:lnTo>
                      <a:pt x="323" y="703"/>
                    </a:lnTo>
                    <a:lnTo>
                      <a:pt x="315" y="703"/>
                    </a:lnTo>
                    <a:lnTo>
                      <a:pt x="315" y="694"/>
                    </a:lnTo>
                    <a:lnTo>
                      <a:pt x="306" y="694"/>
                    </a:lnTo>
                    <a:lnTo>
                      <a:pt x="298" y="694"/>
                    </a:lnTo>
                    <a:lnTo>
                      <a:pt x="289" y="686"/>
                    </a:lnTo>
                    <a:lnTo>
                      <a:pt x="281" y="686"/>
                    </a:lnTo>
                    <a:lnTo>
                      <a:pt x="272" y="686"/>
                    </a:lnTo>
                    <a:lnTo>
                      <a:pt x="264" y="694"/>
                    </a:lnTo>
                    <a:lnTo>
                      <a:pt x="264" y="703"/>
                    </a:lnTo>
                    <a:lnTo>
                      <a:pt x="255" y="703"/>
                    </a:lnTo>
                    <a:lnTo>
                      <a:pt x="255" y="711"/>
                    </a:lnTo>
                    <a:lnTo>
                      <a:pt x="264" y="720"/>
                    </a:lnTo>
                    <a:lnTo>
                      <a:pt x="255" y="720"/>
                    </a:lnTo>
                    <a:lnTo>
                      <a:pt x="255" y="711"/>
                    </a:lnTo>
                    <a:lnTo>
                      <a:pt x="247" y="711"/>
                    </a:lnTo>
                    <a:lnTo>
                      <a:pt x="247" y="703"/>
                    </a:lnTo>
                    <a:lnTo>
                      <a:pt x="238" y="703"/>
                    </a:lnTo>
                    <a:lnTo>
                      <a:pt x="238" y="711"/>
                    </a:lnTo>
                    <a:lnTo>
                      <a:pt x="247" y="711"/>
                    </a:lnTo>
                    <a:lnTo>
                      <a:pt x="247" y="720"/>
                    </a:lnTo>
                    <a:lnTo>
                      <a:pt x="238" y="711"/>
                    </a:lnTo>
                    <a:lnTo>
                      <a:pt x="230" y="711"/>
                    </a:lnTo>
                    <a:lnTo>
                      <a:pt x="230" y="703"/>
                    </a:lnTo>
                    <a:lnTo>
                      <a:pt x="230" y="694"/>
                    </a:lnTo>
                    <a:lnTo>
                      <a:pt x="221" y="686"/>
                    </a:lnTo>
                    <a:lnTo>
                      <a:pt x="221" y="677"/>
                    </a:lnTo>
                    <a:lnTo>
                      <a:pt x="230" y="669"/>
                    </a:lnTo>
                    <a:lnTo>
                      <a:pt x="230" y="661"/>
                    </a:lnTo>
                    <a:lnTo>
                      <a:pt x="221" y="661"/>
                    </a:lnTo>
                    <a:lnTo>
                      <a:pt x="221" y="652"/>
                    </a:lnTo>
                    <a:lnTo>
                      <a:pt x="213" y="644"/>
                    </a:lnTo>
                    <a:lnTo>
                      <a:pt x="213" y="635"/>
                    </a:lnTo>
                    <a:lnTo>
                      <a:pt x="213" y="627"/>
                    </a:lnTo>
                    <a:lnTo>
                      <a:pt x="204" y="627"/>
                    </a:lnTo>
                    <a:lnTo>
                      <a:pt x="196" y="627"/>
                    </a:lnTo>
                    <a:lnTo>
                      <a:pt x="196" y="618"/>
                    </a:lnTo>
                    <a:lnTo>
                      <a:pt x="196" y="610"/>
                    </a:lnTo>
                    <a:lnTo>
                      <a:pt x="179" y="601"/>
                    </a:lnTo>
                    <a:lnTo>
                      <a:pt x="170" y="610"/>
                    </a:lnTo>
                    <a:lnTo>
                      <a:pt x="170" y="601"/>
                    </a:lnTo>
                    <a:lnTo>
                      <a:pt x="170" y="593"/>
                    </a:lnTo>
                    <a:lnTo>
                      <a:pt x="162" y="593"/>
                    </a:lnTo>
                    <a:lnTo>
                      <a:pt x="153" y="584"/>
                    </a:lnTo>
                    <a:lnTo>
                      <a:pt x="145" y="584"/>
                    </a:lnTo>
                    <a:lnTo>
                      <a:pt x="136" y="576"/>
                    </a:lnTo>
                    <a:lnTo>
                      <a:pt x="128" y="567"/>
                    </a:lnTo>
                    <a:lnTo>
                      <a:pt x="128" y="550"/>
                    </a:lnTo>
                    <a:lnTo>
                      <a:pt x="128" y="542"/>
                    </a:lnTo>
                    <a:lnTo>
                      <a:pt x="136" y="525"/>
                    </a:lnTo>
                    <a:lnTo>
                      <a:pt x="136" y="517"/>
                    </a:lnTo>
                    <a:lnTo>
                      <a:pt x="136" y="508"/>
                    </a:lnTo>
                    <a:lnTo>
                      <a:pt x="136" y="500"/>
                    </a:lnTo>
                    <a:lnTo>
                      <a:pt x="145" y="491"/>
                    </a:lnTo>
                    <a:lnTo>
                      <a:pt x="145" y="483"/>
                    </a:lnTo>
                    <a:lnTo>
                      <a:pt x="128" y="474"/>
                    </a:lnTo>
                    <a:lnTo>
                      <a:pt x="111" y="474"/>
                    </a:lnTo>
                    <a:lnTo>
                      <a:pt x="102" y="483"/>
                    </a:lnTo>
                    <a:lnTo>
                      <a:pt x="94" y="483"/>
                    </a:lnTo>
                    <a:lnTo>
                      <a:pt x="94" y="474"/>
                    </a:lnTo>
                    <a:lnTo>
                      <a:pt x="85" y="466"/>
                    </a:lnTo>
                    <a:lnTo>
                      <a:pt x="85" y="457"/>
                    </a:lnTo>
                    <a:lnTo>
                      <a:pt x="85" y="449"/>
                    </a:lnTo>
                    <a:lnTo>
                      <a:pt x="85" y="440"/>
                    </a:lnTo>
                    <a:lnTo>
                      <a:pt x="77" y="432"/>
                    </a:lnTo>
                    <a:lnTo>
                      <a:pt x="68" y="423"/>
                    </a:lnTo>
                    <a:lnTo>
                      <a:pt x="60" y="415"/>
                    </a:lnTo>
                    <a:lnTo>
                      <a:pt x="51" y="415"/>
                    </a:lnTo>
                    <a:lnTo>
                      <a:pt x="43" y="406"/>
                    </a:lnTo>
                    <a:lnTo>
                      <a:pt x="43" y="398"/>
                    </a:lnTo>
                    <a:lnTo>
                      <a:pt x="34" y="398"/>
                    </a:lnTo>
                    <a:lnTo>
                      <a:pt x="34" y="389"/>
                    </a:lnTo>
                    <a:lnTo>
                      <a:pt x="17" y="381"/>
                    </a:lnTo>
                    <a:lnTo>
                      <a:pt x="17" y="372"/>
                    </a:lnTo>
                    <a:lnTo>
                      <a:pt x="17" y="364"/>
                    </a:lnTo>
                    <a:lnTo>
                      <a:pt x="9" y="364"/>
                    </a:lnTo>
                    <a:lnTo>
                      <a:pt x="9" y="356"/>
                    </a:lnTo>
                    <a:lnTo>
                      <a:pt x="9" y="347"/>
                    </a:lnTo>
                    <a:lnTo>
                      <a:pt x="0" y="339"/>
                    </a:lnTo>
                    <a:lnTo>
                      <a:pt x="0" y="330"/>
                    </a:lnTo>
                    <a:lnTo>
                      <a:pt x="0" y="322"/>
                    </a:lnTo>
                    <a:lnTo>
                      <a:pt x="0" y="313"/>
                    </a:lnTo>
                    <a:lnTo>
                      <a:pt x="0" y="305"/>
                    </a:lnTo>
                    <a:lnTo>
                      <a:pt x="0" y="296"/>
                    </a:lnTo>
                    <a:lnTo>
                      <a:pt x="9" y="296"/>
                    </a:lnTo>
                    <a:lnTo>
                      <a:pt x="9" y="288"/>
                    </a:lnTo>
                    <a:lnTo>
                      <a:pt x="9" y="279"/>
                    </a:lnTo>
                    <a:lnTo>
                      <a:pt x="9" y="271"/>
                    </a:lnTo>
                    <a:lnTo>
                      <a:pt x="9" y="262"/>
                    </a:lnTo>
                    <a:lnTo>
                      <a:pt x="17" y="262"/>
                    </a:lnTo>
                    <a:lnTo>
                      <a:pt x="26" y="262"/>
                    </a:lnTo>
                    <a:lnTo>
                      <a:pt x="26" y="254"/>
                    </a:lnTo>
                    <a:lnTo>
                      <a:pt x="34" y="254"/>
                    </a:lnTo>
                    <a:lnTo>
                      <a:pt x="34" y="245"/>
                    </a:lnTo>
                    <a:lnTo>
                      <a:pt x="34" y="237"/>
                    </a:lnTo>
                    <a:lnTo>
                      <a:pt x="43" y="228"/>
                    </a:lnTo>
                    <a:lnTo>
                      <a:pt x="43" y="220"/>
                    </a:lnTo>
                    <a:lnTo>
                      <a:pt x="43" y="203"/>
                    </a:lnTo>
                    <a:lnTo>
                      <a:pt x="43" y="195"/>
                    </a:lnTo>
                    <a:lnTo>
                      <a:pt x="43" y="186"/>
                    </a:lnTo>
                    <a:lnTo>
                      <a:pt x="34" y="186"/>
                    </a:lnTo>
                    <a:lnTo>
                      <a:pt x="34" y="178"/>
                    </a:lnTo>
                    <a:lnTo>
                      <a:pt x="34" y="169"/>
                    </a:lnTo>
                    <a:lnTo>
                      <a:pt x="34" y="161"/>
                    </a:lnTo>
                    <a:lnTo>
                      <a:pt x="43" y="152"/>
                    </a:lnTo>
                    <a:lnTo>
                      <a:pt x="43" y="161"/>
                    </a:lnTo>
                    <a:lnTo>
                      <a:pt x="51" y="152"/>
                    </a:lnTo>
                    <a:lnTo>
                      <a:pt x="60" y="152"/>
                    </a:lnTo>
                    <a:lnTo>
                      <a:pt x="68" y="152"/>
                    </a:lnTo>
                    <a:lnTo>
                      <a:pt x="77" y="144"/>
                    </a:lnTo>
                    <a:lnTo>
                      <a:pt x="85" y="144"/>
                    </a:lnTo>
                    <a:lnTo>
                      <a:pt x="94" y="144"/>
                    </a:lnTo>
                    <a:lnTo>
                      <a:pt x="94" y="135"/>
                    </a:lnTo>
                    <a:lnTo>
                      <a:pt x="102" y="135"/>
                    </a:lnTo>
                    <a:lnTo>
                      <a:pt x="102" y="127"/>
                    </a:lnTo>
                    <a:lnTo>
                      <a:pt x="102" y="118"/>
                    </a:lnTo>
                    <a:lnTo>
                      <a:pt x="102" y="110"/>
                    </a:lnTo>
                    <a:lnTo>
                      <a:pt x="111" y="110"/>
                    </a:lnTo>
                    <a:lnTo>
                      <a:pt x="111" y="101"/>
                    </a:lnTo>
                    <a:lnTo>
                      <a:pt x="119" y="84"/>
                    </a:lnTo>
                    <a:lnTo>
                      <a:pt x="119" y="76"/>
                    </a:lnTo>
                    <a:lnTo>
                      <a:pt x="111" y="67"/>
                    </a:lnTo>
                    <a:lnTo>
                      <a:pt x="111" y="59"/>
                    </a:lnTo>
                    <a:lnTo>
                      <a:pt x="102" y="50"/>
                    </a:lnTo>
                    <a:lnTo>
                      <a:pt x="94" y="50"/>
                    </a:lnTo>
                    <a:lnTo>
                      <a:pt x="85" y="42"/>
                    </a:lnTo>
                    <a:lnTo>
                      <a:pt x="85" y="34"/>
                    </a:lnTo>
                    <a:lnTo>
                      <a:pt x="77" y="25"/>
                    </a:lnTo>
                    <a:lnTo>
                      <a:pt x="68" y="25"/>
                    </a:lnTo>
                    <a:lnTo>
                      <a:pt x="68" y="17"/>
                    </a:lnTo>
                    <a:lnTo>
                      <a:pt x="85" y="17"/>
                    </a:lnTo>
                    <a:lnTo>
                      <a:pt x="136" y="8"/>
                    </a:lnTo>
                    <a:lnTo>
                      <a:pt x="145" y="8"/>
                    </a:lnTo>
                    <a:lnTo>
                      <a:pt x="187" y="8"/>
                    </a:lnTo>
                    <a:lnTo>
                      <a:pt x="230" y="8"/>
                    </a:lnTo>
                    <a:lnTo>
                      <a:pt x="247" y="8"/>
                    </a:lnTo>
                    <a:lnTo>
                      <a:pt x="289" y="0"/>
                    </a:lnTo>
                    <a:lnTo>
                      <a:pt x="298" y="0"/>
                    </a:lnTo>
                    <a:lnTo>
                      <a:pt x="332" y="0"/>
                    </a:lnTo>
                    <a:lnTo>
                      <a:pt x="332" y="25"/>
                    </a:lnTo>
                    <a:lnTo>
                      <a:pt x="340" y="42"/>
                    </a:lnTo>
                    <a:lnTo>
                      <a:pt x="349" y="50"/>
                    </a:lnTo>
                    <a:lnTo>
                      <a:pt x="357" y="76"/>
                    </a:lnTo>
                    <a:lnTo>
                      <a:pt x="366" y="93"/>
                    </a:lnTo>
                    <a:lnTo>
                      <a:pt x="374" y="127"/>
                    </a:lnTo>
                    <a:lnTo>
                      <a:pt x="374" y="152"/>
                    </a:lnTo>
                    <a:lnTo>
                      <a:pt x="374" y="169"/>
                    </a:lnTo>
                    <a:lnTo>
                      <a:pt x="374" y="186"/>
                    </a:lnTo>
                    <a:lnTo>
                      <a:pt x="383" y="220"/>
                    </a:lnTo>
                    <a:lnTo>
                      <a:pt x="383" y="254"/>
                    </a:lnTo>
                    <a:lnTo>
                      <a:pt x="383" y="296"/>
                    </a:lnTo>
                    <a:lnTo>
                      <a:pt x="391" y="330"/>
                    </a:lnTo>
                    <a:lnTo>
                      <a:pt x="391" y="364"/>
                    </a:lnTo>
                    <a:lnTo>
                      <a:pt x="391" y="381"/>
                    </a:lnTo>
                    <a:lnTo>
                      <a:pt x="391" y="398"/>
                    </a:lnTo>
                    <a:lnTo>
                      <a:pt x="383" y="406"/>
                    </a:lnTo>
                    <a:lnTo>
                      <a:pt x="391" y="406"/>
                    </a:lnTo>
                    <a:lnTo>
                      <a:pt x="391" y="415"/>
                    </a:lnTo>
                    <a:lnTo>
                      <a:pt x="391" y="423"/>
                    </a:lnTo>
                    <a:lnTo>
                      <a:pt x="383" y="423"/>
                    </a:lnTo>
                    <a:lnTo>
                      <a:pt x="383" y="432"/>
                    </a:lnTo>
                    <a:lnTo>
                      <a:pt x="391" y="432"/>
                    </a:lnTo>
                    <a:lnTo>
                      <a:pt x="391" y="440"/>
                    </a:lnTo>
                    <a:lnTo>
                      <a:pt x="391" y="449"/>
                    </a:lnTo>
                    <a:lnTo>
                      <a:pt x="400" y="449"/>
                    </a:lnTo>
                    <a:lnTo>
                      <a:pt x="400" y="457"/>
                    </a:lnTo>
                    <a:lnTo>
                      <a:pt x="400" y="466"/>
                    </a:lnTo>
                    <a:lnTo>
                      <a:pt x="400" y="474"/>
                    </a:lnTo>
                    <a:lnTo>
                      <a:pt x="408" y="474"/>
                    </a:lnTo>
                    <a:lnTo>
                      <a:pt x="400" y="483"/>
                    </a:lnTo>
                    <a:lnTo>
                      <a:pt x="400" y="491"/>
                    </a:lnTo>
                    <a:lnTo>
                      <a:pt x="391" y="491"/>
                    </a:lnTo>
                    <a:lnTo>
                      <a:pt x="391" y="500"/>
                    </a:lnTo>
                    <a:lnTo>
                      <a:pt x="391" y="508"/>
                    </a:lnTo>
                    <a:lnTo>
                      <a:pt x="391" y="517"/>
                    </a:lnTo>
                    <a:lnTo>
                      <a:pt x="383" y="517"/>
                    </a:lnTo>
                    <a:lnTo>
                      <a:pt x="383" y="525"/>
                    </a:lnTo>
                    <a:lnTo>
                      <a:pt x="374" y="533"/>
                    </a:lnTo>
                    <a:lnTo>
                      <a:pt x="374" y="542"/>
                    </a:lnTo>
                    <a:lnTo>
                      <a:pt x="374" y="533"/>
                    </a:lnTo>
                    <a:lnTo>
                      <a:pt x="366" y="542"/>
                    </a:lnTo>
                    <a:lnTo>
                      <a:pt x="366" y="533"/>
                    </a:lnTo>
                    <a:lnTo>
                      <a:pt x="366" y="542"/>
                    </a:lnTo>
                    <a:lnTo>
                      <a:pt x="366" y="550"/>
                    </a:lnTo>
                    <a:lnTo>
                      <a:pt x="366" y="559"/>
                    </a:lnTo>
                    <a:lnTo>
                      <a:pt x="357" y="567"/>
                    </a:lnTo>
                    <a:lnTo>
                      <a:pt x="366" y="567"/>
                    </a:lnTo>
                    <a:lnTo>
                      <a:pt x="357" y="567"/>
                    </a:lnTo>
                    <a:lnTo>
                      <a:pt x="357" y="576"/>
                    </a:lnTo>
                    <a:lnTo>
                      <a:pt x="366" y="584"/>
                    </a:lnTo>
                    <a:lnTo>
                      <a:pt x="357" y="584"/>
                    </a:lnTo>
                    <a:lnTo>
                      <a:pt x="366" y="584"/>
                    </a:lnTo>
                    <a:lnTo>
                      <a:pt x="366" y="593"/>
                    </a:lnTo>
                    <a:lnTo>
                      <a:pt x="357" y="593"/>
                    </a:lnTo>
                    <a:lnTo>
                      <a:pt x="366" y="601"/>
                    </a:lnTo>
                    <a:lnTo>
                      <a:pt x="357" y="601"/>
                    </a:lnTo>
                    <a:lnTo>
                      <a:pt x="366" y="601"/>
                    </a:lnTo>
                    <a:lnTo>
                      <a:pt x="357" y="610"/>
                    </a:lnTo>
                    <a:lnTo>
                      <a:pt x="357" y="618"/>
                    </a:lnTo>
                    <a:lnTo>
                      <a:pt x="349" y="618"/>
                    </a:lnTo>
                    <a:lnTo>
                      <a:pt x="349" y="627"/>
                    </a:lnTo>
                    <a:lnTo>
                      <a:pt x="357" y="635"/>
                    </a:lnTo>
                    <a:lnTo>
                      <a:pt x="366" y="644"/>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89" name="Freeform 288"/>
              <p:cNvSpPr>
                <a:spLocks/>
              </p:cNvSpPr>
              <p:nvPr/>
            </p:nvSpPr>
            <p:spPr bwMode="auto">
              <a:xfrm>
                <a:off x="4795" y="1970"/>
                <a:ext cx="17" cy="34"/>
              </a:xfrm>
              <a:custGeom>
                <a:avLst/>
                <a:gdLst>
                  <a:gd name="T0" fmla="*/ 9 w 17"/>
                  <a:gd name="T1" fmla="*/ 9 h 34"/>
                  <a:gd name="T2" fmla="*/ 17 w 17"/>
                  <a:gd name="T3" fmla="*/ 17 h 34"/>
                  <a:gd name="T4" fmla="*/ 9 w 17"/>
                  <a:gd name="T5" fmla="*/ 34 h 34"/>
                  <a:gd name="T6" fmla="*/ 9 w 17"/>
                  <a:gd name="T7" fmla="*/ 26 h 34"/>
                  <a:gd name="T8" fmla="*/ 9 w 17"/>
                  <a:gd name="T9" fmla="*/ 17 h 34"/>
                  <a:gd name="T10" fmla="*/ 0 w 17"/>
                  <a:gd name="T11" fmla="*/ 17 h 34"/>
                  <a:gd name="T12" fmla="*/ 0 w 17"/>
                  <a:gd name="T13" fmla="*/ 0 h 34"/>
                  <a:gd name="T14" fmla="*/ 9 w 17"/>
                  <a:gd name="T15" fmla="*/ 9 h 34"/>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34"/>
                  <a:gd name="T26" fmla="*/ 17 w 17"/>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34">
                    <a:moveTo>
                      <a:pt x="9" y="9"/>
                    </a:moveTo>
                    <a:lnTo>
                      <a:pt x="17" y="17"/>
                    </a:lnTo>
                    <a:lnTo>
                      <a:pt x="9" y="34"/>
                    </a:lnTo>
                    <a:lnTo>
                      <a:pt x="9" y="26"/>
                    </a:lnTo>
                    <a:lnTo>
                      <a:pt x="9" y="17"/>
                    </a:lnTo>
                    <a:lnTo>
                      <a:pt x="0" y="17"/>
                    </a:lnTo>
                    <a:lnTo>
                      <a:pt x="0" y="0"/>
                    </a:lnTo>
                    <a:lnTo>
                      <a:pt x="9" y="9"/>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90" name="Freeform 289"/>
              <p:cNvSpPr>
                <a:spLocks/>
              </p:cNvSpPr>
              <p:nvPr/>
            </p:nvSpPr>
            <p:spPr bwMode="auto">
              <a:xfrm>
                <a:off x="4787" y="1970"/>
                <a:ext cx="25" cy="26"/>
              </a:xfrm>
              <a:custGeom>
                <a:avLst/>
                <a:gdLst>
                  <a:gd name="T0" fmla="*/ 8 w 25"/>
                  <a:gd name="T1" fmla="*/ 0 h 26"/>
                  <a:gd name="T2" fmla="*/ 25 w 25"/>
                  <a:gd name="T3" fmla="*/ 9 h 26"/>
                  <a:gd name="T4" fmla="*/ 8 w 25"/>
                  <a:gd name="T5" fmla="*/ 26 h 26"/>
                  <a:gd name="T6" fmla="*/ 8 w 25"/>
                  <a:gd name="T7" fmla="*/ 26 h 26"/>
                  <a:gd name="T8" fmla="*/ 8 w 25"/>
                  <a:gd name="T9" fmla="*/ 17 h 26"/>
                  <a:gd name="T10" fmla="*/ 8 w 25"/>
                  <a:gd name="T11" fmla="*/ 17 h 26"/>
                  <a:gd name="T12" fmla="*/ 8 w 25"/>
                  <a:gd name="T13" fmla="*/ 17 h 26"/>
                  <a:gd name="T14" fmla="*/ 8 w 25"/>
                  <a:gd name="T15" fmla="*/ 17 h 26"/>
                  <a:gd name="T16" fmla="*/ 8 w 25"/>
                  <a:gd name="T17" fmla="*/ 9 h 26"/>
                  <a:gd name="T18" fmla="*/ 0 w 25"/>
                  <a:gd name="T19" fmla="*/ 9 h 26"/>
                  <a:gd name="T20" fmla="*/ 8 w 25"/>
                  <a:gd name="T21" fmla="*/ 0 h 26"/>
                  <a:gd name="T22" fmla="*/ 8 w 25"/>
                  <a:gd name="T23" fmla="*/ 0 h 26"/>
                  <a:gd name="T24" fmla="*/ 8 w 25"/>
                  <a:gd name="T25" fmla="*/ 0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26"/>
                  <a:gd name="T41" fmla="*/ 25 w 25"/>
                  <a:gd name="T42" fmla="*/ 26 h 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26">
                    <a:moveTo>
                      <a:pt x="8" y="0"/>
                    </a:moveTo>
                    <a:lnTo>
                      <a:pt x="25" y="9"/>
                    </a:lnTo>
                    <a:lnTo>
                      <a:pt x="8" y="26"/>
                    </a:lnTo>
                    <a:lnTo>
                      <a:pt x="8" y="17"/>
                    </a:lnTo>
                    <a:lnTo>
                      <a:pt x="8" y="9"/>
                    </a:lnTo>
                    <a:lnTo>
                      <a:pt x="0" y="9"/>
                    </a:lnTo>
                    <a:lnTo>
                      <a:pt x="8" y="0"/>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91" name="Freeform 290"/>
              <p:cNvSpPr>
                <a:spLocks/>
              </p:cNvSpPr>
              <p:nvPr/>
            </p:nvSpPr>
            <p:spPr bwMode="auto">
              <a:xfrm>
                <a:off x="4897" y="1835"/>
                <a:ext cx="102" cy="178"/>
              </a:xfrm>
              <a:custGeom>
                <a:avLst/>
                <a:gdLst>
                  <a:gd name="T0" fmla="*/ 34 w 102"/>
                  <a:gd name="T1" fmla="*/ 161 h 178"/>
                  <a:gd name="T2" fmla="*/ 34 w 102"/>
                  <a:gd name="T3" fmla="*/ 152 h 178"/>
                  <a:gd name="T4" fmla="*/ 26 w 102"/>
                  <a:gd name="T5" fmla="*/ 127 h 178"/>
                  <a:gd name="T6" fmla="*/ 17 w 102"/>
                  <a:gd name="T7" fmla="*/ 93 h 178"/>
                  <a:gd name="T8" fmla="*/ 17 w 102"/>
                  <a:gd name="T9" fmla="*/ 76 h 178"/>
                  <a:gd name="T10" fmla="*/ 9 w 102"/>
                  <a:gd name="T11" fmla="*/ 67 h 178"/>
                  <a:gd name="T12" fmla="*/ 9 w 102"/>
                  <a:gd name="T13" fmla="*/ 59 h 178"/>
                  <a:gd name="T14" fmla="*/ 0 w 102"/>
                  <a:gd name="T15" fmla="*/ 17 h 178"/>
                  <a:gd name="T16" fmla="*/ 0 w 102"/>
                  <a:gd name="T17" fmla="*/ 17 h 178"/>
                  <a:gd name="T18" fmla="*/ 0 w 102"/>
                  <a:gd name="T19" fmla="*/ 8 h 178"/>
                  <a:gd name="T20" fmla="*/ 9 w 102"/>
                  <a:gd name="T21" fmla="*/ 8 h 178"/>
                  <a:gd name="T22" fmla="*/ 9 w 102"/>
                  <a:gd name="T23" fmla="*/ 0 h 178"/>
                  <a:gd name="T24" fmla="*/ 17 w 102"/>
                  <a:gd name="T25" fmla="*/ 0 h 178"/>
                  <a:gd name="T26" fmla="*/ 26 w 102"/>
                  <a:gd name="T27" fmla="*/ 0 h 178"/>
                  <a:gd name="T28" fmla="*/ 34 w 102"/>
                  <a:gd name="T29" fmla="*/ 0 h 178"/>
                  <a:gd name="T30" fmla="*/ 34 w 102"/>
                  <a:gd name="T31" fmla="*/ 0 h 178"/>
                  <a:gd name="T32" fmla="*/ 34 w 102"/>
                  <a:gd name="T33" fmla="*/ 0 h 178"/>
                  <a:gd name="T34" fmla="*/ 26 w 102"/>
                  <a:gd name="T35" fmla="*/ 8 h 178"/>
                  <a:gd name="T36" fmla="*/ 26 w 102"/>
                  <a:gd name="T37" fmla="*/ 8 h 178"/>
                  <a:gd name="T38" fmla="*/ 26 w 102"/>
                  <a:gd name="T39" fmla="*/ 8 h 178"/>
                  <a:gd name="T40" fmla="*/ 26 w 102"/>
                  <a:gd name="T41" fmla="*/ 17 h 178"/>
                  <a:gd name="T42" fmla="*/ 17 w 102"/>
                  <a:gd name="T43" fmla="*/ 25 h 178"/>
                  <a:gd name="T44" fmla="*/ 26 w 102"/>
                  <a:gd name="T45" fmla="*/ 34 h 178"/>
                  <a:gd name="T46" fmla="*/ 26 w 102"/>
                  <a:gd name="T47" fmla="*/ 50 h 178"/>
                  <a:gd name="T48" fmla="*/ 34 w 102"/>
                  <a:gd name="T49" fmla="*/ 59 h 178"/>
                  <a:gd name="T50" fmla="*/ 51 w 102"/>
                  <a:gd name="T51" fmla="*/ 67 h 178"/>
                  <a:gd name="T52" fmla="*/ 51 w 102"/>
                  <a:gd name="T53" fmla="*/ 93 h 178"/>
                  <a:gd name="T54" fmla="*/ 60 w 102"/>
                  <a:gd name="T55" fmla="*/ 101 h 178"/>
                  <a:gd name="T56" fmla="*/ 68 w 102"/>
                  <a:gd name="T57" fmla="*/ 110 h 178"/>
                  <a:gd name="T58" fmla="*/ 85 w 102"/>
                  <a:gd name="T59" fmla="*/ 118 h 178"/>
                  <a:gd name="T60" fmla="*/ 93 w 102"/>
                  <a:gd name="T61" fmla="*/ 118 h 178"/>
                  <a:gd name="T62" fmla="*/ 102 w 102"/>
                  <a:gd name="T63" fmla="*/ 161 h 178"/>
                  <a:gd name="T64" fmla="*/ 102 w 102"/>
                  <a:gd name="T65" fmla="*/ 161 h 178"/>
                  <a:gd name="T66" fmla="*/ 102 w 102"/>
                  <a:gd name="T67" fmla="*/ 161 h 178"/>
                  <a:gd name="T68" fmla="*/ 76 w 102"/>
                  <a:gd name="T69" fmla="*/ 169 h 178"/>
                  <a:gd name="T70" fmla="*/ 43 w 102"/>
                  <a:gd name="T71" fmla="*/ 178 h 178"/>
                  <a:gd name="T72" fmla="*/ 34 w 102"/>
                  <a:gd name="T73" fmla="*/ 161 h 178"/>
                  <a:gd name="T74" fmla="*/ 34 w 102"/>
                  <a:gd name="T75" fmla="*/ 161 h 1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2"/>
                  <a:gd name="T115" fmla="*/ 0 h 178"/>
                  <a:gd name="T116" fmla="*/ 102 w 102"/>
                  <a:gd name="T117" fmla="*/ 178 h 1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2" h="178">
                    <a:moveTo>
                      <a:pt x="34" y="161"/>
                    </a:moveTo>
                    <a:lnTo>
                      <a:pt x="34" y="152"/>
                    </a:lnTo>
                    <a:lnTo>
                      <a:pt x="26" y="127"/>
                    </a:lnTo>
                    <a:lnTo>
                      <a:pt x="17" y="93"/>
                    </a:lnTo>
                    <a:lnTo>
                      <a:pt x="17" y="76"/>
                    </a:lnTo>
                    <a:lnTo>
                      <a:pt x="9" y="67"/>
                    </a:lnTo>
                    <a:lnTo>
                      <a:pt x="9" y="59"/>
                    </a:lnTo>
                    <a:lnTo>
                      <a:pt x="0" y="17"/>
                    </a:lnTo>
                    <a:lnTo>
                      <a:pt x="0" y="8"/>
                    </a:lnTo>
                    <a:lnTo>
                      <a:pt x="9" y="8"/>
                    </a:lnTo>
                    <a:lnTo>
                      <a:pt x="9" y="0"/>
                    </a:lnTo>
                    <a:lnTo>
                      <a:pt x="17" y="0"/>
                    </a:lnTo>
                    <a:lnTo>
                      <a:pt x="26" y="0"/>
                    </a:lnTo>
                    <a:lnTo>
                      <a:pt x="34" y="0"/>
                    </a:lnTo>
                    <a:lnTo>
                      <a:pt x="26" y="8"/>
                    </a:lnTo>
                    <a:lnTo>
                      <a:pt x="26" y="17"/>
                    </a:lnTo>
                    <a:lnTo>
                      <a:pt x="17" y="25"/>
                    </a:lnTo>
                    <a:lnTo>
                      <a:pt x="26" y="34"/>
                    </a:lnTo>
                    <a:lnTo>
                      <a:pt x="26" y="50"/>
                    </a:lnTo>
                    <a:lnTo>
                      <a:pt x="34" y="59"/>
                    </a:lnTo>
                    <a:lnTo>
                      <a:pt x="51" y="67"/>
                    </a:lnTo>
                    <a:lnTo>
                      <a:pt x="51" y="93"/>
                    </a:lnTo>
                    <a:lnTo>
                      <a:pt x="60" y="101"/>
                    </a:lnTo>
                    <a:lnTo>
                      <a:pt x="68" y="110"/>
                    </a:lnTo>
                    <a:lnTo>
                      <a:pt x="85" y="118"/>
                    </a:lnTo>
                    <a:lnTo>
                      <a:pt x="93" y="118"/>
                    </a:lnTo>
                    <a:lnTo>
                      <a:pt x="102" y="161"/>
                    </a:lnTo>
                    <a:lnTo>
                      <a:pt x="76" y="169"/>
                    </a:lnTo>
                    <a:lnTo>
                      <a:pt x="43" y="178"/>
                    </a:lnTo>
                    <a:lnTo>
                      <a:pt x="34" y="161"/>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92" name="Freeform 291"/>
              <p:cNvSpPr>
                <a:spLocks/>
              </p:cNvSpPr>
              <p:nvPr/>
            </p:nvSpPr>
            <p:spPr bwMode="auto">
              <a:xfrm>
                <a:off x="4260" y="1826"/>
                <a:ext cx="459" cy="449"/>
              </a:xfrm>
              <a:custGeom>
                <a:avLst/>
                <a:gdLst>
                  <a:gd name="T0" fmla="*/ 289 w 459"/>
                  <a:gd name="T1" fmla="*/ 246 h 449"/>
                  <a:gd name="T2" fmla="*/ 280 w 459"/>
                  <a:gd name="T3" fmla="*/ 280 h 449"/>
                  <a:gd name="T4" fmla="*/ 272 w 459"/>
                  <a:gd name="T5" fmla="*/ 305 h 449"/>
                  <a:gd name="T6" fmla="*/ 255 w 459"/>
                  <a:gd name="T7" fmla="*/ 339 h 449"/>
                  <a:gd name="T8" fmla="*/ 246 w 459"/>
                  <a:gd name="T9" fmla="*/ 365 h 449"/>
                  <a:gd name="T10" fmla="*/ 255 w 459"/>
                  <a:gd name="T11" fmla="*/ 381 h 449"/>
                  <a:gd name="T12" fmla="*/ 246 w 459"/>
                  <a:gd name="T13" fmla="*/ 398 h 449"/>
                  <a:gd name="T14" fmla="*/ 221 w 459"/>
                  <a:gd name="T15" fmla="*/ 398 h 449"/>
                  <a:gd name="T16" fmla="*/ 204 w 459"/>
                  <a:gd name="T17" fmla="*/ 415 h 449"/>
                  <a:gd name="T18" fmla="*/ 187 w 459"/>
                  <a:gd name="T19" fmla="*/ 432 h 449"/>
                  <a:gd name="T20" fmla="*/ 153 w 459"/>
                  <a:gd name="T21" fmla="*/ 432 h 449"/>
                  <a:gd name="T22" fmla="*/ 127 w 459"/>
                  <a:gd name="T23" fmla="*/ 449 h 449"/>
                  <a:gd name="T24" fmla="*/ 102 w 459"/>
                  <a:gd name="T25" fmla="*/ 441 h 449"/>
                  <a:gd name="T26" fmla="*/ 85 w 459"/>
                  <a:gd name="T27" fmla="*/ 424 h 449"/>
                  <a:gd name="T28" fmla="*/ 77 w 459"/>
                  <a:gd name="T29" fmla="*/ 415 h 449"/>
                  <a:gd name="T30" fmla="*/ 60 w 459"/>
                  <a:gd name="T31" fmla="*/ 407 h 449"/>
                  <a:gd name="T32" fmla="*/ 34 w 459"/>
                  <a:gd name="T33" fmla="*/ 390 h 449"/>
                  <a:gd name="T34" fmla="*/ 17 w 459"/>
                  <a:gd name="T35" fmla="*/ 365 h 449"/>
                  <a:gd name="T36" fmla="*/ 9 w 459"/>
                  <a:gd name="T37" fmla="*/ 331 h 449"/>
                  <a:gd name="T38" fmla="*/ 9 w 459"/>
                  <a:gd name="T39" fmla="*/ 314 h 449"/>
                  <a:gd name="T40" fmla="*/ 34 w 459"/>
                  <a:gd name="T41" fmla="*/ 280 h 449"/>
                  <a:gd name="T42" fmla="*/ 34 w 459"/>
                  <a:gd name="T43" fmla="*/ 254 h 449"/>
                  <a:gd name="T44" fmla="*/ 51 w 459"/>
                  <a:gd name="T45" fmla="*/ 229 h 449"/>
                  <a:gd name="T46" fmla="*/ 60 w 459"/>
                  <a:gd name="T47" fmla="*/ 246 h 449"/>
                  <a:gd name="T48" fmla="*/ 68 w 459"/>
                  <a:gd name="T49" fmla="*/ 220 h 449"/>
                  <a:gd name="T50" fmla="*/ 68 w 459"/>
                  <a:gd name="T51" fmla="*/ 204 h 449"/>
                  <a:gd name="T52" fmla="*/ 85 w 459"/>
                  <a:gd name="T53" fmla="*/ 178 h 449"/>
                  <a:gd name="T54" fmla="*/ 119 w 459"/>
                  <a:gd name="T55" fmla="*/ 170 h 449"/>
                  <a:gd name="T56" fmla="*/ 136 w 459"/>
                  <a:gd name="T57" fmla="*/ 144 h 449"/>
                  <a:gd name="T58" fmla="*/ 153 w 459"/>
                  <a:gd name="T59" fmla="*/ 119 h 449"/>
                  <a:gd name="T60" fmla="*/ 153 w 459"/>
                  <a:gd name="T61" fmla="*/ 102 h 449"/>
                  <a:gd name="T62" fmla="*/ 153 w 459"/>
                  <a:gd name="T63" fmla="*/ 85 h 449"/>
                  <a:gd name="T64" fmla="*/ 161 w 459"/>
                  <a:gd name="T65" fmla="*/ 43 h 449"/>
                  <a:gd name="T66" fmla="*/ 144 w 459"/>
                  <a:gd name="T67" fmla="*/ 9 h 449"/>
                  <a:gd name="T68" fmla="*/ 161 w 459"/>
                  <a:gd name="T69" fmla="*/ 26 h 449"/>
                  <a:gd name="T70" fmla="*/ 255 w 459"/>
                  <a:gd name="T71" fmla="*/ 102 h 449"/>
                  <a:gd name="T72" fmla="*/ 306 w 459"/>
                  <a:gd name="T73" fmla="*/ 144 h 449"/>
                  <a:gd name="T74" fmla="*/ 323 w 459"/>
                  <a:gd name="T75" fmla="*/ 119 h 449"/>
                  <a:gd name="T76" fmla="*/ 340 w 459"/>
                  <a:gd name="T77" fmla="*/ 110 h 449"/>
                  <a:gd name="T78" fmla="*/ 348 w 459"/>
                  <a:gd name="T79" fmla="*/ 93 h 449"/>
                  <a:gd name="T80" fmla="*/ 357 w 459"/>
                  <a:gd name="T81" fmla="*/ 102 h 449"/>
                  <a:gd name="T82" fmla="*/ 382 w 459"/>
                  <a:gd name="T83" fmla="*/ 102 h 449"/>
                  <a:gd name="T84" fmla="*/ 382 w 459"/>
                  <a:gd name="T85" fmla="*/ 93 h 449"/>
                  <a:gd name="T86" fmla="*/ 399 w 459"/>
                  <a:gd name="T87" fmla="*/ 85 h 449"/>
                  <a:gd name="T88" fmla="*/ 433 w 459"/>
                  <a:gd name="T89" fmla="*/ 85 h 449"/>
                  <a:gd name="T90" fmla="*/ 433 w 459"/>
                  <a:gd name="T91" fmla="*/ 85 h 449"/>
                  <a:gd name="T92" fmla="*/ 442 w 459"/>
                  <a:gd name="T93" fmla="*/ 93 h 449"/>
                  <a:gd name="T94" fmla="*/ 442 w 459"/>
                  <a:gd name="T95" fmla="*/ 93 h 449"/>
                  <a:gd name="T96" fmla="*/ 450 w 459"/>
                  <a:gd name="T97" fmla="*/ 102 h 449"/>
                  <a:gd name="T98" fmla="*/ 459 w 459"/>
                  <a:gd name="T99" fmla="*/ 119 h 449"/>
                  <a:gd name="T100" fmla="*/ 433 w 459"/>
                  <a:gd name="T101" fmla="*/ 127 h 449"/>
                  <a:gd name="T102" fmla="*/ 399 w 459"/>
                  <a:gd name="T103" fmla="*/ 127 h 449"/>
                  <a:gd name="T104" fmla="*/ 391 w 459"/>
                  <a:gd name="T105" fmla="*/ 153 h 449"/>
                  <a:gd name="T106" fmla="*/ 382 w 459"/>
                  <a:gd name="T107" fmla="*/ 178 h 449"/>
                  <a:gd name="T108" fmla="*/ 374 w 459"/>
                  <a:gd name="T109" fmla="*/ 187 h 449"/>
                  <a:gd name="T110" fmla="*/ 340 w 459"/>
                  <a:gd name="T111" fmla="*/ 212 h 44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59"/>
                  <a:gd name="T169" fmla="*/ 0 h 449"/>
                  <a:gd name="T170" fmla="*/ 459 w 459"/>
                  <a:gd name="T171" fmla="*/ 449 h 44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59" h="449">
                    <a:moveTo>
                      <a:pt x="331" y="254"/>
                    </a:moveTo>
                    <a:lnTo>
                      <a:pt x="331" y="254"/>
                    </a:lnTo>
                    <a:lnTo>
                      <a:pt x="323" y="263"/>
                    </a:lnTo>
                    <a:lnTo>
                      <a:pt x="306" y="254"/>
                    </a:lnTo>
                    <a:lnTo>
                      <a:pt x="297" y="246"/>
                    </a:lnTo>
                    <a:lnTo>
                      <a:pt x="289" y="246"/>
                    </a:lnTo>
                    <a:lnTo>
                      <a:pt x="289" y="254"/>
                    </a:lnTo>
                    <a:lnTo>
                      <a:pt x="289" y="263"/>
                    </a:lnTo>
                    <a:lnTo>
                      <a:pt x="289" y="271"/>
                    </a:lnTo>
                    <a:lnTo>
                      <a:pt x="280" y="271"/>
                    </a:lnTo>
                    <a:lnTo>
                      <a:pt x="280" y="280"/>
                    </a:lnTo>
                    <a:lnTo>
                      <a:pt x="280" y="288"/>
                    </a:lnTo>
                    <a:lnTo>
                      <a:pt x="272" y="297"/>
                    </a:lnTo>
                    <a:lnTo>
                      <a:pt x="272" y="305"/>
                    </a:lnTo>
                    <a:lnTo>
                      <a:pt x="272" y="314"/>
                    </a:lnTo>
                    <a:lnTo>
                      <a:pt x="272" y="322"/>
                    </a:lnTo>
                    <a:lnTo>
                      <a:pt x="263" y="331"/>
                    </a:lnTo>
                    <a:lnTo>
                      <a:pt x="255" y="339"/>
                    </a:lnTo>
                    <a:lnTo>
                      <a:pt x="255" y="348"/>
                    </a:lnTo>
                    <a:lnTo>
                      <a:pt x="246" y="356"/>
                    </a:lnTo>
                    <a:lnTo>
                      <a:pt x="246" y="365"/>
                    </a:lnTo>
                    <a:lnTo>
                      <a:pt x="246" y="373"/>
                    </a:lnTo>
                    <a:lnTo>
                      <a:pt x="255" y="373"/>
                    </a:lnTo>
                    <a:lnTo>
                      <a:pt x="255" y="381"/>
                    </a:lnTo>
                    <a:lnTo>
                      <a:pt x="246" y="381"/>
                    </a:lnTo>
                    <a:lnTo>
                      <a:pt x="246" y="390"/>
                    </a:lnTo>
                    <a:lnTo>
                      <a:pt x="246" y="398"/>
                    </a:lnTo>
                    <a:lnTo>
                      <a:pt x="238" y="398"/>
                    </a:lnTo>
                    <a:lnTo>
                      <a:pt x="238" y="407"/>
                    </a:lnTo>
                    <a:lnTo>
                      <a:pt x="229" y="407"/>
                    </a:lnTo>
                    <a:lnTo>
                      <a:pt x="229" y="398"/>
                    </a:lnTo>
                    <a:lnTo>
                      <a:pt x="221" y="398"/>
                    </a:lnTo>
                    <a:lnTo>
                      <a:pt x="221" y="407"/>
                    </a:lnTo>
                    <a:lnTo>
                      <a:pt x="212" y="415"/>
                    </a:lnTo>
                    <a:lnTo>
                      <a:pt x="204" y="415"/>
                    </a:lnTo>
                    <a:lnTo>
                      <a:pt x="195" y="415"/>
                    </a:lnTo>
                    <a:lnTo>
                      <a:pt x="195" y="424"/>
                    </a:lnTo>
                    <a:lnTo>
                      <a:pt x="187" y="432"/>
                    </a:lnTo>
                    <a:lnTo>
                      <a:pt x="178" y="432"/>
                    </a:lnTo>
                    <a:lnTo>
                      <a:pt x="170" y="432"/>
                    </a:lnTo>
                    <a:lnTo>
                      <a:pt x="161" y="441"/>
                    </a:lnTo>
                    <a:lnTo>
                      <a:pt x="153" y="432"/>
                    </a:lnTo>
                    <a:lnTo>
                      <a:pt x="144" y="432"/>
                    </a:lnTo>
                    <a:lnTo>
                      <a:pt x="144" y="441"/>
                    </a:lnTo>
                    <a:lnTo>
                      <a:pt x="136" y="441"/>
                    </a:lnTo>
                    <a:lnTo>
                      <a:pt x="136" y="449"/>
                    </a:lnTo>
                    <a:lnTo>
                      <a:pt x="127" y="449"/>
                    </a:lnTo>
                    <a:lnTo>
                      <a:pt x="119" y="449"/>
                    </a:lnTo>
                    <a:lnTo>
                      <a:pt x="111" y="449"/>
                    </a:lnTo>
                    <a:lnTo>
                      <a:pt x="111" y="441"/>
                    </a:lnTo>
                    <a:lnTo>
                      <a:pt x="102" y="441"/>
                    </a:lnTo>
                    <a:lnTo>
                      <a:pt x="94" y="441"/>
                    </a:lnTo>
                    <a:lnTo>
                      <a:pt x="85" y="432"/>
                    </a:lnTo>
                    <a:lnTo>
                      <a:pt x="77" y="424"/>
                    </a:lnTo>
                    <a:lnTo>
                      <a:pt x="85" y="424"/>
                    </a:lnTo>
                    <a:lnTo>
                      <a:pt x="85" y="415"/>
                    </a:lnTo>
                    <a:lnTo>
                      <a:pt x="77" y="415"/>
                    </a:lnTo>
                    <a:lnTo>
                      <a:pt x="68" y="415"/>
                    </a:lnTo>
                    <a:lnTo>
                      <a:pt x="60" y="415"/>
                    </a:lnTo>
                    <a:lnTo>
                      <a:pt x="68" y="415"/>
                    </a:lnTo>
                    <a:lnTo>
                      <a:pt x="68" y="407"/>
                    </a:lnTo>
                    <a:lnTo>
                      <a:pt x="60" y="407"/>
                    </a:lnTo>
                    <a:lnTo>
                      <a:pt x="51" y="407"/>
                    </a:lnTo>
                    <a:lnTo>
                      <a:pt x="43" y="398"/>
                    </a:lnTo>
                    <a:lnTo>
                      <a:pt x="43" y="390"/>
                    </a:lnTo>
                    <a:lnTo>
                      <a:pt x="34" y="390"/>
                    </a:lnTo>
                    <a:lnTo>
                      <a:pt x="34" y="381"/>
                    </a:lnTo>
                    <a:lnTo>
                      <a:pt x="26" y="373"/>
                    </a:lnTo>
                    <a:lnTo>
                      <a:pt x="17" y="373"/>
                    </a:lnTo>
                    <a:lnTo>
                      <a:pt x="26" y="373"/>
                    </a:lnTo>
                    <a:lnTo>
                      <a:pt x="26" y="365"/>
                    </a:lnTo>
                    <a:lnTo>
                      <a:pt x="17" y="365"/>
                    </a:lnTo>
                    <a:lnTo>
                      <a:pt x="9" y="348"/>
                    </a:lnTo>
                    <a:lnTo>
                      <a:pt x="0" y="348"/>
                    </a:lnTo>
                    <a:lnTo>
                      <a:pt x="9" y="339"/>
                    </a:lnTo>
                    <a:lnTo>
                      <a:pt x="0" y="331"/>
                    </a:lnTo>
                    <a:lnTo>
                      <a:pt x="9" y="331"/>
                    </a:lnTo>
                    <a:lnTo>
                      <a:pt x="9" y="322"/>
                    </a:lnTo>
                    <a:lnTo>
                      <a:pt x="0" y="314"/>
                    </a:lnTo>
                    <a:lnTo>
                      <a:pt x="9" y="314"/>
                    </a:lnTo>
                    <a:lnTo>
                      <a:pt x="17" y="314"/>
                    </a:lnTo>
                    <a:lnTo>
                      <a:pt x="17" y="305"/>
                    </a:lnTo>
                    <a:lnTo>
                      <a:pt x="26" y="305"/>
                    </a:lnTo>
                    <a:lnTo>
                      <a:pt x="34" y="288"/>
                    </a:lnTo>
                    <a:lnTo>
                      <a:pt x="34" y="280"/>
                    </a:lnTo>
                    <a:lnTo>
                      <a:pt x="34" y="288"/>
                    </a:lnTo>
                    <a:lnTo>
                      <a:pt x="43" y="280"/>
                    </a:lnTo>
                    <a:lnTo>
                      <a:pt x="34" y="271"/>
                    </a:lnTo>
                    <a:lnTo>
                      <a:pt x="34" y="263"/>
                    </a:lnTo>
                    <a:lnTo>
                      <a:pt x="34" y="254"/>
                    </a:lnTo>
                    <a:lnTo>
                      <a:pt x="43" y="254"/>
                    </a:lnTo>
                    <a:lnTo>
                      <a:pt x="43" y="246"/>
                    </a:lnTo>
                    <a:lnTo>
                      <a:pt x="43" y="237"/>
                    </a:lnTo>
                    <a:lnTo>
                      <a:pt x="43" y="229"/>
                    </a:lnTo>
                    <a:lnTo>
                      <a:pt x="51" y="229"/>
                    </a:lnTo>
                    <a:lnTo>
                      <a:pt x="60" y="229"/>
                    </a:lnTo>
                    <a:lnTo>
                      <a:pt x="60" y="237"/>
                    </a:lnTo>
                    <a:lnTo>
                      <a:pt x="60" y="246"/>
                    </a:lnTo>
                    <a:lnTo>
                      <a:pt x="68" y="237"/>
                    </a:lnTo>
                    <a:lnTo>
                      <a:pt x="68" y="229"/>
                    </a:lnTo>
                    <a:lnTo>
                      <a:pt x="77" y="237"/>
                    </a:lnTo>
                    <a:lnTo>
                      <a:pt x="77" y="229"/>
                    </a:lnTo>
                    <a:lnTo>
                      <a:pt x="68" y="220"/>
                    </a:lnTo>
                    <a:lnTo>
                      <a:pt x="68" y="212"/>
                    </a:lnTo>
                    <a:lnTo>
                      <a:pt x="77" y="212"/>
                    </a:lnTo>
                    <a:lnTo>
                      <a:pt x="68" y="204"/>
                    </a:lnTo>
                    <a:lnTo>
                      <a:pt x="77" y="195"/>
                    </a:lnTo>
                    <a:lnTo>
                      <a:pt x="77" y="187"/>
                    </a:lnTo>
                    <a:lnTo>
                      <a:pt x="85" y="187"/>
                    </a:lnTo>
                    <a:lnTo>
                      <a:pt x="85" y="178"/>
                    </a:lnTo>
                    <a:lnTo>
                      <a:pt x="94" y="170"/>
                    </a:lnTo>
                    <a:lnTo>
                      <a:pt x="102" y="170"/>
                    </a:lnTo>
                    <a:lnTo>
                      <a:pt x="102" y="178"/>
                    </a:lnTo>
                    <a:lnTo>
                      <a:pt x="111" y="170"/>
                    </a:lnTo>
                    <a:lnTo>
                      <a:pt x="119" y="170"/>
                    </a:lnTo>
                    <a:lnTo>
                      <a:pt x="119" y="161"/>
                    </a:lnTo>
                    <a:lnTo>
                      <a:pt x="127" y="153"/>
                    </a:lnTo>
                    <a:lnTo>
                      <a:pt x="136" y="144"/>
                    </a:lnTo>
                    <a:lnTo>
                      <a:pt x="136" y="136"/>
                    </a:lnTo>
                    <a:lnTo>
                      <a:pt x="144" y="136"/>
                    </a:lnTo>
                    <a:lnTo>
                      <a:pt x="144" y="127"/>
                    </a:lnTo>
                    <a:lnTo>
                      <a:pt x="153" y="119"/>
                    </a:lnTo>
                    <a:lnTo>
                      <a:pt x="144" y="119"/>
                    </a:lnTo>
                    <a:lnTo>
                      <a:pt x="144" y="110"/>
                    </a:lnTo>
                    <a:lnTo>
                      <a:pt x="153" y="110"/>
                    </a:lnTo>
                    <a:lnTo>
                      <a:pt x="144" y="102"/>
                    </a:lnTo>
                    <a:lnTo>
                      <a:pt x="153" y="102"/>
                    </a:lnTo>
                    <a:lnTo>
                      <a:pt x="144" y="93"/>
                    </a:lnTo>
                    <a:lnTo>
                      <a:pt x="153" y="93"/>
                    </a:lnTo>
                    <a:lnTo>
                      <a:pt x="153" y="85"/>
                    </a:lnTo>
                    <a:lnTo>
                      <a:pt x="153" y="76"/>
                    </a:lnTo>
                    <a:lnTo>
                      <a:pt x="153" y="59"/>
                    </a:lnTo>
                    <a:lnTo>
                      <a:pt x="153" y="51"/>
                    </a:lnTo>
                    <a:lnTo>
                      <a:pt x="161" y="43"/>
                    </a:lnTo>
                    <a:lnTo>
                      <a:pt x="161" y="34"/>
                    </a:lnTo>
                    <a:lnTo>
                      <a:pt x="153" y="34"/>
                    </a:lnTo>
                    <a:lnTo>
                      <a:pt x="153" y="26"/>
                    </a:lnTo>
                    <a:lnTo>
                      <a:pt x="153" y="17"/>
                    </a:lnTo>
                    <a:lnTo>
                      <a:pt x="153" y="9"/>
                    </a:lnTo>
                    <a:lnTo>
                      <a:pt x="144" y="9"/>
                    </a:lnTo>
                    <a:lnTo>
                      <a:pt x="153" y="0"/>
                    </a:lnTo>
                    <a:lnTo>
                      <a:pt x="161" y="0"/>
                    </a:lnTo>
                    <a:lnTo>
                      <a:pt x="161" y="17"/>
                    </a:lnTo>
                    <a:lnTo>
                      <a:pt x="161" y="26"/>
                    </a:lnTo>
                    <a:lnTo>
                      <a:pt x="170" y="59"/>
                    </a:lnTo>
                    <a:lnTo>
                      <a:pt x="170" y="76"/>
                    </a:lnTo>
                    <a:lnTo>
                      <a:pt x="178" y="85"/>
                    </a:lnTo>
                    <a:lnTo>
                      <a:pt x="178" y="110"/>
                    </a:lnTo>
                    <a:lnTo>
                      <a:pt x="187" y="110"/>
                    </a:lnTo>
                    <a:lnTo>
                      <a:pt x="238" y="102"/>
                    </a:lnTo>
                    <a:lnTo>
                      <a:pt x="255" y="102"/>
                    </a:lnTo>
                    <a:lnTo>
                      <a:pt x="280" y="93"/>
                    </a:lnTo>
                    <a:lnTo>
                      <a:pt x="289" y="161"/>
                    </a:lnTo>
                    <a:lnTo>
                      <a:pt x="297" y="161"/>
                    </a:lnTo>
                    <a:lnTo>
                      <a:pt x="297" y="153"/>
                    </a:lnTo>
                    <a:lnTo>
                      <a:pt x="306" y="153"/>
                    </a:lnTo>
                    <a:lnTo>
                      <a:pt x="306" y="144"/>
                    </a:lnTo>
                    <a:lnTo>
                      <a:pt x="314" y="144"/>
                    </a:lnTo>
                    <a:lnTo>
                      <a:pt x="323" y="136"/>
                    </a:lnTo>
                    <a:lnTo>
                      <a:pt x="323" y="127"/>
                    </a:lnTo>
                    <a:lnTo>
                      <a:pt x="323" y="119"/>
                    </a:lnTo>
                    <a:lnTo>
                      <a:pt x="331" y="119"/>
                    </a:lnTo>
                    <a:lnTo>
                      <a:pt x="340" y="127"/>
                    </a:lnTo>
                    <a:lnTo>
                      <a:pt x="340" y="119"/>
                    </a:lnTo>
                    <a:lnTo>
                      <a:pt x="340" y="110"/>
                    </a:lnTo>
                    <a:lnTo>
                      <a:pt x="348" y="102"/>
                    </a:lnTo>
                    <a:lnTo>
                      <a:pt x="348" y="93"/>
                    </a:lnTo>
                    <a:lnTo>
                      <a:pt x="357" y="93"/>
                    </a:lnTo>
                    <a:lnTo>
                      <a:pt x="357" y="102"/>
                    </a:lnTo>
                    <a:lnTo>
                      <a:pt x="348" y="102"/>
                    </a:lnTo>
                    <a:lnTo>
                      <a:pt x="357" y="102"/>
                    </a:lnTo>
                    <a:lnTo>
                      <a:pt x="365" y="110"/>
                    </a:lnTo>
                    <a:lnTo>
                      <a:pt x="365" y="102"/>
                    </a:lnTo>
                    <a:lnTo>
                      <a:pt x="365" y="110"/>
                    </a:lnTo>
                    <a:lnTo>
                      <a:pt x="365" y="102"/>
                    </a:lnTo>
                    <a:lnTo>
                      <a:pt x="374" y="110"/>
                    </a:lnTo>
                    <a:lnTo>
                      <a:pt x="382" y="102"/>
                    </a:lnTo>
                    <a:lnTo>
                      <a:pt x="391" y="102"/>
                    </a:lnTo>
                    <a:lnTo>
                      <a:pt x="382" y="93"/>
                    </a:lnTo>
                    <a:lnTo>
                      <a:pt x="391" y="93"/>
                    </a:lnTo>
                    <a:lnTo>
                      <a:pt x="382" y="93"/>
                    </a:lnTo>
                    <a:lnTo>
                      <a:pt x="391" y="93"/>
                    </a:lnTo>
                    <a:lnTo>
                      <a:pt x="391" y="85"/>
                    </a:lnTo>
                    <a:lnTo>
                      <a:pt x="399" y="85"/>
                    </a:lnTo>
                    <a:lnTo>
                      <a:pt x="408" y="76"/>
                    </a:lnTo>
                    <a:lnTo>
                      <a:pt x="416" y="76"/>
                    </a:lnTo>
                    <a:lnTo>
                      <a:pt x="425" y="85"/>
                    </a:lnTo>
                    <a:lnTo>
                      <a:pt x="433" y="85"/>
                    </a:lnTo>
                    <a:lnTo>
                      <a:pt x="442" y="85"/>
                    </a:lnTo>
                    <a:lnTo>
                      <a:pt x="442" y="93"/>
                    </a:lnTo>
                    <a:lnTo>
                      <a:pt x="450" y="93"/>
                    </a:lnTo>
                    <a:lnTo>
                      <a:pt x="450" y="102"/>
                    </a:lnTo>
                    <a:lnTo>
                      <a:pt x="459" y="110"/>
                    </a:lnTo>
                    <a:lnTo>
                      <a:pt x="459" y="119"/>
                    </a:lnTo>
                    <a:lnTo>
                      <a:pt x="459" y="127"/>
                    </a:lnTo>
                    <a:lnTo>
                      <a:pt x="459" y="136"/>
                    </a:lnTo>
                    <a:lnTo>
                      <a:pt x="459" y="144"/>
                    </a:lnTo>
                    <a:lnTo>
                      <a:pt x="450" y="144"/>
                    </a:lnTo>
                    <a:lnTo>
                      <a:pt x="433" y="127"/>
                    </a:lnTo>
                    <a:lnTo>
                      <a:pt x="408" y="119"/>
                    </a:lnTo>
                    <a:lnTo>
                      <a:pt x="408" y="110"/>
                    </a:lnTo>
                    <a:lnTo>
                      <a:pt x="399" y="110"/>
                    </a:lnTo>
                    <a:lnTo>
                      <a:pt x="399" y="119"/>
                    </a:lnTo>
                    <a:lnTo>
                      <a:pt x="399" y="127"/>
                    </a:lnTo>
                    <a:lnTo>
                      <a:pt x="391" y="136"/>
                    </a:lnTo>
                    <a:lnTo>
                      <a:pt x="399" y="136"/>
                    </a:lnTo>
                    <a:lnTo>
                      <a:pt x="391" y="144"/>
                    </a:lnTo>
                    <a:lnTo>
                      <a:pt x="399" y="144"/>
                    </a:lnTo>
                    <a:lnTo>
                      <a:pt x="399" y="153"/>
                    </a:lnTo>
                    <a:lnTo>
                      <a:pt x="391" y="153"/>
                    </a:lnTo>
                    <a:lnTo>
                      <a:pt x="391" y="161"/>
                    </a:lnTo>
                    <a:lnTo>
                      <a:pt x="382" y="170"/>
                    </a:lnTo>
                    <a:lnTo>
                      <a:pt x="391" y="170"/>
                    </a:lnTo>
                    <a:lnTo>
                      <a:pt x="382" y="178"/>
                    </a:lnTo>
                    <a:lnTo>
                      <a:pt x="374" y="187"/>
                    </a:lnTo>
                    <a:lnTo>
                      <a:pt x="365" y="195"/>
                    </a:lnTo>
                    <a:lnTo>
                      <a:pt x="365" y="212"/>
                    </a:lnTo>
                    <a:lnTo>
                      <a:pt x="348" y="204"/>
                    </a:lnTo>
                    <a:lnTo>
                      <a:pt x="340" y="204"/>
                    </a:lnTo>
                    <a:lnTo>
                      <a:pt x="340" y="212"/>
                    </a:lnTo>
                    <a:lnTo>
                      <a:pt x="340" y="220"/>
                    </a:lnTo>
                    <a:lnTo>
                      <a:pt x="340" y="229"/>
                    </a:lnTo>
                    <a:lnTo>
                      <a:pt x="331" y="254"/>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93" name="Freeform 292"/>
              <p:cNvSpPr>
                <a:spLocks/>
              </p:cNvSpPr>
              <p:nvPr/>
            </p:nvSpPr>
            <p:spPr bwMode="auto">
              <a:xfrm>
                <a:off x="4540" y="1852"/>
                <a:ext cx="459" cy="220"/>
              </a:xfrm>
              <a:custGeom>
                <a:avLst/>
                <a:gdLst>
                  <a:gd name="T0" fmla="*/ 433 w 459"/>
                  <a:gd name="T1" fmla="*/ 152 h 220"/>
                  <a:gd name="T2" fmla="*/ 450 w 459"/>
                  <a:gd name="T3" fmla="*/ 186 h 220"/>
                  <a:gd name="T4" fmla="*/ 417 w 459"/>
                  <a:gd name="T5" fmla="*/ 220 h 220"/>
                  <a:gd name="T6" fmla="*/ 391 w 459"/>
                  <a:gd name="T7" fmla="*/ 194 h 220"/>
                  <a:gd name="T8" fmla="*/ 383 w 459"/>
                  <a:gd name="T9" fmla="*/ 178 h 220"/>
                  <a:gd name="T10" fmla="*/ 374 w 459"/>
                  <a:gd name="T11" fmla="*/ 186 h 220"/>
                  <a:gd name="T12" fmla="*/ 349 w 459"/>
                  <a:gd name="T13" fmla="*/ 161 h 220"/>
                  <a:gd name="T14" fmla="*/ 357 w 459"/>
                  <a:gd name="T15" fmla="*/ 152 h 220"/>
                  <a:gd name="T16" fmla="*/ 340 w 459"/>
                  <a:gd name="T17" fmla="*/ 135 h 220"/>
                  <a:gd name="T18" fmla="*/ 332 w 459"/>
                  <a:gd name="T19" fmla="*/ 127 h 220"/>
                  <a:gd name="T20" fmla="*/ 349 w 459"/>
                  <a:gd name="T21" fmla="*/ 110 h 220"/>
                  <a:gd name="T22" fmla="*/ 340 w 459"/>
                  <a:gd name="T23" fmla="*/ 101 h 220"/>
                  <a:gd name="T24" fmla="*/ 332 w 459"/>
                  <a:gd name="T25" fmla="*/ 76 h 220"/>
                  <a:gd name="T26" fmla="*/ 349 w 459"/>
                  <a:gd name="T27" fmla="*/ 50 h 220"/>
                  <a:gd name="T28" fmla="*/ 332 w 459"/>
                  <a:gd name="T29" fmla="*/ 33 h 220"/>
                  <a:gd name="T30" fmla="*/ 306 w 459"/>
                  <a:gd name="T31" fmla="*/ 76 h 220"/>
                  <a:gd name="T32" fmla="*/ 298 w 459"/>
                  <a:gd name="T33" fmla="*/ 84 h 220"/>
                  <a:gd name="T34" fmla="*/ 315 w 459"/>
                  <a:gd name="T35" fmla="*/ 93 h 220"/>
                  <a:gd name="T36" fmla="*/ 315 w 459"/>
                  <a:gd name="T37" fmla="*/ 169 h 220"/>
                  <a:gd name="T38" fmla="*/ 323 w 459"/>
                  <a:gd name="T39" fmla="*/ 194 h 220"/>
                  <a:gd name="T40" fmla="*/ 349 w 459"/>
                  <a:gd name="T41" fmla="*/ 220 h 220"/>
                  <a:gd name="T42" fmla="*/ 281 w 459"/>
                  <a:gd name="T43" fmla="*/ 203 h 220"/>
                  <a:gd name="T44" fmla="*/ 247 w 459"/>
                  <a:gd name="T45" fmla="*/ 194 h 220"/>
                  <a:gd name="T46" fmla="*/ 255 w 459"/>
                  <a:gd name="T47" fmla="*/ 152 h 220"/>
                  <a:gd name="T48" fmla="*/ 255 w 459"/>
                  <a:gd name="T49" fmla="*/ 144 h 220"/>
                  <a:gd name="T50" fmla="*/ 247 w 459"/>
                  <a:gd name="T51" fmla="*/ 127 h 220"/>
                  <a:gd name="T52" fmla="*/ 221 w 459"/>
                  <a:gd name="T53" fmla="*/ 118 h 220"/>
                  <a:gd name="T54" fmla="*/ 213 w 459"/>
                  <a:gd name="T55" fmla="*/ 110 h 220"/>
                  <a:gd name="T56" fmla="*/ 204 w 459"/>
                  <a:gd name="T57" fmla="*/ 101 h 220"/>
                  <a:gd name="T58" fmla="*/ 196 w 459"/>
                  <a:gd name="T59" fmla="*/ 93 h 220"/>
                  <a:gd name="T60" fmla="*/ 179 w 459"/>
                  <a:gd name="T61" fmla="*/ 93 h 220"/>
                  <a:gd name="T62" fmla="*/ 179 w 459"/>
                  <a:gd name="T63" fmla="*/ 84 h 220"/>
                  <a:gd name="T64" fmla="*/ 170 w 459"/>
                  <a:gd name="T65" fmla="*/ 76 h 220"/>
                  <a:gd name="T66" fmla="*/ 170 w 459"/>
                  <a:gd name="T67" fmla="*/ 67 h 220"/>
                  <a:gd name="T68" fmla="*/ 162 w 459"/>
                  <a:gd name="T69" fmla="*/ 67 h 220"/>
                  <a:gd name="T70" fmla="*/ 162 w 459"/>
                  <a:gd name="T71" fmla="*/ 67 h 220"/>
                  <a:gd name="T72" fmla="*/ 162 w 459"/>
                  <a:gd name="T73" fmla="*/ 59 h 220"/>
                  <a:gd name="T74" fmla="*/ 153 w 459"/>
                  <a:gd name="T75" fmla="*/ 59 h 220"/>
                  <a:gd name="T76" fmla="*/ 153 w 459"/>
                  <a:gd name="T77" fmla="*/ 59 h 220"/>
                  <a:gd name="T78" fmla="*/ 145 w 459"/>
                  <a:gd name="T79" fmla="*/ 59 h 220"/>
                  <a:gd name="T80" fmla="*/ 128 w 459"/>
                  <a:gd name="T81" fmla="*/ 50 h 220"/>
                  <a:gd name="T82" fmla="*/ 119 w 459"/>
                  <a:gd name="T83" fmla="*/ 59 h 220"/>
                  <a:gd name="T84" fmla="*/ 111 w 459"/>
                  <a:gd name="T85" fmla="*/ 67 h 220"/>
                  <a:gd name="T86" fmla="*/ 102 w 459"/>
                  <a:gd name="T87" fmla="*/ 67 h 220"/>
                  <a:gd name="T88" fmla="*/ 102 w 459"/>
                  <a:gd name="T89" fmla="*/ 76 h 220"/>
                  <a:gd name="T90" fmla="*/ 85 w 459"/>
                  <a:gd name="T91" fmla="*/ 84 h 220"/>
                  <a:gd name="T92" fmla="*/ 77 w 459"/>
                  <a:gd name="T93" fmla="*/ 76 h 220"/>
                  <a:gd name="T94" fmla="*/ 77 w 459"/>
                  <a:gd name="T95" fmla="*/ 67 h 220"/>
                  <a:gd name="T96" fmla="*/ 68 w 459"/>
                  <a:gd name="T97" fmla="*/ 67 h 220"/>
                  <a:gd name="T98" fmla="*/ 68 w 459"/>
                  <a:gd name="T99" fmla="*/ 76 h 220"/>
                  <a:gd name="T100" fmla="*/ 51 w 459"/>
                  <a:gd name="T101" fmla="*/ 93 h 220"/>
                  <a:gd name="T102" fmla="*/ 43 w 459"/>
                  <a:gd name="T103" fmla="*/ 93 h 220"/>
                  <a:gd name="T104" fmla="*/ 43 w 459"/>
                  <a:gd name="T105" fmla="*/ 110 h 220"/>
                  <a:gd name="T106" fmla="*/ 26 w 459"/>
                  <a:gd name="T107" fmla="*/ 127 h 220"/>
                  <a:gd name="T108" fmla="*/ 9 w 459"/>
                  <a:gd name="T109" fmla="*/ 135 h 220"/>
                  <a:gd name="T110" fmla="*/ 68 w 459"/>
                  <a:gd name="T111" fmla="*/ 59 h 220"/>
                  <a:gd name="T112" fmla="*/ 196 w 459"/>
                  <a:gd name="T113" fmla="*/ 33 h 220"/>
                  <a:gd name="T114" fmla="*/ 264 w 459"/>
                  <a:gd name="T115" fmla="*/ 25 h 220"/>
                  <a:gd name="T116" fmla="*/ 357 w 459"/>
                  <a:gd name="T117" fmla="*/ 0 h 220"/>
                  <a:gd name="T118" fmla="*/ 374 w 459"/>
                  <a:gd name="T119" fmla="*/ 76 h 22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59"/>
                  <a:gd name="T181" fmla="*/ 0 h 220"/>
                  <a:gd name="T182" fmla="*/ 459 w 459"/>
                  <a:gd name="T183" fmla="*/ 220 h 22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59" h="220">
                    <a:moveTo>
                      <a:pt x="391" y="135"/>
                    </a:moveTo>
                    <a:lnTo>
                      <a:pt x="391" y="144"/>
                    </a:lnTo>
                    <a:lnTo>
                      <a:pt x="400" y="161"/>
                    </a:lnTo>
                    <a:lnTo>
                      <a:pt x="433" y="152"/>
                    </a:lnTo>
                    <a:lnTo>
                      <a:pt x="459" y="144"/>
                    </a:lnTo>
                    <a:lnTo>
                      <a:pt x="450" y="161"/>
                    </a:lnTo>
                    <a:lnTo>
                      <a:pt x="459" y="169"/>
                    </a:lnTo>
                    <a:lnTo>
                      <a:pt x="450" y="186"/>
                    </a:lnTo>
                    <a:lnTo>
                      <a:pt x="442" y="203"/>
                    </a:lnTo>
                    <a:lnTo>
                      <a:pt x="442" y="211"/>
                    </a:lnTo>
                    <a:lnTo>
                      <a:pt x="417" y="211"/>
                    </a:lnTo>
                    <a:lnTo>
                      <a:pt x="417" y="220"/>
                    </a:lnTo>
                    <a:lnTo>
                      <a:pt x="400" y="220"/>
                    </a:lnTo>
                    <a:lnTo>
                      <a:pt x="400" y="203"/>
                    </a:lnTo>
                    <a:lnTo>
                      <a:pt x="391" y="203"/>
                    </a:lnTo>
                    <a:lnTo>
                      <a:pt x="391" y="194"/>
                    </a:lnTo>
                    <a:lnTo>
                      <a:pt x="391" y="186"/>
                    </a:lnTo>
                    <a:lnTo>
                      <a:pt x="383" y="186"/>
                    </a:lnTo>
                    <a:lnTo>
                      <a:pt x="383" y="178"/>
                    </a:lnTo>
                    <a:lnTo>
                      <a:pt x="383" y="169"/>
                    </a:lnTo>
                    <a:lnTo>
                      <a:pt x="383" y="186"/>
                    </a:lnTo>
                    <a:lnTo>
                      <a:pt x="374" y="186"/>
                    </a:lnTo>
                    <a:lnTo>
                      <a:pt x="366" y="194"/>
                    </a:lnTo>
                    <a:lnTo>
                      <a:pt x="340" y="178"/>
                    </a:lnTo>
                    <a:lnTo>
                      <a:pt x="340" y="169"/>
                    </a:lnTo>
                    <a:lnTo>
                      <a:pt x="349" y="161"/>
                    </a:lnTo>
                    <a:lnTo>
                      <a:pt x="340" y="152"/>
                    </a:lnTo>
                    <a:lnTo>
                      <a:pt x="366" y="152"/>
                    </a:lnTo>
                    <a:lnTo>
                      <a:pt x="366" y="144"/>
                    </a:lnTo>
                    <a:lnTo>
                      <a:pt x="357" y="152"/>
                    </a:lnTo>
                    <a:lnTo>
                      <a:pt x="357" y="144"/>
                    </a:lnTo>
                    <a:lnTo>
                      <a:pt x="349" y="135"/>
                    </a:lnTo>
                    <a:lnTo>
                      <a:pt x="340" y="135"/>
                    </a:lnTo>
                    <a:lnTo>
                      <a:pt x="332" y="135"/>
                    </a:lnTo>
                    <a:lnTo>
                      <a:pt x="332" y="144"/>
                    </a:lnTo>
                    <a:lnTo>
                      <a:pt x="332" y="127"/>
                    </a:lnTo>
                    <a:lnTo>
                      <a:pt x="340" y="127"/>
                    </a:lnTo>
                    <a:lnTo>
                      <a:pt x="349" y="127"/>
                    </a:lnTo>
                    <a:lnTo>
                      <a:pt x="349" y="110"/>
                    </a:lnTo>
                    <a:lnTo>
                      <a:pt x="349" y="101"/>
                    </a:lnTo>
                    <a:lnTo>
                      <a:pt x="349" y="110"/>
                    </a:lnTo>
                    <a:lnTo>
                      <a:pt x="340" y="101"/>
                    </a:lnTo>
                    <a:lnTo>
                      <a:pt x="340" y="84"/>
                    </a:lnTo>
                    <a:lnTo>
                      <a:pt x="332" y="93"/>
                    </a:lnTo>
                    <a:lnTo>
                      <a:pt x="332" y="84"/>
                    </a:lnTo>
                    <a:lnTo>
                      <a:pt x="332" y="76"/>
                    </a:lnTo>
                    <a:lnTo>
                      <a:pt x="332" y="59"/>
                    </a:lnTo>
                    <a:lnTo>
                      <a:pt x="340" y="50"/>
                    </a:lnTo>
                    <a:lnTo>
                      <a:pt x="357" y="42"/>
                    </a:lnTo>
                    <a:lnTo>
                      <a:pt x="349" y="50"/>
                    </a:lnTo>
                    <a:lnTo>
                      <a:pt x="349" y="33"/>
                    </a:lnTo>
                    <a:lnTo>
                      <a:pt x="340" y="33"/>
                    </a:lnTo>
                    <a:lnTo>
                      <a:pt x="340" y="25"/>
                    </a:lnTo>
                    <a:lnTo>
                      <a:pt x="332" y="33"/>
                    </a:lnTo>
                    <a:lnTo>
                      <a:pt x="332" y="50"/>
                    </a:lnTo>
                    <a:lnTo>
                      <a:pt x="323" y="50"/>
                    </a:lnTo>
                    <a:lnTo>
                      <a:pt x="306" y="50"/>
                    </a:lnTo>
                    <a:lnTo>
                      <a:pt x="306" y="76"/>
                    </a:lnTo>
                    <a:lnTo>
                      <a:pt x="298" y="76"/>
                    </a:lnTo>
                    <a:lnTo>
                      <a:pt x="289" y="76"/>
                    </a:lnTo>
                    <a:lnTo>
                      <a:pt x="298" y="76"/>
                    </a:lnTo>
                    <a:lnTo>
                      <a:pt x="298" y="84"/>
                    </a:lnTo>
                    <a:lnTo>
                      <a:pt x="289" y="84"/>
                    </a:lnTo>
                    <a:lnTo>
                      <a:pt x="289" y="93"/>
                    </a:lnTo>
                    <a:lnTo>
                      <a:pt x="298" y="84"/>
                    </a:lnTo>
                    <a:lnTo>
                      <a:pt x="315" y="93"/>
                    </a:lnTo>
                    <a:lnTo>
                      <a:pt x="315" y="118"/>
                    </a:lnTo>
                    <a:lnTo>
                      <a:pt x="306" y="135"/>
                    </a:lnTo>
                    <a:lnTo>
                      <a:pt x="315" y="144"/>
                    </a:lnTo>
                    <a:lnTo>
                      <a:pt x="315" y="169"/>
                    </a:lnTo>
                    <a:lnTo>
                      <a:pt x="332" y="178"/>
                    </a:lnTo>
                    <a:lnTo>
                      <a:pt x="332" y="186"/>
                    </a:lnTo>
                    <a:lnTo>
                      <a:pt x="332" y="194"/>
                    </a:lnTo>
                    <a:lnTo>
                      <a:pt x="323" y="194"/>
                    </a:lnTo>
                    <a:lnTo>
                      <a:pt x="323" y="186"/>
                    </a:lnTo>
                    <a:lnTo>
                      <a:pt x="306" y="178"/>
                    </a:lnTo>
                    <a:lnTo>
                      <a:pt x="340" y="203"/>
                    </a:lnTo>
                    <a:lnTo>
                      <a:pt x="349" y="220"/>
                    </a:lnTo>
                    <a:lnTo>
                      <a:pt x="323" y="203"/>
                    </a:lnTo>
                    <a:lnTo>
                      <a:pt x="298" y="211"/>
                    </a:lnTo>
                    <a:lnTo>
                      <a:pt x="289" y="194"/>
                    </a:lnTo>
                    <a:lnTo>
                      <a:pt x="281" y="203"/>
                    </a:lnTo>
                    <a:lnTo>
                      <a:pt x="272" y="186"/>
                    </a:lnTo>
                    <a:lnTo>
                      <a:pt x="255" y="194"/>
                    </a:lnTo>
                    <a:lnTo>
                      <a:pt x="247" y="194"/>
                    </a:lnTo>
                    <a:lnTo>
                      <a:pt x="247" y="186"/>
                    </a:lnTo>
                    <a:lnTo>
                      <a:pt x="255" y="161"/>
                    </a:lnTo>
                    <a:lnTo>
                      <a:pt x="255" y="152"/>
                    </a:lnTo>
                    <a:lnTo>
                      <a:pt x="264" y="152"/>
                    </a:lnTo>
                    <a:lnTo>
                      <a:pt x="255" y="144"/>
                    </a:lnTo>
                    <a:lnTo>
                      <a:pt x="272" y="127"/>
                    </a:lnTo>
                    <a:lnTo>
                      <a:pt x="255" y="118"/>
                    </a:lnTo>
                    <a:lnTo>
                      <a:pt x="247" y="127"/>
                    </a:lnTo>
                    <a:lnTo>
                      <a:pt x="238" y="127"/>
                    </a:lnTo>
                    <a:lnTo>
                      <a:pt x="230" y="118"/>
                    </a:lnTo>
                    <a:lnTo>
                      <a:pt x="221" y="118"/>
                    </a:lnTo>
                    <a:lnTo>
                      <a:pt x="213" y="118"/>
                    </a:lnTo>
                    <a:lnTo>
                      <a:pt x="213" y="110"/>
                    </a:lnTo>
                    <a:lnTo>
                      <a:pt x="204" y="110"/>
                    </a:lnTo>
                    <a:lnTo>
                      <a:pt x="204" y="101"/>
                    </a:lnTo>
                    <a:lnTo>
                      <a:pt x="204" y="93"/>
                    </a:lnTo>
                    <a:lnTo>
                      <a:pt x="196" y="93"/>
                    </a:lnTo>
                    <a:lnTo>
                      <a:pt x="187" y="93"/>
                    </a:lnTo>
                    <a:lnTo>
                      <a:pt x="179" y="93"/>
                    </a:lnTo>
                    <a:lnTo>
                      <a:pt x="179" y="84"/>
                    </a:lnTo>
                    <a:lnTo>
                      <a:pt x="170" y="76"/>
                    </a:lnTo>
                    <a:lnTo>
                      <a:pt x="170" y="67"/>
                    </a:lnTo>
                    <a:lnTo>
                      <a:pt x="162" y="67"/>
                    </a:lnTo>
                    <a:lnTo>
                      <a:pt x="162" y="59"/>
                    </a:lnTo>
                    <a:lnTo>
                      <a:pt x="153" y="59"/>
                    </a:lnTo>
                    <a:lnTo>
                      <a:pt x="145" y="59"/>
                    </a:lnTo>
                    <a:lnTo>
                      <a:pt x="136" y="50"/>
                    </a:lnTo>
                    <a:lnTo>
                      <a:pt x="128" y="50"/>
                    </a:lnTo>
                    <a:lnTo>
                      <a:pt x="119" y="59"/>
                    </a:lnTo>
                    <a:lnTo>
                      <a:pt x="111" y="59"/>
                    </a:lnTo>
                    <a:lnTo>
                      <a:pt x="111" y="67"/>
                    </a:lnTo>
                    <a:lnTo>
                      <a:pt x="102" y="67"/>
                    </a:lnTo>
                    <a:lnTo>
                      <a:pt x="111" y="67"/>
                    </a:lnTo>
                    <a:lnTo>
                      <a:pt x="102" y="67"/>
                    </a:lnTo>
                    <a:lnTo>
                      <a:pt x="111" y="76"/>
                    </a:lnTo>
                    <a:lnTo>
                      <a:pt x="102" y="76"/>
                    </a:lnTo>
                    <a:lnTo>
                      <a:pt x="94" y="84"/>
                    </a:lnTo>
                    <a:lnTo>
                      <a:pt x="85" y="76"/>
                    </a:lnTo>
                    <a:lnTo>
                      <a:pt x="85" y="84"/>
                    </a:lnTo>
                    <a:lnTo>
                      <a:pt x="85" y="76"/>
                    </a:lnTo>
                    <a:lnTo>
                      <a:pt x="85" y="84"/>
                    </a:lnTo>
                    <a:lnTo>
                      <a:pt x="77" y="76"/>
                    </a:lnTo>
                    <a:lnTo>
                      <a:pt x="68" y="76"/>
                    </a:lnTo>
                    <a:lnTo>
                      <a:pt x="77" y="76"/>
                    </a:lnTo>
                    <a:lnTo>
                      <a:pt x="77" y="67"/>
                    </a:lnTo>
                    <a:lnTo>
                      <a:pt x="68" y="67"/>
                    </a:lnTo>
                    <a:lnTo>
                      <a:pt x="68" y="76"/>
                    </a:lnTo>
                    <a:lnTo>
                      <a:pt x="60" y="84"/>
                    </a:lnTo>
                    <a:lnTo>
                      <a:pt x="60" y="93"/>
                    </a:lnTo>
                    <a:lnTo>
                      <a:pt x="60" y="101"/>
                    </a:lnTo>
                    <a:lnTo>
                      <a:pt x="51" y="93"/>
                    </a:lnTo>
                    <a:lnTo>
                      <a:pt x="43" y="93"/>
                    </a:lnTo>
                    <a:lnTo>
                      <a:pt x="43" y="101"/>
                    </a:lnTo>
                    <a:lnTo>
                      <a:pt x="43" y="110"/>
                    </a:lnTo>
                    <a:lnTo>
                      <a:pt x="34" y="118"/>
                    </a:lnTo>
                    <a:lnTo>
                      <a:pt x="26" y="118"/>
                    </a:lnTo>
                    <a:lnTo>
                      <a:pt x="26" y="127"/>
                    </a:lnTo>
                    <a:lnTo>
                      <a:pt x="17" y="127"/>
                    </a:lnTo>
                    <a:lnTo>
                      <a:pt x="17" y="135"/>
                    </a:lnTo>
                    <a:lnTo>
                      <a:pt x="9" y="135"/>
                    </a:lnTo>
                    <a:lnTo>
                      <a:pt x="0" y="67"/>
                    </a:lnTo>
                    <a:lnTo>
                      <a:pt x="9" y="67"/>
                    </a:lnTo>
                    <a:lnTo>
                      <a:pt x="51" y="59"/>
                    </a:lnTo>
                    <a:lnTo>
                      <a:pt x="68" y="59"/>
                    </a:lnTo>
                    <a:lnTo>
                      <a:pt x="102" y="50"/>
                    </a:lnTo>
                    <a:lnTo>
                      <a:pt x="111" y="50"/>
                    </a:lnTo>
                    <a:lnTo>
                      <a:pt x="136" y="42"/>
                    </a:lnTo>
                    <a:lnTo>
                      <a:pt x="196" y="33"/>
                    </a:lnTo>
                    <a:lnTo>
                      <a:pt x="221" y="33"/>
                    </a:lnTo>
                    <a:lnTo>
                      <a:pt x="238" y="25"/>
                    </a:lnTo>
                    <a:lnTo>
                      <a:pt x="264" y="25"/>
                    </a:lnTo>
                    <a:lnTo>
                      <a:pt x="281" y="17"/>
                    </a:lnTo>
                    <a:lnTo>
                      <a:pt x="315" y="8"/>
                    </a:lnTo>
                    <a:lnTo>
                      <a:pt x="323" y="8"/>
                    </a:lnTo>
                    <a:lnTo>
                      <a:pt x="357" y="0"/>
                    </a:lnTo>
                    <a:lnTo>
                      <a:pt x="366" y="42"/>
                    </a:lnTo>
                    <a:lnTo>
                      <a:pt x="366" y="50"/>
                    </a:lnTo>
                    <a:lnTo>
                      <a:pt x="374" y="59"/>
                    </a:lnTo>
                    <a:lnTo>
                      <a:pt x="374" y="76"/>
                    </a:lnTo>
                    <a:lnTo>
                      <a:pt x="383" y="110"/>
                    </a:lnTo>
                    <a:lnTo>
                      <a:pt x="391" y="135"/>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94" name="Freeform 293"/>
              <p:cNvSpPr>
                <a:spLocks/>
              </p:cNvSpPr>
              <p:nvPr/>
            </p:nvSpPr>
            <p:spPr bwMode="auto">
              <a:xfrm>
                <a:off x="4863" y="1953"/>
                <a:ext cx="9" cy="26"/>
              </a:xfrm>
              <a:custGeom>
                <a:avLst/>
                <a:gdLst>
                  <a:gd name="T0" fmla="*/ 9 w 9"/>
                  <a:gd name="T1" fmla="*/ 17 h 26"/>
                  <a:gd name="T2" fmla="*/ 0 w 9"/>
                  <a:gd name="T3" fmla="*/ 9 h 26"/>
                  <a:gd name="T4" fmla="*/ 0 w 9"/>
                  <a:gd name="T5" fmla="*/ 9 h 26"/>
                  <a:gd name="T6" fmla="*/ 0 w 9"/>
                  <a:gd name="T7" fmla="*/ 9 h 26"/>
                  <a:gd name="T8" fmla="*/ 0 w 9"/>
                  <a:gd name="T9" fmla="*/ 17 h 26"/>
                  <a:gd name="T10" fmla="*/ 0 w 9"/>
                  <a:gd name="T11" fmla="*/ 9 h 26"/>
                  <a:gd name="T12" fmla="*/ 0 w 9"/>
                  <a:gd name="T13" fmla="*/ 17 h 26"/>
                  <a:gd name="T14" fmla="*/ 0 w 9"/>
                  <a:gd name="T15" fmla="*/ 26 h 26"/>
                  <a:gd name="T16" fmla="*/ 0 w 9"/>
                  <a:gd name="T17" fmla="*/ 9 h 26"/>
                  <a:gd name="T18" fmla="*/ 0 w 9"/>
                  <a:gd name="T19" fmla="*/ 0 h 26"/>
                  <a:gd name="T20" fmla="*/ 9 w 9"/>
                  <a:gd name="T21" fmla="*/ 0 h 26"/>
                  <a:gd name="T22" fmla="*/ 9 w 9"/>
                  <a:gd name="T23" fmla="*/ 9 h 26"/>
                  <a:gd name="T24" fmla="*/ 9 w 9"/>
                  <a:gd name="T25" fmla="*/ 9 h 26"/>
                  <a:gd name="T26" fmla="*/ 9 w 9"/>
                  <a:gd name="T27" fmla="*/ 17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26"/>
                  <a:gd name="T44" fmla="*/ 9 w 9"/>
                  <a:gd name="T45" fmla="*/ 26 h 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26">
                    <a:moveTo>
                      <a:pt x="9" y="17"/>
                    </a:moveTo>
                    <a:lnTo>
                      <a:pt x="0" y="9"/>
                    </a:lnTo>
                    <a:lnTo>
                      <a:pt x="0" y="17"/>
                    </a:lnTo>
                    <a:lnTo>
                      <a:pt x="0" y="9"/>
                    </a:lnTo>
                    <a:lnTo>
                      <a:pt x="0" y="17"/>
                    </a:lnTo>
                    <a:lnTo>
                      <a:pt x="0" y="26"/>
                    </a:lnTo>
                    <a:lnTo>
                      <a:pt x="0" y="9"/>
                    </a:lnTo>
                    <a:lnTo>
                      <a:pt x="0" y="0"/>
                    </a:lnTo>
                    <a:lnTo>
                      <a:pt x="9" y="0"/>
                    </a:lnTo>
                    <a:lnTo>
                      <a:pt x="9" y="9"/>
                    </a:lnTo>
                    <a:lnTo>
                      <a:pt x="9" y="17"/>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95" name="Freeform 294"/>
              <p:cNvSpPr>
                <a:spLocks/>
              </p:cNvSpPr>
              <p:nvPr/>
            </p:nvSpPr>
            <p:spPr bwMode="auto">
              <a:xfrm>
                <a:off x="4999" y="1996"/>
                <a:ext cx="1" cy="17"/>
              </a:xfrm>
              <a:custGeom>
                <a:avLst/>
                <a:gdLst>
                  <a:gd name="T0" fmla="*/ 0 w 1"/>
                  <a:gd name="T1" fmla="*/ 0 h 17"/>
                  <a:gd name="T2" fmla="*/ 0 w 1"/>
                  <a:gd name="T3" fmla="*/ 0 h 17"/>
                  <a:gd name="T4" fmla="*/ 0 w 1"/>
                  <a:gd name="T5" fmla="*/ 17 h 17"/>
                  <a:gd name="T6" fmla="*/ 0 w 1"/>
                  <a:gd name="T7" fmla="*/ 0 h 17"/>
                  <a:gd name="T8" fmla="*/ 0 60000 65536"/>
                  <a:gd name="T9" fmla="*/ 0 60000 65536"/>
                  <a:gd name="T10" fmla="*/ 0 60000 65536"/>
                  <a:gd name="T11" fmla="*/ 0 60000 65536"/>
                  <a:gd name="T12" fmla="*/ 0 w 1"/>
                  <a:gd name="T13" fmla="*/ 0 h 17"/>
                  <a:gd name="T14" fmla="*/ 1 w 1"/>
                  <a:gd name="T15" fmla="*/ 17 h 17"/>
                </a:gdLst>
                <a:ahLst/>
                <a:cxnLst>
                  <a:cxn ang="T8">
                    <a:pos x="T0" y="T1"/>
                  </a:cxn>
                  <a:cxn ang="T9">
                    <a:pos x="T2" y="T3"/>
                  </a:cxn>
                  <a:cxn ang="T10">
                    <a:pos x="T4" y="T5"/>
                  </a:cxn>
                  <a:cxn ang="T11">
                    <a:pos x="T6" y="T7"/>
                  </a:cxn>
                </a:cxnLst>
                <a:rect l="T12" t="T13" r="T14" b="T15"/>
                <a:pathLst>
                  <a:path w="1" h="17">
                    <a:moveTo>
                      <a:pt x="0" y="0"/>
                    </a:moveTo>
                    <a:lnTo>
                      <a:pt x="0" y="0"/>
                    </a:lnTo>
                    <a:lnTo>
                      <a:pt x="0" y="17"/>
                    </a:lnTo>
                    <a:lnTo>
                      <a:pt x="0" y="0"/>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96" name="Freeform 295"/>
              <p:cNvSpPr>
                <a:spLocks/>
              </p:cNvSpPr>
              <p:nvPr/>
            </p:nvSpPr>
            <p:spPr bwMode="auto">
              <a:xfrm>
                <a:off x="4990" y="2013"/>
                <a:ext cx="9" cy="42"/>
              </a:xfrm>
              <a:custGeom>
                <a:avLst/>
                <a:gdLst>
                  <a:gd name="T0" fmla="*/ 0 w 9"/>
                  <a:gd name="T1" fmla="*/ 42 h 42"/>
                  <a:gd name="T2" fmla="*/ 9 w 9"/>
                  <a:gd name="T3" fmla="*/ 42 h 42"/>
                  <a:gd name="T4" fmla="*/ 9 w 9"/>
                  <a:gd name="T5" fmla="*/ 33 h 42"/>
                  <a:gd name="T6" fmla="*/ 9 w 9"/>
                  <a:gd name="T7" fmla="*/ 17 h 42"/>
                  <a:gd name="T8" fmla="*/ 9 w 9"/>
                  <a:gd name="T9" fmla="*/ 0 h 42"/>
                  <a:gd name="T10" fmla="*/ 9 w 9"/>
                  <a:gd name="T11" fmla="*/ 25 h 42"/>
                  <a:gd name="T12" fmla="*/ 9 w 9"/>
                  <a:gd name="T13" fmla="*/ 42 h 42"/>
                  <a:gd name="T14" fmla="*/ 0 w 9"/>
                  <a:gd name="T15" fmla="*/ 42 h 42"/>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42"/>
                  <a:gd name="T26" fmla="*/ 9 w 9"/>
                  <a:gd name="T27" fmla="*/ 42 h 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42">
                    <a:moveTo>
                      <a:pt x="0" y="42"/>
                    </a:moveTo>
                    <a:lnTo>
                      <a:pt x="9" y="42"/>
                    </a:lnTo>
                    <a:lnTo>
                      <a:pt x="9" y="33"/>
                    </a:lnTo>
                    <a:lnTo>
                      <a:pt x="9" y="17"/>
                    </a:lnTo>
                    <a:lnTo>
                      <a:pt x="9" y="0"/>
                    </a:lnTo>
                    <a:lnTo>
                      <a:pt x="9" y="25"/>
                    </a:lnTo>
                    <a:lnTo>
                      <a:pt x="9" y="42"/>
                    </a:lnTo>
                    <a:lnTo>
                      <a:pt x="0" y="42"/>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97" name="Freeform 296"/>
              <p:cNvSpPr>
                <a:spLocks/>
              </p:cNvSpPr>
              <p:nvPr/>
            </p:nvSpPr>
            <p:spPr bwMode="auto">
              <a:xfrm>
                <a:off x="1610" y="1809"/>
                <a:ext cx="739" cy="585"/>
              </a:xfrm>
              <a:custGeom>
                <a:avLst/>
                <a:gdLst>
                  <a:gd name="T0" fmla="*/ 714 w 739"/>
                  <a:gd name="T1" fmla="*/ 500 h 585"/>
                  <a:gd name="T2" fmla="*/ 714 w 739"/>
                  <a:gd name="T3" fmla="*/ 534 h 585"/>
                  <a:gd name="T4" fmla="*/ 705 w 739"/>
                  <a:gd name="T5" fmla="*/ 585 h 585"/>
                  <a:gd name="T6" fmla="*/ 612 w 739"/>
                  <a:gd name="T7" fmla="*/ 576 h 585"/>
                  <a:gd name="T8" fmla="*/ 603 w 739"/>
                  <a:gd name="T9" fmla="*/ 576 h 585"/>
                  <a:gd name="T10" fmla="*/ 510 w 739"/>
                  <a:gd name="T11" fmla="*/ 568 h 585"/>
                  <a:gd name="T12" fmla="*/ 391 w 739"/>
                  <a:gd name="T13" fmla="*/ 559 h 585"/>
                  <a:gd name="T14" fmla="*/ 382 w 739"/>
                  <a:gd name="T15" fmla="*/ 559 h 585"/>
                  <a:gd name="T16" fmla="*/ 332 w 739"/>
                  <a:gd name="T17" fmla="*/ 559 h 585"/>
                  <a:gd name="T18" fmla="*/ 306 w 739"/>
                  <a:gd name="T19" fmla="*/ 551 h 585"/>
                  <a:gd name="T20" fmla="*/ 255 w 739"/>
                  <a:gd name="T21" fmla="*/ 551 h 585"/>
                  <a:gd name="T22" fmla="*/ 221 w 739"/>
                  <a:gd name="T23" fmla="*/ 542 h 585"/>
                  <a:gd name="T24" fmla="*/ 213 w 739"/>
                  <a:gd name="T25" fmla="*/ 542 h 585"/>
                  <a:gd name="T26" fmla="*/ 162 w 739"/>
                  <a:gd name="T27" fmla="*/ 534 h 585"/>
                  <a:gd name="T28" fmla="*/ 162 w 739"/>
                  <a:gd name="T29" fmla="*/ 534 h 585"/>
                  <a:gd name="T30" fmla="*/ 68 w 739"/>
                  <a:gd name="T31" fmla="*/ 526 h 585"/>
                  <a:gd name="T32" fmla="*/ 0 w 739"/>
                  <a:gd name="T33" fmla="*/ 517 h 585"/>
                  <a:gd name="T34" fmla="*/ 9 w 739"/>
                  <a:gd name="T35" fmla="*/ 432 h 585"/>
                  <a:gd name="T36" fmla="*/ 17 w 739"/>
                  <a:gd name="T37" fmla="*/ 398 h 585"/>
                  <a:gd name="T38" fmla="*/ 17 w 739"/>
                  <a:gd name="T39" fmla="*/ 365 h 585"/>
                  <a:gd name="T40" fmla="*/ 17 w 739"/>
                  <a:gd name="T41" fmla="*/ 356 h 585"/>
                  <a:gd name="T42" fmla="*/ 26 w 739"/>
                  <a:gd name="T43" fmla="*/ 322 h 585"/>
                  <a:gd name="T44" fmla="*/ 43 w 739"/>
                  <a:gd name="T45" fmla="*/ 212 h 585"/>
                  <a:gd name="T46" fmla="*/ 43 w 739"/>
                  <a:gd name="T47" fmla="*/ 195 h 585"/>
                  <a:gd name="T48" fmla="*/ 43 w 739"/>
                  <a:gd name="T49" fmla="*/ 178 h 585"/>
                  <a:gd name="T50" fmla="*/ 51 w 739"/>
                  <a:gd name="T51" fmla="*/ 102 h 585"/>
                  <a:gd name="T52" fmla="*/ 60 w 739"/>
                  <a:gd name="T53" fmla="*/ 43 h 585"/>
                  <a:gd name="T54" fmla="*/ 68 w 739"/>
                  <a:gd name="T55" fmla="*/ 0 h 585"/>
                  <a:gd name="T56" fmla="*/ 179 w 739"/>
                  <a:gd name="T57" fmla="*/ 17 h 585"/>
                  <a:gd name="T58" fmla="*/ 238 w 739"/>
                  <a:gd name="T59" fmla="*/ 26 h 585"/>
                  <a:gd name="T60" fmla="*/ 281 w 739"/>
                  <a:gd name="T61" fmla="*/ 26 h 585"/>
                  <a:gd name="T62" fmla="*/ 332 w 739"/>
                  <a:gd name="T63" fmla="*/ 34 h 585"/>
                  <a:gd name="T64" fmla="*/ 340 w 739"/>
                  <a:gd name="T65" fmla="*/ 34 h 585"/>
                  <a:gd name="T66" fmla="*/ 433 w 739"/>
                  <a:gd name="T67" fmla="*/ 43 h 585"/>
                  <a:gd name="T68" fmla="*/ 459 w 739"/>
                  <a:gd name="T69" fmla="*/ 51 h 585"/>
                  <a:gd name="T70" fmla="*/ 544 w 739"/>
                  <a:gd name="T71" fmla="*/ 60 h 585"/>
                  <a:gd name="T72" fmla="*/ 595 w 739"/>
                  <a:gd name="T73" fmla="*/ 60 h 585"/>
                  <a:gd name="T74" fmla="*/ 612 w 739"/>
                  <a:gd name="T75" fmla="*/ 60 h 585"/>
                  <a:gd name="T76" fmla="*/ 680 w 739"/>
                  <a:gd name="T77" fmla="*/ 68 h 585"/>
                  <a:gd name="T78" fmla="*/ 688 w 739"/>
                  <a:gd name="T79" fmla="*/ 68 h 585"/>
                  <a:gd name="T80" fmla="*/ 739 w 739"/>
                  <a:gd name="T81" fmla="*/ 68 h 585"/>
                  <a:gd name="T82" fmla="*/ 739 w 739"/>
                  <a:gd name="T83" fmla="*/ 102 h 585"/>
                  <a:gd name="T84" fmla="*/ 739 w 739"/>
                  <a:gd name="T85" fmla="*/ 110 h 585"/>
                  <a:gd name="T86" fmla="*/ 739 w 739"/>
                  <a:gd name="T87" fmla="*/ 144 h 585"/>
                  <a:gd name="T88" fmla="*/ 731 w 739"/>
                  <a:gd name="T89" fmla="*/ 153 h 585"/>
                  <a:gd name="T90" fmla="*/ 731 w 739"/>
                  <a:gd name="T91" fmla="*/ 195 h 585"/>
                  <a:gd name="T92" fmla="*/ 731 w 739"/>
                  <a:gd name="T93" fmla="*/ 254 h 585"/>
                  <a:gd name="T94" fmla="*/ 731 w 739"/>
                  <a:gd name="T95" fmla="*/ 254 h 585"/>
                  <a:gd name="T96" fmla="*/ 722 w 739"/>
                  <a:gd name="T97" fmla="*/ 314 h 585"/>
                  <a:gd name="T98" fmla="*/ 722 w 739"/>
                  <a:gd name="T99" fmla="*/ 322 h 585"/>
                  <a:gd name="T100" fmla="*/ 722 w 739"/>
                  <a:gd name="T101" fmla="*/ 365 h 585"/>
                  <a:gd name="T102" fmla="*/ 722 w 739"/>
                  <a:gd name="T103" fmla="*/ 382 h 585"/>
                  <a:gd name="T104" fmla="*/ 714 w 739"/>
                  <a:gd name="T105" fmla="*/ 424 h 585"/>
                  <a:gd name="T106" fmla="*/ 714 w 739"/>
                  <a:gd name="T107" fmla="*/ 424 h 585"/>
                  <a:gd name="T108" fmla="*/ 714 w 739"/>
                  <a:gd name="T109" fmla="*/ 492 h 585"/>
                  <a:gd name="T110" fmla="*/ 714 w 739"/>
                  <a:gd name="T111" fmla="*/ 500 h 585"/>
                  <a:gd name="T112" fmla="*/ 714 w 739"/>
                  <a:gd name="T113" fmla="*/ 500 h 5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39"/>
                  <a:gd name="T172" fmla="*/ 0 h 585"/>
                  <a:gd name="T173" fmla="*/ 739 w 739"/>
                  <a:gd name="T174" fmla="*/ 585 h 5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39" h="585">
                    <a:moveTo>
                      <a:pt x="714" y="500"/>
                    </a:moveTo>
                    <a:lnTo>
                      <a:pt x="714" y="534"/>
                    </a:lnTo>
                    <a:lnTo>
                      <a:pt x="705" y="585"/>
                    </a:lnTo>
                    <a:lnTo>
                      <a:pt x="612" y="576"/>
                    </a:lnTo>
                    <a:lnTo>
                      <a:pt x="603" y="576"/>
                    </a:lnTo>
                    <a:lnTo>
                      <a:pt x="510" y="568"/>
                    </a:lnTo>
                    <a:lnTo>
                      <a:pt x="391" y="559"/>
                    </a:lnTo>
                    <a:lnTo>
                      <a:pt x="382" y="559"/>
                    </a:lnTo>
                    <a:lnTo>
                      <a:pt x="332" y="559"/>
                    </a:lnTo>
                    <a:lnTo>
                      <a:pt x="306" y="551"/>
                    </a:lnTo>
                    <a:lnTo>
                      <a:pt x="255" y="551"/>
                    </a:lnTo>
                    <a:lnTo>
                      <a:pt x="221" y="542"/>
                    </a:lnTo>
                    <a:lnTo>
                      <a:pt x="213" y="542"/>
                    </a:lnTo>
                    <a:lnTo>
                      <a:pt x="162" y="534"/>
                    </a:lnTo>
                    <a:lnTo>
                      <a:pt x="68" y="526"/>
                    </a:lnTo>
                    <a:lnTo>
                      <a:pt x="0" y="517"/>
                    </a:lnTo>
                    <a:lnTo>
                      <a:pt x="9" y="432"/>
                    </a:lnTo>
                    <a:lnTo>
                      <a:pt x="17" y="398"/>
                    </a:lnTo>
                    <a:lnTo>
                      <a:pt x="17" y="365"/>
                    </a:lnTo>
                    <a:lnTo>
                      <a:pt x="17" y="356"/>
                    </a:lnTo>
                    <a:lnTo>
                      <a:pt x="26" y="322"/>
                    </a:lnTo>
                    <a:lnTo>
                      <a:pt x="43" y="212"/>
                    </a:lnTo>
                    <a:lnTo>
                      <a:pt x="43" y="195"/>
                    </a:lnTo>
                    <a:lnTo>
                      <a:pt x="43" y="178"/>
                    </a:lnTo>
                    <a:lnTo>
                      <a:pt x="51" y="102"/>
                    </a:lnTo>
                    <a:lnTo>
                      <a:pt x="60" y="43"/>
                    </a:lnTo>
                    <a:lnTo>
                      <a:pt x="68" y="0"/>
                    </a:lnTo>
                    <a:lnTo>
                      <a:pt x="179" y="17"/>
                    </a:lnTo>
                    <a:lnTo>
                      <a:pt x="238" y="26"/>
                    </a:lnTo>
                    <a:lnTo>
                      <a:pt x="281" y="26"/>
                    </a:lnTo>
                    <a:lnTo>
                      <a:pt x="332" y="34"/>
                    </a:lnTo>
                    <a:lnTo>
                      <a:pt x="340" y="34"/>
                    </a:lnTo>
                    <a:lnTo>
                      <a:pt x="433" y="43"/>
                    </a:lnTo>
                    <a:lnTo>
                      <a:pt x="459" y="51"/>
                    </a:lnTo>
                    <a:lnTo>
                      <a:pt x="544" y="60"/>
                    </a:lnTo>
                    <a:lnTo>
                      <a:pt x="595" y="60"/>
                    </a:lnTo>
                    <a:lnTo>
                      <a:pt x="612" y="60"/>
                    </a:lnTo>
                    <a:lnTo>
                      <a:pt x="680" y="68"/>
                    </a:lnTo>
                    <a:lnTo>
                      <a:pt x="688" y="68"/>
                    </a:lnTo>
                    <a:lnTo>
                      <a:pt x="739" y="68"/>
                    </a:lnTo>
                    <a:lnTo>
                      <a:pt x="739" y="102"/>
                    </a:lnTo>
                    <a:lnTo>
                      <a:pt x="739" y="110"/>
                    </a:lnTo>
                    <a:lnTo>
                      <a:pt x="739" y="144"/>
                    </a:lnTo>
                    <a:lnTo>
                      <a:pt x="731" y="153"/>
                    </a:lnTo>
                    <a:lnTo>
                      <a:pt x="731" y="195"/>
                    </a:lnTo>
                    <a:lnTo>
                      <a:pt x="731" y="254"/>
                    </a:lnTo>
                    <a:lnTo>
                      <a:pt x="722" y="314"/>
                    </a:lnTo>
                    <a:lnTo>
                      <a:pt x="722" y="322"/>
                    </a:lnTo>
                    <a:lnTo>
                      <a:pt x="722" y="365"/>
                    </a:lnTo>
                    <a:lnTo>
                      <a:pt x="722" y="382"/>
                    </a:lnTo>
                    <a:lnTo>
                      <a:pt x="714" y="424"/>
                    </a:lnTo>
                    <a:lnTo>
                      <a:pt x="714" y="492"/>
                    </a:lnTo>
                    <a:lnTo>
                      <a:pt x="714" y="500"/>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98" name="Freeform 297"/>
              <p:cNvSpPr>
                <a:spLocks/>
              </p:cNvSpPr>
              <p:nvPr/>
            </p:nvSpPr>
            <p:spPr bwMode="auto">
              <a:xfrm>
                <a:off x="3606" y="2072"/>
                <a:ext cx="739" cy="381"/>
              </a:xfrm>
              <a:custGeom>
                <a:avLst/>
                <a:gdLst>
                  <a:gd name="T0" fmla="*/ 178 w 739"/>
                  <a:gd name="T1" fmla="*/ 347 h 381"/>
                  <a:gd name="T2" fmla="*/ 136 w 739"/>
                  <a:gd name="T3" fmla="*/ 364 h 381"/>
                  <a:gd name="T4" fmla="*/ 60 w 739"/>
                  <a:gd name="T5" fmla="*/ 381 h 381"/>
                  <a:gd name="T6" fmla="*/ 0 w 739"/>
                  <a:gd name="T7" fmla="*/ 364 h 381"/>
                  <a:gd name="T8" fmla="*/ 17 w 739"/>
                  <a:gd name="T9" fmla="*/ 364 h 381"/>
                  <a:gd name="T10" fmla="*/ 26 w 739"/>
                  <a:gd name="T11" fmla="*/ 347 h 381"/>
                  <a:gd name="T12" fmla="*/ 26 w 739"/>
                  <a:gd name="T13" fmla="*/ 322 h 381"/>
                  <a:gd name="T14" fmla="*/ 17 w 739"/>
                  <a:gd name="T15" fmla="*/ 305 h 381"/>
                  <a:gd name="T16" fmla="*/ 60 w 739"/>
                  <a:gd name="T17" fmla="*/ 296 h 381"/>
                  <a:gd name="T18" fmla="*/ 85 w 739"/>
                  <a:gd name="T19" fmla="*/ 305 h 381"/>
                  <a:gd name="T20" fmla="*/ 85 w 739"/>
                  <a:gd name="T21" fmla="*/ 271 h 381"/>
                  <a:gd name="T22" fmla="*/ 128 w 739"/>
                  <a:gd name="T23" fmla="*/ 246 h 381"/>
                  <a:gd name="T24" fmla="*/ 128 w 739"/>
                  <a:gd name="T25" fmla="*/ 203 h 381"/>
                  <a:gd name="T26" fmla="*/ 136 w 739"/>
                  <a:gd name="T27" fmla="*/ 195 h 381"/>
                  <a:gd name="T28" fmla="*/ 153 w 739"/>
                  <a:gd name="T29" fmla="*/ 186 h 381"/>
                  <a:gd name="T30" fmla="*/ 170 w 739"/>
                  <a:gd name="T31" fmla="*/ 195 h 381"/>
                  <a:gd name="T32" fmla="*/ 178 w 739"/>
                  <a:gd name="T33" fmla="*/ 186 h 381"/>
                  <a:gd name="T34" fmla="*/ 212 w 739"/>
                  <a:gd name="T35" fmla="*/ 195 h 381"/>
                  <a:gd name="T36" fmla="*/ 229 w 739"/>
                  <a:gd name="T37" fmla="*/ 178 h 381"/>
                  <a:gd name="T38" fmla="*/ 255 w 739"/>
                  <a:gd name="T39" fmla="*/ 178 h 381"/>
                  <a:gd name="T40" fmla="*/ 263 w 739"/>
                  <a:gd name="T41" fmla="*/ 186 h 381"/>
                  <a:gd name="T42" fmla="*/ 272 w 739"/>
                  <a:gd name="T43" fmla="*/ 178 h 381"/>
                  <a:gd name="T44" fmla="*/ 280 w 739"/>
                  <a:gd name="T45" fmla="*/ 161 h 381"/>
                  <a:gd name="T46" fmla="*/ 280 w 739"/>
                  <a:gd name="T47" fmla="*/ 152 h 381"/>
                  <a:gd name="T48" fmla="*/ 280 w 739"/>
                  <a:gd name="T49" fmla="*/ 135 h 381"/>
                  <a:gd name="T50" fmla="*/ 297 w 739"/>
                  <a:gd name="T51" fmla="*/ 161 h 381"/>
                  <a:gd name="T52" fmla="*/ 331 w 739"/>
                  <a:gd name="T53" fmla="*/ 161 h 381"/>
                  <a:gd name="T54" fmla="*/ 340 w 739"/>
                  <a:gd name="T55" fmla="*/ 119 h 381"/>
                  <a:gd name="T56" fmla="*/ 357 w 739"/>
                  <a:gd name="T57" fmla="*/ 102 h 381"/>
                  <a:gd name="T58" fmla="*/ 374 w 739"/>
                  <a:gd name="T59" fmla="*/ 68 h 381"/>
                  <a:gd name="T60" fmla="*/ 399 w 739"/>
                  <a:gd name="T61" fmla="*/ 59 h 381"/>
                  <a:gd name="T62" fmla="*/ 433 w 739"/>
                  <a:gd name="T63" fmla="*/ 42 h 381"/>
                  <a:gd name="T64" fmla="*/ 425 w 739"/>
                  <a:gd name="T65" fmla="*/ 25 h 381"/>
                  <a:gd name="T66" fmla="*/ 416 w 739"/>
                  <a:gd name="T67" fmla="*/ 8 h 381"/>
                  <a:gd name="T68" fmla="*/ 450 w 739"/>
                  <a:gd name="T69" fmla="*/ 8 h 381"/>
                  <a:gd name="T70" fmla="*/ 467 w 739"/>
                  <a:gd name="T71" fmla="*/ 8 h 381"/>
                  <a:gd name="T72" fmla="*/ 484 w 739"/>
                  <a:gd name="T73" fmla="*/ 25 h 381"/>
                  <a:gd name="T74" fmla="*/ 518 w 739"/>
                  <a:gd name="T75" fmla="*/ 42 h 381"/>
                  <a:gd name="T76" fmla="*/ 544 w 739"/>
                  <a:gd name="T77" fmla="*/ 51 h 381"/>
                  <a:gd name="T78" fmla="*/ 561 w 739"/>
                  <a:gd name="T79" fmla="*/ 42 h 381"/>
                  <a:gd name="T80" fmla="*/ 586 w 739"/>
                  <a:gd name="T81" fmla="*/ 51 h 381"/>
                  <a:gd name="T82" fmla="*/ 603 w 739"/>
                  <a:gd name="T83" fmla="*/ 34 h 381"/>
                  <a:gd name="T84" fmla="*/ 620 w 739"/>
                  <a:gd name="T85" fmla="*/ 34 h 381"/>
                  <a:gd name="T86" fmla="*/ 646 w 739"/>
                  <a:gd name="T87" fmla="*/ 51 h 381"/>
                  <a:gd name="T88" fmla="*/ 663 w 739"/>
                  <a:gd name="T89" fmla="*/ 85 h 381"/>
                  <a:gd name="T90" fmla="*/ 654 w 739"/>
                  <a:gd name="T91" fmla="*/ 102 h 381"/>
                  <a:gd name="T92" fmla="*/ 680 w 739"/>
                  <a:gd name="T93" fmla="*/ 127 h 381"/>
                  <a:gd name="T94" fmla="*/ 697 w 739"/>
                  <a:gd name="T95" fmla="*/ 144 h 381"/>
                  <a:gd name="T96" fmla="*/ 714 w 739"/>
                  <a:gd name="T97" fmla="*/ 161 h 381"/>
                  <a:gd name="T98" fmla="*/ 731 w 739"/>
                  <a:gd name="T99" fmla="*/ 169 h 381"/>
                  <a:gd name="T100" fmla="*/ 705 w 739"/>
                  <a:gd name="T101" fmla="*/ 212 h 381"/>
                  <a:gd name="T102" fmla="*/ 671 w 739"/>
                  <a:gd name="T103" fmla="*/ 237 h 381"/>
                  <a:gd name="T104" fmla="*/ 654 w 739"/>
                  <a:gd name="T105" fmla="*/ 263 h 381"/>
                  <a:gd name="T106" fmla="*/ 629 w 739"/>
                  <a:gd name="T107" fmla="*/ 288 h 381"/>
                  <a:gd name="T108" fmla="*/ 595 w 739"/>
                  <a:gd name="T109" fmla="*/ 305 h 381"/>
                  <a:gd name="T110" fmla="*/ 518 w 739"/>
                  <a:gd name="T111" fmla="*/ 322 h 381"/>
                  <a:gd name="T112" fmla="*/ 416 w 739"/>
                  <a:gd name="T113" fmla="*/ 330 h 381"/>
                  <a:gd name="T114" fmla="*/ 289 w 739"/>
                  <a:gd name="T115" fmla="*/ 339 h 38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39"/>
                  <a:gd name="T175" fmla="*/ 0 h 381"/>
                  <a:gd name="T176" fmla="*/ 739 w 739"/>
                  <a:gd name="T177" fmla="*/ 381 h 38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39" h="381">
                    <a:moveTo>
                      <a:pt x="289" y="339"/>
                    </a:moveTo>
                    <a:lnTo>
                      <a:pt x="263" y="339"/>
                    </a:lnTo>
                    <a:lnTo>
                      <a:pt x="238" y="347"/>
                    </a:lnTo>
                    <a:lnTo>
                      <a:pt x="229" y="347"/>
                    </a:lnTo>
                    <a:lnTo>
                      <a:pt x="204" y="347"/>
                    </a:lnTo>
                    <a:lnTo>
                      <a:pt x="178" y="347"/>
                    </a:lnTo>
                    <a:lnTo>
                      <a:pt x="170" y="347"/>
                    </a:lnTo>
                    <a:lnTo>
                      <a:pt x="153" y="356"/>
                    </a:lnTo>
                    <a:lnTo>
                      <a:pt x="153" y="347"/>
                    </a:lnTo>
                    <a:lnTo>
                      <a:pt x="136" y="347"/>
                    </a:lnTo>
                    <a:lnTo>
                      <a:pt x="136" y="364"/>
                    </a:lnTo>
                    <a:lnTo>
                      <a:pt x="136" y="373"/>
                    </a:lnTo>
                    <a:lnTo>
                      <a:pt x="94" y="373"/>
                    </a:lnTo>
                    <a:lnTo>
                      <a:pt x="60" y="381"/>
                    </a:lnTo>
                    <a:lnTo>
                      <a:pt x="0" y="381"/>
                    </a:lnTo>
                    <a:lnTo>
                      <a:pt x="0" y="364"/>
                    </a:lnTo>
                    <a:lnTo>
                      <a:pt x="9" y="364"/>
                    </a:lnTo>
                    <a:lnTo>
                      <a:pt x="9" y="373"/>
                    </a:lnTo>
                    <a:lnTo>
                      <a:pt x="17" y="373"/>
                    </a:lnTo>
                    <a:lnTo>
                      <a:pt x="17" y="364"/>
                    </a:lnTo>
                    <a:lnTo>
                      <a:pt x="17" y="356"/>
                    </a:lnTo>
                    <a:lnTo>
                      <a:pt x="17" y="347"/>
                    </a:lnTo>
                    <a:lnTo>
                      <a:pt x="26" y="347"/>
                    </a:lnTo>
                    <a:lnTo>
                      <a:pt x="17" y="339"/>
                    </a:lnTo>
                    <a:lnTo>
                      <a:pt x="26" y="330"/>
                    </a:lnTo>
                    <a:lnTo>
                      <a:pt x="26" y="322"/>
                    </a:lnTo>
                    <a:lnTo>
                      <a:pt x="17" y="313"/>
                    </a:lnTo>
                    <a:lnTo>
                      <a:pt x="17" y="305"/>
                    </a:lnTo>
                    <a:lnTo>
                      <a:pt x="26" y="305"/>
                    </a:lnTo>
                    <a:lnTo>
                      <a:pt x="26" y="296"/>
                    </a:lnTo>
                    <a:lnTo>
                      <a:pt x="34" y="288"/>
                    </a:lnTo>
                    <a:lnTo>
                      <a:pt x="43" y="288"/>
                    </a:lnTo>
                    <a:lnTo>
                      <a:pt x="51" y="288"/>
                    </a:lnTo>
                    <a:lnTo>
                      <a:pt x="60" y="296"/>
                    </a:lnTo>
                    <a:lnTo>
                      <a:pt x="68" y="296"/>
                    </a:lnTo>
                    <a:lnTo>
                      <a:pt x="77" y="296"/>
                    </a:lnTo>
                    <a:lnTo>
                      <a:pt x="77" y="305"/>
                    </a:lnTo>
                    <a:lnTo>
                      <a:pt x="85" y="305"/>
                    </a:lnTo>
                    <a:lnTo>
                      <a:pt x="94" y="296"/>
                    </a:lnTo>
                    <a:lnTo>
                      <a:pt x="94" y="288"/>
                    </a:lnTo>
                    <a:lnTo>
                      <a:pt x="85" y="288"/>
                    </a:lnTo>
                    <a:lnTo>
                      <a:pt x="85" y="279"/>
                    </a:lnTo>
                    <a:lnTo>
                      <a:pt x="85" y="271"/>
                    </a:lnTo>
                    <a:lnTo>
                      <a:pt x="85" y="263"/>
                    </a:lnTo>
                    <a:lnTo>
                      <a:pt x="94" y="254"/>
                    </a:lnTo>
                    <a:lnTo>
                      <a:pt x="102" y="254"/>
                    </a:lnTo>
                    <a:lnTo>
                      <a:pt x="119" y="246"/>
                    </a:lnTo>
                    <a:lnTo>
                      <a:pt x="128" y="246"/>
                    </a:lnTo>
                    <a:lnTo>
                      <a:pt x="119" y="237"/>
                    </a:lnTo>
                    <a:lnTo>
                      <a:pt x="111" y="229"/>
                    </a:lnTo>
                    <a:lnTo>
                      <a:pt x="111" y="220"/>
                    </a:lnTo>
                    <a:lnTo>
                      <a:pt x="119" y="220"/>
                    </a:lnTo>
                    <a:lnTo>
                      <a:pt x="119" y="212"/>
                    </a:lnTo>
                    <a:lnTo>
                      <a:pt x="128" y="203"/>
                    </a:lnTo>
                    <a:lnTo>
                      <a:pt x="136" y="212"/>
                    </a:lnTo>
                    <a:lnTo>
                      <a:pt x="136" y="203"/>
                    </a:lnTo>
                    <a:lnTo>
                      <a:pt x="136" y="195"/>
                    </a:lnTo>
                    <a:lnTo>
                      <a:pt x="136" y="186"/>
                    </a:lnTo>
                    <a:lnTo>
                      <a:pt x="145" y="195"/>
                    </a:lnTo>
                    <a:lnTo>
                      <a:pt x="153" y="186"/>
                    </a:lnTo>
                    <a:lnTo>
                      <a:pt x="162" y="186"/>
                    </a:lnTo>
                    <a:lnTo>
                      <a:pt x="162" y="195"/>
                    </a:lnTo>
                    <a:lnTo>
                      <a:pt x="170" y="195"/>
                    </a:lnTo>
                    <a:lnTo>
                      <a:pt x="170" y="186"/>
                    </a:lnTo>
                    <a:lnTo>
                      <a:pt x="162" y="186"/>
                    </a:lnTo>
                    <a:lnTo>
                      <a:pt x="162" y="178"/>
                    </a:lnTo>
                    <a:lnTo>
                      <a:pt x="178" y="186"/>
                    </a:lnTo>
                    <a:lnTo>
                      <a:pt x="187" y="186"/>
                    </a:lnTo>
                    <a:lnTo>
                      <a:pt x="195" y="186"/>
                    </a:lnTo>
                    <a:lnTo>
                      <a:pt x="204" y="186"/>
                    </a:lnTo>
                    <a:lnTo>
                      <a:pt x="204" y="195"/>
                    </a:lnTo>
                    <a:lnTo>
                      <a:pt x="212" y="195"/>
                    </a:lnTo>
                    <a:lnTo>
                      <a:pt x="221" y="195"/>
                    </a:lnTo>
                    <a:lnTo>
                      <a:pt x="221" y="186"/>
                    </a:lnTo>
                    <a:lnTo>
                      <a:pt x="221" y="178"/>
                    </a:lnTo>
                    <a:lnTo>
                      <a:pt x="229" y="178"/>
                    </a:lnTo>
                    <a:lnTo>
                      <a:pt x="238" y="178"/>
                    </a:lnTo>
                    <a:lnTo>
                      <a:pt x="238" y="169"/>
                    </a:lnTo>
                    <a:lnTo>
                      <a:pt x="246" y="169"/>
                    </a:lnTo>
                    <a:lnTo>
                      <a:pt x="255" y="178"/>
                    </a:lnTo>
                    <a:lnTo>
                      <a:pt x="263" y="178"/>
                    </a:lnTo>
                    <a:lnTo>
                      <a:pt x="263" y="186"/>
                    </a:lnTo>
                    <a:lnTo>
                      <a:pt x="263" y="178"/>
                    </a:lnTo>
                    <a:lnTo>
                      <a:pt x="272" y="178"/>
                    </a:lnTo>
                    <a:lnTo>
                      <a:pt x="272" y="169"/>
                    </a:lnTo>
                    <a:lnTo>
                      <a:pt x="272" y="161"/>
                    </a:lnTo>
                    <a:lnTo>
                      <a:pt x="280" y="161"/>
                    </a:lnTo>
                    <a:lnTo>
                      <a:pt x="280" y="152"/>
                    </a:lnTo>
                    <a:lnTo>
                      <a:pt x="289" y="144"/>
                    </a:lnTo>
                    <a:lnTo>
                      <a:pt x="280" y="144"/>
                    </a:lnTo>
                    <a:lnTo>
                      <a:pt x="280" y="135"/>
                    </a:lnTo>
                    <a:lnTo>
                      <a:pt x="289" y="135"/>
                    </a:lnTo>
                    <a:lnTo>
                      <a:pt x="289" y="144"/>
                    </a:lnTo>
                    <a:lnTo>
                      <a:pt x="297" y="144"/>
                    </a:lnTo>
                    <a:lnTo>
                      <a:pt x="297" y="152"/>
                    </a:lnTo>
                    <a:lnTo>
                      <a:pt x="297" y="161"/>
                    </a:lnTo>
                    <a:lnTo>
                      <a:pt x="306" y="161"/>
                    </a:lnTo>
                    <a:lnTo>
                      <a:pt x="314" y="161"/>
                    </a:lnTo>
                    <a:lnTo>
                      <a:pt x="323" y="161"/>
                    </a:lnTo>
                    <a:lnTo>
                      <a:pt x="331" y="161"/>
                    </a:lnTo>
                    <a:lnTo>
                      <a:pt x="331" y="152"/>
                    </a:lnTo>
                    <a:lnTo>
                      <a:pt x="331" y="135"/>
                    </a:lnTo>
                    <a:lnTo>
                      <a:pt x="340" y="127"/>
                    </a:lnTo>
                    <a:lnTo>
                      <a:pt x="340" y="119"/>
                    </a:lnTo>
                    <a:lnTo>
                      <a:pt x="348" y="127"/>
                    </a:lnTo>
                    <a:lnTo>
                      <a:pt x="357" y="119"/>
                    </a:lnTo>
                    <a:lnTo>
                      <a:pt x="357" y="110"/>
                    </a:lnTo>
                    <a:lnTo>
                      <a:pt x="357" y="102"/>
                    </a:lnTo>
                    <a:lnTo>
                      <a:pt x="365" y="93"/>
                    </a:lnTo>
                    <a:lnTo>
                      <a:pt x="374" y="85"/>
                    </a:lnTo>
                    <a:lnTo>
                      <a:pt x="374" y="76"/>
                    </a:lnTo>
                    <a:lnTo>
                      <a:pt x="374" y="68"/>
                    </a:lnTo>
                    <a:lnTo>
                      <a:pt x="374" y="59"/>
                    </a:lnTo>
                    <a:lnTo>
                      <a:pt x="382" y="59"/>
                    </a:lnTo>
                    <a:lnTo>
                      <a:pt x="391" y="59"/>
                    </a:lnTo>
                    <a:lnTo>
                      <a:pt x="399" y="59"/>
                    </a:lnTo>
                    <a:lnTo>
                      <a:pt x="408" y="51"/>
                    </a:lnTo>
                    <a:lnTo>
                      <a:pt x="416" y="51"/>
                    </a:lnTo>
                    <a:lnTo>
                      <a:pt x="433" y="42"/>
                    </a:lnTo>
                    <a:lnTo>
                      <a:pt x="433" y="34"/>
                    </a:lnTo>
                    <a:lnTo>
                      <a:pt x="425" y="34"/>
                    </a:lnTo>
                    <a:lnTo>
                      <a:pt x="425" y="25"/>
                    </a:lnTo>
                    <a:lnTo>
                      <a:pt x="425" y="17"/>
                    </a:lnTo>
                    <a:lnTo>
                      <a:pt x="416" y="17"/>
                    </a:lnTo>
                    <a:lnTo>
                      <a:pt x="416" y="8"/>
                    </a:lnTo>
                    <a:lnTo>
                      <a:pt x="425" y="8"/>
                    </a:lnTo>
                    <a:lnTo>
                      <a:pt x="433" y="8"/>
                    </a:lnTo>
                    <a:lnTo>
                      <a:pt x="433" y="0"/>
                    </a:lnTo>
                    <a:lnTo>
                      <a:pt x="442" y="8"/>
                    </a:lnTo>
                    <a:lnTo>
                      <a:pt x="450" y="8"/>
                    </a:lnTo>
                    <a:lnTo>
                      <a:pt x="459" y="0"/>
                    </a:lnTo>
                    <a:lnTo>
                      <a:pt x="467" y="0"/>
                    </a:lnTo>
                    <a:lnTo>
                      <a:pt x="467" y="8"/>
                    </a:lnTo>
                    <a:lnTo>
                      <a:pt x="476" y="8"/>
                    </a:lnTo>
                    <a:lnTo>
                      <a:pt x="484" y="17"/>
                    </a:lnTo>
                    <a:lnTo>
                      <a:pt x="484" y="25"/>
                    </a:lnTo>
                    <a:lnTo>
                      <a:pt x="493" y="34"/>
                    </a:lnTo>
                    <a:lnTo>
                      <a:pt x="493" y="42"/>
                    </a:lnTo>
                    <a:lnTo>
                      <a:pt x="501" y="42"/>
                    </a:lnTo>
                    <a:lnTo>
                      <a:pt x="510" y="42"/>
                    </a:lnTo>
                    <a:lnTo>
                      <a:pt x="518" y="34"/>
                    </a:lnTo>
                    <a:lnTo>
                      <a:pt x="518" y="42"/>
                    </a:lnTo>
                    <a:lnTo>
                      <a:pt x="527" y="42"/>
                    </a:lnTo>
                    <a:lnTo>
                      <a:pt x="535" y="42"/>
                    </a:lnTo>
                    <a:lnTo>
                      <a:pt x="535" y="51"/>
                    </a:lnTo>
                    <a:lnTo>
                      <a:pt x="544" y="51"/>
                    </a:lnTo>
                    <a:lnTo>
                      <a:pt x="552" y="51"/>
                    </a:lnTo>
                    <a:lnTo>
                      <a:pt x="552" y="42"/>
                    </a:lnTo>
                    <a:lnTo>
                      <a:pt x="561" y="42"/>
                    </a:lnTo>
                    <a:lnTo>
                      <a:pt x="569" y="42"/>
                    </a:lnTo>
                    <a:lnTo>
                      <a:pt x="578" y="42"/>
                    </a:lnTo>
                    <a:lnTo>
                      <a:pt x="578" y="51"/>
                    </a:lnTo>
                    <a:lnTo>
                      <a:pt x="586" y="51"/>
                    </a:lnTo>
                    <a:lnTo>
                      <a:pt x="595" y="51"/>
                    </a:lnTo>
                    <a:lnTo>
                      <a:pt x="603" y="51"/>
                    </a:lnTo>
                    <a:lnTo>
                      <a:pt x="603" y="42"/>
                    </a:lnTo>
                    <a:lnTo>
                      <a:pt x="603" y="34"/>
                    </a:lnTo>
                    <a:lnTo>
                      <a:pt x="612" y="34"/>
                    </a:lnTo>
                    <a:lnTo>
                      <a:pt x="620" y="25"/>
                    </a:lnTo>
                    <a:lnTo>
                      <a:pt x="620" y="34"/>
                    </a:lnTo>
                    <a:lnTo>
                      <a:pt x="629" y="42"/>
                    </a:lnTo>
                    <a:lnTo>
                      <a:pt x="629" y="51"/>
                    </a:lnTo>
                    <a:lnTo>
                      <a:pt x="637" y="51"/>
                    </a:lnTo>
                    <a:lnTo>
                      <a:pt x="646" y="51"/>
                    </a:lnTo>
                    <a:lnTo>
                      <a:pt x="646" y="59"/>
                    </a:lnTo>
                    <a:lnTo>
                      <a:pt x="654" y="59"/>
                    </a:lnTo>
                    <a:lnTo>
                      <a:pt x="654" y="68"/>
                    </a:lnTo>
                    <a:lnTo>
                      <a:pt x="663" y="76"/>
                    </a:lnTo>
                    <a:lnTo>
                      <a:pt x="663" y="85"/>
                    </a:lnTo>
                    <a:lnTo>
                      <a:pt x="654" y="85"/>
                    </a:lnTo>
                    <a:lnTo>
                      <a:pt x="663" y="93"/>
                    </a:lnTo>
                    <a:lnTo>
                      <a:pt x="654" y="102"/>
                    </a:lnTo>
                    <a:lnTo>
                      <a:pt x="663" y="102"/>
                    </a:lnTo>
                    <a:lnTo>
                      <a:pt x="671" y="119"/>
                    </a:lnTo>
                    <a:lnTo>
                      <a:pt x="680" y="119"/>
                    </a:lnTo>
                    <a:lnTo>
                      <a:pt x="680" y="127"/>
                    </a:lnTo>
                    <a:lnTo>
                      <a:pt x="671" y="127"/>
                    </a:lnTo>
                    <a:lnTo>
                      <a:pt x="680" y="127"/>
                    </a:lnTo>
                    <a:lnTo>
                      <a:pt x="688" y="135"/>
                    </a:lnTo>
                    <a:lnTo>
                      <a:pt x="688" y="144"/>
                    </a:lnTo>
                    <a:lnTo>
                      <a:pt x="697" y="144"/>
                    </a:lnTo>
                    <a:lnTo>
                      <a:pt x="697" y="152"/>
                    </a:lnTo>
                    <a:lnTo>
                      <a:pt x="705" y="161"/>
                    </a:lnTo>
                    <a:lnTo>
                      <a:pt x="714" y="161"/>
                    </a:lnTo>
                    <a:lnTo>
                      <a:pt x="722" y="161"/>
                    </a:lnTo>
                    <a:lnTo>
                      <a:pt x="722" y="169"/>
                    </a:lnTo>
                    <a:lnTo>
                      <a:pt x="714" y="169"/>
                    </a:lnTo>
                    <a:lnTo>
                      <a:pt x="722" y="169"/>
                    </a:lnTo>
                    <a:lnTo>
                      <a:pt x="731" y="169"/>
                    </a:lnTo>
                    <a:lnTo>
                      <a:pt x="739" y="169"/>
                    </a:lnTo>
                    <a:lnTo>
                      <a:pt x="705" y="203"/>
                    </a:lnTo>
                    <a:lnTo>
                      <a:pt x="705" y="212"/>
                    </a:lnTo>
                    <a:lnTo>
                      <a:pt x="697" y="212"/>
                    </a:lnTo>
                    <a:lnTo>
                      <a:pt x="680" y="220"/>
                    </a:lnTo>
                    <a:lnTo>
                      <a:pt x="671" y="237"/>
                    </a:lnTo>
                    <a:lnTo>
                      <a:pt x="671" y="246"/>
                    </a:lnTo>
                    <a:lnTo>
                      <a:pt x="663" y="246"/>
                    </a:lnTo>
                    <a:lnTo>
                      <a:pt x="654" y="254"/>
                    </a:lnTo>
                    <a:lnTo>
                      <a:pt x="654" y="263"/>
                    </a:lnTo>
                    <a:lnTo>
                      <a:pt x="646" y="271"/>
                    </a:lnTo>
                    <a:lnTo>
                      <a:pt x="637" y="271"/>
                    </a:lnTo>
                    <a:lnTo>
                      <a:pt x="629" y="279"/>
                    </a:lnTo>
                    <a:lnTo>
                      <a:pt x="637" y="288"/>
                    </a:lnTo>
                    <a:lnTo>
                      <a:pt x="629" y="288"/>
                    </a:lnTo>
                    <a:lnTo>
                      <a:pt x="612" y="296"/>
                    </a:lnTo>
                    <a:lnTo>
                      <a:pt x="603" y="296"/>
                    </a:lnTo>
                    <a:lnTo>
                      <a:pt x="603" y="305"/>
                    </a:lnTo>
                    <a:lnTo>
                      <a:pt x="595" y="305"/>
                    </a:lnTo>
                    <a:lnTo>
                      <a:pt x="586" y="313"/>
                    </a:lnTo>
                    <a:lnTo>
                      <a:pt x="578" y="313"/>
                    </a:lnTo>
                    <a:lnTo>
                      <a:pt x="552" y="313"/>
                    </a:lnTo>
                    <a:lnTo>
                      <a:pt x="544" y="313"/>
                    </a:lnTo>
                    <a:lnTo>
                      <a:pt x="518" y="322"/>
                    </a:lnTo>
                    <a:lnTo>
                      <a:pt x="467" y="322"/>
                    </a:lnTo>
                    <a:lnTo>
                      <a:pt x="442" y="322"/>
                    </a:lnTo>
                    <a:lnTo>
                      <a:pt x="416" y="330"/>
                    </a:lnTo>
                    <a:lnTo>
                      <a:pt x="399" y="330"/>
                    </a:lnTo>
                    <a:lnTo>
                      <a:pt x="365" y="330"/>
                    </a:lnTo>
                    <a:lnTo>
                      <a:pt x="348" y="339"/>
                    </a:lnTo>
                    <a:lnTo>
                      <a:pt x="323" y="339"/>
                    </a:lnTo>
                    <a:lnTo>
                      <a:pt x="297" y="339"/>
                    </a:lnTo>
                    <a:lnTo>
                      <a:pt x="289" y="339"/>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99" name="Freeform 298"/>
              <p:cNvSpPr>
                <a:spLocks/>
              </p:cNvSpPr>
              <p:nvPr/>
            </p:nvSpPr>
            <p:spPr bwMode="auto">
              <a:xfrm>
                <a:off x="3589" y="2445"/>
                <a:ext cx="9" cy="8"/>
              </a:xfrm>
              <a:custGeom>
                <a:avLst/>
                <a:gdLst>
                  <a:gd name="T0" fmla="*/ 0 w 9"/>
                  <a:gd name="T1" fmla="*/ 8 h 8"/>
                  <a:gd name="T2" fmla="*/ 0 w 9"/>
                  <a:gd name="T3" fmla="*/ 8 h 8"/>
                  <a:gd name="T4" fmla="*/ 0 w 9"/>
                  <a:gd name="T5" fmla="*/ 8 h 8"/>
                  <a:gd name="T6" fmla="*/ 0 w 9"/>
                  <a:gd name="T7" fmla="*/ 0 h 8"/>
                  <a:gd name="T8" fmla="*/ 0 w 9"/>
                  <a:gd name="T9" fmla="*/ 0 h 8"/>
                  <a:gd name="T10" fmla="*/ 9 w 9"/>
                  <a:gd name="T11" fmla="*/ 0 h 8"/>
                  <a:gd name="T12" fmla="*/ 9 w 9"/>
                  <a:gd name="T13" fmla="*/ 8 h 8"/>
                  <a:gd name="T14" fmla="*/ 9 w 9"/>
                  <a:gd name="T15" fmla="*/ 8 h 8"/>
                  <a:gd name="T16" fmla="*/ 9 w 9"/>
                  <a:gd name="T17" fmla="*/ 8 h 8"/>
                  <a:gd name="T18" fmla="*/ 9 w 9"/>
                  <a:gd name="T19" fmla="*/ 8 h 8"/>
                  <a:gd name="T20" fmla="*/ 0 w 9"/>
                  <a:gd name="T21" fmla="*/ 8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8"/>
                  <a:gd name="T35" fmla="*/ 9 w 9"/>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8">
                    <a:moveTo>
                      <a:pt x="0" y="8"/>
                    </a:moveTo>
                    <a:lnTo>
                      <a:pt x="0" y="8"/>
                    </a:lnTo>
                    <a:lnTo>
                      <a:pt x="0" y="0"/>
                    </a:lnTo>
                    <a:lnTo>
                      <a:pt x="9" y="0"/>
                    </a:lnTo>
                    <a:lnTo>
                      <a:pt x="9" y="8"/>
                    </a:lnTo>
                    <a:lnTo>
                      <a:pt x="0" y="8"/>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00" name="Freeform 299"/>
              <p:cNvSpPr>
                <a:spLocks/>
              </p:cNvSpPr>
              <p:nvPr/>
            </p:nvSpPr>
            <p:spPr bwMode="auto">
              <a:xfrm>
                <a:off x="2315" y="2004"/>
                <a:ext cx="756" cy="407"/>
              </a:xfrm>
              <a:custGeom>
                <a:avLst/>
                <a:gdLst>
                  <a:gd name="T0" fmla="*/ 671 w 756"/>
                  <a:gd name="T1" fmla="*/ 407 h 407"/>
                  <a:gd name="T2" fmla="*/ 637 w 756"/>
                  <a:gd name="T3" fmla="*/ 407 h 407"/>
                  <a:gd name="T4" fmla="*/ 612 w 756"/>
                  <a:gd name="T5" fmla="*/ 407 h 407"/>
                  <a:gd name="T6" fmla="*/ 544 w 756"/>
                  <a:gd name="T7" fmla="*/ 407 h 407"/>
                  <a:gd name="T8" fmla="*/ 467 w 756"/>
                  <a:gd name="T9" fmla="*/ 407 h 407"/>
                  <a:gd name="T10" fmla="*/ 399 w 756"/>
                  <a:gd name="T11" fmla="*/ 407 h 407"/>
                  <a:gd name="T12" fmla="*/ 357 w 756"/>
                  <a:gd name="T13" fmla="*/ 407 h 407"/>
                  <a:gd name="T14" fmla="*/ 264 w 756"/>
                  <a:gd name="T15" fmla="*/ 407 h 407"/>
                  <a:gd name="T16" fmla="*/ 213 w 756"/>
                  <a:gd name="T17" fmla="*/ 398 h 407"/>
                  <a:gd name="T18" fmla="*/ 145 w 756"/>
                  <a:gd name="T19" fmla="*/ 398 h 407"/>
                  <a:gd name="T20" fmla="*/ 102 w 756"/>
                  <a:gd name="T21" fmla="*/ 398 h 407"/>
                  <a:gd name="T22" fmla="*/ 0 w 756"/>
                  <a:gd name="T23" fmla="*/ 390 h 407"/>
                  <a:gd name="T24" fmla="*/ 9 w 756"/>
                  <a:gd name="T25" fmla="*/ 339 h 407"/>
                  <a:gd name="T26" fmla="*/ 9 w 756"/>
                  <a:gd name="T27" fmla="*/ 297 h 407"/>
                  <a:gd name="T28" fmla="*/ 9 w 756"/>
                  <a:gd name="T29" fmla="*/ 229 h 407"/>
                  <a:gd name="T30" fmla="*/ 17 w 756"/>
                  <a:gd name="T31" fmla="*/ 170 h 407"/>
                  <a:gd name="T32" fmla="*/ 17 w 756"/>
                  <a:gd name="T33" fmla="*/ 119 h 407"/>
                  <a:gd name="T34" fmla="*/ 26 w 756"/>
                  <a:gd name="T35" fmla="*/ 59 h 407"/>
                  <a:gd name="T36" fmla="*/ 85 w 756"/>
                  <a:gd name="T37" fmla="*/ 9 h 407"/>
                  <a:gd name="T38" fmla="*/ 153 w 756"/>
                  <a:gd name="T39" fmla="*/ 9 h 407"/>
                  <a:gd name="T40" fmla="*/ 204 w 756"/>
                  <a:gd name="T41" fmla="*/ 17 h 407"/>
                  <a:gd name="T42" fmla="*/ 264 w 756"/>
                  <a:gd name="T43" fmla="*/ 17 h 407"/>
                  <a:gd name="T44" fmla="*/ 314 w 756"/>
                  <a:gd name="T45" fmla="*/ 17 h 407"/>
                  <a:gd name="T46" fmla="*/ 374 w 756"/>
                  <a:gd name="T47" fmla="*/ 17 h 407"/>
                  <a:gd name="T48" fmla="*/ 425 w 756"/>
                  <a:gd name="T49" fmla="*/ 17 h 407"/>
                  <a:gd name="T50" fmla="*/ 484 w 756"/>
                  <a:gd name="T51" fmla="*/ 26 h 407"/>
                  <a:gd name="T52" fmla="*/ 535 w 756"/>
                  <a:gd name="T53" fmla="*/ 26 h 407"/>
                  <a:gd name="T54" fmla="*/ 595 w 756"/>
                  <a:gd name="T55" fmla="*/ 26 h 407"/>
                  <a:gd name="T56" fmla="*/ 637 w 756"/>
                  <a:gd name="T57" fmla="*/ 26 h 407"/>
                  <a:gd name="T58" fmla="*/ 680 w 756"/>
                  <a:gd name="T59" fmla="*/ 26 h 407"/>
                  <a:gd name="T60" fmla="*/ 688 w 756"/>
                  <a:gd name="T61" fmla="*/ 34 h 407"/>
                  <a:gd name="T62" fmla="*/ 697 w 756"/>
                  <a:gd name="T63" fmla="*/ 34 h 407"/>
                  <a:gd name="T64" fmla="*/ 705 w 756"/>
                  <a:gd name="T65" fmla="*/ 42 h 407"/>
                  <a:gd name="T66" fmla="*/ 714 w 756"/>
                  <a:gd name="T67" fmla="*/ 34 h 407"/>
                  <a:gd name="T68" fmla="*/ 722 w 756"/>
                  <a:gd name="T69" fmla="*/ 34 h 407"/>
                  <a:gd name="T70" fmla="*/ 722 w 756"/>
                  <a:gd name="T71" fmla="*/ 42 h 407"/>
                  <a:gd name="T72" fmla="*/ 722 w 756"/>
                  <a:gd name="T73" fmla="*/ 42 h 407"/>
                  <a:gd name="T74" fmla="*/ 722 w 756"/>
                  <a:gd name="T75" fmla="*/ 51 h 407"/>
                  <a:gd name="T76" fmla="*/ 722 w 756"/>
                  <a:gd name="T77" fmla="*/ 51 h 407"/>
                  <a:gd name="T78" fmla="*/ 722 w 756"/>
                  <a:gd name="T79" fmla="*/ 51 h 407"/>
                  <a:gd name="T80" fmla="*/ 722 w 756"/>
                  <a:gd name="T81" fmla="*/ 59 h 407"/>
                  <a:gd name="T82" fmla="*/ 714 w 756"/>
                  <a:gd name="T83" fmla="*/ 59 h 407"/>
                  <a:gd name="T84" fmla="*/ 714 w 756"/>
                  <a:gd name="T85" fmla="*/ 59 h 407"/>
                  <a:gd name="T86" fmla="*/ 705 w 756"/>
                  <a:gd name="T87" fmla="*/ 68 h 407"/>
                  <a:gd name="T88" fmla="*/ 705 w 756"/>
                  <a:gd name="T89" fmla="*/ 76 h 407"/>
                  <a:gd name="T90" fmla="*/ 705 w 756"/>
                  <a:gd name="T91" fmla="*/ 85 h 407"/>
                  <a:gd name="T92" fmla="*/ 714 w 756"/>
                  <a:gd name="T93" fmla="*/ 93 h 407"/>
                  <a:gd name="T94" fmla="*/ 722 w 756"/>
                  <a:gd name="T95" fmla="*/ 102 h 407"/>
                  <a:gd name="T96" fmla="*/ 722 w 756"/>
                  <a:gd name="T97" fmla="*/ 110 h 407"/>
                  <a:gd name="T98" fmla="*/ 722 w 756"/>
                  <a:gd name="T99" fmla="*/ 110 h 407"/>
                  <a:gd name="T100" fmla="*/ 731 w 756"/>
                  <a:gd name="T101" fmla="*/ 127 h 407"/>
                  <a:gd name="T102" fmla="*/ 739 w 756"/>
                  <a:gd name="T103" fmla="*/ 127 h 407"/>
                  <a:gd name="T104" fmla="*/ 748 w 756"/>
                  <a:gd name="T105" fmla="*/ 127 h 407"/>
                  <a:gd name="T106" fmla="*/ 756 w 756"/>
                  <a:gd name="T107" fmla="*/ 136 h 407"/>
                  <a:gd name="T108" fmla="*/ 756 w 756"/>
                  <a:gd name="T109" fmla="*/ 144 h 407"/>
                  <a:gd name="T110" fmla="*/ 756 w 756"/>
                  <a:gd name="T111" fmla="*/ 187 h 407"/>
                  <a:gd name="T112" fmla="*/ 756 w 756"/>
                  <a:gd name="T113" fmla="*/ 229 h 407"/>
                  <a:gd name="T114" fmla="*/ 756 w 756"/>
                  <a:gd name="T115" fmla="*/ 280 h 407"/>
                  <a:gd name="T116" fmla="*/ 756 w 756"/>
                  <a:gd name="T117" fmla="*/ 322 h 407"/>
                  <a:gd name="T118" fmla="*/ 756 w 756"/>
                  <a:gd name="T119" fmla="*/ 364 h 407"/>
                  <a:gd name="T120" fmla="*/ 756 w 756"/>
                  <a:gd name="T121" fmla="*/ 407 h 407"/>
                  <a:gd name="T122" fmla="*/ 705 w 756"/>
                  <a:gd name="T123" fmla="*/ 407 h 40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56"/>
                  <a:gd name="T187" fmla="*/ 0 h 407"/>
                  <a:gd name="T188" fmla="*/ 756 w 756"/>
                  <a:gd name="T189" fmla="*/ 407 h 40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56" h="407">
                    <a:moveTo>
                      <a:pt x="705" y="407"/>
                    </a:moveTo>
                    <a:lnTo>
                      <a:pt x="671" y="407"/>
                    </a:lnTo>
                    <a:lnTo>
                      <a:pt x="663" y="407"/>
                    </a:lnTo>
                    <a:lnTo>
                      <a:pt x="637" y="407"/>
                    </a:lnTo>
                    <a:lnTo>
                      <a:pt x="620" y="407"/>
                    </a:lnTo>
                    <a:lnTo>
                      <a:pt x="612" y="407"/>
                    </a:lnTo>
                    <a:lnTo>
                      <a:pt x="561" y="407"/>
                    </a:lnTo>
                    <a:lnTo>
                      <a:pt x="544" y="407"/>
                    </a:lnTo>
                    <a:lnTo>
                      <a:pt x="501" y="407"/>
                    </a:lnTo>
                    <a:lnTo>
                      <a:pt x="467" y="407"/>
                    </a:lnTo>
                    <a:lnTo>
                      <a:pt x="433" y="407"/>
                    </a:lnTo>
                    <a:lnTo>
                      <a:pt x="399" y="407"/>
                    </a:lnTo>
                    <a:lnTo>
                      <a:pt x="374" y="407"/>
                    </a:lnTo>
                    <a:lnTo>
                      <a:pt x="357" y="407"/>
                    </a:lnTo>
                    <a:lnTo>
                      <a:pt x="314" y="407"/>
                    </a:lnTo>
                    <a:lnTo>
                      <a:pt x="264" y="407"/>
                    </a:lnTo>
                    <a:lnTo>
                      <a:pt x="255" y="407"/>
                    </a:lnTo>
                    <a:lnTo>
                      <a:pt x="213" y="398"/>
                    </a:lnTo>
                    <a:lnTo>
                      <a:pt x="204" y="398"/>
                    </a:lnTo>
                    <a:lnTo>
                      <a:pt x="145" y="398"/>
                    </a:lnTo>
                    <a:lnTo>
                      <a:pt x="111" y="398"/>
                    </a:lnTo>
                    <a:lnTo>
                      <a:pt x="102" y="398"/>
                    </a:lnTo>
                    <a:lnTo>
                      <a:pt x="51" y="390"/>
                    </a:lnTo>
                    <a:lnTo>
                      <a:pt x="0" y="390"/>
                    </a:lnTo>
                    <a:lnTo>
                      <a:pt x="9" y="339"/>
                    </a:lnTo>
                    <a:lnTo>
                      <a:pt x="9" y="305"/>
                    </a:lnTo>
                    <a:lnTo>
                      <a:pt x="9" y="297"/>
                    </a:lnTo>
                    <a:lnTo>
                      <a:pt x="9" y="229"/>
                    </a:lnTo>
                    <a:lnTo>
                      <a:pt x="17" y="187"/>
                    </a:lnTo>
                    <a:lnTo>
                      <a:pt x="17" y="170"/>
                    </a:lnTo>
                    <a:lnTo>
                      <a:pt x="17" y="127"/>
                    </a:lnTo>
                    <a:lnTo>
                      <a:pt x="17" y="119"/>
                    </a:lnTo>
                    <a:lnTo>
                      <a:pt x="26" y="59"/>
                    </a:lnTo>
                    <a:lnTo>
                      <a:pt x="26" y="0"/>
                    </a:lnTo>
                    <a:lnTo>
                      <a:pt x="85" y="9"/>
                    </a:lnTo>
                    <a:lnTo>
                      <a:pt x="94" y="9"/>
                    </a:lnTo>
                    <a:lnTo>
                      <a:pt x="153" y="9"/>
                    </a:lnTo>
                    <a:lnTo>
                      <a:pt x="204" y="17"/>
                    </a:lnTo>
                    <a:lnTo>
                      <a:pt x="213" y="17"/>
                    </a:lnTo>
                    <a:lnTo>
                      <a:pt x="264" y="17"/>
                    </a:lnTo>
                    <a:lnTo>
                      <a:pt x="306" y="17"/>
                    </a:lnTo>
                    <a:lnTo>
                      <a:pt x="314" y="17"/>
                    </a:lnTo>
                    <a:lnTo>
                      <a:pt x="348" y="17"/>
                    </a:lnTo>
                    <a:lnTo>
                      <a:pt x="374" y="17"/>
                    </a:lnTo>
                    <a:lnTo>
                      <a:pt x="399" y="17"/>
                    </a:lnTo>
                    <a:lnTo>
                      <a:pt x="425" y="17"/>
                    </a:lnTo>
                    <a:lnTo>
                      <a:pt x="442" y="17"/>
                    </a:lnTo>
                    <a:lnTo>
                      <a:pt x="484" y="26"/>
                    </a:lnTo>
                    <a:lnTo>
                      <a:pt x="527" y="26"/>
                    </a:lnTo>
                    <a:lnTo>
                      <a:pt x="535" y="26"/>
                    </a:lnTo>
                    <a:lnTo>
                      <a:pt x="569" y="26"/>
                    </a:lnTo>
                    <a:lnTo>
                      <a:pt x="595" y="26"/>
                    </a:lnTo>
                    <a:lnTo>
                      <a:pt x="612" y="26"/>
                    </a:lnTo>
                    <a:lnTo>
                      <a:pt x="637" y="26"/>
                    </a:lnTo>
                    <a:lnTo>
                      <a:pt x="680" y="26"/>
                    </a:lnTo>
                    <a:lnTo>
                      <a:pt x="688" y="34"/>
                    </a:lnTo>
                    <a:lnTo>
                      <a:pt x="697" y="34"/>
                    </a:lnTo>
                    <a:lnTo>
                      <a:pt x="705" y="42"/>
                    </a:lnTo>
                    <a:lnTo>
                      <a:pt x="705" y="34"/>
                    </a:lnTo>
                    <a:lnTo>
                      <a:pt x="714" y="34"/>
                    </a:lnTo>
                    <a:lnTo>
                      <a:pt x="722" y="34"/>
                    </a:lnTo>
                    <a:lnTo>
                      <a:pt x="722" y="42"/>
                    </a:lnTo>
                    <a:lnTo>
                      <a:pt x="722" y="51"/>
                    </a:lnTo>
                    <a:lnTo>
                      <a:pt x="722" y="59"/>
                    </a:lnTo>
                    <a:lnTo>
                      <a:pt x="714" y="59"/>
                    </a:lnTo>
                    <a:lnTo>
                      <a:pt x="714" y="68"/>
                    </a:lnTo>
                    <a:lnTo>
                      <a:pt x="705" y="68"/>
                    </a:lnTo>
                    <a:lnTo>
                      <a:pt x="705" y="76"/>
                    </a:lnTo>
                    <a:lnTo>
                      <a:pt x="705" y="85"/>
                    </a:lnTo>
                    <a:lnTo>
                      <a:pt x="705" y="93"/>
                    </a:lnTo>
                    <a:lnTo>
                      <a:pt x="714" y="93"/>
                    </a:lnTo>
                    <a:lnTo>
                      <a:pt x="714" y="102"/>
                    </a:lnTo>
                    <a:lnTo>
                      <a:pt x="722" y="102"/>
                    </a:lnTo>
                    <a:lnTo>
                      <a:pt x="722" y="110"/>
                    </a:lnTo>
                    <a:lnTo>
                      <a:pt x="731" y="119"/>
                    </a:lnTo>
                    <a:lnTo>
                      <a:pt x="731" y="127"/>
                    </a:lnTo>
                    <a:lnTo>
                      <a:pt x="739" y="127"/>
                    </a:lnTo>
                    <a:lnTo>
                      <a:pt x="748" y="127"/>
                    </a:lnTo>
                    <a:lnTo>
                      <a:pt x="756" y="136"/>
                    </a:lnTo>
                    <a:lnTo>
                      <a:pt x="756" y="144"/>
                    </a:lnTo>
                    <a:lnTo>
                      <a:pt x="756" y="170"/>
                    </a:lnTo>
                    <a:lnTo>
                      <a:pt x="756" y="187"/>
                    </a:lnTo>
                    <a:lnTo>
                      <a:pt x="756" y="220"/>
                    </a:lnTo>
                    <a:lnTo>
                      <a:pt x="756" y="229"/>
                    </a:lnTo>
                    <a:lnTo>
                      <a:pt x="756" y="271"/>
                    </a:lnTo>
                    <a:lnTo>
                      <a:pt x="756" y="280"/>
                    </a:lnTo>
                    <a:lnTo>
                      <a:pt x="756" y="322"/>
                    </a:lnTo>
                    <a:lnTo>
                      <a:pt x="756" y="364"/>
                    </a:lnTo>
                    <a:lnTo>
                      <a:pt x="756" y="398"/>
                    </a:lnTo>
                    <a:lnTo>
                      <a:pt x="756" y="407"/>
                    </a:lnTo>
                    <a:lnTo>
                      <a:pt x="714" y="407"/>
                    </a:lnTo>
                    <a:lnTo>
                      <a:pt x="705" y="407"/>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01" name="Freeform 300"/>
              <p:cNvSpPr>
                <a:spLocks/>
              </p:cNvSpPr>
              <p:nvPr/>
            </p:nvSpPr>
            <p:spPr bwMode="auto">
              <a:xfrm>
                <a:off x="4184" y="1936"/>
                <a:ext cx="789" cy="449"/>
              </a:xfrm>
              <a:custGeom>
                <a:avLst/>
                <a:gdLst>
                  <a:gd name="T0" fmla="*/ 373 w 789"/>
                  <a:gd name="T1" fmla="*/ 399 h 449"/>
                  <a:gd name="T2" fmla="*/ 203 w 789"/>
                  <a:gd name="T3" fmla="*/ 424 h 449"/>
                  <a:gd name="T4" fmla="*/ 153 w 789"/>
                  <a:gd name="T5" fmla="*/ 432 h 449"/>
                  <a:gd name="T6" fmla="*/ 42 w 789"/>
                  <a:gd name="T7" fmla="*/ 441 h 449"/>
                  <a:gd name="T8" fmla="*/ 25 w 789"/>
                  <a:gd name="T9" fmla="*/ 441 h 449"/>
                  <a:gd name="T10" fmla="*/ 59 w 789"/>
                  <a:gd name="T11" fmla="*/ 424 h 449"/>
                  <a:gd name="T12" fmla="*/ 76 w 789"/>
                  <a:gd name="T13" fmla="*/ 399 h 449"/>
                  <a:gd name="T14" fmla="*/ 93 w 789"/>
                  <a:gd name="T15" fmla="*/ 373 h 449"/>
                  <a:gd name="T16" fmla="*/ 127 w 789"/>
                  <a:gd name="T17" fmla="*/ 339 h 449"/>
                  <a:gd name="T18" fmla="*/ 161 w 789"/>
                  <a:gd name="T19" fmla="*/ 322 h 449"/>
                  <a:gd name="T20" fmla="*/ 178 w 789"/>
                  <a:gd name="T21" fmla="*/ 331 h 449"/>
                  <a:gd name="T22" fmla="*/ 203 w 789"/>
                  <a:gd name="T23" fmla="*/ 339 h 449"/>
                  <a:gd name="T24" fmla="*/ 220 w 789"/>
                  <a:gd name="T25" fmla="*/ 322 h 449"/>
                  <a:gd name="T26" fmla="*/ 263 w 789"/>
                  <a:gd name="T27" fmla="*/ 322 h 449"/>
                  <a:gd name="T28" fmla="*/ 271 w 789"/>
                  <a:gd name="T29" fmla="*/ 305 h 449"/>
                  <a:gd name="T30" fmla="*/ 280 w 789"/>
                  <a:gd name="T31" fmla="*/ 305 h 449"/>
                  <a:gd name="T32" fmla="*/ 305 w 789"/>
                  <a:gd name="T33" fmla="*/ 288 h 449"/>
                  <a:gd name="T34" fmla="*/ 322 w 789"/>
                  <a:gd name="T35" fmla="*/ 288 h 449"/>
                  <a:gd name="T36" fmla="*/ 331 w 789"/>
                  <a:gd name="T37" fmla="*/ 271 h 449"/>
                  <a:gd name="T38" fmla="*/ 322 w 789"/>
                  <a:gd name="T39" fmla="*/ 263 h 449"/>
                  <a:gd name="T40" fmla="*/ 331 w 789"/>
                  <a:gd name="T41" fmla="*/ 238 h 449"/>
                  <a:gd name="T42" fmla="*/ 348 w 789"/>
                  <a:gd name="T43" fmla="*/ 212 h 449"/>
                  <a:gd name="T44" fmla="*/ 356 w 789"/>
                  <a:gd name="T45" fmla="*/ 178 h 449"/>
                  <a:gd name="T46" fmla="*/ 365 w 789"/>
                  <a:gd name="T47" fmla="*/ 161 h 449"/>
                  <a:gd name="T48" fmla="*/ 365 w 789"/>
                  <a:gd name="T49" fmla="*/ 136 h 449"/>
                  <a:gd name="T50" fmla="*/ 416 w 789"/>
                  <a:gd name="T51" fmla="*/ 119 h 449"/>
                  <a:gd name="T52" fmla="*/ 424 w 789"/>
                  <a:gd name="T53" fmla="*/ 94 h 449"/>
                  <a:gd name="T54" fmla="*/ 450 w 789"/>
                  <a:gd name="T55" fmla="*/ 77 h 449"/>
                  <a:gd name="T56" fmla="*/ 458 w 789"/>
                  <a:gd name="T57" fmla="*/ 68 h 449"/>
                  <a:gd name="T58" fmla="*/ 467 w 789"/>
                  <a:gd name="T59" fmla="*/ 43 h 449"/>
                  <a:gd name="T60" fmla="*/ 475 w 789"/>
                  <a:gd name="T61" fmla="*/ 26 h 449"/>
                  <a:gd name="T62" fmla="*/ 475 w 789"/>
                  <a:gd name="T63" fmla="*/ 0 h 449"/>
                  <a:gd name="T64" fmla="*/ 535 w 789"/>
                  <a:gd name="T65" fmla="*/ 26 h 449"/>
                  <a:gd name="T66" fmla="*/ 552 w 789"/>
                  <a:gd name="T67" fmla="*/ 9 h 449"/>
                  <a:gd name="T68" fmla="*/ 560 w 789"/>
                  <a:gd name="T69" fmla="*/ 26 h 449"/>
                  <a:gd name="T70" fmla="*/ 577 w 789"/>
                  <a:gd name="T71" fmla="*/ 34 h 449"/>
                  <a:gd name="T72" fmla="*/ 611 w 789"/>
                  <a:gd name="T73" fmla="*/ 51 h 449"/>
                  <a:gd name="T74" fmla="*/ 620 w 789"/>
                  <a:gd name="T75" fmla="*/ 68 h 449"/>
                  <a:gd name="T76" fmla="*/ 603 w 789"/>
                  <a:gd name="T77" fmla="*/ 85 h 449"/>
                  <a:gd name="T78" fmla="*/ 603 w 789"/>
                  <a:gd name="T79" fmla="*/ 119 h 449"/>
                  <a:gd name="T80" fmla="*/ 679 w 789"/>
                  <a:gd name="T81" fmla="*/ 144 h 449"/>
                  <a:gd name="T82" fmla="*/ 713 w 789"/>
                  <a:gd name="T83" fmla="*/ 161 h 449"/>
                  <a:gd name="T84" fmla="*/ 696 w 789"/>
                  <a:gd name="T85" fmla="*/ 195 h 449"/>
                  <a:gd name="T86" fmla="*/ 679 w 789"/>
                  <a:gd name="T87" fmla="*/ 178 h 449"/>
                  <a:gd name="T88" fmla="*/ 713 w 789"/>
                  <a:gd name="T89" fmla="*/ 204 h 449"/>
                  <a:gd name="T90" fmla="*/ 705 w 789"/>
                  <a:gd name="T91" fmla="*/ 221 h 449"/>
                  <a:gd name="T92" fmla="*/ 688 w 789"/>
                  <a:gd name="T93" fmla="*/ 229 h 449"/>
                  <a:gd name="T94" fmla="*/ 722 w 789"/>
                  <a:gd name="T95" fmla="*/ 255 h 449"/>
                  <a:gd name="T96" fmla="*/ 739 w 789"/>
                  <a:gd name="T97" fmla="*/ 271 h 449"/>
                  <a:gd name="T98" fmla="*/ 705 w 789"/>
                  <a:gd name="T99" fmla="*/ 263 h 449"/>
                  <a:gd name="T100" fmla="*/ 679 w 789"/>
                  <a:gd name="T101" fmla="*/ 255 h 449"/>
                  <a:gd name="T102" fmla="*/ 679 w 789"/>
                  <a:gd name="T103" fmla="*/ 255 h 449"/>
                  <a:gd name="T104" fmla="*/ 705 w 789"/>
                  <a:gd name="T105" fmla="*/ 280 h 449"/>
                  <a:gd name="T106" fmla="*/ 713 w 789"/>
                  <a:gd name="T107" fmla="*/ 297 h 449"/>
                  <a:gd name="T108" fmla="*/ 730 w 789"/>
                  <a:gd name="T109" fmla="*/ 297 h 449"/>
                  <a:gd name="T110" fmla="*/ 747 w 789"/>
                  <a:gd name="T111" fmla="*/ 280 h 449"/>
                  <a:gd name="T112" fmla="*/ 789 w 789"/>
                  <a:gd name="T113" fmla="*/ 314 h 449"/>
                  <a:gd name="T114" fmla="*/ 764 w 789"/>
                  <a:gd name="T115" fmla="*/ 322 h 449"/>
                  <a:gd name="T116" fmla="*/ 662 w 789"/>
                  <a:gd name="T117" fmla="*/ 348 h 449"/>
                  <a:gd name="T118" fmla="*/ 535 w 789"/>
                  <a:gd name="T119" fmla="*/ 373 h 44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89"/>
                  <a:gd name="T181" fmla="*/ 0 h 449"/>
                  <a:gd name="T182" fmla="*/ 789 w 789"/>
                  <a:gd name="T183" fmla="*/ 449 h 44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89" h="449">
                    <a:moveTo>
                      <a:pt x="458" y="382"/>
                    </a:moveTo>
                    <a:lnTo>
                      <a:pt x="450" y="382"/>
                    </a:lnTo>
                    <a:lnTo>
                      <a:pt x="424" y="390"/>
                    </a:lnTo>
                    <a:lnTo>
                      <a:pt x="407" y="390"/>
                    </a:lnTo>
                    <a:lnTo>
                      <a:pt x="373" y="399"/>
                    </a:lnTo>
                    <a:lnTo>
                      <a:pt x="331" y="407"/>
                    </a:lnTo>
                    <a:lnTo>
                      <a:pt x="314" y="407"/>
                    </a:lnTo>
                    <a:lnTo>
                      <a:pt x="288" y="407"/>
                    </a:lnTo>
                    <a:lnTo>
                      <a:pt x="280" y="415"/>
                    </a:lnTo>
                    <a:lnTo>
                      <a:pt x="237" y="415"/>
                    </a:lnTo>
                    <a:lnTo>
                      <a:pt x="203" y="424"/>
                    </a:lnTo>
                    <a:lnTo>
                      <a:pt x="203" y="415"/>
                    </a:lnTo>
                    <a:lnTo>
                      <a:pt x="187" y="424"/>
                    </a:lnTo>
                    <a:lnTo>
                      <a:pt x="178" y="424"/>
                    </a:lnTo>
                    <a:lnTo>
                      <a:pt x="153" y="424"/>
                    </a:lnTo>
                    <a:lnTo>
                      <a:pt x="153" y="432"/>
                    </a:lnTo>
                    <a:lnTo>
                      <a:pt x="144" y="432"/>
                    </a:lnTo>
                    <a:lnTo>
                      <a:pt x="110" y="432"/>
                    </a:lnTo>
                    <a:lnTo>
                      <a:pt x="85" y="441"/>
                    </a:lnTo>
                    <a:lnTo>
                      <a:pt x="76" y="441"/>
                    </a:lnTo>
                    <a:lnTo>
                      <a:pt x="51" y="441"/>
                    </a:lnTo>
                    <a:lnTo>
                      <a:pt x="42" y="441"/>
                    </a:lnTo>
                    <a:lnTo>
                      <a:pt x="25" y="449"/>
                    </a:lnTo>
                    <a:lnTo>
                      <a:pt x="0" y="449"/>
                    </a:lnTo>
                    <a:lnTo>
                      <a:pt x="8" y="449"/>
                    </a:lnTo>
                    <a:lnTo>
                      <a:pt x="17" y="441"/>
                    </a:lnTo>
                    <a:lnTo>
                      <a:pt x="25" y="441"/>
                    </a:lnTo>
                    <a:lnTo>
                      <a:pt x="25" y="432"/>
                    </a:lnTo>
                    <a:lnTo>
                      <a:pt x="34" y="432"/>
                    </a:lnTo>
                    <a:lnTo>
                      <a:pt x="51" y="424"/>
                    </a:lnTo>
                    <a:lnTo>
                      <a:pt x="59" y="424"/>
                    </a:lnTo>
                    <a:lnTo>
                      <a:pt x="51" y="415"/>
                    </a:lnTo>
                    <a:lnTo>
                      <a:pt x="59" y="407"/>
                    </a:lnTo>
                    <a:lnTo>
                      <a:pt x="68" y="407"/>
                    </a:lnTo>
                    <a:lnTo>
                      <a:pt x="76" y="399"/>
                    </a:lnTo>
                    <a:lnTo>
                      <a:pt x="76" y="390"/>
                    </a:lnTo>
                    <a:lnTo>
                      <a:pt x="85" y="382"/>
                    </a:lnTo>
                    <a:lnTo>
                      <a:pt x="93" y="382"/>
                    </a:lnTo>
                    <a:lnTo>
                      <a:pt x="93" y="373"/>
                    </a:lnTo>
                    <a:lnTo>
                      <a:pt x="102" y="356"/>
                    </a:lnTo>
                    <a:lnTo>
                      <a:pt x="119" y="348"/>
                    </a:lnTo>
                    <a:lnTo>
                      <a:pt x="127" y="348"/>
                    </a:lnTo>
                    <a:lnTo>
                      <a:pt x="127" y="339"/>
                    </a:lnTo>
                    <a:lnTo>
                      <a:pt x="161" y="305"/>
                    </a:lnTo>
                    <a:lnTo>
                      <a:pt x="161" y="314"/>
                    </a:lnTo>
                    <a:lnTo>
                      <a:pt x="153" y="314"/>
                    </a:lnTo>
                    <a:lnTo>
                      <a:pt x="161" y="322"/>
                    </a:lnTo>
                    <a:lnTo>
                      <a:pt x="170" y="331"/>
                    </a:lnTo>
                    <a:lnTo>
                      <a:pt x="178" y="331"/>
                    </a:lnTo>
                    <a:lnTo>
                      <a:pt x="187" y="331"/>
                    </a:lnTo>
                    <a:lnTo>
                      <a:pt x="187" y="339"/>
                    </a:lnTo>
                    <a:lnTo>
                      <a:pt x="195" y="339"/>
                    </a:lnTo>
                    <a:lnTo>
                      <a:pt x="203" y="339"/>
                    </a:lnTo>
                    <a:lnTo>
                      <a:pt x="212" y="339"/>
                    </a:lnTo>
                    <a:lnTo>
                      <a:pt x="212" y="331"/>
                    </a:lnTo>
                    <a:lnTo>
                      <a:pt x="220" y="331"/>
                    </a:lnTo>
                    <a:lnTo>
                      <a:pt x="220" y="322"/>
                    </a:lnTo>
                    <a:lnTo>
                      <a:pt x="229" y="322"/>
                    </a:lnTo>
                    <a:lnTo>
                      <a:pt x="237" y="331"/>
                    </a:lnTo>
                    <a:lnTo>
                      <a:pt x="246" y="322"/>
                    </a:lnTo>
                    <a:lnTo>
                      <a:pt x="254" y="322"/>
                    </a:lnTo>
                    <a:lnTo>
                      <a:pt x="263" y="322"/>
                    </a:lnTo>
                    <a:lnTo>
                      <a:pt x="271" y="314"/>
                    </a:lnTo>
                    <a:lnTo>
                      <a:pt x="271" y="305"/>
                    </a:lnTo>
                    <a:lnTo>
                      <a:pt x="280" y="305"/>
                    </a:lnTo>
                    <a:lnTo>
                      <a:pt x="288" y="305"/>
                    </a:lnTo>
                    <a:lnTo>
                      <a:pt x="297" y="297"/>
                    </a:lnTo>
                    <a:lnTo>
                      <a:pt x="297" y="288"/>
                    </a:lnTo>
                    <a:lnTo>
                      <a:pt x="305" y="288"/>
                    </a:lnTo>
                    <a:lnTo>
                      <a:pt x="305" y="297"/>
                    </a:lnTo>
                    <a:lnTo>
                      <a:pt x="314" y="297"/>
                    </a:lnTo>
                    <a:lnTo>
                      <a:pt x="314" y="288"/>
                    </a:lnTo>
                    <a:lnTo>
                      <a:pt x="322" y="288"/>
                    </a:lnTo>
                    <a:lnTo>
                      <a:pt x="322" y="280"/>
                    </a:lnTo>
                    <a:lnTo>
                      <a:pt x="322" y="271"/>
                    </a:lnTo>
                    <a:lnTo>
                      <a:pt x="331" y="271"/>
                    </a:lnTo>
                    <a:lnTo>
                      <a:pt x="331" y="263"/>
                    </a:lnTo>
                    <a:lnTo>
                      <a:pt x="322" y="263"/>
                    </a:lnTo>
                    <a:lnTo>
                      <a:pt x="322" y="255"/>
                    </a:lnTo>
                    <a:lnTo>
                      <a:pt x="322" y="246"/>
                    </a:lnTo>
                    <a:lnTo>
                      <a:pt x="331" y="238"/>
                    </a:lnTo>
                    <a:lnTo>
                      <a:pt x="331" y="229"/>
                    </a:lnTo>
                    <a:lnTo>
                      <a:pt x="339" y="221"/>
                    </a:lnTo>
                    <a:lnTo>
                      <a:pt x="348" y="212"/>
                    </a:lnTo>
                    <a:lnTo>
                      <a:pt x="348" y="204"/>
                    </a:lnTo>
                    <a:lnTo>
                      <a:pt x="348" y="195"/>
                    </a:lnTo>
                    <a:lnTo>
                      <a:pt x="348" y="187"/>
                    </a:lnTo>
                    <a:lnTo>
                      <a:pt x="356" y="178"/>
                    </a:lnTo>
                    <a:lnTo>
                      <a:pt x="356" y="170"/>
                    </a:lnTo>
                    <a:lnTo>
                      <a:pt x="356" y="161"/>
                    </a:lnTo>
                    <a:lnTo>
                      <a:pt x="365" y="161"/>
                    </a:lnTo>
                    <a:lnTo>
                      <a:pt x="365" y="153"/>
                    </a:lnTo>
                    <a:lnTo>
                      <a:pt x="365" y="144"/>
                    </a:lnTo>
                    <a:lnTo>
                      <a:pt x="365" y="136"/>
                    </a:lnTo>
                    <a:lnTo>
                      <a:pt x="373" y="136"/>
                    </a:lnTo>
                    <a:lnTo>
                      <a:pt x="382" y="144"/>
                    </a:lnTo>
                    <a:lnTo>
                      <a:pt x="399" y="153"/>
                    </a:lnTo>
                    <a:lnTo>
                      <a:pt x="407" y="144"/>
                    </a:lnTo>
                    <a:lnTo>
                      <a:pt x="416" y="119"/>
                    </a:lnTo>
                    <a:lnTo>
                      <a:pt x="416" y="110"/>
                    </a:lnTo>
                    <a:lnTo>
                      <a:pt x="416" y="102"/>
                    </a:lnTo>
                    <a:lnTo>
                      <a:pt x="416" y="94"/>
                    </a:lnTo>
                    <a:lnTo>
                      <a:pt x="424" y="94"/>
                    </a:lnTo>
                    <a:lnTo>
                      <a:pt x="441" y="102"/>
                    </a:lnTo>
                    <a:lnTo>
                      <a:pt x="441" y="85"/>
                    </a:lnTo>
                    <a:lnTo>
                      <a:pt x="450" y="77"/>
                    </a:lnTo>
                    <a:lnTo>
                      <a:pt x="458" y="68"/>
                    </a:lnTo>
                    <a:lnTo>
                      <a:pt x="467" y="60"/>
                    </a:lnTo>
                    <a:lnTo>
                      <a:pt x="458" y="60"/>
                    </a:lnTo>
                    <a:lnTo>
                      <a:pt x="467" y="51"/>
                    </a:lnTo>
                    <a:lnTo>
                      <a:pt x="467" y="43"/>
                    </a:lnTo>
                    <a:lnTo>
                      <a:pt x="475" y="43"/>
                    </a:lnTo>
                    <a:lnTo>
                      <a:pt x="475" y="34"/>
                    </a:lnTo>
                    <a:lnTo>
                      <a:pt x="467" y="34"/>
                    </a:lnTo>
                    <a:lnTo>
                      <a:pt x="475" y="26"/>
                    </a:lnTo>
                    <a:lnTo>
                      <a:pt x="467" y="26"/>
                    </a:lnTo>
                    <a:lnTo>
                      <a:pt x="475" y="17"/>
                    </a:lnTo>
                    <a:lnTo>
                      <a:pt x="475" y="9"/>
                    </a:lnTo>
                    <a:lnTo>
                      <a:pt x="475" y="0"/>
                    </a:lnTo>
                    <a:lnTo>
                      <a:pt x="484" y="0"/>
                    </a:lnTo>
                    <a:lnTo>
                      <a:pt x="484" y="9"/>
                    </a:lnTo>
                    <a:lnTo>
                      <a:pt x="509" y="17"/>
                    </a:lnTo>
                    <a:lnTo>
                      <a:pt x="526" y="34"/>
                    </a:lnTo>
                    <a:lnTo>
                      <a:pt x="535" y="34"/>
                    </a:lnTo>
                    <a:lnTo>
                      <a:pt x="535" y="26"/>
                    </a:lnTo>
                    <a:lnTo>
                      <a:pt x="535" y="17"/>
                    </a:lnTo>
                    <a:lnTo>
                      <a:pt x="535" y="9"/>
                    </a:lnTo>
                    <a:lnTo>
                      <a:pt x="543" y="9"/>
                    </a:lnTo>
                    <a:lnTo>
                      <a:pt x="552" y="9"/>
                    </a:lnTo>
                    <a:lnTo>
                      <a:pt x="560" y="9"/>
                    </a:lnTo>
                    <a:lnTo>
                      <a:pt x="560" y="17"/>
                    </a:lnTo>
                    <a:lnTo>
                      <a:pt x="560" y="26"/>
                    </a:lnTo>
                    <a:lnTo>
                      <a:pt x="569" y="26"/>
                    </a:lnTo>
                    <a:lnTo>
                      <a:pt x="569" y="34"/>
                    </a:lnTo>
                    <a:lnTo>
                      <a:pt x="577" y="34"/>
                    </a:lnTo>
                    <a:lnTo>
                      <a:pt x="586" y="34"/>
                    </a:lnTo>
                    <a:lnTo>
                      <a:pt x="594" y="43"/>
                    </a:lnTo>
                    <a:lnTo>
                      <a:pt x="603" y="43"/>
                    </a:lnTo>
                    <a:lnTo>
                      <a:pt x="611" y="43"/>
                    </a:lnTo>
                    <a:lnTo>
                      <a:pt x="611" y="51"/>
                    </a:lnTo>
                    <a:lnTo>
                      <a:pt x="611" y="60"/>
                    </a:lnTo>
                    <a:lnTo>
                      <a:pt x="620" y="68"/>
                    </a:lnTo>
                    <a:lnTo>
                      <a:pt x="611" y="68"/>
                    </a:lnTo>
                    <a:lnTo>
                      <a:pt x="611" y="77"/>
                    </a:lnTo>
                    <a:lnTo>
                      <a:pt x="603" y="85"/>
                    </a:lnTo>
                    <a:lnTo>
                      <a:pt x="603" y="77"/>
                    </a:lnTo>
                    <a:lnTo>
                      <a:pt x="603" y="85"/>
                    </a:lnTo>
                    <a:lnTo>
                      <a:pt x="594" y="102"/>
                    </a:lnTo>
                    <a:lnTo>
                      <a:pt x="594" y="110"/>
                    </a:lnTo>
                    <a:lnTo>
                      <a:pt x="603" y="119"/>
                    </a:lnTo>
                    <a:lnTo>
                      <a:pt x="611" y="119"/>
                    </a:lnTo>
                    <a:lnTo>
                      <a:pt x="628" y="110"/>
                    </a:lnTo>
                    <a:lnTo>
                      <a:pt x="637" y="127"/>
                    </a:lnTo>
                    <a:lnTo>
                      <a:pt x="637" y="136"/>
                    </a:lnTo>
                    <a:lnTo>
                      <a:pt x="679" y="136"/>
                    </a:lnTo>
                    <a:lnTo>
                      <a:pt x="679" y="144"/>
                    </a:lnTo>
                    <a:lnTo>
                      <a:pt x="679" y="153"/>
                    </a:lnTo>
                    <a:lnTo>
                      <a:pt x="688" y="144"/>
                    </a:lnTo>
                    <a:lnTo>
                      <a:pt x="705" y="153"/>
                    </a:lnTo>
                    <a:lnTo>
                      <a:pt x="713" y="161"/>
                    </a:lnTo>
                    <a:lnTo>
                      <a:pt x="713" y="170"/>
                    </a:lnTo>
                    <a:lnTo>
                      <a:pt x="713" y="178"/>
                    </a:lnTo>
                    <a:lnTo>
                      <a:pt x="713" y="187"/>
                    </a:lnTo>
                    <a:lnTo>
                      <a:pt x="713" y="195"/>
                    </a:lnTo>
                    <a:lnTo>
                      <a:pt x="696" y="195"/>
                    </a:lnTo>
                    <a:lnTo>
                      <a:pt x="688" y="178"/>
                    </a:lnTo>
                    <a:lnTo>
                      <a:pt x="679" y="178"/>
                    </a:lnTo>
                    <a:lnTo>
                      <a:pt x="662" y="161"/>
                    </a:lnTo>
                    <a:lnTo>
                      <a:pt x="662" y="170"/>
                    </a:lnTo>
                    <a:lnTo>
                      <a:pt x="671" y="178"/>
                    </a:lnTo>
                    <a:lnTo>
                      <a:pt x="679" y="178"/>
                    </a:lnTo>
                    <a:lnTo>
                      <a:pt x="688" y="195"/>
                    </a:lnTo>
                    <a:lnTo>
                      <a:pt x="722" y="204"/>
                    </a:lnTo>
                    <a:lnTo>
                      <a:pt x="713" y="204"/>
                    </a:lnTo>
                    <a:lnTo>
                      <a:pt x="696" y="204"/>
                    </a:lnTo>
                    <a:lnTo>
                      <a:pt x="705" y="212"/>
                    </a:lnTo>
                    <a:lnTo>
                      <a:pt x="713" y="204"/>
                    </a:lnTo>
                    <a:lnTo>
                      <a:pt x="730" y="221"/>
                    </a:lnTo>
                    <a:lnTo>
                      <a:pt x="730" y="229"/>
                    </a:lnTo>
                    <a:lnTo>
                      <a:pt x="722" y="221"/>
                    </a:lnTo>
                    <a:lnTo>
                      <a:pt x="705" y="221"/>
                    </a:lnTo>
                    <a:lnTo>
                      <a:pt x="713" y="221"/>
                    </a:lnTo>
                    <a:lnTo>
                      <a:pt x="713" y="229"/>
                    </a:lnTo>
                    <a:lnTo>
                      <a:pt x="722" y="238"/>
                    </a:lnTo>
                    <a:lnTo>
                      <a:pt x="713" y="246"/>
                    </a:lnTo>
                    <a:lnTo>
                      <a:pt x="688" y="229"/>
                    </a:lnTo>
                    <a:lnTo>
                      <a:pt x="696" y="238"/>
                    </a:lnTo>
                    <a:lnTo>
                      <a:pt x="713" y="246"/>
                    </a:lnTo>
                    <a:lnTo>
                      <a:pt x="722" y="255"/>
                    </a:lnTo>
                    <a:lnTo>
                      <a:pt x="730" y="246"/>
                    </a:lnTo>
                    <a:lnTo>
                      <a:pt x="730" y="255"/>
                    </a:lnTo>
                    <a:lnTo>
                      <a:pt x="722" y="263"/>
                    </a:lnTo>
                    <a:lnTo>
                      <a:pt x="739" y="263"/>
                    </a:lnTo>
                    <a:lnTo>
                      <a:pt x="739" y="271"/>
                    </a:lnTo>
                    <a:lnTo>
                      <a:pt x="730" y="271"/>
                    </a:lnTo>
                    <a:lnTo>
                      <a:pt x="722" y="280"/>
                    </a:lnTo>
                    <a:lnTo>
                      <a:pt x="713" y="271"/>
                    </a:lnTo>
                    <a:lnTo>
                      <a:pt x="713" y="263"/>
                    </a:lnTo>
                    <a:lnTo>
                      <a:pt x="705" y="263"/>
                    </a:lnTo>
                    <a:lnTo>
                      <a:pt x="696" y="263"/>
                    </a:lnTo>
                    <a:lnTo>
                      <a:pt x="696" y="255"/>
                    </a:lnTo>
                    <a:lnTo>
                      <a:pt x="696" y="246"/>
                    </a:lnTo>
                    <a:lnTo>
                      <a:pt x="688" y="246"/>
                    </a:lnTo>
                    <a:lnTo>
                      <a:pt x="688" y="255"/>
                    </a:lnTo>
                    <a:lnTo>
                      <a:pt x="679" y="255"/>
                    </a:lnTo>
                    <a:lnTo>
                      <a:pt x="671" y="255"/>
                    </a:lnTo>
                    <a:lnTo>
                      <a:pt x="671" y="246"/>
                    </a:lnTo>
                    <a:lnTo>
                      <a:pt x="671" y="255"/>
                    </a:lnTo>
                    <a:lnTo>
                      <a:pt x="662" y="255"/>
                    </a:lnTo>
                    <a:lnTo>
                      <a:pt x="671" y="255"/>
                    </a:lnTo>
                    <a:lnTo>
                      <a:pt x="679" y="255"/>
                    </a:lnTo>
                    <a:lnTo>
                      <a:pt x="688" y="263"/>
                    </a:lnTo>
                    <a:lnTo>
                      <a:pt x="688" y="255"/>
                    </a:lnTo>
                    <a:lnTo>
                      <a:pt x="696" y="263"/>
                    </a:lnTo>
                    <a:lnTo>
                      <a:pt x="696" y="271"/>
                    </a:lnTo>
                    <a:lnTo>
                      <a:pt x="705" y="271"/>
                    </a:lnTo>
                    <a:lnTo>
                      <a:pt x="705" y="280"/>
                    </a:lnTo>
                    <a:lnTo>
                      <a:pt x="713" y="280"/>
                    </a:lnTo>
                    <a:lnTo>
                      <a:pt x="713" y="288"/>
                    </a:lnTo>
                    <a:lnTo>
                      <a:pt x="722" y="288"/>
                    </a:lnTo>
                    <a:lnTo>
                      <a:pt x="713" y="297"/>
                    </a:lnTo>
                    <a:lnTo>
                      <a:pt x="713" y="305"/>
                    </a:lnTo>
                    <a:lnTo>
                      <a:pt x="722" y="288"/>
                    </a:lnTo>
                    <a:lnTo>
                      <a:pt x="730" y="288"/>
                    </a:lnTo>
                    <a:lnTo>
                      <a:pt x="730" y="280"/>
                    </a:lnTo>
                    <a:lnTo>
                      <a:pt x="739" y="288"/>
                    </a:lnTo>
                    <a:lnTo>
                      <a:pt x="730" y="297"/>
                    </a:lnTo>
                    <a:lnTo>
                      <a:pt x="739" y="288"/>
                    </a:lnTo>
                    <a:lnTo>
                      <a:pt x="739" y="297"/>
                    </a:lnTo>
                    <a:lnTo>
                      <a:pt x="739" y="280"/>
                    </a:lnTo>
                    <a:lnTo>
                      <a:pt x="747" y="280"/>
                    </a:lnTo>
                    <a:lnTo>
                      <a:pt x="756" y="280"/>
                    </a:lnTo>
                    <a:lnTo>
                      <a:pt x="764" y="271"/>
                    </a:lnTo>
                    <a:lnTo>
                      <a:pt x="789" y="322"/>
                    </a:lnTo>
                    <a:lnTo>
                      <a:pt x="789" y="314"/>
                    </a:lnTo>
                    <a:lnTo>
                      <a:pt x="781" y="297"/>
                    </a:lnTo>
                    <a:lnTo>
                      <a:pt x="781" y="322"/>
                    </a:lnTo>
                    <a:lnTo>
                      <a:pt x="773" y="322"/>
                    </a:lnTo>
                    <a:lnTo>
                      <a:pt x="773" y="314"/>
                    </a:lnTo>
                    <a:lnTo>
                      <a:pt x="773" y="322"/>
                    </a:lnTo>
                    <a:lnTo>
                      <a:pt x="764" y="322"/>
                    </a:lnTo>
                    <a:lnTo>
                      <a:pt x="747" y="331"/>
                    </a:lnTo>
                    <a:lnTo>
                      <a:pt x="730" y="331"/>
                    </a:lnTo>
                    <a:lnTo>
                      <a:pt x="722" y="331"/>
                    </a:lnTo>
                    <a:lnTo>
                      <a:pt x="688" y="339"/>
                    </a:lnTo>
                    <a:lnTo>
                      <a:pt x="662" y="348"/>
                    </a:lnTo>
                    <a:lnTo>
                      <a:pt x="645" y="348"/>
                    </a:lnTo>
                    <a:lnTo>
                      <a:pt x="603" y="356"/>
                    </a:lnTo>
                    <a:lnTo>
                      <a:pt x="586" y="356"/>
                    </a:lnTo>
                    <a:lnTo>
                      <a:pt x="569" y="365"/>
                    </a:lnTo>
                    <a:lnTo>
                      <a:pt x="543" y="373"/>
                    </a:lnTo>
                    <a:lnTo>
                      <a:pt x="535" y="373"/>
                    </a:lnTo>
                    <a:lnTo>
                      <a:pt x="501" y="373"/>
                    </a:lnTo>
                    <a:lnTo>
                      <a:pt x="492" y="382"/>
                    </a:lnTo>
                    <a:lnTo>
                      <a:pt x="458" y="382"/>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02" name="Freeform 301"/>
              <p:cNvSpPr>
                <a:spLocks/>
              </p:cNvSpPr>
              <p:nvPr/>
            </p:nvSpPr>
            <p:spPr bwMode="auto">
              <a:xfrm>
                <a:off x="4982" y="2055"/>
                <a:ext cx="17" cy="25"/>
              </a:xfrm>
              <a:custGeom>
                <a:avLst/>
                <a:gdLst>
                  <a:gd name="T0" fmla="*/ 8 w 17"/>
                  <a:gd name="T1" fmla="*/ 0 h 25"/>
                  <a:gd name="T2" fmla="*/ 17 w 17"/>
                  <a:gd name="T3" fmla="*/ 0 h 25"/>
                  <a:gd name="T4" fmla="*/ 8 w 17"/>
                  <a:gd name="T5" fmla="*/ 8 h 25"/>
                  <a:gd name="T6" fmla="*/ 8 w 17"/>
                  <a:gd name="T7" fmla="*/ 17 h 25"/>
                  <a:gd name="T8" fmla="*/ 0 w 17"/>
                  <a:gd name="T9" fmla="*/ 25 h 25"/>
                  <a:gd name="T10" fmla="*/ 8 w 17"/>
                  <a:gd name="T11" fmla="*/ 17 h 25"/>
                  <a:gd name="T12" fmla="*/ 0 w 17"/>
                  <a:gd name="T13" fmla="*/ 17 h 25"/>
                  <a:gd name="T14" fmla="*/ 8 w 17"/>
                  <a:gd name="T15" fmla="*/ 17 h 25"/>
                  <a:gd name="T16" fmla="*/ 8 w 17"/>
                  <a:gd name="T17" fmla="*/ 0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25"/>
                  <a:gd name="T29" fmla="*/ 17 w 17"/>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25">
                    <a:moveTo>
                      <a:pt x="8" y="0"/>
                    </a:moveTo>
                    <a:lnTo>
                      <a:pt x="17" y="0"/>
                    </a:lnTo>
                    <a:lnTo>
                      <a:pt x="8" y="8"/>
                    </a:lnTo>
                    <a:lnTo>
                      <a:pt x="8" y="17"/>
                    </a:lnTo>
                    <a:lnTo>
                      <a:pt x="0" y="25"/>
                    </a:lnTo>
                    <a:lnTo>
                      <a:pt x="8" y="17"/>
                    </a:lnTo>
                    <a:lnTo>
                      <a:pt x="0" y="17"/>
                    </a:lnTo>
                    <a:lnTo>
                      <a:pt x="8" y="17"/>
                    </a:lnTo>
                    <a:lnTo>
                      <a:pt x="8" y="0"/>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03" name="Freeform 302"/>
              <p:cNvSpPr>
                <a:spLocks/>
              </p:cNvSpPr>
              <p:nvPr/>
            </p:nvSpPr>
            <p:spPr bwMode="auto">
              <a:xfrm>
                <a:off x="4940" y="2063"/>
                <a:ext cx="42" cy="119"/>
              </a:xfrm>
              <a:custGeom>
                <a:avLst/>
                <a:gdLst>
                  <a:gd name="T0" fmla="*/ 8 w 42"/>
                  <a:gd name="T1" fmla="*/ 68 h 119"/>
                  <a:gd name="T2" fmla="*/ 0 w 42"/>
                  <a:gd name="T3" fmla="*/ 68 h 119"/>
                  <a:gd name="T4" fmla="*/ 0 w 42"/>
                  <a:gd name="T5" fmla="*/ 60 h 119"/>
                  <a:gd name="T6" fmla="*/ 8 w 42"/>
                  <a:gd name="T7" fmla="*/ 60 h 119"/>
                  <a:gd name="T8" fmla="*/ 0 w 42"/>
                  <a:gd name="T9" fmla="*/ 60 h 119"/>
                  <a:gd name="T10" fmla="*/ 8 w 42"/>
                  <a:gd name="T11" fmla="*/ 43 h 119"/>
                  <a:gd name="T12" fmla="*/ 8 w 42"/>
                  <a:gd name="T13" fmla="*/ 34 h 119"/>
                  <a:gd name="T14" fmla="*/ 17 w 42"/>
                  <a:gd name="T15" fmla="*/ 26 h 119"/>
                  <a:gd name="T16" fmla="*/ 17 w 42"/>
                  <a:gd name="T17" fmla="*/ 26 h 119"/>
                  <a:gd name="T18" fmla="*/ 8 w 42"/>
                  <a:gd name="T19" fmla="*/ 17 h 119"/>
                  <a:gd name="T20" fmla="*/ 17 w 42"/>
                  <a:gd name="T21" fmla="*/ 9 h 119"/>
                  <a:gd name="T22" fmla="*/ 17 w 42"/>
                  <a:gd name="T23" fmla="*/ 9 h 119"/>
                  <a:gd name="T24" fmla="*/ 17 w 42"/>
                  <a:gd name="T25" fmla="*/ 0 h 119"/>
                  <a:gd name="T26" fmla="*/ 42 w 42"/>
                  <a:gd name="T27" fmla="*/ 0 h 119"/>
                  <a:gd name="T28" fmla="*/ 25 w 42"/>
                  <a:gd name="T29" fmla="*/ 43 h 119"/>
                  <a:gd name="T30" fmla="*/ 33 w 42"/>
                  <a:gd name="T31" fmla="*/ 43 h 119"/>
                  <a:gd name="T32" fmla="*/ 25 w 42"/>
                  <a:gd name="T33" fmla="*/ 60 h 119"/>
                  <a:gd name="T34" fmla="*/ 25 w 42"/>
                  <a:gd name="T35" fmla="*/ 60 h 119"/>
                  <a:gd name="T36" fmla="*/ 17 w 42"/>
                  <a:gd name="T37" fmla="*/ 60 h 119"/>
                  <a:gd name="T38" fmla="*/ 17 w 42"/>
                  <a:gd name="T39" fmla="*/ 68 h 119"/>
                  <a:gd name="T40" fmla="*/ 25 w 42"/>
                  <a:gd name="T41" fmla="*/ 68 h 119"/>
                  <a:gd name="T42" fmla="*/ 17 w 42"/>
                  <a:gd name="T43" fmla="*/ 77 h 119"/>
                  <a:gd name="T44" fmla="*/ 17 w 42"/>
                  <a:gd name="T45" fmla="*/ 77 h 119"/>
                  <a:gd name="T46" fmla="*/ 17 w 42"/>
                  <a:gd name="T47" fmla="*/ 85 h 119"/>
                  <a:gd name="T48" fmla="*/ 17 w 42"/>
                  <a:gd name="T49" fmla="*/ 85 h 119"/>
                  <a:gd name="T50" fmla="*/ 8 w 42"/>
                  <a:gd name="T51" fmla="*/ 94 h 119"/>
                  <a:gd name="T52" fmla="*/ 8 w 42"/>
                  <a:gd name="T53" fmla="*/ 119 h 119"/>
                  <a:gd name="T54" fmla="*/ 8 w 42"/>
                  <a:gd name="T55" fmla="*/ 119 h 119"/>
                  <a:gd name="T56" fmla="*/ 0 w 42"/>
                  <a:gd name="T57" fmla="*/ 102 h 119"/>
                  <a:gd name="T58" fmla="*/ 0 w 42"/>
                  <a:gd name="T59" fmla="*/ 77 h 119"/>
                  <a:gd name="T60" fmla="*/ 0 w 42"/>
                  <a:gd name="T61" fmla="*/ 77 h 119"/>
                  <a:gd name="T62" fmla="*/ 0 w 42"/>
                  <a:gd name="T63" fmla="*/ 68 h 119"/>
                  <a:gd name="T64" fmla="*/ 0 w 42"/>
                  <a:gd name="T65" fmla="*/ 68 h 119"/>
                  <a:gd name="T66" fmla="*/ 8 w 42"/>
                  <a:gd name="T67" fmla="*/ 68 h 1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2"/>
                  <a:gd name="T103" fmla="*/ 0 h 119"/>
                  <a:gd name="T104" fmla="*/ 42 w 42"/>
                  <a:gd name="T105" fmla="*/ 119 h 11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2" h="119">
                    <a:moveTo>
                      <a:pt x="8" y="68"/>
                    </a:moveTo>
                    <a:lnTo>
                      <a:pt x="0" y="68"/>
                    </a:lnTo>
                    <a:lnTo>
                      <a:pt x="0" y="60"/>
                    </a:lnTo>
                    <a:lnTo>
                      <a:pt x="8" y="60"/>
                    </a:lnTo>
                    <a:lnTo>
                      <a:pt x="0" y="60"/>
                    </a:lnTo>
                    <a:lnTo>
                      <a:pt x="8" y="43"/>
                    </a:lnTo>
                    <a:lnTo>
                      <a:pt x="8" y="34"/>
                    </a:lnTo>
                    <a:lnTo>
                      <a:pt x="17" y="26"/>
                    </a:lnTo>
                    <a:lnTo>
                      <a:pt x="8" y="17"/>
                    </a:lnTo>
                    <a:lnTo>
                      <a:pt x="17" y="9"/>
                    </a:lnTo>
                    <a:lnTo>
                      <a:pt x="17" y="0"/>
                    </a:lnTo>
                    <a:lnTo>
                      <a:pt x="42" y="0"/>
                    </a:lnTo>
                    <a:lnTo>
                      <a:pt x="25" y="43"/>
                    </a:lnTo>
                    <a:lnTo>
                      <a:pt x="33" y="43"/>
                    </a:lnTo>
                    <a:lnTo>
                      <a:pt x="25" y="60"/>
                    </a:lnTo>
                    <a:lnTo>
                      <a:pt x="17" y="60"/>
                    </a:lnTo>
                    <a:lnTo>
                      <a:pt x="17" y="68"/>
                    </a:lnTo>
                    <a:lnTo>
                      <a:pt x="25" y="68"/>
                    </a:lnTo>
                    <a:lnTo>
                      <a:pt x="17" y="77"/>
                    </a:lnTo>
                    <a:lnTo>
                      <a:pt x="17" y="85"/>
                    </a:lnTo>
                    <a:lnTo>
                      <a:pt x="8" y="94"/>
                    </a:lnTo>
                    <a:lnTo>
                      <a:pt x="8" y="119"/>
                    </a:lnTo>
                    <a:lnTo>
                      <a:pt x="0" y="102"/>
                    </a:lnTo>
                    <a:lnTo>
                      <a:pt x="0" y="77"/>
                    </a:lnTo>
                    <a:lnTo>
                      <a:pt x="0" y="68"/>
                    </a:lnTo>
                    <a:lnTo>
                      <a:pt x="8" y="68"/>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04" name="Freeform 303"/>
              <p:cNvSpPr>
                <a:spLocks/>
              </p:cNvSpPr>
              <p:nvPr/>
            </p:nvSpPr>
            <p:spPr bwMode="auto">
              <a:xfrm>
                <a:off x="2952" y="1936"/>
                <a:ext cx="680" cy="593"/>
              </a:xfrm>
              <a:custGeom>
                <a:avLst/>
                <a:gdLst>
                  <a:gd name="T0" fmla="*/ 680 w 680"/>
                  <a:gd name="T1" fmla="*/ 483 h 593"/>
                  <a:gd name="T2" fmla="*/ 671 w 680"/>
                  <a:gd name="T3" fmla="*/ 492 h 593"/>
                  <a:gd name="T4" fmla="*/ 663 w 680"/>
                  <a:gd name="T5" fmla="*/ 500 h 593"/>
                  <a:gd name="T6" fmla="*/ 646 w 680"/>
                  <a:gd name="T7" fmla="*/ 526 h 593"/>
                  <a:gd name="T8" fmla="*/ 646 w 680"/>
                  <a:gd name="T9" fmla="*/ 517 h 593"/>
                  <a:gd name="T10" fmla="*/ 637 w 680"/>
                  <a:gd name="T11" fmla="*/ 517 h 593"/>
                  <a:gd name="T12" fmla="*/ 637 w 680"/>
                  <a:gd name="T13" fmla="*/ 543 h 593"/>
                  <a:gd name="T14" fmla="*/ 629 w 680"/>
                  <a:gd name="T15" fmla="*/ 551 h 593"/>
                  <a:gd name="T16" fmla="*/ 637 w 680"/>
                  <a:gd name="T17" fmla="*/ 568 h 593"/>
                  <a:gd name="T18" fmla="*/ 603 w 680"/>
                  <a:gd name="T19" fmla="*/ 585 h 593"/>
                  <a:gd name="T20" fmla="*/ 569 w 680"/>
                  <a:gd name="T21" fmla="*/ 568 h 593"/>
                  <a:gd name="T22" fmla="*/ 586 w 680"/>
                  <a:gd name="T23" fmla="*/ 551 h 593"/>
                  <a:gd name="T24" fmla="*/ 578 w 680"/>
                  <a:gd name="T25" fmla="*/ 534 h 593"/>
                  <a:gd name="T26" fmla="*/ 535 w 680"/>
                  <a:gd name="T27" fmla="*/ 526 h 593"/>
                  <a:gd name="T28" fmla="*/ 374 w 680"/>
                  <a:gd name="T29" fmla="*/ 534 h 593"/>
                  <a:gd name="T30" fmla="*/ 255 w 680"/>
                  <a:gd name="T31" fmla="*/ 543 h 593"/>
                  <a:gd name="T32" fmla="*/ 119 w 680"/>
                  <a:gd name="T33" fmla="*/ 509 h 593"/>
                  <a:gd name="T34" fmla="*/ 119 w 680"/>
                  <a:gd name="T35" fmla="*/ 390 h 593"/>
                  <a:gd name="T36" fmla="*/ 119 w 680"/>
                  <a:gd name="T37" fmla="*/ 238 h 593"/>
                  <a:gd name="T38" fmla="*/ 111 w 680"/>
                  <a:gd name="T39" fmla="*/ 195 h 593"/>
                  <a:gd name="T40" fmla="*/ 85 w 680"/>
                  <a:gd name="T41" fmla="*/ 178 h 593"/>
                  <a:gd name="T42" fmla="*/ 68 w 680"/>
                  <a:gd name="T43" fmla="*/ 161 h 593"/>
                  <a:gd name="T44" fmla="*/ 77 w 680"/>
                  <a:gd name="T45" fmla="*/ 136 h 593"/>
                  <a:gd name="T46" fmla="*/ 85 w 680"/>
                  <a:gd name="T47" fmla="*/ 127 h 593"/>
                  <a:gd name="T48" fmla="*/ 85 w 680"/>
                  <a:gd name="T49" fmla="*/ 119 h 593"/>
                  <a:gd name="T50" fmla="*/ 77 w 680"/>
                  <a:gd name="T51" fmla="*/ 102 h 593"/>
                  <a:gd name="T52" fmla="*/ 60 w 680"/>
                  <a:gd name="T53" fmla="*/ 102 h 593"/>
                  <a:gd name="T54" fmla="*/ 34 w 680"/>
                  <a:gd name="T55" fmla="*/ 85 h 593"/>
                  <a:gd name="T56" fmla="*/ 34 w 680"/>
                  <a:gd name="T57" fmla="*/ 68 h 593"/>
                  <a:gd name="T58" fmla="*/ 9 w 680"/>
                  <a:gd name="T59" fmla="*/ 51 h 593"/>
                  <a:gd name="T60" fmla="*/ 9 w 680"/>
                  <a:gd name="T61" fmla="*/ 26 h 593"/>
                  <a:gd name="T62" fmla="*/ 0 w 680"/>
                  <a:gd name="T63" fmla="*/ 26 h 593"/>
                  <a:gd name="T64" fmla="*/ 111 w 680"/>
                  <a:gd name="T65" fmla="*/ 17 h 593"/>
                  <a:gd name="T66" fmla="*/ 229 w 680"/>
                  <a:gd name="T67" fmla="*/ 9 h 593"/>
                  <a:gd name="T68" fmla="*/ 374 w 680"/>
                  <a:gd name="T69" fmla="*/ 0 h 593"/>
                  <a:gd name="T70" fmla="*/ 399 w 680"/>
                  <a:gd name="T71" fmla="*/ 17 h 593"/>
                  <a:gd name="T72" fmla="*/ 408 w 680"/>
                  <a:gd name="T73" fmla="*/ 26 h 593"/>
                  <a:gd name="T74" fmla="*/ 416 w 680"/>
                  <a:gd name="T75" fmla="*/ 51 h 593"/>
                  <a:gd name="T76" fmla="*/ 425 w 680"/>
                  <a:gd name="T77" fmla="*/ 94 h 593"/>
                  <a:gd name="T78" fmla="*/ 433 w 680"/>
                  <a:gd name="T79" fmla="*/ 119 h 593"/>
                  <a:gd name="T80" fmla="*/ 467 w 680"/>
                  <a:gd name="T81" fmla="*/ 153 h 593"/>
                  <a:gd name="T82" fmla="*/ 501 w 680"/>
                  <a:gd name="T83" fmla="*/ 178 h 593"/>
                  <a:gd name="T84" fmla="*/ 510 w 680"/>
                  <a:gd name="T85" fmla="*/ 221 h 593"/>
                  <a:gd name="T86" fmla="*/ 544 w 680"/>
                  <a:gd name="T87" fmla="*/ 212 h 593"/>
                  <a:gd name="T88" fmla="*/ 561 w 680"/>
                  <a:gd name="T89" fmla="*/ 229 h 593"/>
                  <a:gd name="T90" fmla="*/ 552 w 680"/>
                  <a:gd name="T91" fmla="*/ 263 h 593"/>
                  <a:gd name="T92" fmla="*/ 544 w 680"/>
                  <a:gd name="T93" fmla="*/ 305 h 593"/>
                  <a:gd name="T94" fmla="*/ 569 w 680"/>
                  <a:gd name="T95" fmla="*/ 322 h 593"/>
                  <a:gd name="T96" fmla="*/ 586 w 680"/>
                  <a:gd name="T97" fmla="*/ 348 h 593"/>
                  <a:gd name="T98" fmla="*/ 612 w 680"/>
                  <a:gd name="T99" fmla="*/ 356 h 593"/>
                  <a:gd name="T100" fmla="*/ 629 w 680"/>
                  <a:gd name="T101" fmla="*/ 373 h 593"/>
                  <a:gd name="T102" fmla="*/ 637 w 680"/>
                  <a:gd name="T103" fmla="*/ 415 h 593"/>
                  <a:gd name="T104" fmla="*/ 637 w 680"/>
                  <a:gd name="T105" fmla="*/ 424 h 593"/>
                  <a:gd name="T106" fmla="*/ 663 w 680"/>
                  <a:gd name="T107" fmla="*/ 458 h 593"/>
                  <a:gd name="T108" fmla="*/ 663 w 680"/>
                  <a:gd name="T109" fmla="*/ 441 h 593"/>
                  <a:gd name="T110" fmla="*/ 680 w 680"/>
                  <a:gd name="T111" fmla="*/ 458 h 59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80"/>
                  <a:gd name="T169" fmla="*/ 0 h 593"/>
                  <a:gd name="T170" fmla="*/ 680 w 680"/>
                  <a:gd name="T171" fmla="*/ 593 h 59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80" h="593">
                    <a:moveTo>
                      <a:pt x="680" y="458"/>
                    </a:moveTo>
                    <a:lnTo>
                      <a:pt x="680" y="466"/>
                    </a:lnTo>
                    <a:lnTo>
                      <a:pt x="671" y="475"/>
                    </a:lnTo>
                    <a:lnTo>
                      <a:pt x="680" y="483"/>
                    </a:lnTo>
                    <a:lnTo>
                      <a:pt x="671" y="483"/>
                    </a:lnTo>
                    <a:lnTo>
                      <a:pt x="671" y="492"/>
                    </a:lnTo>
                    <a:lnTo>
                      <a:pt x="671" y="500"/>
                    </a:lnTo>
                    <a:lnTo>
                      <a:pt x="671" y="509"/>
                    </a:lnTo>
                    <a:lnTo>
                      <a:pt x="663" y="509"/>
                    </a:lnTo>
                    <a:lnTo>
                      <a:pt x="663" y="500"/>
                    </a:lnTo>
                    <a:lnTo>
                      <a:pt x="654" y="500"/>
                    </a:lnTo>
                    <a:lnTo>
                      <a:pt x="654" y="517"/>
                    </a:lnTo>
                    <a:lnTo>
                      <a:pt x="646" y="526"/>
                    </a:lnTo>
                    <a:lnTo>
                      <a:pt x="646" y="517"/>
                    </a:lnTo>
                    <a:lnTo>
                      <a:pt x="646" y="509"/>
                    </a:lnTo>
                    <a:lnTo>
                      <a:pt x="637" y="509"/>
                    </a:lnTo>
                    <a:lnTo>
                      <a:pt x="637" y="517"/>
                    </a:lnTo>
                    <a:lnTo>
                      <a:pt x="637" y="526"/>
                    </a:lnTo>
                    <a:lnTo>
                      <a:pt x="646" y="534"/>
                    </a:lnTo>
                    <a:lnTo>
                      <a:pt x="637" y="543"/>
                    </a:lnTo>
                    <a:lnTo>
                      <a:pt x="629" y="543"/>
                    </a:lnTo>
                    <a:lnTo>
                      <a:pt x="637" y="543"/>
                    </a:lnTo>
                    <a:lnTo>
                      <a:pt x="637" y="551"/>
                    </a:lnTo>
                    <a:lnTo>
                      <a:pt x="629" y="551"/>
                    </a:lnTo>
                    <a:lnTo>
                      <a:pt x="629" y="560"/>
                    </a:lnTo>
                    <a:lnTo>
                      <a:pt x="637" y="560"/>
                    </a:lnTo>
                    <a:lnTo>
                      <a:pt x="637" y="568"/>
                    </a:lnTo>
                    <a:lnTo>
                      <a:pt x="629" y="576"/>
                    </a:lnTo>
                    <a:lnTo>
                      <a:pt x="629" y="585"/>
                    </a:lnTo>
                    <a:lnTo>
                      <a:pt x="620" y="585"/>
                    </a:lnTo>
                    <a:lnTo>
                      <a:pt x="603" y="585"/>
                    </a:lnTo>
                    <a:lnTo>
                      <a:pt x="569" y="593"/>
                    </a:lnTo>
                    <a:lnTo>
                      <a:pt x="561" y="593"/>
                    </a:lnTo>
                    <a:lnTo>
                      <a:pt x="561" y="576"/>
                    </a:lnTo>
                    <a:lnTo>
                      <a:pt x="569" y="576"/>
                    </a:lnTo>
                    <a:lnTo>
                      <a:pt x="569" y="568"/>
                    </a:lnTo>
                    <a:lnTo>
                      <a:pt x="578" y="560"/>
                    </a:lnTo>
                    <a:lnTo>
                      <a:pt x="586" y="551"/>
                    </a:lnTo>
                    <a:lnTo>
                      <a:pt x="586" y="543"/>
                    </a:lnTo>
                    <a:lnTo>
                      <a:pt x="586" y="534"/>
                    </a:lnTo>
                    <a:lnTo>
                      <a:pt x="578" y="534"/>
                    </a:lnTo>
                    <a:lnTo>
                      <a:pt x="578" y="526"/>
                    </a:lnTo>
                    <a:lnTo>
                      <a:pt x="569" y="526"/>
                    </a:lnTo>
                    <a:lnTo>
                      <a:pt x="535" y="526"/>
                    </a:lnTo>
                    <a:lnTo>
                      <a:pt x="510" y="526"/>
                    </a:lnTo>
                    <a:lnTo>
                      <a:pt x="476" y="534"/>
                    </a:lnTo>
                    <a:lnTo>
                      <a:pt x="450" y="534"/>
                    </a:lnTo>
                    <a:lnTo>
                      <a:pt x="442" y="534"/>
                    </a:lnTo>
                    <a:lnTo>
                      <a:pt x="416" y="534"/>
                    </a:lnTo>
                    <a:lnTo>
                      <a:pt x="374" y="534"/>
                    </a:lnTo>
                    <a:lnTo>
                      <a:pt x="331" y="534"/>
                    </a:lnTo>
                    <a:lnTo>
                      <a:pt x="306" y="534"/>
                    </a:lnTo>
                    <a:lnTo>
                      <a:pt x="297" y="534"/>
                    </a:lnTo>
                    <a:lnTo>
                      <a:pt x="255" y="543"/>
                    </a:lnTo>
                    <a:lnTo>
                      <a:pt x="221" y="543"/>
                    </a:lnTo>
                    <a:lnTo>
                      <a:pt x="196" y="543"/>
                    </a:lnTo>
                    <a:lnTo>
                      <a:pt x="170" y="543"/>
                    </a:lnTo>
                    <a:lnTo>
                      <a:pt x="119" y="543"/>
                    </a:lnTo>
                    <a:lnTo>
                      <a:pt x="119" y="517"/>
                    </a:lnTo>
                    <a:lnTo>
                      <a:pt x="119" y="509"/>
                    </a:lnTo>
                    <a:lnTo>
                      <a:pt x="119" y="475"/>
                    </a:lnTo>
                    <a:lnTo>
                      <a:pt x="119" y="466"/>
                    </a:lnTo>
                    <a:lnTo>
                      <a:pt x="119" y="432"/>
                    </a:lnTo>
                    <a:lnTo>
                      <a:pt x="119" y="390"/>
                    </a:lnTo>
                    <a:lnTo>
                      <a:pt x="119" y="348"/>
                    </a:lnTo>
                    <a:lnTo>
                      <a:pt x="119" y="339"/>
                    </a:lnTo>
                    <a:lnTo>
                      <a:pt x="119" y="297"/>
                    </a:lnTo>
                    <a:lnTo>
                      <a:pt x="119" y="288"/>
                    </a:lnTo>
                    <a:lnTo>
                      <a:pt x="119" y="255"/>
                    </a:lnTo>
                    <a:lnTo>
                      <a:pt x="119" y="238"/>
                    </a:lnTo>
                    <a:lnTo>
                      <a:pt x="119" y="212"/>
                    </a:lnTo>
                    <a:lnTo>
                      <a:pt x="119" y="204"/>
                    </a:lnTo>
                    <a:lnTo>
                      <a:pt x="111" y="195"/>
                    </a:lnTo>
                    <a:lnTo>
                      <a:pt x="102" y="195"/>
                    </a:lnTo>
                    <a:lnTo>
                      <a:pt x="94" y="195"/>
                    </a:lnTo>
                    <a:lnTo>
                      <a:pt x="94" y="187"/>
                    </a:lnTo>
                    <a:lnTo>
                      <a:pt x="85" y="178"/>
                    </a:lnTo>
                    <a:lnTo>
                      <a:pt x="85" y="170"/>
                    </a:lnTo>
                    <a:lnTo>
                      <a:pt x="77" y="170"/>
                    </a:lnTo>
                    <a:lnTo>
                      <a:pt x="77" y="161"/>
                    </a:lnTo>
                    <a:lnTo>
                      <a:pt x="68" y="161"/>
                    </a:lnTo>
                    <a:lnTo>
                      <a:pt x="68" y="153"/>
                    </a:lnTo>
                    <a:lnTo>
                      <a:pt x="68" y="144"/>
                    </a:lnTo>
                    <a:lnTo>
                      <a:pt x="68" y="136"/>
                    </a:lnTo>
                    <a:lnTo>
                      <a:pt x="77" y="136"/>
                    </a:lnTo>
                    <a:lnTo>
                      <a:pt x="77" y="127"/>
                    </a:lnTo>
                    <a:lnTo>
                      <a:pt x="85" y="127"/>
                    </a:lnTo>
                    <a:lnTo>
                      <a:pt x="85" y="119"/>
                    </a:lnTo>
                    <a:lnTo>
                      <a:pt x="85" y="110"/>
                    </a:lnTo>
                    <a:lnTo>
                      <a:pt x="85" y="102"/>
                    </a:lnTo>
                    <a:lnTo>
                      <a:pt x="77" y="102"/>
                    </a:lnTo>
                    <a:lnTo>
                      <a:pt x="68" y="102"/>
                    </a:lnTo>
                    <a:lnTo>
                      <a:pt x="68" y="110"/>
                    </a:lnTo>
                    <a:lnTo>
                      <a:pt x="60" y="102"/>
                    </a:lnTo>
                    <a:lnTo>
                      <a:pt x="51" y="102"/>
                    </a:lnTo>
                    <a:lnTo>
                      <a:pt x="43" y="94"/>
                    </a:lnTo>
                    <a:lnTo>
                      <a:pt x="43" y="85"/>
                    </a:lnTo>
                    <a:lnTo>
                      <a:pt x="34" y="85"/>
                    </a:lnTo>
                    <a:lnTo>
                      <a:pt x="34" y="77"/>
                    </a:lnTo>
                    <a:lnTo>
                      <a:pt x="34" y="68"/>
                    </a:lnTo>
                    <a:lnTo>
                      <a:pt x="26" y="60"/>
                    </a:lnTo>
                    <a:lnTo>
                      <a:pt x="17" y="51"/>
                    </a:lnTo>
                    <a:lnTo>
                      <a:pt x="9" y="51"/>
                    </a:lnTo>
                    <a:lnTo>
                      <a:pt x="17" y="51"/>
                    </a:lnTo>
                    <a:lnTo>
                      <a:pt x="17" y="43"/>
                    </a:lnTo>
                    <a:lnTo>
                      <a:pt x="9" y="26"/>
                    </a:lnTo>
                    <a:lnTo>
                      <a:pt x="9" y="17"/>
                    </a:lnTo>
                    <a:lnTo>
                      <a:pt x="9" y="26"/>
                    </a:lnTo>
                    <a:lnTo>
                      <a:pt x="0" y="26"/>
                    </a:lnTo>
                    <a:lnTo>
                      <a:pt x="0" y="17"/>
                    </a:lnTo>
                    <a:lnTo>
                      <a:pt x="34" y="17"/>
                    </a:lnTo>
                    <a:lnTo>
                      <a:pt x="51" y="17"/>
                    </a:lnTo>
                    <a:lnTo>
                      <a:pt x="85" y="17"/>
                    </a:lnTo>
                    <a:lnTo>
                      <a:pt x="111" y="17"/>
                    </a:lnTo>
                    <a:lnTo>
                      <a:pt x="128" y="17"/>
                    </a:lnTo>
                    <a:lnTo>
                      <a:pt x="145" y="17"/>
                    </a:lnTo>
                    <a:lnTo>
                      <a:pt x="170" y="17"/>
                    </a:lnTo>
                    <a:lnTo>
                      <a:pt x="196" y="17"/>
                    </a:lnTo>
                    <a:lnTo>
                      <a:pt x="213" y="9"/>
                    </a:lnTo>
                    <a:lnTo>
                      <a:pt x="229" y="9"/>
                    </a:lnTo>
                    <a:lnTo>
                      <a:pt x="255" y="9"/>
                    </a:lnTo>
                    <a:lnTo>
                      <a:pt x="297" y="9"/>
                    </a:lnTo>
                    <a:lnTo>
                      <a:pt x="306" y="9"/>
                    </a:lnTo>
                    <a:lnTo>
                      <a:pt x="331" y="9"/>
                    </a:lnTo>
                    <a:lnTo>
                      <a:pt x="348" y="9"/>
                    </a:lnTo>
                    <a:lnTo>
                      <a:pt x="374" y="0"/>
                    </a:lnTo>
                    <a:lnTo>
                      <a:pt x="391" y="0"/>
                    </a:lnTo>
                    <a:lnTo>
                      <a:pt x="391" y="9"/>
                    </a:lnTo>
                    <a:lnTo>
                      <a:pt x="399" y="9"/>
                    </a:lnTo>
                    <a:lnTo>
                      <a:pt x="399" y="17"/>
                    </a:lnTo>
                    <a:lnTo>
                      <a:pt x="408" y="17"/>
                    </a:lnTo>
                    <a:lnTo>
                      <a:pt x="408" y="26"/>
                    </a:lnTo>
                    <a:lnTo>
                      <a:pt x="416" y="26"/>
                    </a:lnTo>
                    <a:lnTo>
                      <a:pt x="416" y="34"/>
                    </a:lnTo>
                    <a:lnTo>
                      <a:pt x="416" y="43"/>
                    </a:lnTo>
                    <a:lnTo>
                      <a:pt x="416" y="51"/>
                    </a:lnTo>
                    <a:lnTo>
                      <a:pt x="416" y="60"/>
                    </a:lnTo>
                    <a:lnTo>
                      <a:pt x="416" y="68"/>
                    </a:lnTo>
                    <a:lnTo>
                      <a:pt x="416" y="77"/>
                    </a:lnTo>
                    <a:lnTo>
                      <a:pt x="425" y="85"/>
                    </a:lnTo>
                    <a:lnTo>
                      <a:pt x="425" y="94"/>
                    </a:lnTo>
                    <a:lnTo>
                      <a:pt x="425" y="102"/>
                    </a:lnTo>
                    <a:lnTo>
                      <a:pt x="433" y="102"/>
                    </a:lnTo>
                    <a:lnTo>
                      <a:pt x="433" y="110"/>
                    </a:lnTo>
                    <a:lnTo>
                      <a:pt x="433" y="119"/>
                    </a:lnTo>
                    <a:lnTo>
                      <a:pt x="450" y="127"/>
                    </a:lnTo>
                    <a:lnTo>
                      <a:pt x="450" y="136"/>
                    </a:lnTo>
                    <a:lnTo>
                      <a:pt x="459" y="136"/>
                    </a:lnTo>
                    <a:lnTo>
                      <a:pt x="459" y="144"/>
                    </a:lnTo>
                    <a:lnTo>
                      <a:pt x="467" y="153"/>
                    </a:lnTo>
                    <a:lnTo>
                      <a:pt x="476" y="153"/>
                    </a:lnTo>
                    <a:lnTo>
                      <a:pt x="484" y="161"/>
                    </a:lnTo>
                    <a:lnTo>
                      <a:pt x="493" y="170"/>
                    </a:lnTo>
                    <a:lnTo>
                      <a:pt x="501" y="178"/>
                    </a:lnTo>
                    <a:lnTo>
                      <a:pt x="501" y="187"/>
                    </a:lnTo>
                    <a:lnTo>
                      <a:pt x="501" y="195"/>
                    </a:lnTo>
                    <a:lnTo>
                      <a:pt x="501" y="204"/>
                    </a:lnTo>
                    <a:lnTo>
                      <a:pt x="510" y="212"/>
                    </a:lnTo>
                    <a:lnTo>
                      <a:pt x="510" y="221"/>
                    </a:lnTo>
                    <a:lnTo>
                      <a:pt x="518" y="221"/>
                    </a:lnTo>
                    <a:lnTo>
                      <a:pt x="527" y="212"/>
                    </a:lnTo>
                    <a:lnTo>
                      <a:pt x="544" y="212"/>
                    </a:lnTo>
                    <a:lnTo>
                      <a:pt x="561" y="221"/>
                    </a:lnTo>
                    <a:lnTo>
                      <a:pt x="561" y="229"/>
                    </a:lnTo>
                    <a:lnTo>
                      <a:pt x="552" y="238"/>
                    </a:lnTo>
                    <a:lnTo>
                      <a:pt x="552" y="246"/>
                    </a:lnTo>
                    <a:lnTo>
                      <a:pt x="552" y="255"/>
                    </a:lnTo>
                    <a:lnTo>
                      <a:pt x="552" y="263"/>
                    </a:lnTo>
                    <a:lnTo>
                      <a:pt x="544" y="280"/>
                    </a:lnTo>
                    <a:lnTo>
                      <a:pt x="544" y="288"/>
                    </a:lnTo>
                    <a:lnTo>
                      <a:pt x="544" y="305"/>
                    </a:lnTo>
                    <a:lnTo>
                      <a:pt x="552" y="314"/>
                    </a:lnTo>
                    <a:lnTo>
                      <a:pt x="561" y="322"/>
                    </a:lnTo>
                    <a:lnTo>
                      <a:pt x="569" y="322"/>
                    </a:lnTo>
                    <a:lnTo>
                      <a:pt x="578" y="331"/>
                    </a:lnTo>
                    <a:lnTo>
                      <a:pt x="586" y="331"/>
                    </a:lnTo>
                    <a:lnTo>
                      <a:pt x="586" y="339"/>
                    </a:lnTo>
                    <a:lnTo>
                      <a:pt x="586" y="348"/>
                    </a:lnTo>
                    <a:lnTo>
                      <a:pt x="595" y="339"/>
                    </a:lnTo>
                    <a:lnTo>
                      <a:pt x="612" y="348"/>
                    </a:lnTo>
                    <a:lnTo>
                      <a:pt x="612" y="356"/>
                    </a:lnTo>
                    <a:lnTo>
                      <a:pt x="612" y="365"/>
                    </a:lnTo>
                    <a:lnTo>
                      <a:pt x="620" y="365"/>
                    </a:lnTo>
                    <a:lnTo>
                      <a:pt x="629" y="365"/>
                    </a:lnTo>
                    <a:lnTo>
                      <a:pt x="629" y="373"/>
                    </a:lnTo>
                    <a:lnTo>
                      <a:pt x="629" y="382"/>
                    </a:lnTo>
                    <a:lnTo>
                      <a:pt x="637" y="390"/>
                    </a:lnTo>
                    <a:lnTo>
                      <a:pt x="637" y="399"/>
                    </a:lnTo>
                    <a:lnTo>
                      <a:pt x="646" y="399"/>
                    </a:lnTo>
                    <a:lnTo>
                      <a:pt x="646" y="407"/>
                    </a:lnTo>
                    <a:lnTo>
                      <a:pt x="637" y="415"/>
                    </a:lnTo>
                    <a:lnTo>
                      <a:pt x="637" y="424"/>
                    </a:lnTo>
                    <a:lnTo>
                      <a:pt x="646" y="432"/>
                    </a:lnTo>
                    <a:lnTo>
                      <a:pt x="646" y="441"/>
                    </a:lnTo>
                    <a:lnTo>
                      <a:pt x="646" y="449"/>
                    </a:lnTo>
                    <a:lnTo>
                      <a:pt x="654" y="449"/>
                    </a:lnTo>
                    <a:lnTo>
                      <a:pt x="663" y="458"/>
                    </a:lnTo>
                    <a:lnTo>
                      <a:pt x="663" y="449"/>
                    </a:lnTo>
                    <a:lnTo>
                      <a:pt x="654" y="449"/>
                    </a:lnTo>
                    <a:lnTo>
                      <a:pt x="654" y="441"/>
                    </a:lnTo>
                    <a:lnTo>
                      <a:pt x="663" y="441"/>
                    </a:lnTo>
                    <a:lnTo>
                      <a:pt x="663" y="449"/>
                    </a:lnTo>
                    <a:lnTo>
                      <a:pt x="671" y="449"/>
                    </a:lnTo>
                    <a:lnTo>
                      <a:pt x="671" y="458"/>
                    </a:lnTo>
                    <a:lnTo>
                      <a:pt x="680" y="458"/>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05" name="Freeform 304"/>
              <p:cNvSpPr>
                <a:spLocks/>
              </p:cNvSpPr>
              <p:nvPr/>
            </p:nvSpPr>
            <p:spPr bwMode="auto">
              <a:xfrm>
                <a:off x="914" y="2241"/>
                <a:ext cx="696" cy="805"/>
              </a:xfrm>
              <a:custGeom>
                <a:avLst/>
                <a:gdLst>
                  <a:gd name="T0" fmla="*/ 34 w 696"/>
                  <a:gd name="T1" fmla="*/ 492 h 805"/>
                  <a:gd name="T2" fmla="*/ 34 w 696"/>
                  <a:gd name="T3" fmla="*/ 492 h 805"/>
                  <a:gd name="T4" fmla="*/ 34 w 696"/>
                  <a:gd name="T5" fmla="*/ 475 h 805"/>
                  <a:gd name="T6" fmla="*/ 34 w 696"/>
                  <a:gd name="T7" fmla="*/ 458 h 805"/>
                  <a:gd name="T8" fmla="*/ 34 w 696"/>
                  <a:gd name="T9" fmla="*/ 441 h 805"/>
                  <a:gd name="T10" fmla="*/ 51 w 696"/>
                  <a:gd name="T11" fmla="*/ 432 h 805"/>
                  <a:gd name="T12" fmla="*/ 59 w 696"/>
                  <a:gd name="T13" fmla="*/ 424 h 805"/>
                  <a:gd name="T14" fmla="*/ 59 w 696"/>
                  <a:gd name="T15" fmla="*/ 416 h 805"/>
                  <a:gd name="T16" fmla="*/ 68 w 696"/>
                  <a:gd name="T17" fmla="*/ 399 h 805"/>
                  <a:gd name="T18" fmla="*/ 68 w 696"/>
                  <a:gd name="T19" fmla="*/ 390 h 805"/>
                  <a:gd name="T20" fmla="*/ 68 w 696"/>
                  <a:gd name="T21" fmla="*/ 373 h 805"/>
                  <a:gd name="T22" fmla="*/ 85 w 696"/>
                  <a:gd name="T23" fmla="*/ 365 h 805"/>
                  <a:gd name="T24" fmla="*/ 102 w 696"/>
                  <a:gd name="T25" fmla="*/ 356 h 805"/>
                  <a:gd name="T26" fmla="*/ 119 w 696"/>
                  <a:gd name="T27" fmla="*/ 339 h 805"/>
                  <a:gd name="T28" fmla="*/ 119 w 696"/>
                  <a:gd name="T29" fmla="*/ 331 h 805"/>
                  <a:gd name="T30" fmla="*/ 102 w 696"/>
                  <a:gd name="T31" fmla="*/ 322 h 805"/>
                  <a:gd name="T32" fmla="*/ 93 w 696"/>
                  <a:gd name="T33" fmla="*/ 314 h 805"/>
                  <a:gd name="T34" fmla="*/ 93 w 696"/>
                  <a:gd name="T35" fmla="*/ 297 h 805"/>
                  <a:gd name="T36" fmla="*/ 93 w 696"/>
                  <a:gd name="T37" fmla="*/ 280 h 805"/>
                  <a:gd name="T38" fmla="*/ 85 w 696"/>
                  <a:gd name="T39" fmla="*/ 263 h 805"/>
                  <a:gd name="T40" fmla="*/ 85 w 696"/>
                  <a:gd name="T41" fmla="*/ 246 h 805"/>
                  <a:gd name="T42" fmla="*/ 85 w 696"/>
                  <a:gd name="T43" fmla="*/ 238 h 805"/>
                  <a:gd name="T44" fmla="*/ 85 w 696"/>
                  <a:gd name="T45" fmla="*/ 221 h 805"/>
                  <a:gd name="T46" fmla="*/ 93 w 696"/>
                  <a:gd name="T47" fmla="*/ 221 h 805"/>
                  <a:gd name="T48" fmla="*/ 102 w 696"/>
                  <a:gd name="T49" fmla="*/ 195 h 805"/>
                  <a:gd name="T50" fmla="*/ 93 w 696"/>
                  <a:gd name="T51" fmla="*/ 170 h 805"/>
                  <a:gd name="T52" fmla="*/ 102 w 696"/>
                  <a:gd name="T53" fmla="*/ 161 h 805"/>
                  <a:gd name="T54" fmla="*/ 93 w 696"/>
                  <a:gd name="T55" fmla="*/ 144 h 805"/>
                  <a:gd name="T56" fmla="*/ 102 w 696"/>
                  <a:gd name="T57" fmla="*/ 127 h 805"/>
                  <a:gd name="T58" fmla="*/ 102 w 696"/>
                  <a:gd name="T59" fmla="*/ 110 h 805"/>
                  <a:gd name="T60" fmla="*/ 102 w 696"/>
                  <a:gd name="T61" fmla="*/ 102 h 805"/>
                  <a:gd name="T62" fmla="*/ 119 w 696"/>
                  <a:gd name="T63" fmla="*/ 94 h 805"/>
                  <a:gd name="T64" fmla="*/ 136 w 696"/>
                  <a:gd name="T65" fmla="*/ 102 h 805"/>
                  <a:gd name="T66" fmla="*/ 144 w 696"/>
                  <a:gd name="T67" fmla="*/ 110 h 805"/>
                  <a:gd name="T68" fmla="*/ 153 w 696"/>
                  <a:gd name="T69" fmla="*/ 119 h 805"/>
                  <a:gd name="T70" fmla="*/ 170 w 696"/>
                  <a:gd name="T71" fmla="*/ 110 h 805"/>
                  <a:gd name="T72" fmla="*/ 187 w 696"/>
                  <a:gd name="T73" fmla="*/ 17 h 805"/>
                  <a:gd name="T74" fmla="*/ 340 w 696"/>
                  <a:gd name="T75" fmla="*/ 26 h 805"/>
                  <a:gd name="T76" fmla="*/ 526 w 696"/>
                  <a:gd name="T77" fmla="*/ 60 h 805"/>
                  <a:gd name="T78" fmla="*/ 603 w 696"/>
                  <a:gd name="T79" fmla="*/ 68 h 805"/>
                  <a:gd name="T80" fmla="*/ 662 w 696"/>
                  <a:gd name="T81" fmla="*/ 339 h 805"/>
                  <a:gd name="T82" fmla="*/ 628 w 696"/>
                  <a:gd name="T83" fmla="*/ 568 h 805"/>
                  <a:gd name="T84" fmla="*/ 594 w 696"/>
                  <a:gd name="T85" fmla="*/ 805 h 805"/>
                  <a:gd name="T86" fmla="*/ 348 w 696"/>
                  <a:gd name="T87" fmla="*/ 754 h 805"/>
                  <a:gd name="T88" fmla="*/ 8 w 696"/>
                  <a:gd name="T89" fmla="*/ 543 h 805"/>
                  <a:gd name="T90" fmla="*/ 17 w 696"/>
                  <a:gd name="T91" fmla="*/ 526 h 805"/>
                  <a:gd name="T92" fmla="*/ 34 w 696"/>
                  <a:gd name="T93" fmla="*/ 526 h 805"/>
                  <a:gd name="T94" fmla="*/ 34 w 696"/>
                  <a:gd name="T95" fmla="*/ 526 h 805"/>
                  <a:gd name="T96" fmla="*/ 42 w 696"/>
                  <a:gd name="T97" fmla="*/ 526 h 805"/>
                  <a:gd name="T98" fmla="*/ 51 w 696"/>
                  <a:gd name="T99" fmla="*/ 517 h 805"/>
                  <a:gd name="T100" fmla="*/ 42 w 696"/>
                  <a:gd name="T101" fmla="*/ 492 h 80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96"/>
                  <a:gd name="T154" fmla="*/ 0 h 805"/>
                  <a:gd name="T155" fmla="*/ 696 w 696"/>
                  <a:gd name="T156" fmla="*/ 805 h 80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96" h="805">
                    <a:moveTo>
                      <a:pt x="42" y="492"/>
                    </a:moveTo>
                    <a:lnTo>
                      <a:pt x="42" y="492"/>
                    </a:lnTo>
                    <a:lnTo>
                      <a:pt x="34" y="492"/>
                    </a:lnTo>
                    <a:lnTo>
                      <a:pt x="34" y="483"/>
                    </a:lnTo>
                    <a:lnTo>
                      <a:pt x="34" y="492"/>
                    </a:lnTo>
                    <a:lnTo>
                      <a:pt x="25" y="483"/>
                    </a:lnTo>
                    <a:lnTo>
                      <a:pt x="25" y="475"/>
                    </a:lnTo>
                    <a:lnTo>
                      <a:pt x="34" y="475"/>
                    </a:lnTo>
                    <a:lnTo>
                      <a:pt x="34" y="466"/>
                    </a:lnTo>
                    <a:lnTo>
                      <a:pt x="34" y="458"/>
                    </a:lnTo>
                    <a:lnTo>
                      <a:pt x="34" y="449"/>
                    </a:lnTo>
                    <a:lnTo>
                      <a:pt x="34" y="441"/>
                    </a:lnTo>
                    <a:lnTo>
                      <a:pt x="42" y="441"/>
                    </a:lnTo>
                    <a:lnTo>
                      <a:pt x="51" y="432"/>
                    </a:lnTo>
                    <a:lnTo>
                      <a:pt x="59" y="424"/>
                    </a:lnTo>
                    <a:lnTo>
                      <a:pt x="59" y="416"/>
                    </a:lnTo>
                    <a:lnTo>
                      <a:pt x="59" y="407"/>
                    </a:lnTo>
                    <a:lnTo>
                      <a:pt x="68" y="407"/>
                    </a:lnTo>
                    <a:lnTo>
                      <a:pt x="68" y="399"/>
                    </a:lnTo>
                    <a:lnTo>
                      <a:pt x="68" y="390"/>
                    </a:lnTo>
                    <a:lnTo>
                      <a:pt x="68" y="382"/>
                    </a:lnTo>
                    <a:lnTo>
                      <a:pt x="68" y="373"/>
                    </a:lnTo>
                    <a:lnTo>
                      <a:pt x="85" y="365"/>
                    </a:lnTo>
                    <a:lnTo>
                      <a:pt x="85" y="356"/>
                    </a:lnTo>
                    <a:lnTo>
                      <a:pt x="93" y="356"/>
                    </a:lnTo>
                    <a:lnTo>
                      <a:pt x="102" y="356"/>
                    </a:lnTo>
                    <a:lnTo>
                      <a:pt x="102" y="348"/>
                    </a:lnTo>
                    <a:lnTo>
                      <a:pt x="119" y="339"/>
                    </a:lnTo>
                    <a:lnTo>
                      <a:pt x="119" y="331"/>
                    </a:lnTo>
                    <a:lnTo>
                      <a:pt x="110" y="322"/>
                    </a:lnTo>
                    <a:lnTo>
                      <a:pt x="102" y="322"/>
                    </a:lnTo>
                    <a:lnTo>
                      <a:pt x="102" y="314"/>
                    </a:lnTo>
                    <a:lnTo>
                      <a:pt x="93" y="314"/>
                    </a:lnTo>
                    <a:lnTo>
                      <a:pt x="102" y="305"/>
                    </a:lnTo>
                    <a:lnTo>
                      <a:pt x="93" y="297"/>
                    </a:lnTo>
                    <a:lnTo>
                      <a:pt x="93" y="280"/>
                    </a:lnTo>
                    <a:lnTo>
                      <a:pt x="85" y="271"/>
                    </a:lnTo>
                    <a:lnTo>
                      <a:pt x="85" y="263"/>
                    </a:lnTo>
                    <a:lnTo>
                      <a:pt x="85" y="255"/>
                    </a:lnTo>
                    <a:lnTo>
                      <a:pt x="85" y="246"/>
                    </a:lnTo>
                    <a:lnTo>
                      <a:pt x="85" y="238"/>
                    </a:lnTo>
                    <a:lnTo>
                      <a:pt x="93" y="229"/>
                    </a:lnTo>
                    <a:lnTo>
                      <a:pt x="85" y="229"/>
                    </a:lnTo>
                    <a:lnTo>
                      <a:pt x="85" y="221"/>
                    </a:lnTo>
                    <a:lnTo>
                      <a:pt x="93" y="229"/>
                    </a:lnTo>
                    <a:lnTo>
                      <a:pt x="93" y="221"/>
                    </a:lnTo>
                    <a:lnTo>
                      <a:pt x="93" y="212"/>
                    </a:lnTo>
                    <a:lnTo>
                      <a:pt x="93" y="204"/>
                    </a:lnTo>
                    <a:lnTo>
                      <a:pt x="102" y="195"/>
                    </a:lnTo>
                    <a:lnTo>
                      <a:pt x="93" y="187"/>
                    </a:lnTo>
                    <a:lnTo>
                      <a:pt x="93" y="178"/>
                    </a:lnTo>
                    <a:lnTo>
                      <a:pt x="93" y="170"/>
                    </a:lnTo>
                    <a:lnTo>
                      <a:pt x="102" y="161"/>
                    </a:lnTo>
                    <a:lnTo>
                      <a:pt x="93" y="161"/>
                    </a:lnTo>
                    <a:lnTo>
                      <a:pt x="102" y="153"/>
                    </a:lnTo>
                    <a:lnTo>
                      <a:pt x="93" y="144"/>
                    </a:lnTo>
                    <a:lnTo>
                      <a:pt x="102" y="144"/>
                    </a:lnTo>
                    <a:lnTo>
                      <a:pt x="102" y="136"/>
                    </a:lnTo>
                    <a:lnTo>
                      <a:pt x="102" y="127"/>
                    </a:lnTo>
                    <a:lnTo>
                      <a:pt x="102" y="110"/>
                    </a:lnTo>
                    <a:lnTo>
                      <a:pt x="102" y="102"/>
                    </a:lnTo>
                    <a:lnTo>
                      <a:pt x="110" y="94"/>
                    </a:lnTo>
                    <a:lnTo>
                      <a:pt x="119" y="94"/>
                    </a:lnTo>
                    <a:lnTo>
                      <a:pt x="127" y="94"/>
                    </a:lnTo>
                    <a:lnTo>
                      <a:pt x="127" y="102"/>
                    </a:lnTo>
                    <a:lnTo>
                      <a:pt x="136" y="102"/>
                    </a:lnTo>
                    <a:lnTo>
                      <a:pt x="144" y="102"/>
                    </a:lnTo>
                    <a:lnTo>
                      <a:pt x="144" y="110"/>
                    </a:lnTo>
                    <a:lnTo>
                      <a:pt x="153" y="119"/>
                    </a:lnTo>
                    <a:lnTo>
                      <a:pt x="161" y="119"/>
                    </a:lnTo>
                    <a:lnTo>
                      <a:pt x="170" y="110"/>
                    </a:lnTo>
                    <a:lnTo>
                      <a:pt x="170" y="102"/>
                    </a:lnTo>
                    <a:lnTo>
                      <a:pt x="178" y="102"/>
                    </a:lnTo>
                    <a:lnTo>
                      <a:pt x="187" y="17"/>
                    </a:lnTo>
                    <a:lnTo>
                      <a:pt x="195" y="0"/>
                    </a:lnTo>
                    <a:lnTo>
                      <a:pt x="306" y="17"/>
                    </a:lnTo>
                    <a:lnTo>
                      <a:pt x="340" y="26"/>
                    </a:lnTo>
                    <a:lnTo>
                      <a:pt x="374" y="34"/>
                    </a:lnTo>
                    <a:lnTo>
                      <a:pt x="459" y="51"/>
                    </a:lnTo>
                    <a:lnTo>
                      <a:pt x="526" y="60"/>
                    </a:lnTo>
                    <a:lnTo>
                      <a:pt x="552" y="60"/>
                    </a:lnTo>
                    <a:lnTo>
                      <a:pt x="603" y="68"/>
                    </a:lnTo>
                    <a:lnTo>
                      <a:pt x="696" y="85"/>
                    </a:lnTo>
                    <a:lnTo>
                      <a:pt x="679" y="212"/>
                    </a:lnTo>
                    <a:lnTo>
                      <a:pt x="662" y="339"/>
                    </a:lnTo>
                    <a:lnTo>
                      <a:pt x="654" y="390"/>
                    </a:lnTo>
                    <a:lnTo>
                      <a:pt x="637" y="492"/>
                    </a:lnTo>
                    <a:lnTo>
                      <a:pt x="628" y="568"/>
                    </a:lnTo>
                    <a:lnTo>
                      <a:pt x="620" y="619"/>
                    </a:lnTo>
                    <a:lnTo>
                      <a:pt x="611" y="661"/>
                    </a:lnTo>
                    <a:lnTo>
                      <a:pt x="594" y="805"/>
                    </a:lnTo>
                    <a:lnTo>
                      <a:pt x="442" y="780"/>
                    </a:lnTo>
                    <a:lnTo>
                      <a:pt x="374" y="771"/>
                    </a:lnTo>
                    <a:lnTo>
                      <a:pt x="348" y="754"/>
                    </a:lnTo>
                    <a:lnTo>
                      <a:pt x="153" y="644"/>
                    </a:lnTo>
                    <a:lnTo>
                      <a:pt x="0" y="560"/>
                    </a:lnTo>
                    <a:lnTo>
                      <a:pt x="8" y="543"/>
                    </a:lnTo>
                    <a:lnTo>
                      <a:pt x="17" y="526"/>
                    </a:lnTo>
                    <a:lnTo>
                      <a:pt x="34" y="534"/>
                    </a:lnTo>
                    <a:lnTo>
                      <a:pt x="34" y="526"/>
                    </a:lnTo>
                    <a:lnTo>
                      <a:pt x="42" y="526"/>
                    </a:lnTo>
                    <a:lnTo>
                      <a:pt x="42" y="517"/>
                    </a:lnTo>
                    <a:lnTo>
                      <a:pt x="51" y="517"/>
                    </a:lnTo>
                    <a:lnTo>
                      <a:pt x="51" y="509"/>
                    </a:lnTo>
                    <a:lnTo>
                      <a:pt x="51" y="500"/>
                    </a:lnTo>
                    <a:lnTo>
                      <a:pt x="42" y="492"/>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06" name="Freeform 305"/>
              <p:cNvSpPr>
                <a:spLocks/>
              </p:cNvSpPr>
              <p:nvPr/>
            </p:nvSpPr>
            <p:spPr bwMode="auto">
              <a:xfrm>
                <a:off x="2213" y="2385"/>
                <a:ext cx="884" cy="466"/>
              </a:xfrm>
              <a:custGeom>
                <a:avLst/>
                <a:gdLst>
                  <a:gd name="T0" fmla="*/ 875 w 884"/>
                  <a:gd name="T1" fmla="*/ 424 h 466"/>
                  <a:gd name="T2" fmla="*/ 875 w 884"/>
                  <a:gd name="T3" fmla="*/ 458 h 466"/>
                  <a:gd name="T4" fmla="*/ 875 w 884"/>
                  <a:gd name="T5" fmla="*/ 458 h 466"/>
                  <a:gd name="T6" fmla="*/ 867 w 884"/>
                  <a:gd name="T7" fmla="*/ 458 h 466"/>
                  <a:gd name="T8" fmla="*/ 858 w 884"/>
                  <a:gd name="T9" fmla="*/ 458 h 466"/>
                  <a:gd name="T10" fmla="*/ 858 w 884"/>
                  <a:gd name="T11" fmla="*/ 458 h 466"/>
                  <a:gd name="T12" fmla="*/ 850 w 884"/>
                  <a:gd name="T13" fmla="*/ 449 h 466"/>
                  <a:gd name="T14" fmla="*/ 850 w 884"/>
                  <a:gd name="T15" fmla="*/ 449 h 466"/>
                  <a:gd name="T16" fmla="*/ 833 w 884"/>
                  <a:gd name="T17" fmla="*/ 449 h 466"/>
                  <a:gd name="T18" fmla="*/ 833 w 884"/>
                  <a:gd name="T19" fmla="*/ 441 h 466"/>
                  <a:gd name="T20" fmla="*/ 816 w 884"/>
                  <a:gd name="T21" fmla="*/ 433 h 466"/>
                  <a:gd name="T22" fmla="*/ 816 w 884"/>
                  <a:gd name="T23" fmla="*/ 433 h 466"/>
                  <a:gd name="T24" fmla="*/ 807 w 884"/>
                  <a:gd name="T25" fmla="*/ 424 h 466"/>
                  <a:gd name="T26" fmla="*/ 799 w 884"/>
                  <a:gd name="T27" fmla="*/ 433 h 466"/>
                  <a:gd name="T28" fmla="*/ 790 w 884"/>
                  <a:gd name="T29" fmla="*/ 433 h 466"/>
                  <a:gd name="T30" fmla="*/ 765 w 884"/>
                  <a:gd name="T31" fmla="*/ 433 h 466"/>
                  <a:gd name="T32" fmla="*/ 765 w 884"/>
                  <a:gd name="T33" fmla="*/ 424 h 466"/>
                  <a:gd name="T34" fmla="*/ 748 w 884"/>
                  <a:gd name="T35" fmla="*/ 433 h 466"/>
                  <a:gd name="T36" fmla="*/ 739 w 884"/>
                  <a:gd name="T37" fmla="*/ 433 h 466"/>
                  <a:gd name="T38" fmla="*/ 722 w 884"/>
                  <a:gd name="T39" fmla="*/ 433 h 466"/>
                  <a:gd name="T40" fmla="*/ 714 w 884"/>
                  <a:gd name="T41" fmla="*/ 441 h 466"/>
                  <a:gd name="T42" fmla="*/ 697 w 884"/>
                  <a:gd name="T43" fmla="*/ 441 h 466"/>
                  <a:gd name="T44" fmla="*/ 705 w 884"/>
                  <a:gd name="T45" fmla="*/ 441 h 466"/>
                  <a:gd name="T46" fmla="*/ 688 w 884"/>
                  <a:gd name="T47" fmla="*/ 449 h 466"/>
                  <a:gd name="T48" fmla="*/ 680 w 884"/>
                  <a:gd name="T49" fmla="*/ 449 h 466"/>
                  <a:gd name="T50" fmla="*/ 663 w 884"/>
                  <a:gd name="T51" fmla="*/ 441 h 466"/>
                  <a:gd name="T52" fmla="*/ 646 w 884"/>
                  <a:gd name="T53" fmla="*/ 433 h 466"/>
                  <a:gd name="T54" fmla="*/ 629 w 884"/>
                  <a:gd name="T55" fmla="*/ 433 h 466"/>
                  <a:gd name="T56" fmla="*/ 620 w 884"/>
                  <a:gd name="T57" fmla="*/ 424 h 466"/>
                  <a:gd name="T58" fmla="*/ 612 w 884"/>
                  <a:gd name="T59" fmla="*/ 433 h 466"/>
                  <a:gd name="T60" fmla="*/ 603 w 884"/>
                  <a:gd name="T61" fmla="*/ 441 h 466"/>
                  <a:gd name="T62" fmla="*/ 603 w 884"/>
                  <a:gd name="T63" fmla="*/ 449 h 466"/>
                  <a:gd name="T64" fmla="*/ 595 w 884"/>
                  <a:gd name="T65" fmla="*/ 433 h 466"/>
                  <a:gd name="T66" fmla="*/ 586 w 884"/>
                  <a:gd name="T67" fmla="*/ 433 h 466"/>
                  <a:gd name="T68" fmla="*/ 578 w 884"/>
                  <a:gd name="T69" fmla="*/ 433 h 466"/>
                  <a:gd name="T70" fmla="*/ 561 w 884"/>
                  <a:gd name="T71" fmla="*/ 433 h 466"/>
                  <a:gd name="T72" fmla="*/ 552 w 884"/>
                  <a:gd name="T73" fmla="*/ 424 h 466"/>
                  <a:gd name="T74" fmla="*/ 535 w 884"/>
                  <a:gd name="T75" fmla="*/ 424 h 466"/>
                  <a:gd name="T76" fmla="*/ 510 w 884"/>
                  <a:gd name="T77" fmla="*/ 433 h 466"/>
                  <a:gd name="T78" fmla="*/ 510 w 884"/>
                  <a:gd name="T79" fmla="*/ 424 h 466"/>
                  <a:gd name="T80" fmla="*/ 501 w 884"/>
                  <a:gd name="T81" fmla="*/ 416 h 466"/>
                  <a:gd name="T82" fmla="*/ 493 w 884"/>
                  <a:gd name="T83" fmla="*/ 399 h 466"/>
                  <a:gd name="T84" fmla="*/ 467 w 884"/>
                  <a:gd name="T85" fmla="*/ 399 h 466"/>
                  <a:gd name="T86" fmla="*/ 450 w 884"/>
                  <a:gd name="T87" fmla="*/ 399 h 466"/>
                  <a:gd name="T88" fmla="*/ 433 w 884"/>
                  <a:gd name="T89" fmla="*/ 390 h 466"/>
                  <a:gd name="T90" fmla="*/ 408 w 884"/>
                  <a:gd name="T91" fmla="*/ 390 h 466"/>
                  <a:gd name="T92" fmla="*/ 382 w 884"/>
                  <a:gd name="T93" fmla="*/ 382 h 466"/>
                  <a:gd name="T94" fmla="*/ 374 w 884"/>
                  <a:gd name="T95" fmla="*/ 365 h 466"/>
                  <a:gd name="T96" fmla="*/ 366 w 884"/>
                  <a:gd name="T97" fmla="*/ 356 h 466"/>
                  <a:gd name="T98" fmla="*/ 349 w 884"/>
                  <a:gd name="T99" fmla="*/ 356 h 466"/>
                  <a:gd name="T100" fmla="*/ 323 w 884"/>
                  <a:gd name="T101" fmla="*/ 348 h 466"/>
                  <a:gd name="T102" fmla="*/ 306 w 884"/>
                  <a:gd name="T103" fmla="*/ 331 h 466"/>
                  <a:gd name="T104" fmla="*/ 306 w 884"/>
                  <a:gd name="T105" fmla="*/ 255 h 466"/>
                  <a:gd name="T106" fmla="*/ 306 w 884"/>
                  <a:gd name="T107" fmla="*/ 85 h 466"/>
                  <a:gd name="T108" fmla="*/ 145 w 884"/>
                  <a:gd name="T109" fmla="*/ 77 h 466"/>
                  <a:gd name="T110" fmla="*/ 102 w 884"/>
                  <a:gd name="T111" fmla="*/ 9 h 466"/>
                  <a:gd name="T112" fmla="*/ 247 w 884"/>
                  <a:gd name="T113" fmla="*/ 17 h 466"/>
                  <a:gd name="T114" fmla="*/ 416 w 884"/>
                  <a:gd name="T115" fmla="*/ 26 h 466"/>
                  <a:gd name="T116" fmla="*/ 569 w 884"/>
                  <a:gd name="T117" fmla="*/ 26 h 466"/>
                  <a:gd name="T118" fmla="*/ 722 w 884"/>
                  <a:gd name="T119" fmla="*/ 26 h 466"/>
                  <a:gd name="T120" fmla="*/ 816 w 884"/>
                  <a:gd name="T121" fmla="*/ 26 h 466"/>
                  <a:gd name="T122" fmla="*/ 858 w 884"/>
                  <a:gd name="T123" fmla="*/ 94 h 466"/>
                  <a:gd name="T124" fmla="*/ 884 w 884"/>
                  <a:gd name="T125" fmla="*/ 238 h 4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84"/>
                  <a:gd name="T190" fmla="*/ 0 h 466"/>
                  <a:gd name="T191" fmla="*/ 884 w 884"/>
                  <a:gd name="T192" fmla="*/ 466 h 4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84" h="466">
                    <a:moveTo>
                      <a:pt x="884" y="297"/>
                    </a:moveTo>
                    <a:lnTo>
                      <a:pt x="884" y="322"/>
                    </a:lnTo>
                    <a:lnTo>
                      <a:pt x="884" y="348"/>
                    </a:lnTo>
                    <a:lnTo>
                      <a:pt x="875" y="390"/>
                    </a:lnTo>
                    <a:lnTo>
                      <a:pt x="875" y="424"/>
                    </a:lnTo>
                    <a:lnTo>
                      <a:pt x="875" y="466"/>
                    </a:lnTo>
                    <a:lnTo>
                      <a:pt x="875" y="458"/>
                    </a:lnTo>
                    <a:lnTo>
                      <a:pt x="867" y="466"/>
                    </a:lnTo>
                    <a:lnTo>
                      <a:pt x="867" y="458"/>
                    </a:lnTo>
                    <a:lnTo>
                      <a:pt x="875" y="458"/>
                    </a:lnTo>
                    <a:lnTo>
                      <a:pt x="867" y="458"/>
                    </a:lnTo>
                    <a:lnTo>
                      <a:pt x="858" y="458"/>
                    </a:lnTo>
                    <a:lnTo>
                      <a:pt x="850" y="458"/>
                    </a:lnTo>
                    <a:lnTo>
                      <a:pt x="850" y="449"/>
                    </a:lnTo>
                    <a:lnTo>
                      <a:pt x="841" y="449"/>
                    </a:lnTo>
                    <a:lnTo>
                      <a:pt x="833" y="449"/>
                    </a:lnTo>
                    <a:lnTo>
                      <a:pt x="833" y="441"/>
                    </a:lnTo>
                    <a:lnTo>
                      <a:pt x="824" y="433"/>
                    </a:lnTo>
                    <a:lnTo>
                      <a:pt x="816" y="433"/>
                    </a:lnTo>
                    <a:lnTo>
                      <a:pt x="816" y="424"/>
                    </a:lnTo>
                    <a:lnTo>
                      <a:pt x="816" y="433"/>
                    </a:lnTo>
                    <a:lnTo>
                      <a:pt x="816" y="424"/>
                    </a:lnTo>
                    <a:lnTo>
                      <a:pt x="807" y="424"/>
                    </a:lnTo>
                    <a:lnTo>
                      <a:pt x="799" y="424"/>
                    </a:lnTo>
                    <a:lnTo>
                      <a:pt x="799" y="433"/>
                    </a:lnTo>
                    <a:lnTo>
                      <a:pt x="790" y="424"/>
                    </a:lnTo>
                    <a:lnTo>
                      <a:pt x="790" y="433"/>
                    </a:lnTo>
                    <a:lnTo>
                      <a:pt x="773" y="433"/>
                    </a:lnTo>
                    <a:lnTo>
                      <a:pt x="765" y="433"/>
                    </a:lnTo>
                    <a:lnTo>
                      <a:pt x="765" y="424"/>
                    </a:lnTo>
                    <a:lnTo>
                      <a:pt x="756" y="424"/>
                    </a:lnTo>
                    <a:lnTo>
                      <a:pt x="748" y="433"/>
                    </a:lnTo>
                    <a:lnTo>
                      <a:pt x="739" y="433"/>
                    </a:lnTo>
                    <a:lnTo>
                      <a:pt x="739" y="441"/>
                    </a:lnTo>
                    <a:lnTo>
                      <a:pt x="731" y="441"/>
                    </a:lnTo>
                    <a:lnTo>
                      <a:pt x="722" y="433"/>
                    </a:lnTo>
                    <a:lnTo>
                      <a:pt x="714" y="433"/>
                    </a:lnTo>
                    <a:lnTo>
                      <a:pt x="714" y="441"/>
                    </a:lnTo>
                    <a:lnTo>
                      <a:pt x="714" y="433"/>
                    </a:lnTo>
                    <a:lnTo>
                      <a:pt x="714" y="441"/>
                    </a:lnTo>
                    <a:lnTo>
                      <a:pt x="705" y="441"/>
                    </a:lnTo>
                    <a:lnTo>
                      <a:pt x="697" y="441"/>
                    </a:lnTo>
                    <a:lnTo>
                      <a:pt x="705" y="441"/>
                    </a:lnTo>
                    <a:lnTo>
                      <a:pt x="697" y="441"/>
                    </a:lnTo>
                    <a:lnTo>
                      <a:pt x="697" y="449"/>
                    </a:lnTo>
                    <a:lnTo>
                      <a:pt x="688" y="449"/>
                    </a:lnTo>
                    <a:lnTo>
                      <a:pt x="688" y="458"/>
                    </a:lnTo>
                    <a:lnTo>
                      <a:pt x="680" y="458"/>
                    </a:lnTo>
                    <a:lnTo>
                      <a:pt x="680" y="449"/>
                    </a:lnTo>
                    <a:lnTo>
                      <a:pt x="671" y="441"/>
                    </a:lnTo>
                    <a:lnTo>
                      <a:pt x="663" y="449"/>
                    </a:lnTo>
                    <a:lnTo>
                      <a:pt x="663" y="441"/>
                    </a:lnTo>
                    <a:lnTo>
                      <a:pt x="654" y="441"/>
                    </a:lnTo>
                    <a:lnTo>
                      <a:pt x="654" y="433"/>
                    </a:lnTo>
                    <a:lnTo>
                      <a:pt x="646" y="424"/>
                    </a:lnTo>
                    <a:lnTo>
                      <a:pt x="646" y="433"/>
                    </a:lnTo>
                    <a:lnTo>
                      <a:pt x="646" y="441"/>
                    </a:lnTo>
                    <a:lnTo>
                      <a:pt x="637" y="441"/>
                    </a:lnTo>
                    <a:lnTo>
                      <a:pt x="637" y="433"/>
                    </a:lnTo>
                    <a:lnTo>
                      <a:pt x="629" y="433"/>
                    </a:lnTo>
                    <a:lnTo>
                      <a:pt x="629" y="424"/>
                    </a:lnTo>
                    <a:lnTo>
                      <a:pt x="620" y="424"/>
                    </a:lnTo>
                    <a:lnTo>
                      <a:pt x="612" y="424"/>
                    </a:lnTo>
                    <a:lnTo>
                      <a:pt x="612" y="433"/>
                    </a:lnTo>
                    <a:lnTo>
                      <a:pt x="612" y="441"/>
                    </a:lnTo>
                    <a:lnTo>
                      <a:pt x="603" y="433"/>
                    </a:lnTo>
                    <a:lnTo>
                      <a:pt x="603" y="441"/>
                    </a:lnTo>
                    <a:lnTo>
                      <a:pt x="603" y="449"/>
                    </a:lnTo>
                    <a:lnTo>
                      <a:pt x="595" y="449"/>
                    </a:lnTo>
                    <a:lnTo>
                      <a:pt x="586" y="441"/>
                    </a:lnTo>
                    <a:lnTo>
                      <a:pt x="595" y="441"/>
                    </a:lnTo>
                    <a:lnTo>
                      <a:pt x="595" y="433"/>
                    </a:lnTo>
                    <a:lnTo>
                      <a:pt x="586" y="433"/>
                    </a:lnTo>
                    <a:lnTo>
                      <a:pt x="578" y="433"/>
                    </a:lnTo>
                    <a:lnTo>
                      <a:pt x="578" y="441"/>
                    </a:lnTo>
                    <a:lnTo>
                      <a:pt x="569" y="441"/>
                    </a:lnTo>
                    <a:lnTo>
                      <a:pt x="561" y="441"/>
                    </a:lnTo>
                    <a:lnTo>
                      <a:pt x="561" y="433"/>
                    </a:lnTo>
                    <a:lnTo>
                      <a:pt x="561" y="424"/>
                    </a:lnTo>
                    <a:lnTo>
                      <a:pt x="552" y="424"/>
                    </a:lnTo>
                    <a:lnTo>
                      <a:pt x="552" y="416"/>
                    </a:lnTo>
                    <a:lnTo>
                      <a:pt x="544" y="416"/>
                    </a:lnTo>
                    <a:lnTo>
                      <a:pt x="535" y="416"/>
                    </a:lnTo>
                    <a:lnTo>
                      <a:pt x="535" y="424"/>
                    </a:lnTo>
                    <a:lnTo>
                      <a:pt x="527" y="433"/>
                    </a:lnTo>
                    <a:lnTo>
                      <a:pt x="518" y="433"/>
                    </a:lnTo>
                    <a:lnTo>
                      <a:pt x="510" y="433"/>
                    </a:lnTo>
                    <a:lnTo>
                      <a:pt x="510" y="424"/>
                    </a:lnTo>
                    <a:lnTo>
                      <a:pt x="510" y="416"/>
                    </a:lnTo>
                    <a:lnTo>
                      <a:pt x="501" y="416"/>
                    </a:lnTo>
                    <a:lnTo>
                      <a:pt x="493" y="407"/>
                    </a:lnTo>
                    <a:lnTo>
                      <a:pt x="501" y="399"/>
                    </a:lnTo>
                    <a:lnTo>
                      <a:pt x="493" y="399"/>
                    </a:lnTo>
                    <a:lnTo>
                      <a:pt x="476" y="399"/>
                    </a:lnTo>
                    <a:lnTo>
                      <a:pt x="467" y="399"/>
                    </a:lnTo>
                    <a:lnTo>
                      <a:pt x="467" y="407"/>
                    </a:lnTo>
                    <a:lnTo>
                      <a:pt x="459" y="407"/>
                    </a:lnTo>
                    <a:lnTo>
                      <a:pt x="450" y="407"/>
                    </a:lnTo>
                    <a:lnTo>
                      <a:pt x="450" y="399"/>
                    </a:lnTo>
                    <a:lnTo>
                      <a:pt x="442" y="390"/>
                    </a:lnTo>
                    <a:lnTo>
                      <a:pt x="433" y="390"/>
                    </a:lnTo>
                    <a:lnTo>
                      <a:pt x="433" y="399"/>
                    </a:lnTo>
                    <a:lnTo>
                      <a:pt x="425" y="399"/>
                    </a:lnTo>
                    <a:lnTo>
                      <a:pt x="425" y="390"/>
                    </a:lnTo>
                    <a:lnTo>
                      <a:pt x="416" y="390"/>
                    </a:lnTo>
                    <a:lnTo>
                      <a:pt x="408" y="390"/>
                    </a:lnTo>
                    <a:lnTo>
                      <a:pt x="399" y="382"/>
                    </a:lnTo>
                    <a:lnTo>
                      <a:pt x="399" y="390"/>
                    </a:lnTo>
                    <a:lnTo>
                      <a:pt x="391" y="382"/>
                    </a:lnTo>
                    <a:lnTo>
                      <a:pt x="382" y="382"/>
                    </a:lnTo>
                    <a:lnTo>
                      <a:pt x="382" y="373"/>
                    </a:lnTo>
                    <a:lnTo>
                      <a:pt x="382" y="365"/>
                    </a:lnTo>
                    <a:lnTo>
                      <a:pt x="374" y="365"/>
                    </a:lnTo>
                    <a:lnTo>
                      <a:pt x="374" y="356"/>
                    </a:lnTo>
                    <a:lnTo>
                      <a:pt x="366" y="356"/>
                    </a:lnTo>
                    <a:lnTo>
                      <a:pt x="366" y="348"/>
                    </a:lnTo>
                    <a:lnTo>
                      <a:pt x="366" y="356"/>
                    </a:lnTo>
                    <a:lnTo>
                      <a:pt x="357" y="365"/>
                    </a:lnTo>
                    <a:lnTo>
                      <a:pt x="349" y="356"/>
                    </a:lnTo>
                    <a:lnTo>
                      <a:pt x="340" y="356"/>
                    </a:lnTo>
                    <a:lnTo>
                      <a:pt x="340" y="365"/>
                    </a:lnTo>
                    <a:lnTo>
                      <a:pt x="332" y="356"/>
                    </a:lnTo>
                    <a:lnTo>
                      <a:pt x="323" y="348"/>
                    </a:lnTo>
                    <a:lnTo>
                      <a:pt x="315" y="339"/>
                    </a:lnTo>
                    <a:lnTo>
                      <a:pt x="306" y="331"/>
                    </a:lnTo>
                    <a:lnTo>
                      <a:pt x="298" y="331"/>
                    </a:lnTo>
                    <a:lnTo>
                      <a:pt x="298" y="314"/>
                    </a:lnTo>
                    <a:lnTo>
                      <a:pt x="298" y="272"/>
                    </a:lnTo>
                    <a:lnTo>
                      <a:pt x="306" y="255"/>
                    </a:lnTo>
                    <a:lnTo>
                      <a:pt x="306" y="221"/>
                    </a:lnTo>
                    <a:lnTo>
                      <a:pt x="306" y="195"/>
                    </a:lnTo>
                    <a:lnTo>
                      <a:pt x="306" y="161"/>
                    </a:lnTo>
                    <a:lnTo>
                      <a:pt x="306" y="144"/>
                    </a:lnTo>
                    <a:lnTo>
                      <a:pt x="306" y="85"/>
                    </a:lnTo>
                    <a:lnTo>
                      <a:pt x="255" y="85"/>
                    </a:lnTo>
                    <a:lnTo>
                      <a:pt x="213" y="85"/>
                    </a:lnTo>
                    <a:lnTo>
                      <a:pt x="196" y="85"/>
                    </a:lnTo>
                    <a:lnTo>
                      <a:pt x="145" y="77"/>
                    </a:lnTo>
                    <a:lnTo>
                      <a:pt x="102" y="77"/>
                    </a:lnTo>
                    <a:lnTo>
                      <a:pt x="85" y="77"/>
                    </a:lnTo>
                    <a:lnTo>
                      <a:pt x="0" y="68"/>
                    </a:lnTo>
                    <a:lnTo>
                      <a:pt x="9" y="0"/>
                    </a:lnTo>
                    <a:lnTo>
                      <a:pt x="102" y="9"/>
                    </a:lnTo>
                    <a:lnTo>
                      <a:pt x="153" y="9"/>
                    </a:lnTo>
                    <a:lnTo>
                      <a:pt x="204" y="17"/>
                    </a:lnTo>
                    <a:lnTo>
                      <a:pt x="213" y="17"/>
                    </a:lnTo>
                    <a:lnTo>
                      <a:pt x="247" y="17"/>
                    </a:lnTo>
                    <a:lnTo>
                      <a:pt x="306" y="17"/>
                    </a:lnTo>
                    <a:lnTo>
                      <a:pt x="315" y="17"/>
                    </a:lnTo>
                    <a:lnTo>
                      <a:pt x="357" y="26"/>
                    </a:lnTo>
                    <a:lnTo>
                      <a:pt x="366" y="26"/>
                    </a:lnTo>
                    <a:lnTo>
                      <a:pt x="416" y="26"/>
                    </a:lnTo>
                    <a:lnTo>
                      <a:pt x="459" y="26"/>
                    </a:lnTo>
                    <a:lnTo>
                      <a:pt x="476" y="26"/>
                    </a:lnTo>
                    <a:lnTo>
                      <a:pt x="501" y="26"/>
                    </a:lnTo>
                    <a:lnTo>
                      <a:pt x="535" y="26"/>
                    </a:lnTo>
                    <a:lnTo>
                      <a:pt x="569" y="26"/>
                    </a:lnTo>
                    <a:lnTo>
                      <a:pt x="603" y="26"/>
                    </a:lnTo>
                    <a:lnTo>
                      <a:pt x="646" y="26"/>
                    </a:lnTo>
                    <a:lnTo>
                      <a:pt x="663" y="26"/>
                    </a:lnTo>
                    <a:lnTo>
                      <a:pt x="714" y="26"/>
                    </a:lnTo>
                    <a:lnTo>
                      <a:pt x="722" y="26"/>
                    </a:lnTo>
                    <a:lnTo>
                      <a:pt x="739" y="26"/>
                    </a:lnTo>
                    <a:lnTo>
                      <a:pt x="765" y="26"/>
                    </a:lnTo>
                    <a:lnTo>
                      <a:pt x="773" y="26"/>
                    </a:lnTo>
                    <a:lnTo>
                      <a:pt x="807" y="26"/>
                    </a:lnTo>
                    <a:lnTo>
                      <a:pt x="816" y="26"/>
                    </a:lnTo>
                    <a:lnTo>
                      <a:pt x="858" y="26"/>
                    </a:lnTo>
                    <a:lnTo>
                      <a:pt x="858" y="60"/>
                    </a:lnTo>
                    <a:lnTo>
                      <a:pt x="858" y="68"/>
                    </a:lnTo>
                    <a:lnTo>
                      <a:pt x="858" y="94"/>
                    </a:lnTo>
                    <a:lnTo>
                      <a:pt x="867" y="136"/>
                    </a:lnTo>
                    <a:lnTo>
                      <a:pt x="867" y="144"/>
                    </a:lnTo>
                    <a:lnTo>
                      <a:pt x="875" y="187"/>
                    </a:lnTo>
                    <a:lnTo>
                      <a:pt x="875" y="204"/>
                    </a:lnTo>
                    <a:lnTo>
                      <a:pt x="884" y="238"/>
                    </a:lnTo>
                    <a:lnTo>
                      <a:pt x="884" y="297"/>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07" name="Freeform 306"/>
              <p:cNvSpPr>
                <a:spLocks/>
              </p:cNvSpPr>
              <p:nvPr/>
            </p:nvSpPr>
            <p:spPr bwMode="auto">
              <a:xfrm>
                <a:off x="4150" y="2258"/>
                <a:ext cx="866" cy="390"/>
              </a:xfrm>
              <a:custGeom>
                <a:avLst/>
                <a:gdLst>
                  <a:gd name="T0" fmla="*/ 0 w 866"/>
                  <a:gd name="T1" fmla="*/ 305 h 390"/>
                  <a:gd name="T2" fmla="*/ 25 w 866"/>
                  <a:gd name="T3" fmla="*/ 297 h 390"/>
                  <a:gd name="T4" fmla="*/ 34 w 866"/>
                  <a:gd name="T5" fmla="*/ 271 h 390"/>
                  <a:gd name="T6" fmla="*/ 68 w 866"/>
                  <a:gd name="T7" fmla="*/ 254 h 390"/>
                  <a:gd name="T8" fmla="*/ 93 w 866"/>
                  <a:gd name="T9" fmla="*/ 238 h 390"/>
                  <a:gd name="T10" fmla="*/ 102 w 866"/>
                  <a:gd name="T11" fmla="*/ 229 h 390"/>
                  <a:gd name="T12" fmla="*/ 127 w 866"/>
                  <a:gd name="T13" fmla="*/ 212 h 390"/>
                  <a:gd name="T14" fmla="*/ 136 w 866"/>
                  <a:gd name="T15" fmla="*/ 195 h 390"/>
                  <a:gd name="T16" fmla="*/ 153 w 866"/>
                  <a:gd name="T17" fmla="*/ 178 h 390"/>
                  <a:gd name="T18" fmla="*/ 170 w 866"/>
                  <a:gd name="T19" fmla="*/ 187 h 390"/>
                  <a:gd name="T20" fmla="*/ 187 w 866"/>
                  <a:gd name="T21" fmla="*/ 170 h 390"/>
                  <a:gd name="T22" fmla="*/ 212 w 866"/>
                  <a:gd name="T23" fmla="*/ 161 h 390"/>
                  <a:gd name="T24" fmla="*/ 237 w 866"/>
                  <a:gd name="T25" fmla="*/ 136 h 390"/>
                  <a:gd name="T26" fmla="*/ 237 w 866"/>
                  <a:gd name="T27" fmla="*/ 102 h 390"/>
                  <a:gd name="T28" fmla="*/ 365 w 866"/>
                  <a:gd name="T29" fmla="*/ 85 h 390"/>
                  <a:gd name="T30" fmla="*/ 484 w 866"/>
                  <a:gd name="T31" fmla="*/ 60 h 390"/>
                  <a:gd name="T32" fmla="*/ 577 w 866"/>
                  <a:gd name="T33" fmla="*/ 51 h 390"/>
                  <a:gd name="T34" fmla="*/ 696 w 866"/>
                  <a:gd name="T35" fmla="*/ 26 h 390"/>
                  <a:gd name="T36" fmla="*/ 781 w 866"/>
                  <a:gd name="T37" fmla="*/ 9 h 390"/>
                  <a:gd name="T38" fmla="*/ 815 w 866"/>
                  <a:gd name="T39" fmla="*/ 17 h 390"/>
                  <a:gd name="T40" fmla="*/ 823 w 866"/>
                  <a:gd name="T41" fmla="*/ 26 h 390"/>
                  <a:gd name="T42" fmla="*/ 823 w 866"/>
                  <a:gd name="T43" fmla="*/ 34 h 390"/>
                  <a:gd name="T44" fmla="*/ 798 w 866"/>
                  <a:gd name="T45" fmla="*/ 34 h 390"/>
                  <a:gd name="T46" fmla="*/ 790 w 866"/>
                  <a:gd name="T47" fmla="*/ 51 h 390"/>
                  <a:gd name="T48" fmla="*/ 764 w 866"/>
                  <a:gd name="T49" fmla="*/ 77 h 390"/>
                  <a:gd name="T50" fmla="*/ 747 w 866"/>
                  <a:gd name="T51" fmla="*/ 43 h 390"/>
                  <a:gd name="T52" fmla="*/ 747 w 866"/>
                  <a:gd name="T53" fmla="*/ 51 h 390"/>
                  <a:gd name="T54" fmla="*/ 781 w 866"/>
                  <a:gd name="T55" fmla="*/ 77 h 390"/>
                  <a:gd name="T56" fmla="*/ 823 w 866"/>
                  <a:gd name="T57" fmla="*/ 102 h 390"/>
                  <a:gd name="T58" fmla="*/ 832 w 866"/>
                  <a:gd name="T59" fmla="*/ 85 h 390"/>
                  <a:gd name="T60" fmla="*/ 849 w 866"/>
                  <a:gd name="T61" fmla="*/ 110 h 390"/>
                  <a:gd name="T62" fmla="*/ 790 w 866"/>
                  <a:gd name="T63" fmla="*/ 144 h 390"/>
                  <a:gd name="T64" fmla="*/ 781 w 866"/>
                  <a:gd name="T65" fmla="*/ 153 h 390"/>
                  <a:gd name="T66" fmla="*/ 781 w 866"/>
                  <a:gd name="T67" fmla="*/ 170 h 390"/>
                  <a:gd name="T68" fmla="*/ 790 w 866"/>
                  <a:gd name="T69" fmla="*/ 187 h 390"/>
                  <a:gd name="T70" fmla="*/ 756 w 866"/>
                  <a:gd name="T71" fmla="*/ 204 h 390"/>
                  <a:gd name="T72" fmla="*/ 764 w 866"/>
                  <a:gd name="T73" fmla="*/ 221 h 390"/>
                  <a:gd name="T74" fmla="*/ 815 w 866"/>
                  <a:gd name="T75" fmla="*/ 212 h 390"/>
                  <a:gd name="T76" fmla="*/ 798 w 866"/>
                  <a:gd name="T77" fmla="*/ 246 h 390"/>
                  <a:gd name="T78" fmla="*/ 713 w 866"/>
                  <a:gd name="T79" fmla="*/ 297 h 390"/>
                  <a:gd name="T80" fmla="*/ 679 w 866"/>
                  <a:gd name="T81" fmla="*/ 339 h 390"/>
                  <a:gd name="T82" fmla="*/ 671 w 866"/>
                  <a:gd name="T83" fmla="*/ 373 h 390"/>
                  <a:gd name="T84" fmla="*/ 509 w 866"/>
                  <a:gd name="T85" fmla="*/ 314 h 390"/>
                  <a:gd name="T86" fmla="*/ 390 w 866"/>
                  <a:gd name="T87" fmla="*/ 305 h 390"/>
                  <a:gd name="T88" fmla="*/ 348 w 866"/>
                  <a:gd name="T89" fmla="*/ 280 h 390"/>
                  <a:gd name="T90" fmla="*/ 331 w 866"/>
                  <a:gd name="T91" fmla="*/ 271 h 390"/>
                  <a:gd name="T92" fmla="*/ 237 w 866"/>
                  <a:gd name="T93" fmla="*/ 280 h 390"/>
                  <a:gd name="T94" fmla="*/ 195 w 866"/>
                  <a:gd name="T95" fmla="*/ 288 h 390"/>
                  <a:gd name="T96" fmla="*/ 178 w 866"/>
                  <a:gd name="T97" fmla="*/ 297 h 390"/>
                  <a:gd name="T98" fmla="*/ 161 w 866"/>
                  <a:gd name="T99" fmla="*/ 305 h 390"/>
                  <a:gd name="T100" fmla="*/ 76 w 866"/>
                  <a:gd name="T101" fmla="*/ 331 h 39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6"/>
                  <a:gd name="T154" fmla="*/ 0 h 390"/>
                  <a:gd name="T155" fmla="*/ 866 w 866"/>
                  <a:gd name="T156" fmla="*/ 390 h 39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6" h="390">
                    <a:moveTo>
                      <a:pt x="34" y="339"/>
                    </a:moveTo>
                    <a:lnTo>
                      <a:pt x="17" y="339"/>
                    </a:lnTo>
                    <a:lnTo>
                      <a:pt x="0" y="339"/>
                    </a:lnTo>
                    <a:lnTo>
                      <a:pt x="0" y="314"/>
                    </a:lnTo>
                    <a:lnTo>
                      <a:pt x="0" y="305"/>
                    </a:lnTo>
                    <a:lnTo>
                      <a:pt x="8" y="305"/>
                    </a:lnTo>
                    <a:lnTo>
                      <a:pt x="17" y="305"/>
                    </a:lnTo>
                    <a:lnTo>
                      <a:pt x="17" y="297"/>
                    </a:lnTo>
                    <a:lnTo>
                      <a:pt x="25" y="297"/>
                    </a:lnTo>
                    <a:lnTo>
                      <a:pt x="25" y="288"/>
                    </a:lnTo>
                    <a:lnTo>
                      <a:pt x="25" y="280"/>
                    </a:lnTo>
                    <a:lnTo>
                      <a:pt x="34" y="271"/>
                    </a:lnTo>
                    <a:lnTo>
                      <a:pt x="42" y="263"/>
                    </a:lnTo>
                    <a:lnTo>
                      <a:pt x="51" y="254"/>
                    </a:lnTo>
                    <a:lnTo>
                      <a:pt x="59" y="254"/>
                    </a:lnTo>
                    <a:lnTo>
                      <a:pt x="68" y="254"/>
                    </a:lnTo>
                    <a:lnTo>
                      <a:pt x="76" y="254"/>
                    </a:lnTo>
                    <a:lnTo>
                      <a:pt x="85" y="246"/>
                    </a:lnTo>
                    <a:lnTo>
                      <a:pt x="93" y="238"/>
                    </a:lnTo>
                    <a:lnTo>
                      <a:pt x="93" y="229"/>
                    </a:lnTo>
                    <a:lnTo>
                      <a:pt x="102" y="229"/>
                    </a:lnTo>
                    <a:lnTo>
                      <a:pt x="110" y="229"/>
                    </a:lnTo>
                    <a:lnTo>
                      <a:pt x="110" y="221"/>
                    </a:lnTo>
                    <a:lnTo>
                      <a:pt x="119" y="221"/>
                    </a:lnTo>
                    <a:lnTo>
                      <a:pt x="127" y="221"/>
                    </a:lnTo>
                    <a:lnTo>
                      <a:pt x="127" y="212"/>
                    </a:lnTo>
                    <a:lnTo>
                      <a:pt x="127" y="204"/>
                    </a:lnTo>
                    <a:lnTo>
                      <a:pt x="127" y="195"/>
                    </a:lnTo>
                    <a:lnTo>
                      <a:pt x="136" y="204"/>
                    </a:lnTo>
                    <a:lnTo>
                      <a:pt x="136" y="195"/>
                    </a:lnTo>
                    <a:lnTo>
                      <a:pt x="136" y="187"/>
                    </a:lnTo>
                    <a:lnTo>
                      <a:pt x="153" y="178"/>
                    </a:lnTo>
                    <a:lnTo>
                      <a:pt x="153" y="187"/>
                    </a:lnTo>
                    <a:lnTo>
                      <a:pt x="161" y="195"/>
                    </a:lnTo>
                    <a:lnTo>
                      <a:pt x="170" y="187"/>
                    </a:lnTo>
                    <a:lnTo>
                      <a:pt x="178" y="178"/>
                    </a:lnTo>
                    <a:lnTo>
                      <a:pt x="178" y="170"/>
                    </a:lnTo>
                    <a:lnTo>
                      <a:pt x="187" y="170"/>
                    </a:lnTo>
                    <a:lnTo>
                      <a:pt x="195" y="161"/>
                    </a:lnTo>
                    <a:lnTo>
                      <a:pt x="204" y="170"/>
                    </a:lnTo>
                    <a:lnTo>
                      <a:pt x="212" y="161"/>
                    </a:lnTo>
                    <a:lnTo>
                      <a:pt x="221" y="144"/>
                    </a:lnTo>
                    <a:lnTo>
                      <a:pt x="229" y="136"/>
                    </a:lnTo>
                    <a:lnTo>
                      <a:pt x="237" y="136"/>
                    </a:lnTo>
                    <a:lnTo>
                      <a:pt x="237" y="127"/>
                    </a:lnTo>
                    <a:lnTo>
                      <a:pt x="237" y="110"/>
                    </a:lnTo>
                    <a:lnTo>
                      <a:pt x="237" y="102"/>
                    </a:lnTo>
                    <a:lnTo>
                      <a:pt x="271" y="93"/>
                    </a:lnTo>
                    <a:lnTo>
                      <a:pt x="314" y="93"/>
                    </a:lnTo>
                    <a:lnTo>
                      <a:pt x="322" y="85"/>
                    </a:lnTo>
                    <a:lnTo>
                      <a:pt x="348" y="85"/>
                    </a:lnTo>
                    <a:lnTo>
                      <a:pt x="365" y="85"/>
                    </a:lnTo>
                    <a:lnTo>
                      <a:pt x="407" y="77"/>
                    </a:lnTo>
                    <a:lnTo>
                      <a:pt x="441" y="68"/>
                    </a:lnTo>
                    <a:lnTo>
                      <a:pt x="458" y="68"/>
                    </a:lnTo>
                    <a:lnTo>
                      <a:pt x="484" y="60"/>
                    </a:lnTo>
                    <a:lnTo>
                      <a:pt x="492" y="60"/>
                    </a:lnTo>
                    <a:lnTo>
                      <a:pt x="526" y="60"/>
                    </a:lnTo>
                    <a:lnTo>
                      <a:pt x="535" y="51"/>
                    </a:lnTo>
                    <a:lnTo>
                      <a:pt x="569" y="51"/>
                    </a:lnTo>
                    <a:lnTo>
                      <a:pt x="577" y="51"/>
                    </a:lnTo>
                    <a:lnTo>
                      <a:pt x="603" y="43"/>
                    </a:lnTo>
                    <a:lnTo>
                      <a:pt x="620" y="34"/>
                    </a:lnTo>
                    <a:lnTo>
                      <a:pt x="637" y="34"/>
                    </a:lnTo>
                    <a:lnTo>
                      <a:pt x="679" y="26"/>
                    </a:lnTo>
                    <a:lnTo>
                      <a:pt x="696" y="26"/>
                    </a:lnTo>
                    <a:lnTo>
                      <a:pt x="722" y="17"/>
                    </a:lnTo>
                    <a:lnTo>
                      <a:pt x="756" y="9"/>
                    </a:lnTo>
                    <a:lnTo>
                      <a:pt x="764" y="9"/>
                    </a:lnTo>
                    <a:lnTo>
                      <a:pt x="781" y="9"/>
                    </a:lnTo>
                    <a:lnTo>
                      <a:pt x="798" y="0"/>
                    </a:lnTo>
                    <a:lnTo>
                      <a:pt x="807" y="0"/>
                    </a:lnTo>
                    <a:lnTo>
                      <a:pt x="807" y="9"/>
                    </a:lnTo>
                    <a:lnTo>
                      <a:pt x="815" y="17"/>
                    </a:lnTo>
                    <a:lnTo>
                      <a:pt x="823" y="26"/>
                    </a:lnTo>
                    <a:lnTo>
                      <a:pt x="823" y="17"/>
                    </a:lnTo>
                    <a:lnTo>
                      <a:pt x="823" y="26"/>
                    </a:lnTo>
                    <a:lnTo>
                      <a:pt x="840" y="51"/>
                    </a:lnTo>
                    <a:lnTo>
                      <a:pt x="840" y="60"/>
                    </a:lnTo>
                    <a:lnTo>
                      <a:pt x="840" y="51"/>
                    </a:lnTo>
                    <a:lnTo>
                      <a:pt x="832" y="34"/>
                    </a:lnTo>
                    <a:lnTo>
                      <a:pt x="823" y="34"/>
                    </a:lnTo>
                    <a:lnTo>
                      <a:pt x="815" y="26"/>
                    </a:lnTo>
                    <a:lnTo>
                      <a:pt x="823" y="43"/>
                    </a:lnTo>
                    <a:lnTo>
                      <a:pt x="823" y="51"/>
                    </a:lnTo>
                    <a:lnTo>
                      <a:pt x="798" y="34"/>
                    </a:lnTo>
                    <a:lnTo>
                      <a:pt x="807" y="51"/>
                    </a:lnTo>
                    <a:lnTo>
                      <a:pt x="798" y="51"/>
                    </a:lnTo>
                    <a:lnTo>
                      <a:pt x="790" y="51"/>
                    </a:lnTo>
                    <a:lnTo>
                      <a:pt x="798" y="60"/>
                    </a:lnTo>
                    <a:lnTo>
                      <a:pt x="773" y="68"/>
                    </a:lnTo>
                    <a:lnTo>
                      <a:pt x="781" y="68"/>
                    </a:lnTo>
                    <a:lnTo>
                      <a:pt x="773" y="77"/>
                    </a:lnTo>
                    <a:lnTo>
                      <a:pt x="764" y="77"/>
                    </a:lnTo>
                    <a:lnTo>
                      <a:pt x="756" y="77"/>
                    </a:lnTo>
                    <a:lnTo>
                      <a:pt x="764" y="77"/>
                    </a:lnTo>
                    <a:lnTo>
                      <a:pt x="756" y="77"/>
                    </a:lnTo>
                    <a:lnTo>
                      <a:pt x="747" y="68"/>
                    </a:lnTo>
                    <a:lnTo>
                      <a:pt x="747" y="43"/>
                    </a:lnTo>
                    <a:lnTo>
                      <a:pt x="739" y="43"/>
                    </a:lnTo>
                    <a:lnTo>
                      <a:pt x="722" y="43"/>
                    </a:lnTo>
                    <a:lnTo>
                      <a:pt x="747" y="43"/>
                    </a:lnTo>
                    <a:lnTo>
                      <a:pt x="747" y="51"/>
                    </a:lnTo>
                    <a:lnTo>
                      <a:pt x="747" y="68"/>
                    </a:lnTo>
                    <a:lnTo>
                      <a:pt x="756" y="85"/>
                    </a:lnTo>
                    <a:lnTo>
                      <a:pt x="756" y="93"/>
                    </a:lnTo>
                    <a:lnTo>
                      <a:pt x="781" y="77"/>
                    </a:lnTo>
                    <a:lnTo>
                      <a:pt x="790" y="85"/>
                    </a:lnTo>
                    <a:lnTo>
                      <a:pt x="807" y="77"/>
                    </a:lnTo>
                    <a:lnTo>
                      <a:pt x="815" y="77"/>
                    </a:lnTo>
                    <a:lnTo>
                      <a:pt x="823" y="77"/>
                    </a:lnTo>
                    <a:lnTo>
                      <a:pt x="823" y="102"/>
                    </a:lnTo>
                    <a:lnTo>
                      <a:pt x="832" y="110"/>
                    </a:lnTo>
                    <a:lnTo>
                      <a:pt x="815" y="110"/>
                    </a:lnTo>
                    <a:lnTo>
                      <a:pt x="823" y="110"/>
                    </a:lnTo>
                    <a:lnTo>
                      <a:pt x="832" y="110"/>
                    </a:lnTo>
                    <a:lnTo>
                      <a:pt x="832" y="85"/>
                    </a:lnTo>
                    <a:lnTo>
                      <a:pt x="849" y="77"/>
                    </a:lnTo>
                    <a:lnTo>
                      <a:pt x="857" y="77"/>
                    </a:lnTo>
                    <a:lnTo>
                      <a:pt x="866" y="102"/>
                    </a:lnTo>
                    <a:lnTo>
                      <a:pt x="857" y="119"/>
                    </a:lnTo>
                    <a:lnTo>
                      <a:pt x="849" y="110"/>
                    </a:lnTo>
                    <a:lnTo>
                      <a:pt x="840" y="144"/>
                    </a:lnTo>
                    <a:lnTo>
                      <a:pt x="823" y="153"/>
                    </a:lnTo>
                    <a:lnTo>
                      <a:pt x="790" y="153"/>
                    </a:lnTo>
                    <a:lnTo>
                      <a:pt x="790" y="144"/>
                    </a:lnTo>
                    <a:lnTo>
                      <a:pt x="790" y="136"/>
                    </a:lnTo>
                    <a:lnTo>
                      <a:pt x="781" y="136"/>
                    </a:lnTo>
                    <a:lnTo>
                      <a:pt x="790" y="136"/>
                    </a:lnTo>
                    <a:lnTo>
                      <a:pt x="773" y="144"/>
                    </a:lnTo>
                    <a:lnTo>
                      <a:pt x="781" y="153"/>
                    </a:lnTo>
                    <a:lnTo>
                      <a:pt x="773" y="161"/>
                    </a:lnTo>
                    <a:lnTo>
                      <a:pt x="730" y="153"/>
                    </a:lnTo>
                    <a:lnTo>
                      <a:pt x="739" y="161"/>
                    </a:lnTo>
                    <a:lnTo>
                      <a:pt x="773" y="170"/>
                    </a:lnTo>
                    <a:lnTo>
                      <a:pt x="781" y="170"/>
                    </a:lnTo>
                    <a:lnTo>
                      <a:pt x="790" y="170"/>
                    </a:lnTo>
                    <a:lnTo>
                      <a:pt x="798" y="178"/>
                    </a:lnTo>
                    <a:lnTo>
                      <a:pt x="781" y="187"/>
                    </a:lnTo>
                    <a:lnTo>
                      <a:pt x="790" y="187"/>
                    </a:lnTo>
                    <a:lnTo>
                      <a:pt x="790" y="204"/>
                    </a:lnTo>
                    <a:lnTo>
                      <a:pt x="781" y="204"/>
                    </a:lnTo>
                    <a:lnTo>
                      <a:pt x="764" y="212"/>
                    </a:lnTo>
                    <a:lnTo>
                      <a:pt x="756" y="212"/>
                    </a:lnTo>
                    <a:lnTo>
                      <a:pt x="756" y="204"/>
                    </a:lnTo>
                    <a:lnTo>
                      <a:pt x="747" y="204"/>
                    </a:lnTo>
                    <a:lnTo>
                      <a:pt x="739" y="204"/>
                    </a:lnTo>
                    <a:lnTo>
                      <a:pt x="739" y="212"/>
                    </a:lnTo>
                    <a:lnTo>
                      <a:pt x="747" y="212"/>
                    </a:lnTo>
                    <a:lnTo>
                      <a:pt x="764" y="221"/>
                    </a:lnTo>
                    <a:lnTo>
                      <a:pt x="790" y="221"/>
                    </a:lnTo>
                    <a:lnTo>
                      <a:pt x="781" y="212"/>
                    </a:lnTo>
                    <a:lnTo>
                      <a:pt x="798" y="212"/>
                    </a:lnTo>
                    <a:lnTo>
                      <a:pt x="807" y="204"/>
                    </a:lnTo>
                    <a:lnTo>
                      <a:pt x="815" y="212"/>
                    </a:lnTo>
                    <a:lnTo>
                      <a:pt x="823" y="204"/>
                    </a:lnTo>
                    <a:lnTo>
                      <a:pt x="823" y="212"/>
                    </a:lnTo>
                    <a:lnTo>
                      <a:pt x="807" y="229"/>
                    </a:lnTo>
                    <a:lnTo>
                      <a:pt x="798" y="246"/>
                    </a:lnTo>
                    <a:lnTo>
                      <a:pt x="756" y="254"/>
                    </a:lnTo>
                    <a:lnTo>
                      <a:pt x="739" y="246"/>
                    </a:lnTo>
                    <a:lnTo>
                      <a:pt x="747" y="263"/>
                    </a:lnTo>
                    <a:lnTo>
                      <a:pt x="713" y="297"/>
                    </a:lnTo>
                    <a:lnTo>
                      <a:pt x="705" y="305"/>
                    </a:lnTo>
                    <a:lnTo>
                      <a:pt x="705" y="297"/>
                    </a:lnTo>
                    <a:lnTo>
                      <a:pt x="705" y="305"/>
                    </a:lnTo>
                    <a:lnTo>
                      <a:pt x="688" y="322"/>
                    </a:lnTo>
                    <a:lnTo>
                      <a:pt x="679" y="339"/>
                    </a:lnTo>
                    <a:lnTo>
                      <a:pt x="679" y="356"/>
                    </a:lnTo>
                    <a:lnTo>
                      <a:pt x="671" y="339"/>
                    </a:lnTo>
                    <a:lnTo>
                      <a:pt x="679" y="365"/>
                    </a:lnTo>
                    <a:lnTo>
                      <a:pt x="671" y="373"/>
                    </a:lnTo>
                    <a:lnTo>
                      <a:pt x="611" y="390"/>
                    </a:lnTo>
                    <a:lnTo>
                      <a:pt x="603" y="382"/>
                    </a:lnTo>
                    <a:lnTo>
                      <a:pt x="552" y="348"/>
                    </a:lnTo>
                    <a:lnTo>
                      <a:pt x="509" y="314"/>
                    </a:lnTo>
                    <a:lnTo>
                      <a:pt x="484" y="297"/>
                    </a:lnTo>
                    <a:lnTo>
                      <a:pt x="475" y="297"/>
                    </a:lnTo>
                    <a:lnTo>
                      <a:pt x="458" y="297"/>
                    </a:lnTo>
                    <a:lnTo>
                      <a:pt x="416" y="305"/>
                    </a:lnTo>
                    <a:lnTo>
                      <a:pt x="390" y="305"/>
                    </a:lnTo>
                    <a:lnTo>
                      <a:pt x="365" y="314"/>
                    </a:lnTo>
                    <a:lnTo>
                      <a:pt x="365" y="297"/>
                    </a:lnTo>
                    <a:lnTo>
                      <a:pt x="356" y="288"/>
                    </a:lnTo>
                    <a:lnTo>
                      <a:pt x="348" y="280"/>
                    </a:lnTo>
                    <a:lnTo>
                      <a:pt x="331" y="288"/>
                    </a:lnTo>
                    <a:lnTo>
                      <a:pt x="331" y="280"/>
                    </a:lnTo>
                    <a:lnTo>
                      <a:pt x="331" y="271"/>
                    </a:lnTo>
                    <a:lnTo>
                      <a:pt x="305" y="271"/>
                    </a:lnTo>
                    <a:lnTo>
                      <a:pt x="297" y="271"/>
                    </a:lnTo>
                    <a:lnTo>
                      <a:pt x="254" y="280"/>
                    </a:lnTo>
                    <a:lnTo>
                      <a:pt x="246" y="280"/>
                    </a:lnTo>
                    <a:lnTo>
                      <a:pt x="237" y="280"/>
                    </a:lnTo>
                    <a:lnTo>
                      <a:pt x="212" y="288"/>
                    </a:lnTo>
                    <a:lnTo>
                      <a:pt x="204" y="288"/>
                    </a:lnTo>
                    <a:lnTo>
                      <a:pt x="195" y="288"/>
                    </a:lnTo>
                    <a:lnTo>
                      <a:pt x="187" y="288"/>
                    </a:lnTo>
                    <a:lnTo>
                      <a:pt x="178" y="297"/>
                    </a:lnTo>
                    <a:lnTo>
                      <a:pt x="170" y="297"/>
                    </a:lnTo>
                    <a:lnTo>
                      <a:pt x="161" y="305"/>
                    </a:lnTo>
                    <a:lnTo>
                      <a:pt x="153" y="305"/>
                    </a:lnTo>
                    <a:lnTo>
                      <a:pt x="144" y="314"/>
                    </a:lnTo>
                    <a:lnTo>
                      <a:pt x="136" y="322"/>
                    </a:lnTo>
                    <a:lnTo>
                      <a:pt x="119" y="322"/>
                    </a:lnTo>
                    <a:lnTo>
                      <a:pt x="76" y="331"/>
                    </a:lnTo>
                    <a:lnTo>
                      <a:pt x="34" y="339"/>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08" name="Freeform 307"/>
              <p:cNvSpPr>
                <a:spLocks/>
              </p:cNvSpPr>
              <p:nvPr/>
            </p:nvSpPr>
            <p:spPr bwMode="auto">
              <a:xfrm>
                <a:off x="4957" y="2258"/>
                <a:ext cx="16" cy="9"/>
              </a:xfrm>
              <a:custGeom>
                <a:avLst/>
                <a:gdLst>
                  <a:gd name="T0" fmla="*/ 0 w 16"/>
                  <a:gd name="T1" fmla="*/ 0 h 9"/>
                  <a:gd name="T2" fmla="*/ 8 w 16"/>
                  <a:gd name="T3" fmla="*/ 0 h 9"/>
                  <a:gd name="T4" fmla="*/ 16 w 16"/>
                  <a:gd name="T5" fmla="*/ 0 h 9"/>
                  <a:gd name="T6" fmla="*/ 16 w 16"/>
                  <a:gd name="T7" fmla="*/ 9 h 9"/>
                  <a:gd name="T8" fmla="*/ 8 w 16"/>
                  <a:gd name="T9" fmla="*/ 9 h 9"/>
                  <a:gd name="T10" fmla="*/ 8 w 16"/>
                  <a:gd name="T11" fmla="*/ 0 h 9"/>
                  <a:gd name="T12" fmla="*/ 0 w 16"/>
                  <a:gd name="T13" fmla="*/ 0 h 9"/>
                  <a:gd name="T14" fmla="*/ 0 60000 65536"/>
                  <a:gd name="T15" fmla="*/ 0 60000 65536"/>
                  <a:gd name="T16" fmla="*/ 0 60000 65536"/>
                  <a:gd name="T17" fmla="*/ 0 60000 65536"/>
                  <a:gd name="T18" fmla="*/ 0 60000 65536"/>
                  <a:gd name="T19" fmla="*/ 0 60000 65536"/>
                  <a:gd name="T20" fmla="*/ 0 60000 65536"/>
                  <a:gd name="T21" fmla="*/ 0 w 16"/>
                  <a:gd name="T22" fmla="*/ 0 h 9"/>
                  <a:gd name="T23" fmla="*/ 16 w 16"/>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9">
                    <a:moveTo>
                      <a:pt x="0" y="0"/>
                    </a:moveTo>
                    <a:lnTo>
                      <a:pt x="8" y="0"/>
                    </a:lnTo>
                    <a:lnTo>
                      <a:pt x="16" y="0"/>
                    </a:lnTo>
                    <a:lnTo>
                      <a:pt x="16" y="9"/>
                    </a:lnTo>
                    <a:lnTo>
                      <a:pt x="8" y="9"/>
                    </a:lnTo>
                    <a:lnTo>
                      <a:pt x="8" y="0"/>
                    </a:lnTo>
                    <a:lnTo>
                      <a:pt x="0" y="0"/>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09" name="Freeform 308"/>
              <p:cNvSpPr>
                <a:spLocks/>
              </p:cNvSpPr>
              <p:nvPr/>
            </p:nvSpPr>
            <p:spPr bwMode="auto">
              <a:xfrm>
                <a:off x="4973" y="2258"/>
                <a:ext cx="51" cy="85"/>
              </a:xfrm>
              <a:custGeom>
                <a:avLst/>
                <a:gdLst>
                  <a:gd name="T0" fmla="*/ 0 w 51"/>
                  <a:gd name="T1" fmla="*/ 0 h 85"/>
                  <a:gd name="T2" fmla="*/ 0 w 51"/>
                  <a:gd name="T3" fmla="*/ 0 h 85"/>
                  <a:gd name="T4" fmla="*/ 17 w 51"/>
                  <a:gd name="T5" fmla="*/ 34 h 85"/>
                  <a:gd name="T6" fmla="*/ 51 w 51"/>
                  <a:gd name="T7" fmla="*/ 85 h 85"/>
                  <a:gd name="T8" fmla="*/ 34 w 51"/>
                  <a:gd name="T9" fmla="*/ 60 h 85"/>
                  <a:gd name="T10" fmla="*/ 26 w 51"/>
                  <a:gd name="T11" fmla="*/ 60 h 85"/>
                  <a:gd name="T12" fmla="*/ 17 w 51"/>
                  <a:gd name="T13" fmla="*/ 34 h 85"/>
                  <a:gd name="T14" fmla="*/ 0 w 51"/>
                  <a:gd name="T15" fmla="*/ 0 h 85"/>
                  <a:gd name="T16" fmla="*/ 0 60000 65536"/>
                  <a:gd name="T17" fmla="*/ 0 60000 65536"/>
                  <a:gd name="T18" fmla="*/ 0 60000 65536"/>
                  <a:gd name="T19" fmla="*/ 0 60000 65536"/>
                  <a:gd name="T20" fmla="*/ 0 60000 65536"/>
                  <a:gd name="T21" fmla="*/ 0 60000 65536"/>
                  <a:gd name="T22" fmla="*/ 0 60000 65536"/>
                  <a:gd name="T23" fmla="*/ 0 60000 65536"/>
                  <a:gd name="T24" fmla="*/ 0 w 51"/>
                  <a:gd name="T25" fmla="*/ 0 h 85"/>
                  <a:gd name="T26" fmla="*/ 51 w 51"/>
                  <a:gd name="T27" fmla="*/ 85 h 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 h="85">
                    <a:moveTo>
                      <a:pt x="0" y="0"/>
                    </a:moveTo>
                    <a:lnTo>
                      <a:pt x="0" y="0"/>
                    </a:lnTo>
                    <a:lnTo>
                      <a:pt x="17" y="34"/>
                    </a:lnTo>
                    <a:lnTo>
                      <a:pt x="51" y="85"/>
                    </a:lnTo>
                    <a:lnTo>
                      <a:pt x="34" y="60"/>
                    </a:lnTo>
                    <a:lnTo>
                      <a:pt x="26" y="60"/>
                    </a:lnTo>
                    <a:lnTo>
                      <a:pt x="17" y="34"/>
                    </a:lnTo>
                    <a:lnTo>
                      <a:pt x="0" y="0"/>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10" name="Freeform 309"/>
              <p:cNvSpPr>
                <a:spLocks/>
              </p:cNvSpPr>
              <p:nvPr/>
            </p:nvSpPr>
            <p:spPr bwMode="auto">
              <a:xfrm>
                <a:off x="5024" y="2343"/>
                <a:ext cx="17" cy="85"/>
              </a:xfrm>
              <a:custGeom>
                <a:avLst/>
                <a:gdLst>
                  <a:gd name="T0" fmla="*/ 9 w 17"/>
                  <a:gd name="T1" fmla="*/ 17 h 85"/>
                  <a:gd name="T2" fmla="*/ 9 w 17"/>
                  <a:gd name="T3" fmla="*/ 0 h 85"/>
                  <a:gd name="T4" fmla="*/ 17 w 17"/>
                  <a:gd name="T5" fmla="*/ 17 h 85"/>
                  <a:gd name="T6" fmla="*/ 17 w 17"/>
                  <a:gd name="T7" fmla="*/ 68 h 85"/>
                  <a:gd name="T8" fmla="*/ 0 w 17"/>
                  <a:gd name="T9" fmla="*/ 85 h 85"/>
                  <a:gd name="T10" fmla="*/ 0 w 17"/>
                  <a:gd name="T11" fmla="*/ 76 h 85"/>
                  <a:gd name="T12" fmla="*/ 17 w 17"/>
                  <a:gd name="T13" fmla="*/ 68 h 85"/>
                  <a:gd name="T14" fmla="*/ 17 w 17"/>
                  <a:gd name="T15" fmla="*/ 25 h 85"/>
                  <a:gd name="T16" fmla="*/ 9 w 17"/>
                  <a:gd name="T17" fmla="*/ 17 h 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85"/>
                  <a:gd name="T29" fmla="*/ 17 w 17"/>
                  <a:gd name="T30" fmla="*/ 85 h 8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85">
                    <a:moveTo>
                      <a:pt x="9" y="17"/>
                    </a:moveTo>
                    <a:lnTo>
                      <a:pt x="9" y="0"/>
                    </a:lnTo>
                    <a:lnTo>
                      <a:pt x="17" y="17"/>
                    </a:lnTo>
                    <a:lnTo>
                      <a:pt x="17" y="68"/>
                    </a:lnTo>
                    <a:lnTo>
                      <a:pt x="0" y="85"/>
                    </a:lnTo>
                    <a:lnTo>
                      <a:pt x="0" y="76"/>
                    </a:lnTo>
                    <a:lnTo>
                      <a:pt x="17" y="68"/>
                    </a:lnTo>
                    <a:lnTo>
                      <a:pt x="17" y="25"/>
                    </a:lnTo>
                    <a:lnTo>
                      <a:pt x="9" y="17"/>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11" name="Freeform 310"/>
              <p:cNvSpPr>
                <a:spLocks/>
              </p:cNvSpPr>
              <p:nvPr/>
            </p:nvSpPr>
            <p:spPr bwMode="auto">
              <a:xfrm>
                <a:off x="4999" y="2428"/>
                <a:ext cx="25" cy="17"/>
              </a:xfrm>
              <a:custGeom>
                <a:avLst/>
                <a:gdLst>
                  <a:gd name="T0" fmla="*/ 0 w 25"/>
                  <a:gd name="T1" fmla="*/ 17 h 17"/>
                  <a:gd name="T2" fmla="*/ 0 w 25"/>
                  <a:gd name="T3" fmla="*/ 8 h 17"/>
                  <a:gd name="T4" fmla="*/ 17 w 25"/>
                  <a:gd name="T5" fmla="*/ 0 h 17"/>
                  <a:gd name="T6" fmla="*/ 25 w 25"/>
                  <a:gd name="T7" fmla="*/ 0 h 17"/>
                  <a:gd name="T8" fmla="*/ 17 w 25"/>
                  <a:gd name="T9" fmla="*/ 0 h 17"/>
                  <a:gd name="T10" fmla="*/ 8 w 25"/>
                  <a:gd name="T11" fmla="*/ 8 h 17"/>
                  <a:gd name="T12" fmla="*/ 0 w 25"/>
                  <a:gd name="T13" fmla="*/ 17 h 17"/>
                  <a:gd name="T14" fmla="*/ 0 w 25"/>
                  <a:gd name="T15" fmla="*/ 17 h 17"/>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17"/>
                  <a:gd name="T26" fmla="*/ 25 w 25"/>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17">
                    <a:moveTo>
                      <a:pt x="0" y="17"/>
                    </a:moveTo>
                    <a:lnTo>
                      <a:pt x="0" y="8"/>
                    </a:lnTo>
                    <a:lnTo>
                      <a:pt x="17" y="0"/>
                    </a:lnTo>
                    <a:lnTo>
                      <a:pt x="25" y="0"/>
                    </a:lnTo>
                    <a:lnTo>
                      <a:pt x="17" y="0"/>
                    </a:lnTo>
                    <a:lnTo>
                      <a:pt x="8" y="8"/>
                    </a:lnTo>
                    <a:lnTo>
                      <a:pt x="0" y="17"/>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12" name="Freeform 311"/>
              <p:cNvSpPr>
                <a:spLocks/>
              </p:cNvSpPr>
              <p:nvPr/>
            </p:nvSpPr>
            <p:spPr bwMode="auto">
              <a:xfrm>
                <a:off x="4957" y="2479"/>
                <a:ext cx="16" cy="42"/>
              </a:xfrm>
              <a:custGeom>
                <a:avLst/>
                <a:gdLst>
                  <a:gd name="T0" fmla="*/ 0 w 16"/>
                  <a:gd name="T1" fmla="*/ 42 h 42"/>
                  <a:gd name="T2" fmla="*/ 0 w 16"/>
                  <a:gd name="T3" fmla="*/ 33 h 42"/>
                  <a:gd name="T4" fmla="*/ 0 w 16"/>
                  <a:gd name="T5" fmla="*/ 33 h 42"/>
                  <a:gd name="T6" fmla="*/ 8 w 16"/>
                  <a:gd name="T7" fmla="*/ 25 h 42"/>
                  <a:gd name="T8" fmla="*/ 8 w 16"/>
                  <a:gd name="T9" fmla="*/ 17 h 42"/>
                  <a:gd name="T10" fmla="*/ 16 w 16"/>
                  <a:gd name="T11" fmla="*/ 8 h 42"/>
                  <a:gd name="T12" fmla="*/ 16 w 16"/>
                  <a:gd name="T13" fmla="*/ 0 h 42"/>
                  <a:gd name="T14" fmla="*/ 8 w 16"/>
                  <a:gd name="T15" fmla="*/ 25 h 42"/>
                  <a:gd name="T16" fmla="*/ 0 w 16"/>
                  <a:gd name="T17" fmla="*/ 42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42"/>
                  <a:gd name="T29" fmla="*/ 16 w 16"/>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42">
                    <a:moveTo>
                      <a:pt x="0" y="42"/>
                    </a:moveTo>
                    <a:lnTo>
                      <a:pt x="0" y="33"/>
                    </a:lnTo>
                    <a:lnTo>
                      <a:pt x="8" y="25"/>
                    </a:lnTo>
                    <a:lnTo>
                      <a:pt x="8" y="17"/>
                    </a:lnTo>
                    <a:lnTo>
                      <a:pt x="16" y="8"/>
                    </a:lnTo>
                    <a:lnTo>
                      <a:pt x="16" y="0"/>
                    </a:lnTo>
                    <a:lnTo>
                      <a:pt x="8" y="25"/>
                    </a:lnTo>
                    <a:lnTo>
                      <a:pt x="0" y="42"/>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13" name="Freeform 312"/>
              <p:cNvSpPr>
                <a:spLocks/>
              </p:cNvSpPr>
              <p:nvPr/>
            </p:nvSpPr>
            <p:spPr bwMode="auto">
              <a:xfrm>
                <a:off x="3521" y="2351"/>
                <a:ext cx="866" cy="306"/>
              </a:xfrm>
              <a:custGeom>
                <a:avLst/>
                <a:gdLst>
                  <a:gd name="T0" fmla="*/ 654 w 866"/>
                  <a:gd name="T1" fmla="*/ 204 h 306"/>
                  <a:gd name="T2" fmla="*/ 637 w 866"/>
                  <a:gd name="T3" fmla="*/ 212 h 306"/>
                  <a:gd name="T4" fmla="*/ 595 w 866"/>
                  <a:gd name="T5" fmla="*/ 255 h 306"/>
                  <a:gd name="T6" fmla="*/ 561 w 866"/>
                  <a:gd name="T7" fmla="*/ 255 h 306"/>
                  <a:gd name="T8" fmla="*/ 493 w 866"/>
                  <a:gd name="T9" fmla="*/ 263 h 306"/>
                  <a:gd name="T10" fmla="*/ 374 w 866"/>
                  <a:gd name="T11" fmla="*/ 272 h 306"/>
                  <a:gd name="T12" fmla="*/ 280 w 866"/>
                  <a:gd name="T13" fmla="*/ 280 h 306"/>
                  <a:gd name="T14" fmla="*/ 204 w 866"/>
                  <a:gd name="T15" fmla="*/ 289 h 306"/>
                  <a:gd name="T16" fmla="*/ 136 w 866"/>
                  <a:gd name="T17" fmla="*/ 297 h 306"/>
                  <a:gd name="T18" fmla="*/ 68 w 866"/>
                  <a:gd name="T19" fmla="*/ 297 h 306"/>
                  <a:gd name="T20" fmla="*/ 17 w 866"/>
                  <a:gd name="T21" fmla="*/ 289 h 306"/>
                  <a:gd name="T22" fmla="*/ 26 w 866"/>
                  <a:gd name="T23" fmla="*/ 289 h 306"/>
                  <a:gd name="T24" fmla="*/ 26 w 866"/>
                  <a:gd name="T25" fmla="*/ 272 h 306"/>
                  <a:gd name="T26" fmla="*/ 17 w 866"/>
                  <a:gd name="T27" fmla="*/ 263 h 306"/>
                  <a:gd name="T28" fmla="*/ 17 w 866"/>
                  <a:gd name="T29" fmla="*/ 255 h 306"/>
                  <a:gd name="T30" fmla="*/ 17 w 866"/>
                  <a:gd name="T31" fmla="*/ 246 h 306"/>
                  <a:gd name="T32" fmla="*/ 17 w 866"/>
                  <a:gd name="T33" fmla="*/ 246 h 306"/>
                  <a:gd name="T34" fmla="*/ 26 w 866"/>
                  <a:gd name="T35" fmla="*/ 238 h 306"/>
                  <a:gd name="T36" fmla="*/ 34 w 866"/>
                  <a:gd name="T37" fmla="*/ 246 h 306"/>
                  <a:gd name="T38" fmla="*/ 34 w 866"/>
                  <a:gd name="T39" fmla="*/ 229 h 306"/>
                  <a:gd name="T40" fmla="*/ 43 w 866"/>
                  <a:gd name="T41" fmla="*/ 229 h 306"/>
                  <a:gd name="T42" fmla="*/ 43 w 866"/>
                  <a:gd name="T43" fmla="*/ 221 h 306"/>
                  <a:gd name="T44" fmla="*/ 43 w 866"/>
                  <a:gd name="T45" fmla="*/ 212 h 306"/>
                  <a:gd name="T46" fmla="*/ 34 w 866"/>
                  <a:gd name="T47" fmla="*/ 204 h 306"/>
                  <a:gd name="T48" fmla="*/ 51 w 866"/>
                  <a:gd name="T49" fmla="*/ 195 h 306"/>
                  <a:gd name="T50" fmla="*/ 60 w 866"/>
                  <a:gd name="T51" fmla="*/ 187 h 306"/>
                  <a:gd name="T52" fmla="*/ 51 w 866"/>
                  <a:gd name="T53" fmla="*/ 178 h 306"/>
                  <a:gd name="T54" fmla="*/ 68 w 866"/>
                  <a:gd name="T55" fmla="*/ 178 h 306"/>
                  <a:gd name="T56" fmla="*/ 60 w 866"/>
                  <a:gd name="T57" fmla="*/ 170 h 306"/>
                  <a:gd name="T58" fmla="*/ 68 w 866"/>
                  <a:gd name="T59" fmla="*/ 153 h 306"/>
                  <a:gd name="T60" fmla="*/ 60 w 866"/>
                  <a:gd name="T61" fmla="*/ 136 h 306"/>
                  <a:gd name="T62" fmla="*/ 68 w 866"/>
                  <a:gd name="T63" fmla="*/ 136 h 306"/>
                  <a:gd name="T64" fmla="*/ 68 w 866"/>
                  <a:gd name="T65" fmla="*/ 128 h 306"/>
                  <a:gd name="T66" fmla="*/ 68 w 866"/>
                  <a:gd name="T67" fmla="*/ 111 h 306"/>
                  <a:gd name="T68" fmla="*/ 77 w 866"/>
                  <a:gd name="T69" fmla="*/ 111 h 306"/>
                  <a:gd name="T70" fmla="*/ 85 w 866"/>
                  <a:gd name="T71" fmla="*/ 102 h 306"/>
                  <a:gd name="T72" fmla="*/ 179 w 866"/>
                  <a:gd name="T73" fmla="*/ 94 h 306"/>
                  <a:gd name="T74" fmla="*/ 221 w 866"/>
                  <a:gd name="T75" fmla="*/ 85 h 306"/>
                  <a:gd name="T76" fmla="*/ 255 w 866"/>
                  <a:gd name="T77" fmla="*/ 68 h 306"/>
                  <a:gd name="T78" fmla="*/ 323 w 866"/>
                  <a:gd name="T79" fmla="*/ 68 h 306"/>
                  <a:gd name="T80" fmla="*/ 408 w 866"/>
                  <a:gd name="T81" fmla="*/ 60 h 306"/>
                  <a:gd name="T82" fmla="*/ 501 w 866"/>
                  <a:gd name="T83" fmla="*/ 51 h 306"/>
                  <a:gd name="T84" fmla="*/ 552 w 866"/>
                  <a:gd name="T85" fmla="*/ 43 h 306"/>
                  <a:gd name="T86" fmla="*/ 637 w 866"/>
                  <a:gd name="T87" fmla="*/ 34 h 306"/>
                  <a:gd name="T88" fmla="*/ 705 w 866"/>
                  <a:gd name="T89" fmla="*/ 26 h 306"/>
                  <a:gd name="T90" fmla="*/ 748 w 866"/>
                  <a:gd name="T91" fmla="*/ 26 h 306"/>
                  <a:gd name="T92" fmla="*/ 816 w 866"/>
                  <a:gd name="T93" fmla="*/ 9 h 306"/>
                  <a:gd name="T94" fmla="*/ 866 w 866"/>
                  <a:gd name="T95" fmla="*/ 0 h 306"/>
                  <a:gd name="T96" fmla="*/ 866 w 866"/>
                  <a:gd name="T97" fmla="*/ 34 h 306"/>
                  <a:gd name="T98" fmla="*/ 858 w 866"/>
                  <a:gd name="T99" fmla="*/ 43 h 306"/>
                  <a:gd name="T100" fmla="*/ 833 w 866"/>
                  <a:gd name="T101" fmla="*/ 77 h 306"/>
                  <a:gd name="T102" fmla="*/ 816 w 866"/>
                  <a:gd name="T103" fmla="*/ 77 h 306"/>
                  <a:gd name="T104" fmla="*/ 799 w 866"/>
                  <a:gd name="T105" fmla="*/ 94 h 306"/>
                  <a:gd name="T106" fmla="*/ 782 w 866"/>
                  <a:gd name="T107" fmla="*/ 94 h 306"/>
                  <a:gd name="T108" fmla="*/ 782 w 866"/>
                  <a:gd name="T109" fmla="*/ 85 h 306"/>
                  <a:gd name="T110" fmla="*/ 765 w 866"/>
                  <a:gd name="T111" fmla="*/ 111 h 306"/>
                  <a:gd name="T112" fmla="*/ 756 w 866"/>
                  <a:gd name="T113" fmla="*/ 119 h 306"/>
                  <a:gd name="T114" fmla="*/ 739 w 866"/>
                  <a:gd name="T115" fmla="*/ 136 h 306"/>
                  <a:gd name="T116" fmla="*/ 722 w 866"/>
                  <a:gd name="T117" fmla="*/ 145 h 306"/>
                  <a:gd name="T118" fmla="*/ 714 w 866"/>
                  <a:gd name="T119" fmla="*/ 153 h 306"/>
                  <a:gd name="T120" fmla="*/ 688 w 866"/>
                  <a:gd name="T121" fmla="*/ 161 h 306"/>
                  <a:gd name="T122" fmla="*/ 663 w 866"/>
                  <a:gd name="T123" fmla="*/ 178 h 30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66"/>
                  <a:gd name="T187" fmla="*/ 0 h 306"/>
                  <a:gd name="T188" fmla="*/ 866 w 866"/>
                  <a:gd name="T189" fmla="*/ 306 h 30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66" h="306">
                    <a:moveTo>
                      <a:pt x="654" y="187"/>
                    </a:moveTo>
                    <a:lnTo>
                      <a:pt x="654" y="187"/>
                    </a:lnTo>
                    <a:lnTo>
                      <a:pt x="654" y="195"/>
                    </a:lnTo>
                    <a:lnTo>
                      <a:pt x="654" y="204"/>
                    </a:lnTo>
                    <a:lnTo>
                      <a:pt x="646" y="204"/>
                    </a:lnTo>
                    <a:lnTo>
                      <a:pt x="646" y="212"/>
                    </a:lnTo>
                    <a:lnTo>
                      <a:pt x="637" y="212"/>
                    </a:lnTo>
                    <a:lnTo>
                      <a:pt x="629" y="212"/>
                    </a:lnTo>
                    <a:lnTo>
                      <a:pt x="629" y="221"/>
                    </a:lnTo>
                    <a:lnTo>
                      <a:pt x="629" y="246"/>
                    </a:lnTo>
                    <a:lnTo>
                      <a:pt x="595" y="255"/>
                    </a:lnTo>
                    <a:lnTo>
                      <a:pt x="578" y="255"/>
                    </a:lnTo>
                    <a:lnTo>
                      <a:pt x="561" y="255"/>
                    </a:lnTo>
                    <a:lnTo>
                      <a:pt x="527" y="263"/>
                    </a:lnTo>
                    <a:lnTo>
                      <a:pt x="518" y="263"/>
                    </a:lnTo>
                    <a:lnTo>
                      <a:pt x="510" y="263"/>
                    </a:lnTo>
                    <a:lnTo>
                      <a:pt x="493" y="263"/>
                    </a:lnTo>
                    <a:lnTo>
                      <a:pt x="467" y="263"/>
                    </a:lnTo>
                    <a:lnTo>
                      <a:pt x="416" y="272"/>
                    </a:lnTo>
                    <a:lnTo>
                      <a:pt x="374" y="272"/>
                    </a:lnTo>
                    <a:lnTo>
                      <a:pt x="365" y="272"/>
                    </a:lnTo>
                    <a:lnTo>
                      <a:pt x="323" y="280"/>
                    </a:lnTo>
                    <a:lnTo>
                      <a:pt x="280" y="280"/>
                    </a:lnTo>
                    <a:lnTo>
                      <a:pt x="247" y="280"/>
                    </a:lnTo>
                    <a:lnTo>
                      <a:pt x="221" y="289"/>
                    </a:lnTo>
                    <a:lnTo>
                      <a:pt x="204" y="289"/>
                    </a:lnTo>
                    <a:lnTo>
                      <a:pt x="162" y="289"/>
                    </a:lnTo>
                    <a:lnTo>
                      <a:pt x="136" y="297"/>
                    </a:lnTo>
                    <a:lnTo>
                      <a:pt x="119" y="297"/>
                    </a:lnTo>
                    <a:lnTo>
                      <a:pt x="102" y="297"/>
                    </a:lnTo>
                    <a:lnTo>
                      <a:pt x="68" y="297"/>
                    </a:lnTo>
                    <a:lnTo>
                      <a:pt x="0" y="306"/>
                    </a:lnTo>
                    <a:lnTo>
                      <a:pt x="0" y="297"/>
                    </a:lnTo>
                    <a:lnTo>
                      <a:pt x="17" y="297"/>
                    </a:lnTo>
                    <a:lnTo>
                      <a:pt x="17" y="289"/>
                    </a:lnTo>
                    <a:lnTo>
                      <a:pt x="17" y="280"/>
                    </a:lnTo>
                    <a:lnTo>
                      <a:pt x="26" y="289"/>
                    </a:lnTo>
                    <a:lnTo>
                      <a:pt x="26" y="280"/>
                    </a:lnTo>
                    <a:lnTo>
                      <a:pt x="26" y="272"/>
                    </a:lnTo>
                    <a:lnTo>
                      <a:pt x="17" y="272"/>
                    </a:lnTo>
                    <a:lnTo>
                      <a:pt x="17" y="263"/>
                    </a:lnTo>
                    <a:lnTo>
                      <a:pt x="26" y="255"/>
                    </a:lnTo>
                    <a:lnTo>
                      <a:pt x="17" y="255"/>
                    </a:lnTo>
                    <a:lnTo>
                      <a:pt x="26" y="255"/>
                    </a:lnTo>
                    <a:lnTo>
                      <a:pt x="26" y="246"/>
                    </a:lnTo>
                    <a:lnTo>
                      <a:pt x="17" y="246"/>
                    </a:lnTo>
                    <a:lnTo>
                      <a:pt x="17" y="255"/>
                    </a:lnTo>
                    <a:lnTo>
                      <a:pt x="17" y="246"/>
                    </a:lnTo>
                    <a:lnTo>
                      <a:pt x="17" y="238"/>
                    </a:lnTo>
                    <a:lnTo>
                      <a:pt x="26" y="238"/>
                    </a:lnTo>
                    <a:lnTo>
                      <a:pt x="26" y="246"/>
                    </a:lnTo>
                    <a:lnTo>
                      <a:pt x="34" y="246"/>
                    </a:lnTo>
                    <a:lnTo>
                      <a:pt x="26" y="238"/>
                    </a:lnTo>
                    <a:lnTo>
                      <a:pt x="26" y="229"/>
                    </a:lnTo>
                    <a:lnTo>
                      <a:pt x="34" y="229"/>
                    </a:lnTo>
                    <a:lnTo>
                      <a:pt x="43" y="229"/>
                    </a:lnTo>
                    <a:lnTo>
                      <a:pt x="34" y="229"/>
                    </a:lnTo>
                    <a:lnTo>
                      <a:pt x="34" y="221"/>
                    </a:lnTo>
                    <a:lnTo>
                      <a:pt x="43" y="221"/>
                    </a:lnTo>
                    <a:lnTo>
                      <a:pt x="43" y="212"/>
                    </a:lnTo>
                    <a:lnTo>
                      <a:pt x="34" y="212"/>
                    </a:lnTo>
                    <a:lnTo>
                      <a:pt x="34" y="204"/>
                    </a:lnTo>
                    <a:lnTo>
                      <a:pt x="43" y="204"/>
                    </a:lnTo>
                    <a:lnTo>
                      <a:pt x="51" y="204"/>
                    </a:lnTo>
                    <a:lnTo>
                      <a:pt x="51" y="195"/>
                    </a:lnTo>
                    <a:lnTo>
                      <a:pt x="60" y="195"/>
                    </a:lnTo>
                    <a:lnTo>
                      <a:pt x="60" y="187"/>
                    </a:lnTo>
                    <a:lnTo>
                      <a:pt x="51" y="187"/>
                    </a:lnTo>
                    <a:lnTo>
                      <a:pt x="51" y="178"/>
                    </a:lnTo>
                    <a:lnTo>
                      <a:pt x="60" y="178"/>
                    </a:lnTo>
                    <a:lnTo>
                      <a:pt x="60" y="187"/>
                    </a:lnTo>
                    <a:lnTo>
                      <a:pt x="68" y="178"/>
                    </a:lnTo>
                    <a:lnTo>
                      <a:pt x="60" y="178"/>
                    </a:lnTo>
                    <a:lnTo>
                      <a:pt x="51" y="170"/>
                    </a:lnTo>
                    <a:lnTo>
                      <a:pt x="60" y="170"/>
                    </a:lnTo>
                    <a:lnTo>
                      <a:pt x="60" y="161"/>
                    </a:lnTo>
                    <a:lnTo>
                      <a:pt x="68" y="153"/>
                    </a:lnTo>
                    <a:lnTo>
                      <a:pt x="68" y="145"/>
                    </a:lnTo>
                    <a:lnTo>
                      <a:pt x="60" y="145"/>
                    </a:lnTo>
                    <a:lnTo>
                      <a:pt x="60" y="136"/>
                    </a:lnTo>
                    <a:lnTo>
                      <a:pt x="68" y="136"/>
                    </a:lnTo>
                    <a:lnTo>
                      <a:pt x="68" y="128"/>
                    </a:lnTo>
                    <a:lnTo>
                      <a:pt x="60" y="128"/>
                    </a:lnTo>
                    <a:lnTo>
                      <a:pt x="68" y="128"/>
                    </a:lnTo>
                    <a:lnTo>
                      <a:pt x="77" y="119"/>
                    </a:lnTo>
                    <a:lnTo>
                      <a:pt x="68" y="111"/>
                    </a:lnTo>
                    <a:lnTo>
                      <a:pt x="68" y="102"/>
                    </a:lnTo>
                    <a:lnTo>
                      <a:pt x="77" y="102"/>
                    </a:lnTo>
                    <a:lnTo>
                      <a:pt x="77" y="111"/>
                    </a:lnTo>
                    <a:lnTo>
                      <a:pt x="85" y="102"/>
                    </a:lnTo>
                    <a:lnTo>
                      <a:pt x="145" y="102"/>
                    </a:lnTo>
                    <a:lnTo>
                      <a:pt x="179" y="94"/>
                    </a:lnTo>
                    <a:lnTo>
                      <a:pt x="221" y="94"/>
                    </a:lnTo>
                    <a:lnTo>
                      <a:pt x="221" y="85"/>
                    </a:lnTo>
                    <a:lnTo>
                      <a:pt x="221" y="68"/>
                    </a:lnTo>
                    <a:lnTo>
                      <a:pt x="238" y="68"/>
                    </a:lnTo>
                    <a:lnTo>
                      <a:pt x="238" y="77"/>
                    </a:lnTo>
                    <a:lnTo>
                      <a:pt x="255" y="68"/>
                    </a:lnTo>
                    <a:lnTo>
                      <a:pt x="263" y="68"/>
                    </a:lnTo>
                    <a:lnTo>
                      <a:pt x="289" y="68"/>
                    </a:lnTo>
                    <a:lnTo>
                      <a:pt x="314" y="68"/>
                    </a:lnTo>
                    <a:lnTo>
                      <a:pt x="323" y="68"/>
                    </a:lnTo>
                    <a:lnTo>
                      <a:pt x="348" y="60"/>
                    </a:lnTo>
                    <a:lnTo>
                      <a:pt x="374" y="60"/>
                    </a:lnTo>
                    <a:lnTo>
                      <a:pt x="382" y="60"/>
                    </a:lnTo>
                    <a:lnTo>
                      <a:pt x="408" y="60"/>
                    </a:lnTo>
                    <a:lnTo>
                      <a:pt x="433" y="60"/>
                    </a:lnTo>
                    <a:lnTo>
                      <a:pt x="450" y="51"/>
                    </a:lnTo>
                    <a:lnTo>
                      <a:pt x="484" y="51"/>
                    </a:lnTo>
                    <a:lnTo>
                      <a:pt x="501" y="51"/>
                    </a:lnTo>
                    <a:lnTo>
                      <a:pt x="527" y="43"/>
                    </a:lnTo>
                    <a:lnTo>
                      <a:pt x="552" y="43"/>
                    </a:lnTo>
                    <a:lnTo>
                      <a:pt x="603" y="43"/>
                    </a:lnTo>
                    <a:lnTo>
                      <a:pt x="629" y="34"/>
                    </a:lnTo>
                    <a:lnTo>
                      <a:pt x="637" y="34"/>
                    </a:lnTo>
                    <a:lnTo>
                      <a:pt x="663" y="34"/>
                    </a:lnTo>
                    <a:lnTo>
                      <a:pt x="688" y="34"/>
                    </a:lnTo>
                    <a:lnTo>
                      <a:pt x="705" y="26"/>
                    </a:lnTo>
                    <a:lnTo>
                      <a:pt x="714" y="26"/>
                    </a:lnTo>
                    <a:lnTo>
                      <a:pt x="739" y="26"/>
                    </a:lnTo>
                    <a:lnTo>
                      <a:pt x="748" y="26"/>
                    </a:lnTo>
                    <a:lnTo>
                      <a:pt x="773" y="17"/>
                    </a:lnTo>
                    <a:lnTo>
                      <a:pt x="807" y="17"/>
                    </a:lnTo>
                    <a:lnTo>
                      <a:pt x="816" y="17"/>
                    </a:lnTo>
                    <a:lnTo>
                      <a:pt x="816" y="9"/>
                    </a:lnTo>
                    <a:lnTo>
                      <a:pt x="841" y="9"/>
                    </a:lnTo>
                    <a:lnTo>
                      <a:pt x="850" y="9"/>
                    </a:lnTo>
                    <a:lnTo>
                      <a:pt x="866" y="0"/>
                    </a:lnTo>
                    <a:lnTo>
                      <a:pt x="866" y="9"/>
                    </a:lnTo>
                    <a:lnTo>
                      <a:pt x="866" y="17"/>
                    </a:lnTo>
                    <a:lnTo>
                      <a:pt x="866" y="34"/>
                    </a:lnTo>
                    <a:lnTo>
                      <a:pt x="866" y="43"/>
                    </a:lnTo>
                    <a:lnTo>
                      <a:pt x="858" y="43"/>
                    </a:lnTo>
                    <a:lnTo>
                      <a:pt x="850" y="51"/>
                    </a:lnTo>
                    <a:lnTo>
                      <a:pt x="841" y="68"/>
                    </a:lnTo>
                    <a:lnTo>
                      <a:pt x="833" y="77"/>
                    </a:lnTo>
                    <a:lnTo>
                      <a:pt x="824" y="68"/>
                    </a:lnTo>
                    <a:lnTo>
                      <a:pt x="816" y="77"/>
                    </a:lnTo>
                    <a:lnTo>
                      <a:pt x="807" y="77"/>
                    </a:lnTo>
                    <a:lnTo>
                      <a:pt x="807" y="85"/>
                    </a:lnTo>
                    <a:lnTo>
                      <a:pt x="799" y="94"/>
                    </a:lnTo>
                    <a:lnTo>
                      <a:pt x="790" y="102"/>
                    </a:lnTo>
                    <a:lnTo>
                      <a:pt x="782" y="94"/>
                    </a:lnTo>
                    <a:lnTo>
                      <a:pt x="782" y="85"/>
                    </a:lnTo>
                    <a:lnTo>
                      <a:pt x="765" y="94"/>
                    </a:lnTo>
                    <a:lnTo>
                      <a:pt x="765" y="102"/>
                    </a:lnTo>
                    <a:lnTo>
                      <a:pt x="765" y="111"/>
                    </a:lnTo>
                    <a:lnTo>
                      <a:pt x="756" y="102"/>
                    </a:lnTo>
                    <a:lnTo>
                      <a:pt x="756" y="111"/>
                    </a:lnTo>
                    <a:lnTo>
                      <a:pt x="756" y="119"/>
                    </a:lnTo>
                    <a:lnTo>
                      <a:pt x="756" y="128"/>
                    </a:lnTo>
                    <a:lnTo>
                      <a:pt x="748" y="128"/>
                    </a:lnTo>
                    <a:lnTo>
                      <a:pt x="739" y="128"/>
                    </a:lnTo>
                    <a:lnTo>
                      <a:pt x="739" y="136"/>
                    </a:lnTo>
                    <a:lnTo>
                      <a:pt x="731" y="136"/>
                    </a:lnTo>
                    <a:lnTo>
                      <a:pt x="722" y="136"/>
                    </a:lnTo>
                    <a:lnTo>
                      <a:pt x="722" y="145"/>
                    </a:lnTo>
                    <a:lnTo>
                      <a:pt x="714" y="153"/>
                    </a:lnTo>
                    <a:lnTo>
                      <a:pt x="705" y="161"/>
                    </a:lnTo>
                    <a:lnTo>
                      <a:pt x="697" y="161"/>
                    </a:lnTo>
                    <a:lnTo>
                      <a:pt x="688" y="161"/>
                    </a:lnTo>
                    <a:lnTo>
                      <a:pt x="680" y="161"/>
                    </a:lnTo>
                    <a:lnTo>
                      <a:pt x="671" y="170"/>
                    </a:lnTo>
                    <a:lnTo>
                      <a:pt x="663" y="178"/>
                    </a:lnTo>
                    <a:lnTo>
                      <a:pt x="654" y="187"/>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14" name="Freeform 313"/>
              <p:cNvSpPr>
                <a:spLocks/>
              </p:cNvSpPr>
              <p:nvPr/>
            </p:nvSpPr>
            <p:spPr bwMode="auto">
              <a:xfrm>
                <a:off x="1780" y="2453"/>
                <a:ext cx="1427" cy="1390"/>
              </a:xfrm>
              <a:custGeom>
                <a:avLst/>
                <a:gdLst>
                  <a:gd name="T0" fmla="*/ 68 w 1427"/>
                  <a:gd name="T1" fmla="*/ 551 h 1390"/>
                  <a:gd name="T2" fmla="*/ 408 w 1427"/>
                  <a:gd name="T3" fmla="*/ 348 h 1390"/>
                  <a:gd name="T4" fmla="*/ 629 w 1427"/>
                  <a:gd name="T5" fmla="*/ 17 h 1390"/>
                  <a:gd name="T6" fmla="*/ 731 w 1427"/>
                  <a:gd name="T7" fmla="*/ 263 h 1390"/>
                  <a:gd name="T8" fmla="*/ 782 w 1427"/>
                  <a:gd name="T9" fmla="*/ 288 h 1390"/>
                  <a:gd name="T10" fmla="*/ 815 w 1427"/>
                  <a:gd name="T11" fmla="*/ 314 h 1390"/>
                  <a:gd name="T12" fmla="*/ 875 w 1427"/>
                  <a:gd name="T13" fmla="*/ 322 h 1390"/>
                  <a:gd name="T14" fmla="*/ 926 w 1427"/>
                  <a:gd name="T15" fmla="*/ 331 h 1390"/>
                  <a:gd name="T16" fmla="*/ 943 w 1427"/>
                  <a:gd name="T17" fmla="*/ 356 h 1390"/>
                  <a:gd name="T18" fmla="*/ 985 w 1427"/>
                  <a:gd name="T19" fmla="*/ 356 h 1390"/>
                  <a:gd name="T20" fmla="*/ 1019 w 1427"/>
                  <a:gd name="T21" fmla="*/ 365 h 1390"/>
                  <a:gd name="T22" fmla="*/ 1036 w 1427"/>
                  <a:gd name="T23" fmla="*/ 373 h 1390"/>
                  <a:gd name="T24" fmla="*/ 1062 w 1427"/>
                  <a:gd name="T25" fmla="*/ 365 h 1390"/>
                  <a:gd name="T26" fmla="*/ 1096 w 1427"/>
                  <a:gd name="T27" fmla="*/ 373 h 1390"/>
                  <a:gd name="T28" fmla="*/ 1130 w 1427"/>
                  <a:gd name="T29" fmla="*/ 381 h 1390"/>
                  <a:gd name="T30" fmla="*/ 1147 w 1427"/>
                  <a:gd name="T31" fmla="*/ 365 h 1390"/>
                  <a:gd name="T32" fmla="*/ 1181 w 1427"/>
                  <a:gd name="T33" fmla="*/ 365 h 1390"/>
                  <a:gd name="T34" fmla="*/ 1206 w 1427"/>
                  <a:gd name="T35" fmla="*/ 365 h 1390"/>
                  <a:gd name="T36" fmla="*/ 1249 w 1427"/>
                  <a:gd name="T37" fmla="*/ 356 h 1390"/>
                  <a:gd name="T38" fmla="*/ 1266 w 1427"/>
                  <a:gd name="T39" fmla="*/ 373 h 1390"/>
                  <a:gd name="T40" fmla="*/ 1283 w 1427"/>
                  <a:gd name="T41" fmla="*/ 381 h 1390"/>
                  <a:gd name="T42" fmla="*/ 1300 w 1427"/>
                  <a:gd name="T43" fmla="*/ 390 h 1390"/>
                  <a:gd name="T44" fmla="*/ 1308 w 1427"/>
                  <a:gd name="T45" fmla="*/ 398 h 1390"/>
                  <a:gd name="T46" fmla="*/ 1325 w 1427"/>
                  <a:gd name="T47" fmla="*/ 398 h 1390"/>
                  <a:gd name="T48" fmla="*/ 1351 w 1427"/>
                  <a:gd name="T49" fmla="*/ 398 h 1390"/>
                  <a:gd name="T50" fmla="*/ 1368 w 1427"/>
                  <a:gd name="T51" fmla="*/ 610 h 1390"/>
                  <a:gd name="T52" fmla="*/ 1393 w 1427"/>
                  <a:gd name="T53" fmla="*/ 644 h 1390"/>
                  <a:gd name="T54" fmla="*/ 1401 w 1427"/>
                  <a:gd name="T55" fmla="*/ 670 h 1390"/>
                  <a:gd name="T56" fmla="*/ 1401 w 1427"/>
                  <a:gd name="T57" fmla="*/ 686 h 1390"/>
                  <a:gd name="T58" fmla="*/ 1418 w 1427"/>
                  <a:gd name="T59" fmla="*/ 712 h 1390"/>
                  <a:gd name="T60" fmla="*/ 1418 w 1427"/>
                  <a:gd name="T61" fmla="*/ 729 h 1390"/>
                  <a:gd name="T62" fmla="*/ 1418 w 1427"/>
                  <a:gd name="T63" fmla="*/ 754 h 1390"/>
                  <a:gd name="T64" fmla="*/ 1401 w 1427"/>
                  <a:gd name="T65" fmla="*/ 780 h 1390"/>
                  <a:gd name="T66" fmla="*/ 1401 w 1427"/>
                  <a:gd name="T67" fmla="*/ 805 h 1390"/>
                  <a:gd name="T68" fmla="*/ 1410 w 1427"/>
                  <a:gd name="T69" fmla="*/ 839 h 1390"/>
                  <a:gd name="T70" fmla="*/ 1300 w 1427"/>
                  <a:gd name="T71" fmla="*/ 932 h 1390"/>
                  <a:gd name="T72" fmla="*/ 1291 w 1427"/>
                  <a:gd name="T73" fmla="*/ 890 h 1390"/>
                  <a:gd name="T74" fmla="*/ 1274 w 1427"/>
                  <a:gd name="T75" fmla="*/ 932 h 1390"/>
                  <a:gd name="T76" fmla="*/ 1189 w 1427"/>
                  <a:gd name="T77" fmla="*/ 1017 h 1390"/>
                  <a:gd name="T78" fmla="*/ 1130 w 1427"/>
                  <a:gd name="T79" fmla="*/ 1025 h 1390"/>
                  <a:gd name="T80" fmla="*/ 1096 w 1427"/>
                  <a:gd name="T81" fmla="*/ 1042 h 1390"/>
                  <a:gd name="T82" fmla="*/ 1079 w 1427"/>
                  <a:gd name="T83" fmla="*/ 1034 h 1390"/>
                  <a:gd name="T84" fmla="*/ 1062 w 1427"/>
                  <a:gd name="T85" fmla="*/ 1059 h 1390"/>
                  <a:gd name="T86" fmla="*/ 1045 w 1427"/>
                  <a:gd name="T87" fmla="*/ 1093 h 1390"/>
                  <a:gd name="T88" fmla="*/ 1036 w 1427"/>
                  <a:gd name="T89" fmla="*/ 1102 h 1390"/>
                  <a:gd name="T90" fmla="*/ 985 w 1427"/>
                  <a:gd name="T91" fmla="*/ 1136 h 1390"/>
                  <a:gd name="T92" fmla="*/ 977 w 1427"/>
                  <a:gd name="T93" fmla="*/ 1203 h 1390"/>
                  <a:gd name="T94" fmla="*/ 977 w 1427"/>
                  <a:gd name="T95" fmla="*/ 1271 h 1390"/>
                  <a:gd name="T96" fmla="*/ 994 w 1427"/>
                  <a:gd name="T97" fmla="*/ 1381 h 1390"/>
                  <a:gd name="T98" fmla="*/ 883 w 1427"/>
                  <a:gd name="T99" fmla="*/ 1356 h 1390"/>
                  <a:gd name="T100" fmla="*/ 790 w 1427"/>
                  <a:gd name="T101" fmla="*/ 1305 h 1390"/>
                  <a:gd name="T102" fmla="*/ 731 w 1427"/>
                  <a:gd name="T103" fmla="*/ 1152 h 1390"/>
                  <a:gd name="T104" fmla="*/ 654 w 1427"/>
                  <a:gd name="T105" fmla="*/ 1034 h 1390"/>
                  <a:gd name="T106" fmla="*/ 561 w 1427"/>
                  <a:gd name="T107" fmla="*/ 890 h 1390"/>
                  <a:gd name="T108" fmla="*/ 493 w 1427"/>
                  <a:gd name="T109" fmla="*/ 864 h 1390"/>
                  <a:gd name="T110" fmla="*/ 382 w 1427"/>
                  <a:gd name="T111" fmla="*/ 915 h 1390"/>
                  <a:gd name="T112" fmla="*/ 280 w 1427"/>
                  <a:gd name="T113" fmla="*/ 924 h 1390"/>
                  <a:gd name="T114" fmla="*/ 179 w 1427"/>
                  <a:gd name="T115" fmla="*/ 771 h 1390"/>
                  <a:gd name="T116" fmla="*/ 102 w 1427"/>
                  <a:gd name="T117" fmla="*/ 678 h 139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27"/>
                  <a:gd name="T178" fmla="*/ 0 h 1390"/>
                  <a:gd name="T179" fmla="*/ 1427 w 1427"/>
                  <a:gd name="T180" fmla="*/ 1390 h 139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27" h="1390">
                    <a:moveTo>
                      <a:pt x="60" y="627"/>
                    </a:moveTo>
                    <a:lnTo>
                      <a:pt x="43" y="610"/>
                    </a:lnTo>
                    <a:lnTo>
                      <a:pt x="26" y="576"/>
                    </a:lnTo>
                    <a:lnTo>
                      <a:pt x="9" y="568"/>
                    </a:lnTo>
                    <a:lnTo>
                      <a:pt x="0" y="568"/>
                    </a:lnTo>
                    <a:lnTo>
                      <a:pt x="0" y="559"/>
                    </a:lnTo>
                    <a:lnTo>
                      <a:pt x="0" y="551"/>
                    </a:lnTo>
                    <a:lnTo>
                      <a:pt x="0" y="542"/>
                    </a:lnTo>
                    <a:lnTo>
                      <a:pt x="26" y="542"/>
                    </a:lnTo>
                    <a:lnTo>
                      <a:pt x="68" y="551"/>
                    </a:lnTo>
                    <a:lnTo>
                      <a:pt x="187" y="559"/>
                    </a:lnTo>
                    <a:lnTo>
                      <a:pt x="196" y="559"/>
                    </a:lnTo>
                    <a:lnTo>
                      <a:pt x="280" y="568"/>
                    </a:lnTo>
                    <a:lnTo>
                      <a:pt x="289" y="568"/>
                    </a:lnTo>
                    <a:lnTo>
                      <a:pt x="314" y="568"/>
                    </a:lnTo>
                    <a:lnTo>
                      <a:pt x="357" y="576"/>
                    </a:lnTo>
                    <a:lnTo>
                      <a:pt x="382" y="576"/>
                    </a:lnTo>
                    <a:lnTo>
                      <a:pt x="391" y="568"/>
                    </a:lnTo>
                    <a:lnTo>
                      <a:pt x="391" y="509"/>
                    </a:lnTo>
                    <a:lnTo>
                      <a:pt x="399" y="458"/>
                    </a:lnTo>
                    <a:lnTo>
                      <a:pt x="399" y="398"/>
                    </a:lnTo>
                    <a:lnTo>
                      <a:pt x="399" y="373"/>
                    </a:lnTo>
                    <a:lnTo>
                      <a:pt x="408" y="348"/>
                    </a:lnTo>
                    <a:lnTo>
                      <a:pt x="408" y="280"/>
                    </a:lnTo>
                    <a:lnTo>
                      <a:pt x="416" y="220"/>
                    </a:lnTo>
                    <a:lnTo>
                      <a:pt x="416" y="195"/>
                    </a:lnTo>
                    <a:lnTo>
                      <a:pt x="416" y="170"/>
                    </a:lnTo>
                    <a:lnTo>
                      <a:pt x="425" y="110"/>
                    </a:lnTo>
                    <a:lnTo>
                      <a:pt x="425" y="93"/>
                    </a:lnTo>
                    <a:lnTo>
                      <a:pt x="425" y="59"/>
                    </a:lnTo>
                    <a:lnTo>
                      <a:pt x="433" y="0"/>
                    </a:lnTo>
                    <a:lnTo>
                      <a:pt x="518" y="9"/>
                    </a:lnTo>
                    <a:lnTo>
                      <a:pt x="535" y="9"/>
                    </a:lnTo>
                    <a:lnTo>
                      <a:pt x="578" y="9"/>
                    </a:lnTo>
                    <a:lnTo>
                      <a:pt x="629" y="17"/>
                    </a:lnTo>
                    <a:lnTo>
                      <a:pt x="646" y="17"/>
                    </a:lnTo>
                    <a:lnTo>
                      <a:pt x="688" y="17"/>
                    </a:lnTo>
                    <a:lnTo>
                      <a:pt x="739" y="17"/>
                    </a:lnTo>
                    <a:lnTo>
                      <a:pt x="739" y="76"/>
                    </a:lnTo>
                    <a:lnTo>
                      <a:pt x="739" y="93"/>
                    </a:lnTo>
                    <a:lnTo>
                      <a:pt x="739" y="127"/>
                    </a:lnTo>
                    <a:lnTo>
                      <a:pt x="739" y="153"/>
                    </a:lnTo>
                    <a:lnTo>
                      <a:pt x="739" y="187"/>
                    </a:lnTo>
                    <a:lnTo>
                      <a:pt x="731" y="204"/>
                    </a:lnTo>
                    <a:lnTo>
                      <a:pt x="731" y="246"/>
                    </a:lnTo>
                    <a:lnTo>
                      <a:pt x="731" y="263"/>
                    </a:lnTo>
                    <a:lnTo>
                      <a:pt x="739" y="263"/>
                    </a:lnTo>
                    <a:lnTo>
                      <a:pt x="748" y="271"/>
                    </a:lnTo>
                    <a:lnTo>
                      <a:pt x="756" y="280"/>
                    </a:lnTo>
                    <a:lnTo>
                      <a:pt x="765" y="288"/>
                    </a:lnTo>
                    <a:lnTo>
                      <a:pt x="773" y="297"/>
                    </a:lnTo>
                    <a:lnTo>
                      <a:pt x="773" y="288"/>
                    </a:lnTo>
                    <a:lnTo>
                      <a:pt x="782" y="288"/>
                    </a:lnTo>
                    <a:lnTo>
                      <a:pt x="790" y="297"/>
                    </a:lnTo>
                    <a:lnTo>
                      <a:pt x="799" y="288"/>
                    </a:lnTo>
                    <a:lnTo>
                      <a:pt x="799" y="280"/>
                    </a:lnTo>
                    <a:lnTo>
                      <a:pt x="799" y="288"/>
                    </a:lnTo>
                    <a:lnTo>
                      <a:pt x="807" y="288"/>
                    </a:lnTo>
                    <a:lnTo>
                      <a:pt x="807" y="297"/>
                    </a:lnTo>
                    <a:lnTo>
                      <a:pt x="815" y="297"/>
                    </a:lnTo>
                    <a:lnTo>
                      <a:pt x="815" y="305"/>
                    </a:lnTo>
                    <a:lnTo>
                      <a:pt x="815" y="314"/>
                    </a:lnTo>
                    <a:lnTo>
                      <a:pt x="824" y="314"/>
                    </a:lnTo>
                    <a:lnTo>
                      <a:pt x="832" y="322"/>
                    </a:lnTo>
                    <a:lnTo>
                      <a:pt x="832" y="314"/>
                    </a:lnTo>
                    <a:lnTo>
                      <a:pt x="841" y="322"/>
                    </a:lnTo>
                    <a:lnTo>
                      <a:pt x="849" y="322"/>
                    </a:lnTo>
                    <a:lnTo>
                      <a:pt x="858" y="322"/>
                    </a:lnTo>
                    <a:lnTo>
                      <a:pt x="858" y="331"/>
                    </a:lnTo>
                    <a:lnTo>
                      <a:pt x="866" y="331"/>
                    </a:lnTo>
                    <a:lnTo>
                      <a:pt x="866" y="322"/>
                    </a:lnTo>
                    <a:lnTo>
                      <a:pt x="875" y="322"/>
                    </a:lnTo>
                    <a:lnTo>
                      <a:pt x="883" y="331"/>
                    </a:lnTo>
                    <a:lnTo>
                      <a:pt x="883" y="339"/>
                    </a:lnTo>
                    <a:lnTo>
                      <a:pt x="892" y="339"/>
                    </a:lnTo>
                    <a:lnTo>
                      <a:pt x="900" y="339"/>
                    </a:lnTo>
                    <a:lnTo>
                      <a:pt x="900" y="331"/>
                    </a:lnTo>
                    <a:lnTo>
                      <a:pt x="909" y="331"/>
                    </a:lnTo>
                    <a:lnTo>
                      <a:pt x="926" y="331"/>
                    </a:lnTo>
                    <a:lnTo>
                      <a:pt x="934" y="331"/>
                    </a:lnTo>
                    <a:lnTo>
                      <a:pt x="926" y="339"/>
                    </a:lnTo>
                    <a:lnTo>
                      <a:pt x="934" y="348"/>
                    </a:lnTo>
                    <a:lnTo>
                      <a:pt x="943" y="348"/>
                    </a:lnTo>
                    <a:lnTo>
                      <a:pt x="943" y="356"/>
                    </a:lnTo>
                    <a:lnTo>
                      <a:pt x="943" y="365"/>
                    </a:lnTo>
                    <a:lnTo>
                      <a:pt x="951" y="365"/>
                    </a:lnTo>
                    <a:lnTo>
                      <a:pt x="960" y="365"/>
                    </a:lnTo>
                    <a:lnTo>
                      <a:pt x="968" y="356"/>
                    </a:lnTo>
                    <a:lnTo>
                      <a:pt x="968" y="348"/>
                    </a:lnTo>
                    <a:lnTo>
                      <a:pt x="977" y="348"/>
                    </a:lnTo>
                    <a:lnTo>
                      <a:pt x="985" y="348"/>
                    </a:lnTo>
                    <a:lnTo>
                      <a:pt x="985" y="356"/>
                    </a:lnTo>
                    <a:lnTo>
                      <a:pt x="994" y="356"/>
                    </a:lnTo>
                    <a:lnTo>
                      <a:pt x="994" y="365"/>
                    </a:lnTo>
                    <a:lnTo>
                      <a:pt x="994" y="373"/>
                    </a:lnTo>
                    <a:lnTo>
                      <a:pt x="1002" y="373"/>
                    </a:lnTo>
                    <a:lnTo>
                      <a:pt x="1011" y="373"/>
                    </a:lnTo>
                    <a:lnTo>
                      <a:pt x="1011" y="365"/>
                    </a:lnTo>
                    <a:lnTo>
                      <a:pt x="1019" y="365"/>
                    </a:lnTo>
                    <a:lnTo>
                      <a:pt x="1028" y="365"/>
                    </a:lnTo>
                    <a:lnTo>
                      <a:pt x="1028" y="373"/>
                    </a:lnTo>
                    <a:lnTo>
                      <a:pt x="1019" y="373"/>
                    </a:lnTo>
                    <a:lnTo>
                      <a:pt x="1028" y="381"/>
                    </a:lnTo>
                    <a:lnTo>
                      <a:pt x="1036" y="381"/>
                    </a:lnTo>
                    <a:lnTo>
                      <a:pt x="1036" y="373"/>
                    </a:lnTo>
                    <a:lnTo>
                      <a:pt x="1036" y="365"/>
                    </a:lnTo>
                    <a:lnTo>
                      <a:pt x="1045" y="373"/>
                    </a:lnTo>
                    <a:lnTo>
                      <a:pt x="1045" y="365"/>
                    </a:lnTo>
                    <a:lnTo>
                      <a:pt x="1045" y="356"/>
                    </a:lnTo>
                    <a:lnTo>
                      <a:pt x="1053" y="356"/>
                    </a:lnTo>
                    <a:lnTo>
                      <a:pt x="1062" y="356"/>
                    </a:lnTo>
                    <a:lnTo>
                      <a:pt x="1062" y="365"/>
                    </a:lnTo>
                    <a:lnTo>
                      <a:pt x="1070" y="365"/>
                    </a:lnTo>
                    <a:lnTo>
                      <a:pt x="1070" y="373"/>
                    </a:lnTo>
                    <a:lnTo>
                      <a:pt x="1079" y="373"/>
                    </a:lnTo>
                    <a:lnTo>
                      <a:pt x="1079" y="365"/>
                    </a:lnTo>
                    <a:lnTo>
                      <a:pt x="1079" y="356"/>
                    </a:lnTo>
                    <a:lnTo>
                      <a:pt x="1087" y="365"/>
                    </a:lnTo>
                    <a:lnTo>
                      <a:pt x="1087" y="373"/>
                    </a:lnTo>
                    <a:lnTo>
                      <a:pt x="1096" y="373"/>
                    </a:lnTo>
                    <a:lnTo>
                      <a:pt x="1096" y="381"/>
                    </a:lnTo>
                    <a:lnTo>
                      <a:pt x="1104" y="373"/>
                    </a:lnTo>
                    <a:lnTo>
                      <a:pt x="1113" y="381"/>
                    </a:lnTo>
                    <a:lnTo>
                      <a:pt x="1113" y="390"/>
                    </a:lnTo>
                    <a:lnTo>
                      <a:pt x="1121" y="390"/>
                    </a:lnTo>
                    <a:lnTo>
                      <a:pt x="1121" y="381"/>
                    </a:lnTo>
                    <a:lnTo>
                      <a:pt x="1130" y="381"/>
                    </a:lnTo>
                    <a:lnTo>
                      <a:pt x="1130" y="373"/>
                    </a:lnTo>
                    <a:lnTo>
                      <a:pt x="1138" y="373"/>
                    </a:lnTo>
                    <a:lnTo>
                      <a:pt x="1130" y="373"/>
                    </a:lnTo>
                    <a:lnTo>
                      <a:pt x="1138" y="373"/>
                    </a:lnTo>
                    <a:lnTo>
                      <a:pt x="1147" y="373"/>
                    </a:lnTo>
                    <a:lnTo>
                      <a:pt x="1147" y="365"/>
                    </a:lnTo>
                    <a:lnTo>
                      <a:pt x="1147" y="373"/>
                    </a:lnTo>
                    <a:lnTo>
                      <a:pt x="1147" y="365"/>
                    </a:lnTo>
                    <a:lnTo>
                      <a:pt x="1155" y="365"/>
                    </a:lnTo>
                    <a:lnTo>
                      <a:pt x="1164" y="373"/>
                    </a:lnTo>
                    <a:lnTo>
                      <a:pt x="1172" y="373"/>
                    </a:lnTo>
                    <a:lnTo>
                      <a:pt x="1172" y="365"/>
                    </a:lnTo>
                    <a:lnTo>
                      <a:pt x="1181" y="365"/>
                    </a:lnTo>
                    <a:lnTo>
                      <a:pt x="1189" y="356"/>
                    </a:lnTo>
                    <a:lnTo>
                      <a:pt x="1198" y="356"/>
                    </a:lnTo>
                    <a:lnTo>
                      <a:pt x="1198" y="365"/>
                    </a:lnTo>
                    <a:lnTo>
                      <a:pt x="1206" y="365"/>
                    </a:lnTo>
                    <a:lnTo>
                      <a:pt x="1223" y="365"/>
                    </a:lnTo>
                    <a:lnTo>
                      <a:pt x="1223" y="356"/>
                    </a:lnTo>
                    <a:lnTo>
                      <a:pt x="1232" y="365"/>
                    </a:lnTo>
                    <a:lnTo>
                      <a:pt x="1232" y="356"/>
                    </a:lnTo>
                    <a:lnTo>
                      <a:pt x="1240" y="356"/>
                    </a:lnTo>
                    <a:lnTo>
                      <a:pt x="1249" y="356"/>
                    </a:lnTo>
                    <a:lnTo>
                      <a:pt x="1249" y="365"/>
                    </a:lnTo>
                    <a:lnTo>
                      <a:pt x="1249" y="356"/>
                    </a:lnTo>
                    <a:lnTo>
                      <a:pt x="1249" y="365"/>
                    </a:lnTo>
                    <a:lnTo>
                      <a:pt x="1257" y="365"/>
                    </a:lnTo>
                    <a:lnTo>
                      <a:pt x="1266" y="373"/>
                    </a:lnTo>
                    <a:lnTo>
                      <a:pt x="1266" y="381"/>
                    </a:lnTo>
                    <a:lnTo>
                      <a:pt x="1274" y="381"/>
                    </a:lnTo>
                    <a:lnTo>
                      <a:pt x="1283" y="381"/>
                    </a:lnTo>
                    <a:lnTo>
                      <a:pt x="1283" y="390"/>
                    </a:lnTo>
                    <a:lnTo>
                      <a:pt x="1291" y="390"/>
                    </a:lnTo>
                    <a:lnTo>
                      <a:pt x="1300" y="390"/>
                    </a:lnTo>
                    <a:lnTo>
                      <a:pt x="1308" y="390"/>
                    </a:lnTo>
                    <a:lnTo>
                      <a:pt x="1300" y="390"/>
                    </a:lnTo>
                    <a:lnTo>
                      <a:pt x="1300" y="398"/>
                    </a:lnTo>
                    <a:lnTo>
                      <a:pt x="1308" y="390"/>
                    </a:lnTo>
                    <a:lnTo>
                      <a:pt x="1308" y="398"/>
                    </a:lnTo>
                    <a:lnTo>
                      <a:pt x="1317" y="398"/>
                    </a:lnTo>
                    <a:lnTo>
                      <a:pt x="1325" y="398"/>
                    </a:lnTo>
                    <a:lnTo>
                      <a:pt x="1317" y="407"/>
                    </a:lnTo>
                    <a:lnTo>
                      <a:pt x="1325" y="407"/>
                    </a:lnTo>
                    <a:lnTo>
                      <a:pt x="1325" y="398"/>
                    </a:lnTo>
                    <a:lnTo>
                      <a:pt x="1334" y="407"/>
                    </a:lnTo>
                    <a:lnTo>
                      <a:pt x="1334" y="398"/>
                    </a:lnTo>
                    <a:lnTo>
                      <a:pt x="1334" y="407"/>
                    </a:lnTo>
                    <a:lnTo>
                      <a:pt x="1334" y="398"/>
                    </a:lnTo>
                    <a:lnTo>
                      <a:pt x="1342" y="398"/>
                    </a:lnTo>
                    <a:lnTo>
                      <a:pt x="1334" y="407"/>
                    </a:lnTo>
                    <a:lnTo>
                      <a:pt x="1342" y="407"/>
                    </a:lnTo>
                    <a:lnTo>
                      <a:pt x="1342" y="398"/>
                    </a:lnTo>
                    <a:lnTo>
                      <a:pt x="1342" y="407"/>
                    </a:lnTo>
                    <a:lnTo>
                      <a:pt x="1351" y="398"/>
                    </a:lnTo>
                    <a:lnTo>
                      <a:pt x="1359" y="398"/>
                    </a:lnTo>
                    <a:lnTo>
                      <a:pt x="1359" y="407"/>
                    </a:lnTo>
                    <a:lnTo>
                      <a:pt x="1359" y="441"/>
                    </a:lnTo>
                    <a:lnTo>
                      <a:pt x="1359" y="475"/>
                    </a:lnTo>
                    <a:lnTo>
                      <a:pt x="1359" y="492"/>
                    </a:lnTo>
                    <a:lnTo>
                      <a:pt x="1359" y="517"/>
                    </a:lnTo>
                    <a:lnTo>
                      <a:pt x="1359" y="551"/>
                    </a:lnTo>
                    <a:lnTo>
                      <a:pt x="1359" y="576"/>
                    </a:lnTo>
                    <a:lnTo>
                      <a:pt x="1359" y="602"/>
                    </a:lnTo>
                    <a:lnTo>
                      <a:pt x="1368" y="602"/>
                    </a:lnTo>
                    <a:lnTo>
                      <a:pt x="1368" y="610"/>
                    </a:lnTo>
                    <a:lnTo>
                      <a:pt x="1376" y="619"/>
                    </a:lnTo>
                    <a:lnTo>
                      <a:pt x="1385" y="619"/>
                    </a:lnTo>
                    <a:lnTo>
                      <a:pt x="1385" y="627"/>
                    </a:lnTo>
                    <a:lnTo>
                      <a:pt x="1385" y="636"/>
                    </a:lnTo>
                    <a:lnTo>
                      <a:pt x="1385" y="644"/>
                    </a:lnTo>
                    <a:lnTo>
                      <a:pt x="1393" y="644"/>
                    </a:lnTo>
                    <a:lnTo>
                      <a:pt x="1385" y="644"/>
                    </a:lnTo>
                    <a:lnTo>
                      <a:pt x="1385" y="653"/>
                    </a:lnTo>
                    <a:lnTo>
                      <a:pt x="1385" y="661"/>
                    </a:lnTo>
                    <a:lnTo>
                      <a:pt x="1393" y="661"/>
                    </a:lnTo>
                    <a:lnTo>
                      <a:pt x="1401" y="661"/>
                    </a:lnTo>
                    <a:lnTo>
                      <a:pt x="1401" y="670"/>
                    </a:lnTo>
                    <a:lnTo>
                      <a:pt x="1393" y="670"/>
                    </a:lnTo>
                    <a:lnTo>
                      <a:pt x="1401" y="670"/>
                    </a:lnTo>
                    <a:lnTo>
                      <a:pt x="1401" y="678"/>
                    </a:lnTo>
                    <a:lnTo>
                      <a:pt x="1401" y="686"/>
                    </a:lnTo>
                    <a:lnTo>
                      <a:pt x="1410" y="686"/>
                    </a:lnTo>
                    <a:lnTo>
                      <a:pt x="1401" y="686"/>
                    </a:lnTo>
                    <a:lnTo>
                      <a:pt x="1401" y="695"/>
                    </a:lnTo>
                    <a:lnTo>
                      <a:pt x="1410" y="695"/>
                    </a:lnTo>
                    <a:lnTo>
                      <a:pt x="1410" y="703"/>
                    </a:lnTo>
                    <a:lnTo>
                      <a:pt x="1418" y="712"/>
                    </a:lnTo>
                    <a:lnTo>
                      <a:pt x="1418" y="703"/>
                    </a:lnTo>
                    <a:lnTo>
                      <a:pt x="1418" y="712"/>
                    </a:lnTo>
                    <a:lnTo>
                      <a:pt x="1418" y="720"/>
                    </a:lnTo>
                    <a:lnTo>
                      <a:pt x="1427" y="729"/>
                    </a:lnTo>
                    <a:lnTo>
                      <a:pt x="1418" y="729"/>
                    </a:lnTo>
                    <a:lnTo>
                      <a:pt x="1418" y="737"/>
                    </a:lnTo>
                    <a:lnTo>
                      <a:pt x="1418" y="746"/>
                    </a:lnTo>
                    <a:lnTo>
                      <a:pt x="1418" y="754"/>
                    </a:lnTo>
                    <a:lnTo>
                      <a:pt x="1418" y="763"/>
                    </a:lnTo>
                    <a:lnTo>
                      <a:pt x="1410" y="763"/>
                    </a:lnTo>
                    <a:lnTo>
                      <a:pt x="1410" y="771"/>
                    </a:lnTo>
                    <a:lnTo>
                      <a:pt x="1410" y="780"/>
                    </a:lnTo>
                    <a:lnTo>
                      <a:pt x="1401" y="780"/>
                    </a:lnTo>
                    <a:lnTo>
                      <a:pt x="1410" y="780"/>
                    </a:lnTo>
                    <a:lnTo>
                      <a:pt x="1401" y="780"/>
                    </a:lnTo>
                    <a:lnTo>
                      <a:pt x="1401" y="788"/>
                    </a:lnTo>
                    <a:lnTo>
                      <a:pt x="1401" y="797"/>
                    </a:lnTo>
                    <a:lnTo>
                      <a:pt x="1401" y="805"/>
                    </a:lnTo>
                    <a:lnTo>
                      <a:pt x="1401" y="814"/>
                    </a:lnTo>
                    <a:lnTo>
                      <a:pt x="1401" y="822"/>
                    </a:lnTo>
                    <a:lnTo>
                      <a:pt x="1401" y="831"/>
                    </a:lnTo>
                    <a:lnTo>
                      <a:pt x="1401" y="839"/>
                    </a:lnTo>
                    <a:lnTo>
                      <a:pt x="1410" y="839"/>
                    </a:lnTo>
                    <a:lnTo>
                      <a:pt x="1401" y="839"/>
                    </a:lnTo>
                    <a:lnTo>
                      <a:pt x="1401" y="847"/>
                    </a:lnTo>
                    <a:lnTo>
                      <a:pt x="1401" y="856"/>
                    </a:lnTo>
                    <a:lnTo>
                      <a:pt x="1385" y="864"/>
                    </a:lnTo>
                    <a:lnTo>
                      <a:pt x="1376" y="881"/>
                    </a:lnTo>
                    <a:lnTo>
                      <a:pt x="1393" y="898"/>
                    </a:lnTo>
                    <a:lnTo>
                      <a:pt x="1368" y="898"/>
                    </a:lnTo>
                    <a:lnTo>
                      <a:pt x="1334" y="915"/>
                    </a:lnTo>
                    <a:lnTo>
                      <a:pt x="1300" y="932"/>
                    </a:lnTo>
                    <a:lnTo>
                      <a:pt x="1291" y="941"/>
                    </a:lnTo>
                    <a:lnTo>
                      <a:pt x="1283" y="941"/>
                    </a:lnTo>
                    <a:lnTo>
                      <a:pt x="1300" y="924"/>
                    </a:lnTo>
                    <a:lnTo>
                      <a:pt x="1308" y="924"/>
                    </a:lnTo>
                    <a:lnTo>
                      <a:pt x="1317" y="924"/>
                    </a:lnTo>
                    <a:lnTo>
                      <a:pt x="1317" y="915"/>
                    </a:lnTo>
                    <a:lnTo>
                      <a:pt x="1308" y="915"/>
                    </a:lnTo>
                    <a:lnTo>
                      <a:pt x="1283" y="924"/>
                    </a:lnTo>
                    <a:lnTo>
                      <a:pt x="1291" y="907"/>
                    </a:lnTo>
                    <a:lnTo>
                      <a:pt x="1291" y="890"/>
                    </a:lnTo>
                    <a:lnTo>
                      <a:pt x="1283" y="890"/>
                    </a:lnTo>
                    <a:lnTo>
                      <a:pt x="1274" y="907"/>
                    </a:lnTo>
                    <a:lnTo>
                      <a:pt x="1266" y="898"/>
                    </a:lnTo>
                    <a:lnTo>
                      <a:pt x="1249" y="890"/>
                    </a:lnTo>
                    <a:lnTo>
                      <a:pt x="1257" y="898"/>
                    </a:lnTo>
                    <a:lnTo>
                      <a:pt x="1266" y="898"/>
                    </a:lnTo>
                    <a:lnTo>
                      <a:pt x="1257" y="915"/>
                    </a:lnTo>
                    <a:lnTo>
                      <a:pt x="1274" y="924"/>
                    </a:lnTo>
                    <a:lnTo>
                      <a:pt x="1266" y="932"/>
                    </a:lnTo>
                    <a:lnTo>
                      <a:pt x="1274" y="932"/>
                    </a:lnTo>
                    <a:lnTo>
                      <a:pt x="1274" y="941"/>
                    </a:lnTo>
                    <a:lnTo>
                      <a:pt x="1283" y="941"/>
                    </a:lnTo>
                    <a:lnTo>
                      <a:pt x="1274" y="941"/>
                    </a:lnTo>
                    <a:lnTo>
                      <a:pt x="1274" y="949"/>
                    </a:lnTo>
                    <a:lnTo>
                      <a:pt x="1266" y="949"/>
                    </a:lnTo>
                    <a:lnTo>
                      <a:pt x="1257" y="966"/>
                    </a:lnTo>
                    <a:lnTo>
                      <a:pt x="1240" y="966"/>
                    </a:lnTo>
                    <a:lnTo>
                      <a:pt x="1240" y="975"/>
                    </a:lnTo>
                    <a:lnTo>
                      <a:pt x="1232" y="992"/>
                    </a:lnTo>
                    <a:lnTo>
                      <a:pt x="1206" y="1017"/>
                    </a:lnTo>
                    <a:lnTo>
                      <a:pt x="1189" y="1025"/>
                    </a:lnTo>
                    <a:lnTo>
                      <a:pt x="1189" y="1017"/>
                    </a:lnTo>
                    <a:lnTo>
                      <a:pt x="1172" y="1025"/>
                    </a:lnTo>
                    <a:lnTo>
                      <a:pt x="1155" y="1025"/>
                    </a:lnTo>
                    <a:lnTo>
                      <a:pt x="1155" y="1034"/>
                    </a:lnTo>
                    <a:lnTo>
                      <a:pt x="1181" y="1025"/>
                    </a:lnTo>
                    <a:lnTo>
                      <a:pt x="1130" y="1051"/>
                    </a:lnTo>
                    <a:lnTo>
                      <a:pt x="1147" y="1042"/>
                    </a:lnTo>
                    <a:lnTo>
                      <a:pt x="1155" y="1034"/>
                    </a:lnTo>
                    <a:lnTo>
                      <a:pt x="1121" y="1042"/>
                    </a:lnTo>
                    <a:lnTo>
                      <a:pt x="1130" y="1042"/>
                    </a:lnTo>
                    <a:lnTo>
                      <a:pt x="1121" y="1034"/>
                    </a:lnTo>
                    <a:lnTo>
                      <a:pt x="1130" y="1017"/>
                    </a:lnTo>
                    <a:lnTo>
                      <a:pt x="1130" y="1025"/>
                    </a:lnTo>
                    <a:lnTo>
                      <a:pt x="1121" y="1034"/>
                    </a:lnTo>
                    <a:lnTo>
                      <a:pt x="1121" y="1025"/>
                    </a:lnTo>
                    <a:lnTo>
                      <a:pt x="1113" y="1034"/>
                    </a:lnTo>
                    <a:lnTo>
                      <a:pt x="1104" y="1034"/>
                    </a:lnTo>
                    <a:lnTo>
                      <a:pt x="1104" y="1025"/>
                    </a:lnTo>
                    <a:lnTo>
                      <a:pt x="1096" y="1017"/>
                    </a:lnTo>
                    <a:lnTo>
                      <a:pt x="1104" y="1025"/>
                    </a:lnTo>
                    <a:lnTo>
                      <a:pt x="1104" y="1034"/>
                    </a:lnTo>
                    <a:lnTo>
                      <a:pt x="1104" y="1042"/>
                    </a:lnTo>
                    <a:lnTo>
                      <a:pt x="1096" y="1042"/>
                    </a:lnTo>
                    <a:lnTo>
                      <a:pt x="1104" y="1042"/>
                    </a:lnTo>
                    <a:lnTo>
                      <a:pt x="1096" y="1034"/>
                    </a:lnTo>
                    <a:lnTo>
                      <a:pt x="1096" y="1042"/>
                    </a:lnTo>
                    <a:lnTo>
                      <a:pt x="1096" y="1034"/>
                    </a:lnTo>
                    <a:lnTo>
                      <a:pt x="1087" y="1034"/>
                    </a:lnTo>
                    <a:lnTo>
                      <a:pt x="1087" y="1025"/>
                    </a:lnTo>
                    <a:lnTo>
                      <a:pt x="1087" y="1017"/>
                    </a:lnTo>
                    <a:lnTo>
                      <a:pt x="1087" y="1025"/>
                    </a:lnTo>
                    <a:lnTo>
                      <a:pt x="1079" y="1025"/>
                    </a:lnTo>
                    <a:lnTo>
                      <a:pt x="1079" y="1034"/>
                    </a:lnTo>
                    <a:lnTo>
                      <a:pt x="1079" y="1042"/>
                    </a:lnTo>
                    <a:lnTo>
                      <a:pt x="1087" y="1042"/>
                    </a:lnTo>
                    <a:lnTo>
                      <a:pt x="1096" y="1051"/>
                    </a:lnTo>
                    <a:lnTo>
                      <a:pt x="1087" y="1059"/>
                    </a:lnTo>
                    <a:lnTo>
                      <a:pt x="1096" y="1059"/>
                    </a:lnTo>
                    <a:lnTo>
                      <a:pt x="1096" y="1051"/>
                    </a:lnTo>
                    <a:lnTo>
                      <a:pt x="1104" y="1059"/>
                    </a:lnTo>
                    <a:lnTo>
                      <a:pt x="1079" y="1076"/>
                    </a:lnTo>
                    <a:lnTo>
                      <a:pt x="1070" y="1076"/>
                    </a:lnTo>
                    <a:lnTo>
                      <a:pt x="1070" y="1068"/>
                    </a:lnTo>
                    <a:lnTo>
                      <a:pt x="1062" y="1059"/>
                    </a:lnTo>
                    <a:lnTo>
                      <a:pt x="1062" y="1068"/>
                    </a:lnTo>
                    <a:lnTo>
                      <a:pt x="1053" y="1068"/>
                    </a:lnTo>
                    <a:lnTo>
                      <a:pt x="1062" y="1068"/>
                    </a:lnTo>
                    <a:lnTo>
                      <a:pt x="1062" y="1076"/>
                    </a:lnTo>
                    <a:lnTo>
                      <a:pt x="1062" y="1085"/>
                    </a:lnTo>
                    <a:lnTo>
                      <a:pt x="1062" y="1093"/>
                    </a:lnTo>
                    <a:lnTo>
                      <a:pt x="1045" y="1102"/>
                    </a:lnTo>
                    <a:lnTo>
                      <a:pt x="1045" y="1085"/>
                    </a:lnTo>
                    <a:lnTo>
                      <a:pt x="1045" y="1093"/>
                    </a:lnTo>
                    <a:lnTo>
                      <a:pt x="1045" y="1102"/>
                    </a:lnTo>
                    <a:lnTo>
                      <a:pt x="1036" y="1102"/>
                    </a:lnTo>
                    <a:lnTo>
                      <a:pt x="1036" y="1093"/>
                    </a:lnTo>
                    <a:lnTo>
                      <a:pt x="1019" y="1102"/>
                    </a:lnTo>
                    <a:lnTo>
                      <a:pt x="1019" y="1093"/>
                    </a:lnTo>
                    <a:lnTo>
                      <a:pt x="1019" y="1102"/>
                    </a:lnTo>
                    <a:lnTo>
                      <a:pt x="1011" y="1110"/>
                    </a:lnTo>
                    <a:lnTo>
                      <a:pt x="1028" y="1110"/>
                    </a:lnTo>
                    <a:lnTo>
                      <a:pt x="1036" y="1102"/>
                    </a:lnTo>
                    <a:lnTo>
                      <a:pt x="1036" y="1110"/>
                    </a:lnTo>
                    <a:lnTo>
                      <a:pt x="1028" y="1127"/>
                    </a:lnTo>
                    <a:lnTo>
                      <a:pt x="1011" y="1136"/>
                    </a:lnTo>
                    <a:lnTo>
                      <a:pt x="1002" y="1136"/>
                    </a:lnTo>
                    <a:lnTo>
                      <a:pt x="994" y="1136"/>
                    </a:lnTo>
                    <a:lnTo>
                      <a:pt x="985" y="1136"/>
                    </a:lnTo>
                    <a:lnTo>
                      <a:pt x="977" y="1127"/>
                    </a:lnTo>
                    <a:lnTo>
                      <a:pt x="977" y="1136"/>
                    </a:lnTo>
                    <a:lnTo>
                      <a:pt x="985" y="1136"/>
                    </a:lnTo>
                    <a:lnTo>
                      <a:pt x="994" y="1136"/>
                    </a:lnTo>
                    <a:lnTo>
                      <a:pt x="994" y="1144"/>
                    </a:lnTo>
                    <a:lnTo>
                      <a:pt x="1002" y="1152"/>
                    </a:lnTo>
                    <a:lnTo>
                      <a:pt x="994" y="1152"/>
                    </a:lnTo>
                    <a:lnTo>
                      <a:pt x="1002" y="1152"/>
                    </a:lnTo>
                    <a:lnTo>
                      <a:pt x="994" y="1161"/>
                    </a:lnTo>
                    <a:lnTo>
                      <a:pt x="1002" y="1152"/>
                    </a:lnTo>
                    <a:lnTo>
                      <a:pt x="1011" y="1152"/>
                    </a:lnTo>
                    <a:lnTo>
                      <a:pt x="1002" y="1169"/>
                    </a:lnTo>
                    <a:lnTo>
                      <a:pt x="985" y="1203"/>
                    </a:lnTo>
                    <a:lnTo>
                      <a:pt x="977" y="1203"/>
                    </a:lnTo>
                    <a:lnTo>
                      <a:pt x="977" y="1186"/>
                    </a:lnTo>
                    <a:lnTo>
                      <a:pt x="977" y="1195"/>
                    </a:lnTo>
                    <a:lnTo>
                      <a:pt x="968" y="1203"/>
                    </a:lnTo>
                    <a:lnTo>
                      <a:pt x="951" y="1186"/>
                    </a:lnTo>
                    <a:lnTo>
                      <a:pt x="960" y="1203"/>
                    </a:lnTo>
                    <a:lnTo>
                      <a:pt x="943" y="1203"/>
                    </a:lnTo>
                    <a:lnTo>
                      <a:pt x="977" y="1212"/>
                    </a:lnTo>
                    <a:lnTo>
                      <a:pt x="985" y="1212"/>
                    </a:lnTo>
                    <a:lnTo>
                      <a:pt x="977" y="1229"/>
                    </a:lnTo>
                    <a:lnTo>
                      <a:pt x="977" y="1246"/>
                    </a:lnTo>
                    <a:lnTo>
                      <a:pt x="968" y="1246"/>
                    </a:lnTo>
                    <a:lnTo>
                      <a:pt x="968" y="1263"/>
                    </a:lnTo>
                    <a:lnTo>
                      <a:pt x="977" y="1271"/>
                    </a:lnTo>
                    <a:lnTo>
                      <a:pt x="985" y="1297"/>
                    </a:lnTo>
                    <a:lnTo>
                      <a:pt x="985" y="1305"/>
                    </a:lnTo>
                    <a:lnTo>
                      <a:pt x="977" y="1305"/>
                    </a:lnTo>
                    <a:lnTo>
                      <a:pt x="985" y="1322"/>
                    </a:lnTo>
                    <a:lnTo>
                      <a:pt x="994" y="1322"/>
                    </a:lnTo>
                    <a:lnTo>
                      <a:pt x="994" y="1347"/>
                    </a:lnTo>
                    <a:lnTo>
                      <a:pt x="1002" y="1364"/>
                    </a:lnTo>
                    <a:lnTo>
                      <a:pt x="1002" y="1373"/>
                    </a:lnTo>
                    <a:lnTo>
                      <a:pt x="1011" y="1364"/>
                    </a:lnTo>
                    <a:lnTo>
                      <a:pt x="1011" y="1373"/>
                    </a:lnTo>
                    <a:lnTo>
                      <a:pt x="1002" y="1373"/>
                    </a:lnTo>
                    <a:lnTo>
                      <a:pt x="994" y="1381"/>
                    </a:lnTo>
                    <a:lnTo>
                      <a:pt x="994" y="1390"/>
                    </a:lnTo>
                    <a:lnTo>
                      <a:pt x="985" y="1390"/>
                    </a:lnTo>
                    <a:lnTo>
                      <a:pt x="968" y="1373"/>
                    </a:lnTo>
                    <a:lnTo>
                      <a:pt x="960" y="1373"/>
                    </a:lnTo>
                    <a:lnTo>
                      <a:pt x="960" y="1364"/>
                    </a:lnTo>
                    <a:lnTo>
                      <a:pt x="934" y="1364"/>
                    </a:lnTo>
                    <a:lnTo>
                      <a:pt x="917" y="1356"/>
                    </a:lnTo>
                    <a:lnTo>
                      <a:pt x="909" y="1364"/>
                    </a:lnTo>
                    <a:lnTo>
                      <a:pt x="909" y="1356"/>
                    </a:lnTo>
                    <a:lnTo>
                      <a:pt x="892" y="1364"/>
                    </a:lnTo>
                    <a:lnTo>
                      <a:pt x="883" y="1356"/>
                    </a:lnTo>
                    <a:lnTo>
                      <a:pt x="883" y="1347"/>
                    </a:lnTo>
                    <a:lnTo>
                      <a:pt x="883" y="1356"/>
                    </a:lnTo>
                    <a:lnTo>
                      <a:pt x="875" y="1347"/>
                    </a:lnTo>
                    <a:lnTo>
                      <a:pt x="866" y="1339"/>
                    </a:lnTo>
                    <a:lnTo>
                      <a:pt x="858" y="1339"/>
                    </a:lnTo>
                    <a:lnTo>
                      <a:pt x="849" y="1330"/>
                    </a:lnTo>
                    <a:lnTo>
                      <a:pt x="841" y="1339"/>
                    </a:lnTo>
                    <a:lnTo>
                      <a:pt x="824" y="1322"/>
                    </a:lnTo>
                    <a:lnTo>
                      <a:pt x="815" y="1322"/>
                    </a:lnTo>
                    <a:lnTo>
                      <a:pt x="807" y="1313"/>
                    </a:lnTo>
                    <a:lnTo>
                      <a:pt x="790" y="1313"/>
                    </a:lnTo>
                    <a:lnTo>
                      <a:pt x="790" y="1305"/>
                    </a:lnTo>
                    <a:lnTo>
                      <a:pt x="782" y="1297"/>
                    </a:lnTo>
                    <a:lnTo>
                      <a:pt x="782" y="1288"/>
                    </a:lnTo>
                    <a:lnTo>
                      <a:pt x="773" y="1254"/>
                    </a:lnTo>
                    <a:lnTo>
                      <a:pt x="765" y="1246"/>
                    </a:lnTo>
                    <a:lnTo>
                      <a:pt x="765" y="1237"/>
                    </a:lnTo>
                    <a:lnTo>
                      <a:pt x="756" y="1229"/>
                    </a:lnTo>
                    <a:lnTo>
                      <a:pt x="756" y="1212"/>
                    </a:lnTo>
                    <a:lnTo>
                      <a:pt x="756" y="1203"/>
                    </a:lnTo>
                    <a:lnTo>
                      <a:pt x="748" y="1195"/>
                    </a:lnTo>
                    <a:lnTo>
                      <a:pt x="748" y="1178"/>
                    </a:lnTo>
                    <a:lnTo>
                      <a:pt x="748" y="1169"/>
                    </a:lnTo>
                    <a:lnTo>
                      <a:pt x="748" y="1161"/>
                    </a:lnTo>
                    <a:lnTo>
                      <a:pt x="731" y="1152"/>
                    </a:lnTo>
                    <a:lnTo>
                      <a:pt x="714" y="1136"/>
                    </a:lnTo>
                    <a:lnTo>
                      <a:pt x="705" y="1136"/>
                    </a:lnTo>
                    <a:lnTo>
                      <a:pt x="705" y="1110"/>
                    </a:lnTo>
                    <a:lnTo>
                      <a:pt x="697" y="1110"/>
                    </a:lnTo>
                    <a:lnTo>
                      <a:pt x="688" y="1085"/>
                    </a:lnTo>
                    <a:lnTo>
                      <a:pt x="671" y="1076"/>
                    </a:lnTo>
                    <a:lnTo>
                      <a:pt x="663" y="1068"/>
                    </a:lnTo>
                    <a:lnTo>
                      <a:pt x="663" y="1059"/>
                    </a:lnTo>
                    <a:lnTo>
                      <a:pt x="654" y="1042"/>
                    </a:lnTo>
                    <a:lnTo>
                      <a:pt x="663" y="1042"/>
                    </a:lnTo>
                    <a:lnTo>
                      <a:pt x="654" y="1034"/>
                    </a:lnTo>
                    <a:lnTo>
                      <a:pt x="646" y="1017"/>
                    </a:lnTo>
                    <a:lnTo>
                      <a:pt x="637" y="992"/>
                    </a:lnTo>
                    <a:lnTo>
                      <a:pt x="629" y="983"/>
                    </a:lnTo>
                    <a:lnTo>
                      <a:pt x="629" y="966"/>
                    </a:lnTo>
                    <a:lnTo>
                      <a:pt x="620" y="958"/>
                    </a:lnTo>
                    <a:lnTo>
                      <a:pt x="612" y="941"/>
                    </a:lnTo>
                    <a:lnTo>
                      <a:pt x="595" y="924"/>
                    </a:lnTo>
                    <a:lnTo>
                      <a:pt x="586" y="915"/>
                    </a:lnTo>
                    <a:lnTo>
                      <a:pt x="561" y="907"/>
                    </a:lnTo>
                    <a:lnTo>
                      <a:pt x="561" y="890"/>
                    </a:lnTo>
                    <a:lnTo>
                      <a:pt x="561" y="898"/>
                    </a:lnTo>
                    <a:lnTo>
                      <a:pt x="561" y="890"/>
                    </a:lnTo>
                    <a:lnTo>
                      <a:pt x="552" y="890"/>
                    </a:lnTo>
                    <a:lnTo>
                      <a:pt x="544" y="881"/>
                    </a:lnTo>
                    <a:lnTo>
                      <a:pt x="552" y="873"/>
                    </a:lnTo>
                    <a:lnTo>
                      <a:pt x="544" y="873"/>
                    </a:lnTo>
                    <a:lnTo>
                      <a:pt x="535" y="873"/>
                    </a:lnTo>
                    <a:lnTo>
                      <a:pt x="535" y="864"/>
                    </a:lnTo>
                    <a:lnTo>
                      <a:pt x="527" y="873"/>
                    </a:lnTo>
                    <a:lnTo>
                      <a:pt x="510" y="873"/>
                    </a:lnTo>
                    <a:lnTo>
                      <a:pt x="501" y="873"/>
                    </a:lnTo>
                    <a:lnTo>
                      <a:pt x="501" y="864"/>
                    </a:lnTo>
                    <a:lnTo>
                      <a:pt x="493" y="864"/>
                    </a:lnTo>
                    <a:lnTo>
                      <a:pt x="484" y="864"/>
                    </a:lnTo>
                    <a:lnTo>
                      <a:pt x="476" y="864"/>
                    </a:lnTo>
                    <a:lnTo>
                      <a:pt x="450" y="856"/>
                    </a:lnTo>
                    <a:lnTo>
                      <a:pt x="442" y="856"/>
                    </a:lnTo>
                    <a:lnTo>
                      <a:pt x="442" y="864"/>
                    </a:lnTo>
                    <a:lnTo>
                      <a:pt x="425" y="864"/>
                    </a:lnTo>
                    <a:lnTo>
                      <a:pt x="425" y="873"/>
                    </a:lnTo>
                    <a:lnTo>
                      <a:pt x="416" y="864"/>
                    </a:lnTo>
                    <a:lnTo>
                      <a:pt x="408" y="873"/>
                    </a:lnTo>
                    <a:lnTo>
                      <a:pt x="408" y="864"/>
                    </a:lnTo>
                    <a:lnTo>
                      <a:pt x="391" y="898"/>
                    </a:lnTo>
                    <a:lnTo>
                      <a:pt x="391" y="907"/>
                    </a:lnTo>
                    <a:lnTo>
                      <a:pt x="382" y="915"/>
                    </a:lnTo>
                    <a:lnTo>
                      <a:pt x="374" y="924"/>
                    </a:lnTo>
                    <a:lnTo>
                      <a:pt x="382" y="932"/>
                    </a:lnTo>
                    <a:lnTo>
                      <a:pt x="365" y="932"/>
                    </a:lnTo>
                    <a:lnTo>
                      <a:pt x="348" y="966"/>
                    </a:lnTo>
                    <a:lnTo>
                      <a:pt x="331" y="958"/>
                    </a:lnTo>
                    <a:lnTo>
                      <a:pt x="331" y="949"/>
                    </a:lnTo>
                    <a:lnTo>
                      <a:pt x="323" y="949"/>
                    </a:lnTo>
                    <a:lnTo>
                      <a:pt x="314" y="949"/>
                    </a:lnTo>
                    <a:lnTo>
                      <a:pt x="306" y="941"/>
                    </a:lnTo>
                    <a:lnTo>
                      <a:pt x="289" y="932"/>
                    </a:lnTo>
                    <a:lnTo>
                      <a:pt x="280" y="924"/>
                    </a:lnTo>
                    <a:lnTo>
                      <a:pt x="280" y="915"/>
                    </a:lnTo>
                    <a:lnTo>
                      <a:pt x="280" y="924"/>
                    </a:lnTo>
                    <a:lnTo>
                      <a:pt x="246" y="907"/>
                    </a:lnTo>
                    <a:lnTo>
                      <a:pt x="238" y="898"/>
                    </a:lnTo>
                    <a:lnTo>
                      <a:pt x="238" y="890"/>
                    </a:lnTo>
                    <a:lnTo>
                      <a:pt x="212" y="881"/>
                    </a:lnTo>
                    <a:lnTo>
                      <a:pt x="204" y="856"/>
                    </a:lnTo>
                    <a:lnTo>
                      <a:pt x="196" y="847"/>
                    </a:lnTo>
                    <a:lnTo>
                      <a:pt x="187" y="831"/>
                    </a:lnTo>
                    <a:lnTo>
                      <a:pt x="187" y="814"/>
                    </a:lnTo>
                    <a:lnTo>
                      <a:pt x="187" y="797"/>
                    </a:lnTo>
                    <a:lnTo>
                      <a:pt x="187" y="788"/>
                    </a:lnTo>
                    <a:lnTo>
                      <a:pt x="179" y="771"/>
                    </a:lnTo>
                    <a:lnTo>
                      <a:pt x="170" y="763"/>
                    </a:lnTo>
                    <a:lnTo>
                      <a:pt x="170" y="746"/>
                    </a:lnTo>
                    <a:lnTo>
                      <a:pt x="162" y="737"/>
                    </a:lnTo>
                    <a:lnTo>
                      <a:pt x="162" y="729"/>
                    </a:lnTo>
                    <a:lnTo>
                      <a:pt x="153" y="729"/>
                    </a:lnTo>
                    <a:lnTo>
                      <a:pt x="136" y="712"/>
                    </a:lnTo>
                    <a:lnTo>
                      <a:pt x="128" y="703"/>
                    </a:lnTo>
                    <a:lnTo>
                      <a:pt x="119" y="703"/>
                    </a:lnTo>
                    <a:lnTo>
                      <a:pt x="119" y="695"/>
                    </a:lnTo>
                    <a:lnTo>
                      <a:pt x="102" y="678"/>
                    </a:lnTo>
                    <a:lnTo>
                      <a:pt x="102" y="670"/>
                    </a:lnTo>
                    <a:lnTo>
                      <a:pt x="85" y="661"/>
                    </a:lnTo>
                    <a:lnTo>
                      <a:pt x="60" y="627"/>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15" name="Freeform 314"/>
              <p:cNvSpPr>
                <a:spLocks/>
              </p:cNvSpPr>
              <p:nvPr/>
            </p:nvSpPr>
            <p:spPr bwMode="auto">
              <a:xfrm>
                <a:off x="3029" y="3394"/>
                <a:ext cx="42" cy="34"/>
              </a:xfrm>
              <a:custGeom>
                <a:avLst/>
                <a:gdLst>
                  <a:gd name="T0" fmla="*/ 25 w 42"/>
                  <a:gd name="T1" fmla="*/ 17 h 34"/>
                  <a:gd name="T2" fmla="*/ 42 w 42"/>
                  <a:gd name="T3" fmla="*/ 0 h 34"/>
                  <a:gd name="T4" fmla="*/ 42 w 42"/>
                  <a:gd name="T5" fmla="*/ 8 h 34"/>
                  <a:gd name="T6" fmla="*/ 0 w 42"/>
                  <a:gd name="T7" fmla="*/ 34 h 34"/>
                  <a:gd name="T8" fmla="*/ 25 w 42"/>
                  <a:gd name="T9" fmla="*/ 17 h 34"/>
                  <a:gd name="T10" fmla="*/ 0 60000 65536"/>
                  <a:gd name="T11" fmla="*/ 0 60000 65536"/>
                  <a:gd name="T12" fmla="*/ 0 60000 65536"/>
                  <a:gd name="T13" fmla="*/ 0 60000 65536"/>
                  <a:gd name="T14" fmla="*/ 0 60000 65536"/>
                  <a:gd name="T15" fmla="*/ 0 w 42"/>
                  <a:gd name="T16" fmla="*/ 0 h 34"/>
                  <a:gd name="T17" fmla="*/ 42 w 42"/>
                  <a:gd name="T18" fmla="*/ 34 h 34"/>
                </a:gdLst>
                <a:ahLst/>
                <a:cxnLst>
                  <a:cxn ang="T10">
                    <a:pos x="T0" y="T1"/>
                  </a:cxn>
                  <a:cxn ang="T11">
                    <a:pos x="T2" y="T3"/>
                  </a:cxn>
                  <a:cxn ang="T12">
                    <a:pos x="T4" y="T5"/>
                  </a:cxn>
                  <a:cxn ang="T13">
                    <a:pos x="T6" y="T7"/>
                  </a:cxn>
                  <a:cxn ang="T14">
                    <a:pos x="T8" y="T9"/>
                  </a:cxn>
                </a:cxnLst>
                <a:rect l="T15" t="T16" r="T17" b="T18"/>
                <a:pathLst>
                  <a:path w="42" h="34">
                    <a:moveTo>
                      <a:pt x="25" y="17"/>
                    </a:moveTo>
                    <a:lnTo>
                      <a:pt x="42" y="0"/>
                    </a:lnTo>
                    <a:lnTo>
                      <a:pt x="42" y="8"/>
                    </a:lnTo>
                    <a:lnTo>
                      <a:pt x="0" y="34"/>
                    </a:lnTo>
                    <a:lnTo>
                      <a:pt x="25" y="17"/>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16" name="Freeform 315"/>
              <p:cNvSpPr>
                <a:spLocks/>
              </p:cNvSpPr>
              <p:nvPr/>
            </p:nvSpPr>
            <p:spPr bwMode="auto">
              <a:xfrm>
                <a:off x="2833" y="3521"/>
                <a:ext cx="51" cy="42"/>
              </a:xfrm>
              <a:custGeom>
                <a:avLst/>
                <a:gdLst>
                  <a:gd name="T0" fmla="*/ 51 w 51"/>
                  <a:gd name="T1" fmla="*/ 8 h 42"/>
                  <a:gd name="T2" fmla="*/ 0 w 51"/>
                  <a:gd name="T3" fmla="*/ 42 h 42"/>
                  <a:gd name="T4" fmla="*/ 9 w 51"/>
                  <a:gd name="T5" fmla="*/ 25 h 42"/>
                  <a:gd name="T6" fmla="*/ 17 w 51"/>
                  <a:gd name="T7" fmla="*/ 25 h 42"/>
                  <a:gd name="T8" fmla="*/ 34 w 51"/>
                  <a:gd name="T9" fmla="*/ 8 h 42"/>
                  <a:gd name="T10" fmla="*/ 43 w 51"/>
                  <a:gd name="T11" fmla="*/ 8 h 42"/>
                  <a:gd name="T12" fmla="*/ 51 w 51"/>
                  <a:gd name="T13" fmla="*/ 0 h 42"/>
                  <a:gd name="T14" fmla="*/ 51 w 51"/>
                  <a:gd name="T15" fmla="*/ 8 h 42"/>
                  <a:gd name="T16" fmla="*/ 0 60000 65536"/>
                  <a:gd name="T17" fmla="*/ 0 60000 65536"/>
                  <a:gd name="T18" fmla="*/ 0 60000 65536"/>
                  <a:gd name="T19" fmla="*/ 0 60000 65536"/>
                  <a:gd name="T20" fmla="*/ 0 60000 65536"/>
                  <a:gd name="T21" fmla="*/ 0 60000 65536"/>
                  <a:gd name="T22" fmla="*/ 0 60000 65536"/>
                  <a:gd name="T23" fmla="*/ 0 60000 65536"/>
                  <a:gd name="T24" fmla="*/ 0 w 51"/>
                  <a:gd name="T25" fmla="*/ 0 h 42"/>
                  <a:gd name="T26" fmla="*/ 51 w 51"/>
                  <a:gd name="T27" fmla="*/ 42 h 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 h="42">
                    <a:moveTo>
                      <a:pt x="51" y="8"/>
                    </a:moveTo>
                    <a:lnTo>
                      <a:pt x="0" y="42"/>
                    </a:lnTo>
                    <a:lnTo>
                      <a:pt x="9" y="25"/>
                    </a:lnTo>
                    <a:lnTo>
                      <a:pt x="17" y="25"/>
                    </a:lnTo>
                    <a:lnTo>
                      <a:pt x="34" y="8"/>
                    </a:lnTo>
                    <a:lnTo>
                      <a:pt x="43" y="8"/>
                    </a:lnTo>
                    <a:lnTo>
                      <a:pt x="51" y="0"/>
                    </a:lnTo>
                    <a:lnTo>
                      <a:pt x="51" y="8"/>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17" name="Freeform 316"/>
              <p:cNvSpPr>
                <a:spLocks/>
              </p:cNvSpPr>
              <p:nvPr/>
            </p:nvSpPr>
            <p:spPr bwMode="auto">
              <a:xfrm>
                <a:off x="2808" y="3555"/>
                <a:ext cx="25" cy="34"/>
              </a:xfrm>
              <a:custGeom>
                <a:avLst/>
                <a:gdLst>
                  <a:gd name="T0" fmla="*/ 17 w 25"/>
                  <a:gd name="T1" fmla="*/ 8 h 34"/>
                  <a:gd name="T2" fmla="*/ 25 w 25"/>
                  <a:gd name="T3" fmla="*/ 0 h 34"/>
                  <a:gd name="T4" fmla="*/ 25 w 25"/>
                  <a:gd name="T5" fmla="*/ 0 h 34"/>
                  <a:gd name="T6" fmla="*/ 25 w 25"/>
                  <a:gd name="T7" fmla="*/ 8 h 34"/>
                  <a:gd name="T8" fmla="*/ 0 w 25"/>
                  <a:gd name="T9" fmla="*/ 34 h 34"/>
                  <a:gd name="T10" fmla="*/ 8 w 25"/>
                  <a:gd name="T11" fmla="*/ 25 h 34"/>
                  <a:gd name="T12" fmla="*/ 17 w 25"/>
                  <a:gd name="T13" fmla="*/ 17 h 34"/>
                  <a:gd name="T14" fmla="*/ 17 w 25"/>
                  <a:gd name="T15" fmla="*/ 17 h 34"/>
                  <a:gd name="T16" fmla="*/ 17 w 25"/>
                  <a:gd name="T17" fmla="*/ 8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34"/>
                  <a:gd name="T29" fmla="*/ 25 w 25"/>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34">
                    <a:moveTo>
                      <a:pt x="17" y="8"/>
                    </a:moveTo>
                    <a:lnTo>
                      <a:pt x="25" y="0"/>
                    </a:lnTo>
                    <a:lnTo>
                      <a:pt x="25" y="8"/>
                    </a:lnTo>
                    <a:lnTo>
                      <a:pt x="0" y="34"/>
                    </a:lnTo>
                    <a:lnTo>
                      <a:pt x="8" y="25"/>
                    </a:lnTo>
                    <a:lnTo>
                      <a:pt x="17" y="17"/>
                    </a:lnTo>
                    <a:lnTo>
                      <a:pt x="17" y="8"/>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18" name="Freeform 317"/>
              <p:cNvSpPr>
                <a:spLocks/>
              </p:cNvSpPr>
              <p:nvPr/>
            </p:nvSpPr>
            <p:spPr bwMode="auto">
              <a:xfrm>
                <a:off x="2774" y="3589"/>
                <a:ext cx="34" cy="76"/>
              </a:xfrm>
              <a:custGeom>
                <a:avLst/>
                <a:gdLst>
                  <a:gd name="T0" fmla="*/ 0 w 34"/>
                  <a:gd name="T1" fmla="*/ 67 h 76"/>
                  <a:gd name="T2" fmla="*/ 0 w 34"/>
                  <a:gd name="T3" fmla="*/ 76 h 76"/>
                  <a:gd name="T4" fmla="*/ 0 w 34"/>
                  <a:gd name="T5" fmla="*/ 67 h 76"/>
                  <a:gd name="T6" fmla="*/ 8 w 34"/>
                  <a:gd name="T7" fmla="*/ 50 h 76"/>
                  <a:gd name="T8" fmla="*/ 17 w 34"/>
                  <a:gd name="T9" fmla="*/ 33 h 76"/>
                  <a:gd name="T10" fmla="*/ 17 w 34"/>
                  <a:gd name="T11" fmla="*/ 25 h 76"/>
                  <a:gd name="T12" fmla="*/ 17 w 34"/>
                  <a:gd name="T13" fmla="*/ 25 h 76"/>
                  <a:gd name="T14" fmla="*/ 25 w 34"/>
                  <a:gd name="T15" fmla="*/ 16 h 76"/>
                  <a:gd name="T16" fmla="*/ 34 w 34"/>
                  <a:gd name="T17" fmla="*/ 8 h 76"/>
                  <a:gd name="T18" fmla="*/ 34 w 34"/>
                  <a:gd name="T19" fmla="*/ 0 h 76"/>
                  <a:gd name="T20" fmla="*/ 34 w 34"/>
                  <a:gd name="T21" fmla="*/ 0 h 76"/>
                  <a:gd name="T22" fmla="*/ 17 w 34"/>
                  <a:gd name="T23" fmla="*/ 33 h 76"/>
                  <a:gd name="T24" fmla="*/ 0 w 34"/>
                  <a:gd name="T25" fmla="*/ 67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76"/>
                  <a:gd name="T41" fmla="*/ 34 w 34"/>
                  <a:gd name="T42" fmla="*/ 76 h 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76">
                    <a:moveTo>
                      <a:pt x="0" y="67"/>
                    </a:moveTo>
                    <a:lnTo>
                      <a:pt x="0" y="76"/>
                    </a:lnTo>
                    <a:lnTo>
                      <a:pt x="0" y="67"/>
                    </a:lnTo>
                    <a:lnTo>
                      <a:pt x="8" y="50"/>
                    </a:lnTo>
                    <a:lnTo>
                      <a:pt x="17" y="33"/>
                    </a:lnTo>
                    <a:lnTo>
                      <a:pt x="17" y="25"/>
                    </a:lnTo>
                    <a:lnTo>
                      <a:pt x="25" y="16"/>
                    </a:lnTo>
                    <a:lnTo>
                      <a:pt x="34" y="8"/>
                    </a:lnTo>
                    <a:lnTo>
                      <a:pt x="34" y="0"/>
                    </a:lnTo>
                    <a:lnTo>
                      <a:pt x="17" y="33"/>
                    </a:lnTo>
                    <a:lnTo>
                      <a:pt x="0" y="67"/>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19" name="Freeform 318"/>
              <p:cNvSpPr>
                <a:spLocks/>
              </p:cNvSpPr>
              <p:nvPr/>
            </p:nvSpPr>
            <p:spPr bwMode="auto">
              <a:xfrm>
                <a:off x="2774" y="3673"/>
                <a:ext cx="17" cy="144"/>
              </a:xfrm>
              <a:custGeom>
                <a:avLst/>
                <a:gdLst>
                  <a:gd name="T0" fmla="*/ 8 w 17"/>
                  <a:gd name="T1" fmla="*/ 77 h 144"/>
                  <a:gd name="T2" fmla="*/ 0 w 17"/>
                  <a:gd name="T3" fmla="*/ 60 h 144"/>
                  <a:gd name="T4" fmla="*/ 0 w 17"/>
                  <a:gd name="T5" fmla="*/ 43 h 144"/>
                  <a:gd name="T6" fmla="*/ 0 w 17"/>
                  <a:gd name="T7" fmla="*/ 34 h 144"/>
                  <a:gd name="T8" fmla="*/ 0 w 17"/>
                  <a:gd name="T9" fmla="*/ 9 h 144"/>
                  <a:gd name="T10" fmla="*/ 0 w 17"/>
                  <a:gd name="T11" fmla="*/ 0 h 144"/>
                  <a:gd name="T12" fmla="*/ 0 w 17"/>
                  <a:gd name="T13" fmla="*/ 0 h 144"/>
                  <a:gd name="T14" fmla="*/ 0 w 17"/>
                  <a:gd name="T15" fmla="*/ 9 h 144"/>
                  <a:gd name="T16" fmla="*/ 0 w 17"/>
                  <a:gd name="T17" fmla="*/ 26 h 144"/>
                  <a:gd name="T18" fmla="*/ 0 w 17"/>
                  <a:gd name="T19" fmla="*/ 51 h 144"/>
                  <a:gd name="T20" fmla="*/ 8 w 17"/>
                  <a:gd name="T21" fmla="*/ 77 h 144"/>
                  <a:gd name="T22" fmla="*/ 17 w 17"/>
                  <a:gd name="T23" fmla="*/ 93 h 144"/>
                  <a:gd name="T24" fmla="*/ 17 w 17"/>
                  <a:gd name="T25" fmla="*/ 119 h 144"/>
                  <a:gd name="T26" fmla="*/ 17 w 17"/>
                  <a:gd name="T27" fmla="*/ 136 h 144"/>
                  <a:gd name="T28" fmla="*/ 17 w 17"/>
                  <a:gd name="T29" fmla="*/ 144 h 144"/>
                  <a:gd name="T30" fmla="*/ 17 w 17"/>
                  <a:gd name="T31" fmla="*/ 119 h 144"/>
                  <a:gd name="T32" fmla="*/ 17 w 17"/>
                  <a:gd name="T33" fmla="*/ 102 h 144"/>
                  <a:gd name="T34" fmla="*/ 8 w 17"/>
                  <a:gd name="T35" fmla="*/ 93 h 144"/>
                  <a:gd name="T36" fmla="*/ 8 w 17"/>
                  <a:gd name="T37" fmla="*/ 85 h 144"/>
                  <a:gd name="T38" fmla="*/ 8 w 17"/>
                  <a:gd name="T39" fmla="*/ 85 h 144"/>
                  <a:gd name="T40" fmla="*/ 8 w 17"/>
                  <a:gd name="T41" fmla="*/ 77 h 1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144"/>
                  <a:gd name="T65" fmla="*/ 17 w 17"/>
                  <a:gd name="T66" fmla="*/ 144 h 1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144">
                    <a:moveTo>
                      <a:pt x="8" y="77"/>
                    </a:moveTo>
                    <a:lnTo>
                      <a:pt x="0" y="60"/>
                    </a:lnTo>
                    <a:lnTo>
                      <a:pt x="0" y="43"/>
                    </a:lnTo>
                    <a:lnTo>
                      <a:pt x="0" y="34"/>
                    </a:lnTo>
                    <a:lnTo>
                      <a:pt x="0" y="9"/>
                    </a:lnTo>
                    <a:lnTo>
                      <a:pt x="0" y="0"/>
                    </a:lnTo>
                    <a:lnTo>
                      <a:pt x="0" y="9"/>
                    </a:lnTo>
                    <a:lnTo>
                      <a:pt x="0" y="26"/>
                    </a:lnTo>
                    <a:lnTo>
                      <a:pt x="0" y="51"/>
                    </a:lnTo>
                    <a:lnTo>
                      <a:pt x="8" y="77"/>
                    </a:lnTo>
                    <a:lnTo>
                      <a:pt x="17" y="93"/>
                    </a:lnTo>
                    <a:lnTo>
                      <a:pt x="17" y="119"/>
                    </a:lnTo>
                    <a:lnTo>
                      <a:pt x="17" y="136"/>
                    </a:lnTo>
                    <a:lnTo>
                      <a:pt x="17" y="144"/>
                    </a:lnTo>
                    <a:lnTo>
                      <a:pt x="17" y="119"/>
                    </a:lnTo>
                    <a:lnTo>
                      <a:pt x="17" y="102"/>
                    </a:lnTo>
                    <a:lnTo>
                      <a:pt x="8" y="93"/>
                    </a:lnTo>
                    <a:lnTo>
                      <a:pt x="8" y="85"/>
                    </a:lnTo>
                    <a:lnTo>
                      <a:pt x="8" y="77"/>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20" name="Freeform 319"/>
              <p:cNvSpPr>
                <a:spLocks/>
              </p:cNvSpPr>
              <p:nvPr/>
            </p:nvSpPr>
            <p:spPr bwMode="auto">
              <a:xfrm>
                <a:off x="1508" y="2326"/>
                <a:ext cx="714" cy="729"/>
              </a:xfrm>
              <a:custGeom>
                <a:avLst/>
                <a:gdLst>
                  <a:gd name="T0" fmla="*/ 17 w 714"/>
                  <a:gd name="T1" fmla="*/ 576 h 729"/>
                  <a:gd name="T2" fmla="*/ 26 w 714"/>
                  <a:gd name="T3" fmla="*/ 534 h 729"/>
                  <a:gd name="T4" fmla="*/ 34 w 714"/>
                  <a:gd name="T5" fmla="*/ 483 h 729"/>
                  <a:gd name="T6" fmla="*/ 43 w 714"/>
                  <a:gd name="T7" fmla="*/ 407 h 729"/>
                  <a:gd name="T8" fmla="*/ 60 w 714"/>
                  <a:gd name="T9" fmla="*/ 305 h 729"/>
                  <a:gd name="T10" fmla="*/ 68 w 714"/>
                  <a:gd name="T11" fmla="*/ 254 h 729"/>
                  <a:gd name="T12" fmla="*/ 85 w 714"/>
                  <a:gd name="T13" fmla="*/ 127 h 729"/>
                  <a:gd name="T14" fmla="*/ 102 w 714"/>
                  <a:gd name="T15" fmla="*/ 0 h 729"/>
                  <a:gd name="T16" fmla="*/ 170 w 714"/>
                  <a:gd name="T17" fmla="*/ 9 h 729"/>
                  <a:gd name="T18" fmla="*/ 264 w 714"/>
                  <a:gd name="T19" fmla="*/ 17 h 729"/>
                  <a:gd name="T20" fmla="*/ 264 w 714"/>
                  <a:gd name="T21" fmla="*/ 17 h 729"/>
                  <a:gd name="T22" fmla="*/ 315 w 714"/>
                  <a:gd name="T23" fmla="*/ 25 h 729"/>
                  <a:gd name="T24" fmla="*/ 323 w 714"/>
                  <a:gd name="T25" fmla="*/ 25 h 729"/>
                  <a:gd name="T26" fmla="*/ 357 w 714"/>
                  <a:gd name="T27" fmla="*/ 34 h 729"/>
                  <a:gd name="T28" fmla="*/ 408 w 714"/>
                  <a:gd name="T29" fmla="*/ 34 h 729"/>
                  <a:gd name="T30" fmla="*/ 434 w 714"/>
                  <a:gd name="T31" fmla="*/ 42 h 729"/>
                  <a:gd name="T32" fmla="*/ 484 w 714"/>
                  <a:gd name="T33" fmla="*/ 42 h 729"/>
                  <a:gd name="T34" fmla="*/ 493 w 714"/>
                  <a:gd name="T35" fmla="*/ 42 h 729"/>
                  <a:gd name="T36" fmla="*/ 612 w 714"/>
                  <a:gd name="T37" fmla="*/ 51 h 729"/>
                  <a:gd name="T38" fmla="*/ 705 w 714"/>
                  <a:gd name="T39" fmla="*/ 59 h 729"/>
                  <a:gd name="T40" fmla="*/ 714 w 714"/>
                  <a:gd name="T41" fmla="*/ 59 h 729"/>
                  <a:gd name="T42" fmla="*/ 705 w 714"/>
                  <a:gd name="T43" fmla="*/ 127 h 729"/>
                  <a:gd name="T44" fmla="*/ 705 w 714"/>
                  <a:gd name="T45" fmla="*/ 127 h 729"/>
                  <a:gd name="T46" fmla="*/ 697 w 714"/>
                  <a:gd name="T47" fmla="*/ 186 h 729"/>
                  <a:gd name="T48" fmla="*/ 697 w 714"/>
                  <a:gd name="T49" fmla="*/ 220 h 729"/>
                  <a:gd name="T50" fmla="*/ 697 w 714"/>
                  <a:gd name="T51" fmla="*/ 237 h 729"/>
                  <a:gd name="T52" fmla="*/ 688 w 714"/>
                  <a:gd name="T53" fmla="*/ 297 h 729"/>
                  <a:gd name="T54" fmla="*/ 688 w 714"/>
                  <a:gd name="T55" fmla="*/ 322 h 729"/>
                  <a:gd name="T56" fmla="*/ 688 w 714"/>
                  <a:gd name="T57" fmla="*/ 347 h 729"/>
                  <a:gd name="T58" fmla="*/ 680 w 714"/>
                  <a:gd name="T59" fmla="*/ 407 h 729"/>
                  <a:gd name="T60" fmla="*/ 680 w 714"/>
                  <a:gd name="T61" fmla="*/ 475 h 729"/>
                  <a:gd name="T62" fmla="*/ 671 w 714"/>
                  <a:gd name="T63" fmla="*/ 500 h 729"/>
                  <a:gd name="T64" fmla="*/ 671 w 714"/>
                  <a:gd name="T65" fmla="*/ 525 h 729"/>
                  <a:gd name="T66" fmla="*/ 671 w 714"/>
                  <a:gd name="T67" fmla="*/ 585 h 729"/>
                  <a:gd name="T68" fmla="*/ 663 w 714"/>
                  <a:gd name="T69" fmla="*/ 636 h 729"/>
                  <a:gd name="T70" fmla="*/ 663 w 714"/>
                  <a:gd name="T71" fmla="*/ 695 h 729"/>
                  <a:gd name="T72" fmla="*/ 654 w 714"/>
                  <a:gd name="T73" fmla="*/ 703 h 729"/>
                  <a:gd name="T74" fmla="*/ 629 w 714"/>
                  <a:gd name="T75" fmla="*/ 703 h 729"/>
                  <a:gd name="T76" fmla="*/ 586 w 714"/>
                  <a:gd name="T77" fmla="*/ 695 h 729"/>
                  <a:gd name="T78" fmla="*/ 561 w 714"/>
                  <a:gd name="T79" fmla="*/ 695 h 729"/>
                  <a:gd name="T80" fmla="*/ 552 w 714"/>
                  <a:gd name="T81" fmla="*/ 695 h 729"/>
                  <a:gd name="T82" fmla="*/ 468 w 714"/>
                  <a:gd name="T83" fmla="*/ 686 h 729"/>
                  <a:gd name="T84" fmla="*/ 459 w 714"/>
                  <a:gd name="T85" fmla="*/ 686 h 729"/>
                  <a:gd name="T86" fmla="*/ 340 w 714"/>
                  <a:gd name="T87" fmla="*/ 678 h 729"/>
                  <a:gd name="T88" fmla="*/ 298 w 714"/>
                  <a:gd name="T89" fmla="*/ 669 h 729"/>
                  <a:gd name="T90" fmla="*/ 272 w 714"/>
                  <a:gd name="T91" fmla="*/ 669 h 729"/>
                  <a:gd name="T92" fmla="*/ 272 w 714"/>
                  <a:gd name="T93" fmla="*/ 669 h 729"/>
                  <a:gd name="T94" fmla="*/ 272 w 714"/>
                  <a:gd name="T95" fmla="*/ 669 h 729"/>
                  <a:gd name="T96" fmla="*/ 272 w 714"/>
                  <a:gd name="T97" fmla="*/ 678 h 729"/>
                  <a:gd name="T98" fmla="*/ 272 w 714"/>
                  <a:gd name="T99" fmla="*/ 678 h 729"/>
                  <a:gd name="T100" fmla="*/ 272 w 714"/>
                  <a:gd name="T101" fmla="*/ 686 h 729"/>
                  <a:gd name="T102" fmla="*/ 272 w 714"/>
                  <a:gd name="T103" fmla="*/ 695 h 729"/>
                  <a:gd name="T104" fmla="*/ 281 w 714"/>
                  <a:gd name="T105" fmla="*/ 695 h 729"/>
                  <a:gd name="T106" fmla="*/ 196 w 714"/>
                  <a:gd name="T107" fmla="*/ 686 h 729"/>
                  <a:gd name="T108" fmla="*/ 102 w 714"/>
                  <a:gd name="T109" fmla="*/ 678 h 729"/>
                  <a:gd name="T110" fmla="*/ 94 w 714"/>
                  <a:gd name="T111" fmla="*/ 729 h 729"/>
                  <a:gd name="T112" fmla="*/ 0 w 714"/>
                  <a:gd name="T113" fmla="*/ 720 h 729"/>
                  <a:gd name="T114" fmla="*/ 17 w 714"/>
                  <a:gd name="T115" fmla="*/ 576 h 729"/>
                  <a:gd name="T116" fmla="*/ 17 w 714"/>
                  <a:gd name="T117" fmla="*/ 576 h 72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14"/>
                  <a:gd name="T178" fmla="*/ 0 h 729"/>
                  <a:gd name="T179" fmla="*/ 714 w 714"/>
                  <a:gd name="T180" fmla="*/ 729 h 72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14" h="729">
                    <a:moveTo>
                      <a:pt x="17" y="576"/>
                    </a:moveTo>
                    <a:lnTo>
                      <a:pt x="26" y="534"/>
                    </a:lnTo>
                    <a:lnTo>
                      <a:pt x="34" y="483"/>
                    </a:lnTo>
                    <a:lnTo>
                      <a:pt x="43" y="407"/>
                    </a:lnTo>
                    <a:lnTo>
                      <a:pt x="60" y="305"/>
                    </a:lnTo>
                    <a:lnTo>
                      <a:pt x="68" y="254"/>
                    </a:lnTo>
                    <a:lnTo>
                      <a:pt x="85" y="127"/>
                    </a:lnTo>
                    <a:lnTo>
                      <a:pt x="102" y="0"/>
                    </a:lnTo>
                    <a:lnTo>
                      <a:pt x="170" y="9"/>
                    </a:lnTo>
                    <a:lnTo>
                      <a:pt x="264" y="17"/>
                    </a:lnTo>
                    <a:lnTo>
                      <a:pt x="315" y="25"/>
                    </a:lnTo>
                    <a:lnTo>
                      <a:pt x="323" y="25"/>
                    </a:lnTo>
                    <a:lnTo>
                      <a:pt x="357" y="34"/>
                    </a:lnTo>
                    <a:lnTo>
                      <a:pt x="408" y="34"/>
                    </a:lnTo>
                    <a:lnTo>
                      <a:pt x="434" y="42"/>
                    </a:lnTo>
                    <a:lnTo>
                      <a:pt x="484" y="42"/>
                    </a:lnTo>
                    <a:lnTo>
                      <a:pt x="493" y="42"/>
                    </a:lnTo>
                    <a:lnTo>
                      <a:pt x="612" y="51"/>
                    </a:lnTo>
                    <a:lnTo>
                      <a:pt x="705" y="59"/>
                    </a:lnTo>
                    <a:lnTo>
                      <a:pt x="714" y="59"/>
                    </a:lnTo>
                    <a:lnTo>
                      <a:pt x="705" y="127"/>
                    </a:lnTo>
                    <a:lnTo>
                      <a:pt x="697" y="186"/>
                    </a:lnTo>
                    <a:lnTo>
                      <a:pt x="697" y="220"/>
                    </a:lnTo>
                    <a:lnTo>
                      <a:pt x="697" y="237"/>
                    </a:lnTo>
                    <a:lnTo>
                      <a:pt x="688" y="297"/>
                    </a:lnTo>
                    <a:lnTo>
                      <a:pt x="688" y="322"/>
                    </a:lnTo>
                    <a:lnTo>
                      <a:pt x="688" y="347"/>
                    </a:lnTo>
                    <a:lnTo>
                      <a:pt x="680" y="407"/>
                    </a:lnTo>
                    <a:lnTo>
                      <a:pt x="680" y="475"/>
                    </a:lnTo>
                    <a:lnTo>
                      <a:pt x="671" y="500"/>
                    </a:lnTo>
                    <a:lnTo>
                      <a:pt x="671" y="525"/>
                    </a:lnTo>
                    <a:lnTo>
                      <a:pt x="671" y="585"/>
                    </a:lnTo>
                    <a:lnTo>
                      <a:pt x="663" y="636"/>
                    </a:lnTo>
                    <a:lnTo>
                      <a:pt x="663" y="695"/>
                    </a:lnTo>
                    <a:lnTo>
                      <a:pt x="654" y="703"/>
                    </a:lnTo>
                    <a:lnTo>
                      <a:pt x="629" y="703"/>
                    </a:lnTo>
                    <a:lnTo>
                      <a:pt x="586" y="695"/>
                    </a:lnTo>
                    <a:lnTo>
                      <a:pt x="561" y="695"/>
                    </a:lnTo>
                    <a:lnTo>
                      <a:pt x="552" y="695"/>
                    </a:lnTo>
                    <a:lnTo>
                      <a:pt x="468" y="686"/>
                    </a:lnTo>
                    <a:lnTo>
                      <a:pt x="459" y="686"/>
                    </a:lnTo>
                    <a:lnTo>
                      <a:pt x="340" y="678"/>
                    </a:lnTo>
                    <a:lnTo>
                      <a:pt x="298" y="669"/>
                    </a:lnTo>
                    <a:lnTo>
                      <a:pt x="272" y="669"/>
                    </a:lnTo>
                    <a:lnTo>
                      <a:pt x="272" y="678"/>
                    </a:lnTo>
                    <a:lnTo>
                      <a:pt x="272" y="686"/>
                    </a:lnTo>
                    <a:lnTo>
                      <a:pt x="272" y="695"/>
                    </a:lnTo>
                    <a:lnTo>
                      <a:pt x="281" y="695"/>
                    </a:lnTo>
                    <a:lnTo>
                      <a:pt x="196" y="686"/>
                    </a:lnTo>
                    <a:lnTo>
                      <a:pt x="102" y="678"/>
                    </a:lnTo>
                    <a:lnTo>
                      <a:pt x="94" y="729"/>
                    </a:lnTo>
                    <a:lnTo>
                      <a:pt x="0" y="720"/>
                    </a:lnTo>
                    <a:lnTo>
                      <a:pt x="17" y="576"/>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21" name="Freeform 320"/>
              <p:cNvSpPr>
                <a:spLocks/>
              </p:cNvSpPr>
              <p:nvPr/>
            </p:nvSpPr>
            <p:spPr bwMode="auto">
              <a:xfrm>
                <a:off x="3742" y="2614"/>
                <a:ext cx="391" cy="636"/>
              </a:xfrm>
              <a:custGeom>
                <a:avLst/>
                <a:gdLst>
                  <a:gd name="T0" fmla="*/ 365 w 391"/>
                  <a:gd name="T1" fmla="*/ 398 h 636"/>
                  <a:gd name="T2" fmla="*/ 374 w 391"/>
                  <a:gd name="T3" fmla="*/ 415 h 636"/>
                  <a:gd name="T4" fmla="*/ 374 w 391"/>
                  <a:gd name="T5" fmla="*/ 424 h 636"/>
                  <a:gd name="T6" fmla="*/ 382 w 391"/>
                  <a:gd name="T7" fmla="*/ 441 h 636"/>
                  <a:gd name="T8" fmla="*/ 382 w 391"/>
                  <a:gd name="T9" fmla="*/ 466 h 636"/>
                  <a:gd name="T10" fmla="*/ 382 w 391"/>
                  <a:gd name="T11" fmla="*/ 475 h 636"/>
                  <a:gd name="T12" fmla="*/ 382 w 391"/>
                  <a:gd name="T13" fmla="*/ 483 h 636"/>
                  <a:gd name="T14" fmla="*/ 391 w 391"/>
                  <a:gd name="T15" fmla="*/ 500 h 636"/>
                  <a:gd name="T16" fmla="*/ 280 w 391"/>
                  <a:gd name="T17" fmla="*/ 517 h 636"/>
                  <a:gd name="T18" fmla="*/ 204 w 391"/>
                  <a:gd name="T19" fmla="*/ 525 h 636"/>
                  <a:gd name="T20" fmla="*/ 110 w 391"/>
                  <a:gd name="T21" fmla="*/ 534 h 636"/>
                  <a:gd name="T22" fmla="*/ 110 w 391"/>
                  <a:gd name="T23" fmla="*/ 551 h 636"/>
                  <a:gd name="T24" fmla="*/ 127 w 391"/>
                  <a:gd name="T25" fmla="*/ 568 h 636"/>
                  <a:gd name="T26" fmla="*/ 136 w 391"/>
                  <a:gd name="T27" fmla="*/ 576 h 636"/>
                  <a:gd name="T28" fmla="*/ 136 w 391"/>
                  <a:gd name="T29" fmla="*/ 593 h 636"/>
                  <a:gd name="T30" fmla="*/ 119 w 391"/>
                  <a:gd name="T31" fmla="*/ 619 h 636"/>
                  <a:gd name="T32" fmla="*/ 76 w 391"/>
                  <a:gd name="T33" fmla="*/ 636 h 636"/>
                  <a:gd name="T34" fmla="*/ 85 w 391"/>
                  <a:gd name="T35" fmla="*/ 610 h 636"/>
                  <a:gd name="T36" fmla="*/ 59 w 391"/>
                  <a:gd name="T37" fmla="*/ 619 h 636"/>
                  <a:gd name="T38" fmla="*/ 26 w 391"/>
                  <a:gd name="T39" fmla="*/ 576 h 636"/>
                  <a:gd name="T40" fmla="*/ 9 w 391"/>
                  <a:gd name="T41" fmla="*/ 483 h 636"/>
                  <a:gd name="T42" fmla="*/ 9 w 391"/>
                  <a:gd name="T43" fmla="*/ 381 h 636"/>
                  <a:gd name="T44" fmla="*/ 9 w 391"/>
                  <a:gd name="T45" fmla="*/ 297 h 636"/>
                  <a:gd name="T46" fmla="*/ 9 w 391"/>
                  <a:gd name="T47" fmla="*/ 212 h 636"/>
                  <a:gd name="T48" fmla="*/ 9 w 391"/>
                  <a:gd name="T49" fmla="*/ 144 h 636"/>
                  <a:gd name="T50" fmla="*/ 9 w 391"/>
                  <a:gd name="T51" fmla="*/ 76 h 636"/>
                  <a:gd name="T52" fmla="*/ 9 w 391"/>
                  <a:gd name="T53" fmla="*/ 34 h 636"/>
                  <a:gd name="T54" fmla="*/ 26 w 391"/>
                  <a:gd name="T55" fmla="*/ 17 h 636"/>
                  <a:gd name="T56" fmla="*/ 102 w 391"/>
                  <a:gd name="T57" fmla="*/ 17 h 636"/>
                  <a:gd name="T58" fmla="*/ 195 w 391"/>
                  <a:gd name="T59" fmla="*/ 9 h 636"/>
                  <a:gd name="T60" fmla="*/ 272 w 391"/>
                  <a:gd name="T61" fmla="*/ 0 h 636"/>
                  <a:gd name="T62" fmla="*/ 289 w 391"/>
                  <a:gd name="T63" fmla="*/ 51 h 636"/>
                  <a:gd name="T64" fmla="*/ 306 w 391"/>
                  <a:gd name="T65" fmla="*/ 110 h 636"/>
                  <a:gd name="T66" fmla="*/ 314 w 391"/>
                  <a:gd name="T67" fmla="*/ 170 h 636"/>
                  <a:gd name="T68" fmla="*/ 340 w 391"/>
                  <a:gd name="T69" fmla="*/ 237 h 636"/>
                  <a:gd name="T70" fmla="*/ 348 w 391"/>
                  <a:gd name="T71" fmla="*/ 271 h 636"/>
                  <a:gd name="T72" fmla="*/ 357 w 391"/>
                  <a:gd name="T73" fmla="*/ 280 h 636"/>
                  <a:gd name="T74" fmla="*/ 357 w 391"/>
                  <a:gd name="T75" fmla="*/ 288 h 636"/>
                  <a:gd name="T76" fmla="*/ 357 w 391"/>
                  <a:gd name="T77" fmla="*/ 297 h 636"/>
                  <a:gd name="T78" fmla="*/ 374 w 391"/>
                  <a:gd name="T79" fmla="*/ 322 h 636"/>
                  <a:gd name="T80" fmla="*/ 374 w 391"/>
                  <a:gd name="T81" fmla="*/ 331 h 636"/>
                  <a:gd name="T82" fmla="*/ 374 w 391"/>
                  <a:gd name="T83" fmla="*/ 331 h 636"/>
                  <a:gd name="T84" fmla="*/ 382 w 391"/>
                  <a:gd name="T85" fmla="*/ 339 h 636"/>
                  <a:gd name="T86" fmla="*/ 382 w 391"/>
                  <a:gd name="T87" fmla="*/ 348 h 636"/>
                  <a:gd name="T88" fmla="*/ 382 w 391"/>
                  <a:gd name="T89" fmla="*/ 348 h 636"/>
                  <a:gd name="T90" fmla="*/ 374 w 391"/>
                  <a:gd name="T91" fmla="*/ 364 h 636"/>
                  <a:gd name="T92" fmla="*/ 374 w 391"/>
                  <a:gd name="T93" fmla="*/ 373 h 636"/>
                  <a:gd name="T94" fmla="*/ 374 w 391"/>
                  <a:gd name="T95" fmla="*/ 381 h 6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91"/>
                  <a:gd name="T145" fmla="*/ 0 h 636"/>
                  <a:gd name="T146" fmla="*/ 391 w 391"/>
                  <a:gd name="T147" fmla="*/ 636 h 6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91" h="636">
                    <a:moveTo>
                      <a:pt x="374" y="381"/>
                    </a:moveTo>
                    <a:lnTo>
                      <a:pt x="365" y="390"/>
                    </a:lnTo>
                    <a:lnTo>
                      <a:pt x="365" y="398"/>
                    </a:lnTo>
                    <a:lnTo>
                      <a:pt x="365" y="407"/>
                    </a:lnTo>
                    <a:lnTo>
                      <a:pt x="374" y="415"/>
                    </a:lnTo>
                    <a:lnTo>
                      <a:pt x="374" y="424"/>
                    </a:lnTo>
                    <a:lnTo>
                      <a:pt x="382" y="432"/>
                    </a:lnTo>
                    <a:lnTo>
                      <a:pt x="382" y="441"/>
                    </a:lnTo>
                    <a:lnTo>
                      <a:pt x="382" y="449"/>
                    </a:lnTo>
                    <a:lnTo>
                      <a:pt x="382" y="458"/>
                    </a:lnTo>
                    <a:lnTo>
                      <a:pt x="382" y="466"/>
                    </a:lnTo>
                    <a:lnTo>
                      <a:pt x="382" y="475"/>
                    </a:lnTo>
                    <a:lnTo>
                      <a:pt x="382" y="483"/>
                    </a:lnTo>
                    <a:lnTo>
                      <a:pt x="391" y="492"/>
                    </a:lnTo>
                    <a:lnTo>
                      <a:pt x="391" y="500"/>
                    </a:lnTo>
                    <a:lnTo>
                      <a:pt x="340" y="509"/>
                    </a:lnTo>
                    <a:lnTo>
                      <a:pt x="280" y="517"/>
                    </a:lnTo>
                    <a:lnTo>
                      <a:pt x="263" y="517"/>
                    </a:lnTo>
                    <a:lnTo>
                      <a:pt x="246" y="517"/>
                    </a:lnTo>
                    <a:lnTo>
                      <a:pt x="204" y="525"/>
                    </a:lnTo>
                    <a:lnTo>
                      <a:pt x="195" y="525"/>
                    </a:lnTo>
                    <a:lnTo>
                      <a:pt x="153" y="525"/>
                    </a:lnTo>
                    <a:lnTo>
                      <a:pt x="110" y="534"/>
                    </a:lnTo>
                    <a:lnTo>
                      <a:pt x="110" y="551"/>
                    </a:lnTo>
                    <a:lnTo>
                      <a:pt x="119" y="559"/>
                    </a:lnTo>
                    <a:lnTo>
                      <a:pt x="119" y="568"/>
                    </a:lnTo>
                    <a:lnTo>
                      <a:pt x="127" y="568"/>
                    </a:lnTo>
                    <a:lnTo>
                      <a:pt x="136" y="568"/>
                    </a:lnTo>
                    <a:lnTo>
                      <a:pt x="136" y="576"/>
                    </a:lnTo>
                    <a:lnTo>
                      <a:pt x="136" y="585"/>
                    </a:lnTo>
                    <a:lnTo>
                      <a:pt x="127" y="593"/>
                    </a:lnTo>
                    <a:lnTo>
                      <a:pt x="136" y="593"/>
                    </a:lnTo>
                    <a:lnTo>
                      <a:pt x="136" y="602"/>
                    </a:lnTo>
                    <a:lnTo>
                      <a:pt x="127" y="610"/>
                    </a:lnTo>
                    <a:lnTo>
                      <a:pt x="119" y="619"/>
                    </a:lnTo>
                    <a:lnTo>
                      <a:pt x="119" y="627"/>
                    </a:lnTo>
                    <a:lnTo>
                      <a:pt x="93" y="636"/>
                    </a:lnTo>
                    <a:lnTo>
                      <a:pt x="76" y="636"/>
                    </a:lnTo>
                    <a:lnTo>
                      <a:pt x="93" y="627"/>
                    </a:lnTo>
                    <a:lnTo>
                      <a:pt x="102" y="627"/>
                    </a:lnTo>
                    <a:lnTo>
                      <a:pt x="85" y="610"/>
                    </a:lnTo>
                    <a:lnTo>
                      <a:pt x="76" y="585"/>
                    </a:lnTo>
                    <a:lnTo>
                      <a:pt x="68" y="568"/>
                    </a:lnTo>
                    <a:lnTo>
                      <a:pt x="59" y="619"/>
                    </a:lnTo>
                    <a:lnTo>
                      <a:pt x="34" y="619"/>
                    </a:lnTo>
                    <a:lnTo>
                      <a:pt x="26" y="619"/>
                    </a:lnTo>
                    <a:lnTo>
                      <a:pt x="26" y="576"/>
                    </a:lnTo>
                    <a:lnTo>
                      <a:pt x="17" y="542"/>
                    </a:lnTo>
                    <a:lnTo>
                      <a:pt x="17" y="525"/>
                    </a:lnTo>
                    <a:lnTo>
                      <a:pt x="9" y="483"/>
                    </a:lnTo>
                    <a:lnTo>
                      <a:pt x="9" y="449"/>
                    </a:lnTo>
                    <a:lnTo>
                      <a:pt x="9" y="424"/>
                    </a:lnTo>
                    <a:lnTo>
                      <a:pt x="9" y="381"/>
                    </a:lnTo>
                    <a:lnTo>
                      <a:pt x="9" y="373"/>
                    </a:lnTo>
                    <a:lnTo>
                      <a:pt x="9" y="339"/>
                    </a:lnTo>
                    <a:lnTo>
                      <a:pt x="9" y="297"/>
                    </a:lnTo>
                    <a:lnTo>
                      <a:pt x="9" y="288"/>
                    </a:lnTo>
                    <a:lnTo>
                      <a:pt x="9" y="246"/>
                    </a:lnTo>
                    <a:lnTo>
                      <a:pt x="9" y="212"/>
                    </a:lnTo>
                    <a:lnTo>
                      <a:pt x="9" y="187"/>
                    </a:lnTo>
                    <a:lnTo>
                      <a:pt x="9" y="144"/>
                    </a:lnTo>
                    <a:lnTo>
                      <a:pt x="9" y="110"/>
                    </a:lnTo>
                    <a:lnTo>
                      <a:pt x="9" y="93"/>
                    </a:lnTo>
                    <a:lnTo>
                      <a:pt x="9" y="76"/>
                    </a:lnTo>
                    <a:lnTo>
                      <a:pt x="17" y="34"/>
                    </a:lnTo>
                    <a:lnTo>
                      <a:pt x="9" y="34"/>
                    </a:lnTo>
                    <a:lnTo>
                      <a:pt x="0" y="26"/>
                    </a:lnTo>
                    <a:lnTo>
                      <a:pt x="26" y="17"/>
                    </a:lnTo>
                    <a:lnTo>
                      <a:pt x="59" y="17"/>
                    </a:lnTo>
                    <a:lnTo>
                      <a:pt x="102" y="17"/>
                    </a:lnTo>
                    <a:lnTo>
                      <a:pt x="144" y="9"/>
                    </a:lnTo>
                    <a:lnTo>
                      <a:pt x="153" y="9"/>
                    </a:lnTo>
                    <a:lnTo>
                      <a:pt x="195" y="9"/>
                    </a:lnTo>
                    <a:lnTo>
                      <a:pt x="246" y="0"/>
                    </a:lnTo>
                    <a:lnTo>
                      <a:pt x="272" y="0"/>
                    </a:lnTo>
                    <a:lnTo>
                      <a:pt x="272" y="17"/>
                    </a:lnTo>
                    <a:lnTo>
                      <a:pt x="280" y="43"/>
                    </a:lnTo>
                    <a:lnTo>
                      <a:pt x="289" y="51"/>
                    </a:lnTo>
                    <a:lnTo>
                      <a:pt x="289" y="59"/>
                    </a:lnTo>
                    <a:lnTo>
                      <a:pt x="297" y="85"/>
                    </a:lnTo>
                    <a:lnTo>
                      <a:pt x="306" y="110"/>
                    </a:lnTo>
                    <a:lnTo>
                      <a:pt x="306" y="127"/>
                    </a:lnTo>
                    <a:lnTo>
                      <a:pt x="306" y="136"/>
                    </a:lnTo>
                    <a:lnTo>
                      <a:pt x="314" y="170"/>
                    </a:lnTo>
                    <a:lnTo>
                      <a:pt x="323" y="187"/>
                    </a:lnTo>
                    <a:lnTo>
                      <a:pt x="323" y="195"/>
                    </a:lnTo>
                    <a:lnTo>
                      <a:pt x="340" y="237"/>
                    </a:lnTo>
                    <a:lnTo>
                      <a:pt x="348" y="271"/>
                    </a:lnTo>
                    <a:lnTo>
                      <a:pt x="357" y="280"/>
                    </a:lnTo>
                    <a:lnTo>
                      <a:pt x="357" y="288"/>
                    </a:lnTo>
                    <a:lnTo>
                      <a:pt x="357" y="297"/>
                    </a:lnTo>
                    <a:lnTo>
                      <a:pt x="365" y="305"/>
                    </a:lnTo>
                    <a:lnTo>
                      <a:pt x="374" y="314"/>
                    </a:lnTo>
                    <a:lnTo>
                      <a:pt x="374" y="322"/>
                    </a:lnTo>
                    <a:lnTo>
                      <a:pt x="374" y="331"/>
                    </a:lnTo>
                    <a:lnTo>
                      <a:pt x="382" y="339"/>
                    </a:lnTo>
                    <a:lnTo>
                      <a:pt x="382" y="348"/>
                    </a:lnTo>
                    <a:lnTo>
                      <a:pt x="374" y="348"/>
                    </a:lnTo>
                    <a:lnTo>
                      <a:pt x="382" y="348"/>
                    </a:lnTo>
                    <a:lnTo>
                      <a:pt x="374" y="356"/>
                    </a:lnTo>
                    <a:lnTo>
                      <a:pt x="374" y="364"/>
                    </a:lnTo>
                    <a:lnTo>
                      <a:pt x="374" y="373"/>
                    </a:lnTo>
                    <a:lnTo>
                      <a:pt x="374" y="381"/>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22" name="Freeform 321"/>
              <p:cNvSpPr>
                <a:spLocks/>
              </p:cNvSpPr>
              <p:nvPr/>
            </p:nvSpPr>
            <p:spPr bwMode="auto">
              <a:xfrm>
                <a:off x="3402" y="2640"/>
                <a:ext cx="366" cy="627"/>
              </a:xfrm>
              <a:custGeom>
                <a:avLst/>
                <a:gdLst>
                  <a:gd name="T0" fmla="*/ 366 w 366"/>
                  <a:gd name="T1" fmla="*/ 601 h 627"/>
                  <a:gd name="T2" fmla="*/ 272 w 366"/>
                  <a:gd name="T3" fmla="*/ 601 h 627"/>
                  <a:gd name="T4" fmla="*/ 238 w 366"/>
                  <a:gd name="T5" fmla="*/ 618 h 627"/>
                  <a:gd name="T6" fmla="*/ 230 w 366"/>
                  <a:gd name="T7" fmla="*/ 610 h 627"/>
                  <a:gd name="T8" fmla="*/ 221 w 366"/>
                  <a:gd name="T9" fmla="*/ 593 h 627"/>
                  <a:gd name="T10" fmla="*/ 213 w 366"/>
                  <a:gd name="T11" fmla="*/ 584 h 627"/>
                  <a:gd name="T12" fmla="*/ 204 w 366"/>
                  <a:gd name="T13" fmla="*/ 567 h 627"/>
                  <a:gd name="T14" fmla="*/ 213 w 366"/>
                  <a:gd name="T15" fmla="*/ 559 h 627"/>
                  <a:gd name="T16" fmla="*/ 213 w 366"/>
                  <a:gd name="T17" fmla="*/ 542 h 627"/>
                  <a:gd name="T18" fmla="*/ 213 w 366"/>
                  <a:gd name="T19" fmla="*/ 525 h 627"/>
                  <a:gd name="T20" fmla="*/ 145 w 366"/>
                  <a:gd name="T21" fmla="*/ 525 h 627"/>
                  <a:gd name="T22" fmla="*/ 9 w 366"/>
                  <a:gd name="T23" fmla="*/ 533 h 627"/>
                  <a:gd name="T24" fmla="*/ 9 w 366"/>
                  <a:gd name="T25" fmla="*/ 508 h 627"/>
                  <a:gd name="T26" fmla="*/ 17 w 366"/>
                  <a:gd name="T27" fmla="*/ 491 h 627"/>
                  <a:gd name="T28" fmla="*/ 17 w 366"/>
                  <a:gd name="T29" fmla="*/ 483 h 627"/>
                  <a:gd name="T30" fmla="*/ 17 w 366"/>
                  <a:gd name="T31" fmla="*/ 466 h 627"/>
                  <a:gd name="T32" fmla="*/ 17 w 366"/>
                  <a:gd name="T33" fmla="*/ 457 h 627"/>
                  <a:gd name="T34" fmla="*/ 34 w 366"/>
                  <a:gd name="T35" fmla="*/ 440 h 627"/>
                  <a:gd name="T36" fmla="*/ 34 w 366"/>
                  <a:gd name="T37" fmla="*/ 440 h 627"/>
                  <a:gd name="T38" fmla="*/ 43 w 366"/>
                  <a:gd name="T39" fmla="*/ 423 h 627"/>
                  <a:gd name="T40" fmla="*/ 60 w 366"/>
                  <a:gd name="T41" fmla="*/ 398 h 627"/>
                  <a:gd name="T42" fmla="*/ 60 w 366"/>
                  <a:gd name="T43" fmla="*/ 389 h 627"/>
                  <a:gd name="T44" fmla="*/ 60 w 366"/>
                  <a:gd name="T45" fmla="*/ 389 h 627"/>
                  <a:gd name="T46" fmla="*/ 60 w 366"/>
                  <a:gd name="T47" fmla="*/ 381 h 627"/>
                  <a:gd name="T48" fmla="*/ 68 w 366"/>
                  <a:gd name="T49" fmla="*/ 364 h 627"/>
                  <a:gd name="T50" fmla="*/ 68 w 366"/>
                  <a:gd name="T51" fmla="*/ 355 h 627"/>
                  <a:gd name="T52" fmla="*/ 60 w 366"/>
                  <a:gd name="T53" fmla="*/ 347 h 627"/>
                  <a:gd name="T54" fmla="*/ 68 w 366"/>
                  <a:gd name="T55" fmla="*/ 338 h 627"/>
                  <a:gd name="T56" fmla="*/ 68 w 366"/>
                  <a:gd name="T57" fmla="*/ 322 h 627"/>
                  <a:gd name="T58" fmla="*/ 60 w 366"/>
                  <a:gd name="T59" fmla="*/ 313 h 627"/>
                  <a:gd name="T60" fmla="*/ 51 w 366"/>
                  <a:gd name="T61" fmla="*/ 279 h 627"/>
                  <a:gd name="T62" fmla="*/ 43 w 366"/>
                  <a:gd name="T63" fmla="*/ 288 h 627"/>
                  <a:gd name="T64" fmla="*/ 43 w 366"/>
                  <a:gd name="T65" fmla="*/ 262 h 627"/>
                  <a:gd name="T66" fmla="*/ 51 w 366"/>
                  <a:gd name="T67" fmla="*/ 245 h 627"/>
                  <a:gd name="T68" fmla="*/ 43 w 366"/>
                  <a:gd name="T69" fmla="*/ 237 h 627"/>
                  <a:gd name="T70" fmla="*/ 51 w 366"/>
                  <a:gd name="T71" fmla="*/ 220 h 627"/>
                  <a:gd name="T72" fmla="*/ 51 w 366"/>
                  <a:gd name="T73" fmla="*/ 220 h 627"/>
                  <a:gd name="T74" fmla="*/ 34 w 366"/>
                  <a:gd name="T75" fmla="*/ 220 h 627"/>
                  <a:gd name="T76" fmla="*/ 34 w 366"/>
                  <a:gd name="T77" fmla="*/ 203 h 627"/>
                  <a:gd name="T78" fmla="*/ 34 w 366"/>
                  <a:gd name="T79" fmla="*/ 186 h 627"/>
                  <a:gd name="T80" fmla="*/ 51 w 366"/>
                  <a:gd name="T81" fmla="*/ 186 h 627"/>
                  <a:gd name="T82" fmla="*/ 51 w 366"/>
                  <a:gd name="T83" fmla="*/ 178 h 627"/>
                  <a:gd name="T84" fmla="*/ 51 w 366"/>
                  <a:gd name="T85" fmla="*/ 169 h 627"/>
                  <a:gd name="T86" fmla="*/ 51 w 366"/>
                  <a:gd name="T87" fmla="*/ 152 h 627"/>
                  <a:gd name="T88" fmla="*/ 60 w 366"/>
                  <a:gd name="T89" fmla="*/ 144 h 627"/>
                  <a:gd name="T90" fmla="*/ 68 w 366"/>
                  <a:gd name="T91" fmla="*/ 127 h 627"/>
                  <a:gd name="T92" fmla="*/ 68 w 366"/>
                  <a:gd name="T93" fmla="*/ 118 h 627"/>
                  <a:gd name="T94" fmla="*/ 77 w 366"/>
                  <a:gd name="T95" fmla="*/ 101 h 627"/>
                  <a:gd name="T96" fmla="*/ 94 w 366"/>
                  <a:gd name="T97" fmla="*/ 101 h 627"/>
                  <a:gd name="T98" fmla="*/ 102 w 366"/>
                  <a:gd name="T99" fmla="*/ 76 h 627"/>
                  <a:gd name="T100" fmla="*/ 102 w 366"/>
                  <a:gd name="T101" fmla="*/ 59 h 627"/>
                  <a:gd name="T102" fmla="*/ 102 w 366"/>
                  <a:gd name="T103" fmla="*/ 42 h 627"/>
                  <a:gd name="T104" fmla="*/ 102 w 366"/>
                  <a:gd name="T105" fmla="*/ 50 h 627"/>
                  <a:gd name="T106" fmla="*/ 111 w 366"/>
                  <a:gd name="T107" fmla="*/ 33 h 627"/>
                  <a:gd name="T108" fmla="*/ 128 w 366"/>
                  <a:gd name="T109" fmla="*/ 33 h 627"/>
                  <a:gd name="T110" fmla="*/ 119 w 366"/>
                  <a:gd name="T111" fmla="*/ 17 h 627"/>
                  <a:gd name="T112" fmla="*/ 281 w 366"/>
                  <a:gd name="T113" fmla="*/ 0 h 627"/>
                  <a:gd name="T114" fmla="*/ 357 w 366"/>
                  <a:gd name="T115" fmla="*/ 8 h 627"/>
                  <a:gd name="T116" fmla="*/ 349 w 366"/>
                  <a:gd name="T117" fmla="*/ 186 h 627"/>
                  <a:gd name="T118" fmla="*/ 349 w 366"/>
                  <a:gd name="T119" fmla="*/ 398 h 62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66"/>
                  <a:gd name="T181" fmla="*/ 0 h 627"/>
                  <a:gd name="T182" fmla="*/ 366 w 366"/>
                  <a:gd name="T183" fmla="*/ 627 h 62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66" h="627">
                    <a:moveTo>
                      <a:pt x="349" y="457"/>
                    </a:moveTo>
                    <a:lnTo>
                      <a:pt x="357" y="499"/>
                    </a:lnTo>
                    <a:lnTo>
                      <a:pt x="357" y="516"/>
                    </a:lnTo>
                    <a:lnTo>
                      <a:pt x="366" y="550"/>
                    </a:lnTo>
                    <a:lnTo>
                      <a:pt x="366" y="593"/>
                    </a:lnTo>
                    <a:lnTo>
                      <a:pt x="366" y="601"/>
                    </a:lnTo>
                    <a:lnTo>
                      <a:pt x="349" y="593"/>
                    </a:lnTo>
                    <a:lnTo>
                      <a:pt x="340" y="601"/>
                    </a:lnTo>
                    <a:lnTo>
                      <a:pt x="315" y="593"/>
                    </a:lnTo>
                    <a:lnTo>
                      <a:pt x="306" y="593"/>
                    </a:lnTo>
                    <a:lnTo>
                      <a:pt x="315" y="593"/>
                    </a:lnTo>
                    <a:lnTo>
                      <a:pt x="272" y="610"/>
                    </a:lnTo>
                    <a:lnTo>
                      <a:pt x="272" y="601"/>
                    </a:lnTo>
                    <a:lnTo>
                      <a:pt x="264" y="601"/>
                    </a:lnTo>
                    <a:lnTo>
                      <a:pt x="264" y="610"/>
                    </a:lnTo>
                    <a:lnTo>
                      <a:pt x="255" y="618"/>
                    </a:lnTo>
                    <a:lnTo>
                      <a:pt x="255" y="627"/>
                    </a:lnTo>
                    <a:lnTo>
                      <a:pt x="238" y="627"/>
                    </a:lnTo>
                    <a:lnTo>
                      <a:pt x="238" y="618"/>
                    </a:lnTo>
                    <a:lnTo>
                      <a:pt x="230" y="618"/>
                    </a:lnTo>
                    <a:lnTo>
                      <a:pt x="230" y="610"/>
                    </a:lnTo>
                    <a:lnTo>
                      <a:pt x="238" y="610"/>
                    </a:lnTo>
                    <a:lnTo>
                      <a:pt x="230" y="610"/>
                    </a:lnTo>
                    <a:lnTo>
                      <a:pt x="230" y="601"/>
                    </a:lnTo>
                    <a:lnTo>
                      <a:pt x="230" y="593"/>
                    </a:lnTo>
                    <a:lnTo>
                      <a:pt x="221" y="593"/>
                    </a:lnTo>
                    <a:lnTo>
                      <a:pt x="221" y="584"/>
                    </a:lnTo>
                    <a:lnTo>
                      <a:pt x="213" y="584"/>
                    </a:lnTo>
                    <a:lnTo>
                      <a:pt x="213" y="576"/>
                    </a:lnTo>
                    <a:lnTo>
                      <a:pt x="213" y="567"/>
                    </a:lnTo>
                    <a:lnTo>
                      <a:pt x="204" y="567"/>
                    </a:lnTo>
                    <a:lnTo>
                      <a:pt x="204" y="559"/>
                    </a:lnTo>
                    <a:lnTo>
                      <a:pt x="213" y="559"/>
                    </a:lnTo>
                    <a:lnTo>
                      <a:pt x="204" y="550"/>
                    </a:lnTo>
                    <a:lnTo>
                      <a:pt x="213" y="550"/>
                    </a:lnTo>
                    <a:lnTo>
                      <a:pt x="213" y="542"/>
                    </a:lnTo>
                    <a:lnTo>
                      <a:pt x="213" y="533"/>
                    </a:lnTo>
                    <a:lnTo>
                      <a:pt x="213" y="525"/>
                    </a:lnTo>
                    <a:lnTo>
                      <a:pt x="221" y="525"/>
                    </a:lnTo>
                    <a:lnTo>
                      <a:pt x="213" y="525"/>
                    </a:lnTo>
                    <a:lnTo>
                      <a:pt x="204" y="525"/>
                    </a:lnTo>
                    <a:lnTo>
                      <a:pt x="162" y="525"/>
                    </a:lnTo>
                    <a:lnTo>
                      <a:pt x="145" y="525"/>
                    </a:lnTo>
                    <a:lnTo>
                      <a:pt x="128" y="533"/>
                    </a:lnTo>
                    <a:lnTo>
                      <a:pt x="94" y="533"/>
                    </a:lnTo>
                    <a:lnTo>
                      <a:pt x="68" y="533"/>
                    </a:lnTo>
                    <a:lnTo>
                      <a:pt x="60" y="533"/>
                    </a:lnTo>
                    <a:lnTo>
                      <a:pt x="9" y="533"/>
                    </a:lnTo>
                    <a:lnTo>
                      <a:pt x="17" y="533"/>
                    </a:lnTo>
                    <a:lnTo>
                      <a:pt x="17" y="525"/>
                    </a:lnTo>
                    <a:lnTo>
                      <a:pt x="9" y="516"/>
                    </a:lnTo>
                    <a:lnTo>
                      <a:pt x="9" y="508"/>
                    </a:lnTo>
                    <a:lnTo>
                      <a:pt x="0" y="499"/>
                    </a:lnTo>
                    <a:lnTo>
                      <a:pt x="9" y="499"/>
                    </a:lnTo>
                    <a:lnTo>
                      <a:pt x="17" y="499"/>
                    </a:lnTo>
                    <a:lnTo>
                      <a:pt x="17" y="491"/>
                    </a:lnTo>
                    <a:lnTo>
                      <a:pt x="17" y="483"/>
                    </a:lnTo>
                    <a:lnTo>
                      <a:pt x="9" y="483"/>
                    </a:lnTo>
                    <a:lnTo>
                      <a:pt x="17" y="483"/>
                    </a:lnTo>
                    <a:lnTo>
                      <a:pt x="17" y="491"/>
                    </a:lnTo>
                    <a:lnTo>
                      <a:pt x="26" y="491"/>
                    </a:lnTo>
                    <a:lnTo>
                      <a:pt x="26" y="483"/>
                    </a:lnTo>
                    <a:lnTo>
                      <a:pt x="17" y="474"/>
                    </a:lnTo>
                    <a:lnTo>
                      <a:pt x="17" y="466"/>
                    </a:lnTo>
                    <a:lnTo>
                      <a:pt x="26" y="466"/>
                    </a:lnTo>
                    <a:lnTo>
                      <a:pt x="26" y="457"/>
                    </a:lnTo>
                    <a:lnTo>
                      <a:pt x="17" y="457"/>
                    </a:lnTo>
                    <a:lnTo>
                      <a:pt x="17" y="449"/>
                    </a:lnTo>
                    <a:lnTo>
                      <a:pt x="26" y="457"/>
                    </a:lnTo>
                    <a:lnTo>
                      <a:pt x="26" y="449"/>
                    </a:lnTo>
                    <a:lnTo>
                      <a:pt x="26" y="440"/>
                    </a:lnTo>
                    <a:lnTo>
                      <a:pt x="34" y="440"/>
                    </a:lnTo>
                    <a:lnTo>
                      <a:pt x="43" y="440"/>
                    </a:lnTo>
                    <a:lnTo>
                      <a:pt x="43" y="432"/>
                    </a:lnTo>
                    <a:lnTo>
                      <a:pt x="34" y="440"/>
                    </a:lnTo>
                    <a:lnTo>
                      <a:pt x="34" y="432"/>
                    </a:lnTo>
                    <a:lnTo>
                      <a:pt x="34" y="423"/>
                    </a:lnTo>
                    <a:lnTo>
                      <a:pt x="43" y="423"/>
                    </a:lnTo>
                    <a:lnTo>
                      <a:pt x="43" y="432"/>
                    </a:lnTo>
                    <a:lnTo>
                      <a:pt x="43" y="423"/>
                    </a:lnTo>
                    <a:lnTo>
                      <a:pt x="51" y="415"/>
                    </a:lnTo>
                    <a:lnTo>
                      <a:pt x="51" y="406"/>
                    </a:lnTo>
                    <a:lnTo>
                      <a:pt x="60" y="406"/>
                    </a:lnTo>
                    <a:lnTo>
                      <a:pt x="60" y="398"/>
                    </a:lnTo>
                    <a:lnTo>
                      <a:pt x="51" y="398"/>
                    </a:lnTo>
                    <a:lnTo>
                      <a:pt x="60" y="398"/>
                    </a:lnTo>
                    <a:lnTo>
                      <a:pt x="60" y="389"/>
                    </a:lnTo>
                    <a:lnTo>
                      <a:pt x="68" y="389"/>
                    </a:lnTo>
                    <a:lnTo>
                      <a:pt x="68" y="381"/>
                    </a:lnTo>
                    <a:lnTo>
                      <a:pt x="60" y="381"/>
                    </a:lnTo>
                    <a:lnTo>
                      <a:pt x="60" y="389"/>
                    </a:lnTo>
                    <a:lnTo>
                      <a:pt x="51" y="389"/>
                    </a:lnTo>
                    <a:lnTo>
                      <a:pt x="51" y="381"/>
                    </a:lnTo>
                    <a:lnTo>
                      <a:pt x="60" y="372"/>
                    </a:lnTo>
                    <a:lnTo>
                      <a:pt x="60" y="381"/>
                    </a:lnTo>
                    <a:lnTo>
                      <a:pt x="60" y="372"/>
                    </a:lnTo>
                    <a:lnTo>
                      <a:pt x="68" y="372"/>
                    </a:lnTo>
                    <a:lnTo>
                      <a:pt x="68" y="364"/>
                    </a:lnTo>
                    <a:lnTo>
                      <a:pt x="77" y="364"/>
                    </a:lnTo>
                    <a:lnTo>
                      <a:pt x="77" y="355"/>
                    </a:lnTo>
                    <a:lnTo>
                      <a:pt x="77" y="364"/>
                    </a:lnTo>
                    <a:lnTo>
                      <a:pt x="68" y="355"/>
                    </a:lnTo>
                    <a:lnTo>
                      <a:pt x="68" y="347"/>
                    </a:lnTo>
                    <a:lnTo>
                      <a:pt x="60" y="347"/>
                    </a:lnTo>
                    <a:lnTo>
                      <a:pt x="51" y="338"/>
                    </a:lnTo>
                    <a:lnTo>
                      <a:pt x="60" y="338"/>
                    </a:lnTo>
                    <a:lnTo>
                      <a:pt x="68" y="338"/>
                    </a:lnTo>
                    <a:lnTo>
                      <a:pt x="60" y="338"/>
                    </a:lnTo>
                    <a:lnTo>
                      <a:pt x="60" y="330"/>
                    </a:lnTo>
                    <a:lnTo>
                      <a:pt x="68" y="322"/>
                    </a:lnTo>
                    <a:lnTo>
                      <a:pt x="60" y="322"/>
                    </a:lnTo>
                    <a:lnTo>
                      <a:pt x="60" y="330"/>
                    </a:lnTo>
                    <a:lnTo>
                      <a:pt x="51" y="330"/>
                    </a:lnTo>
                    <a:lnTo>
                      <a:pt x="51" y="322"/>
                    </a:lnTo>
                    <a:lnTo>
                      <a:pt x="60" y="313"/>
                    </a:lnTo>
                    <a:lnTo>
                      <a:pt x="51" y="313"/>
                    </a:lnTo>
                    <a:lnTo>
                      <a:pt x="51" y="305"/>
                    </a:lnTo>
                    <a:lnTo>
                      <a:pt x="51" y="296"/>
                    </a:lnTo>
                    <a:lnTo>
                      <a:pt x="51" y="279"/>
                    </a:lnTo>
                    <a:lnTo>
                      <a:pt x="51" y="288"/>
                    </a:lnTo>
                    <a:lnTo>
                      <a:pt x="43" y="288"/>
                    </a:lnTo>
                    <a:lnTo>
                      <a:pt x="43" y="279"/>
                    </a:lnTo>
                    <a:lnTo>
                      <a:pt x="43" y="271"/>
                    </a:lnTo>
                    <a:lnTo>
                      <a:pt x="51" y="271"/>
                    </a:lnTo>
                    <a:lnTo>
                      <a:pt x="43" y="262"/>
                    </a:lnTo>
                    <a:lnTo>
                      <a:pt x="51" y="262"/>
                    </a:lnTo>
                    <a:lnTo>
                      <a:pt x="51" y="254"/>
                    </a:lnTo>
                    <a:lnTo>
                      <a:pt x="51" y="245"/>
                    </a:lnTo>
                    <a:lnTo>
                      <a:pt x="60" y="245"/>
                    </a:lnTo>
                    <a:lnTo>
                      <a:pt x="60" y="237"/>
                    </a:lnTo>
                    <a:lnTo>
                      <a:pt x="51" y="237"/>
                    </a:lnTo>
                    <a:lnTo>
                      <a:pt x="51" y="245"/>
                    </a:lnTo>
                    <a:lnTo>
                      <a:pt x="43" y="237"/>
                    </a:lnTo>
                    <a:lnTo>
                      <a:pt x="43" y="228"/>
                    </a:lnTo>
                    <a:lnTo>
                      <a:pt x="51" y="228"/>
                    </a:lnTo>
                    <a:lnTo>
                      <a:pt x="51" y="220"/>
                    </a:lnTo>
                    <a:lnTo>
                      <a:pt x="43" y="228"/>
                    </a:lnTo>
                    <a:lnTo>
                      <a:pt x="43" y="220"/>
                    </a:lnTo>
                    <a:lnTo>
                      <a:pt x="51" y="220"/>
                    </a:lnTo>
                    <a:lnTo>
                      <a:pt x="43" y="211"/>
                    </a:lnTo>
                    <a:lnTo>
                      <a:pt x="43" y="220"/>
                    </a:lnTo>
                    <a:lnTo>
                      <a:pt x="34" y="220"/>
                    </a:lnTo>
                    <a:lnTo>
                      <a:pt x="43" y="211"/>
                    </a:lnTo>
                    <a:lnTo>
                      <a:pt x="34" y="211"/>
                    </a:lnTo>
                    <a:lnTo>
                      <a:pt x="34" y="203"/>
                    </a:lnTo>
                    <a:lnTo>
                      <a:pt x="43" y="203"/>
                    </a:lnTo>
                    <a:lnTo>
                      <a:pt x="43" y="194"/>
                    </a:lnTo>
                    <a:lnTo>
                      <a:pt x="34" y="194"/>
                    </a:lnTo>
                    <a:lnTo>
                      <a:pt x="34" y="186"/>
                    </a:lnTo>
                    <a:lnTo>
                      <a:pt x="43" y="186"/>
                    </a:lnTo>
                    <a:lnTo>
                      <a:pt x="51" y="194"/>
                    </a:lnTo>
                    <a:lnTo>
                      <a:pt x="51" y="186"/>
                    </a:lnTo>
                    <a:lnTo>
                      <a:pt x="43" y="186"/>
                    </a:lnTo>
                    <a:lnTo>
                      <a:pt x="43" y="178"/>
                    </a:lnTo>
                    <a:lnTo>
                      <a:pt x="51" y="178"/>
                    </a:lnTo>
                    <a:lnTo>
                      <a:pt x="60" y="178"/>
                    </a:lnTo>
                    <a:lnTo>
                      <a:pt x="51" y="169"/>
                    </a:lnTo>
                    <a:lnTo>
                      <a:pt x="51" y="161"/>
                    </a:lnTo>
                    <a:lnTo>
                      <a:pt x="51" y="152"/>
                    </a:lnTo>
                    <a:lnTo>
                      <a:pt x="51" y="144"/>
                    </a:lnTo>
                    <a:lnTo>
                      <a:pt x="51" y="152"/>
                    </a:lnTo>
                    <a:lnTo>
                      <a:pt x="60" y="152"/>
                    </a:lnTo>
                    <a:lnTo>
                      <a:pt x="60" y="144"/>
                    </a:lnTo>
                    <a:lnTo>
                      <a:pt x="68" y="144"/>
                    </a:lnTo>
                    <a:lnTo>
                      <a:pt x="68" y="135"/>
                    </a:lnTo>
                    <a:lnTo>
                      <a:pt x="60" y="135"/>
                    </a:lnTo>
                    <a:lnTo>
                      <a:pt x="60" y="127"/>
                    </a:lnTo>
                    <a:lnTo>
                      <a:pt x="68" y="127"/>
                    </a:lnTo>
                    <a:lnTo>
                      <a:pt x="77" y="127"/>
                    </a:lnTo>
                    <a:lnTo>
                      <a:pt x="60" y="118"/>
                    </a:lnTo>
                    <a:lnTo>
                      <a:pt x="60" y="110"/>
                    </a:lnTo>
                    <a:lnTo>
                      <a:pt x="68" y="118"/>
                    </a:lnTo>
                    <a:lnTo>
                      <a:pt x="77" y="118"/>
                    </a:lnTo>
                    <a:lnTo>
                      <a:pt x="77" y="110"/>
                    </a:lnTo>
                    <a:lnTo>
                      <a:pt x="77" y="101"/>
                    </a:lnTo>
                    <a:lnTo>
                      <a:pt x="85" y="93"/>
                    </a:lnTo>
                    <a:lnTo>
                      <a:pt x="85" y="101"/>
                    </a:lnTo>
                    <a:lnTo>
                      <a:pt x="94" y="101"/>
                    </a:lnTo>
                    <a:lnTo>
                      <a:pt x="94" y="93"/>
                    </a:lnTo>
                    <a:lnTo>
                      <a:pt x="94" y="84"/>
                    </a:lnTo>
                    <a:lnTo>
                      <a:pt x="102" y="84"/>
                    </a:lnTo>
                    <a:lnTo>
                      <a:pt x="94" y="84"/>
                    </a:lnTo>
                    <a:lnTo>
                      <a:pt x="94" y="76"/>
                    </a:lnTo>
                    <a:lnTo>
                      <a:pt x="102" y="76"/>
                    </a:lnTo>
                    <a:lnTo>
                      <a:pt x="94" y="67"/>
                    </a:lnTo>
                    <a:lnTo>
                      <a:pt x="94" y="59"/>
                    </a:lnTo>
                    <a:lnTo>
                      <a:pt x="94" y="50"/>
                    </a:lnTo>
                    <a:lnTo>
                      <a:pt x="102" y="59"/>
                    </a:lnTo>
                    <a:lnTo>
                      <a:pt x="111" y="59"/>
                    </a:lnTo>
                    <a:lnTo>
                      <a:pt x="111" y="50"/>
                    </a:lnTo>
                    <a:lnTo>
                      <a:pt x="102" y="50"/>
                    </a:lnTo>
                    <a:lnTo>
                      <a:pt x="102" y="42"/>
                    </a:lnTo>
                    <a:lnTo>
                      <a:pt x="102" y="50"/>
                    </a:lnTo>
                    <a:lnTo>
                      <a:pt x="111" y="50"/>
                    </a:lnTo>
                    <a:lnTo>
                      <a:pt x="111" y="42"/>
                    </a:lnTo>
                    <a:lnTo>
                      <a:pt x="111" y="33"/>
                    </a:lnTo>
                    <a:lnTo>
                      <a:pt x="102" y="33"/>
                    </a:lnTo>
                    <a:lnTo>
                      <a:pt x="111" y="33"/>
                    </a:lnTo>
                    <a:lnTo>
                      <a:pt x="119" y="33"/>
                    </a:lnTo>
                    <a:lnTo>
                      <a:pt x="128" y="33"/>
                    </a:lnTo>
                    <a:lnTo>
                      <a:pt x="128" y="25"/>
                    </a:lnTo>
                    <a:lnTo>
                      <a:pt x="128" y="17"/>
                    </a:lnTo>
                    <a:lnTo>
                      <a:pt x="119" y="17"/>
                    </a:lnTo>
                    <a:lnTo>
                      <a:pt x="187" y="8"/>
                    </a:lnTo>
                    <a:lnTo>
                      <a:pt x="221" y="8"/>
                    </a:lnTo>
                    <a:lnTo>
                      <a:pt x="238" y="8"/>
                    </a:lnTo>
                    <a:lnTo>
                      <a:pt x="255" y="8"/>
                    </a:lnTo>
                    <a:lnTo>
                      <a:pt x="281" y="0"/>
                    </a:lnTo>
                    <a:lnTo>
                      <a:pt x="323" y="0"/>
                    </a:lnTo>
                    <a:lnTo>
                      <a:pt x="340" y="0"/>
                    </a:lnTo>
                    <a:lnTo>
                      <a:pt x="349" y="8"/>
                    </a:lnTo>
                    <a:lnTo>
                      <a:pt x="357" y="8"/>
                    </a:lnTo>
                    <a:lnTo>
                      <a:pt x="349" y="50"/>
                    </a:lnTo>
                    <a:lnTo>
                      <a:pt x="349" y="67"/>
                    </a:lnTo>
                    <a:lnTo>
                      <a:pt x="349" y="84"/>
                    </a:lnTo>
                    <a:lnTo>
                      <a:pt x="349" y="118"/>
                    </a:lnTo>
                    <a:lnTo>
                      <a:pt x="349" y="161"/>
                    </a:lnTo>
                    <a:lnTo>
                      <a:pt x="349" y="186"/>
                    </a:lnTo>
                    <a:lnTo>
                      <a:pt x="349" y="220"/>
                    </a:lnTo>
                    <a:lnTo>
                      <a:pt x="349" y="262"/>
                    </a:lnTo>
                    <a:lnTo>
                      <a:pt x="349" y="271"/>
                    </a:lnTo>
                    <a:lnTo>
                      <a:pt x="349" y="313"/>
                    </a:lnTo>
                    <a:lnTo>
                      <a:pt x="349" y="347"/>
                    </a:lnTo>
                    <a:lnTo>
                      <a:pt x="349" y="355"/>
                    </a:lnTo>
                    <a:lnTo>
                      <a:pt x="349" y="398"/>
                    </a:lnTo>
                    <a:lnTo>
                      <a:pt x="349" y="423"/>
                    </a:lnTo>
                    <a:lnTo>
                      <a:pt x="349" y="457"/>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23" name="Freeform 322"/>
              <p:cNvSpPr>
                <a:spLocks/>
              </p:cNvSpPr>
              <p:nvPr/>
            </p:nvSpPr>
            <p:spPr bwMode="auto">
              <a:xfrm>
                <a:off x="4014" y="2580"/>
                <a:ext cx="543" cy="576"/>
              </a:xfrm>
              <a:custGeom>
                <a:avLst/>
                <a:gdLst>
                  <a:gd name="T0" fmla="*/ 102 w 543"/>
                  <a:gd name="T1" fmla="*/ 407 h 576"/>
                  <a:gd name="T2" fmla="*/ 102 w 543"/>
                  <a:gd name="T3" fmla="*/ 390 h 576"/>
                  <a:gd name="T4" fmla="*/ 110 w 543"/>
                  <a:gd name="T5" fmla="*/ 373 h 576"/>
                  <a:gd name="T6" fmla="*/ 102 w 543"/>
                  <a:gd name="T7" fmla="*/ 365 h 576"/>
                  <a:gd name="T8" fmla="*/ 93 w 543"/>
                  <a:gd name="T9" fmla="*/ 339 h 576"/>
                  <a:gd name="T10" fmla="*/ 85 w 543"/>
                  <a:gd name="T11" fmla="*/ 314 h 576"/>
                  <a:gd name="T12" fmla="*/ 68 w 543"/>
                  <a:gd name="T13" fmla="*/ 271 h 576"/>
                  <a:gd name="T14" fmla="*/ 34 w 543"/>
                  <a:gd name="T15" fmla="*/ 161 h 576"/>
                  <a:gd name="T16" fmla="*/ 0 w 543"/>
                  <a:gd name="T17" fmla="*/ 51 h 576"/>
                  <a:gd name="T18" fmla="*/ 68 w 543"/>
                  <a:gd name="T19" fmla="*/ 26 h 576"/>
                  <a:gd name="T20" fmla="*/ 170 w 543"/>
                  <a:gd name="T21" fmla="*/ 17 h 576"/>
                  <a:gd name="T22" fmla="*/ 255 w 543"/>
                  <a:gd name="T23" fmla="*/ 9 h 576"/>
                  <a:gd name="T24" fmla="*/ 255 w 543"/>
                  <a:gd name="T25" fmla="*/ 9 h 576"/>
                  <a:gd name="T26" fmla="*/ 246 w 543"/>
                  <a:gd name="T27" fmla="*/ 17 h 576"/>
                  <a:gd name="T28" fmla="*/ 238 w 543"/>
                  <a:gd name="T29" fmla="*/ 26 h 576"/>
                  <a:gd name="T30" fmla="*/ 246 w 543"/>
                  <a:gd name="T31" fmla="*/ 43 h 576"/>
                  <a:gd name="T32" fmla="*/ 272 w 543"/>
                  <a:gd name="T33" fmla="*/ 60 h 576"/>
                  <a:gd name="T34" fmla="*/ 297 w 543"/>
                  <a:gd name="T35" fmla="*/ 68 h 576"/>
                  <a:gd name="T36" fmla="*/ 314 w 543"/>
                  <a:gd name="T37" fmla="*/ 93 h 576"/>
                  <a:gd name="T38" fmla="*/ 331 w 543"/>
                  <a:gd name="T39" fmla="*/ 127 h 576"/>
                  <a:gd name="T40" fmla="*/ 357 w 543"/>
                  <a:gd name="T41" fmla="*/ 136 h 576"/>
                  <a:gd name="T42" fmla="*/ 382 w 543"/>
                  <a:gd name="T43" fmla="*/ 161 h 576"/>
                  <a:gd name="T44" fmla="*/ 399 w 543"/>
                  <a:gd name="T45" fmla="*/ 170 h 576"/>
                  <a:gd name="T46" fmla="*/ 407 w 543"/>
                  <a:gd name="T47" fmla="*/ 187 h 576"/>
                  <a:gd name="T48" fmla="*/ 416 w 543"/>
                  <a:gd name="T49" fmla="*/ 195 h 576"/>
                  <a:gd name="T50" fmla="*/ 424 w 543"/>
                  <a:gd name="T51" fmla="*/ 204 h 576"/>
                  <a:gd name="T52" fmla="*/ 433 w 543"/>
                  <a:gd name="T53" fmla="*/ 212 h 576"/>
                  <a:gd name="T54" fmla="*/ 450 w 543"/>
                  <a:gd name="T55" fmla="*/ 221 h 576"/>
                  <a:gd name="T56" fmla="*/ 467 w 543"/>
                  <a:gd name="T57" fmla="*/ 229 h 576"/>
                  <a:gd name="T58" fmla="*/ 467 w 543"/>
                  <a:gd name="T59" fmla="*/ 246 h 576"/>
                  <a:gd name="T60" fmla="*/ 475 w 543"/>
                  <a:gd name="T61" fmla="*/ 254 h 576"/>
                  <a:gd name="T62" fmla="*/ 475 w 543"/>
                  <a:gd name="T63" fmla="*/ 271 h 576"/>
                  <a:gd name="T64" fmla="*/ 484 w 543"/>
                  <a:gd name="T65" fmla="*/ 280 h 576"/>
                  <a:gd name="T66" fmla="*/ 509 w 543"/>
                  <a:gd name="T67" fmla="*/ 297 h 576"/>
                  <a:gd name="T68" fmla="*/ 518 w 543"/>
                  <a:gd name="T69" fmla="*/ 314 h 576"/>
                  <a:gd name="T70" fmla="*/ 526 w 543"/>
                  <a:gd name="T71" fmla="*/ 339 h 576"/>
                  <a:gd name="T72" fmla="*/ 518 w 543"/>
                  <a:gd name="T73" fmla="*/ 365 h 576"/>
                  <a:gd name="T74" fmla="*/ 518 w 543"/>
                  <a:gd name="T75" fmla="*/ 365 h 576"/>
                  <a:gd name="T76" fmla="*/ 526 w 543"/>
                  <a:gd name="T77" fmla="*/ 390 h 576"/>
                  <a:gd name="T78" fmla="*/ 526 w 543"/>
                  <a:gd name="T79" fmla="*/ 407 h 576"/>
                  <a:gd name="T80" fmla="*/ 509 w 543"/>
                  <a:gd name="T81" fmla="*/ 441 h 576"/>
                  <a:gd name="T82" fmla="*/ 509 w 543"/>
                  <a:gd name="T83" fmla="*/ 466 h 576"/>
                  <a:gd name="T84" fmla="*/ 501 w 543"/>
                  <a:gd name="T85" fmla="*/ 492 h 576"/>
                  <a:gd name="T86" fmla="*/ 492 w 543"/>
                  <a:gd name="T87" fmla="*/ 526 h 576"/>
                  <a:gd name="T88" fmla="*/ 475 w 543"/>
                  <a:gd name="T89" fmla="*/ 517 h 576"/>
                  <a:gd name="T90" fmla="*/ 458 w 543"/>
                  <a:gd name="T91" fmla="*/ 517 h 576"/>
                  <a:gd name="T92" fmla="*/ 450 w 543"/>
                  <a:gd name="T93" fmla="*/ 526 h 576"/>
                  <a:gd name="T94" fmla="*/ 450 w 543"/>
                  <a:gd name="T95" fmla="*/ 568 h 576"/>
                  <a:gd name="T96" fmla="*/ 433 w 543"/>
                  <a:gd name="T97" fmla="*/ 559 h 576"/>
                  <a:gd name="T98" fmla="*/ 390 w 543"/>
                  <a:gd name="T99" fmla="*/ 559 h 576"/>
                  <a:gd name="T100" fmla="*/ 263 w 543"/>
                  <a:gd name="T101" fmla="*/ 559 h 576"/>
                  <a:gd name="T102" fmla="*/ 144 w 543"/>
                  <a:gd name="T103" fmla="*/ 568 h 576"/>
                  <a:gd name="T104" fmla="*/ 127 w 543"/>
                  <a:gd name="T105" fmla="*/ 551 h 576"/>
                  <a:gd name="T106" fmla="*/ 119 w 543"/>
                  <a:gd name="T107" fmla="*/ 526 h 576"/>
                  <a:gd name="T108" fmla="*/ 110 w 543"/>
                  <a:gd name="T109" fmla="*/ 500 h 576"/>
                  <a:gd name="T110" fmla="*/ 110 w 543"/>
                  <a:gd name="T111" fmla="*/ 466 h 57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43"/>
                  <a:gd name="T169" fmla="*/ 0 h 576"/>
                  <a:gd name="T170" fmla="*/ 543 w 543"/>
                  <a:gd name="T171" fmla="*/ 576 h 57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43" h="576">
                    <a:moveTo>
                      <a:pt x="93" y="441"/>
                    </a:moveTo>
                    <a:lnTo>
                      <a:pt x="93" y="441"/>
                    </a:lnTo>
                    <a:lnTo>
                      <a:pt x="93" y="432"/>
                    </a:lnTo>
                    <a:lnTo>
                      <a:pt x="93" y="424"/>
                    </a:lnTo>
                    <a:lnTo>
                      <a:pt x="102" y="415"/>
                    </a:lnTo>
                    <a:lnTo>
                      <a:pt x="102" y="407"/>
                    </a:lnTo>
                    <a:lnTo>
                      <a:pt x="102" y="398"/>
                    </a:lnTo>
                    <a:lnTo>
                      <a:pt x="102" y="390"/>
                    </a:lnTo>
                    <a:lnTo>
                      <a:pt x="110" y="382"/>
                    </a:lnTo>
                    <a:lnTo>
                      <a:pt x="102" y="382"/>
                    </a:lnTo>
                    <a:lnTo>
                      <a:pt x="110" y="382"/>
                    </a:lnTo>
                    <a:lnTo>
                      <a:pt x="110" y="373"/>
                    </a:lnTo>
                    <a:lnTo>
                      <a:pt x="102" y="365"/>
                    </a:lnTo>
                    <a:lnTo>
                      <a:pt x="102" y="356"/>
                    </a:lnTo>
                    <a:lnTo>
                      <a:pt x="102" y="348"/>
                    </a:lnTo>
                    <a:lnTo>
                      <a:pt x="93" y="339"/>
                    </a:lnTo>
                    <a:lnTo>
                      <a:pt x="85" y="331"/>
                    </a:lnTo>
                    <a:lnTo>
                      <a:pt x="85" y="322"/>
                    </a:lnTo>
                    <a:lnTo>
                      <a:pt x="85" y="314"/>
                    </a:lnTo>
                    <a:lnTo>
                      <a:pt x="76" y="305"/>
                    </a:lnTo>
                    <a:lnTo>
                      <a:pt x="68" y="271"/>
                    </a:lnTo>
                    <a:lnTo>
                      <a:pt x="51" y="229"/>
                    </a:lnTo>
                    <a:lnTo>
                      <a:pt x="51" y="221"/>
                    </a:lnTo>
                    <a:lnTo>
                      <a:pt x="42" y="204"/>
                    </a:lnTo>
                    <a:lnTo>
                      <a:pt x="34" y="170"/>
                    </a:lnTo>
                    <a:lnTo>
                      <a:pt x="34" y="161"/>
                    </a:lnTo>
                    <a:lnTo>
                      <a:pt x="34" y="144"/>
                    </a:lnTo>
                    <a:lnTo>
                      <a:pt x="25" y="119"/>
                    </a:lnTo>
                    <a:lnTo>
                      <a:pt x="17" y="93"/>
                    </a:lnTo>
                    <a:lnTo>
                      <a:pt x="17" y="85"/>
                    </a:lnTo>
                    <a:lnTo>
                      <a:pt x="8" y="77"/>
                    </a:lnTo>
                    <a:lnTo>
                      <a:pt x="0" y="51"/>
                    </a:lnTo>
                    <a:lnTo>
                      <a:pt x="0" y="34"/>
                    </a:lnTo>
                    <a:lnTo>
                      <a:pt x="17" y="34"/>
                    </a:lnTo>
                    <a:lnTo>
                      <a:pt x="25" y="34"/>
                    </a:lnTo>
                    <a:lnTo>
                      <a:pt x="34" y="34"/>
                    </a:lnTo>
                    <a:lnTo>
                      <a:pt x="68" y="26"/>
                    </a:lnTo>
                    <a:lnTo>
                      <a:pt x="85" y="26"/>
                    </a:lnTo>
                    <a:lnTo>
                      <a:pt x="102" y="26"/>
                    </a:lnTo>
                    <a:lnTo>
                      <a:pt x="136" y="17"/>
                    </a:lnTo>
                    <a:lnTo>
                      <a:pt x="153" y="17"/>
                    </a:lnTo>
                    <a:lnTo>
                      <a:pt x="170" y="17"/>
                    </a:lnTo>
                    <a:lnTo>
                      <a:pt x="212" y="9"/>
                    </a:lnTo>
                    <a:lnTo>
                      <a:pt x="255" y="0"/>
                    </a:lnTo>
                    <a:lnTo>
                      <a:pt x="263" y="0"/>
                    </a:lnTo>
                    <a:lnTo>
                      <a:pt x="255" y="9"/>
                    </a:lnTo>
                    <a:lnTo>
                      <a:pt x="255" y="17"/>
                    </a:lnTo>
                    <a:lnTo>
                      <a:pt x="246" y="17"/>
                    </a:lnTo>
                    <a:lnTo>
                      <a:pt x="246" y="26"/>
                    </a:lnTo>
                    <a:lnTo>
                      <a:pt x="238" y="26"/>
                    </a:lnTo>
                    <a:lnTo>
                      <a:pt x="238" y="34"/>
                    </a:lnTo>
                    <a:lnTo>
                      <a:pt x="238" y="43"/>
                    </a:lnTo>
                    <a:lnTo>
                      <a:pt x="246" y="43"/>
                    </a:lnTo>
                    <a:lnTo>
                      <a:pt x="255" y="51"/>
                    </a:lnTo>
                    <a:lnTo>
                      <a:pt x="263" y="51"/>
                    </a:lnTo>
                    <a:lnTo>
                      <a:pt x="263" y="60"/>
                    </a:lnTo>
                    <a:lnTo>
                      <a:pt x="272" y="60"/>
                    </a:lnTo>
                    <a:lnTo>
                      <a:pt x="272" y="68"/>
                    </a:lnTo>
                    <a:lnTo>
                      <a:pt x="280" y="68"/>
                    </a:lnTo>
                    <a:lnTo>
                      <a:pt x="289" y="68"/>
                    </a:lnTo>
                    <a:lnTo>
                      <a:pt x="297" y="68"/>
                    </a:lnTo>
                    <a:lnTo>
                      <a:pt x="297" y="77"/>
                    </a:lnTo>
                    <a:lnTo>
                      <a:pt x="306" y="85"/>
                    </a:lnTo>
                    <a:lnTo>
                      <a:pt x="306" y="93"/>
                    </a:lnTo>
                    <a:lnTo>
                      <a:pt x="314" y="93"/>
                    </a:lnTo>
                    <a:lnTo>
                      <a:pt x="314" y="102"/>
                    </a:lnTo>
                    <a:lnTo>
                      <a:pt x="323" y="110"/>
                    </a:lnTo>
                    <a:lnTo>
                      <a:pt x="331" y="119"/>
                    </a:lnTo>
                    <a:lnTo>
                      <a:pt x="331" y="127"/>
                    </a:lnTo>
                    <a:lnTo>
                      <a:pt x="340" y="127"/>
                    </a:lnTo>
                    <a:lnTo>
                      <a:pt x="348" y="136"/>
                    </a:lnTo>
                    <a:lnTo>
                      <a:pt x="357" y="136"/>
                    </a:lnTo>
                    <a:lnTo>
                      <a:pt x="365" y="144"/>
                    </a:lnTo>
                    <a:lnTo>
                      <a:pt x="373" y="153"/>
                    </a:lnTo>
                    <a:lnTo>
                      <a:pt x="382" y="161"/>
                    </a:lnTo>
                    <a:lnTo>
                      <a:pt x="390" y="161"/>
                    </a:lnTo>
                    <a:lnTo>
                      <a:pt x="390" y="170"/>
                    </a:lnTo>
                    <a:lnTo>
                      <a:pt x="399" y="170"/>
                    </a:lnTo>
                    <a:lnTo>
                      <a:pt x="399" y="178"/>
                    </a:lnTo>
                    <a:lnTo>
                      <a:pt x="407" y="178"/>
                    </a:lnTo>
                    <a:lnTo>
                      <a:pt x="407" y="187"/>
                    </a:lnTo>
                    <a:lnTo>
                      <a:pt x="407" y="195"/>
                    </a:lnTo>
                    <a:lnTo>
                      <a:pt x="416" y="195"/>
                    </a:lnTo>
                    <a:lnTo>
                      <a:pt x="416" y="204"/>
                    </a:lnTo>
                    <a:lnTo>
                      <a:pt x="416" y="195"/>
                    </a:lnTo>
                    <a:lnTo>
                      <a:pt x="424" y="195"/>
                    </a:lnTo>
                    <a:lnTo>
                      <a:pt x="416" y="204"/>
                    </a:lnTo>
                    <a:lnTo>
                      <a:pt x="424" y="204"/>
                    </a:lnTo>
                    <a:lnTo>
                      <a:pt x="424" y="212"/>
                    </a:lnTo>
                    <a:lnTo>
                      <a:pt x="433" y="212"/>
                    </a:lnTo>
                    <a:lnTo>
                      <a:pt x="433" y="221"/>
                    </a:lnTo>
                    <a:lnTo>
                      <a:pt x="441" y="221"/>
                    </a:lnTo>
                    <a:lnTo>
                      <a:pt x="450" y="221"/>
                    </a:lnTo>
                    <a:lnTo>
                      <a:pt x="450" y="229"/>
                    </a:lnTo>
                    <a:lnTo>
                      <a:pt x="458" y="229"/>
                    </a:lnTo>
                    <a:lnTo>
                      <a:pt x="467" y="229"/>
                    </a:lnTo>
                    <a:lnTo>
                      <a:pt x="467" y="238"/>
                    </a:lnTo>
                    <a:lnTo>
                      <a:pt x="467" y="246"/>
                    </a:lnTo>
                    <a:lnTo>
                      <a:pt x="467" y="254"/>
                    </a:lnTo>
                    <a:lnTo>
                      <a:pt x="475" y="254"/>
                    </a:lnTo>
                    <a:lnTo>
                      <a:pt x="475" y="263"/>
                    </a:lnTo>
                    <a:lnTo>
                      <a:pt x="475" y="271"/>
                    </a:lnTo>
                    <a:lnTo>
                      <a:pt x="484" y="271"/>
                    </a:lnTo>
                    <a:lnTo>
                      <a:pt x="484" y="280"/>
                    </a:lnTo>
                    <a:lnTo>
                      <a:pt x="492" y="288"/>
                    </a:lnTo>
                    <a:lnTo>
                      <a:pt x="501" y="288"/>
                    </a:lnTo>
                    <a:lnTo>
                      <a:pt x="509" y="297"/>
                    </a:lnTo>
                    <a:lnTo>
                      <a:pt x="509" y="305"/>
                    </a:lnTo>
                    <a:lnTo>
                      <a:pt x="509" y="314"/>
                    </a:lnTo>
                    <a:lnTo>
                      <a:pt x="518" y="305"/>
                    </a:lnTo>
                    <a:lnTo>
                      <a:pt x="518" y="314"/>
                    </a:lnTo>
                    <a:lnTo>
                      <a:pt x="518" y="322"/>
                    </a:lnTo>
                    <a:lnTo>
                      <a:pt x="518" y="331"/>
                    </a:lnTo>
                    <a:lnTo>
                      <a:pt x="518" y="339"/>
                    </a:lnTo>
                    <a:lnTo>
                      <a:pt x="526" y="339"/>
                    </a:lnTo>
                    <a:lnTo>
                      <a:pt x="543" y="348"/>
                    </a:lnTo>
                    <a:lnTo>
                      <a:pt x="543" y="356"/>
                    </a:lnTo>
                    <a:lnTo>
                      <a:pt x="543" y="365"/>
                    </a:lnTo>
                    <a:lnTo>
                      <a:pt x="526" y="373"/>
                    </a:lnTo>
                    <a:lnTo>
                      <a:pt x="518" y="365"/>
                    </a:lnTo>
                    <a:lnTo>
                      <a:pt x="509" y="365"/>
                    </a:lnTo>
                    <a:lnTo>
                      <a:pt x="518" y="365"/>
                    </a:lnTo>
                    <a:lnTo>
                      <a:pt x="526" y="373"/>
                    </a:lnTo>
                    <a:lnTo>
                      <a:pt x="535" y="373"/>
                    </a:lnTo>
                    <a:lnTo>
                      <a:pt x="535" y="382"/>
                    </a:lnTo>
                    <a:lnTo>
                      <a:pt x="526" y="390"/>
                    </a:lnTo>
                    <a:lnTo>
                      <a:pt x="518" y="382"/>
                    </a:lnTo>
                    <a:lnTo>
                      <a:pt x="526" y="390"/>
                    </a:lnTo>
                    <a:lnTo>
                      <a:pt x="509" y="382"/>
                    </a:lnTo>
                    <a:lnTo>
                      <a:pt x="526" y="398"/>
                    </a:lnTo>
                    <a:lnTo>
                      <a:pt x="526" y="407"/>
                    </a:lnTo>
                    <a:lnTo>
                      <a:pt x="518" y="398"/>
                    </a:lnTo>
                    <a:lnTo>
                      <a:pt x="518" y="407"/>
                    </a:lnTo>
                    <a:lnTo>
                      <a:pt x="526" y="415"/>
                    </a:lnTo>
                    <a:lnTo>
                      <a:pt x="526" y="424"/>
                    </a:lnTo>
                    <a:lnTo>
                      <a:pt x="518" y="441"/>
                    </a:lnTo>
                    <a:lnTo>
                      <a:pt x="509" y="441"/>
                    </a:lnTo>
                    <a:lnTo>
                      <a:pt x="509" y="449"/>
                    </a:lnTo>
                    <a:lnTo>
                      <a:pt x="518" y="449"/>
                    </a:lnTo>
                    <a:lnTo>
                      <a:pt x="509" y="466"/>
                    </a:lnTo>
                    <a:lnTo>
                      <a:pt x="492" y="466"/>
                    </a:lnTo>
                    <a:lnTo>
                      <a:pt x="501" y="475"/>
                    </a:lnTo>
                    <a:lnTo>
                      <a:pt x="501" y="483"/>
                    </a:lnTo>
                    <a:lnTo>
                      <a:pt x="501" y="475"/>
                    </a:lnTo>
                    <a:lnTo>
                      <a:pt x="501" y="492"/>
                    </a:lnTo>
                    <a:lnTo>
                      <a:pt x="501" y="500"/>
                    </a:lnTo>
                    <a:lnTo>
                      <a:pt x="509" y="517"/>
                    </a:lnTo>
                    <a:lnTo>
                      <a:pt x="501" y="526"/>
                    </a:lnTo>
                    <a:lnTo>
                      <a:pt x="492" y="526"/>
                    </a:lnTo>
                    <a:lnTo>
                      <a:pt x="484" y="526"/>
                    </a:lnTo>
                    <a:lnTo>
                      <a:pt x="484" y="517"/>
                    </a:lnTo>
                    <a:lnTo>
                      <a:pt x="475" y="517"/>
                    </a:lnTo>
                    <a:lnTo>
                      <a:pt x="467" y="517"/>
                    </a:lnTo>
                    <a:lnTo>
                      <a:pt x="458" y="517"/>
                    </a:lnTo>
                    <a:lnTo>
                      <a:pt x="450" y="526"/>
                    </a:lnTo>
                    <a:lnTo>
                      <a:pt x="450" y="517"/>
                    </a:lnTo>
                    <a:lnTo>
                      <a:pt x="450" y="526"/>
                    </a:lnTo>
                    <a:lnTo>
                      <a:pt x="450" y="543"/>
                    </a:lnTo>
                    <a:lnTo>
                      <a:pt x="458" y="551"/>
                    </a:lnTo>
                    <a:lnTo>
                      <a:pt x="458" y="559"/>
                    </a:lnTo>
                    <a:lnTo>
                      <a:pt x="458" y="568"/>
                    </a:lnTo>
                    <a:lnTo>
                      <a:pt x="450" y="568"/>
                    </a:lnTo>
                    <a:lnTo>
                      <a:pt x="458" y="576"/>
                    </a:lnTo>
                    <a:lnTo>
                      <a:pt x="450" y="576"/>
                    </a:lnTo>
                    <a:lnTo>
                      <a:pt x="441" y="576"/>
                    </a:lnTo>
                    <a:lnTo>
                      <a:pt x="433" y="568"/>
                    </a:lnTo>
                    <a:lnTo>
                      <a:pt x="433" y="559"/>
                    </a:lnTo>
                    <a:lnTo>
                      <a:pt x="433" y="551"/>
                    </a:lnTo>
                    <a:lnTo>
                      <a:pt x="407" y="551"/>
                    </a:lnTo>
                    <a:lnTo>
                      <a:pt x="390" y="559"/>
                    </a:lnTo>
                    <a:lnTo>
                      <a:pt x="382" y="559"/>
                    </a:lnTo>
                    <a:lnTo>
                      <a:pt x="331" y="559"/>
                    </a:lnTo>
                    <a:lnTo>
                      <a:pt x="314" y="559"/>
                    </a:lnTo>
                    <a:lnTo>
                      <a:pt x="280" y="559"/>
                    </a:lnTo>
                    <a:lnTo>
                      <a:pt x="263" y="559"/>
                    </a:lnTo>
                    <a:lnTo>
                      <a:pt x="238" y="568"/>
                    </a:lnTo>
                    <a:lnTo>
                      <a:pt x="229" y="568"/>
                    </a:lnTo>
                    <a:lnTo>
                      <a:pt x="204" y="568"/>
                    </a:lnTo>
                    <a:lnTo>
                      <a:pt x="195" y="568"/>
                    </a:lnTo>
                    <a:lnTo>
                      <a:pt x="144" y="568"/>
                    </a:lnTo>
                    <a:lnTo>
                      <a:pt x="136" y="568"/>
                    </a:lnTo>
                    <a:lnTo>
                      <a:pt x="136" y="559"/>
                    </a:lnTo>
                    <a:lnTo>
                      <a:pt x="127" y="551"/>
                    </a:lnTo>
                    <a:lnTo>
                      <a:pt x="127" y="543"/>
                    </a:lnTo>
                    <a:lnTo>
                      <a:pt x="119" y="543"/>
                    </a:lnTo>
                    <a:lnTo>
                      <a:pt x="119" y="534"/>
                    </a:lnTo>
                    <a:lnTo>
                      <a:pt x="119" y="526"/>
                    </a:lnTo>
                    <a:lnTo>
                      <a:pt x="110" y="517"/>
                    </a:lnTo>
                    <a:lnTo>
                      <a:pt x="110" y="509"/>
                    </a:lnTo>
                    <a:lnTo>
                      <a:pt x="110" y="500"/>
                    </a:lnTo>
                    <a:lnTo>
                      <a:pt x="110" y="492"/>
                    </a:lnTo>
                    <a:lnTo>
                      <a:pt x="110" y="483"/>
                    </a:lnTo>
                    <a:lnTo>
                      <a:pt x="110" y="475"/>
                    </a:lnTo>
                    <a:lnTo>
                      <a:pt x="110" y="466"/>
                    </a:lnTo>
                    <a:lnTo>
                      <a:pt x="102" y="458"/>
                    </a:lnTo>
                    <a:lnTo>
                      <a:pt x="102" y="449"/>
                    </a:lnTo>
                    <a:lnTo>
                      <a:pt x="93" y="441"/>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24" name="Freeform 323"/>
              <p:cNvSpPr>
                <a:spLocks/>
              </p:cNvSpPr>
              <p:nvPr/>
            </p:nvSpPr>
            <p:spPr bwMode="auto">
              <a:xfrm>
                <a:off x="4515" y="3072"/>
                <a:ext cx="17" cy="25"/>
              </a:xfrm>
              <a:custGeom>
                <a:avLst/>
                <a:gdLst>
                  <a:gd name="T0" fmla="*/ 8 w 17"/>
                  <a:gd name="T1" fmla="*/ 8 h 25"/>
                  <a:gd name="T2" fmla="*/ 8 w 17"/>
                  <a:gd name="T3" fmla="*/ 0 h 25"/>
                  <a:gd name="T4" fmla="*/ 17 w 17"/>
                  <a:gd name="T5" fmla="*/ 0 h 25"/>
                  <a:gd name="T6" fmla="*/ 8 w 17"/>
                  <a:gd name="T7" fmla="*/ 25 h 25"/>
                  <a:gd name="T8" fmla="*/ 8 w 17"/>
                  <a:gd name="T9" fmla="*/ 25 h 25"/>
                  <a:gd name="T10" fmla="*/ 8 w 17"/>
                  <a:gd name="T11" fmla="*/ 8 h 25"/>
                  <a:gd name="T12" fmla="*/ 0 w 17"/>
                  <a:gd name="T13" fmla="*/ 8 h 25"/>
                  <a:gd name="T14" fmla="*/ 8 w 17"/>
                  <a:gd name="T15" fmla="*/ 8 h 25"/>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25"/>
                  <a:gd name="T26" fmla="*/ 17 w 17"/>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25">
                    <a:moveTo>
                      <a:pt x="8" y="8"/>
                    </a:moveTo>
                    <a:lnTo>
                      <a:pt x="8" y="0"/>
                    </a:lnTo>
                    <a:lnTo>
                      <a:pt x="17" y="0"/>
                    </a:lnTo>
                    <a:lnTo>
                      <a:pt x="8" y="25"/>
                    </a:lnTo>
                    <a:lnTo>
                      <a:pt x="8" y="8"/>
                    </a:lnTo>
                    <a:lnTo>
                      <a:pt x="0" y="8"/>
                    </a:lnTo>
                    <a:lnTo>
                      <a:pt x="8" y="8"/>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25" name="Freeform 324"/>
              <p:cNvSpPr>
                <a:spLocks/>
              </p:cNvSpPr>
              <p:nvPr/>
            </p:nvSpPr>
            <p:spPr bwMode="auto">
              <a:xfrm>
                <a:off x="4252" y="2529"/>
                <a:ext cx="509" cy="390"/>
              </a:xfrm>
              <a:custGeom>
                <a:avLst/>
                <a:gdLst>
                  <a:gd name="T0" fmla="*/ 186 w 509"/>
                  <a:gd name="T1" fmla="*/ 263 h 390"/>
                  <a:gd name="T2" fmla="*/ 186 w 509"/>
                  <a:gd name="T3" fmla="*/ 255 h 390"/>
                  <a:gd name="T4" fmla="*/ 178 w 509"/>
                  <a:gd name="T5" fmla="*/ 246 h 390"/>
                  <a:gd name="T6" fmla="*/ 178 w 509"/>
                  <a:gd name="T7" fmla="*/ 246 h 390"/>
                  <a:gd name="T8" fmla="*/ 169 w 509"/>
                  <a:gd name="T9" fmla="*/ 238 h 390"/>
                  <a:gd name="T10" fmla="*/ 169 w 509"/>
                  <a:gd name="T11" fmla="*/ 229 h 390"/>
                  <a:gd name="T12" fmla="*/ 161 w 509"/>
                  <a:gd name="T13" fmla="*/ 221 h 390"/>
                  <a:gd name="T14" fmla="*/ 144 w 509"/>
                  <a:gd name="T15" fmla="*/ 212 h 390"/>
                  <a:gd name="T16" fmla="*/ 127 w 509"/>
                  <a:gd name="T17" fmla="*/ 195 h 390"/>
                  <a:gd name="T18" fmla="*/ 119 w 509"/>
                  <a:gd name="T19" fmla="*/ 187 h 390"/>
                  <a:gd name="T20" fmla="*/ 102 w 509"/>
                  <a:gd name="T21" fmla="*/ 178 h 390"/>
                  <a:gd name="T22" fmla="*/ 93 w 509"/>
                  <a:gd name="T23" fmla="*/ 170 h 390"/>
                  <a:gd name="T24" fmla="*/ 68 w 509"/>
                  <a:gd name="T25" fmla="*/ 144 h 390"/>
                  <a:gd name="T26" fmla="*/ 59 w 509"/>
                  <a:gd name="T27" fmla="*/ 128 h 390"/>
                  <a:gd name="T28" fmla="*/ 42 w 509"/>
                  <a:gd name="T29" fmla="*/ 119 h 390"/>
                  <a:gd name="T30" fmla="*/ 25 w 509"/>
                  <a:gd name="T31" fmla="*/ 111 h 390"/>
                  <a:gd name="T32" fmla="*/ 17 w 509"/>
                  <a:gd name="T33" fmla="*/ 102 h 390"/>
                  <a:gd name="T34" fmla="*/ 0 w 509"/>
                  <a:gd name="T35" fmla="*/ 94 h 390"/>
                  <a:gd name="T36" fmla="*/ 8 w 509"/>
                  <a:gd name="T37" fmla="*/ 77 h 390"/>
                  <a:gd name="T38" fmla="*/ 8 w 509"/>
                  <a:gd name="T39" fmla="*/ 68 h 390"/>
                  <a:gd name="T40" fmla="*/ 8 w 509"/>
                  <a:gd name="T41" fmla="*/ 68 h 390"/>
                  <a:gd name="T42" fmla="*/ 17 w 509"/>
                  <a:gd name="T43" fmla="*/ 60 h 390"/>
                  <a:gd name="T44" fmla="*/ 17 w 509"/>
                  <a:gd name="T45" fmla="*/ 60 h 390"/>
                  <a:gd name="T46" fmla="*/ 34 w 509"/>
                  <a:gd name="T47" fmla="*/ 51 h 390"/>
                  <a:gd name="T48" fmla="*/ 59 w 509"/>
                  <a:gd name="T49" fmla="*/ 34 h 390"/>
                  <a:gd name="T50" fmla="*/ 76 w 509"/>
                  <a:gd name="T51" fmla="*/ 26 h 390"/>
                  <a:gd name="T52" fmla="*/ 93 w 509"/>
                  <a:gd name="T53" fmla="*/ 17 h 390"/>
                  <a:gd name="T54" fmla="*/ 102 w 509"/>
                  <a:gd name="T55" fmla="*/ 17 h 390"/>
                  <a:gd name="T56" fmla="*/ 152 w 509"/>
                  <a:gd name="T57" fmla="*/ 9 h 390"/>
                  <a:gd name="T58" fmla="*/ 229 w 509"/>
                  <a:gd name="T59" fmla="*/ 0 h 390"/>
                  <a:gd name="T60" fmla="*/ 246 w 509"/>
                  <a:gd name="T61" fmla="*/ 9 h 390"/>
                  <a:gd name="T62" fmla="*/ 263 w 509"/>
                  <a:gd name="T63" fmla="*/ 43 h 390"/>
                  <a:gd name="T64" fmla="*/ 373 w 509"/>
                  <a:gd name="T65" fmla="*/ 26 h 390"/>
                  <a:gd name="T66" fmla="*/ 450 w 509"/>
                  <a:gd name="T67" fmla="*/ 77 h 390"/>
                  <a:gd name="T68" fmla="*/ 509 w 509"/>
                  <a:gd name="T69" fmla="*/ 119 h 390"/>
                  <a:gd name="T70" fmla="*/ 467 w 509"/>
                  <a:gd name="T71" fmla="*/ 204 h 390"/>
                  <a:gd name="T72" fmla="*/ 458 w 509"/>
                  <a:gd name="T73" fmla="*/ 221 h 390"/>
                  <a:gd name="T74" fmla="*/ 450 w 509"/>
                  <a:gd name="T75" fmla="*/ 246 h 390"/>
                  <a:gd name="T76" fmla="*/ 424 w 509"/>
                  <a:gd name="T77" fmla="*/ 263 h 390"/>
                  <a:gd name="T78" fmla="*/ 399 w 509"/>
                  <a:gd name="T79" fmla="*/ 272 h 390"/>
                  <a:gd name="T80" fmla="*/ 399 w 509"/>
                  <a:gd name="T81" fmla="*/ 289 h 390"/>
                  <a:gd name="T82" fmla="*/ 365 w 509"/>
                  <a:gd name="T83" fmla="*/ 322 h 390"/>
                  <a:gd name="T84" fmla="*/ 348 w 509"/>
                  <a:gd name="T85" fmla="*/ 331 h 390"/>
                  <a:gd name="T86" fmla="*/ 322 w 509"/>
                  <a:gd name="T87" fmla="*/ 331 h 390"/>
                  <a:gd name="T88" fmla="*/ 348 w 509"/>
                  <a:gd name="T89" fmla="*/ 356 h 390"/>
                  <a:gd name="T90" fmla="*/ 314 w 509"/>
                  <a:gd name="T91" fmla="*/ 339 h 390"/>
                  <a:gd name="T92" fmla="*/ 305 w 509"/>
                  <a:gd name="T93" fmla="*/ 348 h 390"/>
                  <a:gd name="T94" fmla="*/ 280 w 509"/>
                  <a:gd name="T95" fmla="*/ 390 h 390"/>
                  <a:gd name="T96" fmla="*/ 280 w 509"/>
                  <a:gd name="T97" fmla="*/ 373 h 390"/>
                  <a:gd name="T98" fmla="*/ 271 w 509"/>
                  <a:gd name="T99" fmla="*/ 356 h 390"/>
                  <a:gd name="T100" fmla="*/ 263 w 509"/>
                  <a:gd name="T101" fmla="*/ 339 h 390"/>
                  <a:gd name="T102" fmla="*/ 254 w 509"/>
                  <a:gd name="T103" fmla="*/ 339 h 390"/>
                  <a:gd name="T104" fmla="*/ 246 w 509"/>
                  <a:gd name="T105" fmla="*/ 331 h 390"/>
                  <a:gd name="T106" fmla="*/ 237 w 509"/>
                  <a:gd name="T107" fmla="*/ 322 h 390"/>
                  <a:gd name="T108" fmla="*/ 237 w 509"/>
                  <a:gd name="T109" fmla="*/ 305 h 390"/>
                  <a:gd name="T110" fmla="*/ 237 w 509"/>
                  <a:gd name="T111" fmla="*/ 305 h 390"/>
                  <a:gd name="T112" fmla="*/ 229 w 509"/>
                  <a:gd name="T113" fmla="*/ 297 h 390"/>
                  <a:gd name="T114" fmla="*/ 229 w 509"/>
                  <a:gd name="T115" fmla="*/ 289 h 390"/>
                  <a:gd name="T116" fmla="*/ 220 w 509"/>
                  <a:gd name="T117" fmla="*/ 280 h 390"/>
                  <a:gd name="T118" fmla="*/ 203 w 509"/>
                  <a:gd name="T119" fmla="*/ 272 h 3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09"/>
                  <a:gd name="T181" fmla="*/ 0 h 390"/>
                  <a:gd name="T182" fmla="*/ 509 w 509"/>
                  <a:gd name="T183" fmla="*/ 390 h 3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09" h="390">
                    <a:moveTo>
                      <a:pt x="195" y="263"/>
                    </a:moveTo>
                    <a:lnTo>
                      <a:pt x="195" y="263"/>
                    </a:lnTo>
                    <a:lnTo>
                      <a:pt x="186" y="263"/>
                    </a:lnTo>
                    <a:lnTo>
                      <a:pt x="186" y="255"/>
                    </a:lnTo>
                    <a:lnTo>
                      <a:pt x="178" y="255"/>
                    </a:lnTo>
                    <a:lnTo>
                      <a:pt x="186" y="246"/>
                    </a:lnTo>
                    <a:lnTo>
                      <a:pt x="178" y="246"/>
                    </a:lnTo>
                    <a:lnTo>
                      <a:pt x="178" y="255"/>
                    </a:lnTo>
                    <a:lnTo>
                      <a:pt x="178" y="246"/>
                    </a:lnTo>
                    <a:lnTo>
                      <a:pt x="169" y="246"/>
                    </a:lnTo>
                    <a:lnTo>
                      <a:pt x="169" y="238"/>
                    </a:lnTo>
                    <a:lnTo>
                      <a:pt x="169" y="229"/>
                    </a:lnTo>
                    <a:lnTo>
                      <a:pt x="161" y="229"/>
                    </a:lnTo>
                    <a:lnTo>
                      <a:pt x="161" y="221"/>
                    </a:lnTo>
                    <a:lnTo>
                      <a:pt x="152" y="221"/>
                    </a:lnTo>
                    <a:lnTo>
                      <a:pt x="152" y="212"/>
                    </a:lnTo>
                    <a:lnTo>
                      <a:pt x="144" y="212"/>
                    </a:lnTo>
                    <a:lnTo>
                      <a:pt x="135" y="204"/>
                    </a:lnTo>
                    <a:lnTo>
                      <a:pt x="127" y="195"/>
                    </a:lnTo>
                    <a:lnTo>
                      <a:pt x="119" y="187"/>
                    </a:lnTo>
                    <a:lnTo>
                      <a:pt x="110" y="187"/>
                    </a:lnTo>
                    <a:lnTo>
                      <a:pt x="102" y="178"/>
                    </a:lnTo>
                    <a:lnTo>
                      <a:pt x="93" y="178"/>
                    </a:lnTo>
                    <a:lnTo>
                      <a:pt x="93" y="170"/>
                    </a:lnTo>
                    <a:lnTo>
                      <a:pt x="85" y="161"/>
                    </a:lnTo>
                    <a:lnTo>
                      <a:pt x="76" y="153"/>
                    </a:lnTo>
                    <a:lnTo>
                      <a:pt x="76" y="144"/>
                    </a:lnTo>
                    <a:lnTo>
                      <a:pt x="68" y="144"/>
                    </a:lnTo>
                    <a:lnTo>
                      <a:pt x="68" y="136"/>
                    </a:lnTo>
                    <a:lnTo>
                      <a:pt x="59" y="128"/>
                    </a:lnTo>
                    <a:lnTo>
                      <a:pt x="59" y="119"/>
                    </a:lnTo>
                    <a:lnTo>
                      <a:pt x="51" y="119"/>
                    </a:lnTo>
                    <a:lnTo>
                      <a:pt x="42" y="119"/>
                    </a:lnTo>
                    <a:lnTo>
                      <a:pt x="34" y="119"/>
                    </a:lnTo>
                    <a:lnTo>
                      <a:pt x="34" y="111"/>
                    </a:lnTo>
                    <a:lnTo>
                      <a:pt x="25" y="111"/>
                    </a:lnTo>
                    <a:lnTo>
                      <a:pt x="25" y="102"/>
                    </a:lnTo>
                    <a:lnTo>
                      <a:pt x="17" y="102"/>
                    </a:lnTo>
                    <a:lnTo>
                      <a:pt x="8" y="94"/>
                    </a:lnTo>
                    <a:lnTo>
                      <a:pt x="0" y="94"/>
                    </a:lnTo>
                    <a:lnTo>
                      <a:pt x="0" y="85"/>
                    </a:lnTo>
                    <a:lnTo>
                      <a:pt x="0" y="77"/>
                    </a:lnTo>
                    <a:lnTo>
                      <a:pt x="8" y="77"/>
                    </a:lnTo>
                    <a:lnTo>
                      <a:pt x="8" y="68"/>
                    </a:lnTo>
                    <a:lnTo>
                      <a:pt x="17" y="68"/>
                    </a:lnTo>
                    <a:lnTo>
                      <a:pt x="17" y="60"/>
                    </a:lnTo>
                    <a:lnTo>
                      <a:pt x="25" y="51"/>
                    </a:lnTo>
                    <a:lnTo>
                      <a:pt x="17" y="51"/>
                    </a:lnTo>
                    <a:lnTo>
                      <a:pt x="34" y="51"/>
                    </a:lnTo>
                    <a:lnTo>
                      <a:pt x="42" y="43"/>
                    </a:lnTo>
                    <a:lnTo>
                      <a:pt x="51" y="34"/>
                    </a:lnTo>
                    <a:lnTo>
                      <a:pt x="59" y="34"/>
                    </a:lnTo>
                    <a:lnTo>
                      <a:pt x="68" y="26"/>
                    </a:lnTo>
                    <a:lnTo>
                      <a:pt x="76" y="26"/>
                    </a:lnTo>
                    <a:lnTo>
                      <a:pt x="85" y="17"/>
                    </a:lnTo>
                    <a:lnTo>
                      <a:pt x="93" y="17"/>
                    </a:lnTo>
                    <a:lnTo>
                      <a:pt x="102" y="17"/>
                    </a:lnTo>
                    <a:lnTo>
                      <a:pt x="110" y="17"/>
                    </a:lnTo>
                    <a:lnTo>
                      <a:pt x="135" y="9"/>
                    </a:lnTo>
                    <a:lnTo>
                      <a:pt x="144" y="9"/>
                    </a:lnTo>
                    <a:lnTo>
                      <a:pt x="152" y="9"/>
                    </a:lnTo>
                    <a:lnTo>
                      <a:pt x="195" y="0"/>
                    </a:lnTo>
                    <a:lnTo>
                      <a:pt x="203" y="0"/>
                    </a:lnTo>
                    <a:lnTo>
                      <a:pt x="229" y="0"/>
                    </a:lnTo>
                    <a:lnTo>
                      <a:pt x="229" y="9"/>
                    </a:lnTo>
                    <a:lnTo>
                      <a:pt x="229" y="17"/>
                    </a:lnTo>
                    <a:lnTo>
                      <a:pt x="246" y="9"/>
                    </a:lnTo>
                    <a:lnTo>
                      <a:pt x="254" y="17"/>
                    </a:lnTo>
                    <a:lnTo>
                      <a:pt x="263" y="26"/>
                    </a:lnTo>
                    <a:lnTo>
                      <a:pt x="263" y="43"/>
                    </a:lnTo>
                    <a:lnTo>
                      <a:pt x="288" y="34"/>
                    </a:lnTo>
                    <a:lnTo>
                      <a:pt x="314" y="34"/>
                    </a:lnTo>
                    <a:lnTo>
                      <a:pt x="356" y="26"/>
                    </a:lnTo>
                    <a:lnTo>
                      <a:pt x="373" y="26"/>
                    </a:lnTo>
                    <a:lnTo>
                      <a:pt x="382" y="26"/>
                    </a:lnTo>
                    <a:lnTo>
                      <a:pt x="407" y="43"/>
                    </a:lnTo>
                    <a:lnTo>
                      <a:pt x="450" y="77"/>
                    </a:lnTo>
                    <a:lnTo>
                      <a:pt x="501" y="111"/>
                    </a:lnTo>
                    <a:lnTo>
                      <a:pt x="509" y="119"/>
                    </a:lnTo>
                    <a:lnTo>
                      <a:pt x="492" y="144"/>
                    </a:lnTo>
                    <a:lnTo>
                      <a:pt x="475" y="161"/>
                    </a:lnTo>
                    <a:lnTo>
                      <a:pt x="467" y="187"/>
                    </a:lnTo>
                    <a:lnTo>
                      <a:pt x="467" y="204"/>
                    </a:lnTo>
                    <a:lnTo>
                      <a:pt x="467" y="195"/>
                    </a:lnTo>
                    <a:lnTo>
                      <a:pt x="458" y="204"/>
                    </a:lnTo>
                    <a:lnTo>
                      <a:pt x="467" y="221"/>
                    </a:lnTo>
                    <a:lnTo>
                      <a:pt x="458" y="221"/>
                    </a:lnTo>
                    <a:lnTo>
                      <a:pt x="450" y="221"/>
                    </a:lnTo>
                    <a:lnTo>
                      <a:pt x="458" y="229"/>
                    </a:lnTo>
                    <a:lnTo>
                      <a:pt x="450" y="246"/>
                    </a:lnTo>
                    <a:lnTo>
                      <a:pt x="424" y="246"/>
                    </a:lnTo>
                    <a:lnTo>
                      <a:pt x="424" y="255"/>
                    </a:lnTo>
                    <a:lnTo>
                      <a:pt x="433" y="263"/>
                    </a:lnTo>
                    <a:lnTo>
                      <a:pt x="424" y="263"/>
                    </a:lnTo>
                    <a:lnTo>
                      <a:pt x="416" y="280"/>
                    </a:lnTo>
                    <a:lnTo>
                      <a:pt x="399" y="280"/>
                    </a:lnTo>
                    <a:lnTo>
                      <a:pt x="407" y="263"/>
                    </a:lnTo>
                    <a:lnTo>
                      <a:pt x="399" y="272"/>
                    </a:lnTo>
                    <a:lnTo>
                      <a:pt x="390" y="272"/>
                    </a:lnTo>
                    <a:lnTo>
                      <a:pt x="390" y="280"/>
                    </a:lnTo>
                    <a:lnTo>
                      <a:pt x="399" y="289"/>
                    </a:lnTo>
                    <a:lnTo>
                      <a:pt x="399" y="297"/>
                    </a:lnTo>
                    <a:lnTo>
                      <a:pt x="390" y="305"/>
                    </a:lnTo>
                    <a:lnTo>
                      <a:pt x="373" y="314"/>
                    </a:lnTo>
                    <a:lnTo>
                      <a:pt x="365" y="322"/>
                    </a:lnTo>
                    <a:lnTo>
                      <a:pt x="356" y="322"/>
                    </a:lnTo>
                    <a:lnTo>
                      <a:pt x="348" y="305"/>
                    </a:lnTo>
                    <a:lnTo>
                      <a:pt x="348" y="331"/>
                    </a:lnTo>
                    <a:lnTo>
                      <a:pt x="339" y="331"/>
                    </a:lnTo>
                    <a:lnTo>
                      <a:pt x="331" y="322"/>
                    </a:lnTo>
                    <a:lnTo>
                      <a:pt x="339" y="331"/>
                    </a:lnTo>
                    <a:lnTo>
                      <a:pt x="322" y="331"/>
                    </a:lnTo>
                    <a:lnTo>
                      <a:pt x="348" y="339"/>
                    </a:lnTo>
                    <a:lnTo>
                      <a:pt x="348" y="348"/>
                    </a:lnTo>
                    <a:lnTo>
                      <a:pt x="348" y="356"/>
                    </a:lnTo>
                    <a:lnTo>
                      <a:pt x="331" y="365"/>
                    </a:lnTo>
                    <a:lnTo>
                      <a:pt x="331" y="356"/>
                    </a:lnTo>
                    <a:lnTo>
                      <a:pt x="322" y="348"/>
                    </a:lnTo>
                    <a:lnTo>
                      <a:pt x="314" y="339"/>
                    </a:lnTo>
                    <a:lnTo>
                      <a:pt x="314" y="331"/>
                    </a:lnTo>
                    <a:lnTo>
                      <a:pt x="305" y="331"/>
                    </a:lnTo>
                    <a:lnTo>
                      <a:pt x="305" y="348"/>
                    </a:lnTo>
                    <a:lnTo>
                      <a:pt x="314" y="365"/>
                    </a:lnTo>
                    <a:lnTo>
                      <a:pt x="305" y="390"/>
                    </a:lnTo>
                    <a:lnTo>
                      <a:pt x="288" y="390"/>
                    </a:lnTo>
                    <a:lnTo>
                      <a:pt x="280" y="390"/>
                    </a:lnTo>
                    <a:lnTo>
                      <a:pt x="280" y="382"/>
                    </a:lnTo>
                    <a:lnTo>
                      <a:pt x="280" y="373"/>
                    </a:lnTo>
                    <a:lnTo>
                      <a:pt x="280" y="365"/>
                    </a:lnTo>
                    <a:lnTo>
                      <a:pt x="280" y="356"/>
                    </a:lnTo>
                    <a:lnTo>
                      <a:pt x="271" y="365"/>
                    </a:lnTo>
                    <a:lnTo>
                      <a:pt x="271" y="356"/>
                    </a:lnTo>
                    <a:lnTo>
                      <a:pt x="271" y="348"/>
                    </a:lnTo>
                    <a:lnTo>
                      <a:pt x="263" y="339"/>
                    </a:lnTo>
                    <a:lnTo>
                      <a:pt x="254" y="339"/>
                    </a:lnTo>
                    <a:lnTo>
                      <a:pt x="246" y="331"/>
                    </a:lnTo>
                    <a:lnTo>
                      <a:pt x="246" y="322"/>
                    </a:lnTo>
                    <a:lnTo>
                      <a:pt x="237" y="322"/>
                    </a:lnTo>
                    <a:lnTo>
                      <a:pt x="237" y="314"/>
                    </a:lnTo>
                    <a:lnTo>
                      <a:pt x="237" y="305"/>
                    </a:lnTo>
                    <a:lnTo>
                      <a:pt x="229" y="305"/>
                    </a:lnTo>
                    <a:lnTo>
                      <a:pt x="229" y="297"/>
                    </a:lnTo>
                    <a:lnTo>
                      <a:pt x="229" y="289"/>
                    </a:lnTo>
                    <a:lnTo>
                      <a:pt x="229" y="280"/>
                    </a:lnTo>
                    <a:lnTo>
                      <a:pt x="220" y="280"/>
                    </a:lnTo>
                    <a:lnTo>
                      <a:pt x="212" y="280"/>
                    </a:lnTo>
                    <a:lnTo>
                      <a:pt x="212" y="272"/>
                    </a:lnTo>
                    <a:lnTo>
                      <a:pt x="203" y="272"/>
                    </a:lnTo>
                    <a:lnTo>
                      <a:pt x="195" y="272"/>
                    </a:lnTo>
                    <a:lnTo>
                      <a:pt x="195" y="263"/>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26" name="Freeform 325"/>
              <p:cNvSpPr>
                <a:spLocks/>
              </p:cNvSpPr>
              <p:nvPr/>
            </p:nvSpPr>
            <p:spPr bwMode="auto">
              <a:xfrm>
                <a:off x="4566" y="2894"/>
                <a:ext cx="17" cy="17"/>
              </a:xfrm>
              <a:custGeom>
                <a:avLst/>
                <a:gdLst>
                  <a:gd name="T0" fmla="*/ 0 w 17"/>
                  <a:gd name="T1" fmla="*/ 0 h 17"/>
                  <a:gd name="T2" fmla="*/ 8 w 17"/>
                  <a:gd name="T3" fmla="*/ 0 h 17"/>
                  <a:gd name="T4" fmla="*/ 17 w 17"/>
                  <a:gd name="T5" fmla="*/ 0 h 17"/>
                  <a:gd name="T6" fmla="*/ 0 w 17"/>
                  <a:gd name="T7" fmla="*/ 17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0"/>
                    </a:moveTo>
                    <a:lnTo>
                      <a:pt x="8" y="0"/>
                    </a:lnTo>
                    <a:lnTo>
                      <a:pt x="17" y="0"/>
                    </a:lnTo>
                    <a:lnTo>
                      <a:pt x="0" y="17"/>
                    </a:lnTo>
                    <a:lnTo>
                      <a:pt x="0" y="0"/>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27" name="Freeform 326"/>
              <p:cNvSpPr>
                <a:spLocks/>
              </p:cNvSpPr>
              <p:nvPr/>
            </p:nvSpPr>
            <p:spPr bwMode="auto">
              <a:xfrm>
                <a:off x="3071" y="2462"/>
                <a:ext cx="518" cy="466"/>
              </a:xfrm>
              <a:custGeom>
                <a:avLst/>
                <a:gdLst>
                  <a:gd name="T0" fmla="*/ 17 w 518"/>
                  <a:gd name="T1" fmla="*/ 127 h 466"/>
                  <a:gd name="T2" fmla="*/ 51 w 518"/>
                  <a:gd name="T3" fmla="*/ 17 h 466"/>
                  <a:gd name="T4" fmla="*/ 187 w 518"/>
                  <a:gd name="T5" fmla="*/ 8 h 466"/>
                  <a:gd name="T6" fmla="*/ 331 w 518"/>
                  <a:gd name="T7" fmla="*/ 8 h 466"/>
                  <a:gd name="T8" fmla="*/ 459 w 518"/>
                  <a:gd name="T9" fmla="*/ 0 h 466"/>
                  <a:gd name="T10" fmla="*/ 467 w 518"/>
                  <a:gd name="T11" fmla="*/ 17 h 466"/>
                  <a:gd name="T12" fmla="*/ 459 w 518"/>
                  <a:gd name="T13" fmla="*/ 34 h 466"/>
                  <a:gd name="T14" fmla="*/ 442 w 518"/>
                  <a:gd name="T15" fmla="*/ 50 h 466"/>
                  <a:gd name="T16" fmla="*/ 510 w 518"/>
                  <a:gd name="T17" fmla="*/ 67 h 466"/>
                  <a:gd name="T18" fmla="*/ 501 w 518"/>
                  <a:gd name="T19" fmla="*/ 76 h 466"/>
                  <a:gd name="T20" fmla="*/ 501 w 518"/>
                  <a:gd name="T21" fmla="*/ 84 h 466"/>
                  <a:gd name="T22" fmla="*/ 484 w 518"/>
                  <a:gd name="T23" fmla="*/ 93 h 466"/>
                  <a:gd name="T24" fmla="*/ 493 w 518"/>
                  <a:gd name="T25" fmla="*/ 110 h 466"/>
                  <a:gd name="T26" fmla="*/ 484 w 518"/>
                  <a:gd name="T27" fmla="*/ 118 h 466"/>
                  <a:gd name="T28" fmla="*/ 476 w 518"/>
                  <a:gd name="T29" fmla="*/ 127 h 466"/>
                  <a:gd name="T30" fmla="*/ 476 w 518"/>
                  <a:gd name="T31" fmla="*/ 127 h 466"/>
                  <a:gd name="T32" fmla="*/ 467 w 518"/>
                  <a:gd name="T33" fmla="*/ 135 h 466"/>
                  <a:gd name="T34" fmla="*/ 476 w 518"/>
                  <a:gd name="T35" fmla="*/ 144 h 466"/>
                  <a:gd name="T36" fmla="*/ 476 w 518"/>
                  <a:gd name="T37" fmla="*/ 161 h 466"/>
                  <a:gd name="T38" fmla="*/ 467 w 518"/>
                  <a:gd name="T39" fmla="*/ 169 h 466"/>
                  <a:gd name="T40" fmla="*/ 450 w 518"/>
                  <a:gd name="T41" fmla="*/ 195 h 466"/>
                  <a:gd name="T42" fmla="*/ 459 w 518"/>
                  <a:gd name="T43" fmla="*/ 203 h 466"/>
                  <a:gd name="T44" fmla="*/ 442 w 518"/>
                  <a:gd name="T45" fmla="*/ 211 h 466"/>
                  <a:gd name="T46" fmla="*/ 442 w 518"/>
                  <a:gd name="T47" fmla="*/ 211 h 466"/>
                  <a:gd name="T48" fmla="*/ 433 w 518"/>
                  <a:gd name="T49" fmla="*/ 228 h 466"/>
                  <a:gd name="T50" fmla="*/ 433 w 518"/>
                  <a:gd name="T51" fmla="*/ 228 h 466"/>
                  <a:gd name="T52" fmla="*/ 433 w 518"/>
                  <a:gd name="T53" fmla="*/ 237 h 466"/>
                  <a:gd name="T54" fmla="*/ 433 w 518"/>
                  <a:gd name="T55" fmla="*/ 254 h 466"/>
                  <a:gd name="T56" fmla="*/ 425 w 518"/>
                  <a:gd name="T57" fmla="*/ 262 h 466"/>
                  <a:gd name="T58" fmla="*/ 416 w 518"/>
                  <a:gd name="T59" fmla="*/ 279 h 466"/>
                  <a:gd name="T60" fmla="*/ 408 w 518"/>
                  <a:gd name="T61" fmla="*/ 288 h 466"/>
                  <a:gd name="T62" fmla="*/ 391 w 518"/>
                  <a:gd name="T63" fmla="*/ 296 h 466"/>
                  <a:gd name="T64" fmla="*/ 391 w 518"/>
                  <a:gd name="T65" fmla="*/ 305 h 466"/>
                  <a:gd name="T66" fmla="*/ 391 w 518"/>
                  <a:gd name="T67" fmla="*/ 322 h 466"/>
                  <a:gd name="T68" fmla="*/ 391 w 518"/>
                  <a:gd name="T69" fmla="*/ 330 h 466"/>
                  <a:gd name="T70" fmla="*/ 382 w 518"/>
                  <a:gd name="T71" fmla="*/ 339 h 466"/>
                  <a:gd name="T72" fmla="*/ 391 w 518"/>
                  <a:gd name="T73" fmla="*/ 356 h 466"/>
                  <a:gd name="T74" fmla="*/ 374 w 518"/>
                  <a:gd name="T75" fmla="*/ 356 h 466"/>
                  <a:gd name="T76" fmla="*/ 382 w 518"/>
                  <a:gd name="T77" fmla="*/ 364 h 466"/>
                  <a:gd name="T78" fmla="*/ 365 w 518"/>
                  <a:gd name="T79" fmla="*/ 372 h 466"/>
                  <a:gd name="T80" fmla="*/ 365 w 518"/>
                  <a:gd name="T81" fmla="*/ 381 h 466"/>
                  <a:gd name="T82" fmla="*/ 365 w 518"/>
                  <a:gd name="T83" fmla="*/ 398 h 466"/>
                  <a:gd name="T84" fmla="*/ 374 w 518"/>
                  <a:gd name="T85" fmla="*/ 389 h 466"/>
                  <a:gd name="T86" fmla="*/ 374 w 518"/>
                  <a:gd name="T87" fmla="*/ 406 h 466"/>
                  <a:gd name="T88" fmla="*/ 382 w 518"/>
                  <a:gd name="T89" fmla="*/ 398 h 466"/>
                  <a:gd name="T90" fmla="*/ 382 w 518"/>
                  <a:gd name="T91" fmla="*/ 423 h 466"/>
                  <a:gd name="T92" fmla="*/ 382 w 518"/>
                  <a:gd name="T93" fmla="*/ 432 h 466"/>
                  <a:gd name="T94" fmla="*/ 374 w 518"/>
                  <a:gd name="T95" fmla="*/ 440 h 466"/>
                  <a:gd name="T96" fmla="*/ 365 w 518"/>
                  <a:gd name="T97" fmla="*/ 457 h 466"/>
                  <a:gd name="T98" fmla="*/ 153 w 518"/>
                  <a:gd name="T99" fmla="*/ 466 h 466"/>
                  <a:gd name="T100" fmla="*/ 68 w 518"/>
                  <a:gd name="T101" fmla="*/ 398 h 466"/>
                  <a:gd name="T102" fmla="*/ 51 w 518"/>
                  <a:gd name="T103" fmla="*/ 389 h 466"/>
                  <a:gd name="T104" fmla="*/ 43 w 518"/>
                  <a:gd name="T105" fmla="*/ 389 h 466"/>
                  <a:gd name="T106" fmla="*/ 26 w 518"/>
                  <a:gd name="T107" fmla="*/ 398 h 466"/>
                  <a:gd name="T108" fmla="*/ 26 w 518"/>
                  <a:gd name="T109" fmla="*/ 389 h 466"/>
                  <a:gd name="T110" fmla="*/ 17 w 518"/>
                  <a:gd name="T111" fmla="*/ 347 h 46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18"/>
                  <a:gd name="T169" fmla="*/ 0 h 466"/>
                  <a:gd name="T170" fmla="*/ 518 w 518"/>
                  <a:gd name="T171" fmla="*/ 466 h 46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18" h="466">
                    <a:moveTo>
                      <a:pt x="17" y="313"/>
                    </a:moveTo>
                    <a:lnTo>
                      <a:pt x="26" y="271"/>
                    </a:lnTo>
                    <a:lnTo>
                      <a:pt x="26" y="245"/>
                    </a:lnTo>
                    <a:lnTo>
                      <a:pt x="26" y="220"/>
                    </a:lnTo>
                    <a:lnTo>
                      <a:pt x="26" y="161"/>
                    </a:lnTo>
                    <a:lnTo>
                      <a:pt x="17" y="127"/>
                    </a:lnTo>
                    <a:lnTo>
                      <a:pt x="17" y="110"/>
                    </a:lnTo>
                    <a:lnTo>
                      <a:pt x="9" y="67"/>
                    </a:lnTo>
                    <a:lnTo>
                      <a:pt x="9" y="59"/>
                    </a:lnTo>
                    <a:lnTo>
                      <a:pt x="0" y="17"/>
                    </a:lnTo>
                    <a:lnTo>
                      <a:pt x="51" y="17"/>
                    </a:lnTo>
                    <a:lnTo>
                      <a:pt x="77" y="17"/>
                    </a:lnTo>
                    <a:lnTo>
                      <a:pt x="102" y="17"/>
                    </a:lnTo>
                    <a:lnTo>
                      <a:pt x="136" y="17"/>
                    </a:lnTo>
                    <a:lnTo>
                      <a:pt x="178" y="8"/>
                    </a:lnTo>
                    <a:lnTo>
                      <a:pt x="187" y="8"/>
                    </a:lnTo>
                    <a:lnTo>
                      <a:pt x="212" y="8"/>
                    </a:lnTo>
                    <a:lnTo>
                      <a:pt x="255" y="8"/>
                    </a:lnTo>
                    <a:lnTo>
                      <a:pt x="297" y="8"/>
                    </a:lnTo>
                    <a:lnTo>
                      <a:pt x="323" y="8"/>
                    </a:lnTo>
                    <a:lnTo>
                      <a:pt x="331" y="8"/>
                    </a:lnTo>
                    <a:lnTo>
                      <a:pt x="357" y="8"/>
                    </a:lnTo>
                    <a:lnTo>
                      <a:pt x="391" y="0"/>
                    </a:lnTo>
                    <a:lnTo>
                      <a:pt x="416" y="0"/>
                    </a:lnTo>
                    <a:lnTo>
                      <a:pt x="450" y="0"/>
                    </a:lnTo>
                    <a:lnTo>
                      <a:pt x="459" y="0"/>
                    </a:lnTo>
                    <a:lnTo>
                      <a:pt x="459" y="8"/>
                    </a:lnTo>
                    <a:lnTo>
                      <a:pt x="467" y="8"/>
                    </a:lnTo>
                    <a:lnTo>
                      <a:pt x="467" y="17"/>
                    </a:lnTo>
                    <a:lnTo>
                      <a:pt x="467" y="25"/>
                    </a:lnTo>
                    <a:lnTo>
                      <a:pt x="459" y="34"/>
                    </a:lnTo>
                    <a:lnTo>
                      <a:pt x="450" y="42"/>
                    </a:lnTo>
                    <a:lnTo>
                      <a:pt x="450" y="50"/>
                    </a:lnTo>
                    <a:lnTo>
                      <a:pt x="442" y="50"/>
                    </a:lnTo>
                    <a:lnTo>
                      <a:pt x="442" y="67"/>
                    </a:lnTo>
                    <a:lnTo>
                      <a:pt x="450" y="67"/>
                    </a:lnTo>
                    <a:lnTo>
                      <a:pt x="484" y="59"/>
                    </a:lnTo>
                    <a:lnTo>
                      <a:pt x="501" y="59"/>
                    </a:lnTo>
                    <a:lnTo>
                      <a:pt x="510" y="67"/>
                    </a:lnTo>
                    <a:lnTo>
                      <a:pt x="518" y="67"/>
                    </a:lnTo>
                    <a:lnTo>
                      <a:pt x="510" y="76"/>
                    </a:lnTo>
                    <a:lnTo>
                      <a:pt x="510" y="67"/>
                    </a:lnTo>
                    <a:lnTo>
                      <a:pt x="501" y="67"/>
                    </a:lnTo>
                    <a:lnTo>
                      <a:pt x="501" y="76"/>
                    </a:lnTo>
                    <a:lnTo>
                      <a:pt x="510" y="76"/>
                    </a:lnTo>
                    <a:lnTo>
                      <a:pt x="510" y="84"/>
                    </a:lnTo>
                    <a:lnTo>
                      <a:pt x="501" y="84"/>
                    </a:lnTo>
                    <a:lnTo>
                      <a:pt x="501" y="93"/>
                    </a:lnTo>
                    <a:lnTo>
                      <a:pt x="493" y="93"/>
                    </a:lnTo>
                    <a:lnTo>
                      <a:pt x="484" y="93"/>
                    </a:lnTo>
                    <a:lnTo>
                      <a:pt x="484" y="101"/>
                    </a:lnTo>
                    <a:lnTo>
                      <a:pt x="493" y="101"/>
                    </a:lnTo>
                    <a:lnTo>
                      <a:pt x="493" y="110"/>
                    </a:lnTo>
                    <a:lnTo>
                      <a:pt x="484" y="110"/>
                    </a:lnTo>
                    <a:lnTo>
                      <a:pt x="484" y="118"/>
                    </a:lnTo>
                    <a:lnTo>
                      <a:pt x="493" y="118"/>
                    </a:lnTo>
                    <a:lnTo>
                      <a:pt x="484" y="118"/>
                    </a:lnTo>
                    <a:lnTo>
                      <a:pt x="476" y="118"/>
                    </a:lnTo>
                    <a:lnTo>
                      <a:pt x="476" y="127"/>
                    </a:lnTo>
                    <a:lnTo>
                      <a:pt x="484" y="135"/>
                    </a:lnTo>
                    <a:lnTo>
                      <a:pt x="476" y="135"/>
                    </a:lnTo>
                    <a:lnTo>
                      <a:pt x="476" y="127"/>
                    </a:lnTo>
                    <a:lnTo>
                      <a:pt x="467" y="127"/>
                    </a:lnTo>
                    <a:lnTo>
                      <a:pt x="467" y="135"/>
                    </a:lnTo>
                    <a:lnTo>
                      <a:pt x="467" y="144"/>
                    </a:lnTo>
                    <a:lnTo>
                      <a:pt x="467" y="135"/>
                    </a:lnTo>
                    <a:lnTo>
                      <a:pt x="476" y="135"/>
                    </a:lnTo>
                    <a:lnTo>
                      <a:pt x="476" y="144"/>
                    </a:lnTo>
                    <a:lnTo>
                      <a:pt x="467" y="144"/>
                    </a:lnTo>
                    <a:lnTo>
                      <a:pt x="476" y="144"/>
                    </a:lnTo>
                    <a:lnTo>
                      <a:pt x="467" y="152"/>
                    </a:lnTo>
                    <a:lnTo>
                      <a:pt x="467" y="161"/>
                    </a:lnTo>
                    <a:lnTo>
                      <a:pt x="476" y="161"/>
                    </a:lnTo>
                    <a:lnTo>
                      <a:pt x="476" y="169"/>
                    </a:lnTo>
                    <a:lnTo>
                      <a:pt x="476" y="178"/>
                    </a:lnTo>
                    <a:lnTo>
                      <a:pt x="467" y="169"/>
                    </a:lnTo>
                    <a:lnTo>
                      <a:pt x="467" y="178"/>
                    </a:lnTo>
                    <a:lnTo>
                      <a:pt x="467" y="186"/>
                    </a:lnTo>
                    <a:lnTo>
                      <a:pt x="450" y="186"/>
                    </a:lnTo>
                    <a:lnTo>
                      <a:pt x="450" y="195"/>
                    </a:lnTo>
                    <a:lnTo>
                      <a:pt x="459" y="195"/>
                    </a:lnTo>
                    <a:lnTo>
                      <a:pt x="459" y="203"/>
                    </a:lnTo>
                    <a:lnTo>
                      <a:pt x="459" y="211"/>
                    </a:lnTo>
                    <a:lnTo>
                      <a:pt x="450" y="211"/>
                    </a:lnTo>
                    <a:lnTo>
                      <a:pt x="442" y="211"/>
                    </a:lnTo>
                    <a:lnTo>
                      <a:pt x="433" y="211"/>
                    </a:lnTo>
                    <a:lnTo>
                      <a:pt x="442" y="211"/>
                    </a:lnTo>
                    <a:lnTo>
                      <a:pt x="442" y="220"/>
                    </a:lnTo>
                    <a:lnTo>
                      <a:pt x="442" y="228"/>
                    </a:lnTo>
                    <a:lnTo>
                      <a:pt x="433" y="228"/>
                    </a:lnTo>
                    <a:lnTo>
                      <a:pt x="433" y="220"/>
                    </a:lnTo>
                    <a:lnTo>
                      <a:pt x="433" y="228"/>
                    </a:lnTo>
                    <a:lnTo>
                      <a:pt x="442" y="228"/>
                    </a:lnTo>
                    <a:lnTo>
                      <a:pt x="442" y="237"/>
                    </a:lnTo>
                    <a:lnTo>
                      <a:pt x="433" y="237"/>
                    </a:lnTo>
                    <a:lnTo>
                      <a:pt x="425" y="228"/>
                    </a:lnTo>
                    <a:lnTo>
                      <a:pt x="425" y="237"/>
                    </a:lnTo>
                    <a:lnTo>
                      <a:pt x="425" y="245"/>
                    </a:lnTo>
                    <a:lnTo>
                      <a:pt x="433" y="254"/>
                    </a:lnTo>
                    <a:lnTo>
                      <a:pt x="425" y="254"/>
                    </a:lnTo>
                    <a:lnTo>
                      <a:pt x="425" y="262"/>
                    </a:lnTo>
                    <a:lnTo>
                      <a:pt x="433" y="262"/>
                    </a:lnTo>
                    <a:lnTo>
                      <a:pt x="425" y="262"/>
                    </a:lnTo>
                    <a:lnTo>
                      <a:pt x="425" y="271"/>
                    </a:lnTo>
                    <a:lnTo>
                      <a:pt x="425" y="279"/>
                    </a:lnTo>
                    <a:lnTo>
                      <a:pt x="416" y="279"/>
                    </a:lnTo>
                    <a:lnTo>
                      <a:pt x="416" y="271"/>
                    </a:lnTo>
                    <a:lnTo>
                      <a:pt x="408" y="279"/>
                    </a:lnTo>
                    <a:lnTo>
                      <a:pt x="408" y="288"/>
                    </a:lnTo>
                    <a:lnTo>
                      <a:pt x="408" y="296"/>
                    </a:lnTo>
                    <a:lnTo>
                      <a:pt x="399" y="296"/>
                    </a:lnTo>
                    <a:lnTo>
                      <a:pt x="391" y="288"/>
                    </a:lnTo>
                    <a:lnTo>
                      <a:pt x="391" y="296"/>
                    </a:lnTo>
                    <a:lnTo>
                      <a:pt x="408" y="305"/>
                    </a:lnTo>
                    <a:lnTo>
                      <a:pt x="399" y="305"/>
                    </a:lnTo>
                    <a:lnTo>
                      <a:pt x="391" y="305"/>
                    </a:lnTo>
                    <a:lnTo>
                      <a:pt x="391" y="313"/>
                    </a:lnTo>
                    <a:lnTo>
                      <a:pt x="399" y="313"/>
                    </a:lnTo>
                    <a:lnTo>
                      <a:pt x="399" y="322"/>
                    </a:lnTo>
                    <a:lnTo>
                      <a:pt x="391" y="322"/>
                    </a:lnTo>
                    <a:lnTo>
                      <a:pt x="391" y="330"/>
                    </a:lnTo>
                    <a:lnTo>
                      <a:pt x="382" y="330"/>
                    </a:lnTo>
                    <a:lnTo>
                      <a:pt x="382" y="322"/>
                    </a:lnTo>
                    <a:lnTo>
                      <a:pt x="382" y="330"/>
                    </a:lnTo>
                    <a:lnTo>
                      <a:pt x="382" y="339"/>
                    </a:lnTo>
                    <a:lnTo>
                      <a:pt x="382" y="347"/>
                    </a:lnTo>
                    <a:lnTo>
                      <a:pt x="391" y="356"/>
                    </a:lnTo>
                    <a:lnTo>
                      <a:pt x="382" y="356"/>
                    </a:lnTo>
                    <a:lnTo>
                      <a:pt x="374" y="356"/>
                    </a:lnTo>
                    <a:lnTo>
                      <a:pt x="374" y="364"/>
                    </a:lnTo>
                    <a:lnTo>
                      <a:pt x="382" y="364"/>
                    </a:lnTo>
                    <a:lnTo>
                      <a:pt x="382" y="372"/>
                    </a:lnTo>
                    <a:lnTo>
                      <a:pt x="374" y="364"/>
                    </a:lnTo>
                    <a:lnTo>
                      <a:pt x="365" y="364"/>
                    </a:lnTo>
                    <a:lnTo>
                      <a:pt x="365" y="372"/>
                    </a:lnTo>
                    <a:lnTo>
                      <a:pt x="374" y="372"/>
                    </a:lnTo>
                    <a:lnTo>
                      <a:pt x="374" y="381"/>
                    </a:lnTo>
                    <a:lnTo>
                      <a:pt x="365" y="381"/>
                    </a:lnTo>
                    <a:lnTo>
                      <a:pt x="365" y="389"/>
                    </a:lnTo>
                    <a:lnTo>
                      <a:pt x="374" y="389"/>
                    </a:lnTo>
                    <a:lnTo>
                      <a:pt x="365" y="398"/>
                    </a:lnTo>
                    <a:lnTo>
                      <a:pt x="374" y="398"/>
                    </a:lnTo>
                    <a:lnTo>
                      <a:pt x="374" y="389"/>
                    </a:lnTo>
                    <a:lnTo>
                      <a:pt x="382" y="398"/>
                    </a:lnTo>
                    <a:lnTo>
                      <a:pt x="374" y="398"/>
                    </a:lnTo>
                    <a:lnTo>
                      <a:pt x="374" y="406"/>
                    </a:lnTo>
                    <a:lnTo>
                      <a:pt x="382" y="398"/>
                    </a:lnTo>
                    <a:lnTo>
                      <a:pt x="382" y="406"/>
                    </a:lnTo>
                    <a:lnTo>
                      <a:pt x="374" y="406"/>
                    </a:lnTo>
                    <a:lnTo>
                      <a:pt x="374" y="415"/>
                    </a:lnTo>
                    <a:lnTo>
                      <a:pt x="382" y="423"/>
                    </a:lnTo>
                    <a:lnTo>
                      <a:pt x="382" y="415"/>
                    </a:lnTo>
                    <a:lnTo>
                      <a:pt x="391" y="415"/>
                    </a:lnTo>
                    <a:lnTo>
                      <a:pt x="391" y="423"/>
                    </a:lnTo>
                    <a:lnTo>
                      <a:pt x="382" y="423"/>
                    </a:lnTo>
                    <a:lnTo>
                      <a:pt x="382" y="432"/>
                    </a:lnTo>
                    <a:lnTo>
                      <a:pt x="382" y="440"/>
                    </a:lnTo>
                    <a:lnTo>
                      <a:pt x="374" y="440"/>
                    </a:lnTo>
                    <a:lnTo>
                      <a:pt x="382" y="449"/>
                    </a:lnTo>
                    <a:lnTo>
                      <a:pt x="374" y="449"/>
                    </a:lnTo>
                    <a:lnTo>
                      <a:pt x="374" y="457"/>
                    </a:lnTo>
                    <a:lnTo>
                      <a:pt x="365" y="457"/>
                    </a:lnTo>
                    <a:lnTo>
                      <a:pt x="348" y="457"/>
                    </a:lnTo>
                    <a:lnTo>
                      <a:pt x="280" y="457"/>
                    </a:lnTo>
                    <a:lnTo>
                      <a:pt x="212" y="457"/>
                    </a:lnTo>
                    <a:lnTo>
                      <a:pt x="178" y="457"/>
                    </a:lnTo>
                    <a:lnTo>
                      <a:pt x="153" y="466"/>
                    </a:lnTo>
                    <a:lnTo>
                      <a:pt x="127" y="466"/>
                    </a:lnTo>
                    <a:lnTo>
                      <a:pt x="94" y="466"/>
                    </a:lnTo>
                    <a:lnTo>
                      <a:pt x="68" y="466"/>
                    </a:lnTo>
                    <a:lnTo>
                      <a:pt x="68" y="432"/>
                    </a:lnTo>
                    <a:lnTo>
                      <a:pt x="68" y="398"/>
                    </a:lnTo>
                    <a:lnTo>
                      <a:pt x="68" y="389"/>
                    </a:lnTo>
                    <a:lnTo>
                      <a:pt x="60" y="389"/>
                    </a:lnTo>
                    <a:lnTo>
                      <a:pt x="51" y="398"/>
                    </a:lnTo>
                    <a:lnTo>
                      <a:pt x="51" y="389"/>
                    </a:lnTo>
                    <a:lnTo>
                      <a:pt x="51" y="398"/>
                    </a:lnTo>
                    <a:lnTo>
                      <a:pt x="43" y="398"/>
                    </a:lnTo>
                    <a:lnTo>
                      <a:pt x="51" y="389"/>
                    </a:lnTo>
                    <a:lnTo>
                      <a:pt x="43" y="389"/>
                    </a:lnTo>
                    <a:lnTo>
                      <a:pt x="43" y="398"/>
                    </a:lnTo>
                    <a:lnTo>
                      <a:pt x="43" y="389"/>
                    </a:lnTo>
                    <a:lnTo>
                      <a:pt x="43" y="398"/>
                    </a:lnTo>
                    <a:lnTo>
                      <a:pt x="34" y="389"/>
                    </a:lnTo>
                    <a:lnTo>
                      <a:pt x="34" y="398"/>
                    </a:lnTo>
                    <a:lnTo>
                      <a:pt x="26" y="398"/>
                    </a:lnTo>
                    <a:lnTo>
                      <a:pt x="34" y="389"/>
                    </a:lnTo>
                    <a:lnTo>
                      <a:pt x="26" y="389"/>
                    </a:lnTo>
                    <a:lnTo>
                      <a:pt x="17" y="389"/>
                    </a:lnTo>
                    <a:lnTo>
                      <a:pt x="17" y="347"/>
                    </a:lnTo>
                    <a:lnTo>
                      <a:pt x="17" y="313"/>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28" name="Freeform 327"/>
              <p:cNvSpPr>
                <a:spLocks/>
              </p:cNvSpPr>
              <p:nvPr/>
            </p:nvSpPr>
            <p:spPr bwMode="auto">
              <a:xfrm>
                <a:off x="3139" y="2919"/>
                <a:ext cx="578" cy="509"/>
              </a:xfrm>
              <a:custGeom>
                <a:avLst/>
                <a:gdLst>
                  <a:gd name="T0" fmla="*/ 42 w 578"/>
                  <a:gd name="T1" fmla="*/ 339 h 509"/>
                  <a:gd name="T2" fmla="*/ 42 w 578"/>
                  <a:gd name="T3" fmla="*/ 322 h 509"/>
                  <a:gd name="T4" fmla="*/ 51 w 578"/>
                  <a:gd name="T5" fmla="*/ 314 h 509"/>
                  <a:gd name="T6" fmla="*/ 59 w 578"/>
                  <a:gd name="T7" fmla="*/ 288 h 509"/>
                  <a:gd name="T8" fmla="*/ 59 w 578"/>
                  <a:gd name="T9" fmla="*/ 280 h 509"/>
                  <a:gd name="T10" fmla="*/ 59 w 578"/>
                  <a:gd name="T11" fmla="*/ 263 h 509"/>
                  <a:gd name="T12" fmla="*/ 59 w 578"/>
                  <a:gd name="T13" fmla="*/ 254 h 509"/>
                  <a:gd name="T14" fmla="*/ 59 w 578"/>
                  <a:gd name="T15" fmla="*/ 246 h 509"/>
                  <a:gd name="T16" fmla="*/ 51 w 578"/>
                  <a:gd name="T17" fmla="*/ 229 h 509"/>
                  <a:gd name="T18" fmla="*/ 42 w 578"/>
                  <a:gd name="T19" fmla="*/ 212 h 509"/>
                  <a:gd name="T20" fmla="*/ 42 w 578"/>
                  <a:gd name="T21" fmla="*/ 195 h 509"/>
                  <a:gd name="T22" fmla="*/ 26 w 578"/>
                  <a:gd name="T23" fmla="*/ 187 h 509"/>
                  <a:gd name="T24" fmla="*/ 26 w 578"/>
                  <a:gd name="T25" fmla="*/ 170 h 509"/>
                  <a:gd name="T26" fmla="*/ 17 w 578"/>
                  <a:gd name="T27" fmla="*/ 153 h 509"/>
                  <a:gd name="T28" fmla="*/ 0 w 578"/>
                  <a:gd name="T29" fmla="*/ 51 h 509"/>
                  <a:gd name="T30" fmla="*/ 144 w 578"/>
                  <a:gd name="T31" fmla="*/ 0 h 509"/>
                  <a:gd name="T32" fmla="*/ 306 w 578"/>
                  <a:gd name="T33" fmla="*/ 9 h 509"/>
                  <a:gd name="T34" fmla="*/ 314 w 578"/>
                  <a:gd name="T35" fmla="*/ 17 h 509"/>
                  <a:gd name="T36" fmla="*/ 314 w 578"/>
                  <a:gd name="T37" fmla="*/ 51 h 509"/>
                  <a:gd name="T38" fmla="*/ 323 w 578"/>
                  <a:gd name="T39" fmla="*/ 51 h 509"/>
                  <a:gd name="T40" fmla="*/ 314 w 578"/>
                  <a:gd name="T41" fmla="*/ 59 h 509"/>
                  <a:gd name="T42" fmla="*/ 331 w 578"/>
                  <a:gd name="T43" fmla="*/ 76 h 509"/>
                  <a:gd name="T44" fmla="*/ 331 w 578"/>
                  <a:gd name="T45" fmla="*/ 93 h 509"/>
                  <a:gd name="T46" fmla="*/ 314 w 578"/>
                  <a:gd name="T47" fmla="*/ 102 h 509"/>
                  <a:gd name="T48" fmla="*/ 331 w 578"/>
                  <a:gd name="T49" fmla="*/ 102 h 509"/>
                  <a:gd name="T50" fmla="*/ 314 w 578"/>
                  <a:gd name="T51" fmla="*/ 119 h 509"/>
                  <a:gd name="T52" fmla="*/ 306 w 578"/>
                  <a:gd name="T53" fmla="*/ 144 h 509"/>
                  <a:gd name="T54" fmla="*/ 297 w 578"/>
                  <a:gd name="T55" fmla="*/ 161 h 509"/>
                  <a:gd name="T56" fmla="*/ 289 w 578"/>
                  <a:gd name="T57" fmla="*/ 161 h 509"/>
                  <a:gd name="T58" fmla="*/ 289 w 578"/>
                  <a:gd name="T59" fmla="*/ 178 h 509"/>
                  <a:gd name="T60" fmla="*/ 289 w 578"/>
                  <a:gd name="T61" fmla="*/ 204 h 509"/>
                  <a:gd name="T62" fmla="*/ 272 w 578"/>
                  <a:gd name="T63" fmla="*/ 204 h 509"/>
                  <a:gd name="T64" fmla="*/ 272 w 578"/>
                  <a:gd name="T65" fmla="*/ 220 h 509"/>
                  <a:gd name="T66" fmla="*/ 280 w 578"/>
                  <a:gd name="T67" fmla="*/ 254 h 509"/>
                  <a:gd name="T68" fmla="*/ 425 w 578"/>
                  <a:gd name="T69" fmla="*/ 246 h 509"/>
                  <a:gd name="T70" fmla="*/ 476 w 578"/>
                  <a:gd name="T71" fmla="*/ 254 h 509"/>
                  <a:gd name="T72" fmla="*/ 476 w 578"/>
                  <a:gd name="T73" fmla="*/ 271 h 509"/>
                  <a:gd name="T74" fmla="*/ 467 w 578"/>
                  <a:gd name="T75" fmla="*/ 280 h 509"/>
                  <a:gd name="T76" fmla="*/ 476 w 578"/>
                  <a:gd name="T77" fmla="*/ 297 h 509"/>
                  <a:gd name="T78" fmla="*/ 484 w 578"/>
                  <a:gd name="T79" fmla="*/ 314 h 509"/>
                  <a:gd name="T80" fmla="*/ 493 w 578"/>
                  <a:gd name="T81" fmla="*/ 331 h 509"/>
                  <a:gd name="T82" fmla="*/ 459 w 578"/>
                  <a:gd name="T83" fmla="*/ 339 h 509"/>
                  <a:gd name="T84" fmla="*/ 459 w 578"/>
                  <a:gd name="T85" fmla="*/ 365 h 509"/>
                  <a:gd name="T86" fmla="*/ 476 w 578"/>
                  <a:gd name="T87" fmla="*/ 373 h 509"/>
                  <a:gd name="T88" fmla="*/ 518 w 578"/>
                  <a:gd name="T89" fmla="*/ 373 h 509"/>
                  <a:gd name="T90" fmla="*/ 510 w 578"/>
                  <a:gd name="T91" fmla="*/ 407 h 509"/>
                  <a:gd name="T92" fmla="*/ 493 w 578"/>
                  <a:gd name="T93" fmla="*/ 415 h 509"/>
                  <a:gd name="T94" fmla="*/ 535 w 578"/>
                  <a:gd name="T95" fmla="*/ 449 h 509"/>
                  <a:gd name="T96" fmla="*/ 569 w 578"/>
                  <a:gd name="T97" fmla="*/ 475 h 509"/>
                  <a:gd name="T98" fmla="*/ 552 w 578"/>
                  <a:gd name="T99" fmla="*/ 492 h 509"/>
                  <a:gd name="T100" fmla="*/ 527 w 578"/>
                  <a:gd name="T101" fmla="*/ 466 h 509"/>
                  <a:gd name="T102" fmla="*/ 467 w 578"/>
                  <a:gd name="T103" fmla="*/ 441 h 509"/>
                  <a:gd name="T104" fmla="*/ 459 w 578"/>
                  <a:gd name="T105" fmla="*/ 449 h 509"/>
                  <a:gd name="T106" fmla="*/ 459 w 578"/>
                  <a:gd name="T107" fmla="*/ 483 h 509"/>
                  <a:gd name="T108" fmla="*/ 416 w 578"/>
                  <a:gd name="T109" fmla="*/ 466 h 509"/>
                  <a:gd name="T110" fmla="*/ 391 w 578"/>
                  <a:gd name="T111" fmla="*/ 483 h 509"/>
                  <a:gd name="T112" fmla="*/ 374 w 578"/>
                  <a:gd name="T113" fmla="*/ 475 h 509"/>
                  <a:gd name="T114" fmla="*/ 289 w 578"/>
                  <a:gd name="T115" fmla="*/ 441 h 509"/>
                  <a:gd name="T116" fmla="*/ 255 w 578"/>
                  <a:gd name="T117" fmla="*/ 407 h 509"/>
                  <a:gd name="T118" fmla="*/ 170 w 578"/>
                  <a:gd name="T119" fmla="*/ 441 h 509"/>
                  <a:gd name="T120" fmla="*/ 42 w 578"/>
                  <a:gd name="T121" fmla="*/ 381 h 509"/>
                  <a:gd name="T122" fmla="*/ 42 w 578"/>
                  <a:gd name="T123" fmla="*/ 365 h 50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78"/>
                  <a:gd name="T187" fmla="*/ 0 h 509"/>
                  <a:gd name="T188" fmla="*/ 578 w 578"/>
                  <a:gd name="T189" fmla="*/ 509 h 50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78" h="509">
                    <a:moveTo>
                      <a:pt x="42" y="365"/>
                    </a:moveTo>
                    <a:lnTo>
                      <a:pt x="42" y="356"/>
                    </a:lnTo>
                    <a:lnTo>
                      <a:pt x="42" y="348"/>
                    </a:lnTo>
                    <a:lnTo>
                      <a:pt x="42" y="339"/>
                    </a:lnTo>
                    <a:lnTo>
                      <a:pt x="42" y="331"/>
                    </a:lnTo>
                    <a:lnTo>
                      <a:pt x="42" y="322"/>
                    </a:lnTo>
                    <a:lnTo>
                      <a:pt x="42" y="314"/>
                    </a:lnTo>
                    <a:lnTo>
                      <a:pt x="51" y="314"/>
                    </a:lnTo>
                    <a:lnTo>
                      <a:pt x="42" y="314"/>
                    </a:lnTo>
                    <a:lnTo>
                      <a:pt x="51" y="314"/>
                    </a:lnTo>
                    <a:lnTo>
                      <a:pt x="51" y="305"/>
                    </a:lnTo>
                    <a:lnTo>
                      <a:pt x="51" y="297"/>
                    </a:lnTo>
                    <a:lnTo>
                      <a:pt x="59" y="297"/>
                    </a:lnTo>
                    <a:lnTo>
                      <a:pt x="59" y="288"/>
                    </a:lnTo>
                    <a:lnTo>
                      <a:pt x="59" y="280"/>
                    </a:lnTo>
                    <a:lnTo>
                      <a:pt x="59" y="271"/>
                    </a:lnTo>
                    <a:lnTo>
                      <a:pt x="59" y="263"/>
                    </a:lnTo>
                    <a:lnTo>
                      <a:pt x="68" y="263"/>
                    </a:lnTo>
                    <a:lnTo>
                      <a:pt x="59" y="254"/>
                    </a:lnTo>
                    <a:lnTo>
                      <a:pt x="59" y="246"/>
                    </a:lnTo>
                    <a:lnTo>
                      <a:pt x="59" y="237"/>
                    </a:lnTo>
                    <a:lnTo>
                      <a:pt x="59" y="246"/>
                    </a:lnTo>
                    <a:lnTo>
                      <a:pt x="51" y="237"/>
                    </a:lnTo>
                    <a:lnTo>
                      <a:pt x="51" y="229"/>
                    </a:lnTo>
                    <a:lnTo>
                      <a:pt x="42" y="229"/>
                    </a:lnTo>
                    <a:lnTo>
                      <a:pt x="42" y="220"/>
                    </a:lnTo>
                    <a:lnTo>
                      <a:pt x="51" y="220"/>
                    </a:lnTo>
                    <a:lnTo>
                      <a:pt x="42" y="220"/>
                    </a:lnTo>
                    <a:lnTo>
                      <a:pt x="42" y="212"/>
                    </a:lnTo>
                    <a:lnTo>
                      <a:pt x="42" y="204"/>
                    </a:lnTo>
                    <a:lnTo>
                      <a:pt x="34" y="204"/>
                    </a:lnTo>
                    <a:lnTo>
                      <a:pt x="42" y="204"/>
                    </a:lnTo>
                    <a:lnTo>
                      <a:pt x="42" y="195"/>
                    </a:lnTo>
                    <a:lnTo>
                      <a:pt x="34" y="195"/>
                    </a:lnTo>
                    <a:lnTo>
                      <a:pt x="26" y="195"/>
                    </a:lnTo>
                    <a:lnTo>
                      <a:pt x="26" y="187"/>
                    </a:lnTo>
                    <a:lnTo>
                      <a:pt x="26" y="178"/>
                    </a:lnTo>
                    <a:lnTo>
                      <a:pt x="34" y="178"/>
                    </a:lnTo>
                    <a:lnTo>
                      <a:pt x="26" y="178"/>
                    </a:lnTo>
                    <a:lnTo>
                      <a:pt x="26" y="170"/>
                    </a:lnTo>
                    <a:lnTo>
                      <a:pt x="26" y="161"/>
                    </a:lnTo>
                    <a:lnTo>
                      <a:pt x="26" y="153"/>
                    </a:lnTo>
                    <a:lnTo>
                      <a:pt x="17" y="153"/>
                    </a:lnTo>
                    <a:lnTo>
                      <a:pt x="9" y="144"/>
                    </a:lnTo>
                    <a:lnTo>
                      <a:pt x="9" y="136"/>
                    </a:lnTo>
                    <a:lnTo>
                      <a:pt x="0" y="136"/>
                    </a:lnTo>
                    <a:lnTo>
                      <a:pt x="0" y="110"/>
                    </a:lnTo>
                    <a:lnTo>
                      <a:pt x="0" y="85"/>
                    </a:lnTo>
                    <a:lnTo>
                      <a:pt x="0" y="51"/>
                    </a:lnTo>
                    <a:lnTo>
                      <a:pt x="0" y="26"/>
                    </a:lnTo>
                    <a:lnTo>
                      <a:pt x="0" y="9"/>
                    </a:lnTo>
                    <a:lnTo>
                      <a:pt x="26" y="9"/>
                    </a:lnTo>
                    <a:lnTo>
                      <a:pt x="59" y="9"/>
                    </a:lnTo>
                    <a:lnTo>
                      <a:pt x="85" y="9"/>
                    </a:lnTo>
                    <a:lnTo>
                      <a:pt x="110" y="0"/>
                    </a:lnTo>
                    <a:lnTo>
                      <a:pt x="144" y="0"/>
                    </a:lnTo>
                    <a:lnTo>
                      <a:pt x="212" y="0"/>
                    </a:lnTo>
                    <a:lnTo>
                      <a:pt x="280" y="0"/>
                    </a:lnTo>
                    <a:lnTo>
                      <a:pt x="297" y="0"/>
                    </a:lnTo>
                    <a:lnTo>
                      <a:pt x="306" y="0"/>
                    </a:lnTo>
                    <a:lnTo>
                      <a:pt x="306" y="9"/>
                    </a:lnTo>
                    <a:lnTo>
                      <a:pt x="314" y="9"/>
                    </a:lnTo>
                    <a:lnTo>
                      <a:pt x="314" y="0"/>
                    </a:lnTo>
                    <a:lnTo>
                      <a:pt x="314" y="17"/>
                    </a:lnTo>
                    <a:lnTo>
                      <a:pt x="314" y="26"/>
                    </a:lnTo>
                    <a:lnTo>
                      <a:pt x="314" y="34"/>
                    </a:lnTo>
                    <a:lnTo>
                      <a:pt x="323" y="34"/>
                    </a:lnTo>
                    <a:lnTo>
                      <a:pt x="314" y="43"/>
                    </a:lnTo>
                    <a:lnTo>
                      <a:pt x="314" y="51"/>
                    </a:lnTo>
                    <a:lnTo>
                      <a:pt x="323" y="51"/>
                    </a:lnTo>
                    <a:lnTo>
                      <a:pt x="323" y="43"/>
                    </a:lnTo>
                    <a:lnTo>
                      <a:pt x="331" y="43"/>
                    </a:lnTo>
                    <a:lnTo>
                      <a:pt x="323" y="51"/>
                    </a:lnTo>
                    <a:lnTo>
                      <a:pt x="323" y="59"/>
                    </a:lnTo>
                    <a:lnTo>
                      <a:pt x="331" y="59"/>
                    </a:lnTo>
                    <a:lnTo>
                      <a:pt x="323" y="59"/>
                    </a:lnTo>
                    <a:lnTo>
                      <a:pt x="314" y="59"/>
                    </a:lnTo>
                    <a:lnTo>
                      <a:pt x="323" y="68"/>
                    </a:lnTo>
                    <a:lnTo>
                      <a:pt x="331" y="68"/>
                    </a:lnTo>
                    <a:lnTo>
                      <a:pt x="331" y="76"/>
                    </a:lnTo>
                    <a:lnTo>
                      <a:pt x="340" y="85"/>
                    </a:lnTo>
                    <a:lnTo>
                      <a:pt x="340" y="76"/>
                    </a:lnTo>
                    <a:lnTo>
                      <a:pt x="340" y="85"/>
                    </a:lnTo>
                    <a:lnTo>
                      <a:pt x="331" y="85"/>
                    </a:lnTo>
                    <a:lnTo>
                      <a:pt x="331" y="93"/>
                    </a:lnTo>
                    <a:lnTo>
                      <a:pt x="323" y="93"/>
                    </a:lnTo>
                    <a:lnTo>
                      <a:pt x="323" y="102"/>
                    </a:lnTo>
                    <a:lnTo>
                      <a:pt x="323" y="93"/>
                    </a:lnTo>
                    <a:lnTo>
                      <a:pt x="314" y="102"/>
                    </a:lnTo>
                    <a:lnTo>
                      <a:pt x="314" y="110"/>
                    </a:lnTo>
                    <a:lnTo>
                      <a:pt x="323" y="110"/>
                    </a:lnTo>
                    <a:lnTo>
                      <a:pt x="323" y="102"/>
                    </a:lnTo>
                    <a:lnTo>
                      <a:pt x="331" y="102"/>
                    </a:lnTo>
                    <a:lnTo>
                      <a:pt x="331" y="110"/>
                    </a:lnTo>
                    <a:lnTo>
                      <a:pt x="323" y="110"/>
                    </a:lnTo>
                    <a:lnTo>
                      <a:pt x="323" y="119"/>
                    </a:lnTo>
                    <a:lnTo>
                      <a:pt x="314" y="119"/>
                    </a:lnTo>
                    <a:lnTo>
                      <a:pt x="323" y="119"/>
                    </a:lnTo>
                    <a:lnTo>
                      <a:pt x="323" y="127"/>
                    </a:lnTo>
                    <a:lnTo>
                      <a:pt x="314" y="127"/>
                    </a:lnTo>
                    <a:lnTo>
                      <a:pt x="314" y="136"/>
                    </a:lnTo>
                    <a:lnTo>
                      <a:pt x="306" y="144"/>
                    </a:lnTo>
                    <a:lnTo>
                      <a:pt x="306" y="153"/>
                    </a:lnTo>
                    <a:lnTo>
                      <a:pt x="306" y="144"/>
                    </a:lnTo>
                    <a:lnTo>
                      <a:pt x="297" y="144"/>
                    </a:lnTo>
                    <a:lnTo>
                      <a:pt x="297" y="153"/>
                    </a:lnTo>
                    <a:lnTo>
                      <a:pt x="297" y="161"/>
                    </a:lnTo>
                    <a:lnTo>
                      <a:pt x="306" y="153"/>
                    </a:lnTo>
                    <a:lnTo>
                      <a:pt x="306" y="161"/>
                    </a:lnTo>
                    <a:lnTo>
                      <a:pt x="297" y="161"/>
                    </a:lnTo>
                    <a:lnTo>
                      <a:pt x="289" y="161"/>
                    </a:lnTo>
                    <a:lnTo>
                      <a:pt x="289" y="170"/>
                    </a:lnTo>
                    <a:lnTo>
                      <a:pt x="289" y="178"/>
                    </a:lnTo>
                    <a:lnTo>
                      <a:pt x="280" y="170"/>
                    </a:lnTo>
                    <a:lnTo>
                      <a:pt x="280" y="178"/>
                    </a:lnTo>
                    <a:lnTo>
                      <a:pt x="289" y="178"/>
                    </a:lnTo>
                    <a:lnTo>
                      <a:pt x="289" y="187"/>
                    </a:lnTo>
                    <a:lnTo>
                      <a:pt x="280" y="187"/>
                    </a:lnTo>
                    <a:lnTo>
                      <a:pt x="280" y="195"/>
                    </a:lnTo>
                    <a:lnTo>
                      <a:pt x="289" y="204"/>
                    </a:lnTo>
                    <a:lnTo>
                      <a:pt x="289" y="212"/>
                    </a:lnTo>
                    <a:lnTo>
                      <a:pt x="280" y="212"/>
                    </a:lnTo>
                    <a:lnTo>
                      <a:pt x="280" y="204"/>
                    </a:lnTo>
                    <a:lnTo>
                      <a:pt x="272" y="204"/>
                    </a:lnTo>
                    <a:lnTo>
                      <a:pt x="280" y="204"/>
                    </a:lnTo>
                    <a:lnTo>
                      <a:pt x="280" y="212"/>
                    </a:lnTo>
                    <a:lnTo>
                      <a:pt x="280" y="220"/>
                    </a:lnTo>
                    <a:lnTo>
                      <a:pt x="272" y="220"/>
                    </a:lnTo>
                    <a:lnTo>
                      <a:pt x="263" y="220"/>
                    </a:lnTo>
                    <a:lnTo>
                      <a:pt x="272" y="229"/>
                    </a:lnTo>
                    <a:lnTo>
                      <a:pt x="272" y="237"/>
                    </a:lnTo>
                    <a:lnTo>
                      <a:pt x="280" y="246"/>
                    </a:lnTo>
                    <a:lnTo>
                      <a:pt x="280" y="254"/>
                    </a:lnTo>
                    <a:lnTo>
                      <a:pt x="272" y="254"/>
                    </a:lnTo>
                    <a:lnTo>
                      <a:pt x="323" y="254"/>
                    </a:lnTo>
                    <a:lnTo>
                      <a:pt x="331" y="254"/>
                    </a:lnTo>
                    <a:lnTo>
                      <a:pt x="357" y="254"/>
                    </a:lnTo>
                    <a:lnTo>
                      <a:pt x="391" y="254"/>
                    </a:lnTo>
                    <a:lnTo>
                      <a:pt x="408" y="246"/>
                    </a:lnTo>
                    <a:lnTo>
                      <a:pt x="425" y="246"/>
                    </a:lnTo>
                    <a:lnTo>
                      <a:pt x="467" y="246"/>
                    </a:lnTo>
                    <a:lnTo>
                      <a:pt x="476" y="246"/>
                    </a:lnTo>
                    <a:lnTo>
                      <a:pt x="484" y="246"/>
                    </a:lnTo>
                    <a:lnTo>
                      <a:pt x="476" y="246"/>
                    </a:lnTo>
                    <a:lnTo>
                      <a:pt x="476" y="254"/>
                    </a:lnTo>
                    <a:lnTo>
                      <a:pt x="476" y="263"/>
                    </a:lnTo>
                    <a:lnTo>
                      <a:pt x="476" y="271"/>
                    </a:lnTo>
                    <a:lnTo>
                      <a:pt x="467" y="271"/>
                    </a:lnTo>
                    <a:lnTo>
                      <a:pt x="476" y="280"/>
                    </a:lnTo>
                    <a:lnTo>
                      <a:pt x="467" y="280"/>
                    </a:lnTo>
                    <a:lnTo>
                      <a:pt x="467" y="288"/>
                    </a:lnTo>
                    <a:lnTo>
                      <a:pt x="476" y="288"/>
                    </a:lnTo>
                    <a:lnTo>
                      <a:pt x="476" y="297"/>
                    </a:lnTo>
                    <a:lnTo>
                      <a:pt x="476" y="305"/>
                    </a:lnTo>
                    <a:lnTo>
                      <a:pt x="484" y="305"/>
                    </a:lnTo>
                    <a:lnTo>
                      <a:pt x="484" y="314"/>
                    </a:lnTo>
                    <a:lnTo>
                      <a:pt x="493" y="314"/>
                    </a:lnTo>
                    <a:lnTo>
                      <a:pt x="493" y="322"/>
                    </a:lnTo>
                    <a:lnTo>
                      <a:pt x="493" y="331"/>
                    </a:lnTo>
                    <a:lnTo>
                      <a:pt x="501" y="331"/>
                    </a:lnTo>
                    <a:lnTo>
                      <a:pt x="493" y="331"/>
                    </a:lnTo>
                    <a:lnTo>
                      <a:pt x="493" y="339"/>
                    </a:lnTo>
                    <a:lnTo>
                      <a:pt x="501" y="339"/>
                    </a:lnTo>
                    <a:lnTo>
                      <a:pt x="501" y="348"/>
                    </a:lnTo>
                    <a:lnTo>
                      <a:pt x="484" y="348"/>
                    </a:lnTo>
                    <a:lnTo>
                      <a:pt x="459" y="339"/>
                    </a:lnTo>
                    <a:lnTo>
                      <a:pt x="450" y="331"/>
                    </a:lnTo>
                    <a:lnTo>
                      <a:pt x="425" y="331"/>
                    </a:lnTo>
                    <a:lnTo>
                      <a:pt x="425" y="339"/>
                    </a:lnTo>
                    <a:lnTo>
                      <a:pt x="408" y="356"/>
                    </a:lnTo>
                    <a:lnTo>
                      <a:pt x="416" y="365"/>
                    </a:lnTo>
                    <a:lnTo>
                      <a:pt x="425" y="373"/>
                    </a:lnTo>
                    <a:lnTo>
                      <a:pt x="442" y="373"/>
                    </a:lnTo>
                    <a:lnTo>
                      <a:pt x="459" y="365"/>
                    </a:lnTo>
                    <a:lnTo>
                      <a:pt x="467" y="356"/>
                    </a:lnTo>
                    <a:lnTo>
                      <a:pt x="476" y="356"/>
                    </a:lnTo>
                    <a:lnTo>
                      <a:pt x="484" y="356"/>
                    </a:lnTo>
                    <a:lnTo>
                      <a:pt x="493" y="348"/>
                    </a:lnTo>
                    <a:lnTo>
                      <a:pt x="493" y="356"/>
                    </a:lnTo>
                    <a:lnTo>
                      <a:pt x="493" y="365"/>
                    </a:lnTo>
                    <a:lnTo>
                      <a:pt x="476" y="373"/>
                    </a:lnTo>
                    <a:lnTo>
                      <a:pt x="476" y="381"/>
                    </a:lnTo>
                    <a:lnTo>
                      <a:pt x="493" y="373"/>
                    </a:lnTo>
                    <a:lnTo>
                      <a:pt x="493" y="390"/>
                    </a:lnTo>
                    <a:lnTo>
                      <a:pt x="501" y="390"/>
                    </a:lnTo>
                    <a:lnTo>
                      <a:pt x="501" y="381"/>
                    </a:lnTo>
                    <a:lnTo>
                      <a:pt x="501" y="373"/>
                    </a:lnTo>
                    <a:lnTo>
                      <a:pt x="518" y="365"/>
                    </a:lnTo>
                    <a:lnTo>
                      <a:pt x="518" y="373"/>
                    </a:lnTo>
                    <a:lnTo>
                      <a:pt x="527" y="373"/>
                    </a:lnTo>
                    <a:lnTo>
                      <a:pt x="518" y="381"/>
                    </a:lnTo>
                    <a:lnTo>
                      <a:pt x="527" y="390"/>
                    </a:lnTo>
                    <a:lnTo>
                      <a:pt x="527" y="398"/>
                    </a:lnTo>
                    <a:lnTo>
                      <a:pt x="518" y="390"/>
                    </a:lnTo>
                    <a:lnTo>
                      <a:pt x="510" y="407"/>
                    </a:lnTo>
                    <a:lnTo>
                      <a:pt x="501" y="398"/>
                    </a:lnTo>
                    <a:lnTo>
                      <a:pt x="501" y="407"/>
                    </a:lnTo>
                    <a:lnTo>
                      <a:pt x="518" y="415"/>
                    </a:lnTo>
                    <a:lnTo>
                      <a:pt x="501" y="415"/>
                    </a:lnTo>
                    <a:lnTo>
                      <a:pt x="493" y="407"/>
                    </a:lnTo>
                    <a:lnTo>
                      <a:pt x="493" y="415"/>
                    </a:lnTo>
                    <a:lnTo>
                      <a:pt x="501" y="424"/>
                    </a:lnTo>
                    <a:lnTo>
                      <a:pt x="493" y="415"/>
                    </a:lnTo>
                    <a:lnTo>
                      <a:pt x="493" y="424"/>
                    </a:lnTo>
                    <a:lnTo>
                      <a:pt x="484" y="424"/>
                    </a:lnTo>
                    <a:lnTo>
                      <a:pt x="510" y="441"/>
                    </a:lnTo>
                    <a:lnTo>
                      <a:pt x="518" y="449"/>
                    </a:lnTo>
                    <a:lnTo>
                      <a:pt x="535" y="449"/>
                    </a:lnTo>
                    <a:lnTo>
                      <a:pt x="535" y="458"/>
                    </a:lnTo>
                    <a:lnTo>
                      <a:pt x="544" y="449"/>
                    </a:lnTo>
                    <a:lnTo>
                      <a:pt x="544" y="458"/>
                    </a:lnTo>
                    <a:lnTo>
                      <a:pt x="552" y="449"/>
                    </a:lnTo>
                    <a:lnTo>
                      <a:pt x="561" y="458"/>
                    </a:lnTo>
                    <a:lnTo>
                      <a:pt x="561" y="466"/>
                    </a:lnTo>
                    <a:lnTo>
                      <a:pt x="569" y="466"/>
                    </a:lnTo>
                    <a:lnTo>
                      <a:pt x="569" y="475"/>
                    </a:lnTo>
                    <a:lnTo>
                      <a:pt x="578" y="475"/>
                    </a:lnTo>
                    <a:lnTo>
                      <a:pt x="569" y="483"/>
                    </a:lnTo>
                    <a:lnTo>
                      <a:pt x="561" y="475"/>
                    </a:lnTo>
                    <a:lnTo>
                      <a:pt x="561" y="483"/>
                    </a:lnTo>
                    <a:lnTo>
                      <a:pt x="561" y="492"/>
                    </a:lnTo>
                    <a:lnTo>
                      <a:pt x="552" y="483"/>
                    </a:lnTo>
                    <a:lnTo>
                      <a:pt x="552" y="492"/>
                    </a:lnTo>
                    <a:lnTo>
                      <a:pt x="535" y="509"/>
                    </a:lnTo>
                    <a:lnTo>
                      <a:pt x="544" y="475"/>
                    </a:lnTo>
                    <a:lnTo>
                      <a:pt x="535" y="483"/>
                    </a:lnTo>
                    <a:lnTo>
                      <a:pt x="527" y="475"/>
                    </a:lnTo>
                    <a:lnTo>
                      <a:pt x="527" y="466"/>
                    </a:lnTo>
                    <a:lnTo>
                      <a:pt x="518" y="466"/>
                    </a:lnTo>
                    <a:lnTo>
                      <a:pt x="510" y="466"/>
                    </a:lnTo>
                    <a:lnTo>
                      <a:pt x="510" y="458"/>
                    </a:lnTo>
                    <a:lnTo>
                      <a:pt x="484" y="458"/>
                    </a:lnTo>
                    <a:lnTo>
                      <a:pt x="493" y="449"/>
                    </a:lnTo>
                    <a:lnTo>
                      <a:pt x="484" y="449"/>
                    </a:lnTo>
                    <a:lnTo>
                      <a:pt x="484" y="441"/>
                    </a:lnTo>
                    <a:lnTo>
                      <a:pt x="467" y="441"/>
                    </a:lnTo>
                    <a:lnTo>
                      <a:pt x="459" y="441"/>
                    </a:lnTo>
                    <a:lnTo>
                      <a:pt x="450" y="432"/>
                    </a:lnTo>
                    <a:lnTo>
                      <a:pt x="442" y="432"/>
                    </a:lnTo>
                    <a:lnTo>
                      <a:pt x="442" y="424"/>
                    </a:lnTo>
                    <a:lnTo>
                      <a:pt x="442" y="432"/>
                    </a:lnTo>
                    <a:lnTo>
                      <a:pt x="442" y="441"/>
                    </a:lnTo>
                    <a:lnTo>
                      <a:pt x="459" y="449"/>
                    </a:lnTo>
                    <a:lnTo>
                      <a:pt x="459" y="458"/>
                    </a:lnTo>
                    <a:lnTo>
                      <a:pt x="459" y="466"/>
                    </a:lnTo>
                    <a:lnTo>
                      <a:pt x="450" y="466"/>
                    </a:lnTo>
                    <a:lnTo>
                      <a:pt x="459" y="475"/>
                    </a:lnTo>
                    <a:lnTo>
                      <a:pt x="459" y="483"/>
                    </a:lnTo>
                    <a:lnTo>
                      <a:pt x="442" y="492"/>
                    </a:lnTo>
                    <a:lnTo>
                      <a:pt x="433" y="483"/>
                    </a:lnTo>
                    <a:lnTo>
                      <a:pt x="433" y="475"/>
                    </a:lnTo>
                    <a:lnTo>
                      <a:pt x="433" y="466"/>
                    </a:lnTo>
                    <a:lnTo>
                      <a:pt x="433" y="475"/>
                    </a:lnTo>
                    <a:lnTo>
                      <a:pt x="425" y="466"/>
                    </a:lnTo>
                    <a:lnTo>
                      <a:pt x="416" y="466"/>
                    </a:lnTo>
                    <a:lnTo>
                      <a:pt x="416" y="458"/>
                    </a:lnTo>
                    <a:lnTo>
                      <a:pt x="408" y="466"/>
                    </a:lnTo>
                    <a:lnTo>
                      <a:pt x="391" y="466"/>
                    </a:lnTo>
                    <a:lnTo>
                      <a:pt x="399" y="475"/>
                    </a:lnTo>
                    <a:lnTo>
                      <a:pt x="391" y="475"/>
                    </a:lnTo>
                    <a:lnTo>
                      <a:pt x="391" y="483"/>
                    </a:lnTo>
                    <a:lnTo>
                      <a:pt x="391" y="492"/>
                    </a:lnTo>
                    <a:lnTo>
                      <a:pt x="374" y="492"/>
                    </a:lnTo>
                    <a:lnTo>
                      <a:pt x="374" y="483"/>
                    </a:lnTo>
                    <a:lnTo>
                      <a:pt x="365" y="492"/>
                    </a:lnTo>
                    <a:lnTo>
                      <a:pt x="357" y="483"/>
                    </a:lnTo>
                    <a:lnTo>
                      <a:pt x="374" y="483"/>
                    </a:lnTo>
                    <a:lnTo>
                      <a:pt x="374" y="475"/>
                    </a:lnTo>
                    <a:lnTo>
                      <a:pt x="365" y="475"/>
                    </a:lnTo>
                    <a:lnTo>
                      <a:pt x="357" y="466"/>
                    </a:lnTo>
                    <a:lnTo>
                      <a:pt x="340" y="466"/>
                    </a:lnTo>
                    <a:lnTo>
                      <a:pt x="323" y="458"/>
                    </a:lnTo>
                    <a:lnTo>
                      <a:pt x="323" y="449"/>
                    </a:lnTo>
                    <a:lnTo>
                      <a:pt x="297" y="441"/>
                    </a:lnTo>
                    <a:lnTo>
                      <a:pt x="289" y="441"/>
                    </a:lnTo>
                    <a:lnTo>
                      <a:pt x="289" y="432"/>
                    </a:lnTo>
                    <a:lnTo>
                      <a:pt x="280" y="432"/>
                    </a:lnTo>
                    <a:lnTo>
                      <a:pt x="280" y="415"/>
                    </a:lnTo>
                    <a:lnTo>
                      <a:pt x="255" y="424"/>
                    </a:lnTo>
                    <a:lnTo>
                      <a:pt x="246" y="415"/>
                    </a:lnTo>
                    <a:lnTo>
                      <a:pt x="255" y="407"/>
                    </a:lnTo>
                    <a:lnTo>
                      <a:pt x="255" y="415"/>
                    </a:lnTo>
                    <a:lnTo>
                      <a:pt x="255" y="407"/>
                    </a:lnTo>
                    <a:lnTo>
                      <a:pt x="238" y="407"/>
                    </a:lnTo>
                    <a:lnTo>
                      <a:pt x="221" y="424"/>
                    </a:lnTo>
                    <a:lnTo>
                      <a:pt x="221" y="415"/>
                    </a:lnTo>
                    <a:lnTo>
                      <a:pt x="212" y="415"/>
                    </a:lnTo>
                    <a:lnTo>
                      <a:pt x="229" y="441"/>
                    </a:lnTo>
                    <a:lnTo>
                      <a:pt x="204" y="449"/>
                    </a:lnTo>
                    <a:lnTo>
                      <a:pt x="170" y="441"/>
                    </a:lnTo>
                    <a:lnTo>
                      <a:pt x="102" y="415"/>
                    </a:lnTo>
                    <a:lnTo>
                      <a:pt x="42" y="424"/>
                    </a:lnTo>
                    <a:lnTo>
                      <a:pt x="34" y="424"/>
                    </a:lnTo>
                    <a:lnTo>
                      <a:pt x="26" y="415"/>
                    </a:lnTo>
                    <a:lnTo>
                      <a:pt x="34" y="415"/>
                    </a:lnTo>
                    <a:lnTo>
                      <a:pt x="42" y="390"/>
                    </a:lnTo>
                    <a:lnTo>
                      <a:pt x="42" y="381"/>
                    </a:lnTo>
                    <a:lnTo>
                      <a:pt x="42" y="373"/>
                    </a:lnTo>
                    <a:lnTo>
                      <a:pt x="51" y="373"/>
                    </a:lnTo>
                    <a:lnTo>
                      <a:pt x="42" y="373"/>
                    </a:lnTo>
                    <a:lnTo>
                      <a:pt x="42" y="365"/>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29" name="Freeform 328"/>
              <p:cNvSpPr>
                <a:spLocks/>
              </p:cNvSpPr>
              <p:nvPr/>
            </p:nvSpPr>
            <p:spPr bwMode="auto">
              <a:xfrm>
                <a:off x="3377" y="3351"/>
                <a:ext cx="34" cy="17"/>
              </a:xfrm>
              <a:custGeom>
                <a:avLst/>
                <a:gdLst>
                  <a:gd name="T0" fmla="*/ 0 w 34"/>
                  <a:gd name="T1" fmla="*/ 9 h 17"/>
                  <a:gd name="T2" fmla="*/ 8 w 34"/>
                  <a:gd name="T3" fmla="*/ 0 h 17"/>
                  <a:gd name="T4" fmla="*/ 25 w 34"/>
                  <a:gd name="T5" fmla="*/ 9 h 17"/>
                  <a:gd name="T6" fmla="*/ 34 w 34"/>
                  <a:gd name="T7" fmla="*/ 9 h 17"/>
                  <a:gd name="T8" fmla="*/ 25 w 34"/>
                  <a:gd name="T9" fmla="*/ 9 h 17"/>
                  <a:gd name="T10" fmla="*/ 25 w 34"/>
                  <a:gd name="T11" fmla="*/ 17 h 17"/>
                  <a:gd name="T12" fmla="*/ 17 w 34"/>
                  <a:gd name="T13" fmla="*/ 17 h 17"/>
                  <a:gd name="T14" fmla="*/ 0 w 34"/>
                  <a:gd name="T15" fmla="*/ 9 h 17"/>
                  <a:gd name="T16" fmla="*/ 0 60000 65536"/>
                  <a:gd name="T17" fmla="*/ 0 60000 65536"/>
                  <a:gd name="T18" fmla="*/ 0 60000 65536"/>
                  <a:gd name="T19" fmla="*/ 0 60000 65536"/>
                  <a:gd name="T20" fmla="*/ 0 60000 65536"/>
                  <a:gd name="T21" fmla="*/ 0 60000 65536"/>
                  <a:gd name="T22" fmla="*/ 0 60000 65536"/>
                  <a:gd name="T23" fmla="*/ 0 60000 65536"/>
                  <a:gd name="T24" fmla="*/ 0 w 34"/>
                  <a:gd name="T25" fmla="*/ 0 h 17"/>
                  <a:gd name="T26" fmla="*/ 34 w 34"/>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 h="17">
                    <a:moveTo>
                      <a:pt x="0" y="9"/>
                    </a:moveTo>
                    <a:lnTo>
                      <a:pt x="8" y="0"/>
                    </a:lnTo>
                    <a:lnTo>
                      <a:pt x="25" y="9"/>
                    </a:lnTo>
                    <a:lnTo>
                      <a:pt x="34" y="9"/>
                    </a:lnTo>
                    <a:lnTo>
                      <a:pt x="25" y="9"/>
                    </a:lnTo>
                    <a:lnTo>
                      <a:pt x="25" y="17"/>
                    </a:lnTo>
                    <a:lnTo>
                      <a:pt x="17" y="17"/>
                    </a:lnTo>
                    <a:lnTo>
                      <a:pt x="0" y="9"/>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30" name="Freeform 329"/>
              <p:cNvSpPr>
                <a:spLocks/>
              </p:cNvSpPr>
              <p:nvPr/>
            </p:nvSpPr>
            <p:spPr bwMode="auto">
              <a:xfrm>
                <a:off x="3453" y="3377"/>
                <a:ext cx="26" cy="25"/>
              </a:xfrm>
              <a:custGeom>
                <a:avLst/>
                <a:gdLst>
                  <a:gd name="T0" fmla="*/ 0 w 26"/>
                  <a:gd name="T1" fmla="*/ 8 h 25"/>
                  <a:gd name="T2" fmla="*/ 0 w 26"/>
                  <a:gd name="T3" fmla="*/ 8 h 25"/>
                  <a:gd name="T4" fmla="*/ 9 w 26"/>
                  <a:gd name="T5" fmla="*/ 0 h 25"/>
                  <a:gd name="T6" fmla="*/ 17 w 26"/>
                  <a:gd name="T7" fmla="*/ 17 h 25"/>
                  <a:gd name="T8" fmla="*/ 17 w 26"/>
                  <a:gd name="T9" fmla="*/ 8 h 25"/>
                  <a:gd name="T10" fmla="*/ 17 w 26"/>
                  <a:gd name="T11" fmla="*/ 17 h 25"/>
                  <a:gd name="T12" fmla="*/ 17 w 26"/>
                  <a:gd name="T13" fmla="*/ 17 h 25"/>
                  <a:gd name="T14" fmla="*/ 17 w 26"/>
                  <a:gd name="T15" fmla="*/ 17 h 25"/>
                  <a:gd name="T16" fmla="*/ 17 w 26"/>
                  <a:gd name="T17" fmla="*/ 17 h 25"/>
                  <a:gd name="T18" fmla="*/ 17 w 26"/>
                  <a:gd name="T19" fmla="*/ 17 h 25"/>
                  <a:gd name="T20" fmla="*/ 17 w 26"/>
                  <a:gd name="T21" fmla="*/ 17 h 25"/>
                  <a:gd name="T22" fmla="*/ 26 w 26"/>
                  <a:gd name="T23" fmla="*/ 17 h 25"/>
                  <a:gd name="T24" fmla="*/ 26 w 26"/>
                  <a:gd name="T25" fmla="*/ 25 h 25"/>
                  <a:gd name="T26" fmla="*/ 9 w 26"/>
                  <a:gd name="T27" fmla="*/ 17 h 25"/>
                  <a:gd name="T28" fmla="*/ 0 w 26"/>
                  <a:gd name="T29" fmla="*/ 8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
                  <a:gd name="T46" fmla="*/ 0 h 25"/>
                  <a:gd name="T47" fmla="*/ 26 w 26"/>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 h="25">
                    <a:moveTo>
                      <a:pt x="0" y="8"/>
                    </a:moveTo>
                    <a:lnTo>
                      <a:pt x="0" y="8"/>
                    </a:lnTo>
                    <a:lnTo>
                      <a:pt x="9" y="0"/>
                    </a:lnTo>
                    <a:lnTo>
                      <a:pt x="17" y="17"/>
                    </a:lnTo>
                    <a:lnTo>
                      <a:pt x="17" y="8"/>
                    </a:lnTo>
                    <a:lnTo>
                      <a:pt x="17" y="17"/>
                    </a:lnTo>
                    <a:lnTo>
                      <a:pt x="26" y="17"/>
                    </a:lnTo>
                    <a:lnTo>
                      <a:pt x="26" y="25"/>
                    </a:lnTo>
                    <a:lnTo>
                      <a:pt x="9" y="17"/>
                    </a:lnTo>
                    <a:lnTo>
                      <a:pt x="0" y="8"/>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31" name="Freeform 330"/>
              <p:cNvSpPr>
                <a:spLocks/>
              </p:cNvSpPr>
              <p:nvPr/>
            </p:nvSpPr>
            <p:spPr bwMode="auto">
              <a:xfrm>
                <a:off x="3479" y="3385"/>
                <a:ext cx="17" cy="17"/>
              </a:xfrm>
              <a:custGeom>
                <a:avLst/>
                <a:gdLst>
                  <a:gd name="T0" fmla="*/ 17 w 17"/>
                  <a:gd name="T1" fmla="*/ 9 h 17"/>
                  <a:gd name="T2" fmla="*/ 17 w 17"/>
                  <a:gd name="T3" fmla="*/ 9 h 17"/>
                  <a:gd name="T4" fmla="*/ 17 w 17"/>
                  <a:gd name="T5" fmla="*/ 9 h 17"/>
                  <a:gd name="T6" fmla="*/ 17 w 17"/>
                  <a:gd name="T7" fmla="*/ 9 h 17"/>
                  <a:gd name="T8" fmla="*/ 17 w 17"/>
                  <a:gd name="T9" fmla="*/ 17 h 17"/>
                  <a:gd name="T10" fmla="*/ 17 w 17"/>
                  <a:gd name="T11" fmla="*/ 17 h 17"/>
                  <a:gd name="T12" fmla="*/ 17 w 17"/>
                  <a:gd name="T13" fmla="*/ 17 h 17"/>
                  <a:gd name="T14" fmla="*/ 8 w 17"/>
                  <a:gd name="T15" fmla="*/ 17 h 17"/>
                  <a:gd name="T16" fmla="*/ 8 w 17"/>
                  <a:gd name="T17" fmla="*/ 17 h 17"/>
                  <a:gd name="T18" fmla="*/ 8 w 17"/>
                  <a:gd name="T19" fmla="*/ 17 h 17"/>
                  <a:gd name="T20" fmla="*/ 8 w 17"/>
                  <a:gd name="T21" fmla="*/ 9 h 17"/>
                  <a:gd name="T22" fmla="*/ 0 w 17"/>
                  <a:gd name="T23" fmla="*/ 9 h 17"/>
                  <a:gd name="T24" fmla="*/ 8 w 17"/>
                  <a:gd name="T25" fmla="*/ 17 h 17"/>
                  <a:gd name="T26" fmla="*/ 0 w 17"/>
                  <a:gd name="T27" fmla="*/ 17 h 17"/>
                  <a:gd name="T28" fmla="*/ 0 w 17"/>
                  <a:gd name="T29" fmla="*/ 9 h 17"/>
                  <a:gd name="T30" fmla="*/ 8 w 17"/>
                  <a:gd name="T31" fmla="*/ 9 h 17"/>
                  <a:gd name="T32" fmla="*/ 8 w 17"/>
                  <a:gd name="T33" fmla="*/ 0 h 17"/>
                  <a:gd name="T34" fmla="*/ 17 w 17"/>
                  <a:gd name="T35" fmla="*/ 9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
                  <a:gd name="T55" fmla="*/ 0 h 17"/>
                  <a:gd name="T56" fmla="*/ 17 w 17"/>
                  <a:gd name="T57" fmla="*/ 17 h 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 h="17">
                    <a:moveTo>
                      <a:pt x="17" y="9"/>
                    </a:moveTo>
                    <a:lnTo>
                      <a:pt x="17" y="9"/>
                    </a:lnTo>
                    <a:lnTo>
                      <a:pt x="17" y="17"/>
                    </a:lnTo>
                    <a:lnTo>
                      <a:pt x="8" y="17"/>
                    </a:lnTo>
                    <a:lnTo>
                      <a:pt x="8" y="9"/>
                    </a:lnTo>
                    <a:lnTo>
                      <a:pt x="0" y="9"/>
                    </a:lnTo>
                    <a:lnTo>
                      <a:pt x="8" y="17"/>
                    </a:lnTo>
                    <a:lnTo>
                      <a:pt x="0" y="17"/>
                    </a:lnTo>
                    <a:lnTo>
                      <a:pt x="0" y="9"/>
                    </a:lnTo>
                    <a:lnTo>
                      <a:pt x="8" y="9"/>
                    </a:lnTo>
                    <a:lnTo>
                      <a:pt x="8" y="0"/>
                    </a:lnTo>
                    <a:lnTo>
                      <a:pt x="17" y="9"/>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32" name="Freeform 331"/>
              <p:cNvSpPr>
                <a:spLocks/>
              </p:cNvSpPr>
              <p:nvPr/>
            </p:nvSpPr>
            <p:spPr bwMode="auto">
              <a:xfrm>
                <a:off x="3852" y="3097"/>
                <a:ext cx="918" cy="695"/>
              </a:xfrm>
              <a:custGeom>
                <a:avLst/>
                <a:gdLst>
                  <a:gd name="T0" fmla="*/ 799 w 918"/>
                  <a:gd name="T1" fmla="*/ 280 h 695"/>
                  <a:gd name="T2" fmla="*/ 858 w 918"/>
                  <a:gd name="T3" fmla="*/ 381 h 695"/>
                  <a:gd name="T4" fmla="*/ 867 w 918"/>
                  <a:gd name="T5" fmla="*/ 424 h 695"/>
                  <a:gd name="T6" fmla="*/ 901 w 918"/>
                  <a:gd name="T7" fmla="*/ 449 h 695"/>
                  <a:gd name="T8" fmla="*/ 909 w 918"/>
                  <a:gd name="T9" fmla="*/ 627 h 695"/>
                  <a:gd name="T10" fmla="*/ 884 w 918"/>
                  <a:gd name="T11" fmla="*/ 678 h 695"/>
                  <a:gd name="T12" fmla="*/ 816 w 918"/>
                  <a:gd name="T13" fmla="*/ 695 h 695"/>
                  <a:gd name="T14" fmla="*/ 841 w 918"/>
                  <a:gd name="T15" fmla="*/ 678 h 695"/>
                  <a:gd name="T16" fmla="*/ 790 w 918"/>
                  <a:gd name="T17" fmla="*/ 619 h 695"/>
                  <a:gd name="T18" fmla="*/ 722 w 918"/>
                  <a:gd name="T19" fmla="*/ 568 h 695"/>
                  <a:gd name="T20" fmla="*/ 705 w 918"/>
                  <a:gd name="T21" fmla="*/ 542 h 695"/>
                  <a:gd name="T22" fmla="*/ 688 w 918"/>
                  <a:gd name="T23" fmla="*/ 542 h 695"/>
                  <a:gd name="T24" fmla="*/ 688 w 918"/>
                  <a:gd name="T25" fmla="*/ 483 h 695"/>
                  <a:gd name="T26" fmla="*/ 654 w 918"/>
                  <a:gd name="T27" fmla="*/ 483 h 695"/>
                  <a:gd name="T28" fmla="*/ 654 w 918"/>
                  <a:gd name="T29" fmla="*/ 508 h 695"/>
                  <a:gd name="T30" fmla="*/ 646 w 918"/>
                  <a:gd name="T31" fmla="*/ 492 h 695"/>
                  <a:gd name="T32" fmla="*/ 620 w 918"/>
                  <a:gd name="T33" fmla="*/ 449 h 695"/>
                  <a:gd name="T34" fmla="*/ 595 w 918"/>
                  <a:gd name="T35" fmla="*/ 424 h 695"/>
                  <a:gd name="T36" fmla="*/ 603 w 918"/>
                  <a:gd name="T37" fmla="*/ 424 h 695"/>
                  <a:gd name="T38" fmla="*/ 612 w 918"/>
                  <a:gd name="T39" fmla="*/ 407 h 695"/>
                  <a:gd name="T40" fmla="*/ 612 w 918"/>
                  <a:gd name="T41" fmla="*/ 381 h 695"/>
                  <a:gd name="T42" fmla="*/ 586 w 918"/>
                  <a:gd name="T43" fmla="*/ 364 h 695"/>
                  <a:gd name="T44" fmla="*/ 595 w 918"/>
                  <a:gd name="T45" fmla="*/ 381 h 695"/>
                  <a:gd name="T46" fmla="*/ 586 w 918"/>
                  <a:gd name="T47" fmla="*/ 407 h 695"/>
                  <a:gd name="T48" fmla="*/ 578 w 918"/>
                  <a:gd name="T49" fmla="*/ 263 h 695"/>
                  <a:gd name="T50" fmla="*/ 527 w 918"/>
                  <a:gd name="T51" fmla="*/ 220 h 695"/>
                  <a:gd name="T52" fmla="*/ 502 w 918"/>
                  <a:gd name="T53" fmla="*/ 195 h 695"/>
                  <a:gd name="T54" fmla="*/ 408 w 918"/>
                  <a:gd name="T55" fmla="*/ 127 h 695"/>
                  <a:gd name="T56" fmla="*/ 366 w 918"/>
                  <a:gd name="T57" fmla="*/ 144 h 695"/>
                  <a:gd name="T58" fmla="*/ 357 w 918"/>
                  <a:gd name="T59" fmla="*/ 153 h 695"/>
                  <a:gd name="T60" fmla="*/ 264 w 918"/>
                  <a:gd name="T61" fmla="*/ 195 h 695"/>
                  <a:gd name="T62" fmla="*/ 264 w 918"/>
                  <a:gd name="T63" fmla="*/ 195 h 695"/>
                  <a:gd name="T64" fmla="*/ 230 w 918"/>
                  <a:gd name="T65" fmla="*/ 144 h 695"/>
                  <a:gd name="T66" fmla="*/ 255 w 918"/>
                  <a:gd name="T67" fmla="*/ 144 h 695"/>
                  <a:gd name="T68" fmla="*/ 221 w 918"/>
                  <a:gd name="T69" fmla="*/ 127 h 695"/>
                  <a:gd name="T70" fmla="*/ 204 w 918"/>
                  <a:gd name="T71" fmla="*/ 119 h 695"/>
                  <a:gd name="T72" fmla="*/ 136 w 918"/>
                  <a:gd name="T73" fmla="*/ 119 h 695"/>
                  <a:gd name="T74" fmla="*/ 170 w 918"/>
                  <a:gd name="T75" fmla="*/ 110 h 695"/>
                  <a:gd name="T76" fmla="*/ 111 w 918"/>
                  <a:gd name="T77" fmla="*/ 110 h 695"/>
                  <a:gd name="T78" fmla="*/ 68 w 918"/>
                  <a:gd name="T79" fmla="*/ 93 h 695"/>
                  <a:gd name="T80" fmla="*/ 51 w 918"/>
                  <a:gd name="T81" fmla="*/ 110 h 695"/>
                  <a:gd name="T82" fmla="*/ 34 w 918"/>
                  <a:gd name="T83" fmla="*/ 119 h 695"/>
                  <a:gd name="T84" fmla="*/ 26 w 918"/>
                  <a:gd name="T85" fmla="*/ 93 h 695"/>
                  <a:gd name="T86" fmla="*/ 0 w 918"/>
                  <a:gd name="T87" fmla="*/ 68 h 695"/>
                  <a:gd name="T88" fmla="*/ 85 w 918"/>
                  <a:gd name="T89" fmla="*/ 42 h 695"/>
                  <a:gd name="T90" fmla="*/ 230 w 918"/>
                  <a:gd name="T91" fmla="*/ 26 h 695"/>
                  <a:gd name="T92" fmla="*/ 289 w 918"/>
                  <a:gd name="T93" fmla="*/ 26 h 695"/>
                  <a:gd name="T94" fmla="*/ 298 w 918"/>
                  <a:gd name="T95" fmla="*/ 51 h 695"/>
                  <a:gd name="T96" fmla="*/ 366 w 918"/>
                  <a:gd name="T97" fmla="*/ 51 h 695"/>
                  <a:gd name="T98" fmla="*/ 476 w 918"/>
                  <a:gd name="T99" fmla="*/ 42 h 695"/>
                  <a:gd name="T100" fmla="*/ 569 w 918"/>
                  <a:gd name="T101" fmla="*/ 34 h 695"/>
                  <a:gd name="T102" fmla="*/ 595 w 918"/>
                  <a:gd name="T103" fmla="*/ 42 h 695"/>
                  <a:gd name="T104" fmla="*/ 620 w 918"/>
                  <a:gd name="T105" fmla="*/ 59 h 695"/>
                  <a:gd name="T106" fmla="*/ 612 w 918"/>
                  <a:gd name="T107" fmla="*/ 26 h 695"/>
                  <a:gd name="T108" fmla="*/ 612 w 918"/>
                  <a:gd name="T109" fmla="*/ 9 h 695"/>
                  <a:gd name="T110" fmla="*/ 620 w 918"/>
                  <a:gd name="T111" fmla="*/ 0 h 695"/>
                  <a:gd name="T112" fmla="*/ 646 w 918"/>
                  <a:gd name="T113" fmla="*/ 0 h 695"/>
                  <a:gd name="T114" fmla="*/ 654 w 918"/>
                  <a:gd name="T115" fmla="*/ 9 h 695"/>
                  <a:gd name="T116" fmla="*/ 680 w 918"/>
                  <a:gd name="T117" fmla="*/ 34 h 695"/>
                  <a:gd name="T118" fmla="*/ 705 w 918"/>
                  <a:gd name="T119" fmla="*/ 110 h 695"/>
                  <a:gd name="T120" fmla="*/ 790 w 918"/>
                  <a:gd name="T121" fmla="*/ 237 h 69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18"/>
                  <a:gd name="T184" fmla="*/ 0 h 695"/>
                  <a:gd name="T185" fmla="*/ 918 w 918"/>
                  <a:gd name="T186" fmla="*/ 695 h 69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18" h="695">
                    <a:moveTo>
                      <a:pt x="790" y="237"/>
                    </a:moveTo>
                    <a:lnTo>
                      <a:pt x="790" y="246"/>
                    </a:lnTo>
                    <a:lnTo>
                      <a:pt x="782" y="237"/>
                    </a:lnTo>
                    <a:lnTo>
                      <a:pt x="799" y="280"/>
                    </a:lnTo>
                    <a:lnTo>
                      <a:pt x="841" y="348"/>
                    </a:lnTo>
                    <a:lnTo>
                      <a:pt x="850" y="364"/>
                    </a:lnTo>
                    <a:lnTo>
                      <a:pt x="858" y="381"/>
                    </a:lnTo>
                    <a:lnTo>
                      <a:pt x="884" y="415"/>
                    </a:lnTo>
                    <a:lnTo>
                      <a:pt x="884" y="424"/>
                    </a:lnTo>
                    <a:lnTo>
                      <a:pt x="875" y="424"/>
                    </a:lnTo>
                    <a:lnTo>
                      <a:pt x="867" y="424"/>
                    </a:lnTo>
                    <a:lnTo>
                      <a:pt x="875" y="424"/>
                    </a:lnTo>
                    <a:lnTo>
                      <a:pt x="884" y="424"/>
                    </a:lnTo>
                    <a:lnTo>
                      <a:pt x="892" y="432"/>
                    </a:lnTo>
                    <a:lnTo>
                      <a:pt x="901" y="449"/>
                    </a:lnTo>
                    <a:lnTo>
                      <a:pt x="909" y="475"/>
                    </a:lnTo>
                    <a:lnTo>
                      <a:pt x="918" y="534"/>
                    </a:lnTo>
                    <a:lnTo>
                      <a:pt x="918" y="576"/>
                    </a:lnTo>
                    <a:lnTo>
                      <a:pt x="918" y="602"/>
                    </a:lnTo>
                    <a:lnTo>
                      <a:pt x="909" y="627"/>
                    </a:lnTo>
                    <a:lnTo>
                      <a:pt x="909" y="636"/>
                    </a:lnTo>
                    <a:lnTo>
                      <a:pt x="909" y="653"/>
                    </a:lnTo>
                    <a:lnTo>
                      <a:pt x="901" y="669"/>
                    </a:lnTo>
                    <a:lnTo>
                      <a:pt x="901" y="678"/>
                    </a:lnTo>
                    <a:lnTo>
                      <a:pt x="884" y="678"/>
                    </a:lnTo>
                    <a:lnTo>
                      <a:pt x="875" y="686"/>
                    </a:lnTo>
                    <a:lnTo>
                      <a:pt x="850" y="686"/>
                    </a:lnTo>
                    <a:lnTo>
                      <a:pt x="841" y="695"/>
                    </a:lnTo>
                    <a:lnTo>
                      <a:pt x="824" y="695"/>
                    </a:lnTo>
                    <a:lnTo>
                      <a:pt x="816" y="695"/>
                    </a:lnTo>
                    <a:lnTo>
                      <a:pt x="816" y="686"/>
                    </a:lnTo>
                    <a:lnTo>
                      <a:pt x="816" y="678"/>
                    </a:lnTo>
                    <a:lnTo>
                      <a:pt x="833" y="686"/>
                    </a:lnTo>
                    <a:lnTo>
                      <a:pt x="841" y="686"/>
                    </a:lnTo>
                    <a:lnTo>
                      <a:pt x="841" y="678"/>
                    </a:lnTo>
                    <a:lnTo>
                      <a:pt x="833" y="669"/>
                    </a:lnTo>
                    <a:lnTo>
                      <a:pt x="816" y="669"/>
                    </a:lnTo>
                    <a:lnTo>
                      <a:pt x="799" y="636"/>
                    </a:lnTo>
                    <a:lnTo>
                      <a:pt x="799" y="627"/>
                    </a:lnTo>
                    <a:lnTo>
                      <a:pt x="790" y="619"/>
                    </a:lnTo>
                    <a:lnTo>
                      <a:pt x="756" y="610"/>
                    </a:lnTo>
                    <a:lnTo>
                      <a:pt x="739" y="610"/>
                    </a:lnTo>
                    <a:lnTo>
                      <a:pt x="739" y="602"/>
                    </a:lnTo>
                    <a:lnTo>
                      <a:pt x="722" y="593"/>
                    </a:lnTo>
                    <a:lnTo>
                      <a:pt x="722" y="568"/>
                    </a:lnTo>
                    <a:lnTo>
                      <a:pt x="714" y="559"/>
                    </a:lnTo>
                    <a:lnTo>
                      <a:pt x="714" y="551"/>
                    </a:lnTo>
                    <a:lnTo>
                      <a:pt x="705" y="551"/>
                    </a:lnTo>
                    <a:lnTo>
                      <a:pt x="697" y="542"/>
                    </a:lnTo>
                    <a:lnTo>
                      <a:pt x="705" y="542"/>
                    </a:lnTo>
                    <a:lnTo>
                      <a:pt x="705" y="525"/>
                    </a:lnTo>
                    <a:lnTo>
                      <a:pt x="714" y="517"/>
                    </a:lnTo>
                    <a:lnTo>
                      <a:pt x="705" y="525"/>
                    </a:lnTo>
                    <a:lnTo>
                      <a:pt x="697" y="534"/>
                    </a:lnTo>
                    <a:lnTo>
                      <a:pt x="688" y="542"/>
                    </a:lnTo>
                    <a:lnTo>
                      <a:pt x="680" y="517"/>
                    </a:lnTo>
                    <a:lnTo>
                      <a:pt x="680" y="508"/>
                    </a:lnTo>
                    <a:lnTo>
                      <a:pt x="680" y="500"/>
                    </a:lnTo>
                    <a:lnTo>
                      <a:pt x="671" y="492"/>
                    </a:lnTo>
                    <a:lnTo>
                      <a:pt x="688" y="483"/>
                    </a:lnTo>
                    <a:lnTo>
                      <a:pt x="688" y="475"/>
                    </a:lnTo>
                    <a:lnTo>
                      <a:pt x="680" y="483"/>
                    </a:lnTo>
                    <a:lnTo>
                      <a:pt x="671" y="492"/>
                    </a:lnTo>
                    <a:lnTo>
                      <a:pt x="654" y="483"/>
                    </a:lnTo>
                    <a:lnTo>
                      <a:pt x="663" y="492"/>
                    </a:lnTo>
                    <a:lnTo>
                      <a:pt x="671" y="508"/>
                    </a:lnTo>
                    <a:lnTo>
                      <a:pt x="654" y="508"/>
                    </a:lnTo>
                    <a:lnTo>
                      <a:pt x="646" y="492"/>
                    </a:lnTo>
                    <a:lnTo>
                      <a:pt x="637" y="492"/>
                    </a:lnTo>
                    <a:lnTo>
                      <a:pt x="646" y="492"/>
                    </a:lnTo>
                    <a:lnTo>
                      <a:pt x="646" y="500"/>
                    </a:lnTo>
                    <a:lnTo>
                      <a:pt x="646" y="492"/>
                    </a:lnTo>
                    <a:lnTo>
                      <a:pt x="620" y="458"/>
                    </a:lnTo>
                    <a:lnTo>
                      <a:pt x="620" y="466"/>
                    </a:lnTo>
                    <a:lnTo>
                      <a:pt x="612" y="458"/>
                    </a:lnTo>
                    <a:lnTo>
                      <a:pt x="620" y="449"/>
                    </a:lnTo>
                    <a:lnTo>
                      <a:pt x="612" y="441"/>
                    </a:lnTo>
                    <a:lnTo>
                      <a:pt x="595" y="432"/>
                    </a:lnTo>
                    <a:lnTo>
                      <a:pt x="603" y="432"/>
                    </a:lnTo>
                    <a:lnTo>
                      <a:pt x="595" y="424"/>
                    </a:lnTo>
                    <a:lnTo>
                      <a:pt x="620" y="432"/>
                    </a:lnTo>
                    <a:lnTo>
                      <a:pt x="620" y="424"/>
                    </a:lnTo>
                    <a:lnTo>
                      <a:pt x="629" y="424"/>
                    </a:lnTo>
                    <a:lnTo>
                      <a:pt x="612" y="424"/>
                    </a:lnTo>
                    <a:lnTo>
                      <a:pt x="603" y="424"/>
                    </a:lnTo>
                    <a:lnTo>
                      <a:pt x="612" y="424"/>
                    </a:lnTo>
                    <a:lnTo>
                      <a:pt x="612" y="415"/>
                    </a:lnTo>
                    <a:lnTo>
                      <a:pt x="603" y="424"/>
                    </a:lnTo>
                    <a:lnTo>
                      <a:pt x="612" y="415"/>
                    </a:lnTo>
                    <a:lnTo>
                      <a:pt x="612" y="407"/>
                    </a:lnTo>
                    <a:lnTo>
                      <a:pt x="620" y="390"/>
                    </a:lnTo>
                    <a:lnTo>
                      <a:pt x="620" y="373"/>
                    </a:lnTo>
                    <a:lnTo>
                      <a:pt x="612" y="373"/>
                    </a:lnTo>
                    <a:lnTo>
                      <a:pt x="612" y="390"/>
                    </a:lnTo>
                    <a:lnTo>
                      <a:pt x="612" y="381"/>
                    </a:lnTo>
                    <a:lnTo>
                      <a:pt x="603" y="373"/>
                    </a:lnTo>
                    <a:lnTo>
                      <a:pt x="595" y="364"/>
                    </a:lnTo>
                    <a:lnTo>
                      <a:pt x="586" y="364"/>
                    </a:lnTo>
                    <a:lnTo>
                      <a:pt x="586" y="373"/>
                    </a:lnTo>
                    <a:lnTo>
                      <a:pt x="595" y="373"/>
                    </a:lnTo>
                    <a:lnTo>
                      <a:pt x="586" y="373"/>
                    </a:lnTo>
                    <a:lnTo>
                      <a:pt x="603" y="381"/>
                    </a:lnTo>
                    <a:lnTo>
                      <a:pt x="595" y="381"/>
                    </a:lnTo>
                    <a:lnTo>
                      <a:pt x="595" y="398"/>
                    </a:lnTo>
                    <a:lnTo>
                      <a:pt x="595" y="407"/>
                    </a:lnTo>
                    <a:lnTo>
                      <a:pt x="578" y="390"/>
                    </a:lnTo>
                    <a:lnTo>
                      <a:pt x="586" y="407"/>
                    </a:lnTo>
                    <a:lnTo>
                      <a:pt x="569" y="390"/>
                    </a:lnTo>
                    <a:lnTo>
                      <a:pt x="578" y="348"/>
                    </a:lnTo>
                    <a:lnTo>
                      <a:pt x="586" y="314"/>
                    </a:lnTo>
                    <a:lnTo>
                      <a:pt x="578" y="280"/>
                    </a:lnTo>
                    <a:lnTo>
                      <a:pt x="578" y="263"/>
                    </a:lnTo>
                    <a:lnTo>
                      <a:pt x="578" y="254"/>
                    </a:lnTo>
                    <a:lnTo>
                      <a:pt x="561" y="237"/>
                    </a:lnTo>
                    <a:lnTo>
                      <a:pt x="552" y="220"/>
                    </a:lnTo>
                    <a:lnTo>
                      <a:pt x="527" y="220"/>
                    </a:lnTo>
                    <a:lnTo>
                      <a:pt x="527" y="212"/>
                    </a:lnTo>
                    <a:lnTo>
                      <a:pt x="519" y="212"/>
                    </a:lnTo>
                    <a:lnTo>
                      <a:pt x="519" y="203"/>
                    </a:lnTo>
                    <a:lnTo>
                      <a:pt x="510" y="203"/>
                    </a:lnTo>
                    <a:lnTo>
                      <a:pt x="502" y="195"/>
                    </a:lnTo>
                    <a:lnTo>
                      <a:pt x="485" y="187"/>
                    </a:lnTo>
                    <a:lnTo>
                      <a:pt x="476" y="170"/>
                    </a:lnTo>
                    <a:lnTo>
                      <a:pt x="459" y="161"/>
                    </a:lnTo>
                    <a:lnTo>
                      <a:pt x="451" y="144"/>
                    </a:lnTo>
                    <a:lnTo>
                      <a:pt x="408" y="127"/>
                    </a:lnTo>
                    <a:lnTo>
                      <a:pt x="400" y="119"/>
                    </a:lnTo>
                    <a:lnTo>
                      <a:pt x="391" y="127"/>
                    </a:lnTo>
                    <a:lnTo>
                      <a:pt x="383" y="127"/>
                    </a:lnTo>
                    <a:lnTo>
                      <a:pt x="366" y="127"/>
                    </a:lnTo>
                    <a:lnTo>
                      <a:pt x="366" y="144"/>
                    </a:lnTo>
                    <a:lnTo>
                      <a:pt x="357" y="144"/>
                    </a:lnTo>
                    <a:lnTo>
                      <a:pt x="374" y="144"/>
                    </a:lnTo>
                    <a:lnTo>
                      <a:pt x="374" y="153"/>
                    </a:lnTo>
                    <a:lnTo>
                      <a:pt x="357" y="153"/>
                    </a:lnTo>
                    <a:lnTo>
                      <a:pt x="315" y="178"/>
                    </a:lnTo>
                    <a:lnTo>
                      <a:pt x="306" y="178"/>
                    </a:lnTo>
                    <a:lnTo>
                      <a:pt x="306" y="187"/>
                    </a:lnTo>
                    <a:lnTo>
                      <a:pt x="281" y="187"/>
                    </a:lnTo>
                    <a:lnTo>
                      <a:pt x="264" y="195"/>
                    </a:lnTo>
                    <a:lnTo>
                      <a:pt x="255" y="178"/>
                    </a:lnTo>
                    <a:lnTo>
                      <a:pt x="255" y="170"/>
                    </a:lnTo>
                    <a:lnTo>
                      <a:pt x="255" y="178"/>
                    </a:lnTo>
                    <a:lnTo>
                      <a:pt x="264" y="195"/>
                    </a:lnTo>
                    <a:lnTo>
                      <a:pt x="272" y="187"/>
                    </a:lnTo>
                    <a:lnTo>
                      <a:pt x="264" y="178"/>
                    </a:lnTo>
                    <a:lnTo>
                      <a:pt x="255" y="161"/>
                    </a:lnTo>
                    <a:lnTo>
                      <a:pt x="230" y="144"/>
                    </a:lnTo>
                    <a:lnTo>
                      <a:pt x="247" y="153"/>
                    </a:lnTo>
                    <a:lnTo>
                      <a:pt x="255" y="153"/>
                    </a:lnTo>
                    <a:lnTo>
                      <a:pt x="247" y="144"/>
                    </a:lnTo>
                    <a:lnTo>
                      <a:pt x="255" y="153"/>
                    </a:lnTo>
                    <a:lnTo>
                      <a:pt x="255" y="144"/>
                    </a:lnTo>
                    <a:lnTo>
                      <a:pt x="247" y="144"/>
                    </a:lnTo>
                    <a:lnTo>
                      <a:pt x="238" y="136"/>
                    </a:lnTo>
                    <a:lnTo>
                      <a:pt x="221" y="136"/>
                    </a:lnTo>
                    <a:lnTo>
                      <a:pt x="221" y="127"/>
                    </a:lnTo>
                    <a:lnTo>
                      <a:pt x="230" y="119"/>
                    </a:lnTo>
                    <a:lnTo>
                      <a:pt x="213" y="119"/>
                    </a:lnTo>
                    <a:lnTo>
                      <a:pt x="204" y="119"/>
                    </a:lnTo>
                    <a:lnTo>
                      <a:pt x="204" y="127"/>
                    </a:lnTo>
                    <a:lnTo>
                      <a:pt x="213" y="127"/>
                    </a:lnTo>
                    <a:lnTo>
                      <a:pt x="213" y="144"/>
                    </a:lnTo>
                    <a:lnTo>
                      <a:pt x="187" y="127"/>
                    </a:lnTo>
                    <a:lnTo>
                      <a:pt x="136" y="119"/>
                    </a:lnTo>
                    <a:lnTo>
                      <a:pt x="128" y="110"/>
                    </a:lnTo>
                    <a:lnTo>
                      <a:pt x="136" y="110"/>
                    </a:lnTo>
                    <a:lnTo>
                      <a:pt x="153" y="110"/>
                    </a:lnTo>
                    <a:lnTo>
                      <a:pt x="170" y="110"/>
                    </a:lnTo>
                    <a:lnTo>
                      <a:pt x="153" y="102"/>
                    </a:lnTo>
                    <a:lnTo>
                      <a:pt x="136" y="102"/>
                    </a:lnTo>
                    <a:lnTo>
                      <a:pt x="128" y="102"/>
                    </a:lnTo>
                    <a:lnTo>
                      <a:pt x="111" y="110"/>
                    </a:lnTo>
                    <a:lnTo>
                      <a:pt x="94" y="119"/>
                    </a:lnTo>
                    <a:lnTo>
                      <a:pt x="51" y="127"/>
                    </a:lnTo>
                    <a:lnTo>
                      <a:pt x="77" y="110"/>
                    </a:lnTo>
                    <a:lnTo>
                      <a:pt x="68" y="102"/>
                    </a:lnTo>
                    <a:lnTo>
                      <a:pt x="68" y="93"/>
                    </a:lnTo>
                    <a:lnTo>
                      <a:pt x="60" y="110"/>
                    </a:lnTo>
                    <a:lnTo>
                      <a:pt x="60" y="102"/>
                    </a:lnTo>
                    <a:lnTo>
                      <a:pt x="51" y="102"/>
                    </a:lnTo>
                    <a:lnTo>
                      <a:pt x="51" y="110"/>
                    </a:lnTo>
                    <a:lnTo>
                      <a:pt x="43" y="127"/>
                    </a:lnTo>
                    <a:lnTo>
                      <a:pt x="26" y="136"/>
                    </a:lnTo>
                    <a:lnTo>
                      <a:pt x="26" y="127"/>
                    </a:lnTo>
                    <a:lnTo>
                      <a:pt x="34" y="119"/>
                    </a:lnTo>
                    <a:lnTo>
                      <a:pt x="26" y="110"/>
                    </a:lnTo>
                    <a:lnTo>
                      <a:pt x="17" y="110"/>
                    </a:lnTo>
                    <a:lnTo>
                      <a:pt x="26" y="102"/>
                    </a:lnTo>
                    <a:lnTo>
                      <a:pt x="26" y="93"/>
                    </a:lnTo>
                    <a:lnTo>
                      <a:pt x="26" y="85"/>
                    </a:lnTo>
                    <a:lnTo>
                      <a:pt x="17" y="85"/>
                    </a:lnTo>
                    <a:lnTo>
                      <a:pt x="9" y="85"/>
                    </a:lnTo>
                    <a:lnTo>
                      <a:pt x="9" y="76"/>
                    </a:lnTo>
                    <a:lnTo>
                      <a:pt x="0" y="68"/>
                    </a:lnTo>
                    <a:lnTo>
                      <a:pt x="0" y="51"/>
                    </a:lnTo>
                    <a:lnTo>
                      <a:pt x="43" y="42"/>
                    </a:lnTo>
                    <a:lnTo>
                      <a:pt x="85" y="42"/>
                    </a:lnTo>
                    <a:lnTo>
                      <a:pt x="94" y="42"/>
                    </a:lnTo>
                    <a:lnTo>
                      <a:pt x="136" y="34"/>
                    </a:lnTo>
                    <a:lnTo>
                      <a:pt x="153" y="34"/>
                    </a:lnTo>
                    <a:lnTo>
                      <a:pt x="170" y="34"/>
                    </a:lnTo>
                    <a:lnTo>
                      <a:pt x="230" y="26"/>
                    </a:lnTo>
                    <a:lnTo>
                      <a:pt x="281" y="17"/>
                    </a:lnTo>
                    <a:lnTo>
                      <a:pt x="281" y="26"/>
                    </a:lnTo>
                    <a:lnTo>
                      <a:pt x="289" y="26"/>
                    </a:lnTo>
                    <a:lnTo>
                      <a:pt x="289" y="34"/>
                    </a:lnTo>
                    <a:lnTo>
                      <a:pt x="298" y="42"/>
                    </a:lnTo>
                    <a:lnTo>
                      <a:pt x="298" y="51"/>
                    </a:lnTo>
                    <a:lnTo>
                      <a:pt x="306" y="51"/>
                    </a:lnTo>
                    <a:lnTo>
                      <a:pt x="357" y="51"/>
                    </a:lnTo>
                    <a:lnTo>
                      <a:pt x="366" y="51"/>
                    </a:lnTo>
                    <a:lnTo>
                      <a:pt x="391" y="51"/>
                    </a:lnTo>
                    <a:lnTo>
                      <a:pt x="400" y="51"/>
                    </a:lnTo>
                    <a:lnTo>
                      <a:pt x="425" y="42"/>
                    </a:lnTo>
                    <a:lnTo>
                      <a:pt x="442" y="42"/>
                    </a:lnTo>
                    <a:lnTo>
                      <a:pt x="476" y="42"/>
                    </a:lnTo>
                    <a:lnTo>
                      <a:pt x="493" y="42"/>
                    </a:lnTo>
                    <a:lnTo>
                      <a:pt x="544" y="42"/>
                    </a:lnTo>
                    <a:lnTo>
                      <a:pt x="552" y="42"/>
                    </a:lnTo>
                    <a:lnTo>
                      <a:pt x="569" y="34"/>
                    </a:lnTo>
                    <a:lnTo>
                      <a:pt x="595" y="34"/>
                    </a:lnTo>
                    <a:lnTo>
                      <a:pt x="595" y="42"/>
                    </a:lnTo>
                    <a:lnTo>
                      <a:pt x="595" y="51"/>
                    </a:lnTo>
                    <a:lnTo>
                      <a:pt x="603" y="59"/>
                    </a:lnTo>
                    <a:lnTo>
                      <a:pt x="612" y="59"/>
                    </a:lnTo>
                    <a:lnTo>
                      <a:pt x="620" y="59"/>
                    </a:lnTo>
                    <a:lnTo>
                      <a:pt x="612" y="51"/>
                    </a:lnTo>
                    <a:lnTo>
                      <a:pt x="620" y="51"/>
                    </a:lnTo>
                    <a:lnTo>
                      <a:pt x="620" y="42"/>
                    </a:lnTo>
                    <a:lnTo>
                      <a:pt x="620" y="34"/>
                    </a:lnTo>
                    <a:lnTo>
                      <a:pt x="612" y="26"/>
                    </a:lnTo>
                    <a:lnTo>
                      <a:pt x="612" y="9"/>
                    </a:lnTo>
                    <a:lnTo>
                      <a:pt x="612" y="0"/>
                    </a:lnTo>
                    <a:lnTo>
                      <a:pt x="612" y="9"/>
                    </a:lnTo>
                    <a:lnTo>
                      <a:pt x="620" y="0"/>
                    </a:lnTo>
                    <a:lnTo>
                      <a:pt x="629" y="0"/>
                    </a:lnTo>
                    <a:lnTo>
                      <a:pt x="637" y="0"/>
                    </a:lnTo>
                    <a:lnTo>
                      <a:pt x="646" y="0"/>
                    </a:lnTo>
                    <a:lnTo>
                      <a:pt x="646" y="9"/>
                    </a:lnTo>
                    <a:lnTo>
                      <a:pt x="654" y="9"/>
                    </a:lnTo>
                    <a:lnTo>
                      <a:pt x="663" y="9"/>
                    </a:lnTo>
                    <a:lnTo>
                      <a:pt x="671" y="17"/>
                    </a:lnTo>
                    <a:lnTo>
                      <a:pt x="671" y="26"/>
                    </a:lnTo>
                    <a:lnTo>
                      <a:pt x="680" y="34"/>
                    </a:lnTo>
                    <a:lnTo>
                      <a:pt x="680" y="51"/>
                    </a:lnTo>
                    <a:lnTo>
                      <a:pt x="688" y="59"/>
                    </a:lnTo>
                    <a:lnTo>
                      <a:pt x="705" y="102"/>
                    </a:lnTo>
                    <a:lnTo>
                      <a:pt x="705" y="110"/>
                    </a:lnTo>
                    <a:lnTo>
                      <a:pt x="714" y="127"/>
                    </a:lnTo>
                    <a:lnTo>
                      <a:pt x="722" y="136"/>
                    </a:lnTo>
                    <a:lnTo>
                      <a:pt x="739" y="161"/>
                    </a:lnTo>
                    <a:lnTo>
                      <a:pt x="739" y="170"/>
                    </a:lnTo>
                    <a:lnTo>
                      <a:pt x="790" y="237"/>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33" name="Freeform 332"/>
              <p:cNvSpPr>
                <a:spLocks/>
              </p:cNvSpPr>
              <p:nvPr/>
            </p:nvSpPr>
            <p:spPr bwMode="auto">
              <a:xfrm>
                <a:off x="3895" y="3207"/>
                <a:ext cx="85" cy="26"/>
              </a:xfrm>
              <a:custGeom>
                <a:avLst/>
                <a:gdLst>
                  <a:gd name="T0" fmla="*/ 51 w 85"/>
                  <a:gd name="T1" fmla="*/ 9 h 26"/>
                  <a:gd name="T2" fmla="*/ 51 w 85"/>
                  <a:gd name="T3" fmla="*/ 9 h 26"/>
                  <a:gd name="T4" fmla="*/ 68 w 85"/>
                  <a:gd name="T5" fmla="*/ 0 h 26"/>
                  <a:gd name="T6" fmla="*/ 76 w 85"/>
                  <a:gd name="T7" fmla="*/ 0 h 26"/>
                  <a:gd name="T8" fmla="*/ 85 w 85"/>
                  <a:gd name="T9" fmla="*/ 0 h 26"/>
                  <a:gd name="T10" fmla="*/ 85 w 85"/>
                  <a:gd name="T11" fmla="*/ 9 h 26"/>
                  <a:gd name="T12" fmla="*/ 59 w 85"/>
                  <a:gd name="T13" fmla="*/ 9 h 26"/>
                  <a:gd name="T14" fmla="*/ 51 w 85"/>
                  <a:gd name="T15" fmla="*/ 9 h 26"/>
                  <a:gd name="T16" fmla="*/ 51 w 85"/>
                  <a:gd name="T17" fmla="*/ 9 h 26"/>
                  <a:gd name="T18" fmla="*/ 0 w 85"/>
                  <a:gd name="T19" fmla="*/ 26 h 26"/>
                  <a:gd name="T20" fmla="*/ 0 w 85"/>
                  <a:gd name="T21" fmla="*/ 26 h 26"/>
                  <a:gd name="T22" fmla="*/ 0 w 85"/>
                  <a:gd name="T23" fmla="*/ 17 h 26"/>
                  <a:gd name="T24" fmla="*/ 0 w 85"/>
                  <a:gd name="T25" fmla="*/ 17 h 26"/>
                  <a:gd name="T26" fmla="*/ 8 w 85"/>
                  <a:gd name="T27" fmla="*/ 17 h 26"/>
                  <a:gd name="T28" fmla="*/ 17 w 85"/>
                  <a:gd name="T29" fmla="*/ 17 h 26"/>
                  <a:gd name="T30" fmla="*/ 25 w 85"/>
                  <a:gd name="T31" fmla="*/ 17 h 26"/>
                  <a:gd name="T32" fmla="*/ 34 w 85"/>
                  <a:gd name="T33" fmla="*/ 9 h 26"/>
                  <a:gd name="T34" fmla="*/ 51 w 85"/>
                  <a:gd name="T35" fmla="*/ 9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5"/>
                  <a:gd name="T55" fmla="*/ 0 h 26"/>
                  <a:gd name="T56" fmla="*/ 85 w 85"/>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5" h="26">
                    <a:moveTo>
                      <a:pt x="51" y="9"/>
                    </a:moveTo>
                    <a:lnTo>
                      <a:pt x="51" y="9"/>
                    </a:lnTo>
                    <a:lnTo>
                      <a:pt x="68" y="0"/>
                    </a:lnTo>
                    <a:lnTo>
                      <a:pt x="76" y="0"/>
                    </a:lnTo>
                    <a:lnTo>
                      <a:pt x="85" y="0"/>
                    </a:lnTo>
                    <a:lnTo>
                      <a:pt x="85" y="9"/>
                    </a:lnTo>
                    <a:lnTo>
                      <a:pt x="59" y="9"/>
                    </a:lnTo>
                    <a:lnTo>
                      <a:pt x="51" y="9"/>
                    </a:lnTo>
                    <a:lnTo>
                      <a:pt x="0" y="26"/>
                    </a:lnTo>
                    <a:lnTo>
                      <a:pt x="0" y="17"/>
                    </a:lnTo>
                    <a:lnTo>
                      <a:pt x="8" y="17"/>
                    </a:lnTo>
                    <a:lnTo>
                      <a:pt x="17" y="17"/>
                    </a:lnTo>
                    <a:lnTo>
                      <a:pt x="25" y="17"/>
                    </a:lnTo>
                    <a:lnTo>
                      <a:pt x="34" y="9"/>
                    </a:lnTo>
                    <a:lnTo>
                      <a:pt x="51" y="9"/>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34" name="Freeform 333"/>
              <p:cNvSpPr>
                <a:spLocks/>
              </p:cNvSpPr>
              <p:nvPr/>
            </p:nvSpPr>
            <p:spPr bwMode="auto">
              <a:xfrm>
                <a:off x="4617" y="3300"/>
                <a:ext cx="59" cy="77"/>
              </a:xfrm>
              <a:custGeom>
                <a:avLst/>
                <a:gdLst>
                  <a:gd name="T0" fmla="*/ 25 w 59"/>
                  <a:gd name="T1" fmla="*/ 34 h 77"/>
                  <a:gd name="T2" fmla="*/ 25 w 59"/>
                  <a:gd name="T3" fmla="*/ 26 h 77"/>
                  <a:gd name="T4" fmla="*/ 17 w 59"/>
                  <a:gd name="T5" fmla="*/ 17 h 77"/>
                  <a:gd name="T6" fmla="*/ 8 w 59"/>
                  <a:gd name="T7" fmla="*/ 9 h 77"/>
                  <a:gd name="T8" fmla="*/ 0 w 59"/>
                  <a:gd name="T9" fmla="*/ 0 h 77"/>
                  <a:gd name="T10" fmla="*/ 0 w 59"/>
                  <a:gd name="T11" fmla="*/ 0 h 77"/>
                  <a:gd name="T12" fmla="*/ 8 w 59"/>
                  <a:gd name="T13" fmla="*/ 9 h 77"/>
                  <a:gd name="T14" fmla="*/ 25 w 59"/>
                  <a:gd name="T15" fmla="*/ 34 h 77"/>
                  <a:gd name="T16" fmla="*/ 51 w 59"/>
                  <a:gd name="T17" fmla="*/ 51 h 77"/>
                  <a:gd name="T18" fmla="*/ 59 w 59"/>
                  <a:gd name="T19" fmla="*/ 68 h 77"/>
                  <a:gd name="T20" fmla="*/ 51 w 59"/>
                  <a:gd name="T21" fmla="*/ 77 h 77"/>
                  <a:gd name="T22" fmla="*/ 51 w 59"/>
                  <a:gd name="T23" fmla="*/ 77 h 77"/>
                  <a:gd name="T24" fmla="*/ 51 w 59"/>
                  <a:gd name="T25" fmla="*/ 60 h 77"/>
                  <a:gd name="T26" fmla="*/ 42 w 59"/>
                  <a:gd name="T27" fmla="*/ 51 h 77"/>
                  <a:gd name="T28" fmla="*/ 42 w 59"/>
                  <a:gd name="T29" fmla="*/ 51 h 77"/>
                  <a:gd name="T30" fmla="*/ 34 w 59"/>
                  <a:gd name="T31" fmla="*/ 60 h 77"/>
                  <a:gd name="T32" fmla="*/ 25 w 59"/>
                  <a:gd name="T33" fmla="*/ 51 h 77"/>
                  <a:gd name="T34" fmla="*/ 25 w 59"/>
                  <a:gd name="T35" fmla="*/ 43 h 77"/>
                  <a:gd name="T36" fmla="*/ 25 w 59"/>
                  <a:gd name="T37" fmla="*/ 43 h 77"/>
                  <a:gd name="T38" fmla="*/ 25 w 59"/>
                  <a:gd name="T39" fmla="*/ 34 h 77"/>
                  <a:gd name="T40" fmla="*/ 42 w 59"/>
                  <a:gd name="T41" fmla="*/ 43 h 77"/>
                  <a:gd name="T42" fmla="*/ 25 w 59"/>
                  <a:gd name="T43" fmla="*/ 34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9"/>
                  <a:gd name="T67" fmla="*/ 0 h 77"/>
                  <a:gd name="T68" fmla="*/ 59 w 59"/>
                  <a:gd name="T69" fmla="*/ 77 h 7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9" h="77">
                    <a:moveTo>
                      <a:pt x="25" y="34"/>
                    </a:moveTo>
                    <a:lnTo>
                      <a:pt x="25" y="26"/>
                    </a:lnTo>
                    <a:lnTo>
                      <a:pt x="17" y="17"/>
                    </a:lnTo>
                    <a:lnTo>
                      <a:pt x="8" y="9"/>
                    </a:lnTo>
                    <a:lnTo>
                      <a:pt x="0" y="0"/>
                    </a:lnTo>
                    <a:lnTo>
                      <a:pt x="8" y="9"/>
                    </a:lnTo>
                    <a:lnTo>
                      <a:pt x="25" y="34"/>
                    </a:lnTo>
                    <a:lnTo>
                      <a:pt x="51" y="51"/>
                    </a:lnTo>
                    <a:lnTo>
                      <a:pt x="59" y="68"/>
                    </a:lnTo>
                    <a:lnTo>
                      <a:pt x="51" y="77"/>
                    </a:lnTo>
                    <a:lnTo>
                      <a:pt x="51" y="60"/>
                    </a:lnTo>
                    <a:lnTo>
                      <a:pt x="42" y="51"/>
                    </a:lnTo>
                    <a:lnTo>
                      <a:pt x="34" y="60"/>
                    </a:lnTo>
                    <a:lnTo>
                      <a:pt x="25" y="51"/>
                    </a:lnTo>
                    <a:lnTo>
                      <a:pt x="25" y="43"/>
                    </a:lnTo>
                    <a:lnTo>
                      <a:pt x="25" y="34"/>
                    </a:lnTo>
                    <a:lnTo>
                      <a:pt x="42" y="43"/>
                    </a:lnTo>
                    <a:lnTo>
                      <a:pt x="25" y="34"/>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35" name="Freeform 334"/>
              <p:cNvSpPr>
                <a:spLocks/>
              </p:cNvSpPr>
              <p:nvPr/>
            </p:nvSpPr>
            <p:spPr bwMode="auto">
              <a:xfrm>
                <a:off x="4651" y="3351"/>
                <a:ext cx="25" cy="60"/>
              </a:xfrm>
              <a:custGeom>
                <a:avLst/>
                <a:gdLst>
                  <a:gd name="T0" fmla="*/ 0 w 25"/>
                  <a:gd name="T1" fmla="*/ 9 h 60"/>
                  <a:gd name="T2" fmla="*/ 8 w 25"/>
                  <a:gd name="T3" fmla="*/ 0 h 60"/>
                  <a:gd name="T4" fmla="*/ 8 w 25"/>
                  <a:gd name="T5" fmla="*/ 9 h 60"/>
                  <a:gd name="T6" fmla="*/ 8 w 25"/>
                  <a:gd name="T7" fmla="*/ 26 h 60"/>
                  <a:gd name="T8" fmla="*/ 8 w 25"/>
                  <a:gd name="T9" fmla="*/ 43 h 60"/>
                  <a:gd name="T10" fmla="*/ 25 w 25"/>
                  <a:gd name="T11" fmla="*/ 60 h 60"/>
                  <a:gd name="T12" fmla="*/ 0 w 25"/>
                  <a:gd name="T13" fmla="*/ 34 h 60"/>
                  <a:gd name="T14" fmla="*/ 0 w 25"/>
                  <a:gd name="T15" fmla="*/ 9 h 60"/>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60"/>
                  <a:gd name="T26" fmla="*/ 25 w 25"/>
                  <a:gd name="T27" fmla="*/ 60 h 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60">
                    <a:moveTo>
                      <a:pt x="0" y="9"/>
                    </a:moveTo>
                    <a:lnTo>
                      <a:pt x="8" y="0"/>
                    </a:lnTo>
                    <a:lnTo>
                      <a:pt x="8" y="9"/>
                    </a:lnTo>
                    <a:lnTo>
                      <a:pt x="8" y="26"/>
                    </a:lnTo>
                    <a:lnTo>
                      <a:pt x="8" y="43"/>
                    </a:lnTo>
                    <a:lnTo>
                      <a:pt x="25" y="60"/>
                    </a:lnTo>
                    <a:lnTo>
                      <a:pt x="0" y="34"/>
                    </a:lnTo>
                    <a:lnTo>
                      <a:pt x="0" y="9"/>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36" name="Freeform 335"/>
              <p:cNvSpPr>
                <a:spLocks/>
              </p:cNvSpPr>
              <p:nvPr/>
            </p:nvSpPr>
            <p:spPr bwMode="auto">
              <a:xfrm>
                <a:off x="4523" y="3622"/>
                <a:ext cx="17" cy="17"/>
              </a:xfrm>
              <a:custGeom>
                <a:avLst/>
                <a:gdLst>
                  <a:gd name="T0" fmla="*/ 9 w 17"/>
                  <a:gd name="T1" fmla="*/ 9 h 17"/>
                  <a:gd name="T2" fmla="*/ 17 w 17"/>
                  <a:gd name="T3" fmla="*/ 17 h 17"/>
                  <a:gd name="T4" fmla="*/ 9 w 17"/>
                  <a:gd name="T5" fmla="*/ 17 h 17"/>
                  <a:gd name="T6" fmla="*/ 9 w 17"/>
                  <a:gd name="T7" fmla="*/ 0 h 17"/>
                  <a:gd name="T8" fmla="*/ 0 w 17"/>
                  <a:gd name="T9" fmla="*/ 0 h 17"/>
                  <a:gd name="T10" fmla="*/ 9 w 17"/>
                  <a:gd name="T11" fmla="*/ 0 h 17"/>
                  <a:gd name="T12" fmla="*/ 9 w 17"/>
                  <a:gd name="T13" fmla="*/ 9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9" y="9"/>
                    </a:moveTo>
                    <a:lnTo>
                      <a:pt x="17" y="17"/>
                    </a:lnTo>
                    <a:lnTo>
                      <a:pt x="9" y="17"/>
                    </a:lnTo>
                    <a:lnTo>
                      <a:pt x="9" y="0"/>
                    </a:lnTo>
                    <a:lnTo>
                      <a:pt x="0" y="0"/>
                    </a:lnTo>
                    <a:lnTo>
                      <a:pt x="9" y="0"/>
                    </a:lnTo>
                    <a:lnTo>
                      <a:pt x="9" y="9"/>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37" name="Freeform 336"/>
              <p:cNvSpPr>
                <a:spLocks/>
              </p:cNvSpPr>
              <p:nvPr/>
            </p:nvSpPr>
            <p:spPr bwMode="auto">
              <a:xfrm>
                <a:off x="4736" y="3750"/>
                <a:ext cx="34" cy="59"/>
              </a:xfrm>
              <a:custGeom>
                <a:avLst/>
                <a:gdLst>
                  <a:gd name="T0" fmla="*/ 34 w 34"/>
                  <a:gd name="T1" fmla="*/ 0 h 59"/>
                  <a:gd name="T2" fmla="*/ 25 w 34"/>
                  <a:gd name="T3" fmla="*/ 25 h 59"/>
                  <a:gd name="T4" fmla="*/ 0 w 34"/>
                  <a:gd name="T5" fmla="*/ 59 h 59"/>
                  <a:gd name="T6" fmla="*/ 25 w 34"/>
                  <a:gd name="T7" fmla="*/ 25 h 59"/>
                  <a:gd name="T8" fmla="*/ 25 w 34"/>
                  <a:gd name="T9" fmla="*/ 16 h 59"/>
                  <a:gd name="T10" fmla="*/ 25 w 34"/>
                  <a:gd name="T11" fmla="*/ 8 h 59"/>
                  <a:gd name="T12" fmla="*/ 34 w 34"/>
                  <a:gd name="T13" fmla="*/ 0 h 59"/>
                  <a:gd name="T14" fmla="*/ 0 60000 65536"/>
                  <a:gd name="T15" fmla="*/ 0 60000 65536"/>
                  <a:gd name="T16" fmla="*/ 0 60000 65536"/>
                  <a:gd name="T17" fmla="*/ 0 60000 65536"/>
                  <a:gd name="T18" fmla="*/ 0 60000 65536"/>
                  <a:gd name="T19" fmla="*/ 0 60000 65536"/>
                  <a:gd name="T20" fmla="*/ 0 60000 65536"/>
                  <a:gd name="T21" fmla="*/ 0 w 34"/>
                  <a:gd name="T22" fmla="*/ 0 h 59"/>
                  <a:gd name="T23" fmla="*/ 34 w 34"/>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59">
                    <a:moveTo>
                      <a:pt x="34" y="0"/>
                    </a:moveTo>
                    <a:lnTo>
                      <a:pt x="25" y="25"/>
                    </a:lnTo>
                    <a:lnTo>
                      <a:pt x="0" y="59"/>
                    </a:lnTo>
                    <a:lnTo>
                      <a:pt x="25" y="25"/>
                    </a:lnTo>
                    <a:lnTo>
                      <a:pt x="25" y="16"/>
                    </a:lnTo>
                    <a:lnTo>
                      <a:pt x="25" y="8"/>
                    </a:lnTo>
                    <a:lnTo>
                      <a:pt x="34" y="0"/>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38" name="Freeform 337"/>
              <p:cNvSpPr>
                <a:spLocks/>
              </p:cNvSpPr>
              <p:nvPr/>
            </p:nvSpPr>
            <p:spPr bwMode="auto">
              <a:xfrm>
                <a:off x="3521" y="953"/>
                <a:ext cx="60" cy="51"/>
              </a:xfrm>
              <a:custGeom>
                <a:avLst/>
                <a:gdLst>
                  <a:gd name="T0" fmla="*/ 60 w 60"/>
                  <a:gd name="T1" fmla="*/ 0 h 51"/>
                  <a:gd name="T2" fmla="*/ 51 w 60"/>
                  <a:gd name="T3" fmla="*/ 17 h 51"/>
                  <a:gd name="T4" fmla="*/ 26 w 60"/>
                  <a:gd name="T5" fmla="*/ 26 h 51"/>
                  <a:gd name="T6" fmla="*/ 17 w 60"/>
                  <a:gd name="T7" fmla="*/ 43 h 51"/>
                  <a:gd name="T8" fmla="*/ 9 w 60"/>
                  <a:gd name="T9" fmla="*/ 51 h 51"/>
                  <a:gd name="T10" fmla="*/ 0 w 60"/>
                  <a:gd name="T11" fmla="*/ 43 h 51"/>
                  <a:gd name="T12" fmla="*/ 0 w 60"/>
                  <a:gd name="T13" fmla="*/ 43 h 51"/>
                  <a:gd name="T14" fmla="*/ 0 w 60"/>
                  <a:gd name="T15" fmla="*/ 34 h 51"/>
                  <a:gd name="T16" fmla="*/ 60 w 60"/>
                  <a:gd name="T17" fmla="*/ 0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0"/>
                  <a:gd name="T28" fmla="*/ 0 h 51"/>
                  <a:gd name="T29" fmla="*/ 60 w 60"/>
                  <a:gd name="T30" fmla="*/ 51 h 5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0" h="51">
                    <a:moveTo>
                      <a:pt x="60" y="0"/>
                    </a:moveTo>
                    <a:lnTo>
                      <a:pt x="51" y="17"/>
                    </a:lnTo>
                    <a:lnTo>
                      <a:pt x="26" y="26"/>
                    </a:lnTo>
                    <a:lnTo>
                      <a:pt x="17" y="43"/>
                    </a:lnTo>
                    <a:lnTo>
                      <a:pt x="9" y="51"/>
                    </a:lnTo>
                    <a:lnTo>
                      <a:pt x="0" y="43"/>
                    </a:lnTo>
                    <a:lnTo>
                      <a:pt x="0" y="34"/>
                    </a:lnTo>
                    <a:lnTo>
                      <a:pt x="60" y="0"/>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39" name="Freeform 338"/>
              <p:cNvSpPr>
                <a:spLocks/>
              </p:cNvSpPr>
              <p:nvPr/>
            </p:nvSpPr>
            <p:spPr bwMode="auto">
              <a:xfrm>
                <a:off x="3581" y="1038"/>
                <a:ext cx="76" cy="59"/>
              </a:xfrm>
              <a:custGeom>
                <a:avLst/>
                <a:gdLst>
                  <a:gd name="T0" fmla="*/ 8 w 76"/>
                  <a:gd name="T1" fmla="*/ 26 h 59"/>
                  <a:gd name="T2" fmla="*/ 8 w 76"/>
                  <a:gd name="T3" fmla="*/ 17 h 59"/>
                  <a:gd name="T4" fmla="*/ 34 w 76"/>
                  <a:gd name="T5" fmla="*/ 0 h 59"/>
                  <a:gd name="T6" fmla="*/ 68 w 76"/>
                  <a:gd name="T7" fmla="*/ 0 h 59"/>
                  <a:gd name="T8" fmla="*/ 76 w 76"/>
                  <a:gd name="T9" fmla="*/ 0 h 59"/>
                  <a:gd name="T10" fmla="*/ 68 w 76"/>
                  <a:gd name="T11" fmla="*/ 9 h 59"/>
                  <a:gd name="T12" fmla="*/ 59 w 76"/>
                  <a:gd name="T13" fmla="*/ 17 h 59"/>
                  <a:gd name="T14" fmla="*/ 34 w 76"/>
                  <a:gd name="T15" fmla="*/ 34 h 59"/>
                  <a:gd name="T16" fmla="*/ 17 w 76"/>
                  <a:gd name="T17" fmla="*/ 59 h 59"/>
                  <a:gd name="T18" fmla="*/ 8 w 76"/>
                  <a:gd name="T19" fmla="*/ 51 h 59"/>
                  <a:gd name="T20" fmla="*/ 0 w 76"/>
                  <a:gd name="T21" fmla="*/ 43 h 59"/>
                  <a:gd name="T22" fmla="*/ 0 w 76"/>
                  <a:gd name="T23" fmla="*/ 34 h 59"/>
                  <a:gd name="T24" fmla="*/ 8 w 76"/>
                  <a:gd name="T25" fmla="*/ 26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6"/>
                  <a:gd name="T40" fmla="*/ 0 h 59"/>
                  <a:gd name="T41" fmla="*/ 76 w 76"/>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6" h="59">
                    <a:moveTo>
                      <a:pt x="8" y="26"/>
                    </a:moveTo>
                    <a:lnTo>
                      <a:pt x="8" y="17"/>
                    </a:lnTo>
                    <a:lnTo>
                      <a:pt x="34" y="0"/>
                    </a:lnTo>
                    <a:lnTo>
                      <a:pt x="68" y="0"/>
                    </a:lnTo>
                    <a:lnTo>
                      <a:pt x="76" y="0"/>
                    </a:lnTo>
                    <a:lnTo>
                      <a:pt x="68" y="9"/>
                    </a:lnTo>
                    <a:lnTo>
                      <a:pt x="59" y="17"/>
                    </a:lnTo>
                    <a:lnTo>
                      <a:pt x="34" y="34"/>
                    </a:lnTo>
                    <a:lnTo>
                      <a:pt x="17" y="59"/>
                    </a:lnTo>
                    <a:lnTo>
                      <a:pt x="8" y="51"/>
                    </a:lnTo>
                    <a:lnTo>
                      <a:pt x="0" y="43"/>
                    </a:lnTo>
                    <a:lnTo>
                      <a:pt x="0" y="34"/>
                    </a:lnTo>
                    <a:lnTo>
                      <a:pt x="8" y="26"/>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40" name="Freeform 339"/>
              <p:cNvSpPr>
                <a:spLocks/>
              </p:cNvSpPr>
              <p:nvPr/>
            </p:nvSpPr>
            <p:spPr bwMode="auto">
              <a:xfrm>
                <a:off x="3428" y="1072"/>
                <a:ext cx="586" cy="263"/>
              </a:xfrm>
              <a:custGeom>
                <a:avLst/>
                <a:gdLst>
                  <a:gd name="T0" fmla="*/ 407 w 586"/>
                  <a:gd name="T1" fmla="*/ 144 h 263"/>
                  <a:gd name="T2" fmla="*/ 365 w 586"/>
                  <a:gd name="T3" fmla="*/ 153 h 263"/>
                  <a:gd name="T4" fmla="*/ 348 w 586"/>
                  <a:gd name="T5" fmla="*/ 170 h 263"/>
                  <a:gd name="T6" fmla="*/ 340 w 586"/>
                  <a:gd name="T7" fmla="*/ 186 h 263"/>
                  <a:gd name="T8" fmla="*/ 348 w 586"/>
                  <a:gd name="T9" fmla="*/ 161 h 263"/>
                  <a:gd name="T10" fmla="*/ 297 w 586"/>
                  <a:gd name="T11" fmla="*/ 186 h 263"/>
                  <a:gd name="T12" fmla="*/ 263 w 586"/>
                  <a:gd name="T13" fmla="*/ 254 h 263"/>
                  <a:gd name="T14" fmla="*/ 246 w 586"/>
                  <a:gd name="T15" fmla="*/ 254 h 263"/>
                  <a:gd name="T16" fmla="*/ 255 w 586"/>
                  <a:gd name="T17" fmla="*/ 246 h 263"/>
                  <a:gd name="T18" fmla="*/ 255 w 586"/>
                  <a:gd name="T19" fmla="*/ 229 h 263"/>
                  <a:gd name="T20" fmla="*/ 246 w 586"/>
                  <a:gd name="T21" fmla="*/ 229 h 263"/>
                  <a:gd name="T22" fmla="*/ 238 w 586"/>
                  <a:gd name="T23" fmla="*/ 229 h 263"/>
                  <a:gd name="T24" fmla="*/ 238 w 586"/>
                  <a:gd name="T25" fmla="*/ 229 h 263"/>
                  <a:gd name="T26" fmla="*/ 238 w 586"/>
                  <a:gd name="T27" fmla="*/ 220 h 263"/>
                  <a:gd name="T28" fmla="*/ 238 w 586"/>
                  <a:gd name="T29" fmla="*/ 203 h 263"/>
                  <a:gd name="T30" fmla="*/ 238 w 586"/>
                  <a:gd name="T31" fmla="*/ 203 h 263"/>
                  <a:gd name="T32" fmla="*/ 238 w 586"/>
                  <a:gd name="T33" fmla="*/ 195 h 263"/>
                  <a:gd name="T34" fmla="*/ 238 w 586"/>
                  <a:gd name="T35" fmla="*/ 186 h 263"/>
                  <a:gd name="T36" fmla="*/ 221 w 586"/>
                  <a:gd name="T37" fmla="*/ 178 h 263"/>
                  <a:gd name="T38" fmla="*/ 212 w 586"/>
                  <a:gd name="T39" fmla="*/ 178 h 263"/>
                  <a:gd name="T40" fmla="*/ 212 w 586"/>
                  <a:gd name="T41" fmla="*/ 170 h 263"/>
                  <a:gd name="T42" fmla="*/ 204 w 586"/>
                  <a:gd name="T43" fmla="*/ 161 h 263"/>
                  <a:gd name="T44" fmla="*/ 195 w 586"/>
                  <a:gd name="T45" fmla="*/ 161 h 263"/>
                  <a:gd name="T46" fmla="*/ 187 w 586"/>
                  <a:gd name="T47" fmla="*/ 161 h 263"/>
                  <a:gd name="T48" fmla="*/ 178 w 586"/>
                  <a:gd name="T49" fmla="*/ 153 h 263"/>
                  <a:gd name="T50" fmla="*/ 170 w 586"/>
                  <a:gd name="T51" fmla="*/ 153 h 263"/>
                  <a:gd name="T52" fmla="*/ 161 w 586"/>
                  <a:gd name="T53" fmla="*/ 153 h 263"/>
                  <a:gd name="T54" fmla="*/ 153 w 586"/>
                  <a:gd name="T55" fmla="*/ 153 h 263"/>
                  <a:gd name="T56" fmla="*/ 144 w 586"/>
                  <a:gd name="T57" fmla="*/ 153 h 263"/>
                  <a:gd name="T58" fmla="*/ 144 w 586"/>
                  <a:gd name="T59" fmla="*/ 153 h 263"/>
                  <a:gd name="T60" fmla="*/ 119 w 586"/>
                  <a:gd name="T61" fmla="*/ 144 h 263"/>
                  <a:gd name="T62" fmla="*/ 25 w 586"/>
                  <a:gd name="T63" fmla="*/ 119 h 263"/>
                  <a:gd name="T64" fmla="*/ 17 w 586"/>
                  <a:gd name="T65" fmla="*/ 102 h 263"/>
                  <a:gd name="T66" fmla="*/ 8 w 586"/>
                  <a:gd name="T67" fmla="*/ 102 h 263"/>
                  <a:gd name="T68" fmla="*/ 0 w 586"/>
                  <a:gd name="T69" fmla="*/ 102 h 263"/>
                  <a:gd name="T70" fmla="*/ 42 w 586"/>
                  <a:gd name="T71" fmla="*/ 68 h 263"/>
                  <a:gd name="T72" fmla="*/ 102 w 586"/>
                  <a:gd name="T73" fmla="*/ 42 h 263"/>
                  <a:gd name="T74" fmla="*/ 127 w 586"/>
                  <a:gd name="T75" fmla="*/ 25 h 263"/>
                  <a:gd name="T76" fmla="*/ 153 w 586"/>
                  <a:gd name="T77" fmla="*/ 17 h 263"/>
                  <a:gd name="T78" fmla="*/ 170 w 586"/>
                  <a:gd name="T79" fmla="*/ 25 h 263"/>
                  <a:gd name="T80" fmla="*/ 170 w 586"/>
                  <a:gd name="T81" fmla="*/ 51 h 263"/>
                  <a:gd name="T82" fmla="*/ 204 w 586"/>
                  <a:gd name="T83" fmla="*/ 34 h 263"/>
                  <a:gd name="T84" fmla="*/ 263 w 586"/>
                  <a:gd name="T85" fmla="*/ 85 h 263"/>
                  <a:gd name="T86" fmla="*/ 314 w 586"/>
                  <a:gd name="T87" fmla="*/ 85 h 263"/>
                  <a:gd name="T88" fmla="*/ 348 w 586"/>
                  <a:gd name="T89" fmla="*/ 68 h 263"/>
                  <a:gd name="T90" fmla="*/ 399 w 586"/>
                  <a:gd name="T91" fmla="*/ 42 h 263"/>
                  <a:gd name="T92" fmla="*/ 475 w 586"/>
                  <a:gd name="T93" fmla="*/ 25 h 263"/>
                  <a:gd name="T94" fmla="*/ 475 w 586"/>
                  <a:gd name="T95" fmla="*/ 59 h 263"/>
                  <a:gd name="T96" fmla="*/ 492 w 586"/>
                  <a:gd name="T97" fmla="*/ 68 h 263"/>
                  <a:gd name="T98" fmla="*/ 526 w 586"/>
                  <a:gd name="T99" fmla="*/ 59 h 263"/>
                  <a:gd name="T100" fmla="*/ 543 w 586"/>
                  <a:gd name="T101" fmla="*/ 93 h 263"/>
                  <a:gd name="T102" fmla="*/ 569 w 586"/>
                  <a:gd name="T103" fmla="*/ 102 h 263"/>
                  <a:gd name="T104" fmla="*/ 577 w 586"/>
                  <a:gd name="T105" fmla="*/ 110 h 263"/>
                  <a:gd name="T106" fmla="*/ 543 w 586"/>
                  <a:gd name="T107" fmla="*/ 119 h 263"/>
                  <a:gd name="T108" fmla="*/ 509 w 586"/>
                  <a:gd name="T109" fmla="*/ 119 h 263"/>
                  <a:gd name="T110" fmla="*/ 475 w 586"/>
                  <a:gd name="T111" fmla="*/ 127 h 263"/>
                  <a:gd name="T112" fmla="*/ 424 w 586"/>
                  <a:gd name="T113" fmla="*/ 136 h 26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6"/>
                  <a:gd name="T172" fmla="*/ 0 h 263"/>
                  <a:gd name="T173" fmla="*/ 586 w 586"/>
                  <a:gd name="T174" fmla="*/ 263 h 26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6" h="263">
                    <a:moveTo>
                      <a:pt x="407" y="136"/>
                    </a:moveTo>
                    <a:lnTo>
                      <a:pt x="399" y="136"/>
                    </a:lnTo>
                    <a:lnTo>
                      <a:pt x="407" y="144"/>
                    </a:lnTo>
                    <a:lnTo>
                      <a:pt x="390" y="144"/>
                    </a:lnTo>
                    <a:lnTo>
                      <a:pt x="373" y="144"/>
                    </a:lnTo>
                    <a:lnTo>
                      <a:pt x="365" y="153"/>
                    </a:lnTo>
                    <a:lnTo>
                      <a:pt x="365" y="161"/>
                    </a:lnTo>
                    <a:lnTo>
                      <a:pt x="356" y="170"/>
                    </a:lnTo>
                    <a:lnTo>
                      <a:pt x="348" y="170"/>
                    </a:lnTo>
                    <a:lnTo>
                      <a:pt x="348" y="178"/>
                    </a:lnTo>
                    <a:lnTo>
                      <a:pt x="340" y="186"/>
                    </a:lnTo>
                    <a:lnTo>
                      <a:pt x="340" y="178"/>
                    </a:lnTo>
                    <a:lnTo>
                      <a:pt x="348" y="161"/>
                    </a:lnTo>
                    <a:lnTo>
                      <a:pt x="331" y="161"/>
                    </a:lnTo>
                    <a:lnTo>
                      <a:pt x="314" y="178"/>
                    </a:lnTo>
                    <a:lnTo>
                      <a:pt x="297" y="186"/>
                    </a:lnTo>
                    <a:lnTo>
                      <a:pt x="289" y="203"/>
                    </a:lnTo>
                    <a:lnTo>
                      <a:pt x="280" y="220"/>
                    </a:lnTo>
                    <a:lnTo>
                      <a:pt x="263" y="254"/>
                    </a:lnTo>
                    <a:lnTo>
                      <a:pt x="263" y="263"/>
                    </a:lnTo>
                    <a:lnTo>
                      <a:pt x="255" y="263"/>
                    </a:lnTo>
                    <a:lnTo>
                      <a:pt x="246" y="254"/>
                    </a:lnTo>
                    <a:lnTo>
                      <a:pt x="255" y="254"/>
                    </a:lnTo>
                    <a:lnTo>
                      <a:pt x="255" y="246"/>
                    </a:lnTo>
                    <a:lnTo>
                      <a:pt x="255" y="229"/>
                    </a:lnTo>
                    <a:lnTo>
                      <a:pt x="246" y="229"/>
                    </a:lnTo>
                    <a:lnTo>
                      <a:pt x="238" y="229"/>
                    </a:lnTo>
                    <a:lnTo>
                      <a:pt x="238" y="237"/>
                    </a:lnTo>
                    <a:lnTo>
                      <a:pt x="238" y="229"/>
                    </a:lnTo>
                    <a:lnTo>
                      <a:pt x="238" y="220"/>
                    </a:lnTo>
                    <a:lnTo>
                      <a:pt x="238" y="212"/>
                    </a:lnTo>
                    <a:lnTo>
                      <a:pt x="238" y="203"/>
                    </a:lnTo>
                    <a:lnTo>
                      <a:pt x="238" y="195"/>
                    </a:lnTo>
                    <a:lnTo>
                      <a:pt x="238" y="186"/>
                    </a:lnTo>
                    <a:lnTo>
                      <a:pt x="229" y="186"/>
                    </a:lnTo>
                    <a:lnTo>
                      <a:pt x="221" y="178"/>
                    </a:lnTo>
                    <a:lnTo>
                      <a:pt x="212" y="178"/>
                    </a:lnTo>
                    <a:lnTo>
                      <a:pt x="204" y="178"/>
                    </a:lnTo>
                    <a:lnTo>
                      <a:pt x="212" y="170"/>
                    </a:lnTo>
                    <a:lnTo>
                      <a:pt x="212" y="161"/>
                    </a:lnTo>
                    <a:lnTo>
                      <a:pt x="204" y="161"/>
                    </a:lnTo>
                    <a:lnTo>
                      <a:pt x="195" y="161"/>
                    </a:lnTo>
                    <a:lnTo>
                      <a:pt x="187" y="161"/>
                    </a:lnTo>
                    <a:lnTo>
                      <a:pt x="187" y="153"/>
                    </a:lnTo>
                    <a:lnTo>
                      <a:pt x="178" y="161"/>
                    </a:lnTo>
                    <a:lnTo>
                      <a:pt x="178" y="153"/>
                    </a:lnTo>
                    <a:lnTo>
                      <a:pt x="170" y="153"/>
                    </a:lnTo>
                    <a:lnTo>
                      <a:pt x="161" y="153"/>
                    </a:lnTo>
                    <a:lnTo>
                      <a:pt x="161" y="161"/>
                    </a:lnTo>
                    <a:lnTo>
                      <a:pt x="153" y="153"/>
                    </a:lnTo>
                    <a:lnTo>
                      <a:pt x="144" y="153"/>
                    </a:lnTo>
                    <a:lnTo>
                      <a:pt x="136" y="153"/>
                    </a:lnTo>
                    <a:lnTo>
                      <a:pt x="127" y="144"/>
                    </a:lnTo>
                    <a:lnTo>
                      <a:pt x="119" y="144"/>
                    </a:lnTo>
                    <a:lnTo>
                      <a:pt x="42" y="127"/>
                    </a:lnTo>
                    <a:lnTo>
                      <a:pt x="25" y="119"/>
                    </a:lnTo>
                    <a:lnTo>
                      <a:pt x="17" y="110"/>
                    </a:lnTo>
                    <a:lnTo>
                      <a:pt x="17" y="102"/>
                    </a:lnTo>
                    <a:lnTo>
                      <a:pt x="8" y="102"/>
                    </a:lnTo>
                    <a:lnTo>
                      <a:pt x="8" y="93"/>
                    </a:lnTo>
                    <a:lnTo>
                      <a:pt x="0" y="102"/>
                    </a:lnTo>
                    <a:lnTo>
                      <a:pt x="0" y="93"/>
                    </a:lnTo>
                    <a:lnTo>
                      <a:pt x="34" y="76"/>
                    </a:lnTo>
                    <a:lnTo>
                      <a:pt x="42" y="68"/>
                    </a:lnTo>
                    <a:lnTo>
                      <a:pt x="51" y="59"/>
                    </a:lnTo>
                    <a:lnTo>
                      <a:pt x="85" y="51"/>
                    </a:lnTo>
                    <a:lnTo>
                      <a:pt x="102" y="42"/>
                    </a:lnTo>
                    <a:lnTo>
                      <a:pt x="110" y="34"/>
                    </a:lnTo>
                    <a:lnTo>
                      <a:pt x="119" y="34"/>
                    </a:lnTo>
                    <a:lnTo>
                      <a:pt x="127" y="25"/>
                    </a:lnTo>
                    <a:lnTo>
                      <a:pt x="127" y="17"/>
                    </a:lnTo>
                    <a:lnTo>
                      <a:pt x="153" y="0"/>
                    </a:lnTo>
                    <a:lnTo>
                      <a:pt x="153" y="17"/>
                    </a:lnTo>
                    <a:lnTo>
                      <a:pt x="161" y="17"/>
                    </a:lnTo>
                    <a:lnTo>
                      <a:pt x="161" y="25"/>
                    </a:lnTo>
                    <a:lnTo>
                      <a:pt x="170" y="25"/>
                    </a:lnTo>
                    <a:lnTo>
                      <a:pt x="170" y="34"/>
                    </a:lnTo>
                    <a:lnTo>
                      <a:pt x="170" y="51"/>
                    </a:lnTo>
                    <a:lnTo>
                      <a:pt x="195" y="34"/>
                    </a:lnTo>
                    <a:lnTo>
                      <a:pt x="187" y="42"/>
                    </a:lnTo>
                    <a:lnTo>
                      <a:pt x="204" y="34"/>
                    </a:lnTo>
                    <a:lnTo>
                      <a:pt x="212" y="34"/>
                    </a:lnTo>
                    <a:lnTo>
                      <a:pt x="238" y="42"/>
                    </a:lnTo>
                    <a:lnTo>
                      <a:pt x="263" y="85"/>
                    </a:lnTo>
                    <a:lnTo>
                      <a:pt x="289" y="85"/>
                    </a:lnTo>
                    <a:lnTo>
                      <a:pt x="297" y="76"/>
                    </a:lnTo>
                    <a:lnTo>
                      <a:pt x="314" y="85"/>
                    </a:lnTo>
                    <a:lnTo>
                      <a:pt x="323" y="76"/>
                    </a:lnTo>
                    <a:lnTo>
                      <a:pt x="331" y="85"/>
                    </a:lnTo>
                    <a:lnTo>
                      <a:pt x="348" y="68"/>
                    </a:lnTo>
                    <a:lnTo>
                      <a:pt x="373" y="51"/>
                    </a:lnTo>
                    <a:lnTo>
                      <a:pt x="399" y="42"/>
                    </a:lnTo>
                    <a:lnTo>
                      <a:pt x="433" y="42"/>
                    </a:lnTo>
                    <a:lnTo>
                      <a:pt x="450" y="34"/>
                    </a:lnTo>
                    <a:lnTo>
                      <a:pt x="475" y="25"/>
                    </a:lnTo>
                    <a:lnTo>
                      <a:pt x="475" y="34"/>
                    </a:lnTo>
                    <a:lnTo>
                      <a:pt x="475" y="59"/>
                    </a:lnTo>
                    <a:lnTo>
                      <a:pt x="475" y="68"/>
                    </a:lnTo>
                    <a:lnTo>
                      <a:pt x="484" y="59"/>
                    </a:lnTo>
                    <a:lnTo>
                      <a:pt x="492" y="68"/>
                    </a:lnTo>
                    <a:lnTo>
                      <a:pt x="509" y="59"/>
                    </a:lnTo>
                    <a:lnTo>
                      <a:pt x="518" y="68"/>
                    </a:lnTo>
                    <a:lnTo>
                      <a:pt x="526" y="59"/>
                    </a:lnTo>
                    <a:lnTo>
                      <a:pt x="535" y="59"/>
                    </a:lnTo>
                    <a:lnTo>
                      <a:pt x="552" y="85"/>
                    </a:lnTo>
                    <a:lnTo>
                      <a:pt x="543" y="93"/>
                    </a:lnTo>
                    <a:lnTo>
                      <a:pt x="552" y="93"/>
                    </a:lnTo>
                    <a:lnTo>
                      <a:pt x="560" y="93"/>
                    </a:lnTo>
                    <a:lnTo>
                      <a:pt x="569" y="102"/>
                    </a:lnTo>
                    <a:lnTo>
                      <a:pt x="577" y="110"/>
                    </a:lnTo>
                    <a:lnTo>
                      <a:pt x="586" y="119"/>
                    </a:lnTo>
                    <a:lnTo>
                      <a:pt x="560" y="119"/>
                    </a:lnTo>
                    <a:lnTo>
                      <a:pt x="543" y="119"/>
                    </a:lnTo>
                    <a:lnTo>
                      <a:pt x="526" y="127"/>
                    </a:lnTo>
                    <a:lnTo>
                      <a:pt x="518" y="119"/>
                    </a:lnTo>
                    <a:lnTo>
                      <a:pt x="509" y="119"/>
                    </a:lnTo>
                    <a:lnTo>
                      <a:pt x="509" y="144"/>
                    </a:lnTo>
                    <a:lnTo>
                      <a:pt x="501" y="136"/>
                    </a:lnTo>
                    <a:lnTo>
                      <a:pt x="475" y="127"/>
                    </a:lnTo>
                    <a:lnTo>
                      <a:pt x="450" y="119"/>
                    </a:lnTo>
                    <a:lnTo>
                      <a:pt x="441" y="119"/>
                    </a:lnTo>
                    <a:lnTo>
                      <a:pt x="424" y="136"/>
                    </a:lnTo>
                    <a:lnTo>
                      <a:pt x="407" y="136"/>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41" name="Freeform 340"/>
              <p:cNvSpPr>
                <a:spLocks/>
              </p:cNvSpPr>
              <p:nvPr/>
            </p:nvSpPr>
            <p:spPr bwMode="auto">
              <a:xfrm>
                <a:off x="4014" y="1174"/>
                <a:ext cx="34" cy="17"/>
              </a:xfrm>
              <a:custGeom>
                <a:avLst/>
                <a:gdLst>
                  <a:gd name="T0" fmla="*/ 0 w 34"/>
                  <a:gd name="T1" fmla="*/ 8 h 17"/>
                  <a:gd name="T2" fmla="*/ 8 w 34"/>
                  <a:gd name="T3" fmla="*/ 8 h 17"/>
                  <a:gd name="T4" fmla="*/ 8 w 34"/>
                  <a:gd name="T5" fmla="*/ 8 h 17"/>
                  <a:gd name="T6" fmla="*/ 17 w 34"/>
                  <a:gd name="T7" fmla="*/ 8 h 17"/>
                  <a:gd name="T8" fmla="*/ 17 w 34"/>
                  <a:gd name="T9" fmla="*/ 0 h 17"/>
                  <a:gd name="T10" fmla="*/ 8 w 34"/>
                  <a:gd name="T11" fmla="*/ 0 h 17"/>
                  <a:gd name="T12" fmla="*/ 17 w 34"/>
                  <a:gd name="T13" fmla="*/ 0 h 17"/>
                  <a:gd name="T14" fmla="*/ 25 w 34"/>
                  <a:gd name="T15" fmla="*/ 0 h 17"/>
                  <a:gd name="T16" fmla="*/ 25 w 34"/>
                  <a:gd name="T17" fmla="*/ 8 h 17"/>
                  <a:gd name="T18" fmla="*/ 34 w 34"/>
                  <a:gd name="T19" fmla="*/ 8 h 17"/>
                  <a:gd name="T20" fmla="*/ 34 w 34"/>
                  <a:gd name="T21" fmla="*/ 17 h 17"/>
                  <a:gd name="T22" fmla="*/ 25 w 34"/>
                  <a:gd name="T23" fmla="*/ 17 h 17"/>
                  <a:gd name="T24" fmla="*/ 17 w 34"/>
                  <a:gd name="T25" fmla="*/ 17 h 17"/>
                  <a:gd name="T26" fmla="*/ 8 w 34"/>
                  <a:gd name="T27" fmla="*/ 17 h 17"/>
                  <a:gd name="T28" fmla="*/ 0 w 34"/>
                  <a:gd name="T29" fmla="*/ 8 h 17"/>
                  <a:gd name="T30" fmla="*/ 0 w 34"/>
                  <a:gd name="T31" fmla="*/ 17 h 17"/>
                  <a:gd name="T32" fmla="*/ 0 w 34"/>
                  <a:gd name="T33" fmla="*/ 8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17"/>
                  <a:gd name="T53" fmla="*/ 34 w 34"/>
                  <a:gd name="T54" fmla="*/ 17 h 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17">
                    <a:moveTo>
                      <a:pt x="0" y="8"/>
                    </a:moveTo>
                    <a:lnTo>
                      <a:pt x="8" y="8"/>
                    </a:lnTo>
                    <a:lnTo>
                      <a:pt x="17" y="8"/>
                    </a:lnTo>
                    <a:lnTo>
                      <a:pt x="17" y="0"/>
                    </a:lnTo>
                    <a:lnTo>
                      <a:pt x="8" y="0"/>
                    </a:lnTo>
                    <a:lnTo>
                      <a:pt x="17" y="0"/>
                    </a:lnTo>
                    <a:lnTo>
                      <a:pt x="25" y="0"/>
                    </a:lnTo>
                    <a:lnTo>
                      <a:pt x="25" y="8"/>
                    </a:lnTo>
                    <a:lnTo>
                      <a:pt x="34" y="8"/>
                    </a:lnTo>
                    <a:lnTo>
                      <a:pt x="34" y="17"/>
                    </a:lnTo>
                    <a:lnTo>
                      <a:pt x="25" y="17"/>
                    </a:lnTo>
                    <a:lnTo>
                      <a:pt x="17" y="17"/>
                    </a:lnTo>
                    <a:lnTo>
                      <a:pt x="8" y="17"/>
                    </a:lnTo>
                    <a:lnTo>
                      <a:pt x="0" y="8"/>
                    </a:lnTo>
                    <a:lnTo>
                      <a:pt x="0" y="17"/>
                    </a:lnTo>
                    <a:lnTo>
                      <a:pt x="0" y="8"/>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42" name="Freeform 341"/>
              <p:cNvSpPr>
                <a:spLocks/>
              </p:cNvSpPr>
              <p:nvPr/>
            </p:nvSpPr>
            <p:spPr bwMode="auto">
              <a:xfrm>
                <a:off x="3801" y="1225"/>
                <a:ext cx="391" cy="533"/>
              </a:xfrm>
              <a:custGeom>
                <a:avLst/>
                <a:gdLst>
                  <a:gd name="T0" fmla="*/ 17 w 391"/>
                  <a:gd name="T1" fmla="*/ 516 h 533"/>
                  <a:gd name="T2" fmla="*/ 34 w 391"/>
                  <a:gd name="T3" fmla="*/ 466 h 533"/>
                  <a:gd name="T4" fmla="*/ 43 w 391"/>
                  <a:gd name="T5" fmla="*/ 398 h 533"/>
                  <a:gd name="T6" fmla="*/ 17 w 391"/>
                  <a:gd name="T7" fmla="*/ 305 h 533"/>
                  <a:gd name="T8" fmla="*/ 9 w 391"/>
                  <a:gd name="T9" fmla="*/ 271 h 533"/>
                  <a:gd name="T10" fmla="*/ 9 w 391"/>
                  <a:gd name="T11" fmla="*/ 271 h 533"/>
                  <a:gd name="T12" fmla="*/ 9 w 391"/>
                  <a:gd name="T13" fmla="*/ 245 h 533"/>
                  <a:gd name="T14" fmla="*/ 0 w 391"/>
                  <a:gd name="T15" fmla="*/ 237 h 533"/>
                  <a:gd name="T16" fmla="*/ 17 w 391"/>
                  <a:gd name="T17" fmla="*/ 194 h 533"/>
                  <a:gd name="T18" fmla="*/ 17 w 391"/>
                  <a:gd name="T19" fmla="*/ 152 h 533"/>
                  <a:gd name="T20" fmla="*/ 34 w 391"/>
                  <a:gd name="T21" fmla="*/ 135 h 533"/>
                  <a:gd name="T22" fmla="*/ 34 w 391"/>
                  <a:gd name="T23" fmla="*/ 127 h 533"/>
                  <a:gd name="T24" fmla="*/ 68 w 391"/>
                  <a:gd name="T25" fmla="*/ 84 h 533"/>
                  <a:gd name="T26" fmla="*/ 68 w 391"/>
                  <a:gd name="T27" fmla="*/ 110 h 533"/>
                  <a:gd name="T28" fmla="*/ 85 w 391"/>
                  <a:gd name="T29" fmla="*/ 135 h 533"/>
                  <a:gd name="T30" fmla="*/ 94 w 391"/>
                  <a:gd name="T31" fmla="*/ 101 h 533"/>
                  <a:gd name="T32" fmla="*/ 85 w 391"/>
                  <a:gd name="T33" fmla="*/ 67 h 533"/>
                  <a:gd name="T34" fmla="*/ 111 w 391"/>
                  <a:gd name="T35" fmla="*/ 50 h 533"/>
                  <a:gd name="T36" fmla="*/ 128 w 391"/>
                  <a:gd name="T37" fmla="*/ 50 h 533"/>
                  <a:gd name="T38" fmla="*/ 102 w 391"/>
                  <a:gd name="T39" fmla="*/ 25 h 533"/>
                  <a:gd name="T40" fmla="*/ 119 w 391"/>
                  <a:gd name="T41" fmla="*/ 17 h 533"/>
                  <a:gd name="T42" fmla="*/ 136 w 391"/>
                  <a:gd name="T43" fmla="*/ 0 h 533"/>
                  <a:gd name="T44" fmla="*/ 179 w 391"/>
                  <a:gd name="T45" fmla="*/ 8 h 533"/>
                  <a:gd name="T46" fmla="*/ 196 w 391"/>
                  <a:gd name="T47" fmla="*/ 17 h 533"/>
                  <a:gd name="T48" fmla="*/ 213 w 391"/>
                  <a:gd name="T49" fmla="*/ 25 h 533"/>
                  <a:gd name="T50" fmla="*/ 238 w 391"/>
                  <a:gd name="T51" fmla="*/ 33 h 533"/>
                  <a:gd name="T52" fmla="*/ 255 w 391"/>
                  <a:gd name="T53" fmla="*/ 33 h 533"/>
                  <a:gd name="T54" fmla="*/ 264 w 391"/>
                  <a:gd name="T55" fmla="*/ 50 h 533"/>
                  <a:gd name="T56" fmla="*/ 264 w 391"/>
                  <a:gd name="T57" fmla="*/ 50 h 533"/>
                  <a:gd name="T58" fmla="*/ 264 w 391"/>
                  <a:gd name="T59" fmla="*/ 76 h 533"/>
                  <a:gd name="T60" fmla="*/ 264 w 391"/>
                  <a:gd name="T61" fmla="*/ 84 h 533"/>
                  <a:gd name="T62" fmla="*/ 281 w 391"/>
                  <a:gd name="T63" fmla="*/ 101 h 533"/>
                  <a:gd name="T64" fmla="*/ 289 w 391"/>
                  <a:gd name="T65" fmla="*/ 144 h 533"/>
                  <a:gd name="T66" fmla="*/ 272 w 391"/>
                  <a:gd name="T67" fmla="*/ 178 h 533"/>
                  <a:gd name="T68" fmla="*/ 264 w 391"/>
                  <a:gd name="T69" fmla="*/ 203 h 533"/>
                  <a:gd name="T70" fmla="*/ 247 w 391"/>
                  <a:gd name="T71" fmla="*/ 220 h 533"/>
                  <a:gd name="T72" fmla="*/ 247 w 391"/>
                  <a:gd name="T73" fmla="*/ 254 h 533"/>
                  <a:gd name="T74" fmla="*/ 272 w 391"/>
                  <a:gd name="T75" fmla="*/ 262 h 533"/>
                  <a:gd name="T76" fmla="*/ 281 w 391"/>
                  <a:gd name="T77" fmla="*/ 245 h 533"/>
                  <a:gd name="T78" fmla="*/ 289 w 391"/>
                  <a:gd name="T79" fmla="*/ 228 h 533"/>
                  <a:gd name="T80" fmla="*/ 332 w 391"/>
                  <a:gd name="T81" fmla="*/ 194 h 533"/>
                  <a:gd name="T82" fmla="*/ 349 w 391"/>
                  <a:gd name="T83" fmla="*/ 203 h 533"/>
                  <a:gd name="T84" fmla="*/ 366 w 391"/>
                  <a:gd name="T85" fmla="*/ 237 h 533"/>
                  <a:gd name="T86" fmla="*/ 391 w 391"/>
                  <a:gd name="T87" fmla="*/ 330 h 533"/>
                  <a:gd name="T88" fmla="*/ 391 w 391"/>
                  <a:gd name="T89" fmla="*/ 355 h 533"/>
                  <a:gd name="T90" fmla="*/ 383 w 391"/>
                  <a:gd name="T91" fmla="*/ 372 h 533"/>
                  <a:gd name="T92" fmla="*/ 374 w 391"/>
                  <a:gd name="T93" fmla="*/ 364 h 533"/>
                  <a:gd name="T94" fmla="*/ 366 w 391"/>
                  <a:gd name="T95" fmla="*/ 381 h 533"/>
                  <a:gd name="T96" fmla="*/ 366 w 391"/>
                  <a:gd name="T97" fmla="*/ 398 h 533"/>
                  <a:gd name="T98" fmla="*/ 340 w 391"/>
                  <a:gd name="T99" fmla="*/ 423 h 533"/>
                  <a:gd name="T100" fmla="*/ 340 w 391"/>
                  <a:gd name="T101" fmla="*/ 457 h 533"/>
                  <a:gd name="T102" fmla="*/ 289 w 391"/>
                  <a:gd name="T103" fmla="*/ 508 h 533"/>
                  <a:gd name="T104" fmla="*/ 238 w 391"/>
                  <a:gd name="T105" fmla="*/ 516 h 533"/>
                  <a:gd name="T106" fmla="*/ 196 w 391"/>
                  <a:gd name="T107" fmla="*/ 516 h 533"/>
                  <a:gd name="T108" fmla="*/ 187 w 391"/>
                  <a:gd name="T109" fmla="*/ 516 h 533"/>
                  <a:gd name="T110" fmla="*/ 145 w 391"/>
                  <a:gd name="T111" fmla="*/ 516 h 533"/>
                  <a:gd name="T112" fmla="*/ 102 w 391"/>
                  <a:gd name="T113" fmla="*/ 525 h 533"/>
                  <a:gd name="T114" fmla="*/ 60 w 391"/>
                  <a:gd name="T115" fmla="*/ 525 h 533"/>
                  <a:gd name="T116" fmla="*/ 0 w 391"/>
                  <a:gd name="T117" fmla="*/ 533 h 53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91"/>
                  <a:gd name="T178" fmla="*/ 0 h 533"/>
                  <a:gd name="T179" fmla="*/ 391 w 391"/>
                  <a:gd name="T180" fmla="*/ 533 h 53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91" h="533">
                    <a:moveTo>
                      <a:pt x="0" y="533"/>
                    </a:moveTo>
                    <a:lnTo>
                      <a:pt x="17" y="516"/>
                    </a:lnTo>
                    <a:lnTo>
                      <a:pt x="26" y="483"/>
                    </a:lnTo>
                    <a:lnTo>
                      <a:pt x="34" y="466"/>
                    </a:lnTo>
                    <a:lnTo>
                      <a:pt x="43" y="440"/>
                    </a:lnTo>
                    <a:lnTo>
                      <a:pt x="43" y="398"/>
                    </a:lnTo>
                    <a:lnTo>
                      <a:pt x="34" y="355"/>
                    </a:lnTo>
                    <a:lnTo>
                      <a:pt x="17" y="305"/>
                    </a:lnTo>
                    <a:lnTo>
                      <a:pt x="0" y="288"/>
                    </a:lnTo>
                    <a:lnTo>
                      <a:pt x="9" y="271"/>
                    </a:lnTo>
                    <a:lnTo>
                      <a:pt x="17" y="271"/>
                    </a:lnTo>
                    <a:lnTo>
                      <a:pt x="9" y="271"/>
                    </a:lnTo>
                    <a:lnTo>
                      <a:pt x="9" y="262"/>
                    </a:lnTo>
                    <a:lnTo>
                      <a:pt x="9" y="245"/>
                    </a:lnTo>
                    <a:lnTo>
                      <a:pt x="0" y="237"/>
                    </a:lnTo>
                    <a:lnTo>
                      <a:pt x="9" y="220"/>
                    </a:lnTo>
                    <a:lnTo>
                      <a:pt x="17" y="194"/>
                    </a:lnTo>
                    <a:lnTo>
                      <a:pt x="17" y="169"/>
                    </a:lnTo>
                    <a:lnTo>
                      <a:pt x="17" y="152"/>
                    </a:lnTo>
                    <a:lnTo>
                      <a:pt x="26" y="144"/>
                    </a:lnTo>
                    <a:lnTo>
                      <a:pt x="34" y="135"/>
                    </a:lnTo>
                    <a:lnTo>
                      <a:pt x="26" y="127"/>
                    </a:lnTo>
                    <a:lnTo>
                      <a:pt x="34" y="127"/>
                    </a:lnTo>
                    <a:lnTo>
                      <a:pt x="51" y="110"/>
                    </a:lnTo>
                    <a:lnTo>
                      <a:pt x="68" y="84"/>
                    </a:lnTo>
                    <a:lnTo>
                      <a:pt x="68" y="110"/>
                    </a:lnTo>
                    <a:lnTo>
                      <a:pt x="68" y="135"/>
                    </a:lnTo>
                    <a:lnTo>
                      <a:pt x="85" y="135"/>
                    </a:lnTo>
                    <a:lnTo>
                      <a:pt x="85" y="118"/>
                    </a:lnTo>
                    <a:lnTo>
                      <a:pt x="94" y="101"/>
                    </a:lnTo>
                    <a:lnTo>
                      <a:pt x="85" y="76"/>
                    </a:lnTo>
                    <a:lnTo>
                      <a:pt x="85" y="67"/>
                    </a:lnTo>
                    <a:lnTo>
                      <a:pt x="94" y="59"/>
                    </a:lnTo>
                    <a:lnTo>
                      <a:pt x="111" y="50"/>
                    </a:lnTo>
                    <a:lnTo>
                      <a:pt x="119" y="50"/>
                    </a:lnTo>
                    <a:lnTo>
                      <a:pt x="128" y="50"/>
                    </a:lnTo>
                    <a:lnTo>
                      <a:pt x="111" y="42"/>
                    </a:lnTo>
                    <a:lnTo>
                      <a:pt x="102" y="25"/>
                    </a:lnTo>
                    <a:lnTo>
                      <a:pt x="111" y="17"/>
                    </a:lnTo>
                    <a:lnTo>
                      <a:pt x="119" y="17"/>
                    </a:lnTo>
                    <a:lnTo>
                      <a:pt x="119" y="8"/>
                    </a:lnTo>
                    <a:lnTo>
                      <a:pt x="136" y="0"/>
                    </a:lnTo>
                    <a:lnTo>
                      <a:pt x="162" y="8"/>
                    </a:lnTo>
                    <a:lnTo>
                      <a:pt x="179" y="8"/>
                    </a:lnTo>
                    <a:lnTo>
                      <a:pt x="187" y="8"/>
                    </a:lnTo>
                    <a:lnTo>
                      <a:pt x="196" y="17"/>
                    </a:lnTo>
                    <a:lnTo>
                      <a:pt x="196" y="25"/>
                    </a:lnTo>
                    <a:lnTo>
                      <a:pt x="213" y="25"/>
                    </a:lnTo>
                    <a:lnTo>
                      <a:pt x="230" y="33"/>
                    </a:lnTo>
                    <a:lnTo>
                      <a:pt x="238" y="33"/>
                    </a:lnTo>
                    <a:lnTo>
                      <a:pt x="247" y="42"/>
                    </a:lnTo>
                    <a:lnTo>
                      <a:pt x="255" y="33"/>
                    </a:lnTo>
                    <a:lnTo>
                      <a:pt x="255" y="42"/>
                    </a:lnTo>
                    <a:lnTo>
                      <a:pt x="264" y="50"/>
                    </a:lnTo>
                    <a:lnTo>
                      <a:pt x="272" y="67"/>
                    </a:lnTo>
                    <a:lnTo>
                      <a:pt x="264" y="76"/>
                    </a:lnTo>
                    <a:lnTo>
                      <a:pt x="264" y="84"/>
                    </a:lnTo>
                    <a:lnTo>
                      <a:pt x="272" y="93"/>
                    </a:lnTo>
                    <a:lnTo>
                      <a:pt x="281" y="101"/>
                    </a:lnTo>
                    <a:lnTo>
                      <a:pt x="289" y="118"/>
                    </a:lnTo>
                    <a:lnTo>
                      <a:pt x="289" y="144"/>
                    </a:lnTo>
                    <a:lnTo>
                      <a:pt x="289" y="169"/>
                    </a:lnTo>
                    <a:lnTo>
                      <a:pt x="272" y="178"/>
                    </a:lnTo>
                    <a:lnTo>
                      <a:pt x="272" y="186"/>
                    </a:lnTo>
                    <a:lnTo>
                      <a:pt x="264" y="203"/>
                    </a:lnTo>
                    <a:lnTo>
                      <a:pt x="255" y="211"/>
                    </a:lnTo>
                    <a:lnTo>
                      <a:pt x="247" y="220"/>
                    </a:lnTo>
                    <a:lnTo>
                      <a:pt x="238" y="228"/>
                    </a:lnTo>
                    <a:lnTo>
                      <a:pt x="247" y="254"/>
                    </a:lnTo>
                    <a:lnTo>
                      <a:pt x="264" y="262"/>
                    </a:lnTo>
                    <a:lnTo>
                      <a:pt x="272" y="262"/>
                    </a:lnTo>
                    <a:lnTo>
                      <a:pt x="281" y="245"/>
                    </a:lnTo>
                    <a:lnTo>
                      <a:pt x="289" y="245"/>
                    </a:lnTo>
                    <a:lnTo>
                      <a:pt x="289" y="228"/>
                    </a:lnTo>
                    <a:lnTo>
                      <a:pt x="298" y="211"/>
                    </a:lnTo>
                    <a:lnTo>
                      <a:pt x="332" y="194"/>
                    </a:lnTo>
                    <a:lnTo>
                      <a:pt x="340" y="194"/>
                    </a:lnTo>
                    <a:lnTo>
                      <a:pt x="349" y="203"/>
                    </a:lnTo>
                    <a:lnTo>
                      <a:pt x="366" y="228"/>
                    </a:lnTo>
                    <a:lnTo>
                      <a:pt x="366" y="237"/>
                    </a:lnTo>
                    <a:lnTo>
                      <a:pt x="383" y="305"/>
                    </a:lnTo>
                    <a:lnTo>
                      <a:pt x="391" y="330"/>
                    </a:lnTo>
                    <a:lnTo>
                      <a:pt x="391" y="338"/>
                    </a:lnTo>
                    <a:lnTo>
                      <a:pt x="391" y="355"/>
                    </a:lnTo>
                    <a:lnTo>
                      <a:pt x="391" y="372"/>
                    </a:lnTo>
                    <a:lnTo>
                      <a:pt x="383" y="372"/>
                    </a:lnTo>
                    <a:lnTo>
                      <a:pt x="374" y="364"/>
                    </a:lnTo>
                    <a:lnTo>
                      <a:pt x="366" y="372"/>
                    </a:lnTo>
                    <a:lnTo>
                      <a:pt x="366" y="381"/>
                    </a:lnTo>
                    <a:lnTo>
                      <a:pt x="357" y="398"/>
                    </a:lnTo>
                    <a:lnTo>
                      <a:pt x="366" y="398"/>
                    </a:lnTo>
                    <a:lnTo>
                      <a:pt x="357" y="415"/>
                    </a:lnTo>
                    <a:lnTo>
                      <a:pt x="340" y="423"/>
                    </a:lnTo>
                    <a:lnTo>
                      <a:pt x="340" y="449"/>
                    </a:lnTo>
                    <a:lnTo>
                      <a:pt x="340" y="457"/>
                    </a:lnTo>
                    <a:lnTo>
                      <a:pt x="315" y="499"/>
                    </a:lnTo>
                    <a:lnTo>
                      <a:pt x="289" y="508"/>
                    </a:lnTo>
                    <a:lnTo>
                      <a:pt x="281" y="508"/>
                    </a:lnTo>
                    <a:lnTo>
                      <a:pt x="238" y="516"/>
                    </a:lnTo>
                    <a:lnTo>
                      <a:pt x="230" y="516"/>
                    </a:lnTo>
                    <a:lnTo>
                      <a:pt x="196" y="516"/>
                    </a:lnTo>
                    <a:lnTo>
                      <a:pt x="187" y="516"/>
                    </a:lnTo>
                    <a:lnTo>
                      <a:pt x="153" y="516"/>
                    </a:lnTo>
                    <a:lnTo>
                      <a:pt x="145" y="516"/>
                    </a:lnTo>
                    <a:lnTo>
                      <a:pt x="111" y="525"/>
                    </a:lnTo>
                    <a:lnTo>
                      <a:pt x="102" y="525"/>
                    </a:lnTo>
                    <a:lnTo>
                      <a:pt x="77" y="525"/>
                    </a:lnTo>
                    <a:lnTo>
                      <a:pt x="60" y="525"/>
                    </a:lnTo>
                    <a:lnTo>
                      <a:pt x="26" y="533"/>
                    </a:lnTo>
                    <a:lnTo>
                      <a:pt x="0" y="533"/>
                    </a:lnTo>
                    <a:close/>
                  </a:path>
                </a:pathLst>
              </a:custGeom>
              <a:solidFill>
                <a:srgbClr val="8DA3FF"/>
              </a:solidFill>
              <a:ln w="12700">
                <a:solidFill>
                  <a:schemeClr val="tx1"/>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245" name="Oval 244"/>
            <p:cNvSpPr>
              <a:spLocks noChangeArrowheads="1"/>
            </p:cNvSpPr>
            <p:nvPr/>
          </p:nvSpPr>
          <p:spPr bwMode="auto">
            <a:xfrm>
              <a:off x="6400800" y="3021013"/>
              <a:ext cx="52388" cy="47625"/>
            </a:xfrm>
            <a:prstGeom prst="ellipse">
              <a:avLst/>
            </a:prstGeom>
            <a:solidFill>
              <a:srgbClr val="E30417"/>
            </a:solidFill>
            <a:ln w="9525">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46" name="Oval 245"/>
            <p:cNvSpPr>
              <a:spLocks noChangeArrowheads="1"/>
            </p:cNvSpPr>
            <p:nvPr/>
          </p:nvSpPr>
          <p:spPr bwMode="auto">
            <a:xfrm>
              <a:off x="1309688" y="3251200"/>
              <a:ext cx="46037" cy="57150"/>
            </a:xfrm>
            <a:prstGeom prst="ellipse">
              <a:avLst/>
            </a:prstGeom>
            <a:solidFill>
              <a:srgbClr val="E30417"/>
            </a:solidFill>
            <a:ln w="9525">
              <a:solidFill>
                <a:schemeClr val="tx1"/>
              </a:solidFill>
              <a:round/>
              <a:headEnd/>
              <a:tailEnd/>
            </a:ln>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47" name="TextBox 201"/>
            <p:cNvSpPr txBox="1">
              <a:spLocks noChangeArrowheads="1"/>
            </p:cNvSpPr>
            <p:nvPr/>
          </p:nvSpPr>
          <p:spPr bwMode="auto">
            <a:xfrm>
              <a:off x="7115785" y="3045902"/>
              <a:ext cx="1340916" cy="902811"/>
            </a:xfrm>
            <a:prstGeom prst="rect">
              <a:avLst/>
            </a:prstGeom>
            <a:solidFill>
              <a:srgbClr val="FFFF00"/>
            </a:solidFill>
            <a:ln w="9525">
              <a:noFill/>
              <a:miter lim="800000"/>
              <a:headEnd/>
              <a:tailEnd/>
            </a:ln>
          </p:spPr>
          <p:txBody>
            <a:bodyPr wrap="square" lIns="4572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200"/>
                </a:spcAft>
              </a:pPr>
              <a:r>
                <a:rPr lang="en-US" sz="1200" b="1" dirty="0"/>
                <a:t>BNL</a:t>
              </a:r>
            </a:p>
            <a:p>
              <a:pPr>
                <a:tabLst>
                  <a:tab pos="404813" algn="l"/>
                </a:tabLst>
              </a:pPr>
              <a:r>
                <a:rPr lang="en-US" sz="900" dirty="0"/>
                <a:t>Beam cooling</a:t>
              </a:r>
            </a:p>
            <a:p>
              <a:pPr>
                <a:tabLst>
                  <a:tab pos="404813" algn="l"/>
                </a:tabLst>
              </a:pPr>
              <a:r>
                <a:rPr lang="en-US" sz="900" dirty="0"/>
                <a:t>Crab Cavities</a:t>
              </a:r>
            </a:p>
            <a:p>
              <a:pPr>
                <a:tabLst>
                  <a:tab pos="404813" algn="l"/>
                </a:tabLst>
              </a:pPr>
              <a:r>
                <a:rPr lang="en-US" sz="900" dirty="0"/>
                <a:t>Beam simulations</a:t>
              </a:r>
            </a:p>
            <a:p>
              <a:pPr>
                <a:tabLst>
                  <a:tab pos="404813" algn="l"/>
                </a:tabLst>
              </a:pPr>
              <a:r>
                <a:rPr lang="en-US" sz="900" dirty="0"/>
                <a:t>Colliders</a:t>
              </a:r>
            </a:p>
            <a:p>
              <a:pPr>
                <a:tabLst>
                  <a:tab pos="404813" algn="l"/>
                </a:tabLst>
              </a:pPr>
              <a:r>
                <a:rPr lang="en-US" sz="900" dirty="0"/>
                <a:t>Polarized protons</a:t>
              </a:r>
            </a:p>
          </p:txBody>
        </p:sp>
      </p:grpSp>
      <p:pic>
        <p:nvPicPr>
          <p:cNvPr id="211" name="Picture 2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593" y="316624"/>
            <a:ext cx="23622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 name="Oval 217"/>
          <p:cNvSpPr/>
          <p:nvPr/>
        </p:nvSpPr>
        <p:spPr>
          <a:xfrm>
            <a:off x="6555159" y="4003502"/>
            <a:ext cx="80962" cy="6540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19" name="Oval 218"/>
          <p:cNvSpPr/>
          <p:nvPr/>
        </p:nvSpPr>
        <p:spPr>
          <a:xfrm>
            <a:off x="6397510" y="3311494"/>
            <a:ext cx="80962" cy="6540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20" name="Oval 219"/>
          <p:cNvSpPr/>
          <p:nvPr/>
        </p:nvSpPr>
        <p:spPr>
          <a:xfrm>
            <a:off x="5181934" y="3543100"/>
            <a:ext cx="80962" cy="6540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21" name="Oval 220"/>
          <p:cNvSpPr/>
          <p:nvPr/>
        </p:nvSpPr>
        <p:spPr>
          <a:xfrm>
            <a:off x="5118496" y="3529456"/>
            <a:ext cx="80962" cy="6540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30" name="Oval 229"/>
          <p:cNvSpPr/>
          <p:nvPr/>
        </p:nvSpPr>
        <p:spPr>
          <a:xfrm>
            <a:off x="6898942" y="3216981"/>
            <a:ext cx="80962" cy="6540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31" name="Oval 230"/>
          <p:cNvSpPr/>
          <p:nvPr/>
        </p:nvSpPr>
        <p:spPr>
          <a:xfrm>
            <a:off x="5519667" y="3364351"/>
            <a:ext cx="80962" cy="6540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34" name="Oval 233"/>
          <p:cNvSpPr/>
          <p:nvPr/>
        </p:nvSpPr>
        <p:spPr>
          <a:xfrm>
            <a:off x="1697629" y="3688816"/>
            <a:ext cx="80962" cy="6540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nvGrpSpPr>
          <p:cNvPr id="13" name="Group 12"/>
          <p:cNvGrpSpPr/>
          <p:nvPr/>
        </p:nvGrpSpPr>
        <p:grpSpPr>
          <a:xfrm>
            <a:off x="138908" y="1453893"/>
            <a:ext cx="8917102" cy="4716578"/>
            <a:chOff x="138908" y="1453893"/>
            <a:chExt cx="8917102" cy="4716578"/>
          </a:xfrm>
        </p:grpSpPr>
        <p:grpSp>
          <p:nvGrpSpPr>
            <p:cNvPr id="4" name="Group 3"/>
            <p:cNvGrpSpPr/>
            <p:nvPr/>
          </p:nvGrpSpPr>
          <p:grpSpPr>
            <a:xfrm>
              <a:off x="7078317" y="3407766"/>
              <a:ext cx="1880947" cy="1274125"/>
              <a:chOff x="7194258" y="3407766"/>
              <a:chExt cx="1780024" cy="1274125"/>
            </a:xfrm>
          </p:grpSpPr>
          <p:sp>
            <p:nvSpPr>
              <p:cNvPr id="212" name="Line Callout 1 211"/>
              <p:cNvSpPr/>
              <p:nvPr/>
            </p:nvSpPr>
            <p:spPr>
              <a:xfrm>
                <a:off x="7194258" y="3407766"/>
                <a:ext cx="1780024" cy="1274125"/>
              </a:xfrm>
              <a:prstGeom prst="borderCallout1">
                <a:avLst>
                  <a:gd name="adj1" fmla="val 43855"/>
                  <a:gd name="adj2" fmla="val -178"/>
                  <a:gd name="adj3" fmla="val 5108"/>
                  <a:gd name="adj4" fmla="val -11665"/>
                </a:avLst>
              </a:prstGeom>
              <a:solidFill>
                <a:srgbClr val="FFFF00">
                  <a:alpha val="96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15" name="TextBox 201"/>
              <p:cNvSpPr txBox="1">
                <a:spLocks noChangeArrowheads="1"/>
              </p:cNvSpPr>
              <p:nvPr/>
            </p:nvSpPr>
            <p:spPr bwMode="auto">
              <a:xfrm>
                <a:off x="7328714" y="3427579"/>
                <a:ext cx="1469527" cy="1225977"/>
              </a:xfrm>
              <a:prstGeom prst="rect">
                <a:avLst/>
              </a:prstGeom>
              <a:solidFill>
                <a:srgbClr val="FFFF00"/>
              </a:solidFill>
              <a:ln w="9525">
                <a:noFill/>
                <a:miter lim="800000"/>
                <a:headEnd/>
                <a:tailEnd/>
              </a:ln>
            </p:spPr>
            <p:txBody>
              <a:bodyPr wrap="square" lIns="4572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200"/>
                  </a:spcAft>
                </a:pPr>
                <a:r>
                  <a:rPr lang="en-US" sz="1200" b="1" dirty="0"/>
                  <a:t>BNL (RHIC)</a:t>
                </a:r>
              </a:p>
              <a:p>
                <a:pPr>
                  <a:tabLst>
                    <a:tab pos="404813" algn="l"/>
                  </a:tabLst>
                </a:pPr>
                <a:r>
                  <a:rPr lang="en-US" sz="1100" dirty="0"/>
                  <a:t>   Beam cooling</a:t>
                </a:r>
              </a:p>
              <a:p>
                <a:pPr>
                  <a:tabLst>
                    <a:tab pos="404813" algn="l"/>
                  </a:tabLst>
                </a:pPr>
                <a:r>
                  <a:rPr lang="en-US" sz="1100" dirty="0"/>
                  <a:t>   Crab Cavity design</a:t>
                </a:r>
              </a:p>
              <a:p>
                <a:pPr>
                  <a:tabLst>
                    <a:tab pos="404813" algn="l"/>
                  </a:tabLst>
                </a:pPr>
                <a:r>
                  <a:rPr lang="en-US" sz="1100" dirty="0"/>
                  <a:t>   Beam simulations</a:t>
                </a:r>
              </a:p>
              <a:p>
                <a:pPr>
                  <a:tabLst>
                    <a:tab pos="404813" algn="l"/>
                  </a:tabLst>
                </a:pPr>
                <a:r>
                  <a:rPr lang="en-US" sz="1100" dirty="0"/>
                  <a:t>   Colliders</a:t>
                </a:r>
              </a:p>
              <a:p>
                <a:pPr>
                  <a:tabLst>
                    <a:tab pos="404813" algn="l"/>
                  </a:tabLst>
                </a:pPr>
                <a:r>
                  <a:rPr lang="en-US" sz="1100" dirty="0"/>
                  <a:t>   Polarized ion sources</a:t>
                </a:r>
              </a:p>
              <a:p>
                <a:pPr>
                  <a:tabLst>
                    <a:tab pos="404813" algn="l"/>
                  </a:tabLst>
                </a:pPr>
                <a:r>
                  <a:rPr lang="en-US" sz="1100" dirty="0"/>
                  <a:t>   SC magnet design</a:t>
                </a:r>
              </a:p>
            </p:txBody>
          </p:sp>
        </p:grpSp>
        <p:grpSp>
          <p:nvGrpSpPr>
            <p:cNvPr id="5" name="Group 4"/>
            <p:cNvGrpSpPr/>
            <p:nvPr/>
          </p:nvGrpSpPr>
          <p:grpSpPr>
            <a:xfrm>
              <a:off x="7096118" y="4908587"/>
              <a:ext cx="1959892" cy="1261884"/>
              <a:chOff x="7096118" y="4908587"/>
              <a:chExt cx="1959892" cy="1261884"/>
            </a:xfrm>
          </p:grpSpPr>
          <p:sp>
            <p:nvSpPr>
              <p:cNvPr id="216" name="Line Callout 1 215"/>
              <p:cNvSpPr/>
              <p:nvPr/>
            </p:nvSpPr>
            <p:spPr>
              <a:xfrm>
                <a:off x="7096118" y="4917170"/>
                <a:ext cx="1845660" cy="1167020"/>
              </a:xfrm>
              <a:prstGeom prst="borderCallout1">
                <a:avLst>
                  <a:gd name="adj1" fmla="val 33504"/>
                  <a:gd name="adj2" fmla="val -576"/>
                  <a:gd name="adj3" fmla="val -72202"/>
                  <a:gd name="adj4" fmla="val -27739"/>
                </a:avLst>
              </a:prstGeom>
              <a:solidFill>
                <a:srgbClr val="FFFF00">
                  <a:alpha val="96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17" name="TextBox 242"/>
              <p:cNvSpPr txBox="1"/>
              <p:nvPr/>
            </p:nvSpPr>
            <p:spPr>
              <a:xfrm>
                <a:off x="7148520" y="4908587"/>
                <a:ext cx="1907490"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404813" algn="l"/>
                  </a:tabLst>
                </a:pPr>
                <a:r>
                  <a:rPr lang="en-US" sz="1200" b="1" dirty="0"/>
                  <a:t>TJNAF</a:t>
                </a:r>
              </a:p>
              <a:p>
                <a:pPr>
                  <a:tabLst>
                    <a:tab pos="404813" algn="l"/>
                  </a:tabLst>
                </a:pPr>
                <a:r>
                  <a:rPr lang="en-US" sz="1100" dirty="0"/>
                  <a:t>   SRF technology </a:t>
                </a:r>
              </a:p>
              <a:p>
                <a:pPr>
                  <a:tabLst>
                    <a:tab pos="404813" algn="l"/>
                  </a:tabLst>
                </a:pPr>
                <a:r>
                  <a:rPr lang="en-US" sz="1100" dirty="0"/>
                  <a:t>   ERL</a:t>
                </a:r>
              </a:p>
              <a:p>
                <a:pPr>
                  <a:tabLst>
                    <a:tab pos="404813" algn="l"/>
                  </a:tabLst>
                </a:pPr>
                <a:r>
                  <a:rPr lang="en-US" sz="1100" dirty="0"/>
                  <a:t>   Polarized electron sources</a:t>
                </a:r>
              </a:p>
              <a:p>
                <a:pPr>
                  <a:tabLst>
                    <a:tab pos="404813" algn="l"/>
                  </a:tabLst>
                </a:pPr>
                <a:r>
                  <a:rPr lang="en-US" sz="1100" dirty="0"/>
                  <a:t>   Beam simulations</a:t>
                </a:r>
              </a:p>
              <a:p>
                <a:pPr>
                  <a:tabLst>
                    <a:tab pos="404813" algn="l"/>
                  </a:tabLst>
                </a:pPr>
                <a:r>
                  <a:rPr lang="en-US" sz="1100" dirty="0"/>
                  <a:t>   SC magnet design</a:t>
                </a:r>
              </a:p>
              <a:p>
                <a:pPr>
                  <a:tabLst>
                    <a:tab pos="404813" algn="l"/>
                  </a:tabLst>
                </a:pPr>
                <a:endParaRPr lang="en-US" sz="900" dirty="0"/>
              </a:p>
            </p:txBody>
          </p:sp>
        </p:grpSp>
        <p:grpSp>
          <p:nvGrpSpPr>
            <p:cNvPr id="8" name="Group 7"/>
            <p:cNvGrpSpPr/>
            <p:nvPr/>
          </p:nvGrpSpPr>
          <p:grpSpPr>
            <a:xfrm>
              <a:off x="4373036" y="1947060"/>
              <a:ext cx="1389058" cy="717715"/>
              <a:chOff x="4373036" y="1947060"/>
              <a:chExt cx="1389058" cy="717715"/>
            </a:xfrm>
          </p:grpSpPr>
          <p:sp>
            <p:nvSpPr>
              <p:cNvPr id="222" name="Line Callout 1 221"/>
              <p:cNvSpPr/>
              <p:nvPr/>
            </p:nvSpPr>
            <p:spPr>
              <a:xfrm>
                <a:off x="4373036" y="1947060"/>
                <a:ext cx="1389058" cy="570888"/>
              </a:xfrm>
              <a:prstGeom prst="borderCallout1">
                <a:avLst>
                  <a:gd name="adj1" fmla="val 98965"/>
                  <a:gd name="adj2" fmla="val 41378"/>
                  <a:gd name="adj3" fmla="val 280261"/>
                  <a:gd name="adj4" fmla="val 60135"/>
                </a:avLst>
              </a:prstGeom>
              <a:solidFill>
                <a:srgbClr val="FFFF00">
                  <a:alpha val="96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23" name="TextBox 200"/>
              <p:cNvSpPr txBox="1">
                <a:spLocks noChangeArrowheads="1"/>
              </p:cNvSpPr>
              <p:nvPr/>
            </p:nvSpPr>
            <p:spPr bwMode="auto">
              <a:xfrm>
                <a:off x="4387205" y="1977407"/>
                <a:ext cx="1332336" cy="687368"/>
              </a:xfrm>
              <a:prstGeom prst="rect">
                <a:avLst/>
              </a:prstGeom>
              <a:noFill/>
              <a:ln w="9525">
                <a:noFill/>
                <a:miter lim="800000"/>
                <a:headEnd/>
                <a:tailEnd/>
              </a:ln>
            </p:spPr>
            <p:txBody>
              <a:bodyPr wrap="square" lIns="4572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200"/>
                  </a:spcAft>
                </a:pPr>
                <a:r>
                  <a:rPr lang="en-US" sz="1200" b="1" dirty="0"/>
                  <a:t>ANL </a:t>
                </a:r>
              </a:p>
              <a:p>
                <a:pPr>
                  <a:tabLst>
                    <a:tab pos="404813" algn="l"/>
                  </a:tabLst>
                </a:pPr>
                <a:r>
                  <a:rPr lang="en-US" sz="1100" dirty="0"/>
                  <a:t>   Beam  simulation</a:t>
                </a:r>
              </a:p>
              <a:p>
                <a:pPr>
                  <a:tabLst>
                    <a:tab pos="404813" algn="l"/>
                  </a:tabLst>
                </a:pPr>
                <a:r>
                  <a:rPr lang="en-US" sz="1100" dirty="0"/>
                  <a:t>    SRF technology</a:t>
                </a:r>
              </a:p>
              <a:p>
                <a:pPr>
                  <a:tabLst>
                    <a:tab pos="404813" algn="l"/>
                  </a:tabLst>
                </a:pPr>
                <a:endParaRPr lang="en-US" sz="900" dirty="0"/>
              </a:p>
            </p:txBody>
          </p:sp>
        </p:grpSp>
        <p:grpSp>
          <p:nvGrpSpPr>
            <p:cNvPr id="7" name="Group 6"/>
            <p:cNvGrpSpPr/>
            <p:nvPr/>
          </p:nvGrpSpPr>
          <p:grpSpPr>
            <a:xfrm>
              <a:off x="5859650" y="1758981"/>
              <a:ext cx="1676165" cy="737061"/>
              <a:chOff x="5859650" y="1758981"/>
              <a:chExt cx="1676165" cy="737061"/>
            </a:xfrm>
          </p:grpSpPr>
          <p:sp>
            <p:nvSpPr>
              <p:cNvPr id="226" name="Line Callout 1 225"/>
              <p:cNvSpPr/>
              <p:nvPr/>
            </p:nvSpPr>
            <p:spPr>
              <a:xfrm>
                <a:off x="5881589" y="1758981"/>
                <a:ext cx="1417743" cy="733990"/>
              </a:xfrm>
              <a:prstGeom prst="borderCallout1">
                <a:avLst>
                  <a:gd name="adj1" fmla="val 102781"/>
                  <a:gd name="adj2" fmla="val 70572"/>
                  <a:gd name="adj3" fmla="val 220541"/>
                  <a:gd name="adj4" fmla="val -21888"/>
                </a:avLst>
              </a:prstGeom>
              <a:solidFill>
                <a:srgbClr val="FFFF00">
                  <a:alpha val="96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27" name="TextBox 207"/>
              <p:cNvSpPr txBox="1">
                <a:spLocks noChangeArrowheads="1"/>
              </p:cNvSpPr>
              <p:nvPr/>
            </p:nvSpPr>
            <p:spPr bwMode="auto">
              <a:xfrm>
                <a:off x="5859650" y="1777897"/>
                <a:ext cx="1676165" cy="718145"/>
              </a:xfrm>
              <a:prstGeom prst="rect">
                <a:avLst/>
              </a:prstGeom>
              <a:noFill/>
              <a:ln w="9525">
                <a:noFill/>
                <a:miter lim="800000"/>
                <a:headEnd/>
                <a:tailEnd/>
              </a:ln>
            </p:spPr>
            <p:txBody>
              <a:bodyPr wrap="square" lIns="4572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200"/>
                  </a:spcAft>
                </a:pPr>
                <a:r>
                  <a:rPr lang="en-US" sz="1200" b="1" dirty="0"/>
                  <a:t>Michigan  State Univ.</a:t>
                </a:r>
              </a:p>
              <a:p>
                <a:pPr>
                  <a:tabLst>
                    <a:tab pos="404813" algn="l"/>
                  </a:tabLst>
                </a:pPr>
                <a:r>
                  <a:rPr lang="en-US" sz="1100" b="1" dirty="0"/>
                  <a:t>(FRIB)</a:t>
                </a:r>
              </a:p>
              <a:p>
                <a:pPr>
                  <a:tabLst>
                    <a:tab pos="404813" algn="l"/>
                  </a:tabLst>
                </a:pPr>
                <a:r>
                  <a:rPr lang="en-US" sz="1100" dirty="0"/>
                  <a:t>   SRF technology</a:t>
                </a:r>
              </a:p>
              <a:p>
                <a:pPr>
                  <a:tabLst>
                    <a:tab pos="404813" algn="l"/>
                  </a:tabLst>
                </a:pPr>
                <a:r>
                  <a:rPr lang="en-US" sz="1100" dirty="0"/>
                  <a:t>   Ion sources</a:t>
                </a:r>
              </a:p>
            </p:txBody>
          </p:sp>
        </p:grpSp>
        <p:grpSp>
          <p:nvGrpSpPr>
            <p:cNvPr id="6" name="Group 5"/>
            <p:cNvGrpSpPr/>
            <p:nvPr/>
          </p:nvGrpSpPr>
          <p:grpSpPr>
            <a:xfrm>
              <a:off x="7451001" y="1758982"/>
              <a:ext cx="1561194" cy="738106"/>
              <a:chOff x="7451001" y="1758981"/>
              <a:chExt cx="1561194" cy="634552"/>
            </a:xfrm>
          </p:grpSpPr>
          <p:sp>
            <p:nvSpPr>
              <p:cNvPr id="228" name="Line Callout 1 227"/>
              <p:cNvSpPr/>
              <p:nvPr/>
            </p:nvSpPr>
            <p:spPr>
              <a:xfrm>
                <a:off x="7459684" y="1758981"/>
                <a:ext cx="1499579" cy="622544"/>
              </a:xfrm>
              <a:prstGeom prst="borderCallout1">
                <a:avLst>
                  <a:gd name="adj1" fmla="val 46444"/>
                  <a:gd name="adj2" fmla="val 301"/>
                  <a:gd name="adj3" fmla="val 198119"/>
                  <a:gd name="adj4" fmla="val -34296"/>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29" name="TextBox 202"/>
              <p:cNvSpPr txBox="1">
                <a:spLocks noChangeArrowheads="1"/>
              </p:cNvSpPr>
              <p:nvPr/>
            </p:nvSpPr>
            <p:spPr bwMode="auto">
              <a:xfrm>
                <a:off x="7451001" y="1776141"/>
                <a:ext cx="1561194" cy="617392"/>
              </a:xfrm>
              <a:prstGeom prst="rect">
                <a:avLst/>
              </a:prstGeom>
              <a:noFill/>
              <a:ln w="9525">
                <a:noFill/>
                <a:miter lim="800000"/>
                <a:headEnd/>
                <a:tailEnd/>
              </a:ln>
            </p:spPr>
            <p:txBody>
              <a:bodyPr wrap="square" lIns="4572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200"/>
                  </a:spcAft>
                </a:pPr>
                <a:r>
                  <a:rPr lang="en-US" sz="1200" b="1" dirty="0"/>
                  <a:t>MIT</a:t>
                </a:r>
              </a:p>
              <a:p>
                <a:r>
                  <a:rPr lang="en-US" sz="900" dirty="0"/>
                  <a:t>   </a:t>
                </a:r>
                <a:r>
                  <a:rPr lang="en-US" sz="1100" dirty="0"/>
                  <a:t>High current polarized</a:t>
                </a:r>
              </a:p>
              <a:p>
                <a:r>
                  <a:rPr lang="en-US" sz="1100" dirty="0"/>
                  <a:t>   electron sources</a:t>
                </a:r>
              </a:p>
              <a:p>
                <a:r>
                  <a:rPr lang="en-US" sz="1100" dirty="0"/>
                  <a:t>   Polarized </a:t>
                </a:r>
                <a:r>
                  <a:rPr lang="en-US" sz="1100" baseline="30000" dirty="0"/>
                  <a:t>3</a:t>
                </a:r>
                <a:r>
                  <a:rPr lang="en-US" sz="1100" dirty="0"/>
                  <a:t>He target</a:t>
                </a:r>
              </a:p>
            </p:txBody>
          </p:sp>
        </p:grpSp>
        <p:grpSp>
          <p:nvGrpSpPr>
            <p:cNvPr id="411" name="Group 410"/>
            <p:cNvGrpSpPr/>
            <p:nvPr/>
          </p:nvGrpSpPr>
          <p:grpSpPr>
            <a:xfrm>
              <a:off x="138908" y="1453893"/>
              <a:ext cx="1487133" cy="471092"/>
              <a:chOff x="98678" y="1754530"/>
              <a:chExt cx="1487133" cy="471092"/>
            </a:xfrm>
          </p:grpSpPr>
          <p:sp>
            <p:nvSpPr>
              <p:cNvPr id="235" name="Line Callout 1 234"/>
              <p:cNvSpPr/>
              <p:nvPr/>
            </p:nvSpPr>
            <p:spPr>
              <a:xfrm>
                <a:off x="98678" y="1754530"/>
                <a:ext cx="1384990" cy="471092"/>
              </a:xfrm>
              <a:prstGeom prst="borderCallout1">
                <a:avLst>
                  <a:gd name="adj1" fmla="val 63356"/>
                  <a:gd name="adj2" fmla="val 100890"/>
                  <a:gd name="adj3" fmla="val 486679"/>
                  <a:gd name="adj4" fmla="val 115956"/>
                </a:avLst>
              </a:prstGeom>
              <a:solidFill>
                <a:srgbClr val="FFFF00">
                  <a:alpha val="96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sp>
            <p:nvSpPr>
              <p:cNvPr id="236" name="TextBox 205"/>
              <p:cNvSpPr txBox="1">
                <a:spLocks noChangeArrowheads="1"/>
              </p:cNvSpPr>
              <p:nvPr/>
            </p:nvSpPr>
            <p:spPr bwMode="auto">
              <a:xfrm>
                <a:off x="121578" y="1800985"/>
                <a:ext cx="1464233" cy="379591"/>
              </a:xfrm>
              <a:prstGeom prst="rect">
                <a:avLst/>
              </a:prstGeom>
              <a:noFill/>
              <a:ln w="9525">
                <a:noFill/>
                <a:miter lim="800000"/>
                <a:headEnd/>
                <a:tailEnd/>
              </a:ln>
            </p:spPr>
            <p:txBody>
              <a:bodyPr wrap="square" lIns="3429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50"/>
                  </a:spcAft>
                </a:pPr>
                <a:r>
                  <a:rPr lang="en-US" sz="1200" b="1" dirty="0"/>
                  <a:t>LBNL</a:t>
                </a:r>
              </a:p>
              <a:p>
                <a:pPr>
                  <a:tabLst>
                    <a:tab pos="303610" algn="l"/>
                  </a:tabLst>
                </a:pPr>
                <a:r>
                  <a:rPr lang="en-US" sz="1100" dirty="0"/>
                  <a:t>   Next Gen. ion source</a:t>
                </a:r>
              </a:p>
            </p:txBody>
          </p:sp>
        </p:grpSp>
      </p:grpSp>
      <p:sp>
        <p:nvSpPr>
          <p:cNvPr id="237" name="Oval 236"/>
          <p:cNvSpPr/>
          <p:nvPr/>
        </p:nvSpPr>
        <p:spPr>
          <a:xfrm>
            <a:off x="1622010" y="3855181"/>
            <a:ext cx="80962" cy="6540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nvGrpSpPr>
          <p:cNvPr id="12" name="Group 11"/>
          <p:cNvGrpSpPr/>
          <p:nvPr/>
        </p:nvGrpSpPr>
        <p:grpSpPr>
          <a:xfrm>
            <a:off x="91710" y="1939597"/>
            <a:ext cx="8867554" cy="4444072"/>
            <a:chOff x="91710" y="1939597"/>
            <a:chExt cx="8867554" cy="4444072"/>
          </a:xfrm>
        </p:grpSpPr>
        <p:grpSp>
          <p:nvGrpSpPr>
            <p:cNvPr id="3" name="Group 2"/>
            <p:cNvGrpSpPr/>
            <p:nvPr/>
          </p:nvGrpSpPr>
          <p:grpSpPr>
            <a:xfrm>
              <a:off x="7410519" y="2553102"/>
              <a:ext cx="1548745" cy="622544"/>
              <a:chOff x="7410519" y="2553102"/>
              <a:chExt cx="1548745" cy="622544"/>
            </a:xfrm>
          </p:grpSpPr>
          <p:sp>
            <p:nvSpPr>
              <p:cNvPr id="213" name="Line Callout 1 212"/>
              <p:cNvSpPr/>
              <p:nvPr/>
            </p:nvSpPr>
            <p:spPr>
              <a:xfrm>
                <a:off x="7410519" y="2553102"/>
                <a:ext cx="1548745" cy="622544"/>
              </a:xfrm>
              <a:prstGeom prst="borderCallout1">
                <a:avLst>
                  <a:gd name="adj1" fmla="val 46444"/>
                  <a:gd name="adj2" fmla="val 301"/>
                  <a:gd name="adj3" fmla="val 122076"/>
                  <a:gd name="adj4" fmla="val -62090"/>
                </a:avLst>
              </a:prstGeom>
              <a:solidFill>
                <a:schemeClr val="accent2">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14" name="TextBox 202"/>
              <p:cNvSpPr txBox="1">
                <a:spLocks noChangeArrowheads="1"/>
              </p:cNvSpPr>
              <p:nvPr/>
            </p:nvSpPr>
            <p:spPr bwMode="auto">
              <a:xfrm>
                <a:off x="7427256" y="2556795"/>
                <a:ext cx="1453134" cy="548868"/>
              </a:xfrm>
              <a:prstGeom prst="rect">
                <a:avLst/>
              </a:prstGeom>
              <a:noFill/>
              <a:ln w="9525">
                <a:noFill/>
                <a:miter lim="800000"/>
                <a:headEnd/>
                <a:tailEnd/>
              </a:ln>
            </p:spPr>
            <p:txBody>
              <a:bodyPr wrap="square" lIns="4572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200"/>
                  </a:spcAft>
                </a:pPr>
                <a:r>
                  <a:rPr lang="en-US" sz="1200" b="1" dirty="0"/>
                  <a:t>Cornell University</a:t>
                </a:r>
              </a:p>
              <a:p>
                <a:r>
                  <a:rPr lang="en-US" sz="1100" dirty="0"/>
                  <a:t>   High current e. sources</a:t>
                </a:r>
              </a:p>
              <a:p>
                <a:r>
                  <a:rPr lang="en-US" sz="1100" dirty="0"/>
                  <a:t>    SRF technology</a:t>
                </a:r>
              </a:p>
            </p:txBody>
          </p:sp>
        </p:grpSp>
        <p:grpSp>
          <p:nvGrpSpPr>
            <p:cNvPr id="9" name="Group 8"/>
            <p:cNvGrpSpPr/>
            <p:nvPr/>
          </p:nvGrpSpPr>
          <p:grpSpPr>
            <a:xfrm>
              <a:off x="2916767" y="1941589"/>
              <a:ext cx="1400104" cy="609518"/>
              <a:chOff x="2916767" y="1982778"/>
              <a:chExt cx="1400104" cy="609518"/>
            </a:xfrm>
          </p:grpSpPr>
          <p:sp>
            <p:nvSpPr>
              <p:cNvPr id="224" name="Line Callout 1 223"/>
              <p:cNvSpPr/>
              <p:nvPr/>
            </p:nvSpPr>
            <p:spPr>
              <a:xfrm>
                <a:off x="2916767" y="1982778"/>
                <a:ext cx="1389058" cy="560500"/>
              </a:xfrm>
              <a:prstGeom prst="borderCallout1">
                <a:avLst>
                  <a:gd name="adj1" fmla="val 102781"/>
                  <a:gd name="adj2" fmla="val 70572"/>
                  <a:gd name="adj3" fmla="val 283201"/>
                  <a:gd name="adj4" fmla="val 163680"/>
                </a:avLst>
              </a:prstGeom>
              <a:solidFill>
                <a:schemeClr val="accent2">
                  <a:lumMod val="40000"/>
                  <a:lumOff val="60000"/>
                  <a:alpha val="96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25" name="TextBox 200"/>
              <p:cNvSpPr txBox="1">
                <a:spLocks noChangeArrowheads="1"/>
              </p:cNvSpPr>
              <p:nvPr/>
            </p:nvSpPr>
            <p:spPr bwMode="auto">
              <a:xfrm>
                <a:off x="2984535" y="2043428"/>
                <a:ext cx="1332336" cy="548868"/>
              </a:xfrm>
              <a:prstGeom prst="rect">
                <a:avLst/>
              </a:prstGeom>
              <a:noFill/>
              <a:ln w="9525">
                <a:noFill/>
                <a:miter lim="800000"/>
                <a:headEnd/>
                <a:tailEnd/>
              </a:ln>
            </p:spPr>
            <p:txBody>
              <a:bodyPr wrap="square" lIns="4572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200"/>
                  </a:spcAft>
                </a:pPr>
                <a:r>
                  <a:rPr lang="en-US" sz="1200" b="1" dirty="0"/>
                  <a:t>FNAL </a:t>
                </a:r>
              </a:p>
              <a:p>
                <a:pPr>
                  <a:tabLst>
                    <a:tab pos="404813" algn="l"/>
                  </a:tabLst>
                </a:pPr>
                <a:r>
                  <a:rPr lang="en-US" sz="1100" dirty="0"/>
                  <a:t>   Beam Cooling</a:t>
                </a:r>
              </a:p>
              <a:p>
                <a:pPr>
                  <a:tabLst>
                    <a:tab pos="404813" algn="l"/>
                  </a:tabLst>
                </a:pPr>
                <a:r>
                  <a:rPr lang="en-US" sz="1100" dirty="0"/>
                  <a:t>       </a:t>
                </a:r>
              </a:p>
            </p:txBody>
          </p:sp>
        </p:grpSp>
        <p:grpSp>
          <p:nvGrpSpPr>
            <p:cNvPr id="10" name="Group 9"/>
            <p:cNvGrpSpPr/>
            <p:nvPr/>
          </p:nvGrpSpPr>
          <p:grpSpPr>
            <a:xfrm>
              <a:off x="4455371" y="5489250"/>
              <a:ext cx="1979807" cy="525087"/>
              <a:chOff x="4455371" y="5489250"/>
              <a:chExt cx="1979807" cy="525087"/>
            </a:xfrm>
          </p:grpSpPr>
          <p:sp>
            <p:nvSpPr>
              <p:cNvPr id="232" name="Line Callout 1 231"/>
              <p:cNvSpPr/>
              <p:nvPr/>
            </p:nvSpPr>
            <p:spPr>
              <a:xfrm>
                <a:off x="4455371" y="5489250"/>
                <a:ext cx="1714801" cy="525087"/>
              </a:xfrm>
              <a:prstGeom prst="borderCallout1">
                <a:avLst>
                  <a:gd name="adj1" fmla="val -4046"/>
                  <a:gd name="adj2" fmla="val 59539"/>
                  <a:gd name="adj3" fmla="val -266810"/>
                  <a:gd name="adj4" fmla="val 121750"/>
                </a:avLst>
              </a:prstGeom>
              <a:solidFill>
                <a:schemeClr val="accent2">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33" name="TextBox 202"/>
              <p:cNvSpPr txBox="1">
                <a:spLocks noChangeArrowheads="1"/>
              </p:cNvSpPr>
              <p:nvPr/>
            </p:nvSpPr>
            <p:spPr bwMode="auto">
              <a:xfrm>
                <a:off x="4534498" y="5573404"/>
                <a:ext cx="1900680" cy="379591"/>
              </a:xfrm>
              <a:prstGeom prst="rect">
                <a:avLst/>
              </a:prstGeom>
              <a:noFill/>
              <a:ln w="9525">
                <a:noFill/>
                <a:miter lim="800000"/>
                <a:headEnd/>
                <a:tailEnd/>
              </a:ln>
            </p:spPr>
            <p:txBody>
              <a:bodyPr wrap="square" lIns="4572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200"/>
                  </a:spcAft>
                </a:pPr>
                <a:r>
                  <a:rPr lang="en-US" sz="1200" b="1" dirty="0"/>
                  <a:t>Old Dominion University</a:t>
                </a:r>
              </a:p>
              <a:p>
                <a:r>
                  <a:rPr lang="en-US" sz="1100" dirty="0"/>
                  <a:t>   Crab cavity design</a:t>
                </a:r>
              </a:p>
            </p:txBody>
          </p:sp>
        </p:grpSp>
        <p:grpSp>
          <p:nvGrpSpPr>
            <p:cNvPr id="238" name="Group 237"/>
            <p:cNvGrpSpPr/>
            <p:nvPr/>
          </p:nvGrpSpPr>
          <p:grpSpPr>
            <a:xfrm>
              <a:off x="125518" y="4084852"/>
              <a:ext cx="1419171" cy="620627"/>
              <a:chOff x="237779" y="3729372"/>
              <a:chExt cx="1419171" cy="620627"/>
            </a:xfrm>
          </p:grpSpPr>
          <p:sp>
            <p:nvSpPr>
              <p:cNvPr id="241" name="Line Callout 1 240"/>
              <p:cNvSpPr/>
              <p:nvPr/>
            </p:nvSpPr>
            <p:spPr>
              <a:xfrm>
                <a:off x="237779" y="3729372"/>
                <a:ext cx="1419171" cy="620627"/>
              </a:xfrm>
              <a:prstGeom prst="borderCallout1">
                <a:avLst>
                  <a:gd name="adj1" fmla="val 41110"/>
                  <a:gd name="adj2" fmla="val 98662"/>
                  <a:gd name="adj3" fmla="val -31702"/>
                  <a:gd name="adj4" fmla="val 108249"/>
                </a:avLst>
              </a:prstGeom>
              <a:solidFill>
                <a:schemeClr val="accent2">
                  <a:lumMod val="40000"/>
                  <a:lumOff val="60000"/>
                  <a:alpha val="96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sp>
            <p:nvSpPr>
              <p:cNvPr id="242" name="TextBox 205"/>
              <p:cNvSpPr txBox="1">
                <a:spLocks noChangeArrowheads="1"/>
              </p:cNvSpPr>
              <p:nvPr/>
            </p:nvSpPr>
            <p:spPr bwMode="auto">
              <a:xfrm>
                <a:off x="366846" y="3771048"/>
                <a:ext cx="1223595" cy="548868"/>
              </a:xfrm>
              <a:prstGeom prst="rect">
                <a:avLst/>
              </a:prstGeom>
              <a:noFill/>
              <a:ln w="9525">
                <a:noFill/>
                <a:miter lim="800000"/>
                <a:headEnd/>
                <a:tailEnd/>
              </a:ln>
            </p:spPr>
            <p:txBody>
              <a:bodyPr wrap="square" lIns="3429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50"/>
                  </a:spcAft>
                </a:pPr>
                <a:r>
                  <a:rPr lang="en-US" sz="1200" b="1" dirty="0"/>
                  <a:t>SLAC</a:t>
                </a:r>
                <a:endParaRPr lang="en-US" sz="1100" dirty="0"/>
              </a:p>
              <a:p>
                <a:pPr>
                  <a:tabLst>
                    <a:tab pos="303610" algn="l"/>
                  </a:tabLst>
                </a:pPr>
                <a:r>
                  <a:rPr lang="en-US" sz="1100" dirty="0"/>
                  <a:t>   Beam simulation</a:t>
                </a:r>
              </a:p>
              <a:p>
                <a:pPr>
                  <a:tabLst>
                    <a:tab pos="303610" algn="l"/>
                  </a:tabLst>
                </a:pPr>
                <a:r>
                  <a:rPr lang="en-US" sz="1100" dirty="0"/>
                  <a:t>     </a:t>
                </a:r>
              </a:p>
            </p:txBody>
          </p:sp>
        </p:grpSp>
        <p:grpSp>
          <p:nvGrpSpPr>
            <p:cNvPr id="11" name="Group 10"/>
            <p:cNvGrpSpPr/>
            <p:nvPr/>
          </p:nvGrpSpPr>
          <p:grpSpPr>
            <a:xfrm>
              <a:off x="2350813" y="5498939"/>
              <a:ext cx="1919175" cy="644786"/>
              <a:chOff x="2350813" y="5498939"/>
              <a:chExt cx="1919175" cy="644786"/>
            </a:xfrm>
          </p:grpSpPr>
          <p:sp>
            <p:nvSpPr>
              <p:cNvPr id="239" name="Line Callout 1 238"/>
              <p:cNvSpPr/>
              <p:nvPr/>
            </p:nvSpPr>
            <p:spPr>
              <a:xfrm>
                <a:off x="2350813" y="5498939"/>
                <a:ext cx="1714801" cy="515398"/>
              </a:xfrm>
              <a:prstGeom prst="borderCallout1">
                <a:avLst>
                  <a:gd name="adj1" fmla="val -4046"/>
                  <a:gd name="adj2" fmla="val 59539"/>
                  <a:gd name="adj3" fmla="val -376854"/>
                  <a:gd name="adj4" fmla="val 163990"/>
                </a:avLst>
              </a:prstGeom>
              <a:solidFill>
                <a:schemeClr val="accent2">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40" name="TextBox 202"/>
              <p:cNvSpPr txBox="1">
                <a:spLocks noChangeArrowheads="1"/>
              </p:cNvSpPr>
              <p:nvPr/>
            </p:nvSpPr>
            <p:spPr bwMode="auto">
              <a:xfrm>
                <a:off x="2369308" y="5594857"/>
                <a:ext cx="1900680" cy="548868"/>
              </a:xfrm>
              <a:prstGeom prst="rect">
                <a:avLst/>
              </a:prstGeom>
              <a:noFill/>
              <a:ln w="9525">
                <a:noFill/>
                <a:miter lim="800000"/>
                <a:headEnd/>
                <a:tailEnd/>
              </a:ln>
            </p:spPr>
            <p:txBody>
              <a:bodyPr wrap="square" lIns="4572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200"/>
                  </a:spcAft>
                </a:pPr>
                <a:r>
                  <a:rPr lang="en-US" sz="1200" b="1" dirty="0"/>
                  <a:t>Northern IL University</a:t>
                </a:r>
              </a:p>
              <a:p>
                <a:r>
                  <a:rPr lang="en-US" sz="1100" dirty="0"/>
                  <a:t>   Beam simulation</a:t>
                </a:r>
              </a:p>
              <a:p>
                <a:endParaRPr lang="en-US" sz="1100" dirty="0"/>
              </a:p>
            </p:txBody>
          </p:sp>
        </p:grpSp>
        <p:grpSp>
          <p:nvGrpSpPr>
            <p:cNvPr id="412" name="Group 411"/>
            <p:cNvGrpSpPr/>
            <p:nvPr/>
          </p:nvGrpSpPr>
          <p:grpSpPr>
            <a:xfrm>
              <a:off x="130775" y="1939597"/>
              <a:ext cx="1526298" cy="463045"/>
              <a:chOff x="41114" y="2300546"/>
              <a:chExt cx="1526298" cy="463045"/>
            </a:xfrm>
          </p:grpSpPr>
          <p:sp>
            <p:nvSpPr>
              <p:cNvPr id="413" name="Line Callout 1 412"/>
              <p:cNvSpPr/>
              <p:nvPr/>
            </p:nvSpPr>
            <p:spPr>
              <a:xfrm>
                <a:off x="41114" y="2300546"/>
                <a:ext cx="1384990" cy="463045"/>
              </a:xfrm>
              <a:prstGeom prst="borderCallout1">
                <a:avLst>
                  <a:gd name="adj1" fmla="val 63356"/>
                  <a:gd name="adj2" fmla="val 100890"/>
                  <a:gd name="adj3" fmla="val 375305"/>
                  <a:gd name="adj4" fmla="val 115274"/>
                </a:avLst>
              </a:prstGeom>
              <a:solidFill>
                <a:schemeClr val="accent2">
                  <a:lumMod val="40000"/>
                  <a:lumOff val="60000"/>
                  <a:alpha val="96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dirty="0"/>
              </a:p>
            </p:txBody>
          </p:sp>
          <p:sp>
            <p:nvSpPr>
              <p:cNvPr id="414" name="TextBox 205"/>
              <p:cNvSpPr txBox="1">
                <a:spLocks noChangeArrowheads="1"/>
              </p:cNvSpPr>
              <p:nvPr/>
            </p:nvSpPr>
            <p:spPr bwMode="auto">
              <a:xfrm>
                <a:off x="103179" y="2321091"/>
                <a:ext cx="1464233" cy="379591"/>
              </a:xfrm>
              <a:prstGeom prst="rect">
                <a:avLst/>
              </a:prstGeom>
              <a:noFill/>
              <a:ln w="9525">
                <a:noFill/>
                <a:miter lim="800000"/>
                <a:headEnd/>
                <a:tailEnd/>
              </a:ln>
            </p:spPr>
            <p:txBody>
              <a:bodyPr wrap="square" lIns="3429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50"/>
                  </a:spcAft>
                </a:pPr>
                <a:r>
                  <a:rPr lang="en-US" sz="1200" b="1" dirty="0"/>
                  <a:t>LBNL</a:t>
                </a:r>
              </a:p>
              <a:p>
                <a:pPr>
                  <a:tabLst>
                    <a:tab pos="303610" algn="l"/>
                  </a:tabLst>
                </a:pPr>
                <a:r>
                  <a:rPr lang="en-US" sz="1100" dirty="0"/>
                  <a:t>   Beam simulation</a:t>
                </a:r>
              </a:p>
            </p:txBody>
          </p:sp>
        </p:grpSp>
        <p:sp>
          <p:nvSpPr>
            <p:cNvPr id="416" name="TextBox 415"/>
            <p:cNvSpPr txBox="1"/>
            <p:nvPr/>
          </p:nvSpPr>
          <p:spPr>
            <a:xfrm>
              <a:off x="91710" y="6014337"/>
              <a:ext cx="2073720" cy="369332"/>
            </a:xfrm>
            <a:prstGeom prst="rect">
              <a:avLst/>
            </a:prstGeom>
            <a:solidFill>
              <a:schemeClr val="accent2">
                <a:lumMod val="40000"/>
                <a:lumOff val="60000"/>
              </a:schemeClr>
            </a:solidFill>
            <a:ln w="19050">
              <a:solidFill>
                <a:schemeClr val="tx1"/>
              </a:solidFill>
            </a:ln>
          </p:spPr>
          <p:txBody>
            <a:bodyPr wrap="square" rtlCol="0">
              <a:spAutoFit/>
            </a:bodyPr>
            <a:lstStyle/>
            <a:p>
              <a:r>
                <a:rPr lang="en-US" dirty="0"/>
                <a:t>With NP EIC awards</a:t>
              </a:r>
            </a:p>
          </p:txBody>
        </p:sp>
      </p:grpSp>
      <p:sp>
        <p:nvSpPr>
          <p:cNvPr id="417" name="TextBox 416"/>
          <p:cNvSpPr txBox="1"/>
          <p:nvPr/>
        </p:nvSpPr>
        <p:spPr>
          <a:xfrm>
            <a:off x="76343" y="5308488"/>
            <a:ext cx="2089087" cy="646331"/>
          </a:xfrm>
          <a:prstGeom prst="rect">
            <a:avLst/>
          </a:prstGeom>
          <a:solidFill>
            <a:srgbClr val="FFFF00"/>
          </a:solidFill>
          <a:ln w="19050">
            <a:solidFill>
              <a:schemeClr val="tx1"/>
            </a:solidFill>
          </a:ln>
        </p:spPr>
        <p:txBody>
          <a:bodyPr wrap="square" rtlCol="0">
            <a:spAutoFit/>
          </a:bodyPr>
          <a:lstStyle/>
          <a:p>
            <a:r>
              <a:rPr lang="en-US" dirty="0"/>
              <a:t>NP core competency</a:t>
            </a:r>
          </a:p>
        </p:txBody>
      </p:sp>
      <p:sp>
        <p:nvSpPr>
          <p:cNvPr id="2" name="Slide Number Placeholder 1"/>
          <p:cNvSpPr>
            <a:spLocks noGrp="1"/>
          </p:cNvSpPr>
          <p:nvPr>
            <p:ph type="sldNum" sz="quarter" idx="12"/>
          </p:nvPr>
        </p:nvSpPr>
        <p:spPr/>
        <p:txBody>
          <a:bodyPr/>
          <a:lstStyle/>
          <a:p>
            <a:fld id="{959F1010-E55B-45F9-8CDE-AC2025CCC128}" type="slidenum">
              <a:rPr lang="en-US" smtClean="0"/>
              <a:pPr/>
              <a:t>12</a:t>
            </a:fld>
            <a:endParaRPr lang="en-US" dirty="0"/>
          </a:p>
        </p:txBody>
      </p:sp>
    </p:spTree>
    <p:extLst>
      <p:ext uri="{BB962C8B-B14F-4D97-AF65-F5344CB8AC3E}">
        <p14:creationId xmlns:p14="http://schemas.microsoft.com/office/powerpoint/2010/main" val="409103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Box 1"/>
          <p:cNvSpPr txBox="1">
            <a:spLocks noChangeArrowheads="1"/>
          </p:cNvSpPr>
          <p:nvPr/>
        </p:nvSpPr>
        <p:spPr bwMode="auto">
          <a:xfrm>
            <a:off x="3048000" y="488044"/>
            <a:ext cx="5715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defRPr/>
            </a:pPr>
            <a:r>
              <a:rPr lang="en-US" altLang="en-US" sz="2800" b="1" dirty="0">
                <a:latin typeface="+mn-lt"/>
              </a:rPr>
              <a:t>FY017  : Accelerator R&amp;D Plans</a:t>
            </a:r>
          </a:p>
        </p:txBody>
      </p:sp>
      <p:sp>
        <p:nvSpPr>
          <p:cNvPr id="51203"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fld id="{79E807CD-4F58-49F4-B5BF-FCA9800C19B9}" type="slidenum">
              <a:rPr lang="en-US" altLang="en-US" sz="1400" smtClean="0">
                <a:latin typeface="Arial" panose="020B0604020202020204" pitchFamily="34" charset="0"/>
              </a:rPr>
              <a:pPr>
                <a:spcBef>
                  <a:spcPct val="0"/>
                </a:spcBef>
                <a:buFontTx/>
                <a:buNone/>
              </a:pPr>
              <a:t>13</a:t>
            </a:fld>
            <a:endParaRPr lang="en-US" altLang="en-US" sz="1400">
              <a:latin typeface="Arial" panose="020B0604020202020204" pitchFamily="34" charset="0"/>
            </a:endParaRPr>
          </a:p>
        </p:txBody>
      </p:sp>
      <p:sp>
        <p:nvSpPr>
          <p:cNvPr id="51204" name="TextBox 1"/>
          <p:cNvSpPr txBox="1">
            <a:spLocks noChangeArrowheads="1"/>
          </p:cNvSpPr>
          <p:nvPr/>
        </p:nvSpPr>
        <p:spPr bwMode="auto">
          <a:xfrm>
            <a:off x="879653" y="1113654"/>
            <a:ext cx="73152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spcAft>
                <a:spcPts val="1200"/>
              </a:spcAft>
            </a:pPr>
            <a:r>
              <a:rPr lang="en-US" altLang="en-US" sz="1800" dirty="0">
                <a:latin typeface="+mn-lt"/>
              </a:rPr>
              <a:t>Due to delays in planned FOA we have asked TJNAF and BNL for their FY2017 R&amp;D Plans (Base R&amp;D and Additional-NP funds R&amp;D if funding were available.)</a:t>
            </a:r>
          </a:p>
          <a:p>
            <a:pPr>
              <a:spcBef>
                <a:spcPct val="0"/>
              </a:spcBef>
              <a:spcAft>
                <a:spcPts val="1200"/>
              </a:spcAft>
            </a:pPr>
            <a:r>
              <a:rPr lang="en-US" altLang="en-US" sz="1800" dirty="0">
                <a:latin typeface="+mn-lt"/>
              </a:rPr>
              <a:t>Also requested R&amp;D Plan from Labs and universities that had received funding from NP in FY2016. Collaborations with lead labs were encouraged.</a:t>
            </a:r>
          </a:p>
          <a:p>
            <a:pPr>
              <a:spcBef>
                <a:spcPct val="0"/>
              </a:spcBef>
              <a:spcAft>
                <a:spcPts val="1200"/>
              </a:spcAft>
            </a:pPr>
            <a:r>
              <a:rPr lang="en-US" altLang="en-US" sz="1800" dirty="0">
                <a:latin typeface="+mn-lt"/>
              </a:rPr>
              <a:t>Plans were received by June1, 2017.  Evaluation of plans were completed by end of June and funding recommendations proceeded.</a:t>
            </a:r>
          </a:p>
          <a:p>
            <a:pPr>
              <a:spcBef>
                <a:spcPct val="0"/>
              </a:spcBef>
              <a:spcAft>
                <a:spcPts val="1200"/>
              </a:spcAft>
            </a:pPr>
            <a:r>
              <a:rPr lang="en-US" altLang="en-US" sz="1800" dirty="0">
                <a:latin typeface="+mn-lt"/>
              </a:rPr>
              <a:t>“Base fund (Taxed)”:  BNL: $3.5M,   TJNAF: $1.5M </a:t>
            </a:r>
            <a:r>
              <a:rPr lang="en-US" altLang="en-US" sz="1800" dirty="0">
                <a:solidFill>
                  <a:srgbClr val="FF0000"/>
                </a:solidFill>
                <a:latin typeface="+mn-lt"/>
              </a:rPr>
              <a:t>Total: $5.0M</a:t>
            </a:r>
          </a:p>
          <a:p>
            <a:pPr>
              <a:spcBef>
                <a:spcPct val="0"/>
              </a:spcBef>
              <a:spcAft>
                <a:spcPts val="1200"/>
              </a:spcAft>
            </a:pPr>
            <a:r>
              <a:rPr lang="en-US" altLang="en-US" sz="1800" dirty="0">
                <a:latin typeface="+mn-lt"/>
              </a:rPr>
              <a:t>“NP Accelerator R&amp;D Funds”:  </a:t>
            </a:r>
            <a:r>
              <a:rPr lang="en-US" altLang="en-US" sz="1800" dirty="0">
                <a:solidFill>
                  <a:srgbClr val="FF0000"/>
                </a:solidFill>
                <a:latin typeface="+mn-lt"/>
              </a:rPr>
              <a:t>$1.879M</a:t>
            </a:r>
          </a:p>
        </p:txBody>
      </p:sp>
      <p:sp>
        <p:nvSpPr>
          <p:cNvPr id="3" name="TextBox 2"/>
          <p:cNvSpPr txBox="1"/>
          <p:nvPr/>
        </p:nvSpPr>
        <p:spPr>
          <a:xfrm>
            <a:off x="860425" y="4662488"/>
            <a:ext cx="7315200" cy="1754326"/>
          </a:xfrm>
          <a:prstGeom prst="rect">
            <a:avLst/>
          </a:prstGeom>
          <a:noFill/>
          <a:ln w="25400">
            <a:solidFill>
              <a:srgbClr val="0066FF"/>
            </a:solidFill>
          </a:ln>
        </p:spPr>
        <p:txBody>
          <a:bodyPr>
            <a:spAutoFit/>
          </a:bodyPr>
          <a:lstStyle/>
          <a:p>
            <a:pPr>
              <a:defRPr/>
            </a:pPr>
            <a:r>
              <a:rPr lang="en-US" dirty="0"/>
              <a:t>	</a:t>
            </a:r>
            <a:r>
              <a:rPr lang="en-US" b="1" dirty="0"/>
              <a:t>FY2017 Accelerator R&amp;D Funding distributions</a:t>
            </a:r>
          </a:p>
          <a:p>
            <a:pPr marL="285750" indent="-285750">
              <a:buFontTx/>
              <a:buChar char="-"/>
              <a:defRPr/>
            </a:pPr>
            <a:r>
              <a:rPr lang="en-US" dirty="0"/>
              <a:t>BNL		Base and NP funds</a:t>
            </a:r>
          </a:p>
          <a:p>
            <a:pPr marL="285750" indent="-285750">
              <a:buFontTx/>
              <a:buChar char="-"/>
              <a:defRPr/>
            </a:pPr>
            <a:r>
              <a:rPr lang="en-US" dirty="0"/>
              <a:t>TJNAF		Base and NP funds</a:t>
            </a:r>
          </a:p>
          <a:p>
            <a:pPr marL="285750" indent="-285750">
              <a:buFontTx/>
              <a:buChar char="-"/>
              <a:defRPr/>
            </a:pPr>
            <a:r>
              <a:rPr lang="en-US" dirty="0"/>
              <a:t>ANL, FNAL		NP funds</a:t>
            </a:r>
          </a:p>
          <a:p>
            <a:pPr marL="285750" indent="-285750">
              <a:buFontTx/>
              <a:buChar char="-"/>
              <a:defRPr/>
            </a:pPr>
            <a:r>
              <a:rPr lang="en-US" dirty="0"/>
              <a:t>MIT, Cornell		NP funds</a:t>
            </a:r>
          </a:p>
          <a:p>
            <a:pPr marL="285750" indent="-285750">
              <a:buFontTx/>
              <a:buChar char="-"/>
              <a:defRPr/>
            </a:pPr>
            <a:r>
              <a:rPr lang="en-US" dirty="0"/>
              <a:t>TAMU, NIU		NP funds</a:t>
            </a:r>
          </a:p>
        </p:txBody>
      </p:sp>
      <p:pic>
        <p:nvPicPr>
          <p:cNvPr id="6"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84819"/>
            <a:ext cx="23622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90580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43" name="Rectangle 1"/>
          <p:cNvSpPr>
            <a:spLocks noChangeArrowheads="1"/>
          </p:cNvSpPr>
          <p:nvPr/>
        </p:nvSpPr>
        <p:spPr bwMode="auto">
          <a:xfrm>
            <a:off x="1266825" y="16716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endParaRPr lang="en-US" altLang="en-US" sz="1800" dirty="0">
              <a:latin typeface="Arial" panose="020B0604020202020204" pitchFamily="34" charset="0"/>
            </a:endParaRPr>
          </a:p>
        </p:txBody>
      </p:sp>
      <p:pic>
        <p:nvPicPr>
          <p:cNvPr id="20"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637" y="144492"/>
            <a:ext cx="23622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773" y="888552"/>
            <a:ext cx="8686800" cy="5832923"/>
          </a:xfrm>
          <a:prstGeom prst="rect">
            <a:avLst/>
          </a:prstGeom>
        </p:spPr>
      </p:pic>
      <p:sp>
        <p:nvSpPr>
          <p:cNvPr id="6" name="TextBox 5"/>
          <p:cNvSpPr txBox="1"/>
          <p:nvPr/>
        </p:nvSpPr>
        <p:spPr>
          <a:xfrm>
            <a:off x="3505200" y="228600"/>
            <a:ext cx="4800600" cy="523220"/>
          </a:xfrm>
          <a:prstGeom prst="rect">
            <a:avLst/>
          </a:prstGeom>
          <a:noFill/>
        </p:spPr>
        <p:txBody>
          <a:bodyPr wrap="square" rtlCol="0">
            <a:spAutoFit/>
          </a:bodyPr>
          <a:lstStyle/>
          <a:p>
            <a:r>
              <a:rPr lang="en-US" sz="2800" b="1" dirty="0">
                <a:latin typeface="+mj-lt"/>
              </a:rPr>
              <a:t>FY2017 R&amp;D Plan Awards</a:t>
            </a:r>
          </a:p>
        </p:txBody>
      </p:sp>
    </p:spTree>
    <p:extLst>
      <p:ext uri="{BB962C8B-B14F-4D97-AF65-F5344CB8AC3E}">
        <p14:creationId xmlns:p14="http://schemas.microsoft.com/office/powerpoint/2010/main" val="8797744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43" name="Rectangle 1"/>
          <p:cNvSpPr>
            <a:spLocks noChangeArrowheads="1"/>
          </p:cNvSpPr>
          <p:nvPr/>
        </p:nvSpPr>
        <p:spPr bwMode="auto">
          <a:xfrm>
            <a:off x="1266825" y="16716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endParaRPr lang="en-US" altLang="en-US" sz="1800" dirty="0">
              <a:latin typeface="Arial" panose="020B0604020202020204" pitchFamily="34" charset="0"/>
            </a:endParaRPr>
          </a:p>
        </p:txBody>
      </p:sp>
      <p:pic>
        <p:nvPicPr>
          <p:cNvPr id="20"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637" y="144492"/>
            <a:ext cx="23622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505200" y="228600"/>
            <a:ext cx="4800600" cy="523220"/>
          </a:xfrm>
          <a:prstGeom prst="rect">
            <a:avLst/>
          </a:prstGeom>
          <a:noFill/>
        </p:spPr>
        <p:txBody>
          <a:bodyPr wrap="square" rtlCol="0">
            <a:spAutoFit/>
          </a:bodyPr>
          <a:lstStyle/>
          <a:p>
            <a:r>
              <a:rPr lang="en-US" sz="2800" b="1" dirty="0">
                <a:latin typeface="+mj-lt"/>
              </a:rPr>
              <a:t>FY2017 R&amp;D Plan Awards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0600"/>
            <a:ext cx="9144000" cy="2738825"/>
          </a:xfrm>
          <a:prstGeom prst="rect">
            <a:avLst/>
          </a:prstGeom>
        </p:spPr>
      </p:pic>
      <p:sp>
        <p:nvSpPr>
          <p:cNvPr id="3" name="TextBox 2"/>
          <p:cNvSpPr txBox="1"/>
          <p:nvPr/>
        </p:nvSpPr>
        <p:spPr>
          <a:xfrm>
            <a:off x="147637" y="3886200"/>
            <a:ext cx="8158163" cy="2662267"/>
          </a:xfrm>
          <a:prstGeom prst="rect">
            <a:avLst/>
          </a:prstGeom>
          <a:noFill/>
        </p:spPr>
        <p:txBody>
          <a:bodyPr wrap="square" rtlCol="0">
            <a:spAutoFit/>
          </a:bodyPr>
          <a:lstStyle/>
          <a:p>
            <a:endParaRPr lang="en-US" dirty="0"/>
          </a:p>
          <a:p>
            <a:pPr marL="285750" indent="-285750">
              <a:spcAft>
                <a:spcPts val="600"/>
              </a:spcAft>
              <a:buFont typeface="Arial" panose="020B0604020202020204" pitchFamily="34" charset="0"/>
              <a:buChar char="•"/>
            </a:pPr>
            <a:r>
              <a:rPr lang="en-US" dirty="0"/>
              <a:t>Areas of R&amp;D:   Mostly included highest rated R&amp;D priority areas identified in the Jones panel report. Also included few areas TJNAF and BNL were doing R&amp;D prior to the Community report. </a:t>
            </a:r>
          </a:p>
          <a:p>
            <a:pPr marL="285750" indent="-285750">
              <a:buFont typeface="Arial" panose="020B0604020202020204" pitchFamily="34" charset="0"/>
              <a:buChar char="•"/>
            </a:pPr>
            <a:r>
              <a:rPr lang="en-US" dirty="0"/>
              <a:t>A two day Principal Investigator meeting is organized for </a:t>
            </a:r>
            <a:r>
              <a:rPr lang="en-US" dirty="0">
                <a:solidFill>
                  <a:srgbClr val="0000FF"/>
                </a:solidFill>
              </a:rPr>
              <a:t>November 13-14, 2018 </a:t>
            </a:r>
            <a:r>
              <a:rPr lang="en-US" dirty="0"/>
              <a:t>for all PIs listed above to present their work to NP and other PIs to promote communication and collaboration amongst national labs and universities.  </a:t>
            </a:r>
          </a:p>
          <a:p>
            <a:endParaRPr lang="en-US" dirty="0"/>
          </a:p>
          <a:p>
            <a:r>
              <a:rPr lang="en-US" dirty="0"/>
              <a:t>	</a:t>
            </a:r>
          </a:p>
        </p:txBody>
      </p:sp>
    </p:spTree>
    <p:extLst>
      <p:ext uri="{BB962C8B-B14F-4D97-AF65-F5344CB8AC3E}">
        <p14:creationId xmlns:p14="http://schemas.microsoft.com/office/powerpoint/2010/main" val="233574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1"/>
          <p:cNvSpPr txBox="1">
            <a:spLocks noChangeArrowheads="1"/>
          </p:cNvSpPr>
          <p:nvPr/>
        </p:nvSpPr>
        <p:spPr bwMode="auto">
          <a:xfrm>
            <a:off x="2590800" y="565944"/>
            <a:ext cx="5943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a:latin typeface="+mn-lt"/>
              </a:rPr>
              <a:t>Communications between NP and PI for accelerator R&amp;D work </a:t>
            </a:r>
          </a:p>
        </p:txBody>
      </p:sp>
      <p:sp>
        <p:nvSpPr>
          <p:cNvPr id="3" name="TextBox 2"/>
          <p:cNvSpPr txBox="1"/>
          <p:nvPr/>
        </p:nvSpPr>
        <p:spPr>
          <a:xfrm>
            <a:off x="1143000" y="1470569"/>
            <a:ext cx="7543800" cy="4801314"/>
          </a:xfrm>
          <a:prstGeom prst="rect">
            <a:avLst/>
          </a:prstGeom>
          <a:noFill/>
        </p:spPr>
        <p:txBody>
          <a:bodyPr>
            <a:spAutoFit/>
          </a:bodyPr>
          <a:lstStyle/>
          <a:p>
            <a:pPr>
              <a:defRPr/>
            </a:pPr>
            <a:r>
              <a:rPr lang="en-US" dirty="0">
                <a:latin typeface="Arial" charset="0"/>
              </a:rPr>
              <a:t>Two modes of communications between PIs and NP office: Quarterly reports and an annual face to face meeting with all PI in one place.</a:t>
            </a:r>
          </a:p>
          <a:p>
            <a:pPr>
              <a:defRPr/>
            </a:pPr>
            <a:endParaRPr lang="en-US" dirty="0">
              <a:latin typeface="Arial" charset="0"/>
            </a:endParaRPr>
          </a:p>
          <a:p>
            <a:pPr marL="285750" indent="-285750">
              <a:buFont typeface="Wingdings" panose="05000000000000000000" pitchFamily="2" charset="2"/>
              <a:buChar char="Ø"/>
              <a:defRPr/>
            </a:pPr>
            <a:r>
              <a:rPr lang="en-US" dirty="0">
                <a:latin typeface="Arial" charset="0"/>
              </a:rPr>
              <a:t>Quarterly Reports</a:t>
            </a:r>
          </a:p>
          <a:p>
            <a:pPr marL="742950" lvl="1" indent="-285750">
              <a:buFont typeface="Arial" panose="020B0604020202020204" pitchFamily="34" charset="0"/>
              <a:buChar char="•"/>
              <a:defRPr/>
            </a:pPr>
            <a:r>
              <a:rPr lang="en-US" dirty="0">
                <a:latin typeface="Arial" charset="0"/>
              </a:rPr>
              <a:t>PIs are asked to submit quarterly reports to NP in a “Small Project” format. The first one for FY 2017 funds was requested for a 6 months period. The 3</a:t>
            </a:r>
            <a:r>
              <a:rPr lang="en-US" baseline="30000" dirty="0">
                <a:latin typeface="Arial" charset="0"/>
              </a:rPr>
              <a:t>rd</a:t>
            </a:r>
            <a:r>
              <a:rPr lang="en-US" dirty="0">
                <a:latin typeface="Arial" charset="0"/>
              </a:rPr>
              <a:t> quarter request was sent by Cassie on </a:t>
            </a:r>
            <a:r>
              <a:rPr lang="en-US" dirty="0">
                <a:solidFill>
                  <a:srgbClr val="FF0000"/>
                </a:solidFill>
                <a:latin typeface="Arial" charset="0"/>
              </a:rPr>
              <a:t>June 22, </a:t>
            </a:r>
            <a:r>
              <a:rPr lang="en-US" dirty="0">
                <a:latin typeface="Arial" charset="0"/>
              </a:rPr>
              <a:t>2018. The 4</a:t>
            </a:r>
            <a:r>
              <a:rPr lang="en-US" baseline="30000" dirty="0">
                <a:latin typeface="Arial" charset="0"/>
              </a:rPr>
              <a:t>th</a:t>
            </a:r>
            <a:r>
              <a:rPr lang="en-US" dirty="0">
                <a:latin typeface="Arial" charset="0"/>
              </a:rPr>
              <a:t> quarter request </a:t>
            </a:r>
            <a:r>
              <a:rPr lang="en-US" dirty="0">
                <a:solidFill>
                  <a:srgbClr val="FF0000"/>
                </a:solidFill>
                <a:latin typeface="Arial" charset="0"/>
              </a:rPr>
              <a:t>was sent on September 28, 2018.</a:t>
            </a:r>
          </a:p>
          <a:p>
            <a:pPr>
              <a:defRPr/>
            </a:pPr>
            <a:endParaRPr lang="en-US" dirty="0">
              <a:latin typeface="Arial" charset="0"/>
            </a:endParaRPr>
          </a:p>
          <a:p>
            <a:pPr marL="285750" indent="-285750">
              <a:buFont typeface="Wingdings" panose="05000000000000000000" pitchFamily="2" charset="2"/>
              <a:buChar char="Ø"/>
              <a:defRPr/>
            </a:pPr>
            <a:r>
              <a:rPr lang="en-US" dirty="0">
                <a:latin typeface="Arial" charset="0"/>
              </a:rPr>
              <a:t>PI Exchange Meeting</a:t>
            </a:r>
          </a:p>
          <a:p>
            <a:pPr marL="742950" lvl="1" indent="-285750">
              <a:buFont typeface="Arial" panose="020B0604020202020204" pitchFamily="34" charset="0"/>
              <a:buChar char="•"/>
              <a:defRPr/>
            </a:pPr>
            <a:r>
              <a:rPr lang="en-US" dirty="0">
                <a:latin typeface="Arial" charset="0"/>
              </a:rPr>
              <a:t>For accelerator R&amp;D efforts NP conducts annual “PI Exchange” meetings with presentations on current status of work by all Principal Investigators who received awards under previous fiscal year funds. The 2018 PI meeting will take place in November for all FY 2017 awards.</a:t>
            </a:r>
          </a:p>
          <a:p>
            <a:pPr eaLnBrk="1" hangingPunct="1">
              <a:defRPr/>
            </a:pPr>
            <a:endParaRPr lang="en-US" dirty="0">
              <a:latin typeface="Arial" charset="0"/>
            </a:endParaRPr>
          </a:p>
        </p:txBody>
      </p:sp>
      <p:sp>
        <p:nvSpPr>
          <p:cNvPr id="26628"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fld id="{E414E6A7-0480-4F12-BB55-4EC1B0286D0E}" type="slidenum">
              <a:rPr lang="en-US" altLang="en-US" sz="1400" smtClean="0">
                <a:latin typeface="Arial" panose="020B0604020202020204" pitchFamily="34" charset="0"/>
              </a:rPr>
              <a:pPr>
                <a:spcBef>
                  <a:spcPct val="0"/>
                </a:spcBef>
                <a:buFontTx/>
                <a:buNone/>
              </a:pPr>
              <a:t>16</a:t>
            </a:fld>
            <a:endParaRPr lang="en-US" altLang="en-US" sz="1400">
              <a:latin typeface="Arial" panose="020B0604020202020204" pitchFamily="34" charset="0"/>
            </a:endParaRPr>
          </a:p>
        </p:txBody>
      </p:sp>
      <p:pic>
        <p:nvPicPr>
          <p:cNvPr id="5"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84819"/>
            <a:ext cx="23622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2813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1"/>
          <p:cNvSpPr txBox="1">
            <a:spLocks noChangeArrowheads="1"/>
          </p:cNvSpPr>
          <p:nvPr/>
        </p:nvSpPr>
        <p:spPr bwMode="auto">
          <a:xfrm>
            <a:off x="1295400" y="591490"/>
            <a:ext cx="6934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a:latin typeface="+mn-lt"/>
              </a:rPr>
              <a:t>PI Exchange Meeting, November 13-14,  2018 </a:t>
            </a:r>
          </a:p>
        </p:txBody>
      </p:sp>
      <p:sp>
        <p:nvSpPr>
          <p:cNvPr id="3" name="TextBox 2"/>
          <p:cNvSpPr txBox="1"/>
          <p:nvPr/>
        </p:nvSpPr>
        <p:spPr>
          <a:xfrm>
            <a:off x="990600" y="1295400"/>
            <a:ext cx="7543800" cy="5632311"/>
          </a:xfrm>
          <a:prstGeom prst="rect">
            <a:avLst/>
          </a:prstGeom>
          <a:noFill/>
        </p:spPr>
        <p:txBody>
          <a:bodyPr>
            <a:spAutoFit/>
          </a:bodyPr>
          <a:lstStyle/>
          <a:p>
            <a:pPr marL="285750" indent="-285750">
              <a:buFont typeface="Arial" panose="020B0604020202020204" pitchFamily="34" charset="0"/>
              <a:buChar char="•"/>
              <a:defRPr/>
            </a:pPr>
            <a:r>
              <a:rPr lang="en-US" dirty="0"/>
              <a:t>Presentations on current status of work by all Principal Investigators (PIs) who received awards under </a:t>
            </a:r>
            <a:r>
              <a:rPr lang="en-US" dirty="0">
                <a:solidFill>
                  <a:srgbClr val="FF0000"/>
                </a:solidFill>
              </a:rPr>
              <a:t>FY2017 Lab R&amp;D Plans</a:t>
            </a:r>
            <a:r>
              <a:rPr lang="en-US" b="1" dirty="0"/>
              <a:t>. </a:t>
            </a:r>
            <a:r>
              <a:rPr lang="en-US" dirty="0"/>
              <a:t>Cover the continued work under the FY 2016 funding opportunity announcements DE-FOA-0001556 and LAB 16-1556. </a:t>
            </a:r>
          </a:p>
          <a:p>
            <a:pPr eaLnBrk="1" hangingPunct="1">
              <a:defRPr/>
            </a:pPr>
            <a:endParaRPr lang="en-US" dirty="0"/>
          </a:p>
          <a:p>
            <a:pPr marL="285750" indent="-285750" eaLnBrk="1" hangingPunct="1">
              <a:buFont typeface="Arial" panose="020B0604020202020204" pitchFamily="34" charset="0"/>
              <a:buChar char="•"/>
              <a:defRPr/>
            </a:pPr>
            <a:r>
              <a:rPr lang="en-US" dirty="0"/>
              <a:t>This is not a review and no review panel is involved. Presentations will be made to NP Office Program Managers and Division Directors, and possibly a few PMs from HEP and BES Program Offices.</a:t>
            </a:r>
          </a:p>
          <a:p>
            <a:pPr eaLnBrk="1" hangingPunct="1">
              <a:defRPr/>
            </a:pPr>
            <a:endParaRPr lang="en-US" dirty="0"/>
          </a:p>
          <a:p>
            <a:pPr marL="285750" indent="-285750" eaLnBrk="1" hangingPunct="1">
              <a:buFont typeface="Arial" panose="020B0604020202020204" pitchFamily="34" charset="0"/>
              <a:buChar char="•"/>
              <a:defRPr/>
            </a:pPr>
            <a:r>
              <a:rPr lang="en-US" dirty="0"/>
              <a:t>To facilitate exchange of information between PIs and the NP Office and among PIs and institutions on all current and past EIC-related  Accelerator R&amp;D funded efforts.</a:t>
            </a:r>
          </a:p>
          <a:p>
            <a:pPr marL="285750" indent="-285750" eaLnBrk="1" hangingPunct="1">
              <a:buFont typeface="Arial" panose="020B0604020202020204" pitchFamily="34" charset="0"/>
              <a:buChar char="•"/>
              <a:defRPr/>
            </a:pPr>
            <a:endParaRPr lang="en-US" dirty="0"/>
          </a:p>
          <a:p>
            <a:pPr marL="285750" indent="-285750" eaLnBrk="1" hangingPunct="1">
              <a:buFont typeface="Arial" panose="020B0604020202020204" pitchFamily="34" charset="0"/>
              <a:buChar char="•"/>
              <a:defRPr/>
            </a:pPr>
            <a:r>
              <a:rPr lang="en-US" dirty="0"/>
              <a:t>A  continuation of yearly meetings on NP supported Accelerator R&amp;D for next generation NP facilities. </a:t>
            </a:r>
          </a:p>
          <a:p>
            <a:pPr marL="285750" indent="-285750" eaLnBrk="1" hangingPunct="1">
              <a:buFont typeface="Arial" panose="020B0604020202020204" pitchFamily="34" charset="0"/>
              <a:buChar char="•"/>
              <a:defRPr/>
            </a:pPr>
            <a:endParaRPr lang="en-US" dirty="0"/>
          </a:p>
          <a:p>
            <a:pPr marL="285750" indent="-285750">
              <a:buFont typeface="Arial" panose="020B0604020202020204" pitchFamily="34" charset="0"/>
              <a:buChar char="•"/>
            </a:pPr>
            <a:r>
              <a:rPr lang="en-US" dirty="0"/>
              <a:t>For the next year’s meeting (2019) will invite all PIs who received funding for NP in response to the </a:t>
            </a:r>
            <a:r>
              <a:rPr lang="en-US" dirty="0">
                <a:solidFill>
                  <a:srgbClr val="FF0000"/>
                </a:solidFill>
              </a:rPr>
              <a:t>FY18 FOA DE-FOA-0001848. </a:t>
            </a:r>
          </a:p>
          <a:p>
            <a:pPr marL="285750" indent="-285750" eaLnBrk="1" hangingPunct="1">
              <a:buFont typeface="Arial" panose="020B0604020202020204" pitchFamily="34" charset="0"/>
              <a:buChar char="•"/>
              <a:defRPr/>
            </a:pPr>
            <a:endParaRPr lang="en-US" dirty="0"/>
          </a:p>
          <a:p>
            <a:pPr marL="285750" indent="-285750" eaLnBrk="1" hangingPunct="1">
              <a:buFont typeface="Arial" panose="020B0604020202020204" pitchFamily="34" charset="0"/>
              <a:buChar char="•"/>
              <a:defRPr/>
            </a:pPr>
            <a:endParaRPr lang="en-US" dirty="0">
              <a:latin typeface="Arial" charset="0"/>
            </a:endParaRPr>
          </a:p>
        </p:txBody>
      </p:sp>
      <p:sp>
        <p:nvSpPr>
          <p:cNvPr id="26628"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fld id="{E414E6A7-0480-4F12-BB55-4EC1B0286D0E}" type="slidenum">
              <a:rPr lang="en-US" altLang="en-US" sz="1400" smtClean="0">
                <a:latin typeface="Arial" panose="020B0604020202020204" pitchFamily="34" charset="0"/>
              </a:rPr>
              <a:pPr>
                <a:spcBef>
                  <a:spcPct val="0"/>
                </a:spcBef>
                <a:buFontTx/>
                <a:buNone/>
              </a:pPr>
              <a:t>17</a:t>
            </a:fld>
            <a:endParaRPr lang="en-US" altLang="en-US" sz="1400">
              <a:latin typeface="Arial" panose="020B0604020202020204" pitchFamily="34" charset="0"/>
            </a:endParaRPr>
          </a:p>
        </p:txBody>
      </p:sp>
      <p:pic>
        <p:nvPicPr>
          <p:cNvPr id="5"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84819"/>
            <a:ext cx="23622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36704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84819"/>
            <a:ext cx="23622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362200" y="426816"/>
            <a:ext cx="5105400" cy="646331"/>
          </a:xfrm>
          <a:prstGeom prst="rect">
            <a:avLst/>
          </a:prstGeom>
        </p:spPr>
        <p:txBody>
          <a:bodyPr wrap="square">
            <a:spAutoFit/>
          </a:bodyPr>
          <a:lstStyle/>
          <a:p>
            <a:endParaRPr lang="en-US" sz="1200" dirty="0">
              <a:solidFill>
                <a:srgbClr val="000000"/>
              </a:solidFill>
              <a:latin typeface="Calibri" panose="020F0502020204030204" pitchFamily="34" charset="0"/>
            </a:endParaRPr>
          </a:p>
          <a:p>
            <a:r>
              <a:rPr lang="en-US" b="1" dirty="0">
                <a:solidFill>
                  <a:srgbClr val="000000"/>
                </a:solidFill>
                <a:latin typeface="Calibri" panose="020F0502020204030204" pitchFamily="34" charset="0"/>
              </a:rPr>
              <a:t> </a:t>
            </a:r>
            <a:r>
              <a:rPr lang="en-US" sz="2400" b="1" dirty="0">
                <a:solidFill>
                  <a:srgbClr val="000000"/>
                </a:solidFill>
                <a:latin typeface="Calibri" panose="020F0502020204030204" pitchFamily="34" charset="0"/>
              </a:rPr>
              <a:t>PI Meeting  Presentation Guidelines: </a:t>
            </a:r>
            <a:endParaRPr lang="en-US" sz="2400" dirty="0"/>
          </a:p>
        </p:txBody>
      </p:sp>
      <p:sp>
        <p:nvSpPr>
          <p:cNvPr id="6" name="TextBox 5"/>
          <p:cNvSpPr txBox="1"/>
          <p:nvPr/>
        </p:nvSpPr>
        <p:spPr>
          <a:xfrm>
            <a:off x="533400" y="1371600"/>
            <a:ext cx="7696200" cy="5148845"/>
          </a:xfrm>
          <a:prstGeom prst="rect">
            <a:avLst/>
          </a:prstGeom>
          <a:noFill/>
        </p:spPr>
        <p:txBody>
          <a:bodyPr wrap="square" rtlCol="0">
            <a:spAutoFit/>
          </a:bodyPr>
          <a:lstStyle/>
          <a:p>
            <a:pPr marL="285750" indent="-285750">
              <a:buFont typeface="Wingdings" panose="05000000000000000000" pitchFamily="2" charset="2"/>
              <a:buChar char="Ø"/>
            </a:pPr>
            <a:r>
              <a:rPr lang="en-US" dirty="0"/>
              <a:t> </a:t>
            </a:r>
            <a:r>
              <a:rPr lang="en-US" sz="2000" b="1" dirty="0"/>
              <a:t>Presentation guideline was sent to all PIs by email on October 25, 2018.</a:t>
            </a:r>
          </a:p>
          <a:p>
            <a:pPr marL="342900" marR="0" lvl="0" indent="-342900">
              <a:lnSpc>
                <a:spcPct val="115000"/>
              </a:lnSpc>
              <a:spcBef>
                <a:spcPts val="0"/>
              </a:spcBef>
              <a:spcAft>
                <a:spcPts val="0"/>
              </a:spcAft>
              <a:buFont typeface="Symbol" panose="05050102010706020507" pitchFamily="18" charset="2"/>
              <a:buChar char=""/>
            </a:pPr>
            <a:r>
              <a:rPr lang="en-US" dirty="0">
                <a:latin typeface="Calibri" panose="020F0502020204030204" pitchFamily="34" charset="0"/>
                <a:ea typeface="Times New Roman" panose="02020603050405020304" pitchFamily="18" charset="0"/>
                <a:cs typeface="Times New Roman" panose="02020603050405020304" pitchFamily="18" charset="0"/>
              </a:rPr>
              <a:t>Each presentation should include the following  information:</a:t>
            </a:r>
          </a:p>
          <a:p>
            <a:pPr marL="742950" marR="0" lvl="1" indent="-285750">
              <a:lnSpc>
                <a:spcPct val="115000"/>
              </a:lnSpc>
              <a:spcBef>
                <a:spcPts val="0"/>
              </a:spcBef>
              <a:spcAft>
                <a:spcPts val="0"/>
              </a:spcAft>
              <a:buFont typeface="Courier New" panose="02070309020205020404" pitchFamily="49" charset="0"/>
              <a:buChar char="o"/>
            </a:pPr>
            <a:r>
              <a:rPr lang="en-US" dirty="0">
                <a:latin typeface="Calibri" panose="020F0502020204030204" pitchFamily="34" charset="0"/>
                <a:ea typeface="Times New Roman" panose="02020603050405020304" pitchFamily="18" charset="0"/>
                <a:cs typeface="Times New Roman" panose="02020603050405020304" pitchFamily="18" charset="0"/>
              </a:rPr>
              <a:t>Description of the project and the current status;</a:t>
            </a:r>
          </a:p>
          <a:p>
            <a:pPr marL="742950" marR="0" lvl="1" indent="-285750">
              <a:lnSpc>
                <a:spcPct val="115000"/>
              </a:lnSpc>
              <a:spcBef>
                <a:spcPts val="0"/>
              </a:spcBef>
              <a:spcAft>
                <a:spcPts val="0"/>
              </a:spcAft>
              <a:buFont typeface="Courier New" panose="02070309020205020404" pitchFamily="49" charset="0"/>
              <a:buChar char="o"/>
            </a:pPr>
            <a:r>
              <a:rPr lang="en-US" dirty="0">
                <a:latin typeface="Calibri" panose="020F0502020204030204" pitchFamily="34" charset="0"/>
                <a:ea typeface="Times New Roman" panose="02020603050405020304" pitchFamily="18" charset="0"/>
                <a:cs typeface="Times New Roman" panose="02020603050405020304" pitchFamily="18" charset="0"/>
              </a:rPr>
              <a:t>The main goal of the project for which you received the </a:t>
            </a:r>
            <a:r>
              <a:rPr lang="en-US"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FY 2017 Accelerator R&amp;D Plan </a:t>
            </a:r>
            <a:r>
              <a:rPr lang="en-US" dirty="0">
                <a:latin typeface="Calibri" panose="020F0502020204030204" pitchFamily="34" charset="0"/>
                <a:ea typeface="Times New Roman" panose="02020603050405020304" pitchFamily="18" charset="0"/>
                <a:cs typeface="Times New Roman" panose="02020603050405020304" pitchFamily="18" charset="0"/>
              </a:rPr>
              <a:t>award.  Specify if the award is part of the Lab Base R&amp;D at BNL or TJNAF.</a:t>
            </a:r>
          </a:p>
          <a:p>
            <a:pPr marL="742950" marR="0" lvl="1" indent="-285750">
              <a:lnSpc>
                <a:spcPct val="115000"/>
              </a:lnSpc>
              <a:spcBef>
                <a:spcPts val="0"/>
              </a:spcBef>
              <a:spcAft>
                <a:spcPts val="0"/>
              </a:spcAft>
              <a:buFont typeface="Courier New" panose="02070309020205020404" pitchFamily="49" charset="0"/>
              <a:buChar char="o"/>
            </a:pPr>
            <a:r>
              <a:rPr lang="en-US" dirty="0">
                <a:latin typeface="Calibri" panose="020F0502020204030204" pitchFamily="34" charset="0"/>
                <a:ea typeface="Times New Roman" panose="02020603050405020304" pitchFamily="18" charset="0"/>
                <a:cs typeface="Times New Roman" panose="02020603050405020304" pitchFamily="18" charset="0"/>
              </a:rPr>
              <a:t>Is the funding for this work continued by the FY 2018 NP Accelerator R&amp;D FOA?</a:t>
            </a:r>
          </a:p>
          <a:p>
            <a:pPr marL="742950" marR="0" lvl="1" indent="-285750">
              <a:lnSpc>
                <a:spcPct val="115000"/>
              </a:lnSpc>
              <a:spcBef>
                <a:spcPts val="0"/>
              </a:spcBef>
              <a:spcAft>
                <a:spcPts val="0"/>
              </a:spcAft>
              <a:buFont typeface="Courier New" panose="02070309020205020404" pitchFamily="49" charset="0"/>
              <a:buChar char="o"/>
            </a:pPr>
            <a:r>
              <a:rPr lang="en-US" dirty="0">
                <a:latin typeface="Calibri" panose="020F0502020204030204" pitchFamily="34" charset="0"/>
                <a:ea typeface="Times New Roman" panose="02020603050405020304" pitchFamily="18" charset="0"/>
                <a:cs typeface="Times New Roman" panose="02020603050405020304" pitchFamily="18" charset="0"/>
              </a:rPr>
              <a:t>A table showing annual budget and the total received to date (see below); </a:t>
            </a:r>
          </a:p>
          <a:p>
            <a:pPr marL="742950" marR="0" lvl="1" indent="-285750">
              <a:lnSpc>
                <a:spcPct val="115000"/>
              </a:lnSpc>
              <a:spcBef>
                <a:spcPts val="0"/>
              </a:spcBef>
              <a:spcAft>
                <a:spcPts val="0"/>
              </a:spcAft>
              <a:buFont typeface="Courier New" panose="02070309020205020404" pitchFamily="49" charset="0"/>
              <a:buChar char="o"/>
            </a:pPr>
            <a:r>
              <a:rPr lang="en-US" dirty="0">
                <a:latin typeface="Calibri" panose="020F0502020204030204" pitchFamily="34" charset="0"/>
                <a:ea typeface="Times New Roman" panose="02020603050405020304" pitchFamily="18" charset="0"/>
                <a:cs typeface="Times New Roman" panose="02020603050405020304" pitchFamily="18" charset="0"/>
              </a:rPr>
              <a:t>A table showing major deliverables and schedule; and</a:t>
            </a:r>
          </a:p>
          <a:p>
            <a:pPr marL="742950" marR="0" lvl="1" indent="-285750">
              <a:lnSpc>
                <a:spcPct val="115000"/>
              </a:lnSpc>
              <a:spcBef>
                <a:spcPts val="0"/>
              </a:spcBef>
              <a:spcAft>
                <a:spcPts val="1000"/>
              </a:spcAft>
              <a:buFont typeface="Courier New" panose="02070309020205020404" pitchFamily="49" charset="0"/>
              <a:buChar char="o"/>
            </a:pPr>
            <a:r>
              <a:rPr lang="en-US" b="1" dirty="0">
                <a:latin typeface="Calibri" panose="020F0502020204030204" pitchFamily="34" charset="0"/>
                <a:ea typeface="Times New Roman" panose="02020603050405020304" pitchFamily="18" charset="0"/>
                <a:cs typeface="Times New Roman" panose="02020603050405020304" pitchFamily="18" charset="0"/>
              </a:rPr>
              <a:t>For each R&amp;D task identify the priority and sub-priority designation(s) listed in the priority table of the 2017 Jones EIC R&amp;D report.</a:t>
            </a:r>
            <a:r>
              <a:rPr lang="en-US" dirty="0">
                <a:latin typeface="Calibri" panose="020F0502020204030204" pitchFamily="34" charset="0"/>
                <a:ea typeface="Times New Roman" panose="02020603050405020304" pitchFamily="18" charset="0"/>
                <a:cs typeface="Times New Roman" panose="02020603050405020304" pitchFamily="18" charset="0"/>
              </a:rPr>
              <a:t> Also list the row number in the Jones report Priority table that corresponds to each of your task (Rows 1-75). </a:t>
            </a:r>
          </a:p>
        </p:txBody>
      </p:sp>
    </p:spTree>
    <p:extLst>
      <p:ext uri="{BB962C8B-B14F-4D97-AF65-F5344CB8AC3E}">
        <p14:creationId xmlns:p14="http://schemas.microsoft.com/office/powerpoint/2010/main" val="2659016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84819"/>
            <a:ext cx="23622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590800" y="167520"/>
            <a:ext cx="5715000" cy="646331"/>
          </a:xfrm>
          <a:prstGeom prst="rect">
            <a:avLst/>
          </a:prstGeom>
        </p:spPr>
        <p:txBody>
          <a:bodyPr wrap="square">
            <a:spAutoFit/>
          </a:bodyPr>
          <a:lstStyle/>
          <a:p>
            <a:endParaRPr lang="en-US" sz="1200" dirty="0">
              <a:solidFill>
                <a:srgbClr val="000000"/>
              </a:solidFill>
              <a:latin typeface="Calibri" panose="020F0502020204030204" pitchFamily="34" charset="0"/>
            </a:endParaRPr>
          </a:p>
          <a:p>
            <a:r>
              <a:rPr lang="en-US" sz="2400" b="1" dirty="0">
                <a:solidFill>
                  <a:srgbClr val="000000"/>
                </a:solidFill>
                <a:latin typeface="Calibri" panose="020F0502020204030204" pitchFamily="34" charset="0"/>
              </a:rPr>
              <a:t> PI Meeting  Presentation Guidelines (P. 2): </a:t>
            </a:r>
            <a:endParaRPr lang="en-US" sz="2400" dirty="0"/>
          </a:p>
        </p:txBody>
      </p:sp>
      <p:sp>
        <p:nvSpPr>
          <p:cNvPr id="6" name="TextBox 5"/>
          <p:cNvSpPr txBox="1"/>
          <p:nvPr/>
        </p:nvSpPr>
        <p:spPr>
          <a:xfrm>
            <a:off x="533400" y="990600"/>
            <a:ext cx="8077200" cy="3785652"/>
          </a:xfrm>
          <a:prstGeom prst="rect">
            <a:avLst/>
          </a:prstGeom>
          <a:noFill/>
        </p:spPr>
        <p:txBody>
          <a:bodyPr wrap="square" rtlCol="0">
            <a:spAutoFit/>
          </a:bodyPr>
          <a:lstStyle/>
          <a:p>
            <a:pPr marL="342900" indent="-342900">
              <a:buFont typeface="Wingdings" panose="05000000000000000000" pitchFamily="2" charset="2"/>
              <a:buChar char="Ø"/>
            </a:pPr>
            <a:r>
              <a:rPr lang="en-US" sz="2000" dirty="0"/>
              <a:t>submit your presentation file to Ms. Brenda May (</a:t>
            </a:r>
            <a:r>
              <a:rPr lang="en-US" sz="2000" u="sng" dirty="0">
                <a:hlinkClick r:id="rId3"/>
              </a:rPr>
              <a:t>Brenda.May@science.doe.gov</a:t>
            </a:r>
            <a:r>
              <a:rPr lang="en-US" sz="2000" dirty="0"/>
              <a:t>) </a:t>
            </a:r>
            <a:r>
              <a:rPr lang="en-US" sz="2000" dirty="0">
                <a:solidFill>
                  <a:srgbClr val="FF0000"/>
                </a:solidFill>
              </a:rPr>
              <a:t>before noon on Friday, November 9</a:t>
            </a:r>
            <a:r>
              <a:rPr lang="en-US" sz="2000" baseline="30000" dirty="0">
                <a:solidFill>
                  <a:srgbClr val="FF0000"/>
                </a:solidFill>
              </a:rPr>
              <a:t>th</a:t>
            </a:r>
            <a:r>
              <a:rPr lang="en-US" sz="2000" dirty="0"/>
              <a:t>.</a:t>
            </a:r>
          </a:p>
          <a:p>
            <a:endParaRPr lang="en-US" sz="2000" dirty="0"/>
          </a:p>
          <a:p>
            <a:pPr marL="342900" indent="-342900">
              <a:buFont typeface="Wingdings" panose="05000000000000000000" pitchFamily="2" charset="2"/>
              <a:buChar char="Ø"/>
            </a:pPr>
            <a:r>
              <a:rPr lang="en-US" sz="2000" dirty="0"/>
              <a:t>It is essential that she has a copy of your final presentation by 8:00 am for the morning sessions and by 12:00 pm for the afternoon sessions on the day of your presentation. </a:t>
            </a:r>
          </a:p>
          <a:p>
            <a:endParaRPr lang="en-US" sz="2000" dirty="0"/>
          </a:p>
          <a:p>
            <a:pPr marL="342900" indent="-342900">
              <a:buFont typeface="Wingdings" panose="05000000000000000000" pitchFamily="2" charset="2"/>
              <a:buChar char="Ø"/>
            </a:pPr>
            <a:r>
              <a:rPr lang="en-US" sz="2000" dirty="0"/>
              <a:t>There will be no written report or follow up actions required for this meeting. </a:t>
            </a:r>
          </a:p>
          <a:p>
            <a:r>
              <a:rPr lang="en-US" sz="2000" dirty="0"/>
              <a:t> </a:t>
            </a:r>
          </a:p>
          <a:p>
            <a:pPr marL="342900" indent="-342900">
              <a:buFont typeface="Wingdings" panose="05000000000000000000" pitchFamily="2" charset="2"/>
              <a:buChar char="Ø"/>
            </a:pPr>
            <a:r>
              <a:rPr lang="en-US" sz="2000" u="sng" dirty="0"/>
              <a:t>Summary of expenditures by fiscal year (FY):</a:t>
            </a:r>
            <a:endParaRPr lang="en-US" sz="2000" dirty="0"/>
          </a:p>
          <a:p>
            <a:endParaRPr lang="en-US" sz="2000" dirty="0"/>
          </a:p>
        </p:txBody>
      </p:sp>
      <p:graphicFrame>
        <p:nvGraphicFramePr>
          <p:cNvPr id="8" name="Table 7"/>
          <p:cNvGraphicFramePr>
            <a:graphicFrameLocks noGrp="1"/>
          </p:cNvGraphicFramePr>
          <p:nvPr>
            <p:extLst>
              <p:ext uri="{D42A27DB-BD31-4B8C-83A1-F6EECF244321}">
                <p14:modId xmlns:p14="http://schemas.microsoft.com/office/powerpoint/2010/main" val="1809801883"/>
              </p:ext>
            </p:extLst>
          </p:nvPr>
        </p:nvGraphicFramePr>
        <p:xfrm>
          <a:off x="685799" y="4953001"/>
          <a:ext cx="7543801" cy="1498844"/>
        </p:xfrm>
        <a:graphic>
          <a:graphicData uri="http://schemas.openxmlformats.org/drawingml/2006/table">
            <a:tbl>
              <a:tblPr firstRow="1" firstCol="1" bandRow="1" bandCol="1">
                <a:tableStyleId>{5C22544A-7EE6-4342-B048-85BDC9FD1C3A}</a:tableStyleId>
              </a:tblPr>
              <a:tblGrid>
                <a:gridCol w="2362201">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9906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990600">
                  <a:extLst>
                    <a:ext uri="{9D8B030D-6E8A-4147-A177-3AD203B41FA5}">
                      <a16:colId xmlns:a16="http://schemas.microsoft.com/office/drawing/2014/main" val="20004"/>
                    </a:ext>
                  </a:extLst>
                </a:gridCol>
                <a:gridCol w="990600">
                  <a:extLst>
                    <a:ext uri="{9D8B030D-6E8A-4147-A177-3AD203B41FA5}">
                      <a16:colId xmlns:a16="http://schemas.microsoft.com/office/drawing/2014/main" val="20005"/>
                    </a:ext>
                  </a:extLst>
                </a:gridCol>
              </a:tblGrid>
              <a:tr h="380999">
                <a:tc>
                  <a:txBody>
                    <a:bodyPr/>
                    <a:lstStyle/>
                    <a:p>
                      <a:pPr marL="0" marR="0">
                        <a:lnSpc>
                          <a:spcPct val="115000"/>
                        </a:lnSpc>
                        <a:spcBef>
                          <a:spcPts val="0"/>
                        </a:spcBef>
                        <a:spcAft>
                          <a:spcPts val="1000"/>
                        </a:spcAft>
                      </a:pPr>
                      <a:r>
                        <a:rPr lang="en-US" sz="12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1000"/>
                        </a:spcAft>
                      </a:pPr>
                      <a:r>
                        <a:rPr lang="en-US" sz="1400" dirty="0">
                          <a:effectLst/>
                        </a:rPr>
                        <a:t>FY10+ FY11</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1000"/>
                        </a:spcAft>
                      </a:pPr>
                      <a:r>
                        <a:rPr lang="en-US" sz="1400" dirty="0">
                          <a:effectLst/>
                        </a:rPr>
                        <a:t>FY12+FY13</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1000"/>
                        </a:spcAft>
                      </a:pPr>
                      <a:r>
                        <a:rPr lang="en-US" sz="1400" dirty="0">
                          <a:effectLst/>
                        </a:rPr>
                        <a:t>FY14+ FY15</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1000"/>
                        </a:spcAft>
                      </a:pPr>
                      <a:r>
                        <a:rPr lang="en-US" sz="1400" dirty="0">
                          <a:effectLst/>
                        </a:rPr>
                        <a:t>FY16 +FY17</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1000"/>
                        </a:spcAft>
                      </a:pPr>
                      <a:r>
                        <a:rPr lang="en-US" sz="1400" dirty="0">
                          <a:effectLst/>
                        </a:rPr>
                        <a:t>Totals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456014">
                <a:tc>
                  <a:txBody>
                    <a:bodyPr/>
                    <a:lstStyle/>
                    <a:p>
                      <a:pPr marL="0" marR="0">
                        <a:lnSpc>
                          <a:spcPct val="115000"/>
                        </a:lnSpc>
                        <a:spcBef>
                          <a:spcPts val="0"/>
                        </a:spcBef>
                        <a:spcAft>
                          <a:spcPts val="1000"/>
                        </a:spcAft>
                      </a:pPr>
                      <a:r>
                        <a:rPr lang="en-US" sz="1800" dirty="0">
                          <a:effectLst/>
                        </a:rPr>
                        <a:t>a) Funds allocated</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200">
                          <a:effectLst/>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2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200">
                          <a:effectLst/>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200">
                          <a:effectLst/>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200">
                          <a:effectLst/>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661831">
                <a:tc>
                  <a:txBody>
                    <a:bodyPr/>
                    <a:lstStyle/>
                    <a:p>
                      <a:pPr marL="0" marR="0">
                        <a:lnSpc>
                          <a:spcPct val="115000"/>
                        </a:lnSpc>
                        <a:spcBef>
                          <a:spcPts val="0"/>
                        </a:spcBef>
                        <a:spcAft>
                          <a:spcPts val="1000"/>
                        </a:spcAft>
                      </a:pPr>
                      <a:r>
                        <a:rPr lang="en-US" sz="1800" dirty="0">
                          <a:effectLst/>
                        </a:rPr>
                        <a:t>b) Actual costs to date</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200">
                          <a:effectLst/>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200">
                          <a:effectLst/>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200">
                          <a:effectLst/>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200">
                          <a:effectLst/>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1000"/>
                        </a:spcAft>
                      </a:pPr>
                      <a:r>
                        <a:rPr lang="en-US" sz="1200" dirty="0">
                          <a:effectLst/>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134966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600200"/>
            <a:ext cx="7848600" cy="5137150"/>
          </a:xfrm>
        </p:spPr>
        <p:txBody>
          <a:bodyPr>
            <a:normAutofit/>
          </a:bodyPr>
          <a:lstStyle/>
          <a:p>
            <a:pPr>
              <a:defRPr/>
            </a:pPr>
            <a:r>
              <a:rPr lang="en-US" sz="1800" b="1" dirty="0">
                <a:cs typeface="Arial" panose="020B0604020202020204" pitchFamily="34" charset="0"/>
              </a:rPr>
              <a:t>Short Term Accelerator R&amp;D- </a:t>
            </a:r>
            <a:r>
              <a:rPr lang="en-US" sz="1800" dirty="0">
                <a:cs typeface="Arial" panose="020B0604020202020204" pitchFamily="34" charset="0"/>
              </a:rPr>
              <a:t>Accelerator R&amp;D with the potential for improved performance and/or new capabilities to existing NP scientific user facilities that will lead to new capabilities or improved operations. This is supported by NP and other program offices.</a:t>
            </a:r>
            <a:endParaRPr lang="en-US" sz="1800" b="1" dirty="0">
              <a:cs typeface="Arial" panose="020B0604020202020204" pitchFamily="34" charset="0"/>
            </a:endParaRPr>
          </a:p>
          <a:p>
            <a:pPr>
              <a:defRPr/>
            </a:pPr>
            <a:endParaRPr lang="en-US" sz="1800" dirty="0">
              <a:cs typeface="Arial" panose="020B0604020202020204" pitchFamily="34" charset="0"/>
            </a:endParaRPr>
          </a:p>
          <a:p>
            <a:pPr>
              <a:defRPr/>
            </a:pPr>
            <a:r>
              <a:rPr lang="en-US" sz="1800" b="1" dirty="0">
                <a:cs typeface="Arial" panose="020B0604020202020204" pitchFamily="34" charset="0"/>
              </a:rPr>
              <a:t>Mid-Term Accelerator R&amp;D</a:t>
            </a:r>
            <a:r>
              <a:rPr lang="en-US" sz="1800" dirty="0">
                <a:cs typeface="Arial" panose="020B0604020202020204" pitchFamily="34" charset="0"/>
              </a:rPr>
              <a:t>: Accelerator R&amp;D with the potential for the development of the future generation of NP accelerators not under construction. This is supported by NP and other program offices.</a:t>
            </a:r>
            <a:endParaRPr lang="en-US" sz="1800" b="1" dirty="0">
              <a:cs typeface="Arial" panose="020B0604020202020204" pitchFamily="34" charset="0"/>
            </a:endParaRPr>
          </a:p>
          <a:p>
            <a:pPr>
              <a:defRPr/>
            </a:pPr>
            <a:endParaRPr lang="en-US" sz="1800" dirty="0">
              <a:cs typeface="Arial" panose="020B0604020202020204" pitchFamily="34" charset="0"/>
            </a:endParaRPr>
          </a:p>
          <a:p>
            <a:pPr>
              <a:defRPr/>
            </a:pPr>
            <a:r>
              <a:rPr lang="en-US" sz="1800" b="1" dirty="0">
                <a:cs typeface="Arial" panose="020B0604020202020204" pitchFamily="34" charset="0"/>
              </a:rPr>
              <a:t>Long-Term or generic Accelerator R&amp;D</a:t>
            </a:r>
            <a:r>
              <a:rPr lang="en-US" sz="1800" dirty="0">
                <a:cs typeface="Arial" panose="020B0604020202020204" pitchFamily="34" charset="0"/>
              </a:rPr>
              <a:t>:  This is directly supported by the Office of High Energy Physics (HEP) although NP work often relevant.</a:t>
            </a:r>
          </a:p>
          <a:p>
            <a:pPr>
              <a:defRPr/>
            </a:pPr>
            <a:endParaRPr lang="en-US" sz="1800" dirty="0">
              <a:cs typeface="Arial" panose="020B0604020202020204" pitchFamily="34" charset="0"/>
            </a:endParaRPr>
          </a:p>
          <a:p>
            <a:pPr>
              <a:buFont typeface="Wingdings" panose="05000000000000000000" pitchFamily="2" charset="2"/>
              <a:buChar char="Ø"/>
              <a:defRPr/>
            </a:pPr>
            <a:r>
              <a:rPr lang="en-US" sz="1800" dirty="0">
                <a:cs typeface="Arial" panose="020B0604020202020204" pitchFamily="34" charset="0"/>
              </a:rPr>
              <a:t>Total annual direct NP investment in EIC-related accelerator R&amp;D through competitive funding opportunity announcement (FOA) and National Laboratory Accelerator R&amp;D is on the order of </a:t>
            </a:r>
            <a:r>
              <a:rPr lang="en-US" sz="1800" dirty="0">
                <a:solidFill>
                  <a:srgbClr val="FF0000"/>
                </a:solidFill>
                <a:cs typeface="Arial" panose="020B0604020202020204" pitchFamily="34" charset="0"/>
              </a:rPr>
              <a:t>$13.5 M </a:t>
            </a:r>
            <a:r>
              <a:rPr lang="en-US" sz="1800" dirty="0">
                <a:cs typeface="Arial" panose="020B0604020202020204" pitchFamily="34" charset="0"/>
              </a:rPr>
              <a:t>per year and increasing. </a:t>
            </a:r>
            <a:endParaRPr lang="en-US" sz="1800" b="1" dirty="0"/>
          </a:p>
        </p:txBody>
      </p:sp>
      <p:sp>
        <p:nvSpPr>
          <p:cNvPr id="27651" name="Title 2"/>
          <p:cNvSpPr>
            <a:spLocks noGrp="1"/>
          </p:cNvSpPr>
          <p:nvPr>
            <p:ph type="title"/>
          </p:nvPr>
        </p:nvSpPr>
        <p:spPr>
          <a:xfrm>
            <a:off x="3124200" y="317992"/>
            <a:ext cx="4953000" cy="642938"/>
          </a:xfrm>
        </p:spPr>
        <p:txBody>
          <a:bodyPr>
            <a:noAutofit/>
          </a:bodyPr>
          <a:lstStyle/>
          <a:p>
            <a:r>
              <a:rPr lang="en-US" altLang="en-US" sz="2800" b="1" dirty="0">
                <a:cs typeface="Arial" panose="020B0604020202020204" pitchFamily="34" charset="0"/>
              </a:rPr>
              <a:t>DOE Office of Science Accelerator R&amp;D Categories</a:t>
            </a:r>
          </a:p>
        </p:txBody>
      </p:sp>
      <p:pic>
        <p:nvPicPr>
          <p:cNvPr id="5"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228600"/>
            <a:ext cx="23622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71948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43" name="Rectangle 1"/>
          <p:cNvSpPr>
            <a:spLocks noChangeArrowheads="1"/>
          </p:cNvSpPr>
          <p:nvPr/>
        </p:nvSpPr>
        <p:spPr bwMode="auto">
          <a:xfrm>
            <a:off x="1266825" y="16716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endParaRPr lang="en-US" altLang="en-US" sz="1800" dirty="0">
              <a:latin typeface="Arial" panose="020B0604020202020204" pitchFamily="34" charset="0"/>
            </a:endParaRPr>
          </a:p>
        </p:txBody>
      </p:sp>
      <p:pic>
        <p:nvPicPr>
          <p:cNvPr id="20"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637" y="144492"/>
            <a:ext cx="23622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505200" y="228600"/>
            <a:ext cx="5257800" cy="523220"/>
          </a:xfrm>
          <a:prstGeom prst="rect">
            <a:avLst/>
          </a:prstGeom>
          <a:noFill/>
        </p:spPr>
        <p:txBody>
          <a:bodyPr wrap="square" rtlCol="0">
            <a:spAutoFit/>
          </a:bodyPr>
          <a:lstStyle/>
          <a:p>
            <a:r>
              <a:rPr lang="en-US" sz="2800" b="1" dirty="0">
                <a:latin typeface="+mj-lt"/>
              </a:rPr>
              <a:t>FY2017 Award PI Meeting Agenda</a:t>
            </a:r>
          </a:p>
        </p:txBody>
      </p:sp>
      <p:pic>
        <p:nvPicPr>
          <p:cNvPr id="4" name="Picture 3"/>
          <p:cNvPicPr>
            <a:picLocks noChangeAspect="1"/>
          </p:cNvPicPr>
          <p:nvPr/>
        </p:nvPicPr>
        <p:blipFill>
          <a:blip r:embed="rId3"/>
          <a:stretch>
            <a:fillRect/>
          </a:stretch>
        </p:blipFill>
        <p:spPr>
          <a:xfrm>
            <a:off x="25637" y="813928"/>
            <a:ext cx="9144000" cy="5905669"/>
          </a:xfrm>
          <a:prstGeom prst="rect">
            <a:avLst/>
          </a:prstGeom>
        </p:spPr>
      </p:pic>
    </p:spTree>
    <p:extLst>
      <p:ext uri="{BB962C8B-B14F-4D97-AF65-F5344CB8AC3E}">
        <p14:creationId xmlns:p14="http://schemas.microsoft.com/office/powerpoint/2010/main" val="37025920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43" name="Rectangle 1"/>
          <p:cNvSpPr>
            <a:spLocks noChangeArrowheads="1"/>
          </p:cNvSpPr>
          <p:nvPr/>
        </p:nvSpPr>
        <p:spPr bwMode="auto">
          <a:xfrm>
            <a:off x="1266825" y="16716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endParaRPr lang="en-US" altLang="en-US" sz="1800" dirty="0">
              <a:latin typeface="Arial" panose="020B0604020202020204" pitchFamily="34" charset="0"/>
            </a:endParaRPr>
          </a:p>
        </p:txBody>
      </p:sp>
      <p:pic>
        <p:nvPicPr>
          <p:cNvPr id="20"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637" y="144492"/>
            <a:ext cx="23622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stretch>
            <a:fillRect/>
          </a:stretch>
        </p:blipFill>
        <p:spPr>
          <a:xfrm>
            <a:off x="304800" y="990600"/>
            <a:ext cx="9144000" cy="5005415"/>
          </a:xfrm>
          <a:prstGeom prst="rect">
            <a:avLst/>
          </a:prstGeom>
        </p:spPr>
      </p:pic>
      <p:sp>
        <p:nvSpPr>
          <p:cNvPr id="6" name="TextBox 5"/>
          <p:cNvSpPr txBox="1"/>
          <p:nvPr/>
        </p:nvSpPr>
        <p:spPr>
          <a:xfrm>
            <a:off x="3505200" y="228600"/>
            <a:ext cx="5257800" cy="523220"/>
          </a:xfrm>
          <a:prstGeom prst="rect">
            <a:avLst/>
          </a:prstGeom>
          <a:noFill/>
        </p:spPr>
        <p:txBody>
          <a:bodyPr wrap="square" rtlCol="0">
            <a:spAutoFit/>
          </a:bodyPr>
          <a:lstStyle/>
          <a:p>
            <a:r>
              <a:rPr lang="en-US" sz="2800" b="1" dirty="0">
                <a:latin typeface="+mj-lt"/>
              </a:rPr>
              <a:t>FY2017 Award PI Meeting Agenda</a:t>
            </a:r>
          </a:p>
        </p:txBody>
      </p:sp>
    </p:spTree>
    <p:extLst>
      <p:ext uri="{BB962C8B-B14F-4D97-AF65-F5344CB8AC3E}">
        <p14:creationId xmlns:p14="http://schemas.microsoft.com/office/powerpoint/2010/main" val="190322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3315" y="1090416"/>
            <a:ext cx="5791200" cy="3046988"/>
          </a:xfrm>
          <a:prstGeom prst="rect">
            <a:avLst/>
          </a:prstGeom>
          <a:noFill/>
        </p:spPr>
        <p:txBody>
          <a:bodyPr wrap="square" rtlCol="0">
            <a:spAutoFit/>
          </a:bodyPr>
          <a:lstStyle/>
          <a:p>
            <a:endParaRPr lang="en-US" dirty="0"/>
          </a:p>
          <a:p>
            <a:endParaRPr lang="en-US" dirty="0"/>
          </a:p>
          <a:p>
            <a:pPr algn="ctr"/>
            <a:r>
              <a:rPr lang="en-US" sz="1600" dirty="0">
                <a:latin typeface="Times New Roman" pitchFamily="18" charset="0"/>
                <a:cs typeface="Times New Roman" pitchFamily="18" charset="0"/>
              </a:rPr>
              <a:t> </a:t>
            </a:r>
            <a:r>
              <a:rPr lang="en-US" sz="1600" b="1" dirty="0">
                <a:latin typeface="Times New Roman" pitchFamily="18" charset="0"/>
                <a:cs typeface="Times New Roman" pitchFamily="18" charset="0"/>
              </a:rPr>
              <a:t>FUNDING OPPORTUNITY ANNOUNCEMENT</a:t>
            </a:r>
            <a:r>
              <a:rPr lang="en-US" sz="1600" dirty="0">
                <a:latin typeface="Times New Roman" pitchFamily="18" charset="0"/>
                <a:cs typeface="Times New Roman" pitchFamily="18" charset="0"/>
              </a:rPr>
              <a:t> (FOA)</a:t>
            </a:r>
          </a:p>
          <a:p>
            <a:pPr algn="ctr"/>
            <a:endParaRPr lang="en-US" sz="1400" b="1" i="1" dirty="0">
              <a:latin typeface="Times New Roman" pitchFamily="18" charset="0"/>
              <a:cs typeface="Times New Roman" pitchFamily="18" charset="0"/>
            </a:endParaRPr>
          </a:p>
          <a:p>
            <a:pPr algn="ctr"/>
            <a:r>
              <a:rPr lang="en-US" sz="1400" b="1" i="1" dirty="0">
                <a:latin typeface="Times New Roman" pitchFamily="18" charset="0"/>
                <a:cs typeface="Times New Roman" pitchFamily="18" charset="0"/>
              </a:rPr>
              <a:t>Research and Development for Next Generation Nuclear Physics Accelerator Facilities </a:t>
            </a:r>
          </a:p>
          <a:p>
            <a:pPr algn="ctr"/>
            <a:r>
              <a:rPr lang="en-US" sz="1400" b="1" dirty="0">
                <a:latin typeface="Times New Roman" pitchFamily="18" charset="0"/>
                <a:cs typeface="Times New Roman" pitchFamily="18" charset="0"/>
              </a:rPr>
              <a:t>Funding Opportunity Number : DE-</a:t>
            </a:r>
            <a:r>
              <a:rPr lang="en-US" sz="1400" b="1" dirty="0"/>
              <a:t>DE-FOA-0001848</a:t>
            </a:r>
            <a:endParaRPr lang="en-US" sz="1400" b="1" dirty="0">
              <a:latin typeface="Times New Roman" pitchFamily="18" charset="0"/>
              <a:cs typeface="Times New Roman" pitchFamily="18" charset="0"/>
            </a:endParaRPr>
          </a:p>
          <a:p>
            <a:pPr algn="ctr"/>
            <a:r>
              <a:rPr lang="en-US" sz="1400" b="1" dirty="0">
                <a:latin typeface="Times New Roman" pitchFamily="18" charset="0"/>
                <a:cs typeface="Times New Roman" pitchFamily="18" charset="0"/>
              </a:rPr>
              <a:t>Announcement Type: Initial </a:t>
            </a:r>
          </a:p>
          <a:p>
            <a:pPr algn="ctr"/>
            <a:r>
              <a:rPr lang="en-US" sz="1400" b="1" dirty="0">
                <a:latin typeface="Times New Roman" pitchFamily="18" charset="0"/>
                <a:cs typeface="Times New Roman" pitchFamily="18" charset="0"/>
              </a:rPr>
              <a:t>CFDA Number: 81.049 </a:t>
            </a:r>
          </a:p>
          <a:p>
            <a:pPr algn="ctr"/>
            <a:r>
              <a:rPr lang="en-US" sz="1400" b="1" dirty="0">
                <a:latin typeface="Times New Roman" pitchFamily="18" charset="0"/>
                <a:cs typeface="Times New Roman" pitchFamily="18" charset="0"/>
              </a:rPr>
              <a:t>ISSUE DATE: 12/01/2018</a:t>
            </a:r>
          </a:p>
          <a:p>
            <a:pPr algn="ctr"/>
            <a:r>
              <a:rPr lang="en-US" sz="1400" b="1" dirty="0">
                <a:solidFill>
                  <a:srgbClr val="0000FF"/>
                </a:solidFill>
                <a:latin typeface="Times New Roman" pitchFamily="18" charset="0"/>
                <a:cs typeface="Times New Roman" pitchFamily="18" charset="0"/>
              </a:rPr>
              <a:t>Application Due Date:  1/19/2018</a:t>
            </a:r>
          </a:p>
          <a:p>
            <a:pPr algn="ctr"/>
            <a:endParaRPr lang="en-US" sz="1400" b="1" dirty="0">
              <a:solidFill>
                <a:srgbClr val="0000FF"/>
              </a:solidFill>
              <a:latin typeface="Times New Roman" pitchFamily="18" charset="0"/>
              <a:cs typeface="Times New Roman" pitchFamily="18" charset="0"/>
            </a:endParaRPr>
          </a:p>
          <a:p>
            <a:pPr algn="ctr"/>
            <a:endParaRPr lang="en-US" sz="1400" dirty="0">
              <a:latin typeface="Times New Roman" pitchFamily="18" charset="0"/>
              <a:cs typeface="Times New Roman" pitchFamily="18" charset="0"/>
            </a:endParaRPr>
          </a:p>
        </p:txBody>
      </p:sp>
      <p:sp>
        <p:nvSpPr>
          <p:cNvPr id="3" name="TextBox 2"/>
          <p:cNvSpPr txBox="1"/>
          <p:nvPr/>
        </p:nvSpPr>
        <p:spPr>
          <a:xfrm>
            <a:off x="658739" y="4432995"/>
            <a:ext cx="7848600" cy="2062103"/>
          </a:xfrm>
          <a:prstGeom prst="rect">
            <a:avLst/>
          </a:prstGeom>
          <a:noFill/>
        </p:spPr>
        <p:txBody>
          <a:bodyPr wrap="square" rtlCol="0">
            <a:spAutoFit/>
          </a:bodyPr>
          <a:lstStyle/>
          <a:p>
            <a:pPr>
              <a:buFont typeface="Arial" pitchFamily="34" charset="0"/>
              <a:buChar char="•"/>
            </a:pPr>
            <a:r>
              <a:rPr lang="en-US" sz="1600" dirty="0">
                <a:latin typeface="Times New Roman" pitchFamily="18" charset="0"/>
                <a:cs typeface="Times New Roman" pitchFamily="18" charset="0"/>
              </a:rPr>
              <a:t> </a:t>
            </a:r>
            <a:r>
              <a:rPr lang="en-US" sz="1600" dirty="0">
                <a:latin typeface="+mj-lt"/>
                <a:cs typeface="Times New Roman" pitchFamily="18" charset="0"/>
              </a:rPr>
              <a:t>A panel of experts helped NP select for funding the most suitable proposal(s) submitted to this FOA based on the SC merit review criteria and NP Program Criteria (Jones panel priority list and 2015 NSAC LRP) for the appropriated FY18 funds and a similar amount is planned for FY2019.  </a:t>
            </a:r>
          </a:p>
          <a:p>
            <a:pPr>
              <a:buFont typeface="Arial" pitchFamily="34" charset="0"/>
              <a:buChar char="•"/>
            </a:pPr>
            <a:endParaRPr lang="en-US" sz="1600" u="sng" dirty="0">
              <a:latin typeface="+mj-lt"/>
              <a:cs typeface="Times New Roman" pitchFamily="18" charset="0"/>
            </a:endParaRPr>
          </a:p>
          <a:p>
            <a:pPr>
              <a:buFont typeface="Arial" pitchFamily="34" charset="0"/>
              <a:buChar char="•"/>
            </a:pPr>
            <a:r>
              <a:rPr lang="en-US" sz="1600" u="sng" dirty="0">
                <a:latin typeface="+mj-lt"/>
                <a:cs typeface="Times New Roman" pitchFamily="18" charset="0"/>
              </a:rPr>
              <a:t>This was a two-year funding. The next NP Accelerator R&amp;D FOA is expected to be published for FY20-21 funding. </a:t>
            </a:r>
            <a:endParaRPr lang="en-US" sz="1600" dirty="0">
              <a:latin typeface="Times New Roman" pitchFamily="18" charset="0"/>
              <a:cs typeface="Times New Roman" pitchFamily="18" charset="0"/>
            </a:endParaRPr>
          </a:p>
          <a:p>
            <a:pPr>
              <a:spcAft>
                <a:spcPts val="1200"/>
              </a:spcAft>
              <a:buFont typeface="Arial" pitchFamily="34" charset="0"/>
              <a:buChar char="•"/>
            </a:pPr>
            <a:endParaRPr lang="en-US" sz="1600" dirty="0">
              <a:latin typeface="Times New Roman" pitchFamily="18" charset="0"/>
              <a:cs typeface="Times New Roman" pitchFamily="18" charset="0"/>
            </a:endParaRPr>
          </a:p>
        </p:txBody>
      </p:sp>
      <p:pic>
        <p:nvPicPr>
          <p:cNvPr id="4"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2671"/>
            <a:ext cx="23622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
          <p:cNvSpPr txBox="1">
            <a:spLocks noChangeArrowheads="1"/>
          </p:cNvSpPr>
          <p:nvPr/>
        </p:nvSpPr>
        <p:spPr bwMode="auto">
          <a:xfrm>
            <a:off x="2792339" y="425253"/>
            <a:ext cx="5715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defRPr/>
            </a:pPr>
            <a:r>
              <a:rPr lang="en-US" altLang="en-US" sz="2800" b="1" dirty="0">
                <a:latin typeface="+mn-lt"/>
              </a:rPr>
              <a:t>FY018  : Accelerator R&amp;D Funding</a:t>
            </a:r>
          </a:p>
        </p:txBody>
      </p:sp>
    </p:spTree>
    <p:extLst>
      <p:ext uri="{BB962C8B-B14F-4D97-AF65-F5344CB8AC3E}">
        <p14:creationId xmlns:p14="http://schemas.microsoft.com/office/powerpoint/2010/main" val="392614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38" name="Object 2"/>
          <p:cNvGraphicFramePr>
            <a:graphicFrameLocks noChangeAspect="1"/>
          </p:cNvGraphicFramePr>
          <p:nvPr>
            <p:extLst/>
          </p:nvPr>
        </p:nvGraphicFramePr>
        <p:xfrm>
          <a:off x="1571684" y="838200"/>
          <a:ext cx="7278688" cy="5821362"/>
        </p:xfrm>
        <a:graphic>
          <a:graphicData uri="http://schemas.openxmlformats.org/presentationml/2006/ole">
            <mc:AlternateContent xmlns:mc="http://schemas.openxmlformats.org/markup-compatibility/2006">
              <mc:Choice xmlns:v="urn:schemas-microsoft-com:vml" Requires="v">
                <p:oleObj spid="_x0000_s51240" name="Document" r:id="rId3" imgW="5100754" imgH="5135870" progId="Word.Document.12">
                  <p:embed/>
                </p:oleObj>
              </mc:Choice>
              <mc:Fallback>
                <p:oleObj name="Document" r:id="rId3" imgW="5100754" imgH="5135870" progId="Word.Document.12">
                  <p:embed/>
                  <p:pic>
                    <p:nvPicPr>
                      <p:cNvPr id="0" name=""/>
                      <p:cNvPicPr>
                        <a:picLocks noChangeAspect="1" noChangeArrowheads="1"/>
                      </p:cNvPicPr>
                      <p:nvPr/>
                    </p:nvPicPr>
                    <p:blipFill>
                      <a:blip r:embed="rId4"/>
                      <a:srcRect/>
                      <a:stretch>
                        <a:fillRect/>
                      </a:stretch>
                    </p:blipFill>
                    <p:spPr bwMode="auto">
                      <a:xfrm>
                        <a:off x="1571684" y="838200"/>
                        <a:ext cx="7278688" cy="5821362"/>
                      </a:xfrm>
                      <a:prstGeom prst="rect">
                        <a:avLst/>
                      </a:prstGeom>
                      <a:noFill/>
                      <a:ln w="25400">
                        <a:solidFill>
                          <a:schemeClr val="tx1"/>
                        </a:solidFill>
                        <a:miter lim="800000"/>
                        <a:headEnd/>
                        <a:tailEnd/>
                      </a:ln>
                      <a:effectLst/>
                      <a:extLst/>
                    </p:spPr>
                  </p:pic>
                </p:oleObj>
              </mc:Fallback>
            </mc:AlternateContent>
          </a:graphicData>
        </a:graphic>
      </p:graphicFrame>
      <p:sp>
        <p:nvSpPr>
          <p:cNvPr id="4" name="TextBox 3"/>
          <p:cNvSpPr txBox="1"/>
          <p:nvPr/>
        </p:nvSpPr>
        <p:spPr>
          <a:xfrm>
            <a:off x="3276600" y="228600"/>
            <a:ext cx="4800600" cy="461665"/>
          </a:xfrm>
          <a:prstGeom prst="rect">
            <a:avLst/>
          </a:prstGeom>
          <a:noFill/>
        </p:spPr>
        <p:txBody>
          <a:bodyPr wrap="square" rtlCol="0">
            <a:spAutoFit/>
          </a:bodyPr>
          <a:lstStyle/>
          <a:p>
            <a:pPr algn="ctr"/>
            <a:r>
              <a:rPr lang="en-US" sz="2400" b="1" dirty="0">
                <a:latin typeface="+mj-lt"/>
                <a:cs typeface="Times New Roman" pitchFamily="18" charset="0"/>
              </a:rPr>
              <a:t>Review Criteria for FY2018 FOA </a:t>
            </a:r>
          </a:p>
        </p:txBody>
      </p:sp>
      <p:grpSp>
        <p:nvGrpSpPr>
          <p:cNvPr id="7" name="Group 6"/>
          <p:cNvGrpSpPr/>
          <p:nvPr/>
        </p:nvGrpSpPr>
        <p:grpSpPr>
          <a:xfrm>
            <a:off x="152400" y="2695575"/>
            <a:ext cx="1333500" cy="923330"/>
            <a:chOff x="152400" y="2695575"/>
            <a:chExt cx="1333500" cy="923330"/>
          </a:xfrm>
        </p:grpSpPr>
        <p:sp>
          <p:nvSpPr>
            <p:cNvPr id="5" name="TextBox 4"/>
            <p:cNvSpPr txBox="1"/>
            <p:nvPr/>
          </p:nvSpPr>
          <p:spPr>
            <a:xfrm>
              <a:off x="152400" y="2695575"/>
              <a:ext cx="1143000" cy="923330"/>
            </a:xfrm>
            <a:prstGeom prst="rect">
              <a:avLst/>
            </a:prstGeom>
            <a:noFill/>
          </p:spPr>
          <p:txBody>
            <a:bodyPr wrap="square" rtlCol="0">
              <a:spAutoFit/>
            </a:bodyPr>
            <a:lstStyle/>
            <a:p>
              <a:r>
                <a:rPr lang="en-US" dirty="0"/>
                <a:t>Merit Review Criteria</a:t>
              </a:r>
            </a:p>
          </p:txBody>
        </p:sp>
        <p:sp>
          <p:nvSpPr>
            <p:cNvPr id="6" name="Right Arrow 5"/>
            <p:cNvSpPr/>
            <p:nvPr/>
          </p:nvSpPr>
          <p:spPr>
            <a:xfrm>
              <a:off x="1104899" y="3004840"/>
              <a:ext cx="381001"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 name="Group 7"/>
          <p:cNvGrpSpPr/>
          <p:nvPr/>
        </p:nvGrpSpPr>
        <p:grpSpPr>
          <a:xfrm>
            <a:off x="152400" y="4727144"/>
            <a:ext cx="1321720" cy="923330"/>
            <a:chOff x="152400" y="2695575"/>
            <a:chExt cx="1321720" cy="923330"/>
          </a:xfrm>
        </p:grpSpPr>
        <p:sp>
          <p:nvSpPr>
            <p:cNvPr id="9" name="TextBox 8"/>
            <p:cNvSpPr txBox="1"/>
            <p:nvPr/>
          </p:nvSpPr>
          <p:spPr>
            <a:xfrm>
              <a:off x="152400" y="2695575"/>
              <a:ext cx="1143000" cy="923330"/>
            </a:xfrm>
            <a:prstGeom prst="rect">
              <a:avLst/>
            </a:prstGeom>
            <a:noFill/>
          </p:spPr>
          <p:txBody>
            <a:bodyPr wrap="square" rtlCol="0">
              <a:spAutoFit/>
            </a:bodyPr>
            <a:lstStyle/>
            <a:p>
              <a:r>
                <a:rPr lang="en-US" dirty="0"/>
                <a:t>NP Program Criteria</a:t>
              </a:r>
            </a:p>
          </p:txBody>
        </p:sp>
        <p:sp>
          <p:nvSpPr>
            <p:cNvPr id="10" name="Right Arrow 9"/>
            <p:cNvSpPr/>
            <p:nvPr/>
          </p:nvSpPr>
          <p:spPr>
            <a:xfrm>
              <a:off x="1083593" y="3150831"/>
              <a:ext cx="390527"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 name="Group 10"/>
          <p:cNvGrpSpPr/>
          <p:nvPr/>
        </p:nvGrpSpPr>
        <p:grpSpPr>
          <a:xfrm>
            <a:off x="161925" y="1504950"/>
            <a:ext cx="1403350" cy="646331"/>
            <a:chOff x="152400" y="2695575"/>
            <a:chExt cx="1403350" cy="646331"/>
          </a:xfrm>
        </p:grpSpPr>
        <p:sp>
          <p:nvSpPr>
            <p:cNvPr id="12" name="TextBox 11"/>
            <p:cNvSpPr txBox="1"/>
            <p:nvPr/>
          </p:nvSpPr>
          <p:spPr>
            <a:xfrm>
              <a:off x="152400" y="2695575"/>
              <a:ext cx="1143000" cy="646331"/>
            </a:xfrm>
            <a:prstGeom prst="rect">
              <a:avLst/>
            </a:prstGeom>
            <a:noFill/>
          </p:spPr>
          <p:txBody>
            <a:bodyPr wrap="square" rtlCol="0">
              <a:spAutoFit/>
            </a:bodyPr>
            <a:lstStyle/>
            <a:p>
              <a:r>
                <a:rPr lang="en-US" dirty="0"/>
                <a:t>This FOA  Supports:</a:t>
              </a:r>
            </a:p>
          </p:txBody>
        </p:sp>
        <p:sp>
          <p:nvSpPr>
            <p:cNvPr id="13" name="Right Arrow 12"/>
            <p:cNvSpPr/>
            <p:nvPr/>
          </p:nvSpPr>
          <p:spPr>
            <a:xfrm>
              <a:off x="1165225" y="2864198"/>
              <a:ext cx="390525"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4"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299" y="0"/>
            <a:ext cx="23622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555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895600" y="133090"/>
            <a:ext cx="4567238" cy="954107"/>
          </a:xfrm>
          <a:prstGeom prst="rect">
            <a:avLst/>
          </a:prstGeom>
          <a:noFill/>
        </p:spPr>
        <p:txBody>
          <a:bodyPr wrap="square" rtlCol="0">
            <a:spAutoFit/>
          </a:bodyPr>
          <a:lstStyle/>
          <a:p>
            <a:pPr algn="ctr"/>
            <a:r>
              <a:rPr lang="en-US" sz="2800" b="1" dirty="0">
                <a:latin typeface="+mj-lt"/>
                <a:cs typeface="Times New Roman" pitchFamily="18" charset="0"/>
              </a:rPr>
              <a:t>Proposals submitted to </a:t>
            </a:r>
          </a:p>
          <a:p>
            <a:pPr algn="ctr"/>
            <a:r>
              <a:rPr lang="en-US" sz="2800" b="1" dirty="0">
                <a:latin typeface="+mj-lt"/>
                <a:cs typeface="Times New Roman" pitchFamily="18" charset="0"/>
              </a:rPr>
              <a:t>FY 2018 FOA</a:t>
            </a:r>
          </a:p>
        </p:txBody>
      </p:sp>
      <p:graphicFrame>
        <p:nvGraphicFramePr>
          <p:cNvPr id="3" name="Table 2"/>
          <p:cNvGraphicFramePr>
            <a:graphicFrameLocks noGrp="1"/>
          </p:cNvGraphicFramePr>
          <p:nvPr>
            <p:extLst>
              <p:ext uri="{D42A27DB-BD31-4B8C-83A1-F6EECF244321}">
                <p14:modId xmlns:p14="http://schemas.microsoft.com/office/powerpoint/2010/main" val="1466396141"/>
              </p:ext>
            </p:extLst>
          </p:nvPr>
        </p:nvGraphicFramePr>
        <p:xfrm>
          <a:off x="1114424" y="1278907"/>
          <a:ext cx="6743700" cy="2123440"/>
        </p:xfrm>
        <a:graphic>
          <a:graphicData uri="http://schemas.openxmlformats.org/drawingml/2006/table">
            <a:tbl>
              <a:tblPr firstRow="1" bandRow="1">
                <a:tableStyleId>{5C22544A-7EE6-4342-B048-85BDC9FD1C3A}</a:tableStyleId>
              </a:tblPr>
              <a:tblGrid>
                <a:gridCol w="1685925">
                  <a:extLst>
                    <a:ext uri="{9D8B030D-6E8A-4147-A177-3AD203B41FA5}">
                      <a16:colId xmlns:a16="http://schemas.microsoft.com/office/drawing/2014/main" val="20000"/>
                    </a:ext>
                  </a:extLst>
                </a:gridCol>
                <a:gridCol w="1685925">
                  <a:extLst>
                    <a:ext uri="{9D8B030D-6E8A-4147-A177-3AD203B41FA5}">
                      <a16:colId xmlns:a16="http://schemas.microsoft.com/office/drawing/2014/main" val="20001"/>
                    </a:ext>
                  </a:extLst>
                </a:gridCol>
                <a:gridCol w="1685925">
                  <a:extLst>
                    <a:ext uri="{9D8B030D-6E8A-4147-A177-3AD203B41FA5}">
                      <a16:colId xmlns:a16="http://schemas.microsoft.com/office/drawing/2014/main" val="20002"/>
                    </a:ext>
                  </a:extLst>
                </a:gridCol>
                <a:gridCol w="1685925">
                  <a:extLst>
                    <a:ext uri="{9D8B030D-6E8A-4147-A177-3AD203B41FA5}">
                      <a16:colId xmlns:a16="http://schemas.microsoft.com/office/drawing/2014/main" val="20003"/>
                    </a:ext>
                  </a:extLst>
                </a:gridCol>
              </a:tblGrid>
              <a:tr h="370840">
                <a:tc>
                  <a:txBody>
                    <a:bodyPr/>
                    <a:lstStyle/>
                    <a:p>
                      <a:r>
                        <a:rPr lang="en-US" dirty="0"/>
                        <a:t>Institutions</a:t>
                      </a:r>
                    </a:p>
                  </a:txBody>
                  <a:tcPr/>
                </a:tc>
                <a:tc>
                  <a:txBody>
                    <a:bodyPr/>
                    <a:lstStyle/>
                    <a:p>
                      <a:r>
                        <a:rPr lang="en-US" dirty="0"/>
                        <a:t>Number of Proposals</a:t>
                      </a:r>
                    </a:p>
                  </a:txBody>
                  <a:tcPr/>
                </a:tc>
                <a:tc>
                  <a:txBody>
                    <a:bodyPr/>
                    <a:lstStyle/>
                    <a:p>
                      <a:r>
                        <a:rPr lang="en-US" dirty="0"/>
                        <a:t>Budget Request Y-1  ($k)</a:t>
                      </a:r>
                    </a:p>
                  </a:txBody>
                  <a:tcPr/>
                </a:tc>
                <a:tc>
                  <a:txBody>
                    <a:bodyPr/>
                    <a:lstStyle/>
                    <a:p>
                      <a:r>
                        <a:rPr lang="en-US" dirty="0"/>
                        <a:t>Budget Request y1+y2  ($k)</a:t>
                      </a:r>
                    </a:p>
                  </a:txBody>
                  <a:tcPr/>
                </a:tc>
                <a:extLst>
                  <a:ext uri="{0D108BD9-81ED-4DB2-BD59-A6C34878D82A}">
                    <a16:rowId xmlns:a16="http://schemas.microsoft.com/office/drawing/2014/main" val="10000"/>
                  </a:ext>
                </a:extLst>
              </a:tr>
              <a:tr h="370840">
                <a:tc>
                  <a:txBody>
                    <a:bodyPr/>
                    <a:lstStyle/>
                    <a:p>
                      <a:r>
                        <a:rPr lang="en-US" dirty="0"/>
                        <a:t>National Labs</a:t>
                      </a:r>
                    </a:p>
                  </a:txBody>
                  <a:tcPr/>
                </a:tc>
                <a:tc>
                  <a:txBody>
                    <a:bodyPr/>
                    <a:lstStyle/>
                    <a:p>
                      <a:r>
                        <a:rPr lang="en-US" dirty="0"/>
                        <a:t>43</a:t>
                      </a:r>
                    </a:p>
                  </a:txBody>
                  <a:tcPr/>
                </a:tc>
                <a:tc>
                  <a:txBody>
                    <a:bodyPr/>
                    <a:lstStyle/>
                    <a:p>
                      <a:r>
                        <a:rPr lang="en-US" dirty="0"/>
                        <a:t>17,526</a:t>
                      </a:r>
                    </a:p>
                  </a:txBody>
                  <a:tcPr/>
                </a:tc>
                <a:tc>
                  <a:txBody>
                    <a:bodyPr/>
                    <a:lstStyle/>
                    <a:p>
                      <a:r>
                        <a:rPr lang="en-US" dirty="0"/>
                        <a:t>34,481</a:t>
                      </a:r>
                    </a:p>
                  </a:txBody>
                  <a:tcPr/>
                </a:tc>
                <a:extLst>
                  <a:ext uri="{0D108BD9-81ED-4DB2-BD59-A6C34878D82A}">
                    <a16:rowId xmlns:a16="http://schemas.microsoft.com/office/drawing/2014/main" val="10001"/>
                  </a:ext>
                </a:extLst>
              </a:tr>
              <a:tr h="370840">
                <a:tc>
                  <a:txBody>
                    <a:bodyPr/>
                    <a:lstStyle/>
                    <a:p>
                      <a:r>
                        <a:rPr lang="en-US" dirty="0"/>
                        <a:t>Universities</a:t>
                      </a:r>
                    </a:p>
                  </a:txBody>
                  <a:tcPr/>
                </a:tc>
                <a:tc>
                  <a:txBody>
                    <a:bodyPr/>
                    <a:lstStyle/>
                    <a:p>
                      <a:r>
                        <a:rPr lang="en-US" dirty="0"/>
                        <a:t>12</a:t>
                      </a:r>
                    </a:p>
                  </a:txBody>
                  <a:tcPr/>
                </a:tc>
                <a:tc>
                  <a:txBody>
                    <a:bodyPr/>
                    <a:lstStyle/>
                    <a:p>
                      <a:r>
                        <a:rPr lang="en-US" dirty="0"/>
                        <a:t>3,966</a:t>
                      </a:r>
                    </a:p>
                  </a:txBody>
                  <a:tcPr/>
                </a:tc>
                <a:tc>
                  <a:txBody>
                    <a:bodyPr/>
                    <a:lstStyle/>
                    <a:p>
                      <a:r>
                        <a:rPr lang="en-US" dirty="0"/>
                        <a:t>7,931</a:t>
                      </a:r>
                    </a:p>
                  </a:txBody>
                  <a:tcPr/>
                </a:tc>
                <a:extLst>
                  <a:ext uri="{0D108BD9-81ED-4DB2-BD59-A6C34878D82A}">
                    <a16:rowId xmlns:a16="http://schemas.microsoft.com/office/drawing/2014/main" val="10002"/>
                  </a:ext>
                </a:extLst>
              </a:tr>
              <a:tr h="370840">
                <a:tc>
                  <a:txBody>
                    <a:bodyPr/>
                    <a:lstStyle/>
                    <a:p>
                      <a:r>
                        <a:rPr lang="en-US" dirty="0"/>
                        <a:t>Industry</a:t>
                      </a:r>
                    </a:p>
                  </a:txBody>
                  <a:tcPr/>
                </a:tc>
                <a:tc>
                  <a:txBody>
                    <a:bodyPr/>
                    <a:lstStyle/>
                    <a:p>
                      <a:r>
                        <a:rPr lang="en-US" dirty="0"/>
                        <a:t>1</a:t>
                      </a:r>
                    </a:p>
                  </a:txBody>
                  <a:tcPr/>
                </a:tc>
                <a:tc>
                  <a:txBody>
                    <a:bodyPr/>
                    <a:lstStyle/>
                    <a:p>
                      <a:r>
                        <a:rPr lang="en-US" dirty="0"/>
                        <a:t>107</a:t>
                      </a:r>
                    </a:p>
                  </a:txBody>
                  <a:tcPr/>
                </a:tc>
                <a:tc>
                  <a:txBody>
                    <a:bodyPr/>
                    <a:lstStyle/>
                    <a:p>
                      <a:r>
                        <a:rPr lang="en-US" dirty="0"/>
                        <a:t>213</a:t>
                      </a:r>
                    </a:p>
                  </a:txBody>
                  <a:tcPr/>
                </a:tc>
                <a:extLst>
                  <a:ext uri="{0D108BD9-81ED-4DB2-BD59-A6C34878D82A}">
                    <a16:rowId xmlns:a16="http://schemas.microsoft.com/office/drawing/2014/main" val="10003"/>
                  </a:ext>
                </a:extLst>
              </a:tr>
              <a:tr h="370840">
                <a:tc>
                  <a:txBody>
                    <a:bodyPr/>
                    <a:lstStyle/>
                    <a:p>
                      <a:r>
                        <a:rPr lang="en-US" b="1" dirty="0"/>
                        <a:t>Totals</a:t>
                      </a:r>
                    </a:p>
                  </a:txBody>
                  <a:tcPr/>
                </a:tc>
                <a:tc>
                  <a:txBody>
                    <a:bodyPr/>
                    <a:lstStyle/>
                    <a:p>
                      <a:r>
                        <a:rPr lang="en-US" b="1" dirty="0"/>
                        <a:t>56</a:t>
                      </a:r>
                    </a:p>
                  </a:txBody>
                  <a:tcPr/>
                </a:tc>
                <a:tc>
                  <a:txBody>
                    <a:bodyPr/>
                    <a:lstStyle/>
                    <a:p>
                      <a:r>
                        <a:rPr lang="en-US" b="1" dirty="0"/>
                        <a:t>21,599</a:t>
                      </a:r>
                    </a:p>
                  </a:txBody>
                  <a:tcPr/>
                </a:tc>
                <a:tc>
                  <a:txBody>
                    <a:bodyPr/>
                    <a:lstStyle/>
                    <a:p>
                      <a:r>
                        <a:rPr lang="en-US" b="1" dirty="0"/>
                        <a:t>42,625</a:t>
                      </a:r>
                    </a:p>
                  </a:txBody>
                  <a:tcPr/>
                </a:tc>
                <a:extLst>
                  <a:ext uri="{0D108BD9-81ED-4DB2-BD59-A6C34878D82A}">
                    <a16:rowId xmlns:a16="http://schemas.microsoft.com/office/drawing/2014/main" val="10004"/>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711674968"/>
              </p:ext>
            </p:extLst>
          </p:nvPr>
        </p:nvGraphicFramePr>
        <p:xfrm>
          <a:off x="1166812" y="4419600"/>
          <a:ext cx="6691313" cy="1840170"/>
        </p:xfrm>
        <a:graphic>
          <a:graphicData uri="http://schemas.openxmlformats.org/drawingml/2006/table">
            <a:tbl>
              <a:tblPr firstRow="1" bandRow="1">
                <a:tableStyleId>{5C22544A-7EE6-4342-B048-85BDC9FD1C3A}</a:tableStyleId>
              </a:tblPr>
              <a:tblGrid>
                <a:gridCol w="2327413">
                  <a:extLst>
                    <a:ext uri="{9D8B030D-6E8A-4147-A177-3AD203B41FA5}">
                      <a16:colId xmlns:a16="http://schemas.microsoft.com/office/drawing/2014/main" val="20000"/>
                    </a:ext>
                  </a:extLst>
                </a:gridCol>
                <a:gridCol w="1891023">
                  <a:extLst>
                    <a:ext uri="{9D8B030D-6E8A-4147-A177-3AD203B41FA5}">
                      <a16:colId xmlns:a16="http://schemas.microsoft.com/office/drawing/2014/main" val="20001"/>
                    </a:ext>
                  </a:extLst>
                </a:gridCol>
                <a:gridCol w="2472877">
                  <a:extLst>
                    <a:ext uri="{9D8B030D-6E8A-4147-A177-3AD203B41FA5}">
                      <a16:colId xmlns:a16="http://schemas.microsoft.com/office/drawing/2014/main" val="20002"/>
                    </a:ext>
                  </a:extLst>
                </a:gridCol>
              </a:tblGrid>
              <a:tr h="370840">
                <a:tc>
                  <a:txBody>
                    <a:bodyPr/>
                    <a:lstStyle/>
                    <a:p>
                      <a:r>
                        <a:rPr lang="en-US" dirty="0"/>
                        <a:t>Type</a:t>
                      </a:r>
                      <a:r>
                        <a:rPr lang="en-US" baseline="0" dirty="0"/>
                        <a:t> of Proposals</a:t>
                      </a:r>
                      <a:endParaRPr lang="en-US" dirty="0"/>
                    </a:p>
                  </a:txBody>
                  <a:tcPr/>
                </a:tc>
                <a:tc>
                  <a:txBody>
                    <a:bodyPr/>
                    <a:lstStyle/>
                    <a:p>
                      <a:r>
                        <a:rPr lang="en-US" dirty="0"/>
                        <a:t>No. of Proposals</a:t>
                      </a:r>
                    </a:p>
                  </a:txBody>
                  <a:tcPr/>
                </a:tc>
                <a:tc>
                  <a:txBody>
                    <a:bodyPr/>
                    <a:lstStyle/>
                    <a:p>
                      <a:r>
                        <a:rPr lang="en-US" dirty="0"/>
                        <a:t>Total Individual</a:t>
                      </a:r>
                      <a:r>
                        <a:rPr lang="en-US" baseline="0" dirty="0"/>
                        <a:t> </a:t>
                      </a:r>
                      <a:r>
                        <a:rPr lang="en-US" dirty="0"/>
                        <a:t>proposals</a:t>
                      </a:r>
                    </a:p>
                  </a:txBody>
                  <a:tcPr/>
                </a:tc>
                <a:extLst>
                  <a:ext uri="{0D108BD9-81ED-4DB2-BD59-A6C34878D82A}">
                    <a16:rowId xmlns:a16="http://schemas.microsoft.com/office/drawing/2014/main" val="10000"/>
                  </a:ext>
                </a:extLst>
              </a:tr>
              <a:tr h="370840">
                <a:tc>
                  <a:txBody>
                    <a:bodyPr/>
                    <a:lstStyle/>
                    <a:p>
                      <a:r>
                        <a:rPr lang="en-US" dirty="0"/>
                        <a:t>Collaborative</a:t>
                      </a:r>
                    </a:p>
                  </a:txBody>
                  <a:tcPr/>
                </a:tc>
                <a:tc>
                  <a:txBody>
                    <a:bodyPr/>
                    <a:lstStyle/>
                    <a:p>
                      <a:r>
                        <a:rPr lang="en-US" dirty="0"/>
                        <a:t>16</a:t>
                      </a:r>
                    </a:p>
                  </a:txBody>
                  <a:tcPr/>
                </a:tc>
                <a:tc>
                  <a:txBody>
                    <a:bodyPr/>
                    <a:lstStyle/>
                    <a:p>
                      <a:r>
                        <a:rPr lang="en-US" dirty="0"/>
                        <a:t>43</a:t>
                      </a:r>
                    </a:p>
                  </a:txBody>
                  <a:tcPr/>
                </a:tc>
                <a:extLst>
                  <a:ext uri="{0D108BD9-81ED-4DB2-BD59-A6C34878D82A}">
                    <a16:rowId xmlns:a16="http://schemas.microsoft.com/office/drawing/2014/main" val="10001"/>
                  </a:ext>
                </a:extLst>
              </a:tr>
              <a:tr h="458410">
                <a:tc>
                  <a:txBody>
                    <a:bodyPr/>
                    <a:lstStyle/>
                    <a:p>
                      <a:r>
                        <a:rPr lang="en-US" dirty="0"/>
                        <a:t>Non-collaborative</a:t>
                      </a:r>
                    </a:p>
                  </a:txBody>
                  <a:tcPr/>
                </a:tc>
                <a:tc>
                  <a:txBody>
                    <a:bodyPr/>
                    <a:lstStyle/>
                    <a:p>
                      <a:r>
                        <a:rPr lang="en-US" dirty="0"/>
                        <a:t>13</a:t>
                      </a:r>
                    </a:p>
                  </a:txBody>
                  <a:tcPr/>
                </a:tc>
                <a:tc>
                  <a:txBody>
                    <a:bodyPr/>
                    <a:lstStyle/>
                    <a:p>
                      <a:r>
                        <a:rPr lang="en-US" dirty="0"/>
                        <a:t>13</a:t>
                      </a:r>
                    </a:p>
                  </a:txBody>
                  <a:tcPr/>
                </a:tc>
                <a:extLst>
                  <a:ext uri="{0D108BD9-81ED-4DB2-BD59-A6C34878D82A}">
                    <a16:rowId xmlns:a16="http://schemas.microsoft.com/office/drawing/2014/main" val="10002"/>
                  </a:ext>
                </a:extLst>
              </a:tr>
              <a:tr h="370840">
                <a:tc>
                  <a:txBody>
                    <a:bodyPr/>
                    <a:lstStyle/>
                    <a:p>
                      <a:r>
                        <a:rPr lang="en-US" b="1" dirty="0"/>
                        <a:t>Totals</a:t>
                      </a:r>
                    </a:p>
                  </a:txBody>
                  <a:tcPr/>
                </a:tc>
                <a:tc>
                  <a:txBody>
                    <a:bodyPr/>
                    <a:lstStyle/>
                    <a:p>
                      <a:r>
                        <a:rPr lang="en-US" b="1" dirty="0"/>
                        <a:t>29</a:t>
                      </a:r>
                    </a:p>
                  </a:txBody>
                  <a:tcPr/>
                </a:tc>
                <a:tc>
                  <a:txBody>
                    <a:bodyPr/>
                    <a:lstStyle/>
                    <a:p>
                      <a:r>
                        <a:rPr lang="en-US" b="1" dirty="0"/>
                        <a:t>56</a:t>
                      </a:r>
                    </a:p>
                  </a:txBody>
                  <a:tcPr/>
                </a:tc>
                <a:extLst>
                  <a:ext uri="{0D108BD9-81ED-4DB2-BD59-A6C34878D82A}">
                    <a16:rowId xmlns:a16="http://schemas.microsoft.com/office/drawing/2014/main" val="10003"/>
                  </a:ext>
                </a:extLst>
              </a:tr>
            </a:tbl>
          </a:graphicData>
        </a:graphic>
      </p:graphicFrame>
      <p:sp>
        <p:nvSpPr>
          <p:cNvPr id="4" name="TextBox 3"/>
          <p:cNvSpPr txBox="1"/>
          <p:nvPr/>
        </p:nvSpPr>
        <p:spPr>
          <a:xfrm>
            <a:off x="3205162" y="3856002"/>
            <a:ext cx="2971800" cy="400110"/>
          </a:xfrm>
          <a:prstGeom prst="rect">
            <a:avLst/>
          </a:prstGeom>
          <a:noFill/>
        </p:spPr>
        <p:txBody>
          <a:bodyPr wrap="square" rtlCol="0">
            <a:spAutoFit/>
          </a:bodyPr>
          <a:lstStyle/>
          <a:p>
            <a:r>
              <a:rPr lang="en-US" sz="2000" b="1" dirty="0">
                <a:latin typeface="Times New Roman" pitchFamily="18" charset="0"/>
                <a:cs typeface="Times New Roman" pitchFamily="18" charset="0"/>
              </a:rPr>
              <a:t>Collaboration Proposals</a:t>
            </a:r>
          </a:p>
        </p:txBody>
      </p:sp>
      <p:pic>
        <p:nvPicPr>
          <p:cNvPr id="8"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84819"/>
            <a:ext cx="23622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p:nvGrpSpPr>
        <p:grpSpPr>
          <a:xfrm>
            <a:off x="888206" y="3856002"/>
            <a:ext cx="5436394" cy="1607863"/>
            <a:chOff x="888206" y="3856002"/>
            <a:chExt cx="5436394" cy="1607863"/>
          </a:xfrm>
        </p:grpSpPr>
        <p:sp>
          <p:nvSpPr>
            <p:cNvPr id="2" name="Oval 1"/>
            <p:cNvSpPr/>
            <p:nvPr/>
          </p:nvSpPr>
          <p:spPr>
            <a:xfrm>
              <a:off x="2895600" y="3856002"/>
              <a:ext cx="3429000" cy="40011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888206" y="5082865"/>
              <a:ext cx="3252788"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84819"/>
            <a:ext cx="23622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609600" y="735739"/>
            <a:ext cx="8193982" cy="5945746"/>
          </a:xfrm>
          <a:prstGeom prst="rect">
            <a:avLst/>
          </a:prstGeom>
        </p:spPr>
      </p:pic>
    </p:spTree>
    <p:extLst>
      <p:ext uri="{BB962C8B-B14F-4D97-AF65-F5344CB8AC3E}">
        <p14:creationId xmlns:p14="http://schemas.microsoft.com/office/powerpoint/2010/main" val="42795709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84819"/>
            <a:ext cx="23622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743200" y="76200"/>
            <a:ext cx="5791200" cy="523220"/>
          </a:xfrm>
          <a:prstGeom prst="rect">
            <a:avLst/>
          </a:prstGeom>
          <a:noFill/>
        </p:spPr>
        <p:txBody>
          <a:bodyPr wrap="square" rtlCol="0">
            <a:spAutoFit/>
          </a:bodyPr>
          <a:lstStyle/>
          <a:p>
            <a:r>
              <a:rPr lang="en-US" sz="2800" b="1" dirty="0"/>
              <a:t>List of FY2018 FOA Awards     </a:t>
            </a:r>
            <a:r>
              <a:rPr lang="en-US" sz="2800" dirty="0">
                <a:solidFill>
                  <a:srgbClr val="0000FF"/>
                </a:solidFill>
              </a:rPr>
              <a:t>Page 1</a:t>
            </a:r>
          </a:p>
        </p:txBody>
      </p:sp>
      <p:sp>
        <p:nvSpPr>
          <p:cNvPr id="9" name="TextBox 8"/>
          <p:cNvSpPr txBox="1"/>
          <p:nvPr/>
        </p:nvSpPr>
        <p:spPr>
          <a:xfrm>
            <a:off x="1752600" y="6062402"/>
            <a:ext cx="6019800" cy="400110"/>
          </a:xfrm>
          <a:prstGeom prst="rect">
            <a:avLst/>
          </a:prstGeom>
          <a:noFill/>
        </p:spPr>
        <p:txBody>
          <a:bodyPr wrap="square" rtlCol="0">
            <a:spAutoFit/>
          </a:bodyPr>
          <a:lstStyle/>
          <a:p>
            <a:r>
              <a:rPr lang="en-US" sz="2000" b="1" dirty="0"/>
              <a:t>Most awards going to collaborative proposals</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474" y="1052723"/>
            <a:ext cx="7800975" cy="4848225"/>
          </a:xfrm>
          <a:prstGeom prst="rect">
            <a:avLst/>
          </a:prstGeom>
        </p:spPr>
      </p:pic>
      <p:grpSp>
        <p:nvGrpSpPr>
          <p:cNvPr id="11" name="Group 10"/>
          <p:cNvGrpSpPr/>
          <p:nvPr/>
        </p:nvGrpSpPr>
        <p:grpSpPr>
          <a:xfrm>
            <a:off x="1447800" y="2072461"/>
            <a:ext cx="887295" cy="3836400"/>
            <a:chOff x="700548" y="2377261"/>
            <a:chExt cx="887295" cy="3836400"/>
          </a:xfrm>
        </p:grpSpPr>
        <p:sp>
          <p:nvSpPr>
            <p:cNvPr id="12" name="Oval 11"/>
            <p:cNvSpPr/>
            <p:nvPr/>
          </p:nvSpPr>
          <p:spPr>
            <a:xfrm>
              <a:off x="749643" y="2377261"/>
              <a:ext cx="838200" cy="990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749643" y="3792954"/>
              <a:ext cx="838200" cy="990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700548" y="5256659"/>
              <a:ext cx="838200" cy="9570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76074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84819"/>
            <a:ext cx="23622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895599" y="93405"/>
            <a:ext cx="5791201" cy="523220"/>
          </a:xfrm>
          <a:prstGeom prst="rect">
            <a:avLst/>
          </a:prstGeom>
          <a:noFill/>
        </p:spPr>
        <p:txBody>
          <a:bodyPr wrap="square" rtlCol="0">
            <a:spAutoFit/>
          </a:bodyPr>
          <a:lstStyle/>
          <a:p>
            <a:r>
              <a:rPr lang="en-US" sz="2800" b="1" dirty="0">
                <a:latin typeface="+mj-lt"/>
              </a:rPr>
              <a:t>List of FY2018 FOA Awards     </a:t>
            </a:r>
            <a:r>
              <a:rPr lang="en-US" sz="2800" dirty="0">
                <a:solidFill>
                  <a:srgbClr val="0000FF"/>
                </a:solidFill>
                <a:latin typeface="+mj-lt"/>
              </a:rPr>
              <a:t>Page 2</a:t>
            </a:r>
          </a:p>
        </p:txBody>
      </p:sp>
      <p:sp>
        <p:nvSpPr>
          <p:cNvPr id="6" name="TextBox 5"/>
          <p:cNvSpPr txBox="1"/>
          <p:nvPr/>
        </p:nvSpPr>
        <p:spPr>
          <a:xfrm>
            <a:off x="603422" y="6134075"/>
            <a:ext cx="7315200" cy="400110"/>
          </a:xfrm>
          <a:prstGeom prst="rect">
            <a:avLst/>
          </a:prstGeom>
          <a:noFill/>
        </p:spPr>
        <p:txBody>
          <a:bodyPr wrap="square" rtlCol="0">
            <a:spAutoFit/>
          </a:bodyPr>
          <a:lstStyle/>
          <a:p>
            <a:pPr marL="285750" indent="-285750">
              <a:buFont typeface="Wingdings" panose="05000000000000000000" pitchFamily="2" charset="2"/>
              <a:buChar char="Ø"/>
              <a:defRPr/>
            </a:pPr>
            <a:r>
              <a:rPr lang="en-US" sz="2000" b="1" dirty="0">
                <a:solidFill>
                  <a:prstClr val="black"/>
                </a:solidFill>
                <a:cs typeface="Arial" panose="020B0604020202020204" pitchFamily="34" charset="0"/>
              </a:rPr>
              <a:t>Funding level</a:t>
            </a:r>
            <a:r>
              <a:rPr lang="en-US" sz="2000" dirty="0">
                <a:solidFill>
                  <a:prstClr val="black"/>
                </a:solidFill>
                <a:cs typeface="Arial" panose="020B0604020202020204" pitchFamily="34" charset="0"/>
              </a:rPr>
              <a:t>: </a:t>
            </a:r>
            <a:r>
              <a:rPr lang="en-US" sz="2000" dirty="0">
                <a:solidFill>
                  <a:srgbClr val="0000FF"/>
                </a:solidFill>
                <a:cs typeface="Arial" panose="020B0604020202020204" pitchFamily="34" charset="0"/>
              </a:rPr>
              <a:t>FY 18 Enacted:  $8.8M</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860548"/>
            <a:ext cx="7800975" cy="5021317"/>
          </a:xfrm>
          <a:prstGeom prst="rect">
            <a:avLst/>
          </a:prstGeom>
        </p:spPr>
      </p:pic>
    </p:spTree>
    <p:extLst>
      <p:ext uri="{BB962C8B-B14F-4D97-AF65-F5344CB8AC3E}">
        <p14:creationId xmlns:p14="http://schemas.microsoft.com/office/powerpoint/2010/main" val="2779200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0400" y="1806713"/>
            <a:ext cx="5306939" cy="1846659"/>
          </a:xfrm>
          <a:prstGeom prst="rect">
            <a:avLst/>
          </a:prstGeom>
          <a:noFill/>
          <a:ln w="12700">
            <a:solidFill>
              <a:schemeClr val="accent1"/>
            </a:solidFill>
          </a:ln>
        </p:spPr>
        <p:txBody>
          <a:bodyPr wrap="square" rtlCol="0">
            <a:spAutoFit/>
          </a:bodyPr>
          <a:lstStyle/>
          <a:p>
            <a:pPr algn="ctr"/>
            <a:r>
              <a:rPr lang="en-US" sz="1600" dirty="0">
                <a:latin typeface="Times New Roman" pitchFamily="18" charset="0"/>
                <a:cs typeface="Times New Roman" pitchFamily="18" charset="0"/>
              </a:rPr>
              <a:t> </a:t>
            </a:r>
            <a:r>
              <a:rPr lang="en-US" sz="1600" b="1" dirty="0">
                <a:latin typeface="Times New Roman" pitchFamily="18" charset="0"/>
                <a:cs typeface="Times New Roman" pitchFamily="18" charset="0"/>
              </a:rPr>
              <a:t>FUNDING OPPORTUNITY ANNOUNCEMENT</a:t>
            </a:r>
            <a:r>
              <a:rPr lang="en-US" sz="1600" dirty="0">
                <a:latin typeface="Times New Roman" pitchFamily="18" charset="0"/>
                <a:cs typeface="Times New Roman" pitchFamily="18" charset="0"/>
              </a:rPr>
              <a:t> (FOA)</a:t>
            </a:r>
          </a:p>
          <a:p>
            <a:pPr algn="ctr"/>
            <a:r>
              <a:rPr lang="en-US" sz="1400" b="1" i="1" dirty="0">
                <a:latin typeface="Times New Roman" pitchFamily="18" charset="0"/>
                <a:cs typeface="Times New Roman" pitchFamily="18" charset="0"/>
              </a:rPr>
              <a:t>Research and Development for Next Generation Nuclear Physics Accelerator Facilities </a:t>
            </a:r>
          </a:p>
          <a:p>
            <a:pPr algn="ctr"/>
            <a:r>
              <a:rPr lang="en-US" sz="1400" b="1" dirty="0">
                <a:latin typeface="Times New Roman" pitchFamily="18" charset="0"/>
                <a:cs typeface="Times New Roman" pitchFamily="18" charset="0"/>
              </a:rPr>
              <a:t>Funding Opportunity Number : DE-</a:t>
            </a:r>
            <a:r>
              <a:rPr lang="en-US" sz="1400" b="1" dirty="0"/>
              <a:t>DE-FOA-0001848</a:t>
            </a:r>
            <a:endParaRPr lang="en-US" sz="1400" b="1" dirty="0">
              <a:latin typeface="Times New Roman" pitchFamily="18" charset="0"/>
              <a:cs typeface="Times New Roman" pitchFamily="18" charset="0"/>
            </a:endParaRPr>
          </a:p>
          <a:p>
            <a:pPr algn="ctr"/>
            <a:r>
              <a:rPr lang="en-US" sz="1400" b="1" dirty="0">
                <a:latin typeface="Times New Roman" pitchFamily="18" charset="0"/>
                <a:cs typeface="Times New Roman" pitchFamily="18" charset="0"/>
              </a:rPr>
              <a:t>Announcement Type: Initial </a:t>
            </a:r>
          </a:p>
          <a:p>
            <a:pPr algn="ctr"/>
            <a:r>
              <a:rPr lang="en-US" sz="1400" b="1" dirty="0">
                <a:latin typeface="Times New Roman" pitchFamily="18" charset="0"/>
                <a:cs typeface="Times New Roman" pitchFamily="18" charset="0"/>
              </a:rPr>
              <a:t>CFDA Number: 81.049 </a:t>
            </a:r>
          </a:p>
          <a:p>
            <a:pPr algn="ctr"/>
            <a:r>
              <a:rPr lang="en-US" sz="1400" b="1" dirty="0">
                <a:latin typeface="Times New Roman" pitchFamily="18" charset="0"/>
                <a:cs typeface="Times New Roman" pitchFamily="18" charset="0"/>
              </a:rPr>
              <a:t>ISSUE DATE: 12/01/2018</a:t>
            </a:r>
          </a:p>
          <a:p>
            <a:pPr algn="ctr"/>
            <a:r>
              <a:rPr lang="en-US" sz="1400" b="1" dirty="0">
                <a:solidFill>
                  <a:srgbClr val="0000FF"/>
                </a:solidFill>
                <a:latin typeface="Times New Roman" pitchFamily="18" charset="0"/>
                <a:cs typeface="Times New Roman" pitchFamily="18" charset="0"/>
              </a:rPr>
              <a:t>Application Due Date:  1/19/2018</a:t>
            </a:r>
          </a:p>
        </p:txBody>
      </p:sp>
      <p:sp>
        <p:nvSpPr>
          <p:cNvPr id="3" name="TextBox 2"/>
          <p:cNvSpPr txBox="1"/>
          <p:nvPr/>
        </p:nvSpPr>
        <p:spPr>
          <a:xfrm>
            <a:off x="658739" y="4432995"/>
            <a:ext cx="7848600" cy="1569660"/>
          </a:xfrm>
          <a:prstGeom prst="rect">
            <a:avLst/>
          </a:prstGeom>
          <a:noFill/>
        </p:spPr>
        <p:txBody>
          <a:bodyPr wrap="square" rtlCol="0">
            <a:spAutoFit/>
          </a:bodyPr>
          <a:lstStyle/>
          <a:p>
            <a:pPr>
              <a:buFont typeface="Arial" pitchFamily="34" charset="0"/>
              <a:buChar char="•"/>
            </a:pPr>
            <a:r>
              <a:rPr lang="en-US" sz="1600" dirty="0">
                <a:latin typeface="Times New Roman" pitchFamily="18" charset="0"/>
                <a:cs typeface="Times New Roman" pitchFamily="18" charset="0"/>
              </a:rPr>
              <a:t> </a:t>
            </a:r>
            <a:r>
              <a:rPr lang="en-US" sz="1600" dirty="0">
                <a:cs typeface="Times New Roman" pitchFamily="18" charset="0"/>
              </a:rPr>
              <a:t>FY 19 appropriated fund should enable us to fund all FY18 awards for year 2. Will Contact PIs as what is needed to proceed to Year 2 funding</a:t>
            </a:r>
          </a:p>
          <a:p>
            <a:endParaRPr lang="en-US" sz="1600" u="sng" dirty="0">
              <a:cs typeface="Times New Roman" pitchFamily="18" charset="0"/>
            </a:endParaRPr>
          </a:p>
          <a:p>
            <a:pPr>
              <a:buFont typeface="Arial" pitchFamily="34" charset="0"/>
              <a:buChar char="•"/>
            </a:pPr>
            <a:r>
              <a:rPr lang="en-US" sz="1600" u="sng" dirty="0">
                <a:latin typeface="+mj-lt"/>
                <a:cs typeface="Times New Roman" pitchFamily="18" charset="0"/>
              </a:rPr>
              <a:t>This was a two-year funding. The next NP Accelerator R&amp;D FOA is expected to be published for FY20-21 funding. </a:t>
            </a:r>
            <a:endParaRPr lang="en-US" sz="1600" dirty="0">
              <a:latin typeface="Times New Roman" pitchFamily="18" charset="0"/>
              <a:cs typeface="Times New Roman" pitchFamily="18" charset="0"/>
            </a:endParaRPr>
          </a:p>
          <a:p>
            <a:pPr>
              <a:spcAft>
                <a:spcPts val="1200"/>
              </a:spcAft>
              <a:buFont typeface="Arial" pitchFamily="34" charset="0"/>
              <a:buChar char="•"/>
            </a:pPr>
            <a:endParaRPr lang="en-US" sz="1600" dirty="0">
              <a:latin typeface="Times New Roman" pitchFamily="18" charset="0"/>
              <a:cs typeface="Times New Roman" pitchFamily="18" charset="0"/>
            </a:endParaRPr>
          </a:p>
        </p:txBody>
      </p:sp>
      <p:pic>
        <p:nvPicPr>
          <p:cNvPr id="4"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2671"/>
            <a:ext cx="23622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
          <p:cNvSpPr txBox="1">
            <a:spLocks noChangeArrowheads="1"/>
          </p:cNvSpPr>
          <p:nvPr/>
        </p:nvSpPr>
        <p:spPr bwMode="auto">
          <a:xfrm>
            <a:off x="2792339" y="425253"/>
            <a:ext cx="5715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defRPr/>
            </a:pPr>
            <a:r>
              <a:rPr lang="en-US" altLang="en-US" sz="2800" b="1" dirty="0">
                <a:latin typeface="+mn-lt"/>
              </a:rPr>
              <a:t>FY019  : Accelerator R&amp;D Funding</a:t>
            </a:r>
          </a:p>
        </p:txBody>
      </p:sp>
      <p:grpSp>
        <p:nvGrpSpPr>
          <p:cNvPr id="8" name="Group 7">
            <a:extLst>
              <a:ext uri="{FF2B5EF4-FFF2-40B4-BE49-F238E27FC236}">
                <a16:creationId xmlns:a16="http://schemas.microsoft.com/office/drawing/2014/main" id="{821379C5-8D9E-4B6B-BCDF-CF84F0B7EA45}"/>
              </a:ext>
            </a:extLst>
          </p:cNvPr>
          <p:cNvGrpSpPr/>
          <p:nvPr/>
        </p:nvGrpSpPr>
        <p:grpSpPr>
          <a:xfrm>
            <a:off x="381000" y="2269673"/>
            <a:ext cx="2819400" cy="646331"/>
            <a:chOff x="381000" y="2269673"/>
            <a:chExt cx="2819400" cy="646331"/>
          </a:xfrm>
        </p:grpSpPr>
        <p:sp>
          <p:nvSpPr>
            <p:cNvPr id="6" name="TextBox 5"/>
            <p:cNvSpPr txBox="1"/>
            <p:nvPr/>
          </p:nvSpPr>
          <p:spPr>
            <a:xfrm>
              <a:off x="381000" y="2269673"/>
              <a:ext cx="2286000" cy="646331"/>
            </a:xfrm>
            <a:prstGeom prst="rect">
              <a:avLst/>
            </a:prstGeom>
            <a:solidFill>
              <a:schemeClr val="bg1">
                <a:lumMod val="65000"/>
              </a:schemeClr>
            </a:solidFill>
          </p:spPr>
          <p:txBody>
            <a:bodyPr wrap="square" rtlCol="0">
              <a:spAutoFit/>
            </a:bodyPr>
            <a:lstStyle/>
            <a:p>
              <a:r>
                <a:rPr lang="en-US" dirty="0"/>
                <a:t>FY18 FOA was for 2 year funding</a:t>
              </a:r>
            </a:p>
          </p:txBody>
        </p:sp>
        <p:sp>
          <p:nvSpPr>
            <p:cNvPr id="7" name="Right Arrow 6"/>
            <p:cNvSpPr/>
            <p:nvPr/>
          </p:nvSpPr>
          <p:spPr>
            <a:xfrm>
              <a:off x="2438400" y="2514600"/>
              <a:ext cx="762000" cy="3231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40060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143000"/>
            <a:ext cx="8077200" cy="8540800"/>
          </a:xfrm>
          <a:prstGeom prst="rect">
            <a:avLst/>
          </a:prstGeom>
          <a:noFill/>
        </p:spPr>
        <p:txBody>
          <a:bodyPr wrap="square" rtlCol="0">
            <a:spAutoFit/>
          </a:bodyPr>
          <a:lstStyle/>
          <a:p>
            <a:pPr marL="342900" indent="-342900">
              <a:spcAft>
                <a:spcPts val="600"/>
              </a:spcAft>
              <a:buFont typeface="Wingdings" panose="05000000000000000000" pitchFamily="2" charset="2"/>
              <a:buChar char="Ø"/>
            </a:pPr>
            <a:r>
              <a:rPr lang="en-US" sz="2000" dirty="0"/>
              <a:t>With the 2015 NSAC LRP recommendation for an EIC, NP has developed a near-term plan for moving forward with an EIC:  </a:t>
            </a:r>
          </a:p>
          <a:p>
            <a:pPr marL="800100" lvl="1" indent="-342900">
              <a:buFont typeface="Arial" panose="020B0604020202020204" pitchFamily="34" charset="0"/>
              <a:buChar char="•"/>
            </a:pPr>
            <a:r>
              <a:rPr lang="en-US" sz="2000" dirty="0"/>
              <a:t>A NAS study of merits of US-based EIC </a:t>
            </a:r>
          </a:p>
          <a:p>
            <a:pPr marL="800100" lvl="1" indent="-342900">
              <a:buFont typeface="Arial" panose="020B0604020202020204" pitchFamily="34" charset="0"/>
              <a:buChar char="•"/>
            </a:pPr>
            <a:r>
              <a:rPr lang="en-US" sz="2000" dirty="0"/>
              <a:t>An NP community panel review for setting priorities for EIC accelerator R&amp;D </a:t>
            </a:r>
          </a:p>
          <a:p>
            <a:pPr marL="800100" lvl="1" indent="-342900">
              <a:buFont typeface="Arial" panose="020B0604020202020204" pitchFamily="34" charset="0"/>
              <a:buChar char="•"/>
            </a:pPr>
            <a:r>
              <a:rPr lang="en-US" sz="2000" dirty="0"/>
              <a:t>Increased accelerator R&amp;D funding</a:t>
            </a:r>
          </a:p>
          <a:p>
            <a:pPr lvl="1"/>
            <a:endParaRPr lang="en-US" sz="2000" dirty="0"/>
          </a:p>
          <a:p>
            <a:pPr marL="342900" indent="-342900">
              <a:buFont typeface="Wingdings" panose="05000000000000000000" pitchFamily="2" charset="2"/>
              <a:buChar char="Ø"/>
            </a:pPr>
            <a:r>
              <a:rPr lang="en-US" sz="2000" dirty="0"/>
              <a:t> The realization of an EIC will require development of many cutting-edge accelerator technologies, securing U.S. leadership in accelerator R&amp;D in the long-term.</a:t>
            </a:r>
          </a:p>
          <a:p>
            <a:pPr marL="342900" indent="-342900">
              <a:buFont typeface="Wingdings" panose="05000000000000000000" pitchFamily="2" charset="2"/>
              <a:buChar char="Ø"/>
            </a:pPr>
            <a:endParaRPr lang="en-US" sz="2000" dirty="0"/>
          </a:p>
          <a:p>
            <a:pPr marL="342900" indent="-342900">
              <a:buFont typeface="Wingdings" panose="05000000000000000000" pitchFamily="2" charset="2"/>
              <a:buChar char="Ø"/>
            </a:pPr>
            <a:r>
              <a:rPr lang="en-US" sz="2000" dirty="0"/>
              <a:t>NP will continue to support and nurture the core competencies needed to implement an EIC and will continue EIC R&amp;D.</a:t>
            </a:r>
          </a:p>
          <a:p>
            <a:pPr marL="342900" indent="-342900">
              <a:buFont typeface="Wingdings" panose="05000000000000000000" pitchFamily="2" charset="2"/>
              <a:buChar char="Ø"/>
            </a:pPr>
            <a:endParaRPr lang="en-US" sz="2000" dirty="0"/>
          </a:p>
          <a:p>
            <a:pPr marL="342900" indent="-342900">
              <a:buFont typeface="Wingdings" panose="05000000000000000000" pitchFamily="2" charset="2"/>
              <a:buChar char="Ø"/>
            </a:pPr>
            <a:r>
              <a:rPr lang="en-US" sz="2000" dirty="0"/>
              <a:t>All NP funded accelerator R&amp;D are tracked through quarterly reports by PIs and annual PI meetings. The next PI meeting is scheduled for November 13-14, 2018 and will cover all FY 2017 awards to Labs and universities. </a:t>
            </a:r>
          </a:p>
          <a:p>
            <a:pPr marL="342900" indent="-342900">
              <a:buFont typeface="Wingdings" panose="05000000000000000000" pitchFamily="2" charset="2"/>
              <a:buChar char="Ø"/>
            </a:pPr>
            <a:endParaRPr lang="en-US" sz="2000" dirty="0"/>
          </a:p>
          <a:p>
            <a:pPr marL="342900" indent="-342900">
              <a:buFont typeface="Wingdings" panose="05000000000000000000" pitchFamily="2" charset="2"/>
              <a:buChar char="Ø"/>
            </a:pPr>
            <a:endParaRPr lang="en-US" sz="2000" dirty="0"/>
          </a:p>
          <a:p>
            <a:pPr marL="342900" indent="-342900">
              <a:buFont typeface="Wingdings" panose="05000000000000000000" pitchFamily="2" charset="2"/>
              <a:buChar char="Ø"/>
            </a:pPr>
            <a:endParaRPr lang="en-US" sz="2400" dirty="0"/>
          </a:p>
          <a:p>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endParaRPr lang="en-US" sz="2400" dirty="0"/>
          </a:p>
          <a:p>
            <a:pPr marL="457200" indent="-457200">
              <a:buFont typeface="Arial" panose="020B0604020202020204" pitchFamily="34" charset="0"/>
              <a:buChar char="•"/>
            </a:pPr>
            <a:endParaRPr lang="en-US" sz="2400" dirty="0"/>
          </a:p>
        </p:txBody>
      </p:sp>
      <p:pic>
        <p:nvPicPr>
          <p:cNvPr id="3"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84819"/>
            <a:ext cx="23622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276600" y="186567"/>
            <a:ext cx="4267200" cy="523220"/>
          </a:xfrm>
          <a:prstGeom prst="rect">
            <a:avLst/>
          </a:prstGeom>
          <a:noFill/>
        </p:spPr>
        <p:txBody>
          <a:bodyPr wrap="square" rtlCol="0">
            <a:spAutoFit/>
          </a:bodyPr>
          <a:lstStyle/>
          <a:p>
            <a:r>
              <a:rPr lang="en-US" sz="2800" b="1" dirty="0">
                <a:latin typeface="+mj-lt"/>
              </a:rPr>
              <a:t>Summary Remarks</a:t>
            </a:r>
          </a:p>
        </p:txBody>
      </p:sp>
    </p:spTree>
    <p:extLst>
      <p:ext uri="{BB962C8B-B14F-4D97-AF65-F5344CB8AC3E}">
        <p14:creationId xmlns:p14="http://schemas.microsoft.com/office/powerpoint/2010/main" val="3304178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2"/>
          <p:cNvSpPr>
            <a:spLocks noGrp="1"/>
          </p:cNvSpPr>
          <p:nvPr>
            <p:ph type="title"/>
          </p:nvPr>
        </p:nvSpPr>
        <p:spPr>
          <a:xfrm>
            <a:off x="3048000" y="143870"/>
            <a:ext cx="5927501" cy="685800"/>
          </a:xfrm>
        </p:spPr>
        <p:txBody>
          <a:bodyPr/>
          <a:lstStyle/>
          <a:p>
            <a:r>
              <a:rPr lang="en-US" altLang="en-US" sz="2800" b="1" dirty="0">
                <a:cs typeface="Arial" panose="020B0604020202020204" pitchFamily="34" charset="0"/>
              </a:rPr>
              <a:t>2015 NSAC LRP Report</a:t>
            </a:r>
          </a:p>
        </p:txBody>
      </p:sp>
      <p:graphicFrame>
        <p:nvGraphicFramePr>
          <p:cNvPr id="29699" name="Content Placeholder 3"/>
          <p:cNvGraphicFramePr>
            <a:graphicFrameLocks noGrp="1" noChangeAspect="1"/>
          </p:cNvGraphicFramePr>
          <p:nvPr>
            <p:ph idx="1"/>
            <p:extLst>
              <p:ext uri="{D42A27DB-BD31-4B8C-83A1-F6EECF244321}">
                <p14:modId xmlns:p14="http://schemas.microsoft.com/office/powerpoint/2010/main" val="3967100078"/>
              </p:ext>
            </p:extLst>
          </p:nvPr>
        </p:nvGraphicFramePr>
        <p:xfrm>
          <a:off x="485104" y="1050925"/>
          <a:ext cx="2895600" cy="3748088"/>
        </p:xfrm>
        <a:graphic>
          <a:graphicData uri="http://schemas.openxmlformats.org/presentationml/2006/ole">
            <mc:AlternateContent xmlns:mc="http://schemas.openxmlformats.org/markup-compatibility/2006">
              <mc:Choice xmlns:v="urn:schemas-microsoft-com:vml" Requires="v">
                <p:oleObj spid="_x0000_s50428" name="Acrobat Document" r:id="rId4" imgW="5829261" imgH="7543646" progId="AcroExch.Document.7">
                  <p:embed/>
                </p:oleObj>
              </mc:Choice>
              <mc:Fallback>
                <p:oleObj name="Acrobat Document" r:id="rId4" imgW="5829261" imgH="7543646" progId="AcroExch.Document.7">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104" y="1050925"/>
                        <a:ext cx="2895600" cy="3748088"/>
                      </a:xfrm>
                      <a:prstGeom prst="rect">
                        <a:avLst/>
                      </a:prstGeom>
                      <a:noFill/>
                      <a:ln>
                        <a:solidFill>
                          <a:schemeClr val="tx1"/>
                        </a:solidFill>
                      </a:ln>
                      <a:extLst/>
                    </p:spPr>
                  </p:pic>
                </p:oleObj>
              </mc:Fallback>
            </mc:AlternateContent>
          </a:graphicData>
        </a:graphic>
      </p:graphicFrame>
      <p:sp>
        <p:nvSpPr>
          <p:cNvPr id="4" name="TextBox 3"/>
          <p:cNvSpPr txBox="1"/>
          <p:nvPr/>
        </p:nvSpPr>
        <p:spPr>
          <a:xfrm>
            <a:off x="3810000" y="1235869"/>
            <a:ext cx="4800600" cy="1600200"/>
          </a:xfrm>
          <a:prstGeom prst="rect">
            <a:avLst/>
          </a:prstGeom>
          <a:solidFill>
            <a:schemeClr val="bg1"/>
          </a:solidFill>
          <a:ln>
            <a:solidFill>
              <a:schemeClr val="accent2">
                <a:lumMod val="60000"/>
                <a:lumOff val="40000"/>
              </a:schemeClr>
            </a:solidFill>
          </a:ln>
        </p:spPr>
        <p:txBody>
          <a:bodyPr>
            <a:spAutoFit/>
          </a:bodyPr>
          <a:lstStyle/>
          <a:p>
            <a:pPr eaLnBrk="1" hangingPunct="1">
              <a:defRPr/>
            </a:pPr>
            <a:r>
              <a:rPr lang="en-US" sz="1600" b="1" dirty="0"/>
              <a:t>RECOMMENDATION III (Page 4)</a:t>
            </a:r>
            <a:endParaRPr lang="en-US" sz="1600" dirty="0"/>
          </a:p>
          <a:p>
            <a:pPr eaLnBrk="1" hangingPunct="1">
              <a:defRPr/>
            </a:pPr>
            <a:r>
              <a:rPr lang="en-US" sz="1600" i="1" dirty="0"/>
              <a:t>Gluons, the carriers of the strong force, bind …… </a:t>
            </a:r>
          </a:p>
          <a:p>
            <a:pPr eaLnBrk="1" hangingPunct="1">
              <a:defRPr/>
            </a:pPr>
            <a:r>
              <a:rPr lang="en-US" sz="1600" b="1" dirty="0">
                <a:solidFill>
                  <a:srgbClr val="00B0F0"/>
                </a:solidFill>
              </a:rPr>
              <a:t>We recommend a high-energy high-luminosity polarized EIC as the highest priority for new facility construction following the </a:t>
            </a:r>
          </a:p>
          <a:p>
            <a:pPr eaLnBrk="1" hangingPunct="1">
              <a:defRPr/>
            </a:pPr>
            <a:r>
              <a:rPr lang="en-US" sz="1600" b="1" dirty="0">
                <a:solidFill>
                  <a:srgbClr val="00B0F0"/>
                </a:solidFill>
              </a:rPr>
              <a:t>completion of FRIB.</a:t>
            </a:r>
            <a:endParaRPr lang="en-US" sz="1600" dirty="0">
              <a:solidFill>
                <a:srgbClr val="00B0F0"/>
              </a:solidFill>
            </a:endParaRPr>
          </a:p>
        </p:txBody>
      </p:sp>
      <p:sp>
        <p:nvSpPr>
          <p:cNvPr id="5" name="TextBox 4"/>
          <p:cNvSpPr txBox="1"/>
          <p:nvPr/>
        </p:nvSpPr>
        <p:spPr>
          <a:xfrm>
            <a:off x="3810000" y="2952750"/>
            <a:ext cx="4800600" cy="1846263"/>
          </a:xfrm>
          <a:prstGeom prst="rect">
            <a:avLst/>
          </a:prstGeom>
          <a:noFill/>
          <a:ln>
            <a:solidFill>
              <a:schemeClr val="accent2">
                <a:lumMod val="60000"/>
                <a:lumOff val="40000"/>
              </a:schemeClr>
            </a:solidFill>
          </a:ln>
        </p:spPr>
        <p:txBody>
          <a:bodyPr>
            <a:spAutoFit/>
          </a:bodyPr>
          <a:lstStyle/>
          <a:p>
            <a:pPr eaLnBrk="1" hangingPunct="1">
              <a:defRPr/>
            </a:pPr>
            <a:r>
              <a:rPr lang="en-US" sz="1600" b="1" dirty="0"/>
              <a:t>INITIATIVES : (Page 5)</a:t>
            </a:r>
          </a:p>
          <a:p>
            <a:pPr eaLnBrk="1" hangingPunct="1">
              <a:defRPr/>
            </a:pPr>
            <a:r>
              <a:rPr lang="en-US" sz="1600" dirty="0"/>
              <a:t>B: </a:t>
            </a:r>
            <a:r>
              <a:rPr lang="en-US" sz="1600" i="1" dirty="0"/>
              <a:t>Initiative for Detector and Accelerator Research and Development</a:t>
            </a:r>
          </a:p>
          <a:p>
            <a:pPr eaLnBrk="1" hangingPunct="1">
              <a:defRPr/>
            </a:pPr>
            <a:r>
              <a:rPr lang="en-US" sz="1600" i="1" dirty="0"/>
              <a:t>…………………………</a:t>
            </a:r>
          </a:p>
          <a:p>
            <a:pPr eaLnBrk="1" hangingPunct="1">
              <a:defRPr/>
            </a:pPr>
            <a:r>
              <a:rPr lang="en-US" sz="1600" i="1" dirty="0"/>
              <a:t>We recommend vigorous detector and accelerator R&amp;D in support of the neutrinoless double beta decay program </a:t>
            </a:r>
            <a:r>
              <a:rPr lang="en-US" sz="1600" b="1" i="1" dirty="0"/>
              <a:t>and the EIC.</a:t>
            </a:r>
            <a:endParaRPr lang="en-US" sz="1600" b="1" dirty="0"/>
          </a:p>
        </p:txBody>
      </p:sp>
      <p:pic>
        <p:nvPicPr>
          <p:cNvPr id="6"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 y="228600"/>
            <a:ext cx="23622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066800" y="4925611"/>
            <a:ext cx="7291387" cy="1830387"/>
          </a:xfrm>
          <a:prstGeom prst="rect">
            <a:avLst/>
          </a:prstGeom>
          <a:solidFill>
            <a:srgbClr val="FFC000">
              <a:alpha val="42000"/>
            </a:srgbClr>
          </a:solidFill>
          <a:ln w="38100">
            <a:solidFill>
              <a:schemeClr val="tx1">
                <a:lumMod val="65000"/>
                <a:lumOff val="35000"/>
              </a:schemeClr>
            </a:solidFill>
          </a:ln>
        </p:spPr>
        <p:txBody>
          <a:bodyPr>
            <a:spAutoFit/>
          </a:bodyPr>
          <a:lstStyle/>
          <a:p>
            <a:pPr>
              <a:spcBef>
                <a:spcPts val="0"/>
              </a:spcBef>
              <a:spcAft>
                <a:spcPts val="600"/>
              </a:spcAft>
              <a:defRPr/>
            </a:pPr>
            <a:r>
              <a:rPr lang="en-US" dirty="0">
                <a:ea typeface="MS Mincho" panose="02020609040205080304" pitchFamily="49" charset="-128"/>
                <a:cs typeface="Times New Roman" panose="02020603050405020304" pitchFamily="18" charset="0"/>
              </a:rPr>
              <a:t>The </a:t>
            </a:r>
            <a:r>
              <a:rPr lang="en-US" b="1" dirty="0">
                <a:ea typeface="MS Mincho" panose="02020609040205080304" pitchFamily="49" charset="-128"/>
                <a:cs typeface="Times New Roman" panose="02020603050405020304" pitchFamily="18" charset="0"/>
              </a:rPr>
              <a:t>key EIC machine parameters </a:t>
            </a:r>
            <a:r>
              <a:rPr lang="en-US" dirty="0">
                <a:ea typeface="MS Mincho" panose="02020609040205080304" pitchFamily="49" charset="-128"/>
                <a:cs typeface="Times New Roman" panose="02020603050405020304" pitchFamily="18" charset="0"/>
              </a:rPr>
              <a:t>identified in the LRP were:</a:t>
            </a:r>
          </a:p>
          <a:p>
            <a:pPr marL="342900" indent="-342900">
              <a:spcBef>
                <a:spcPts val="0"/>
              </a:spcBef>
              <a:spcAft>
                <a:spcPts val="0"/>
              </a:spcAft>
              <a:buFont typeface="Symbol" panose="05050102010706020507" pitchFamily="18" charset="2"/>
              <a:buChar char=""/>
              <a:tabLst>
                <a:tab pos="457200" algn="l"/>
                <a:tab pos="457200" algn="l"/>
              </a:tabLst>
              <a:defRPr/>
            </a:pPr>
            <a:r>
              <a:rPr lang="en-US" dirty="0">
                <a:ea typeface="MS Mincho" panose="02020609040205080304" pitchFamily="49" charset="-128"/>
                <a:cs typeface="Times New Roman" panose="02020603050405020304" pitchFamily="18" charset="0"/>
              </a:rPr>
              <a:t>Polarized (~70%) electrons, protons, and light nuclei,</a:t>
            </a:r>
          </a:p>
          <a:p>
            <a:pPr marL="342900" indent="-342900">
              <a:spcBef>
                <a:spcPts val="0"/>
              </a:spcBef>
              <a:spcAft>
                <a:spcPts val="0"/>
              </a:spcAft>
              <a:buFont typeface="Symbol" panose="05050102010706020507" pitchFamily="18" charset="2"/>
              <a:buChar char=""/>
              <a:tabLst>
                <a:tab pos="457200" algn="l"/>
                <a:tab pos="457200" algn="l"/>
              </a:tabLst>
              <a:defRPr/>
            </a:pPr>
            <a:r>
              <a:rPr lang="en-US" dirty="0">
                <a:ea typeface="MS Mincho" panose="02020609040205080304" pitchFamily="49" charset="-128"/>
                <a:cs typeface="Times New Roman" panose="02020603050405020304" pitchFamily="18" charset="0"/>
              </a:rPr>
              <a:t>Ion beams from deuterons to the heaviest stable nuclei,</a:t>
            </a:r>
          </a:p>
          <a:p>
            <a:pPr marL="342900" indent="-342900">
              <a:spcBef>
                <a:spcPts val="0"/>
              </a:spcBef>
              <a:spcAft>
                <a:spcPts val="0"/>
              </a:spcAft>
              <a:buFont typeface="Symbol" panose="05050102010706020507" pitchFamily="18" charset="2"/>
              <a:buChar char=""/>
              <a:tabLst>
                <a:tab pos="457200" algn="l"/>
                <a:tab pos="457200" algn="l"/>
              </a:tabLst>
              <a:defRPr/>
            </a:pPr>
            <a:r>
              <a:rPr lang="en-US" dirty="0">
                <a:ea typeface="MS Mincho" panose="02020609040205080304" pitchFamily="49" charset="-128"/>
                <a:cs typeface="Times New Roman" panose="02020603050405020304" pitchFamily="18" charset="0"/>
              </a:rPr>
              <a:t>Variable center of mass energies ~20-100 GeV, upgradable to ~140 GeV,</a:t>
            </a:r>
          </a:p>
          <a:p>
            <a:pPr marL="342900" indent="-342900">
              <a:spcBef>
                <a:spcPts val="0"/>
              </a:spcBef>
              <a:spcAft>
                <a:spcPts val="0"/>
              </a:spcAft>
              <a:buFont typeface="Symbol" panose="05050102010706020507" pitchFamily="18" charset="2"/>
              <a:buChar char=""/>
              <a:tabLst>
                <a:tab pos="457200" algn="l"/>
                <a:tab pos="457200" algn="l"/>
              </a:tabLst>
              <a:defRPr/>
            </a:pPr>
            <a:r>
              <a:rPr lang="en-US" dirty="0">
                <a:ea typeface="MS Mincho" panose="02020609040205080304" pitchFamily="49" charset="-128"/>
                <a:cs typeface="Times New Roman" panose="02020603050405020304" pitchFamily="18" charset="0"/>
              </a:rPr>
              <a:t>High collision luminosity ~10</a:t>
            </a:r>
            <a:r>
              <a:rPr lang="en-US" baseline="30000" dirty="0">
                <a:ea typeface="MS Mincho" panose="02020609040205080304" pitchFamily="49" charset="-128"/>
                <a:cs typeface="Times New Roman" panose="02020603050405020304" pitchFamily="18" charset="0"/>
              </a:rPr>
              <a:t>33</a:t>
            </a:r>
            <a:r>
              <a:rPr lang="en-US" dirty="0">
                <a:ea typeface="MS Mincho" panose="02020609040205080304" pitchFamily="49" charset="-128"/>
                <a:cs typeface="Times New Roman" panose="02020603050405020304" pitchFamily="18" charset="0"/>
              </a:rPr>
              <a:t>-10</a:t>
            </a:r>
            <a:r>
              <a:rPr lang="en-US" baseline="30000" dirty="0">
                <a:ea typeface="MS Mincho" panose="02020609040205080304" pitchFamily="49" charset="-128"/>
                <a:cs typeface="Times New Roman" panose="02020603050405020304" pitchFamily="18" charset="0"/>
              </a:rPr>
              <a:t>34</a:t>
            </a:r>
            <a:r>
              <a:rPr lang="en-US" dirty="0">
                <a:ea typeface="MS Mincho" panose="02020609040205080304" pitchFamily="49" charset="-128"/>
                <a:cs typeface="Times New Roman" panose="02020603050405020304" pitchFamily="18" charset="0"/>
              </a:rPr>
              <a:t> cm</a:t>
            </a:r>
            <a:r>
              <a:rPr lang="en-US" baseline="30000" dirty="0">
                <a:ea typeface="MS Mincho" panose="02020609040205080304" pitchFamily="49" charset="-128"/>
                <a:cs typeface="Times New Roman" panose="02020603050405020304" pitchFamily="18" charset="0"/>
              </a:rPr>
              <a:t>-2</a:t>
            </a:r>
            <a:r>
              <a:rPr lang="en-US" dirty="0">
                <a:ea typeface="MS Mincho" panose="02020609040205080304" pitchFamily="49" charset="-128"/>
                <a:cs typeface="Times New Roman" panose="02020603050405020304" pitchFamily="18" charset="0"/>
              </a:rPr>
              <a:t>sec</a:t>
            </a:r>
            <a:r>
              <a:rPr lang="en-US" baseline="30000" dirty="0">
                <a:ea typeface="MS Mincho" panose="02020609040205080304" pitchFamily="49" charset="-128"/>
                <a:cs typeface="Times New Roman" panose="02020603050405020304" pitchFamily="18" charset="0"/>
              </a:rPr>
              <a:t>-1</a:t>
            </a:r>
            <a:r>
              <a:rPr lang="en-US" dirty="0">
                <a:ea typeface="MS Mincho" panose="02020609040205080304" pitchFamily="49" charset="-128"/>
                <a:cs typeface="Times New Roman" panose="02020603050405020304" pitchFamily="18" charset="0"/>
              </a:rPr>
              <a:t>, and</a:t>
            </a:r>
          </a:p>
          <a:p>
            <a:pPr marL="342900" indent="-342900">
              <a:spcBef>
                <a:spcPts val="0"/>
              </a:spcBef>
              <a:spcAft>
                <a:spcPts val="0"/>
              </a:spcAft>
              <a:buFont typeface="Symbol" panose="05050102010706020507" pitchFamily="18" charset="2"/>
              <a:buChar char=""/>
              <a:tabLst>
                <a:tab pos="457200" algn="l"/>
                <a:tab pos="457200" algn="l"/>
              </a:tabLst>
              <a:defRPr/>
            </a:pPr>
            <a:r>
              <a:rPr lang="en-US" dirty="0">
                <a:ea typeface="MS Mincho" panose="02020609040205080304" pitchFamily="49" charset="-128"/>
                <a:cs typeface="Times New Roman" panose="02020603050405020304" pitchFamily="18" charset="0"/>
              </a:rPr>
              <a:t>Possibly have more than one interaction region.</a:t>
            </a:r>
          </a:p>
        </p:txBody>
      </p:sp>
      <p:grpSp>
        <p:nvGrpSpPr>
          <p:cNvPr id="10" name="Group 9">
            <a:extLst>
              <a:ext uri="{FF2B5EF4-FFF2-40B4-BE49-F238E27FC236}">
                <a16:creationId xmlns:a16="http://schemas.microsoft.com/office/drawing/2014/main" id="{E374A455-4A1F-484F-A27C-986403476286}"/>
              </a:ext>
            </a:extLst>
          </p:cNvPr>
          <p:cNvGrpSpPr/>
          <p:nvPr/>
        </p:nvGrpSpPr>
        <p:grpSpPr>
          <a:xfrm>
            <a:off x="507722" y="5282244"/>
            <a:ext cx="300709" cy="1118556"/>
            <a:chOff x="507722" y="5282244"/>
            <a:chExt cx="300709" cy="1118556"/>
          </a:xfrm>
        </p:grpSpPr>
        <p:sp>
          <p:nvSpPr>
            <p:cNvPr id="3" name="Star: 5 Points 2">
              <a:extLst>
                <a:ext uri="{FF2B5EF4-FFF2-40B4-BE49-F238E27FC236}">
                  <a16:creationId xmlns:a16="http://schemas.microsoft.com/office/drawing/2014/main" id="{FF4AE7E2-B44E-410B-B106-5EAD4A79D5F2}"/>
                </a:ext>
              </a:extLst>
            </p:cNvPr>
            <p:cNvSpPr/>
            <p:nvPr/>
          </p:nvSpPr>
          <p:spPr>
            <a:xfrm>
              <a:off x="507722" y="6172200"/>
              <a:ext cx="300709" cy="228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3C02E5A-628B-4AF9-904F-CF53917E75F2}"/>
                </a:ext>
              </a:extLst>
            </p:cNvPr>
            <p:cNvGrpSpPr/>
            <p:nvPr/>
          </p:nvGrpSpPr>
          <p:grpSpPr>
            <a:xfrm>
              <a:off x="530340" y="5282244"/>
              <a:ext cx="278091" cy="564172"/>
              <a:chOff x="530340" y="5282244"/>
              <a:chExt cx="278091" cy="564172"/>
            </a:xfrm>
          </p:grpSpPr>
          <p:sp>
            <p:nvSpPr>
              <p:cNvPr id="8" name="Star: 5 Points 7">
                <a:extLst>
                  <a:ext uri="{FF2B5EF4-FFF2-40B4-BE49-F238E27FC236}">
                    <a16:creationId xmlns:a16="http://schemas.microsoft.com/office/drawing/2014/main" id="{DA93C589-C7AB-4959-A8CC-028DF25EBF8A}"/>
                  </a:ext>
                </a:extLst>
              </p:cNvPr>
              <p:cNvSpPr/>
              <p:nvPr/>
            </p:nvSpPr>
            <p:spPr>
              <a:xfrm>
                <a:off x="530340" y="5282244"/>
                <a:ext cx="278091" cy="228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r: 5 Points 10">
                <a:extLst>
                  <a:ext uri="{FF2B5EF4-FFF2-40B4-BE49-F238E27FC236}">
                    <a16:creationId xmlns:a16="http://schemas.microsoft.com/office/drawing/2014/main" id="{FA770138-1A02-4DD2-9F4D-80FBAE6F663B}"/>
                  </a:ext>
                </a:extLst>
              </p:cNvPr>
              <p:cNvSpPr/>
              <p:nvPr/>
            </p:nvSpPr>
            <p:spPr>
              <a:xfrm>
                <a:off x="530340" y="5617816"/>
                <a:ext cx="278091" cy="228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0874130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125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6600" y="2209800"/>
            <a:ext cx="3733800" cy="1200329"/>
          </a:xfrm>
          <a:prstGeom prst="rect">
            <a:avLst/>
          </a:prstGeom>
          <a:noFill/>
        </p:spPr>
        <p:txBody>
          <a:bodyPr wrap="square" rtlCol="0">
            <a:spAutoFit/>
          </a:bodyPr>
          <a:lstStyle/>
          <a:p>
            <a:r>
              <a:rPr lang="en-US" sz="7200" dirty="0"/>
              <a:t>Backup</a:t>
            </a:r>
          </a:p>
        </p:txBody>
      </p:sp>
      <p:pic>
        <p:nvPicPr>
          <p:cNvPr id="3"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84819"/>
            <a:ext cx="23622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Box 1"/>
          <p:cNvSpPr txBox="1">
            <a:spLocks noChangeArrowheads="1"/>
          </p:cNvSpPr>
          <p:nvPr/>
        </p:nvSpPr>
        <p:spPr bwMode="auto">
          <a:xfrm>
            <a:off x="2990850" y="685443"/>
            <a:ext cx="533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a:latin typeface="Arial" panose="020B0604020202020204" pitchFamily="34" charset="0"/>
              </a:rPr>
              <a:t>Jones Panel Priority Table:</a:t>
            </a:r>
          </a:p>
          <a:p>
            <a:pPr eaLnBrk="1" hangingPunct="1">
              <a:spcBef>
                <a:spcPct val="0"/>
              </a:spcBef>
              <a:buFontTx/>
              <a:buNone/>
            </a:pPr>
            <a:r>
              <a:rPr lang="en-US" altLang="en-US" sz="2400" b="1" dirty="0">
                <a:latin typeface="Arial" panose="020B0604020202020204" pitchFamily="34" charset="0"/>
              </a:rPr>
              <a:t>THIS IS TOO MUCH DETAIL- I would remove</a:t>
            </a:r>
          </a:p>
        </p:txBody>
      </p:sp>
      <p:graphicFrame>
        <p:nvGraphicFramePr>
          <p:cNvPr id="2" name="Table 1"/>
          <p:cNvGraphicFramePr>
            <a:graphicFrameLocks noGrp="1"/>
          </p:cNvGraphicFramePr>
          <p:nvPr/>
        </p:nvGraphicFramePr>
        <p:xfrm>
          <a:off x="2209800" y="1671638"/>
          <a:ext cx="6610350" cy="4383088"/>
        </p:xfrm>
        <a:graphic>
          <a:graphicData uri="http://schemas.openxmlformats.org/drawingml/2006/table">
            <a:tbl>
              <a:tblPr firstRow="1" firstCol="1" bandRow="1"/>
              <a:tblGrid>
                <a:gridCol w="485822">
                  <a:extLst>
                    <a:ext uri="{9D8B030D-6E8A-4147-A177-3AD203B41FA5}">
                      <a16:colId xmlns:a16="http://schemas.microsoft.com/office/drawing/2014/main" val="20000"/>
                    </a:ext>
                  </a:extLst>
                </a:gridCol>
                <a:gridCol w="909407">
                  <a:extLst>
                    <a:ext uri="{9D8B030D-6E8A-4147-A177-3AD203B41FA5}">
                      <a16:colId xmlns:a16="http://schemas.microsoft.com/office/drawing/2014/main" val="20001"/>
                    </a:ext>
                  </a:extLst>
                </a:gridCol>
                <a:gridCol w="817959">
                  <a:extLst>
                    <a:ext uri="{9D8B030D-6E8A-4147-A177-3AD203B41FA5}">
                      <a16:colId xmlns:a16="http://schemas.microsoft.com/office/drawing/2014/main" val="20002"/>
                    </a:ext>
                  </a:extLst>
                </a:gridCol>
                <a:gridCol w="3125770">
                  <a:extLst>
                    <a:ext uri="{9D8B030D-6E8A-4147-A177-3AD203B41FA5}">
                      <a16:colId xmlns:a16="http://schemas.microsoft.com/office/drawing/2014/main" val="20003"/>
                    </a:ext>
                  </a:extLst>
                </a:gridCol>
                <a:gridCol w="642682">
                  <a:extLst>
                    <a:ext uri="{9D8B030D-6E8A-4147-A177-3AD203B41FA5}">
                      <a16:colId xmlns:a16="http://schemas.microsoft.com/office/drawing/2014/main" val="20004"/>
                    </a:ext>
                  </a:extLst>
                </a:gridCol>
                <a:gridCol w="628710">
                  <a:extLst>
                    <a:ext uri="{9D8B030D-6E8A-4147-A177-3AD203B41FA5}">
                      <a16:colId xmlns:a16="http://schemas.microsoft.com/office/drawing/2014/main" val="20005"/>
                    </a:ext>
                  </a:extLst>
                </a:gridCol>
              </a:tblGrid>
              <a:tr h="538163">
                <a:tc>
                  <a:txBody>
                    <a:bodyPr/>
                    <a:lstStyle/>
                    <a:p>
                      <a:pPr marL="0" marR="0" algn="ctr">
                        <a:lnSpc>
                          <a:spcPct val="107000"/>
                        </a:lnSpc>
                        <a:spcBef>
                          <a:spcPts val="0"/>
                        </a:spcBef>
                        <a:spcAft>
                          <a:spcPts val="0"/>
                        </a:spcAft>
                      </a:pPr>
                      <a:r>
                        <a:rPr lang="en-US" sz="1100" b="1" dirty="0">
                          <a:effectLst/>
                          <a:latin typeface="Times New Roman" panose="02020603050405020304" pitchFamily="18" charset="0"/>
                          <a:ea typeface="Times New Roman" panose="02020603050405020304" pitchFamily="18" charset="0"/>
                          <a:cs typeface="Times New Roman" panose="02020603050405020304" pitchFamily="18" charset="0"/>
                        </a:rPr>
                        <a:t>Row No.</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dirty="0">
                          <a:effectLst/>
                          <a:latin typeface="Times New Roman" panose="02020603050405020304" pitchFamily="18" charset="0"/>
                          <a:ea typeface="Times New Roman" panose="02020603050405020304" pitchFamily="18" charset="0"/>
                          <a:cs typeface="Times New Roman" panose="02020603050405020304" pitchFamily="18" charset="0"/>
                        </a:rPr>
                        <a:t>Proponent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dirty="0">
                          <a:effectLst/>
                          <a:latin typeface="Times New Roman" panose="02020603050405020304" pitchFamily="18" charset="0"/>
                          <a:ea typeface="Times New Roman" panose="02020603050405020304" pitchFamily="18" charset="0"/>
                          <a:cs typeface="Times New Roman" panose="02020603050405020304" pitchFamily="18" charset="0"/>
                        </a:rPr>
                        <a:t>Concept / Proponent Identifier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dirty="0">
                          <a:effectLst/>
                          <a:latin typeface="Times New Roman" panose="02020603050405020304" pitchFamily="18" charset="0"/>
                          <a:ea typeface="Times New Roman" panose="02020603050405020304" pitchFamily="18" charset="0"/>
                          <a:cs typeface="Times New Roman" panose="02020603050405020304" pitchFamily="18" charset="0"/>
                        </a:rPr>
                        <a:t>Title of R&amp;D Element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dirty="0">
                          <a:effectLst/>
                          <a:latin typeface="Times New Roman" panose="02020603050405020304" pitchFamily="18" charset="0"/>
                          <a:ea typeface="Times New Roman" panose="02020603050405020304" pitchFamily="18" charset="0"/>
                          <a:cs typeface="Times New Roman" panose="02020603050405020304" pitchFamily="18" charset="0"/>
                        </a:rPr>
                        <a:t>Panel Priority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1" dirty="0">
                          <a:effectLst/>
                          <a:latin typeface="Times New Roman" panose="02020603050405020304" pitchFamily="18" charset="0"/>
                          <a:ea typeface="Times New Roman" panose="02020603050405020304" pitchFamily="18" charset="0"/>
                          <a:cs typeface="Times New Roman" panose="02020603050405020304" pitchFamily="18" charset="0"/>
                        </a:rPr>
                        <a:t>Panel Sub-Priority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90500">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PANEL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Crab cavity operation in a hadron ring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High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90500">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PANEL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High current single-pass ERL for hadron cooling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High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90500">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PANEL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Strong hadron cooling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High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58775">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PANEL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Benchmarking of realist EIC simulation tools against available data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High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58775">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PANEL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Validation of magnet designs associated with high-acceptance interaction points by prototyping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High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90500">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PANEL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Polarized </a:t>
                      </a:r>
                      <a:r>
                        <a:rPr lang="en-US" sz="11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He Source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High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58775">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PANEL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High current polarized and unpolarized electron sources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High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58775">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PANEL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Completion of the ongoing CeC demonstration  (proof of principle) experiment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High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90500">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PANEL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Times New Roman" panose="02020603050405020304" pitchFamily="18" charset="0"/>
                          <a:ea typeface="MS Mincho" panose="02020609040205080304" pitchFamily="49" charset="-128"/>
                          <a:cs typeface="Times New Roman" panose="02020603050405020304" pitchFamily="18" charset="0"/>
                        </a:rPr>
                        <a:t>High-current multi-pass ERL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High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58775">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PANEL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Times New Roman" panose="02020603050405020304" pitchFamily="18" charset="0"/>
                          <a:ea typeface="MS Mincho" panose="02020609040205080304" pitchFamily="49" charset="-128"/>
                          <a:cs typeface="Times New Roman" panose="02020603050405020304" pitchFamily="18" charset="0"/>
                        </a:rPr>
                        <a:t>Concept for 3D hadron CeC beyond proof of principle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High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90500">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PANEL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LR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SRF high power HOM damping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High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717550">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PANEL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RR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Complete design of an electron lattice with a good dynamic aperture and a synchronization scheme and complete a comprehensive instability threshold study for this design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High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90500">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13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PANEL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RR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High peak current multi-turn electron linac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High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7" marR="685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sp>
        <p:nvSpPr>
          <p:cNvPr id="44143" name="Rectangle 1"/>
          <p:cNvSpPr>
            <a:spLocks noChangeArrowheads="1"/>
          </p:cNvSpPr>
          <p:nvPr/>
        </p:nvSpPr>
        <p:spPr bwMode="auto">
          <a:xfrm>
            <a:off x="1266825" y="16716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endParaRPr lang="en-US" altLang="en-US" sz="1800" dirty="0">
              <a:latin typeface="Arial" panose="020B0604020202020204" pitchFamily="34" charset="0"/>
            </a:endParaRPr>
          </a:p>
        </p:txBody>
      </p:sp>
      <p:sp>
        <p:nvSpPr>
          <p:cNvPr id="44144" name="TextBox 4"/>
          <p:cNvSpPr txBox="1">
            <a:spLocks noChangeArrowheads="1"/>
          </p:cNvSpPr>
          <p:nvPr/>
        </p:nvSpPr>
        <p:spPr bwMode="auto">
          <a:xfrm>
            <a:off x="304800" y="1981200"/>
            <a:ext cx="1447800" cy="923925"/>
          </a:xfrm>
          <a:prstGeom prst="rect">
            <a:avLst/>
          </a:prstGeom>
          <a:solidFill>
            <a:srgbClr val="FFC000">
              <a:alpha val="3803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800" dirty="0">
                <a:latin typeface="Arial" panose="020B0604020202020204" pitchFamily="34" charset="0"/>
              </a:rPr>
              <a:t>Rows 1-22:  “PANEL”, “A” or “B”</a:t>
            </a:r>
          </a:p>
        </p:txBody>
      </p:sp>
      <p:grpSp>
        <p:nvGrpSpPr>
          <p:cNvPr id="18" name="Group 17"/>
          <p:cNvGrpSpPr>
            <a:grpSpLocks/>
          </p:cNvGrpSpPr>
          <p:nvPr/>
        </p:nvGrpSpPr>
        <p:grpSpPr bwMode="auto">
          <a:xfrm>
            <a:off x="371475" y="3135314"/>
            <a:ext cx="8772525" cy="646331"/>
            <a:chOff x="371475" y="3134567"/>
            <a:chExt cx="8772525" cy="647778"/>
          </a:xfrm>
        </p:grpSpPr>
        <p:grpSp>
          <p:nvGrpSpPr>
            <p:cNvPr id="44152" name="Group 11"/>
            <p:cNvGrpSpPr>
              <a:grpSpLocks/>
            </p:cNvGrpSpPr>
            <p:nvPr/>
          </p:nvGrpSpPr>
          <p:grpSpPr bwMode="auto">
            <a:xfrm>
              <a:off x="2172056" y="3175459"/>
              <a:ext cx="6971944" cy="498475"/>
              <a:chOff x="2172056" y="3175459"/>
              <a:chExt cx="6971944" cy="498475"/>
            </a:xfrm>
          </p:grpSpPr>
          <p:cxnSp>
            <p:nvCxnSpPr>
              <p:cNvPr id="4" name="Straight Arrow Connector 3"/>
              <p:cNvCxnSpPr/>
              <p:nvPr/>
            </p:nvCxnSpPr>
            <p:spPr>
              <a:xfrm>
                <a:off x="2171700" y="3658023"/>
                <a:ext cx="6972300" cy="15911"/>
              </a:xfrm>
              <a:prstGeom prst="straightConnector1">
                <a:avLst/>
              </a:prstGeom>
              <a:ln w="222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3779838" y="3175934"/>
                <a:ext cx="685800" cy="30389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Oval 9"/>
              <p:cNvSpPr/>
              <p:nvPr/>
            </p:nvSpPr>
            <p:spPr>
              <a:xfrm>
                <a:off x="2874963" y="3179116"/>
                <a:ext cx="685800" cy="30548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Oval 10"/>
              <p:cNvSpPr/>
              <p:nvPr/>
            </p:nvSpPr>
            <p:spPr>
              <a:xfrm>
                <a:off x="8210550" y="3175934"/>
                <a:ext cx="685800" cy="30389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44153" name="TextBox 7"/>
            <p:cNvSpPr txBox="1">
              <a:spLocks noChangeArrowheads="1"/>
            </p:cNvSpPr>
            <p:nvPr/>
          </p:nvSpPr>
          <p:spPr bwMode="auto">
            <a:xfrm>
              <a:off x="371475" y="3134567"/>
              <a:ext cx="1609725" cy="647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800" dirty="0">
                  <a:latin typeface="Arial" panose="020B0604020202020204" pitchFamily="34" charset="0"/>
                </a:rPr>
                <a:t>Sub-Priority-A  Rows 1-6</a:t>
              </a:r>
            </a:p>
          </p:txBody>
        </p:sp>
      </p:grpSp>
      <p:grpSp>
        <p:nvGrpSpPr>
          <p:cNvPr id="19" name="Group 18"/>
          <p:cNvGrpSpPr>
            <a:grpSpLocks/>
          </p:cNvGrpSpPr>
          <p:nvPr/>
        </p:nvGrpSpPr>
        <p:grpSpPr bwMode="auto">
          <a:xfrm>
            <a:off x="434975" y="4630739"/>
            <a:ext cx="8396288" cy="654524"/>
            <a:chOff x="461428" y="5334000"/>
            <a:chExt cx="8396466" cy="653992"/>
          </a:xfrm>
        </p:grpSpPr>
        <p:grpSp>
          <p:nvGrpSpPr>
            <p:cNvPr id="44147" name="Group 6"/>
            <p:cNvGrpSpPr>
              <a:grpSpLocks/>
            </p:cNvGrpSpPr>
            <p:nvPr/>
          </p:nvGrpSpPr>
          <p:grpSpPr bwMode="auto">
            <a:xfrm>
              <a:off x="2837382" y="5334000"/>
              <a:ext cx="6020512" cy="308361"/>
              <a:chOff x="2417926" y="5291137"/>
              <a:chExt cx="6020512" cy="308361"/>
            </a:xfrm>
          </p:grpSpPr>
          <p:sp>
            <p:nvSpPr>
              <p:cNvPr id="15" name="Oval 14"/>
              <p:cNvSpPr/>
              <p:nvPr/>
            </p:nvSpPr>
            <p:spPr>
              <a:xfrm>
                <a:off x="3323404" y="5291137"/>
                <a:ext cx="685815" cy="30455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6" name="Oval 15"/>
              <p:cNvSpPr/>
              <p:nvPr/>
            </p:nvSpPr>
            <p:spPr>
              <a:xfrm>
                <a:off x="2418510" y="5294309"/>
                <a:ext cx="685815" cy="30455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7" name="Oval 16"/>
              <p:cNvSpPr/>
              <p:nvPr/>
            </p:nvSpPr>
            <p:spPr>
              <a:xfrm>
                <a:off x="7752623" y="5291137"/>
                <a:ext cx="685815" cy="30455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44148" name="TextBox 19"/>
            <p:cNvSpPr txBox="1">
              <a:spLocks noChangeArrowheads="1"/>
            </p:cNvSpPr>
            <p:nvPr/>
          </p:nvSpPr>
          <p:spPr bwMode="auto">
            <a:xfrm>
              <a:off x="461428" y="5342186"/>
              <a:ext cx="1609725" cy="645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r>
                <a:rPr lang="en-US" altLang="en-US" sz="1800" dirty="0">
                  <a:latin typeface="Arial" panose="020B0604020202020204" pitchFamily="34" charset="0"/>
                </a:rPr>
                <a:t>Sub-Priority-B Rows 7-22</a:t>
              </a:r>
            </a:p>
          </p:txBody>
        </p:sp>
      </p:grpSp>
      <p:pic>
        <p:nvPicPr>
          <p:cNvPr id="20"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637" y="144492"/>
            <a:ext cx="23622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38714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0-#ppt_w/2"/>
                                          </p:val>
                                        </p:tav>
                                        <p:tav tm="100000">
                                          <p:val>
                                            <p:strVal val="#ppt_x"/>
                                          </p:val>
                                        </p:tav>
                                      </p:tavLst>
                                    </p:anim>
                                    <p:anim calcmode="lin" valueType="num">
                                      <p:cBhvr additive="base">
                                        <p:cTn id="14"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1106301"/>
            <a:ext cx="9296400" cy="5309146"/>
          </a:xfrm>
          <a:prstGeom prst="rect">
            <a:avLst/>
          </a:prstGeom>
          <a:noFill/>
          <a:ln>
            <a:solidFill>
              <a:schemeClr val="accent1"/>
            </a:solidFill>
          </a:ln>
        </p:spPr>
        <p:txBody>
          <a:bodyPr wrap="square">
            <a:spAutoFit/>
          </a:bodyPr>
          <a:lstStyle/>
          <a:p>
            <a:pPr marL="742950" lvl="1" indent="-285750">
              <a:buFont typeface="Arial" panose="020B0604020202020204" pitchFamily="34" charset="0"/>
              <a:buChar char="•"/>
              <a:defRPr/>
            </a:pPr>
            <a:r>
              <a:rPr lang="en-US" sz="1600" b="1" dirty="0">
                <a:cs typeface="Arial" panose="020B0604020202020204" pitchFamily="34" charset="0"/>
              </a:rPr>
              <a:t>National Academy of Sciences (NAS) Study: </a:t>
            </a:r>
            <a:r>
              <a:rPr lang="en-US" sz="1600" dirty="0">
                <a:cs typeface="Arial" panose="020B0604020202020204" pitchFamily="34" charset="0"/>
              </a:rPr>
              <a:t>Initiated an 18 month NAS study entitled:  “</a:t>
            </a:r>
            <a:r>
              <a:rPr lang="en-US" sz="1600" i="1" dirty="0">
                <a:cs typeface="Arial" panose="020B0604020202020204" pitchFamily="34" charset="0"/>
              </a:rPr>
              <a:t>US-BASED ELECTRON ION COLLIDER SCIENCE ASSESSMENT” </a:t>
            </a:r>
            <a:r>
              <a:rPr lang="en-US" sz="1600" dirty="0">
                <a:cs typeface="Arial" panose="020B0604020202020204" pitchFamily="34" charset="0"/>
              </a:rPr>
              <a:t>Started in July 2016. </a:t>
            </a:r>
            <a:r>
              <a:rPr lang="en-US" sz="1600" b="1" dirty="0">
                <a:solidFill>
                  <a:srgbClr val="FF0000"/>
                </a:solidFill>
                <a:cs typeface="Arial" panose="020B0604020202020204" pitchFamily="34" charset="0"/>
              </a:rPr>
              <a:t>(Report completed)</a:t>
            </a:r>
            <a:r>
              <a:rPr lang="en-US" sz="1600" b="1" dirty="0">
                <a:cs typeface="Arial" panose="020B0604020202020204" pitchFamily="34" charset="0"/>
              </a:rPr>
              <a:t> </a:t>
            </a:r>
          </a:p>
          <a:p>
            <a:pPr marL="742950" lvl="1" indent="-285750">
              <a:buFont typeface="Arial" panose="020B0604020202020204" pitchFamily="34" charset="0"/>
              <a:buChar char="•"/>
              <a:defRPr/>
            </a:pPr>
            <a:endParaRPr lang="en-US" sz="1600" b="1" i="1" dirty="0">
              <a:solidFill>
                <a:srgbClr val="FF0000"/>
              </a:solidFill>
              <a:cs typeface="Arial" panose="020B0604020202020204" pitchFamily="34" charset="0"/>
            </a:endParaRPr>
          </a:p>
          <a:p>
            <a:pPr marL="742950" lvl="1" indent="-285750" eaLnBrk="1" hangingPunct="1">
              <a:spcAft>
                <a:spcPts val="600"/>
              </a:spcAft>
              <a:buFont typeface="Arial" panose="020B0604020202020204" pitchFamily="34" charset="0"/>
              <a:buChar char="•"/>
              <a:defRPr/>
            </a:pPr>
            <a:r>
              <a:rPr lang="en-US" sz="1600" b="1" dirty="0">
                <a:cs typeface="Arial" panose="020B0604020202020204" pitchFamily="34" charset="0"/>
              </a:rPr>
              <a:t>FY16 FOA: </a:t>
            </a:r>
            <a:r>
              <a:rPr lang="en-US" sz="1600" dirty="0">
                <a:cs typeface="Arial" panose="020B0604020202020204" pitchFamily="34" charset="0"/>
              </a:rPr>
              <a:t>Published competitive FOA (“Accelerator R&amp;D for Next Generation NP Facilities”) focused on EIC-related R&amp;D. NP has been funding competitive accelerator R&amp;D since 2010 at ~$2M/year.</a:t>
            </a:r>
            <a:r>
              <a:rPr lang="en-US" sz="1600" dirty="0">
                <a:solidFill>
                  <a:srgbClr val="FF0000"/>
                </a:solidFill>
                <a:cs typeface="Arial" panose="020B0604020202020204" pitchFamily="34" charset="0"/>
              </a:rPr>
              <a:t> </a:t>
            </a:r>
          </a:p>
          <a:p>
            <a:pPr marL="742950" lvl="1" indent="-285750" eaLnBrk="1" hangingPunct="1">
              <a:spcAft>
                <a:spcPts val="600"/>
              </a:spcAft>
              <a:buFont typeface="Arial" panose="020B0604020202020204" pitchFamily="34" charset="0"/>
              <a:buChar char="•"/>
              <a:defRPr/>
            </a:pPr>
            <a:endParaRPr lang="en-US" sz="1600" b="1" dirty="0">
              <a:solidFill>
                <a:srgbClr val="FF0000"/>
              </a:solidFill>
              <a:cs typeface="Arial" panose="020B0604020202020204" pitchFamily="34" charset="0"/>
            </a:endParaRPr>
          </a:p>
          <a:p>
            <a:pPr marL="742950" lvl="1" indent="-285750" eaLnBrk="1" hangingPunct="1">
              <a:spcAft>
                <a:spcPts val="600"/>
              </a:spcAft>
              <a:buFont typeface="Arial" panose="020B0604020202020204" pitchFamily="34" charset="0"/>
              <a:buChar char="•"/>
              <a:defRPr/>
            </a:pPr>
            <a:r>
              <a:rPr lang="en-US" sz="1600" b="1" dirty="0">
                <a:cs typeface="Arial" panose="020B0604020202020204" pitchFamily="34" charset="0"/>
              </a:rPr>
              <a:t>NP Community Panel Review: </a:t>
            </a:r>
            <a:r>
              <a:rPr lang="en-US" sz="1600" dirty="0">
                <a:cs typeface="Arial" panose="020B0604020202020204" pitchFamily="34" charset="0"/>
              </a:rPr>
              <a:t>Conducted NP community EIC R&amp;D panel review charged with identifying high priority R&amp;D aimed at technical risk reduction. Dr. Kevin Jones of SNS chaired this international panel. First face-to-face meeting was held November 29-December 2, 2016. </a:t>
            </a:r>
            <a:r>
              <a:rPr lang="en-US" sz="1600" u="sng" dirty="0">
                <a:cs typeface="Arial" panose="020B0604020202020204" pitchFamily="34" charset="0"/>
              </a:rPr>
              <a:t>Panel Report published in February 2017</a:t>
            </a:r>
            <a:r>
              <a:rPr lang="en-US" sz="1600" dirty="0">
                <a:cs typeface="Arial" panose="020B0604020202020204" pitchFamily="34" charset="0"/>
              </a:rPr>
              <a:t> </a:t>
            </a:r>
            <a:r>
              <a:rPr lang="en-US" sz="1600" i="1" dirty="0">
                <a:cs typeface="Arial" panose="020B0604020202020204" pitchFamily="34" charset="0"/>
              </a:rPr>
              <a:t> </a:t>
            </a:r>
            <a:r>
              <a:rPr lang="en-US" sz="1600" dirty="0">
                <a:cs typeface="Arial" panose="020B0604020202020204" pitchFamily="34" charset="0"/>
              </a:rPr>
              <a:t>(</a:t>
            </a:r>
            <a:r>
              <a:rPr lang="en-US" sz="1600" dirty="0">
                <a:hlinkClick r:id="rId3"/>
              </a:rPr>
              <a:t>https://science.energy.gov/np/community-resources/reports/</a:t>
            </a:r>
            <a:r>
              <a:rPr lang="en-US" sz="1600" dirty="0"/>
              <a:t> )</a:t>
            </a:r>
          </a:p>
          <a:p>
            <a:pPr marL="742950" lvl="1" indent="-285750">
              <a:spcAft>
                <a:spcPts val="600"/>
              </a:spcAft>
              <a:buFont typeface="Arial" panose="020B0604020202020204" pitchFamily="34" charset="0"/>
              <a:buChar char="•"/>
              <a:defRPr/>
            </a:pPr>
            <a:endParaRPr lang="en-US" sz="1600" dirty="0"/>
          </a:p>
          <a:p>
            <a:pPr marL="742950" lvl="1" indent="-285750">
              <a:spcAft>
                <a:spcPts val="600"/>
              </a:spcAft>
              <a:buFont typeface="Arial" panose="020B0604020202020204" pitchFamily="34" charset="0"/>
              <a:buChar char="•"/>
              <a:defRPr/>
            </a:pPr>
            <a:r>
              <a:rPr lang="en-US" sz="1600" b="1" dirty="0">
                <a:cs typeface="Arial" panose="020B0604020202020204" pitchFamily="34" charset="0"/>
              </a:rPr>
              <a:t>FY17:  </a:t>
            </a:r>
            <a:r>
              <a:rPr lang="en-US" sz="1600" dirty="0">
                <a:cs typeface="Arial" panose="020B0604020202020204" pitchFamily="34" charset="0"/>
              </a:rPr>
              <a:t>EIC-related Accelerator R&amp;D plans received from Labs and universities and high priority R&amp;D in the context of Jones report is supported.</a:t>
            </a:r>
          </a:p>
          <a:p>
            <a:pPr marL="742950" lvl="1" indent="-285750">
              <a:spcAft>
                <a:spcPts val="600"/>
              </a:spcAft>
              <a:buFont typeface="Arial" panose="020B0604020202020204" pitchFamily="34" charset="0"/>
              <a:buChar char="•"/>
              <a:defRPr/>
            </a:pPr>
            <a:endParaRPr lang="en-US" sz="1600" dirty="0">
              <a:cs typeface="Arial" panose="020B0604020202020204" pitchFamily="34" charset="0"/>
            </a:endParaRPr>
          </a:p>
          <a:p>
            <a:pPr marL="742950" lvl="1" indent="-285750" eaLnBrk="1" hangingPunct="1">
              <a:spcAft>
                <a:spcPts val="600"/>
              </a:spcAft>
              <a:buFont typeface="Arial" panose="020B0604020202020204" pitchFamily="34" charset="0"/>
              <a:buChar char="•"/>
              <a:defRPr/>
            </a:pPr>
            <a:r>
              <a:rPr lang="en-US" sz="1600" b="1" dirty="0">
                <a:cs typeface="Arial" panose="020B0604020202020204" pitchFamily="34" charset="0"/>
              </a:rPr>
              <a:t>Bi-Annual FOA starting FY18: </a:t>
            </a:r>
            <a:r>
              <a:rPr lang="en-US" sz="1600" dirty="0">
                <a:cs typeface="Arial" panose="020B0604020202020204" pitchFamily="34" charset="0"/>
              </a:rPr>
              <a:t>Published bi-annual FOA for competitive accelerator R&amp;D based on R&amp;D priorities established in the EIC panel report.  </a:t>
            </a:r>
            <a:r>
              <a:rPr lang="en-US" sz="1600" b="1" dirty="0">
                <a:solidFill>
                  <a:srgbClr val="FF0000"/>
                </a:solidFill>
                <a:cs typeface="Arial" panose="020B0604020202020204" pitchFamily="34" charset="0"/>
              </a:rPr>
              <a:t>(Awards selected for FY 18)</a:t>
            </a:r>
          </a:p>
          <a:p>
            <a:pPr marL="1200150" lvl="2" indent="-285750" eaLnBrk="1" hangingPunct="1">
              <a:buFont typeface="Wingdings" panose="05000000000000000000" pitchFamily="2" charset="2"/>
              <a:buChar char="Ø"/>
              <a:defRPr/>
            </a:pPr>
            <a:r>
              <a:rPr lang="en-US" sz="1600" b="1" dirty="0">
                <a:cs typeface="Arial" panose="020B0604020202020204" pitchFamily="34" charset="0"/>
              </a:rPr>
              <a:t>Funding level</a:t>
            </a:r>
            <a:r>
              <a:rPr lang="en-US" sz="1600" dirty="0">
                <a:cs typeface="Arial" panose="020B0604020202020204" pitchFamily="34" charset="0"/>
              </a:rPr>
              <a:t>: ~$</a:t>
            </a:r>
            <a:r>
              <a:rPr lang="en-US" sz="1600" dirty="0">
                <a:solidFill>
                  <a:srgbClr val="FF0000"/>
                </a:solidFill>
                <a:cs typeface="Arial" panose="020B0604020202020204" pitchFamily="34" charset="0"/>
              </a:rPr>
              <a:t>8.8 M</a:t>
            </a:r>
            <a:r>
              <a:rPr lang="en-US" sz="1600" dirty="0">
                <a:cs typeface="Arial" panose="020B0604020202020204" pitchFamily="34" charset="0"/>
              </a:rPr>
              <a:t> per year for FY18 and FY19.</a:t>
            </a:r>
          </a:p>
          <a:p>
            <a:pPr marL="1200150" lvl="2" indent="-285750" eaLnBrk="1" hangingPunct="1">
              <a:buFont typeface="Wingdings" panose="05000000000000000000" pitchFamily="2" charset="2"/>
              <a:buChar char="Ø"/>
              <a:defRPr/>
            </a:pPr>
            <a:r>
              <a:rPr lang="en-US" sz="1600" b="1" dirty="0">
                <a:cs typeface="Arial" panose="020B0604020202020204" pitchFamily="34" charset="0"/>
              </a:rPr>
              <a:t>Funding sources:</a:t>
            </a:r>
            <a:r>
              <a:rPr lang="en-US" sz="1600" dirty="0">
                <a:cs typeface="Arial" panose="020B0604020202020204" pitchFamily="34" charset="0"/>
              </a:rPr>
              <a:t>   Combination of NP competitive accelerator R&amp;D funds augmented with  RHIC and CEBAF Accelerator Operations budget funding. </a:t>
            </a:r>
          </a:p>
        </p:txBody>
      </p:sp>
      <p:sp>
        <p:nvSpPr>
          <p:cNvPr id="33795" name="TextBox 4"/>
          <p:cNvSpPr txBox="1">
            <a:spLocks noChangeArrowheads="1"/>
          </p:cNvSpPr>
          <p:nvPr/>
        </p:nvSpPr>
        <p:spPr bwMode="auto">
          <a:xfrm>
            <a:off x="1425307" y="228600"/>
            <a:ext cx="76231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dirty="0">
                <a:latin typeface="+mj-lt"/>
                <a:cs typeface="Arial" panose="020B0604020202020204" pitchFamily="34" charset="0"/>
              </a:rPr>
              <a:t>Planning Towards an EIC</a:t>
            </a:r>
          </a:p>
        </p:txBody>
      </p:sp>
      <p:pic>
        <p:nvPicPr>
          <p:cNvPr id="5"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228600"/>
            <a:ext cx="23622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249985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3276600" y="215463"/>
            <a:ext cx="4114801" cy="523220"/>
          </a:xfrm>
          <a:prstGeom prst="rect">
            <a:avLst/>
          </a:prstGeom>
          <a:noFill/>
          <a:ln w="9525">
            <a:noFill/>
            <a:miter lim="800000"/>
            <a:headEnd/>
            <a:tailEnd/>
          </a:ln>
        </p:spPr>
        <p:txBody>
          <a:bodyPr wrap="square">
            <a:spAutoFit/>
          </a:bodyPr>
          <a:lstStyle/>
          <a:p>
            <a:pPr algn="ctr"/>
            <a:r>
              <a:rPr lang="en-US" sz="2800" b="1" dirty="0">
                <a:latin typeface="+mj-lt"/>
              </a:rPr>
              <a:t>EIC Concepts</a:t>
            </a:r>
          </a:p>
        </p:txBody>
      </p:sp>
      <p:sp>
        <p:nvSpPr>
          <p:cNvPr id="38915" name="Text Box 5"/>
          <p:cNvSpPr txBox="1">
            <a:spLocks noChangeArrowheads="1"/>
          </p:cNvSpPr>
          <p:nvPr/>
        </p:nvSpPr>
        <p:spPr bwMode="auto">
          <a:xfrm>
            <a:off x="549498" y="1295400"/>
            <a:ext cx="8289702" cy="3170099"/>
          </a:xfrm>
          <a:prstGeom prst="rect">
            <a:avLst/>
          </a:prstGeom>
          <a:noFill/>
          <a:ln w="9525">
            <a:noFill/>
            <a:miter lim="800000"/>
            <a:headEnd/>
            <a:tailEnd/>
          </a:ln>
        </p:spPr>
        <p:txBody>
          <a:bodyPr wrap="square">
            <a:spAutoFit/>
          </a:bodyPr>
          <a:lstStyle/>
          <a:p>
            <a:r>
              <a:rPr lang="en-US" sz="2000" b="1" dirty="0">
                <a:cs typeface="Times New Roman" pitchFamily="18" charset="0"/>
              </a:rPr>
              <a:t>Current EIC concepts have emerged from national labs.</a:t>
            </a:r>
          </a:p>
          <a:p>
            <a:endParaRPr lang="en-US" sz="2000" b="1" dirty="0">
              <a:cs typeface="Times New Roman" pitchFamily="18" charset="0"/>
            </a:endParaRPr>
          </a:p>
          <a:p>
            <a:endParaRPr lang="en-US" sz="2000" b="1" dirty="0">
              <a:cs typeface="Times New Roman" pitchFamily="18" charset="0"/>
            </a:endParaRPr>
          </a:p>
          <a:p>
            <a:r>
              <a:rPr lang="en-US" sz="2000" b="1" dirty="0">
                <a:cs typeface="Times New Roman" pitchFamily="18" charset="0"/>
              </a:rPr>
              <a:t>Strong collaborations at the labs and with universities to advance different concepts and common R&amp;D relevant to all concepts: </a:t>
            </a:r>
          </a:p>
          <a:p>
            <a:endParaRPr lang="en-US" sz="2000" b="1" dirty="0">
              <a:cs typeface="Times New Roman" pitchFamily="18" charset="0"/>
            </a:endParaRPr>
          </a:p>
          <a:p>
            <a:endParaRPr lang="en-US" sz="2000" b="1" dirty="0">
              <a:cs typeface="Times New Roman" pitchFamily="18" charset="0"/>
            </a:endParaRPr>
          </a:p>
          <a:p>
            <a:pPr marL="742950" lvl="1" indent="-285750">
              <a:buFont typeface="Arial" panose="020B0604020202020204" pitchFamily="34" charset="0"/>
              <a:buChar char="•"/>
            </a:pPr>
            <a:r>
              <a:rPr lang="en-US" sz="2000" b="1" dirty="0">
                <a:cs typeface="Times New Roman" pitchFamily="18" charset="0"/>
              </a:rPr>
              <a:t>BNL: </a:t>
            </a:r>
            <a:r>
              <a:rPr lang="en-US" sz="2000" b="1" dirty="0">
                <a:solidFill>
                  <a:srgbClr val="002060"/>
                </a:solidFill>
                <a:cs typeface="Times New Roman" pitchFamily="18" charset="0"/>
              </a:rPr>
              <a:t> </a:t>
            </a:r>
            <a:r>
              <a:rPr lang="en-US" sz="2000" dirty="0">
                <a:cs typeface="Times New Roman" pitchFamily="18" charset="0"/>
              </a:rPr>
              <a:t>eRHIC based on a Ring-Ring concept</a:t>
            </a:r>
          </a:p>
          <a:p>
            <a:pPr lvl="1"/>
            <a:endParaRPr lang="en-US" sz="2000" dirty="0">
              <a:cs typeface="Times New Roman" pitchFamily="18" charset="0"/>
            </a:endParaRPr>
          </a:p>
          <a:p>
            <a:pPr marL="742950" lvl="1" indent="-285750">
              <a:buFont typeface="Arial" panose="020B0604020202020204" pitchFamily="34" charset="0"/>
              <a:buChar char="•"/>
            </a:pPr>
            <a:r>
              <a:rPr lang="en-US" sz="2000" b="1" dirty="0">
                <a:cs typeface="Times New Roman" pitchFamily="18" charset="0"/>
              </a:rPr>
              <a:t>TNJAF:</a:t>
            </a:r>
            <a:r>
              <a:rPr lang="en-US" sz="2000" b="1" dirty="0">
                <a:solidFill>
                  <a:srgbClr val="002060"/>
                </a:solidFill>
                <a:cs typeface="Times New Roman" pitchFamily="18" charset="0"/>
              </a:rPr>
              <a:t> </a:t>
            </a:r>
            <a:r>
              <a:rPr lang="en-US" sz="2000" dirty="0">
                <a:cs typeface="Times New Roman" pitchFamily="18" charset="0"/>
              </a:rPr>
              <a:t>JLEIC based on a high repetition rate  figure-8 Ring-Ring concept</a:t>
            </a:r>
            <a:endParaRPr lang="en-US" sz="2000" b="1" dirty="0">
              <a:cs typeface="Times New Roman" pitchFamily="18" charset="0"/>
            </a:endParaRPr>
          </a:p>
        </p:txBody>
      </p:sp>
      <p:pic>
        <p:nvPicPr>
          <p:cNvPr id="6"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637" y="144492"/>
            <a:ext cx="23622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38200" y="5181600"/>
            <a:ext cx="7315200" cy="923330"/>
          </a:xfrm>
          <a:prstGeom prst="rect">
            <a:avLst/>
          </a:prstGeom>
          <a:noFill/>
          <a:ln>
            <a:solidFill>
              <a:schemeClr val="accent1">
                <a:shade val="50000"/>
              </a:schemeClr>
            </a:solidFill>
          </a:ln>
        </p:spPr>
        <p:txBody>
          <a:bodyPr wrap="square" rtlCol="0">
            <a:spAutoFit/>
          </a:bodyPr>
          <a:lstStyle/>
          <a:p>
            <a:pPr algn="ctr"/>
            <a:r>
              <a:rPr lang="en-US" dirty="0">
                <a:cs typeface="Times New Roman" pitchFamily="18" charset="0"/>
              </a:rPr>
              <a:t>Note: At the time of the Jones panel review, BNL developing two different </a:t>
            </a:r>
            <a:r>
              <a:rPr lang="en-US" dirty="0" err="1">
                <a:cs typeface="Times New Roman" pitchFamily="18" charset="0"/>
              </a:rPr>
              <a:t>eRHIC</a:t>
            </a:r>
            <a:r>
              <a:rPr lang="en-US" dirty="0">
                <a:cs typeface="Times New Roman" pitchFamily="18" charset="0"/>
              </a:rPr>
              <a:t> concepts R-R and L-R. In April 2017, after the Jones report was published, BNL announced the R-R as the primary concept for eRHIC.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037B0-E1A1-EA47-94AA-6E9454246C7E}"/>
              </a:ext>
            </a:extLst>
          </p:cNvPr>
          <p:cNvSpPr>
            <a:spLocks noGrp="1"/>
          </p:cNvSpPr>
          <p:nvPr>
            <p:ph type="title"/>
          </p:nvPr>
        </p:nvSpPr>
        <p:spPr>
          <a:xfrm>
            <a:off x="3193896" y="78154"/>
            <a:ext cx="4267200" cy="797838"/>
          </a:xfrm>
        </p:spPr>
        <p:txBody>
          <a:bodyPr>
            <a:normAutofit fontScale="90000"/>
          </a:bodyPr>
          <a:lstStyle/>
          <a:p>
            <a:r>
              <a:rPr lang="en-US" sz="2800" b="1" dirty="0"/>
              <a:t>EIC Ring-Ring Design Concepts</a:t>
            </a:r>
          </a:p>
        </p:txBody>
      </p:sp>
      <p:sp>
        <p:nvSpPr>
          <p:cNvPr id="11" name="Shape 137">
            <a:extLst>
              <a:ext uri="{FF2B5EF4-FFF2-40B4-BE49-F238E27FC236}">
                <a16:creationId xmlns:a16="http://schemas.microsoft.com/office/drawing/2014/main" id="{2CB85304-8DA0-1140-8E93-F4A74A48DCC7}"/>
              </a:ext>
            </a:extLst>
          </p:cNvPr>
          <p:cNvSpPr>
            <a:spLocks noGrp="1"/>
          </p:cNvSpPr>
          <p:nvPr>
            <p:ph type="sldNum" sz="quarter" idx="12"/>
          </p:nvPr>
        </p:nvSpPr>
        <p:spPr>
          <a:xfrm>
            <a:off x="6248400" y="6235700"/>
            <a:ext cx="990600" cy="457200"/>
          </a:xfrm>
        </p:spPr>
        <p:txBody>
          <a:bodyPr/>
          <a:lstStyle/>
          <a:p>
            <a:fld id="{86CB4B4D-7CA3-9044-876B-883B54F8677D}" type="slidenum">
              <a:rPr lang="en-US" smtClean="0"/>
              <a:pPr/>
              <a:t>6</a:t>
            </a:fld>
            <a:endParaRPr lang="en-US" dirty="0"/>
          </a:p>
        </p:txBody>
      </p:sp>
      <p:pic>
        <p:nvPicPr>
          <p:cNvPr id="9"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637" y="144492"/>
            <a:ext cx="23622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4" descr="Complex.pdf"/>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89617" y="1085034"/>
            <a:ext cx="3151858" cy="210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Screen Shot 2015-09-30 at 3.18.44 PM.png"/>
          <p:cNvPicPr>
            <a:picLocks noChangeAspect="1"/>
          </p:cNvPicPr>
          <p:nvPr/>
        </p:nvPicPr>
        <p:blipFill rotWithShape="1">
          <a:blip r:embed="rId4"/>
          <a:srcRect l="-336" t="12532" r="-53" b="2973"/>
          <a:stretch/>
        </p:blipFill>
        <p:spPr>
          <a:xfrm>
            <a:off x="4300859" y="1340483"/>
            <a:ext cx="3895081" cy="1657310"/>
          </a:xfrm>
          <a:prstGeom prst="rect">
            <a:avLst/>
          </a:prstGeom>
        </p:spPr>
      </p:pic>
      <p:pic>
        <p:nvPicPr>
          <p:cNvPr id="4" name="Picture 3"/>
          <p:cNvPicPr>
            <a:picLocks noChangeAspect="1"/>
          </p:cNvPicPr>
          <p:nvPr/>
        </p:nvPicPr>
        <p:blipFill>
          <a:blip r:embed="rId5"/>
          <a:stretch>
            <a:fillRect/>
          </a:stretch>
        </p:blipFill>
        <p:spPr>
          <a:xfrm>
            <a:off x="685800" y="3972244"/>
            <a:ext cx="3505200" cy="2076102"/>
          </a:xfrm>
          <a:prstGeom prst="rect">
            <a:avLst/>
          </a:prstGeom>
        </p:spPr>
      </p:pic>
      <p:sp>
        <p:nvSpPr>
          <p:cNvPr id="5" name="Rectangle 4"/>
          <p:cNvSpPr/>
          <p:nvPr/>
        </p:nvSpPr>
        <p:spPr>
          <a:xfrm>
            <a:off x="838200" y="809654"/>
            <a:ext cx="7620000" cy="25431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1019" y="3882571"/>
            <a:ext cx="3505200" cy="1988457"/>
          </a:xfrm>
          <a:prstGeom prst="rect">
            <a:avLst/>
          </a:prstGeom>
        </p:spPr>
      </p:pic>
      <p:sp>
        <p:nvSpPr>
          <p:cNvPr id="17" name="Rectangle 16"/>
          <p:cNvSpPr/>
          <p:nvPr/>
        </p:nvSpPr>
        <p:spPr>
          <a:xfrm>
            <a:off x="838200" y="3657600"/>
            <a:ext cx="7620000" cy="2438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856264" y="871526"/>
            <a:ext cx="920904" cy="461665"/>
          </a:xfrm>
          <a:prstGeom prst="rect">
            <a:avLst/>
          </a:prstGeom>
          <a:noFill/>
        </p:spPr>
        <p:txBody>
          <a:bodyPr wrap="square" rtlCol="0">
            <a:spAutoFit/>
          </a:bodyPr>
          <a:lstStyle/>
          <a:p>
            <a:r>
              <a:rPr lang="en-US" sz="2400" b="1" dirty="0"/>
              <a:t>JLEIC</a:t>
            </a:r>
          </a:p>
        </p:txBody>
      </p:sp>
      <p:sp>
        <p:nvSpPr>
          <p:cNvPr id="20" name="TextBox 19"/>
          <p:cNvSpPr txBox="1"/>
          <p:nvPr/>
        </p:nvSpPr>
        <p:spPr>
          <a:xfrm>
            <a:off x="3665553" y="3664892"/>
            <a:ext cx="1600200" cy="461665"/>
          </a:xfrm>
          <a:prstGeom prst="rect">
            <a:avLst/>
          </a:prstGeom>
          <a:noFill/>
        </p:spPr>
        <p:txBody>
          <a:bodyPr wrap="square" rtlCol="0">
            <a:spAutoFit/>
          </a:bodyPr>
          <a:lstStyle/>
          <a:p>
            <a:r>
              <a:rPr lang="en-US" sz="2400" b="1" dirty="0"/>
              <a:t>eRHIC</a:t>
            </a:r>
          </a:p>
        </p:txBody>
      </p:sp>
    </p:spTree>
    <p:extLst>
      <p:ext uri="{BB962C8B-B14F-4D97-AF65-F5344CB8AC3E}">
        <p14:creationId xmlns:p14="http://schemas.microsoft.com/office/powerpoint/2010/main" val="392975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Box 1"/>
          <p:cNvSpPr txBox="1">
            <a:spLocks noChangeArrowheads="1"/>
          </p:cNvSpPr>
          <p:nvPr/>
        </p:nvSpPr>
        <p:spPr bwMode="auto">
          <a:xfrm>
            <a:off x="3171825" y="211331"/>
            <a:ext cx="533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a:latin typeface="+mj-lt"/>
              </a:rPr>
              <a:t>Jones Panel Priority Table:</a:t>
            </a:r>
          </a:p>
        </p:txBody>
      </p:sp>
      <p:sp>
        <p:nvSpPr>
          <p:cNvPr id="40964" name="Rectangle 1"/>
          <p:cNvSpPr>
            <a:spLocks noChangeArrowheads="1"/>
          </p:cNvSpPr>
          <p:nvPr/>
        </p:nvSpPr>
        <p:spPr bwMode="auto">
          <a:xfrm>
            <a:off x="1266825" y="16716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buFontTx/>
              <a:buNone/>
            </a:pPr>
            <a:endParaRPr lang="en-US" altLang="en-US" sz="1800" dirty="0">
              <a:latin typeface="Arial" panose="020B0604020202020204" pitchFamily="34" charset="0"/>
            </a:endParaRPr>
          </a:p>
        </p:txBody>
      </p:sp>
      <p:sp>
        <p:nvSpPr>
          <p:cNvPr id="4" name="TextBox 3"/>
          <p:cNvSpPr txBox="1"/>
          <p:nvPr/>
        </p:nvSpPr>
        <p:spPr>
          <a:xfrm>
            <a:off x="909872" y="4668614"/>
            <a:ext cx="7291387" cy="1830387"/>
          </a:xfrm>
          <a:prstGeom prst="rect">
            <a:avLst/>
          </a:prstGeom>
          <a:solidFill>
            <a:srgbClr val="FFC000">
              <a:alpha val="42000"/>
            </a:srgbClr>
          </a:solidFill>
          <a:ln w="38100">
            <a:solidFill>
              <a:schemeClr val="tx1">
                <a:lumMod val="65000"/>
                <a:lumOff val="35000"/>
              </a:schemeClr>
            </a:solidFill>
          </a:ln>
        </p:spPr>
        <p:txBody>
          <a:bodyPr>
            <a:spAutoFit/>
          </a:bodyPr>
          <a:lstStyle/>
          <a:p>
            <a:pPr>
              <a:spcBef>
                <a:spcPts val="0"/>
              </a:spcBef>
              <a:spcAft>
                <a:spcPts val="600"/>
              </a:spcAft>
              <a:defRPr/>
            </a:pPr>
            <a:r>
              <a:rPr lang="en-US" dirty="0">
                <a:latin typeface="Times New Roman" panose="02020603050405020304" pitchFamily="18" charset="0"/>
                <a:ea typeface="MS Mincho" panose="02020609040205080304" pitchFamily="49" charset="-128"/>
                <a:cs typeface="Times New Roman" panose="02020603050405020304" pitchFamily="18" charset="0"/>
              </a:rPr>
              <a:t>The </a:t>
            </a:r>
            <a:r>
              <a:rPr lang="en-US" b="1" dirty="0">
                <a:latin typeface="Times New Roman" panose="02020603050405020304" pitchFamily="18" charset="0"/>
                <a:ea typeface="MS Mincho" panose="02020609040205080304" pitchFamily="49" charset="-128"/>
                <a:cs typeface="Times New Roman" panose="02020603050405020304" pitchFamily="18" charset="0"/>
              </a:rPr>
              <a:t>key EIC machine parameters </a:t>
            </a:r>
            <a:r>
              <a:rPr lang="en-US" dirty="0">
                <a:latin typeface="Times New Roman" panose="02020603050405020304" pitchFamily="18" charset="0"/>
                <a:ea typeface="MS Mincho" panose="02020609040205080304" pitchFamily="49" charset="-128"/>
                <a:cs typeface="Times New Roman" panose="02020603050405020304" pitchFamily="18" charset="0"/>
              </a:rPr>
              <a:t>identified in the LRP were:</a:t>
            </a:r>
            <a:endParaRPr lang="en-US" dirty="0">
              <a:latin typeface="Cambria" panose="02040503050406030204" pitchFamily="18" charset="0"/>
              <a:ea typeface="MS Mincho" panose="02020609040205080304" pitchFamily="49" charset="-128"/>
              <a:cs typeface="Times New Roman" panose="02020603050405020304" pitchFamily="18" charset="0"/>
            </a:endParaRPr>
          </a:p>
          <a:p>
            <a:pPr marL="342900" indent="-342900">
              <a:spcBef>
                <a:spcPts val="0"/>
              </a:spcBef>
              <a:spcAft>
                <a:spcPts val="0"/>
              </a:spcAft>
              <a:buFont typeface="Symbol" panose="05050102010706020507" pitchFamily="18" charset="2"/>
              <a:buChar char=""/>
              <a:tabLst>
                <a:tab pos="457200" algn="l"/>
                <a:tab pos="457200" algn="l"/>
              </a:tabLst>
              <a:defRPr/>
            </a:pPr>
            <a:r>
              <a:rPr lang="en-US" dirty="0">
                <a:latin typeface="Times New Roman" panose="02020603050405020304" pitchFamily="18" charset="0"/>
                <a:ea typeface="MS Mincho" panose="02020609040205080304" pitchFamily="49" charset="-128"/>
                <a:cs typeface="Times New Roman" panose="02020603050405020304" pitchFamily="18" charset="0"/>
              </a:rPr>
              <a:t>Polarized (~70%) electrons, protons, and light nuclei,</a:t>
            </a:r>
            <a:endParaRPr lang="en-US" dirty="0">
              <a:latin typeface="Cambria" panose="02040503050406030204" pitchFamily="18" charset="0"/>
              <a:ea typeface="MS Mincho" panose="02020609040205080304" pitchFamily="49" charset="-128"/>
              <a:cs typeface="Times New Roman" panose="02020603050405020304" pitchFamily="18" charset="0"/>
            </a:endParaRPr>
          </a:p>
          <a:p>
            <a:pPr marL="342900" indent="-342900">
              <a:spcBef>
                <a:spcPts val="0"/>
              </a:spcBef>
              <a:spcAft>
                <a:spcPts val="0"/>
              </a:spcAft>
              <a:buFont typeface="Symbol" panose="05050102010706020507" pitchFamily="18" charset="2"/>
              <a:buChar char=""/>
              <a:tabLst>
                <a:tab pos="457200" algn="l"/>
                <a:tab pos="457200" algn="l"/>
              </a:tabLst>
              <a:defRPr/>
            </a:pPr>
            <a:r>
              <a:rPr lang="en-US" dirty="0">
                <a:latin typeface="Times New Roman" panose="02020603050405020304" pitchFamily="18" charset="0"/>
                <a:ea typeface="MS Mincho" panose="02020609040205080304" pitchFamily="49" charset="-128"/>
                <a:cs typeface="Times New Roman" panose="02020603050405020304" pitchFamily="18" charset="0"/>
              </a:rPr>
              <a:t>Ion beams from deuterons to the heaviest stable nuclei,</a:t>
            </a:r>
            <a:endParaRPr lang="en-US" dirty="0">
              <a:latin typeface="Cambria" panose="02040503050406030204" pitchFamily="18" charset="0"/>
              <a:ea typeface="MS Mincho" panose="02020609040205080304" pitchFamily="49" charset="-128"/>
              <a:cs typeface="Times New Roman" panose="02020603050405020304" pitchFamily="18" charset="0"/>
            </a:endParaRPr>
          </a:p>
          <a:p>
            <a:pPr marL="342900" indent="-342900">
              <a:spcBef>
                <a:spcPts val="0"/>
              </a:spcBef>
              <a:spcAft>
                <a:spcPts val="0"/>
              </a:spcAft>
              <a:buFont typeface="Symbol" panose="05050102010706020507" pitchFamily="18" charset="2"/>
              <a:buChar char=""/>
              <a:tabLst>
                <a:tab pos="457200" algn="l"/>
                <a:tab pos="457200" algn="l"/>
              </a:tabLst>
              <a:defRPr/>
            </a:pPr>
            <a:r>
              <a:rPr lang="en-US" dirty="0">
                <a:latin typeface="Times New Roman" panose="02020603050405020304" pitchFamily="18" charset="0"/>
                <a:ea typeface="MS Mincho" panose="02020609040205080304" pitchFamily="49" charset="-128"/>
                <a:cs typeface="Times New Roman" panose="02020603050405020304" pitchFamily="18" charset="0"/>
              </a:rPr>
              <a:t>Variable center of mass energies ~20-100 GeV, upgradable to ~140 GeV,</a:t>
            </a:r>
            <a:endParaRPr lang="en-US" dirty="0">
              <a:latin typeface="Cambria" panose="02040503050406030204" pitchFamily="18" charset="0"/>
              <a:ea typeface="MS Mincho" panose="02020609040205080304" pitchFamily="49" charset="-128"/>
              <a:cs typeface="Times New Roman" panose="02020603050405020304" pitchFamily="18" charset="0"/>
            </a:endParaRPr>
          </a:p>
          <a:p>
            <a:pPr marL="342900" indent="-342900">
              <a:spcBef>
                <a:spcPts val="0"/>
              </a:spcBef>
              <a:spcAft>
                <a:spcPts val="0"/>
              </a:spcAft>
              <a:buFont typeface="Symbol" panose="05050102010706020507" pitchFamily="18" charset="2"/>
              <a:buChar char=""/>
              <a:tabLst>
                <a:tab pos="457200" algn="l"/>
                <a:tab pos="457200" algn="l"/>
              </a:tabLst>
              <a:defRPr/>
            </a:pPr>
            <a:r>
              <a:rPr lang="en-US" dirty="0">
                <a:latin typeface="Times New Roman" panose="02020603050405020304" pitchFamily="18" charset="0"/>
                <a:ea typeface="MS Mincho" panose="02020609040205080304" pitchFamily="49" charset="-128"/>
                <a:cs typeface="Times New Roman" panose="02020603050405020304" pitchFamily="18" charset="0"/>
              </a:rPr>
              <a:t>High collision luminosity ~10</a:t>
            </a:r>
            <a:r>
              <a:rPr lang="en-US" baseline="30000" dirty="0">
                <a:latin typeface="Times New Roman" panose="02020603050405020304" pitchFamily="18" charset="0"/>
                <a:ea typeface="MS Mincho" panose="02020609040205080304" pitchFamily="49" charset="-128"/>
                <a:cs typeface="Times New Roman" panose="02020603050405020304" pitchFamily="18" charset="0"/>
              </a:rPr>
              <a:t>33</a:t>
            </a:r>
            <a:r>
              <a:rPr lang="en-US" dirty="0">
                <a:latin typeface="Times New Roman" panose="02020603050405020304" pitchFamily="18" charset="0"/>
                <a:ea typeface="MS Mincho" panose="02020609040205080304" pitchFamily="49" charset="-128"/>
                <a:cs typeface="Times New Roman" panose="02020603050405020304" pitchFamily="18" charset="0"/>
              </a:rPr>
              <a:t>-10</a:t>
            </a:r>
            <a:r>
              <a:rPr lang="en-US" baseline="30000" dirty="0">
                <a:latin typeface="Times New Roman" panose="02020603050405020304" pitchFamily="18" charset="0"/>
                <a:ea typeface="MS Mincho" panose="02020609040205080304" pitchFamily="49" charset="-128"/>
                <a:cs typeface="Times New Roman" panose="02020603050405020304" pitchFamily="18" charset="0"/>
              </a:rPr>
              <a:t>34</a:t>
            </a:r>
            <a:r>
              <a:rPr lang="en-US" dirty="0">
                <a:latin typeface="Times New Roman" panose="02020603050405020304" pitchFamily="18" charset="0"/>
                <a:ea typeface="MS Mincho" panose="02020609040205080304" pitchFamily="49" charset="-128"/>
                <a:cs typeface="Times New Roman" panose="02020603050405020304" pitchFamily="18" charset="0"/>
              </a:rPr>
              <a:t> cm</a:t>
            </a:r>
            <a:r>
              <a:rPr lang="en-US" baseline="30000" dirty="0">
                <a:latin typeface="Times New Roman" panose="02020603050405020304" pitchFamily="18" charset="0"/>
                <a:ea typeface="MS Mincho" panose="02020609040205080304" pitchFamily="49" charset="-128"/>
                <a:cs typeface="Times New Roman" panose="02020603050405020304" pitchFamily="18" charset="0"/>
              </a:rPr>
              <a:t>-2</a:t>
            </a:r>
            <a:r>
              <a:rPr lang="en-US" dirty="0">
                <a:latin typeface="Times New Roman" panose="02020603050405020304" pitchFamily="18" charset="0"/>
                <a:ea typeface="MS Mincho" panose="02020609040205080304" pitchFamily="49" charset="-128"/>
                <a:cs typeface="Times New Roman" panose="02020603050405020304" pitchFamily="18" charset="0"/>
              </a:rPr>
              <a:t>sec</a:t>
            </a:r>
            <a:r>
              <a:rPr lang="en-US" baseline="30000" dirty="0">
                <a:latin typeface="Times New Roman" panose="02020603050405020304" pitchFamily="18" charset="0"/>
                <a:ea typeface="MS Mincho" panose="02020609040205080304" pitchFamily="49" charset="-128"/>
                <a:cs typeface="Times New Roman" panose="02020603050405020304" pitchFamily="18" charset="0"/>
              </a:rPr>
              <a:t>-1</a:t>
            </a:r>
            <a:r>
              <a:rPr lang="en-US" dirty="0">
                <a:latin typeface="Times New Roman" panose="02020603050405020304" pitchFamily="18" charset="0"/>
                <a:ea typeface="MS Mincho" panose="02020609040205080304" pitchFamily="49" charset="-128"/>
                <a:cs typeface="Times New Roman" panose="02020603050405020304" pitchFamily="18" charset="0"/>
              </a:rPr>
              <a:t>, and</a:t>
            </a:r>
            <a:endParaRPr lang="en-US" dirty="0">
              <a:latin typeface="Cambria" panose="02040503050406030204" pitchFamily="18" charset="0"/>
              <a:ea typeface="MS Mincho" panose="02020609040205080304" pitchFamily="49" charset="-128"/>
              <a:cs typeface="Times New Roman" panose="02020603050405020304" pitchFamily="18" charset="0"/>
            </a:endParaRPr>
          </a:p>
          <a:p>
            <a:pPr marL="342900" indent="-342900">
              <a:spcBef>
                <a:spcPts val="0"/>
              </a:spcBef>
              <a:spcAft>
                <a:spcPts val="0"/>
              </a:spcAft>
              <a:buFont typeface="Symbol" panose="05050102010706020507" pitchFamily="18" charset="2"/>
              <a:buChar char=""/>
              <a:tabLst>
                <a:tab pos="457200" algn="l"/>
                <a:tab pos="457200" algn="l"/>
              </a:tabLst>
              <a:defRPr/>
            </a:pPr>
            <a:r>
              <a:rPr lang="en-US" dirty="0">
                <a:latin typeface="Times New Roman" panose="02020603050405020304" pitchFamily="18" charset="0"/>
                <a:ea typeface="MS Mincho" panose="02020609040205080304" pitchFamily="49" charset="-128"/>
                <a:cs typeface="Times New Roman" panose="02020603050405020304" pitchFamily="18" charset="0"/>
              </a:rPr>
              <a:t>Possibly have more than one interaction region.</a:t>
            </a:r>
            <a:endParaRPr lang="en-US" dirty="0">
              <a:latin typeface="Cambria" panose="02040503050406030204" pitchFamily="18" charset="0"/>
              <a:ea typeface="MS Mincho" panose="02020609040205080304" pitchFamily="49" charset="-128"/>
              <a:cs typeface="Times New Roman" panose="02020603050405020304" pitchFamily="18" charset="0"/>
            </a:endParaRPr>
          </a:p>
        </p:txBody>
      </p:sp>
      <p:pic>
        <p:nvPicPr>
          <p:cNvPr id="4096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7454" y="1371600"/>
            <a:ext cx="7896225"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637" y="144492"/>
            <a:ext cx="23622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4826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Box 5"/>
          <p:cNvSpPr txBox="1">
            <a:spLocks noChangeArrowheads="1"/>
          </p:cNvSpPr>
          <p:nvPr/>
        </p:nvSpPr>
        <p:spPr bwMode="auto">
          <a:xfrm>
            <a:off x="2910946" y="144492"/>
            <a:ext cx="5943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a:latin typeface="+mj-lt"/>
                <a:cs typeface="Arial" panose="020B0604020202020204" pitchFamily="34" charset="0"/>
              </a:rPr>
              <a:t>Jones Report R&amp;D Priorities</a:t>
            </a:r>
          </a:p>
        </p:txBody>
      </p:sp>
      <p:sp>
        <p:nvSpPr>
          <p:cNvPr id="41988" name="TextBox 2"/>
          <p:cNvSpPr txBox="1">
            <a:spLocks noChangeArrowheads="1"/>
          </p:cNvSpPr>
          <p:nvPr/>
        </p:nvSpPr>
        <p:spPr bwMode="auto">
          <a:xfrm>
            <a:off x="519113" y="2468563"/>
            <a:ext cx="8382000" cy="424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lnSpc>
                <a:spcPct val="107000"/>
              </a:lnSpc>
              <a:spcBef>
                <a:spcPct val="0"/>
              </a:spcBef>
              <a:spcAft>
                <a:spcPts val="800"/>
              </a:spcAft>
            </a:pPr>
            <a:r>
              <a:rPr lang="en-US" altLang="en-US" sz="1800" dirty="0">
                <a:solidFill>
                  <a:srgbClr val="FF0000"/>
                </a:solidFill>
                <a:latin typeface="+mn-lt"/>
                <a:ea typeface="MS Mincho" panose="02020609040205080304" pitchFamily="49" charset="-128"/>
                <a:cs typeface="Times New Roman" panose="02020603050405020304" pitchFamily="18" charset="0"/>
              </a:rPr>
              <a:t>Sub-Priority-A: </a:t>
            </a:r>
            <a:r>
              <a:rPr lang="en-US" altLang="en-US" sz="1600" dirty="0">
                <a:latin typeface="+mn-lt"/>
                <a:ea typeface="MS Mincho" panose="02020609040205080304" pitchFamily="49" charset="-128"/>
                <a:cs typeface="Times New Roman" panose="02020603050405020304" pitchFamily="18" charset="0"/>
              </a:rPr>
              <a:t>The R&amp;D elements that the </a:t>
            </a:r>
            <a:r>
              <a:rPr lang="en-US" altLang="en-US" sz="1600" u="sng" dirty="0">
                <a:latin typeface="+mn-lt"/>
                <a:ea typeface="MS Mincho" panose="02020609040205080304" pitchFamily="49" charset="-128"/>
                <a:cs typeface="Times New Roman" panose="02020603050405020304" pitchFamily="18" charset="0"/>
              </a:rPr>
              <a:t>panel judged </a:t>
            </a:r>
            <a:r>
              <a:rPr lang="en-US" altLang="en-US" sz="1600" dirty="0">
                <a:latin typeface="+mn-lt"/>
                <a:ea typeface="MS Mincho" panose="02020609040205080304" pitchFamily="49" charset="-128"/>
                <a:cs typeface="Times New Roman" panose="02020603050405020304" pitchFamily="18" charset="0"/>
              </a:rPr>
              <a:t>to be applicable to </a:t>
            </a:r>
            <a:r>
              <a:rPr lang="en-US" altLang="en-US" sz="1600" b="1" u="sng" dirty="0">
                <a:latin typeface="+mn-lt"/>
                <a:ea typeface="MS Mincho" panose="02020609040205080304" pitchFamily="49" charset="-128"/>
                <a:cs typeface="Times New Roman" panose="02020603050405020304" pitchFamily="18" charset="0"/>
              </a:rPr>
              <a:t>all</a:t>
            </a:r>
            <a:r>
              <a:rPr lang="en-US" altLang="en-US" sz="1600" u="sng" dirty="0">
                <a:latin typeface="+mn-lt"/>
                <a:ea typeface="MS Mincho" panose="02020609040205080304" pitchFamily="49" charset="-128"/>
                <a:cs typeface="Times New Roman" panose="02020603050405020304" pitchFamily="18" charset="0"/>
              </a:rPr>
              <a:t> </a:t>
            </a:r>
            <a:r>
              <a:rPr lang="en-US" altLang="en-US" sz="1600" dirty="0">
                <a:latin typeface="+mn-lt"/>
                <a:ea typeface="MS Mincho" panose="02020609040205080304" pitchFamily="49" charset="-128"/>
                <a:cs typeface="Times New Roman" panose="02020603050405020304" pitchFamily="18" charset="0"/>
              </a:rPr>
              <a:t>concepts presented are identified by “ALL” in the concept/proponent identifier column and are assigned sub-priority A. </a:t>
            </a:r>
            <a:r>
              <a:rPr lang="en-US" altLang="en-US" sz="1800" dirty="0">
                <a:latin typeface="+mn-lt"/>
                <a:ea typeface="MS Mincho" panose="02020609040205080304" pitchFamily="49" charset="-128"/>
                <a:cs typeface="Times New Roman" panose="02020603050405020304" pitchFamily="18" charset="0"/>
              </a:rPr>
              <a:t> </a:t>
            </a:r>
            <a:r>
              <a:rPr lang="en-US" altLang="en-US" sz="1800" b="1" dirty="0">
                <a:latin typeface="+mn-lt"/>
                <a:ea typeface="MS Mincho" panose="02020609040205080304" pitchFamily="49" charset="-128"/>
                <a:cs typeface="Times New Roman" panose="02020603050405020304" pitchFamily="18" charset="0"/>
              </a:rPr>
              <a:t>These are considered the most important to be addressed to reduce overall design risk.</a:t>
            </a:r>
            <a:endParaRPr lang="en-US" altLang="en-US" sz="1600" dirty="0">
              <a:latin typeface="+mn-lt"/>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n-US" altLang="en-US" sz="1800" dirty="0">
                <a:solidFill>
                  <a:srgbClr val="FF0000"/>
                </a:solidFill>
                <a:latin typeface="+mn-lt"/>
                <a:ea typeface="MS Mincho" panose="02020609040205080304" pitchFamily="49" charset="-128"/>
                <a:cs typeface="Times New Roman" panose="02020603050405020304" pitchFamily="18" charset="0"/>
              </a:rPr>
              <a:t>Sub-Priority-B</a:t>
            </a:r>
            <a:r>
              <a:rPr lang="en-US" altLang="en-US" sz="1800" dirty="0">
                <a:latin typeface="+mn-lt"/>
                <a:ea typeface="MS Mincho" panose="02020609040205080304" pitchFamily="49" charset="-128"/>
                <a:cs typeface="Times New Roman" panose="02020603050405020304" pitchFamily="18" charset="0"/>
              </a:rPr>
              <a:t>: </a:t>
            </a:r>
            <a:r>
              <a:rPr lang="en-US" altLang="en-US" sz="1600" dirty="0">
                <a:latin typeface="+mn-lt"/>
                <a:ea typeface="MS Mincho" panose="02020609040205080304" pitchFamily="49" charset="-128"/>
                <a:cs typeface="Times New Roman" panose="02020603050405020304" pitchFamily="18" charset="0"/>
              </a:rPr>
              <a:t>The R&amp;D elements that the </a:t>
            </a:r>
            <a:r>
              <a:rPr lang="en-US" altLang="en-US" sz="1600" u="sng" dirty="0">
                <a:latin typeface="+mn-lt"/>
                <a:ea typeface="MS Mincho" panose="02020609040205080304" pitchFamily="49" charset="-128"/>
                <a:cs typeface="Times New Roman" panose="02020603050405020304" pitchFamily="18" charset="0"/>
              </a:rPr>
              <a:t>panel judged </a:t>
            </a:r>
            <a:r>
              <a:rPr lang="en-US" altLang="en-US" sz="1600" dirty="0">
                <a:latin typeface="+mn-lt"/>
                <a:ea typeface="MS Mincho" panose="02020609040205080304" pitchFamily="49" charset="-128"/>
                <a:cs typeface="Times New Roman" panose="02020603050405020304" pitchFamily="18" charset="0"/>
              </a:rPr>
              <a:t>to be applicable to </a:t>
            </a:r>
            <a:r>
              <a:rPr lang="en-US" altLang="en-US" sz="1600" u="sng" dirty="0">
                <a:latin typeface="+mn-lt"/>
                <a:ea typeface="MS Mincho" panose="02020609040205080304" pitchFamily="49" charset="-128"/>
                <a:cs typeface="Times New Roman" panose="02020603050405020304" pitchFamily="18" charset="0"/>
              </a:rPr>
              <a:t>individual concepts</a:t>
            </a:r>
            <a:r>
              <a:rPr lang="en-US" altLang="en-US" sz="1600" dirty="0">
                <a:latin typeface="+mn-lt"/>
                <a:ea typeface="MS Mincho" panose="02020609040205080304" pitchFamily="49" charset="-128"/>
                <a:cs typeface="Times New Roman" panose="02020603050405020304" pitchFamily="18" charset="0"/>
              </a:rPr>
              <a:t> presented are identified by the appropriate concept identifier in the concept/proponent identifier column (e.g., LR, RR or JLEIC) and are assigned sub-priority B. </a:t>
            </a:r>
            <a:r>
              <a:rPr lang="en-US" altLang="en-US" sz="1800" dirty="0">
                <a:latin typeface="+mn-lt"/>
                <a:ea typeface="MS Mincho" panose="02020609040205080304" pitchFamily="49" charset="-128"/>
                <a:cs typeface="Times New Roman" panose="02020603050405020304" pitchFamily="18" charset="0"/>
              </a:rPr>
              <a:t> </a:t>
            </a:r>
            <a:r>
              <a:rPr lang="en-US" altLang="en-US" sz="1800" b="1" dirty="0">
                <a:latin typeface="+mn-lt"/>
                <a:ea typeface="MS Mincho" panose="02020609040205080304" pitchFamily="49" charset="-128"/>
                <a:cs typeface="Times New Roman" panose="02020603050405020304" pitchFamily="18" charset="0"/>
              </a:rPr>
              <a:t>These are considered to be second in importance to reduce overall design risk, but important to reduce the risk associated with a specific concept.</a:t>
            </a:r>
            <a:endParaRPr lang="en-US" altLang="en-US" sz="1600" dirty="0">
              <a:latin typeface="+mn-lt"/>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en-US" altLang="en-US" sz="1800" dirty="0">
                <a:solidFill>
                  <a:srgbClr val="FF0000"/>
                </a:solidFill>
                <a:latin typeface="+mn-lt"/>
                <a:ea typeface="MS Mincho" panose="02020609040205080304" pitchFamily="49" charset="-128"/>
                <a:cs typeface="Times New Roman" panose="02020603050405020304" pitchFamily="18" charset="0"/>
              </a:rPr>
              <a:t>Sub-Priority-C</a:t>
            </a:r>
            <a:r>
              <a:rPr lang="en-US" altLang="en-US" sz="1800" dirty="0">
                <a:latin typeface="+mn-lt"/>
                <a:ea typeface="MS Mincho" panose="02020609040205080304" pitchFamily="49" charset="-128"/>
                <a:cs typeface="Times New Roman" panose="02020603050405020304" pitchFamily="18" charset="0"/>
              </a:rPr>
              <a:t>: </a:t>
            </a:r>
            <a:r>
              <a:rPr lang="en-US" altLang="en-US" sz="1600" dirty="0">
                <a:latin typeface="+mn-lt"/>
                <a:ea typeface="MS Mincho" panose="02020609040205080304" pitchFamily="49" charset="-128"/>
                <a:cs typeface="Times New Roman" panose="02020603050405020304" pitchFamily="18" charset="0"/>
              </a:rPr>
              <a:t>The R&amp;D elements </a:t>
            </a:r>
            <a:r>
              <a:rPr lang="en-US" altLang="en-US" sz="1600" u="sng" dirty="0">
                <a:latin typeface="+mn-lt"/>
                <a:ea typeface="MS Mincho" panose="02020609040205080304" pitchFamily="49" charset="-128"/>
                <a:cs typeface="Times New Roman" panose="02020603050405020304" pitchFamily="18" charset="0"/>
              </a:rPr>
              <a:t>self-identified by the proponents </a:t>
            </a:r>
            <a:r>
              <a:rPr lang="en-US" altLang="en-US" sz="1600" dirty="0">
                <a:latin typeface="+mn-lt"/>
                <a:ea typeface="MS Mincho" panose="02020609040205080304" pitchFamily="49" charset="-128"/>
                <a:cs typeface="Times New Roman" panose="02020603050405020304" pitchFamily="18" charset="0"/>
              </a:rPr>
              <a:t>are tabulated in lines 23-75 with the priority as deemed by the panel.  Specific self-identified high priority R&amp;D elements that </a:t>
            </a:r>
            <a:r>
              <a:rPr lang="en-US" altLang="en-US" sz="1600" u="sng" dirty="0">
                <a:latin typeface="+mn-lt"/>
                <a:ea typeface="MS Mincho" panose="02020609040205080304" pitchFamily="49" charset="-128"/>
                <a:cs typeface="Times New Roman" panose="02020603050405020304" pitchFamily="18" charset="0"/>
              </a:rPr>
              <a:t>have substantial correlation with the high priority</a:t>
            </a:r>
            <a:r>
              <a:rPr lang="en-US" altLang="en-US" sz="1600" dirty="0">
                <a:latin typeface="+mn-lt"/>
                <a:ea typeface="MS Mincho" panose="02020609040205080304" pitchFamily="49" charset="-128"/>
                <a:cs typeface="Times New Roman" panose="02020603050405020304" pitchFamily="18" charset="0"/>
              </a:rPr>
              <a:t> global and concept-specific sub-priority A and B elements identified by the panel are denoted as sub-priority C to permit ready cross-reference when evaluating future R&amp;D proposals.</a:t>
            </a:r>
            <a:endParaRPr lang="en-US" altLang="en-US" sz="1600" dirty="0">
              <a:latin typeface="+mn-lt"/>
              <a:ea typeface="Calibri" panose="020F0502020204030204" pitchFamily="34" charset="0"/>
              <a:cs typeface="Times New Roman" panose="02020603050405020304" pitchFamily="18" charset="0"/>
            </a:endParaRPr>
          </a:p>
        </p:txBody>
      </p:sp>
      <p:sp>
        <p:nvSpPr>
          <p:cNvPr id="43013" name="TextBox 1"/>
          <p:cNvSpPr txBox="1">
            <a:spLocks noChangeArrowheads="1"/>
          </p:cNvSpPr>
          <p:nvPr/>
        </p:nvSpPr>
        <p:spPr bwMode="auto">
          <a:xfrm>
            <a:off x="620713" y="1192213"/>
            <a:ext cx="8242300" cy="1052512"/>
          </a:xfrm>
          <a:prstGeom prst="rect">
            <a:avLst/>
          </a:prstGeom>
          <a:solidFill>
            <a:schemeClr val="accent3">
              <a:lumMod val="60000"/>
              <a:lumOff val="40000"/>
            </a:schemeClr>
          </a:solidFill>
          <a:ln>
            <a:noFill/>
          </a:ln>
        </p:spPr>
        <p:txBody>
          <a:bodyPr>
            <a:spAutoFit/>
          </a:bodyPr>
          <a:lstStyle>
            <a:lvl1pPr>
              <a:spcBef>
                <a:spcPct val="20000"/>
              </a:spcBef>
              <a:buChar char="•"/>
              <a:defRPr sz="3200">
                <a:solidFill>
                  <a:schemeClr val="tx1"/>
                </a:solidFill>
                <a:latin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defRPr>
            </a:lvl9pPr>
          </a:lstStyle>
          <a:p>
            <a:pPr>
              <a:spcBef>
                <a:spcPct val="0"/>
              </a:spcBef>
              <a:spcAft>
                <a:spcPts val="500"/>
              </a:spcAft>
              <a:buFontTx/>
              <a:buNone/>
            </a:pPr>
            <a:r>
              <a:rPr lang="en-US" altLang="en-US" sz="1800" b="1" dirty="0">
                <a:solidFill>
                  <a:srgbClr val="0066FF"/>
                </a:solidFill>
                <a:latin typeface="+mj-lt"/>
              </a:rPr>
              <a:t>Priority:</a:t>
            </a:r>
            <a:r>
              <a:rPr lang="en-US" altLang="en-US" sz="1800" dirty="0">
                <a:latin typeface="+mj-lt"/>
              </a:rPr>
              <a:t>  “High”, “Medium”, or “Low”,       </a:t>
            </a:r>
            <a:r>
              <a:rPr lang="en-US" altLang="en-US" sz="1800" dirty="0">
                <a:solidFill>
                  <a:srgbClr val="FF0000"/>
                </a:solidFill>
                <a:latin typeface="+mj-lt"/>
              </a:rPr>
              <a:t>Sub-Priority</a:t>
            </a:r>
            <a:r>
              <a:rPr lang="en-US" altLang="en-US" sz="1800" dirty="0">
                <a:latin typeface="+mj-lt"/>
              </a:rPr>
              <a:t>:  “A”, “B”, “C” or “None”</a:t>
            </a:r>
          </a:p>
          <a:p>
            <a:pPr>
              <a:spcBef>
                <a:spcPct val="0"/>
              </a:spcBef>
              <a:spcAft>
                <a:spcPts val="500"/>
              </a:spcAft>
              <a:buFontTx/>
              <a:buNone/>
            </a:pPr>
            <a:r>
              <a:rPr lang="en-US" altLang="en-US" sz="1800" b="1" dirty="0">
                <a:solidFill>
                  <a:srgbClr val="0066FF"/>
                </a:solidFill>
                <a:latin typeface="+mj-lt"/>
              </a:rPr>
              <a:t>Proponent:  </a:t>
            </a:r>
            <a:r>
              <a:rPr lang="en-US" altLang="en-US" sz="1800" dirty="0">
                <a:latin typeface="+mj-lt"/>
              </a:rPr>
              <a:t>“PANEL”, “BNL” or “JLAB”</a:t>
            </a:r>
          </a:p>
          <a:p>
            <a:pPr>
              <a:spcBef>
                <a:spcPct val="0"/>
              </a:spcBef>
              <a:buFontTx/>
              <a:buNone/>
            </a:pPr>
            <a:r>
              <a:rPr lang="en-US" altLang="en-US" sz="1800" b="1" dirty="0">
                <a:solidFill>
                  <a:srgbClr val="0066FF"/>
                </a:solidFill>
                <a:latin typeface="+mj-lt"/>
              </a:rPr>
              <a:t>Design Concept: </a:t>
            </a:r>
            <a:r>
              <a:rPr lang="en-US" altLang="en-US" sz="1800" dirty="0">
                <a:latin typeface="+mj-lt"/>
              </a:rPr>
              <a:t>“RR”, “LR” or “JLEIC”</a:t>
            </a:r>
            <a:endParaRPr lang="en-US" altLang="en-US" sz="1800" dirty="0">
              <a:solidFill>
                <a:srgbClr val="C00000"/>
              </a:solidFill>
              <a:latin typeface="+mj-lt"/>
            </a:endParaRPr>
          </a:p>
        </p:txBody>
      </p:sp>
      <p:pic>
        <p:nvPicPr>
          <p:cNvPr id="6"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637" y="144492"/>
            <a:ext cx="23622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28618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1988"/>
                                        </p:tgtEl>
                                        <p:attrNameLst>
                                          <p:attrName>style.visibility</p:attrName>
                                        </p:attrNameLst>
                                      </p:cBhvr>
                                      <p:to>
                                        <p:strVal val="visible"/>
                                      </p:to>
                                    </p:set>
                                    <p:animEffect transition="in" filter="wipe(up)">
                                      <p:cBhvr>
                                        <p:cTn id="7" dur="500"/>
                                        <p:tgtEl>
                                          <p:spTgt spid="41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066800"/>
            <a:ext cx="8077200" cy="5224507"/>
          </a:xfrm>
          <a:prstGeom prst="rect">
            <a:avLst/>
          </a:prstGeom>
          <a:noFill/>
        </p:spPr>
        <p:txBody>
          <a:bodyPr wrap="square" rtlCol="0">
            <a:spAutoFit/>
          </a:bodyPr>
          <a:lstStyle/>
          <a:p>
            <a:pPr marL="24765" eaLnBrk="0" hangingPunct="0"/>
            <a:r>
              <a:rPr lang="en-US" b="1" u="sng" dirty="0"/>
              <a:t>EIC will be one of the most complex collider accelerators ever to be built. </a:t>
            </a:r>
            <a:r>
              <a:rPr lang="en-US" b="1" dirty="0"/>
              <a:t>It will push the envelope in many fronts including high degrees of beam polarizations, high luminosity, beam cooling, beam dynamics, crab cavities for both beams, and an interaction region with complex magnets. </a:t>
            </a:r>
          </a:p>
          <a:p>
            <a:pPr marL="24765" eaLnBrk="0" hangingPunct="0"/>
            <a:endParaRPr lang="en-US" dirty="0"/>
          </a:p>
          <a:p>
            <a:pPr marL="24765" eaLnBrk="0" hangingPunct="0"/>
            <a:endParaRPr lang="en-US" dirty="0"/>
          </a:p>
          <a:p>
            <a:pPr marL="24765" eaLnBrk="0" hangingPunct="0"/>
            <a:r>
              <a:rPr lang="en-US" dirty="0"/>
              <a:t>Required Accelerator R&amp;D Advances for EIC (list from the Jones panel report)</a:t>
            </a:r>
          </a:p>
          <a:p>
            <a:pPr marL="24765" marR="0" eaLnBrk="0" hangingPunct="0">
              <a:lnSpc>
                <a:spcPts val="1330"/>
              </a:lnSpc>
              <a:spcBef>
                <a:spcPts val="0"/>
              </a:spcBef>
              <a:spcAft>
                <a:spcPts val="0"/>
              </a:spcAft>
            </a:pPr>
            <a:endParaRPr lang="en-US" dirty="0"/>
          </a:p>
          <a:p>
            <a:pPr marL="742950" lvl="1" indent="-285750" eaLnBrk="0" hangingPunct="0">
              <a:lnSpc>
                <a:spcPts val="1465"/>
              </a:lnSpc>
              <a:spcBef>
                <a:spcPts val="610"/>
              </a:spcBef>
              <a:spcAft>
                <a:spcPts val="600"/>
              </a:spcAft>
              <a:buSzPts val="1200"/>
              <a:buFont typeface="Arial" panose="020B0604020202020204" pitchFamily="34" charset="0"/>
              <a:buChar char="•"/>
              <a:tabLst>
                <a:tab pos="525780" algn="l"/>
              </a:tabLst>
            </a:pPr>
            <a:r>
              <a:rPr lang="en-US" dirty="0"/>
              <a:t>Hadron cooling techniques</a:t>
            </a:r>
          </a:p>
          <a:p>
            <a:pPr marL="742950" lvl="1" indent="-285750" eaLnBrk="0" hangingPunct="0">
              <a:lnSpc>
                <a:spcPts val="1465"/>
              </a:lnSpc>
              <a:spcAft>
                <a:spcPts val="600"/>
              </a:spcAft>
              <a:buSzPts val="1200"/>
              <a:buFont typeface="Arial" panose="020B0604020202020204" pitchFamily="34" charset="0"/>
              <a:buChar char="•"/>
              <a:tabLst>
                <a:tab pos="525780" algn="l"/>
              </a:tabLst>
            </a:pPr>
            <a:r>
              <a:rPr lang="en-US" dirty="0"/>
              <a:t>Polarized electron sources</a:t>
            </a:r>
          </a:p>
          <a:p>
            <a:pPr marL="742950" lvl="1" indent="-285750" eaLnBrk="0" hangingPunct="0">
              <a:lnSpc>
                <a:spcPts val="1465"/>
              </a:lnSpc>
              <a:spcAft>
                <a:spcPts val="600"/>
              </a:spcAft>
              <a:buSzPts val="1200"/>
              <a:buFont typeface="Arial" panose="020B0604020202020204" pitchFamily="34" charset="0"/>
              <a:buChar char="•"/>
              <a:tabLst>
                <a:tab pos="525780" algn="l"/>
              </a:tabLst>
            </a:pPr>
            <a:r>
              <a:rPr lang="en-US" dirty="0"/>
              <a:t>Ring magnet demonstrations</a:t>
            </a:r>
          </a:p>
          <a:p>
            <a:pPr marL="742950" lvl="1" indent="-285750" eaLnBrk="0" hangingPunct="0">
              <a:lnSpc>
                <a:spcPts val="1465"/>
              </a:lnSpc>
              <a:spcAft>
                <a:spcPts val="600"/>
              </a:spcAft>
              <a:buSzPts val="1200"/>
              <a:buFont typeface="Arial" panose="020B0604020202020204" pitchFamily="34" charset="0"/>
              <a:buChar char="•"/>
              <a:tabLst>
                <a:tab pos="525780" algn="l"/>
              </a:tabLst>
            </a:pPr>
            <a:r>
              <a:rPr lang="en-US" dirty="0"/>
              <a:t>Interaction region magnet design and prototyping</a:t>
            </a:r>
          </a:p>
          <a:p>
            <a:pPr marL="742950" lvl="1" indent="-285750" eaLnBrk="0" hangingPunct="0">
              <a:lnSpc>
                <a:spcPts val="1465"/>
              </a:lnSpc>
              <a:spcBef>
                <a:spcPts val="500"/>
              </a:spcBef>
              <a:spcAft>
                <a:spcPts val="600"/>
              </a:spcAft>
              <a:buSzPts val="1200"/>
              <a:buFont typeface="Arial" panose="020B0604020202020204" pitchFamily="34" charset="0"/>
              <a:buChar char="•"/>
              <a:tabLst>
                <a:tab pos="297180" algn="l"/>
              </a:tabLst>
            </a:pPr>
            <a:r>
              <a:rPr lang="en-US" dirty="0"/>
              <a:t>Machine-detector interfaces</a:t>
            </a:r>
          </a:p>
          <a:p>
            <a:pPr marL="742950" lvl="1" indent="-285750" eaLnBrk="0" hangingPunct="0">
              <a:lnSpc>
                <a:spcPts val="1465"/>
              </a:lnSpc>
              <a:spcAft>
                <a:spcPts val="600"/>
              </a:spcAft>
              <a:buSzPts val="1200"/>
              <a:buFont typeface="Arial" panose="020B0604020202020204" pitchFamily="34" charset="0"/>
              <a:buChar char="•"/>
              <a:tabLst>
                <a:tab pos="297180" algn="l"/>
              </a:tabLst>
            </a:pPr>
            <a:r>
              <a:rPr lang="en-US" dirty="0"/>
              <a:t>Superconducting RF technology</a:t>
            </a:r>
          </a:p>
          <a:p>
            <a:pPr marL="742950" lvl="1" indent="-285750" eaLnBrk="0" hangingPunct="0">
              <a:lnSpc>
                <a:spcPts val="1465"/>
              </a:lnSpc>
              <a:spcBef>
                <a:spcPts val="5"/>
              </a:spcBef>
              <a:spcAft>
                <a:spcPts val="600"/>
              </a:spcAft>
              <a:buSzPts val="1200"/>
              <a:buFont typeface="Arial" panose="020B0604020202020204" pitchFamily="34" charset="0"/>
              <a:buChar char="•"/>
              <a:tabLst>
                <a:tab pos="297180" algn="l"/>
              </a:tabLst>
            </a:pPr>
            <a:r>
              <a:rPr lang="en-US" dirty="0"/>
              <a:t>Large scale cryogenics technology</a:t>
            </a:r>
          </a:p>
          <a:p>
            <a:pPr marL="742950" lvl="1" indent="-285750" eaLnBrk="0" hangingPunct="0">
              <a:lnSpc>
                <a:spcPts val="1465"/>
              </a:lnSpc>
              <a:spcAft>
                <a:spcPts val="600"/>
              </a:spcAft>
              <a:buSzPts val="1200"/>
              <a:buFont typeface="Arial" panose="020B0604020202020204" pitchFamily="34" charset="0"/>
              <a:buChar char="•"/>
              <a:tabLst>
                <a:tab pos="297180" algn="l"/>
              </a:tabLst>
            </a:pPr>
            <a:r>
              <a:rPr lang="en-US" dirty="0"/>
              <a:t>High current ERL </a:t>
            </a:r>
            <a:r>
              <a:rPr lang="en-US" dirty="0" err="1"/>
              <a:t>Linacs</a:t>
            </a:r>
            <a:endParaRPr lang="en-US" dirty="0"/>
          </a:p>
          <a:p>
            <a:pPr marL="742950" lvl="1" indent="-285750" eaLnBrk="0" hangingPunct="0">
              <a:lnSpc>
                <a:spcPts val="1465"/>
              </a:lnSpc>
              <a:spcAft>
                <a:spcPts val="600"/>
              </a:spcAft>
              <a:buSzPts val="1200"/>
              <a:buFont typeface="Arial" panose="020B0604020202020204" pitchFamily="34" charset="0"/>
              <a:buChar char="•"/>
              <a:tabLst>
                <a:tab pos="297180" algn="l"/>
              </a:tabLst>
            </a:pPr>
            <a:r>
              <a:rPr lang="en-US" dirty="0"/>
              <a:t>Crab cavity design, fabrication and testing (with beam)</a:t>
            </a:r>
          </a:p>
          <a:p>
            <a:pPr marL="742950" lvl="1" indent="-285750" eaLnBrk="0" hangingPunct="0">
              <a:lnSpc>
                <a:spcPts val="1465"/>
              </a:lnSpc>
              <a:spcAft>
                <a:spcPts val="600"/>
              </a:spcAft>
              <a:buSzPts val="1200"/>
              <a:buFont typeface="Arial" panose="020B0604020202020204" pitchFamily="34" charset="0"/>
              <a:buChar char="•"/>
              <a:tabLst>
                <a:tab pos="297180" algn="l"/>
              </a:tabLst>
            </a:pPr>
            <a:r>
              <a:rPr lang="en-US" dirty="0"/>
              <a:t>Beam and spin dynamics and benchmarking of simulation tools</a:t>
            </a:r>
          </a:p>
          <a:p>
            <a:pPr marL="742950" lvl="1" indent="-285750" eaLnBrk="0" hangingPunct="0">
              <a:lnSpc>
                <a:spcPts val="1465"/>
              </a:lnSpc>
              <a:spcAft>
                <a:spcPts val="600"/>
              </a:spcAft>
              <a:buSzPts val="1200"/>
              <a:buFont typeface="Arial" panose="020B0604020202020204" pitchFamily="34" charset="0"/>
              <a:buChar char="•"/>
              <a:tabLst>
                <a:tab pos="297180" algn="l"/>
              </a:tabLst>
            </a:pPr>
            <a:r>
              <a:rPr lang="en-US" dirty="0"/>
              <a:t>Electron cloud mitigation techniques</a:t>
            </a:r>
          </a:p>
        </p:txBody>
      </p:sp>
      <p:pic>
        <p:nvPicPr>
          <p:cNvPr id="3"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84819"/>
            <a:ext cx="23622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048000" y="186567"/>
            <a:ext cx="4267200" cy="523220"/>
          </a:xfrm>
          <a:prstGeom prst="rect">
            <a:avLst/>
          </a:prstGeom>
          <a:noFill/>
        </p:spPr>
        <p:txBody>
          <a:bodyPr wrap="square" rtlCol="0">
            <a:spAutoFit/>
          </a:bodyPr>
          <a:lstStyle/>
          <a:p>
            <a:r>
              <a:rPr lang="en-US" sz="2800" b="1" dirty="0"/>
              <a:t>Technical Challenges for EIC</a:t>
            </a:r>
          </a:p>
        </p:txBody>
      </p:sp>
    </p:spTree>
    <p:extLst>
      <p:ext uri="{BB962C8B-B14F-4D97-AF65-F5344CB8AC3E}">
        <p14:creationId xmlns:p14="http://schemas.microsoft.com/office/powerpoint/2010/main" val="27266923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7067</TotalTime>
  <Words>2865</Words>
  <Application>Microsoft Office PowerPoint</Application>
  <PresentationFormat>On-screen Show (4:3)</PresentationFormat>
  <Paragraphs>417</Paragraphs>
  <Slides>31</Slides>
  <Notes>5</Notes>
  <HiddenSlides>0</HiddenSlides>
  <MMClips>0</MMClips>
  <ScaleCrop>false</ScaleCrop>
  <HeadingPairs>
    <vt:vector size="8" baseType="variant">
      <vt:variant>
        <vt:lpstr>Fonts Used</vt:lpstr>
      </vt:variant>
      <vt:variant>
        <vt:i4>10</vt:i4>
      </vt:variant>
      <vt:variant>
        <vt:lpstr>Theme</vt:lpstr>
      </vt:variant>
      <vt:variant>
        <vt:i4>6</vt:i4>
      </vt:variant>
      <vt:variant>
        <vt:lpstr>Embedded OLE Servers</vt:lpstr>
      </vt:variant>
      <vt:variant>
        <vt:i4>2</vt:i4>
      </vt:variant>
      <vt:variant>
        <vt:lpstr>Slide Titles</vt:lpstr>
      </vt:variant>
      <vt:variant>
        <vt:i4>31</vt:i4>
      </vt:variant>
    </vt:vector>
  </HeadingPairs>
  <TitlesOfParts>
    <vt:vector size="49" baseType="lpstr">
      <vt:lpstr>Times New Roman</vt:lpstr>
      <vt:lpstr>Arial</vt:lpstr>
      <vt:lpstr>Courier New</vt:lpstr>
      <vt:lpstr>Symbol</vt:lpstr>
      <vt:lpstr>Cambria</vt:lpstr>
      <vt:lpstr>Calibri Light</vt:lpstr>
      <vt:lpstr>Calibri</vt:lpstr>
      <vt:lpstr>MS PGothic</vt:lpstr>
      <vt:lpstr>Wingdings</vt:lpstr>
      <vt:lpstr>MS Mincho</vt:lpstr>
      <vt:lpstr>Office Theme</vt:lpstr>
      <vt:lpstr>2_Default Design</vt:lpstr>
      <vt:lpstr>1_Default Design</vt:lpstr>
      <vt:lpstr>Default Design</vt:lpstr>
      <vt:lpstr>Custom Design</vt:lpstr>
      <vt:lpstr>3_Default Design</vt:lpstr>
      <vt:lpstr>Acrobat Document</vt:lpstr>
      <vt:lpstr>Document</vt:lpstr>
      <vt:lpstr>   DOE Support to EIC Accelerator R&amp;D and FOA Landscape  Manouchehr Farkhondeh DOE Office of Nuclear Physics   EIC Accelerator Collaboration Meeting 2018 Thomas Jefferson Accelerator Facility    October 29, 2018     </vt:lpstr>
      <vt:lpstr>DOE Office of Science Accelerator R&amp;D Categories</vt:lpstr>
      <vt:lpstr>2015 NSAC LRP Report</vt:lpstr>
      <vt:lpstr>PowerPoint Presentation</vt:lpstr>
      <vt:lpstr>PowerPoint Presentation</vt:lpstr>
      <vt:lpstr>EIC Ring-Ring Design Concepts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Office of Science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farkhma</dc:creator>
  <cp:lastModifiedBy>Audrey Barron</cp:lastModifiedBy>
  <cp:revision>527</cp:revision>
  <cp:lastPrinted>2018-02-22T22:42:30Z</cp:lastPrinted>
  <dcterms:created xsi:type="dcterms:W3CDTF">2010-09-29T20:10:51Z</dcterms:created>
  <dcterms:modified xsi:type="dcterms:W3CDTF">2018-10-30T12:48:10Z</dcterms:modified>
</cp:coreProperties>
</file>