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22"/>
  </p:notesMasterIdLst>
  <p:handoutMasterIdLst>
    <p:handoutMasterId r:id="rId23"/>
  </p:handoutMasterIdLst>
  <p:sldIdLst>
    <p:sldId id="265" r:id="rId3"/>
    <p:sldId id="266" r:id="rId4"/>
    <p:sldId id="268" r:id="rId5"/>
    <p:sldId id="269" r:id="rId6"/>
    <p:sldId id="277" r:id="rId7"/>
    <p:sldId id="270" r:id="rId8"/>
    <p:sldId id="271" r:id="rId9"/>
    <p:sldId id="272" r:id="rId10"/>
    <p:sldId id="273" r:id="rId11"/>
    <p:sldId id="282" r:id="rId12"/>
    <p:sldId id="283" r:id="rId13"/>
    <p:sldId id="274" r:id="rId14"/>
    <p:sldId id="281" r:id="rId15"/>
    <p:sldId id="275" r:id="rId16"/>
    <p:sldId id="276" r:id="rId17"/>
    <p:sldId id="284" r:id="rId18"/>
    <p:sldId id="278" r:id="rId19"/>
    <p:sldId id="279" r:id="rId20"/>
    <p:sldId id="280" r:id="rId2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snapToObjects="1">
      <p:cViewPr varScale="1">
        <p:scale>
          <a:sx n="82" d="100"/>
          <a:sy n="82" d="100"/>
        </p:scale>
        <p:origin x="864" y="9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10/30/2018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10/30/2018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99FAA0FB-A36B-4F00-A806-C1F65C7127F4}" type="datetime1">
              <a:rPr lang="en-US" altLang="en-US" smtClean="0"/>
              <a:t>10/30/2018</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Sergei Nagaitsev | Beam Cooling Summary</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EF971EA2-BAA2-48F0-8295-53E9F82AF0B3}" type="datetime1">
              <a:rPr lang="en-US" altLang="en-US" smtClean="0"/>
              <a:t>10/30/2018</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Sergei Nagaitsev | Beam Cooling Summary</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BDC52D99-BAAA-456C-86FF-7A78E163EF33}" type="datetime1">
              <a:rPr lang="en-US" altLang="en-US" smtClean="0"/>
              <a:t>10/30/2018</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Sergei Nagaitsev | Beam Cooling Summary</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739FE3B9-9FF9-4645-AA33-6B90D4E4985F}" type="datetime1">
              <a:rPr lang="en-US" altLang="en-US" smtClean="0"/>
              <a:t>10/30/2018</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Sergei Nagaitsev | Beam Cooling Summary</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A4AF7067-D898-42A5-80E5-368B5C637CF1}" type="datetime1">
              <a:rPr lang="en-US" altLang="en-US" smtClean="0"/>
              <a:t>10/30/2018</a:t>
            </a:fld>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Sergei Nagaitsev | Beam Cooling Summary</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E5077E16-9656-4021-9DF1-E2D380A4E721}" type="datetime1">
              <a:rPr lang="en-US" altLang="en-US" smtClean="0"/>
              <a:t>10/30/2018</a:t>
            </a:fld>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Sergei Nagaitsev | Beam Cooling Summary</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62867039-212A-49BB-BCA6-4DF4AACFB09D}" type="datetime1">
              <a:rPr lang="en-US" altLang="en-US" smtClean="0"/>
              <a:t>10/30/2018</a:t>
            </a:fld>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Sergei Nagaitsev | Beam Cooling Summary</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4DC591DA-7EBA-447D-94E6-659760C201E9}" type="datetime1">
              <a:rPr lang="en-US" altLang="en-US" smtClean="0"/>
              <a:t>10/30/2018</a:t>
            </a:fld>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Sergei Nagaitsev | Beam Cooling Summary</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00138552-0F54-442A-8F5F-F5F71A687E30}" type="datetime1">
              <a:rPr lang="en-US" altLang="en-US" smtClean="0"/>
              <a:t>10/30/2018</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Sergei Nagaitsev | Beam Cooling Summary</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1DB430DB-4C54-4DD6-8AFC-216ED820B8CE}" type="datetime1">
              <a:rPr lang="en-US" altLang="en-US" smtClean="0"/>
              <a:t>10/30/2018</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Sergei Nagaitsev | Beam Cooling Summary</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altLang="en-US" dirty="0">
                <a:latin typeface="Helvetica" panose="020B0604020202020204" pitchFamily="34" charset="0"/>
                <a:ea typeface="Geneva" pitchFamily="121" charset="-128"/>
              </a:rPr>
              <a:t>Summary of Beam Cooling Parallel Session</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Sergei Nagaitsev</a:t>
            </a:r>
          </a:p>
          <a:p>
            <a:pPr eaLnBrk="1" hangingPunct="1"/>
            <a:r>
              <a:rPr lang="en-US" altLang="en-US" dirty="0">
                <a:latin typeface="Helvetica" panose="020B0604020202020204" pitchFamily="34" charset="0"/>
                <a:ea typeface="Geneva" pitchFamily="121" charset="-128"/>
              </a:rPr>
              <a:t>EIC Accelerator Collaboration Meeting</a:t>
            </a:r>
          </a:p>
          <a:p>
            <a:pPr eaLnBrk="1" hangingPunct="1"/>
            <a:r>
              <a:rPr lang="en-US" altLang="en-US" dirty="0">
                <a:latin typeface="Helvetica" panose="020B0604020202020204" pitchFamily="34" charset="0"/>
                <a:ea typeface="Geneva" pitchFamily="121" charset="-128"/>
              </a:rPr>
              <a:t>Oct 31, 2018</a:t>
            </a:r>
          </a:p>
          <a:p>
            <a:pPr eaLnBrk="1" hangingPunct="1"/>
            <a:endParaRPr lang="en-US" altLang="en-US" dirty="0">
              <a:latin typeface="Helvetica" panose="020B0604020202020204" pitchFamily="34" charset="0"/>
              <a:ea typeface="Geneva" pitchFamily="12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DA639B-AF5E-46A1-9E90-E7C3B4DE1400}"/>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4AD5DF59-C564-4957-8E7C-43E378653396}"/>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D3390AA9-43F0-474B-916D-204DE4F32BB9}"/>
              </a:ext>
            </a:extLst>
          </p:cNvPr>
          <p:cNvSpPr>
            <a:spLocks noGrp="1"/>
          </p:cNvSpPr>
          <p:nvPr>
            <p:ph type="sldNum" sz="quarter" idx="12"/>
          </p:nvPr>
        </p:nvSpPr>
        <p:spPr/>
        <p:txBody>
          <a:bodyPr/>
          <a:lstStyle/>
          <a:p>
            <a:fld id="{52E9C158-AEF1-41A2-A6CE-6F0BAB305EFD}" type="slidenum">
              <a:rPr lang="en-US" altLang="en-US" smtClean="0"/>
              <a:pPr/>
              <a:t>10</a:t>
            </a:fld>
            <a:endParaRPr lang="en-US" altLang="en-US"/>
          </a:p>
        </p:txBody>
      </p:sp>
      <p:pic>
        <p:nvPicPr>
          <p:cNvPr id="7" name="Picture 6">
            <a:extLst>
              <a:ext uri="{FF2B5EF4-FFF2-40B4-BE49-F238E27FC236}">
                <a16:creationId xmlns:a16="http://schemas.microsoft.com/office/drawing/2014/main" id="{E765A3A0-0022-4B80-B15C-3D27FBFF1CB2}"/>
              </a:ext>
            </a:extLst>
          </p:cNvPr>
          <p:cNvPicPr>
            <a:picLocks noChangeAspect="1"/>
          </p:cNvPicPr>
          <p:nvPr/>
        </p:nvPicPr>
        <p:blipFill>
          <a:blip r:embed="rId2"/>
          <a:stretch>
            <a:fillRect/>
          </a:stretch>
        </p:blipFill>
        <p:spPr>
          <a:xfrm>
            <a:off x="0" y="0"/>
            <a:ext cx="9144000" cy="5082006"/>
          </a:xfrm>
          <a:prstGeom prst="rect">
            <a:avLst/>
          </a:prstGeom>
        </p:spPr>
      </p:pic>
      <p:pic>
        <p:nvPicPr>
          <p:cNvPr id="8" name="Picture 7">
            <a:extLst>
              <a:ext uri="{FF2B5EF4-FFF2-40B4-BE49-F238E27FC236}">
                <a16:creationId xmlns:a16="http://schemas.microsoft.com/office/drawing/2014/main" id="{BA57C02F-3B2D-4CE4-98E9-E6AFD3552350}"/>
              </a:ext>
            </a:extLst>
          </p:cNvPr>
          <p:cNvPicPr>
            <a:picLocks noChangeAspect="1"/>
          </p:cNvPicPr>
          <p:nvPr/>
        </p:nvPicPr>
        <p:blipFill>
          <a:blip r:embed="rId3"/>
          <a:stretch>
            <a:fillRect/>
          </a:stretch>
        </p:blipFill>
        <p:spPr>
          <a:xfrm>
            <a:off x="2693988" y="5076825"/>
            <a:ext cx="3533775" cy="1438275"/>
          </a:xfrm>
          <a:prstGeom prst="rect">
            <a:avLst/>
          </a:prstGeom>
        </p:spPr>
      </p:pic>
    </p:spTree>
    <p:extLst>
      <p:ext uri="{BB962C8B-B14F-4D97-AF65-F5344CB8AC3E}">
        <p14:creationId xmlns:p14="http://schemas.microsoft.com/office/powerpoint/2010/main" val="12780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A0A2-4724-419D-9570-65AC185E752A}"/>
              </a:ext>
            </a:extLst>
          </p:cNvPr>
          <p:cNvSpPr>
            <a:spLocks noGrp="1"/>
          </p:cNvSpPr>
          <p:nvPr>
            <p:ph type="title"/>
          </p:nvPr>
        </p:nvSpPr>
        <p:spPr/>
        <p:txBody>
          <a:bodyPr/>
          <a:lstStyle/>
          <a:p>
            <a:r>
              <a:rPr lang="en-US" dirty="0"/>
              <a:t>JLEIC ERL Cooler</a:t>
            </a:r>
          </a:p>
        </p:txBody>
      </p:sp>
      <p:sp>
        <p:nvSpPr>
          <p:cNvPr id="4" name="Date Placeholder 3">
            <a:extLst>
              <a:ext uri="{FF2B5EF4-FFF2-40B4-BE49-F238E27FC236}">
                <a16:creationId xmlns:a16="http://schemas.microsoft.com/office/drawing/2014/main" id="{FDE659BA-C250-4B71-B131-206C569ED82D}"/>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259D65AE-2432-43DC-84B5-3D1257C5B895}"/>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5B6CC1D8-5B03-456B-94DD-0BAFBD9E9EF6}"/>
              </a:ext>
            </a:extLst>
          </p:cNvPr>
          <p:cNvSpPr>
            <a:spLocks noGrp="1"/>
          </p:cNvSpPr>
          <p:nvPr>
            <p:ph type="sldNum" sz="quarter" idx="12"/>
          </p:nvPr>
        </p:nvSpPr>
        <p:spPr/>
        <p:txBody>
          <a:bodyPr/>
          <a:lstStyle/>
          <a:p>
            <a:fld id="{52E9C158-AEF1-41A2-A6CE-6F0BAB305EFD}" type="slidenum">
              <a:rPr lang="en-US" altLang="en-US" smtClean="0"/>
              <a:pPr/>
              <a:t>11</a:t>
            </a:fld>
            <a:endParaRPr lang="en-US" altLang="en-US"/>
          </a:p>
        </p:txBody>
      </p:sp>
      <p:pic>
        <p:nvPicPr>
          <p:cNvPr id="7" name="Picture 6">
            <a:extLst>
              <a:ext uri="{FF2B5EF4-FFF2-40B4-BE49-F238E27FC236}">
                <a16:creationId xmlns:a16="http://schemas.microsoft.com/office/drawing/2014/main" id="{BBD255A9-07C6-4747-B307-6FFAEE6B839A}"/>
              </a:ext>
            </a:extLst>
          </p:cNvPr>
          <p:cNvPicPr>
            <a:picLocks noChangeAspect="1"/>
          </p:cNvPicPr>
          <p:nvPr/>
        </p:nvPicPr>
        <p:blipFill>
          <a:blip r:embed="rId2"/>
          <a:stretch>
            <a:fillRect/>
          </a:stretch>
        </p:blipFill>
        <p:spPr>
          <a:xfrm>
            <a:off x="0" y="893495"/>
            <a:ext cx="9144000" cy="5071009"/>
          </a:xfrm>
          <a:prstGeom prst="rect">
            <a:avLst/>
          </a:prstGeom>
        </p:spPr>
      </p:pic>
    </p:spTree>
    <p:extLst>
      <p:ext uri="{BB962C8B-B14F-4D97-AF65-F5344CB8AC3E}">
        <p14:creationId xmlns:p14="http://schemas.microsoft.com/office/powerpoint/2010/main" val="190261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EBD0-7F46-4ED9-B712-1C4F56B45B8E}"/>
              </a:ext>
            </a:extLst>
          </p:cNvPr>
          <p:cNvSpPr>
            <a:spLocks noGrp="1"/>
          </p:cNvSpPr>
          <p:nvPr>
            <p:ph type="title"/>
          </p:nvPr>
        </p:nvSpPr>
        <p:spPr/>
        <p:txBody>
          <a:bodyPr/>
          <a:lstStyle/>
          <a:p>
            <a:r>
              <a:rPr lang="en-US" dirty="0"/>
              <a:t>JLEIC Electron Cooling simulations (He Zhang)</a:t>
            </a:r>
          </a:p>
        </p:txBody>
      </p:sp>
      <p:sp>
        <p:nvSpPr>
          <p:cNvPr id="4" name="Date Placeholder 3">
            <a:extLst>
              <a:ext uri="{FF2B5EF4-FFF2-40B4-BE49-F238E27FC236}">
                <a16:creationId xmlns:a16="http://schemas.microsoft.com/office/drawing/2014/main" id="{C8B8CE4C-686F-4E89-8631-0AAAB0CCF464}"/>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568C5B1E-AAA7-47EA-BEFD-DEF7A5CC7733}"/>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6984D2A4-B40B-44F9-86D8-80A5CB11C01B}"/>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a:p>
        </p:txBody>
      </p:sp>
      <p:sp>
        <p:nvSpPr>
          <p:cNvPr id="7" name="Content Placeholder 6">
            <a:extLst>
              <a:ext uri="{FF2B5EF4-FFF2-40B4-BE49-F238E27FC236}">
                <a16:creationId xmlns:a16="http://schemas.microsoft.com/office/drawing/2014/main" id="{42FA63A5-9CE4-4DF6-9A5D-073CFE02AF4A}"/>
              </a:ext>
            </a:extLst>
          </p:cNvPr>
          <p:cNvSpPr txBox="1">
            <a:spLocks noGrp="1"/>
          </p:cNvSpPr>
          <p:nvPr>
            <p:ph idx="1"/>
          </p:nvPr>
        </p:nvSpPr>
        <p:spPr>
          <a:xfrm>
            <a:off x="228600" y="921817"/>
            <a:ext cx="8672513" cy="5416868"/>
          </a:xfrm>
          <a:prstGeom prst="rect">
            <a:avLst/>
          </a:prstGeom>
          <a:noFill/>
        </p:spPr>
        <p:txBody>
          <a:bodyPr wrap="square" rtlCol="0">
            <a:spAutoFit/>
          </a:bodyPr>
          <a:lstStyle/>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JLEIC implemented a multi-stage cooling scheme: reduce the emittance at the low energy; maintain the emittance at the higher energy. </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Preliminary simulations have been done for JLEIC cooling scheme.</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Heavy ion beam cooling is relatively easy. </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Proton beam cooling is challenging due to the imbalance between the IBS and electron cooling (Cooling is roughly equal in all the three dimensions, while the IBS is highly imbalanced in the three dimensions with the horizontal IBS tens of times stronger than the other two directions’ IBS. As a result, no enough cooling in the horizontal direction and extra cooling in the other two directions). </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Transverse coupling is introduced to transfer the horizontal IBS to the vertical direction and use the extra cooling in vertical direction. </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Dispersion at the cooler is introduced to convert the extra longitudinal cooling to help the cooling in the transverse directions. But remaining extra longitudinal cooling may cause problems. </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Dynamic effects due to  the coupling and the dispersion at the cooler needs to be studied. </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Simulation suggests the nominal parameters are achievable after deeper understanding of the process. </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Flat electron beam provides stronger cooling than the round electron beam. </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Fixed bunch length/momentum spread helps to mitigate the overcooling in the longitudinal direction. </a:t>
            </a:r>
          </a:p>
          <a:p>
            <a:pPr marL="257175" indent="-257175">
              <a:buClr>
                <a:srgbClr val="0070C0"/>
              </a:buClr>
              <a:buSzPct val="160000"/>
              <a:buFont typeface="Courier New" panose="02070309020205020404" pitchFamily="49" charset="0"/>
              <a:buChar char="o"/>
            </a:pPr>
            <a:r>
              <a:rPr lang="en-US" sz="1600" dirty="0">
                <a:latin typeface="Candara" panose="020E0502030303020204" pitchFamily="34" charset="0"/>
              </a:rPr>
              <a:t>JSPEC, the electron cooling and IBS simulation program, is under active development at </a:t>
            </a:r>
            <a:r>
              <a:rPr lang="en-US" sz="1600" dirty="0" err="1">
                <a:latin typeface="Candara" panose="020E0502030303020204" pitchFamily="34" charset="0"/>
              </a:rPr>
              <a:t>JLab</a:t>
            </a:r>
            <a:r>
              <a:rPr lang="en-US" sz="1600" dirty="0">
                <a:latin typeface="Candara" panose="020E0502030303020204" pitchFamily="34" charset="0"/>
              </a:rPr>
              <a:t>.</a:t>
            </a:r>
          </a:p>
        </p:txBody>
      </p:sp>
    </p:spTree>
    <p:extLst>
      <p:ext uri="{BB962C8B-B14F-4D97-AF65-F5344CB8AC3E}">
        <p14:creationId xmlns:p14="http://schemas.microsoft.com/office/powerpoint/2010/main" val="84002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44B27D-D3BD-4D21-A37B-4CB58885CCEE}"/>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59C95AA6-3873-4282-A331-78A65298685F}"/>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139668D6-14E1-4C19-B72A-9C046C907341}"/>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pic>
        <p:nvPicPr>
          <p:cNvPr id="7" name="Picture 6">
            <a:extLst>
              <a:ext uri="{FF2B5EF4-FFF2-40B4-BE49-F238E27FC236}">
                <a16:creationId xmlns:a16="http://schemas.microsoft.com/office/drawing/2014/main" id="{7E301879-5546-40F7-A621-923CDB312BAF}"/>
              </a:ext>
            </a:extLst>
          </p:cNvPr>
          <p:cNvPicPr>
            <a:picLocks noChangeAspect="1"/>
          </p:cNvPicPr>
          <p:nvPr/>
        </p:nvPicPr>
        <p:blipFill>
          <a:blip r:embed="rId2"/>
          <a:stretch>
            <a:fillRect/>
          </a:stretch>
        </p:blipFill>
        <p:spPr>
          <a:xfrm>
            <a:off x="0" y="871017"/>
            <a:ext cx="9144000" cy="5115965"/>
          </a:xfrm>
          <a:prstGeom prst="rect">
            <a:avLst/>
          </a:prstGeom>
        </p:spPr>
      </p:pic>
      <p:sp>
        <p:nvSpPr>
          <p:cNvPr id="8" name="TextBox 7">
            <a:extLst>
              <a:ext uri="{FF2B5EF4-FFF2-40B4-BE49-F238E27FC236}">
                <a16:creationId xmlns:a16="http://schemas.microsoft.com/office/drawing/2014/main" id="{9A9773F6-625A-486B-8359-6EF9318CEE6E}"/>
              </a:ext>
            </a:extLst>
          </p:cNvPr>
          <p:cNvSpPr txBox="1"/>
          <p:nvPr/>
        </p:nvSpPr>
        <p:spPr>
          <a:xfrm>
            <a:off x="5111261" y="5789375"/>
            <a:ext cx="943720" cy="461665"/>
          </a:xfrm>
          <a:prstGeom prst="rect">
            <a:avLst/>
          </a:prstGeom>
          <a:noFill/>
        </p:spPr>
        <p:txBody>
          <a:bodyPr wrap="none" rtlCol="0">
            <a:spAutoFit/>
          </a:bodyPr>
          <a:lstStyle/>
          <a:p>
            <a:r>
              <a:rPr lang="en-US" dirty="0"/>
              <a:t>P. Piot</a:t>
            </a:r>
          </a:p>
        </p:txBody>
      </p:sp>
    </p:spTree>
    <p:extLst>
      <p:ext uri="{BB962C8B-B14F-4D97-AF65-F5344CB8AC3E}">
        <p14:creationId xmlns:p14="http://schemas.microsoft.com/office/powerpoint/2010/main" val="22048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CAA0F6-FF33-40D9-8DD3-1BD818309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993" y="2775138"/>
            <a:ext cx="7121793" cy="368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6">
            <a:extLst>
              <a:ext uri="{FF2B5EF4-FFF2-40B4-BE49-F238E27FC236}">
                <a16:creationId xmlns:a16="http://schemas.microsoft.com/office/drawing/2014/main" id="{828941E3-0776-46CE-A1DC-EC83028394D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74113" y="1214151"/>
            <a:ext cx="7728340" cy="1858781"/>
          </a:xfrm>
          <a:prstGeom prst="rect">
            <a:avLst/>
          </a:prstGeom>
          <a:noFill/>
          <a:ln>
            <a:noFill/>
          </a:ln>
        </p:spPr>
      </p:pic>
      <p:sp>
        <p:nvSpPr>
          <p:cNvPr id="4" name="Date Placeholder 3">
            <a:extLst>
              <a:ext uri="{FF2B5EF4-FFF2-40B4-BE49-F238E27FC236}">
                <a16:creationId xmlns:a16="http://schemas.microsoft.com/office/drawing/2014/main" id="{2F60D2CE-F693-47EA-8692-9F2215C1B954}"/>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18C591EA-8853-46C0-B0F6-262A67E7C1EE}"/>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1FA98263-3255-4944-8D30-32D2997AD5C1}"/>
              </a:ext>
            </a:extLst>
          </p:cNvPr>
          <p:cNvSpPr>
            <a:spLocks noGrp="1"/>
          </p:cNvSpPr>
          <p:nvPr>
            <p:ph type="sldNum" sz="quarter" idx="12"/>
          </p:nvPr>
        </p:nvSpPr>
        <p:spPr/>
        <p:txBody>
          <a:bodyPr/>
          <a:lstStyle/>
          <a:p>
            <a:fld id="{52E9C158-AEF1-41A2-A6CE-6F0BAB305EFD}" type="slidenum">
              <a:rPr lang="en-US" altLang="en-US" smtClean="0"/>
              <a:pPr/>
              <a:t>14</a:t>
            </a:fld>
            <a:endParaRPr lang="en-US" altLang="en-US"/>
          </a:p>
        </p:txBody>
      </p:sp>
      <p:sp>
        <p:nvSpPr>
          <p:cNvPr id="7" name="Title 1">
            <a:extLst>
              <a:ext uri="{FF2B5EF4-FFF2-40B4-BE49-F238E27FC236}">
                <a16:creationId xmlns:a16="http://schemas.microsoft.com/office/drawing/2014/main" id="{8607C4E3-0394-4C8C-968B-E9F32B959F29}"/>
              </a:ext>
            </a:extLst>
          </p:cNvPr>
          <p:cNvSpPr>
            <a:spLocks noGrp="1"/>
          </p:cNvSpPr>
          <p:nvPr/>
        </p:nvSpPr>
        <p:spPr>
          <a:xfrm>
            <a:off x="537219" y="189913"/>
            <a:ext cx="11285837" cy="487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r>
              <a:rPr lang="en-US" dirty="0"/>
              <a:t>JLAB/ODU Energy Recovered Loop Accelerator</a:t>
            </a:r>
          </a:p>
        </p:txBody>
      </p:sp>
      <p:sp>
        <p:nvSpPr>
          <p:cNvPr id="8" name="Content Placeholder 2">
            <a:extLst>
              <a:ext uri="{FF2B5EF4-FFF2-40B4-BE49-F238E27FC236}">
                <a16:creationId xmlns:a16="http://schemas.microsoft.com/office/drawing/2014/main" id="{DFF9A326-C6FC-42E1-A3F4-D24C2752AE41}"/>
              </a:ext>
            </a:extLst>
          </p:cNvPr>
          <p:cNvSpPr>
            <a:spLocks noGrp="1"/>
          </p:cNvSpPr>
          <p:nvPr/>
        </p:nvSpPr>
        <p:spPr>
          <a:xfrm>
            <a:off x="243138" y="911441"/>
            <a:ext cx="7435623" cy="53816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pPr marL="0" indent="0">
              <a:buNone/>
            </a:pPr>
            <a:endParaRPr lang="en-US" dirty="0"/>
          </a:p>
          <a:p>
            <a:r>
              <a:rPr lang="en-US" dirty="0"/>
              <a:t>F. Lin, et al.,</a:t>
            </a:r>
          </a:p>
          <a:p>
            <a:pPr marL="0" indent="0">
              <a:buNone/>
            </a:pPr>
            <a:r>
              <a:rPr lang="en-US" dirty="0"/>
              <a:t>IPAC 2016</a:t>
            </a:r>
          </a:p>
        </p:txBody>
      </p:sp>
    </p:spTree>
    <p:extLst>
      <p:ext uri="{BB962C8B-B14F-4D97-AF65-F5344CB8AC3E}">
        <p14:creationId xmlns:p14="http://schemas.microsoft.com/office/powerpoint/2010/main" val="25709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A883A8-0C02-46AF-8016-F45A47EC51A6}"/>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00F8C475-DC91-4A91-9B13-61B5E361BEA7}"/>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F6C2272F-0634-4A01-AB1A-A2E898495CEA}"/>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a:p>
        </p:txBody>
      </p:sp>
      <p:pic>
        <p:nvPicPr>
          <p:cNvPr id="7" name="Picture 6">
            <a:extLst>
              <a:ext uri="{FF2B5EF4-FFF2-40B4-BE49-F238E27FC236}">
                <a16:creationId xmlns:a16="http://schemas.microsoft.com/office/drawing/2014/main" id="{0E529DC7-6FF0-46DE-AFDF-B0F426C2F66C}"/>
              </a:ext>
            </a:extLst>
          </p:cNvPr>
          <p:cNvPicPr>
            <a:picLocks noChangeAspect="1"/>
          </p:cNvPicPr>
          <p:nvPr/>
        </p:nvPicPr>
        <p:blipFill>
          <a:blip r:embed="rId2"/>
          <a:stretch>
            <a:fillRect/>
          </a:stretch>
        </p:blipFill>
        <p:spPr>
          <a:xfrm>
            <a:off x="676275" y="650997"/>
            <a:ext cx="7791450" cy="5743575"/>
          </a:xfrm>
          <a:prstGeom prst="rect">
            <a:avLst/>
          </a:prstGeom>
        </p:spPr>
      </p:pic>
      <p:sp>
        <p:nvSpPr>
          <p:cNvPr id="8" name="TextBox 7">
            <a:extLst>
              <a:ext uri="{FF2B5EF4-FFF2-40B4-BE49-F238E27FC236}">
                <a16:creationId xmlns:a16="http://schemas.microsoft.com/office/drawing/2014/main" id="{90919905-54F4-4BE3-8683-D529A85D9BF2}"/>
              </a:ext>
            </a:extLst>
          </p:cNvPr>
          <p:cNvSpPr txBox="1"/>
          <p:nvPr/>
        </p:nvSpPr>
        <p:spPr>
          <a:xfrm>
            <a:off x="989128" y="129068"/>
            <a:ext cx="7165744" cy="461665"/>
          </a:xfrm>
          <a:prstGeom prst="rect">
            <a:avLst/>
          </a:prstGeom>
          <a:noFill/>
        </p:spPr>
        <p:txBody>
          <a:bodyPr wrap="none" rtlCol="0">
            <a:spAutoFit/>
          </a:bodyPr>
          <a:lstStyle/>
          <a:p>
            <a:r>
              <a:rPr lang="en-US" dirty="0"/>
              <a:t>Micro-bunched coherent electron cooling (G. </a:t>
            </a:r>
            <a:r>
              <a:rPr lang="en-US" dirty="0" err="1"/>
              <a:t>Stupakov</a:t>
            </a:r>
            <a:r>
              <a:rPr lang="en-US" dirty="0"/>
              <a:t>)</a:t>
            </a:r>
          </a:p>
        </p:txBody>
      </p:sp>
    </p:spTree>
    <p:extLst>
      <p:ext uri="{BB962C8B-B14F-4D97-AF65-F5344CB8AC3E}">
        <p14:creationId xmlns:p14="http://schemas.microsoft.com/office/powerpoint/2010/main" val="268169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31261B-3335-42C4-BE5B-C16CBD0689F7}"/>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2E5070E3-F5CF-4180-BD3A-C23952A4C4F3}"/>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27E856DC-725B-48F3-BDC9-090C7A1E1523}"/>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sp>
        <p:nvSpPr>
          <p:cNvPr id="7" name="Content Placeholder 6">
            <a:extLst>
              <a:ext uri="{FF2B5EF4-FFF2-40B4-BE49-F238E27FC236}">
                <a16:creationId xmlns:a16="http://schemas.microsoft.com/office/drawing/2014/main" id="{D616CFD2-BCBB-4ECF-8CF1-288220CDB7C2}"/>
              </a:ext>
            </a:extLst>
          </p:cNvPr>
          <p:cNvSpPr>
            <a:spLocks noGrp="1"/>
          </p:cNvSpPr>
          <p:nvPr/>
        </p:nvSpPr>
        <p:spPr>
          <a:xfrm>
            <a:off x="228600" y="826939"/>
            <a:ext cx="8452262" cy="5296392"/>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For transient-time cooling of bunched beam the emittance cooling rate at the optimal gain is:</a:t>
            </a:r>
          </a:p>
          <a:p>
            <a:pPr marL="0" indent="0">
              <a:buNone/>
            </a:pPr>
            <a:r>
              <a:rPr lang="en-US" sz="3200" dirty="0"/>
              <a:t>                         </a:t>
            </a:r>
            <a:r>
              <a:rPr lang="en-US" sz="2000" dirty="0"/>
              <a:t>where </a:t>
            </a:r>
            <a:r>
              <a:rPr lang="en-US" sz="2000" i="1" dirty="0" err="1">
                <a:latin typeface="Symbol" panose="05050102010706020507" pitchFamily="18" charset="2"/>
              </a:rPr>
              <a:t>s</a:t>
            </a:r>
            <a:r>
              <a:rPr lang="en-US" sz="2000" i="1" baseline="-25000" dirty="0" err="1"/>
              <a:t>W</a:t>
            </a:r>
            <a:r>
              <a:rPr lang="en-US" sz="2000" dirty="0"/>
              <a:t> is the rms bandwidth</a:t>
            </a:r>
          </a:p>
          <a:p>
            <a:pPr lvl="1"/>
            <a:r>
              <a:rPr lang="en-US" dirty="0"/>
              <a:t>It determines the theoretical maximum for the cooling rate</a:t>
            </a:r>
          </a:p>
          <a:p>
            <a:pPr lvl="1"/>
            <a:r>
              <a:rPr lang="en-US" dirty="0"/>
              <a:t>If bunch length, </a:t>
            </a:r>
            <a:r>
              <a:rPr lang="en-US" dirty="0" err="1">
                <a:latin typeface="Symbol" panose="05050102010706020507" pitchFamily="18" charset="2"/>
              </a:rPr>
              <a:t>s</a:t>
            </a:r>
            <a:r>
              <a:rPr lang="en-US" baseline="-25000" dirty="0" err="1"/>
              <a:t>s</a:t>
            </a:r>
            <a:r>
              <a:rPr lang="en-US" dirty="0"/>
              <a:t>, is much longer than amplification length, </a:t>
            </a:r>
            <a:r>
              <a:rPr lang="en-US" dirty="0">
                <a:latin typeface="Symbol" panose="05050102010706020507" pitchFamily="18" charset="2"/>
              </a:rPr>
              <a:t>s</a:t>
            </a:r>
            <a:r>
              <a:rPr lang="en-US" baseline="-25000" dirty="0"/>
              <a:t>g</a:t>
            </a:r>
            <a:r>
              <a:rPr lang="en-US" dirty="0"/>
              <a:t>, the cooling rate is additionally reduced as </a:t>
            </a:r>
            <a:r>
              <a:rPr lang="en-US" dirty="0">
                <a:latin typeface="Symbol" panose="05050102010706020507" pitchFamily="18" charset="2"/>
              </a:rPr>
              <a:t>s</a:t>
            </a:r>
            <a:r>
              <a:rPr lang="en-US" baseline="-25000" dirty="0"/>
              <a:t>g</a:t>
            </a:r>
            <a:r>
              <a:rPr lang="en-US" dirty="0"/>
              <a:t>/2</a:t>
            </a:r>
            <a:r>
              <a:rPr lang="en-US" dirty="0">
                <a:latin typeface="Symbol" panose="05050102010706020507" pitchFamily="18" charset="2"/>
              </a:rPr>
              <a:t>s</a:t>
            </a:r>
            <a:r>
              <a:rPr lang="en-US" baseline="-25000" dirty="0"/>
              <a:t>s</a:t>
            </a:r>
            <a:r>
              <a:rPr lang="en-US" dirty="0"/>
              <a:t> !!!</a:t>
            </a:r>
          </a:p>
          <a:p>
            <a:r>
              <a:rPr lang="en-US" dirty="0"/>
              <a:t>OSC efficiency grows fast with energy</a:t>
            </a:r>
          </a:p>
          <a:p>
            <a:pPr lvl="1"/>
            <a:r>
              <a:rPr lang="en-US" dirty="0"/>
              <a:t>Looks feasible for ERHIC at 275 GeV for cooling protons</a:t>
            </a:r>
          </a:p>
          <a:p>
            <a:pPr lvl="1"/>
            <a:r>
              <a:rPr lang="en-US" dirty="0"/>
              <a:t>Cannot be useful in JLEIC at 100 GeV</a:t>
            </a:r>
          </a:p>
          <a:p>
            <a:r>
              <a:rPr lang="en-US" dirty="0"/>
              <a:t>Due to large </a:t>
            </a:r>
            <a:r>
              <a:rPr lang="en-US" dirty="0" err="1">
                <a:latin typeface="Symbol" panose="05050102010706020507" pitchFamily="18" charset="2"/>
              </a:rPr>
              <a:t>D</a:t>
            </a:r>
            <a:r>
              <a:rPr lang="en-US" dirty="0" err="1"/>
              <a:t>p</a:t>
            </a:r>
            <a:r>
              <a:rPr lang="en-US" dirty="0"/>
              <a:t>/p the optimal wavelength ≥10 </a:t>
            </a:r>
            <a:r>
              <a:rPr lang="en-US" dirty="0">
                <a:latin typeface="Symbol" panose="05050102010706020507" pitchFamily="18" charset="2"/>
              </a:rPr>
              <a:t>m</a:t>
            </a:r>
            <a:r>
              <a:rPr lang="en-US" dirty="0"/>
              <a:t>m</a:t>
            </a:r>
          </a:p>
          <a:p>
            <a:r>
              <a:rPr lang="en-US" dirty="0"/>
              <a:t>We need a solid concept for OA to move forward with the proposal: delay &lt;2-3 mm, gain 40-50 dB, power ~100 kW</a:t>
            </a:r>
          </a:p>
          <a:p>
            <a:endParaRPr lang="en-US" dirty="0"/>
          </a:p>
        </p:txBody>
      </p:sp>
      <p:sp>
        <p:nvSpPr>
          <p:cNvPr id="8" name="Title 5">
            <a:extLst>
              <a:ext uri="{FF2B5EF4-FFF2-40B4-BE49-F238E27FC236}">
                <a16:creationId xmlns:a16="http://schemas.microsoft.com/office/drawing/2014/main" id="{EB5DC128-1558-4EAC-A792-9FC9199AD166}"/>
              </a:ext>
            </a:extLst>
          </p:cNvPr>
          <p:cNvSpPr>
            <a:spLocks noGrp="1"/>
          </p:cNvSpPr>
          <p:nvPr/>
        </p:nvSpPr>
        <p:spPr>
          <a:xfrm>
            <a:off x="228600" y="306791"/>
            <a:ext cx="8686800" cy="427877"/>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V. Lebedev, Other Approaches: Stochastic Cooling</a:t>
            </a:r>
          </a:p>
        </p:txBody>
      </p:sp>
    </p:spTree>
    <p:extLst>
      <p:ext uri="{BB962C8B-B14F-4D97-AF65-F5344CB8AC3E}">
        <p14:creationId xmlns:p14="http://schemas.microsoft.com/office/powerpoint/2010/main" val="318058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B42A-6C66-4A64-B8A1-F2DA2F077382}"/>
              </a:ext>
            </a:extLst>
          </p:cNvPr>
          <p:cNvSpPr>
            <a:spLocks noGrp="1"/>
          </p:cNvSpPr>
          <p:nvPr>
            <p:ph type="title"/>
          </p:nvPr>
        </p:nvSpPr>
        <p:spPr/>
        <p:txBody>
          <a:bodyPr/>
          <a:lstStyle/>
          <a:p>
            <a:r>
              <a:rPr lang="en-US" dirty="0"/>
              <a:t>OSC (V. Lebedev)</a:t>
            </a:r>
          </a:p>
        </p:txBody>
      </p:sp>
      <p:sp>
        <p:nvSpPr>
          <p:cNvPr id="4" name="Date Placeholder 3">
            <a:extLst>
              <a:ext uri="{FF2B5EF4-FFF2-40B4-BE49-F238E27FC236}">
                <a16:creationId xmlns:a16="http://schemas.microsoft.com/office/drawing/2014/main" id="{355F7643-E516-4B3F-BB41-00FCC90856CC}"/>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AF50B4B1-53BB-4603-98E5-72AAF42981EE}"/>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24EBDE73-02B9-4BD6-B5E2-805B5F3BB27F}"/>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a:p>
        </p:txBody>
      </p:sp>
      <p:pic>
        <p:nvPicPr>
          <p:cNvPr id="7" name="Picture 6">
            <a:extLst>
              <a:ext uri="{FF2B5EF4-FFF2-40B4-BE49-F238E27FC236}">
                <a16:creationId xmlns:a16="http://schemas.microsoft.com/office/drawing/2014/main" id="{8CF3A152-BFDB-4F4A-AE1B-0287D6FAAA62}"/>
              </a:ext>
            </a:extLst>
          </p:cNvPr>
          <p:cNvPicPr>
            <a:picLocks noChangeAspect="1"/>
          </p:cNvPicPr>
          <p:nvPr/>
        </p:nvPicPr>
        <p:blipFill>
          <a:blip r:embed="rId2"/>
          <a:stretch>
            <a:fillRect/>
          </a:stretch>
        </p:blipFill>
        <p:spPr>
          <a:xfrm>
            <a:off x="806450" y="848638"/>
            <a:ext cx="7278688" cy="5563226"/>
          </a:xfrm>
          <a:prstGeom prst="rect">
            <a:avLst/>
          </a:prstGeom>
        </p:spPr>
      </p:pic>
    </p:spTree>
    <p:extLst>
      <p:ext uri="{BB962C8B-B14F-4D97-AF65-F5344CB8AC3E}">
        <p14:creationId xmlns:p14="http://schemas.microsoft.com/office/powerpoint/2010/main" val="404069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22DF-7BFC-4A6E-9A06-AC7BF1886685}"/>
              </a:ext>
            </a:extLst>
          </p:cNvPr>
          <p:cNvSpPr>
            <a:spLocks noGrp="1"/>
          </p:cNvSpPr>
          <p:nvPr>
            <p:ph type="title"/>
          </p:nvPr>
        </p:nvSpPr>
        <p:spPr/>
        <p:txBody>
          <a:bodyPr/>
          <a:lstStyle/>
          <a:p>
            <a:r>
              <a:rPr lang="en-US" dirty="0"/>
              <a:t>Ring-based electron cooler (</a:t>
            </a:r>
            <a:r>
              <a:rPr lang="en-US" dirty="0" err="1"/>
              <a:t>Fermilab</a:t>
            </a:r>
            <a:r>
              <a:rPr lang="en-US" dirty="0"/>
              <a:t>)</a:t>
            </a:r>
          </a:p>
        </p:txBody>
      </p:sp>
      <p:sp>
        <p:nvSpPr>
          <p:cNvPr id="4" name="Date Placeholder 3">
            <a:extLst>
              <a:ext uri="{FF2B5EF4-FFF2-40B4-BE49-F238E27FC236}">
                <a16:creationId xmlns:a16="http://schemas.microsoft.com/office/drawing/2014/main" id="{3B4FC68F-A1BF-45CA-A9FB-7B4638D609C0}"/>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222F7E92-D554-4321-ADC3-02DA4D6BA7AA}"/>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A853F6A0-0621-4C7C-A865-4F19C8663CA1}"/>
              </a:ext>
            </a:extLst>
          </p:cNvPr>
          <p:cNvSpPr>
            <a:spLocks noGrp="1"/>
          </p:cNvSpPr>
          <p:nvPr>
            <p:ph type="sldNum" sz="quarter" idx="12"/>
          </p:nvPr>
        </p:nvSpPr>
        <p:spPr/>
        <p:txBody>
          <a:bodyPr/>
          <a:lstStyle/>
          <a:p>
            <a:fld id="{52E9C158-AEF1-41A2-A6CE-6F0BAB305EFD}" type="slidenum">
              <a:rPr lang="en-US" altLang="en-US" smtClean="0"/>
              <a:pPr/>
              <a:t>18</a:t>
            </a:fld>
            <a:endParaRPr lang="en-US" altLang="en-US"/>
          </a:p>
        </p:txBody>
      </p:sp>
      <p:sp>
        <p:nvSpPr>
          <p:cNvPr id="7" name="Content Placeholder 1">
            <a:extLst>
              <a:ext uri="{FF2B5EF4-FFF2-40B4-BE49-F238E27FC236}">
                <a16:creationId xmlns:a16="http://schemas.microsoft.com/office/drawing/2014/main" id="{0220F758-2A0E-436B-8648-015BA2A43C08}"/>
              </a:ext>
            </a:extLst>
          </p:cNvPr>
          <p:cNvSpPr>
            <a:spLocks noGrp="1"/>
          </p:cNvSpPr>
          <p:nvPr>
            <p:ph idx="1"/>
          </p:nvPr>
        </p:nvSpPr>
        <p:spPr>
          <a:xfrm>
            <a:off x="85344" y="4421999"/>
            <a:ext cx="8915400" cy="1768559"/>
          </a:xfrm>
        </p:spPr>
        <p:txBody>
          <a:bodyPr/>
          <a:lstStyle/>
          <a:p>
            <a:r>
              <a:rPr lang="en-US" dirty="0"/>
              <a:t>We are considering a range of electron beam and linac parameters: 100-200 A beam current, 100 – 200 Hz rep. rate</a:t>
            </a:r>
          </a:p>
          <a:p>
            <a:r>
              <a:rPr lang="en-US" dirty="0"/>
              <a:t>Pulse length: 380 ns (to fill the ring)</a:t>
            </a:r>
          </a:p>
          <a:p>
            <a:r>
              <a:rPr lang="en-US" dirty="0"/>
              <a:t>Beam power to dump: 0.8 MW (worst case), 200 kW (best case)</a:t>
            </a:r>
          </a:p>
        </p:txBody>
      </p:sp>
      <p:sp>
        <p:nvSpPr>
          <p:cNvPr id="8" name="Rectangle 7">
            <a:extLst>
              <a:ext uri="{FF2B5EF4-FFF2-40B4-BE49-F238E27FC236}">
                <a16:creationId xmlns:a16="http://schemas.microsoft.com/office/drawing/2014/main" id="{859A817C-3324-4A2B-91E2-269DEF71B442}"/>
              </a:ext>
            </a:extLst>
          </p:cNvPr>
          <p:cNvSpPr/>
          <p:nvPr/>
        </p:nvSpPr>
        <p:spPr>
          <a:xfrm>
            <a:off x="2182368" y="1182624"/>
            <a:ext cx="4876800" cy="1950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6E4A894-B4B6-4ED2-8692-EBFA820EF7ED}"/>
              </a:ext>
            </a:extLst>
          </p:cNvPr>
          <p:cNvSpPr/>
          <p:nvPr/>
        </p:nvSpPr>
        <p:spPr>
          <a:xfrm>
            <a:off x="1914144" y="1280135"/>
            <a:ext cx="5437632" cy="804649"/>
          </a:xfrm>
          <a:prstGeom prst="roundRect">
            <a:avLst>
              <a:gd name="adj" fmla="val 50000"/>
            </a:avLst>
          </a:prstGeom>
          <a:noFill/>
          <a:ln w="158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264732F4-9597-41CC-94BA-99BA18DEB8EE}"/>
              </a:ext>
            </a:extLst>
          </p:cNvPr>
          <p:cNvCxnSpPr/>
          <p:nvPr/>
        </p:nvCxnSpPr>
        <p:spPr>
          <a:xfrm>
            <a:off x="736827" y="1292352"/>
            <a:ext cx="7907301" cy="0"/>
          </a:xfrm>
          <a:prstGeom prst="straightConnector1">
            <a:avLst/>
          </a:prstGeom>
          <a:ln>
            <a:solidFill>
              <a:srgbClr val="002060"/>
            </a:solidFill>
            <a:headEnd type="triangle" w="med" len="lg"/>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15D86F1-B82E-4240-B513-931EA7D0DC54}"/>
              </a:ext>
            </a:extLst>
          </p:cNvPr>
          <p:cNvCxnSpPr>
            <a:endCxn id="9" idx="2"/>
          </p:cNvCxnSpPr>
          <p:nvPr/>
        </p:nvCxnSpPr>
        <p:spPr>
          <a:xfrm flipV="1">
            <a:off x="85344" y="2084784"/>
            <a:ext cx="4547616" cy="21946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59C330DB-1EA5-448D-BF1B-4060B277416F}"/>
              </a:ext>
            </a:extLst>
          </p:cNvPr>
          <p:cNvSpPr/>
          <p:nvPr/>
        </p:nvSpPr>
        <p:spPr>
          <a:xfrm rot="20065017">
            <a:off x="-100612" y="3218652"/>
            <a:ext cx="4437888" cy="1463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730F44B-E245-4245-A376-E5E8E4D5EF31}"/>
              </a:ext>
            </a:extLst>
          </p:cNvPr>
          <p:cNvCxnSpPr>
            <a:stCxn id="9" idx="2"/>
          </p:cNvCxnSpPr>
          <p:nvPr/>
        </p:nvCxnSpPr>
        <p:spPr>
          <a:xfrm>
            <a:off x="4632960" y="2084784"/>
            <a:ext cx="841248" cy="41457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FDFCF972-2DFE-44BB-8EA2-CA09799E11EC}"/>
              </a:ext>
            </a:extLst>
          </p:cNvPr>
          <p:cNvSpPr/>
          <p:nvPr/>
        </p:nvSpPr>
        <p:spPr>
          <a:xfrm rot="1769358">
            <a:off x="5461808" y="2442631"/>
            <a:ext cx="451104" cy="29256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89FA4AE-4863-4A54-AE5D-BB3A40268C2B}"/>
              </a:ext>
            </a:extLst>
          </p:cNvPr>
          <p:cNvSpPr txBox="1"/>
          <p:nvPr/>
        </p:nvSpPr>
        <p:spPr>
          <a:xfrm>
            <a:off x="0" y="839238"/>
            <a:ext cx="1997470" cy="400110"/>
          </a:xfrm>
          <a:prstGeom prst="rect">
            <a:avLst/>
          </a:prstGeom>
          <a:noFill/>
        </p:spPr>
        <p:txBody>
          <a:bodyPr wrap="none" rtlCol="0">
            <a:spAutoFit/>
          </a:bodyPr>
          <a:lstStyle/>
          <a:p>
            <a:r>
              <a:rPr lang="en-US" sz="2000" dirty="0"/>
              <a:t>Protons, 100 GeV</a:t>
            </a:r>
          </a:p>
        </p:txBody>
      </p:sp>
      <p:cxnSp>
        <p:nvCxnSpPr>
          <p:cNvPr id="16" name="Straight Arrow Connector 15">
            <a:extLst>
              <a:ext uri="{FF2B5EF4-FFF2-40B4-BE49-F238E27FC236}">
                <a16:creationId xmlns:a16="http://schemas.microsoft.com/office/drawing/2014/main" id="{BA9C4BA5-00D1-4366-9C09-9157474277CF}"/>
              </a:ext>
            </a:extLst>
          </p:cNvPr>
          <p:cNvCxnSpPr>
            <a:cxnSpLocks/>
          </p:cNvCxnSpPr>
          <p:nvPr/>
        </p:nvCxnSpPr>
        <p:spPr>
          <a:xfrm>
            <a:off x="2267712" y="2084784"/>
            <a:ext cx="4791456"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0F90996-156A-414A-8A4A-9F11D6BCD95D}"/>
              </a:ext>
            </a:extLst>
          </p:cNvPr>
          <p:cNvSpPr txBox="1"/>
          <p:nvPr/>
        </p:nvSpPr>
        <p:spPr>
          <a:xfrm>
            <a:off x="2885335" y="740113"/>
            <a:ext cx="3610284" cy="461665"/>
          </a:xfrm>
          <a:prstGeom prst="rect">
            <a:avLst/>
          </a:prstGeom>
          <a:noFill/>
        </p:spPr>
        <p:txBody>
          <a:bodyPr wrap="none" rtlCol="0">
            <a:spAutoFit/>
          </a:bodyPr>
          <a:lstStyle/>
          <a:p>
            <a:r>
              <a:rPr lang="en-US" dirty="0"/>
              <a:t>Cooling Section, 40-m, 2 </a:t>
            </a:r>
            <a:r>
              <a:rPr lang="en-US" dirty="0" err="1"/>
              <a:t>kG</a:t>
            </a:r>
            <a:endParaRPr lang="en-US" dirty="0"/>
          </a:p>
        </p:txBody>
      </p:sp>
      <p:sp>
        <p:nvSpPr>
          <p:cNvPr id="18" name="TextBox 17">
            <a:extLst>
              <a:ext uri="{FF2B5EF4-FFF2-40B4-BE49-F238E27FC236}">
                <a16:creationId xmlns:a16="http://schemas.microsoft.com/office/drawing/2014/main" id="{A754CAF4-B7A7-4523-B51A-25B00A2E2DB3}"/>
              </a:ext>
            </a:extLst>
          </p:cNvPr>
          <p:cNvSpPr txBox="1"/>
          <p:nvPr/>
        </p:nvSpPr>
        <p:spPr>
          <a:xfrm>
            <a:off x="5955700" y="2408540"/>
            <a:ext cx="1697901" cy="461665"/>
          </a:xfrm>
          <a:prstGeom prst="rect">
            <a:avLst/>
          </a:prstGeom>
          <a:noFill/>
        </p:spPr>
        <p:txBody>
          <a:bodyPr wrap="none" rtlCol="0">
            <a:spAutoFit/>
          </a:bodyPr>
          <a:lstStyle/>
          <a:p>
            <a:r>
              <a:rPr lang="en-US" dirty="0"/>
              <a:t>Beam dump</a:t>
            </a:r>
          </a:p>
        </p:txBody>
      </p:sp>
      <p:sp>
        <p:nvSpPr>
          <p:cNvPr id="19" name="TextBox 18">
            <a:extLst>
              <a:ext uri="{FF2B5EF4-FFF2-40B4-BE49-F238E27FC236}">
                <a16:creationId xmlns:a16="http://schemas.microsoft.com/office/drawing/2014/main" id="{A7875936-E733-4CA4-9758-DC4FAB5AF9D9}"/>
              </a:ext>
            </a:extLst>
          </p:cNvPr>
          <p:cNvSpPr txBox="1"/>
          <p:nvPr/>
        </p:nvSpPr>
        <p:spPr>
          <a:xfrm rot="20052456">
            <a:off x="271719" y="2755483"/>
            <a:ext cx="3185359" cy="461665"/>
          </a:xfrm>
          <a:prstGeom prst="rect">
            <a:avLst/>
          </a:prstGeom>
          <a:noFill/>
        </p:spPr>
        <p:txBody>
          <a:bodyPr wrap="none" rtlCol="0">
            <a:spAutoFit/>
          </a:bodyPr>
          <a:lstStyle/>
          <a:p>
            <a:r>
              <a:rPr lang="en-US" dirty="0"/>
              <a:t>Electron Induction </a:t>
            </a:r>
            <a:r>
              <a:rPr lang="en-US" dirty="0" err="1"/>
              <a:t>Linac</a:t>
            </a:r>
            <a:endParaRPr lang="en-US" dirty="0"/>
          </a:p>
        </p:txBody>
      </p:sp>
      <p:sp>
        <p:nvSpPr>
          <p:cNvPr id="20" name="TextBox 19">
            <a:extLst>
              <a:ext uri="{FF2B5EF4-FFF2-40B4-BE49-F238E27FC236}">
                <a16:creationId xmlns:a16="http://schemas.microsoft.com/office/drawing/2014/main" id="{ED934164-B558-4A2E-94F0-47193D8AE7E0}"/>
              </a:ext>
            </a:extLst>
          </p:cNvPr>
          <p:cNvSpPr txBox="1"/>
          <p:nvPr/>
        </p:nvSpPr>
        <p:spPr>
          <a:xfrm rot="20073577">
            <a:off x="1362566" y="3338901"/>
            <a:ext cx="2082621" cy="461665"/>
          </a:xfrm>
          <a:prstGeom prst="rect">
            <a:avLst/>
          </a:prstGeom>
          <a:noFill/>
        </p:spPr>
        <p:txBody>
          <a:bodyPr wrap="none" rtlCol="0">
            <a:spAutoFit/>
          </a:bodyPr>
          <a:lstStyle/>
          <a:p>
            <a:r>
              <a:rPr lang="en-US" dirty="0"/>
              <a:t>100 m, 55 MeV</a:t>
            </a:r>
          </a:p>
        </p:txBody>
      </p:sp>
      <p:sp>
        <p:nvSpPr>
          <p:cNvPr id="21" name="TextBox 20">
            <a:extLst>
              <a:ext uri="{FF2B5EF4-FFF2-40B4-BE49-F238E27FC236}">
                <a16:creationId xmlns:a16="http://schemas.microsoft.com/office/drawing/2014/main" id="{14C0834E-22EC-444D-B848-9048BD7783CB}"/>
              </a:ext>
            </a:extLst>
          </p:cNvPr>
          <p:cNvSpPr txBox="1"/>
          <p:nvPr/>
        </p:nvSpPr>
        <p:spPr>
          <a:xfrm>
            <a:off x="2291700" y="1561464"/>
            <a:ext cx="4658135" cy="461665"/>
          </a:xfrm>
          <a:prstGeom prst="rect">
            <a:avLst/>
          </a:prstGeom>
          <a:noFill/>
        </p:spPr>
        <p:txBody>
          <a:bodyPr wrap="none" rtlCol="0">
            <a:spAutoFit/>
          </a:bodyPr>
          <a:lstStyle/>
          <a:p>
            <a:r>
              <a:rPr lang="en-US" dirty="0"/>
              <a:t>Electron ring (115 m circumference)</a:t>
            </a:r>
          </a:p>
        </p:txBody>
      </p:sp>
    </p:spTree>
    <p:extLst>
      <p:ext uri="{BB962C8B-B14F-4D97-AF65-F5344CB8AC3E}">
        <p14:creationId xmlns:p14="http://schemas.microsoft.com/office/powerpoint/2010/main" val="300172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25BA-2EE5-4FDF-933E-0D9B8AC25FD7}"/>
              </a:ext>
            </a:extLst>
          </p:cNvPr>
          <p:cNvSpPr>
            <a:spLocks noGrp="1"/>
          </p:cNvSpPr>
          <p:nvPr>
            <p:ph type="title"/>
          </p:nvPr>
        </p:nvSpPr>
        <p:spPr/>
        <p:txBody>
          <a:bodyPr/>
          <a:lstStyle/>
          <a:p>
            <a:r>
              <a:rPr lang="en-US" dirty="0"/>
              <a:t>Summary (my wish list)</a:t>
            </a:r>
          </a:p>
        </p:txBody>
      </p:sp>
      <p:sp>
        <p:nvSpPr>
          <p:cNvPr id="3" name="Content Placeholder 2">
            <a:extLst>
              <a:ext uri="{FF2B5EF4-FFF2-40B4-BE49-F238E27FC236}">
                <a16:creationId xmlns:a16="http://schemas.microsoft.com/office/drawing/2014/main" id="{6C26B87E-AF09-422F-9B5A-DABCE57371D9}"/>
              </a:ext>
            </a:extLst>
          </p:cNvPr>
          <p:cNvSpPr>
            <a:spLocks noGrp="1"/>
          </p:cNvSpPr>
          <p:nvPr>
            <p:ph idx="1"/>
          </p:nvPr>
        </p:nvSpPr>
        <p:spPr/>
        <p:txBody>
          <a:bodyPr/>
          <a:lstStyle/>
          <a:p>
            <a:r>
              <a:rPr lang="en-US" dirty="0"/>
              <a:t>Better understand stochastic cooling bandwidth vs gain trade-offs</a:t>
            </a:r>
          </a:p>
          <a:p>
            <a:r>
              <a:rPr lang="en-US" dirty="0"/>
              <a:t>Better understand common parameters in electron beam generation and optics. Are there synergies?</a:t>
            </a:r>
          </a:p>
          <a:p>
            <a:r>
              <a:rPr lang="en-US" dirty="0"/>
              <a:t>Better understand cooling vs proton energy trade-offs</a:t>
            </a:r>
          </a:p>
          <a:p>
            <a:r>
              <a:rPr lang="en-US" dirty="0"/>
              <a:t>Perhaps we can all benefit from a beam cooling and IBS school (USPAS-style).</a:t>
            </a:r>
          </a:p>
        </p:txBody>
      </p:sp>
      <p:sp>
        <p:nvSpPr>
          <p:cNvPr id="4" name="Date Placeholder 3">
            <a:extLst>
              <a:ext uri="{FF2B5EF4-FFF2-40B4-BE49-F238E27FC236}">
                <a16:creationId xmlns:a16="http://schemas.microsoft.com/office/drawing/2014/main" id="{1EDF617C-94FD-444C-86D4-E4088820AFCB}"/>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A135650D-D561-410E-90DF-ADFD03860197}"/>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19256833-F81D-414E-88FC-6AEC4F34044A}"/>
              </a:ext>
            </a:extLst>
          </p:cNvPr>
          <p:cNvSpPr>
            <a:spLocks noGrp="1"/>
          </p:cNvSpPr>
          <p:nvPr>
            <p:ph type="sldNum" sz="quarter" idx="12"/>
          </p:nvPr>
        </p:nvSpPr>
        <p:spPr/>
        <p:txBody>
          <a:bodyPr/>
          <a:lstStyle/>
          <a:p>
            <a:fld id="{52E9C158-AEF1-41A2-A6CE-6F0BAB305EFD}" type="slidenum">
              <a:rPr lang="en-US" altLang="en-US" smtClean="0"/>
              <a:pPr/>
              <a:t>19</a:t>
            </a:fld>
            <a:endParaRPr lang="en-US" altLang="en-US"/>
          </a:p>
        </p:txBody>
      </p:sp>
    </p:spTree>
    <p:extLst>
      <p:ext uri="{BB962C8B-B14F-4D97-AF65-F5344CB8AC3E}">
        <p14:creationId xmlns:p14="http://schemas.microsoft.com/office/powerpoint/2010/main" val="13577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Introduction</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F9F573D-DD4A-4FF0-AC39-745BAA84DD63}" type="datetime1">
              <a:rPr lang="en-US" altLang="en-US" sz="1200" smtClean="0">
                <a:solidFill>
                  <a:srgbClr val="004C97"/>
                </a:solidFill>
                <a:latin typeface="Helvetica" panose="020B0604020202020204" pitchFamily="34" charset="0"/>
              </a:rPr>
              <a:t>10/30/2018</a:t>
            </a:fld>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ea typeface="MS PGothic" panose="020B0600070205080204" pitchFamily="34" charset="-128"/>
              </a:rPr>
              <a:t>Sergei Nagaitsev | Beam Cooling Summary</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pic>
        <p:nvPicPr>
          <p:cNvPr id="5" name="Picture 4">
            <a:extLst>
              <a:ext uri="{FF2B5EF4-FFF2-40B4-BE49-F238E27FC236}">
                <a16:creationId xmlns:a16="http://schemas.microsoft.com/office/drawing/2014/main" id="{3A5DF240-10F0-4983-B166-773F812C7AF3}"/>
              </a:ext>
            </a:extLst>
          </p:cNvPr>
          <p:cNvPicPr>
            <a:picLocks noChangeAspect="1"/>
          </p:cNvPicPr>
          <p:nvPr/>
        </p:nvPicPr>
        <p:blipFill>
          <a:blip r:embed="rId2"/>
          <a:stretch>
            <a:fillRect/>
          </a:stretch>
        </p:blipFill>
        <p:spPr>
          <a:xfrm>
            <a:off x="676275" y="854901"/>
            <a:ext cx="7083669" cy="51481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BA1C-4390-46CC-B6E9-9AAD5235DDE1}"/>
              </a:ext>
            </a:extLst>
          </p:cNvPr>
          <p:cNvSpPr>
            <a:spLocks noGrp="1"/>
          </p:cNvSpPr>
          <p:nvPr>
            <p:ph type="title"/>
          </p:nvPr>
        </p:nvSpPr>
        <p:spPr/>
        <p:txBody>
          <a:bodyPr/>
          <a:lstStyle/>
          <a:p>
            <a:r>
              <a:rPr lang="en-US" dirty="0"/>
              <a:t>Need for cooling (F. </a:t>
            </a:r>
            <a:r>
              <a:rPr lang="en-US" dirty="0" err="1"/>
              <a:t>Willeke</a:t>
            </a:r>
            <a:r>
              <a:rPr lang="en-US" dirty="0"/>
              <a:t>)</a:t>
            </a:r>
          </a:p>
        </p:txBody>
      </p:sp>
      <p:pic>
        <p:nvPicPr>
          <p:cNvPr id="10" name="Content Placeholder 9">
            <a:extLst>
              <a:ext uri="{FF2B5EF4-FFF2-40B4-BE49-F238E27FC236}">
                <a16:creationId xmlns:a16="http://schemas.microsoft.com/office/drawing/2014/main" id="{087BEBE4-020C-4534-BB55-A5D7BE009DE7}"/>
              </a:ext>
            </a:extLst>
          </p:cNvPr>
          <p:cNvPicPr>
            <a:picLocks noGrp="1" noChangeAspect="1"/>
          </p:cNvPicPr>
          <p:nvPr>
            <p:ph idx="1"/>
          </p:nvPr>
        </p:nvPicPr>
        <p:blipFill>
          <a:blip r:embed="rId2"/>
          <a:stretch>
            <a:fillRect/>
          </a:stretch>
        </p:blipFill>
        <p:spPr>
          <a:xfrm>
            <a:off x="928616" y="1367990"/>
            <a:ext cx="7054799" cy="4942636"/>
          </a:xfrm>
        </p:spPr>
      </p:pic>
      <p:sp>
        <p:nvSpPr>
          <p:cNvPr id="4" name="Date Placeholder 3">
            <a:extLst>
              <a:ext uri="{FF2B5EF4-FFF2-40B4-BE49-F238E27FC236}">
                <a16:creationId xmlns:a16="http://schemas.microsoft.com/office/drawing/2014/main" id="{0C31E420-1EFE-42A2-8FD1-E02ED53D5602}"/>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8ECDF5C6-2617-45C1-9C7E-1A9754CF9065}"/>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85E061F4-6009-4CD8-AF22-D285C9D65CD8}"/>
              </a:ext>
            </a:extLst>
          </p:cNvPr>
          <p:cNvSpPr>
            <a:spLocks noGrp="1"/>
          </p:cNvSpPr>
          <p:nvPr>
            <p:ph type="sldNum" sz="quarter" idx="12"/>
          </p:nvPr>
        </p:nvSpPr>
        <p:spPr/>
        <p:txBody>
          <a:bodyPr/>
          <a:lstStyle/>
          <a:p>
            <a:fld id="{52E9C158-AEF1-41A2-A6CE-6F0BAB305EFD}" type="slidenum">
              <a:rPr lang="en-US" altLang="en-US" smtClean="0"/>
              <a:pPr/>
              <a:t>3</a:t>
            </a:fld>
            <a:endParaRPr lang="en-US" altLang="en-US"/>
          </a:p>
        </p:txBody>
      </p:sp>
      <p:sp>
        <p:nvSpPr>
          <p:cNvPr id="11" name="TextBox 10">
            <a:extLst>
              <a:ext uri="{FF2B5EF4-FFF2-40B4-BE49-F238E27FC236}">
                <a16:creationId xmlns:a16="http://schemas.microsoft.com/office/drawing/2014/main" id="{9F5BECD9-61B7-45F5-A36D-4C4AD436A127}"/>
              </a:ext>
            </a:extLst>
          </p:cNvPr>
          <p:cNvSpPr txBox="1"/>
          <p:nvPr/>
        </p:nvSpPr>
        <p:spPr>
          <a:xfrm>
            <a:off x="1129922" y="906325"/>
            <a:ext cx="5214056" cy="461665"/>
          </a:xfrm>
          <a:prstGeom prst="rect">
            <a:avLst/>
          </a:prstGeom>
          <a:noFill/>
        </p:spPr>
        <p:txBody>
          <a:bodyPr wrap="none" rtlCol="0">
            <a:spAutoFit/>
          </a:bodyPr>
          <a:lstStyle/>
          <a:p>
            <a:r>
              <a:rPr lang="en-US" dirty="0"/>
              <a:t>An example parameter set for the </a:t>
            </a:r>
            <a:r>
              <a:rPr lang="en-US" dirty="0" err="1"/>
              <a:t>eRHIC</a:t>
            </a:r>
            <a:endParaRPr lang="en-US" dirty="0"/>
          </a:p>
        </p:txBody>
      </p:sp>
    </p:spTree>
    <p:extLst>
      <p:ext uri="{BB962C8B-B14F-4D97-AF65-F5344CB8AC3E}">
        <p14:creationId xmlns:p14="http://schemas.microsoft.com/office/powerpoint/2010/main" val="112818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85B5-072B-4D5F-AD27-F89DD564AF1F}"/>
              </a:ext>
            </a:extLst>
          </p:cNvPr>
          <p:cNvSpPr>
            <a:spLocks noGrp="1"/>
          </p:cNvSpPr>
          <p:nvPr>
            <p:ph type="title"/>
          </p:nvPr>
        </p:nvSpPr>
        <p:spPr/>
        <p:txBody>
          <a:bodyPr/>
          <a:lstStyle/>
          <a:p>
            <a:r>
              <a:rPr lang="en-US" dirty="0"/>
              <a:t>Personal observations</a:t>
            </a:r>
          </a:p>
        </p:txBody>
      </p:sp>
      <p:sp>
        <p:nvSpPr>
          <p:cNvPr id="3" name="Content Placeholder 2">
            <a:extLst>
              <a:ext uri="{FF2B5EF4-FFF2-40B4-BE49-F238E27FC236}">
                <a16:creationId xmlns:a16="http://schemas.microsoft.com/office/drawing/2014/main" id="{5C844705-91DD-4420-A1DA-43BD8A8543FB}"/>
              </a:ext>
            </a:extLst>
          </p:cNvPr>
          <p:cNvSpPr>
            <a:spLocks noGrp="1"/>
          </p:cNvSpPr>
          <p:nvPr>
            <p:ph idx="1"/>
          </p:nvPr>
        </p:nvSpPr>
        <p:spPr>
          <a:xfrm>
            <a:off x="228600" y="935066"/>
            <a:ext cx="8672513" cy="4987867"/>
          </a:xfrm>
        </p:spPr>
        <p:txBody>
          <a:bodyPr/>
          <a:lstStyle/>
          <a:p>
            <a:r>
              <a:rPr lang="en-US" dirty="0"/>
              <a:t>The EIC cooling system is an interesting and challenging project in both accelerator science and technology</a:t>
            </a:r>
          </a:p>
          <a:p>
            <a:r>
              <a:rPr lang="en-US" dirty="0"/>
              <a:t>It is clear that conventional DC electron and microwave-range stochastic cooling are not applicable to the EIC (protons)</a:t>
            </a:r>
          </a:p>
          <a:p>
            <a:r>
              <a:rPr lang="en-US" dirty="0"/>
              <a:t>However, all concepts discussed at the meeting are some kind of a variation on either electron or stochastic cooling </a:t>
            </a:r>
          </a:p>
          <a:p>
            <a:r>
              <a:rPr lang="en-US" dirty="0"/>
              <a:t>It is interesting that (with exception of the OSC method) all proposed concepts rely on a high-quality high-current electron beam, advanced phase-space manipulations, precise understanding of linear and nonlinear optics</a:t>
            </a:r>
          </a:p>
          <a:p>
            <a:r>
              <a:rPr lang="en-US" dirty="0"/>
              <a:t>I am very impressed by the advances in experimental hardware procurement, installation and experimental tests.</a:t>
            </a:r>
          </a:p>
          <a:p>
            <a:pPr lvl="1"/>
            <a:r>
              <a:rPr lang="en-US" dirty="0"/>
              <a:t>We are learning a lot from on-going experiments (CEC, </a:t>
            </a:r>
            <a:r>
              <a:rPr lang="en-US" dirty="0" err="1"/>
              <a:t>LEReC</a:t>
            </a:r>
            <a:r>
              <a:rPr lang="en-US" dirty="0"/>
              <a:t> and </a:t>
            </a:r>
            <a:r>
              <a:rPr lang="en-US" dirty="0" err="1"/>
              <a:t>JLab</a:t>
            </a:r>
            <a:r>
              <a:rPr lang="en-US" dirty="0"/>
              <a:t>-IMP experiments)</a:t>
            </a:r>
          </a:p>
        </p:txBody>
      </p:sp>
      <p:sp>
        <p:nvSpPr>
          <p:cNvPr id="4" name="Date Placeholder 3">
            <a:extLst>
              <a:ext uri="{FF2B5EF4-FFF2-40B4-BE49-F238E27FC236}">
                <a16:creationId xmlns:a16="http://schemas.microsoft.com/office/drawing/2014/main" id="{C6B062DF-7A89-42B1-AB3F-0C937A886ECF}"/>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4BAE5F1B-C01A-482A-ADCB-FB5FEEEAC04A}"/>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9DB1F4FA-855F-454A-AEAB-AB9AB1B723FB}"/>
              </a:ext>
            </a:extLst>
          </p:cNvPr>
          <p:cNvSpPr>
            <a:spLocks noGrp="1"/>
          </p:cNvSpPr>
          <p:nvPr>
            <p:ph type="sldNum" sz="quarter" idx="12"/>
          </p:nvPr>
        </p:nvSpPr>
        <p:spPr/>
        <p:txBody>
          <a:bodyPr/>
          <a:lstStyle/>
          <a:p>
            <a:fld id="{52E9C158-AEF1-41A2-A6CE-6F0BAB305EFD}" type="slidenum">
              <a:rPr lang="en-US" altLang="en-US" smtClean="0"/>
              <a:pPr/>
              <a:t>4</a:t>
            </a:fld>
            <a:endParaRPr lang="en-US" altLang="en-US"/>
          </a:p>
        </p:txBody>
      </p:sp>
    </p:spTree>
    <p:extLst>
      <p:ext uri="{BB962C8B-B14F-4D97-AF65-F5344CB8AC3E}">
        <p14:creationId xmlns:p14="http://schemas.microsoft.com/office/powerpoint/2010/main" val="109328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A493-F349-4773-A971-EC11B0F31523}"/>
              </a:ext>
            </a:extLst>
          </p:cNvPr>
          <p:cNvSpPr>
            <a:spLocks noGrp="1"/>
          </p:cNvSpPr>
          <p:nvPr>
            <p:ph type="title"/>
          </p:nvPr>
        </p:nvSpPr>
        <p:spPr/>
        <p:txBody>
          <a:bodyPr/>
          <a:lstStyle/>
          <a:p>
            <a:r>
              <a:rPr lang="en-US" dirty="0"/>
              <a:t>Main accelerator physics challenges</a:t>
            </a:r>
          </a:p>
        </p:txBody>
      </p:sp>
      <p:sp>
        <p:nvSpPr>
          <p:cNvPr id="3" name="Content Placeholder 2">
            <a:extLst>
              <a:ext uri="{FF2B5EF4-FFF2-40B4-BE49-F238E27FC236}">
                <a16:creationId xmlns:a16="http://schemas.microsoft.com/office/drawing/2014/main" id="{7DBC42D1-34FC-49FA-9975-23F4DD40D4A4}"/>
              </a:ext>
            </a:extLst>
          </p:cNvPr>
          <p:cNvSpPr>
            <a:spLocks noGrp="1"/>
          </p:cNvSpPr>
          <p:nvPr>
            <p:ph idx="1"/>
          </p:nvPr>
        </p:nvSpPr>
        <p:spPr/>
        <p:txBody>
          <a:bodyPr/>
          <a:lstStyle/>
          <a:p>
            <a:r>
              <a:rPr lang="en-US" dirty="0"/>
              <a:t>Obtaining and maintaining a high-quality high-current electron beam.</a:t>
            </a:r>
          </a:p>
          <a:p>
            <a:r>
              <a:rPr lang="en-US" dirty="0"/>
              <a:t>Advanced optics concepts (e.g. phase-space manipulations, precise R56 control)</a:t>
            </a:r>
          </a:p>
          <a:p>
            <a:r>
              <a:rPr lang="en-US" dirty="0"/>
              <a:t>In stochastic cooling methods, it is becoming clear that the nature is offering us a very large bandwidth media in plasma oscillations (in e-beam).  The challenge is going to be in how to preserve this large bandwidth with a high gain amplification.</a:t>
            </a:r>
          </a:p>
          <a:p>
            <a:r>
              <a:rPr lang="en-US" dirty="0"/>
              <a:t>The optical stochastic method is a potentially interesting option for higher proton energies</a:t>
            </a:r>
          </a:p>
          <a:p>
            <a:pPr lvl="1"/>
            <a:r>
              <a:rPr lang="en-US" dirty="0"/>
              <a:t>Optical amplifier remains challenging  </a:t>
            </a:r>
          </a:p>
          <a:p>
            <a:endParaRPr lang="en-US" dirty="0"/>
          </a:p>
        </p:txBody>
      </p:sp>
      <p:sp>
        <p:nvSpPr>
          <p:cNvPr id="4" name="Date Placeholder 3">
            <a:extLst>
              <a:ext uri="{FF2B5EF4-FFF2-40B4-BE49-F238E27FC236}">
                <a16:creationId xmlns:a16="http://schemas.microsoft.com/office/drawing/2014/main" id="{59548F03-4835-464A-9B27-15EAF9F0EFC5}"/>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9A6D8C3E-2B53-4270-8594-720165CE7BDB}"/>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2BAC76AD-F9F3-4992-8F63-2B67C9BA0BDD}"/>
              </a:ext>
            </a:extLst>
          </p:cNvPr>
          <p:cNvSpPr>
            <a:spLocks noGrp="1"/>
          </p:cNvSpPr>
          <p:nvPr>
            <p:ph type="sldNum" sz="quarter" idx="12"/>
          </p:nvPr>
        </p:nvSpPr>
        <p:spPr/>
        <p:txBody>
          <a:bodyPr/>
          <a:lstStyle/>
          <a:p>
            <a:fld id="{52E9C158-AEF1-41A2-A6CE-6F0BAB305EFD}" type="slidenum">
              <a:rPr lang="en-US" altLang="en-US" smtClean="0"/>
              <a:pPr/>
              <a:t>5</a:t>
            </a:fld>
            <a:endParaRPr lang="en-US" altLang="en-US"/>
          </a:p>
        </p:txBody>
      </p:sp>
    </p:spTree>
    <p:extLst>
      <p:ext uri="{BB962C8B-B14F-4D97-AF65-F5344CB8AC3E}">
        <p14:creationId xmlns:p14="http://schemas.microsoft.com/office/powerpoint/2010/main" val="315308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221EE6-1B2E-40A6-811B-E130B6BBB451}"/>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67CA9E6F-8F40-4B37-BC56-8662FD0B9E33}"/>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C9F9BE14-623E-454B-B7E3-0BB1927C7AF3}"/>
              </a:ext>
            </a:extLst>
          </p:cNvPr>
          <p:cNvSpPr>
            <a:spLocks noGrp="1"/>
          </p:cNvSpPr>
          <p:nvPr>
            <p:ph type="sldNum" sz="quarter" idx="12"/>
          </p:nvPr>
        </p:nvSpPr>
        <p:spPr/>
        <p:txBody>
          <a:bodyPr/>
          <a:lstStyle/>
          <a:p>
            <a:fld id="{52E9C158-AEF1-41A2-A6CE-6F0BAB305EFD}" type="slidenum">
              <a:rPr lang="en-US" altLang="en-US" smtClean="0"/>
              <a:pPr/>
              <a:t>6</a:t>
            </a:fld>
            <a:endParaRPr lang="en-US" altLang="en-US"/>
          </a:p>
        </p:txBody>
      </p:sp>
      <p:sp>
        <p:nvSpPr>
          <p:cNvPr id="7" name="Title 1">
            <a:extLst>
              <a:ext uri="{FF2B5EF4-FFF2-40B4-BE49-F238E27FC236}">
                <a16:creationId xmlns:a16="http://schemas.microsoft.com/office/drawing/2014/main" id="{65180E23-2D80-EA4F-8B26-3C72EC741623}"/>
              </a:ext>
            </a:extLst>
          </p:cNvPr>
          <p:cNvSpPr>
            <a:spLocks noGrp="1"/>
          </p:cNvSpPr>
          <p:nvPr/>
        </p:nvSpPr>
        <p:spPr>
          <a:xfrm>
            <a:off x="402535" y="109775"/>
            <a:ext cx="8338930" cy="4284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2800" dirty="0">
                <a:solidFill>
                  <a:srgbClr val="FF0000"/>
                </a:solidFill>
                <a:latin typeface="Times New Roman" panose="02020603050405020304" pitchFamily="18" charset="0"/>
                <a:cs typeface="Times New Roman" panose="02020603050405020304" pitchFamily="18" charset="0"/>
              </a:rPr>
              <a:t>Coherent Electron Cooling Test and Future Plans</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EA07A6B3-E12E-454D-8BF7-E489A0DD5D53}"/>
              </a:ext>
            </a:extLst>
          </p:cNvPr>
          <p:cNvSpPr txBox="1">
            <a:spLocks/>
          </p:cNvSpPr>
          <p:nvPr/>
        </p:nvSpPr>
        <p:spPr>
          <a:xfrm>
            <a:off x="159996" y="434699"/>
            <a:ext cx="8824008" cy="2729756"/>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000" dirty="0">
                <a:solidFill>
                  <a:srgbClr val="000090"/>
                </a:solidFill>
                <a:latin typeface="Times New Roman" panose="02020603050405020304" pitchFamily="18" charset="0"/>
                <a:cs typeface="Times New Roman" panose="02020603050405020304" pitchFamily="18" charset="0"/>
              </a:rPr>
              <a:t>CeC RHIC Run 18 was both challenging and successful </a:t>
            </a:r>
          </a:p>
          <a:p>
            <a:pPr lvl="1" algn="l"/>
            <a:r>
              <a:rPr lang="en-US" sz="1800" dirty="0">
                <a:solidFill>
                  <a:schemeClr val="accent6">
                    <a:lumMod val="75000"/>
                  </a:schemeClr>
                </a:solidFill>
                <a:latin typeface="Times New Roman" panose="02020603050405020304" pitchFamily="18" charset="0"/>
                <a:cs typeface="Times New Roman" panose="02020603050405020304" pitchFamily="18" charset="0"/>
              </a:rPr>
              <a:t>build the state of the art accelerator and FEL system with all beam parameters necessary for the CeC experiment had been demonstrated</a:t>
            </a:r>
          </a:p>
          <a:p>
            <a:pPr lvl="1" algn="l"/>
            <a:r>
              <a:rPr lang="en-US" sz="1800" dirty="0">
                <a:solidFill>
                  <a:schemeClr val="accent6">
                    <a:lumMod val="75000"/>
                  </a:schemeClr>
                </a:solidFill>
                <a:latin typeface="Times New Roman" panose="02020603050405020304" pitchFamily="18" charset="0"/>
                <a:cs typeface="Times New Roman" panose="02020603050405020304" pitchFamily="18" charset="0"/>
              </a:rPr>
              <a:t>high gain FEL amplifier was commissioned</a:t>
            </a:r>
          </a:p>
          <a:p>
            <a:pPr lvl="1" algn="l"/>
            <a:r>
              <a:rPr lang="en-US" sz="1800" dirty="0">
                <a:solidFill>
                  <a:schemeClr val="accent6">
                    <a:lumMod val="75000"/>
                  </a:schemeClr>
                </a:solidFill>
                <a:latin typeface="Times New Roman" panose="02020603050405020304" pitchFamily="18" charset="0"/>
                <a:cs typeface="Times New Roman" panose="02020603050405020304" pitchFamily="18" charset="0"/>
              </a:rPr>
              <a:t>a new, previously unexplored, phenomenon was discovered</a:t>
            </a:r>
          </a:p>
          <a:p>
            <a:pPr algn="l"/>
            <a:r>
              <a:rPr lang="en-US" sz="2000" dirty="0">
                <a:solidFill>
                  <a:srgbClr val="000090"/>
                </a:solidFill>
                <a:latin typeface="Times New Roman" panose="02020603050405020304" pitchFamily="18" charset="0"/>
                <a:cs typeface="Times New Roman" panose="02020603050405020304" pitchFamily="18" charset="0"/>
              </a:rPr>
              <a:t>Plasma Cascade Amplifier based microbunching 3D </a:t>
            </a:r>
            <a:r>
              <a:rPr lang="en-US" sz="2000" dirty="0" err="1">
                <a:solidFill>
                  <a:srgbClr val="000090"/>
                </a:solidFill>
                <a:latin typeface="Times New Roman" panose="02020603050405020304" pitchFamily="18" charset="0"/>
                <a:cs typeface="Times New Roman" panose="02020603050405020304" pitchFamily="18" charset="0"/>
              </a:rPr>
              <a:t>CeC</a:t>
            </a:r>
            <a:r>
              <a:rPr lang="en-US" sz="2000" dirty="0">
                <a:solidFill>
                  <a:srgbClr val="000090"/>
                </a:solidFill>
                <a:latin typeface="Times New Roman" panose="02020603050405020304" pitchFamily="18" charset="0"/>
                <a:cs typeface="Times New Roman" panose="02020603050405020304" pitchFamily="18" charset="0"/>
              </a:rPr>
              <a:t> experimental test needs minimal investments and can be completed in four years</a:t>
            </a:r>
          </a:p>
          <a:p>
            <a:pPr algn="l"/>
            <a:r>
              <a:rPr lang="en-US" sz="2000" dirty="0">
                <a:solidFill>
                  <a:srgbClr val="000090"/>
                </a:solidFill>
                <a:latin typeface="Times New Roman" panose="02020603050405020304" pitchFamily="18" charset="0"/>
                <a:cs typeface="Times New Roman" panose="02020603050405020304" pitchFamily="18" charset="0"/>
              </a:rPr>
              <a:t>This low-cost CeC has cooling rates sufficient for proton beams both in eRHIC and JLEIC </a:t>
            </a:r>
          </a:p>
          <a:p>
            <a:pPr algn="l"/>
            <a:endParaRPr lang="en-US" sz="2000" dirty="0">
              <a:solidFill>
                <a:srgbClr val="000090"/>
              </a:solidFill>
              <a:latin typeface="Times New Roman" panose="02020603050405020304" pitchFamily="18" charset="0"/>
              <a:cs typeface="Times New Roman" panose="02020603050405020304" pitchFamily="18" charset="0"/>
            </a:endParaRPr>
          </a:p>
          <a:p>
            <a:pPr algn="l"/>
            <a:endParaRPr lang="en-US" sz="2000" dirty="0">
              <a:solidFill>
                <a:srgbClr val="000090"/>
              </a:solidFill>
              <a:latin typeface="Times New Roman" panose="02020603050405020304" pitchFamily="18" charset="0"/>
              <a:cs typeface="Times New Roman" panose="02020603050405020304" pitchFamily="18" charset="0"/>
            </a:endParaRPr>
          </a:p>
          <a:p>
            <a:pPr algn="l"/>
            <a:endParaRPr lang="en-US" sz="2000" dirty="0">
              <a:solidFill>
                <a:srgbClr val="00009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057ABAB-29A0-504A-969D-3570C0E1D8BF}"/>
              </a:ext>
            </a:extLst>
          </p:cNvPr>
          <p:cNvPicPr>
            <a:picLocks noChangeAspect="1"/>
          </p:cNvPicPr>
          <p:nvPr/>
        </p:nvPicPr>
        <p:blipFill>
          <a:blip r:embed="rId2"/>
          <a:stretch>
            <a:fillRect/>
          </a:stretch>
        </p:blipFill>
        <p:spPr>
          <a:xfrm>
            <a:off x="1594624" y="2992530"/>
            <a:ext cx="5954752" cy="3755695"/>
          </a:xfrm>
          <a:prstGeom prst="rect">
            <a:avLst/>
          </a:prstGeom>
        </p:spPr>
      </p:pic>
    </p:spTree>
    <p:extLst>
      <p:ext uri="{BB962C8B-B14F-4D97-AF65-F5344CB8AC3E}">
        <p14:creationId xmlns:p14="http://schemas.microsoft.com/office/powerpoint/2010/main" val="85291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56F190-C6FA-42E2-BE41-19151004FD00}"/>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6A989561-BE8E-4D2F-81BB-DCEF8F1B49A6}"/>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398CFE89-B640-4D06-8115-410CFD3E1996}"/>
              </a:ext>
            </a:extLst>
          </p:cNvPr>
          <p:cNvSpPr>
            <a:spLocks noGrp="1"/>
          </p:cNvSpPr>
          <p:nvPr>
            <p:ph type="sldNum" sz="quarter" idx="12"/>
          </p:nvPr>
        </p:nvSpPr>
        <p:spPr/>
        <p:txBody>
          <a:bodyPr/>
          <a:lstStyle/>
          <a:p>
            <a:fld id="{52E9C158-AEF1-41A2-A6CE-6F0BAB305EFD}" type="slidenum">
              <a:rPr lang="en-US" altLang="en-US" smtClean="0"/>
              <a:pPr/>
              <a:t>7</a:t>
            </a:fld>
            <a:endParaRPr lang="en-US" altLang="en-US"/>
          </a:p>
        </p:txBody>
      </p:sp>
      <p:pic>
        <p:nvPicPr>
          <p:cNvPr id="11" name="Picture 10">
            <a:extLst>
              <a:ext uri="{FF2B5EF4-FFF2-40B4-BE49-F238E27FC236}">
                <a16:creationId xmlns:a16="http://schemas.microsoft.com/office/drawing/2014/main" id="{3418CA99-55E7-4546-96CE-FD4C49F444C2}"/>
              </a:ext>
            </a:extLst>
          </p:cNvPr>
          <p:cNvPicPr>
            <a:picLocks noChangeAspect="1"/>
          </p:cNvPicPr>
          <p:nvPr/>
        </p:nvPicPr>
        <p:blipFill>
          <a:blip r:embed="rId2"/>
          <a:stretch>
            <a:fillRect/>
          </a:stretch>
        </p:blipFill>
        <p:spPr>
          <a:xfrm>
            <a:off x="557212" y="417635"/>
            <a:ext cx="7724775" cy="5600700"/>
          </a:xfrm>
          <a:prstGeom prst="rect">
            <a:avLst/>
          </a:prstGeom>
        </p:spPr>
      </p:pic>
    </p:spTree>
    <p:extLst>
      <p:ext uri="{BB962C8B-B14F-4D97-AF65-F5344CB8AC3E}">
        <p14:creationId xmlns:p14="http://schemas.microsoft.com/office/powerpoint/2010/main" val="11066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6CE90-6CD1-4827-A162-5868967532CD}"/>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9D161703-5A4C-425C-9400-4111E6F754DF}"/>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B6EBB8CD-835E-4BEF-982E-EDC2F4DB54D1}"/>
              </a:ext>
            </a:extLst>
          </p:cNvPr>
          <p:cNvSpPr>
            <a:spLocks noGrp="1"/>
          </p:cNvSpPr>
          <p:nvPr>
            <p:ph type="sldNum" sz="quarter" idx="12"/>
          </p:nvPr>
        </p:nvSpPr>
        <p:spPr/>
        <p:txBody>
          <a:bodyPr/>
          <a:lstStyle/>
          <a:p>
            <a:fld id="{52E9C158-AEF1-41A2-A6CE-6F0BAB305EFD}" type="slidenum">
              <a:rPr lang="en-US" altLang="en-US" smtClean="0"/>
              <a:pPr/>
              <a:t>8</a:t>
            </a:fld>
            <a:endParaRPr lang="en-US" altLang="en-US"/>
          </a:p>
        </p:txBody>
      </p:sp>
      <p:pic>
        <p:nvPicPr>
          <p:cNvPr id="7" name="Picture 6">
            <a:extLst>
              <a:ext uri="{FF2B5EF4-FFF2-40B4-BE49-F238E27FC236}">
                <a16:creationId xmlns:a16="http://schemas.microsoft.com/office/drawing/2014/main" id="{44080677-407B-4FB7-A94C-23ED851E7456}"/>
              </a:ext>
            </a:extLst>
          </p:cNvPr>
          <p:cNvPicPr>
            <a:picLocks noChangeAspect="1"/>
          </p:cNvPicPr>
          <p:nvPr/>
        </p:nvPicPr>
        <p:blipFill>
          <a:blip r:embed="rId2"/>
          <a:stretch>
            <a:fillRect/>
          </a:stretch>
        </p:blipFill>
        <p:spPr>
          <a:xfrm>
            <a:off x="719137" y="1281112"/>
            <a:ext cx="7705725" cy="4295775"/>
          </a:xfrm>
          <a:prstGeom prst="rect">
            <a:avLst/>
          </a:prstGeom>
        </p:spPr>
      </p:pic>
      <p:sp>
        <p:nvSpPr>
          <p:cNvPr id="9" name="TextBox 8">
            <a:extLst>
              <a:ext uri="{FF2B5EF4-FFF2-40B4-BE49-F238E27FC236}">
                <a16:creationId xmlns:a16="http://schemas.microsoft.com/office/drawing/2014/main" id="{AA2F2924-E150-4DAC-A4AC-1A30A5C313C7}"/>
              </a:ext>
            </a:extLst>
          </p:cNvPr>
          <p:cNvSpPr txBox="1"/>
          <p:nvPr/>
        </p:nvSpPr>
        <p:spPr>
          <a:xfrm>
            <a:off x="2590800" y="238090"/>
            <a:ext cx="2181303" cy="461665"/>
          </a:xfrm>
          <a:prstGeom prst="rect">
            <a:avLst/>
          </a:prstGeom>
          <a:noFill/>
        </p:spPr>
        <p:txBody>
          <a:bodyPr wrap="none" rtlCol="0">
            <a:spAutoFit/>
          </a:bodyPr>
          <a:lstStyle/>
          <a:p>
            <a:r>
              <a:rPr lang="en-US" dirty="0" err="1"/>
              <a:t>LEReC</a:t>
            </a:r>
            <a:r>
              <a:rPr lang="en-US" dirty="0"/>
              <a:t> summary</a:t>
            </a:r>
          </a:p>
        </p:txBody>
      </p:sp>
    </p:spTree>
    <p:extLst>
      <p:ext uri="{BB962C8B-B14F-4D97-AF65-F5344CB8AC3E}">
        <p14:creationId xmlns:p14="http://schemas.microsoft.com/office/powerpoint/2010/main" val="74925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F6CCD5-E054-4349-B340-6AB65F7101C7}"/>
              </a:ext>
            </a:extLst>
          </p:cNvPr>
          <p:cNvSpPr>
            <a:spLocks noGrp="1"/>
          </p:cNvSpPr>
          <p:nvPr>
            <p:ph type="dt" sz="half" idx="10"/>
          </p:nvPr>
        </p:nvSpPr>
        <p:spPr/>
        <p:txBody>
          <a:bodyPr/>
          <a:lstStyle/>
          <a:p>
            <a:fld id="{99FAA0FB-A36B-4F00-A806-C1F65C7127F4}" type="datetime1">
              <a:rPr lang="en-US" altLang="en-US" smtClean="0"/>
              <a:t>10/30/2018</a:t>
            </a:fld>
            <a:endParaRPr lang="en-US" altLang="en-US"/>
          </a:p>
        </p:txBody>
      </p:sp>
      <p:sp>
        <p:nvSpPr>
          <p:cNvPr id="5" name="Footer Placeholder 4">
            <a:extLst>
              <a:ext uri="{FF2B5EF4-FFF2-40B4-BE49-F238E27FC236}">
                <a16:creationId xmlns:a16="http://schemas.microsoft.com/office/drawing/2014/main" id="{E45766BA-D5E1-427E-B615-657EC52412BC}"/>
              </a:ext>
            </a:extLst>
          </p:cNvPr>
          <p:cNvSpPr>
            <a:spLocks noGrp="1"/>
          </p:cNvSpPr>
          <p:nvPr>
            <p:ph type="ftr" sz="quarter" idx="11"/>
          </p:nvPr>
        </p:nvSpPr>
        <p:spPr/>
        <p:txBody>
          <a:bodyPr/>
          <a:lstStyle/>
          <a:p>
            <a:pPr>
              <a:defRPr/>
            </a:pPr>
            <a:r>
              <a:rPr lang="en-US"/>
              <a:t>Sergei Nagaitsev | Beam Cooling Summary</a:t>
            </a:r>
            <a:endParaRPr lang="en-US" b="1"/>
          </a:p>
        </p:txBody>
      </p:sp>
      <p:sp>
        <p:nvSpPr>
          <p:cNvPr id="6" name="Slide Number Placeholder 5">
            <a:extLst>
              <a:ext uri="{FF2B5EF4-FFF2-40B4-BE49-F238E27FC236}">
                <a16:creationId xmlns:a16="http://schemas.microsoft.com/office/drawing/2014/main" id="{2ED8B823-77D7-47A4-9B30-55621D3401B3}"/>
              </a:ext>
            </a:extLst>
          </p:cNvPr>
          <p:cNvSpPr>
            <a:spLocks noGrp="1"/>
          </p:cNvSpPr>
          <p:nvPr>
            <p:ph type="sldNum" sz="quarter" idx="12"/>
          </p:nvPr>
        </p:nvSpPr>
        <p:spPr/>
        <p:txBody>
          <a:bodyPr/>
          <a:lstStyle/>
          <a:p>
            <a:fld id="{52E9C158-AEF1-41A2-A6CE-6F0BAB305EFD}" type="slidenum">
              <a:rPr lang="en-US" altLang="en-US" smtClean="0"/>
              <a:pPr/>
              <a:t>9</a:t>
            </a:fld>
            <a:endParaRPr lang="en-US" altLang="en-US"/>
          </a:p>
        </p:txBody>
      </p:sp>
      <p:pic>
        <p:nvPicPr>
          <p:cNvPr id="7" name="Picture 6">
            <a:extLst>
              <a:ext uri="{FF2B5EF4-FFF2-40B4-BE49-F238E27FC236}">
                <a16:creationId xmlns:a16="http://schemas.microsoft.com/office/drawing/2014/main" id="{56DABDEB-2628-430F-8E6E-0F32C26627F0}"/>
              </a:ext>
            </a:extLst>
          </p:cNvPr>
          <p:cNvPicPr>
            <a:picLocks noChangeAspect="1"/>
          </p:cNvPicPr>
          <p:nvPr/>
        </p:nvPicPr>
        <p:blipFill>
          <a:blip r:embed="rId2"/>
          <a:stretch>
            <a:fillRect/>
          </a:stretch>
        </p:blipFill>
        <p:spPr>
          <a:xfrm>
            <a:off x="0" y="882396"/>
            <a:ext cx="9144000" cy="5093208"/>
          </a:xfrm>
          <a:prstGeom prst="rect">
            <a:avLst/>
          </a:prstGeom>
        </p:spPr>
      </p:pic>
      <p:sp>
        <p:nvSpPr>
          <p:cNvPr id="8" name="TextBox 7">
            <a:extLst>
              <a:ext uri="{FF2B5EF4-FFF2-40B4-BE49-F238E27FC236}">
                <a16:creationId xmlns:a16="http://schemas.microsoft.com/office/drawing/2014/main" id="{2C4F25D6-1C16-4C38-A049-D989C52957B5}"/>
              </a:ext>
            </a:extLst>
          </p:cNvPr>
          <p:cNvSpPr txBox="1"/>
          <p:nvPr/>
        </p:nvSpPr>
        <p:spPr>
          <a:xfrm>
            <a:off x="1289538" y="375138"/>
            <a:ext cx="6406049" cy="461665"/>
          </a:xfrm>
          <a:prstGeom prst="rect">
            <a:avLst/>
          </a:prstGeom>
          <a:noFill/>
        </p:spPr>
        <p:txBody>
          <a:bodyPr wrap="none" rtlCol="0">
            <a:spAutoFit/>
          </a:bodyPr>
          <a:lstStyle/>
          <a:p>
            <a:r>
              <a:rPr lang="en-US" dirty="0" err="1"/>
              <a:t>JLab</a:t>
            </a:r>
            <a:r>
              <a:rPr lang="en-US" dirty="0"/>
              <a:t> - IMP collaboration on bunched beam cooling</a:t>
            </a:r>
          </a:p>
        </p:txBody>
      </p:sp>
    </p:spTree>
    <p:extLst>
      <p:ext uri="{BB962C8B-B14F-4D97-AF65-F5344CB8AC3E}">
        <p14:creationId xmlns:p14="http://schemas.microsoft.com/office/powerpoint/2010/main" val="2099763781"/>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73</TotalTime>
  <Words>1042</Words>
  <Application>Microsoft Office PowerPoint</Application>
  <PresentationFormat>On-screen Show (4:3)</PresentationFormat>
  <Paragraphs>132</Paragraphs>
  <Slides>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ＭＳ Ｐゴシック</vt:lpstr>
      <vt:lpstr>ＭＳ Ｐゴシック</vt:lpstr>
      <vt:lpstr>Arial</vt:lpstr>
      <vt:lpstr>Calibri</vt:lpstr>
      <vt:lpstr>Candara</vt:lpstr>
      <vt:lpstr>Courier New</vt:lpstr>
      <vt:lpstr>Geneva</vt:lpstr>
      <vt:lpstr>Helvetica</vt:lpstr>
      <vt:lpstr>Symbol</vt:lpstr>
      <vt:lpstr>Times New Roman</vt:lpstr>
      <vt:lpstr>FNAL_TemplateMac_060514</vt:lpstr>
      <vt:lpstr>Fermilab: Footer Only</vt:lpstr>
      <vt:lpstr>Summary of Beam Cooling Parallel Session</vt:lpstr>
      <vt:lpstr>Introduction</vt:lpstr>
      <vt:lpstr>Need for cooling (F. Willeke)</vt:lpstr>
      <vt:lpstr>Personal observations</vt:lpstr>
      <vt:lpstr>Main accelerator physics challenges</vt:lpstr>
      <vt:lpstr>PowerPoint Presentation</vt:lpstr>
      <vt:lpstr>PowerPoint Presentation</vt:lpstr>
      <vt:lpstr>PowerPoint Presentation</vt:lpstr>
      <vt:lpstr>PowerPoint Presentation</vt:lpstr>
      <vt:lpstr>PowerPoint Presentation</vt:lpstr>
      <vt:lpstr>JLEIC ERL Cooler</vt:lpstr>
      <vt:lpstr>JLEIC Electron Cooling simulations (He Zhang)</vt:lpstr>
      <vt:lpstr>PowerPoint Presentation</vt:lpstr>
      <vt:lpstr>PowerPoint Presentation</vt:lpstr>
      <vt:lpstr>PowerPoint Presentation</vt:lpstr>
      <vt:lpstr>PowerPoint Presentation</vt:lpstr>
      <vt:lpstr>OSC (V. Lebedev)</vt:lpstr>
      <vt:lpstr>Ring-based electron cooler (Fermilab)</vt:lpstr>
      <vt:lpstr>Summary (my wish list)</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Beam Cooling Parallel Session</dc:title>
  <dc:creator>Sergei Nagaitsev x4397 11291N</dc:creator>
  <cp:lastModifiedBy>Sergei Nagaitsev x4397 11291N</cp:lastModifiedBy>
  <cp:revision>11</cp:revision>
  <cp:lastPrinted>2014-01-20T19:40:21Z</cp:lastPrinted>
  <dcterms:created xsi:type="dcterms:W3CDTF">2018-10-30T23:07:53Z</dcterms:created>
  <dcterms:modified xsi:type="dcterms:W3CDTF">2018-10-31T04:32:49Z</dcterms:modified>
</cp:coreProperties>
</file>