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sldIdLst>
    <p:sldId id="256" r:id="rId2"/>
    <p:sldId id="257" r:id="rId3"/>
    <p:sldId id="290" r:id="rId4"/>
    <p:sldId id="294" r:id="rId5"/>
    <p:sldId id="291" r:id="rId6"/>
    <p:sldId id="292" r:id="rId7"/>
    <p:sldId id="293" r:id="rId8"/>
    <p:sldId id="295" r:id="rId9"/>
    <p:sldId id="296" r:id="rId10"/>
    <p:sldId id="297" r:id="rId11"/>
    <p:sldId id="298" r:id="rId12"/>
    <p:sldId id="299" r:id="rId13"/>
    <p:sldId id="300" r:id="rId14"/>
    <p:sldId id="301" r:id="rId15"/>
    <p:sldId id="302" r:id="rId16"/>
    <p:sldId id="303" r:id="rId17"/>
    <p:sldId id="304" r:id="rId18"/>
    <p:sldId id="305" r:id="rId19"/>
    <p:sldId id="306" r:id="rId20"/>
    <p:sldId id="307" r:id="rId21"/>
    <p:sldId id="308" r:id="rId22"/>
    <p:sldId id="309" r:id="rId23"/>
    <p:sldId id="310" r:id="rId24"/>
    <p:sldId id="311" r:id="rId25"/>
    <p:sldId id="312" r:id="rId26"/>
    <p:sldId id="313" r:id="rId27"/>
    <p:sldId id="314" r:id="rId28"/>
    <p:sldId id="315" r:id="rId29"/>
    <p:sldId id="316" r:id="rId30"/>
    <p:sldId id="27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14" y="192"/>
      </p:cViewPr>
      <p:guideLst>
        <p:guide orient="horz" pos="2160"/>
        <p:guide pos="3840"/>
      </p:guideLst>
    </p:cSldViewPr>
  </p:slideViewPr>
  <p:notesTextViewPr>
    <p:cViewPr>
      <p:scale>
        <a:sx n="1" d="1"/>
        <a:sy n="1" d="1"/>
      </p:scale>
      <p:origin x="0" y="0"/>
    </p:cViewPr>
  </p:notesTextViewPr>
  <p:sorterViewPr>
    <p:cViewPr>
      <p:scale>
        <a:sx n="100" d="100"/>
        <a:sy n="100" d="100"/>
      </p:scale>
      <p:origin x="0" y="31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CE9D95-0B99-4C02-AA8C-7FB09339C834}" type="datetimeFigureOut">
              <a:rPr lang="en-US" smtClean="0"/>
              <a:t>10/25/2018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38E5E7-D5AC-4817-88B7-B39BCFCE2503}" type="slidenum">
              <a:rPr lang="en-US" smtClean="0"/>
              <a:t>‹#›</a:t>
            </a:fld>
            <a:endParaRPr lang="en-US"/>
          </a:p>
        </p:txBody>
      </p:sp>
    </p:spTree>
    <p:extLst>
      <p:ext uri="{BB962C8B-B14F-4D97-AF65-F5344CB8AC3E}">
        <p14:creationId xmlns:p14="http://schemas.microsoft.com/office/powerpoint/2010/main" val="4011238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solidFill>
                  <a:srgbClr val="0070C0"/>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b="1">
                <a:solidFill>
                  <a:srgbClr val="00B05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r>
              <a:rPr lang="en-US"/>
              <a:t>10/31/18</a:t>
            </a:r>
            <a:endParaRPr lang="en-US" dirty="0"/>
          </a:p>
        </p:txBody>
      </p:sp>
      <p:sp>
        <p:nvSpPr>
          <p:cNvPr id="5" name="Footer Placeholder 4"/>
          <p:cNvSpPr>
            <a:spLocks noGrp="1"/>
          </p:cNvSpPr>
          <p:nvPr>
            <p:ph type="ftr" sz="quarter" idx="11"/>
          </p:nvPr>
        </p:nvSpPr>
        <p:spPr/>
        <p:txBody>
          <a:bodyPr/>
          <a:lstStyle>
            <a:lvl1pPr>
              <a:defRPr/>
            </a:lvl1pPr>
          </a:lstStyle>
          <a:p>
            <a:r>
              <a:rPr lang="en-US"/>
              <a:t>IR/MDI Summary for EIC</a:t>
            </a:r>
            <a:endParaRPr lang="en-US" dirty="0"/>
          </a:p>
        </p:txBody>
      </p:sp>
      <p:sp>
        <p:nvSpPr>
          <p:cNvPr id="6" name="Slide Number Placeholder 5"/>
          <p:cNvSpPr>
            <a:spLocks noGrp="1"/>
          </p:cNvSpPr>
          <p:nvPr>
            <p:ph type="sldNum" sz="quarter" idx="12"/>
          </p:nvPr>
        </p:nvSpPr>
        <p:spPr/>
        <p:txBody>
          <a:bodyPr/>
          <a:lstStyle/>
          <a:p>
            <a:fld id="{C2D2130F-F878-4CD5-B02F-9208CEE6E364}" type="slidenum">
              <a:rPr lang="en-US" smtClean="0"/>
              <a:t>‹#›</a:t>
            </a:fld>
            <a:endParaRPr lang="en-US"/>
          </a:p>
        </p:txBody>
      </p:sp>
    </p:spTree>
    <p:extLst>
      <p:ext uri="{BB962C8B-B14F-4D97-AF65-F5344CB8AC3E}">
        <p14:creationId xmlns:p14="http://schemas.microsoft.com/office/powerpoint/2010/main" val="739498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10/31/18</a:t>
            </a:r>
          </a:p>
        </p:txBody>
      </p:sp>
      <p:sp>
        <p:nvSpPr>
          <p:cNvPr id="5" name="Footer Placeholder 4"/>
          <p:cNvSpPr>
            <a:spLocks noGrp="1"/>
          </p:cNvSpPr>
          <p:nvPr>
            <p:ph type="ftr" sz="quarter" idx="11"/>
          </p:nvPr>
        </p:nvSpPr>
        <p:spPr/>
        <p:txBody>
          <a:bodyPr/>
          <a:lstStyle/>
          <a:p>
            <a:r>
              <a:rPr lang="en-US"/>
              <a:t>IR/MDI Summary for EIC</a:t>
            </a:r>
          </a:p>
        </p:txBody>
      </p:sp>
      <p:sp>
        <p:nvSpPr>
          <p:cNvPr id="6" name="Slide Number Placeholder 5"/>
          <p:cNvSpPr>
            <a:spLocks noGrp="1"/>
          </p:cNvSpPr>
          <p:nvPr>
            <p:ph type="sldNum" sz="quarter" idx="12"/>
          </p:nvPr>
        </p:nvSpPr>
        <p:spPr/>
        <p:txBody>
          <a:bodyPr/>
          <a:lstStyle/>
          <a:p>
            <a:fld id="{C2D2130F-F878-4CD5-B02F-9208CEE6E364}" type="slidenum">
              <a:rPr lang="en-US" smtClean="0"/>
              <a:t>‹#›</a:t>
            </a:fld>
            <a:endParaRPr lang="en-US"/>
          </a:p>
        </p:txBody>
      </p:sp>
    </p:spTree>
    <p:extLst>
      <p:ext uri="{BB962C8B-B14F-4D97-AF65-F5344CB8AC3E}">
        <p14:creationId xmlns:p14="http://schemas.microsoft.com/office/powerpoint/2010/main" val="771703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10/31/18</a:t>
            </a:r>
          </a:p>
        </p:txBody>
      </p:sp>
      <p:sp>
        <p:nvSpPr>
          <p:cNvPr id="5" name="Footer Placeholder 4"/>
          <p:cNvSpPr>
            <a:spLocks noGrp="1"/>
          </p:cNvSpPr>
          <p:nvPr>
            <p:ph type="ftr" sz="quarter" idx="11"/>
          </p:nvPr>
        </p:nvSpPr>
        <p:spPr/>
        <p:txBody>
          <a:bodyPr/>
          <a:lstStyle/>
          <a:p>
            <a:r>
              <a:rPr lang="en-US"/>
              <a:t>IR/MDI Summary for EIC</a:t>
            </a:r>
          </a:p>
        </p:txBody>
      </p:sp>
      <p:sp>
        <p:nvSpPr>
          <p:cNvPr id="6" name="Slide Number Placeholder 5"/>
          <p:cNvSpPr>
            <a:spLocks noGrp="1"/>
          </p:cNvSpPr>
          <p:nvPr>
            <p:ph type="sldNum" sz="quarter" idx="12"/>
          </p:nvPr>
        </p:nvSpPr>
        <p:spPr/>
        <p:txBody>
          <a:bodyPr/>
          <a:lstStyle/>
          <a:p>
            <a:fld id="{C2D2130F-F878-4CD5-B02F-9208CEE6E364}" type="slidenum">
              <a:rPr lang="en-US" smtClean="0"/>
              <a:t>‹#›</a:t>
            </a:fld>
            <a:endParaRPr lang="en-US"/>
          </a:p>
        </p:txBody>
      </p:sp>
    </p:spTree>
    <p:extLst>
      <p:ext uri="{BB962C8B-B14F-4D97-AF65-F5344CB8AC3E}">
        <p14:creationId xmlns:p14="http://schemas.microsoft.com/office/powerpoint/2010/main" val="2792389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B050"/>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b="1">
                <a:solidFill>
                  <a:srgbClr val="0070C0"/>
                </a:solidFill>
              </a:defRPr>
            </a:lvl1pPr>
            <a:lvl2pPr>
              <a:defRPr b="1">
                <a:solidFill>
                  <a:srgbClr val="00B0F0"/>
                </a:solidFill>
              </a:defRPr>
            </a:lvl2pPr>
            <a:lvl3pPr>
              <a:defRPr b="1">
                <a:solidFill>
                  <a:srgbClr val="002060"/>
                </a:solidFill>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10/31/18</a:t>
            </a:r>
            <a:endParaRPr lang="en-US" dirty="0"/>
          </a:p>
        </p:txBody>
      </p:sp>
      <p:sp>
        <p:nvSpPr>
          <p:cNvPr id="5" name="Footer Placeholder 4"/>
          <p:cNvSpPr>
            <a:spLocks noGrp="1"/>
          </p:cNvSpPr>
          <p:nvPr>
            <p:ph type="ftr" sz="quarter" idx="11"/>
          </p:nvPr>
        </p:nvSpPr>
        <p:spPr/>
        <p:txBody>
          <a:bodyPr/>
          <a:lstStyle/>
          <a:p>
            <a:r>
              <a:rPr lang="en-US" dirty="0"/>
              <a:t>IR/MDI Summary for EIC</a:t>
            </a:r>
          </a:p>
        </p:txBody>
      </p:sp>
      <p:sp>
        <p:nvSpPr>
          <p:cNvPr id="6" name="Slide Number Placeholder 5"/>
          <p:cNvSpPr>
            <a:spLocks noGrp="1"/>
          </p:cNvSpPr>
          <p:nvPr>
            <p:ph type="sldNum" sz="quarter" idx="12"/>
          </p:nvPr>
        </p:nvSpPr>
        <p:spPr/>
        <p:txBody>
          <a:bodyPr/>
          <a:lstStyle/>
          <a:p>
            <a:fld id="{C2D2130F-F878-4CD5-B02F-9208CEE6E364}" type="slidenum">
              <a:rPr lang="en-US" smtClean="0"/>
              <a:t>‹#›</a:t>
            </a:fld>
            <a:endParaRPr lang="en-US"/>
          </a:p>
        </p:txBody>
      </p:sp>
    </p:spTree>
    <p:extLst>
      <p:ext uri="{BB962C8B-B14F-4D97-AF65-F5344CB8AC3E}">
        <p14:creationId xmlns:p14="http://schemas.microsoft.com/office/powerpoint/2010/main" val="2302047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10/31/18</a:t>
            </a:r>
          </a:p>
        </p:txBody>
      </p:sp>
      <p:sp>
        <p:nvSpPr>
          <p:cNvPr id="5" name="Footer Placeholder 4"/>
          <p:cNvSpPr>
            <a:spLocks noGrp="1"/>
          </p:cNvSpPr>
          <p:nvPr>
            <p:ph type="ftr" sz="quarter" idx="11"/>
          </p:nvPr>
        </p:nvSpPr>
        <p:spPr/>
        <p:txBody>
          <a:bodyPr/>
          <a:lstStyle/>
          <a:p>
            <a:r>
              <a:rPr lang="en-US"/>
              <a:t>IR/MDI Summary for EIC</a:t>
            </a:r>
          </a:p>
        </p:txBody>
      </p:sp>
      <p:sp>
        <p:nvSpPr>
          <p:cNvPr id="6" name="Slide Number Placeholder 5"/>
          <p:cNvSpPr>
            <a:spLocks noGrp="1"/>
          </p:cNvSpPr>
          <p:nvPr>
            <p:ph type="sldNum" sz="quarter" idx="12"/>
          </p:nvPr>
        </p:nvSpPr>
        <p:spPr/>
        <p:txBody>
          <a:bodyPr/>
          <a:lstStyle/>
          <a:p>
            <a:fld id="{C2D2130F-F878-4CD5-B02F-9208CEE6E364}" type="slidenum">
              <a:rPr lang="en-US" smtClean="0"/>
              <a:t>‹#›</a:t>
            </a:fld>
            <a:endParaRPr lang="en-US"/>
          </a:p>
        </p:txBody>
      </p:sp>
    </p:spTree>
    <p:extLst>
      <p:ext uri="{BB962C8B-B14F-4D97-AF65-F5344CB8AC3E}">
        <p14:creationId xmlns:p14="http://schemas.microsoft.com/office/powerpoint/2010/main" val="2265302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10/31/18</a:t>
            </a:r>
          </a:p>
        </p:txBody>
      </p:sp>
      <p:sp>
        <p:nvSpPr>
          <p:cNvPr id="6" name="Footer Placeholder 5"/>
          <p:cNvSpPr>
            <a:spLocks noGrp="1"/>
          </p:cNvSpPr>
          <p:nvPr>
            <p:ph type="ftr" sz="quarter" idx="11"/>
          </p:nvPr>
        </p:nvSpPr>
        <p:spPr/>
        <p:txBody>
          <a:bodyPr/>
          <a:lstStyle/>
          <a:p>
            <a:r>
              <a:rPr lang="en-US"/>
              <a:t>IR/MDI Summary for EIC</a:t>
            </a:r>
          </a:p>
        </p:txBody>
      </p:sp>
      <p:sp>
        <p:nvSpPr>
          <p:cNvPr id="7" name="Slide Number Placeholder 6"/>
          <p:cNvSpPr>
            <a:spLocks noGrp="1"/>
          </p:cNvSpPr>
          <p:nvPr>
            <p:ph type="sldNum" sz="quarter" idx="12"/>
          </p:nvPr>
        </p:nvSpPr>
        <p:spPr/>
        <p:txBody>
          <a:bodyPr/>
          <a:lstStyle/>
          <a:p>
            <a:fld id="{C2D2130F-F878-4CD5-B02F-9208CEE6E364}" type="slidenum">
              <a:rPr lang="en-US" smtClean="0"/>
              <a:t>‹#›</a:t>
            </a:fld>
            <a:endParaRPr lang="en-US"/>
          </a:p>
        </p:txBody>
      </p:sp>
    </p:spTree>
    <p:extLst>
      <p:ext uri="{BB962C8B-B14F-4D97-AF65-F5344CB8AC3E}">
        <p14:creationId xmlns:p14="http://schemas.microsoft.com/office/powerpoint/2010/main" val="3062081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10/31/18</a:t>
            </a:r>
          </a:p>
        </p:txBody>
      </p:sp>
      <p:sp>
        <p:nvSpPr>
          <p:cNvPr id="8" name="Footer Placeholder 7"/>
          <p:cNvSpPr>
            <a:spLocks noGrp="1"/>
          </p:cNvSpPr>
          <p:nvPr>
            <p:ph type="ftr" sz="quarter" idx="11"/>
          </p:nvPr>
        </p:nvSpPr>
        <p:spPr/>
        <p:txBody>
          <a:bodyPr/>
          <a:lstStyle/>
          <a:p>
            <a:r>
              <a:rPr lang="en-US"/>
              <a:t>IR/MDI Summary for EIC</a:t>
            </a:r>
          </a:p>
        </p:txBody>
      </p:sp>
      <p:sp>
        <p:nvSpPr>
          <p:cNvPr id="9" name="Slide Number Placeholder 8"/>
          <p:cNvSpPr>
            <a:spLocks noGrp="1"/>
          </p:cNvSpPr>
          <p:nvPr>
            <p:ph type="sldNum" sz="quarter" idx="12"/>
          </p:nvPr>
        </p:nvSpPr>
        <p:spPr/>
        <p:txBody>
          <a:bodyPr/>
          <a:lstStyle/>
          <a:p>
            <a:fld id="{C2D2130F-F878-4CD5-B02F-9208CEE6E364}" type="slidenum">
              <a:rPr lang="en-US" smtClean="0"/>
              <a:t>‹#›</a:t>
            </a:fld>
            <a:endParaRPr lang="en-US"/>
          </a:p>
        </p:txBody>
      </p:sp>
    </p:spTree>
    <p:extLst>
      <p:ext uri="{BB962C8B-B14F-4D97-AF65-F5344CB8AC3E}">
        <p14:creationId xmlns:p14="http://schemas.microsoft.com/office/powerpoint/2010/main" val="671877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10/31/18</a:t>
            </a:r>
          </a:p>
        </p:txBody>
      </p:sp>
      <p:sp>
        <p:nvSpPr>
          <p:cNvPr id="4" name="Footer Placeholder 3"/>
          <p:cNvSpPr>
            <a:spLocks noGrp="1"/>
          </p:cNvSpPr>
          <p:nvPr>
            <p:ph type="ftr" sz="quarter" idx="11"/>
          </p:nvPr>
        </p:nvSpPr>
        <p:spPr/>
        <p:txBody>
          <a:bodyPr/>
          <a:lstStyle/>
          <a:p>
            <a:r>
              <a:rPr lang="en-US"/>
              <a:t>IR/MDI Summary for EIC</a:t>
            </a:r>
          </a:p>
        </p:txBody>
      </p:sp>
      <p:sp>
        <p:nvSpPr>
          <p:cNvPr id="5" name="Slide Number Placeholder 4"/>
          <p:cNvSpPr>
            <a:spLocks noGrp="1"/>
          </p:cNvSpPr>
          <p:nvPr>
            <p:ph type="sldNum" sz="quarter" idx="12"/>
          </p:nvPr>
        </p:nvSpPr>
        <p:spPr/>
        <p:txBody>
          <a:bodyPr/>
          <a:lstStyle/>
          <a:p>
            <a:fld id="{C2D2130F-F878-4CD5-B02F-9208CEE6E364}" type="slidenum">
              <a:rPr lang="en-US" smtClean="0"/>
              <a:t>‹#›</a:t>
            </a:fld>
            <a:endParaRPr lang="en-US"/>
          </a:p>
        </p:txBody>
      </p:sp>
    </p:spTree>
    <p:extLst>
      <p:ext uri="{BB962C8B-B14F-4D97-AF65-F5344CB8AC3E}">
        <p14:creationId xmlns:p14="http://schemas.microsoft.com/office/powerpoint/2010/main" val="3590614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10/31/18</a:t>
            </a:r>
          </a:p>
        </p:txBody>
      </p:sp>
      <p:sp>
        <p:nvSpPr>
          <p:cNvPr id="3" name="Footer Placeholder 2"/>
          <p:cNvSpPr>
            <a:spLocks noGrp="1"/>
          </p:cNvSpPr>
          <p:nvPr>
            <p:ph type="ftr" sz="quarter" idx="11"/>
          </p:nvPr>
        </p:nvSpPr>
        <p:spPr/>
        <p:txBody>
          <a:bodyPr/>
          <a:lstStyle/>
          <a:p>
            <a:r>
              <a:rPr lang="en-US"/>
              <a:t>IR/MDI Summary for EIC</a:t>
            </a:r>
          </a:p>
        </p:txBody>
      </p:sp>
      <p:sp>
        <p:nvSpPr>
          <p:cNvPr id="4" name="Slide Number Placeholder 3"/>
          <p:cNvSpPr>
            <a:spLocks noGrp="1"/>
          </p:cNvSpPr>
          <p:nvPr>
            <p:ph type="sldNum" sz="quarter" idx="12"/>
          </p:nvPr>
        </p:nvSpPr>
        <p:spPr/>
        <p:txBody>
          <a:bodyPr/>
          <a:lstStyle/>
          <a:p>
            <a:fld id="{C2D2130F-F878-4CD5-B02F-9208CEE6E364}" type="slidenum">
              <a:rPr lang="en-US" smtClean="0"/>
              <a:t>‹#›</a:t>
            </a:fld>
            <a:endParaRPr lang="en-US"/>
          </a:p>
        </p:txBody>
      </p:sp>
    </p:spTree>
    <p:extLst>
      <p:ext uri="{BB962C8B-B14F-4D97-AF65-F5344CB8AC3E}">
        <p14:creationId xmlns:p14="http://schemas.microsoft.com/office/powerpoint/2010/main" val="343832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10/31/18</a:t>
            </a:r>
          </a:p>
        </p:txBody>
      </p:sp>
      <p:sp>
        <p:nvSpPr>
          <p:cNvPr id="6" name="Footer Placeholder 5"/>
          <p:cNvSpPr>
            <a:spLocks noGrp="1"/>
          </p:cNvSpPr>
          <p:nvPr>
            <p:ph type="ftr" sz="quarter" idx="11"/>
          </p:nvPr>
        </p:nvSpPr>
        <p:spPr/>
        <p:txBody>
          <a:bodyPr/>
          <a:lstStyle/>
          <a:p>
            <a:r>
              <a:rPr lang="en-US"/>
              <a:t>IR/MDI Summary for EIC</a:t>
            </a:r>
          </a:p>
        </p:txBody>
      </p:sp>
      <p:sp>
        <p:nvSpPr>
          <p:cNvPr id="7" name="Slide Number Placeholder 6"/>
          <p:cNvSpPr>
            <a:spLocks noGrp="1"/>
          </p:cNvSpPr>
          <p:nvPr>
            <p:ph type="sldNum" sz="quarter" idx="12"/>
          </p:nvPr>
        </p:nvSpPr>
        <p:spPr/>
        <p:txBody>
          <a:bodyPr/>
          <a:lstStyle/>
          <a:p>
            <a:fld id="{C2D2130F-F878-4CD5-B02F-9208CEE6E364}" type="slidenum">
              <a:rPr lang="en-US" smtClean="0"/>
              <a:t>‹#›</a:t>
            </a:fld>
            <a:endParaRPr lang="en-US"/>
          </a:p>
        </p:txBody>
      </p:sp>
    </p:spTree>
    <p:extLst>
      <p:ext uri="{BB962C8B-B14F-4D97-AF65-F5344CB8AC3E}">
        <p14:creationId xmlns:p14="http://schemas.microsoft.com/office/powerpoint/2010/main" val="3021445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10/31/18</a:t>
            </a:r>
          </a:p>
        </p:txBody>
      </p:sp>
      <p:sp>
        <p:nvSpPr>
          <p:cNvPr id="6" name="Footer Placeholder 5"/>
          <p:cNvSpPr>
            <a:spLocks noGrp="1"/>
          </p:cNvSpPr>
          <p:nvPr>
            <p:ph type="ftr" sz="quarter" idx="11"/>
          </p:nvPr>
        </p:nvSpPr>
        <p:spPr/>
        <p:txBody>
          <a:bodyPr/>
          <a:lstStyle/>
          <a:p>
            <a:r>
              <a:rPr lang="en-US"/>
              <a:t>IR/MDI Summary for EIC</a:t>
            </a:r>
          </a:p>
        </p:txBody>
      </p:sp>
      <p:sp>
        <p:nvSpPr>
          <p:cNvPr id="7" name="Slide Number Placeholder 6"/>
          <p:cNvSpPr>
            <a:spLocks noGrp="1"/>
          </p:cNvSpPr>
          <p:nvPr>
            <p:ph type="sldNum" sz="quarter" idx="12"/>
          </p:nvPr>
        </p:nvSpPr>
        <p:spPr/>
        <p:txBody>
          <a:bodyPr/>
          <a:lstStyle/>
          <a:p>
            <a:fld id="{C2D2130F-F878-4CD5-B02F-9208CEE6E364}" type="slidenum">
              <a:rPr lang="en-US" smtClean="0"/>
              <a:t>‹#›</a:t>
            </a:fld>
            <a:endParaRPr lang="en-US"/>
          </a:p>
        </p:txBody>
      </p:sp>
    </p:spTree>
    <p:extLst>
      <p:ext uri="{BB962C8B-B14F-4D97-AF65-F5344CB8AC3E}">
        <p14:creationId xmlns:p14="http://schemas.microsoft.com/office/powerpoint/2010/main" val="3238258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10/31/18</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IR/MDI Summary for EIC</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D2130F-F878-4CD5-B02F-9208CEE6E364}" type="slidenum">
              <a:rPr lang="en-US" smtClean="0"/>
              <a:t>‹#›</a:t>
            </a:fld>
            <a:endParaRPr lang="en-US"/>
          </a:p>
        </p:txBody>
      </p:sp>
    </p:spTree>
    <p:extLst>
      <p:ext uri="{BB962C8B-B14F-4D97-AF65-F5344CB8AC3E}">
        <p14:creationId xmlns:p14="http://schemas.microsoft.com/office/powerpoint/2010/main" val="4294500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7.png"/><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IR/MDI Summary</a:t>
            </a:r>
          </a:p>
        </p:txBody>
      </p:sp>
      <p:sp>
        <p:nvSpPr>
          <p:cNvPr id="3" name="Subtitle 2"/>
          <p:cNvSpPr>
            <a:spLocks noGrp="1"/>
          </p:cNvSpPr>
          <p:nvPr>
            <p:ph type="subTitle" idx="1"/>
          </p:nvPr>
        </p:nvSpPr>
        <p:spPr/>
        <p:txBody>
          <a:bodyPr>
            <a:normAutofit fontScale="85000" lnSpcReduction="20000"/>
          </a:bodyPr>
          <a:lstStyle/>
          <a:p>
            <a:r>
              <a:rPr lang="en-US" dirty="0"/>
              <a:t>M. Sullivan</a:t>
            </a:r>
          </a:p>
          <a:p>
            <a:r>
              <a:rPr lang="en-US" dirty="0"/>
              <a:t>for the </a:t>
            </a:r>
          </a:p>
          <a:p>
            <a:r>
              <a:rPr lang="en-US" dirty="0"/>
              <a:t>EIC Accelerator Collaboration Meeting</a:t>
            </a:r>
          </a:p>
          <a:p>
            <a:r>
              <a:rPr lang="en-US" dirty="0"/>
              <a:t>October 29 – Nov 1, 2018</a:t>
            </a:r>
          </a:p>
        </p:txBody>
      </p:sp>
    </p:spTree>
    <p:extLst>
      <p:ext uri="{BB962C8B-B14F-4D97-AF65-F5344CB8AC3E}">
        <p14:creationId xmlns:p14="http://schemas.microsoft.com/office/powerpoint/2010/main" val="611825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DA2D9-B9C6-400B-8616-EDC7B7C93064}"/>
              </a:ext>
            </a:extLst>
          </p:cNvPr>
          <p:cNvSpPr>
            <a:spLocks noGrp="1"/>
          </p:cNvSpPr>
          <p:nvPr>
            <p:ph type="title"/>
          </p:nvPr>
        </p:nvSpPr>
        <p:spPr>
          <a:xfrm>
            <a:off x="228600" y="269506"/>
            <a:ext cx="4114800" cy="1143000"/>
          </a:xfrm>
        </p:spPr>
        <p:txBody>
          <a:bodyPr>
            <a:normAutofit fontScale="90000"/>
          </a:bodyPr>
          <a:lstStyle/>
          <a:p>
            <a:r>
              <a:rPr lang="en-US" dirty="0"/>
              <a:t>Very low angle scattered protons</a:t>
            </a:r>
          </a:p>
        </p:txBody>
      </p:sp>
      <p:sp>
        <p:nvSpPr>
          <p:cNvPr id="4" name="Date Placeholder 3">
            <a:extLst>
              <a:ext uri="{FF2B5EF4-FFF2-40B4-BE49-F238E27FC236}">
                <a16:creationId xmlns:a16="http://schemas.microsoft.com/office/drawing/2014/main" id="{9488A26A-2A27-4962-A060-D3F9052A4DDE}"/>
              </a:ext>
            </a:extLst>
          </p:cNvPr>
          <p:cNvSpPr>
            <a:spLocks noGrp="1"/>
          </p:cNvSpPr>
          <p:nvPr>
            <p:ph type="dt" sz="half" idx="10"/>
          </p:nvPr>
        </p:nvSpPr>
        <p:spPr/>
        <p:txBody>
          <a:bodyPr/>
          <a:lstStyle/>
          <a:p>
            <a:r>
              <a:rPr lang="en-US"/>
              <a:t>10/31/18</a:t>
            </a:r>
            <a:endParaRPr lang="en-US" dirty="0"/>
          </a:p>
        </p:txBody>
      </p:sp>
      <p:sp>
        <p:nvSpPr>
          <p:cNvPr id="5" name="Footer Placeholder 4">
            <a:extLst>
              <a:ext uri="{FF2B5EF4-FFF2-40B4-BE49-F238E27FC236}">
                <a16:creationId xmlns:a16="http://schemas.microsoft.com/office/drawing/2014/main" id="{ECBC3554-4D0D-4804-B345-994F9CA294B1}"/>
              </a:ext>
            </a:extLst>
          </p:cNvPr>
          <p:cNvSpPr>
            <a:spLocks noGrp="1"/>
          </p:cNvSpPr>
          <p:nvPr>
            <p:ph type="ftr" sz="quarter" idx="11"/>
          </p:nvPr>
        </p:nvSpPr>
        <p:spPr/>
        <p:txBody>
          <a:bodyPr/>
          <a:lstStyle/>
          <a:p>
            <a:r>
              <a:rPr lang="en-US"/>
              <a:t>IR/MDI Summary for EIC</a:t>
            </a:r>
            <a:endParaRPr lang="en-US" dirty="0"/>
          </a:p>
        </p:txBody>
      </p:sp>
      <p:sp>
        <p:nvSpPr>
          <p:cNvPr id="6" name="Slide Number Placeholder 5">
            <a:extLst>
              <a:ext uri="{FF2B5EF4-FFF2-40B4-BE49-F238E27FC236}">
                <a16:creationId xmlns:a16="http://schemas.microsoft.com/office/drawing/2014/main" id="{BA247D5B-1BCF-4DE7-88E2-9561A9E2C970}"/>
              </a:ext>
            </a:extLst>
          </p:cNvPr>
          <p:cNvSpPr>
            <a:spLocks noGrp="1"/>
          </p:cNvSpPr>
          <p:nvPr>
            <p:ph type="sldNum" sz="quarter" idx="12"/>
          </p:nvPr>
        </p:nvSpPr>
        <p:spPr/>
        <p:txBody>
          <a:bodyPr/>
          <a:lstStyle/>
          <a:p>
            <a:fld id="{C2D2130F-F878-4CD5-B02F-9208CEE6E364}" type="slidenum">
              <a:rPr lang="en-US" smtClean="0"/>
              <a:t>10</a:t>
            </a:fld>
            <a:endParaRPr lang="en-US"/>
          </a:p>
        </p:txBody>
      </p:sp>
      <p:grpSp>
        <p:nvGrpSpPr>
          <p:cNvPr id="7" name="Group 6">
            <a:extLst>
              <a:ext uri="{FF2B5EF4-FFF2-40B4-BE49-F238E27FC236}">
                <a16:creationId xmlns:a16="http://schemas.microsoft.com/office/drawing/2014/main" id="{02D8114B-CC92-4446-A407-34227B6B35AB}"/>
              </a:ext>
            </a:extLst>
          </p:cNvPr>
          <p:cNvGrpSpPr/>
          <p:nvPr/>
        </p:nvGrpSpPr>
        <p:grpSpPr>
          <a:xfrm>
            <a:off x="4612286" y="836388"/>
            <a:ext cx="7351114" cy="5167060"/>
            <a:chOff x="1011836" y="1109273"/>
            <a:chExt cx="7351114" cy="5167060"/>
          </a:xfrm>
        </p:grpSpPr>
        <p:sp>
          <p:nvSpPr>
            <p:cNvPr id="8" name="Rectangle 7">
              <a:extLst>
                <a:ext uri="{FF2B5EF4-FFF2-40B4-BE49-F238E27FC236}">
                  <a16:creationId xmlns:a16="http://schemas.microsoft.com/office/drawing/2014/main" id="{FF9604CA-6D5D-4563-9F56-C41AA20D88BF}"/>
                </a:ext>
              </a:extLst>
            </p:cNvPr>
            <p:cNvSpPr/>
            <p:nvPr/>
          </p:nvSpPr>
          <p:spPr>
            <a:xfrm>
              <a:off x="1011836" y="1109273"/>
              <a:ext cx="7351114" cy="5167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AutoShape 10">
              <a:extLst>
                <a:ext uri="{FF2B5EF4-FFF2-40B4-BE49-F238E27FC236}">
                  <a16:creationId xmlns:a16="http://schemas.microsoft.com/office/drawing/2014/main" id="{8294D7E2-38C4-4A86-92DC-9748018225EF}"/>
                </a:ext>
              </a:extLst>
            </p:cNvPr>
            <p:cNvSpPr>
              <a:spLocks/>
            </p:cNvSpPr>
            <p:nvPr/>
          </p:nvSpPr>
          <p:spPr bwMode="auto">
            <a:xfrm rot="5400000">
              <a:off x="2105226" y="1550955"/>
              <a:ext cx="119062" cy="329405"/>
            </a:xfrm>
            <a:prstGeom prst="leftBrace">
              <a:avLst>
                <a:gd name="adj1" fmla="val 17663"/>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10" name="Text Box 16">
              <a:extLst>
                <a:ext uri="{FF2B5EF4-FFF2-40B4-BE49-F238E27FC236}">
                  <a16:creationId xmlns:a16="http://schemas.microsoft.com/office/drawing/2014/main" id="{DDBBB3BD-F68D-472F-ADC1-8E3087E1CDDC}"/>
                </a:ext>
              </a:extLst>
            </p:cNvPr>
            <p:cNvSpPr txBox="1">
              <a:spLocks noChangeArrowheads="1"/>
            </p:cNvSpPr>
            <p:nvPr/>
          </p:nvSpPr>
          <p:spPr bwMode="auto">
            <a:xfrm>
              <a:off x="2018989" y="1393810"/>
              <a:ext cx="291747" cy="193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bIns="0">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eaLnBrk="1" hangingPunct="1">
                <a:lnSpc>
                  <a:spcPct val="80000"/>
                </a:lnSpc>
              </a:pPr>
              <a:r>
                <a:rPr lang="en-US" altLang="en-US" sz="1200" dirty="0">
                  <a:latin typeface="Arial" panose="020B0604020202020204" pitchFamily="34" charset="0"/>
                </a:rPr>
                <a:t>FFB</a:t>
              </a:r>
            </a:p>
          </p:txBody>
        </p:sp>
        <p:sp>
          <p:nvSpPr>
            <p:cNvPr id="11" name="AutoShape 10">
              <a:extLst>
                <a:ext uri="{FF2B5EF4-FFF2-40B4-BE49-F238E27FC236}">
                  <a16:creationId xmlns:a16="http://schemas.microsoft.com/office/drawing/2014/main" id="{82569E69-ACD6-4D6E-8657-0D73EBFF52B1}"/>
                </a:ext>
              </a:extLst>
            </p:cNvPr>
            <p:cNvSpPr>
              <a:spLocks/>
            </p:cNvSpPr>
            <p:nvPr/>
          </p:nvSpPr>
          <p:spPr bwMode="auto">
            <a:xfrm rot="5400000">
              <a:off x="3244643" y="1476968"/>
              <a:ext cx="119062" cy="477383"/>
            </a:xfrm>
            <a:prstGeom prst="leftBrace">
              <a:avLst>
                <a:gd name="adj1" fmla="val 34961"/>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12" name="Text Box 16">
              <a:extLst>
                <a:ext uri="{FF2B5EF4-FFF2-40B4-BE49-F238E27FC236}">
                  <a16:creationId xmlns:a16="http://schemas.microsoft.com/office/drawing/2014/main" id="{60469345-ADB7-42FC-8CA7-8E5100F8D6F2}"/>
                </a:ext>
              </a:extLst>
            </p:cNvPr>
            <p:cNvSpPr txBox="1">
              <a:spLocks noChangeArrowheads="1"/>
            </p:cNvSpPr>
            <p:nvPr/>
          </p:nvSpPr>
          <p:spPr bwMode="auto">
            <a:xfrm>
              <a:off x="3158300" y="1387052"/>
              <a:ext cx="291747" cy="193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bIns="0">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eaLnBrk="1" hangingPunct="1">
                <a:lnSpc>
                  <a:spcPct val="80000"/>
                </a:lnSpc>
              </a:pPr>
              <a:r>
                <a:rPr lang="en-US" altLang="en-US" sz="1200" dirty="0">
                  <a:latin typeface="Arial" panose="020B0604020202020204" pitchFamily="34" charset="0"/>
                </a:rPr>
                <a:t>FFB</a:t>
              </a:r>
            </a:p>
          </p:txBody>
        </p:sp>
        <p:pic>
          <p:nvPicPr>
            <p:cNvPr id="13" name="Picture 12">
              <a:extLst>
                <a:ext uri="{FF2B5EF4-FFF2-40B4-BE49-F238E27FC236}">
                  <a16:creationId xmlns:a16="http://schemas.microsoft.com/office/drawing/2014/main" id="{25DF92F6-5B21-4A6A-9722-5D64C702934F}"/>
                </a:ext>
              </a:extLst>
            </p:cNvPr>
            <p:cNvPicPr>
              <a:picLocks noChangeAspect="1"/>
            </p:cNvPicPr>
            <p:nvPr/>
          </p:nvPicPr>
          <p:blipFill>
            <a:blip r:embed="rId2"/>
            <a:stretch>
              <a:fillRect/>
            </a:stretch>
          </p:blipFill>
          <p:spPr>
            <a:xfrm>
              <a:off x="1047750" y="1850366"/>
              <a:ext cx="7315200" cy="4425966"/>
            </a:xfrm>
            <a:prstGeom prst="rect">
              <a:avLst/>
            </a:prstGeom>
            <a:effectLst/>
          </p:spPr>
        </p:pic>
        <p:sp>
          <p:nvSpPr>
            <p:cNvPr id="14" name="AutoShape 10">
              <a:extLst>
                <a:ext uri="{FF2B5EF4-FFF2-40B4-BE49-F238E27FC236}">
                  <a16:creationId xmlns:a16="http://schemas.microsoft.com/office/drawing/2014/main" id="{D91ED235-14BA-4651-9EA9-292E208A92F0}"/>
                </a:ext>
              </a:extLst>
            </p:cNvPr>
            <p:cNvSpPr>
              <a:spLocks/>
            </p:cNvSpPr>
            <p:nvPr/>
          </p:nvSpPr>
          <p:spPr bwMode="auto">
            <a:xfrm rot="5400000">
              <a:off x="4564254" y="634741"/>
              <a:ext cx="119062" cy="2161840"/>
            </a:xfrm>
            <a:prstGeom prst="leftBrace">
              <a:avLst>
                <a:gd name="adj1" fmla="val 24581"/>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15" name="Text Box 16">
              <a:extLst>
                <a:ext uri="{FF2B5EF4-FFF2-40B4-BE49-F238E27FC236}">
                  <a16:creationId xmlns:a16="http://schemas.microsoft.com/office/drawing/2014/main" id="{C16DAEE7-F0A5-4CBE-A0FF-732EC292D3D2}"/>
                </a:ext>
              </a:extLst>
            </p:cNvPr>
            <p:cNvSpPr txBox="1">
              <a:spLocks noChangeArrowheads="1"/>
            </p:cNvSpPr>
            <p:nvPr/>
          </p:nvSpPr>
          <p:spPr bwMode="auto">
            <a:xfrm>
              <a:off x="3877592" y="1387052"/>
              <a:ext cx="1492396" cy="193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bIns="0">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lnSpc>
                  <a:spcPct val="80000"/>
                </a:lnSpc>
              </a:pPr>
              <a:r>
                <a:rPr lang="en-US" altLang="en-US" sz="1200" dirty="0">
                  <a:latin typeface="Arial" panose="020B0604020202020204" pitchFamily="34" charset="0"/>
                </a:rPr>
                <a:t>Far-forward detection</a:t>
              </a:r>
            </a:p>
          </p:txBody>
        </p:sp>
        <p:sp>
          <p:nvSpPr>
            <p:cNvPr id="16" name="AutoShape 10">
              <a:extLst>
                <a:ext uri="{FF2B5EF4-FFF2-40B4-BE49-F238E27FC236}">
                  <a16:creationId xmlns:a16="http://schemas.microsoft.com/office/drawing/2014/main" id="{BFE776F0-2318-481B-BCAB-417B2FCD0627}"/>
                </a:ext>
              </a:extLst>
            </p:cNvPr>
            <p:cNvSpPr>
              <a:spLocks/>
            </p:cNvSpPr>
            <p:nvPr/>
          </p:nvSpPr>
          <p:spPr bwMode="auto">
            <a:xfrm rot="5400000">
              <a:off x="6246831" y="416281"/>
              <a:ext cx="119062" cy="2404853"/>
            </a:xfrm>
            <a:prstGeom prst="leftBrace">
              <a:avLst>
                <a:gd name="adj1" fmla="val 24581"/>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17" name="Text Box 16">
              <a:extLst>
                <a:ext uri="{FF2B5EF4-FFF2-40B4-BE49-F238E27FC236}">
                  <a16:creationId xmlns:a16="http://schemas.microsoft.com/office/drawing/2014/main" id="{DED50DB5-EAFF-44BF-90A2-DE7B500B7A94}"/>
                </a:ext>
              </a:extLst>
            </p:cNvPr>
            <p:cNvSpPr txBox="1">
              <a:spLocks noChangeArrowheads="1"/>
            </p:cNvSpPr>
            <p:nvPr/>
          </p:nvSpPr>
          <p:spPr bwMode="auto">
            <a:xfrm>
              <a:off x="5528731" y="1142369"/>
              <a:ext cx="1555262"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bIns="0">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lnSpc>
                  <a:spcPct val="80000"/>
                </a:lnSpc>
              </a:pPr>
              <a:r>
                <a:rPr lang="en-US" altLang="en-US" sz="1200" dirty="0">
                  <a:latin typeface="Arial" panose="020B0604020202020204" pitchFamily="34" charset="0"/>
                </a:rPr>
                <a:t>Geometric match and dispersion suppression</a:t>
              </a:r>
            </a:p>
          </p:txBody>
        </p:sp>
        <p:sp>
          <p:nvSpPr>
            <p:cNvPr id="18" name="Line 7">
              <a:extLst>
                <a:ext uri="{FF2B5EF4-FFF2-40B4-BE49-F238E27FC236}">
                  <a16:creationId xmlns:a16="http://schemas.microsoft.com/office/drawing/2014/main" id="{6445879B-3ECD-41D9-8CFE-CF14CC09B781}"/>
                </a:ext>
              </a:extLst>
            </p:cNvPr>
            <p:cNvSpPr>
              <a:spLocks noChangeShapeType="1"/>
            </p:cNvSpPr>
            <p:nvPr/>
          </p:nvSpPr>
          <p:spPr bwMode="auto">
            <a:xfrm rot="16200000" flipV="1">
              <a:off x="1597207" y="1915917"/>
              <a:ext cx="0" cy="306388"/>
            </a:xfrm>
            <a:prstGeom prst="line">
              <a:avLst/>
            </a:prstGeom>
            <a:noFill/>
            <a:ln w="12700">
              <a:solidFill>
                <a:schemeClr val="tx1"/>
              </a:solidFill>
              <a:round/>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p>
              <a:endParaRPr lang="en-US"/>
            </a:p>
          </p:txBody>
        </p:sp>
        <p:sp>
          <p:nvSpPr>
            <p:cNvPr id="19" name="Text Box 8">
              <a:extLst>
                <a:ext uri="{FF2B5EF4-FFF2-40B4-BE49-F238E27FC236}">
                  <a16:creationId xmlns:a16="http://schemas.microsoft.com/office/drawing/2014/main" id="{5CB971A9-2A1C-4576-A294-D5837D39697E}"/>
                </a:ext>
              </a:extLst>
            </p:cNvPr>
            <p:cNvSpPr txBox="1">
              <a:spLocks noChangeArrowheads="1"/>
            </p:cNvSpPr>
            <p:nvPr/>
          </p:nvSpPr>
          <p:spPr bwMode="auto">
            <a:xfrm>
              <a:off x="1065062" y="1926236"/>
              <a:ext cx="2805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eaLnBrk="1" hangingPunct="1"/>
              <a:r>
                <a:rPr lang="en-US" altLang="en-US" sz="1200" dirty="0">
                  <a:latin typeface="Arial" panose="020B0604020202020204" pitchFamily="34" charset="0"/>
                </a:rPr>
                <a:t>ions</a:t>
              </a:r>
            </a:p>
          </p:txBody>
        </p:sp>
        <mc:AlternateContent xmlns:mc="http://schemas.openxmlformats.org/markup-compatibility/2006" xmlns:a14="http://schemas.microsoft.com/office/drawing/2010/main">
          <mc:Choice Requires="a14">
            <p:sp>
              <p:nvSpPr>
                <p:cNvPr id="20" name="Text Box 8">
                  <a:extLst>
                    <a:ext uri="{FF2B5EF4-FFF2-40B4-BE49-F238E27FC236}">
                      <a16:creationId xmlns:a16="http://schemas.microsoft.com/office/drawing/2014/main" id="{08D6A400-1BF5-469D-9C77-F4C1A11793D6}"/>
                    </a:ext>
                  </a:extLst>
                </p:cNvPr>
                <p:cNvSpPr txBox="1">
                  <a:spLocks noChangeArrowheads="1"/>
                </p:cNvSpPr>
                <p:nvPr/>
              </p:nvSpPr>
              <p:spPr bwMode="auto">
                <a:xfrm rot="16200000">
                  <a:off x="1848058" y="2790667"/>
                  <a:ext cx="1298369" cy="704360"/>
                </a:xfrm>
                <a:prstGeom prst="rect">
                  <a:avLst/>
                </a:prstGeom>
                <a:solidFill>
                  <a:schemeClr val="bg1"/>
                </a:solidFill>
                <a:ln>
                  <a:noFill/>
                </a:ln>
                <a:effectLst/>
              </p:spPr>
              <p:txBody>
                <a:bodyPr wrap="none" lIns="0" rIns="0">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14:m>
                    <m:oMath xmlns:m="http://schemas.openxmlformats.org/officeDocument/2006/math">
                      <m:sSub>
                        <m:sSubPr>
                          <m:ctrlPr>
                            <a:rPr lang="en-US" altLang="en-US" sz="1200" b="0" i="1" smtClean="0">
                              <a:latin typeface="Cambria Math" panose="02040503050406030204" pitchFamily="18" charset="0"/>
                            </a:rPr>
                          </m:ctrlPr>
                        </m:sSubPr>
                        <m:e>
                          <m:r>
                            <a:rPr lang="en-US" altLang="en-US" sz="1200" b="0" i="1" smtClean="0">
                              <a:latin typeface="Cambria Math" panose="02040503050406030204" pitchFamily="18" charset="0"/>
                            </a:rPr>
                            <m:t>𝛽</m:t>
                          </m:r>
                        </m:e>
                        <m:sub>
                          <m:r>
                            <a:rPr lang="en-US" altLang="en-US" sz="1200" b="0" i="1" smtClean="0">
                              <a:latin typeface="Cambria Math" panose="02040503050406030204" pitchFamily="18" charset="0"/>
                            </a:rPr>
                            <m:t>𝑥</m:t>
                          </m:r>
                          <m:r>
                            <a:rPr lang="en-US" altLang="en-US" sz="1200" b="0" i="1" smtClean="0">
                              <a:latin typeface="Cambria Math" panose="02040503050406030204" pitchFamily="18" charset="0"/>
                            </a:rPr>
                            <m:t>/</m:t>
                          </m:r>
                          <m:r>
                            <a:rPr lang="en-US" altLang="en-US" sz="1200" b="0" i="1" smtClean="0">
                              <a:latin typeface="Cambria Math" panose="02040503050406030204" pitchFamily="18" charset="0"/>
                            </a:rPr>
                            <m:t>𝑦</m:t>
                          </m:r>
                        </m:sub>
                      </m:sSub>
                      <m:r>
                        <a:rPr lang="en-US" altLang="en-US" sz="1200" b="0" i="1" smtClean="0">
                          <a:latin typeface="Cambria Math" panose="02040503050406030204" pitchFamily="18" charset="0"/>
                        </a:rPr>
                        <m:t>=10/2</m:t>
                      </m:r>
                    </m:oMath>
                  </a14:m>
                  <a:r>
                    <a:rPr lang="en-US" altLang="en-US" sz="1200" dirty="0">
                      <a:latin typeface="Arial" panose="020B0604020202020204" pitchFamily="34" charset="0"/>
                    </a:rPr>
                    <a:t> cm</a:t>
                  </a:r>
                </a:p>
                <a:p>
                  <a:pPr eaLnBrk="1" hangingPunct="1"/>
                  <a14:m>
                    <m:oMath xmlns:m="http://schemas.openxmlformats.org/officeDocument/2006/math">
                      <m:sSub>
                        <m:sSubPr>
                          <m:ctrlPr>
                            <a:rPr lang="en-US" altLang="en-US" sz="1200" b="0" i="1" smtClean="0">
                              <a:latin typeface="Cambria Math" panose="02040503050406030204" pitchFamily="18" charset="0"/>
                            </a:rPr>
                          </m:ctrlPr>
                        </m:sSubPr>
                        <m:e>
                          <m:r>
                            <a:rPr lang="en-US" altLang="en-US" sz="1200" b="0" i="1" smtClean="0">
                              <a:latin typeface="Cambria Math" panose="02040503050406030204" pitchFamily="18" charset="0"/>
                            </a:rPr>
                            <m:t>𝜎</m:t>
                          </m:r>
                        </m:e>
                        <m:sub>
                          <m:r>
                            <a:rPr lang="en-US" altLang="en-US" sz="1200" b="0" i="1" smtClean="0">
                              <a:latin typeface="Cambria Math" panose="02040503050406030204" pitchFamily="18" charset="0"/>
                            </a:rPr>
                            <m:t>𝑥</m:t>
                          </m:r>
                          <m:r>
                            <a:rPr lang="en-US" altLang="en-US" sz="1200" b="0" i="1" smtClean="0">
                              <a:latin typeface="Cambria Math" panose="02040503050406030204" pitchFamily="18" charset="0"/>
                            </a:rPr>
                            <m:t>/</m:t>
                          </m:r>
                          <m:r>
                            <a:rPr lang="en-US" altLang="en-US" sz="1200" b="0" i="1" smtClean="0">
                              <a:latin typeface="Cambria Math" panose="02040503050406030204" pitchFamily="18" charset="0"/>
                            </a:rPr>
                            <m:t>𝑦</m:t>
                          </m:r>
                        </m:sub>
                      </m:sSub>
                      <m:r>
                        <a:rPr lang="en-US" altLang="en-US" sz="1200" b="0" i="1" smtClean="0">
                          <a:latin typeface="Cambria Math" panose="02040503050406030204" pitchFamily="18" charset="0"/>
                        </a:rPr>
                        <m:t>=21.7/4.3 </m:t>
                      </m:r>
                      <m:r>
                        <a:rPr lang="en-US" altLang="en-US" sz="1200" b="0" i="1" smtClean="0">
                          <a:latin typeface="Cambria Math" panose="02040503050406030204" pitchFamily="18" charset="0"/>
                        </a:rPr>
                        <m:t>𝜇</m:t>
                      </m:r>
                    </m:oMath>
                  </a14:m>
                  <a:r>
                    <a:rPr lang="en-US" altLang="en-US" sz="1200" dirty="0">
                      <a:latin typeface="Arial" panose="020B0604020202020204" pitchFamily="34" charset="0"/>
                    </a:rPr>
                    <a:t>m</a:t>
                  </a:r>
                </a:p>
                <a:p>
                  <a:pPr eaLnBrk="1" hangingPunct="1"/>
                  <a14:m>
                    <m:oMath xmlns:m="http://schemas.openxmlformats.org/officeDocument/2006/math">
                      <m:sSub>
                        <m:sSubPr>
                          <m:ctrlPr>
                            <a:rPr lang="en-US" altLang="en-US" sz="1200" b="0" i="1" smtClean="0">
                              <a:latin typeface="Cambria Math" panose="02040503050406030204" pitchFamily="18" charset="0"/>
                            </a:rPr>
                          </m:ctrlPr>
                        </m:sSubPr>
                        <m:e>
                          <m:r>
                            <a:rPr lang="en-US" altLang="en-US" sz="1200" b="0" i="1" smtClean="0">
                              <a:latin typeface="Cambria Math" panose="02040503050406030204" pitchFamily="18" charset="0"/>
                            </a:rPr>
                            <m:t>𝜎</m:t>
                          </m:r>
                        </m:e>
                        <m:sub>
                          <m:sSup>
                            <m:sSupPr>
                              <m:ctrlPr>
                                <a:rPr lang="en-US" altLang="en-US" sz="1200" b="0" i="1" smtClean="0">
                                  <a:latin typeface="Cambria Math" panose="02040503050406030204" pitchFamily="18" charset="0"/>
                                </a:rPr>
                              </m:ctrlPr>
                            </m:sSupPr>
                            <m:e>
                              <m:r>
                                <a:rPr lang="en-US" altLang="en-US" sz="1200" b="0" i="1" smtClean="0">
                                  <a:latin typeface="Cambria Math" panose="02040503050406030204" pitchFamily="18" charset="0"/>
                                </a:rPr>
                                <m:t>𝑥</m:t>
                              </m:r>
                            </m:e>
                            <m:sup>
                              <m:r>
                                <a:rPr lang="en-US" altLang="en-US" sz="1200" b="0" i="1" smtClean="0">
                                  <a:latin typeface="Cambria Math" panose="02040503050406030204" pitchFamily="18" charset="0"/>
                                </a:rPr>
                                <m:t>′</m:t>
                              </m:r>
                            </m:sup>
                          </m:sSup>
                          <m:r>
                            <a:rPr lang="en-US" altLang="en-US" sz="1200" b="0" i="1" smtClean="0">
                              <a:latin typeface="Cambria Math" panose="02040503050406030204" pitchFamily="18" charset="0"/>
                            </a:rPr>
                            <m:t>/</m:t>
                          </m:r>
                          <m:sSup>
                            <m:sSupPr>
                              <m:ctrlPr>
                                <a:rPr lang="en-US" altLang="en-US" sz="1200" b="0" i="1" smtClean="0">
                                  <a:latin typeface="Cambria Math" panose="02040503050406030204" pitchFamily="18" charset="0"/>
                                </a:rPr>
                              </m:ctrlPr>
                            </m:sSupPr>
                            <m:e>
                              <m:r>
                                <a:rPr lang="en-US" altLang="en-US" sz="1200" b="0" i="1" smtClean="0">
                                  <a:latin typeface="Cambria Math" panose="02040503050406030204" pitchFamily="18" charset="0"/>
                                </a:rPr>
                                <m:t>𝑦</m:t>
                              </m:r>
                            </m:e>
                            <m:sup>
                              <m:r>
                                <a:rPr lang="en-US" altLang="en-US" sz="1200" b="0" i="1" smtClean="0">
                                  <a:latin typeface="Cambria Math" panose="02040503050406030204" pitchFamily="18" charset="0"/>
                                </a:rPr>
                                <m:t>′</m:t>
                              </m:r>
                            </m:sup>
                          </m:sSup>
                        </m:sub>
                      </m:sSub>
                      <m:r>
                        <a:rPr lang="en-US" altLang="en-US" sz="1200" b="0" i="1" smtClean="0">
                          <a:latin typeface="Cambria Math" panose="02040503050406030204" pitchFamily="18" charset="0"/>
                        </a:rPr>
                        <m:t>=0.22</m:t>
                      </m:r>
                    </m:oMath>
                  </a14:m>
                  <a:r>
                    <a:rPr lang="en-US" altLang="en-US" sz="1200" dirty="0">
                      <a:latin typeface="Arial" panose="020B0604020202020204" pitchFamily="34" charset="0"/>
                    </a:rPr>
                    <a:t> mrad</a:t>
                  </a:r>
                </a:p>
              </p:txBody>
            </p:sp>
          </mc:Choice>
          <mc:Fallback xmlns="">
            <p:sp>
              <p:nvSpPr>
                <p:cNvPr id="38" name="Text Box 8"/>
                <p:cNvSpPr txBox="1">
                  <a:spLocks noRot="1" noChangeAspect="1" noMove="1" noResize="1" noEditPoints="1" noAdjustHandles="1" noChangeArrowheads="1" noChangeShapeType="1" noTextEdit="1"/>
                </p:cNvSpPr>
                <p:nvPr/>
              </p:nvSpPr>
              <p:spPr bwMode="auto">
                <a:xfrm rot="16200000">
                  <a:off x="1848058" y="2790667"/>
                  <a:ext cx="1298369" cy="704360"/>
                </a:xfrm>
                <a:prstGeom prst="rect">
                  <a:avLst/>
                </a:prstGeom>
                <a:blipFill>
                  <a:blip r:embed="rId3"/>
                  <a:stretch>
                    <a:fillRect l="-1739" t="-6573" r="-1739" b="-5634"/>
                  </a:stretch>
                </a:blipFill>
                <a:ln>
                  <a:noFill/>
                </a:ln>
                <a:effectLst/>
              </p:spPr>
              <p:txBody>
                <a:bodyPr/>
                <a:lstStyle/>
                <a:p>
                  <a:r>
                    <a:rPr lang="en-US">
                      <a:noFill/>
                    </a:rPr>
                    <a:t> </a:t>
                  </a:r>
                </a:p>
              </p:txBody>
            </p:sp>
          </mc:Fallback>
        </mc:AlternateContent>
        <p:sp>
          <p:nvSpPr>
            <p:cNvPr id="21" name="Line 5">
              <a:extLst>
                <a:ext uri="{FF2B5EF4-FFF2-40B4-BE49-F238E27FC236}">
                  <a16:creationId xmlns:a16="http://schemas.microsoft.com/office/drawing/2014/main" id="{D9B193A6-9605-4769-8279-81FDBCEF653C}"/>
                </a:ext>
              </a:extLst>
            </p:cNvPr>
            <p:cNvSpPr>
              <a:spLocks noChangeShapeType="1"/>
            </p:cNvSpPr>
            <p:nvPr/>
          </p:nvSpPr>
          <p:spPr bwMode="auto">
            <a:xfrm flipV="1">
              <a:off x="2575341" y="4786404"/>
              <a:ext cx="0" cy="573087"/>
            </a:xfrm>
            <a:prstGeom prst="line">
              <a:avLst/>
            </a:prstGeom>
            <a:noFill/>
            <a:ln w="12700">
              <a:solidFill>
                <a:schemeClr val="tx1"/>
              </a:solidFill>
              <a:round/>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Text Box 6">
              <a:extLst>
                <a:ext uri="{FF2B5EF4-FFF2-40B4-BE49-F238E27FC236}">
                  <a16:creationId xmlns:a16="http://schemas.microsoft.com/office/drawing/2014/main" id="{EDFB9E2E-1991-4F1F-AAC6-3F4407143BA0}"/>
                </a:ext>
              </a:extLst>
            </p:cNvPr>
            <p:cNvSpPr txBox="1">
              <a:spLocks noChangeArrowheads="1"/>
            </p:cNvSpPr>
            <p:nvPr/>
          </p:nvSpPr>
          <p:spPr bwMode="auto">
            <a:xfrm>
              <a:off x="2416773" y="4519704"/>
              <a:ext cx="33054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r>
                <a:rPr lang="en-US" altLang="en-US" sz="1200" dirty="0">
                  <a:latin typeface="Arial" panose="020B0604020202020204" pitchFamily="34" charset="0"/>
                </a:rPr>
                <a:t>IP</a:t>
              </a:r>
            </a:p>
          </p:txBody>
        </p:sp>
        <p:sp>
          <p:nvSpPr>
            <p:cNvPr id="23" name="Line 5">
              <a:extLst>
                <a:ext uri="{FF2B5EF4-FFF2-40B4-BE49-F238E27FC236}">
                  <a16:creationId xmlns:a16="http://schemas.microsoft.com/office/drawing/2014/main" id="{E2A92354-5F7D-4D43-9DFC-3A435B8E32B6}"/>
                </a:ext>
              </a:extLst>
            </p:cNvPr>
            <p:cNvSpPr>
              <a:spLocks noChangeShapeType="1"/>
            </p:cNvSpPr>
            <p:nvPr/>
          </p:nvSpPr>
          <p:spPr bwMode="auto">
            <a:xfrm flipV="1">
              <a:off x="5548911" y="4786404"/>
              <a:ext cx="0" cy="573087"/>
            </a:xfrm>
            <a:prstGeom prst="line">
              <a:avLst/>
            </a:prstGeom>
            <a:noFill/>
            <a:ln w="12700">
              <a:solidFill>
                <a:schemeClr val="tx1"/>
              </a:solidFill>
              <a:round/>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Text Box 6">
              <a:extLst>
                <a:ext uri="{FF2B5EF4-FFF2-40B4-BE49-F238E27FC236}">
                  <a16:creationId xmlns:a16="http://schemas.microsoft.com/office/drawing/2014/main" id="{BA32557A-A749-4DF0-BC23-ED31AB4A7B68}"/>
                </a:ext>
              </a:extLst>
            </p:cNvPr>
            <p:cNvSpPr txBox="1">
              <a:spLocks noChangeArrowheads="1"/>
            </p:cNvSpPr>
            <p:nvPr/>
          </p:nvSpPr>
          <p:spPr bwMode="auto">
            <a:xfrm>
              <a:off x="5089499" y="4288871"/>
              <a:ext cx="91723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r>
                <a:rPr lang="en-US" altLang="en-US" sz="1200" dirty="0">
                  <a:latin typeface="Arial" panose="020B0604020202020204" pitchFamily="34" charset="0"/>
                </a:rPr>
                <a:t>Secondary</a:t>
              </a:r>
            </a:p>
            <a:p>
              <a:pPr algn="ctr" eaLnBrk="1" hangingPunct="1"/>
              <a:r>
                <a:rPr lang="en-US" altLang="en-US" sz="1200" dirty="0">
                  <a:latin typeface="Arial" panose="020B0604020202020204" pitchFamily="34" charset="0"/>
                </a:rPr>
                <a:t>focus</a:t>
              </a:r>
            </a:p>
          </p:txBody>
        </p:sp>
        <p:sp>
          <p:nvSpPr>
            <p:cNvPr id="25" name="Line 5">
              <a:extLst>
                <a:ext uri="{FF2B5EF4-FFF2-40B4-BE49-F238E27FC236}">
                  <a16:creationId xmlns:a16="http://schemas.microsoft.com/office/drawing/2014/main" id="{8B512D15-1726-40D7-8F79-686D326451D9}"/>
                </a:ext>
              </a:extLst>
            </p:cNvPr>
            <p:cNvSpPr>
              <a:spLocks noChangeShapeType="1"/>
            </p:cNvSpPr>
            <p:nvPr/>
          </p:nvSpPr>
          <p:spPr bwMode="auto">
            <a:xfrm flipV="1">
              <a:off x="2574872" y="1775188"/>
              <a:ext cx="0" cy="216138"/>
            </a:xfrm>
            <a:prstGeom prst="line">
              <a:avLst/>
            </a:prstGeom>
            <a:noFill/>
            <a:ln w="12700">
              <a:solidFill>
                <a:schemeClr val="tx1"/>
              </a:solidFill>
              <a:round/>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Text Box 6">
              <a:extLst>
                <a:ext uri="{FF2B5EF4-FFF2-40B4-BE49-F238E27FC236}">
                  <a16:creationId xmlns:a16="http://schemas.microsoft.com/office/drawing/2014/main" id="{9F336D98-30B7-4B2F-AF31-D5F69FF636D1}"/>
                </a:ext>
              </a:extLst>
            </p:cNvPr>
            <p:cNvSpPr txBox="1">
              <a:spLocks noChangeArrowheads="1"/>
            </p:cNvSpPr>
            <p:nvPr/>
          </p:nvSpPr>
          <p:spPr bwMode="auto">
            <a:xfrm>
              <a:off x="2416304" y="1480561"/>
              <a:ext cx="33054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r>
                <a:rPr lang="en-US" altLang="en-US" sz="1200" dirty="0">
                  <a:latin typeface="Arial" panose="020B0604020202020204" pitchFamily="34" charset="0"/>
                </a:rPr>
                <a:t>IP</a:t>
              </a:r>
            </a:p>
          </p:txBody>
        </p:sp>
        <p:sp>
          <p:nvSpPr>
            <p:cNvPr id="27" name="Text Box 6">
              <a:extLst>
                <a:ext uri="{FF2B5EF4-FFF2-40B4-BE49-F238E27FC236}">
                  <a16:creationId xmlns:a16="http://schemas.microsoft.com/office/drawing/2014/main" id="{302A3CFE-B5D0-462F-8FE7-8DD9A6EDE222}"/>
                </a:ext>
              </a:extLst>
            </p:cNvPr>
            <p:cNvSpPr txBox="1">
              <a:spLocks noChangeArrowheads="1"/>
            </p:cNvSpPr>
            <p:nvPr/>
          </p:nvSpPr>
          <p:spPr bwMode="auto">
            <a:xfrm>
              <a:off x="3651598" y="1715657"/>
              <a:ext cx="61908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r>
                <a:rPr lang="en-US" altLang="en-US" sz="1200" dirty="0">
                  <a:latin typeface="Arial" panose="020B0604020202020204" pitchFamily="34" charset="0"/>
                </a:rPr>
                <a:t>iBDS2</a:t>
              </a:r>
            </a:p>
          </p:txBody>
        </p:sp>
        <p:sp>
          <p:nvSpPr>
            <p:cNvPr id="28" name="Text Box 6">
              <a:extLst>
                <a:ext uri="{FF2B5EF4-FFF2-40B4-BE49-F238E27FC236}">
                  <a16:creationId xmlns:a16="http://schemas.microsoft.com/office/drawing/2014/main" id="{267399E9-FC16-4B9F-9B9D-E4D42014D6EC}"/>
                </a:ext>
              </a:extLst>
            </p:cNvPr>
            <p:cNvSpPr txBox="1">
              <a:spLocks noChangeArrowheads="1"/>
            </p:cNvSpPr>
            <p:nvPr/>
          </p:nvSpPr>
          <p:spPr bwMode="auto">
            <a:xfrm>
              <a:off x="4945409" y="1721856"/>
              <a:ext cx="61908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r>
                <a:rPr lang="en-US" altLang="en-US" sz="1200" dirty="0">
                  <a:latin typeface="Arial" panose="020B0604020202020204" pitchFamily="34" charset="0"/>
                </a:rPr>
                <a:t>iBDS3</a:t>
              </a:r>
            </a:p>
          </p:txBody>
        </p:sp>
        <p:sp>
          <p:nvSpPr>
            <p:cNvPr id="29" name="Text Box 6">
              <a:extLst>
                <a:ext uri="{FF2B5EF4-FFF2-40B4-BE49-F238E27FC236}">
                  <a16:creationId xmlns:a16="http://schemas.microsoft.com/office/drawing/2014/main" id="{54C99FDA-2191-45A1-901B-DDD70616728B}"/>
                </a:ext>
              </a:extLst>
            </p:cNvPr>
            <p:cNvSpPr txBox="1">
              <a:spLocks noChangeArrowheads="1"/>
            </p:cNvSpPr>
            <p:nvPr/>
          </p:nvSpPr>
          <p:spPr bwMode="auto">
            <a:xfrm>
              <a:off x="2560097" y="1226316"/>
              <a:ext cx="61908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r>
                <a:rPr lang="en-US" altLang="en-US" sz="1200" dirty="0">
                  <a:latin typeface="Arial" panose="020B0604020202020204" pitchFamily="34" charset="0"/>
                </a:rPr>
                <a:t>iBDS1</a:t>
              </a:r>
            </a:p>
          </p:txBody>
        </p:sp>
        <p:sp>
          <p:nvSpPr>
            <p:cNvPr id="30" name="Line 5">
              <a:extLst>
                <a:ext uri="{FF2B5EF4-FFF2-40B4-BE49-F238E27FC236}">
                  <a16:creationId xmlns:a16="http://schemas.microsoft.com/office/drawing/2014/main" id="{7FB79D64-9DAC-4CEB-B12B-7FBBD22D7016}"/>
                </a:ext>
              </a:extLst>
            </p:cNvPr>
            <p:cNvSpPr>
              <a:spLocks noChangeShapeType="1"/>
            </p:cNvSpPr>
            <p:nvPr/>
          </p:nvSpPr>
          <p:spPr bwMode="auto">
            <a:xfrm flipV="1">
              <a:off x="2959619" y="1503315"/>
              <a:ext cx="0" cy="391062"/>
            </a:xfrm>
            <a:prstGeom prst="line">
              <a:avLst/>
            </a:prstGeom>
            <a:noFill/>
            <a:ln w="12700">
              <a:solidFill>
                <a:schemeClr val="tx1"/>
              </a:solidFill>
              <a:round/>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31" name="Straight Connector 30">
              <a:extLst>
                <a:ext uri="{FF2B5EF4-FFF2-40B4-BE49-F238E27FC236}">
                  <a16:creationId xmlns:a16="http://schemas.microsoft.com/office/drawing/2014/main" id="{A912230D-6669-497A-96D9-D4F4F5048E8C}"/>
                </a:ext>
              </a:extLst>
            </p:cNvPr>
            <p:cNvCxnSpPr/>
            <p:nvPr/>
          </p:nvCxnSpPr>
          <p:spPr>
            <a:xfrm>
              <a:off x="1888761" y="4009344"/>
              <a:ext cx="5620028" cy="0"/>
            </a:xfrm>
            <a:prstGeom prst="line">
              <a:avLst/>
            </a:prstGeom>
            <a:ln w="12700">
              <a:solidFill>
                <a:srgbClr val="00FF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2" name="Text Box 8">
                  <a:extLst>
                    <a:ext uri="{FF2B5EF4-FFF2-40B4-BE49-F238E27FC236}">
                      <a16:creationId xmlns:a16="http://schemas.microsoft.com/office/drawing/2014/main" id="{C7BD3E47-D4D3-43E5-81CF-B1B30E04E4F9}"/>
                    </a:ext>
                  </a:extLst>
                </p:cNvPr>
                <p:cNvSpPr txBox="1">
                  <a:spLocks noChangeArrowheads="1"/>
                </p:cNvSpPr>
                <p:nvPr/>
              </p:nvSpPr>
              <p:spPr bwMode="auto">
                <a:xfrm rot="16200000">
                  <a:off x="4731087" y="2864693"/>
                  <a:ext cx="1517147" cy="1088503"/>
                </a:xfrm>
                <a:prstGeom prst="rect">
                  <a:avLst/>
                </a:prstGeom>
                <a:solidFill>
                  <a:schemeClr val="bg1"/>
                </a:solidFill>
                <a:ln>
                  <a:noFill/>
                </a:ln>
                <a:effectLst/>
              </p:spPr>
              <p:txBody>
                <a:bodyPr wrap="none" lIns="0" rIns="0">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14:m>
                    <m:oMath xmlns:m="http://schemas.openxmlformats.org/officeDocument/2006/math">
                      <m:sSub>
                        <m:sSubPr>
                          <m:ctrlPr>
                            <a:rPr lang="en-US" altLang="en-US" sz="1200" b="0" i="1" smtClean="0">
                              <a:latin typeface="Cambria Math" panose="02040503050406030204" pitchFamily="18" charset="0"/>
                            </a:rPr>
                          </m:ctrlPr>
                        </m:sSubPr>
                        <m:e>
                          <m:r>
                            <a:rPr lang="en-US" altLang="en-US" sz="1200" b="0" i="1" smtClean="0">
                              <a:latin typeface="Cambria Math" panose="02040503050406030204" pitchFamily="18" charset="0"/>
                            </a:rPr>
                            <m:t>𝛽</m:t>
                          </m:r>
                        </m:e>
                        <m:sub>
                          <m:r>
                            <a:rPr lang="en-US" altLang="en-US" sz="1200" b="0" i="1" smtClean="0">
                              <a:latin typeface="Cambria Math" panose="02040503050406030204" pitchFamily="18" charset="0"/>
                            </a:rPr>
                            <m:t>𝑥</m:t>
                          </m:r>
                          <m:r>
                            <a:rPr lang="en-US" altLang="en-US" sz="1200" b="0" i="1" smtClean="0">
                              <a:latin typeface="Cambria Math" panose="02040503050406030204" pitchFamily="18" charset="0"/>
                            </a:rPr>
                            <m:t>/</m:t>
                          </m:r>
                          <m:r>
                            <a:rPr lang="en-US" altLang="en-US" sz="1200" b="0" i="1" smtClean="0">
                              <a:latin typeface="Cambria Math" panose="02040503050406030204" pitchFamily="18" charset="0"/>
                            </a:rPr>
                            <m:t>𝑦</m:t>
                          </m:r>
                        </m:sub>
                      </m:sSub>
                      <m:r>
                        <a:rPr lang="en-US" altLang="en-US" sz="1200" b="0" i="1" smtClean="0">
                          <a:latin typeface="Cambria Math" panose="02040503050406030204" pitchFamily="18" charset="0"/>
                        </a:rPr>
                        <m:t>=69/</m:t>
                      </m:r>
                    </m:oMath>
                  </a14:m>
                  <a:r>
                    <a:rPr lang="en-US" altLang="en-US" sz="1200" dirty="0">
                      <a:latin typeface="Arial" panose="020B0604020202020204" pitchFamily="34" charset="0"/>
                    </a:rPr>
                    <a:t>37 cm</a:t>
                  </a:r>
                  <a:endParaRPr lang="en-US" altLang="en-US" sz="1200" b="0" i="1" dirty="0">
                    <a:latin typeface="Cambria Math" panose="02040503050406030204" pitchFamily="18" charset="0"/>
                  </a:endParaRPr>
                </a:p>
                <a:p>
                  <a:pPr eaLnBrk="1" hangingPunct="1"/>
                  <a14:m>
                    <m:oMath xmlns:m="http://schemas.openxmlformats.org/officeDocument/2006/math">
                      <m:sSub>
                        <m:sSubPr>
                          <m:ctrlPr>
                            <a:rPr lang="en-US" altLang="en-US" sz="1200" b="0" i="1" smtClean="0">
                              <a:latin typeface="Cambria Math" panose="02040503050406030204" pitchFamily="18" charset="0"/>
                            </a:rPr>
                          </m:ctrlPr>
                        </m:sSubPr>
                        <m:e>
                          <m:r>
                            <a:rPr lang="en-US" altLang="en-US" sz="1200" b="0" i="1" smtClean="0">
                              <a:latin typeface="Cambria Math" panose="02040503050406030204" pitchFamily="18" charset="0"/>
                            </a:rPr>
                            <m:t>𝐷</m:t>
                          </m:r>
                        </m:e>
                        <m:sub>
                          <m:r>
                            <a:rPr lang="en-US" altLang="en-US" sz="1200" b="0" i="1" smtClean="0">
                              <a:latin typeface="Cambria Math" panose="02040503050406030204" pitchFamily="18" charset="0"/>
                            </a:rPr>
                            <m:t>𝑥</m:t>
                          </m:r>
                        </m:sub>
                      </m:sSub>
                      <m:r>
                        <a:rPr lang="en-US" altLang="en-US" sz="1200" b="0" i="1" smtClean="0">
                          <a:latin typeface="Cambria Math" panose="02040503050406030204" pitchFamily="18" charset="0"/>
                        </a:rPr>
                        <m:t>=−0.95</m:t>
                      </m:r>
                    </m:oMath>
                  </a14:m>
                  <a:r>
                    <a:rPr lang="en-US" altLang="en-US" sz="1200" dirty="0">
                      <a:latin typeface="Arial" panose="020B0604020202020204" pitchFamily="34" charset="0"/>
                    </a:rPr>
                    <a:t> m</a:t>
                  </a:r>
                </a:p>
                <a:p>
                  <a:pPr eaLnBrk="1" hangingPunct="1"/>
                  <a14:m>
                    <m:oMath xmlns:m="http://schemas.openxmlformats.org/officeDocument/2006/math">
                      <m:sSub>
                        <m:sSubPr>
                          <m:ctrlPr>
                            <a:rPr lang="en-US" altLang="en-US" sz="1200" b="0" i="1" smtClean="0">
                              <a:latin typeface="Cambria Math" panose="02040503050406030204" pitchFamily="18" charset="0"/>
                            </a:rPr>
                          </m:ctrlPr>
                        </m:sSubPr>
                        <m:e>
                          <m:r>
                            <a:rPr lang="en-US" altLang="en-US" sz="1200" b="0" i="1" smtClean="0">
                              <a:latin typeface="Cambria Math" panose="02040503050406030204" pitchFamily="18" charset="0"/>
                            </a:rPr>
                            <m:t>𝜎</m:t>
                          </m:r>
                        </m:e>
                        <m:sub>
                          <m:r>
                            <a:rPr lang="en-US" altLang="en-US" sz="1200" b="0" i="1" smtClean="0">
                              <a:latin typeface="Cambria Math" panose="02040503050406030204" pitchFamily="18" charset="0"/>
                            </a:rPr>
                            <m:t>𝑥</m:t>
                          </m:r>
                          <m:r>
                            <a:rPr lang="en-US" altLang="en-US" sz="1200" b="0" i="1" smtClean="0">
                              <a:latin typeface="Cambria Math" panose="02040503050406030204" pitchFamily="18" charset="0"/>
                            </a:rPr>
                            <m:t>/</m:t>
                          </m:r>
                          <m:r>
                            <a:rPr lang="en-US" altLang="en-US" sz="1200" b="0" i="1" smtClean="0">
                              <a:latin typeface="Cambria Math" panose="02040503050406030204" pitchFamily="18" charset="0"/>
                            </a:rPr>
                            <m:t>𝑦</m:t>
                          </m:r>
                        </m:sub>
                      </m:sSub>
                      <m:r>
                        <a:rPr lang="en-US" altLang="en-US" sz="1200" b="0" i="1" smtClean="0">
                          <a:latin typeface="Cambria Math" panose="02040503050406030204" pitchFamily="18" charset="0"/>
                        </a:rPr>
                        <m:t>=292/19 </m:t>
                      </m:r>
                      <m:r>
                        <a:rPr lang="en-US" altLang="en-US" sz="1200" b="0" i="1" smtClean="0">
                          <a:latin typeface="Cambria Math" panose="02040503050406030204" pitchFamily="18" charset="0"/>
                        </a:rPr>
                        <m:t>𝜇</m:t>
                      </m:r>
                    </m:oMath>
                  </a14:m>
                  <a:r>
                    <a:rPr lang="en-US" altLang="en-US" sz="1200" dirty="0">
                      <a:latin typeface="Arial" panose="020B0604020202020204" pitchFamily="34" charset="0"/>
                    </a:rPr>
                    <a:t>m</a:t>
                  </a:r>
                </a:p>
                <a:p>
                  <a:pPr eaLnBrk="1" hangingPunct="1"/>
                  <a14:m>
                    <m:oMath xmlns:m="http://schemas.openxmlformats.org/officeDocument/2006/math">
                      <m:sSub>
                        <m:sSubPr>
                          <m:ctrlPr>
                            <a:rPr lang="en-US" altLang="en-US" sz="1200" b="0" i="1" smtClean="0">
                              <a:latin typeface="Cambria Math" panose="02040503050406030204" pitchFamily="18" charset="0"/>
                            </a:rPr>
                          </m:ctrlPr>
                        </m:sSubPr>
                        <m:e>
                          <m:r>
                            <a:rPr lang="en-US" altLang="en-US" sz="1200" b="0" i="1" smtClean="0">
                              <a:latin typeface="Cambria Math" panose="02040503050406030204" pitchFamily="18" charset="0"/>
                            </a:rPr>
                            <m:t>𝜎</m:t>
                          </m:r>
                        </m:e>
                        <m:sub>
                          <m:sSup>
                            <m:sSupPr>
                              <m:ctrlPr>
                                <a:rPr lang="en-US" altLang="en-US" sz="1200" b="0" i="1" smtClean="0">
                                  <a:latin typeface="Cambria Math" panose="02040503050406030204" pitchFamily="18" charset="0"/>
                                </a:rPr>
                              </m:ctrlPr>
                            </m:sSupPr>
                            <m:e>
                              <m:r>
                                <a:rPr lang="en-US" altLang="en-US" sz="1200" b="0" i="1" smtClean="0">
                                  <a:latin typeface="Cambria Math" panose="02040503050406030204" pitchFamily="18" charset="0"/>
                                </a:rPr>
                                <m:t>𝑥</m:t>
                              </m:r>
                            </m:e>
                            <m:sup>
                              <m:r>
                                <a:rPr lang="en-US" altLang="en-US" sz="1200" b="0" i="1" smtClean="0">
                                  <a:latin typeface="Cambria Math" panose="02040503050406030204" pitchFamily="18" charset="0"/>
                                </a:rPr>
                                <m:t>′</m:t>
                              </m:r>
                            </m:sup>
                          </m:sSup>
                          <m:r>
                            <a:rPr lang="en-US" altLang="en-US" sz="1200" b="0" i="1" smtClean="0">
                              <a:latin typeface="Cambria Math" panose="02040503050406030204" pitchFamily="18" charset="0"/>
                            </a:rPr>
                            <m:t>/</m:t>
                          </m:r>
                          <m:sSup>
                            <m:sSupPr>
                              <m:ctrlPr>
                                <a:rPr lang="en-US" altLang="en-US" sz="1200" b="0" i="1" smtClean="0">
                                  <a:latin typeface="Cambria Math" panose="02040503050406030204" pitchFamily="18" charset="0"/>
                                </a:rPr>
                              </m:ctrlPr>
                            </m:sSupPr>
                            <m:e>
                              <m:r>
                                <a:rPr lang="en-US" altLang="en-US" sz="1200" b="0" i="1" smtClean="0">
                                  <a:latin typeface="Cambria Math" panose="02040503050406030204" pitchFamily="18" charset="0"/>
                                </a:rPr>
                                <m:t>𝑦</m:t>
                              </m:r>
                            </m:e>
                            <m:sup>
                              <m:r>
                                <a:rPr lang="en-US" altLang="en-US" sz="1200" b="0" i="1" smtClean="0">
                                  <a:latin typeface="Cambria Math" panose="02040503050406030204" pitchFamily="18" charset="0"/>
                                </a:rPr>
                                <m:t>′</m:t>
                              </m:r>
                            </m:sup>
                          </m:sSup>
                        </m:sub>
                      </m:sSub>
                      <m:r>
                        <a:rPr lang="en-US" altLang="en-US" sz="1200" b="0" i="1" smtClean="0">
                          <a:latin typeface="Cambria Math" panose="02040503050406030204" pitchFamily="18" charset="0"/>
                        </a:rPr>
                        <m:t>=16/50 </m:t>
                      </m:r>
                      <m:r>
                        <a:rPr lang="en-US" altLang="en-US" sz="1200" b="0" i="1" smtClean="0">
                          <a:latin typeface="Cambria Math" panose="02040503050406030204" pitchFamily="18" charset="0"/>
                        </a:rPr>
                        <m:t>𝜇</m:t>
                      </m:r>
                    </m:oMath>
                  </a14:m>
                  <a:r>
                    <a:rPr lang="en-US" altLang="en-US" sz="1200" dirty="0">
                      <a:latin typeface="Arial" panose="020B0604020202020204" pitchFamily="34" charset="0"/>
                    </a:rPr>
                    <a:t>rad</a:t>
                  </a:r>
                </a:p>
                <a:p>
                  <a:pPr eaLnBrk="1" hangingPunct="1"/>
                  <a14:m>
                    <m:oMath xmlns:m="http://schemas.openxmlformats.org/officeDocument/2006/math">
                      <m:r>
                        <m:rPr>
                          <m:sty m:val="p"/>
                        </m:rPr>
                        <a:rPr lang="en-US" altLang="en-US" sz="1200" b="0" i="0" smtClean="0">
                          <a:latin typeface="Cambria Math" panose="02040503050406030204" pitchFamily="18" charset="0"/>
                        </a:rPr>
                        <m:t>Δ</m:t>
                      </m:r>
                      <m:sSub>
                        <m:sSubPr>
                          <m:ctrlPr>
                            <a:rPr lang="en-US" altLang="en-US" sz="1200" b="0" i="1" smtClean="0">
                              <a:latin typeface="Cambria Math" panose="02040503050406030204" pitchFamily="18" charset="0"/>
                            </a:rPr>
                          </m:ctrlPr>
                        </m:sSubPr>
                        <m:e>
                          <m:r>
                            <a:rPr lang="en-US" altLang="en-US" sz="1200" b="0" i="1" smtClean="0">
                              <a:latin typeface="Cambria Math" panose="02040503050406030204" pitchFamily="18" charset="0"/>
                            </a:rPr>
                            <m:t>𝑥</m:t>
                          </m:r>
                        </m:e>
                        <m:sub>
                          <m:r>
                            <a:rPr lang="en-US" altLang="en-US" sz="1200" b="0" i="1" smtClean="0">
                              <a:latin typeface="Cambria Math" panose="02040503050406030204" pitchFamily="18" charset="0"/>
                            </a:rPr>
                            <m:t>𝑓𝑟</m:t>
                          </m:r>
                        </m:sub>
                      </m:sSub>
                      <m:r>
                        <a:rPr lang="en-US" altLang="en-US" sz="1200" b="0" i="1" smtClean="0">
                          <a:latin typeface="Cambria Math" panose="02040503050406030204" pitchFamily="18" charset="0"/>
                        </a:rPr>
                        <m:t>=</m:t>
                      </m:r>
                      <m:sSub>
                        <m:sSubPr>
                          <m:ctrlPr>
                            <a:rPr lang="en-US" altLang="en-US" sz="1200" b="0" i="1" smtClean="0">
                              <a:latin typeface="Cambria Math" panose="02040503050406030204" pitchFamily="18" charset="0"/>
                            </a:rPr>
                          </m:ctrlPr>
                        </m:sSubPr>
                        <m:e>
                          <m:r>
                            <a:rPr lang="en-US" altLang="en-US" sz="1200" b="0" i="1" smtClean="0">
                              <a:latin typeface="Cambria Math" panose="02040503050406030204" pitchFamily="18" charset="0"/>
                            </a:rPr>
                            <m:t>𝐷</m:t>
                          </m:r>
                        </m:e>
                        <m:sub>
                          <m:r>
                            <a:rPr lang="en-US" altLang="en-US" sz="1200" b="0" i="1" smtClean="0">
                              <a:latin typeface="Cambria Math" panose="02040503050406030204" pitchFamily="18" charset="0"/>
                            </a:rPr>
                            <m:t>𝑥</m:t>
                          </m:r>
                        </m:sub>
                      </m:sSub>
                      <m:r>
                        <m:rPr>
                          <m:sty m:val="p"/>
                        </m:rPr>
                        <a:rPr lang="en-US" altLang="en-US" sz="1200" b="0" i="0" smtClean="0">
                          <a:latin typeface="Cambria Math" panose="02040503050406030204" pitchFamily="18" charset="0"/>
                        </a:rPr>
                        <m:t>Δ</m:t>
                      </m:r>
                      <m:r>
                        <a:rPr lang="en-US" altLang="en-US" sz="1200" b="0" i="1" smtClean="0">
                          <a:latin typeface="Cambria Math" panose="02040503050406030204" pitchFamily="18" charset="0"/>
                        </a:rPr>
                        <m:t>(</m:t>
                      </m:r>
                      <m:r>
                        <a:rPr lang="en-US" altLang="en-US" sz="1200" b="0" i="1" smtClean="0">
                          <a:latin typeface="Cambria Math" panose="02040503050406030204" pitchFamily="18" charset="0"/>
                        </a:rPr>
                        <m:t>𝐵</m:t>
                      </m:r>
                      <m:r>
                        <a:rPr lang="en-US" altLang="en-US" sz="1200" b="0" i="1" smtClean="0">
                          <a:latin typeface="Cambria Math" panose="02040503050406030204" pitchFamily="18" charset="0"/>
                        </a:rPr>
                        <m:t>𝜌</m:t>
                      </m:r>
                      <m:r>
                        <a:rPr lang="en-US" altLang="en-US" sz="1200" b="0" i="1" smtClean="0">
                          <a:latin typeface="Cambria Math" panose="02040503050406030204" pitchFamily="18" charset="0"/>
                        </a:rPr>
                        <m:t>)/(</m:t>
                      </m:r>
                      <m:r>
                        <a:rPr lang="en-US" altLang="en-US" sz="1200" b="0" i="1" smtClean="0">
                          <a:latin typeface="Cambria Math" panose="02040503050406030204" pitchFamily="18" charset="0"/>
                        </a:rPr>
                        <m:t>𝐵</m:t>
                      </m:r>
                      <m:r>
                        <a:rPr lang="en-US" altLang="en-US" sz="1200" b="0" i="1" smtClean="0">
                          <a:latin typeface="Cambria Math" panose="02040503050406030204" pitchFamily="18" charset="0"/>
                        </a:rPr>
                        <m:t>𝜌</m:t>
                      </m:r>
                      <m:r>
                        <a:rPr lang="en-US" altLang="en-US" sz="1200" b="0" i="1" smtClean="0">
                          <a:latin typeface="Cambria Math" panose="02040503050406030204" pitchFamily="18" charset="0"/>
                        </a:rPr>
                        <m:t>)</m:t>
                      </m:r>
                    </m:oMath>
                  </a14:m>
                  <a:r>
                    <a:rPr lang="en-US" altLang="en-US" sz="1200" dirty="0">
                      <a:latin typeface="Arial" panose="020B0604020202020204" pitchFamily="34" charset="0"/>
                    </a:rPr>
                    <a:t> </a:t>
                  </a:r>
                </a:p>
              </p:txBody>
            </p:sp>
          </mc:Choice>
          <mc:Fallback xmlns="">
            <p:sp>
              <p:nvSpPr>
                <p:cNvPr id="50" name="Text Box 8"/>
                <p:cNvSpPr txBox="1">
                  <a:spLocks noRot="1" noChangeAspect="1" noMove="1" noResize="1" noEditPoints="1" noAdjustHandles="1" noChangeArrowheads="1" noChangeShapeType="1" noTextEdit="1"/>
                </p:cNvSpPr>
                <p:nvPr/>
              </p:nvSpPr>
              <p:spPr bwMode="auto">
                <a:xfrm rot="16200000">
                  <a:off x="4731087" y="2864693"/>
                  <a:ext cx="1517147" cy="1088503"/>
                </a:xfrm>
                <a:prstGeom prst="rect">
                  <a:avLst/>
                </a:prstGeom>
                <a:blipFill>
                  <a:blip r:embed="rId4"/>
                  <a:stretch>
                    <a:fillRect l="-559" t="-1205" b="-4819"/>
                  </a:stretch>
                </a:blipFill>
                <a:ln>
                  <a:noFill/>
                </a:ln>
                <a:effectLst/>
              </p:spPr>
              <p:txBody>
                <a:bodyPr/>
                <a:lstStyle/>
                <a:p>
                  <a:r>
                    <a:rPr lang="en-US">
                      <a:noFill/>
                    </a:rPr>
                    <a:t> </a:t>
                  </a:r>
                </a:p>
              </p:txBody>
            </p:sp>
          </mc:Fallback>
        </mc:AlternateContent>
      </p:grpSp>
      <p:sp>
        <p:nvSpPr>
          <p:cNvPr id="33" name="TextBox 32">
            <a:extLst>
              <a:ext uri="{FF2B5EF4-FFF2-40B4-BE49-F238E27FC236}">
                <a16:creationId xmlns:a16="http://schemas.microsoft.com/office/drawing/2014/main" id="{88BCA2CC-5261-41D8-A1D4-76F8BB2EA5BC}"/>
              </a:ext>
            </a:extLst>
          </p:cNvPr>
          <p:cNvSpPr txBox="1"/>
          <p:nvPr/>
        </p:nvSpPr>
        <p:spPr>
          <a:xfrm>
            <a:off x="477239" y="1658906"/>
            <a:ext cx="3798514" cy="2677656"/>
          </a:xfrm>
          <a:prstGeom prst="rect">
            <a:avLst/>
          </a:prstGeom>
          <a:noFill/>
        </p:spPr>
        <p:txBody>
          <a:bodyPr wrap="square" rtlCol="0">
            <a:spAutoFit/>
          </a:bodyPr>
          <a:lstStyle/>
          <a:p>
            <a:r>
              <a:rPr lang="en-US" sz="2400" b="1" dirty="0"/>
              <a:t>High dispersion region with a small waist allows for a Roman pot to get some of the protons that scatter but are still in the beam envelope when they leave the IP.</a:t>
            </a:r>
          </a:p>
        </p:txBody>
      </p:sp>
    </p:spTree>
    <p:extLst>
      <p:ext uri="{BB962C8B-B14F-4D97-AF65-F5344CB8AC3E}">
        <p14:creationId xmlns:p14="http://schemas.microsoft.com/office/powerpoint/2010/main" val="186270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CD65D-4D4E-42D6-9BCD-75077BC1A956}"/>
              </a:ext>
            </a:extLst>
          </p:cNvPr>
          <p:cNvSpPr>
            <a:spLocks noGrp="1"/>
          </p:cNvSpPr>
          <p:nvPr>
            <p:ph type="title"/>
          </p:nvPr>
        </p:nvSpPr>
        <p:spPr>
          <a:xfrm>
            <a:off x="228600" y="254843"/>
            <a:ext cx="5486400" cy="1143000"/>
          </a:xfrm>
        </p:spPr>
        <p:txBody>
          <a:bodyPr/>
          <a:lstStyle/>
          <a:p>
            <a:r>
              <a:rPr lang="en-US" dirty="0"/>
              <a:t>Electron Downstream</a:t>
            </a:r>
          </a:p>
        </p:txBody>
      </p:sp>
      <p:sp>
        <p:nvSpPr>
          <p:cNvPr id="4" name="Date Placeholder 3">
            <a:extLst>
              <a:ext uri="{FF2B5EF4-FFF2-40B4-BE49-F238E27FC236}">
                <a16:creationId xmlns:a16="http://schemas.microsoft.com/office/drawing/2014/main" id="{CD68630D-5EA4-420C-A5D7-09D0D9797C7F}"/>
              </a:ext>
            </a:extLst>
          </p:cNvPr>
          <p:cNvSpPr>
            <a:spLocks noGrp="1"/>
          </p:cNvSpPr>
          <p:nvPr>
            <p:ph type="dt" sz="half" idx="10"/>
          </p:nvPr>
        </p:nvSpPr>
        <p:spPr/>
        <p:txBody>
          <a:bodyPr/>
          <a:lstStyle/>
          <a:p>
            <a:r>
              <a:rPr lang="en-US"/>
              <a:t>10/31/18</a:t>
            </a:r>
            <a:endParaRPr lang="en-US" dirty="0"/>
          </a:p>
        </p:txBody>
      </p:sp>
      <p:sp>
        <p:nvSpPr>
          <p:cNvPr id="5" name="Footer Placeholder 4">
            <a:extLst>
              <a:ext uri="{FF2B5EF4-FFF2-40B4-BE49-F238E27FC236}">
                <a16:creationId xmlns:a16="http://schemas.microsoft.com/office/drawing/2014/main" id="{640ED72D-07A9-4567-878F-4264824E5528}"/>
              </a:ext>
            </a:extLst>
          </p:cNvPr>
          <p:cNvSpPr>
            <a:spLocks noGrp="1"/>
          </p:cNvSpPr>
          <p:nvPr>
            <p:ph type="ftr" sz="quarter" idx="11"/>
          </p:nvPr>
        </p:nvSpPr>
        <p:spPr/>
        <p:txBody>
          <a:bodyPr/>
          <a:lstStyle/>
          <a:p>
            <a:r>
              <a:rPr lang="en-US"/>
              <a:t>IR/MDI Summary for EIC</a:t>
            </a:r>
            <a:endParaRPr lang="en-US" dirty="0"/>
          </a:p>
        </p:txBody>
      </p:sp>
      <p:sp>
        <p:nvSpPr>
          <p:cNvPr id="6" name="Slide Number Placeholder 5">
            <a:extLst>
              <a:ext uri="{FF2B5EF4-FFF2-40B4-BE49-F238E27FC236}">
                <a16:creationId xmlns:a16="http://schemas.microsoft.com/office/drawing/2014/main" id="{AC9329CD-1374-4CE2-8783-FA513EFDDB52}"/>
              </a:ext>
            </a:extLst>
          </p:cNvPr>
          <p:cNvSpPr>
            <a:spLocks noGrp="1"/>
          </p:cNvSpPr>
          <p:nvPr>
            <p:ph type="sldNum" sz="quarter" idx="12"/>
          </p:nvPr>
        </p:nvSpPr>
        <p:spPr/>
        <p:txBody>
          <a:bodyPr/>
          <a:lstStyle/>
          <a:p>
            <a:fld id="{C2D2130F-F878-4CD5-B02F-9208CEE6E364}" type="slidenum">
              <a:rPr lang="en-US" smtClean="0"/>
              <a:t>11</a:t>
            </a:fld>
            <a:endParaRPr lang="en-US"/>
          </a:p>
        </p:txBody>
      </p:sp>
      <p:grpSp>
        <p:nvGrpSpPr>
          <p:cNvPr id="7" name="Group 6">
            <a:extLst>
              <a:ext uri="{FF2B5EF4-FFF2-40B4-BE49-F238E27FC236}">
                <a16:creationId xmlns:a16="http://schemas.microsoft.com/office/drawing/2014/main" id="{43CAA918-42F1-489B-900C-D329C942C9CD}"/>
              </a:ext>
            </a:extLst>
          </p:cNvPr>
          <p:cNvGrpSpPr/>
          <p:nvPr/>
        </p:nvGrpSpPr>
        <p:grpSpPr>
          <a:xfrm>
            <a:off x="5738091" y="124979"/>
            <a:ext cx="6277371" cy="4559508"/>
            <a:chOff x="848963" y="853070"/>
            <a:chExt cx="7830342" cy="5382838"/>
          </a:xfrm>
        </p:grpSpPr>
        <p:sp>
          <p:nvSpPr>
            <p:cNvPr id="8" name="Rectangle 7">
              <a:extLst>
                <a:ext uri="{FF2B5EF4-FFF2-40B4-BE49-F238E27FC236}">
                  <a16:creationId xmlns:a16="http://schemas.microsoft.com/office/drawing/2014/main" id="{BCAE041C-94AD-4D14-95D3-909DE1FE4C34}"/>
                </a:ext>
              </a:extLst>
            </p:cNvPr>
            <p:cNvSpPr/>
            <p:nvPr/>
          </p:nvSpPr>
          <p:spPr>
            <a:xfrm>
              <a:off x="848963" y="853070"/>
              <a:ext cx="7830342" cy="53828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0925849-8B34-40C1-A7CA-443B45F749B6}"/>
                </a:ext>
              </a:extLst>
            </p:cNvPr>
            <p:cNvPicPr>
              <a:picLocks noChangeAspect="1"/>
            </p:cNvPicPr>
            <p:nvPr/>
          </p:nvPicPr>
          <p:blipFill>
            <a:blip r:embed="rId2"/>
            <a:stretch>
              <a:fillRect/>
            </a:stretch>
          </p:blipFill>
          <p:spPr>
            <a:xfrm>
              <a:off x="914400" y="1735720"/>
              <a:ext cx="7315200" cy="4462868"/>
            </a:xfrm>
            <a:prstGeom prst="rect">
              <a:avLst/>
            </a:prstGeom>
          </p:spPr>
        </p:pic>
        <p:sp>
          <p:nvSpPr>
            <p:cNvPr id="10" name="Line 5">
              <a:extLst>
                <a:ext uri="{FF2B5EF4-FFF2-40B4-BE49-F238E27FC236}">
                  <a16:creationId xmlns:a16="http://schemas.microsoft.com/office/drawing/2014/main" id="{8EF4F018-DB3F-4AD1-9103-ECF2E0B9E82C}"/>
                </a:ext>
              </a:extLst>
            </p:cNvPr>
            <p:cNvSpPr>
              <a:spLocks noChangeShapeType="1"/>
            </p:cNvSpPr>
            <p:nvPr/>
          </p:nvSpPr>
          <p:spPr bwMode="auto">
            <a:xfrm flipV="1">
              <a:off x="6285407" y="4751471"/>
              <a:ext cx="0" cy="573087"/>
            </a:xfrm>
            <a:prstGeom prst="line">
              <a:avLst/>
            </a:prstGeom>
            <a:noFill/>
            <a:ln w="12700">
              <a:solidFill>
                <a:schemeClr val="tx1"/>
              </a:solidFill>
              <a:round/>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Text Box 6">
              <a:extLst>
                <a:ext uri="{FF2B5EF4-FFF2-40B4-BE49-F238E27FC236}">
                  <a16:creationId xmlns:a16="http://schemas.microsoft.com/office/drawing/2014/main" id="{2632E1F7-F365-48E7-838F-DD0FC3CF5C87}"/>
                </a:ext>
              </a:extLst>
            </p:cNvPr>
            <p:cNvSpPr txBox="1">
              <a:spLocks noChangeArrowheads="1"/>
            </p:cNvSpPr>
            <p:nvPr/>
          </p:nvSpPr>
          <p:spPr bwMode="auto">
            <a:xfrm>
              <a:off x="6126839" y="4484771"/>
              <a:ext cx="33054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r>
                <a:rPr lang="en-US" altLang="en-US" sz="1200" dirty="0">
                  <a:latin typeface="Arial" panose="020B0604020202020204" pitchFamily="34" charset="0"/>
                </a:rPr>
                <a:t>IP</a:t>
              </a:r>
            </a:p>
          </p:txBody>
        </p:sp>
        <p:sp>
          <p:nvSpPr>
            <p:cNvPr id="12" name="Line 7">
              <a:extLst>
                <a:ext uri="{FF2B5EF4-FFF2-40B4-BE49-F238E27FC236}">
                  <a16:creationId xmlns:a16="http://schemas.microsoft.com/office/drawing/2014/main" id="{9D9F7AEE-DDC0-46C9-A6D8-BFA10E22198E}"/>
                </a:ext>
              </a:extLst>
            </p:cNvPr>
            <p:cNvSpPr>
              <a:spLocks noChangeShapeType="1"/>
            </p:cNvSpPr>
            <p:nvPr/>
          </p:nvSpPr>
          <p:spPr bwMode="auto">
            <a:xfrm rot="5400000" flipH="1" flipV="1">
              <a:off x="7735679" y="1809493"/>
              <a:ext cx="0" cy="306388"/>
            </a:xfrm>
            <a:prstGeom prst="line">
              <a:avLst/>
            </a:prstGeom>
            <a:noFill/>
            <a:ln w="12700">
              <a:solidFill>
                <a:schemeClr val="tx1"/>
              </a:solidFill>
              <a:round/>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p>
              <a:endParaRPr lang="en-US"/>
            </a:p>
          </p:txBody>
        </p:sp>
        <p:sp>
          <p:nvSpPr>
            <p:cNvPr id="13" name="Text Box 8">
              <a:extLst>
                <a:ext uri="{FF2B5EF4-FFF2-40B4-BE49-F238E27FC236}">
                  <a16:creationId xmlns:a16="http://schemas.microsoft.com/office/drawing/2014/main" id="{835FEA27-9BAE-4233-BD3E-ECE74385830C}"/>
                </a:ext>
              </a:extLst>
            </p:cNvPr>
            <p:cNvSpPr txBox="1">
              <a:spLocks noChangeArrowheads="1"/>
            </p:cNvSpPr>
            <p:nvPr/>
          </p:nvSpPr>
          <p:spPr bwMode="auto">
            <a:xfrm>
              <a:off x="7991902" y="1816692"/>
              <a:ext cx="6219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en-US" altLang="en-US" sz="1200" dirty="0">
                  <a:latin typeface="Arial" panose="020B0604020202020204" pitchFamily="34" charset="0"/>
                </a:rPr>
                <a:t>electrons</a:t>
              </a:r>
            </a:p>
          </p:txBody>
        </p:sp>
        <p:sp>
          <p:nvSpPr>
            <p:cNvPr id="14" name="AutoShape 10">
              <a:extLst>
                <a:ext uri="{FF2B5EF4-FFF2-40B4-BE49-F238E27FC236}">
                  <a16:creationId xmlns:a16="http://schemas.microsoft.com/office/drawing/2014/main" id="{E87B162F-2E49-47BC-8E6C-2AB70534D0B5}"/>
                </a:ext>
              </a:extLst>
            </p:cNvPr>
            <p:cNvSpPr>
              <a:spLocks/>
            </p:cNvSpPr>
            <p:nvPr/>
          </p:nvSpPr>
          <p:spPr bwMode="auto">
            <a:xfrm rot="5400000">
              <a:off x="6864301" y="1407987"/>
              <a:ext cx="119062" cy="536406"/>
            </a:xfrm>
            <a:prstGeom prst="leftBrace">
              <a:avLst>
                <a:gd name="adj1" fmla="val 34961"/>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15" name="Text Box 16">
              <a:extLst>
                <a:ext uri="{FF2B5EF4-FFF2-40B4-BE49-F238E27FC236}">
                  <a16:creationId xmlns:a16="http://schemas.microsoft.com/office/drawing/2014/main" id="{FC32A11A-55B5-40C5-8CA2-E83B70EFDB6B}"/>
                </a:ext>
              </a:extLst>
            </p:cNvPr>
            <p:cNvSpPr txBox="1">
              <a:spLocks noChangeArrowheads="1"/>
            </p:cNvSpPr>
            <p:nvPr/>
          </p:nvSpPr>
          <p:spPr bwMode="auto">
            <a:xfrm>
              <a:off x="6778305" y="1347582"/>
              <a:ext cx="291747" cy="193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bIns="0">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eaLnBrk="1" hangingPunct="1">
                <a:lnSpc>
                  <a:spcPct val="80000"/>
                </a:lnSpc>
              </a:pPr>
              <a:r>
                <a:rPr lang="en-US" altLang="en-US" sz="1200" dirty="0">
                  <a:latin typeface="Arial" panose="020B0604020202020204" pitchFamily="34" charset="0"/>
                </a:rPr>
                <a:t>FFB</a:t>
              </a:r>
            </a:p>
          </p:txBody>
        </p:sp>
        <p:sp>
          <p:nvSpPr>
            <p:cNvPr id="16" name="AutoShape 10">
              <a:extLst>
                <a:ext uri="{FF2B5EF4-FFF2-40B4-BE49-F238E27FC236}">
                  <a16:creationId xmlns:a16="http://schemas.microsoft.com/office/drawing/2014/main" id="{0D01FF1B-89A6-41AD-8934-D456E4FE76B4}"/>
                </a:ext>
              </a:extLst>
            </p:cNvPr>
            <p:cNvSpPr>
              <a:spLocks/>
            </p:cNvSpPr>
            <p:nvPr/>
          </p:nvSpPr>
          <p:spPr bwMode="auto">
            <a:xfrm rot="5400000">
              <a:off x="5765745" y="1468976"/>
              <a:ext cx="119062" cy="414423"/>
            </a:xfrm>
            <a:prstGeom prst="leftBrace">
              <a:avLst>
                <a:gd name="adj1" fmla="val 34961"/>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17" name="Text Box 16">
              <a:extLst>
                <a:ext uri="{FF2B5EF4-FFF2-40B4-BE49-F238E27FC236}">
                  <a16:creationId xmlns:a16="http://schemas.microsoft.com/office/drawing/2014/main" id="{05853EC5-3F5D-4851-AF38-28C3360D1F55}"/>
                </a:ext>
              </a:extLst>
            </p:cNvPr>
            <p:cNvSpPr txBox="1">
              <a:spLocks noChangeArrowheads="1"/>
            </p:cNvSpPr>
            <p:nvPr/>
          </p:nvSpPr>
          <p:spPr bwMode="auto">
            <a:xfrm>
              <a:off x="5679402" y="1347582"/>
              <a:ext cx="291747" cy="193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bIns="0">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eaLnBrk="1" hangingPunct="1">
                <a:lnSpc>
                  <a:spcPct val="80000"/>
                </a:lnSpc>
              </a:pPr>
              <a:r>
                <a:rPr lang="en-US" altLang="en-US" sz="1200" dirty="0">
                  <a:latin typeface="Arial" panose="020B0604020202020204" pitchFamily="34" charset="0"/>
                </a:rPr>
                <a:t>FFB</a:t>
              </a:r>
            </a:p>
          </p:txBody>
        </p:sp>
        <p:sp>
          <p:nvSpPr>
            <p:cNvPr id="18" name="AutoShape 10">
              <a:extLst>
                <a:ext uri="{FF2B5EF4-FFF2-40B4-BE49-F238E27FC236}">
                  <a16:creationId xmlns:a16="http://schemas.microsoft.com/office/drawing/2014/main" id="{32D67749-BA28-40B3-972D-DCB149A0354B}"/>
                </a:ext>
              </a:extLst>
            </p:cNvPr>
            <p:cNvSpPr>
              <a:spLocks/>
            </p:cNvSpPr>
            <p:nvPr/>
          </p:nvSpPr>
          <p:spPr bwMode="auto">
            <a:xfrm rot="5400000">
              <a:off x="3320499" y="-387252"/>
              <a:ext cx="119062" cy="3212498"/>
            </a:xfrm>
            <a:prstGeom prst="leftBrace">
              <a:avLst>
                <a:gd name="adj1" fmla="val 24581"/>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19" name="Text Box 16">
              <a:extLst>
                <a:ext uri="{FF2B5EF4-FFF2-40B4-BE49-F238E27FC236}">
                  <a16:creationId xmlns:a16="http://schemas.microsoft.com/office/drawing/2014/main" id="{B613FB0A-1C72-426C-BD03-2B3AFDD5F468}"/>
                </a:ext>
              </a:extLst>
            </p:cNvPr>
            <p:cNvSpPr txBox="1">
              <a:spLocks noChangeArrowheads="1"/>
            </p:cNvSpPr>
            <p:nvPr/>
          </p:nvSpPr>
          <p:spPr bwMode="auto">
            <a:xfrm>
              <a:off x="2833746" y="890388"/>
              <a:ext cx="1092576" cy="193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bIns="0">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lnSpc>
                  <a:spcPct val="80000"/>
                </a:lnSpc>
              </a:pPr>
              <a:r>
                <a:rPr lang="en-US" altLang="en-US" sz="1200" dirty="0">
                  <a:latin typeface="Arial" panose="020B0604020202020204" pitchFamily="34" charset="0"/>
                </a:rPr>
                <a:t>Dipole chicane</a:t>
              </a:r>
            </a:p>
          </p:txBody>
        </p:sp>
        <p:sp>
          <p:nvSpPr>
            <p:cNvPr id="20" name="AutoShape 10">
              <a:extLst>
                <a:ext uri="{FF2B5EF4-FFF2-40B4-BE49-F238E27FC236}">
                  <a16:creationId xmlns:a16="http://schemas.microsoft.com/office/drawing/2014/main" id="{90F427AA-3E13-4CEA-83FB-AAAAC6B42E3B}"/>
                </a:ext>
              </a:extLst>
            </p:cNvPr>
            <p:cNvSpPr>
              <a:spLocks/>
            </p:cNvSpPr>
            <p:nvPr/>
          </p:nvSpPr>
          <p:spPr bwMode="auto">
            <a:xfrm rot="5400000">
              <a:off x="2810565" y="970796"/>
              <a:ext cx="119062" cy="1410789"/>
            </a:xfrm>
            <a:prstGeom prst="leftBrace">
              <a:avLst>
                <a:gd name="adj1" fmla="val 24581"/>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21" name="Text Box 16">
              <a:extLst>
                <a:ext uri="{FF2B5EF4-FFF2-40B4-BE49-F238E27FC236}">
                  <a16:creationId xmlns:a16="http://schemas.microsoft.com/office/drawing/2014/main" id="{FAD73223-CAA6-4981-A695-C90EDFB24DD9}"/>
                </a:ext>
              </a:extLst>
            </p:cNvPr>
            <p:cNvSpPr txBox="1">
              <a:spLocks noChangeArrowheads="1"/>
            </p:cNvSpPr>
            <p:nvPr/>
          </p:nvSpPr>
          <p:spPr bwMode="auto">
            <a:xfrm>
              <a:off x="2134843" y="1353538"/>
              <a:ext cx="1470506" cy="193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bIns="0">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lnSpc>
                  <a:spcPct val="80000"/>
                </a:lnSpc>
              </a:pPr>
              <a:r>
                <a:rPr lang="en-US" altLang="en-US" sz="1200" dirty="0">
                  <a:latin typeface="Arial" panose="020B0604020202020204" pitchFamily="34" charset="0"/>
                </a:rPr>
                <a:t>Compton polarimeter</a:t>
              </a:r>
            </a:p>
          </p:txBody>
        </p:sp>
        <p:sp>
          <p:nvSpPr>
            <p:cNvPr id="22" name="AutoShape 10">
              <a:extLst>
                <a:ext uri="{FF2B5EF4-FFF2-40B4-BE49-F238E27FC236}">
                  <a16:creationId xmlns:a16="http://schemas.microsoft.com/office/drawing/2014/main" id="{AA0892AC-0F07-4279-93CF-88071E4A255A}"/>
                </a:ext>
              </a:extLst>
            </p:cNvPr>
            <p:cNvSpPr>
              <a:spLocks/>
            </p:cNvSpPr>
            <p:nvPr/>
          </p:nvSpPr>
          <p:spPr bwMode="auto">
            <a:xfrm rot="5400000">
              <a:off x="4791039" y="908699"/>
              <a:ext cx="119062" cy="1534986"/>
            </a:xfrm>
            <a:prstGeom prst="leftBrace">
              <a:avLst>
                <a:gd name="adj1" fmla="val 24581"/>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en-US"/>
            </a:p>
          </p:txBody>
        </p:sp>
        <mc:AlternateContent xmlns:mc="http://schemas.openxmlformats.org/markup-compatibility/2006" xmlns:a14="http://schemas.microsoft.com/office/drawing/2010/main">
          <mc:Choice Requires="a14">
            <p:sp>
              <p:nvSpPr>
                <p:cNvPr id="23" name="Text Box 16">
                  <a:extLst>
                    <a:ext uri="{FF2B5EF4-FFF2-40B4-BE49-F238E27FC236}">
                      <a16:creationId xmlns:a16="http://schemas.microsoft.com/office/drawing/2014/main" id="{C50B7F12-45EA-4B9D-86D5-E0418CE45B15}"/>
                    </a:ext>
                  </a:extLst>
                </p:cNvPr>
                <p:cNvSpPr txBox="1">
                  <a:spLocks noChangeArrowheads="1"/>
                </p:cNvSpPr>
                <p:nvPr/>
              </p:nvSpPr>
              <p:spPr bwMode="auto">
                <a:xfrm>
                  <a:off x="4053219" y="1353539"/>
                  <a:ext cx="1470506" cy="19389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0" rIns="0" bIns="0">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lnSpc>
                      <a:spcPct val="80000"/>
                    </a:lnSpc>
                  </a:pPr>
                  <a:r>
                    <a:rPr lang="en-US" altLang="en-US" sz="1200" dirty="0">
                      <a:latin typeface="Arial" panose="020B0604020202020204" pitchFamily="34" charset="0"/>
                    </a:rPr>
                    <a:t>Low-</a:t>
                  </a:r>
                  <a14:m>
                    <m:oMath xmlns:m="http://schemas.openxmlformats.org/officeDocument/2006/math">
                      <m:sSup>
                        <m:sSupPr>
                          <m:ctrlPr>
                            <a:rPr lang="en-US" altLang="en-US" sz="1200" b="0" i="1" smtClean="0">
                              <a:latin typeface="Cambria Math" panose="02040503050406030204" pitchFamily="18" charset="0"/>
                            </a:rPr>
                          </m:ctrlPr>
                        </m:sSupPr>
                        <m:e>
                          <m:r>
                            <a:rPr lang="en-US" altLang="en-US" sz="1200" b="0" i="1" smtClean="0">
                              <a:latin typeface="Cambria Math" panose="02040503050406030204" pitchFamily="18" charset="0"/>
                            </a:rPr>
                            <m:t>𝑄</m:t>
                          </m:r>
                        </m:e>
                        <m:sup>
                          <m:r>
                            <a:rPr lang="en-US" altLang="en-US" sz="1200" b="0" i="1" smtClean="0">
                              <a:latin typeface="Cambria Math" panose="02040503050406030204" pitchFamily="18" charset="0"/>
                            </a:rPr>
                            <m:t>2</m:t>
                          </m:r>
                        </m:sup>
                      </m:sSup>
                    </m:oMath>
                  </a14:m>
                  <a:r>
                    <a:rPr lang="en-US" altLang="en-US" sz="1200" dirty="0">
                      <a:latin typeface="Arial" panose="020B0604020202020204" pitchFamily="34" charset="0"/>
                    </a:rPr>
                    <a:t> tagger</a:t>
                  </a:r>
                </a:p>
              </p:txBody>
            </p:sp>
          </mc:Choice>
          <mc:Fallback xmlns="">
            <p:sp>
              <p:nvSpPr>
                <p:cNvPr id="22" name="Text Box 16"/>
                <p:cNvSpPr txBox="1">
                  <a:spLocks noRot="1" noChangeAspect="1" noMove="1" noResize="1" noEditPoints="1" noAdjustHandles="1" noChangeArrowheads="1" noChangeShapeType="1" noTextEdit="1"/>
                </p:cNvSpPr>
                <p:nvPr/>
              </p:nvSpPr>
              <p:spPr bwMode="auto">
                <a:xfrm>
                  <a:off x="4053219" y="1353539"/>
                  <a:ext cx="1470506" cy="193899"/>
                </a:xfrm>
                <a:prstGeom prst="rect">
                  <a:avLst/>
                </a:prstGeom>
                <a:blipFill>
                  <a:blip r:embed="rId3"/>
                  <a:stretch>
                    <a:fillRect t="-21875" b="-4375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4" name="Line 5">
              <a:extLst>
                <a:ext uri="{FF2B5EF4-FFF2-40B4-BE49-F238E27FC236}">
                  <a16:creationId xmlns:a16="http://schemas.microsoft.com/office/drawing/2014/main" id="{E190BFAB-C909-4891-9D9B-94CF7C28CBAA}"/>
                </a:ext>
              </a:extLst>
            </p:cNvPr>
            <p:cNvSpPr>
              <a:spLocks noChangeShapeType="1"/>
            </p:cNvSpPr>
            <p:nvPr/>
          </p:nvSpPr>
          <p:spPr bwMode="auto">
            <a:xfrm flipV="1">
              <a:off x="3367842" y="4923045"/>
              <a:ext cx="0" cy="573087"/>
            </a:xfrm>
            <a:prstGeom prst="line">
              <a:avLst/>
            </a:prstGeom>
            <a:noFill/>
            <a:ln w="12700">
              <a:solidFill>
                <a:schemeClr val="tx1"/>
              </a:solidFill>
              <a:round/>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6">
              <a:extLst>
                <a:ext uri="{FF2B5EF4-FFF2-40B4-BE49-F238E27FC236}">
                  <a16:creationId xmlns:a16="http://schemas.microsoft.com/office/drawing/2014/main" id="{98053418-8277-4C62-9C69-84CA8A098491}"/>
                </a:ext>
              </a:extLst>
            </p:cNvPr>
            <p:cNvSpPr txBox="1">
              <a:spLocks noChangeArrowheads="1"/>
            </p:cNvSpPr>
            <p:nvPr/>
          </p:nvSpPr>
          <p:spPr bwMode="auto">
            <a:xfrm>
              <a:off x="2703246" y="4574354"/>
              <a:ext cx="132760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r>
                <a:rPr lang="en-US" altLang="en-US" sz="1200" dirty="0">
                  <a:latin typeface="Arial" panose="020B0604020202020204" pitchFamily="34" charset="0"/>
                </a:rPr>
                <a:t>Secondary focus</a:t>
              </a:r>
            </a:p>
          </p:txBody>
        </p:sp>
      </p:grpSp>
      <p:pic>
        <p:nvPicPr>
          <p:cNvPr id="26" name="Picture 25">
            <a:extLst>
              <a:ext uri="{FF2B5EF4-FFF2-40B4-BE49-F238E27FC236}">
                <a16:creationId xmlns:a16="http://schemas.microsoft.com/office/drawing/2014/main" id="{164DCA51-5419-4FDE-A25F-ECCC911572C1}"/>
              </a:ext>
            </a:extLst>
          </p:cNvPr>
          <p:cNvPicPr>
            <a:picLocks noChangeAspect="1"/>
          </p:cNvPicPr>
          <p:nvPr/>
        </p:nvPicPr>
        <p:blipFill>
          <a:blip r:embed="rId4"/>
          <a:stretch>
            <a:fillRect/>
          </a:stretch>
        </p:blipFill>
        <p:spPr>
          <a:xfrm>
            <a:off x="195011" y="4478093"/>
            <a:ext cx="7518346" cy="2026184"/>
          </a:xfrm>
          <a:prstGeom prst="rect">
            <a:avLst/>
          </a:prstGeom>
        </p:spPr>
      </p:pic>
      <p:sp>
        <p:nvSpPr>
          <p:cNvPr id="27" name="TextBox 26">
            <a:extLst>
              <a:ext uri="{FF2B5EF4-FFF2-40B4-BE49-F238E27FC236}">
                <a16:creationId xmlns:a16="http://schemas.microsoft.com/office/drawing/2014/main" id="{6282CB3D-45D6-4433-9FD0-E7D8A35F0D4E}"/>
              </a:ext>
            </a:extLst>
          </p:cNvPr>
          <p:cNvSpPr txBox="1"/>
          <p:nvPr/>
        </p:nvSpPr>
        <p:spPr>
          <a:xfrm>
            <a:off x="457200" y="1816200"/>
            <a:ext cx="4828976" cy="1384995"/>
          </a:xfrm>
          <a:prstGeom prst="rect">
            <a:avLst/>
          </a:prstGeom>
          <a:noFill/>
        </p:spPr>
        <p:txBody>
          <a:bodyPr wrap="square" rtlCol="0">
            <a:spAutoFit/>
          </a:bodyPr>
          <a:lstStyle/>
          <a:p>
            <a:r>
              <a:rPr lang="en-US" sz="2800" b="1" dirty="0"/>
              <a:t>Downstream electron beam has a luminosity monitor (as does </a:t>
            </a:r>
            <a:r>
              <a:rPr lang="en-US" sz="2800" b="1" dirty="0" err="1"/>
              <a:t>eRHIC</a:t>
            </a:r>
            <a:r>
              <a:rPr lang="en-US" sz="2800" b="1" dirty="0"/>
              <a:t>) and a polarimeter</a:t>
            </a:r>
          </a:p>
        </p:txBody>
      </p:sp>
    </p:spTree>
    <p:extLst>
      <p:ext uri="{BB962C8B-B14F-4D97-AF65-F5344CB8AC3E}">
        <p14:creationId xmlns:p14="http://schemas.microsoft.com/office/powerpoint/2010/main" val="2910436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F6B25-7560-4E21-AF9B-8E4E8C4F6810}"/>
              </a:ext>
            </a:extLst>
          </p:cNvPr>
          <p:cNvSpPr>
            <a:spLocks noGrp="1"/>
          </p:cNvSpPr>
          <p:nvPr>
            <p:ph type="title"/>
          </p:nvPr>
        </p:nvSpPr>
        <p:spPr>
          <a:xfrm>
            <a:off x="609600" y="0"/>
            <a:ext cx="10972800" cy="1066800"/>
          </a:xfrm>
        </p:spPr>
        <p:txBody>
          <a:bodyPr/>
          <a:lstStyle/>
          <a:p>
            <a:r>
              <a:rPr lang="en-US" dirty="0"/>
              <a:t>Heavy ion tagging</a:t>
            </a:r>
          </a:p>
        </p:txBody>
      </p:sp>
      <p:sp>
        <p:nvSpPr>
          <p:cNvPr id="3" name="Content Placeholder 2">
            <a:extLst>
              <a:ext uri="{FF2B5EF4-FFF2-40B4-BE49-F238E27FC236}">
                <a16:creationId xmlns:a16="http://schemas.microsoft.com/office/drawing/2014/main" id="{19B912BF-84D0-427E-B6EE-AB69B2762850}"/>
              </a:ext>
            </a:extLst>
          </p:cNvPr>
          <p:cNvSpPr>
            <a:spLocks noGrp="1"/>
          </p:cNvSpPr>
          <p:nvPr>
            <p:ph idx="1"/>
          </p:nvPr>
        </p:nvSpPr>
        <p:spPr>
          <a:xfrm>
            <a:off x="304800" y="1066800"/>
            <a:ext cx="11582400" cy="5289551"/>
          </a:xfrm>
        </p:spPr>
        <p:txBody>
          <a:bodyPr>
            <a:normAutofit fontScale="85000" lnSpcReduction="20000"/>
          </a:bodyPr>
          <a:lstStyle/>
          <a:p>
            <a:r>
              <a:rPr lang="en-US" dirty="0"/>
              <a:t>A. Sy presented an interesting talk on Geometry Tagging for Heavy Ions</a:t>
            </a:r>
          </a:p>
          <a:p>
            <a:endParaRPr lang="en-US" dirty="0"/>
          </a:p>
          <a:p>
            <a:pPr marL="0" indent="0">
              <a:buNone/>
            </a:pPr>
            <a:r>
              <a:rPr lang="en-US" dirty="0"/>
              <a:t>Coherence and gluon saturation</a:t>
            </a:r>
          </a:p>
          <a:p>
            <a:r>
              <a:rPr lang="en-US" dirty="0"/>
              <a:t>At low </a:t>
            </a:r>
            <a:r>
              <a:rPr lang="en-US" i="1" dirty="0"/>
              <a:t>x</a:t>
            </a:r>
            <a:r>
              <a:rPr lang="en-US" dirty="0"/>
              <a:t> and </a:t>
            </a:r>
            <a:r>
              <a:rPr lang="en-US" i="1" dirty="0"/>
              <a:t>Q</a:t>
            </a:r>
            <a:r>
              <a:rPr lang="en-US" i="1" baseline="30000" dirty="0"/>
              <a:t>2</a:t>
            </a:r>
            <a:r>
              <a:rPr lang="en-US" dirty="0"/>
              <a:t>, the probe interacts coherently with all gluons in its path</a:t>
            </a:r>
          </a:p>
          <a:p>
            <a:r>
              <a:rPr lang="en-US" dirty="0"/>
              <a:t>The gluon density can be increased by going to lower </a:t>
            </a:r>
            <a:r>
              <a:rPr lang="en-US" i="1" dirty="0"/>
              <a:t>x</a:t>
            </a:r>
            <a:r>
              <a:rPr lang="en-US" dirty="0"/>
              <a:t> (higher CM energy), or increasing the nuclear thickness</a:t>
            </a:r>
          </a:p>
          <a:p>
            <a:pPr lvl="1"/>
            <a:r>
              <a:rPr lang="en-US" dirty="0"/>
              <a:t>Heavy nuclei + selection of large path lengths through geometry tagging</a:t>
            </a:r>
          </a:p>
          <a:p>
            <a:pPr lvl="1"/>
            <a:r>
              <a:rPr lang="en-US" dirty="0"/>
              <a:t>Extra boost from non-spherical nuclei?</a:t>
            </a:r>
          </a:p>
          <a:p>
            <a:endParaRPr lang="en-US" dirty="0"/>
          </a:p>
          <a:p>
            <a:pPr marL="0" indent="0">
              <a:buNone/>
            </a:pPr>
            <a:r>
              <a:rPr lang="en-US" dirty="0"/>
              <a:t>Quark propagation and hadronization</a:t>
            </a:r>
          </a:p>
          <a:p>
            <a:r>
              <a:rPr lang="en-US" dirty="0"/>
              <a:t>Knowing the path length will greatly improve our understanding of what happens when a quark propagates through nuclear matter</a:t>
            </a:r>
          </a:p>
          <a:p>
            <a:pPr lvl="1"/>
            <a:r>
              <a:rPr lang="en-US" dirty="0"/>
              <a:t>Energy loss, </a:t>
            </a:r>
            <a:r>
              <a:rPr lang="en-US" dirty="0" err="1"/>
              <a:t>p</a:t>
            </a:r>
            <a:r>
              <a:rPr lang="en-US" baseline="-25000" dirty="0" err="1"/>
              <a:t>T</a:t>
            </a:r>
            <a:r>
              <a:rPr lang="en-US" dirty="0"/>
              <a:t> broadening, etc.</a:t>
            </a:r>
          </a:p>
          <a:p>
            <a:endParaRPr lang="en-US" dirty="0"/>
          </a:p>
        </p:txBody>
      </p:sp>
      <p:sp>
        <p:nvSpPr>
          <p:cNvPr id="4" name="Date Placeholder 3">
            <a:extLst>
              <a:ext uri="{FF2B5EF4-FFF2-40B4-BE49-F238E27FC236}">
                <a16:creationId xmlns:a16="http://schemas.microsoft.com/office/drawing/2014/main" id="{9ECFF197-4536-45F0-8704-FD3ADA7B5788}"/>
              </a:ext>
            </a:extLst>
          </p:cNvPr>
          <p:cNvSpPr>
            <a:spLocks noGrp="1"/>
          </p:cNvSpPr>
          <p:nvPr>
            <p:ph type="dt" sz="half" idx="10"/>
          </p:nvPr>
        </p:nvSpPr>
        <p:spPr/>
        <p:txBody>
          <a:bodyPr/>
          <a:lstStyle/>
          <a:p>
            <a:r>
              <a:rPr lang="en-US"/>
              <a:t>10/31/18</a:t>
            </a:r>
            <a:endParaRPr lang="en-US" dirty="0"/>
          </a:p>
        </p:txBody>
      </p:sp>
      <p:sp>
        <p:nvSpPr>
          <p:cNvPr id="5" name="Footer Placeholder 4">
            <a:extLst>
              <a:ext uri="{FF2B5EF4-FFF2-40B4-BE49-F238E27FC236}">
                <a16:creationId xmlns:a16="http://schemas.microsoft.com/office/drawing/2014/main" id="{70A144DB-2004-44CA-AAFF-114D8A005FEA}"/>
              </a:ext>
            </a:extLst>
          </p:cNvPr>
          <p:cNvSpPr>
            <a:spLocks noGrp="1"/>
          </p:cNvSpPr>
          <p:nvPr>
            <p:ph type="ftr" sz="quarter" idx="11"/>
          </p:nvPr>
        </p:nvSpPr>
        <p:spPr/>
        <p:txBody>
          <a:bodyPr/>
          <a:lstStyle/>
          <a:p>
            <a:r>
              <a:rPr lang="en-US"/>
              <a:t>IR/MDI Summary for EIC</a:t>
            </a:r>
            <a:endParaRPr lang="en-US" dirty="0"/>
          </a:p>
        </p:txBody>
      </p:sp>
      <p:sp>
        <p:nvSpPr>
          <p:cNvPr id="6" name="Slide Number Placeholder 5">
            <a:extLst>
              <a:ext uri="{FF2B5EF4-FFF2-40B4-BE49-F238E27FC236}">
                <a16:creationId xmlns:a16="http://schemas.microsoft.com/office/drawing/2014/main" id="{F3CF45E1-D033-4405-9025-5F4046D7DDD1}"/>
              </a:ext>
            </a:extLst>
          </p:cNvPr>
          <p:cNvSpPr>
            <a:spLocks noGrp="1"/>
          </p:cNvSpPr>
          <p:nvPr>
            <p:ph type="sldNum" sz="quarter" idx="12"/>
          </p:nvPr>
        </p:nvSpPr>
        <p:spPr/>
        <p:txBody>
          <a:bodyPr/>
          <a:lstStyle/>
          <a:p>
            <a:fld id="{C2D2130F-F878-4CD5-B02F-9208CEE6E364}" type="slidenum">
              <a:rPr lang="en-US" smtClean="0"/>
              <a:t>12</a:t>
            </a:fld>
            <a:endParaRPr lang="en-US"/>
          </a:p>
        </p:txBody>
      </p:sp>
    </p:spTree>
    <p:extLst>
      <p:ext uri="{BB962C8B-B14F-4D97-AF65-F5344CB8AC3E}">
        <p14:creationId xmlns:p14="http://schemas.microsoft.com/office/powerpoint/2010/main" val="1479236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33043-7B9C-4099-9AAE-1A43CF38C71E}"/>
              </a:ext>
            </a:extLst>
          </p:cNvPr>
          <p:cNvSpPr>
            <a:spLocks noGrp="1"/>
          </p:cNvSpPr>
          <p:nvPr>
            <p:ph type="title"/>
          </p:nvPr>
        </p:nvSpPr>
        <p:spPr/>
        <p:txBody>
          <a:bodyPr/>
          <a:lstStyle/>
          <a:p>
            <a:r>
              <a:rPr lang="en-US" dirty="0"/>
              <a:t>Coherent saturation vs t</a:t>
            </a:r>
          </a:p>
        </p:txBody>
      </p:sp>
      <p:sp>
        <p:nvSpPr>
          <p:cNvPr id="4" name="Date Placeholder 3">
            <a:extLst>
              <a:ext uri="{FF2B5EF4-FFF2-40B4-BE49-F238E27FC236}">
                <a16:creationId xmlns:a16="http://schemas.microsoft.com/office/drawing/2014/main" id="{DE712E3C-6D5A-4435-AF28-CEA4186E88E1}"/>
              </a:ext>
            </a:extLst>
          </p:cNvPr>
          <p:cNvSpPr>
            <a:spLocks noGrp="1"/>
          </p:cNvSpPr>
          <p:nvPr>
            <p:ph type="dt" sz="half" idx="10"/>
          </p:nvPr>
        </p:nvSpPr>
        <p:spPr/>
        <p:txBody>
          <a:bodyPr/>
          <a:lstStyle/>
          <a:p>
            <a:r>
              <a:rPr lang="en-US"/>
              <a:t>10/31/18</a:t>
            </a:r>
            <a:endParaRPr lang="en-US" dirty="0"/>
          </a:p>
        </p:txBody>
      </p:sp>
      <p:sp>
        <p:nvSpPr>
          <p:cNvPr id="5" name="Footer Placeholder 4">
            <a:extLst>
              <a:ext uri="{FF2B5EF4-FFF2-40B4-BE49-F238E27FC236}">
                <a16:creationId xmlns:a16="http://schemas.microsoft.com/office/drawing/2014/main" id="{E8CCB9F5-E779-4976-A699-7E691E8B9EBF}"/>
              </a:ext>
            </a:extLst>
          </p:cNvPr>
          <p:cNvSpPr>
            <a:spLocks noGrp="1"/>
          </p:cNvSpPr>
          <p:nvPr>
            <p:ph type="ftr" sz="quarter" idx="11"/>
          </p:nvPr>
        </p:nvSpPr>
        <p:spPr/>
        <p:txBody>
          <a:bodyPr/>
          <a:lstStyle/>
          <a:p>
            <a:r>
              <a:rPr lang="en-US"/>
              <a:t>IR/MDI Summary for EIC</a:t>
            </a:r>
            <a:endParaRPr lang="en-US" dirty="0"/>
          </a:p>
        </p:txBody>
      </p:sp>
      <p:sp>
        <p:nvSpPr>
          <p:cNvPr id="6" name="Slide Number Placeholder 5">
            <a:extLst>
              <a:ext uri="{FF2B5EF4-FFF2-40B4-BE49-F238E27FC236}">
                <a16:creationId xmlns:a16="http://schemas.microsoft.com/office/drawing/2014/main" id="{A3F7069B-55A2-4D81-9A16-879408343395}"/>
              </a:ext>
            </a:extLst>
          </p:cNvPr>
          <p:cNvSpPr>
            <a:spLocks noGrp="1"/>
          </p:cNvSpPr>
          <p:nvPr>
            <p:ph type="sldNum" sz="quarter" idx="12"/>
          </p:nvPr>
        </p:nvSpPr>
        <p:spPr/>
        <p:txBody>
          <a:bodyPr/>
          <a:lstStyle/>
          <a:p>
            <a:fld id="{C2D2130F-F878-4CD5-B02F-9208CEE6E364}" type="slidenum">
              <a:rPr lang="en-US" smtClean="0"/>
              <a:t>13</a:t>
            </a:fld>
            <a:endParaRPr lang="en-US"/>
          </a:p>
        </p:txBody>
      </p:sp>
      <p:pic>
        <p:nvPicPr>
          <p:cNvPr id="7" name="Picture 6">
            <a:extLst>
              <a:ext uri="{FF2B5EF4-FFF2-40B4-BE49-F238E27FC236}">
                <a16:creationId xmlns:a16="http://schemas.microsoft.com/office/drawing/2014/main" id="{D42EE657-99C9-4A0B-A191-FB8E3D37E396}"/>
              </a:ext>
            </a:extLst>
          </p:cNvPr>
          <p:cNvPicPr>
            <a:picLocks noChangeAspect="1"/>
          </p:cNvPicPr>
          <p:nvPr/>
        </p:nvPicPr>
        <p:blipFill>
          <a:blip r:embed="rId2"/>
          <a:stretch>
            <a:fillRect/>
          </a:stretch>
        </p:blipFill>
        <p:spPr>
          <a:xfrm>
            <a:off x="2971800" y="1752600"/>
            <a:ext cx="8854440" cy="4023360"/>
          </a:xfrm>
          <a:prstGeom prst="rect">
            <a:avLst/>
          </a:prstGeom>
        </p:spPr>
      </p:pic>
      <p:sp>
        <p:nvSpPr>
          <p:cNvPr id="9" name="TextBox 8">
            <a:extLst>
              <a:ext uri="{FF2B5EF4-FFF2-40B4-BE49-F238E27FC236}">
                <a16:creationId xmlns:a16="http://schemas.microsoft.com/office/drawing/2014/main" id="{C5BD99D9-1DD2-4FB9-A1D8-E72DF8E7F0AA}"/>
              </a:ext>
            </a:extLst>
          </p:cNvPr>
          <p:cNvSpPr txBox="1"/>
          <p:nvPr/>
        </p:nvSpPr>
        <p:spPr>
          <a:xfrm>
            <a:off x="533401" y="2133600"/>
            <a:ext cx="2438400" cy="2677656"/>
          </a:xfrm>
          <a:prstGeom prst="rect">
            <a:avLst/>
          </a:prstGeom>
          <a:noFill/>
        </p:spPr>
        <p:txBody>
          <a:bodyPr wrap="square" rtlCol="0">
            <a:spAutoFit/>
          </a:bodyPr>
          <a:lstStyle/>
          <a:p>
            <a:r>
              <a:rPr lang="en-US" sz="2400" b="1"/>
              <a:t>The incoherent signal is nearly 1000 times higher than the coherent signal. A veto much be developed.</a:t>
            </a:r>
            <a:endParaRPr lang="en-US" sz="2400" b="1" dirty="0"/>
          </a:p>
        </p:txBody>
      </p:sp>
    </p:spTree>
    <p:extLst>
      <p:ext uri="{BB962C8B-B14F-4D97-AF65-F5344CB8AC3E}">
        <p14:creationId xmlns:p14="http://schemas.microsoft.com/office/powerpoint/2010/main" val="2411686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EAB85-A48D-407D-AE6F-86ABC4E4561E}"/>
              </a:ext>
            </a:extLst>
          </p:cNvPr>
          <p:cNvSpPr>
            <a:spLocks noGrp="1"/>
          </p:cNvSpPr>
          <p:nvPr>
            <p:ph type="title"/>
          </p:nvPr>
        </p:nvSpPr>
        <p:spPr/>
        <p:txBody>
          <a:bodyPr/>
          <a:lstStyle/>
          <a:p>
            <a:r>
              <a:rPr lang="en-US" dirty="0"/>
              <a:t>Coherent with saturation plot vs t (P</a:t>
            </a:r>
            <a:r>
              <a:rPr lang="en-US" baseline="-25000" dirty="0"/>
              <a:t>t</a:t>
            </a:r>
            <a:r>
              <a:rPr lang="en-US" baseline="30000" dirty="0"/>
              <a:t>2</a:t>
            </a:r>
            <a:r>
              <a:rPr lang="en-US" dirty="0"/>
              <a:t>)</a:t>
            </a:r>
          </a:p>
        </p:txBody>
      </p:sp>
      <p:sp>
        <p:nvSpPr>
          <p:cNvPr id="4" name="Date Placeholder 3">
            <a:extLst>
              <a:ext uri="{FF2B5EF4-FFF2-40B4-BE49-F238E27FC236}">
                <a16:creationId xmlns:a16="http://schemas.microsoft.com/office/drawing/2014/main" id="{9ED0DC37-2395-49DA-9F31-92AC46E3CB54}"/>
              </a:ext>
            </a:extLst>
          </p:cNvPr>
          <p:cNvSpPr>
            <a:spLocks noGrp="1"/>
          </p:cNvSpPr>
          <p:nvPr>
            <p:ph type="dt" sz="half" idx="10"/>
          </p:nvPr>
        </p:nvSpPr>
        <p:spPr/>
        <p:txBody>
          <a:bodyPr/>
          <a:lstStyle/>
          <a:p>
            <a:r>
              <a:rPr lang="en-US"/>
              <a:t>10/31/18</a:t>
            </a:r>
            <a:endParaRPr lang="en-US" dirty="0"/>
          </a:p>
        </p:txBody>
      </p:sp>
      <p:sp>
        <p:nvSpPr>
          <p:cNvPr id="5" name="Footer Placeholder 4">
            <a:extLst>
              <a:ext uri="{FF2B5EF4-FFF2-40B4-BE49-F238E27FC236}">
                <a16:creationId xmlns:a16="http://schemas.microsoft.com/office/drawing/2014/main" id="{9BEDD9C8-A9B5-485C-9802-C52EE7F4C443}"/>
              </a:ext>
            </a:extLst>
          </p:cNvPr>
          <p:cNvSpPr>
            <a:spLocks noGrp="1"/>
          </p:cNvSpPr>
          <p:nvPr>
            <p:ph type="ftr" sz="quarter" idx="11"/>
          </p:nvPr>
        </p:nvSpPr>
        <p:spPr/>
        <p:txBody>
          <a:bodyPr/>
          <a:lstStyle/>
          <a:p>
            <a:r>
              <a:rPr lang="en-US"/>
              <a:t>IR/MDI Summary for EIC</a:t>
            </a:r>
            <a:endParaRPr lang="en-US" dirty="0"/>
          </a:p>
        </p:txBody>
      </p:sp>
      <p:sp>
        <p:nvSpPr>
          <p:cNvPr id="6" name="Slide Number Placeholder 5">
            <a:extLst>
              <a:ext uri="{FF2B5EF4-FFF2-40B4-BE49-F238E27FC236}">
                <a16:creationId xmlns:a16="http://schemas.microsoft.com/office/drawing/2014/main" id="{5649772A-4866-4A93-8509-4C53EC2B4DBE}"/>
              </a:ext>
            </a:extLst>
          </p:cNvPr>
          <p:cNvSpPr>
            <a:spLocks noGrp="1"/>
          </p:cNvSpPr>
          <p:nvPr>
            <p:ph type="sldNum" sz="quarter" idx="12"/>
          </p:nvPr>
        </p:nvSpPr>
        <p:spPr/>
        <p:txBody>
          <a:bodyPr/>
          <a:lstStyle/>
          <a:p>
            <a:fld id="{C2D2130F-F878-4CD5-B02F-9208CEE6E364}" type="slidenum">
              <a:rPr lang="en-US" smtClean="0"/>
              <a:t>14</a:t>
            </a:fld>
            <a:endParaRPr lang="en-US"/>
          </a:p>
        </p:txBody>
      </p:sp>
      <p:pic>
        <p:nvPicPr>
          <p:cNvPr id="7" name="Picture 6">
            <a:extLst>
              <a:ext uri="{FF2B5EF4-FFF2-40B4-BE49-F238E27FC236}">
                <a16:creationId xmlns:a16="http://schemas.microsoft.com/office/drawing/2014/main" id="{9F406225-7F83-49A5-A785-86047C7709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1522748"/>
            <a:ext cx="6316029" cy="4289109"/>
          </a:xfrm>
          <a:prstGeom prst="rect">
            <a:avLst/>
          </a:prstGeom>
        </p:spPr>
      </p:pic>
      <p:sp>
        <p:nvSpPr>
          <p:cNvPr id="8" name="TextBox 7">
            <a:extLst>
              <a:ext uri="{FF2B5EF4-FFF2-40B4-BE49-F238E27FC236}">
                <a16:creationId xmlns:a16="http://schemas.microsoft.com/office/drawing/2014/main" id="{2BD16B5B-C05B-4923-AE46-119C74DEAC63}"/>
              </a:ext>
            </a:extLst>
          </p:cNvPr>
          <p:cNvSpPr txBox="1"/>
          <p:nvPr/>
        </p:nvSpPr>
        <p:spPr>
          <a:xfrm>
            <a:off x="1066800" y="1496550"/>
            <a:ext cx="4267200" cy="3970318"/>
          </a:xfrm>
          <a:prstGeom prst="rect">
            <a:avLst/>
          </a:prstGeom>
          <a:noFill/>
        </p:spPr>
        <p:txBody>
          <a:bodyPr wrap="square" rtlCol="0">
            <a:spAutoFit/>
          </a:bodyPr>
          <a:lstStyle/>
          <a:p>
            <a:r>
              <a:rPr lang="en-US" sz="2800" b="1" dirty="0"/>
              <a:t>After applying several layers of incoherent vetoes we find that the third valley can be detected.</a:t>
            </a:r>
          </a:p>
          <a:p>
            <a:endParaRPr lang="en-US" sz="2800" b="1" dirty="0"/>
          </a:p>
          <a:p>
            <a:r>
              <a:rPr lang="en-US" sz="2800" b="1" dirty="0"/>
              <a:t>Study done with Beagle and Sartre modeling of the coherent and incoherent events</a:t>
            </a:r>
          </a:p>
        </p:txBody>
      </p:sp>
    </p:spTree>
    <p:extLst>
      <p:ext uri="{BB962C8B-B14F-4D97-AF65-F5344CB8AC3E}">
        <p14:creationId xmlns:p14="http://schemas.microsoft.com/office/powerpoint/2010/main" val="870813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68E3E-F96F-44E8-AA05-876DD1897FB9}"/>
              </a:ext>
            </a:extLst>
          </p:cNvPr>
          <p:cNvSpPr>
            <a:spLocks noGrp="1"/>
          </p:cNvSpPr>
          <p:nvPr>
            <p:ph type="title"/>
          </p:nvPr>
        </p:nvSpPr>
        <p:spPr>
          <a:xfrm>
            <a:off x="3086056" y="100937"/>
            <a:ext cx="7416800" cy="1143000"/>
          </a:xfrm>
        </p:spPr>
        <p:txBody>
          <a:bodyPr/>
          <a:lstStyle/>
          <a:p>
            <a:r>
              <a:rPr lang="en-US" dirty="0" err="1"/>
              <a:t>eRHIC</a:t>
            </a:r>
            <a:r>
              <a:rPr lang="en-US" dirty="0"/>
              <a:t> IR magnets</a:t>
            </a:r>
          </a:p>
        </p:txBody>
      </p:sp>
      <p:sp>
        <p:nvSpPr>
          <p:cNvPr id="3" name="Content Placeholder 2">
            <a:extLst>
              <a:ext uri="{FF2B5EF4-FFF2-40B4-BE49-F238E27FC236}">
                <a16:creationId xmlns:a16="http://schemas.microsoft.com/office/drawing/2014/main" id="{410E4D86-B33E-49AA-ABB6-AD621209BEB0}"/>
              </a:ext>
            </a:extLst>
          </p:cNvPr>
          <p:cNvSpPr>
            <a:spLocks noGrp="1"/>
          </p:cNvSpPr>
          <p:nvPr>
            <p:ph idx="1"/>
          </p:nvPr>
        </p:nvSpPr>
        <p:spPr>
          <a:xfrm>
            <a:off x="68817" y="1397359"/>
            <a:ext cx="3144864" cy="4165241"/>
          </a:xfrm>
        </p:spPr>
        <p:txBody>
          <a:bodyPr>
            <a:normAutofit fontScale="92500" lnSpcReduction="10000"/>
          </a:bodyPr>
          <a:lstStyle/>
          <a:p>
            <a:r>
              <a:rPr lang="en-US" dirty="0"/>
              <a:t>B. Parker gave us a very detailed presentation of the IR magnet designs</a:t>
            </a:r>
          </a:p>
          <a:p>
            <a:pPr lvl="1"/>
            <a:r>
              <a:rPr lang="en-US" dirty="0"/>
              <a:t>They have found a design that avoids Nb</a:t>
            </a:r>
            <a:r>
              <a:rPr lang="en-US" baseline="-25000" dirty="0"/>
              <a:t>3</a:t>
            </a:r>
            <a:r>
              <a:rPr lang="en-US" dirty="0"/>
              <a:t>Sn magnets</a:t>
            </a:r>
          </a:p>
        </p:txBody>
      </p:sp>
      <p:sp>
        <p:nvSpPr>
          <p:cNvPr id="4" name="Date Placeholder 3">
            <a:extLst>
              <a:ext uri="{FF2B5EF4-FFF2-40B4-BE49-F238E27FC236}">
                <a16:creationId xmlns:a16="http://schemas.microsoft.com/office/drawing/2014/main" id="{12087D48-655A-49C9-B689-0583A66667B1}"/>
              </a:ext>
            </a:extLst>
          </p:cNvPr>
          <p:cNvSpPr>
            <a:spLocks noGrp="1"/>
          </p:cNvSpPr>
          <p:nvPr>
            <p:ph type="dt" sz="half" idx="10"/>
          </p:nvPr>
        </p:nvSpPr>
        <p:spPr/>
        <p:txBody>
          <a:bodyPr/>
          <a:lstStyle/>
          <a:p>
            <a:r>
              <a:rPr lang="en-US"/>
              <a:t>10/31/18</a:t>
            </a:r>
            <a:endParaRPr lang="en-US" dirty="0"/>
          </a:p>
        </p:txBody>
      </p:sp>
      <p:sp>
        <p:nvSpPr>
          <p:cNvPr id="5" name="Footer Placeholder 4">
            <a:extLst>
              <a:ext uri="{FF2B5EF4-FFF2-40B4-BE49-F238E27FC236}">
                <a16:creationId xmlns:a16="http://schemas.microsoft.com/office/drawing/2014/main" id="{5417D133-4812-4FB0-B794-7C0D10122478}"/>
              </a:ext>
            </a:extLst>
          </p:cNvPr>
          <p:cNvSpPr>
            <a:spLocks noGrp="1"/>
          </p:cNvSpPr>
          <p:nvPr>
            <p:ph type="ftr" sz="quarter" idx="11"/>
          </p:nvPr>
        </p:nvSpPr>
        <p:spPr/>
        <p:txBody>
          <a:bodyPr/>
          <a:lstStyle/>
          <a:p>
            <a:r>
              <a:rPr lang="en-US"/>
              <a:t>IR/MDI Summary for EIC</a:t>
            </a:r>
            <a:endParaRPr lang="en-US" dirty="0"/>
          </a:p>
        </p:txBody>
      </p:sp>
      <p:sp>
        <p:nvSpPr>
          <p:cNvPr id="6" name="Slide Number Placeholder 5">
            <a:extLst>
              <a:ext uri="{FF2B5EF4-FFF2-40B4-BE49-F238E27FC236}">
                <a16:creationId xmlns:a16="http://schemas.microsoft.com/office/drawing/2014/main" id="{B0DB1379-DD7F-4278-9FA4-EE9EA3EAC01B}"/>
              </a:ext>
            </a:extLst>
          </p:cNvPr>
          <p:cNvSpPr>
            <a:spLocks noGrp="1"/>
          </p:cNvSpPr>
          <p:nvPr>
            <p:ph type="sldNum" sz="quarter" idx="12"/>
          </p:nvPr>
        </p:nvSpPr>
        <p:spPr/>
        <p:txBody>
          <a:bodyPr/>
          <a:lstStyle/>
          <a:p>
            <a:fld id="{C2D2130F-F878-4CD5-B02F-9208CEE6E364}" type="slidenum">
              <a:rPr lang="en-US" smtClean="0"/>
              <a:t>15</a:t>
            </a:fld>
            <a:endParaRPr lang="en-US"/>
          </a:p>
        </p:txBody>
      </p:sp>
      <p:grpSp>
        <p:nvGrpSpPr>
          <p:cNvPr id="19" name="Group 18">
            <a:extLst>
              <a:ext uri="{FF2B5EF4-FFF2-40B4-BE49-F238E27FC236}">
                <a16:creationId xmlns:a16="http://schemas.microsoft.com/office/drawing/2014/main" id="{32BDB1AD-F36C-4E1B-B0D9-33D91E7BC1E4}"/>
              </a:ext>
            </a:extLst>
          </p:cNvPr>
          <p:cNvGrpSpPr/>
          <p:nvPr/>
        </p:nvGrpSpPr>
        <p:grpSpPr>
          <a:xfrm>
            <a:off x="3454400" y="1408232"/>
            <a:ext cx="8585200" cy="5121372"/>
            <a:chOff x="6193" y="979055"/>
            <a:chExt cx="9144000" cy="5332844"/>
          </a:xfrm>
        </p:grpSpPr>
        <p:pic>
          <p:nvPicPr>
            <p:cNvPr id="7" name="Picture 6">
              <a:extLst>
                <a:ext uri="{FF2B5EF4-FFF2-40B4-BE49-F238E27FC236}">
                  <a16:creationId xmlns:a16="http://schemas.microsoft.com/office/drawing/2014/main" id="{C6FF9998-5B64-46B8-9011-142E8B1A70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3" y="979055"/>
              <a:ext cx="9144000" cy="5332844"/>
            </a:xfrm>
            <a:prstGeom prst="rect">
              <a:avLst/>
            </a:prstGeom>
          </p:spPr>
        </p:pic>
        <p:sp>
          <p:nvSpPr>
            <p:cNvPr id="8" name="TextBox 7">
              <a:extLst>
                <a:ext uri="{FF2B5EF4-FFF2-40B4-BE49-F238E27FC236}">
                  <a16:creationId xmlns:a16="http://schemas.microsoft.com/office/drawing/2014/main" id="{616BEC50-3446-4355-A91D-84AF6E13B7E4}"/>
                </a:ext>
              </a:extLst>
            </p:cNvPr>
            <p:cNvSpPr txBox="1"/>
            <p:nvPr/>
          </p:nvSpPr>
          <p:spPr>
            <a:xfrm>
              <a:off x="3935245" y="1062309"/>
              <a:ext cx="2474796" cy="823302"/>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nSpc>
                  <a:spcPts val="1900"/>
                </a:lnSpc>
              </a:pPr>
              <a:r>
                <a:rPr lang="en-US" b="1" dirty="0">
                  <a:solidFill>
                    <a:srgbClr val="800000"/>
                  </a:solidFill>
                  <a:latin typeface="Arial Rounded MT Bold" panose="020F0704030504030204" pitchFamily="34" charset="0"/>
                </a:rPr>
                <a:t>Forward physics dominates these apertures!</a:t>
              </a:r>
            </a:p>
          </p:txBody>
        </p:sp>
        <p:sp>
          <p:nvSpPr>
            <p:cNvPr id="9" name="Rounded Rectangle 4">
              <a:extLst>
                <a:ext uri="{FF2B5EF4-FFF2-40B4-BE49-F238E27FC236}">
                  <a16:creationId xmlns:a16="http://schemas.microsoft.com/office/drawing/2014/main" id="{AF64F537-8CD1-4F00-A336-E8A0ABD8240D}"/>
                </a:ext>
              </a:extLst>
            </p:cNvPr>
            <p:cNvSpPr/>
            <p:nvPr/>
          </p:nvSpPr>
          <p:spPr>
            <a:xfrm>
              <a:off x="5265003" y="1782618"/>
              <a:ext cx="2179506" cy="369455"/>
            </a:xfrm>
            <a:prstGeom prst="roundRect">
              <a:avLst/>
            </a:prstGeom>
            <a:noFill/>
            <a:ln w="28575">
              <a:solidFill>
                <a:srgbClr val="8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6">
              <a:extLst>
                <a:ext uri="{FF2B5EF4-FFF2-40B4-BE49-F238E27FC236}">
                  <a16:creationId xmlns:a16="http://schemas.microsoft.com/office/drawing/2014/main" id="{B2377625-B13A-4EDB-868F-1DDF6747AB13}"/>
                </a:ext>
              </a:extLst>
            </p:cNvPr>
            <p:cNvSpPr/>
            <p:nvPr/>
          </p:nvSpPr>
          <p:spPr>
            <a:xfrm>
              <a:off x="5505147" y="3870036"/>
              <a:ext cx="1976306" cy="544946"/>
            </a:xfrm>
            <a:prstGeom prst="roundRect">
              <a:avLst/>
            </a:prstGeom>
            <a:noFill/>
            <a:ln w="28575">
              <a:solidFill>
                <a:srgbClr val="8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710CBB3-D623-4716-BBD7-932413E07448}"/>
                </a:ext>
              </a:extLst>
            </p:cNvPr>
            <p:cNvGrpSpPr/>
            <p:nvPr/>
          </p:nvGrpSpPr>
          <p:grpSpPr>
            <a:xfrm>
              <a:off x="1460175" y="3589868"/>
              <a:ext cx="1714825" cy="1936228"/>
              <a:chOff x="1460175" y="3589868"/>
              <a:chExt cx="1714825" cy="1936228"/>
            </a:xfrm>
          </p:grpSpPr>
          <p:sp>
            <p:nvSpPr>
              <p:cNvPr id="12" name="Oval 11">
                <a:extLst>
                  <a:ext uri="{FF2B5EF4-FFF2-40B4-BE49-F238E27FC236}">
                    <a16:creationId xmlns:a16="http://schemas.microsoft.com/office/drawing/2014/main" id="{AA81ED04-EF2E-4976-B835-0ED831E7CD83}"/>
                  </a:ext>
                </a:extLst>
              </p:cNvPr>
              <p:cNvSpPr/>
              <p:nvPr/>
            </p:nvSpPr>
            <p:spPr>
              <a:xfrm>
                <a:off x="2269067" y="3589868"/>
                <a:ext cx="905933" cy="1151465"/>
              </a:xfrm>
              <a:prstGeom prst="ellipse">
                <a:avLst/>
              </a:prstGeom>
              <a:no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4B7F89-0B62-4526-87DB-AC3EB9C3422F}"/>
                  </a:ext>
                </a:extLst>
              </p:cNvPr>
              <p:cNvSpPr txBox="1"/>
              <p:nvPr/>
            </p:nvSpPr>
            <p:spPr>
              <a:xfrm>
                <a:off x="1460175" y="4879765"/>
                <a:ext cx="1266093" cy="646331"/>
              </a:xfrm>
              <a:prstGeom prst="rect">
                <a:avLst/>
              </a:prstGeom>
              <a:solidFill>
                <a:srgbClr val="FFFFFF">
                  <a:alpha val="50196"/>
                </a:srgbClr>
              </a:solidFill>
            </p:spPr>
            <p:txBody>
              <a:bodyPr wrap="square" rtlCol="0">
                <a:spAutoFit/>
              </a:bodyPr>
              <a:lstStyle/>
              <a:p>
                <a:pPr algn="ctr"/>
                <a:r>
                  <a:rPr lang="en-US" dirty="0">
                    <a:solidFill>
                      <a:schemeClr val="accent2">
                        <a:lumMod val="75000"/>
                      </a:schemeClr>
                    </a:solidFill>
                    <a:latin typeface="Arial Black" panose="020B0A04020102020204" pitchFamily="34" charset="0"/>
                  </a:rPr>
                  <a:t>Critical Magnet</a:t>
                </a:r>
              </a:p>
            </p:txBody>
          </p:sp>
          <p:cxnSp>
            <p:nvCxnSpPr>
              <p:cNvPr id="14" name="Straight Arrow Connector 13">
                <a:extLst>
                  <a:ext uri="{FF2B5EF4-FFF2-40B4-BE49-F238E27FC236}">
                    <a16:creationId xmlns:a16="http://schemas.microsoft.com/office/drawing/2014/main" id="{919815A9-06C3-4348-AE4C-DD8D5C38C356}"/>
                  </a:ext>
                </a:extLst>
              </p:cNvPr>
              <p:cNvCxnSpPr/>
              <p:nvPr/>
            </p:nvCxnSpPr>
            <p:spPr>
              <a:xfrm flipV="1">
                <a:off x="2269067" y="4648200"/>
                <a:ext cx="186266" cy="313267"/>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8DDAAEE2-A772-4B24-9C62-3E8E16CD0169}"/>
                </a:ext>
              </a:extLst>
            </p:cNvPr>
            <p:cNvSpPr txBox="1"/>
            <p:nvPr/>
          </p:nvSpPr>
          <p:spPr>
            <a:xfrm>
              <a:off x="3246180" y="4416161"/>
              <a:ext cx="1390830" cy="338554"/>
            </a:xfrm>
            <a:prstGeom prst="rect">
              <a:avLst/>
            </a:prstGeom>
            <a:noFill/>
          </p:spPr>
          <p:txBody>
            <a:bodyPr wrap="none" rtlCol="0">
              <a:spAutoFit/>
            </a:bodyPr>
            <a:lstStyle/>
            <a:p>
              <a:r>
                <a:rPr lang="en-US" sz="1600" b="1" dirty="0">
                  <a:solidFill>
                    <a:srgbClr val="540000"/>
                  </a:solidFill>
                </a:rPr>
                <a:t>&lt;- Electrons &lt;-</a:t>
              </a:r>
            </a:p>
          </p:txBody>
        </p:sp>
        <p:sp>
          <p:nvSpPr>
            <p:cNvPr id="16" name="TextBox 15">
              <a:extLst>
                <a:ext uri="{FF2B5EF4-FFF2-40B4-BE49-F238E27FC236}">
                  <a16:creationId xmlns:a16="http://schemas.microsoft.com/office/drawing/2014/main" id="{F050EBD9-84CA-47A4-BD3F-D62C0B6D147A}"/>
                </a:ext>
              </a:extLst>
            </p:cNvPr>
            <p:cNvSpPr txBox="1"/>
            <p:nvPr/>
          </p:nvSpPr>
          <p:spPr>
            <a:xfrm rot="-1320000">
              <a:off x="4242175" y="3324070"/>
              <a:ext cx="1634102" cy="338554"/>
            </a:xfrm>
            <a:prstGeom prst="rect">
              <a:avLst/>
            </a:prstGeom>
            <a:noFill/>
          </p:spPr>
          <p:txBody>
            <a:bodyPr wrap="none" rtlCol="0">
              <a:spAutoFit/>
            </a:bodyPr>
            <a:lstStyle/>
            <a:p>
              <a:r>
                <a:rPr lang="en-US" sz="1600" b="1" dirty="0">
                  <a:solidFill>
                    <a:srgbClr val="000066"/>
                  </a:solidFill>
                </a:rPr>
                <a:t>-&gt; Proton/Ions -&gt;</a:t>
              </a:r>
            </a:p>
          </p:txBody>
        </p:sp>
        <p:sp>
          <p:nvSpPr>
            <p:cNvPr id="17" name="TextBox 16">
              <a:extLst>
                <a:ext uri="{FF2B5EF4-FFF2-40B4-BE49-F238E27FC236}">
                  <a16:creationId xmlns:a16="http://schemas.microsoft.com/office/drawing/2014/main" id="{DFE852A5-1DE5-456E-B4E0-375CAFCC2A20}"/>
                </a:ext>
              </a:extLst>
            </p:cNvPr>
            <p:cNvSpPr txBox="1"/>
            <p:nvPr/>
          </p:nvSpPr>
          <p:spPr>
            <a:xfrm rot="-840000">
              <a:off x="4919022" y="3484745"/>
              <a:ext cx="1400448" cy="338554"/>
            </a:xfrm>
            <a:prstGeom prst="rect">
              <a:avLst/>
            </a:prstGeom>
            <a:noFill/>
          </p:spPr>
          <p:txBody>
            <a:bodyPr wrap="none" rtlCol="0">
              <a:spAutoFit/>
            </a:bodyPr>
            <a:lstStyle/>
            <a:p>
              <a:r>
                <a:rPr lang="en-US" sz="1600" b="1" dirty="0">
                  <a:solidFill>
                    <a:schemeClr val="accent6">
                      <a:lumMod val="75000"/>
                    </a:schemeClr>
                  </a:solidFill>
                </a:rPr>
                <a:t>-&gt; Neutrons -&gt;</a:t>
              </a:r>
            </a:p>
          </p:txBody>
        </p:sp>
        <p:sp>
          <p:nvSpPr>
            <p:cNvPr id="18" name="Rectangle 17">
              <a:extLst>
                <a:ext uri="{FF2B5EF4-FFF2-40B4-BE49-F238E27FC236}">
                  <a16:creationId xmlns:a16="http://schemas.microsoft.com/office/drawing/2014/main" id="{B0BC83D9-EF44-482B-9E9D-B082F83054F2}"/>
                </a:ext>
              </a:extLst>
            </p:cNvPr>
            <p:cNvSpPr/>
            <p:nvPr/>
          </p:nvSpPr>
          <p:spPr>
            <a:xfrm>
              <a:off x="6182860" y="4585438"/>
              <a:ext cx="2597186" cy="769441"/>
            </a:xfrm>
            <a:prstGeom prst="rect">
              <a:avLst/>
            </a:prstGeom>
          </p:spPr>
          <p:txBody>
            <a:bodyPr wrap="none">
              <a:spAutoFit/>
            </a:bodyPr>
            <a:lstStyle/>
            <a:p>
              <a:r>
                <a:rPr lang="en-US" sz="4400" dirty="0">
                  <a:solidFill>
                    <a:srgbClr val="30519D"/>
                  </a:solidFill>
                  <a:latin typeface="Arial" charset="0"/>
                  <a:cs typeface="Arial" charset="0"/>
                </a:rPr>
                <a:t>(preCDR)</a:t>
              </a:r>
              <a:endParaRPr lang="en-US" dirty="0"/>
            </a:p>
          </p:txBody>
        </p:sp>
      </p:grpSp>
    </p:spTree>
    <p:extLst>
      <p:ext uri="{BB962C8B-B14F-4D97-AF65-F5344CB8AC3E}">
        <p14:creationId xmlns:p14="http://schemas.microsoft.com/office/powerpoint/2010/main" val="1335136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1EC64C-1B28-4C99-BAE6-5727F3094897}"/>
              </a:ext>
            </a:extLst>
          </p:cNvPr>
          <p:cNvSpPr>
            <a:spLocks noGrp="1"/>
          </p:cNvSpPr>
          <p:nvPr>
            <p:ph type="dt" sz="half" idx="10"/>
          </p:nvPr>
        </p:nvSpPr>
        <p:spPr/>
        <p:txBody>
          <a:bodyPr/>
          <a:lstStyle/>
          <a:p>
            <a:r>
              <a:rPr lang="en-US"/>
              <a:t>10/31/18</a:t>
            </a:r>
            <a:endParaRPr lang="en-US" dirty="0"/>
          </a:p>
        </p:txBody>
      </p:sp>
      <p:sp>
        <p:nvSpPr>
          <p:cNvPr id="5" name="Footer Placeholder 4">
            <a:extLst>
              <a:ext uri="{FF2B5EF4-FFF2-40B4-BE49-F238E27FC236}">
                <a16:creationId xmlns:a16="http://schemas.microsoft.com/office/drawing/2014/main" id="{1E198AF9-22F3-45E9-B68D-F8CEB1318C8B}"/>
              </a:ext>
            </a:extLst>
          </p:cNvPr>
          <p:cNvSpPr>
            <a:spLocks noGrp="1"/>
          </p:cNvSpPr>
          <p:nvPr>
            <p:ph type="ftr" sz="quarter" idx="11"/>
          </p:nvPr>
        </p:nvSpPr>
        <p:spPr/>
        <p:txBody>
          <a:bodyPr/>
          <a:lstStyle/>
          <a:p>
            <a:r>
              <a:rPr lang="en-US"/>
              <a:t>IR/MDI Summary for EIC</a:t>
            </a:r>
            <a:endParaRPr lang="en-US" dirty="0"/>
          </a:p>
        </p:txBody>
      </p:sp>
      <p:sp>
        <p:nvSpPr>
          <p:cNvPr id="6" name="Slide Number Placeholder 5">
            <a:extLst>
              <a:ext uri="{FF2B5EF4-FFF2-40B4-BE49-F238E27FC236}">
                <a16:creationId xmlns:a16="http://schemas.microsoft.com/office/drawing/2014/main" id="{014BF114-CCEC-4ED9-99B5-B487E4A9C017}"/>
              </a:ext>
            </a:extLst>
          </p:cNvPr>
          <p:cNvSpPr>
            <a:spLocks noGrp="1"/>
          </p:cNvSpPr>
          <p:nvPr>
            <p:ph type="sldNum" sz="quarter" idx="12"/>
          </p:nvPr>
        </p:nvSpPr>
        <p:spPr/>
        <p:txBody>
          <a:bodyPr/>
          <a:lstStyle/>
          <a:p>
            <a:fld id="{C2D2130F-F878-4CD5-B02F-9208CEE6E364}" type="slidenum">
              <a:rPr lang="en-US" smtClean="0"/>
              <a:t>16</a:t>
            </a:fld>
            <a:endParaRPr lang="en-US"/>
          </a:p>
        </p:txBody>
      </p:sp>
      <p:sp>
        <p:nvSpPr>
          <p:cNvPr id="13" name="Title 1">
            <a:extLst>
              <a:ext uri="{FF2B5EF4-FFF2-40B4-BE49-F238E27FC236}">
                <a16:creationId xmlns:a16="http://schemas.microsoft.com/office/drawing/2014/main" id="{DADC8A91-3456-4C9E-9D95-C35F464C2BD1}"/>
              </a:ext>
            </a:extLst>
          </p:cNvPr>
          <p:cNvSpPr txBox="1">
            <a:spLocks/>
          </p:cNvSpPr>
          <p:nvPr/>
        </p:nvSpPr>
        <p:spPr>
          <a:xfrm>
            <a:off x="1674517" y="221156"/>
            <a:ext cx="9014604" cy="64416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b="1" kern="1200">
                <a:solidFill>
                  <a:srgbClr val="00B050"/>
                </a:solidFill>
                <a:latin typeface="+mj-lt"/>
                <a:ea typeface="+mj-ea"/>
                <a:cs typeface="+mj-cs"/>
              </a:defRPr>
            </a:lvl1pPr>
          </a:lstStyle>
          <a:p>
            <a:r>
              <a:rPr lang="en-US" sz="3600" dirty="0"/>
              <a:t>Active Shielding for EIC IR Quadrupoles</a:t>
            </a:r>
          </a:p>
        </p:txBody>
      </p:sp>
      <p:grpSp>
        <p:nvGrpSpPr>
          <p:cNvPr id="24" name="Group 23">
            <a:extLst>
              <a:ext uri="{FF2B5EF4-FFF2-40B4-BE49-F238E27FC236}">
                <a16:creationId xmlns:a16="http://schemas.microsoft.com/office/drawing/2014/main" id="{B00F1C28-4231-44FB-BFE1-419302E149B5}"/>
              </a:ext>
            </a:extLst>
          </p:cNvPr>
          <p:cNvGrpSpPr/>
          <p:nvPr/>
        </p:nvGrpSpPr>
        <p:grpSpPr>
          <a:xfrm>
            <a:off x="2032000" y="1066533"/>
            <a:ext cx="9170561" cy="5531972"/>
            <a:chOff x="0" y="785010"/>
            <a:chExt cx="9170561" cy="5531972"/>
          </a:xfrm>
        </p:grpSpPr>
        <p:grpSp>
          <p:nvGrpSpPr>
            <p:cNvPr id="7" name="Group 6">
              <a:extLst>
                <a:ext uri="{FF2B5EF4-FFF2-40B4-BE49-F238E27FC236}">
                  <a16:creationId xmlns:a16="http://schemas.microsoft.com/office/drawing/2014/main" id="{BEBF0456-3947-43C8-B810-8180DA559F00}"/>
                </a:ext>
              </a:extLst>
            </p:cNvPr>
            <p:cNvGrpSpPr/>
            <p:nvPr/>
          </p:nvGrpSpPr>
          <p:grpSpPr>
            <a:xfrm>
              <a:off x="4472305" y="1172044"/>
              <a:ext cx="4512762" cy="45719"/>
              <a:chOff x="4481541" y="1347935"/>
              <a:chExt cx="4512762" cy="45719"/>
            </a:xfrm>
          </p:grpSpPr>
          <p:cxnSp>
            <p:nvCxnSpPr>
              <p:cNvPr id="8" name="Straight Connector 7">
                <a:extLst>
                  <a:ext uri="{FF2B5EF4-FFF2-40B4-BE49-F238E27FC236}">
                    <a16:creationId xmlns:a16="http://schemas.microsoft.com/office/drawing/2014/main" id="{8F1EEC2A-7B89-47B7-8A1A-653425FFB50B}"/>
                  </a:ext>
                </a:extLst>
              </p:cNvPr>
              <p:cNvCxnSpPr/>
              <p:nvPr/>
            </p:nvCxnSpPr>
            <p:spPr>
              <a:xfrm>
                <a:off x="4481541" y="1376220"/>
                <a:ext cx="45127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5321EB0-3309-4609-9863-7BE264374F64}"/>
                  </a:ext>
                </a:extLst>
              </p:cNvPr>
              <p:cNvSpPr/>
              <p:nvPr/>
            </p:nvSpPr>
            <p:spPr>
              <a:xfrm>
                <a:off x="8504382" y="1347935"/>
                <a:ext cx="9236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4830E30-F2B2-47F2-AB01-3950984AF0DD}"/>
                  </a:ext>
                </a:extLst>
              </p:cNvPr>
              <p:cNvSpPr/>
              <p:nvPr/>
            </p:nvSpPr>
            <p:spPr>
              <a:xfrm>
                <a:off x="8394844" y="1347935"/>
                <a:ext cx="9236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F0D2CB3-2953-4977-A7DD-7DB18507E8B0}"/>
                  </a:ext>
                </a:extLst>
              </p:cNvPr>
              <p:cNvSpPr/>
              <p:nvPr/>
            </p:nvSpPr>
            <p:spPr>
              <a:xfrm>
                <a:off x="5532582" y="1347935"/>
                <a:ext cx="9236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a:extLst>
                <a:ext uri="{FF2B5EF4-FFF2-40B4-BE49-F238E27FC236}">
                  <a16:creationId xmlns:a16="http://schemas.microsoft.com/office/drawing/2014/main" id="{EC592846-FF9B-420D-ABF2-9EAE12DB9FFB}"/>
                </a:ext>
              </a:extLst>
            </p:cNvPr>
            <p:cNvSpPr/>
            <p:nvPr/>
          </p:nvSpPr>
          <p:spPr>
            <a:xfrm>
              <a:off x="0" y="5260059"/>
              <a:ext cx="9144000" cy="105692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4336C7CA-2271-4E2B-9591-D2A8028A05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526" y="3666233"/>
              <a:ext cx="4022849" cy="2310340"/>
            </a:xfrm>
            <a:prstGeom prst="rect">
              <a:avLst/>
            </a:prstGeom>
          </p:spPr>
        </p:pic>
        <p:pic>
          <p:nvPicPr>
            <p:cNvPr id="15" name="Picture 14">
              <a:extLst>
                <a:ext uri="{FF2B5EF4-FFF2-40B4-BE49-F238E27FC236}">
                  <a16:creationId xmlns:a16="http://schemas.microsoft.com/office/drawing/2014/main" id="{1465D4E5-2FE4-4632-9FC6-39CF8793C5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367" y="785010"/>
              <a:ext cx="4249992" cy="2666420"/>
            </a:xfrm>
            <a:prstGeom prst="rect">
              <a:avLst/>
            </a:prstGeom>
          </p:spPr>
        </p:pic>
        <p:sp>
          <p:nvSpPr>
            <p:cNvPr id="16" name="TextBox 15">
              <a:extLst>
                <a:ext uri="{FF2B5EF4-FFF2-40B4-BE49-F238E27FC236}">
                  <a16:creationId xmlns:a16="http://schemas.microsoft.com/office/drawing/2014/main" id="{44EF6AEB-15A6-4A69-900E-083BCE9A095D}"/>
                </a:ext>
              </a:extLst>
            </p:cNvPr>
            <p:cNvSpPr txBox="1"/>
            <p:nvPr/>
          </p:nvSpPr>
          <p:spPr>
            <a:xfrm>
              <a:off x="25878" y="5622323"/>
              <a:ext cx="2579299" cy="503984"/>
            </a:xfrm>
            <a:prstGeom prst="rect">
              <a:avLst/>
            </a:prstGeom>
            <a:solidFill>
              <a:srgbClr val="FFFF00">
                <a:alpha val="16863"/>
              </a:srgbClr>
            </a:solidFill>
          </p:spPr>
          <p:txBody>
            <a:bodyPr wrap="square" rtlCol="0">
              <a:spAutoFit/>
            </a:bodyPr>
            <a:lstStyle/>
            <a:p>
              <a:pPr>
                <a:lnSpc>
                  <a:spcPts val="1600"/>
                </a:lnSpc>
              </a:pPr>
              <a:r>
                <a:rPr lang="en-US" b="1" i="1" dirty="0"/>
                <a:t>Here 9.3 T at coil but few gauss at e-beam!</a:t>
              </a:r>
            </a:p>
          </p:txBody>
        </p:sp>
        <p:sp>
          <p:nvSpPr>
            <p:cNvPr id="17" name="TextBox 16">
              <a:extLst>
                <a:ext uri="{FF2B5EF4-FFF2-40B4-BE49-F238E27FC236}">
                  <a16:creationId xmlns:a16="http://schemas.microsoft.com/office/drawing/2014/main" id="{C18E50B5-EDE2-491E-AAD4-E70D0C99981C}"/>
                </a:ext>
              </a:extLst>
            </p:cNvPr>
            <p:cNvSpPr txBox="1"/>
            <p:nvPr/>
          </p:nvSpPr>
          <p:spPr>
            <a:xfrm>
              <a:off x="1849240" y="3427567"/>
              <a:ext cx="2722760" cy="369332"/>
            </a:xfrm>
            <a:prstGeom prst="rect">
              <a:avLst/>
            </a:prstGeom>
            <a:noFill/>
          </p:spPr>
          <p:txBody>
            <a:bodyPr wrap="square" rtlCol="0">
              <a:spAutoFit/>
            </a:bodyPr>
            <a:lstStyle/>
            <a:p>
              <a:pPr algn="r"/>
              <a:r>
                <a:rPr lang="en-US" b="1" i="1" dirty="0">
                  <a:solidFill>
                    <a:schemeClr val="accent1">
                      <a:lumMod val="75000"/>
                    </a:schemeClr>
                  </a:solidFill>
                </a:rPr>
                <a:t>2D and 3D Models</a:t>
              </a:r>
            </a:p>
          </p:txBody>
        </p:sp>
        <p:sp>
          <p:nvSpPr>
            <p:cNvPr id="18" name="Content Placeholder 8">
              <a:extLst>
                <a:ext uri="{FF2B5EF4-FFF2-40B4-BE49-F238E27FC236}">
                  <a16:creationId xmlns:a16="http://schemas.microsoft.com/office/drawing/2014/main" id="{DA751C8A-4853-4383-8A4C-494092D2B3C1}"/>
                </a:ext>
              </a:extLst>
            </p:cNvPr>
            <p:cNvSpPr txBox="1">
              <a:spLocks/>
            </p:cNvSpPr>
            <p:nvPr/>
          </p:nvSpPr>
          <p:spPr>
            <a:xfrm>
              <a:off x="4516727" y="1319766"/>
              <a:ext cx="4653834" cy="43025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900"/>
                </a:spcBef>
              </a:pPr>
              <a:r>
                <a:rPr lang="en-US" sz="2000" spc="100" dirty="0"/>
                <a:t>As with the ILC QD0 we can use an </a:t>
              </a:r>
              <a:r>
                <a:rPr lang="en-US" sz="2000" spc="70" dirty="0"/>
                <a:t>Active Shield (here an anti-quad) to</a:t>
              </a:r>
              <a:r>
                <a:rPr lang="en-US" sz="2000" spc="100" dirty="0"/>
                <a:t> eliminate the external field.</a:t>
              </a:r>
            </a:p>
            <a:p>
              <a:pPr>
                <a:spcBef>
                  <a:spcPts val="900"/>
                </a:spcBef>
              </a:pPr>
              <a:r>
                <a:rPr lang="en-US" sz="2000" spc="100" dirty="0">
                  <a:solidFill>
                    <a:srgbClr val="003300"/>
                  </a:solidFill>
                </a:rPr>
                <a:t>An Active Shield is useful for large</a:t>
              </a:r>
              <a:r>
                <a:rPr lang="en-US" sz="2000" dirty="0">
                  <a:solidFill>
                    <a:srgbClr val="003300"/>
                  </a:solidFill>
                </a:rPr>
                <a:t> crossing angles, since one can null the external field over a large region.</a:t>
              </a:r>
            </a:p>
            <a:p>
              <a:pPr>
                <a:spcBef>
                  <a:spcPts val="900"/>
                </a:spcBef>
              </a:pPr>
              <a:r>
                <a:rPr lang="en-US" sz="2000" dirty="0">
                  <a:solidFill>
                    <a:srgbClr val="7E0018"/>
                  </a:solidFill>
                </a:rPr>
                <a:t>Field cancellation leads to gradient loss</a:t>
              </a:r>
              <a:r>
                <a:rPr lang="en-US" sz="2000" dirty="0">
                  <a:solidFill>
                    <a:srgbClr val="003300"/>
                  </a:solidFill>
                </a:rPr>
                <a:t> </a:t>
              </a:r>
            </a:p>
            <a:p>
              <a:pPr>
                <a:spcBef>
                  <a:spcPts val="900"/>
                </a:spcBef>
              </a:pPr>
              <a:endParaRPr lang="en-US" sz="2000" dirty="0">
                <a:solidFill>
                  <a:srgbClr val="003300"/>
                </a:solidFill>
              </a:endParaRPr>
            </a:p>
            <a:p>
              <a:pPr>
                <a:spcBef>
                  <a:spcPts val="900"/>
                </a:spcBef>
              </a:pPr>
              <a:endParaRPr lang="en-US" sz="2000" dirty="0">
                <a:solidFill>
                  <a:srgbClr val="003300"/>
                </a:solidFill>
              </a:endParaRPr>
            </a:p>
            <a:p>
              <a:pPr>
                <a:spcBef>
                  <a:spcPts val="900"/>
                </a:spcBef>
              </a:pPr>
              <a:r>
                <a:rPr lang="en-US" sz="2000" dirty="0"/>
                <a:t>Active Shield magnets are of interest for </a:t>
              </a:r>
              <a:r>
                <a:rPr lang="en-US" sz="2000" spc="70" dirty="0"/>
                <a:t>both the BNL and JLAB EIC IR designs</a:t>
              </a:r>
              <a:r>
                <a:rPr lang="en-US" sz="2000" dirty="0"/>
                <a:t> </a:t>
              </a:r>
              <a:r>
                <a:rPr lang="en-US" sz="2000" spc="20" dirty="0"/>
                <a:t>and thus </a:t>
              </a:r>
              <a:r>
                <a:rPr lang="en-US" sz="2000" u="sng" spc="20" dirty="0"/>
                <a:t>represent an area of common </a:t>
              </a:r>
              <a:r>
                <a:rPr lang="en-US" sz="2000" u="sng" dirty="0"/>
                <a:t>R&amp;D interest</a:t>
              </a:r>
              <a:r>
                <a:rPr lang="en-US" sz="2000" dirty="0"/>
                <a:t>.</a:t>
              </a:r>
            </a:p>
          </p:txBody>
        </p:sp>
        <p:sp>
          <p:nvSpPr>
            <p:cNvPr id="19" name="Text Placeholder 7">
              <a:extLst>
                <a:ext uri="{FF2B5EF4-FFF2-40B4-BE49-F238E27FC236}">
                  <a16:creationId xmlns:a16="http://schemas.microsoft.com/office/drawing/2014/main" id="{E79F0B34-06F6-459F-B163-1CDC3E29E358}"/>
                </a:ext>
              </a:extLst>
            </p:cNvPr>
            <p:cNvSpPr txBox="1">
              <a:spLocks/>
            </p:cNvSpPr>
            <p:nvPr/>
          </p:nvSpPr>
          <p:spPr bwMode="auto">
            <a:xfrm>
              <a:off x="4416734" y="842025"/>
              <a:ext cx="471864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rgbClr val="042B7F"/>
                </a:buClr>
                <a:buSzPct val="110000"/>
                <a:buFont typeface="Wingdings" pitchFamily="2" charset="2"/>
                <a:buNone/>
                <a:defRPr sz="2400" b="1">
                  <a:solidFill>
                    <a:schemeClr val="tx1"/>
                  </a:solidFill>
                  <a:latin typeface="+mn-lt"/>
                  <a:ea typeface="+mn-ea"/>
                  <a:cs typeface="+mn-cs"/>
                </a:defRPr>
              </a:lvl1pPr>
              <a:lvl2pPr marL="457200" indent="0" algn="l" rtl="0" eaLnBrk="1" fontAlgn="base" hangingPunct="1">
                <a:spcBef>
                  <a:spcPct val="20000"/>
                </a:spcBef>
                <a:spcAft>
                  <a:spcPct val="0"/>
                </a:spcAft>
                <a:buClr>
                  <a:srgbClr val="042B7F"/>
                </a:buClr>
                <a:buSzPct val="90000"/>
                <a:buFont typeface="Times" pitchFamily="48" charset="0"/>
                <a:buNone/>
                <a:defRPr sz="2000" b="1">
                  <a:solidFill>
                    <a:schemeClr val="tx1"/>
                  </a:solidFill>
                  <a:latin typeface="+mn-lt"/>
                  <a:ea typeface="+mn-ea"/>
                </a:defRPr>
              </a:lvl2pPr>
              <a:lvl3pPr marL="914400" indent="0" algn="l" rtl="0" eaLnBrk="1" fontAlgn="base" hangingPunct="1">
                <a:lnSpc>
                  <a:spcPct val="80000"/>
                </a:lnSpc>
                <a:spcBef>
                  <a:spcPct val="20000"/>
                </a:spcBef>
                <a:spcAft>
                  <a:spcPct val="0"/>
                </a:spcAft>
                <a:buClr>
                  <a:srgbClr val="042B7F"/>
                </a:buClr>
                <a:buSzPct val="90000"/>
                <a:buNone/>
                <a:defRPr sz="1800" b="1">
                  <a:solidFill>
                    <a:schemeClr val="tx1"/>
                  </a:solidFill>
                  <a:latin typeface="+mn-lt"/>
                  <a:ea typeface="+mn-ea"/>
                </a:defRPr>
              </a:lvl3pPr>
              <a:lvl4pPr marL="1371600" indent="0" algn="l" rtl="0" eaLnBrk="1" fontAlgn="base" hangingPunct="1">
                <a:lnSpc>
                  <a:spcPct val="80000"/>
                </a:lnSpc>
                <a:spcBef>
                  <a:spcPct val="20000"/>
                </a:spcBef>
                <a:spcAft>
                  <a:spcPct val="0"/>
                </a:spcAft>
                <a:buClr>
                  <a:srgbClr val="042B7F"/>
                </a:buClr>
                <a:buSzPct val="90000"/>
                <a:buNone/>
                <a:defRPr sz="1600" b="1">
                  <a:solidFill>
                    <a:schemeClr val="tx1"/>
                  </a:solidFill>
                  <a:latin typeface="+mn-lt"/>
                  <a:ea typeface="+mn-ea"/>
                </a:defRPr>
              </a:lvl4pPr>
              <a:lvl5pPr marL="1828800" indent="0" algn="l" rtl="0" eaLnBrk="1" fontAlgn="base" hangingPunct="1">
                <a:lnSpc>
                  <a:spcPct val="80000"/>
                </a:lnSpc>
                <a:spcBef>
                  <a:spcPct val="20000"/>
                </a:spcBef>
                <a:spcAft>
                  <a:spcPct val="0"/>
                </a:spcAft>
                <a:buClr>
                  <a:srgbClr val="042B7F"/>
                </a:buClr>
                <a:buSzPct val="90000"/>
                <a:buNone/>
                <a:defRPr sz="1600" b="1">
                  <a:solidFill>
                    <a:schemeClr val="tx1"/>
                  </a:solidFill>
                  <a:latin typeface="+mn-lt"/>
                  <a:ea typeface="+mn-ea"/>
                </a:defRPr>
              </a:lvl5pPr>
              <a:lvl6pPr marL="2286000" indent="0" algn="l" rtl="0" eaLnBrk="1" fontAlgn="base" hangingPunct="1">
                <a:lnSpc>
                  <a:spcPct val="80000"/>
                </a:lnSpc>
                <a:spcBef>
                  <a:spcPct val="20000"/>
                </a:spcBef>
                <a:spcAft>
                  <a:spcPct val="0"/>
                </a:spcAft>
                <a:buClr>
                  <a:srgbClr val="042B7F"/>
                </a:buClr>
                <a:buSzPct val="90000"/>
                <a:buNone/>
                <a:defRPr sz="1600" b="1">
                  <a:solidFill>
                    <a:schemeClr val="tx1"/>
                  </a:solidFill>
                  <a:latin typeface="+mn-lt"/>
                  <a:ea typeface="+mn-ea"/>
                </a:defRPr>
              </a:lvl6pPr>
              <a:lvl7pPr marL="2743200" indent="0" algn="l" rtl="0" eaLnBrk="1" fontAlgn="base" hangingPunct="1">
                <a:lnSpc>
                  <a:spcPct val="80000"/>
                </a:lnSpc>
                <a:spcBef>
                  <a:spcPct val="20000"/>
                </a:spcBef>
                <a:spcAft>
                  <a:spcPct val="0"/>
                </a:spcAft>
                <a:buClr>
                  <a:srgbClr val="042B7F"/>
                </a:buClr>
                <a:buSzPct val="90000"/>
                <a:buNone/>
                <a:defRPr sz="1600" b="1">
                  <a:solidFill>
                    <a:schemeClr val="tx1"/>
                  </a:solidFill>
                  <a:latin typeface="+mn-lt"/>
                  <a:ea typeface="+mn-ea"/>
                </a:defRPr>
              </a:lvl7pPr>
              <a:lvl8pPr marL="3200400" indent="0" algn="l" rtl="0" eaLnBrk="1" fontAlgn="base" hangingPunct="1">
                <a:lnSpc>
                  <a:spcPct val="80000"/>
                </a:lnSpc>
                <a:spcBef>
                  <a:spcPct val="20000"/>
                </a:spcBef>
                <a:spcAft>
                  <a:spcPct val="0"/>
                </a:spcAft>
                <a:buClr>
                  <a:srgbClr val="042B7F"/>
                </a:buClr>
                <a:buSzPct val="90000"/>
                <a:buNone/>
                <a:defRPr sz="1600" b="1">
                  <a:solidFill>
                    <a:schemeClr val="tx1"/>
                  </a:solidFill>
                  <a:latin typeface="+mn-lt"/>
                  <a:ea typeface="+mn-ea"/>
                </a:defRPr>
              </a:lvl8pPr>
              <a:lvl9pPr marL="3657600" indent="0" algn="l" rtl="0" eaLnBrk="1" fontAlgn="base" hangingPunct="1">
                <a:lnSpc>
                  <a:spcPct val="80000"/>
                </a:lnSpc>
                <a:spcBef>
                  <a:spcPct val="20000"/>
                </a:spcBef>
                <a:spcAft>
                  <a:spcPct val="0"/>
                </a:spcAft>
                <a:buClr>
                  <a:srgbClr val="042B7F"/>
                </a:buClr>
                <a:buSzPct val="90000"/>
                <a:buNone/>
                <a:defRPr sz="1600" b="1">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042B7F"/>
                </a:buClr>
                <a:buSzPct val="110000"/>
                <a:buFont typeface="Wingdings" pitchFamily="2" charset="2"/>
                <a:buNone/>
                <a:tabLst/>
                <a:defRPr/>
              </a:pPr>
              <a:r>
                <a:rPr kumimoji="0" lang="en-US" sz="2400" b="1" i="1" u="none" strike="noStrike" kern="0" cap="none" spc="0" normalizeH="0" baseline="0" noProof="0" dirty="0">
                  <a:ln>
                    <a:noFill/>
                  </a:ln>
                  <a:solidFill>
                    <a:schemeClr val="accent1"/>
                  </a:solidFill>
                  <a:effectLst/>
                  <a:uLnTx/>
                  <a:uFillTx/>
                  <a:latin typeface="Arial"/>
                  <a:ea typeface="ＭＳ Ｐゴシック"/>
                  <a:cs typeface="+mn-cs"/>
                </a:rPr>
                <a:t>Actively Shielded</a:t>
              </a:r>
              <a:r>
                <a:rPr kumimoji="0" lang="en-US" sz="2400" b="1" i="1" u="none" strike="noStrike" kern="0" cap="none" spc="0" normalizeH="0" noProof="0" dirty="0">
                  <a:ln>
                    <a:noFill/>
                  </a:ln>
                  <a:solidFill>
                    <a:schemeClr val="accent1"/>
                  </a:solidFill>
                  <a:effectLst/>
                  <a:uLnTx/>
                  <a:uFillTx/>
                  <a:latin typeface="Arial"/>
                  <a:ea typeface="ＭＳ Ｐゴシック"/>
                  <a:cs typeface="+mn-cs"/>
                </a:rPr>
                <a:t> Coil Designs</a:t>
              </a:r>
              <a:endParaRPr kumimoji="0" lang="en-US" sz="2400" b="1" i="1" u="none" strike="noStrike" kern="0" cap="none" spc="0" normalizeH="0" baseline="0" noProof="0" dirty="0">
                <a:ln>
                  <a:noFill/>
                </a:ln>
                <a:solidFill>
                  <a:schemeClr val="accent1"/>
                </a:solidFill>
                <a:effectLst/>
                <a:uLnTx/>
                <a:uFillTx/>
                <a:latin typeface="Arial"/>
                <a:ea typeface="ＭＳ Ｐゴシック"/>
                <a:cs typeface="+mn-cs"/>
              </a:endParaRPr>
            </a:p>
          </p:txBody>
        </p:sp>
        <p:sp>
          <p:nvSpPr>
            <p:cNvPr id="20" name="TextBox 19">
              <a:extLst>
                <a:ext uri="{FF2B5EF4-FFF2-40B4-BE49-F238E27FC236}">
                  <a16:creationId xmlns:a16="http://schemas.microsoft.com/office/drawing/2014/main" id="{C67E3FF2-76BB-4112-B1A4-310EA01DF6DC}"/>
                </a:ext>
              </a:extLst>
            </p:cNvPr>
            <p:cNvSpPr txBox="1"/>
            <p:nvPr/>
          </p:nvSpPr>
          <p:spPr>
            <a:xfrm>
              <a:off x="4484470" y="5619719"/>
              <a:ext cx="4568333" cy="502702"/>
            </a:xfrm>
            <a:prstGeom prst="rect">
              <a:avLst/>
            </a:prstGeom>
            <a:solidFill>
              <a:schemeClr val="bg2">
                <a:lumMod val="75000"/>
                <a:alpha val="30196"/>
              </a:schemeClr>
            </a:solidFill>
          </p:spPr>
          <p:txBody>
            <a:bodyPr wrap="square" rtlCol="0">
              <a:spAutoFit/>
            </a:bodyPr>
            <a:lstStyle/>
            <a:p>
              <a:pPr>
                <a:lnSpc>
                  <a:spcPts val="1550"/>
                </a:lnSpc>
              </a:pPr>
              <a:r>
                <a:rPr lang="en-US" b="1" spc="50" dirty="0">
                  <a:solidFill>
                    <a:srgbClr val="009900"/>
                  </a:solidFill>
                </a:rPr>
                <a:t>Models correspond to the “Fast Track”</a:t>
              </a:r>
              <a:r>
                <a:rPr lang="en-US" b="1" dirty="0">
                  <a:solidFill>
                    <a:srgbClr val="009900"/>
                  </a:solidFill>
                </a:rPr>
                <a:t> R&amp;D actively shielded quad now in production.</a:t>
              </a:r>
            </a:p>
          </p:txBody>
        </p:sp>
        <p:sp>
          <p:nvSpPr>
            <p:cNvPr id="21" name="Oval 20">
              <a:extLst>
                <a:ext uri="{FF2B5EF4-FFF2-40B4-BE49-F238E27FC236}">
                  <a16:creationId xmlns:a16="http://schemas.microsoft.com/office/drawing/2014/main" id="{BA643038-3AFB-4600-919D-7F8D4A9ADC36}"/>
                </a:ext>
              </a:extLst>
            </p:cNvPr>
            <p:cNvSpPr/>
            <p:nvPr/>
          </p:nvSpPr>
          <p:spPr>
            <a:xfrm>
              <a:off x="3611418" y="3158836"/>
              <a:ext cx="378691" cy="241023"/>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4E1CA54-B285-452C-86DF-60D68D06646F}"/>
                </a:ext>
              </a:extLst>
            </p:cNvPr>
            <p:cNvSpPr txBox="1"/>
            <p:nvPr/>
          </p:nvSpPr>
          <p:spPr>
            <a:xfrm>
              <a:off x="2798624" y="1052030"/>
              <a:ext cx="1634836" cy="369332"/>
            </a:xfrm>
            <a:prstGeom prst="rect">
              <a:avLst/>
            </a:prstGeom>
            <a:noFill/>
          </p:spPr>
          <p:txBody>
            <a:bodyPr wrap="square" rtlCol="0">
              <a:spAutoFit/>
            </a:bodyPr>
            <a:lstStyle/>
            <a:p>
              <a:pPr algn="r"/>
              <a:r>
                <a:rPr lang="en-US" b="1" i="1" dirty="0">
                  <a:solidFill>
                    <a:schemeClr val="accent1">
                      <a:lumMod val="75000"/>
                    </a:schemeClr>
                  </a:solidFill>
                </a:rPr>
                <a:t>Coil Field |B| T</a:t>
              </a:r>
            </a:p>
          </p:txBody>
        </p:sp>
        <p:sp>
          <p:nvSpPr>
            <p:cNvPr id="23" name="TextBox 22">
              <a:extLst>
                <a:ext uri="{FF2B5EF4-FFF2-40B4-BE49-F238E27FC236}">
                  <a16:creationId xmlns:a16="http://schemas.microsoft.com/office/drawing/2014/main" id="{96BB4463-8AF7-4C4B-A46D-8946BE2E66A7}"/>
                </a:ext>
              </a:extLst>
            </p:cNvPr>
            <p:cNvSpPr txBox="1"/>
            <p:nvPr/>
          </p:nvSpPr>
          <p:spPr>
            <a:xfrm>
              <a:off x="5058148" y="3649123"/>
              <a:ext cx="3624034" cy="461665"/>
            </a:xfrm>
            <a:prstGeom prst="rect">
              <a:avLst/>
            </a:prstGeom>
            <a:noFill/>
          </p:spPr>
          <p:txBody>
            <a:bodyPr wrap="square" rtlCol="0">
              <a:spAutoFit/>
            </a:bodyPr>
            <a:lstStyle/>
            <a:p>
              <a:pPr algn="ctr"/>
              <a:r>
                <a:rPr lang="en-US" sz="2400" b="1" dirty="0" err="1">
                  <a:solidFill>
                    <a:srgbClr val="0033CC"/>
                  </a:solidFill>
                </a:rPr>
                <a:t>G</a:t>
              </a:r>
              <a:r>
                <a:rPr lang="en-US" sz="2400" b="1" baseline="-25000" dirty="0" err="1">
                  <a:solidFill>
                    <a:srgbClr val="0033CC"/>
                  </a:solidFill>
                </a:rPr>
                <a:t>Final</a:t>
              </a:r>
              <a:r>
                <a:rPr lang="en-US" sz="2400" b="1" dirty="0">
                  <a:solidFill>
                    <a:srgbClr val="0033CC"/>
                  </a:solidFill>
                </a:rPr>
                <a:t> = [</a:t>
              </a:r>
              <a:r>
                <a:rPr lang="en-US" sz="800" b="1" dirty="0">
                  <a:solidFill>
                    <a:srgbClr val="0033CC"/>
                  </a:solidFill>
                </a:rPr>
                <a:t> </a:t>
              </a:r>
              <a:r>
                <a:rPr lang="en-US" sz="2400" b="1" dirty="0">
                  <a:solidFill>
                    <a:srgbClr val="0033CC"/>
                  </a:solidFill>
                </a:rPr>
                <a:t>1 – (R</a:t>
              </a:r>
              <a:r>
                <a:rPr lang="en-US" sz="2400" b="1" baseline="-25000" dirty="0">
                  <a:solidFill>
                    <a:srgbClr val="0033CC"/>
                  </a:solidFill>
                </a:rPr>
                <a:t>1</a:t>
              </a:r>
              <a:r>
                <a:rPr lang="en-US" sz="2400" b="1" dirty="0">
                  <a:solidFill>
                    <a:srgbClr val="0033CC"/>
                  </a:solidFill>
                </a:rPr>
                <a:t>/R</a:t>
              </a:r>
              <a:r>
                <a:rPr lang="en-US" sz="2400" b="1" baseline="-25000" dirty="0">
                  <a:solidFill>
                    <a:srgbClr val="0033CC"/>
                  </a:solidFill>
                </a:rPr>
                <a:t>2</a:t>
              </a:r>
              <a:r>
                <a:rPr lang="en-US" sz="2400" b="1" dirty="0">
                  <a:solidFill>
                    <a:srgbClr val="0033CC"/>
                  </a:solidFill>
                </a:rPr>
                <a:t>)</a:t>
              </a:r>
              <a:r>
                <a:rPr lang="en-US" sz="2400" b="1" baseline="30000" dirty="0">
                  <a:solidFill>
                    <a:srgbClr val="0033CC"/>
                  </a:solidFill>
                </a:rPr>
                <a:t>4</a:t>
              </a:r>
              <a:r>
                <a:rPr lang="en-US" sz="800" b="1" dirty="0">
                  <a:solidFill>
                    <a:srgbClr val="0033CC"/>
                  </a:solidFill>
                </a:rPr>
                <a:t> </a:t>
              </a:r>
              <a:r>
                <a:rPr lang="en-US" sz="2400" b="1" dirty="0">
                  <a:solidFill>
                    <a:srgbClr val="0033CC"/>
                  </a:solidFill>
                </a:rPr>
                <a:t>] </a:t>
              </a:r>
              <a:r>
                <a:rPr lang="en-US" sz="2400" b="1" dirty="0" err="1">
                  <a:solidFill>
                    <a:srgbClr val="0033CC"/>
                  </a:solidFill>
                </a:rPr>
                <a:t>G</a:t>
              </a:r>
              <a:r>
                <a:rPr lang="en-US" sz="2400" b="1" baseline="-25000" dirty="0" err="1">
                  <a:solidFill>
                    <a:srgbClr val="0033CC"/>
                  </a:solidFill>
                </a:rPr>
                <a:t>Main</a:t>
              </a:r>
              <a:endParaRPr lang="en-US" sz="2400" b="1" baseline="-25000" dirty="0">
                <a:solidFill>
                  <a:srgbClr val="0033CC"/>
                </a:solidFill>
              </a:endParaRPr>
            </a:p>
          </p:txBody>
        </p:sp>
      </p:grpSp>
    </p:spTree>
    <p:extLst>
      <p:ext uri="{BB962C8B-B14F-4D97-AF65-F5344CB8AC3E}">
        <p14:creationId xmlns:p14="http://schemas.microsoft.com/office/powerpoint/2010/main" val="1943462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17638AB-DA14-44BD-BE99-1450F27AD8CD}"/>
              </a:ext>
            </a:extLst>
          </p:cNvPr>
          <p:cNvSpPr>
            <a:spLocks noGrp="1"/>
          </p:cNvSpPr>
          <p:nvPr>
            <p:ph type="dt" sz="half" idx="10"/>
          </p:nvPr>
        </p:nvSpPr>
        <p:spPr/>
        <p:txBody>
          <a:bodyPr/>
          <a:lstStyle/>
          <a:p>
            <a:r>
              <a:rPr lang="en-US"/>
              <a:t>10/31/18</a:t>
            </a:r>
            <a:endParaRPr lang="en-US" dirty="0"/>
          </a:p>
        </p:txBody>
      </p:sp>
      <p:sp>
        <p:nvSpPr>
          <p:cNvPr id="5" name="Footer Placeholder 4">
            <a:extLst>
              <a:ext uri="{FF2B5EF4-FFF2-40B4-BE49-F238E27FC236}">
                <a16:creationId xmlns:a16="http://schemas.microsoft.com/office/drawing/2014/main" id="{B81B25A0-A903-4BCF-A19D-5F67E5CB6A0C}"/>
              </a:ext>
            </a:extLst>
          </p:cNvPr>
          <p:cNvSpPr>
            <a:spLocks noGrp="1"/>
          </p:cNvSpPr>
          <p:nvPr>
            <p:ph type="ftr" sz="quarter" idx="11"/>
          </p:nvPr>
        </p:nvSpPr>
        <p:spPr/>
        <p:txBody>
          <a:bodyPr/>
          <a:lstStyle/>
          <a:p>
            <a:r>
              <a:rPr lang="en-US"/>
              <a:t>IR/MDI Summary for EIC</a:t>
            </a:r>
            <a:endParaRPr lang="en-US" dirty="0"/>
          </a:p>
        </p:txBody>
      </p:sp>
      <p:sp>
        <p:nvSpPr>
          <p:cNvPr id="6" name="Slide Number Placeholder 5">
            <a:extLst>
              <a:ext uri="{FF2B5EF4-FFF2-40B4-BE49-F238E27FC236}">
                <a16:creationId xmlns:a16="http://schemas.microsoft.com/office/drawing/2014/main" id="{27B718BA-5A80-4CB7-AB6B-CFD1C0927294}"/>
              </a:ext>
            </a:extLst>
          </p:cNvPr>
          <p:cNvSpPr>
            <a:spLocks noGrp="1"/>
          </p:cNvSpPr>
          <p:nvPr>
            <p:ph type="sldNum" sz="quarter" idx="12"/>
          </p:nvPr>
        </p:nvSpPr>
        <p:spPr/>
        <p:txBody>
          <a:bodyPr/>
          <a:lstStyle/>
          <a:p>
            <a:fld id="{C2D2130F-F878-4CD5-B02F-9208CEE6E364}" type="slidenum">
              <a:rPr lang="en-US" smtClean="0"/>
              <a:t>17</a:t>
            </a:fld>
            <a:endParaRPr lang="en-US"/>
          </a:p>
        </p:txBody>
      </p:sp>
      <p:pic>
        <p:nvPicPr>
          <p:cNvPr id="7" name="Picture 6">
            <a:extLst>
              <a:ext uri="{FF2B5EF4-FFF2-40B4-BE49-F238E27FC236}">
                <a16:creationId xmlns:a16="http://schemas.microsoft.com/office/drawing/2014/main" id="{7076BF31-A923-4CD4-917A-946475EE7A7C}"/>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572000" y="-3175"/>
            <a:ext cx="4572000" cy="1828800"/>
          </a:xfrm>
          <a:prstGeom prst="rect">
            <a:avLst/>
          </a:prstGeom>
        </p:spPr>
      </p:pic>
      <p:sp>
        <p:nvSpPr>
          <p:cNvPr id="8" name="TextBox 7">
            <a:extLst>
              <a:ext uri="{FF2B5EF4-FFF2-40B4-BE49-F238E27FC236}">
                <a16:creationId xmlns:a16="http://schemas.microsoft.com/office/drawing/2014/main" id="{31601D11-62FE-4078-8445-6F7ACB29A3F7}"/>
              </a:ext>
            </a:extLst>
          </p:cNvPr>
          <p:cNvSpPr txBox="1"/>
          <p:nvPr/>
        </p:nvSpPr>
        <p:spPr>
          <a:xfrm>
            <a:off x="7629237" y="1154543"/>
            <a:ext cx="1436227" cy="369332"/>
          </a:xfrm>
          <a:prstGeom prst="rect">
            <a:avLst/>
          </a:prstGeom>
          <a:noFill/>
        </p:spPr>
        <p:txBody>
          <a:bodyPr wrap="none" rtlCol="0">
            <a:spAutoFit/>
          </a:bodyPr>
          <a:lstStyle/>
          <a:p>
            <a:r>
              <a:rPr lang="en-US" b="1" dirty="0">
                <a:solidFill>
                  <a:srgbClr val="0000CC"/>
                </a:solidFill>
              </a:rPr>
              <a:t>Forward Side</a:t>
            </a:r>
          </a:p>
        </p:txBody>
      </p:sp>
      <p:sp>
        <p:nvSpPr>
          <p:cNvPr id="9" name="TextBox 8">
            <a:extLst>
              <a:ext uri="{FF2B5EF4-FFF2-40B4-BE49-F238E27FC236}">
                <a16:creationId xmlns:a16="http://schemas.microsoft.com/office/drawing/2014/main" id="{76781E00-7768-4BC0-8928-F936A0D16CF2}"/>
              </a:ext>
            </a:extLst>
          </p:cNvPr>
          <p:cNvSpPr txBox="1"/>
          <p:nvPr/>
        </p:nvSpPr>
        <p:spPr>
          <a:xfrm>
            <a:off x="5181600" y="4908"/>
            <a:ext cx="1078950" cy="369332"/>
          </a:xfrm>
          <a:prstGeom prst="rect">
            <a:avLst/>
          </a:prstGeom>
          <a:noFill/>
        </p:spPr>
        <p:txBody>
          <a:bodyPr wrap="none" rtlCol="0">
            <a:spAutoFit/>
          </a:bodyPr>
          <a:lstStyle/>
          <a:p>
            <a:r>
              <a:rPr lang="en-US" b="1" dirty="0">
                <a:solidFill>
                  <a:srgbClr val="0000CC"/>
                </a:solidFill>
              </a:rPr>
              <a:t>Rear Side</a:t>
            </a:r>
          </a:p>
        </p:txBody>
      </p:sp>
      <p:pic>
        <p:nvPicPr>
          <p:cNvPr id="10" name="Picture 9">
            <a:extLst>
              <a:ext uri="{FF2B5EF4-FFF2-40B4-BE49-F238E27FC236}">
                <a16:creationId xmlns:a16="http://schemas.microsoft.com/office/drawing/2014/main" id="{BB30C179-E8FB-4C9B-A1F6-7C8285B64F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337084"/>
            <a:ext cx="4507345" cy="3520917"/>
          </a:xfrm>
          <a:prstGeom prst="rect">
            <a:avLst/>
          </a:prstGeom>
        </p:spPr>
      </p:pic>
      <p:sp>
        <p:nvSpPr>
          <p:cNvPr id="11" name="Title 1">
            <a:extLst>
              <a:ext uri="{FF2B5EF4-FFF2-40B4-BE49-F238E27FC236}">
                <a16:creationId xmlns:a16="http://schemas.microsoft.com/office/drawing/2014/main" id="{6012EF5A-A233-4382-AEEF-1B684538271E}"/>
              </a:ext>
            </a:extLst>
          </p:cNvPr>
          <p:cNvSpPr>
            <a:spLocks noGrp="1"/>
          </p:cNvSpPr>
          <p:nvPr>
            <p:ph type="title"/>
          </p:nvPr>
        </p:nvSpPr>
        <p:spPr>
          <a:xfrm>
            <a:off x="40976" y="53773"/>
            <a:ext cx="4641062" cy="1142642"/>
          </a:xfrm>
        </p:spPr>
        <p:txBody>
          <a:bodyPr anchor="t">
            <a:normAutofit fontScale="90000"/>
          </a:bodyPr>
          <a:lstStyle/>
          <a:p>
            <a:r>
              <a:rPr lang="en-US" sz="3600" dirty="0"/>
              <a:t>eRHIC:  (preCDR)</a:t>
            </a:r>
            <a:br>
              <a:rPr lang="en-US" sz="3600" dirty="0"/>
            </a:br>
            <a:r>
              <a:rPr lang="en-US" sz="3600" dirty="0"/>
              <a:t>Q1PR/Q1ER Designs</a:t>
            </a:r>
          </a:p>
        </p:txBody>
      </p:sp>
      <p:sp>
        <p:nvSpPr>
          <p:cNvPr id="12" name="Oval 11">
            <a:extLst>
              <a:ext uri="{FF2B5EF4-FFF2-40B4-BE49-F238E27FC236}">
                <a16:creationId xmlns:a16="http://schemas.microsoft.com/office/drawing/2014/main" id="{C47F623D-F4E3-465F-A5BE-B7C163A24FAF}"/>
              </a:ext>
            </a:extLst>
          </p:cNvPr>
          <p:cNvSpPr/>
          <p:nvPr/>
        </p:nvSpPr>
        <p:spPr>
          <a:xfrm>
            <a:off x="5871990" y="554180"/>
            <a:ext cx="604406" cy="905165"/>
          </a:xfrm>
          <a:prstGeom prst="ellipse">
            <a:avLst/>
          </a:prstGeom>
          <a:noFill/>
          <a:ln w="38100">
            <a:solidFill>
              <a:srgbClr val="FF0000"/>
            </a:solid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E932D734-080D-415D-B2BD-516371798A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7346" y="3491101"/>
            <a:ext cx="4636654" cy="2820797"/>
          </a:xfrm>
          <a:prstGeom prst="rect">
            <a:avLst/>
          </a:prstGeom>
        </p:spPr>
      </p:pic>
      <p:sp>
        <p:nvSpPr>
          <p:cNvPr id="14" name="Content Placeholder 2">
            <a:extLst>
              <a:ext uri="{FF2B5EF4-FFF2-40B4-BE49-F238E27FC236}">
                <a16:creationId xmlns:a16="http://schemas.microsoft.com/office/drawing/2014/main" id="{2686BEEB-5E40-4B6A-ACDD-7D18D6D1E56A}"/>
              </a:ext>
            </a:extLst>
          </p:cNvPr>
          <p:cNvSpPr>
            <a:spLocks noGrp="1"/>
          </p:cNvSpPr>
          <p:nvPr>
            <p:ph idx="1"/>
          </p:nvPr>
        </p:nvSpPr>
        <p:spPr>
          <a:xfrm>
            <a:off x="9815" y="1256347"/>
            <a:ext cx="6164377" cy="2308642"/>
          </a:xfrm>
        </p:spPr>
        <p:txBody>
          <a:bodyPr>
            <a:normAutofit fontScale="47500" lnSpcReduction="20000"/>
          </a:bodyPr>
          <a:lstStyle/>
          <a:p>
            <a:pPr>
              <a:lnSpc>
                <a:spcPct val="105000"/>
              </a:lnSpc>
            </a:pPr>
            <a:r>
              <a:rPr lang="en-US" dirty="0"/>
              <a:t>Both quads are side-by-side in a common yoke.</a:t>
            </a:r>
          </a:p>
          <a:p>
            <a:pPr>
              <a:lnSpc>
                <a:spcPct val="105000"/>
              </a:lnSpc>
            </a:pPr>
            <a:r>
              <a:rPr lang="en-US" dirty="0"/>
              <a:t>Must pass through synrad fan from the upstream                     Q2EF/Q1EF IR quads.</a:t>
            </a:r>
          </a:p>
          <a:p>
            <a:pPr marL="182880">
              <a:lnSpc>
                <a:spcPct val="105000"/>
              </a:lnSpc>
            </a:pPr>
            <a:r>
              <a:rPr lang="en-US" b="1" spc="20" dirty="0"/>
              <a:t> </a:t>
            </a:r>
            <a:r>
              <a:rPr lang="en-US" b="1" spc="20" dirty="0">
                <a:solidFill>
                  <a:srgbClr val="800000"/>
                </a:solidFill>
              </a:rPr>
              <a:t>Tapered coils maximize yoke thickness between apertures</a:t>
            </a:r>
            <a:r>
              <a:rPr lang="en-US" dirty="0"/>
              <a:t> (reduce yoke saturation between apertures and magnetic crosstalk).</a:t>
            </a:r>
          </a:p>
          <a:p>
            <a:pPr>
              <a:lnSpc>
                <a:spcPct val="105000"/>
              </a:lnSpc>
            </a:pPr>
            <a:r>
              <a:rPr lang="en-US" dirty="0"/>
              <a:t>Q2PR/Q2ER have similar design but not as challenging due to the larger beam separation at their location.</a:t>
            </a:r>
          </a:p>
          <a:p>
            <a:pPr>
              <a:lnSpc>
                <a:spcPct val="105000"/>
              </a:lnSpc>
            </a:pPr>
            <a:r>
              <a:rPr lang="en-US" spc="-30" dirty="0"/>
              <a:t>B1RE/B2RE are low-field dipoles with tapered coils and thin yokes.</a:t>
            </a:r>
          </a:p>
          <a:p>
            <a:pPr marL="0" indent="0">
              <a:lnSpc>
                <a:spcPct val="105000"/>
              </a:lnSpc>
              <a:buNone/>
            </a:pPr>
            <a:endParaRPr lang="en-US" dirty="0"/>
          </a:p>
        </p:txBody>
      </p:sp>
      <p:sp>
        <p:nvSpPr>
          <p:cNvPr id="15" name="TextBox 14">
            <a:extLst>
              <a:ext uri="{FF2B5EF4-FFF2-40B4-BE49-F238E27FC236}">
                <a16:creationId xmlns:a16="http://schemas.microsoft.com/office/drawing/2014/main" id="{E567AF87-1974-4B33-A971-32BBD8617E29}"/>
              </a:ext>
            </a:extLst>
          </p:cNvPr>
          <p:cNvSpPr txBox="1"/>
          <p:nvPr/>
        </p:nvSpPr>
        <p:spPr>
          <a:xfrm>
            <a:off x="83705" y="3518809"/>
            <a:ext cx="2835565" cy="1477328"/>
          </a:xfrm>
          <a:prstGeom prst="rect">
            <a:avLst/>
          </a:prstGeom>
          <a:noFill/>
          <a:effectLst/>
        </p:spPr>
        <p:txBody>
          <a:bodyPr wrap="square" rtlCol="0">
            <a:spAutoFit/>
          </a:bodyPr>
          <a:lstStyle/>
          <a:p>
            <a:pPr>
              <a:lnSpc>
                <a:spcPts val="1800"/>
              </a:lnSpc>
            </a:pPr>
            <a:r>
              <a:rPr lang="en-US" b="1" i="1" dirty="0">
                <a:solidFill>
                  <a:srgbClr val="0000CC"/>
                </a:solidFill>
              </a:rPr>
              <a:t>Concept for a Direct Wind </a:t>
            </a:r>
            <a:r>
              <a:rPr lang="en-US" b="1" i="1" spc="70" dirty="0">
                <a:solidFill>
                  <a:srgbClr val="0000CC"/>
                </a:solidFill>
              </a:rPr>
              <a:t>tapered coil design for</a:t>
            </a:r>
            <a:r>
              <a:rPr lang="en-US" b="1" i="1" dirty="0">
                <a:solidFill>
                  <a:srgbClr val="0000CC"/>
                </a:solidFill>
              </a:rPr>
              <a:t> Q1PR that has a nearly</a:t>
            </a:r>
          </a:p>
          <a:p>
            <a:pPr>
              <a:lnSpc>
                <a:spcPts val="1800"/>
              </a:lnSpc>
            </a:pPr>
            <a:r>
              <a:rPr lang="en-US" b="1" i="1" spc="30" dirty="0">
                <a:solidFill>
                  <a:srgbClr val="0000CC"/>
                </a:solidFill>
              </a:rPr>
              <a:t>constant gradient</a:t>
            </a:r>
          </a:p>
          <a:p>
            <a:pPr>
              <a:lnSpc>
                <a:spcPts val="1800"/>
              </a:lnSpc>
            </a:pPr>
            <a:r>
              <a:rPr lang="en-US" b="1" i="1" dirty="0">
                <a:solidFill>
                  <a:srgbClr val="0000CC"/>
                </a:solidFill>
              </a:rPr>
              <a:t>along its entire</a:t>
            </a:r>
          </a:p>
          <a:p>
            <a:pPr>
              <a:lnSpc>
                <a:spcPts val="1800"/>
              </a:lnSpc>
            </a:pPr>
            <a:r>
              <a:rPr lang="en-US" b="1" i="1" dirty="0">
                <a:solidFill>
                  <a:srgbClr val="0000CC"/>
                </a:solidFill>
              </a:rPr>
              <a:t>length</a:t>
            </a:r>
          </a:p>
        </p:txBody>
      </p:sp>
      <p:sp>
        <p:nvSpPr>
          <p:cNvPr id="16" name="TextBox 15">
            <a:extLst>
              <a:ext uri="{FF2B5EF4-FFF2-40B4-BE49-F238E27FC236}">
                <a16:creationId xmlns:a16="http://schemas.microsoft.com/office/drawing/2014/main" id="{6A96BE69-6757-42A9-B764-96CA3EEEF64D}"/>
              </a:ext>
            </a:extLst>
          </p:cNvPr>
          <p:cNvSpPr txBox="1"/>
          <p:nvPr/>
        </p:nvSpPr>
        <p:spPr>
          <a:xfrm>
            <a:off x="5368453" y="3856137"/>
            <a:ext cx="3239838" cy="323165"/>
          </a:xfrm>
          <a:prstGeom prst="rect">
            <a:avLst/>
          </a:prstGeom>
          <a:noFill/>
          <a:effectLst/>
        </p:spPr>
        <p:txBody>
          <a:bodyPr wrap="square" rtlCol="0">
            <a:spAutoFit/>
          </a:bodyPr>
          <a:lstStyle/>
          <a:p>
            <a:pPr algn="ctr">
              <a:lnSpc>
                <a:spcPts val="1800"/>
              </a:lnSpc>
            </a:pPr>
            <a:r>
              <a:rPr lang="en-US" b="1" i="1" dirty="0">
                <a:solidFill>
                  <a:srgbClr val="0000CC"/>
                </a:solidFill>
              </a:rPr>
              <a:t>Q1PR Gradient Z Dependence</a:t>
            </a:r>
          </a:p>
        </p:txBody>
      </p:sp>
      <p:sp>
        <p:nvSpPr>
          <p:cNvPr id="17" name="TextBox 16">
            <a:extLst>
              <a:ext uri="{FF2B5EF4-FFF2-40B4-BE49-F238E27FC236}">
                <a16:creationId xmlns:a16="http://schemas.microsoft.com/office/drawing/2014/main" id="{33F2003F-472B-428A-BE1B-645F32D821E7}"/>
              </a:ext>
            </a:extLst>
          </p:cNvPr>
          <p:cNvSpPr txBox="1"/>
          <p:nvPr/>
        </p:nvSpPr>
        <p:spPr>
          <a:xfrm>
            <a:off x="5405397" y="4192821"/>
            <a:ext cx="3239838" cy="1406795"/>
          </a:xfrm>
          <a:prstGeom prst="rect">
            <a:avLst/>
          </a:prstGeom>
          <a:solidFill>
            <a:srgbClr val="FFFFCC"/>
          </a:solidFill>
          <a:effectLst>
            <a:outerShdw blurRad="63500" sx="102000" sy="102000" algn="ctr" rotWithShape="0">
              <a:prstClr val="black">
                <a:alpha val="40000"/>
              </a:prstClr>
            </a:outerShdw>
          </a:effectLst>
        </p:spPr>
        <p:txBody>
          <a:bodyPr wrap="square" rtlCol="0">
            <a:spAutoFit/>
          </a:bodyPr>
          <a:lstStyle/>
          <a:p>
            <a:pPr algn="just">
              <a:lnSpc>
                <a:spcPts val="1700"/>
              </a:lnSpc>
            </a:pPr>
            <a:r>
              <a:rPr lang="en-US" b="1" dirty="0"/>
              <a:t>As the coil radius increases the gradient would naturally drop. but we can use techniques developed for the design of the SuperKEKB external field cancel coils to keep gradient constant.</a:t>
            </a:r>
          </a:p>
        </p:txBody>
      </p:sp>
      <p:pic>
        <p:nvPicPr>
          <p:cNvPr id="18" name="Picture 17">
            <a:extLst>
              <a:ext uri="{FF2B5EF4-FFF2-40B4-BE49-F238E27FC236}">
                <a16:creationId xmlns:a16="http://schemas.microsoft.com/office/drawing/2014/main" id="{AE104D8E-7399-4D3D-A0A3-BC188FA96A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1263" y="1783100"/>
            <a:ext cx="2392881" cy="1627632"/>
          </a:xfrm>
          <a:prstGeom prst="rect">
            <a:avLst/>
          </a:prstGeom>
        </p:spPr>
      </p:pic>
      <p:sp>
        <p:nvSpPr>
          <p:cNvPr id="19" name="TextBox 18">
            <a:extLst>
              <a:ext uri="{FF2B5EF4-FFF2-40B4-BE49-F238E27FC236}">
                <a16:creationId xmlns:a16="http://schemas.microsoft.com/office/drawing/2014/main" id="{7D1A19EA-A5DD-402B-97AB-B491637B8112}"/>
              </a:ext>
            </a:extLst>
          </p:cNvPr>
          <p:cNvSpPr txBox="1"/>
          <p:nvPr/>
        </p:nvSpPr>
        <p:spPr>
          <a:xfrm>
            <a:off x="6502403" y="2877080"/>
            <a:ext cx="1468583" cy="326371"/>
          </a:xfrm>
          <a:prstGeom prst="rect">
            <a:avLst/>
          </a:prstGeom>
          <a:noFill/>
          <a:effectLst/>
        </p:spPr>
        <p:txBody>
          <a:bodyPr wrap="square" rtlCol="0">
            <a:spAutoFit/>
          </a:bodyPr>
          <a:lstStyle/>
          <a:p>
            <a:pPr algn="ctr">
              <a:lnSpc>
                <a:spcPts val="1800"/>
              </a:lnSpc>
            </a:pPr>
            <a:r>
              <a:rPr lang="en-US" b="1" i="1" dirty="0">
                <a:solidFill>
                  <a:srgbClr val="0000CC"/>
                </a:solidFill>
              </a:rPr>
              <a:t>Q1PR/Q1ER</a:t>
            </a:r>
          </a:p>
        </p:txBody>
      </p:sp>
      <p:pic>
        <p:nvPicPr>
          <p:cNvPr id="20" name="Picture 19">
            <a:extLst>
              <a:ext uri="{FF2B5EF4-FFF2-40B4-BE49-F238E27FC236}">
                <a16:creationId xmlns:a16="http://schemas.microsoft.com/office/drawing/2014/main" id="{8A0B2497-FA58-4D6E-ABDF-3301419BB8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900000">
            <a:off x="2473133" y="4986401"/>
            <a:ext cx="2249015" cy="1400330"/>
          </a:xfrm>
          <a:prstGeom prst="rect">
            <a:avLst/>
          </a:prstGeom>
          <a:effectLst>
            <a:outerShdw blurRad="50800" dist="38100" dir="8100000" algn="tr" rotWithShape="0">
              <a:prstClr val="black">
                <a:alpha val="40000"/>
              </a:prstClr>
            </a:outerShdw>
          </a:effectLst>
        </p:spPr>
      </p:pic>
      <p:sp>
        <p:nvSpPr>
          <p:cNvPr id="21" name="TextBox 20">
            <a:extLst>
              <a:ext uri="{FF2B5EF4-FFF2-40B4-BE49-F238E27FC236}">
                <a16:creationId xmlns:a16="http://schemas.microsoft.com/office/drawing/2014/main" id="{832DE679-CF69-4DBE-9197-24625E49CDB2}"/>
              </a:ext>
            </a:extLst>
          </p:cNvPr>
          <p:cNvSpPr txBox="1"/>
          <p:nvPr/>
        </p:nvSpPr>
        <p:spPr>
          <a:xfrm>
            <a:off x="1082269" y="6528789"/>
            <a:ext cx="3599768" cy="369332"/>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b="1" spc="-30" dirty="0">
                <a:solidFill>
                  <a:srgbClr val="540000"/>
                </a:solidFill>
              </a:rPr>
              <a:t>LDRD to do Double Helical coil R&amp;D!</a:t>
            </a:r>
          </a:p>
        </p:txBody>
      </p:sp>
      <p:sp>
        <p:nvSpPr>
          <p:cNvPr id="22" name="TextBox 21">
            <a:extLst>
              <a:ext uri="{FF2B5EF4-FFF2-40B4-BE49-F238E27FC236}">
                <a16:creationId xmlns:a16="http://schemas.microsoft.com/office/drawing/2014/main" id="{BEFBF212-E79D-4CE8-A3EF-DFB4E7CA54BC}"/>
              </a:ext>
            </a:extLst>
          </p:cNvPr>
          <p:cNvSpPr txBox="1"/>
          <p:nvPr/>
        </p:nvSpPr>
        <p:spPr>
          <a:xfrm>
            <a:off x="9305140" y="1782664"/>
            <a:ext cx="2392881" cy="2308324"/>
          </a:xfrm>
          <a:prstGeom prst="rect">
            <a:avLst/>
          </a:prstGeom>
          <a:noFill/>
        </p:spPr>
        <p:txBody>
          <a:bodyPr wrap="square" rtlCol="0">
            <a:spAutoFit/>
          </a:bodyPr>
          <a:lstStyle/>
          <a:p>
            <a:r>
              <a:rPr lang="en-US" sz="2400" b="1" dirty="0"/>
              <a:t>This is one of the harder magnets to design. It has a tapered double bore inside a magnetic yoke.</a:t>
            </a:r>
          </a:p>
        </p:txBody>
      </p:sp>
    </p:spTree>
    <p:extLst>
      <p:ext uri="{BB962C8B-B14F-4D97-AF65-F5344CB8AC3E}">
        <p14:creationId xmlns:p14="http://schemas.microsoft.com/office/powerpoint/2010/main" val="115992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C638E-74E3-448F-8A68-25FE0D96331E}"/>
              </a:ext>
            </a:extLst>
          </p:cNvPr>
          <p:cNvSpPr>
            <a:spLocks noGrp="1"/>
          </p:cNvSpPr>
          <p:nvPr>
            <p:ph type="title"/>
          </p:nvPr>
        </p:nvSpPr>
        <p:spPr>
          <a:xfrm>
            <a:off x="609600" y="274638"/>
            <a:ext cx="5791200" cy="1143000"/>
          </a:xfrm>
        </p:spPr>
        <p:txBody>
          <a:bodyPr/>
          <a:lstStyle/>
          <a:p>
            <a:r>
              <a:rPr lang="en-US" dirty="0"/>
              <a:t>JLEIC IR magnets</a:t>
            </a:r>
          </a:p>
        </p:txBody>
      </p:sp>
      <p:sp>
        <p:nvSpPr>
          <p:cNvPr id="3" name="Content Placeholder 2">
            <a:extLst>
              <a:ext uri="{FF2B5EF4-FFF2-40B4-BE49-F238E27FC236}">
                <a16:creationId xmlns:a16="http://schemas.microsoft.com/office/drawing/2014/main" id="{76E6FD78-A16E-4EF8-8555-9BD0AB613D0C}"/>
              </a:ext>
            </a:extLst>
          </p:cNvPr>
          <p:cNvSpPr>
            <a:spLocks noGrp="1"/>
          </p:cNvSpPr>
          <p:nvPr>
            <p:ph idx="1"/>
          </p:nvPr>
        </p:nvSpPr>
        <p:spPr>
          <a:xfrm>
            <a:off x="609600" y="1600201"/>
            <a:ext cx="4648200" cy="4525963"/>
          </a:xfrm>
        </p:spPr>
        <p:txBody>
          <a:bodyPr/>
          <a:lstStyle/>
          <a:p>
            <a:r>
              <a:rPr lang="en-US" dirty="0"/>
              <a:t>T. Michalski gave two presentations about the JLEIC magnets </a:t>
            </a:r>
          </a:p>
          <a:p>
            <a:pPr lvl="1"/>
            <a:r>
              <a:rPr lang="en-US" dirty="0"/>
              <a:t>Magnets have been designed to first order</a:t>
            </a:r>
          </a:p>
          <a:p>
            <a:pPr lvl="1"/>
            <a:r>
              <a:rPr lang="en-US" dirty="0"/>
              <a:t>Cryostat structures are being modeled</a:t>
            </a:r>
          </a:p>
        </p:txBody>
      </p:sp>
      <p:sp>
        <p:nvSpPr>
          <p:cNvPr id="4" name="Date Placeholder 3">
            <a:extLst>
              <a:ext uri="{FF2B5EF4-FFF2-40B4-BE49-F238E27FC236}">
                <a16:creationId xmlns:a16="http://schemas.microsoft.com/office/drawing/2014/main" id="{E04B288D-FCFA-4A70-BE67-85F97B39C7AA}"/>
              </a:ext>
            </a:extLst>
          </p:cNvPr>
          <p:cNvSpPr>
            <a:spLocks noGrp="1"/>
          </p:cNvSpPr>
          <p:nvPr>
            <p:ph type="dt" sz="half" idx="10"/>
          </p:nvPr>
        </p:nvSpPr>
        <p:spPr/>
        <p:txBody>
          <a:bodyPr/>
          <a:lstStyle/>
          <a:p>
            <a:r>
              <a:rPr lang="en-US"/>
              <a:t>10/31/18</a:t>
            </a:r>
            <a:endParaRPr lang="en-US" dirty="0"/>
          </a:p>
        </p:txBody>
      </p:sp>
      <p:sp>
        <p:nvSpPr>
          <p:cNvPr id="5" name="Footer Placeholder 4">
            <a:extLst>
              <a:ext uri="{FF2B5EF4-FFF2-40B4-BE49-F238E27FC236}">
                <a16:creationId xmlns:a16="http://schemas.microsoft.com/office/drawing/2014/main" id="{258A661D-ACFB-456D-A5CF-57D309240B2A}"/>
              </a:ext>
            </a:extLst>
          </p:cNvPr>
          <p:cNvSpPr>
            <a:spLocks noGrp="1"/>
          </p:cNvSpPr>
          <p:nvPr>
            <p:ph type="ftr" sz="quarter" idx="11"/>
          </p:nvPr>
        </p:nvSpPr>
        <p:spPr/>
        <p:txBody>
          <a:bodyPr/>
          <a:lstStyle/>
          <a:p>
            <a:r>
              <a:rPr lang="en-US"/>
              <a:t>IR/MDI Summary for EIC</a:t>
            </a:r>
            <a:endParaRPr lang="en-US" dirty="0"/>
          </a:p>
        </p:txBody>
      </p:sp>
      <p:sp>
        <p:nvSpPr>
          <p:cNvPr id="6" name="Slide Number Placeholder 5">
            <a:extLst>
              <a:ext uri="{FF2B5EF4-FFF2-40B4-BE49-F238E27FC236}">
                <a16:creationId xmlns:a16="http://schemas.microsoft.com/office/drawing/2014/main" id="{8AF7C9F9-8712-466A-AE28-DC64C89BFA8A}"/>
              </a:ext>
            </a:extLst>
          </p:cNvPr>
          <p:cNvSpPr>
            <a:spLocks noGrp="1"/>
          </p:cNvSpPr>
          <p:nvPr>
            <p:ph type="sldNum" sz="quarter" idx="12"/>
          </p:nvPr>
        </p:nvSpPr>
        <p:spPr/>
        <p:txBody>
          <a:bodyPr/>
          <a:lstStyle/>
          <a:p>
            <a:fld id="{C2D2130F-F878-4CD5-B02F-9208CEE6E364}" type="slidenum">
              <a:rPr lang="en-US" smtClean="0"/>
              <a:t>18</a:t>
            </a:fld>
            <a:endParaRPr lang="en-US"/>
          </a:p>
        </p:txBody>
      </p:sp>
      <p:pic>
        <p:nvPicPr>
          <p:cNvPr id="7" name="Picture 6">
            <a:extLst>
              <a:ext uri="{FF2B5EF4-FFF2-40B4-BE49-F238E27FC236}">
                <a16:creationId xmlns:a16="http://schemas.microsoft.com/office/drawing/2014/main" id="{5984ECC9-BECD-4A8F-AA2B-1ED49A80555D}"/>
              </a:ext>
            </a:extLst>
          </p:cNvPr>
          <p:cNvPicPr>
            <a:picLocks noGrp="1"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53099" y="274638"/>
            <a:ext cx="4729301" cy="2737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EDF117EF-A647-4697-B47B-501607FE1B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4414" y="3161985"/>
            <a:ext cx="4146669" cy="249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AC93BF06-C97A-48C7-93C2-7E2608A4F253}"/>
              </a:ext>
            </a:extLst>
          </p:cNvPr>
          <p:cNvSpPr txBox="1"/>
          <p:nvPr/>
        </p:nvSpPr>
        <p:spPr>
          <a:xfrm>
            <a:off x="4038600" y="4953000"/>
            <a:ext cx="3105814" cy="1200329"/>
          </a:xfrm>
          <a:prstGeom prst="rect">
            <a:avLst/>
          </a:prstGeom>
          <a:noFill/>
        </p:spPr>
        <p:txBody>
          <a:bodyPr wrap="square" rtlCol="0">
            <a:spAutoFit/>
          </a:bodyPr>
          <a:lstStyle/>
          <a:p>
            <a:r>
              <a:rPr lang="en-US" sz="2400" b="1" dirty="0"/>
              <a:t>Coil design of a large aperture downstream ion final focus magnet</a:t>
            </a:r>
          </a:p>
        </p:txBody>
      </p:sp>
    </p:spTree>
    <p:extLst>
      <p:ext uri="{BB962C8B-B14F-4D97-AF65-F5344CB8AC3E}">
        <p14:creationId xmlns:p14="http://schemas.microsoft.com/office/powerpoint/2010/main" val="4153665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D252D66-84DF-4A2A-A16F-8A2AD482F08A}"/>
              </a:ext>
            </a:extLst>
          </p:cNvPr>
          <p:cNvSpPr>
            <a:spLocks noGrp="1"/>
          </p:cNvSpPr>
          <p:nvPr>
            <p:ph type="dt" sz="half" idx="10"/>
          </p:nvPr>
        </p:nvSpPr>
        <p:spPr/>
        <p:txBody>
          <a:bodyPr/>
          <a:lstStyle/>
          <a:p>
            <a:r>
              <a:rPr lang="en-US"/>
              <a:t>10/31/18</a:t>
            </a:r>
            <a:endParaRPr lang="en-US" dirty="0"/>
          </a:p>
        </p:txBody>
      </p:sp>
      <p:sp>
        <p:nvSpPr>
          <p:cNvPr id="5" name="Footer Placeholder 4">
            <a:extLst>
              <a:ext uri="{FF2B5EF4-FFF2-40B4-BE49-F238E27FC236}">
                <a16:creationId xmlns:a16="http://schemas.microsoft.com/office/drawing/2014/main" id="{A59F9D54-7436-4EC3-8817-B234E5B2253B}"/>
              </a:ext>
            </a:extLst>
          </p:cNvPr>
          <p:cNvSpPr>
            <a:spLocks noGrp="1"/>
          </p:cNvSpPr>
          <p:nvPr>
            <p:ph type="ftr" sz="quarter" idx="11"/>
          </p:nvPr>
        </p:nvSpPr>
        <p:spPr/>
        <p:txBody>
          <a:bodyPr/>
          <a:lstStyle/>
          <a:p>
            <a:r>
              <a:rPr lang="en-US"/>
              <a:t>IR/MDI Summary for EIC</a:t>
            </a:r>
            <a:endParaRPr lang="en-US" dirty="0"/>
          </a:p>
        </p:txBody>
      </p:sp>
      <p:sp>
        <p:nvSpPr>
          <p:cNvPr id="6" name="Slide Number Placeholder 5">
            <a:extLst>
              <a:ext uri="{FF2B5EF4-FFF2-40B4-BE49-F238E27FC236}">
                <a16:creationId xmlns:a16="http://schemas.microsoft.com/office/drawing/2014/main" id="{C2CAF194-AE12-4219-B641-DDA4E6CB891B}"/>
              </a:ext>
            </a:extLst>
          </p:cNvPr>
          <p:cNvSpPr>
            <a:spLocks noGrp="1"/>
          </p:cNvSpPr>
          <p:nvPr>
            <p:ph type="sldNum" sz="quarter" idx="12"/>
          </p:nvPr>
        </p:nvSpPr>
        <p:spPr/>
        <p:txBody>
          <a:bodyPr/>
          <a:lstStyle/>
          <a:p>
            <a:fld id="{C2D2130F-F878-4CD5-B02F-9208CEE6E364}" type="slidenum">
              <a:rPr lang="en-US" smtClean="0"/>
              <a:t>19</a:t>
            </a:fld>
            <a:endParaRPr lang="en-US"/>
          </a:p>
        </p:txBody>
      </p:sp>
      <p:sp>
        <p:nvSpPr>
          <p:cNvPr id="7" name="Title 1">
            <a:extLst>
              <a:ext uri="{FF2B5EF4-FFF2-40B4-BE49-F238E27FC236}">
                <a16:creationId xmlns:a16="http://schemas.microsoft.com/office/drawing/2014/main" id="{27B8A433-8392-48A5-91CA-F5A51BFD5330}"/>
              </a:ext>
            </a:extLst>
          </p:cNvPr>
          <p:cNvSpPr>
            <a:spLocks noGrp="1"/>
          </p:cNvSpPr>
          <p:nvPr>
            <p:ph type="title"/>
          </p:nvPr>
        </p:nvSpPr>
        <p:spPr>
          <a:xfrm>
            <a:off x="411892" y="240539"/>
            <a:ext cx="11285837" cy="487490"/>
          </a:xfrm>
        </p:spPr>
        <p:txBody>
          <a:bodyPr>
            <a:normAutofit fontScale="90000"/>
          </a:bodyPr>
          <a:lstStyle/>
          <a:p>
            <a:r>
              <a:rPr lang="en-US" dirty="0"/>
              <a:t>Ion Up Beam Area</a:t>
            </a:r>
          </a:p>
        </p:txBody>
      </p:sp>
      <p:sp>
        <p:nvSpPr>
          <p:cNvPr id="8" name="Content Placeholder 2">
            <a:extLst>
              <a:ext uri="{FF2B5EF4-FFF2-40B4-BE49-F238E27FC236}">
                <a16:creationId xmlns:a16="http://schemas.microsoft.com/office/drawing/2014/main" id="{CDA9EDDD-4C87-489D-AAC8-27FBC644238B}"/>
              </a:ext>
            </a:extLst>
          </p:cNvPr>
          <p:cNvSpPr>
            <a:spLocks noGrp="1"/>
          </p:cNvSpPr>
          <p:nvPr>
            <p:ph idx="1"/>
          </p:nvPr>
        </p:nvSpPr>
        <p:spPr>
          <a:xfrm>
            <a:off x="411893" y="966055"/>
            <a:ext cx="8607626" cy="2313400"/>
          </a:xfrm>
        </p:spPr>
        <p:txBody>
          <a:bodyPr>
            <a:normAutofit fontScale="85000" lnSpcReduction="10000"/>
          </a:bodyPr>
          <a:lstStyle/>
          <a:p>
            <a:r>
              <a:rPr lang="en-US" sz="2000" dirty="0"/>
              <a:t> ‘Z’ spacing of the magnets</a:t>
            </a:r>
            <a:endParaRPr lang="en-US" sz="1600" dirty="0">
              <a:solidFill>
                <a:srgbClr val="00B0F0"/>
              </a:solidFill>
            </a:endParaRPr>
          </a:p>
          <a:p>
            <a:pPr lvl="1"/>
            <a:r>
              <a:rPr lang="en-US" sz="1600" dirty="0">
                <a:solidFill>
                  <a:srgbClr val="0070C0"/>
                </a:solidFill>
              </a:rPr>
              <a:t>Reserve 10 cm on each magnet end for field optimization, coil clamps, etc.</a:t>
            </a:r>
          </a:p>
          <a:p>
            <a:pPr lvl="1"/>
            <a:r>
              <a:rPr lang="en-US" sz="1600" dirty="0">
                <a:solidFill>
                  <a:srgbClr val="0070C0"/>
                </a:solidFill>
              </a:rPr>
              <a:t>Reserve 30 cm for a warm to cold transition and 10 cm for a bellows at the end of the cryostats</a:t>
            </a:r>
          </a:p>
          <a:p>
            <a:r>
              <a:rPr lang="en-US" sz="2000" dirty="0"/>
              <a:t>Eighteen plus multipole correctors and shielding coils in a single ~8.7 m long cryostat</a:t>
            </a:r>
          </a:p>
          <a:p>
            <a:pPr lvl="1"/>
            <a:r>
              <a:rPr lang="en-US" sz="1800" dirty="0"/>
              <a:t>Three identical quads in electron line with nested skew quads</a:t>
            </a:r>
            <a:endParaRPr lang="en-US" sz="1600" dirty="0">
              <a:solidFill>
                <a:srgbClr val="00B0F0"/>
              </a:solidFill>
            </a:endParaRPr>
          </a:p>
          <a:p>
            <a:pPr lvl="1"/>
            <a:r>
              <a:rPr lang="en-US" sz="1800" dirty="0"/>
              <a:t>Three quads in ion line with nested skew quads</a:t>
            </a:r>
            <a:endParaRPr lang="en-US" sz="1600" dirty="0"/>
          </a:p>
          <a:p>
            <a:pPr lvl="1"/>
            <a:r>
              <a:rPr lang="en-US" sz="1800" dirty="0"/>
              <a:t>1.2 m solenoid in each line (same design)</a:t>
            </a:r>
          </a:p>
          <a:p>
            <a:pPr lvl="1"/>
            <a:r>
              <a:rPr lang="en-US" sz="1800" dirty="0"/>
              <a:t>Two horizontal/vertical correctors in ion line near IP</a:t>
            </a:r>
          </a:p>
        </p:txBody>
      </p:sp>
      <p:grpSp>
        <p:nvGrpSpPr>
          <p:cNvPr id="9" name="Group 8">
            <a:extLst>
              <a:ext uri="{FF2B5EF4-FFF2-40B4-BE49-F238E27FC236}">
                <a16:creationId xmlns:a16="http://schemas.microsoft.com/office/drawing/2014/main" id="{E3B807E5-DDF4-43CD-9242-AFF325F3DAC9}"/>
              </a:ext>
            </a:extLst>
          </p:cNvPr>
          <p:cNvGrpSpPr/>
          <p:nvPr/>
        </p:nvGrpSpPr>
        <p:grpSpPr>
          <a:xfrm>
            <a:off x="9062952" y="2077757"/>
            <a:ext cx="2715401" cy="1223633"/>
            <a:chOff x="6100676" y="2045666"/>
            <a:chExt cx="2715401" cy="1223633"/>
          </a:xfrm>
        </p:grpSpPr>
        <p:sp>
          <p:nvSpPr>
            <p:cNvPr id="10" name="TextBox 9">
              <a:extLst>
                <a:ext uri="{FF2B5EF4-FFF2-40B4-BE49-F238E27FC236}">
                  <a16:creationId xmlns:a16="http://schemas.microsoft.com/office/drawing/2014/main" id="{4DF164B6-86BE-4B00-B6E1-31ABEB3C35DB}"/>
                </a:ext>
              </a:extLst>
            </p:cNvPr>
            <p:cNvSpPr txBox="1"/>
            <p:nvPr/>
          </p:nvSpPr>
          <p:spPr>
            <a:xfrm>
              <a:off x="6248401" y="2961522"/>
              <a:ext cx="2364680" cy="307777"/>
            </a:xfrm>
            <a:prstGeom prst="rect">
              <a:avLst/>
            </a:prstGeom>
            <a:noFill/>
          </p:spPr>
          <p:txBody>
            <a:bodyPr wrap="square" rtlCol="0">
              <a:spAutoFit/>
            </a:bodyPr>
            <a:lstStyle/>
            <a:p>
              <a:pPr algn="ctr"/>
              <a:r>
                <a:rPr lang="en-US" sz="1400" dirty="0"/>
                <a:t>Quad with nested skew quad</a:t>
              </a:r>
            </a:p>
          </p:txBody>
        </p:sp>
        <p:pic>
          <p:nvPicPr>
            <p:cNvPr id="11" name="Picture 10">
              <a:extLst>
                <a:ext uri="{FF2B5EF4-FFF2-40B4-BE49-F238E27FC236}">
                  <a16:creationId xmlns:a16="http://schemas.microsoft.com/office/drawing/2014/main" id="{C64C73DF-673B-4357-B260-3A6FB29E16D6}"/>
                </a:ext>
              </a:extLst>
            </p:cNvPr>
            <p:cNvPicPr>
              <a:picLocks noChangeAspect="1"/>
            </p:cNvPicPr>
            <p:nvPr/>
          </p:nvPicPr>
          <p:blipFill>
            <a:blip r:embed="rId2"/>
            <a:stretch>
              <a:fillRect/>
            </a:stretch>
          </p:blipFill>
          <p:spPr>
            <a:xfrm>
              <a:off x="6100676" y="2045666"/>
              <a:ext cx="2715401" cy="966056"/>
            </a:xfrm>
            <a:prstGeom prst="rect">
              <a:avLst/>
            </a:prstGeom>
          </p:spPr>
        </p:pic>
      </p:grpSp>
      <p:grpSp>
        <p:nvGrpSpPr>
          <p:cNvPr id="12" name="Group 11">
            <a:extLst>
              <a:ext uri="{FF2B5EF4-FFF2-40B4-BE49-F238E27FC236}">
                <a16:creationId xmlns:a16="http://schemas.microsoft.com/office/drawing/2014/main" id="{1823DBF5-DD6D-4472-A944-7DDAC6740366}"/>
              </a:ext>
            </a:extLst>
          </p:cNvPr>
          <p:cNvGrpSpPr/>
          <p:nvPr/>
        </p:nvGrpSpPr>
        <p:grpSpPr>
          <a:xfrm>
            <a:off x="4127991" y="3283885"/>
            <a:ext cx="7875383" cy="3165949"/>
            <a:chOff x="954454" y="3288230"/>
            <a:chExt cx="7875383" cy="3165949"/>
          </a:xfrm>
        </p:grpSpPr>
        <p:grpSp>
          <p:nvGrpSpPr>
            <p:cNvPr id="13" name="Group 12">
              <a:extLst>
                <a:ext uri="{FF2B5EF4-FFF2-40B4-BE49-F238E27FC236}">
                  <a16:creationId xmlns:a16="http://schemas.microsoft.com/office/drawing/2014/main" id="{B1AC49A4-396A-4801-AD6D-9BB3CFF55C62}"/>
                </a:ext>
              </a:extLst>
            </p:cNvPr>
            <p:cNvGrpSpPr/>
            <p:nvPr/>
          </p:nvGrpSpPr>
          <p:grpSpPr>
            <a:xfrm>
              <a:off x="954454" y="3288230"/>
              <a:ext cx="7875383" cy="3165949"/>
              <a:chOff x="1104900" y="740485"/>
              <a:chExt cx="9982200" cy="4068399"/>
            </a:xfrm>
          </p:grpSpPr>
          <p:pic>
            <p:nvPicPr>
              <p:cNvPr id="30" name="Picture 29">
                <a:extLst>
                  <a:ext uri="{FF2B5EF4-FFF2-40B4-BE49-F238E27FC236}">
                    <a16:creationId xmlns:a16="http://schemas.microsoft.com/office/drawing/2014/main" id="{25A3AE43-484E-4506-AA4D-427D23A67745}"/>
                  </a:ext>
                </a:extLst>
              </p:cNvPr>
              <p:cNvPicPr>
                <a:picLocks noChangeAspect="1"/>
              </p:cNvPicPr>
              <p:nvPr/>
            </p:nvPicPr>
            <p:blipFill>
              <a:blip r:embed="rId3"/>
              <a:stretch>
                <a:fillRect/>
              </a:stretch>
            </p:blipFill>
            <p:spPr>
              <a:xfrm>
                <a:off x="1104900" y="2185987"/>
                <a:ext cx="9982200" cy="2486025"/>
              </a:xfrm>
              <a:prstGeom prst="rect">
                <a:avLst/>
              </a:prstGeom>
            </p:spPr>
          </p:pic>
          <p:sp>
            <p:nvSpPr>
              <p:cNvPr id="31" name="TextBox 30">
                <a:extLst>
                  <a:ext uri="{FF2B5EF4-FFF2-40B4-BE49-F238E27FC236}">
                    <a16:creationId xmlns:a16="http://schemas.microsoft.com/office/drawing/2014/main" id="{B72E5E36-EFC2-4012-8D31-F030B685CF6F}"/>
                  </a:ext>
                </a:extLst>
              </p:cNvPr>
              <p:cNvSpPr txBox="1"/>
              <p:nvPr/>
            </p:nvSpPr>
            <p:spPr>
              <a:xfrm>
                <a:off x="2810926" y="3563562"/>
                <a:ext cx="1990725" cy="474610"/>
              </a:xfrm>
              <a:prstGeom prst="rect">
                <a:avLst/>
              </a:prstGeom>
              <a:noFill/>
            </p:spPr>
            <p:txBody>
              <a:bodyPr wrap="square" rtlCol="0">
                <a:spAutoFit/>
              </a:bodyPr>
              <a:lstStyle/>
              <a:p>
                <a:r>
                  <a:rPr lang="en-US" dirty="0"/>
                  <a:t>e </a:t>
                </a:r>
              </a:p>
            </p:txBody>
          </p:sp>
          <p:sp>
            <p:nvSpPr>
              <p:cNvPr id="32" name="TextBox 31">
                <a:extLst>
                  <a:ext uri="{FF2B5EF4-FFF2-40B4-BE49-F238E27FC236}">
                    <a16:creationId xmlns:a16="http://schemas.microsoft.com/office/drawing/2014/main" id="{AB074585-5850-430E-9C18-80034DB43E42}"/>
                  </a:ext>
                </a:extLst>
              </p:cNvPr>
              <p:cNvSpPr txBox="1"/>
              <p:nvPr/>
            </p:nvSpPr>
            <p:spPr>
              <a:xfrm>
                <a:off x="8083381" y="2244398"/>
                <a:ext cx="466266" cy="474610"/>
              </a:xfrm>
              <a:prstGeom prst="rect">
                <a:avLst/>
              </a:prstGeom>
              <a:noFill/>
            </p:spPr>
            <p:txBody>
              <a:bodyPr wrap="square" rtlCol="0">
                <a:spAutoFit/>
              </a:bodyPr>
              <a:lstStyle/>
              <a:p>
                <a:r>
                  <a:rPr lang="en-US" dirty="0" err="1"/>
                  <a:t>i</a:t>
                </a:r>
                <a:endParaRPr lang="en-US" dirty="0"/>
              </a:p>
            </p:txBody>
          </p:sp>
          <p:cxnSp>
            <p:nvCxnSpPr>
              <p:cNvPr id="33" name="Straight Arrow Connector 32">
                <a:extLst>
                  <a:ext uri="{FF2B5EF4-FFF2-40B4-BE49-F238E27FC236}">
                    <a16:creationId xmlns:a16="http://schemas.microsoft.com/office/drawing/2014/main" id="{A30EDC4B-6DCF-403F-BBBD-C4C47E4E9D91}"/>
                  </a:ext>
                </a:extLst>
              </p:cNvPr>
              <p:cNvCxnSpPr/>
              <p:nvPr/>
            </p:nvCxnSpPr>
            <p:spPr>
              <a:xfrm flipH="1">
                <a:off x="1815564" y="3738703"/>
                <a:ext cx="995363" cy="9525"/>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5E11F75-B6B2-47AF-A894-209057CFD92E}"/>
                  </a:ext>
                </a:extLst>
              </p:cNvPr>
              <p:cNvCxnSpPr/>
              <p:nvPr/>
            </p:nvCxnSpPr>
            <p:spPr>
              <a:xfrm>
                <a:off x="8377781" y="2506403"/>
                <a:ext cx="1195621" cy="13017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14B2142C-3CE1-4E40-9EC2-3227BA5FA0D7}"/>
                  </a:ext>
                </a:extLst>
              </p:cNvPr>
              <p:cNvCxnSpPr/>
              <p:nvPr/>
            </p:nvCxnSpPr>
            <p:spPr>
              <a:xfrm>
                <a:off x="1389413" y="4302680"/>
                <a:ext cx="8811491" cy="2375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EB849533-6021-4EF2-B9F1-495A9C73473D}"/>
                  </a:ext>
                </a:extLst>
              </p:cNvPr>
              <p:cNvSpPr txBox="1"/>
              <p:nvPr/>
            </p:nvSpPr>
            <p:spPr>
              <a:xfrm>
                <a:off x="4895453" y="4334274"/>
                <a:ext cx="1200547" cy="474610"/>
              </a:xfrm>
              <a:prstGeom prst="rect">
                <a:avLst/>
              </a:prstGeom>
              <a:noFill/>
            </p:spPr>
            <p:txBody>
              <a:bodyPr wrap="square" rtlCol="0">
                <a:spAutoFit/>
              </a:bodyPr>
              <a:lstStyle/>
              <a:p>
                <a:r>
                  <a:rPr lang="en-US" dirty="0"/>
                  <a:t>~8.7 m</a:t>
                </a:r>
              </a:p>
            </p:txBody>
          </p:sp>
          <p:pic>
            <p:nvPicPr>
              <p:cNvPr id="37" name="Picture 36">
                <a:extLst>
                  <a:ext uri="{FF2B5EF4-FFF2-40B4-BE49-F238E27FC236}">
                    <a16:creationId xmlns:a16="http://schemas.microsoft.com/office/drawing/2014/main" id="{2459E1F7-5F0C-4E7E-8AF3-73030669F999}"/>
                  </a:ext>
                </a:extLst>
              </p:cNvPr>
              <p:cNvPicPr>
                <a:picLocks noChangeAspect="1"/>
              </p:cNvPicPr>
              <p:nvPr/>
            </p:nvPicPr>
            <p:blipFill rotWithShape="1">
              <a:blip r:embed="rId4"/>
              <a:srcRect t="16924" b="10897"/>
              <a:stretch/>
            </p:blipFill>
            <p:spPr>
              <a:xfrm>
                <a:off x="3109723" y="740485"/>
                <a:ext cx="6746498" cy="1603169"/>
              </a:xfrm>
              <a:prstGeom prst="rect">
                <a:avLst/>
              </a:prstGeom>
              <a:ln>
                <a:solidFill>
                  <a:schemeClr val="accent1">
                    <a:shade val="50000"/>
                  </a:schemeClr>
                </a:solidFill>
              </a:ln>
            </p:spPr>
          </p:pic>
        </p:grpSp>
        <p:grpSp>
          <p:nvGrpSpPr>
            <p:cNvPr id="14" name="Group 13">
              <a:extLst>
                <a:ext uri="{FF2B5EF4-FFF2-40B4-BE49-F238E27FC236}">
                  <a16:creationId xmlns:a16="http://schemas.microsoft.com/office/drawing/2014/main" id="{A2609C11-C390-4458-B1F6-17AD45B322B2}"/>
                </a:ext>
              </a:extLst>
            </p:cNvPr>
            <p:cNvGrpSpPr/>
            <p:nvPr/>
          </p:nvGrpSpPr>
          <p:grpSpPr>
            <a:xfrm>
              <a:off x="1352632" y="3496037"/>
              <a:ext cx="6696236" cy="2573465"/>
              <a:chOff x="877526" y="3820828"/>
              <a:chExt cx="6696236" cy="2573465"/>
            </a:xfrm>
          </p:grpSpPr>
          <p:grpSp>
            <p:nvGrpSpPr>
              <p:cNvPr id="15" name="Group 14">
                <a:extLst>
                  <a:ext uri="{FF2B5EF4-FFF2-40B4-BE49-F238E27FC236}">
                    <a16:creationId xmlns:a16="http://schemas.microsoft.com/office/drawing/2014/main" id="{A6B350FF-4BE3-45E4-BC23-273B450CFAEF}"/>
                  </a:ext>
                </a:extLst>
              </p:cNvPr>
              <p:cNvGrpSpPr/>
              <p:nvPr/>
            </p:nvGrpSpPr>
            <p:grpSpPr>
              <a:xfrm>
                <a:off x="1149996" y="4900016"/>
                <a:ext cx="6423766" cy="1494277"/>
                <a:chOff x="968528" y="4486481"/>
                <a:chExt cx="6423766" cy="1494277"/>
              </a:xfrm>
            </p:grpSpPr>
            <p:sp>
              <p:nvSpPr>
                <p:cNvPr id="20" name="TextBox 19">
                  <a:extLst>
                    <a:ext uri="{FF2B5EF4-FFF2-40B4-BE49-F238E27FC236}">
                      <a16:creationId xmlns:a16="http://schemas.microsoft.com/office/drawing/2014/main" id="{D422EAF9-C36E-4EF7-81C0-4521E8A12BAC}"/>
                    </a:ext>
                  </a:extLst>
                </p:cNvPr>
                <p:cNvSpPr txBox="1"/>
                <p:nvPr/>
              </p:nvSpPr>
              <p:spPr>
                <a:xfrm>
                  <a:off x="6372463" y="4829051"/>
                  <a:ext cx="1019831" cy="307777"/>
                </a:xfrm>
                <a:prstGeom prst="rect">
                  <a:avLst/>
                </a:prstGeom>
                <a:noFill/>
              </p:spPr>
              <p:txBody>
                <a:bodyPr wrap="square" rtlCol="0">
                  <a:spAutoFit/>
                </a:bodyPr>
                <a:lstStyle/>
                <a:p>
                  <a:r>
                    <a:rPr lang="en-US" sz="1400" dirty="0"/>
                    <a:t>IPUSCORR2</a:t>
                  </a:r>
                </a:p>
              </p:txBody>
            </p:sp>
            <p:sp>
              <p:nvSpPr>
                <p:cNvPr id="21" name="TextBox 20">
                  <a:extLst>
                    <a:ext uri="{FF2B5EF4-FFF2-40B4-BE49-F238E27FC236}">
                      <a16:creationId xmlns:a16="http://schemas.microsoft.com/office/drawing/2014/main" id="{41F32133-DDE0-4CD8-8676-A329701FBC9F}"/>
                    </a:ext>
                  </a:extLst>
                </p:cNvPr>
                <p:cNvSpPr txBox="1"/>
                <p:nvPr/>
              </p:nvSpPr>
              <p:spPr>
                <a:xfrm>
                  <a:off x="6251972" y="5619870"/>
                  <a:ext cx="752129" cy="307777"/>
                </a:xfrm>
                <a:prstGeom prst="rect">
                  <a:avLst/>
                </a:prstGeom>
                <a:noFill/>
              </p:spPr>
              <p:txBody>
                <a:bodyPr wrap="none" rtlCol="0">
                  <a:spAutoFit/>
                </a:bodyPr>
                <a:lstStyle/>
                <a:p>
                  <a:r>
                    <a:rPr lang="en-US" sz="1400" dirty="0"/>
                    <a:t>QFFDS1</a:t>
                  </a:r>
                </a:p>
              </p:txBody>
            </p:sp>
            <p:sp>
              <p:nvSpPr>
                <p:cNvPr id="22" name="TextBox 21">
                  <a:extLst>
                    <a:ext uri="{FF2B5EF4-FFF2-40B4-BE49-F238E27FC236}">
                      <a16:creationId xmlns:a16="http://schemas.microsoft.com/office/drawing/2014/main" id="{776CD68E-0BBD-460B-A530-C2EDD65B26D4}"/>
                    </a:ext>
                  </a:extLst>
                </p:cNvPr>
                <p:cNvSpPr txBox="1"/>
                <p:nvPr/>
              </p:nvSpPr>
              <p:spPr>
                <a:xfrm>
                  <a:off x="5591496" y="4673610"/>
                  <a:ext cx="1019831" cy="307777"/>
                </a:xfrm>
                <a:prstGeom prst="rect">
                  <a:avLst/>
                </a:prstGeom>
                <a:noFill/>
              </p:spPr>
              <p:txBody>
                <a:bodyPr wrap="none" rtlCol="0">
                  <a:spAutoFit/>
                </a:bodyPr>
                <a:lstStyle/>
                <a:p>
                  <a:r>
                    <a:rPr lang="en-US" sz="1400" dirty="0"/>
                    <a:t>IPUSCORR1</a:t>
                  </a:r>
                </a:p>
              </p:txBody>
            </p:sp>
            <p:sp>
              <p:nvSpPr>
                <p:cNvPr id="23" name="TextBox 22">
                  <a:extLst>
                    <a:ext uri="{FF2B5EF4-FFF2-40B4-BE49-F238E27FC236}">
                      <a16:creationId xmlns:a16="http://schemas.microsoft.com/office/drawing/2014/main" id="{1404585C-9EA3-414A-9C0C-B57F914A9858}"/>
                    </a:ext>
                  </a:extLst>
                </p:cNvPr>
                <p:cNvSpPr txBox="1"/>
                <p:nvPr/>
              </p:nvSpPr>
              <p:spPr>
                <a:xfrm>
                  <a:off x="4579983" y="4610220"/>
                  <a:ext cx="944489" cy="307777"/>
                </a:xfrm>
                <a:prstGeom prst="rect">
                  <a:avLst/>
                </a:prstGeom>
                <a:noFill/>
              </p:spPr>
              <p:txBody>
                <a:bodyPr wrap="none" rtlCol="0">
                  <a:spAutoFit/>
                </a:bodyPr>
                <a:lstStyle/>
                <a:p>
                  <a:r>
                    <a:rPr lang="en-US" sz="1400" dirty="0"/>
                    <a:t>QFFB1_US</a:t>
                  </a:r>
                </a:p>
              </p:txBody>
            </p:sp>
            <p:sp>
              <p:nvSpPr>
                <p:cNvPr id="24" name="TextBox 23">
                  <a:extLst>
                    <a:ext uri="{FF2B5EF4-FFF2-40B4-BE49-F238E27FC236}">
                      <a16:creationId xmlns:a16="http://schemas.microsoft.com/office/drawing/2014/main" id="{96758D6C-DFFD-4B16-B8BF-E4E266A12020}"/>
                    </a:ext>
                  </a:extLst>
                </p:cNvPr>
                <p:cNvSpPr txBox="1"/>
                <p:nvPr/>
              </p:nvSpPr>
              <p:spPr>
                <a:xfrm>
                  <a:off x="5256431" y="5605297"/>
                  <a:ext cx="752129" cy="307777"/>
                </a:xfrm>
                <a:prstGeom prst="rect">
                  <a:avLst/>
                </a:prstGeom>
                <a:noFill/>
              </p:spPr>
              <p:txBody>
                <a:bodyPr wrap="none" rtlCol="0">
                  <a:spAutoFit/>
                </a:bodyPr>
                <a:lstStyle/>
                <a:p>
                  <a:r>
                    <a:rPr lang="en-US" sz="1400" dirty="0"/>
                    <a:t>QFFDS2</a:t>
                  </a:r>
                </a:p>
              </p:txBody>
            </p:sp>
            <p:sp>
              <p:nvSpPr>
                <p:cNvPr id="25" name="TextBox 24">
                  <a:extLst>
                    <a:ext uri="{FF2B5EF4-FFF2-40B4-BE49-F238E27FC236}">
                      <a16:creationId xmlns:a16="http://schemas.microsoft.com/office/drawing/2014/main" id="{26140FA6-BB37-49F0-BA65-B3BAFD2F0E70}"/>
                    </a:ext>
                  </a:extLst>
                </p:cNvPr>
                <p:cNvSpPr txBox="1"/>
                <p:nvPr/>
              </p:nvSpPr>
              <p:spPr>
                <a:xfrm>
                  <a:off x="3349857" y="4596916"/>
                  <a:ext cx="944489" cy="307777"/>
                </a:xfrm>
                <a:prstGeom prst="rect">
                  <a:avLst/>
                </a:prstGeom>
                <a:noFill/>
              </p:spPr>
              <p:txBody>
                <a:bodyPr wrap="none" rtlCol="0">
                  <a:spAutoFit/>
                </a:bodyPr>
                <a:lstStyle/>
                <a:p>
                  <a:r>
                    <a:rPr lang="en-US" sz="1400" dirty="0"/>
                    <a:t>QFFB2_US</a:t>
                  </a:r>
                </a:p>
              </p:txBody>
            </p:sp>
            <p:sp>
              <p:nvSpPr>
                <p:cNvPr id="26" name="TextBox 25">
                  <a:extLst>
                    <a:ext uri="{FF2B5EF4-FFF2-40B4-BE49-F238E27FC236}">
                      <a16:creationId xmlns:a16="http://schemas.microsoft.com/office/drawing/2014/main" id="{5ECC2E0C-EA0D-460D-B2F0-2D5471D1A413}"/>
                    </a:ext>
                  </a:extLst>
                </p:cNvPr>
                <p:cNvSpPr txBox="1"/>
                <p:nvPr/>
              </p:nvSpPr>
              <p:spPr>
                <a:xfrm>
                  <a:off x="2830528" y="5672981"/>
                  <a:ext cx="1338828" cy="307777"/>
                </a:xfrm>
                <a:prstGeom prst="rect">
                  <a:avLst/>
                </a:prstGeom>
                <a:noFill/>
              </p:spPr>
              <p:txBody>
                <a:bodyPr wrap="none" rtlCol="0">
                  <a:spAutoFit/>
                </a:bodyPr>
                <a:lstStyle/>
                <a:p>
                  <a:r>
                    <a:rPr lang="en-US" sz="1400" dirty="0"/>
                    <a:t>EL SOL ANTI_DS</a:t>
                  </a:r>
                </a:p>
              </p:txBody>
            </p:sp>
            <p:sp>
              <p:nvSpPr>
                <p:cNvPr id="27" name="TextBox 26">
                  <a:extLst>
                    <a:ext uri="{FF2B5EF4-FFF2-40B4-BE49-F238E27FC236}">
                      <a16:creationId xmlns:a16="http://schemas.microsoft.com/office/drawing/2014/main" id="{FB22034D-DF34-484E-9275-F8D60BAB985A}"/>
                    </a:ext>
                  </a:extLst>
                </p:cNvPr>
                <p:cNvSpPr txBox="1"/>
                <p:nvPr/>
              </p:nvSpPr>
              <p:spPr>
                <a:xfrm>
                  <a:off x="4357124" y="5663740"/>
                  <a:ext cx="752129" cy="307777"/>
                </a:xfrm>
                <a:prstGeom prst="rect">
                  <a:avLst/>
                </a:prstGeom>
                <a:noFill/>
              </p:spPr>
              <p:txBody>
                <a:bodyPr wrap="none" rtlCol="0">
                  <a:spAutoFit/>
                </a:bodyPr>
                <a:lstStyle/>
                <a:p>
                  <a:r>
                    <a:rPr lang="en-US" sz="1400" dirty="0"/>
                    <a:t>QFFDS3</a:t>
                  </a:r>
                </a:p>
              </p:txBody>
            </p:sp>
            <p:sp>
              <p:nvSpPr>
                <p:cNvPr id="28" name="TextBox 27">
                  <a:extLst>
                    <a:ext uri="{FF2B5EF4-FFF2-40B4-BE49-F238E27FC236}">
                      <a16:creationId xmlns:a16="http://schemas.microsoft.com/office/drawing/2014/main" id="{90A36E59-EBAC-4F75-B53B-695B46747E87}"/>
                    </a:ext>
                  </a:extLst>
                </p:cNvPr>
                <p:cNvSpPr txBox="1"/>
                <p:nvPr/>
              </p:nvSpPr>
              <p:spPr>
                <a:xfrm>
                  <a:off x="968528" y="4486481"/>
                  <a:ext cx="954107" cy="307777"/>
                </a:xfrm>
                <a:prstGeom prst="rect">
                  <a:avLst/>
                </a:prstGeom>
                <a:noFill/>
              </p:spPr>
              <p:txBody>
                <a:bodyPr wrap="none" rtlCol="0">
                  <a:spAutoFit/>
                </a:bodyPr>
                <a:lstStyle/>
                <a:p>
                  <a:r>
                    <a:rPr lang="en-US" sz="1400" dirty="0"/>
                    <a:t>AASOLEUS</a:t>
                  </a:r>
                </a:p>
              </p:txBody>
            </p:sp>
            <p:sp>
              <p:nvSpPr>
                <p:cNvPr id="29" name="TextBox 28">
                  <a:extLst>
                    <a:ext uri="{FF2B5EF4-FFF2-40B4-BE49-F238E27FC236}">
                      <a16:creationId xmlns:a16="http://schemas.microsoft.com/office/drawing/2014/main" id="{7209E7C5-7EEF-4471-A0E2-AA1401ADE548}"/>
                    </a:ext>
                  </a:extLst>
                </p:cNvPr>
                <p:cNvSpPr txBox="1"/>
                <p:nvPr/>
              </p:nvSpPr>
              <p:spPr>
                <a:xfrm>
                  <a:off x="2023572" y="4521941"/>
                  <a:ext cx="944489" cy="307777"/>
                </a:xfrm>
                <a:prstGeom prst="rect">
                  <a:avLst/>
                </a:prstGeom>
                <a:noFill/>
              </p:spPr>
              <p:txBody>
                <a:bodyPr wrap="none" rtlCol="0">
                  <a:spAutoFit/>
                </a:bodyPr>
                <a:lstStyle/>
                <a:p>
                  <a:r>
                    <a:rPr lang="en-US" sz="1400" dirty="0"/>
                    <a:t>QFFB3_US</a:t>
                  </a:r>
                </a:p>
              </p:txBody>
            </p:sp>
          </p:grpSp>
          <p:cxnSp>
            <p:nvCxnSpPr>
              <p:cNvPr id="16" name="Straight Arrow Connector 15">
                <a:extLst>
                  <a:ext uri="{FF2B5EF4-FFF2-40B4-BE49-F238E27FC236}">
                    <a16:creationId xmlns:a16="http://schemas.microsoft.com/office/drawing/2014/main" id="{702493FB-8DA6-4884-B484-665695A4C642}"/>
                  </a:ext>
                </a:extLst>
              </p:cNvPr>
              <p:cNvCxnSpPr/>
              <p:nvPr/>
            </p:nvCxnSpPr>
            <p:spPr>
              <a:xfrm>
                <a:off x="6304575" y="5331532"/>
                <a:ext cx="0" cy="197529"/>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2B5A002-9F67-41E3-9258-13D614FD2D02}"/>
                  </a:ext>
                </a:extLst>
              </p:cNvPr>
              <p:cNvCxnSpPr/>
              <p:nvPr/>
            </p:nvCxnSpPr>
            <p:spPr>
              <a:xfrm>
                <a:off x="7129933" y="5508589"/>
                <a:ext cx="111271" cy="131939"/>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2687F2C-C8AA-46D1-9573-B23A4E03D1EF}"/>
                  </a:ext>
                </a:extLst>
              </p:cNvPr>
              <p:cNvCxnSpPr/>
              <p:nvPr/>
            </p:nvCxnSpPr>
            <p:spPr>
              <a:xfrm>
                <a:off x="1784510" y="4169012"/>
                <a:ext cx="382106" cy="23190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A01981C-32BA-45A8-9B44-F4F44E654BF0}"/>
                  </a:ext>
                </a:extLst>
              </p:cNvPr>
              <p:cNvSpPr txBox="1"/>
              <p:nvPr/>
            </p:nvSpPr>
            <p:spPr>
              <a:xfrm>
                <a:off x="877526" y="3820828"/>
                <a:ext cx="1183512" cy="738664"/>
              </a:xfrm>
              <a:prstGeom prst="rect">
                <a:avLst/>
              </a:prstGeom>
              <a:noFill/>
            </p:spPr>
            <p:txBody>
              <a:bodyPr wrap="square" rtlCol="0">
                <a:spAutoFit/>
              </a:bodyPr>
              <a:lstStyle/>
              <a:p>
                <a:r>
                  <a:rPr lang="en-US" sz="1400" dirty="0"/>
                  <a:t>1</a:t>
                </a:r>
                <a:r>
                  <a:rPr lang="en-US" sz="1400" baseline="30000" dirty="0"/>
                  <a:t>st</a:t>
                </a:r>
                <a:r>
                  <a:rPr lang="en-US" sz="1400" dirty="0"/>
                  <a:t> dipole in Compton chicane</a:t>
                </a:r>
              </a:p>
            </p:txBody>
          </p:sp>
        </p:grpSp>
      </p:grpSp>
      <p:sp>
        <p:nvSpPr>
          <p:cNvPr id="38" name="Content Placeholder 2">
            <a:extLst>
              <a:ext uri="{FF2B5EF4-FFF2-40B4-BE49-F238E27FC236}">
                <a16:creationId xmlns:a16="http://schemas.microsoft.com/office/drawing/2014/main" id="{DAFD7C64-498A-4570-8F51-C0B1EE8D58A0}"/>
              </a:ext>
            </a:extLst>
          </p:cNvPr>
          <p:cNvSpPr txBox="1">
            <a:spLocks/>
          </p:cNvSpPr>
          <p:nvPr/>
        </p:nvSpPr>
        <p:spPr>
          <a:xfrm>
            <a:off x="411893" y="3105666"/>
            <a:ext cx="3547050" cy="3293126"/>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baseline="0">
                <a:solidFill>
                  <a:schemeClr val="tx1"/>
                </a:solidFill>
                <a:latin typeface="Arial"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PingFangSC-Regular" charset="-122"/>
              <a:buChar char="－"/>
              <a:defRPr sz="2000" kern="1200" baseline="0">
                <a:solidFill>
                  <a:schemeClr val="tx1"/>
                </a:solidFill>
                <a:latin typeface="Arial"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charset="0"/>
              <a:buChar char="•"/>
              <a:defRPr sz="1800" kern="1200" baseline="0">
                <a:solidFill>
                  <a:schemeClr val="tx1"/>
                </a:solidFill>
                <a:latin typeface="Arial" charset="0"/>
                <a:ea typeface="+mn-ea"/>
                <a:cs typeface="Arial" panose="020B0604020202020204" pitchFamily="34" charset="0"/>
              </a:defRPr>
            </a:lvl3pPr>
            <a:lvl4pPr marL="1657350" indent="-285750" algn="l" defTabSz="914400" rtl="0" eaLnBrk="1" latinLnBrk="0" hangingPunct="1">
              <a:lnSpc>
                <a:spcPct val="90000"/>
              </a:lnSpc>
              <a:spcBef>
                <a:spcPts val="500"/>
              </a:spcBef>
              <a:buFont typeface="PingFangSC-Regular" charset="-122"/>
              <a:buChar char="－"/>
              <a:defRPr sz="1600" kern="1200" baseline="0">
                <a:solidFill>
                  <a:schemeClr val="tx1"/>
                </a:solidFill>
                <a:latin typeface="Arial"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charset="0"/>
              <a:buChar char="•"/>
              <a:defRPr sz="1400" kern="1200" baseline="0">
                <a:solidFill>
                  <a:schemeClr val="tx1"/>
                </a:solidFill>
                <a:latin typeface="Arial"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Both the cryostat and cold mass will be supported in at least three locations with a minimum of twelve typical support rods on the cold mass.  </a:t>
            </a:r>
          </a:p>
          <a:p>
            <a:r>
              <a:rPr lang="en-US" sz="2000" dirty="0"/>
              <a:t>A thermal shield will be included inside of the vacuum vessel and surround the entire cold mass. </a:t>
            </a:r>
          </a:p>
          <a:p>
            <a:r>
              <a:rPr lang="en-US" sz="2000" dirty="0"/>
              <a:t>The cryogenic feed and magnet lead can will be positioned on one side of the cryostat away from the detector elements.</a:t>
            </a:r>
            <a:endParaRPr lang="en-US" sz="1600" dirty="0"/>
          </a:p>
          <a:p>
            <a:pPr lvl="1"/>
            <a:endParaRPr lang="en-US" sz="1800" dirty="0"/>
          </a:p>
        </p:txBody>
      </p:sp>
      <p:sp>
        <p:nvSpPr>
          <p:cNvPr id="39" name="TextBox 38">
            <a:extLst>
              <a:ext uri="{FF2B5EF4-FFF2-40B4-BE49-F238E27FC236}">
                <a16:creationId xmlns:a16="http://schemas.microsoft.com/office/drawing/2014/main" id="{D151EE08-28D5-49CA-BE39-E2B087AC6365}"/>
              </a:ext>
            </a:extLst>
          </p:cNvPr>
          <p:cNvSpPr txBox="1"/>
          <p:nvPr/>
        </p:nvSpPr>
        <p:spPr>
          <a:xfrm>
            <a:off x="8469464" y="179718"/>
            <a:ext cx="3064010" cy="1200329"/>
          </a:xfrm>
          <a:prstGeom prst="rect">
            <a:avLst/>
          </a:prstGeom>
          <a:noFill/>
          <a:ln w="38100">
            <a:solidFill>
              <a:srgbClr val="FF0000"/>
            </a:solidFill>
          </a:ln>
        </p:spPr>
        <p:txBody>
          <a:bodyPr wrap="square" rtlCol="0">
            <a:spAutoFit/>
          </a:bodyPr>
          <a:lstStyle/>
          <a:p>
            <a:r>
              <a:rPr lang="en-US" sz="2400" b="1" dirty="0"/>
              <a:t>Note that the cryostat is significantly larger than the magnets</a:t>
            </a:r>
          </a:p>
        </p:txBody>
      </p:sp>
    </p:spTree>
    <p:extLst>
      <p:ext uri="{BB962C8B-B14F-4D97-AF65-F5344CB8AC3E}">
        <p14:creationId xmlns:p14="http://schemas.microsoft.com/office/powerpoint/2010/main" val="2225600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Presentations</a:t>
            </a:r>
          </a:p>
        </p:txBody>
      </p:sp>
      <p:sp>
        <p:nvSpPr>
          <p:cNvPr id="4" name="Date Placeholder 3"/>
          <p:cNvSpPr>
            <a:spLocks noGrp="1"/>
          </p:cNvSpPr>
          <p:nvPr>
            <p:ph type="dt" sz="half" idx="10"/>
          </p:nvPr>
        </p:nvSpPr>
        <p:spPr/>
        <p:txBody>
          <a:bodyPr/>
          <a:lstStyle/>
          <a:p>
            <a:r>
              <a:rPr lang="en-US"/>
              <a:t>10/31/18</a:t>
            </a:r>
            <a:endParaRPr lang="en-US" dirty="0"/>
          </a:p>
        </p:txBody>
      </p:sp>
      <p:sp>
        <p:nvSpPr>
          <p:cNvPr id="5" name="Footer Placeholder 4"/>
          <p:cNvSpPr>
            <a:spLocks noGrp="1"/>
          </p:cNvSpPr>
          <p:nvPr>
            <p:ph type="ftr" sz="quarter" idx="11"/>
          </p:nvPr>
        </p:nvSpPr>
        <p:spPr/>
        <p:txBody>
          <a:bodyPr/>
          <a:lstStyle/>
          <a:p>
            <a:r>
              <a:rPr lang="en-US"/>
              <a:t>IR/MDI Summary for EIC</a:t>
            </a:r>
            <a:endParaRPr lang="en-US" dirty="0"/>
          </a:p>
        </p:txBody>
      </p:sp>
      <p:sp>
        <p:nvSpPr>
          <p:cNvPr id="6" name="Slide Number Placeholder 5"/>
          <p:cNvSpPr>
            <a:spLocks noGrp="1"/>
          </p:cNvSpPr>
          <p:nvPr>
            <p:ph type="sldNum" sz="quarter" idx="12"/>
          </p:nvPr>
        </p:nvSpPr>
        <p:spPr/>
        <p:txBody>
          <a:bodyPr/>
          <a:lstStyle/>
          <a:p>
            <a:fld id="{C2D2130F-F878-4CD5-B02F-9208CEE6E364}" type="slidenum">
              <a:rPr lang="en-US" smtClean="0"/>
              <a:pPr/>
              <a:t>2</a:t>
            </a:fld>
            <a:endParaRPr lang="en-US"/>
          </a:p>
        </p:txBody>
      </p:sp>
      <p:pic>
        <p:nvPicPr>
          <p:cNvPr id="15" name="Picture 14">
            <a:extLst>
              <a:ext uri="{FF2B5EF4-FFF2-40B4-BE49-F238E27FC236}">
                <a16:creationId xmlns:a16="http://schemas.microsoft.com/office/drawing/2014/main" id="{240721D0-4632-4309-ABD8-B7647C9CFE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3432" y="1295400"/>
            <a:ext cx="3067050" cy="2343150"/>
          </a:xfrm>
          <a:prstGeom prst="rect">
            <a:avLst/>
          </a:prstGeom>
        </p:spPr>
      </p:pic>
      <p:pic>
        <p:nvPicPr>
          <p:cNvPr id="17" name="Picture 16">
            <a:extLst>
              <a:ext uri="{FF2B5EF4-FFF2-40B4-BE49-F238E27FC236}">
                <a16:creationId xmlns:a16="http://schemas.microsoft.com/office/drawing/2014/main" id="{4732C722-2BC8-4764-845B-7EA6064321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4857" y="3757036"/>
            <a:ext cx="3095625" cy="2466975"/>
          </a:xfrm>
          <a:prstGeom prst="rect">
            <a:avLst/>
          </a:prstGeom>
        </p:spPr>
      </p:pic>
      <p:sp>
        <p:nvSpPr>
          <p:cNvPr id="18" name="TextBox 17">
            <a:extLst>
              <a:ext uri="{FF2B5EF4-FFF2-40B4-BE49-F238E27FC236}">
                <a16:creationId xmlns:a16="http://schemas.microsoft.com/office/drawing/2014/main" id="{12670AE5-607E-47B0-A3AD-0D0006F2E1D0}"/>
              </a:ext>
            </a:extLst>
          </p:cNvPr>
          <p:cNvSpPr txBox="1"/>
          <p:nvPr/>
        </p:nvSpPr>
        <p:spPr>
          <a:xfrm>
            <a:off x="1473200" y="1575378"/>
            <a:ext cx="3962399" cy="3785652"/>
          </a:xfrm>
          <a:prstGeom prst="rect">
            <a:avLst/>
          </a:prstGeom>
          <a:noFill/>
        </p:spPr>
        <p:txBody>
          <a:bodyPr wrap="square" rtlCol="0">
            <a:spAutoFit/>
          </a:bodyPr>
          <a:lstStyle/>
          <a:p>
            <a:pPr algn="ctr"/>
            <a:r>
              <a:rPr lang="en-US" sz="4000" dirty="0"/>
              <a:t>We had a great series of presentations followed by an interesting discussion session</a:t>
            </a:r>
          </a:p>
        </p:txBody>
      </p:sp>
    </p:spTree>
    <p:extLst>
      <p:ext uri="{BB962C8B-B14F-4D97-AF65-F5344CB8AC3E}">
        <p14:creationId xmlns:p14="http://schemas.microsoft.com/office/powerpoint/2010/main" val="1709797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AD051CC-174F-4127-8F55-BA9B7B4C3E63}"/>
              </a:ext>
            </a:extLst>
          </p:cNvPr>
          <p:cNvSpPr>
            <a:spLocks noGrp="1"/>
          </p:cNvSpPr>
          <p:nvPr>
            <p:ph type="dt" sz="half" idx="10"/>
          </p:nvPr>
        </p:nvSpPr>
        <p:spPr/>
        <p:txBody>
          <a:bodyPr/>
          <a:lstStyle/>
          <a:p>
            <a:r>
              <a:rPr lang="en-US"/>
              <a:t>10/31/18</a:t>
            </a:r>
            <a:endParaRPr lang="en-US" dirty="0"/>
          </a:p>
        </p:txBody>
      </p:sp>
      <p:sp>
        <p:nvSpPr>
          <p:cNvPr id="5" name="Footer Placeholder 4">
            <a:extLst>
              <a:ext uri="{FF2B5EF4-FFF2-40B4-BE49-F238E27FC236}">
                <a16:creationId xmlns:a16="http://schemas.microsoft.com/office/drawing/2014/main" id="{2B4182D0-8C1E-444B-8BBF-4AE0DA645A64}"/>
              </a:ext>
            </a:extLst>
          </p:cNvPr>
          <p:cNvSpPr>
            <a:spLocks noGrp="1"/>
          </p:cNvSpPr>
          <p:nvPr>
            <p:ph type="ftr" sz="quarter" idx="11"/>
          </p:nvPr>
        </p:nvSpPr>
        <p:spPr>
          <a:xfrm>
            <a:off x="4165600" y="6324600"/>
            <a:ext cx="3860800" cy="365125"/>
          </a:xfrm>
        </p:spPr>
        <p:txBody>
          <a:bodyPr/>
          <a:lstStyle/>
          <a:p>
            <a:r>
              <a:rPr lang="en-US"/>
              <a:t>IR/MDI Summary for EIC</a:t>
            </a:r>
            <a:endParaRPr lang="en-US" dirty="0"/>
          </a:p>
        </p:txBody>
      </p:sp>
      <p:sp>
        <p:nvSpPr>
          <p:cNvPr id="6" name="Slide Number Placeholder 5">
            <a:extLst>
              <a:ext uri="{FF2B5EF4-FFF2-40B4-BE49-F238E27FC236}">
                <a16:creationId xmlns:a16="http://schemas.microsoft.com/office/drawing/2014/main" id="{B49155C8-E093-45B5-9BC0-B8F71A891943}"/>
              </a:ext>
            </a:extLst>
          </p:cNvPr>
          <p:cNvSpPr>
            <a:spLocks noGrp="1"/>
          </p:cNvSpPr>
          <p:nvPr>
            <p:ph type="sldNum" sz="quarter" idx="12"/>
          </p:nvPr>
        </p:nvSpPr>
        <p:spPr/>
        <p:txBody>
          <a:bodyPr/>
          <a:lstStyle/>
          <a:p>
            <a:fld id="{C2D2130F-F878-4CD5-B02F-9208CEE6E364}" type="slidenum">
              <a:rPr lang="en-US" smtClean="0"/>
              <a:t>20</a:t>
            </a:fld>
            <a:endParaRPr lang="en-US"/>
          </a:p>
        </p:txBody>
      </p:sp>
      <p:sp>
        <p:nvSpPr>
          <p:cNvPr id="7" name="Title 1">
            <a:extLst>
              <a:ext uri="{FF2B5EF4-FFF2-40B4-BE49-F238E27FC236}">
                <a16:creationId xmlns:a16="http://schemas.microsoft.com/office/drawing/2014/main" id="{84EE2FB8-2E7C-4E34-A3CD-9D4F2A8EB06F}"/>
              </a:ext>
            </a:extLst>
          </p:cNvPr>
          <p:cNvSpPr>
            <a:spLocks noGrp="1"/>
          </p:cNvSpPr>
          <p:nvPr>
            <p:ph type="title"/>
          </p:nvPr>
        </p:nvSpPr>
        <p:spPr>
          <a:xfrm>
            <a:off x="411892" y="240539"/>
            <a:ext cx="7790309" cy="487490"/>
          </a:xfrm>
        </p:spPr>
        <p:txBody>
          <a:bodyPr>
            <a:normAutofit fontScale="90000"/>
          </a:bodyPr>
          <a:lstStyle/>
          <a:p>
            <a:r>
              <a:rPr lang="en-US" dirty="0"/>
              <a:t>Ion Down Beam Area</a:t>
            </a:r>
          </a:p>
        </p:txBody>
      </p:sp>
      <p:sp>
        <p:nvSpPr>
          <p:cNvPr id="8" name="Content Placeholder 2">
            <a:extLst>
              <a:ext uri="{FF2B5EF4-FFF2-40B4-BE49-F238E27FC236}">
                <a16:creationId xmlns:a16="http://schemas.microsoft.com/office/drawing/2014/main" id="{877A5716-22BB-495C-9E67-3C6DD822D9C6}"/>
              </a:ext>
            </a:extLst>
          </p:cNvPr>
          <p:cNvSpPr>
            <a:spLocks noGrp="1"/>
          </p:cNvSpPr>
          <p:nvPr>
            <p:ph idx="1"/>
          </p:nvPr>
        </p:nvSpPr>
        <p:spPr>
          <a:xfrm>
            <a:off x="411892" y="966055"/>
            <a:ext cx="11285837" cy="5381694"/>
          </a:xfrm>
        </p:spPr>
        <p:txBody>
          <a:bodyPr>
            <a:noAutofit/>
          </a:bodyPr>
          <a:lstStyle/>
          <a:p>
            <a:pPr marL="0" indent="0">
              <a:buNone/>
            </a:pPr>
            <a:r>
              <a:rPr lang="en-US" sz="2000" dirty="0"/>
              <a:t>Fourteen magnets plus multipole correctors and shield coils in a single ~10.4 m long cryostat</a:t>
            </a:r>
            <a:endParaRPr lang="en-US" sz="2000" dirty="0">
              <a:solidFill>
                <a:srgbClr val="0070C0"/>
              </a:solidFill>
            </a:endParaRPr>
          </a:p>
          <a:p>
            <a:r>
              <a:rPr lang="en-US" sz="2000" dirty="0"/>
              <a:t>Transport quads are superconducting as warm magnets impinge on the radial space of the ion beamline – same design as the other electron FFQs</a:t>
            </a:r>
          </a:p>
          <a:p>
            <a:r>
              <a:rPr lang="en-US" sz="2000" dirty="0"/>
              <a:t>Three large bore, high strength quads in ion line (QFFB1, 2, 3)</a:t>
            </a:r>
          </a:p>
          <a:p>
            <a:endParaRPr lang="en-US" sz="2000" dirty="0"/>
          </a:p>
        </p:txBody>
      </p:sp>
      <p:grpSp>
        <p:nvGrpSpPr>
          <p:cNvPr id="9" name="Group 8">
            <a:extLst>
              <a:ext uri="{FF2B5EF4-FFF2-40B4-BE49-F238E27FC236}">
                <a16:creationId xmlns:a16="http://schemas.microsoft.com/office/drawing/2014/main" id="{9B17583B-177D-48D0-A309-2F750456B91C}"/>
              </a:ext>
            </a:extLst>
          </p:cNvPr>
          <p:cNvGrpSpPr/>
          <p:nvPr/>
        </p:nvGrpSpPr>
        <p:grpSpPr>
          <a:xfrm>
            <a:off x="4371956" y="2739803"/>
            <a:ext cx="7598062" cy="3454814"/>
            <a:chOff x="453609" y="3012522"/>
            <a:chExt cx="7598062" cy="3454814"/>
          </a:xfrm>
        </p:grpSpPr>
        <p:grpSp>
          <p:nvGrpSpPr>
            <p:cNvPr id="10" name="Group 9">
              <a:extLst>
                <a:ext uri="{FF2B5EF4-FFF2-40B4-BE49-F238E27FC236}">
                  <a16:creationId xmlns:a16="http://schemas.microsoft.com/office/drawing/2014/main" id="{40FCD452-0004-4384-BDCF-6A7E0ED73996}"/>
                </a:ext>
              </a:extLst>
            </p:cNvPr>
            <p:cNvGrpSpPr/>
            <p:nvPr/>
          </p:nvGrpSpPr>
          <p:grpSpPr>
            <a:xfrm>
              <a:off x="454566" y="3012522"/>
              <a:ext cx="7539446" cy="3454814"/>
              <a:chOff x="1143000" y="714291"/>
              <a:chExt cx="9791700" cy="4546479"/>
            </a:xfrm>
          </p:grpSpPr>
          <p:grpSp>
            <p:nvGrpSpPr>
              <p:cNvPr id="32" name="Group 31">
                <a:extLst>
                  <a:ext uri="{FF2B5EF4-FFF2-40B4-BE49-F238E27FC236}">
                    <a16:creationId xmlns:a16="http://schemas.microsoft.com/office/drawing/2014/main" id="{73CEDBC0-7A72-4C9B-AD1E-1A75621A0848}"/>
                  </a:ext>
                </a:extLst>
              </p:cNvPr>
              <p:cNvGrpSpPr/>
              <p:nvPr/>
            </p:nvGrpSpPr>
            <p:grpSpPr>
              <a:xfrm>
                <a:off x="1143000" y="714291"/>
                <a:ext cx="9791700" cy="4546479"/>
                <a:chOff x="1143000" y="714291"/>
                <a:chExt cx="9791700" cy="4546479"/>
              </a:xfrm>
            </p:grpSpPr>
            <p:pic>
              <p:nvPicPr>
                <p:cNvPr id="35" name="Picture 34">
                  <a:extLst>
                    <a:ext uri="{FF2B5EF4-FFF2-40B4-BE49-F238E27FC236}">
                      <a16:creationId xmlns:a16="http://schemas.microsoft.com/office/drawing/2014/main" id="{A6C19C6F-0E30-4013-93F0-87DBE2A01E1D}"/>
                    </a:ext>
                  </a:extLst>
                </p:cNvPr>
                <p:cNvPicPr>
                  <a:picLocks noChangeAspect="1"/>
                </p:cNvPicPr>
                <p:nvPr/>
              </p:nvPicPr>
              <p:blipFill rotWithShape="1">
                <a:blip r:embed="rId2"/>
                <a:srcRect b="12222"/>
                <a:stretch/>
              </p:blipFill>
              <p:spPr>
                <a:xfrm>
                  <a:off x="1143000" y="1690688"/>
                  <a:ext cx="9791700" cy="3570082"/>
                </a:xfrm>
                <a:prstGeom prst="rect">
                  <a:avLst/>
                </a:prstGeom>
              </p:spPr>
            </p:pic>
            <p:sp>
              <p:nvSpPr>
                <p:cNvPr id="36" name="TextBox 35">
                  <a:extLst>
                    <a:ext uri="{FF2B5EF4-FFF2-40B4-BE49-F238E27FC236}">
                      <a16:creationId xmlns:a16="http://schemas.microsoft.com/office/drawing/2014/main" id="{7A739AB5-8D78-4E8C-8F06-4EE8978FA962}"/>
                    </a:ext>
                  </a:extLst>
                </p:cNvPr>
                <p:cNvSpPr txBox="1"/>
                <p:nvPr/>
              </p:nvSpPr>
              <p:spPr>
                <a:xfrm>
                  <a:off x="8386641" y="2744993"/>
                  <a:ext cx="2006356" cy="364526"/>
                </a:xfrm>
                <a:prstGeom prst="rect">
                  <a:avLst/>
                </a:prstGeom>
                <a:noFill/>
              </p:spPr>
              <p:txBody>
                <a:bodyPr wrap="square" rtlCol="0">
                  <a:spAutoFit/>
                </a:bodyPr>
                <a:lstStyle/>
                <a:p>
                  <a:r>
                    <a:rPr lang="en-US" sz="1200" dirty="0"/>
                    <a:t>Warm Quad Girder</a:t>
                  </a:r>
                </a:p>
              </p:txBody>
            </p:sp>
            <p:sp>
              <p:nvSpPr>
                <p:cNvPr id="37" name="TextBox 36">
                  <a:extLst>
                    <a:ext uri="{FF2B5EF4-FFF2-40B4-BE49-F238E27FC236}">
                      <a16:creationId xmlns:a16="http://schemas.microsoft.com/office/drawing/2014/main" id="{02204196-CD83-475B-8C12-43B626980F5B}"/>
                    </a:ext>
                  </a:extLst>
                </p:cNvPr>
                <p:cNvSpPr txBox="1"/>
                <p:nvPr/>
              </p:nvSpPr>
              <p:spPr>
                <a:xfrm>
                  <a:off x="7901180" y="2627881"/>
                  <a:ext cx="1990725" cy="486035"/>
                </a:xfrm>
                <a:prstGeom prst="rect">
                  <a:avLst/>
                </a:prstGeom>
                <a:noFill/>
              </p:spPr>
              <p:txBody>
                <a:bodyPr wrap="square" rtlCol="0">
                  <a:spAutoFit/>
                </a:bodyPr>
                <a:lstStyle/>
                <a:p>
                  <a:r>
                    <a:rPr lang="en-US" dirty="0"/>
                    <a:t>e </a:t>
                  </a:r>
                </a:p>
              </p:txBody>
            </p:sp>
            <p:sp>
              <p:nvSpPr>
                <p:cNvPr id="38" name="TextBox 37">
                  <a:extLst>
                    <a:ext uri="{FF2B5EF4-FFF2-40B4-BE49-F238E27FC236}">
                      <a16:creationId xmlns:a16="http://schemas.microsoft.com/office/drawing/2014/main" id="{E4A1E6FE-35F0-4A76-9BEF-29BBBF112CE5}"/>
                    </a:ext>
                  </a:extLst>
                </p:cNvPr>
                <p:cNvSpPr txBox="1"/>
                <p:nvPr/>
              </p:nvSpPr>
              <p:spPr>
                <a:xfrm>
                  <a:off x="8452124" y="4288896"/>
                  <a:ext cx="1204913" cy="486035"/>
                </a:xfrm>
                <a:prstGeom prst="rect">
                  <a:avLst/>
                </a:prstGeom>
                <a:noFill/>
              </p:spPr>
              <p:txBody>
                <a:bodyPr wrap="square" rtlCol="0">
                  <a:spAutoFit/>
                </a:bodyPr>
                <a:lstStyle/>
                <a:p>
                  <a:r>
                    <a:rPr lang="en-US" dirty="0" err="1"/>
                    <a:t>i</a:t>
                  </a:r>
                  <a:endParaRPr lang="en-US" dirty="0"/>
                </a:p>
              </p:txBody>
            </p:sp>
            <p:cxnSp>
              <p:nvCxnSpPr>
                <p:cNvPr id="39" name="Straight Arrow Connector 38">
                  <a:extLst>
                    <a:ext uri="{FF2B5EF4-FFF2-40B4-BE49-F238E27FC236}">
                      <a16:creationId xmlns:a16="http://schemas.microsoft.com/office/drawing/2014/main" id="{989BAF8B-F170-44EB-A6BA-F54EB6A765FF}"/>
                    </a:ext>
                  </a:extLst>
                </p:cNvPr>
                <p:cNvCxnSpPr/>
                <p:nvPr/>
              </p:nvCxnSpPr>
              <p:spPr>
                <a:xfrm flipH="1">
                  <a:off x="6905818" y="2812547"/>
                  <a:ext cx="995362" cy="9525"/>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49216131-ED1A-45C5-AE4A-B79273B49E8D}"/>
                    </a:ext>
                  </a:extLst>
                </p:cNvPr>
                <p:cNvCxnSpPr/>
                <p:nvPr/>
              </p:nvCxnSpPr>
              <p:spPr>
                <a:xfrm>
                  <a:off x="8040804" y="4634847"/>
                  <a:ext cx="1165685" cy="59902"/>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1" name="Picture 40">
                  <a:extLst>
                    <a:ext uri="{FF2B5EF4-FFF2-40B4-BE49-F238E27FC236}">
                      <a16:creationId xmlns:a16="http://schemas.microsoft.com/office/drawing/2014/main" id="{C8E8E48A-0B89-405F-991B-6B400BF9CAC0}"/>
                    </a:ext>
                  </a:extLst>
                </p:cNvPr>
                <p:cNvPicPr>
                  <a:picLocks noChangeAspect="1"/>
                </p:cNvPicPr>
                <p:nvPr/>
              </p:nvPicPr>
              <p:blipFill rotWithShape="1">
                <a:blip r:embed="rId3"/>
                <a:srcRect t="14077" b="19955"/>
                <a:stretch/>
              </p:blipFill>
              <p:spPr>
                <a:xfrm>
                  <a:off x="3595059" y="714291"/>
                  <a:ext cx="7068309" cy="1888177"/>
                </a:xfrm>
                <a:prstGeom prst="rect">
                  <a:avLst/>
                </a:prstGeom>
                <a:ln>
                  <a:solidFill>
                    <a:schemeClr val="accent1">
                      <a:shade val="50000"/>
                    </a:schemeClr>
                  </a:solidFill>
                </a:ln>
              </p:spPr>
            </p:pic>
          </p:grpSp>
          <p:cxnSp>
            <p:nvCxnSpPr>
              <p:cNvPr id="33" name="Straight Arrow Connector 32">
                <a:extLst>
                  <a:ext uri="{FF2B5EF4-FFF2-40B4-BE49-F238E27FC236}">
                    <a16:creationId xmlns:a16="http://schemas.microsoft.com/office/drawing/2014/main" id="{F44CFB7D-EE3B-41AD-BC45-B7A3F6763820}"/>
                  </a:ext>
                </a:extLst>
              </p:cNvPr>
              <p:cNvCxnSpPr/>
              <p:nvPr/>
            </p:nvCxnSpPr>
            <p:spPr>
              <a:xfrm>
                <a:off x="1294410" y="4785756"/>
                <a:ext cx="8858993" cy="35626"/>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CEEE4AD0-927A-4675-A3E7-F700D12EE9F8}"/>
                  </a:ext>
                </a:extLst>
              </p:cNvPr>
              <p:cNvSpPr txBox="1"/>
              <p:nvPr/>
            </p:nvSpPr>
            <p:spPr>
              <a:xfrm>
                <a:off x="5047795" y="4803570"/>
                <a:ext cx="1453947" cy="405030"/>
              </a:xfrm>
              <a:prstGeom prst="rect">
                <a:avLst/>
              </a:prstGeom>
              <a:noFill/>
            </p:spPr>
            <p:txBody>
              <a:bodyPr wrap="square" rtlCol="0">
                <a:spAutoFit/>
              </a:bodyPr>
              <a:lstStyle/>
              <a:p>
                <a:r>
                  <a:rPr lang="en-US" sz="1400" dirty="0"/>
                  <a:t>~10.4 m</a:t>
                </a:r>
              </a:p>
            </p:txBody>
          </p:sp>
        </p:grpSp>
        <p:grpSp>
          <p:nvGrpSpPr>
            <p:cNvPr id="11" name="Group 10">
              <a:extLst>
                <a:ext uri="{FF2B5EF4-FFF2-40B4-BE49-F238E27FC236}">
                  <a16:creationId xmlns:a16="http://schemas.microsoft.com/office/drawing/2014/main" id="{4C4D1172-AAE2-4D47-8FD2-306A320F471A}"/>
                </a:ext>
              </a:extLst>
            </p:cNvPr>
            <p:cNvGrpSpPr/>
            <p:nvPr/>
          </p:nvGrpSpPr>
          <p:grpSpPr>
            <a:xfrm>
              <a:off x="453609" y="4294578"/>
              <a:ext cx="7598062" cy="1913197"/>
              <a:chOff x="572899" y="4524274"/>
              <a:chExt cx="7598062" cy="1913197"/>
            </a:xfrm>
          </p:grpSpPr>
          <p:grpSp>
            <p:nvGrpSpPr>
              <p:cNvPr id="12" name="Group 11">
                <a:extLst>
                  <a:ext uri="{FF2B5EF4-FFF2-40B4-BE49-F238E27FC236}">
                    <a16:creationId xmlns:a16="http://schemas.microsoft.com/office/drawing/2014/main" id="{546F8BF2-48BF-40FB-8F70-D3D17803B911}"/>
                  </a:ext>
                </a:extLst>
              </p:cNvPr>
              <p:cNvGrpSpPr/>
              <p:nvPr/>
            </p:nvGrpSpPr>
            <p:grpSpPr>
              <a:xfrm>
                <a:off x="572899" y="4524274"/>
                <a:ext cx="7598062" cy="1913197"/>
                <a:chOff x="572899" y="4524274"/>
                <a:chExt cx="7598062" cy="1913197"/>
              </a:xfrm>
            </p:grpSpPr>
            <p:sp>
              <p:nvSpPr>
                <p:cNvPr id="14" name="TextBox 13">
                  <a:extLst>
                    <a:ext uri="{FF2B5EF4-FFF2-40B4-BE49-F238E27FC236}">
                      <a16:creationId xmlns:a16="http://schemas.microsoft.com/office/drawing/2014/main" id="{A04283B1-7508-4E81-B577-E7A29226AB11}"/>
                    </a:ext>
                  </a:extLst>
                </p:cNvPr>
                <p:cNvSpPr txBox="1"/>
                <p:nvPr/>
              </p:nvSpPr>
              <p:spPr>
                <a:xfrm>
                  <a:off x="1040060" y="4582853"/>
                  <a:ext cx="678391" cy="276999"/>
                </a:xfrm>
                <a:prstGeom prst="rect">
                  <a:avLst/>
                </a:prstGeom>
                <a:noFill/>
              </p:spPr>
              <p:txBody>
                <a:bodyPr wrap="none" rtlCol="0">
                  <a:spAutoFit/>
                </a:bodyPr>
                <a:lstStyle/>
                <a:p>
                  <a:r>
                    <a:rPr lang="en-US" sz="1200" dirty="0"/>
                    <a:t>QFFUS3</a:t>
                  </a:r>
                </a:p>
              </p:txBody>
            </p:sp>
            <p:sp>
              <p:nvSpPr>
                <p:cNvPr id="15" name="TextBox 14">
                  <a:extLst>
                    <a:ext uri="{FF2B5EF4-FFF2-40B4-BE49-F238E27FC236}">
                      <a16:creationId xmlns:a16="http://schemas.microsoft.com/office/drawing/2014/main" id="{72AA851C-0184-4910-919D-B1053F877049}"/>
                    </a:ext>
                  </a:extLst>
                </p:cNvPr>
                <p:cNvSpPr txBox="1"/>
                <p:nvPr/>
              </p:nvSpPr>
              <p:spPr>
                <a:xfrm>
                  <a:off x="1396511" y="5582175"/>
                  <a:ext cx="591829" cy="276999"/>
                </a:xfrm>
                <a:prstGeom prst="rect">
                  <a:avLst/>
                </a:prstGeom>
                <a:noFill/>
              </p:spPr>
              <p:txBody>
                <a:bodyPr wrap="none" rtlCol="0">
                  <a:spAutoFit/>
                </a:bodyPr>
                <a:lstStyle/>
                <a:p>
                  <a:r>
                    <a:rPr lang="en-US" sz="1200" dirty="0"/>
                    <a:t>QFFB1</a:t>
                  </a:r>
                </a:p>
              </p:txBody>
            </p:sp>
            <p:sp>
              <p:nvSpPr>
                <p:cNvPr id="16" name="TextBox 15">
                  <a:extLst>
                    <a:ext uri="{FF2B5EF4-FFF2-40B4-BE49-F238E27FC236}">
                      <a16:creationId xmlns:a16="http://schemas.microsoft.com/office/drawing/2014/main" id="{071A023A-4B5E-4371-939D-CC9C1DE7A77F}"/>
                    </a:ext>
                  </a:extLst>
                </p:cNvPr>
                <p:cNvSpPr txBox="1"/>
                <p:nvPr/>
              </p:nvSpPr>
              <p:spPr>
                <a:xfrm>
                  <a:off x="1818395" y="4582853"/>
                  <a:ext cx="1181734" cy="276999"/>
                </a:xfrm>
                <a:prstGeom prst="rect">
                  <a:avLst/>
                </a:prstGeom>
                <a:noFill/>
              </p:spPr>
              <p:txBody>
                <a:bodyPr wrap="none" rtlCol="0">
                  <a:spAutoFit/>
                </a:bodyPr>
                <a:lstStyle/>
                <a:p>
                  <a:r>
                    <a:rPr lang="en-US" sz="1200" dirty="0"/>
                    <a:t>EL SOL ANTI_US</a:t>
                  </a:r>
                </a:p>
              </p:txBody>
            </p:sp>
            <p:sp>
              <p:nvSpPr>
                <p:cNvPr id="17" name="TextBox 16">
                  <a:extLst>
                    <a:ext uri="{FF2B5EF4-FFF2-40B4-BE49-F238E27FC236}">
                      <a16:creationId xmlns:a16="http://schemas.microsoft.com/office/drawing/2014/main" id="{DFC19A5D-5D53-48A6-A815-5D9D9D1D1E19}"/>
                    </a:ext>
                  </a:extLst>
                </p:cNvPr>
                <p:cNvSpPr txBox="1"/>
                <p:nvPr/>
              </p:nvSpPr>
              <p:spPr>
                <a:xfrm>
                  <a:off x="2812677" y="5708174"/>
                  <a:ext cx="591829" cy="276999"/>
                </a:xfrm>
                <a:prstGeom prst="rect">
                  <a:avLst/>
                </a:prstGeom>
                <a:noFill/>
              </p:spPr>
              <p:txBody>
                <a:bodyPr wrap="none" rtlCol="0">
                  <a:spAutoFit/>
                </a:bodyPr>
                <a:lstStyle/>
                <a:p>
                  <a:r>
                    <a:rPr lang="en-US" sz="1200" dirty="0"/>
                    <a:t>QFFB2</a:t>
                  </a:r>
                </a:p>
              </p:txBody>
            </p:sp>
            <p:sp>
              <p:nvSpPr>
                <p:cNvPr id="18" name="TextBox 17">
                  <a:extLst>
                    <a:ext uri="{FF2B5EF4-FFF2-40B4-BE49-F238E27FC236}">
                      <a16:creationId xmlns:a16="http://schemas.microsoft.com/office/drawing/2014/main" id="{D000764F-0EA0-4EBA-8035-22B380450979}"/>
                    </a:ext>
                  </a:extLst>
                </p:cNvPr>
                <p:cNvSpPr txBox="1"/>
                <p:nvPr/>
              </p:nvSpPr>
              <p:spPr>
                <a:xfrm>
                  <a:off x="2098577" y="5960339"/>
                  <a:ext cx="822661" cy="276999"/>
                </a:xfrm>
                <a:prstGeom prst="rect">
                  <a:avLst/>
                </a:prstGeom>
                <a:noFill/>
              </p:spPr>
              <p:txBody>
                <a:bodyPr wrap="none" rtlCol="0">
                  <a:spAutoFit/>
                </a:bodyPr>
                <a:lstStyle/>
                <a:p>
                  <a:r>
                    <a:rPr lang="en-US" sz="1200" dirty="0"/>
                    <a:t>QFFDS02S</a:t>
                  </a:r>
                </a:p>
              </p:txBody>
            </p:sp>
            <p:sp>
              <p:nvSpPr>
                <p:cNvPr id="19" name="TextBox 18">
                  <a:extLst>
                    <a:ext uri="{FF2B5EF4-FFF2-40B4-BE49-F238E27FC236}">
                      <a16:creationId xmlns:a16="http://schemas.microsoft.com/office/drawing/2014/main" id="{FD2C9D62-C6C8-4FB8-907D-3AFFB1A16304}"/>
                    </a:ext>
                  </a:extLst>
                </p:cNvPr>
                <p:cNvSpPr txBox="1"/>
                <p:nvPr/>
              </p:nvSpPr>
              <p:spPr>
                <a:xfrm>
                  <a:off x="1110147" y="5898983"/>
                  <a:ext cx="822661" cy="276999"/>
                </a:xfrm>
                <a:prstGeom prst="rect">
                  <a:avLst/>
                </a:prstGeom>
                <a:noFill/>
              </p:spPr>
              <p:txBody>
                <a:bodyPr wrap="none" rtlCol="0">
                  <a:spAutoFit/>
                </a:bodyPr>
                <a:lstStyle/>
                <a:p>
                  <a:r>
                    <a:rPr lang="en-US" sz="1200" dirty="0"/>
                    <a:t>QFFDS01S</a:t>
                  </a:r>
                </a:p>
              </p:txBody>
            </p:sp>
            <p:sp>
              <p:nvSpPr>
                <p:cNvPr id="20" name="TextBox 19">
                  <a:extLst>
                    <a:ext uri="{FF2B5EF4-FFF2-40B4-BE49-F238E27FC236}">
                      <a16:creationId xmlns:a16="http://schemas.microsoft.com/office/drawing/2014/main" id="{C3BDD0CC-1990-42C7-AFE0-AE134D1C2FE1}"/>
                    </a:ext>
                  </a:extLst>
                </p:cNvPr>
                <p:cNvSpPr txBox="1"/>
                <p:nvPr/>
              </p:nvSpPr>
              <p:spPr>
                <a:xfrm>
                  <a:off x="3580483" y="5985173"/>
                  <a:ext cx="822661" cy="276999"/>
                </a:xfrm>
                <a:prstGeom prst="rect">
                  <a:avLst/>
                </a:prstGeom>
                <a:noFill/>
              </p:spPr>
              <p:txBody>
                <a:bodyPr wrap="none" rtlCol="0">
                  <a:spAutoFit/>
                </a:bodyPr>
                <a:lstStyle/>
                <a:p>
                  <a:r>
                    <a:rPr lang="en-US" sz="1200" dirty="0"/>
                    <a:t>QFFDS22S</a:t>
                  </a:r>
                </a:p>
              </p:txBody>
            </p:sp>
            <p:sp>
              <p:nvSpPr>
                <p:cNvPr id="21" name="TextBox 20">
                  <a:extLst>
                    <a:ext uri="{FF2B5EF4-FFF2-40B4-BE49-F238E27FC236}">
                      <a16:creationId xmlns:a16="http://schemas.microsoft.com/office/drawing/2014/main" id="{5C8FEDA6-839E-4161-9E9E-85D18FD1B921}"/>
                    </a:ext>
                  </a:extLst>
                </p:cNvPr>
                <p:cNvSpPr txBox="1"/>
                <p:nvPr/>
              </p:nvSpPr>
              <p:spPr>
                <a:xfrm>
                  <a:off x="4458991" y="5866423"/>
                  <a:ext cx="591829" cy="276999"/>
                </a:xfrm>
                <a:prstGeom prst="rect">
                  <a:avLst/>
                </a:prstGeom>
                <a:noFill/>
              </p:spPr>
              <p:txBody>
                <a:bodyPr wrap="none" rtlCol="0">
                  <a:spAutoFit/>
                </a:bodyPr>
                <a:lstStyle/>
                <a:p>
                  <a:r>
                    <a:rPr lang="en-US" sz="1200" dirty="0"/>
                    <a:t>QFFB3</a:t>
                  </a:r>
                </a:p>
              </p:txBody>
            </p:sp>
            <p:sp>
              <p:nvSpPr>
                <p:cNvPr id="22" name="TextBox 21">
                  <a:extLst>
                    <a:ext uri="{FF2B5EF4-FFF2-40B4-BE49-F238E27FC236}">
                      <a16:creationId xmlns:a16="http://schemas.microsoft.com/office/drawing/2014/main" id="{32955760-B4DF-49A3-802A-2CFD27869A03}"/>
                    </a:ext>
                  </a:extLst>
                </p:cNvPr>
                <p:cNvSpPr txBox="1"/>
                <p:nvPr/>
              </p:nvSpPr>
              <p:spPr>
                <a:xfrm>
                  <a:off x="4990452" y="6050850"/>
                  <a:ext cx="822661" cy="276999"/>
                </a:xfrm>
                <a:prstGeom prst="rect">
                  <a:avLst/>
                </a:prstGeom>
                <a:noFill/>
              </p:spPr>
              <p:txBody>
                <a:bodyPr wrap="none" rtlCol="0">
                  <a:spAutoFit/>
                </a:bodyPr>
                <a:lstStyle/>
                <a:p>
                  <a:r>
                    <a:rPr lang="en-US" sz="1200" dirty="0"/>
                    <a:t>QFFDS03S</a:t>
                  </a:r>
                </a:p>
              </p:txBody>
            </p:sp>
            <p:sp>
              <p:nvSpPr>
                <p:cNvPr id="23" name="TextBox 22">
                  <a:extLst>
                    <a:ext uri="{FF2B5EF4-FFF2-40B4-BE49-F238E27FC236}">
                      <a16:creationId xmlns:a16="http://schemas.microsoft.com/office/drawing/2014/main" id="{BAB9EC47-7C41-48D3-BB83-093CC8D79D87}"/>
                    </a:ext>
                  </a:extLst>
                </p:cNvPr>
                <p:cNvSpPr txBox="1"/>
                <p:nvPr/>
              </p:nvSpPr>
              <p:spPr>
                <a:xfrm>
                  <a:off x="6386372" y="5863690"/>
                  <a:ext cx="841897" cy="276999"/>
                </a:xfrm>
                <a:prstGeom prst="rect">
                  <a:avLst/>
                </a:prstGeom>
                <a:noFill/>
              </p:spPr>
              <p:txBody>
                <a:bodyPr wrap="none" rtlCol="0">
                  <a:spAutoFit/>
                </a:bodyPr>
                <a:lstStyle/>
                <a:p>
                  <a:r>
                    <a:rPr lang="en-US" sz="1200" dirty="0"/>
                    <a:t>AASOLEDS</a:t>
                  </a:r>
                </a:p>
              </p:txBody>
            </p:sp>
            <p:cxnSp>
              <p:nvCxnSpPr>
                <p:cNvPr id="24" name="Straight Arrow Connector 23">
                  <a:extLst>
                    <a:ext uri="{FF2B5EF4-FFF2-40B4-BE49-F238E27FC236}">
                      <a16:creationId xmlns:a16="http://schemas.microsoft.com/office/drawing/2014/main" id="{468EFE69-C69B-4FA3-B997-69678F7CC133}"/>
                    </a:ext>
                  </a:extLst>
                </p:cNvPr>
                <p:cNvCxnSpPr>
                  <a:stCxn id="14" idx="2"/>
                </p:cNvCxnSpPr>
                <p:nvPr/>
              </p:nvCxnSpPr>
              <p:spPr>
                <a:xfrm flipH="1">
                  <a:off x="1254093" y="4859852"/>
                  <a:ext cx="125163" cy="1920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2900000-B901-4F1E-8AEB-C5464F9D3F49}"/>
                    </a:ext>
                  </a:extLst>
                </p:cNvPr>
                <p:cNvCxnSpPr/>
                <p:nvPr/>
              </p:nvCxnSpPr>
              <p:spPr>
                <a:xfrm flipH="1">
                  <a:off x="1889651" y="4844023"/>
                  <a:ext cx="125163" cy="1920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EF7F135-4AE3-4EB7-B083-58AB93795FCF}"/>
                    </a:ext>
                  </a:extLst>
                </p:cNvPr>
                <p:cNvCxnSpPr/>
                <p:nvPr/>
              </p:nvCxnSpPr>
              <p:spPr>
                <a:xfrm flipH="1" flipV="1">
                  <a:off x="1047566" y="5491227"/>
                  <a:ext cx="304224" cy="47639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84BC24C-2A1B-458E-92D0-CA7AF8124875}"/>
                    </a:ext>
                  </a:extLst>
                </p:cNvPr>
                <p:cNvSpPr txBox="1"/>
                <p:nvPr/>
              </p:nvSpPr>
              <p:spPr>
                <a:xfrm>
                  <a:off x="572899" y="4524274"/>
                  <a:ext cx="417102" cy="276999"/>
                </a:xfrm>
                <a:prstGeom prst="rect">
                  <a:avLst/>
                </a:prstGeom>
                <a:noFill/>
              </p:spPr>
              <p:txBody>
                <a:bodyPr wrap="none" rtlCol="0">
                  <a:spAutoFit/>
                </a:bodyPr>
                <a:lstStyle/>
                <a:p>
                  <a:r>
                    <a:rPr lang="en-US" sz="1200" dirty="0"/>
                    <a:t>SB1</a:t>
                  </a:r>
                </a:p>
              </p:txBody>
            </p:sp>
            <p:sp>
              <p:nvSpPr>
                <p:cNvPr id="28" name="TextBox 27">
                  <a:extLst>
                    <a:ext uri="{FF2B5EF4-FFF2-40B4-BE49-F238E27FC236}">
                      <a16:creationId xmlns:a16="http://schemas.microsoft.com/office/drawing/2014/main" id="{E8BDECE8-97D5-4712-93AB-6CDA62BD234F}"/>
                    </a:ext>
                  </a:extLst>
                </p:cNvPr>
                <p:cNvSpPr txBox="1"/>
                <p:nvPr/>
              </p:nvSpPr>
              <p:spPr>
                <a:xfrm>
                  <a:off x="7753859" y="6160472"/>
                  <a:ext cx="417102" cy="276999"/>
                </a:xfrm>
                <a:prstGeom prst="rect">
                  <a:avLst/>
                </a:prstGeom>
                <a:noFill/>
              </p:spPr>
              <p:txBody>
                <a:bodyPr wrap="none" rtlCol="0">
                  <a:spAutoFit/>
                </a:bodyPr>
                <a:lstStyle/>
                <a:p>
                  <a:r>
                    <a:rPr lang="en-US" sz="1200" dirty="0"/>
                    <a:t>SB2</a:t>
                  </a:r>
                </a:p>
              </p:txBody>
            </p:sp>
            <p:cxnSp>
              <p:nvCxnSpPr>
                <p:cNvPr id="29" name="Straight Arrow Connector 28">
                  <a:extLst>
                    <a:ext uri="{FF2B5EF4-FFF2-40B4-BE49-F238E27FC236}">
                      <a16:creationId xmlns:a16="http://schemas.microsoft.com/office/drawing/2014/main" id="{EA5C9D3C-557C-4529-8A90-7978503540D8}"/>
                    </a:ext>
                  </a:extLst>
                </p:cNvPr>
                <p:cNvCxnSpPr>
                  <a:stCxn id="18" idx="0"/>
                </p:cNvCxnSpPr>
                <p:nvPr/>
              </p:nvCxnSpPr>
              <p:spPr>
                <a:xfrm flipH="1" flipV="1">
                  <a:off x="2385213" y="5599515"/>
                  <a:ext cx="124695" cy="36082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B89124CA-1E5A-49AB-8B9C-1B8AB5FA7247}"/>
                    </a:ext>
                  </a:extLst>
                </p:cNvPr>
                <p:cNvCxnSpPr>
                  <a:stCxn id="20" idx="0"/>
                </p:cNvCxnSpPr>
                <p:nvPr/>
              </p:nvCxnSpPr>
              <p:spPr>
                <a:xfrm flipV="1">
                  <a:off x="3991814" y="5627517"/>
                  <a:ext cx="301571" cy="35765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058C6AF-E822-4D5F-8059-C2973500BFFD}"/>
                    </a:ext>
                  </a:extLst>
                </p:cNvPr>
                <p:cNvCxnSpPr>
                  <a:stCxn id="22" idx="0"/>
                </p:cNvCxnSpPr>
                <p:nvPr/>
              </p:nvCxnSpPr>
              <p:spPr>
                <a:xfrm flipV="1">
                  <a:off x="5401783" y="5859174"/>
                  <a:ext cx="271785" cy="19167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8FFB83CE-35EF-4A5E-853E-933FAF8AD802}"/>
                  </a:ext>
                </a:extLst>
              </p:cNvPr>
              <p:cNvSpPr txBox="1"/>
              <p:nvPr/>
            </p:nvSpPr>
            <p:spPr>
              <a:xfrm>
                <a:off x="3683577" y="4725428"/>
                <a:ext cx="1250792" cy="276999"/>
              </a:xfrm>
              <a:prstGeom prst="rect">
                <a:avLst/>
              </a:prstGeom>
              <a:noFill/>
            </p:spPr>
            <p:txBody>
              <a:bodyPr wrap="none" rtlCol="0">
                <a:spAutoFit/>
              </a:bodyPr>
              <a:lstStyle/>
              <a:p>
                <a:r>
                  <a:rPr lang="en-US" sz="1200" dirty="0"/>
                  <a:t>Transport Quads </a:t>
                </a:r>
              </a:p>
            </p:txBody>
          </p:sp>
        </p:grpSp>
      </p:grpSp>
      <p:sp>
        <p:nvSpPr>
          <p:cNvPr id="42" name="Content Placeholder 2">
            <a:extLst>
              <a:ext uri="{FF2B5EF4-FFF2-40B4-BE49-F238E27FC236}">
                <a16:creationId xmlns:a16="http://schemas.microsoft.com/office/drawing/2014/main" id="{74BA6794-03C8-47F0-A6C2-1D37993081BA}"/>
              </a:ext>
            </a:extLst>
          </p:cNvPr>
          <p:cNvSpPr txBox="1">
            <a:spLocks/>
          </p:cNvSpPr>
          <p:nvPr/>
        </p:nvSpPr>
        <p:spPr>
          <a:xfrm>
            <a:off x="415322" y="2451188"/>
            <a:ext cx="3884958" cy="34987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baseline="0">
                <a:solidFill>
                  <a:schemeClr val="tx1"/>
                </a:solidFill>
                <a:latin typeface="Arial"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PingFangSC-Regular" charset="-122"/>
              <a:buChar char="－"/>
              <a:defRPr sz="2000" kern="1200" baseline="0">
                <a:solidFill>
                  <a:schemeClr val="tx1"/>
                </a:solidFill>
                <a:latin typeface="Arial"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charset="0"/>
              <a:buChar char="•"/>
              <a:defRPr sz="1800" kern="1200" baseline="0">
                <a:solidFill>
                  <a:schemeClr val="tx1"/>
                </a:solidFill>
                <a:latin typeface="Arial" charset="0"/>
                <a:ea typeface="+mn-ea"/>
                <a:cs typeface="Arial" panose="020B0604020202020204" pitchFamily="34" charset="0"/>
              </a:defRPr>
            </a:lvl3pPr>
            <a:lvl4pPr marL="1657350" indent="-285750" algn="l" defTabSz="914400" rtl="0" eaLnBrk="1" latinLnBrk="0" hangingPunct="1">
              <a:lnSpc>
                <a:spcPct val="90000"/>
              </a:lnSpc>
              <a:spcBef>
                <a:spcPts val="500"/>
              </a:spcBef>
              <a:buFont typeface="PingFangSC-Regular" charset="-122"/>
              <a:buChar char="－"/>
              <a:defRPr sz="1600" kern="1200" baseline="0">
                <a:solidFill>
                  <a:schemeClr val="tx1"/>
                </a:solidFill>
                <a:latin typeface="Arial"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charset="0"/>
              <a:buChar char="•"/>
              <a:defRPr sz="1400" kern="1200" baseline="0">
                <a:solidFill>
                  <a:schemeClr val="tx1"/>
                </a:solidFill>
                <a:latin typeface="Arial"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Large bore solenoid in ion beam line (AASOLEDS)</a:t>
            </a:r>
          </a:p>
          <a:p>
            <a:r>
              <a:rPr lang="en-US" sz="2000" dirty="0"/>
              <a:t>Four separate skew quads in ion line – (QFFDS01S, 02S, 22S, 03S)</a:t>
            </a:r>
          </a:p>
          <a:p>
            <a:r>
              <a:rPr lang="en-US" sz="2000" dirty="0"/>
              <a:t>Looking at shielding design and magnet support structure near the QFFB2 magnet</a:t>
            </a:r>
          </a:p>
        </p:txBody>
      </p:sp>
      <p:sp>
        <p:nvSpPr>
          <p:cNvPr id="43" name="TextBox 42">
            <a:extLst>
              <a:ext uri="{FF2B5EF4-FFF2-40B4-BE49-F238E27FC236}">
                <a16:creationId xmlns:a16="http://schemas.microsoft.com/office/drawing/2014/main" id="{0AC7E6AD-B190-4AC7-967F-E1F1C09FE099}"/>
              </a:ext>
            </a:extLst>
          </p:cNvPr>
          <p:cNvSpPr txBox="1"/>
          <p:nvPr/>
        </p:nvSpPr>
        <p:spPr>
          <a:xfrm>
            <a:off x="7171885" y="105044"/>
            <a:ext cx="4880570" cy="830997"/>
          </a:xfrm>
          <a:prstGeom prst="rect">
            <a:avLst/>
          </a:prstGeom>
          <a:noFill/>
          <a:ln w="38100">
            <a:solidFill>
              <a:srgbClr val="FF0000"/>
            </a:solidFill>
          </a:ln>
        </p:spPr>
        <p:txBody>
          <a:bodyPr wrap="square" rtlCol="0">
            <a:spAutoFit/>
          </a:bodyPr>
          <a:lstStyle/>
          <a:p>
            <a:r>
              <a:rPr lang="en-US" sz="2400" b="1" dirty="0"/>
              <a:t>Note that the cryostat is significantly larger than the magnets</a:t>
            </a:r>
          </a:p>
        </p:txBody>
      </p:sp>
    </p:spTree>
    <p:extLst>
      <p:ext uri="{BB962C8B-B14F-4D97-AF65-F5344CB8AC3E}">
        <p14:creationId xmlns:p14="http://schemas.microsoft.com/office/powerpoint/2010/main" val="2002680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AEF86-E65E-4DF9-A86A-97D1BADCB908}"/>
              </a:ext>
            </a:extLst>
          </p:cNvPr>
          <p:cNvSpPr>
            <a:spLocks noGrp="1"/>
          </p:cNvSpPr>
          <p:nvPr>
            <p:ph type="title"/>
          </p:nvPr>
        </p:nvSpPr>
        <p:spPr/>
        <p:txBody>
          <a:bodyPr/>
          <a:lstStyle/>
          <a:p>
            <a:r>
              <a:rPr lang="en-US" dirty="0"/>
              <a:t>IR Parameter Validation </a:t>
            </a:r>
          </a:p>
        </p:txBody>
      </p:sp>
      <p:sp>
        <p:nvSpPr>
          <p:cNvPr id="4" name="Date Placeholder 3">
            <a:extLst>
              <a:ext uri="{FF2B5EF4-FFF2-40B4-BE49-F238E27FC236}">
                <a16:creationId xmlns:a16="http://schemas.microsoft.com/office/drawing/2014/main" id="{1A33CF9F-2A2F-4B68-8924-890682974CDE}"/>
              </a:ext>
            </a:extLst>
          </p:cNvPr>
          <p:cNvSpPr>
            <a:spLocks noGrp="1"/>
          </p:cNvSpPr>
          <p:nvPr>
            <p:ph type="dt" sz="half" idx="10"/>
          </p:nvPr>
        </p:nvSpPr>
        <p:spPr/>
        <p:txBody>
          <a:bodyPr/>
          <a:lstStyle/>
          <a:p>
            <a:r>
              <a:rPr lang="en-US"/>
              <a:t>10/31/18</a:t>
            </a:r>
            <a:endParaRPr lang="en-US" dirty="0"/>
          </a:p>
        </p:txBody>
      </p:sp>
      <p:sp>
        <p:nvSpPr>
          <p:cNvPr id="5" name="Footer Placeholder 4">
            <a:extLst>
              <a:ext uri="{FF2B5EF4-FFF2-40B4-BE49-F238E27FC236}">
                <a16:creationId xmlns:a16="http://schemas.microsoft.com/office/drawing/2014/main" id="{56E8E579-4936-4214-8875-82F0A0650315}"/>
              </a:ext>
            </a:extLst>
          </p:cNvPr>
          <p:cNvSpPr>
            <a:spLocks noGrp="1"/>
          </p:cNvSpPr>
          <p:nvPr>
            <p:ph type="ftr" sz="quarter" idx="11"/>
          </p:nvPr>
        </p:nvSpPr>
        <p:spPr/>
        <p:txBody>
          <a:bodyPr/>
          <a:lstStyle/>
          <a:p>
            <a:r>
              <a:rPr lang="en-US"/>
              <a:t>IR/MDI Summary for EIC</a:t>
            </a:r>
            <a:endParaRPr lang="en-US" dirty="0"/>
          </a:p>
        </p:txBody>
      </p:sp>
      <p:sp>
        <p:nvSpPr>
          <p:cNvPr id="6" name="Slide Number Placeholder 5">
            <a:extLst>
              <a:ext uri="{FF2B5EF4-FFF2-40B4-BE49-F238E27FC236}">
                <a16:creationId xmlns:a16="http://schemas.microsoft.com/office/drawing/2014/main" id="{9C2B992A-1266-4629-B2FC-145BC6C5BF3E}"/>
              </a:ext>
            </a:extLst>
          </p:cNvPr>
          <p:cNvSpPr>
            <a:spLocks noGrp="1"/>
          </p:cNvSpPr>
          <p:nvPr>
            <p:ph type="sldNum" sz="quarter" idx="12"/>
          </p:nvPr>
        </p:nvSpPr>
        <p:spPr/>
        <p:txBody>
          <a:bodyPr/>
          <a:lstStyle/>
          <a:p>
            <a:fld id="{C2D2130F-F878-4CD5-B02F-9208CEE6E364}" type="slidenum">
              <a:rPr lang="en-US" smtClean="0"/>
              <a:t>21</a:t>
            </a:fld>
            <a:endParaRPr lang="en-US"/>
          </a:p>
        </p:txBody>
      </p:sp>
      <p:sp>
        <p:nvSpPr>
          <p:cNvPr id="7" name="Content Placeholder 2">
            <a:extLst>
              <a:ext uri="{FF2B5EF4-FFF2-40B4-BE49-F238E27FC236}">
                <a16:creationId xmlns:a16="http://schemas.microsoft.com/office/drawing/2014/main" id="{8399D7A6-56F3-4856-8464-39180B7E3736}"/>
              </a:ext>
            </a:extLst>
          </p:cNvPr>
          <p:cNvSpPr>
            <a:spLocks noGrp="1"/>
          </p:cNvSpPr>
          <p:nvPr>
            <p:ph idx="1"/>
          </p:nvPr>
        </p:nvSpPr>
        <p:spPr>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baseline="0">
                <a:solidFill>
                  <a:schemeClr val="tx1"/>
                </a:solidFill>
                <a:latin typeface="Arial"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PingFangSC-Regular" charset="-122"/>
              <a:buChar char="－"/>
              <a:defRPr sz="2000" kern="1200" baseline="0">
                <a:solidFill>
                  <a:schemeClr val="tx1"/>
                </a:solidFill>
                <a:latin typeface="Arial"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charset="0"/>
              <a:buChar char="•"/>
              <a:defRPr sz="1800" kern="1200" baseline="0">
                <a:solidFill>
                  <a:schemeClr val="tx1"/>
                </a:solidFill>
                <a:latin typeface="Arial" charset="0"/>
                <a:ea typeface="+mn-ea"/>
                <a:cs typeface="Arial" panose="020B0604020202020204" pitchFamily="34" charset="0"/>
              </a:defRPr>
            </a:lvl3pPr>
            <a:lvl4pPr marL="1657350" indent="-285750" algn="l" defTabSz="914400" rtl="0" eaLnBrk="1" latinLnBrk="0" hangingPunct="1">
              <a:lnSpc>
                <a:spcPct val="90000"/>
              </a:lnSpc>
              <a:spcBef>
                <a:spcPts val="500"/>
              </a:spcBef>
              <a:buFont typeface="PingFangSC-Regular" charset="-122"/>
              <a:buChar char="－"/>
              <a:defRPr sz="1600" kern="1200" baseline="0">
                <a:solidFill>
                  <a:schemeClr val="tx1"/>
                </a:solidFill>
                <a:latin typeface="Arial"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charset="0"/>
              <a:buChar char="•"/>
              <a:defRPr sz="1400" kern="1200" baseline="0">
                <a:solidFill>
                  <a:schemeClr val="tx1"/>
                </a:solidFill>
                <a:latin typeface="Arial"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Overview of Interaction Region Requirements</a:t>
            </a:r>
          </a:p>
          <a:p>
            <a:r>
              <a:rPr lang="en-US" sz="2400" dirty="0"/>
              <a:t>Interaction Region Layout Overview</a:t>
            </a:r>
          </a:p>
          <a:p>
            <a:r>
              <a:rPr lang="en-US" sz="2400" dirty="0"/>
              <a:t>FFQ Parameters – Detector Acceptance</a:t>
            </a:r>
          </a:p>
          <a:p>
            <a:r>
              <a:rPr lang="en-US" sz="2400" dirty="0"/>
              <a:t>Dynamic Aperture</a:t>
            </a:r>
          </a:p>
          <a:p>
            <a:r>
              <a:rPr lang="en-US" sz="2400" dirty="0"/>
              <a:t>Multipole Analysis</a:t>
            </a:r>
          </a:p>
          <a:p>
            <a:r>
              <a:rPr lang="en-US" sz="2400" dirty="0"/>
              <a:t>Corrector Schemes</a:t>
            </a:r>
          </a:p>
          <a:p>
            <a:r>
              <a:rPr lang="en-US" sz="2400" dirty="0"/>
              <a:t>Extrapolation of Existing Magnet Data – Beam Dynamics Aspects</a:t>
            </a:r>
          </a:p>
          <a:p>
            <a:r>
              <a:rPr lang="en-US" sz="2400" dirty="0"/>
              <a:t>Extrapolation of Existing Magnet Data – Engineering Aspects</a:t>
            </a:r>
          </a:p>
          <a:p>
            <a:r>
              <a:rPr lang="en-US" sz="2400" dirty="0"/>
              <a:t>Heat and Radiation Loads on IR Magnets</a:t>
            </a:r>
          </a:p>
          <a:p>
            <a:r>
              <a:rPr lang="en-US" sz="2400" dirty="0"/>
              <a:t>Timetable of Activities</a:t>
            </a:r>
          </a:p>
          <a:p>
            <a:r>
              <a:rPr lang="en-US" sz="2400" dirty="0"/>
              <a:t>Summary</a:t>
            </a:r>
          </a:p>
          <a:p>
            <a:endParaRPr lang="en-US" dirty="0"/>
          </a:p>
        </p:txBody>
      </p:sp>
    </p:spTree>
    <p:extLst>
      <p:ext uri="{BB962C8B-B14F-4D97-AF65-F5344CB8AC3E}">
        <p14:creationId xmlns:p14="http://schemas.microsoft.com/office/powerpoint/2010/main" val="2166221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36861-DA41-48D9-A1B9-8D3CCDC80AB3}"/>
              </a:ext>
            </a:extLst>
          </p:cNvPr>
          <p:cNvSpPr>
            <a:spLocks noGrp="1"/>
          </p:cNvSpPr>
          <p:nvPr>
            <p:ph type="title"/>
          </p:nvPr>
        </p:nvSpPr>
        <p:spPr/>
        <p:txBody>
          <a:bodyPr/>
          <a:lstStyle/>
          <a:p>
            <a:r>
              <a:rPr lang="en-US" dirty="0"/>
              <a:t>Validation of JLEIC IR</a:t>
            </a:r>
          </a:p>
        </p:txBody>
      </p:sp>
      <p:sp>
        <p:nvSpPr>
          <p:cNvPr id="4" name="Date Placeholder 3">
            <a:extLst>
              <a:ext uri="{FF2B5EF4-FFF2-40B4-BE49-F238E27FC236}">
                <a16:creationId xmlns:a16="http://schemas.microsoft.com/office/drawing/2014/main" id="{E9CBBEBA-7ED7-4289-A11A-5493D8D4F038}"/>
              </a:ext>
            </a:extLst>
          </p:cNvPr>
          <p:cNvSpPr>
            <a:spLocks noGrp="1"/>
          </p:cNvSpPr>
          <p:nvPr>
            <p:ph type="dt" sz="half" idx="10"/>
          </p:nvPr>
        </p:nvSpPr>
        <p:spPr/>
        <p:txBody>
          <a:bodyPr/>
          <a:lstStyle/>
          <a:p>
            <a:r>
              <a:rPr lang="en-US"/>
              <a:t>10/31/18</a:t>
            </a:r>
            <a:endParaRPr lang="en-US" dirty="0"/>
          </a:p>
        </p:txBody>
      </p:sp>
      <p:sp>
        <p:nvSpPr>
          <p:cNvPr id="5" name="Footer Placeholder 4">
            <a:extLst>
              <a:ext uri="{FF2B5EF4-FFF2-40B4-BE49-F238E27FC236}">
                <a16:creationId xmlns:a16="http://schemas.microsoft.com/office/drawing/2014/main" id="{404AFB25-DBD9-4BA9-B261-44057237DCD1}"/>
              </a:ext>
            </a:extLst>
          </p:cNvPr>
          <p:cNvSpPr>
            <a:spLocks noGrp="1"/>
          </p:cNvSpPr>
          <p:nvPr>
            <p:ph type="ftr" sz="quarter" idx="11"/>
          </p:nvPr>
        </p:nvSpPr>
        <p:spPr/>
        <p:txBody>
          <a:bodyPr/>
          <a:lstStyle/>
          <a:p>
            <a:r>
              <a:rPr lang="en-US"/>
              <a:t>IR/MDI Summary for EIC</a:t>
            </a:r>
            <a:endParaRPr lang="en-US" dirty="0"/>
          </a:p>
        </p:txBody>
      </p:sp>
      <p:sp>
        <p:nvSpPr>
          <p:cNvPr id="6" name="Slide Number Placeholder 5">
            <a:extLst>
              <a:ext uri="{FF2B5EF4-FFF2-40B4-BE49-F238E27FC236}">
                <a16:creationId xmlns:a16="http://schemas.microsoft.com/office/drawing/2014/main" id="{42C3E068-AEFC-4E4F-98C4-6C65A9BF2E36}"/>
              </a:ext>
            </a:extLst>
          </p:cNvPr>
          <p:cNvSpPr>
            <a:spLocks noGrp="1"/>
          </p:cNvSpPr>
          <p:nvPr>
            <p:ph type="sldNum" sz="quarter" idx="12"/>
          </p:nvPr>
        </p:nvSpPr>
        <p:spPr/>
        <p:txBody>
          <a:bodyPr/>
          <a:lstStyle/>
          <a:p>
            <a:fld id="{C2D2130F-F878-4CD5-B02F-9208CEE6E364}" type="slidenum">
              <a:rPr lang="en-US" smtClean="0"/>
              <a:t>22</a:t>
            </a:fld>
            <a:endParaRPr lang="en-US"/>
          </a:p>
        </p:txBody>
      </p:sp>
      <p:pic>
        <p:nvPicPr>
          <p:cNvPr id="7" name="table">
            <a:extLst>
              <a:ext uri="{FF2B5EF4-FFF2-40B4-BE49-F238E27FC236}">
                <a16:creationId xmlns:a16="http://schemas.microsoft.com/office/drawing/2014/main" id="{CB88D9C2-866D-4986-9086-FF6BF179DAA6}"/>
              </a:ext>
            </a:extLst>
          </p:cNvPr>
          <p:cNvPicPr>
            <a:picLocks noChangeAspect="1"/>
          </p:cNvPicPr>
          <p:nvPr/>
        </p:nvPicPr>
        <p:blipFill>
          <a:blip r:embed="rId2"/>
          <a:stretch>
            <a:fillRect/>
          </a:stretch>
        </p:blipFill>
        <p:spPr>
          <a:xfrm>
            <a:off x="2743200" y="1209864"/>
            <a:ext cx="9075233" cy="5116469"/>
          </a:xfrm>
          <a:prstGeom prst="rect">
            <a:avLst/>
          </a:prstGeom>
        </p:spPr>
      </p:pic>
      <p:sp>
        <p:nvSpPr>
          <p:cNvPr id="8" name="TextBox 7">
            <a:extLst>
              <a:ext uri="{FF2B5EF4-FFF2-40B4-BE49-F238E27FC236}">
                <a16:creationId xmlns:a16="http://schemas.microsoft.com/office/drawing/2014/main" id="{85DD7B32-E239-4E2C-A91B-C43790EBCC0A}"/>
              </a:ext>
            </a:extLst>
          </p:cNvPr>
          <p:cNvSpPr txBox="1"/>
          <p:nvPr/>
        </p:nvSpPr>
        <p:spPr>
          <a:xfrm>
            <a:off x="457200" y="1417638"/>
            <a:ext cx="2049967" cy="3046988"/>
          </a:xfrm>
          <a:prstGeom prst="rect">
            <a:avLst/>
          </a:prstGeom>
          <a:noFill/>
        </p:spPr>
        <p:txBody>
          <a:bodyPr wrap="square" rtlCol="0">
            <a:spAutoFit/>
          </a:bodyPr>
          <a:lstStyle/>
          <a:p>
            <a:r>
              <a:rPr lang="en-US" sz="2400" b="1" dirty="0"/>
              <a:t>Tim showed a road map for the FOA funding and how we plan to meet the goals specified in the FOA.</a:t>
            </a:r>
          </a:p>
        </p:txBody>
      </p:sp>
    </p:spTree>
    <p:extLst>
      <p:ext uri="{BB962C8B-B14F-4D97-AF65-F5344CB8AC3E}">
        <p14:creationId xmlns:p14="http://schemas.microsoft.com/office/powerpoint/2010/main" val="3335613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830D3-23D4-4942-A9B0-88FCFC330E0E}"/>
              </a:ext>
            </a:extLst>
          </p:cNvPr>
          <p:cNvSpPr>
            <a:spLocks noGrp="1"/>
          </p:cNvSpPr>
          <p:nvPr>
            <p:ph type="title"/>
          </p:nvPr>
        </p:nvSpPr>
        <p:spPr/>
        <p:txBody>
          <a:bodyPr/>
          <a:lstStyle/>
          <a:p>
            <a:r>
              <a:rPr lang="en-US" dirty="0"/>
              <a:t>HL-LHC Magnets</a:t>
            </a:r>
          </a:p>
        </p:txBody>
      </p:sp>
      <p:sp>
        <p:nvSpPr>
          <p:cNvPr id="3" name="Content Placeholder 2">
            <a:extLst>
              <a:ext uri="{FF2B5EF4-FFF2-40B4-BE49-F238E27FC236}">
                <a16:creationId xmlns:a16="http://schemas.microsoft.com/office/drawing/2014/main" id="{C3E079EC-B8FC-45BB-BE3B-8C35E576FADE}"/>
              </a:ext>
            </a:extLst>
          </p:cNvPr>
          <p:cNvSpPr>
            <a:spLocks noGrp="1"/>
          </p:cNvSpPr>
          <p:nvPr>
            <p:ph idx="1"/>
          </p:nvPr>
        </p:nvSpPr>
        <p:spPr/>
        <p:txBody>
          <a:bodyPr/>
          <a:lstStyle/>
          <a:p>
            <a:r>
              <a:rPr lang="en-US" dirty="0"/>
              <a:t>G. </a:t>
            </a:r>
            <a:r>
              <a:rPr lang="en-US" dirty="0" err="1"/>
              <a:t>Sabbi</a:t>
            </a:r>
            <a:r>
              <a:rPr lang="en-US" dirty="0"/>
              <a:t> (LBNL) presented the design and construction of the high-luminosity magnets for the final focus of the LHC</a:t>
            </a:r>
          </a:p>
          <a:p>
            <a:pPr lvl="1"/>
            <a:r>
              <a:rPr lang="en-US" dirty="0"/>
              <a:t>These are Nb</a:t>
            </a:r>
            <a:r>
              <a:rPr lang="en-US" baseline="-25000" dirty="0"/>
              <a:t>3</a:t>
            </a:r>
            <a:r>
              <a:rPr lang="en-US" dirty="0"/>
              <a:t>Sn magnets</a:t>
            </a:r>
          </a:p>
        </p:txBody>
      </p:sp>
      <p:sp>
        <p:nvSpPr>
          <p:cNvPr id="4" name="Date Placeholder 3">
            <a:extLst>
              <a:ext uri="{FF2B5EF4-FFF2-40B4-BE49-F238E27FC236}">
                <a16:creationId xmlns:a16="http://schemas.microsoft.com/office/drawing/2014/main" id="{E44F6071-4D8C-437F-978E-01BAA6227C0F}"/>
              </a:ext>
            </a:extLst>
          </p:cNvPr>
          <p:cNvSpPr>
            <a:spLocks noGrp="1"/>
          </p:cNvSpPr>
          <p:nvPr>
            <p:ph type="dt" sz="half" idx="10"/>
          </p:nvPr>
        </p:nvSpPr>
        <p:spPr/>
        <p:txBody>
          <a:bodyPr/>
          <a:lstStyle/>
          <a:p>
            <a:r>
              <a:rPr lang="en-US"/>
              <a:t>10/31/18</a:t>
            </a:r>
            <a:endParaRPr lang="en-US" dirty="0"/>
          </a:p>
        </p:txBody>
      </p:sp>
      <p:sp>
        <p:nvSpPr>
          <p:cNvPr id="5" name="Footer Placeholder 4">
            <a:extLst>
              <a:ext uri="{FF2B5EF4-FFF2-40B4-BE49-F238E27FC236}">
                <a16:creationId xmlns:a16="http://schemas.microsoft.com/office/drawing/2014/main" id="{0B0B0F61-E9C3-4A81-84C2-6A85D259D510}"/>
              </a:ext>
            </a:extLst>
          </p:cNvPr>
          <p:cNvSpPr>
            <a:spLocks noGrp="1"/>
          </p:cNvSpPr>
          <p:nvPr>
            <p:ph type="ftr" sz="quarter" idx="11"/>
          </p:nvPr>
        </p:nvSpPr>
        <p:spPr/>
        <p:txBody>
          <a:bodyPr/>
          <a:lstStyle/>
          <a:p>
            <a:r>
              <a:rPr lang="en-US"/>
              <a:t>IR/MDI Summary for EIC</a:t>
            </a:r>
            <a:endParaRPr lang="en-US" dirty="0"/>
          </a:p>
        </p:txBody>
      </p:sp>
      <p:sp>
        <p:nvSpPr>
          <p:cNvPr id="6" name="Slide Number Placeholder 5">
            <a:extLst>
              <a:ext uri="{FF2B5EF4-FFF2-40B4-BE49-F238E27FC236}">
                <a16:creationId xmlns:a16="http://schemas.microsoft.com/office/drawing/2014/main" id="{493167AA-FB5C-4D69-841E-554F236AE9C4}"/>
              </a:ext>
            </a:extLst>
          </p:cNvPr>
          <p:cNvSpPr>
            <a:spLocks noGrp="1"/>
          </p:cNvSpPr>
          <p:nvPr>
            <p:ph type="sldNum" sz="quarter" idx="12"/>
          </p:nvPr>
        </p:nvSpPr>
        <p:spPr/>
        <p:txBody>
          <a:bodyPr/>
          <a:lstStyle/>
          <a:p>
            <a:fld id="{C2D2130F-F878-4CD5-B02F-9208CEE6E364}" type="slidenum">
              <a:rPr lang="en-US" smtClean="0"/>
              <a:t>23</a:t>
            </a:fld>
            <a:endParaRPr lang="en-US"/>
          </a:p>
        </p:txBody>
      </p:sp>
      <p:pic>
        <p:nvPicPr>
          <p:cNvPr id="7" name="Picture 5">
            <a:extLst>
              <a:ext uri="{FF2B5EF4-FFF2-40B4-BE49-F238E27FC236}">
                <a16:creationId xmlns:a16="http://schemas.microsoft.com/office/drawing/2014/main" id="{AC39E3AD-D555-4A50-8348-48E9E814C7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9686" y="4248260"/>
            <a:ext cx="7488392" cy="1992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A6F3C3AE-43F5-45C8-BD44-BCC93F1D68BF}"/>
              </a:ext>
            </a:extLst>
          </p:cNvPr>
          <p:cNvSpPr txBox="1"/>
          <p:nvPr/>
        </p:nvSpPr>
        <p:spPr>
          <a:xfrm>
            <a:off x="152400" y="3257983"/>
            <a:ext cx="4800600" cy="2103140"/>
          </a:xfrm>
          <a:prstGeom prst="rect">
            <a:avLst/>
          </a:prstGeom>
          <a:noFill/>
        </p:spPr>
        <p:txBody>
          <a:bodyPr wrap="square" rtlCol="0">
            <a:spAutoFit/>
          </a:bodyPr>
          <a:lstStyle/>
          <a:p>
            <a:r>
              <a:rPr lang="en-US" altLang="en-US" b="1" u="sng" dirty="0">
                <a:solidFill>
                  <a:schemeClr val="accent1">
                    <a:lumMod val="75000"/>
                  </a:schemeClr>
                </a:solidFill>
              </a:rPr>
              <a:t>Large Aperture IR Quadrupoles</a:t>
            </a:r>
            <a:r>
              <a:rPr lang="en-US" altLang="en-US" b="1" dirty="0">
                <a:solidFill>
                  <a:schemeClr val="accent1">
                    <a:lumMod val="75000"/>
                  </a:schemeClr>
                </a:solidFill>
              </a:rPr>
              <a:t>:</a:t>
            </a:r>
          </a:p>
          <a:p>
            <a:endParaRPr lang="en-US" altLang="en-US" sz="1600" dirty="0"/>
          </a:p>
          <a:p>
            <a:pPr>
              <a:spcAft>
                <a:spcPts val="200"/>
              </a:spcAft>
              <a:buFont typeface="Wingdings" pitchFamily="2" charset="2"/>
              <a:buChar char="Ø"/>
            </a:pPr>
            <a:r>
              <a:rPr lang="en-US" altLang="en-US" i="1" dirty="0"/>
              <a:t> From </a:t>
            </a:r>
            <a:r>
              <a:rPr lang="en-US" altLang="en-US" b="1" i="1" dirty="0">
                <a:solidFill>
                  <a:srgbClr val="00B050"/>
                </a:solidFill>
              </a:rPr>
              <a:t>70 mm </a:t>
            </a:r>
            <a:r>
              <a:rPr lang="en-US" altLang="en-US" i="1" dirty="0"/>
              <a:t>MQXA/B to </a:t>
            </a:r>
            <a:r>
              <a:rPr lang="en-US" altLang="en-US" b="1" i="1" dirty="0">
                <a:solidFill>
                  <a:srgbClr val="00B050"/>
                </a:solidFill>
              </a:rPr>
              <a:t>150 mm </a:t>
            </a:r>
            <a:r>
              <a:rPr lang="en-US" altLang="en-US" i="1" dirty="0"/>
              <a:t>MQXF</a:t>
            </a:r>
          </a:p>
          <a:p>
            <a:pPr>
              <a:spcAft>
                <a:spcPts val="200"/>
              </a:spcAft>
              <a:buFont typeface="Wingdings" pitchFamily="2" charset="2"/>
              <a:buChar char="Ø"/>
            </a:pPr>
            <a:r>
              <a:rPr lang="en-US" altLang="en-US" i="1" dirty="0"/>
              <a:t> From </a:t>
            </a:r>
            <a:r>
              <a:rPr lang="en-US" altLang="en-US" b="1" i="1" dirty="0" err="1">
                <a:solidFill>
                  <a:srgbClr val="00B050"/>
                </a:solidFill>
              </a:rPr>
              <a:t>NbTi</a:t>
            </a:r>
            <a:r>
              <a:rPr lang="en-US" altLang="en-US" b="1" i="1" dirty="0">
                <a:solidFill>
                  <a:srgbClr val="00B050"/>
                </a:solidFill>
              </a:rPr>
              <a:t> to Nb</a:t>
            </a:r>
            <a:r>
              <a:rPr lang="en-US" altLang="en-US" b="1" i="1" baseline="-25000" dirty="0">
                <a:solidFill>
                  <a:srgbClr val="00B050"/>
                </a:solidFill>
              </a:rPr>
              <a:t>3</a:t>
            </a:r>
            <a:r>
              <a:rPr lang="en-US" altLang="en-US" b="1" i="1" dirty="0">
                <a:solidFill>
                  <a:srgbClr val="00B050"/>
                </a:solidFill>
              </a:rPr>
              <a:t>Sn </a:t>
            </a:r>
            <a:r>
              <a:rPr lang="en-US" altLang="en-US" i="1" dirty="0"/>
              <a:t>for higher field/gradient</a:t>
            </a:r>
          </a:p>
          <a:p>
            <a:pPr>
              <a:spcAft>
                <a:spcPts val="200"/>
              </a:spcAft>
              <a:buFont typeface="Wingdings" pitchFamily="2" charset="2"/>
              <a:buChar char="Ø"/>
            </a:pPr>
            <a:r>
              <a:rPr lang="en-US" altLang="en-US" i="1" dirty="0"/>
              <a:t> Minimum </a:t>
            </a:r>
            <a:r>
              <a:rPr lang="en-US" altLang="en-US" i="1" dirty="0">
                <a:latin typeface="Symbol" panose="05050102010706020507" pitchFamily="18" charset="2"/>
              </a:rPr>
              <a:t>b</a:t>
            </a:r>
            <a:r>
              <a:rPr lang="en-US" altLang="en-US" i="1" dirty="0"/>
              <a:t>* from 0.55 m to 0.15 m </a:t>
            </a:r>
          </a:p>
          <a:p>
            <a:pPr>
              <a:spcAft>
                <a:spcPts val="200"/>
              </a:spcAft>
              <a:buFont typeface="Wingdings" pitchFamily="2" charset="2"/>
              <a:buChar char="Ø"/>
            </a:pPr>
            <a:r>
              <a:rPr lang="en-US" altLang="en-US" i="1" dirty="0"/>
              <a:t> Compatible with 10x integrated luminosity</a:t>
            </a:r>
          </a:p>
          <a:p>
            <a:endParaRPr lang="en-US" dirty="0"/>
          </a:p>
        </p:txBody>
      </p:sp>
    </p:spTree>
    <p:extLst>
      <p:ext uri="{BB962C8B-B14F-4D97-AF65-F5344CB8AC3E}">
        <p14:creationId xmlns:p14="http://schemas.microsoft.com/office/powerpoint/2010/main" val="861005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42A902A-C107-46CC-91F9-725DFCC08BE4}"/>
              </a:ext>
            </a:extLst>
          </p:cNvPr>
          <p:cNvSpPr>
            <a:spLocks noGrp="1"/>
          </p:cNvSpPr>
          <p:nvPr>
            <p:ph type="dt" sz="half" idx="10"/>
          </p:nvPr>
        </p:nvSpPr>
        <p:spPr/>
        <p:txBody>
          <a:bodyPr/>
          <a:lstStyle/>
          <a:p>
            <a:r>
              <a:rPr lang="en-US"/>
              <a:t>10/31/18</a:t>
            </a:r>
            <a:endParaRPr lang="en-US" dirty="0"/>
          </a:p>
        </p:txBody>
      </p:sp>
      <p:sp>
        <p:nvSpPr>
          <p:cNvPr id="5" name="Footer Placeholder 4">
            <a:extLst>
              <a:ext uri="{FF2B5EF4-FFF2-40B4-BE49-F238E27FC236}">
                <a16:creationId xmlns:a16="http://schemas.microsoft.com/office/drawing/2014/main" id="{9D198ABD-31EA-4BC9-84D3-669BC7E8A912}"/>
              </a:ext>
            </a:extLst>
          </p:cNvPr>
          <p:cNvSpPr>
            <a:spLocks noGrp="1"/>
          </p:cNvSpPr>
          <p:nvPr>
            <p:ph type="ftr" sz="quarter" idx="11"/>
          </p:nvPr>
        </p:nvSpPr>
        <p:spPr/>
        <p:txBody>
          <a:bodyPr/>
          <a:lstStyle/>
          <a:p>
            <a:r>
              <a:rPr lang="en-US"/>
              <a:t>IR/MDI Summary for EIC</a:t>
            </a:r>
            <a:endParaRPr lang="en-US" dirty="0"/>
          </a:p>
        </p:txBody>
      </p:sp>
      <p:sp>
        <p:nvSpPr>
          <p:cNvPr id="6" name="Slide Number Placeholder 5">
            <a:extLst>
              <a:ext uri="{FF2B5EF4-FFF2-40B4-BE49-F238E27FC236}">
                <a16:creationId xmlns:a16="http://schemas.microsoft.com/office/drawing/2014/main" id="{C3EAED87-7CE4-4B2D-BBAB-1AC525562142}"/>
              </a:ext>
            </a:extLst>
          </p:cNvPr>
          <p:cNvSpPr>
            <a:spLocks noGrp="1"/>
          </p:cNvSpPr>
          <p:nvPr>
            <p:ph type="sldNum" sz="quarter" idx="12"/>
          </p:nvPr>
        </p:nvSpPr>
        <p:spPr/>
        <p:txBody>
          <a:bodyPr/>
          <a:lstStyle/>
          <a:p>
            <a:fld id="{C2D2130F-F878-4CD5-B02F-9208CEE6E364}" type="slidenum">
              <a:rPr lang="en-US" smtClean="0"/>
              <a:t>24</a:t>
            </a:fld>
            <a:endParaRPr lang="en-US"/>
          </a:p>
        </p:txBody>
      </p:sp>
      <p:sp>
        <p:nvSpPr>
          <p:cNvPr id="7" name="Title 1">
            <a:extLst>
              <a:ext uri="{FF2B5EF4-FFF2-40B4-BE49-F238E27FC236}">
                <a16:creationId xmlns:a16="http://schemas.microsoft.com/office/drawing/2014/main" id="{828292B0-985C-4DCA-94D8-B75BD2052E7A}"/>
              </a:ext>
            </a:extLst>
          </p:cNvPr>
          <p:cNvSpPr txBox="1">
            <a:spLocks/>
          </p:cNvSpPr>
          <p:nvPr/>
        </p:nvSpPr>
        <p:spPr>
          <a:xfrm>
            <a:off x="756456" y="44624"/>
            <a:ext cx="7920000" cy="720000"/>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b="1" kern="1200">
                <a:solidFill>
                  <a:srgbClr val="00B050"/>
                </a:solidFill>
                <a:latin typeface="+mj-lt"/>
                <a:ea typeface="+mj-ea"/>
                <a:cs typeface="+mj-cs"/>
              </a:defRPr>
            </a:lvl1pPr>
          </a:lstStyle>
          <a:p>
            <a:r>
              <a:rPr lang="en-US"/>
              <a:t>Nb</a:t>
            </a:r>
            <a:r>
              <a:rPr lang="en-US" baseline="-25000"/>
              <a:t>3</a:t>
            </a:r>
            <a:r>
              <a:rPr lang="en-US"/>
              <a:t>Sn technology: Potential and Challenges</a:t>
            </a:r>
            <a:endParaRPr lang="en-US" dirty="0"/>
          </a:p>
        </p:txBody>
      </p:sp>
      <p:sp>
        <p:nvSpPr>
          <p:cNvPr id="8" name="Rectangle 2">
            <a:extLst>
              <a:ext uri="{FF2B5EF4-FFF2-40B4-BE49-F238E27FC236}">
                <a16:creationId xmlns:a16="http://schemas.microsoft.com/office/drawing/2014/main" id="{E7EEF97A-E5C0-431F-B759-9AF14CD7627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Content Placeholder 2">
            <a:extLst>
              <a:ext uri="{FF2B5EF4-FFF2-40B4-BE49-F238E27FC236}">
                <a16:creationId xmlns:a16="http://schemas.microsoft.com/office/drawing/2014/main" id="{7C2A4E12-2A0C-42CB-8A82-02491B228FE6}"/>
              </a:ext>
            </a:extLst>
          </p:cNvPr>
          <p:cNvSpPr txBox="1">
            <a:spLocks/>
          </p:cNvSpPr>
          <p:nvPr/>
        </p:nvSpPr>
        <p:spPr>
          <a:xfrm>
            <a:off x="539552" y="1004791"/>
            <a:ext cx="3197560" cy="2006703"/>
          </a:xfrm>
          <a:prstGeom prst="rect">
            <a:avLst/>
          </a:prstGeom>
        </p:spPr>
        <p:txBody>
          <a:bodyPr vert="horz" wrap="square" lIns="0" tIns="0" rIns="0" bIns="0" rtlCol="0">
            <a:sp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u="sng" dirty="0">
                <a:solidFill>
                  <a:schemeClr val="tx1"/>
                </a:solidFill>
              </a:rPr>
              <a:t>Potential</a:t>
            </a:r>
            <a:r>
              <a:rPr lang="en-US" sz="1600" dirty="0">
                <a:solidFill>
                  <a:schemeClr val="tx1"/>
                </a:solidFill>
              </a:rPr>
              <a:t>:</a:t>
            </a:r>
          </a:p>
          <a:p>
            <a:pPr marL="0" indent="0">
              <a:buNone/>
            </a:pPr>
            <a:r>
              <a:rPr lang="en-US" sz="1000" dirty="0">
                <a:solidFill>
                  <a:schemeClr val="tx1"/>
                </a:solidFill>
              </a:rPr>
              <a:t> </a:t>
            </a:r>
          </a:p>
          <a:p>
            <a:r>
              <a:rPr lang="en-US" sz="1600" dirty="0">
                <a:solidFill>
                  <a:schemeClr val="tx1"/>
                </a:solidFill>
              </a:rPr>
              <a:t>Nb</a:t>
            </a:r>
            <a:r>
              <a:rPr lang="en-US" sz="1600" baseline="-25000" dirty="0">
                <a:solidFill>
                  <a:schemeClr val="tx1"/>
                </a:solidFill>
              </a:rPr>
              <a:t>3</a:t>
            </a:r>
            <a:r>
              <a:rPr lang="en-US" sz="1600" dirty="0">
                <a:solidFill>
                  <a:schemeClr val="tx1"/>
                </a:solidFill>
              </a:rPr>
              <a:t>Sn critical temperature and field are about a factor of 2 larger than in NbTi</a:t>
            </a:r>
          </a:p>
          <a:p>
            <a:r>
              <a:rPr lang="en-US" sz="1600" dirty="0">
                <a:solidFill>
                  <a:schemeClr val="tx1"/>
                </a:solidFill>
              </a:rPr>
              <a:t>Significantly expands the magnet design space: higher field and temperature margin</a:t>
            </a:r>
          </a:p>
        </p:txBody>
      </p:sp>
      <p:pic>
        <p:nvPicPr>
          <p:cNvPr id="10" name="Picture 609">
            <a:extLst>
              <a:ext uri="{FF2B5EF4-FFF2-40B4-BE49-F238E27FC236}">
                <a16:creationId xmlns:a16="http://schemas.microsoft.com/office/drawing/2014/main" id="{4C887B50-FF81-4C14-BD98-139C8FBAC6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9246" y="1196752"/>
            <a:ext cx="2312812"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aphicFrame>
        <p:nvGraphicFramePr>
          <p:cNvPr id="11" name="Group 55">
            <a:extLst>
              <a:ext uri="{FF2B5EF4-FFF2-40B4-BE49-F238E27FC236}">
                <a16:creationId xmlns:a16="http://schemas.microsoft.com/office/drawing/2014/main" id="{93AAD6C6-C122-4C2F-9C48-574E945CF3A5}"/>
              </a:ext>
            </a:extLst>
          </p:cNvPr>
          <p:cNvGraphicFramePr>
            <a:graphicFrameLocks noGrp="1"/>
          </p:cNvGraphicFramePr>
          <p:nvPr>
            <p:extLst>
              <p:ext uri="{D42A27DB-BD31-4B8C-83A1-F6EECF244321}">
                <p14:modId xmlns:p14="http://schemas.microsoft.com/office/powerpoint/2010/main" val="3268132416"/>
              </p:ext>
            </p:extLst>
          </p:nvPr>
        </p:nvGraphicFramePr>
        <p:xfrm>
          <a:off x="4139952" y="3671662"/>
          <a:ext cx="4546848" cy="2277618"/>
        </p:xfrm>
        <a:graphic>
          <a:graphicData uri="http://schemas.openxmlformats.org/drawingml/2006/table">
            <a:tbl>
              <a:tblPr/>
              <a:tblGrid>
                <a:gridCol w="2020822">
                  <a:extLst>
                    <a:ext uri="{9D8B030D-6E8A-4147-A177-3AD203B41FA5}">
                      <a16:colId xmlns:a16="http://schemas.microsoft.com/office/drawing/2014/main" val="20000"/>
                    </a:ext>
                  </a:extLst>
                </a:gridCol>
                <a:gridCol w="1170042">
                  <a:extLst>
                    <a:ext uri="{9D8B030D-6E8A-4147-A177-3AD203B41FA5}">
                      <a16:colId xmlns:a16="http://schemas.microsoft.com/office/drawing/2014/main" val="20001"/>
                    </a:ext>
                  </a:extLst>
                </a:gridCol>
                <a:gridCol w="1355984">
                  <a:extLst>
                    <a:ext uri="{9D8B030D-6E8A-4147-A177-3AD203B41FA5}">
                      <a16:colId xmlns:a16="http://schemas.microsoft.com/office/drawing/2014/main" val="20002"/>
                    </a:ext>
                  </a:extLst>
                </a:gridCol>
              </a:tblGrid>
              <a:tr h="325374">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1400" b="0" i="0" u="none" strike="noStrike" cap="none" normalizeH="0" baseline="0" dirty="0">
                          <a:ln>
                            <a:noFill/>
                          </a:ln>
                          <a:solidFill>
                            <a:schemeClr val="tx1"/>
                          </a:solidFill>
                          <a:effectLst/>
                          <a:latin typeface="Arial" charset="0"/>
                          <a:cs typeface="Arial" charset="0"/>
                        </a:rPr>
                        <a:t>Material</a:t>
                      </a:r>
                    </a:p>
                  </a:txBody>
                  <a:tcPr marL="45720" marR="45720"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1400" b="0" i="0" u="none" strike="noStrike" cap="none" normalizeH="0" baseline="0" dirty="0">
                          <a:ln>
                            <a:noFill/>
                          </a:ln>
                          <a:solidFill>
                            <a:schemeClr val="tx1"/>
                          </a:solidFill>
                          <a:effectLst/>
                          <a:latin typeface="Arial" charset="0"/>
                          <a:cs typeface="Arial" charset="0"/>
                        </a:rPr>
                        <a:t>NbTi</a:t>
                      </a:r>
                    </a:p>
                  </a:txBody>
                  <a:tcPr marL="45720" marR="4572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1400" b="0" i="0" u="none" strike="noStrike" cap="none" normalizeH="0" baseline="0">
                          <a:ln>
                            <a:noFill/>
                          </a:ln>
                          <a:solidFill>
                            <a:schemeClr val="tx1"/>
                          </a:solidFill>
                          <a:effectLst/>
                          <a:latin typeface="Arial" charset="0"/>
                          <a:cs typeface="Arial" charset="0"/>
                        </a:rPr>
                        <a:t>Nb</a:t>
                      </a:r>
                      <a:r>
                        <a:rPr kumimoji="0" lang="en-US" sz="1400" b="0" i="0" u="none" strike="noStrike" cap="none" normalizeH="0" baseline="-25000">
                          <a:ln>
                            <a:noFill/>
                          </a:ln>
                          <a:solidFill>
                            <a:schemeClr val="tx1"/>
                          </a:solidFill>
                          <a:effectLst/>
                          <a:latin typeface="Arial" charset="0"/>
                          <a:cs typeface="Arial" charset="0"/>
                        </a:rPr>
                        <a:t>3</a:t>
                      </a:r>
                      <a:r>
                        <a:rPr kumimoji="0" lang="en-US" sz="1400" b="0" i="0" u="none" strike="noStrike" cap="none" normalizeH="0" baseline="0">
                          <a:ln>
                            <a:noFill/>
                          </a:ln>
                          <a:solidFill>
                            <a:schemeClr val="tx1"/>
                          </a:solidFill>
                          <a:effectLst/>
                          <a:latin typeface="Arial" charset="0"/>
                          <a:cs typeface="Arial" charset="0"/>
                        </a:rPr>
                        <a:t>Sn</a:t>
                      </a:r>
                    </a:p>
                  </a:txBody>
                  <a:tcPr marL="45720" marR="4572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5374">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1400" b="0" i="0" u="none" strike="noStrike" cap="none" normalizeH="0" baseline="0" dirty="0">
                          <a:ln>
                            <a:noFill/>
                          </a:ln>
                          <a:solidFill>
                            <a:schemeClr val="tx1"/>
                          </a:solidFill>
                          <a:effectLst/>
                          <a:latin typeface="Arial" charset="0"/>
                          <a:cs typeface="Arial" charset="0"/>
                        </a:rPr>
                        <a:t>Dipole Limit</a:t>
                      </a:r>
                    </a:p>
                  </a:txBody>
                  <a:tcPr marL="45720" marR="45720"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1400" b="0" i="0" u="none" strike="noStrike" cap="none" normalizeH="0" baseline="0" dirty="0">
                          <a:ln>
                            <a:noFill/>
                          </a:ln>
                          <a:solidFill>
                            <a:schemeClr val="tx1"/>
                          </a:solidFill>
                          <a:effectLst/>
                          <a:latin typeface="Arial" charset="0"/>
                          <a:cs typeface="Arial" charset="0"/>
                        </a:rPr>
                        <a:t>~ 10 T</a:t>
                      </a:r>
                    </a:p>
                  </a:txBody>
                  <a:tcPr marL="45720" marR="4572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1400" b="0" i="0" u="none" strike="noStrike" cap="none" normalizeH="0" baseline="0" dirty="0">
                          <a:ln>
                            <a:noFill/>
                          </a:ln>
                          <a:solidFill>
                            <a:schemeClr val="tx1"/>
                          </a:solidFill>
                          <a:effectLst/>
                          <a:latin typeface="Arial" charset="0"/>
                          <a:cs typeface="Arial" charset="0"/>
                        </a:rPr>
                        <a:t>~ 16 T</a:t>
                      </a:r>
                    </a:p>
                  </a:txBody>
                  <a:tcPr marL="45720" marR="4572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5374">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1400" b="0" i="0" u="none" strike="noStrike" cap="none" normalizeH="0" baseline="0">
                          <a:ln>
                            <a:noFill/>
                          </a:ln>
                          <a:solidFill>
                            <a:schemeClr val="tx1"/>
                          </a:solidFill>
                          <a:effectLst/>
                          <a:latin typeface="Arial" charset="0"/>
                          <a:cs typeface="Arial" charset="0"/>
                        </a:rPr>
                        <a:t>Reaction</a:t>
                      </a:r>
                    </a:p>
                  </a:txBody>
                  <a:tcPr marL="45720" marR="45720"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1400" b="0" i="0" u="none" strike="noStrike" cap="none" normalizeH="0" baseline="0" dirty="0">
                          <a:ln>
                            <a:noFill/>
                          </a:ln>
                          <a:solidFill>
                            <a:schemeClr val="tx1"/>
                          </a:solidFill>
                          <a:effectLst/>
                          <a:latin typeface="Arial" charset="0"/>
                          <a:cs typeface="Arial" charset="0"/>
                        </a:rPr>
                        <a:t>N/A</a:t>
                      </a:r>
                    </a:p>
                  </a:txBody>
                  <a:tcPr marL="45720" marR="4572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1400" b="0" i="0" u="none" strike="noStrike" cap="none" normalizeH="0" baseline="0">
                          <a:ln>
                            <a:noFill/>
                          </a:ln>
                          <a:solidFill>
                            <a:schemeClr val="tx1"/>
                          </a:solidFill>
                          <a:effectLst/>
                          <a:latin typeface="Arial" charset="0"/>
                          <a:cs typeface="Arial" charset="0"/>
                        </a:rPr>
                        <a:t>~ 675</a:t>
                      </a:r>
                      <a:r>
                        <a:rPr kumimoji="0" lang="en-US" sz="1400" b="0" i="0" u="none" strike="noStrike" cap="none" normalizeH="0" baseline="30000">
                          <a:ln>
                            <a:noFill/>
                          </a:ln>
                          <a:solidFill>
                            <a:schemeClr val="tx1"/>
                          </a:solidFill>
                          <a:effectLst/>
                          <a:latin typeface="Arial" charset="0"/>
                          <a:cs typeface="Arial" charset="0"/>
                        </a:rPr>
                        <a:t>0</a:t>
                      </a:r>
                      <a:r>
                        <a:rPr kumimoji="0" lang="en-US" sz="1400" b="0" i="0" u="none" strike="noStrike" cap="none" normalizeH="0" baseline="0">
                          <a:ln>
                            <a:noFill/>
                          </a:ln>
                          <a:solidFill>
                            <a:schemeClr val="tx1"/>
                          </a:solidFill>
                          <a:effectLst/>
                          <a:latin typeface="Arial" charset="0"/>
                          <a:cs typeface="Arial" charset="0"/>
                        </a:rPr>
                        <a:t>C</a:t>
                      </a:r>
                    </a:p>
                  </a:txBody>
                  <a:tcPr marL="45720" marR="4572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5374">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1400" b="0" i="0" u="none" strike="noStrike" cap="none" normalizeH="0" baseline="0">
                          <a:ln>
                            <a:noFill/>
                          </a:ln>
                          <a:solidFill>
                            <a:schemeClr val="tx1"/>
                          </a:solidFill>
                          <a:effectLst/>
                          <a:latin typeface="Arial" charset="0"/>
                          <a:cs typeface="Arial" charset="0"/>
                        </a:rPr>
                        <a:t>Insulation</a:t>
                      </a:r>
                    </a:p>
                  </a:txBody>
                  <a:tcPr marL="45720" marR="45720"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1400" b="0" i="0" u="none" strike="noStrike" cap="none" normalizeH="0" baseline="0" dirty="0">
                          <a:ln>
                            <a:noFill/>
                          </a:ln>
                          <a:solidFill>
                            <a:schemeClr val="tx1"/>
                          </a:solidFill>
                          <a:effectLst/>
                          <a:latin typeface="Arial" charset="0"/>
                          <a:cs typeface="Arial" charset="0"/>
                        </a:rPr>
                        <a:t>Polyimide</a:t>
                      </a:r>
                    </a:p>
                  </a:txBody>
                  <a:tcPr marL="45720" marR="4572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1400" b="0" i="0" u="none" strike="noStrike" cap="none" normalizeH="0" baseline="0">
                          <a:ln>
                            <a:noFill/>
                          </a:ln>
                          <a:solidFill>
                            <a:schemeClr val="tx1"/>
                          </a:solidFill>
                          <a:effectLst/>
                          <a:latin typeface="Arial" charset="0"/>
                          <a:cs typeface="Arial" charset="0"/>
                        </a:rPr>
                        <a:t>S/E Glass</a:t>
                      </a:r>
                    </a:p>
                  </a:txBody>
                  <a:tcPr marL="45720" marR="4572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5374">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1400" b="0" i="0" u="none" strike="noStrike" cap="none" normalizeH="0" baseline="0" dirty="0">
                          <a:ln>
                            <a:noFill/>
                          </a:ln>
                          <a:solidFill>
                            <a:schemeClr val="tx1"/>
                          </a:solidFill>
                          <a:effectLst/>
                          <a:latin typeface="Arial" charset="0"/>
                          <a:cs typeface="Arial" charset="0"/>
                        </a:rPr>
                        <a:t>Coil parts</a:t>
                      </a:r>
                    </a:p>
                  </a:txBody>
                  <a:tcPr marL="45720" marR="45720"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1400" b="0" i="0" u="none" strike="noStrike" cap="none" normalizeH="0" baseline="0">
                          <a:ln>
                            <a:noFill/>
                          </a:ln>
                          <a:solidFill>
                            <a:schemeClr val="tx1"/>
                          </a:solidFill>
                          <a:effectLst/>
                          <a:latin typeface="Arial" charset="0"/>
                          <a:cs typeface="Arial" charset="0"/>
                        </a:rPr>
                        <a:t>G-10</a:t>
                      </a:r>
                    </a:p>
                  </a:txBody>
                  <a:tcPr marL="45720" marR="4572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1400" b="0" i="0" u="none" strike="noStrike" cap="none" normalizeH="0" baseline="0" dirty="0">
                          <a:ln>
                            <a:noFill/>
                          </a:ln>
                          <a:solidFill>
                            <a:schemeClr val="tx1"/>
                          </a:solidFill>
                          <a:effectLst/>
                          <a:latin typeface="Arial" charset="0"/>
                          <a:cs typeface="Arial" charset="0"/>
                        </a:rPr>
                        <a:t>Stainless</a:t>
                      </a:r>
                    </a:p>
                  </a:txBody>
                  <a:tcPr marL="45720" marR="4572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5374">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1400" b="0" i="0" u="none" strike="noStrike" cap="none" normalizeH="0" baseline="0" dirty="0">
                          <a:ln>
                            <a:noFill/>
                          </a:ln>
                          <a:solidFill>
                            <a:schemeClr val="tx1"/>
                          </a:solidFill>
                          <a:effectLst/>
                          <a:latin typeface="Arial" charset="0"/>
                          <a:cs typeface="Arial" charset="0"/>
                        </a:rPr>
                        <a:t>Irreversible Axial Strain</a:t>
                      </a:r>
                    </a:p>
                  </a:txBody>
                  <a:tcPr marL="45720" marR="45720"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1400" b="0" i="0" u="none" strike="noStrike" cap="none" normalizeH="0" baseline="0">
                          <a:ln>
                            <a:noFill/>
                          </a:ln>
                          <a:solidFill>
                            <a:schemeClr val="tx1"/>
                          </a:solidFill>
                          <a:effectLst/>
                          <a:latin typeface="Arial" charset="0"/>
                          <a:cs typeface="Arial" charset="0"/>
                        </a:rPr>
                        <a:t>N/A</a:t>
                      </a:r>
                    </a:p>
                  </a:txBody>
                  <a:tcPr marL="45720" marR="4572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1400" b="0" i="0" u="none" strike="noStrike" cap="none" normalizeH="0" baseline="0" dirty="0">
                          <a:ln>
                            <a:noFill/>
                          </a:ln>
                          <a:solidFill>
                            <a:schemeClr val="tx1"/>
                          </a:solidFill>
                          <a:effectLst/>
                          <a:latin typeface="Arial" charset="0"/>
                          <a:cs typeface="Arial" charset="0"/>
                        </a:rPr>
                        <a:t>0.2-0.5 %</a:t>
                      </a:r>
                    </a:p>
                  </a:txBody>
                  <a:tcPr marL="45720" marR="4572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25374">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1400" b="0" i="0" u="none" strike="noStrike" cap="none" normalizeH="0" baseline="0">
                          <a:ln>
                            <a:noFill/>
                          </a:ln>
                          <a:solidFill>
                            <a:schemeClr val="tx1"/>
                          </a:solidFill>
                          <a:effectLst/>
                          <a:latin typeface="Arial" charset="0"/>
                          <a:cs typeface="Arial" charset="0"/>
                        </a:rPr>
                        <a:t>Transverse stress</a:t>
                      </a:r>
                    </a:p>
                  </a:txBody>
                  <a:tcPr marL="45720" marR="45720"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1400" b="0" i="0" u="none" strike="noStrike" cap="none" normalizeH="0" baseline="0" dirty="0">
                          <a:ln>
                            <a:noFill/>
                          </a:ln>
                          <a:solidFill>
                            <a:schemeClr val="tx1"/>
                          </a:solidFill>
                          <a:effectLst/>
                          <a:latin typeface="Arial" charset="0"/>
                          <a:cs typeface="Arial" charset="0"/>
                        </a:rPr>
                        <a:t>N/A</a:t>
                      </a:r>
                    </a:p>
                  </a:txBody>
                  <a:tcPr marL="45720" marR="4572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1400" b="0" i="0" u="none" strike="noStrike" cap="none" normalizeH="0" baseline="0" dirty="0">
                          <a:ln>
                            <a:noFill/>
                          </a:ln>
                          <a:solidFill>
                            <a:schemeClr val="tx1"/>
                          </a:solidFill>
                          <a:effectLst/>
                          <a:latin typeface="Arial" charset="0"/>
                          <a:cs typeface="Arial" charset="0"/>
                        </a:rPr>
                        <a:t>~ 200 MPa </a:t>
                      </a:r>
                    </a:p>
                  </a:txBody>
                  <a:tcPr marL="45720" marR="4572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2" name="Content Placeholder 2">
            <a:extLst>
              <a:ext uri="{FF2B5EF4-FFF2-40B4-BE49-F238E27FC236}">
                <a16:creationId xmlns:a16="http://schemas.microsoft.com/office/drawing/2014/main" id="{D800483B-A64A-4C25-9F68-995DBD02BF52}"/>
              </a:ext>
            </a:extLst>
          </p:cNvPr>
          <p:cNvSpPr txBox="1">
            <a:spLocks/>
          </p:cNvSpPr>
          <p:nvPr/>
        </p:nvSpPr>
        <p:spPr>
          <a:xfrm>
            <a:off x="1415312" y="3254785"/>
            <a:ext cx="1512168" cy="246221"/>
          </a:xfrm>
          <a:prstGeom prst="rect">
            <a:avLst/>
          </a:prstGeom>
        </p:spPr>
        <p:txBody>
          <a:bodyPr vert="horz" wrap="square" lIns="0" tIns="0" rIns="0" bIns="0" rtlCol="0">
            <a:sp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u="sng" dirty="0">
                <a:solidFill>
                  <a:schemeClr val="tx1"/>
                </a:solidFill>
              </a:rPr>
              <a:t>Challenges</a:t>
            </a:r>
            <a:r>
              <a:rPr lang="en-US" sz="1600" dirty="0">
                <a:solidFill>
                  <a:schemeClr val="tx1"/>
                </a:solidFill>
              </a:rPr>
              <a:t>:</a:t>
            </a:r>
          </a:p>
        </p:txBody>
      </p:sp>
      <p:sp>
        <p:nvSpPr>
          <p:cNvPr id="13" name="Content Placeholder 2">
            <a:extLst>
              <a:ext uri="{FF2B5EF4-FFF2-40B4-BE49-F238E27FC236}">
                <a16:creationId xmlns:a16="http://schemas.microsoft.com/office/drawing/2014/main" id="{75030122-BC28-4192-9A5F-3CC3AB20D2ED}"/>
              </a:ext>
            </a:extLst>
          </p:cNvPr>
          <p:cNvSpPr txBox="1">
            <a:spLocks/>
          </p:cNvSpPr>
          <p:nvPr/>
        </p:nvSpPr>
        <p:spPr>
          <a:xfrm>
            <a:off x="539554" y="3861048"/>
            <a:ext cx="3324524" cy="2098010"/>
          </a:xfrm>
          <a:prstGeom prst="rect">
            <a:avLst/>
          </a:prstGeom>
        </p:spPr>
        <p:txBody>
          <a:bodyPr vert="horz" wrap="square" lIns="0" tIns="0" rIns="0" bIns="0" rtlCol="0">
            <a:sp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200"/>
              </a:spcAft>
            </a:pPr>
            <a:r>
              <a:rPr lang="en-US" sz="1600" dirty="0">
                <a:solidFill>
                  <a:schemeClr val="tx1"/>
                </a:solidFill>
              </a:rPr>
              <a:t>Brittle material: severe damage in cabling/winding</a:t>
            </a:r>
          </a:p>
          <a:p>
            <a:pPr lvl="1">
              <a:spcBef>
                <a:spcPts val="0"/>
              </a:spcBef>
              <a:spcAft>
                <a:spcPts val="200"/>
              </a:spcAft>
            </a:pPr>
            <a:r>
              <a:rPr lang="en-US" sz="1600" dirty="0">
                <a:solidFill>
                  <a:schemeClr val="tx1"/>
                </a:solidFill>
              </a:rPr>
              <a:t>React coils after winding</a:t>
            </a:r>
          </a:p>
          <a:p>
            <a:pPr lvl="1">
              <a:spcBef>
                <a:spcPts val="0"/>
              </a:spcBef>
              <a:spcAft>
                <a:spcPts val="200"/>
              </a:spcAft>
            </a:pPr>
            <a:r>
              <a:rPr lang="en-US" sz="1600" dirty="0">
                <a:solidFill>
                  <a:schemeClr val="tx1"/>
                </a:solidFill>
              </a:rPr>
              <a:t>New materials (insulation, coil parts)</a:t>
            </a:r>
          </a:p>
          <a:p>
            <a:pPr>
              <a:spcBef>
                <a:spcPts val="0"/>
              </a:spcBef>
              <a:spcAft>
                <a:spcPts val="200"/>
              </a:spcAft>
            </a:pPr>
            <a:r>
              <a:rPr lang="en-US" sz="1600" dirty="0">
                <a:solidFill>
                  <a:schemeClr val="tx1"/>
                </a:solidFill>
              </a:rPr>
              <a:t>High sensitivity to stress/strain:</a:t>
            </a:r>
          </a:p>
          <a:p>
            <a:pPr lvl="1">
              <a:spcBef>
                <a:spcPts val="0"/>
              </a:spcBef>
              <a:spcAft>
                <a:spcPts val="200"/>
              </a:spcAft>
            </a:pPr>
            <a:r>
              <a:rPr lang="en-US" sz="1600" dirty="0">
                <a:solidFill>
                  <a:schemeClr val="tx1"/>
                </a:solidFill>
              </a:rPr>
              <a:t>Epoxy impregnation </a:t>
            </a:r>
          </a:p>
          <a:p>
            <a:pPr lvl="1">
              <a:spcBef>
                <a:spcPts val="0"/>
              </a:spcBef>
              <a:spcAft>
                <a:spcPts val="200"/>
              </a:spcAft>
            </a:pPr>
            <a:r>
              <a:rPr lang="en-US" sz="1600" dirty="0">
                <a:solidFill>
                  <a:schemeClr val="tx1"/>
                </a:solidFill>
              </a:rPr>
              <a:t>New mechanical designs</a:t>
            </a:r>
          </a:p>
        </p:txBody>
      </p:sp>
      <p:pic>
        <p:nvPicPr>
          <p:cNvPr id="14" name="Picture 3">
            <a:extLst>
              <a:ext uri="{FF2B5EF4-FFF2-40B4-BE49-F238E27FC236}">
                <a16:creationId xmlns:a16="http://schemas.microsoft.com/office/drawing/2014/main" id="{61152582-ACF6-415E-B90B-B526D4079A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3120" y="1196752"/>
            <a:ext cx="2349360" cy="2179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a:extLst>
              <a:ext uri="{FF2B5EF4-FFF2-40B4-BE49-F238E27FC236}">
                <a16:creationId xmlns:a16="http://schemas.microsoft.com/office/drawing/2014/main" id="{C25D9D01-17C2-4354-896C-389A6AADAAC0}"/>
              </a:ext>
            </a:extLst>
          </p:cNvPr>
          <p:cNvSpPr txBox="1"/>
          <p:nvPr/>
        </p:nvSpPr>
        <p:spPr>
          <a:xfrm>
            <a:off x="9220200" y="1600200"/>
            <a:ext cx="2654160" cy="1384995"/>
          </a:xfrm>
          <a:prstGeom prst="rect">
            <a:avLst/>
          </a:prstGeom>
          <a:noFill/>
        </p:spPr>
        <p:txBody>
          <a:bodyPr wrap="square" rtlCol="0">
            <a:spAutoFit/>
          </a:bodyPr>
          <a:lstStyle/>
          <a:p>
            <a:r>
              <a:rPr lang="en-US" sz="2800" b="1" dirty="0"/>
              <a:t>He pointed out the difficulties and the benefits</a:t>
            </a:r>
          </a:p>
        </p:txBody>
      </p:sp>
    </p:spTree>
    <p:extLst>
      <p:ext uri="{BB962C8B-B14F-4D97-AF65-F5344CB8AC3E}">
        <p14:creationId xmlns:p14="http://schemas.microsoft.com/office/powerpoint/2010/main" val="3353861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ED3D496-DBA2-4708-A4FA-371639D8D7A3}"/>
              </a:ext>
            </a:extLst>
          </p:cNvPr>
          <p:cNvSpPr>
            <a:spLocks noGrp="1"/>
          </p:cNvSpPr>
          <p:nvPr>
            <p:ph type="dt" sz="half" idx="10"/>
          </p:nvPr>
        </p:nvSpPr>
        <p:spPr/>
        <p:txBody>
          <a:bodyPr/>
          <a:lstStyle/>
          <a:p>
            <a:r>
              <a:rPr lang="en-US"/>
              <a:t>10/31/18</a:t>
            </a:r>
            <a:endParaRPr lang="en-US" dirty="0"/>
          </a:p>
        </p:txBody>
      </p:sp>
      <p:sp>
        <p:nvSpPr>
          <p:cNvPr id="5" name="Footer Placeholder 4">
            <a:extLst>
              <a:ext uri="{FF2B5EF4-FFF2-40B4-BE49-F238E27FC236}">
                <a16:creationId xmlns:a16="http://schemas.microsoft.com/office/drawing/2014/main" id="{8D1B0892-FA0A-4204-9791-DA9723172B6A}"/>
              </a:ext>
            </a:extLst>
          </p:cNvPr>
          <p:cNvSpPr>
            <a:spLocks noGrp="1"/>
          </p:cNvSpPr>
          <p:nvPr>
            <p:ph type="ftr" sz="quarter" idx="11"/>
          </p:nvPr>
        </p:nvSpPr>
        <p:spPr/>
        <p:txBody>
          <a:bodyPr/>
          <a:lstStyle/>
          <a:p>
            <a:r>
              <a:rPr lang="en-US"/>
              <a:t>IR/MDI Summary for EIC</a:t>
            </a:r>
            <a:endParaRPr lang="en-US" dirty="0"/>
          </a:p>
        </p:txBody>
      </p:sp>
      <p:sp>
        <p:nvSpPr>
          <p:cNvPr id="6" name="Slide Number Placeholder 5">
            <a:extLst>
              <a:ext uri="{FF2B5EF4-FFF2-40B4-BE49-F238E27FC236}">
                <a16:creationId xmlns:a16="http://schemas.microsoft.com/office/drawing/2014/main" id="{70BE23D0-3789-465C-ACEF-3130E4460AB4}"/>
              </a:ext>
            </a:extLst>
          </p:cNvPr>
          <p:cNvSpPr>
            <a:spLocks noGrp="1"/>
          </p:cNvSpPr>
          <p:nvPr>
            <p:ph type="sldNum" sz="quarter" idx="12"/>
          </p:nvPr>
        </p:nvSpPr>
        <p:spPr/>
        <p:txBody>
          <a:bodyPr/>
          <a:lstStyle/>
          <a:p>
            <a:fld id="{C2D2130F-F878-4CD5-B02F-9208CEE6E364}" type="slidenum">
              <a:rPr lang="en-US" smtClean="0"/>
              <a:t>25</a:t>
            </a:fld>
            <a:endParaRPr lang="en-US" dirty="0"/>
          </a:p>
        </p:txBody>
      </p:sp>
      <p:pic>
        <p:nvPicPr>
          <p:cNvPr id="7" name="Picture 4">
            <a:extLst>
              <a:ext uri="{FF2B5EF4-FFF2-40B4-BE49-F238E27FC236}">
                <a16:creationId xmlns:a16="http://schemas.microsoft.com/office/drawing/2014/main" id="{3A821DCE-E9AE-4768-8A3B-9D63E4D12A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0170" y="1875710"/>
            <a:ext cx="3505199" cy="3505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a:extLst>
              <a:ext uri="{FF2B5EF4-FFF2-40B4-BE49-F238E27FC236}">
                <a16:creationId xmlns:a16="http://schemas.microsoft.com/office/drawing/2014/main" id="{6EE15547-5769-4346-9B5E-F51C36CAB6CD}"/>
              </a:ext>
            </a:extLst>
          </p:cNvPr>
          <p:cNvSpPr>
            <a:spLocks noGrp="1"/>
          </p:cNvSpPr>
          <p:nvPr>
            <p:ph type="title"/>
          </p:nvPr>
        </p:nvSpPr>
        <p:spPr>
          <a:xfrm>
            <a:off x="650332" y="180000"/>
            <a:ext cx="8170139" cy="720000"/>
          </a:xfrm>
        </p:spPr>
        <p:txBody>
          <a:bodyPr>
            <a:normAutofit fontScale="90000"/>
          </a:bodyPr>
          <a:lstStyle/>
          <a:p>
            <a:r>
              <a:rPr lang="en-US" dirty="0"/>
              <a:t>Mechanical Design of High Field Nb</a:t>
            </a:r>
            <a:r>
              <a:rPr lang="en-US" baseline="-25000" dirty="0"/>
              <a:t>3</a:t>
            </a:r>
            <a:r>
              <a:rPr lang="en-US" dirty="0"/>
              <a:t>Sn Magnets</a:t>
            </a:r>
          </a:p>
        </p:txBody>
      </p:sp>
      <p:sp>
        <p:nvSpPr>
          <p:cNvPr id="9" name="TextBox 8">
            <a:extLst>
              <a:ext uri="{FF2B5EF4-FFF2-40B4-BE49-F238E27FC236}">
                <a16:creationId xmlns:a16="http://schemas.microsoft.com/office/drawing/2014/main" id="{8901C472-E0E6-4D72-9CF2-B78B0D065AD8}"/>
              </a:ext>
            </a:extLst>
          </p:cNvPr>
          <p:cNvSpPr txBox="1"/>
          <p:nvPr/>
        </p:nvSpPr>
        <p:spPr>
          <a:xfrm>
            <a:off x="297496" y="1112252"/>
            <a:ext cx="4734934" cy="3447098"/>
          </a:xfrm>
          <a:prstGeom prst="rect">
            <a:avLst/>
          </a:prstGeom>
          <a:noFill/>
        </p:spPr>
        <p:txBody>
          <a:bodyPr wrap="square" rtlCol="0">
            <a:spAutoFit/>
          </a:bodyPr>
          <a:lstStyle/>
          <a:p>
            <a:pPr marL="342900" indent="-342900" defTabSz="914400" eaLnBrk="0" fontAlgn="base" hangingPunct="0">
              <a:spcBef>
                <a:spcPct val="0"/>
              </a:spcBef>
              <a:spcAft>
                <a:spcPts val="600"/>
              </a:spcAft>
              <a:buFont typeface="Arial" panose="020B0604020202020204" pitchFamily="34" charset="0"/>
              <a:buChar char="•"/>
            </a:pPr>
            <a:r>
              <a:rPr lang="en-US" dirty="0">
                <a:solidFill>
                  <a:srgbClr val="000000"/>
                </a:solidFill>
                <a:cs typeface="Calibri" panose="020F0502020204030204" pitchFamily="34" charset="0"/>
              </a:rPr>
              <a:t>Mechanical design of Nb</a:t>
            </a:r>
            <a:r>
              <a:rPr lang="en-US" baseline="-25000" dirty="0">
                <a:solidFill>
                  <a:srgbClr val="000000"/>
                </a:solidFill>
                <a:cs typeface="Calibri" panose="020F0502020204030204" pitchFamily="34" charset="0"/>
              </a:rPr>
              <a:t>3</a:t>
            </a:r>
            <a:r>
              <a:rPr lang="en-US" dirty="0">
                <a:solidFill>
                  <a:srgbClr val="000000"/>
                </a:solidFill>
                <a:cs typeface="Calibri" panose="020F0502020204030204" pitchFamily="34" charset="0"/>
              </a:rPr>
              <a:t>Sn magnets needs to satisfy stringent constraints</a:t>
            </a:r>
          </a:p>
          <a:p>
            <a:pPr marL="800100" lvl="1" indent="-342900" defTabSz="914400" eaLnBrk="0" fontAlgn="base" hangingPunct="0">
              <a:spcBef>
                <a:spcPct val="0"/>
              </a:spcBef>
              <a:spcAft>
                <a:spcPts val="600"/>
              </a:spcAft>
              <a:buFont typeface="Arial" panose="020B0604020202020204" pitchFamily="34" charset="0"/>
              <a:buChar char="•"/>
            </a:pPr>
            <a:r>
              <a:rPr lang="en-US" dirty="0">
                <a:solidFill>
                  <a:srgbClr val="000000"/>
                </a:solidFill>
                <a:cs typeface="Calibri" panose="020F0502020204030204" pitchFamily="34" charset="0"/>
              </a:rPr>
              <a:t>Full support without exceeding conductor stress limits</a:t>
            </a:r>
          </a:p>
          <a:p>
            <a:pPr marL="342900" indent="-342900" defTabSz="914400" eaLnBrk="0" fontAlgn="base" hangingPunct="0">
              <a:spcBef>
                <a:spcPct val="0"/>
              </a:spcBef>
              <a:spcAft>
                <a:spcPts val="600"/>
              </a:spcAft>
              <a:buFont typeface="Arial" panose="020B0604020202020204" pitchFamily="34" charset="0"/>
              <a:buChar char="•"/>
            </a:pPr>
            <a:r>
              <a:rPr lang="en-US" dirty="0">
                <a:solidFill>
                  <a:srgbClr val="000000"/>
                </a:solidFill>
                <a:cs typeface="Calibri" panose="020F0502020204030204" pitchFamily="34" charset="0"/>
              </a:rPr>
              <a:t>LARP approach relies on aluminum shell on iron yoke, preloaded with pressurized bladders and interference keys</a:t>
            </a:r>
          </a:p>
          <a:p>
            <a:pPr marL="800100" lvl="1" indent="-342900" defTabSz="914400" eaLnBrk="0" fontAlgn="base" hangingPunct="0">
              <a:spcBef>
                <a:spcPct val="0"/>
              </a:spcBef>
              <a:spcAft>
                <a:spcPts val="600"/>
              </a:spcAft>
              <a:buFont typeface="Arial" panose="020B0604020202020204" pitchFamily="34" charset="0"/>
              <a:buChar char="•"/>
            </a:pPr>
            <a:r>
              <a:rPr lang="en-US" dirty="0">
                <a:solidFill>
                  <a:srgbClr val="000000"/>
                </a:solidFill>
                <a:cs typeface="Calibri" panose="020F0502020204030204" pitchFamily="34" charset="0"/>
              </a:rPr>
              <a:t>Minimize and precisely control warm pre-load </a:t>
            </a:r>
          </a:p>
          <a:p>
            <a:pPr marL="800100" lvl="1" indent="-342900" defTabSz="914400" eaLnBrk="0" fontAlgn="base" hangingPunct="0">
              <a:spcBef>
                <a:spcPct val="0"/>
              </a:spcBef>
              <a:spcAft>
                <a:spcPts val="600"/>
              </a:spcAft>
              <a:buFont typeface="Arial" panose="020B0604020202020204" pitchFamily="34" charset="0"/>
              <a:buChar char="•"/>
            </a:pPr>
            <a:r>
              <a:rPr lang="en-US" dirty="0">
                <a:solidFill>
                  <a:srgbClr val="000000"/>
                </a:solidFill>
                <a:cs typeface="Calibri" panose="020F0502020204030204" pitchFamily="34" charset="0"/>
              </a:rPr>
              <a:t>Increase to full pre-load during cool-down, avoiding overshoot </a:t>
            </a:r>
          </a:p>
        </p:txBody>
      </p:sp>
      <p:sp>
        <p:nvSpPr>
          <p:cNvPr id="10" name="TextBox 9">
            <a:extLst>
              <a:ext uri="{FF2B5EF4-FFF2-40B4-BE49-F238E27FC236}">
                <a16:creationId xmlns:a16="http://schemas.microsoft.com/office/drawing/2014/main" id="{9C23CE97-7DCF-4D5E-ADD0-2A2EEFDA3614}"/>
              </a:ext>
            </a:extLst>
          </p:cNvPr>
          <p:cNvSpPr txBox="1"/>
          <p:nvPr/>
        </p:nvSpPr>
        <p:spPr>
          <a:xfrm>
            <a:off x="5065063" y="1033046"/>
            <a:ext cx="1183337" cy="584775"/>
          </a:xfrm>
          <a:prstGeom prst="rect">
            <a:avLst/>
          </a:prstGeom>
          <a:noFill/>
        </p:spPr>
        <p:txBody>
          <a:bodyPr wrap="none" rtlCol="0">
            <a:spAutoFit/>
          </a:bodyPr>
          <a:lstStyle/>
          <a:p>
            <a:pPr algn="ctr" defTabSz="914400" eaLnBrk="0" fontAlgn="base" hangingPunct="0">
              <a:spcBef>
                <a:spcPct val="0"/>
              </a:spcBef>
              <a:spcAft>
                <a:spcPct val="0"/>
              </a:spcAft>
            </a:pPr>
            <a:r>
              <a:rPr lang="en-US" sz="1600" b="1" dirty="0">
                <a:solidFill>
                  <a:srgbClr val="000000"/>
                </a:solidFill>
                <a:latin typeface="Times New Roman" pitchFamily="18" charset="0"/>
              </a:rPr>
              <a:t>Aluminum </a:t>
            </a:r>
          </a:p>
          <a:p>
            <a:pPr algn="ctr" defTabSz="914400" eaLnBrk="0" fontAlgn="base" hangingPunct="0">
              <a:spcBef>
                <a:spcPct val="0"/>
              </a:spcBef>
              <a:spcAft>
                <a:spcPct val="0"/>
              </a:spcAft>
            </a:pPr>
            <a:r>
              <a:rPr lang="en-US" sz="1600" b="1" dirty="0">
                <a:solidFill>
                  <a:srgbClr val="000000"/>
                </a:solidFill>
                <a:latin typeface="Times New Roman" pitchFamily="18" charset="0"/>
              </a:rPr>
              <a:t>shell</a:t>
            </a:r>
          </a:p>
        </p:txBody>
      </p:sp>
      <p:sp>
        <p:nvSpPr>
          <p:cNvPr id="11" name="TextBox 10">
            <a:extLst>
              <a:ext uri="{FF2B5EF4-FFF2-40B4-BE49-F238E27FC236}">
                <a16:creationId xmlns:a16="http://schemas.microsoft.com/office/drawing/2014/main" id="{F59D695E-CFA4-47B5-8DB6-7B0FD38E0D88}"/>
              </a:ext>
            </a:extLst>
          </p:cNvPr>
          <p:cNvSpPr txBox="1"/>
          <p:nvPr/>
        </p:nvSpPr>
        <p:spPr>
          <a:xfrm>
            <a:off x="7842915" y="5638023"/>
            <a:ext cx="704039" cy="584775"/>
          </a:xfrm>
          <a:prstGeom prst="rect">
            <a:avLst/>
          </a:prstGeom>
          <a:noFill/>
        </p:spPr>
        <p:txBody>
          <a:bodyPr wrap="none" rtlCol="0">
            <a:spAutoFit/>
          </a:bodyPr>
          <a:lstStyle/>
          <a:p>
            <a:pPr algn="ctr" defTabSz="914400" eaLnBrk="0" fontAlgn="base" hangingPunct="0">
              <a:spcBef>
                <a:spcPct val="0"/>
              </a:spcBef>
              <a:spcAft>
                <a:spcPct val="0"/>
              </a:spcAft>
            </a:pPr>
            <a:r>
              <a:rPr lang="en-US" sz="1600" b="1" dirty="0">
                <a:solidFill>
                  <a:srgbClr val="000000"/>
                </a:solidFill>
                <a:latin typeface="Times New Roman" pitchFamily="18" charset="0"/>
              </a:rPr>
              <a:t>Axial </a:t>
            </a:r>
          </a:p>
          <a:p>
            <a:pPr algn="ctr" defTabSz="914400" eaLnBrk="0" fontAlgn="base" hangingPunct="0">
              <a:spcBef>
                <a:spcPct val="0"/>
              </a:spcBef>
              <a:spcAft>
                <a:spcPct val="0"/>
              </a:spcAft>
            </a:pPr>
            <a:r>
              <a:rPr lang="en-US" sz="1600" b="1" dirty="0">
                <a:solidFill>
                  <a:srgbClr val="000000"/>
                </a:solidFill>
                <a:latin typeface="Times New Roman" pitchFamily="18" charset="0"/>
              </a:rPr>
              <a:t>rods</a:t>
            </a:r>
          </a:p>
        </p:txBody>
      </p:sp>
      <p:cxnSp>
        <p:nvCxnSpPr>
          <p:cNvPr id="12" name="Straight Arrow Connector 11">
            <a:extLst>
              <a:ext uri="{FF2B5EF4-FFF2-40B4-BE49-F238E27FC236}">
                <a16:creationId xmlns:a16="http://schemas.microsoft.com/office/drawing/2014/main" id="{847224C6-EB25-4F8D-978A-84927C99B027}"/>
              </a:ext>
            </a:extLst>
          </p:cNvPr>
          <p:cNvCxnSpPr/>
          <p:nvPr/>
        </p:nvCxnSpPr>
        <p:spPr bwMode="auto">
          <a:xfrm>
            <a:off x="5656731" y="1617821"/>
            <a:ext cx="286869" cy="515779"/>
          </a:xfrm>
          <a:prstGeom prst="straightConnector1">
            <a:avLst/>
          </a:prstGeom>
          <a:solidFill>
            <a:srgbClr val="618FFD"/>
          </a:solidFill>
          <a:ln w="12700" cap="flat" cmpd="sng" algn="ctr">
            <a:solidFill>
              <a:srgbClr val="000000"/>
            </a:solidFill>
            <a:prstDash val="solid"/>
            <a:round/>
            <a:headEnd type="none" w="med" len="med"/>
            <a:tailEnd type="arrow"/>
          </a:ln>
          <a:effectLst/>
        </p:spPr>
      </p:cxnSp>
      <p:sp>
        <p:nvSpPr>
          <p:cNvPr id="13" name="TextBox 12">
            <a:extLst>
              <a:ext uri="{FF2B5EF4-FFF2-40B4-BE49-F238E27FC236}">
                <a16:creationId xmlns:a16="http://schemas.microsoft.com/office/drawing/2014/main" id="{D8CFBC8E-3A5B-4BA2-9ACB-2B58F2BF9FF1}"/>
              </a:ext>
            </a:extLst>
          </p:cNvPr>
          <p:cNvSpPr txBox="1"/>
          <p:nvPr/>
        </p:nvSpPr>
        <p:spPr>
          <a:xfrm>
            <a:off x="7718149" y="1044713"/>
            <a:ext cx="1197251" cy="830997"/>
          </a:xfrm>
          <a:prstGeom prst="rect">
            <a:avLst/>
          </a:prstGeom>
          <a:noFill/>
        </p:spPr>
        <p:txBody>
          <a:bodyPr wrap="none" rtlCol="0">
            <a:spAutoFit/>
          </a:bodyPr>
          <a:lstStyle/>
          <a:p>
            <a:pPr algn="ctr" defTabSz="914400" eaLnBrk="0" fontAlgn="base" hangingPunct="0">
              <a:spcBef>
                <a:spcPct val="0"/>
              </a:spcBef>
              <a:spcAft>
                <a:spcPct val="0"/>
              </a:spcAft>
            </a:pPr>
            <a:r>
              <a:rPr lang="en-US" sz="1600" b="1" dirty="0">
                <a:solidFill>
                  <a:srgbClr val="000000"/>
                </a:solidFill>
                <a:latin typeface="Times New Roman" pitchFamily="18" charset="0"/>
              </a:rPr>
              <a:t>Slots for </a:t>
            </a:r>
          </a:p>
          <a:p>
            <a:pPr algn="ctr" defTabSz="914400" eaLnBrk="0" fontAlgn="base" hangingPunct="0">
              <a:spcBef>
                <a:spcPct val="0"/>
              </a:spcBef>
              <a:spcAft>
                <a:spcPct val="0"/>
              </a:spcAft>
            </a:pPr>
            <a:r>
              <a:rPr lang="en-US" sz="1600" b="1" dirty="0">
                <a:solidFill>
                  <a:srgbClr val="000000"/>
                </a:solidFill>
                <a:latin typeface="Times New Roman" pitchFamily="18" charset="0"/>
              </a:rPr>
              <a:t>pressurized</a:t>
            </a:r>
          </a:p>
          <a:p>
            <a:pPr algn="ctr" defTabSz="914400" eaLnBrk="0" fontAlgn="base" hangingPunct="0">
              <a:spcBef>
                <a:spcPct val="0"/>
              </a:spcBef>
              <a:spcAft>
                <a:spcPct val="0"/>
              </a:spcAft>
            </a:pPr>
            <a:r>
              <a:rPr lang="en-US" sz="1600" b="1" dirty="0">
                <a:solidFill>
                  <a:srgbClr val="000000"/>
                </a:solidFill>
                <a:latin typeface="Times New Roman" pitchFamily="18" charset="0"/>
              </a:rPr>
              <a:t>bladders</a:t>
            </a:r>
          </a:p>
        </p:txBody>
      </p:sp>
      <p:cxnSp>
        <p:nvCxnSpPr>
          <p:cNvPr id="14" name="Straight Arrow Connector 13">
            <a:extLst>
              <a:ext uri="{FF2B5EF4-FFF2-40B4-BE49-F238E27FC236}">
                <a16:creationId xmlns:a16="http://schemas.microsoft.com/office/drawing/2014/main" id="{122C0D0F-2437-4ECA-BBA7-8D507AC86316}"/>
              </a:ext>
            </a:extLst>
          </p:cNvPr>
          <p:cNvCxnSpPr/>
          <p:nvPr/>
        </p:nvCxnSpPr>
        <p:spPr bwMode="auto">
          <a:xfrm flipV="1">
            <a:off x="5487691" y="3933057"/>
            <a:ext cx="169040" cy="1696140"/>
          </a:xfrm>
          <a:prstGeom prst="straightConnector1">
            <a:avLst/>
          </a:prstGeom>
          <a:solidFill>
            <a:srgbClr val="618FFD"/>
          </a:solidFill>
          <a:ln w="12700" cap="flat" cmpd="sng" algn="ctr">
            <a:solidFill>
              <a:srgbClr val="000000"/>
            </a:solidFill>
            <a:prstDash val="solid"/>
            <a:round/>
            <a:headEnd type="none" w="med" len="med"/>
            <a:tailEnd type="arrow"/>
          </a:ln>
          <a:effectLst/>
        </p:spPr>
      </p:cxnSp>
      <p:cxnSp>
        <p:nvCxnSpPr>
          <p:cNvPr id="15" name="Straight Arrow Connector 14">
            <a:extLst>
              <a:ext uri="{FF2B5EF4-FFF2-40B4-BE49-F238E27FC236}">
                <a16:creationId xmlns:a16="http://schemas.microsoft.com/office/drawing/2014/main" id="{BEFDCB2D-E2AE-4388-BD26-88C20529BEF7}"/>
              </a:ext>
            </a:extLst>
          </p:cNvPr>
          <p:cNvCxnSpPr/>
          <p:nvPr/>
        </p:nvCxnSpPr>
        <p:spPr bwMode="auto">
          <a:xfrm flipH="1">
            <a:off x="7718150" y="1913810"/>
            <a:ext cx="814290" cy="1714499"/>
          </a:xfrm>
          <a:prstGeom prst="straightConnector1">
            <a:avLst/>
          </a:prstGeom>
          <a:solidFill>
            <a:srgbClr val="618FFD"/>
          </a:solidFill>
          <a:ln w="12700" cap="flat" cmpd="sng" algn="ctr">
            <a:solidFill>
              <a:srgbClr val="000000"/>
            </a:solidFill>
            <a:prstDash val="solid"/>
            <a:round/>
            <a:headEnd type="none" w="med" len="med"/>
            <a:tailEnd type="arrow"/>
          </a:ln>
          <a:effectLst/>
        </p:spPr>
      </p:cxnSp>
      <p:cxnSp>
        <p:nvCxnSpPr>
          <p:cNvPr id="16" name="Straight Arrow Connector 15">
            <a:extLst>
              <a:ext uri="{FF2B5EF4-FFF2-40B4-BE49-F238E27FC236}">
                <a16:creationId xmlns:a16="http://schemas.microsoft.com/office/drawing/2014/main" id="{35BAA44F-2B60-4352-99A0-C9BA17672DB2}"/>
              </a:ext>
            </a:extLst>
          </p:cNvPr>
          <p:cNvCxnSpPr/>
          <p:nvPr/>
        </p:nvCxnSpPr>
        <p:spPr bwMode="auto">
          <a:xfrm flipH="1" flipV="1">
            <a:off x="7884368" y="4658211"/>
            <a:ext cx="231136" cy="1003037"/>
          </a:xfrm>
          <a:prstGeom prst="straightConnector1">
            <a:avLst/>
          </a:prstGeom>
          <a:solidFill>
            <a:srgbClr val="618FFD"/>
          </a:solidFill>
          <a:ln w="12700" cap="flat" cmpd="sng" algn="ctr">
            <a:solidFill>
              <a:srgbClr val="000000"/>
            </a:solidFill>
            <a:prstDash val="solid"/>
            <a:round/>
            <a:headEnd type="none" w="med" len="med"/>
            <a:tailEnd type="arrow"/>
          </a:ln>
          <a:effectLst/>
        </p:spPr>
      </p:cxnSp>
      <p:sp>
        <p:nvSpPr>
          <p:cNvPr id="17" name="TextBox 16">
            <a:extLst>
              <a:ext uri="{FF2B5EF4-FFF2-40B4-BE49-F238E27FC236}">
                <a16:creationId xmlns:a16="http://schemas.microsoft.com/office/drawing/2014/main" id="{E1B01C28-D7DA-4600-AC33-7EABE58A1B78}"/>
              </a:ext>
            </a:extLst>
          </p:cNvPr>
          <p:cNvSpPr txBox="1"/>
          <p:nvPr/>
        </p:nvSpPr>
        <p:spPr>
          <a:xfrm>
            <a:off x="6242698" y="5642390"/>
            <a:ext cx="1266179" cy="584775"/>
          </a:xfrm>
          <a:prstGeom prst="rect">
            <a:avLst/>
          </a:prstGeom>
          <a:noFill/>
        </p:spPr>
        <p:txBody>
          <a:bodyPr wrap="none" rtlCol="0">
            <a:spAutoFit/>
          </a:bodyPr>
          <a:lstStyle/>
          <a:p>
            <a:pPr algn="ctr" defTabSz="914400" eaLnBrk="0" fontAlgn="base" hangingPunct="0">
              <a:spcBef>
                <a:spcPct val="0"/>
              </a:spcBef>
              <a:spcAft>
                <a:spcPct val="0"/>
              </a:spcAft>
            </a:pPr>
            <a:r>
              <a:rPr lang="en-US" sz="1600" b="1" dirty="0">
                <a:solidFill>
                  <a:srgbClr val="000000"/>
                </a:solidFill>
                <a:latin typeface="Times New Roman" pitchFamily="18" charset="0"/>
              </a:rPr>
              <a:t>Interference</a:t>
            </a:r>
          </a:p>
          <a:p>
            <a:pPr algn="ctr" defTabSz="914400" eaLnBrk="0" fontAlgn="base" hangingPunct="0">
              <a:spcBef>
                <a:spcPct val="0"/>
              </a:spcBef>
              <a:spcAft>
                <a:spcPct val="0"/>
              </a:spcAft>
            </a:pPr>
            <a:r>
              <a:rPr lang="en-US" sz="1600" b="1" dirty="0">
                <a:solidFill>
                  <a:srgbClr val="000000"/>
                </a:solidFill>
                <a:latin typeface="Times New Roman" pitchFamily="18" charset="0"/>
              </a:rPr>
              <a:t>Keys</a:t>
            </a:r>
          </a:p>
        </p:txBody>
      </p:sp>
      <p:cxnSp>
        <p:nvCxnSpPr>
          <p:cNvPr id="18" name="Straight Arrow Connector 17">
            <a:extLst>
              <a:ext uri="{FF2B5EF4-FFF2-40B4-BE49-F238E27FC236}">
                <a16:creationId xmlns:a16="http://schemas.microsoft.com/office/drawing/2014/main" id="{FC5F7FC8-4022-4178-80DC-2843077D470E}"/>
              </a:ext>
            </a:extLst>
          </p:cNvPr>
          <p:cNvCxnSpPr>
            <a:stCxn id="17" idx="0"/>
          </p:cNvCxnSpPr>
          <p:nvPr/>
        </p:nvCxnSpPr>
        <p:spPr bwMode="auto">
          <a:xfrm flipH="1" flipV="1">
            <a:off x="6644651" y="4403011"/>
            <a:ext cx="231137" cy="1239379"/>
          </a:xfrm>
          <a:prstGeom prst="straightConnector1">
            <a:avLst/>
          </a:prstGeom>
          <a:solidFill>
            <a:srgbClr val="618FFD"/>
          </a:solidFill>
          <a:ln w="12700" cap="flat" cmpd="sng" algn="ctr">
            <a:solidFill>
              <a:srgbClr val="000000"/>
            </a:solidFill>
            <a:prstDash val="solid"/>
            <a:round/>
            <a:headEnd type="none" w="med" len="med"/>
            <a:tailEnd type="arrow"/>
          </a:ln>
          <a:effectLst/>
        </p:spPr>
      </p:cxnSp>
      <p:cxnSp>
        <p:nvCxnSpPr>
          <p:cNvPr id="19" name="Straight Arrow Connector 18">
            <a:extLst>
              <a:ext uri="{FF2B5EF4-FFF2-40B4-BE49-F238E27FC236}">
                <a16:creationId xmlns:a16="http://schemas.microsoft.com/office/drawing/2014/main" id="{63C274D5-44A2-40FE-84D1-0D2A2904611E}"/>
              </a:ext>
            </a:extLst>
          </p:cNvPr>
          <p:cNvCxnSpPr/>
          <p:nvPr/>
        </p:nvCxnSpPr>
        <p:spPr bwMode="auto">
          <a:xfrm flipV="1">
            <a:off x="7028189" y="4403011"/>
            <a:ext cx="208107" cy="1239379"/>
          </a:xfrm>
          <a:prstGeom prst="straightConnector1">
            <a:avLst/>
          </a:prstGeom>
          <a:solidFill>
            <a:srgbClr val="618FFD"/>
          </a:solidFill>
          <a:ln w="12700" cap="flat" cmpd="sng" algn="ctr">
            <a:solidFill>
              <a:srgbClr val="000000"/>
            </a:solidFill>
            <a:prstDash val="solid"/>
            <a:round/>
            <a:headEnd type="none" w="med" len="med"/>
            <a:tailEnd type="arrow"/>
          </a:ln>
          <a:effectLst/>
        </p:spPr>
      </p:cxnSp>
      <p:grpSp>
        <p:nvGrpSpPr>
          <p:cNvPr id="20" name="Group 19">
            <a:extLst>
              <a:ext uri="{FF2B5EF4-FFF2-40B4-BE49-F238E27FC236}">
                <a16:creationId xmlns:a16="http://schemas.microsoft.com/office/drawing/2014/main" id="{7AAAB21F-FC82-459B-938E-0037DC21985C}"/>
              </a:ext>
            </a:extLst>
          </p:cNvPr>
          <p:cNvGrpSpPr/>
          <p:nvPr/>
        </p:nvGrpSpPr>
        <p:grpSpPr>
          <a:xfrm>
            <a:off x="606087" y="4826648"/>
            <a:ext cx="4116219" cy="978616"/>
            <a:chOff x="606087" y="4826648"/>
            <a:chExt cx="4116219" cy="978616"/>
          </a:xfrm>
        </p:grpSpPr>
        <p:graphicFrame>
          <p:nvGraphicFramePr>
            <p:cNvPr id="21" name="Object 20">
              <a:extLst>
                <a:ext uri="{FF2B5EF4-FFF2-40B4-BE49-F238E27FC236}">
                  <a16:creationId xmlns:a16="http://schemas.microsoft.com/office/drawing/2014/main" id="{CB59EABC-94E4-493C-BDAE-3344401403C6}"/>
                </a:ext>
              </a:extLst>
            </p:cNvPr>
            <p:cNvGraphicFramePr>
              <a:graphicFrameLocks noChangeAspect="1"/>
            </p:cNvGraphicFramePr>
            <p:nvPr>
              <p:extLst>
                <p:ext uri="{D42A27DB-BD31-4B8C-83A1-F6EECF244321}">
                  <p14:modId xmlns:p14="http://schemas.microsoft.com/office/powerpoint/2010/main" val="314001716"/>
                </p:ext>
              </p:extLst>
            </p:nvPr>
          </p:nvGraphicFramePr>
          <p:xfrm>
            <a:off x="606087" y="4851506"/>
            <a:ext cx="4116219" cy="953758"/>
          </p:xfrm>
          <a:graphic>
            <a:graphicData uri="http://schemas.openxmlformats.org/presentationml/2006/ole">
              <mc:AlternateContent xmlns:mc="http://schemas.openxmlformats.org/markup-compatibility/2006">
                <mc:Choice xmlns:v="urn:schemas-microsoft-com:vml" Requires="v">
                  <p:oleObj spid="_x0000_s1030" name="Photo Editor Photo" r:id="rId4" imgW="14622916" imgH="3381847" progId="MSPhotoEd.3">
                    <p:embed/>
                  </p:oleObj>
                </mc:Choice>
                <mc:Fallback>
                  <p:oleObj name="Photo Editor Photo" r:id="rId4" imgW="14622916" imgH="3381847" progId="MSPhotoEd.3">
                    <p:embed/>
                    <p:pic>
                      <p:nvPicPr>
                        <p:cNvPr id="2"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087" y="4851506"/>
                          <a:ext cx="4116219" cy="953758"/>
                        </a:xfrm>
                        <a:prstGeom prst="rect">
                          <a:avLst/>
                        </a:prstGeom>
                        <a:noFill/>
                        <a:ln>
                          <a:noFill/>
                        </a:ln>
                        <a:effectLst/>
                      </p:spPr>
                    </p:pic>
                  </p:oleObj>
                </mc:Fallback>
              </mc:AlternateContent>
            </a:graphicData>
          </a:graphic>
        </p:graphicFrame>
        <p:sp>
          <p:nvSpPr>
            <p:cNvPr id="22" name="TextBox 21">
              <a:extLst>
                <a:ext uri="{FF2B5EF4-FFF2-40B4-BE49-F238E27FC236}">
                  <a16:creationId xmlns:a16="http://schemas.microsoft.com/office/drawing/2014/main" id="{B77F1F27-2318-4D20-A0E4-1833AFD5B975}"/>
                </a:ext>
              </a:extLst>
            </p:cNvPr>
            <p:cNvSpPr txBox="1"/>
            <p:nvPr/>
          </p:nvSpPr>
          <p:spPr>
            <a:xfrm>
              <a:off x="628040" y="4826648"/>
              <a:ext cx="4055662" cy="307777"/>
            </a:xfrm>
            <a:prstGeom prst="rect">
              <a:avLst/>
            </a:prstGeom>
            <a:noFill/>
          </p:spPr>
          <p:txBody>
            <a:bodyPr wrap="none" rtlCol="0">
              <a:spAutoFit/>
            </a:bodyPr>
            <a:lstStyle/>
            <a:p>
              <a:r>
                <a:rPr lang="en-US" sz="1400" dirty="0"/>
                <a:t>Water-pressurized bladder for assembly pre-load</a:t>
              </a:r>
            </a:p>
          </p:txBody>
        </p:sp>
      </p:grpSp>
      <p:sp>
        <p:nvSpPr>
          <p:cNvPr id="23" name="TextBox 22">
            <a:extLst>
              <a:ext uri="{FF2B5EF4-FFF2-40B4-BE49-F238E27FC236}">
                <a16:creationId xmlns:a16="http://schemas.microsoft.com/office/drawing/2014/main" id="{DC8E7F1A-B615-48AB-BBC4-ED04D363E095}"/>
              </a:ext>
            </a:extLst>
          </p:cNvPr>
          <p:cNvSpPr txBox="1"/>
          <p:nvPr/>
        </p:nvSpPr>
        <p:spPr>
          <a:xfrm>
            <a:off x="9070860" y="1617821"/>
            <a:ext cx="2823645" cy="4524315"/>
          </a:xfrm>
          <a:prstGeom prst="rect">
            <a:avLst/>
          </a:prstGeom>
          <a:noFill/>
          <a:ln w="38100">
            <a:solidFill>
              <a:srgbClr val="FF0000"/>
            </a:solidFill>
          </a:ln>
        </p:spPr>
        <p:txBody>
          <a:bodyPr wrap="square" rtlCol="0">
            <a:spAutoFit/>
          </a:bodyPr>
          <a:lstStyle/>
          <a:p>
            <a:r>
              <a:rPr lang="en-US" sz="2400" b="1" dirty="0"/>
              <a:t>In order to pre-stress the magnet design prior to cool-down, interference keys are inserted into the structure through the use of a water bladder. The magnet requires less training and has more repeatable quench maps.</a:t>
            </a:r>
          </a:p>
        </p:txBody>
      </p:sp>
    </p:spTree>
    <p:extLst>
      <p:ext uri="{BB962C8B-B14F-4D97-AF65-F5344CB8AC3E}">
        <p14:creationId xmlns:p14="http://schemas.microsoft.com/office/powerpoint/2010/main" val="2172011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BBE1B-7035-4133-B0E0-9410FA403452}"/>
              </a:ext>
            </a:extLst>
          </p:cNvPr>
          <p:cNvSpPr>
            <a:spLocks noGrp="1"/>
          </p:cNvSpPr>
          <p:nvPr>
            <p:ph type="title"/>
          </p:nvPr>
        </p:nvSpPr>
        <p:spPr/>
        <p:txBody>
          <a:bodyPr/>
          <a:lstStyle/>
          <a:p>
            <a:r>
              <a:rPr lang="en-US" dirty="0"/>
              <a:t>Discussion session</a:t>
            </a:r>
          </a:p>
        </p:txBody>
      </p:sp>
      <p:sp>
        <p:nvSpPr>
          <p:cNvPr id="3" name="Content Placeholder 2">
            <a:extLst>
              <a:ext uri="{FF2B5EF4-FFF2-40B4-BE49-F238E27FC236}">
                <a16:creationId xmlns:a16="http://schemas.microsoft.com/office/drawing/2014/main" id="{E4BA0E1A-AA1E-47E8-934C-12B69D50C4E9}"/>
              </a:ext>
            </a:extLst>
          </p:cNvPr>
          <p:cNvSpPr>
            <a:spLocks noGrp="1"/>
          </p:cNvSpPr>
          <p:nvPr>
            <p:ph idx="1"/>
          </p:nvPr>
        </p:nvSpPr>
        <p:spPr/>
        <p:txBody>
          <a:bodyPr/>
          <a:lstStyle/>
          <a:p>
            <a:r>
              <a:rPr lang="en-US" dirty="0"/>
              <a:t>After these talks we had a discussion session and came to some conclusions</a:t>
            </a:r>
          </a:p>
          <a:p>
            <a:pPr lvl="1"/>
            <a:r>
              <a:rPr lang="en-US" dirty="0"/>
              <a:t>The detector groups (JLEIC and </a:t>
            </a:r>
            <a:r>
              <a:rPr lang="en-US" dirty="0" err="1"/>
              <a:t>eRHIC</a:t>
            </a:r>
            <a:r>
              <a:rPr lang="en-US" dirty="0"/>
              <a:t>) will try to put together a set of physics channels that best define the acceptance requirements for the detector</a:t>
            </a:r>
          </a:p>
          <a:p>
            <a:pPr lvl="1"/>
            <a:r>
              <a:rPr lang="en-US" dirty="0"/>
              <a:t>We think that such a short list of channels will help to sharpen the detector acceptance requirements for the engineers and accelerator physicists</a:t>
            </a:r>
          </a:p>
          <a:p>
            <a:pPr lvl="1"/>
            <a:endParaRPr lang="en-US" dirty="0"/>
          </a:p>
        </p:txBody>
      </p:sp>
      <p:sp>
        <p:nvSpPr>
          <p:cNvPr id="4" name="Date Placeholder 3">
            <a:extLst>
              <a:ext uri="{FF2B5EF4-FFF2-40B4-BE49-F238E27FC236}">
                <a16:creationId xmlns:a16="http://schemas.microsoft.com/office/drawing/2014/main" id="{80FD47AA-1536-4409-990C-B44204D8852B}"/>
              </a:ext>
            </a:extLst>
          </p:cNvPr>
          <p:cNvSpPr>
            <a:spLocks noGrp="1"/>
          </p:cNvSpPr>
          <p:nvPr>
            <p:ph type="dt" sz="half" idx="10"/>
          </p:nvPr>
        </p:nvSpPr>
        <p:spPr/>
        <p:txBody>
          <a:bodyPr/>
          <a:lstStyle/>
          <a:p>
            <a:r>
              <a:rPr lang="en-US"/>
              <a:t>10/31/18</a:t>
            </a:r>
            <a:endParaRPr lang="en-US" dirty="0"/>
          </a:p>
        </p:txBody>
      </p:sp>
      <p:sp>
        <p:nvSpPr>
          <p:cNvPr id="5" name="Footer Placeholder 4">
            <a:extLst>
              <a:ext uri="{FF2B5EF4-FFF2-40B4-BE49-F238E27FC236}">
                <a16:creationId xmlns:a16="http://schemas.microsoft.com/office/drawing/2014/main" id="{4278F115-4F84-4790-AEEC-13B83D570FE5}"/>
              </a:ext>
            </a:extLst>
          </p:cNvPr>
          <p:cNvSpPr>
            <a:spLocks noGrp="1"/>
          </p:cNvSpPr>
          <p:nvPr>
            <p:ph type="ftr" sz="quarter" idx="11"/>
          </p:nvPr>
        </p:nvSpPr>
        <p:spPr/>
        <p:txBody>
          <a:bodyPr/>
          <a:lstStyle/>
          <a:p>
            <a:r>
              <a:rPr lang="en-US"/>
              <a:t>IR/MDI Summary for EIC</a:t>
            </a:r>
            <a:endParaRPr lang="en-US" dirty="0"/>
          </a:p>
        </p:txBody>
      </p:sp>
      <p:sp>
        <p:nvSpPr>
          <p:cNvPr id="6" name="Slide Number Placeholder 5">
            <a:extLst>
              <a:ext uri="{FF2B5EF4-FFF2-40B4-BE49-F238E27FC236}">
                <a16:creationId xmlns:a16="http://schemas.microsoft.com/office/drawing/2014/main" id="{D847BCD0-EF41-47B5-BE4C-0F9C6EAE440E}"/>
              </a:ext>
            </a:extLst>
          </p:cNvPr>
          <p:cNvSpPr>
            <a:spLocks noGrp="1"/>
          </p:cNvSpPr>
          <p:nvPr>
            <p:ph type="sldNum" sz="quarter" idx="12"/>
          </p:nvPr>
        </p:nvSpPr>
        <p:spPr/>
        <p:txBody>
          <a:bodyPr/>
          <a:lstStyle/>
          <a:p>
            <a:fld id="{C2D2130F-F878-4CD5-B02F-9208CEE6E364}" type="slidenum">
              <a:rPr lang="en-US" smtClean="0"/>
              <a:t>26</a:t>
            </a:fld>
            <a:endParaRPr lang="en-US"/>
          </a:p>
        </p:txBody>
      </p:sp>
    </p:spTree>
    <p:extLst>
      <p:ext uri="{BB962C8B-B14F-4D97-AF65-F5344CB8AC3E}">
        <p14:creationId xmlns:p14="http://schemas.microsoft.com/office/powerpoint/2010/main" val="987759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A71D5-7804-47D1-BAA1-1D99C2BA4468}"/>
              </a:ext>
            </a:extLst>
          </p:cNvPr>
          <p:cNvSpPr>
            <a:spLocks noGrp="1"/>
          </p:cNvSpPr>
          <p:nvPr>
            <p:ph type="title"/>
          </p:nvPr>
        </p:nvSpPr>
        <p:spPr/>
        <p:txBody>
          <a:bodyPr/>
          <a:lstStyle/>
          <a:p>
            <a:r>
              <a:rPr lang="en-US" dirty="0"/>
              <a:t>Discussion session (2)</a:t>
            </a:r>
          </a:p>
        </p:txBody>
      </p:sp>
      <p:sp>
        <p:nvSpPr>
          <p:cNvPr id="3" name="Content Placeholder 2">
            <a:extLst>
              <a:ext uri="{FF2B5EF4-FFF2-40B4-BE49-F238E27FC236}">
                <a16:creationId xmlns:a16="http://schemas.microsoft.com/office/drawing/2014/main" id="{4A82432C-8CF4-4313-A162-6F4CFCC94AA8}"/>
              </a:ext>
            </a:extLst>
          </p:cNvPr>
          <p:cNvSpPr>
            <a:spLocks noGrp="1"/>
          </p:cNvSpPr>
          <p:nvPr>
            <p:ph idx="1"/>
          </p:nvPr>
        </p:nvSpPr>
        <p:spPr/>
        <p:txBody>
          <a:bodyPr/>
          <a:lstStyle/>
          <a:p>
            <a:r>
              <a:rPr lang="en-US" dirty="0"/>
              <a:t>We all have the feeling that there are lot of things that need to be done in order to make further progress and end up with valid IR designs and that manpower is limited (chicken or egg problem)</a:t>
            </a:r>
          </a:p>
          <a:p>
            <a:pPr lvl="1"/>
            <a:r>
              <a:rPr lang="en-US" dirty="0"/>
              <a:t>Perhaps we can meet more often than once or twice a year and in smaller groups that are concentrating on a particular aspect of the design</a:t>
            </a:r>
          </a:p>
          <a:p>
            <a:pPr lvl="1"/>
            <a:r>
              <a:rPr lang="en-US" dirty="0"/>
              <a:t>A case in point was mentioned by E. C. </a:t>
            </a:r>
            <a:r>
              <a:rPr lang="en-US" dirty="0">
                <a:latin typeface="Arial" panose="020B0604020202020204" pitchFamily="34" charset="0"/>
                <a:cs typeface="Arial" panose="020B0604020202020204" pitchFamily="34" charset="0"/>
              </a:rPr>
              <a:t>Aschenauer – the luminosity detector</a:t>
            </a:r>
            <a:endParaRPr lang="en-US" dirty="0"/>
          </a:p>
        </p:txBody>
      </p:sp>
      <p:sp>
        <p:nvSpPr>
          <p:cNvPr id="4" name="Date Placeholder 3">
            <a:extLst>
              <a:ext uri="{FF2B5EF4-FFF2-40B4-BE49-F238E27FC236}">
                <a16:creationId xmlns:a16="http://schemas.microsoft.com/office/drawing/2014/main" id="{87FC86BF-09D7-4F5E-BE67-8EB6E2ED7B46}"/>
              </a:ext>
            </a:extLst>
          </p:cNvPr>
          <p:cNvSpPr>
            <a:spLocks noGrp="1"/>
          </p:cNvSpPr>
          <p:nvPr>
            <p:ph type="dt" sz="half" idx="10"/>
          </p:nvPr>
        </p:nvSpPr>
        <p:spPr/>
        <p:txBody>
          <a:bodyPr/>
          <a:lstStyle/>
          <a:p>
            <a:r>
              <a:rPr lang="en-US"/>
              <a:t>10/31/18</a:t>
            </a:r>
            <a:endParaRPr lang="en-US" dirty="0"/>
          </a:p>
        </p:txBody>
      </p:sp>
      <p:sp>
        <p:nvSpPr>
          <p:cNvPr id="5" name="Footer Placeholder 4">
            <a:extLst>
              <a:ext uri="{FF2B5EF4-FFF2-40B4-BE49-F238E27FC236}">
                <a16:creationId xmlns:a16="http://schemas.microsoft.com/office/drawing/2014/main" id="{53B12F5B-D5B0-4533-B020-F788E70CC37F}"/>
              </a:ext>
            </a:extLst>
          </p:cNvPr>
          <p:cNvSpPr>
            <a:spLocks noGrp="1"/>
          </p:cNvSpPr>
          <p:nvPr>
            <p:ph type="ftr" sz="quarter" idx="11"/>
          </p:nvPr>
        </p:nvSpPr>
        <p:spPr/>
        <p:txBody>
          <a:bodyPr/>
          <a:lstStyle/>
          <a:p>
            <a:r>
              <a:rPr lang="en-US"/>
              <a:t>IR/MDI Summary for EIC</a:t>
            </a:r>
            <a:endParaRPr lang="en-US" dirty="0"/>
          </a:p>
        </p:txBody>
      </p:sp>
      <p:sp>
        <p:nvSpPr>
          <p:cNvPr id="6" name="Slide Number Placeholder 5">
            <a:extLst>
              <a:ext uri="{FF2B5EF4-FFF2-40B4-BE49-F238E27FC236}">
                <a16:creationId xmlns:a16="http://schemas.microsoft.com/office/drawing/2014/main" id="{A8E4B0E1-4EA9-4BFE-9F61-A35860C1C8E6}"/>
              </a:ext>
            </a:extLst>
          </p:cNvPr>
          <p:cNvSpPr>
            <a:spLocks noGrp="1"/>
          </p:cNvSpPr>
          <p:nvPr>
            <p:ph type="sldNum" sz="quarter" idx="12"/>
          </p:nvPr>
        </p:nvSpPr>
        <p:spPr/>
        <p:txBody>
          <a:bodyPr/>
          <a:lstStyle/>
          <a:p>
            <a:fld id="{C2D2130F-F878-4CD5-B02F-9208CEE6E364}" type="slidenum">
              <a:rPr lang="en-US" smtClean="0"/>
              <a:t>27</a:t>
            </a:fld>
            <a:endParaRPr lang="en-US"/>
          </a:p>
        </p:txBody>
      </p:sp>
    </p:spTree>
    <p:extLst>
      <p:ext uri="{BB962C8B-B14F-4D97-AF65-F5344CB8AC3E}">
        <p14:creationId xmlns:p14="http://schemas.microsoft.com/office/powerpoint/2010/main" val="288937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8D4D325-1BA7-44C5-BC88-E05378CEE5AA}"/>
              </a:ext>
            </a:extLst>
          </p:cNvPr>
          <p:cNvSpPr>
            <a:spLocks noGrp="1"/>
          </p:cNvSpPr>
          <p:nvPr>
            <p:ph type="dt" sz="half" idx="10"/>
          </p:nvPr>
        </p:nvSpPr>
        <p:spPr/>
        <p:txBody>
          <a:bodyPr/>
          <a:lstStyle/>
          <a:p>
            <a:r>
              <a:rPr lang="en-US"/>
              <a:t>10/31/18</a:t>
            </a:r>
            <a:endParaRPr lang="en-US" dirty="0"/>
          </a:p>
        </p:txBody>
      </p:sp>
      <p:sp>
        <p:nvSpPr>
          <p:cNvPr id="5" name="Footer Placeholder 4">
            <a:extLst>
              <a:ext uri="{FF2B5EF4-FFF2-40B4-BE49-F238E27FC236}">
                <a16:creationId xmlns:a16="http://schemas.microsoft.com/office/drawing/2014/main" id="{61101A41-2D5E-4116-A1BE-AD6C8ECCD0D1}"/>
              </a:ext>
            </a:extLst>
          </p:cNvPr>
          <p:cNvSpPr>
            <a:spLocks noGrp="1"/>
          </p:cNvSpPr>
          <p:nvPr>
            <p:ph type="ftr" sz="quarter" idx="11"/>
          </p:nvPr>
        </p:nvSpPr>
        <p:spPr/>
        <p:txBody>
          <a:bodyPr/>
          <a:lstStyle/>
          <a:p>
            <a:r>
              <a:rPr lang="en-US"/>
              <a:t>IR/MDI Summary for EIC</a:t>
            </a:r>
            <a:endParaRPr lang="en-US" dirty="0"/>
          </a:p>
        </p:txBody>
      </p:sp>
      <p:sp>
        <p:nvSpPr>
          <p:cNvPr id="6" name="Slide Number Placeholder 5">
            <a:extLst>
              <a:ext uri="{FF2B5EF4-FFF2-40B4-BE49-F238E27FC236}">
                <a16:creationId xmlns:a16="http://schemas.microsoft.com/office/drawing/2014/main" id="{C97B3703-1000-44F5-B453-995997EC37A1}"/>
              </a:ext>
            </a:extLst>
          </p:cNvPr>
          <p:cNvSpPr>
            <a:spLocks noGrp="1"/>
          </p:cNvSpPr>
          <p:nvPr>
            <p:ph type="sldNum" sz="quarter" idx="12"/>
          </p:nvPr>
        </p:nvSpPr>
        <p:spPr/>
        <p:txBody>
          <a:bodyPr/>
          <a:lstStyle/>
          <a:p>
            <a:fld id="{C2D2130F-F878-4CD5-B02F-9208CEE6E364}" type="slidenum">
              <a:rPr lang="en-US" smtClean="0"/>
              <a:t>28</a:t>
            </a:fld>
            <a:endParaRPr lang="en-US"/>
          </a:p>
        </p:txBody>
      </p:sp>
      <p:sp>
        <p:nvSpPr>
          <p:cNvPr id="7" name="Date Placeholder 1">
            <a:extLst>
              <a:ext uri="{FF2B5EF4-FFF2-40B4-BE49-F238E27FC236}">
                <a16:creationId xmlns:a16="http://schemas.microsoft.com/office/drawing/2014/main" id="{581E9035-7D74-49BA-9DC2-8896D631209D}"/>
              </a:ext>
            </a:extLst>
          </p:cNvPr>
          <p:cNvSpPr txBox="1">
            <a:spLocks/>
          </p:cNvSpPr>
          <p:nvPr/>
        </p:nvSpPr>
        <p:spPr>
          <a:xfrm>
            <a:off x="7431881" y="6173788"/>
            <a:ext cx="1371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E.C. Aschenauer</a:t>
            </a:r>
          </a:p>
        </p:txBody>
      </p:sp>
      <p:sp>
        <p:nvSpPr>
          <p:cNvPr id="8" name="Title 4">
            <a:extLst>
              <a:ext uri="{FF2B5EF4-FFF2-40B4-BE49-F238E27FC236}">
                <a16:creationId xmlns:a16="http://schemas.microsoft.com/office/drawing/2014/main" id="{484C4DE3-A35A-4F28-804C-2021F4C49414}"/>
              </a:ext>
            </a:extLst>
          </p:cNvPr>
          <p:cNvSpPr>
            <a:spLocks noGrp="1"/>
          </p:cNvSpPr>
          <p:nvPr>
            <p:ph type="title"/>
          </p:nvPr>
        </p:nvSpPr>
        <p:spPr>
          <a:xfrm>
            <a:off x="0" y="2283"/>
            <a:ext cx="9144000" cy="584669"/>
          </a:xfrm>
        </p:spPr>
        <p:txBody>
          <a:bodyPr>
            <a:normAutofit fontScale="90000"/>
          </a:bodyPr>
          <a:lstStyle/>
          <a:p>
            <a:r>
              <a:rPr lang="en-US" dirty="0"/>
              <a:t>Requirements for Lepton Beam</a:t>
            </a:r>
          </a:p>
        </p:txBody>
      </p:sp>
      <p:sp>
        <p:nvSpPr>
          <p:cNvPr id="9" name="TextBox 8">
            <a:extLst>
              <a:ext uri="{FF2B5EF4-FFF2-40B4-BE49-F238E27FC236}">
                <a16:creationId xmlns:a16="http://schemas.microsoft.com/office/drawing/2014/main" id="{F08FAB63-07EE-4151-A428-24C78D61F437}"/>
              </a:ext>
            </a:extLst>
          </p:cNvPr>
          <p:cNvSpPr txBox="1"/>
          <p:nvPr/>
        </p:nvSpPr>
        <p:spPr>
          <a:xfrm>
            <a:off x="77815" y="416824"/>
            <a:ext cx="3159839" cy="461665"/>
          </a:xfrm>
          <a:prstGeom prst="rect">
            <a:avLst/>
          </a:prstGeom>
          <a:noFill/>
        </p:spPr>
        <p:txBody>
          <a:bodyPr wrap="none" rtlCol="0">
            <a:spAutoFit/>
          </a:bodyPr>
          <a:lstStyle/>
          <a:p>
            <a:pPr algn="l"/>
            <a:r>
              <a:rPr lang="en-US" sz="2400" b="1" dirty="0">
                <a:solidFill>
                  <a:srgbClr val="0432FF"/>
                </a:solidFill>
                <a:latin typeface="+mj-lt"/>
              </a:rPr>
              <a:t>Luminosity Detector</a:t>
            </a:r>
          </a:p>
        </p:txBody>
      </p:sp>
      <p:sp>
        <p:nvSpPr>
          <p:cNvPr id="10" name="Content Placeholder 2">
            <a:extLst>
              <a:ext uri="{FF2B5EF4-FFF2-40B4-BE49-F238E27FC236}">
                <a16:creationId xmlns:a16="http://schemas.microsoft.com/office/drawing/2014/main" id="{0C321FDC-CD5D-447F-9B7B-CE68167F294D}"/>
              </a:ext>
            </a:extLst>
          </p:cNvPr>
          <p:cNvSpPr txBox="1">
            <a:spLocks/>
          </p:cNvSpPr>
          <p:nvPr/>
        </p:nvSpPr>
        <p:spPr>
          <a:xfrm>
            <a:off x="77815" y="845440"/>
            <a:ext cx="4876952" cy="53624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600" dirty="0">
                <a:solidFill>
                  <a:srgbClr val="0000FF"/>
                </a:solidFill>
                <a:latin typeface="+mj-lt"/>
                <a:cs typeface="Comic Sans MS"/>
              </a:rPr>
              <a:t>Concept: </a:t>
            </a:r>
          </a:p>
          <a:p>
            <a:pPr marL="0" indent="0">
              <a:lnSpc>
                <a:spcPct val="100000"/>
              </a:lnSpc>
              <a:spcBef>
                <a:spcPts val="0"/>
              </a:spcBef>
              <a:buFont typeface="Arial" panose="020B0604020202020204" pitchFamily="34" charset="0"/>
              <a:buNone/>
            </a:pPr>
            <a:r>
              <a:rPr lang="en-US" sz="1600" dirty="0">
                <a:latin typeface="+mj-lt"/>
                <a:cs typeface="Comic Sans MS"/>
              </a:rPr>
              <a:t>Use Bremsstrahlung </a:t>
            </a:r>
            <a:r>
              <a:rPr lang="en-US" sz="1600" dirty="0">
                <a:solidFill>
                  <a:srgbClr val="FF00FF"/>
                </a:solidFill>
                <a:latin typeface="+mj-lt"/>
                <a:cs typeface="Comic Sans MS"/>
              </a:rPr>
              <a:t>ep </a:t>
            </a:r>
            <a:r>
              <a:rPr lang="en-US" sz="1600" dirty="0">
                <a:solidFill>
                  <a:srgbClr val="FF00FF"/>
                </a:solidFill>
                <a:latin typeface="+mj-lt"/>
                <a:cs typeface="Comic Sans MS"/>
                <a:sym typeface="Wingdings"/>
              </a:rPr>
              <a:t> </a:t>
            </a:r>
            <a:r>
              <a:rPr lang="en-US" sz="1600" dirty="0" err="1">
                <a:solidFill>
                  <a:srgbClr val="FF00FF"/>
                </a:solidFill>
                <a:latin typeface="+mj-lt"/>
                <a:cs typeface="Comic Sans MS"/>
                <a:sym typeface="Wingdings"/>
              </a:rPr>
              <a:t>ep</a:t>
            </a:r>
            <a:r>
              <a:rPr lang="en-US" sz="1600" dirty="0" err="1">
                <a:solidFill>
                  <a:srgbClr val="FF00FF"/>
                </a:solidFill>
                <a:latin typeface="Symbol" pitchFamily="2" charset="2"/>
                <a:cs typeface="Symbol" charset="2"/>
                <a:sym typeface="Wingdings"/>
              </a:rPr>
              <a:t>g</a:t>
            </a:r>
            <a:r>
              <a:rPr lang="en-US" sz="1600" dirty="0">
                <a:latin typeface="+mj-lt"/>
                <a:cs typeface="Comic Sans MS"/>
                <a:sym typeface="Wingdings"/>
              </a:rPr>
              <a:t> as reference cross section</a:t>
            </a:r>
          </a:p>
          <a:p>
            <a:pPr marL="0">
              <a:lnSpc>
                <a:spcPct val="100000"/>
              </a:lnSpc>
              <a:spcBef>
                <a:spcPts val="0"/>
              </a:spcBef>
            </a:pPr>
            <a:r>
              <a:rPr lang="en-US" sz="1600" dirty="0">
                <a:latin typeface="+mj-lt"/>
                <a:cs typeface="Comic Sans MS"/>
              </a:rPr>
              <a:t>different methods: </a:t>
            </a:r>
          </a:p>
          <a:p>
            <a:pPr marL="0" lvl="1">
              <a:lnSpc>
                <a:spcPct val="100000"/>
              </a:lnSpc>
              <a:spcBef>
                <a:spcPts val="0"/>
              </a:spcBef>
            </a:pPr>
            <a:r>
              <a:rPr lang="en-US" sz="1600" dirty="0">
                <a:latin typeface="+mj-lt"/>
                <a:cs typeface="Comic Sans MS"/>
              </a:rPr>
              <a:t>Bethe </a:t>
            </a:r>
            <a:r>
              <a:rPr lang="en-US" sz="1600" dirty="0" err="1">
                <a:latin typeface="+mj-lt"/>
                <a:cs typeface="Comic Sans MS"/>
              </a:rPr>
              <a:t>Heitler</a:t>
            </a:r>
            <a:r>
              <a:rPr lang="en-US" sz="1600" dirty="0">
                <a:latin typeface="+mj-lt"/>
                <a:cs typeface="Comic Sans MS"/>
              </a:rPr>
              <a:t>, QED Compton, Pair Production</a:t>
            </a:r>
          </a:p>
          <a:p>
            <a:pPr marL="0">
              <a:lnSpc>
                <a:spcPct val="100000"/>
              </a:lnSpc>
              <a:spcBef>
                <a:spcPts val="0"/>
              </a:spcBef>
            </a:pPr>
            <a:r>
              <a:rPr lang="en-US" sz="1600" dirty="0">
                <a:latin typeface="+mj-lt"/>
                <a:cs typeface="Comic Sans MS"/>
              </a:rPr>
              <a:t>Hera: reached 1-2% systematic uncertainty</a:t>
            </a:r>
          </a:p>
          <a:p>
            <a:pPr marL="0">
              <a:lnSpc>
                <a:spcPct val="100000"/>
              </a:lnSpc>
              <a:spcBef>
                <a:spcPts val="0"/>
              </a:spcBef>
            </a:pPr>
            <a:endParaRPr lang="en-US" sz="1600" dirty="0">
              <a:latin typeface="+mj-lt"/>
              <a:cs typeface="Comic Sans MS"/>
            </a:endParaRPr>
          </a:p>
          <a:p>
            <a:pPr marL="0" indent="0">
              <a:lnSpc>
                <a:spcPct val="100000"/>
              </a:lnSpc>
              <a:spcBef>
                <a:spcPts val="0"/>
              </a:spcBef>
              <a:buFont typeface="Arial" panose="020B0604020202020204" pitchFamily="34" charset="0"/>
              <a:buNone/>
            </a:pPr>
            <a:r>
              <a:rPr lang="en-US" sz="1600" dirty="0">
                <a:solidFill>
                  <a:srgbClr val="0000FF"/>
                </a:solidFill>
                <a:latin typeface="+mj-lt"/>
              </a:rPr>
              <a:t>Goals for Luminosity Measurement:</a:t>
            </a:r>
          </a:p>
          <a:p>
            <a:pPr marL="0">
              <a:lnSpc>
                <a:spcPct val="100000"/>
              </a:lnSpc>
              <a:spcBef>
                <a:spcPts val="0"/>
              </a:spcBef>
            </a:pPr>
            <a:r>
              <a:rPr lang="en-US" sz="1600" dirty="0">
                <a:latin typeface="+mj-lt"/>
              </a:rPr>
              <a:t>Integrated luminosity with precision </a:t>
            </a:r>
            <a:r>
              <a:rPr lang="en-US" sz="1600" dirty="0" err="1">
                <a:latin typeface="+mj-lt"/>
              </a:rPr>
              <a:t>δL</a:t>
            </a:r>
            <a:r>
              <a:rPr lang="en-US" sz="1600" dirty="0">
                <a:latin typeface="+mj-lt"/>
              </a:rPr>
              <a:t>/L&lt; 1%</a:t>
            </a:r>
          </a:p>
          <a:p>
            <a:pPr marL="0">
              <a:lnSpc>
                <a:spcPct val="100000"/>
              </a:lnSpc>
              <a:spcBef>
                <a:spcPts val="0"/>
              </a:spcBef>
            </a:pPr>
            <a:r>
              <a:rPr lang="en-US" sz="1600" dirty="0">
                <a:latin typeface="+mj-lt"/>
              </a:rPr>
              <a:t>Measurement of relative luminosity: </a:t>
            </a:r>
          </a:p>
          <a:p>
            <a:pPr marL="0" indent="0">
              <a:lnSpc>
                <a:spcPct val="100000"/>
              </a:lnSpc>
              <a:spcBef>
                <a:spcPts val="0"/>
              </a:spcBef>
              <a:buNone/>
            </a:pPr>
            <a:r>
              <a:rPr lang="en-US" sz="1600" dirty="0">
                <a:solidFill>
                  <a:srgbClr val="0000FF"/>
                </a:solidFill>
                <a:latin typeface="+mj-lt"/>
              </a:rPr>
              <a:t>     physics-asymmetry/10 </a:t>
            </a:r>
            <a:r>
              <a:rPr lang="en-US" sz="1600" dirty="0">
                <a:solidFill>
                  <a:srgbClr val="0000FF"/>
                </a:solidFill>
                <a:latin typeface="+mj-lt"/>
                <a:sym typeface="Wingdings"/>
              </a:rPr>
              <a:t> ~10</a:t>
            </a:r>
            <a:r>
              <a:rPr lang="en-US" sz="1600" baseline="30000" dirty="0">
                <a:solidFill>
                  <a:srgbClr val="0000FF"/>
                </a:solidFill>
                <a:latin typeface="+mj-lt"/>
                <a:sym typeface="Wingdings"/>
              </a:rPr>
              <a:t>-4 </a:t>
            </a:r>
            <a:r>
              <a:rPr lang="en-US" sz="1600" dirty="0">
                <a:solidFill>
                  <a:srgbClr val="0000FF"/>
                </a:solidFill>
                <a:latin typeface="+mj-lt"/>
                <a:sym typeface="Wingdings"/>
              </a:rPr>
              <a:t>– 10</a:t>
            </a:r>
            <a:r>
              <a:rPr lang="en-US" sz="1600" baseline="30000" dirty="0">
                <a:solidFill>
                  <a:srgbClr val="0000FF"/>
                </a:solidFill>
                <a:latin typeface="+mj-lt"/>
                <a:sym typeface="Wingdings"/>
              </a:rPr>
              <a:t>-5</a:t>
            </a:r>
          </a:p>
          <a:p>
            <a:pPr marL="0" indent="0">
              <a:lnSpc>
                <a:spcPct val="100000"/>
              </a:lnSpc>
              <a:spcBef>
                <a:spcPts val="0"/>
              </a:spcBef>
              <a:buNone/>
            </a:pPr>
            <a:endParaRPr lang="en-US" sz="1600" baseline="30000" dirty="0">
              <a:solidFill>
                <a:srgbClr val="0000FF"/>
              </a:solidFill>
              <a:latin typeface="+mj-lt"/>
            </a:endParaRPr>
          </a:p>
          <a:p>
            <a:pPr marL="0" indent="0">
              <a:lnSpc>
                <a:spcPct val="100000"/>
              </a:lnSpc>
              <a:spcBef>
                <a:spcPts val="0"/>
              </a:spcBef>
              <a:buFont typeface="Arial" panose="020B0604020202020204" pitchFamily="34" charset="0"/>
              <a:buNone/>
            </a:pPr>
            <a:r>
              <a:rPr lang="en-US" sz="1600" dirty="0">
                <a:solidFill>
                  <a:srgbClr val="0000FF"/>
                </a:solidFill>
                <a:latin typeface="+mj-lt"/>
                <a:cs typeface="Comic Sans MS"/>
              </a:rPr>
              <a:t>EIC challenges:</a:t>
            </a:r>
          </a:p>
          <a:p>
            <a:pPr marL="0">
              <a:lnSpc>
                <a:spcPct val="100000"/>
              </a:lnSpc>
              <a:spcBef>
                <a:spcPts val="0"/>
              </a:spcBef>
            </a:pPr>
            <a:r>
              <a:rPr lang="en-US" sz="1600" dirty="0">
                <a:solidFill>
                  <a:srgbClr val="000000"/>
                </a:solidFill>
                <a:latin typeface="+mj-lt"/>
                <a:cs typeface="Comic Sans MS"/>
                <a:sym typeface="Wingdings"/>
              </a:rPr>
              <a:t>with 10</a:t>
            </a:r>
            <a:r>
              <a:rPr lang="en-US" sz="1600" baseline="30000" dirty="0">
                <a:solidFill>
                  <a:srgbClr val="000000"/>
                </a:solidFill>
                <a:latin typeface="+mj-lt"/>
                <a:cs typeface="Comic Sans MS"/>
                <a:sym typeface="Wingdings"/>
              </a:rPr>
              <a:t>33 </a:t>
            </a:r>
            <a:r>
              <a:rPr lang="en-US" sz="1600" dirty="0">
                <a:solidFill>
                  <a:srgbClr val="000000"/>
                </a:solidFill>
                <a:latin typeface="+mj-lt"/>
                <a:cs typeface="Comic Sans MS"/>
                <a:sym typeface="Wingdings"/>
              </a:rPr>
              <a:t>cm</a:t>
            </a:r>
            <a:r>
              <a:rPr lang="en-US" sz="1600" baseline="30000" dirty="0">
                <a:solidFill>
                  <a:srgbClr val="000000"/>
                </a:solidFill>
                <a:latin typeface="+mj-lt"/>
                <a:cs typeface="Comic Sans MS"/>
                <a:sym typeface="Wingdings"/>
              </a:rPr>
              <a:t>-2</a:t>
            </a:r>
            <a:r>
              <a:rPr lang="en-US" sz="1600" dirty="0">
                <a:solidFill>
                  <a:srgbClr val="000000"/>
                </a:solidFill>
                <a:latin typeface="+mj-lt"/>
                <a:cs typeface="Comic Sans MS"/>
                <a:sym typeface="Wingdings"/>
              </a:rPr>
              <a:t>s</a:t>
            </a:r>
            <a:r>
              <a:rPr lang="en-US" sz="1600" baseline="30000" dirty="0">
                <a:solidFill>
                  <a:srgbClr val="000000"/>
                </a:solidFill>
                <a:latin typeface="+mj-lt"/>
                <a:cs typeface="Comic Sans MS"/>
                <a:sym typeface="Wingdings"/>
              </a:rPr>
              <a:t>-1 </a:t>
            </a:r>
            <a:r>
              <a:rPr lang="en-US" sz="1600" dirty="0">
                <a:solidFill>
                  <a:srgbClr val="000000"/>
                </a:solidFill>
                <a:latin typeface="+mj-lt"/>
                <a:cs typeface="Comic Sans MS"/>
                <a:sym typeface="Wingdings"/>
              </a:rPr>
              <a:t>one gets on average 23 </a:t>
            </a:r>
            <a:r>
              <a:rPr lang="en-US" sz="1600" dirty="0" err="1">
                <a:solidFill>
                  <a:srgbClr val="000000"/>
                </a:solidFill>
                <a:latin typeface="+mj-lt"/>
                <a:cs typeface="Comic Sans MS"/>
                <a:sym typeface="Wingdings"/>
              </a:rPr>
              <a:t>bremsstrahlungs</a:t>
            </a:r>
            <a:r>
              <a:rPr lang="en-US" sz="1600" dirty="0">
                <a:solidFill>
                  <a:srgbClr val="000000"/>
                </a:solidFill>
                <a:latin typeface="+mj-lt"/>
                <a:cs typeface="Comic Sans MS"/>
                <a:sym typeface="Wingdings"/>
              </a:rPr>
              <a:t>   </a:t>
            </a:r>
          </a:p>
          <a:p>
            <a:pPr marL="0" indent="0">
              <a:lnSpc>
                <a:spcPct val="100000"/>
              </a:lnSpc>
              <a:spcBef>
                <a:spcPts val="0"/>
              </a:spcBef>
              <a:buNone/>
            </a:pPr>
            <a:r>
              <a:rPr lang="en-US" sz="1600" dirty="0">
                <a:solidFill>
                  <a:srgbClr val="000000"/>
                </a:solidFill>
                <a:latin typeface="+mj-lt"/>
                <a:cs typeface="Comic Sans MS"/>
                <a:sym typeface="Wingdings"/>
              </a:rPr>
              <a:t>      photons/bunch for proton beam </a:t>
            </a:r>
          </a:p>
          <a:p>
            <a:pPr marL="0" indent="0">
              <a:lnSpc>
                <a:spcPct val="100000"/>
              </a:lnSpc>
              <a:spcBef>
                <a:spcPts val="0"/>
              </a:spcBef>
              <a:buNone/>
            </a:pPr>
            <a:r>
              <a:rPr lang="en-US" sz="1600" dirty="0">
                <a:solidFill>
                  <a:srgbClr val="000000"/>
                </a:solidFill>
                <a:latin typeface="+mj-lt"/>
                <a:cs typeface="Comic Sans MS"/>
                <a:sym typeface="Wingdings"/>
              </a:rPr>
              <a:t>      </a:t>
            </a:r>
            <a:r>
              <a:rPr lang="en-US" sz="1600" dirty="0">
                <a:solidFill>
                  <a:srgbClr val="0000FF"/>
                </a:solidFill>
                <a:latin typeface="+mj-lt"/>
                <a:cs typeface="Comic Sans MS"/>
                <a:sym typeface="Wingdings"/>
              </a:rPr>
              <a:t></a:t>
            </a:r>
            <a:r>
              <a:rPr lang="en-US" sz="1600" dirty="0">
                <a:solidFill>
                  <a:srgbClr val="000000"/>
                </a:solidFill>
                <a:latin typeface="+mj-lt"/>
                <a:cs typeface="Comic Sans MS"/>
                <a:sym typeface="Wingdings"/>
              </a:rPr>
              <a:t> A-beam Z</a:t>
            </a:r>
            <a:r>
              <a:rPr lang="en-US" sz="1600" baseline="30000" dirty="0">
                <a:solidFill>
                  <a:srgbClr val="000000"/>
                </a:solidFill>
                <a:latin typeface="+mj-lt"/>
                <a:cs typeface="Comic Sans MS"/>
                <a:sym typeface="Wingdings"/>
              </a:rPr>
              <a:t>2</a:t>
            </a:r>
            <a:r>
              <a:rPr lang="en-US" sz="1600" dirty="0">
                <a:solidFill>
                  <a:srgbClr val="000000"/>
                </a:solidFill>
                <a:latin typeface="+mj-lt"/>
                <a:cs typeface="Comic Sans MS"/>
                <a:sym typeface="Wingdings"/>
              </a:rPr>
              <a:t>-dependence</a:t>
            </a:r>
          </a:p>
          <a:p>
            <a:pPr marL="0">
              <a:lnSpc>
                <a:spcPct val="100000"/>
              </a:lnSpc>
              <a:spcBef>
                <a:spcPts val="0"/>
              </a:spcBef>
            </a:pPr>
            <a:r>
              <a:rPr lang="en-US" sz="1600" dirty="0">
                <a:solidFill>
                  <a:srgbClr val="000000"/>
                </a:solidFill>
                <a:latin typeface="+mj-lt"/>
                <a:cs typeface="Comic Sans MS"/>
                <a:sym typeface="Wingdings"/>
              </a:rPr>
              <a:t>Need more sophisticated solution</a:t>
            </a:r>
          </a:p>
          <a:p>
            <a:pPr marL="0">
              <a:lnSpc>
                <a:spcPct val="100000"/>
              </a:lnSpc>
              <a:spcBef>
                <a:spcPts val="0"/>
              </a:spcBef>
            </a:pPr>
            <a:r>
              <a:rPr lang="en-US" sz="1600" dirty="0">
                <a:solidFill>
                  <a:srgbClr val="000000"/>
                </a:solidFill>
                <a:latin typeface="+mj-lt"/>
                <a:cs typeface="Comic Sans MS"/>
                <a:sym typeface="Wingdings"/>
              </a:rPr>
              <a:t>BH photon cone &lt; 0.03 </a:t>
            </a:r>
            <a:r>
              <a:rPr lang="en-US" sz="1600" dirty="0" err="1">
                <a:solidFill>
                  <a:srgbClr val="000000"/>
                </a:solidFill>
                <a:latin typeface="+mj-lt"/>
                <a:cs typeface="Comic Sans MS"/>
                <a:sym typeface="Wingdings"/>
              </a:rPr>
              <a:t>mrad</a:t>
            </a:r>
            <a:endParaRPr lang="en-US" sz="1600" dirty="0">
              <a:solidFill>
                <a:srgbClr val="000000"/>
              </a:solidFill>
              <a:latin typeface="+mj-lt"/>
              <a:cs typeface="Comic Sans MS"/>
              <a:sym typeface="Wingdings"/>
            </a:endParaRPr>
          </a:p>
          <a:p>
            <a:pPr marL="0" indent="0">
              <a:lnSpc>
                <a:spcPct val="100000"/>
              </a:lnSpc>
              <a:spcBef>
                <a:spcPts val="0"/>
              </a:spcBef>
              <a:buNone/>
            </a:pPr>
            <a:r>
              <a:rPr lang="en-US" sz="1600" dirty="0">
                <a:solidFill>
                  <a:srgbClr val="000000"/>
                </a:solidFill>
                <a:latin typeface="+mj-lt"/>
                <a:cs typeface="Comic Sans MS"/>
                <a:sym typeface="Wingdings" pitchFamily="2" charset="2"/>
              </a:rPr>
              <a:t>       acceptance completely dominated by lepton beam size</a:t>
            </a:r>
            <a:endParaRPr lang="en-US" sz="1600" dirty="0">
              <a:solidFill>
                <a:srgbClr val="0000FF"/>
              </a:solidFill>
              <a:latin typeface="+mj-lt"/>
              <a:cs typeface="Comic Sans MS"/>
            </a:endParaRPr>
          </a:p>
        </p:txBody>
      </p:sp>
      <p:pic>
        <p:nvPicPr>
          <p:cNvPr id="11" name="Picture 10" descr="bubu.png">
            <a:extLst>
              <a:ext uri="{FF2B5EF4-FFF2-40B4-BE49-F238E27FC236}">
                <a16:creationId xmlns:a16="http://schemas.microsoft.com/office/drawing/2014/main" id="{5E1E68FB-7D80-474C-B8F8-6AF368847C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9107" y="1316703"/>
            <a:ext cx="4143022" cy="1873064"/>
          </a:xfrm>
          <a:prstGeom prst="rect">
            <a:avLst/>
          </a:prstGeom>
        </p:spPr>
      </p:pic>
      <p:sp>
        <p:nvSpPr>
          <p:cNvPr id="12" name="TextBox 11">
            <a:extLst>
              <a:ext uri="{FF2B5EF4-FFF2-40B4-BE49-F238E27FC236}">
                <a16:creationId xmlns:a16="http://schemas.microsoft.com/office/drawing/2014/main" id="{4847727F-FE8C-4C7E-AC1E-13BF42436520}"/>
              </a:ext>
            </a:extLst>
          </p:cNvPr>
          <p:cNvSpPr txBox="1"/>
          <p:nvPr/>
        </p:nvSpPr>
        <p:spPr>
          <a:xfrm>
            <a:off x="5415825" y="4809105"/>
            <a:ext cx="2951998" cy="1600438"/>
          </a:xfrm>
          <a:prstGeom prst="rect">
            <a:avLst/>
          </a:prstGeom>
          <a:noFill/>
        </p:spPr>
        <p:txBody>
          <a:bodyPr wrap="square" rtlCol="0">
            <a:spAutoFit/>
          </a:bodyPr>
          <a:lstStyle/>
          <a:p>
            <a:r>
              <a:rPr lang="en-US" sz="1400" dirty="0">
                <a:solidFill>
                  <a:srgbClr val="0000FF"/>
                </a:solidFill>
                <a:latin typeface="+mj-lt"/>
                <a:cs typeface="Comic Sans MS"/>
              </a:rPr>
              <a:t>zero degree photon calorimeter</a:t>
            </a:r>
          </a:p>
          <a:p>
            <a:r>
              <a:rPr lang="en-US" sz="1400" dirty="0">
                <a:latin typeface="+mj-lt"/>
                <a:cs typeface="Comic Sans MS"/>
              </a:rPr>
              <a:t>high rate </a:t>
            </a:r>
          </a:p>
          <a:p>
            <a:pPr marL="171450" indent="-171450">
              <a:buClr>
                <a:srgbClr val="0000FF"/>
              </a:buClr>
              <a:buFont typeface="Wingdings" charset="2"/>
              <a:buChar char="Ø"/>
            </a:pPr>
            <a:r>
              <a:rPr lang="en-US" sz="1400" dirty="0">
                <a:latin typeface="+mj-lt"/>
                <a:cs typeface="Comic Sans MS"/>
                <a:sym typeface="Wingdings"/>
              </a:rPr>
              <a:t>Fast feedback for machine tuning</a:t>
            </a:r>
          </a:p>
          <a:p>
            <a:pPr marL="171450" indent="-171450">
              <a:buClr>
                <a:srgbClr val="0000FF"/>
              </a:buClr>
              <a:buFont typeface="Wingdings" charset="2"/>
              <a:buChar char="Ø"/>
            </a:pPr>
            <a:r>
              <a:rPr lang="en-US" sz="1400" dirty="0">
                <a:latin typeface="+mj-lt"/>
                <a:cs typeface="Comic Sans MS"/>
                <a:sym typeface="Wingdings"/>
              </a:rPr>
              <a:t>measured energy proportional to # photons</a:t>
            </a:r>
          </a:p>
          <a:p>
            <a:pPr marL="171450" indent="-171450">
              <a:buClr>
                <a:srgbClr val="0000FF"/>
              </a:buClr>
              <a:buFont typeface="Wingdings" charset="2"/>
              <a:buChar char="Ø"/>
            </a:pPr>
            <a:r>
              <a:rPr lang="en-US" sz="1400" dirty="0">
                <a:latin typeface="+mj-lt"/>
                <a:cs typeface="Comic Sans MS"/>
                <a:sym typeface="Wingdings"/>
              </a:rPr>
              <a:t>subject to synchrotron radiation</a:t>
            </a:r>
          </a:p>
        </p:txBody>
      </p:sp>
      <p:sp>
        <p:nvSpPr>
          <p:cNvPr id="13" name="TextBox 12">
            <a:extLst>
              <a:ext uri="{FF2B5EF4-FFF2-40B4-BE49-F238E27FC236}">
                <a16:creationId xmlns:a16="http://schemas.microsoft.com/office/drawing/2014/main" id="{7EA324AB-C7DD-4F1B-B4FC-9AD42BF81B89}"/>
              </a:ext>
            </a:extLst>
          </p:cNvPr>
          <p:cNvSpPr txBox="1"/>
          <p:nvPr/>
        </p:nvSpPr>
        <p:spPr>
          <a:xfrm>
            <a:off x="5415826" y="3276413"/>
            <a:ext cx="2866937" cy="1600438"/>
          </a:xfrm>
          <a:prstGeom prst="rect">
            <a:avLst/>
          </a:prstGeom>
          <a:noFill/>
        </p:spPr>
        <p:txBody>
          <a:bodyPr wrap="square" rtlCol="0">
            <a:spAutoFit/>
          </a:bodyPr>
          <a:lstStyle/>
          <a:p>
            <a:r>
              <a:rPr lang="en-US" sz="1400" b="1" dirty="0">
                <a:latin typeface="+mj-lt"/>
                <a:cs typeface="Comic Sans MS"/>
                <a:sym typeface="Wingdings"/>
              </a:rPr>
              <a:t>pair spectrometer</a:t>
            </a:r>
          </a:p>
          <a:p>
            <a:pPr>
              <a:buClr>
                <a:srgbClr val="0000FF"/>
              </a:buClr>
            </a:pPr>
            <a:r>
              <a:rPr lang="en-US" sz="1400" dirty="0">
                <a:latin typeface="+mj-lt"/>
                <a:cs typeface="Comic Sans MS"/>
                <a:sym typeface="Wingdings"/>
              </a:rPr>
              <a:t>low rate</a:t>
            </a:r>
          </a:p>
          <a:p>
            <a:pPr marL="171450" lvl="0" indent="-171450">
              <a:buClr>
                <a:srgbClr val="0000FF"/>
              </a:buClr>
              <a:buFont typeface="Wingdings" charset="2"/>
              <a:buChar char="Ø"/>
            </a:pPr>
            <a:r>
              <a:rPr lang="en-US" sz="1400" dirty="0">
                <a:latin typeface="+mj-lt"/>
                <a:cs typeface="Comic Sans MS"/>
              </a:rPr>
              <a:t>High precision measurement for physics analysis </a:t>
            </a:r>
          </a:p>
          <a:p>
            <a:pPr marL="171450" lvl="0" indent="-171450">
              <a:buClr>
                <a:srgbClr val="0000FF"/>
              </a:buClr>
              <a:buFont typeface="Wingdings" charset="2"/>
              <a:buChar char="Ø"/>
            </a:pPr>
            <a:r>
              <a:rPr lang="en-US" sz="1400" dirty="0">
                <a:latin typeface="+mj-lt"/>
                <a:cs typeface="Comic Sans MS"/>
              </a:rPr>
              <a:t>The calorimeters are outside of the primary synchrotron radiation fan</a:t>
            </a:r>
          </a:p>
        </p:txBody>
      </p:sp>
      <p:sp>
        <p:nvSpPr>
          <p:cNvPr id="14" name="TextBox 13">
            <a:extLst>
              <a:ext uri="{FF2B5EF4-FFF2-40B4-BE49-F238E27FC236}">
                <a16:creationId xmlns:a16="http://schemas.microsoft.com/office/drawing/2014/main" id="{11838B3C-E07A-42F4-91AD-8A6C02D70D39}"/>
              </a:ext>
            </a:extLst>
          </p:cNvPr>
          <p:cNvSpPr txBox="1"/>
          <p:nvPr/>
        </p:nvSpPr>
        <p:spPr>
          <a:xfrm>
            <a:off x="9114616" y="132219"/>
            <a:ext cx="3001183" cy="6555641"/>
          </a:xfrm>
          <a:prstGeom prst="rect">
            <a:avLst/>
          </a:prstGeom>
          <a:noFill/>
          <a:ln w="28575">
            <a:solidFill>
              <a:srgbClr val="FF0000"/>
            </a:solidFill>
          </a:ln>
        </p:spPr>
        <p:txBody>
          <a:bodyPr wrap="square" rtlCol="0">
            <a:spAutoFit/>
          </a:bodyPr>
          <a:lstStyle/>
          <a:p>
            <a:r>
              <a:rPr lang="en-US" sz="2000" b="1" dirty="0"/>
              <a:t>Both teams (</a:t>
            </a:r>
            <a:r>
              <a:rPr lang="en-US" sz="2000" b="1" dirty="0">
                <a:solidFill>
                  <a:srgbClr val="00B0F0"/>
                </a:solidFill>
              </a:rPr>
              <a:t>detector and accelerator</a:t>
            </a:r>
            <a:r>
              <a:rPr lang="en-US" sz="2000" b="1" dirty="0"/>
              <a:t>) have an interest in this part of the IR. </a:t>
            </a:r>
          </a:p>
          <a:p>
            <a:endParaRPr lang="en-US" sz="2000" b="1" dirty="0"/>
          </a:p>
          <a:p>
            <a:r>
              <a:rPr lang="en-US" sz="2000" b="1" dirty="0"/>
              <a:t>The </a:t>
            </a:r>
            <a:r>
              <a:rPr lang="en-US" sz="2000" b="1" dirty="0">
                <a:solidFill>
                  <a:srgbClr val="00B0F0"/>
                </a:solidFill>
              </a:rPr>
              <a:t>detector</a:t>
            </a:r>
            <a:r>
              <a:rPr lang="en-US" sz="2000" b="1" dirty="0"/>
              <a:t> needs a precise measurement of the luminosity and, because of the two beam polarizations, preferably single bunch measurements. This also goes for the polarimeter.</a:t>
            </a:r>
          </a:p>
          <a:p>
            <a:endParaRPr lang="en-US" sz="2000" b="1" dirty="0"/>
          </a:p>
          <a:p>
            <a:r>
              <a:rPr lang="en-US" sz="2000" b="1" dirty="0"/>
              <a:t>The </a:t>
            </a:r>
            <a:r>
              <a:rPr lang="en-US" sz="2000" b="1" dirty="0">
                <a:solidFill>
                  <a:srgbClr val="00B0F0"/>
                </a:solidFill>
              </a:rPr>
              <a:t>accelerator</a:t>
            </a:r>
            <a:r>
              <a:rPr lang="en-US" sz="2000" b="1" dirty="0"/>
              <a:t> also needs to have the luminosity of every bunch as a great deal of information can be learned about the machine performance this way</a:t>
            </a:r>
          </a:p>
        </p:txBody>
      </p:sp>
    </p:spTree>
    <p:extLst>
      <p:ext uri="{BB962C8B-B14F-4D97-AF65-F5344CB8AC3E}">
        <p14:creationId xmlns:p14="http://schemas.microsoft.com/office/powerpoint/2010/main" val="40148650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41A70-6BDA-46AE-8ABB-C972689467FF}"/>
              </a:ext>
            </a:extLst>
          </p:cNvPr>
          <p:cNvSpPr>
            <a:spLocks noGrp="1"/>
          </p:cNvSpPr>
          <p:nvPr>
            <p:ph type="title"/>
          </p:nvPr>
        </p:nvSpPr>
        <p:spPr/>
        <p:txBody>
          <a:bodyPr/>
          <a:lstStyle/>
          <a:p>
            <a:r>
              <a:rPr lang="en-US" dirty="0"/>
              <a:t>Discussion (3)</a:t>
            </a:r>
          </a:p>
        </p:txBody>
      </p:sp>
      <p:sp>
        <p:nvSpPr>
          <p:cNvPr id="3" name="Content Placeholder 2">
            <a:extLst>
              <a:ext uri="{FF2B5EF4-FFF2-40B4-BE49-F238E27FC236}">
                <a16:creationId xmlns:a16="http://schemas.microsoft.com/office/drawing/2014/main" id="{E6C7368A-6475-4142-868B-891EEB7B7A98}"/>
              </a:ext>
            </a:extLst>
          </p:cNvPr>
          <p:cNvSpPr>
            <a:spLocks noGrp="1"/>
          </p:cNvSpPr>
          <p:nvPr>
            <p:ph idx="1"/>
          </p:nvPr>
        </p:nvSpPr>
        <p:spPr/>
        <p:txBody>
          <a:bodyPr/>
          <a:lstStyle/>
          <a:p>
            <a:r>
              <a:rPr lang="en-US" dirty="0"/>
              <a:t>This is one case that was mentioned and there are obviously many more such topics that can be listed</a:t>
            </a:r>
          </a:p>
          <a:p>
            <a:pPr lvl="1"/>
            <a:r>
              <a:rPr lang="en-US" dirty="0"/>
              <a:t>A possibility might be that a small team can take a shot at a particular topic with a serious attempt to study the problem in some detail (perhaps do some simulations or modeling) and then write up their results</a:t>
            </a:r>
          </a:p>
          <a:p>
            <a:pPr lvl="1"/>
            <a:r>
              <a:rPr lang="en-US" dirty="0"/>
              <a:t>In this way it may be possible to chip away at our long list of “things to do”</a:t>
            </a:r>
          </a:p>
        </p:txBody>
      </p:sp>
      <p:sp>
        <p:nvSpPr>
          <p:cNvPr id="4" name="Date Placeholder 3">
            <a:extLst>
              <a:ext uri="{FF2B5EF4-FFF2-40B4-BE49-F238E27FC236}">
                <a16:creationId xmlns:a16="http://schemas.microsoft.com/office/drawing/2014/main" id="{9B274A40-9E87-43A1-93D3-79F1DE6D6293}"/>
              </a:ext>
            </a:extLst>
          </p:cNvPr>
          <p:cNvSpPr>
            <a:spLocks noGrp="1"/>
          </p:cNvSpPr>
          <p:nvPr>
            <p:ph type="dt" sz="half" idx="10"/>
          </p:nvPr>
        </p:nvSpPr>
        <p:spPr/>
        <p:txBody>
          <a:bodyPr/>
          <a:lstStyle/>
          <a:p>
            <a:r>
              <a:rPr lang="en-US"/>
              <a:t>10/31/18</a:t>
            </a:r>
            <a:endParaRPr lang="en-US" dirty="0"/>
          </a:p>
        </p:txBody>
      </p:sp>
      <p:sp>
        <p:nvSpPr>
          <p:cNvPr id="5" name="Footer Placeholder 4">
            <a:extLst>
              <a:ext uri="{FF2B5EF4-FFF2-40B4-BE49-F238E27FC236}">
                <a16:creationId xmlns:a16="http://schemas.microsoft.com/office/drawing/2014/main" id="{0191233D-86CE-4CC6-8E31-AAD5CC33AD61}"/>
              </a:ext>
            </a:extLst>
          </p:cNvPr>
          <p:cNvSpPr>
            <a:spLocks noGrp="1"/>
          </p:cNvSpPr>
          <p:nvPr>
            <p:ph type="ftr" sz="quarter" idx="11"/>
          </p:nvPr>
        </p:nvSpPr>
        <p:spPr/>
        <p:txBody>
          <a:bodyPr/>
          <a:lstStyle/>
          <a:p>
            <a:r>
              <a:rPr lang="en-US"/>
              <a:t>IR/MDI Summary for EIC</a:t>
            </a:r>
            <a:endParaRPr lang="en-US" dirty="0"/>
          </a:p>
        </p:txBody>
      </p:sp>
      <p:sp>
        <p:nvSpPr>
          <p:cNvPr id="6" name="Slide Number Placeholder 5">
            <a:extLst>
              <a:ext uri="{FF2B5EF4-FFF2-40B4-BE49-F238E27FC236}">
                <a16:creationId xmlns:a16="http://schemas.microsoft.com/office/drawing/2014/main" id="{E129663D-8878-47E1-9542-08FBE39455DC}"/>
              </a:ext>
            </a:extLst>
          </p:cNvPr>
          <p:cNvSpPr>
            <a:spLocks noGrp="1"/>
          </p:cNvSpPr>
          <p:nvPr>
            <p:ph type="sldNum" sz="quarter" idx="12"/>
          </p:nvPr>
        </p:nvSpPr>
        <p:spPr/>
        <p:txBody>
          <a:bodyPr/>
          <a:lstStyle/>
          <a:p>
            <a:fld id="{C2D2130F-F878-4CD5-B02F-9208CEE6E364}" type="slidenum">
              <a:rPr lang="en-US" smtClean="0"/>
              <a:t>29</a:t>
            </a:fld>
            <a:endParaRPr lang="en-US"/>
          </a:p>
        </p:txBody>
      </p:sp>
    </p:spTree>
    <p:extLst>
      <p:ext uri="{BB962C8B-B14F-4D97-AF65-F5344CB8AC3E}">
        <p14:creationId xmlns:p14="http://schemas.microsoft.com/office/powerpoint/2010/main" val="2553728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95924-7C2E-42CF-8C1F-4177E0785BD5}"/>
              </a:ext>
            </a:extLst>
          </p:cNvPr>
          <p:cNvSpPr>
            <a:spLocks noGrp="1"/>
          </p:cNvSpPr>
          <p:nvPr>
            <p:ph type="title"/>
          </p:nvPr>
        </p:nvSpPr>
        <p:spPr>
          <a:xfrm>
            <a:off x="609600" y="274638"/>
            <a:ext cx="4038600" cy="1143000"/>
          </a:xfrm>
        </p:spPr>
        <p:txBody>
          <a:bodyPr/>
          <a:lstStyle/>
          <a:p>
            <a:r>
              <a:rPr lang="en-US" dirty="0"/>
              <a:t>Physics</a:t>
            </a:r>
          </a:p>
        </p:txBody>
      </p:sp>
      <p:sp>
        <p:nvSpPr>
          <p:cNvPr id="3" name="Content Placeholder 2">
            <a:extLst>
              <a:ext uri="{FF2B5EF4-FFF2-40B4-BE49-F238E27FC236}">
                <a16:creationId xmlns:a16="http://schemas.microsoft.com/office/drawing/2014/main" id="{35ED2EED-9420-4215-B37C-100B04308E1F}"/>
              </a:ext>
            </a:extLst>
          </p:cNvPr>
          <p:cNvSpPr>
            <a:spLocks noGrp="1"/>
          </p:cNvSpPr>
          <p:nvPr>
            <p:ph idx="1"/>
          </p:nvPr>
        </p:nvSpPr>
        <p:spPr>
          <a:xfrm>
            <a:off x="177800" y="1192767"/>
            <a:ext cx="5943600" cy="1638301"/>
          </a:xfrm>
        </p:spPr>
        <p:txBody>
          <a:bodyPr/>
          <a:lstStyle/>
          <a:p>
            <a:r>
              <a:rPr lang="en-US" dirty="0"/>
              <a:t>Rik Yoshida gave us an excellent basic talk on the physics we want to find in the EIC </a:t>
            </a:r>
          </a:p>
          <a:p>
            <a:endParaRPr lang="en-US" dirty="0"/>
          </a:p>
        </p:txBody>
      </p:sp>
      <p:sp>
        <p:nvSpPr>
          <p:cNvPr id="4" name="Date Placeholder 3">
            <a:extLst>
              <a:ext uri="{FF2B5EF4-FFF2-40B4-BE49-F238E27FC236}">
                <a16:creationId xmlns:a16="http://schemas.microsoft.com/office/drawing/2014/main" id="{9A55A979-051C-4198-A7C7-3370F3234EC6}"/>
              </a:ext>
            </a:extLst>
          </p:cNvPr>
          <p:cNvSpPr>
            <a:spLocks noGrp="1"/>
          </p:cNvSpPr>
          <p:nvPr>
            <p:ph type="dt" sz="half" idx="10"/>
          </p:nvPr>
        </p:nvSpPr>
        <p:spPr/>
        <p:txBody>
          <a:bodyPr/>
          <a:lstStyle/>
          <a:p>
            <a:r>
              <a:rPr lang="en-US"/>
              <a:t>10/31/18</a:t>
            </a:r>
            <a:endParaRPr lang="en-US" dirty="0"/>
          </a:p>
        </p:txBody>
      </p:sp>
      <p:sp>
        <p:nvSpPr>
          <p:cNvPr id="5" name="Footer Placeholder 4">
            <a:extLst>
              <a:ext uri="{FF2B5EF4-FFF2-40B4-BE49-F238E27FC236}">
                <a16:creationId xmlns:a16="http://schemas.microsoft.com/office/drawing/2014/main" id="{85B2BDE2-9B5D-4259-A68E-7BC75F85C7ED}"/>
              </a:ext>
            </a:extLst>
          </p:cNvPr>
          <p:cNvSpPr>
            <a:spLocks noGrp="1"/>
          </p:cNvSpPr>
          <p:nvPr>
            <p:ph type="ftr" sz="quarter" idx="11"/>
          </p:nvPr>
        </p:nvSpPr>
        <p:spPr/>
        <p:txBody>
          <a:bodyPr/>
          <a:lstStyle/>
          <a:p>
            <a:r>
              <a:rPr lang="en-US"/>
              <a:t>IR/MDI Summary for EIC</a:t>
            </a:r>
            <a:endParaRPr lang="en-US" dirty="0"/>
          </a:p>
        </p:txBody>
      </p:sp>
      <p:sp>
        <p:nvSpPr>
          <p:cNvPr id="6" name="Slide Number Placeholder 5">
            <a:extLst>
              <a:ext uri="{FF2B5EF4-FFF2-40B4-BE49-F238E27FC236}">
                <a16:creationId xmlns:a16="http://schemas.microsoft.com/office/drawing/2014/main" id="{F93192C6-CDDA-4B84-830A-0A6DEABA2B68}"/>
              </a:ext>
            </a:extLst>
          </p:cNvPr>
          <p:cNvSpPr>
            <a:spLocks noGrp="1"/>
          </p:cNvSpPr>
          <p:nvPr>
            <p:ph type="sldNum" sz="quarter" idx="12"/>
          </p:nvPr>
        </p:nvSpPr>
        <p:spPr/>
        <p:txBody>
          <a:bodyPr/>
          <a:lstStyle/>
          <a:p>
            <a:fld id="{C2D2130F-F878-4CD5-B02F-9208CEE6E364}" type="slidenum">
              <a:rPr lang="en-US" smtClean="0"/>
              <a:t>3</a:t>
            </a:fld>
            <a:endParaRPr lang="en-US"/>
          </a:p>
        </p:txBody>
      </p:sp>
      <p:sp>
        <p:nvSpPr>
          <p:cNvPr id="8" name="Content Placeholder 2">
            <a:extLst>
              <a:ext uri="{FF2B5EF4-FFF2-40B4-BE49-F238E27FC236}">
                <a16:creationId xmlns:a16="http://schemas.microsoft.com/office/drawing/2014/main" id="{383D33A8-E5C3-4420-A67D-27B8CFDE9F72}"/>
              </a:ext>
            </a:extLst>
          </p:cNvPr>
          <p:cNvSpPr txBox="1">
            <a:spLocks/>
          </p:cNvSpPr>
          <p:nvPr/>
        </p:nvSpPr>
        <p:spPr>
          <a:xfrm>
            <a:off x="6705600" y="1066800"/>
            <a:ext cx="4605981" cy="5516562"/>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b="1" kern="1200">
                <a:solidFill>
                  <a:srgbClr val="0070C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rgbClr val="00B0F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rgbClr val="00206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Finding 1: An EIC can uniquely address three profound questions about nucleons—neutrons and protons—and how they are assembled to form the nuclei of atoms: </a:t>
            </a:r>
          </a:p>
          <a:p>
            <a:pPr lvl="1"/>
            <a:r>
              <a:rPr lang="en-US" dirty="0"/>
              <a:t> How does the </a:t>
            </a:r>
            <a:r>
              <a:rPr lang="en-US" dirty="0">
                <a:solidFill>
                  <a:srgbClr val="FF0000"/>
                </a:solidFill>
              </a:rPr>
              <a:t>mass</a:t>
            </a:r>
            <a:r>
              <a:rPr lang="en-US" dirty="0"/>
              <a:t> of the nucleon arise? </a:t>
            </a:r>
          </a:p>
          <a:p>
            <a:pPr lvl="1"/>
            <a:r>
              <a:rPr lang="en-US" dirty="0"/>
              <a:t> How does the </a:t>
            </a:r>
            <a:r>
              <a:rPr lang="en-US" dirty="0">
                <a:solidFill>
                  <a:srgbClr val="FF0000"/>
                </a:solidFill>
              </a:rPr>
              <a:t>spin</a:t>
            </a:r>
            <a:r>
              <a:rPr lang="en-US" dirty="0"/>
              <a:t> of the nucleon arise? </a:t>
            </a:r>
          </a:p>
          <a:p>
            <a:pPr lvl="1"/>
            <a:r>
              <a:rPr lang="en-US" dirty="0"/>
              <a:t> What are the </a:t>
            </a:r>
            <a:r>
              <a:rPr lang="en-US" dirty="0">
                <a:solidFill>
                  <a:srgbClr val="FF0000"/>
                </a:solidFill>
              </a:rPr>
              <a:t>emergent properties </a:t>
            </a:r>
            <a:r>
              <a:rPr lang="en-US" dirty="0"/>
              <a:t>of dense systems of gluons? </a:t>
            </a:r>
          </a:p>
          <a:p>
            <a:r>
              <a:rPr lang="en-US" dirty="0"/>
              <a:t>Finding 2: These three high-priority science questions can be answered by an EIC with </a:t>
            </a:r>
            <a:r>
              <a:rPr lang="en-US" dirty="0">
                <a:solidFill>
                  <a:srgbClr val="0000FF"/>
                </a:solidFill>
              </a:rPr>
              <a:t>highly polarized beams </a:t>
            </a:r>
            <a:r>
              <a:rPr lang="en-US" dirty="0"/>
              <a:t>of electrons and ions, with </a:t>
            </a:r>
            <a:r>
              <a:rPr lang="en-US" dirty="0">
                <a:solidFill>
                  <a:srgbClr val="FF0000"/>
                </a:solidFill>
              </a:rPr>
              <a:t>sufficiently high luminosity </a:t>
            </a:r>
            <a:r>
              <a:rPr lang="en-US" dirty="0"/>
              <a:t>and </a:t>
            </a:r>
            <a:r>
              <a:rPr lang="en-US" dirty="0">
                <a:solidFill>
                  <a:srgbClr val="FF0000"/>
                </a:solidFill>
              </a:rPr>
              <a:t>sufficient, and variable, center-of-mass energy</a:t>
            </a:r>
            <a:r>
              <a:rPr lang="en-US" dirty="0"/>
              <a:t>. </a:t>
            </a:r>
          </a:p>
          <a:p>
            <a:endParaRPr lang="en-US" dirty="0"/>
          </a:p>
          <a:p>
            <a:endParaRPr lang="en-US" dirty="0"/>
          </a:p>
        </p:txBody>
      </p:sp>
      <p:sp>
        <p:nvSpPr>
          <p:cNvPr id="9" name="Rectangle 8">
            <a:extLst>
              <a:ext uri="{FF2B5EF4-FFF2-40B4-BE49-F238E27FC236}">
                <a16:creationId xmlns:a16="http://schemas.microsoft.com/office/drawing/2014/main" id="{083850BA-CF35-4A35-850A-45585A7205AA}"/>
              </a:ext>
            </a:extLst>
          </p:cNvPr>
          <p:cNvSpPr/>
          <p:nvPr/>
        </p:nvSpPr>
        <p:spPr>
          <a:xfrm>
            <a:off x="6774872" y="325227"/>
            <a:ext cx="4842164" cy="523220"/>
          </a:xfrm>
          <a:prstGeom prst="rect">
            <a:avLst/>
          </a:prstGeom>
        </p:spPr>
        <p:txBody>
          <a:bodyPr wrap="square">
            <a:spAutoFit/>
          </a:bodyPr>
          <a:lstStyle/>
          <a:p>
            <a:r>
              <a:rPr lang="en-US" sz="2800" b="1" dirty="0"/>
              <a:t>Findings of the NAS committee</a:t>
            </a:r>
          </a:p>
        </p:txBody>
      </p:sp>
      <p:pic>
        <p:nvPicPr>
          <p:cNvPr id="10" name="Picture 2" descr="cteq-pdfs-10gev2-liny">
            <a:extLst>
              <a:ext uri="{FF2B5EF4-FFF2-40B4-BE49-F238E27FC236}">
                <a16:creationId xmlns:a16="http://schemas.microsoft.com/office/drawing/2014/main" id="{B9D27AA9-E682-4206-8AF1-CF3BB7E6B251}"/>
              </a:ext>
            </a:extLst>
          </p:cNvPr>
          <p:cNvPicPr>
            <a:picLocks noChangeAspect="1" noChangeArrowheads="1"/>
          </p:cNvPicPr>
          <p:nvPr/>
        </p:nvPicPr>
        <p:blipFill>
          <a:blip r:embed="rId2" cstate="print"/>
          <a:srcRect/>
          <a:stretch>
            <a:fillRect/>
          </a:stretch>
        </p:blipFill>
        <p:spPr bwMode="auto">
          <a:xfrm>
            <a:off x="990600" y="3310351"/>
            <a:ext cx="4605981" cy="3046000"/>
          </a:xfrm>
          <a:prstGeom prst="rect">
            <a:avLst/>
          </a:prstGeom>
          <a:noFill/>
          <a:ln w="9525">
            <a:noFill/>
            <a:miter lim="800000"/>
            <a:headEnd/>
            <a:tailEnd/>
          </a:ln>
        </p:spPr>
      </p:pic>
      <p:sp>
        <p:nvSpPr>
          <p:cNvPr id="11" name="TextBox 10">
            <a:extLst>
              <a:ext uri="{FF2B5EF4-FFF2-40B4-BE49-F238E27FC236}">
                <a16:creationId xmlns:a16="http://schemas.microsoft.com/office/drawing/2014/main" id="{A7927271-84F5-426A-A2D1-98BFF49DBCC5}"/>
              </a:ext>
            </a:extLst>
          </p:cNvPr>
          <p:cNvSpPr txBox="1"/>
          <p:nvPr/>
        </p:nvSpPr>
        <p:spPr>
          <a:xfrm>
            <a:off x="1759567" y="2920679"/>
            <a:ext cx="2780066" cy="369332"/>
          </a:xfrm>
          <a:prstGeom prst="rect">
            <a:avLst/>
          </a:prstGeom>
          <a:noFill/>
        </p:spPr>
        <p:txBody>
          <a:bodyPr wrap="none" rtlCol="0">
            <a:spAutoFit/>
          </a:bodyPr>
          <a:lstStyle/>
          <a:p>
            <a:r>
              <a:rPr lang="en-US" dirty="0"/>
              <a:t>How far can this rise go on?</a:t>
            </a:r>
          </a:p>
        </p:txBody>
      </p:sp>
    </p:spTree>
    <p:extLst>
      <p:ext uri="{BB962C8B-B14F-4D97-AF65-F5344CB8AC3E}">
        <p14:creationId xmlns:p14="http://schemas.microsoft.com/office/powerpoint/2010/main" val="32681297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9"/>
            <a:ext cx="8229600" cy="912813"/>
          </a:xfrm>
        </p:spPr>
        <p:txBody>
          <a:bodyPr/>
          <a:lstStyle/>
          <a:p>
            <a:r>
              <a:rPr lang="en-US" dirty="0"/>
              <a:t>Summary and Conclusion</a:t>
            </a:r>
          </a:p>
        </p:txBody>
      </p:sp>
      <p:sp>
        <p:nvSpPr>
          <p:cNvPr id="3" name="Content Placeholder 2"/>
          <p:cNvSpPr>
            <a:spLocks noGrp="1"/>
          </p:cNvSpPr>
          <p:nvPr>
            <p:ph idx="1"/>
          </p:nvPr>
        </p:nvSpPr>
        <p:spPr>
          <a:xfrm>
            <a:off x="609600" y="1417639"/>
            <a:ext cx="10820400" cy="4708525"/>
          </a:xfrm>
        </p:spPr>
        <p:txBody>
          <a:bodyPr>
            <a:normAutofit fontScale="77500" lnSpcReduction="20000"/>
          </a:bodyPr>
          <a:lstStyle/>
          <a:p>
            <a:r>
              <a:rPr lang="en-US" dirty="0"/>
              <a:t>The IR/MDI session made good progress at getting a better understanding of the two IR designs</a:t>
            </a:r>
          </a:p>
          <a:p>
            <a:endParaRPr lang="en-US" dirty="0"/>
          </a:p>
          <a:p>
            <a:r>
              <a:rPr lang="en-US" dirty="0"/>
              <a:t>Some of the difference stems from the initial parameter selections (i.e. no accelerator element inside ±4.5 m, or very short ion and electron bunches)</a:t>
            </a:r>
          </a:p>
          <a:p>
            <a:endParaRPr lang="en-US" dirty="0"/>
          </a:p>
          <a:p>
            <a:r>
              <a:rPr lang="en-US" dirty="0"/>
              <a:t>The presentations hammered home to me that we have a really complicated IR design (</a:t>
            </a:r>
            <a:r>
              <a:rPr lang="en-US" dirty="0">
                <a:solidFill>
                  <a:srgbClr val="FF0000"/>
                </a:solidFill>
              </a:rPr>
              <a:t>either machine!</a:t>
            </a:r>
            <a:r>
              <a:rPr lang="en-US" dirty="0"/>
              <a:t>)</a:t>
            </a:r>
            <a:r>
              <a:rPr lang="en-US" dirty="0">
                <a:solidFill>
                  <a:srgbClr val="FF0000"/>
                </a:solidFill>
              </a:rPr>
              <a:t> </a:t>
            </a:r>
            <a:r>
              <a:rPr lang="en-US" dirty="0"/>
              <a:t>out to at least ±30 m and beyond if we include crab cavities and polarimeters.</a:t>
            </a:r>
          </a:p>
          <a:p>
            <a:endParaRPr lang="en-US" dirty="0"/>
          </a:p>
          <a:p>
            <a:r>
              <a:rPr lang="en-US" dirty="0"/>
              <a:t>Both designs need further more detailed work in order to get a better grasp of the technical challenges ahead and to converge to a design we all feel can be built</a:t>
            </a:r>
          </a:p>
        </p:txBody>
      </p:sp>
      <p:sp>
        <p:nvSpPr>
          <p:cNvPr id="4" name="Date Placeholder 3"/>
          <p:cNvSpPr>
            <a:spLocks noGrp="1"/>
          </p:cNvSpPr>
          <p:nvPr>
            <p:ph type="dt" sz="half" idx="10"/>
          </p:nvPr>
        </p:nvSpPr>
        <p:spPr/>
        <p:txBody>
          <a:bodyPr/>
          <a:lstStyle/>
          <a:p>
            <a:r>
              <a:rPr lang="en-US"/>
              <a:t>10/31/18</a:t>
            </a:r>
          </a:p>
        </p:txBody>
      </p:sp>
      <p:sp>
        <p:nvSpPr>
          <p:cNvPr id="5" name="Footer Placeholder 4"/>
          <p:cNvSpPr>
            <a:spLocks noGrp="1"/>
          </p:cNvSpPr>
          <p:nvPr>
            <p:ph type="ftr" sz="quarter" idx="11"/>
          </p:nvPr>
        </p:nvSpPr>
        <p:spPr/>
        <p:txBody>
          <a:bodyPr/>
          <a:lstStyle/>
          <a:p>
            <a:r>
              <a:rPr lang="en-US"/>
              <a:t>IR/MDI Summary for EIC</a:t>
            </a:r>
          </a:p>
        </p:txBody>
      </p:sp>
      <p:sp>
        <p:nvSpPr>
          <p:cNvPr id="6" name="Slide Number Placeholder 5"/>
          <p:cNvSpPr>
            <a:spLocks noGrp="1"/>
          </p:cNvSpPr>
          <p:nvPr>
            <p:ph type="sldNum" sz="quarter" idx="12"/>
          </p:nvPr>
        </p:nvSpPr>
        <p:spPr/>
        <p:txBody>
          <a:bodyPr/>
          <a:lstStyle/>
          <a:p>
            <a:fld id="{C2D2130F-F878-4CD5-B02F-9208CEE6E364}" type="slidenum">
              <a:rPr lang="en-US" smtClean="0"/>
              <a:t>30</a:t>
            </a:fld>
            <a:endParaRPr lang="en-US"/>
          </a:p>
        </p:txBody>
      </p:sp>
    </p:spTree>
    <p:extLst>
      <p:ext uri="{BB962C8B-B14F-4D97-AF65-F5344CB8AC3E}">
        <p14:creationId xmlns:p14="http://schemas.microsoft.com/office/powerpoint/2010/main" val="3833076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18AEC-A4F2-4DE7-AC5B-27BE030DD56A}"/>
              </a:ext>
            </a:extLst>
          </p:cNvPr>
          <p:cNvSpPr>
            <a:spLocks noGrp="1"/>
          </p:cNvSpPr>
          <p:nvPr>
            <p:ph type="title"/>
          </p:nvPr>
        </p:nvSpPr>
        <p:spPr/>
        <p:txBody>
          <a:bodyPr/>
          <a:lstStyle/>
          <a:p>
            <a:r>
              <a:rPr lang="en-US" dirty="0"/>
              <a:t>We want to get the entire final state</a:t>
            </a:r>
          </a:p>
        </p:txBody>
      </p:sp>
      <p:sp>
        <p:nvSpPr>
          <p:cNvPr id="4" name="Date Placeholder 3">
            <a:extLst>
              <a:ext uri="{FF2B5EF4-FFF2-40B4-BE49-F238E27FC236}">
                <a16:creationId xmlns:a16="http://schemas.microsoft.com/office/drawing/2014/main" id="{070B12A9-03BB-41B4-8935-C05B32F5A28E}"/>
              </a:ext>
            </a:extLst>
          </p:cNvPr>
          <p:cNvSpPr>
            <a:spLocks noGrp="1"/>
          </p:cNvSpPr>
          <p:nvPr>
            <p:ph type="dt" sz="half" idx="10"/>
          </p:nvPr>
        </p:nvSpPr>
        <p:spPr/>
        <p:txBody>
          <a:bodyPr/>
          <a:lstStyle/>
          <a:p>
            <a:r>
              <a:rPr lang="en-US"/>
              <a:t>10/31/18</a:t>
            </a:r>
            <a:endParaRPr lang="en-US" dirty="0"/>
          </a:p>
        </p:txBody>
      </p:sp>
      <p:sp>
        <p:nvSpPr>
          <p:cNvPr id="5" name="Footer Placeholder 4">
            <a:extLst>
              <a:ext uri="{FF2B5EF4-FFF2-40B4-BE49-F238E27FC236}">
                <a16:creationId xmlns:a16="http://schemas.microsoft.com/office/drawing/2014/main" id="{A88C80A5-8960-42B5-8652-44C73FB7EC08}"/>
              </a:ext>
            </a:extLst>
          </p:cNvPr>
          <p:cNvSpPr>
            <a:spLocks noGrp="1"/>
          </p:cNvSpPr>
          <p:nvPr>
            <p:ph type="ftr" sz="quarter" idx="11"/>
          </p:nvPr>
        </p:nvSpPr>
        <p:spPr/>
        <p:txBody>
          <a:bodyPr/>
          <a:lstStyle/>
          <a:p>
            <a:r>
              <a:rPr lang="en-US"/>
              <a:t>IR/MDI Summary for EIC</a:t>
            </a:r>
            <a:endParaRPr lang="en-US" dirty="0"/>
          </a:p>
        </p:txBody>
      </p:sp>
      <p:sp>
        <p:nvSpPr>
          <p:cNvPr id="6" name="Slide Number Placeholder 5">
            <a:extLst>
              <a:ext uri="{FF2B5EF4-FFF2-40B4-BE49-F238E27FC236}">
                <a16:creationId xmlns:a16="http://schemas.microsoft.com/office/drawing/2014/main" id="{359D7BD9-E9AE-40CB-954F-B554A1C2D482}"/>
              </a:ext>
            </a:extLst>
          </p:cNvPr>
          <p:cNvSpPr>
            <a:spLocks noGrp="1"/>
          </p:cNvSpPr>
          <p:nvPr>
            <p:ph type="sldNum" sz="quarter" idx="12"/>
          </p:nvPr>
        </p:nvSpPr>
        <p:spPr/>
        <p:txBody>
          <a:bodyPr/>
          <a:lstStyle/>
          <a:p>
            <a:fld id="{C2D2130F-F878-4CD5-B02F-9208CEE6E364}" type="slidenum">
              <a:rPr lang="en-US" smtClean="0"/>
              <a:t>4</a:t>
            </a:fld>
            <a:endParaRPr lang="en-US"/>
          </a:p>
        </p:txBody>
      </p:sp>
      <p:grpSp>
        <p:nvGrpSpPr>
          <p:cNvPr id="48" name="Group 47">
            <a:extLst>
              <a:ext uri="{FF2B5EF4-FFF2-40B4-BE49-F238E27FC236}">
                <a16:creationId xmlns:a16="http://schemas.microsoft.com/office/drawing/2014/main" id="{034F139A-C84C-47CB-8212-147E6A2B586F}"/>
              </a:ext>
            </a:extLst>
          </p:cNvPr>
          <p:cNvGrpSpPr/>
          <p:nvPr/>
        </p:nvGrpSpPr>
        <p:grpSpPr>
          <a:xfrm>
            <a:off x="381000" y="1401516"/>
            <a:ext cx="8744528" cy="4970957"/>
            <a:chOff x="141112" y="1409199"/>
            <a:chExt cx="8744528" cy="4970957"/>
          </a:xfrm>
        </p:grpSpPr>
        <p:cxnSp>
          <p:nvCxnSpPr>
            <p:cNvPr id="7" name="Straight Arrow Connector 6">
              <a:extLst>
                <a:ext uri="{FF2B5EF4-FFF2-40B4-BE49-F238E27FC236}">
                  <a16:creationId xmlns:a16="http://schemas.microsoft.com/office/drawing/2014/main" id="{193CBB77-3CB0-46EE-954A-C50691DB867B}"/>
                </a:ext>
              </a:extLst>
            </p:cNvPr>
            <p:cNvCxnSpPr/>
            <p:nvPr/>
          </p:nvCxnSpPr>
          <p:spPr>
            <a:xfrm flipH="1">
              <a:off x="141112" y="5472041"/>
              <a:ext cx="3448978" cy="474618"/>
            </a:xfrm>
            <a:prstGeom prst="straightConnector1">
              <a:avLst/>
            </a:prstGeom>
            <a:noFill/>
            <a:ln w="25400" cap="flat" cmpd="sng" algn="ctr">
              <a:solidFill>
                <a:srgbClr val="FF0000"/>
              </a:solidFill>
              <a:prstDash val="solid"/>
              <a:tailEnd type="arrow"/>
            </a:ln>
            <a:effectLst>
              <a:outerShdw blurRad="40000" dist="20000" dir="5400000" rotWithShape="0">
                <a:srgbClr val="000000">
                  <a:alpha val="38000"/>
                </a:srgbClr>
              </a:outerShdw>
            </a:effectLst>
          </p:spPr>
        </p:cxnSp>
        <p:cxnSp>
          <p:nvCxnSpPr>
            <p:cNvPr id="8" name="Straight Connector 7">
              <a:extLst>
                <a:ext uri="{FF2B5EF4-FFF2-40B4-BE49-F238E27FC236}">
                  <a16:creationId xmlns:a16="http://schemas.microsoft.com/office/drawing/2014/main" id="{E19C4305-465E-4D3B-B07D-587C9CA30049}"/>
                </a:ext>
              </a:extLst>
            </p:cNvPr>
            <p:cNvCxnSpPr/>
            <p:nvPr/>
          </p:nvCxnSpPr>
          <p:spPr>
            <a:xfrm>
              <a:off x="141112" y="5472041"/>
              <a:ext cx="3740234" cy="531062"/>
            </a:xfrm>
            <a:prstGeom prst="line">
              <a:avLst/>
            </a:prstGeom>
            <a:noFill/>
            <a:ln w="25400" cap="flat" cmpd="sng" algn="ctr">
              <a:solidFill>
                <a:srgbClr val="4F81BD"/>
              </a:solidFill>
              <a:prstDash val="solid"/>
              <a:headEnd type="none"/>
              <a:tailEnd type="stealth" w="lg" len="lg"/>
            </a:ln>
            <a:effectLst>
              <a:outerShdw blurRad="40000" dist="20000" dir="5400000" rotWithShape="0">
                <a:srgbClr val="000000">
                  <a:alpha val="38000"/>
                </a:srgbClr>
              </a:outerShdw>
            </a:effectLst>
          </p:spPr>
        </p:cxnSp>
        <p:sp>
          <p:nvSpPr>
            <p:cNvPr id="9" name="Can 105">
              <a:extLst>
                <a:ext uri="{FF2B5EF4-FFF2-40B4-BE49-F238E27FC236}">
                  <a16:creationId xmlns:a16="http://schemas.microsoft.com/office/drawing/2014/main" id="{77FE2BCF-470F-45DD-91D4-CD1AAEC27485}"/>
                </a:ext>
              </a:extLst>
            </p:cNvPr>
            <p:cNvSpPr/>
            <p:nvPr/>
          </p:nvSpPr>
          <p:spPr>
            <a:xfrm rot="5940000">
              <a:off x="1061990" y="5343178"/>
              <a:ext cx="192024" cy="530352"/>
            </a:xfrm>
            <a:prstGeom prst="can">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10" name="Straight Connector 9">
              <a:extLst>
                <a:ext uri="{FF2B5EF4-FFF2-40B4-BE49-F238E27FC236}">
                  <a16:creationId xmlns:a16="http://schemas.microsoft.com/office/drawing/2014/main" id="{61891480-91FF-4ACD-B99B-AAAC8A708A93}"/>
                </a:ext>
              </a:extLst>
            </p:cNvPr>
            <p:cNvCxnSpPr/>
            <p:nvPr/>
          </p:nvCxnSpPr>
          <p:spPr>
            <a:xfrm>
              <a:off x="3952261" y="2452296"/>
              <a:ext cx="649719" cy="1079848"/>
            </a:xfrm>
            <a:prstGeom prst="line">
              <a:avLst/>
            </a:prstGeom>
            <a:noFill/>
            <a:ln w="15875" cap="flat" cmpd="sng" algn="ctr">
              <a:solidFill>
                <a:srgbClr val="FF0000"/>
              </a:solidFill>
              <a:prstDash val="sysDash"/>
              <a:headEnd type="triangle"/>
            </a:ln>
            <a:effectLst/>
          </p:spPr>
        </p:cxnSp>
        <p:cxnSp>
          <p:nvCxnSpPr>
            <p:cNvPr id="11" name="Straight Connector 10">
              <a:extLst>
                <a:ext uri="{FF2B5EF4-FFF2-40B4-BE49-F238E27FC236}">
                  <a16:creationId xmlns:a16="http://schemas.microsoft.com/office/drawing/2014/main" id="{68D34E93-2302-45FB-898E-E1DCE3B4BD08}"/>
                </a:ext>
              </a:extLst>
            </p:cNvPr>
            <p:cNvCxnSpPr/>
            <p:nvPr/>
          </p:nvCxnSpPr>
          <p:spPr>
            <a:xfrm flipV="1">
              <a:off x="1544732" y="3058131"/>
              <a:ext cx="6087951" cy="788837"/>
            </a:xfrm>
            <a:prstGeom prst="line">
              <a:avLst/>
            </a:prstGeom>
            <a:noFill/>
            <a:ln w="31750" cap="flat" cmpd="sng" algn="ctr">
              <a:solidFill>
                <a:srgbClr val="FF0000"/>
              </a:solidFill>
              <a:prstDash val="solid"/>
              <a:headEnd type="triangle" w="lg" len="lg"/>
              <a:tailEnd type="none"/>
            </a:ln>
            <a:effectLst/>
          </p:spPr>
        </p:cxnSp>
        <p:sp>
          <p:nvSpPr>
            <p:cNvPr id="12" name="Oval 11">
              <a:extLst>
                <a:ext uri="{FF2B5EF4-FFF2-40B4-BE49-F238E27FC236}">
                  <a16:creationId xmlns:a16="http://schemas.microsoft.com/office/drawing/2014/main" id="{80EB034C-F7DB-4459-98A6-A5786FDDE8F8}"/>
                </a:ext>
              </a:extLst>
            </p:cNvPr>
            <p:cNvSpPr/>
            <p:nvPr/>
          </p:nvSpPr>
          <p:spPr>
            <a:xfrm>
              <a:off x="6919191" y="4337412"/>
              <a:ext cx="113877" cy="178171"/>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13" name="Straight Arrow Connector 12">
              <a:extLst>
                <a:ext uri="{FF2B5EF4-FFF2-40B4-BE49-F238E27FC236}">
                  <a16:creationId xmlns:a16="http://schemas.microsoft.com/office/drawing/2014/main" id="{DFD7D0C7-396C-4BE8-8337-1F86F898F6A7}"/>
                </a:ext>
              </a:extLst>
            </p:cNvPr>
            <p:cNvCxnSpPr/>
            <p:nvPr/>
          </p:nvCxnSpPr>
          <p:spPr>
            <a:xfrm>
              <a:off x="5941968" y="4272420"/>
              <a:ext cx="643416" cy="312519"/>
            </a:xfrm>
            <a:prstGeom prst="straightConnector1">
              <a:avLst/>
            </a:prstGeom>
            <a:noFill/>
            <a:ln w="25400" cap="flat" cmpd="sng" algn="ctr">
              <a:solidFill>
                <a:sysClr val="windowText" lastClr="000000"/>
              </a:solidFill>
              <a:prstDash val="solid"/>
              <a:tailEnd type="arrow"/>
            </a:ln>
            <a:effectLst/>
          </p:spPr>
        </p:cxnSp>
        <p:sp>
          <p:nvSpPr>
            <p:cNvPr id="14" name="TextBox 13">
              <a:extLst>
                <a:ext uri="{FF2B5EF4-FFF2-40B4-BE49-F238E27FC236}">
                  <a16:creationId xmlns:a16="http://schemas.microsoft.com/office/drawing/2014/main" id="{A0379674-0CF4-46C5-B31F-0169195289F8}"/>
                </a:ext>
              </a:extLst>
            </p:cNvPr>
            <p:cNvSpPr txBox="1"/>
            <p:nvPr/>
          </p:nvSpPr>
          <p:spPr>
            <a:xfrm rot="1736580">
              <a:off x="1813514" y="2305503"/>
              <a:ext cx="1138628" cy="307777"/>
            </a:xfrm>
            <a:prstGeom prst="rect">
              <a:avLst/>
            </a:prstGeom>
            <a:noFill/>
          </p:spPr>
          <p:txBody>
            <a:bodyPr wrap="none" rtlCol="0">
              <a:spAutoFit/>
            </a:bodyPr>
            <a:lstStyle/>
            <a:p>
              <a:pPr defTabSz="457200"/>
              <a:r>
                <a:rPr lang="en-US" sz="1400" dirty="0">
                  <a:solidFill>
                    <a:prstClr val="black"/>
                  </a:solidFill>
                  <a:latin typeface="Calibri"/>
                </a:rPr>
                <a:t>Ion beamline</a:t>
              </a:r>
            </a:p>
          </p:txBody>
        </p:sp>
        <p:sp>
          <p:nvSpPr>
            <p:cNvPr id="15" name="Oval 14">
              <a:extLst>
                <a:ext uri="{FF2B5EF4-FFF2-40B4-BE49-F238E27FC236}">
                  <a16:creationId xmlns:a16="http://schemas.microsoft.com/office/drawing/2014/main" id="{AFE74408-47F6-4CE0-B123-4677DEE9F85A}"/>
                </a:ext>
              </a:extLst>
            </p:cNvPr>
            <p:cNvSpPr/>
            <p:nvPr/>
          </p:nvSpPr>
          <p:spPr>
            <a:xfrm>
              <a:off x="6696682" y="4449465"/>
              <a:ext cx="184639" cy="216519"/>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Oval 15">
              <a:extLst>
                <a:ext uri="{FF2B5EF4-FFF2-40B4-BE49-F238E27FC236}">
                  <a16:creationId xmlns:a16="http://schemas.microsoft.com/office/drawing/2014/main" id="{B9AC157F-1B1E-4265-8343-8366AD25C14D}"/>
                </a:ext>
              </a:extLst>
            </p:cNvPr>
            <p:cNvSpPr/>
            <p:nvPr/>
          </p:nvSpPr>
          <p:spPr>
            <a:xfrm>
              <a:off x="7054404" y="4337412"/>
              <a:ext cx="139564" cy="136624"/>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7" name="Oval 16">
              <a:extLst>
                <a:ext uri="{FF2B5EF4-FFF2-40B4-BE49-F238E27FC236}">
                  <a16:creationId xmlns:a16="http://schemas.microsoft.com/office/drawing/2014/main" id="{D34AC042-26C7-4EDC-9007-1E6CA16179E5}"/>
                </a:ext>
              </a:extLst>
            </p:cNvPr>
            <p:cNvSpPr/>
            <p:nvPr/>
          </p:nvSpPr>
          <p:spPr>
            <a:xfrm>
              <a:off x="6943783" y="4713163"/>
              <a:ext cx="113877" cy="152400"/>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8" name="Oval 17">
              <a:extLst>
                <a:ext uri="{FF2B5EF4-FFF2-40B4-BE49-F238E27FC236}">
                  <a16:creationId xmlns:a16="http://schemas.microsoft.com/office/drawing/2014/main" id="{13594150-E1A9-483B-9A10-2292CDF83C91}"/>
                </a:ext>
              </a:extLst>
            </p:cNvPr>
            <p:cNvSpPr/>
            <p:nvPr/>
          </p:nvSpPr>
          <p:spPr>
            <a:xfrm>
              <a:off x="7041567" y="4489082"/>
              <a:ext cx="113877" cy="152400"/>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19" name="Straight Arrow Connector 18">
              <a:extLst>
                <a:ext uri="{FF2B5EF4-FFF2-40B4-BE49-F238E27FC236}">
                  <a16:creationId xmlns:a16="http://schemas.microsoft.com/office/drawing/2014/main" id="{BF160B81-B5EB-46C6-A734-187F5F72F2C6}"/>
                </a:ext>
              </a:extLst>
            </p:cNvPr>
            <p:cNvCxnSpPr>
              <a:endCxn id="12" idx="2"/>
            </p:cNvCxnSpPr>
            <p:nvPr/>
          </p:nvCxnSpPr>
          <p:spPr>
            <a:xfrm>
              <a:off x="5955231" y="4083325"/>
              <a:ext cx="963960" cy="343173"/>
            </a:xfrm>
            <a:prstGeom prst="straightConnector1">
              <a:avLst/>
            </a:prstGeom>
            <a:noFill/>
            <a:ln w="25400" cap="flat" cmpd="sng" algn="ctr">
              <a:solidFill>
                <a:sysClr val="windowText" lastClr="000000"/>
              </a:solidFill>
              <a:prstDash val="solid"/>
              <a:tailEnd type="arrow"/>
            </a:ln>
            <a:effectLst/>
          </p:spPr>
        </p:cxnSp>
        <p:cxnSp>
          <p:nvCxnSpPr>
            <p:cNvPr id="20" name="Straight Arrow Connector 19">
              <a:extLst>
                <a:ext uri="{FF2B5EF4-FFF2-40B4-BE49-F238E27FC236}">
                  <a16:creationId xmlns:a16="http://schemas.microsoft.com/office/drawing/2014/main" id="{23AD2FF1-7A21-4B90-95F2-5CD4367F8F0F}"/>
                </a:ext>
              </a:extLst>
            </p:cNvPr>
            <p:cNvCxnSpPr>
              <a:endCxn id="27" idx="0"/>
            </p:cNvCxnSpPr>
            <p:nvPr/>
          </p:nvCxnSpPr>
          <p:spPr>
            <a:xfrm>
              <a:off x="5825629" y="4239777"/>
              <a:ext cx="829023" cy="489488"/>
            </a:xfrm>
            <a:prstGeom prst="straightConnector1">
              <a:avLst/>
            </a:prstGeom>
            <a:noFill/>
            <a:ln w="25400" cap="flat" cmpd="sng" algn="ctr">
              <a:solidFill>
                <a:sysClr val="windowText" lastClr="000000"/>
              </a:solidFill>
              <a:prstDash val="solid"/>
              <a:tailEnd type="arrow"/>
            </a:ln>
            <a:effectLst/>
          </p:spPr>
        </p:cxnSp>
        <p:cxnSp>
          <p:nvCxnSpPr>
            <p:cNvPr id="21" name="Straight Connector 20">
              <a:extLst>
                <a:ext uri="{FF2B5EF4-FFF2-40B4-BE49-F238E27FC236}">
                  <a16:creationId xmlns:a16="http://schemas.microsoft.com/office/drawing/2014/main" id="{AE9AE0D7-E8C1-4F52-A4DF-28A1D1DF3F11}"/>
                </a:ext>
              </a:extLst>
            </p:cNvPr>
            <p:cNvCxnSpPr/>
            <p:nvPr/>
          </p:nvCxnSpPr>
          <p:spPr>
            <a:xfrm>
              <a:off x="1933785" y="2111589"/>
              <a:ext cx="5136910" cy="2662912"/>
            </a:xfrm>
            <a:prstGeom prst="line">
              <a:avLst/>
            </a:prstGeom>
            <a:noFill/>
            <a:ln w="31750" cap="flat" cmpd="sng" algn="ctr">
              <a:solidFill>
                <a:srgbClr val="000090"/>
              </a:solidFill>
              <a:prstDash val="solid"/>
              <a:tailEnd type="triangle" w="lg" len="lg"/>
            </a:ln>
            <a:effectLst/>
          </p:spPr>
        </p:cxnSp>
        <p:sp>
          <p:nvSpPr>
            <p:cNvPr id="22" name="Oval 21">
              <a:extLst>
                <a:ext uri="{FF2B5EF4-FFF2-40B4-BE49-F238E27FC236}">
                  <a16:creationId xmlns:a16="http://schemas.microsoft.com/office/drawing/2014/main" id="{CD5E03C7-A774-4493-A602-BBA289CBBBF3}"/>
                </a:ext>
              </a:extLst>
            </p:cNvPr>
            <p:cNvSpPr/>
            <p:nvPr/>
          </p:nvSpPr>
          <p:spPr>
            <a:xfrm flipH="1">
              <a:off x="3837610" y="2254994"/>
              <a:ext cx="114651" cy="135290"/>
            </a:xfrm>
            <a:prstGeom prst="ellipse">
              <a:avLst/>
            </a:prstGeom>
            <a:solidFill>
              <a:srgbClr val="FFFF00"/>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23" name="Straight Arrow Connector 22">
              <a:extLst>
                <a:ext uri="{FF2B5EF4-FFF2-40B4-BE49-F238E27FC236}">
                  <a16:creationId xmlns:a16="http://schemas.microsoft.com/office/drawing/2014/main" id="{D1FD5ED9-DA8B-445E-A129-F2242654F17D}"/>
                </a:ext>
              </a:extLst>
            </p:cNvPr>
            <p:cNvCxnSpPr/>
            <p:nvPr/>
          </p:nvCxnSpPr>
          <p:spPr>
            <a:xfrm flipH="1">
              <a:off x="4378530" y="3705963"/>
              <a:ext cx="87254" cy="753854"/>
            </a:xfrm>
            <a:prstGeom prst="straightConnector1">
              <a:avLst/>
            </a:prstGeom>
            <a:noFill/>
            <a:ln w="25400" cap="flat" cmpd="sng" algn="ctr">
              <a:solidFill>
                <a:sysClr val="windowText" lastClr="000000"/>
              </a:solidFill>
              <a:prstDash val="solid"/>
              <a:tailEnd type="arrow"/>
            </a:ln>
            <a:effectLst/>
          </p:spPr>
        </p:cxnSp>
        <p:cxnSp>
          <p:nvCxnSpPr>
            <p:cNvPr id="24" name="Straight Arrow Connector 23">
              <a:extLst>
                <a:ext uri="{FF2B5EF4-FFF2-40B4-BE49-F238E27FC236}">
                  <a16:creationId xmlns:a16="http://schemas.microsoft.com/office/drawing/2014/main" id="{D1C9EAA1-9404-4CE8-8CC9-28C6A5267F73}"/>
                </a:ext>
              </a:extLst>
            </p:cNvPr>
            <p:cNvCxnSpPr/>
            <p:nvPr/>
          </p:nvCxnSpPr>
          <p:spPr>
            <a:xfrm flipH="1">
              <a:off x="3982469" y="3705963"/>
              <a:ext cx="396061" cy="522437"/>
            </a:xfrm>
            <a:prstGeom prst="straightConnector1">
              <a:avLst/>
            </a:prstGeom>
            <a:noFill/>
            <a:ln w="25400" cap="flat" cmpd="sng" algn="ctr">
              <a:solidFill>
                <a:sysClr val="windowText" lastClr="000000"/>
              </a:solidFill>
              <a:prstDash val="solid"/>
              <a:tailEnd type="arrow"/>
            </a:ln>
            <a:effectLst/>
          </p:spPr>
        </p:cxnSp>
        <p:cxnSp>
          <p:nvCxnSpPr>
            <p:cNvPr id="25" name="Straight Arrow Connector 24">
              <a:extLst>
                <a:ext uri="{FF2B5EF4-FFF2-40B4-BE49-F238E27FC236}">
                  <a16:creationId xmlns:a16="http://schemas.microsoft.com/office/drawing/2014/main" id="{5C98D242-C67D-482F-A316-AC95098B129A}"/>
                </a:ext>
              </a:extLst>
            </p:cNvPr>
            <p:cNvCxnSpPr/>
            <p:nvPr/>
          </p:nvCxnSpPr>
          <p:spPr>
            <a:xfrm flipH="1">
              <a:off x="4149583" y="3612367"/>
              <a:ext cx="316200" cy="858081"/>
            </a:xfrm>
            <a:prstGeom prst="straightConnector1">
              <a:avLst/>
            </a:prstGeom>
            <a:noFill/>
            <a:ln w="25400" cap="flat" cmpd="sng" algn="ctr">
              <a:solidFill>
                <a:sysClr val="windowText" lastClr="000000"/>
              </a:solidFill>
              <a:prstDash val="solid"/>
              <a:tailEnd type="arrow"/>
            </a:ln>
            <a:effectLst/>
          </p:spPr>
        </p:cxnSp>
        <p:pic>
          <p:nvPicPr>
            <p:cNvPr id="26" name="Picture 25">
              <a:extLst>
                <a:ext uri="{FF2B5EF4-FFF2-40B4-BE49-F238E27FC236}">
                  <a16:creationId xmlns:a16="http://schemas.microsoft.com/office/drawing/2014/main" id="{22223D88-DBC6-4103-8961-26E5AF0AB724}"/>
                </a:ext>
              </a:extLst>
            </p:cNvPr>
            <p:cNvPicPr>
              <a:picLocks noChangeAspect="1"/>
            </p:cNvPicPr>
            <p:nvPr/>
          </p:nvPicPr>
          <p:blipFill>
            <a:blip r:embed="rId2"/>
            <a:stretch>
              <a:fillRect/>
            </a:stretch>
          </p:blipFill>
          <p:spPr>
            <a:xfrm>
              <a:off x="4378530" y="3274052"/>
              <a:ext cx="405162" cy="405162"/>
            </a:xfrm>
            <a:prstGeom prst="rect">
              <a:avLst/>
            </a:prstGeom>
          </p:spPr>
        </p:pic>
        <p:sp>
          <p:nvSpPr>
            <p:cNvPr id="27" name="Oval 26">
              <a:extLst>
                <a:ext uri="{FF2B5EF4-FFF2-40B4-BE49-F238E27FC236}">
                  <a16:creationId xmlns:a16="http://schemas.microsoft.com/office/drawing/2014/main" id="{F3AF2102-F8BF-4CBC-B99F-63976B674B77}"/>
                </a:ext>
              </a:extLst>
            </p:cNvPr>
            <p:cNvSpPr/>
            <p:nvPr/>
          </p:nvSpPr>
          <p:spPr>
            <a:xfrm>
              <a:off x="6534821" y="4729265"/>
              <a:ext cx="239661" cy="247909"/>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D6CD3830-0003-4101-935E-7AAAC803790D}"/>
                </a:ext>
              </a:extLst>
            </p:cNvPr>
            <p:cNvSpPr txBox="1"/>
            <p:nvPr/>
          </p:nvSpPr>
          <p:spPr>
            <a:xfrm rot="1614294">
              <a:off x="2087405" y="1696241"/>
              <a:ext cx="1334921" cy="276999"/>
            </a:xfrm>
            <a:prstGeom prst="rect">
              <a:avLst/>
            </a:prstGeom>
            <a:noFill/>
            <a:ln>
              <a:solidFill>
                <a:sysClr val="windowText" lastClr="000000"/>
              </a:solidFill>
            </a:ln>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rPr>
                <a:t>Scattered electron</a:t>
              </a:r>
            </a:p>
          </p:txBody>
        </p:sp>
        <p:cxnSp>
          <p:nvCxnSpPr>
            <p:cNvPr id="29" name="Straight Arrow Connector 28">
              <a:extLst>
                <a:ext uri="{FF2B5EF4-FFF2-40B4-BE49-F238E27FC236}">
                  <a16:creationId xmlns:a16="http://schemas.microsoft.com/office/drawing/2014/main" id="{281256B0-9C31-44F8-9A14-D756A47080F1}"/>
                </a:ext>
              </a:extLst>
            </p:cNvPr>
            <p:cNvCxnSpPr>
              <a:stCxn id="28" idx="3"/>
            </p:cNvCxnSpPr>
            <p:nvPr/>
          </p:nvCxnSpPr>
          <p:spPr>
            <a:xfrm>
              <a:off x="3350079" y="2136774"/>
              <a:ext cx="338594" cy="154777"/>
            </a:xfrm>
            <a:prstGeom prst="straightConnector1">
              <a:avLst/>
            </a:prstGeom>
            <a:noFill/>
            <a:ln w="25400" cap="flat" cmpd="sng" algn="ctr">
              <a:solidFill>
                <a:sysClr val="windowText" lastClr="000000"/>
              </a:solidFill>
              <a:prstDash val="solid"/>
              <a:tailEnd type="arrow"/>
            </a:ln>
            <a:effectLst/>
          </p:spPr>
        </p:cxnSp>
        <p:sp>
          <p:nvSpPr>
            <p:cNvPr id="30" name="Left Brace 29">
              <a:extLst>
                <a:ext uri="{FF2B5EF4-FFF2-40B4-BE49-F238E27FC236}">
                  <a16:creationId xmlns:a16="http://schemas.microsoft.com/office/drawing/2014/main" id="{0315C93E-CD8B-4750-B19E-C23BDC8C3440}"/>
                </a:ext>
              </a:extLst>
            </p:cNvPr>
            <p:cNvSpPr/>
            <p:nvPr/>
          </p:nvSpPr>
          <p:spPr>
            <a:xfrm rot="7457835" flipV="1">
              <a:off x="6976240" y="3885639"/>
              <a:ext cx="456205" cy="725816"/>
            </a:xfrm>
            <a:prstGeom prst="leftBrace">
              <a:avLst/>
            </a:prstGeom>
            <a:noFill/>
            <a:ln w="25400" cap="flat" cmpd="sng" algn="ctr">
              <a:solidFill>
                <a:srgbClr val="4F81BD"/>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31" name="Left Brace 30">
              <a:extLst>
                <a:ext uri="{FF2B5EF4-FFF2-40B4-BE49-F238E27FC236}">
                  <a16:creationId xmlns:a16="http://schemas.microsoft.com/office/drawing/2014/main" id="{BAB89F87-C25C-4C43-BF24-552AD82523E1}"/>
                </a:ext>
              </a:extLst>
            </p:cNvPr>
            <p:cNvSpPr/>
            <p:nvPr/>
          </p:nvSpPr>
          <p:spPr>
            <a:xfrm rot="17581952">
              <a:off x="3827710" y="4385122"/>
              <a:ext cx="277635" cy="700055"/>
            </a:xfrm>
            <a:prstGeom prst="leftBrace">
              <a:avLst/>
            </a:prstGeom>
            <a:noFill/>
            <a:ln w="25400" cap="flat" cmpd="sng" algn="ctr">
              <a:solidFill>
                <a:srgbClr val="4F81BD"/>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32" name="TextBox 31">
              <a:extLst>
                <a:ext uri="{FF2B5EF4-FFF2-40B4-BE49-F238E27FC236}">
                  <a16:creationId xmlns:a16="http://schemas.microsoft.com/office/drawing/2014/main" id="{90B24EE8-F60B-4F56-969C-C5328F83CA0A}"/>
                </a:ext>
              </a:extLst>
            </p:cNvPr>
            <p:cNvSpPr txBox="1"/>
            <p:nvPr/>
          </p:nvSpPr>
          <p:spPr>
            <a:xfrm rot="1383638">
              <a:off x="2655947" y="4943146"/>
              <a:ext cx="2592627" cy="276999"/>
            </a:xfrm>
            <a:prstGeom prst="rect">
              <a:avLst/>
            </a:prstGeom>
            <a:noFill/>
            <a:ln>
              <a:solidFill>
                <a:sysClr val="windowText" lastClr="000000"/>
              </a:solidFill>
            </a:ln>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rPr>
                <a:t>Particles associated with struck parton</a:t>
              </a:r>
            </a:p>
          </p:txBody>
        </p:sp>
        <p:sp>
          <p:nvSpPr>
            <p:cNvPr id="33" name="TextBox 32">
              <a:extLst>
                <a:ext uri="{FF2B5EF4-FFF2-40B4-BE49-F238E27FC236}">
                  <a16:creationId xmlns:a16="http://schemas.microsoft.com/office/drawing/2014/main" id="{09560EB6-54DC-4754-8437-EA250B46B490}"/>
                </a:ext>
              </a:extLst>
            </p:cNvPr>
            <p:cNvSpPr txBox="1"/>
            <p:nvPr/>
          </p:nvSpPr>
          <p:spPr>
            <a:xfrm rot="21241863">
              <a:off x="5963087" y="2880757"/>
              <a:ext cx="1510237" cy="307777"/>
            </a:xfrm>
            <a:prstGeom prst="rect">
              <a:avLst/>
            </a:prstGeom>
            <a:noFill/>
          </p:spPr>
          <p:txBody>
            <a:bodyPr wrap="none" rtlCol="0">
              <a:spAutoFit/>
            </a:bodyPr>
            <a:lstStyle/>
            <a:p>
              <a:pPr defTabSz="457200"/>
              <a:r>
                <a:rPr lang="en-US" sz="1400" dirty="0">
                  <a:solidFill>
                    <a:prstClr val="black"/>
                  </a:solidFill>
                  <a:latin typeface="Calibri"/>
                </a:rPr>
                <a:t>Electron beamline</a:t>
              </a:r>
            </a:p>
          </p:txBody>
        </p:sp>
        <p:sp>
          <p:nvSpPr>
            <p:cNvPr id="34" name="Oval 33">
              <a:extLst>
                <a:ext uri="{FF2B5EF4-FFF2-40B4-BE49-F238E27FC236}">
                  <a16:creationId xmlns:a16="http://schemas.microsoft.com/office/drawing/2014/main" id="{48FE1CF7-C62D-4058-AB6C-B8DD7F2DAAE5}"/>
                </a:ext>
              </a:extLst>
            </p:cNvPr>
            <p:cNvSpPr/>
            <p:nvPr/>
          </p:nvSpPr>
          <p:spPr>
            <a:xfrm flipV="1">
              <a:off x="4004739" y="4515287"/>
              <a:ext cx="103288" cy="95917"/>
            </a:xfrm>
            <a:prstGeom prst="ellipse">
              <a:avLst/>
            </a:prstGeom>
            <a:solidFill>
              <a:srgbClr val="C0504D">
                <a:lumMod val="75000"/>
              </a:srgbClr>
            </a:solidFill>
            <a:ln w="9525" cap="flat" cmpd="sng" algn="ctr">
              <a:solidFill>
                <a:srgbClr val="FF6600"/>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5" name="Oval 34">
              <a:extLst>
                <a:ext uri="{FF2B5EF4-FFF2-40B4-BE49-F238E27FC236}">
                  <a16:creationId xmlns:a16="http://schemas.microsoft.com/office/drawing/2014/main" id="{3716142F-E0EF-4EF8-BC29-ED64B0FC5297}"/>
                </a:ext>
              </a:extLst>
            </p:cNvPr>
            <p:cNvSpPr/>
            <p:nvPr/>
          </p:nvSpPr>
          <p:spPr>
            <a:xfrm flipV="1">
              <a:off x="3881346" y="4228400"/>
              <a:ext cx="70915" cy="79220"/>
            </a:xfrm>
            <a:prstGeom prst="ellipse">
              <a:avLst/>
            </a:prstGeom>
            <a:solidFill>
              <a:srgbClr val="C0504D">
                <a:lumMod val="75000"/>
              </a:srgbClr>
            </a:solidFill>
            <a:ln w="9525" cap="flat" cmpd="sng" algn="ctr">
              <a:solidFill>
                <a:srgbClr val="FF6600"/>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6" name="Oval 35">
              <a:extLst>
                <a:ext uri="{FF2B5EF4-FFF2-40B4-BE49-F238E27FC236}">
                  <a16:creationId xmlns:a16="http://schemas.microsoft.com/office/drawing/2014/main" id="{F0D65269-47C7-4A15-ADC5-45843B42BD4D}"/>
                </a:ext>
              </a:extLst>
            </p:cNvPr>
            <p:cNvSpPr/>
            <p:nvPr/>
          </p:nvSpPr>
          <p:spPr>
            <a:xfrm flipV="1">
              <a:off x="4275895" y="4478610"/>
              <a:ext cx="134140" cy="237989"/>
            </a:xfrm>
            <a:prstGeom prst="ellipse">
              <a:avLst/>
            </a:prstGeom>
            <a:solidFill>
              <a:srgbClr val="C0504D">
                <a:lumMod val="75000"/>
              </a:srgbClr>
            </a:solidFill>
            <a:ln w="9525" cap="flat" cmpd="sng" algn="ctr">
              <a:solidFill>
                <a:srgbClr val="FF6600"/>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7" name="Oval 36">
              <a:extLst>
                <a:ext uri="{FF2B5EF4-FFF2-40B4-BE49-F238E27FC236}">
                  <a16:creationId xmlns:a16="http://schemas.microsoft.com/office/drawing/2014/main" id="{94DCADB6-9FE0-4974-B5A2-336FEEDCED61}"/>
                </a:ext>
              </a:extLst>
            </p:cNvPr>
            <p:cNvSpPr/>
            <p:nvPr/>
          </p:nvSpPr>
          <p:spPr>
            <a:xfrm flipV="1">
              <a:off x="3966528" y="4272420"/>
              <a:ext cx="220169" cy="125975"/>
            </a:xfrm>
            <a:prstGeom prst="ellipse">
              <a:avLst/>
            </a:prstGeom>
            <a:solidFill>
              <a:srgbClr val="C0504D">
                <a:lumMod val="75000"/>
              </a:srgbClr>
            </a:solidFill>
            <a:ln w="9525" cap="flat" cmpd="sng" algn="ctr">
              <a:solidFill>
                <a:srgbClr val="FF6600"/>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8" name="TextBox 37">
              <a:extLst>
                <a:ext uri="{FF2B5EF4-FFF2-40B4-BE49-F238E27FC236}">
                  <a16:creationId xmlns:a16="http://schemas.microsoft.com/office/drawing/2014/main" id="{37350412-E1AC-4FB0-B4F1-9E39BF54876D}"/>
                </a:ext>
              </a:extLst>
            </p:cNvPr>
            <p:cNvSpPr txBox="1"/>
            <p:nvPr/>
          </p:nvSpPr>
          <p:spPr>
            <a:xfrm>
              <a:off x="6345495" y="3679214"/>
              <a:ext cx="2355407" cy="276999"/>
            </a:xfrm>
            <a:prstGeom prst="rect">
              <a:avLst/>
            </a:prstGeom>
            <a:noFill/>
            <a:ln>
              <a:solidFill>
                <a:sysClr val="windowText" lastClr="000000"/>
              </a:solidFill>
            </a:ln>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rPr>
                <a:t>Particles Associated with Initial Ion</a:t>
              </a:r>
            </a:p>
          </p:txBody>
        </p:sp>
        <p:sp>
          <p:nvSpPr>
            <p:cNvPr id="39" name="Can 136">
              <a:extLst>
                <a:ext uri="{FF2B5EF4-FFF2-40B4-BE49-F238E27FC236}">
                  <a16:creationId xmlns:a16="http://schemas.microsoft.com/office/drawing/2014/main" id="{832086C2-32BC-4E16-936E-B99BD71238BB}"/>
                </a:ext>
              </a:extLst>
            </p:cNvPr>
            <p:cNvSpPr/>
            <p:nvPr/>
          </p:nvSpPr>
          <p:spPr>
            <a:xfrm rot="4920000">
              <a:off x="1088385" y="5520476"/>
              <a:ext cx="100584" cy="530352"/>
            </a:xfrm>
            <a:prstGeom prst="can">
              <a:avLst/>
            </a:prstGeom>
            <a:solidFill>
              <a:srgbClr val="F79646">
                <a:lumMod val="75000"/>
              </a:srgbClr>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0" name="Can 137">
              <a:extLst>
                <a:ext uri="{FF2B5EF4-FFF2-40B4-BE49-F238E27FC236}">
                  <a16:creationId xmlns:a16="http://schemas.microsoft.com/office/drawing/2014/main" id="{3BA989E7-9469-4101-8004-9E7DFAD46177}"/>
                </a:ext>
              </a:extLst>
            </p:cNvPr>
            <p:cNvSpPr/>
            <p:nvPr/>
          </p:nvSpPr>
          <p:spPr>
            <a:xfrm rot="5400000">
              <a:off x="1395382" y="5211266"/>
              <a:ext cx="889001" cy="1005121"/>
            </a:xfrm>
            <a:prstGeom prst="can">
              <a:avLst/>
            </a:prstGeom>
            <a:solidFill>
              <a:sysClr val="window" lastClr="FFFFFF"/>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1" name="Can 138">
              <a:extLst>
                <a:ext uri="{FF2B5EF4-FFF2-40B4-BE49-F238E27FC236}">
                  <a16:creationId xmlns:a16="http://schemas.microsoft.com/office/drawing/2014/main" id="{EE12A276-54A7-4DA3-8BD7-797D49082637}"/>
                </a:ext>
              </a:extLst>
            </p:cNvPr>
            <p:cNvSpPr/>
            <p:nvPr/>
          </p:nvSpPr>
          <p:spPr>
            <a:xfrm rot="4980000">
              <a:off x="2431751" y="5368076"/>
              <a:ext cx="100584" cy="530352"/>
            </a:xfrm>
            <a:prstGeom prst="can">
              <a:avLst/>
            </a:prstGeom>
            <a:solidFill>
              <a:srgbClr val="F79646">
                <a:lumMod val="75000"/>
              </a:srgbClr>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2" name="Can 139">
              <a:extLst>
                <a:ext uri="{FF2B5EF4-FFF2-40B4-BE49-F238E27FC236}">
                  <a16:creationId xmlns:a16="http://schemas.microsoft.com/office/drawing/2014/main" id="{E5ACB213-F335-4CEC-899D-AD4FFEF17508}"/>
                </a:ext>
              </a:extLst>
            </p:cNvPr>
            <p:cNvSpPr/>
            <p:nvPr/>
          </p:nvSpPr>
          <p:spPr>
            <a:xfrm rot="5940000">
              <a:off x="2348912" y="5501220"/>
              <a:ext cx="192024" cy="530352"/>
            </a:xfrm>
            <a:prstGeom prst="can">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3" name="TextBox 42">
              <a:extLst>
                <a:ext uri="{FF2B5EF4-FFF2-40B4-BE49-F238E27FC236}">
                  <a16:creationId xmlns:a16="http://schemas.microsoft.com/office/drawing/2014/main" id="{1E75052A-BB7D-4ED3-9027-B51B2A3EC41D}"/>
                </a:ext>
              </a:extLst>
            </p:cNvPr>
            <p:cNvSpPr txBox="1"/>
            <p:nvPr/>
          </p:nvSpPr>
          <p:spPr>
            <a:xfrm>
              <a:off x="1426308" y="5559044"/>
              <a:ext cx="684803" cy="400110"/>
            </a:xfrm>
            <a:prstGeom prst="rect">
              <a:avLst/>
            </a:prstGeom>
            <a:noFill/>
          </p:spPr>
          <p:txBody>
            <a:bodyPr wrap="none" rtlCol="0">
              <a:spAutoFit/>
            </a:bodyPr>
            <a:lstStyle/>
            <a:p>
              <a:pPr defTabSz="457200"/>
              <a:r>
                <a:rPr lang="en-US" sz="1000" b="1" dirty="0">
                  <a:solidFill>
                    <a:prstClr val="black"/>
                  </a:solidFill>
                  <a:latin typeface="Calibri"/>
                </a:rPr>
                <a:t>Central</a:t>
              </a:r>
            </a:p>
            <a:p>
              <a:pPr defTabSz="457200"/>
              <a:r>
                <a:rPr lang="en-US" sz="1000" b="1" dirty="0">
                  <a:solidFill>
                    <a:prstClr val="black"/>
                  </a:solidFill>
                  <a:latin typeface="Calibri"/>
                </a:rPr>
                <a:t> Detector</a:t>
              </a:r>
            </a:p>
          </p:txBody>
        </p:sp>
        <p:sp>
          <p:nvSpPr>
            <p:cNvPr id="44" name="TextBox 43">
              <a:extLst>
                <a:ext uri="{FF2B5EF4-FFF2-40B4-BE49-F238E27FC236}">
                  <a16:creationId xmlns:a16="http://schemas.microsoft.com/office/drawing/2014/main" id="{DACF77A6-E1C5-4227-B9A4-A20173786D6B}"/>
                </a:ext>
              </a:extLst>
            </p:cNvPr>
            <p:cNvSpPr txBox="1"/>
            <p:nvPr/>
          </p:nvSpPr>
          <p:spPr>
            <a:xfrm>
              <a:off x="2184563" y="5944340"/>
              <a:ext cx="1074583" cy="261610"/>
            </a:xfrm>
            <a:prstGeom prst="rect">
              <a:avLst/>
            </a:prstGeom>
            <a:noFill/>
          </p:spPr>
          <p:txBody>
            <a:bodyPr wrap="none" rtlCol="0">
              <a:spAutoFit/>
            </a:bodyPr>
            <a:lstStyle/>
            <a:p>
              <a:pPr defTabSz="457200"/>
              <a:r>
                <a:rPr lang="en-US" sz="1100" dirty="0">
                  <a:solidFill>
                    <a:prstClr val="black"/>
                  </a:solidFill>
                  <a:latin typeface="Calibri"/>
                </a:rPr>
                <a:t>Beam Elements</a:t>
              </a:r>
            </a:p>
          </p:txBody>
        </p:sp>
        <p:sp>
          <p:nvSpPr>
            <p:cNvPr id="45" name="TextBox 44">
              <a:extLst>
                <a:ext uri="{FF2B5EF4-FFF2-40B4-BE49-F238E27FC236}">
                  <a16:creationId xmlns:a16="http://schemas.microsoft.com/office/drawing/2014/main" id="{9B82BBB0-7603-482F-A975-64DEA9E4247A}"/>
                </a:ext>
              </a:extLst>
            </p:cNvPr>
            <p:cNvSpPr txBox="1"/>
            <p:nvPr/>
          </p:nvSpPr>
          <p:spPr>
            <a:xfrm>
              <a:off x="262739" y="5238784"/>
              <a:ext cx="1074583" cy="261610"/>
            </a:xfrm>
            <a:prstGeom prst="rect">
              <a:avLst/>
            </a:prstGeom>
            <a:noFill/>
          </p:spPr>
          <p:txBody>
            <a:bodyPr wrap="none" rtlCol="0">
              <a:spAutoFit/>
            </a:bodyPr>
            <a:lstStyle/>
            <a:p>
              <a:pPr defTabSz="457200"/>
              <a:r>
                <a:rPr lang="en-US" sz="1100" dirty="0">
                  <a:solidFill>
                    <a:prstClr val="black"/>
                  </a:solidFill>
                  <a:latin typeface="Calibri"/>
                </a:rPr>
                <a:t>Beam Elements</a:t>
              </a:r>
            </a:p>
          </p:txBody>
        </p:sp>
        <p:sp>
          <p:nvSpPr>
            <p:cNvPr id="46" name="TextBox 45">
              <a:extLst>
                <a:ext uri="{FF2B5EF4-FFF2-40B4-BE49-F238E27FC236}">
                  <a16:creationId xmlns:a16="http://schemas.microsoft.com/office/drawing/2014/main" id="{C98398BF-D887-4EF7-946D-307B0D8DB50E}"/>
                </a:ext>
              </a:extLst>
            </p:cNvPr>
            <p:cNvSpPr txBox="1"/>
            <p:nvPr/>
          </p:nvSpPr>
          <p:spPr>
            <a:xfrm>
              <a:off x="4078989" y="5672270"/>
              <a:ext cx="4525798" cy="707886"/>
            </a:xfrm>
            <a:prstGeom prst="rect">
              <a:avLst/>
            </a:prstGeom>
            <a:solidFill>
              <a:srgbClr val="FFFF00"/>
            </a:solidFill>
          </p:spPr>
          <p:txBody>
            <a:bodyPr wrap="none" rtlCol="0">
              <a:spAutoFit/>
            </a:bodyPr>
            <a:lstStyle/>
            <a:p>
              <a:pPr defTabSz="457200"/>
              <a:r>
                <a:rPr lang="en-US" sz="2000" dirty="0">
                  <a:solidFill>
                    <a:prstClr val="black"/>
                  </a:solidFill>
                  <a:latin typeface="Calibri"/>
                </a:rPr>
                <a:t>Beam elements limit forward acceptance</a:t>
              </a:r>
            </a:p>
            <a:p>
              <a:pPr defTabSz="457200"/>
              <a:r>
                <a:rPr lang="en-US" sz="2000" dirty="0">
                  <a:solidFill>
                    <a:prstClr val="black"/>
                  </a:solidFill>
                  <a:latin typeface="Calibri"/>
                </a:rPr>
                <a:t>Central Solenoid not effective for forward</a:t>
              </a:r>
            </a:p>
          </p:txBody>
        </p:sp>
        <p:sp>
          <p:nvSpPr>
            <p:cNvPr id="47" name="TextBox 46">
              <a:extLst>
                <a:ext uri="{FF2B5EF4-FFF2-40B4-BE49-F238E27FC236}">
                  <a16:creationId xmlns:a16="http://schemas.microsoft.com/office/drawing/2014/main" id="{0371C1DE-A8D1-4798-88D7-A2E7D692C0C3}"/>
                </a:ext>
              </a:extLst>
            </p:cNvPr>
            <p:cNvSpPr txBox="1"/>
            <p:nvPr/>
          </p:nvSpPr>
          <p:spPr>
            <a:xfrm>
              <a:off x="5199238" y="1409199"/>
              <a:ext cx="3686402" cy="923330"/>
            </a:xfrm>
            <a:prstGeom prst="rect">
              <a:avLst/>
            </a:prstGeom>
            <a:noFill/>
          </p:spPr>
          <p:txBody>
            <a:bodyPr wrap="none" rtlCol="0">
              <a:spAutoFit/>
            </a:bodyPr>
            <a:lstStyle/>
            <a:p>
              <a:r>
                <a:rPr lang="en-US" dirty="0"/>
                <a:t>EIC detector must accept and measure</a:t>
              </a:r>
            </a:p>
            <a:p>
              <a:r>
                <a:rPr lang="en-US" i="1" dirty="0"/>
                <a:t>all</a:t>
              </a:r>
              <a:r>
                <a:rPr lang="en-US" dirty="0"/>
                <a:t> particles from the interaction.</a:t>
              </a:r>
            </a:p>
            <a:p>
              <a:r>
                <a:rPr lang="en-US" dirty="0"/>
                <a:t> (Unlike existing collider detectors!)</a:t>
              </a:r>
            </a:p>
          </p:txBody>
        </p:sp>
      </p:grpSp>
      <p:sp>
        <p:nvSpPr>
          <p:cNvPr id="49" name="Oval 48">
            <a:extLst>
              <a:ext uri="{FF2B5EF4-FFF2-40B4-BE49-F238E27FC236}">
                <a16:creationId xmlns:a16="http://schemas.microsoft.com/office/drawing/2014/main" id="{B55E9913-F4BD-43FC-8080-DB347FA6DE9D}"/>
              </a:ext>
            </a:extLst>
          </p:cNvPr>
          <p:cNvSpPr/>
          <p:nvPr/>
        </p:nvSpPr>
        <p:spPr>
          <a:xfrm>
            <a:off x="5366052" y="1685927"/>
            <a:ext cx="533400" cy="3651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F9E3C677-E1E5-46C5-9660-82A4E4923451}"/>
              </a:ext>
            </a:extLst>
          </p:cNvPr>
          <p:cNvSpPr txBox="1"/>
          <p:nvPr/>
        </p:nvSpPr>
        <p:spPr>
          <a:xfrm>
            <a:off x="9753600" y="1828800"/>
            <a:ext cx="1600200" cy="1815882"/>
          </a:xfrm>
          <a:prstGeom prst="rect">
            <a:avLst/>
          </a:prstGeom>
          <a:noFill/>
        </p:spPr>
        <p:txBody>
          <a:bodyPr wrap="square" rtlCol="0">
            <a:spAutoFit/>
          </a:bodyPr>
          <a:lstStyle/>
          <a:p>
            <a:r>
              <a:rPr lang="en-US" sz="2800" b="1" dirty="0"/>
              <a:t>Hence the very forward detectors</a:t>
            </a:r>
          </a:p>
        </p:txBody>
      </p:sp>
    </p:spTree>
    <p:extLst>
      <p:ext uri="{BB962C8B-B14F-4D97-AF65-F5344CB8AC3E}">
        <p14:creationId xmlns:p14="http://schemas.microsoft.com/office/powerpoint/2010/main" val="2592496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900ED-3525-4ED4-BB97-B135E3F90FE8}"/>
              </a:ext>
            </a:extLst>
          </p:cNvPr>
          <p:cNvSpPr>
            <a:spLocks noGrp="1"/>
          </p:cNvSpPr>
          <p:nvPr>
            <p:ph type="title"/>
          </p:nvPr>
        </p:nvSpPr>
        <p:spPr>
          <a:xfrm>
            <a:off x="228600" y="240436"/>
            <a:ext cx="4800600" cy="1143000"/>
          </a:xfrm>
        </p:spPr>
        <p:txBody>
          <a:bodyPr/>
          <a:lstStyle/>
          <a:p>
            <a:r>
              <a:rPr lang="en-US" b="0" dirty="0" err="1"/>
              <a:t>eRHIC</a:t>
            </a:r>
            <a:r>
              <a:rPr lang="en-US" b="0" dirty="0"/>
              <a:t> IR Design</a:t>
            </a:r>
            <a:endParaRPr lang="en-US" dirty="0"/>
          </a:p>
        </p:txBody>
      </p:sp>
      <p:sp>
        <p:nvSpPr>
          <p:cNvPr id="3" name="Content Placeholder 2">
            <a:extLst>
              <a:ext uri="{FF2B5EF4-FFF2-40B4-BE49-F238E27FC236}">
                <a16:creationId xmlns:a16="http://schemas.microsoft.com/office/drawing/2014/main" id="{5903380F-6BAE-46EC-86B3-3557D8092B80}"/>
              </a:ext>
            </a:extLst>
          </p:cNvPr>
          <p:cNvSpPr>
            <a:spLocks noGrp="1"/>
          </p:cNvSpPr>
          <p:nvPr>
            <p:ph idx="1"/>
          </p:nvPr>
        </p:nvSpPr>
        <p:spPr>
          <a:xfrm>
            <a:off x="609600" y="1355727"/>
            <a:ext cx="4163395" cy="4740273"/>
          </a:xfrm>
        </p:spPr>
        <p:txBody>
          <a:bodyPr>
            <a:normAutofit fontScale="92500" lnSpcReduction="10000"/>
          </a:bodyPr>
          <a:lstStyle/>
          <a:p>
            <a:r>
              <a:rPr lang="en-US" dirty="0"/>
              <a:t>Bob Palmer gave us a talk on the </a:t>
            </a:r>
            <a:r>
              <a:rPr lang="en-US" dirty="0" err="1"/>
              <a:t>eRHIC</a:t>
            </a:r>
            <a:r>
              <a:rPr lang="en-US" dirty="0"/>
              <a:t> IR design</a:t>
            </a:r>
          </a:p>
          <a:p>
            <a:pPr lvl="1"/>
            <a:r>
              <a:rPr lang="en-US" dirty="0"/>
              <a:t>A clear exit for the upstream IR SR fans</a:t>
            </a:r>
          </a:p>
          <a:p>
            <a:pPr lvl="1"/>
            <a:r>
              <a:rPr lang="en-US" dirty="0"/>
              <a:t>No magnets inside the detector area (±4.5m)</a:t>
            </a:r>
          </a:p>
          <a:p>
            <a:pPr lvl="1"/>
            <a:r>
              <a:rPr lang="en-US" dirty="0"/>
              <a:t>Last upstream bend magnet for the electron is at -70 m</a:t>
            </a:r>
          </a:p>
          <a:p>
            <a:pPr lvl="1"/>
            <a:r>
              <a:rPr lang="en-US" dirty="0"/>
              <a:t>25 mrad crossing angle </a:t>
            </a:r>
          </a:p>
        </p:txBody>
      </p:sp>
      <p:sp>
        <p:nvSpPr>
          <p:cNvPr id="4" name="Date Placeholder 3">
            <a:extLst>
              <a:ext uri="{FF2B5EF4-FFF2-40B4-BE49-F238E27FC236}">
                <a16:creationId xmlns:a16="http://schemas.microsoft.com/office/drawing/2014/main" id="{C10FBBD0-86C4-4C9E-9C98-41D17DEF5CBF}"/>
              </a:ext>
            </a:extLst>
          </p:cNvPr>
          <p:cNvSpPr>
            <a:spLocks noGrp="1"/>
          </p:cNvSpPr>
          <p:nvPr>
            <p:ph type="dt" sz="half" idx="10"/>
          </p:nvPr>
        </p:nvSpPr>
        <p:spPr/>
        <p:txBody>
          <a:bodyPr/>
          <a:lstStyle/>
          <a:p>
            <a:r>
              <a:rPr lang="en-US"/>
              <a:t>10/31/18</a:t>
            </a:r>
            <a:endParaRPr lang="en-US" dirty="0"/>
          </a:p>
        </p:txBody>
      </p:sp>
      <p:sp>
        <p:nvSpPr>
          <p:cNvPr id="5" name="Footer Placeholder 4">
            <a:extLst>
              <a:ext uri="{FF2B5EF4-FFF2-40B4-BE49-F238E27FC236}">
                <a16:creationId xmlns:a16="http://schemas.microsoft.com/office/drawing/2014/main" id="{A49D828B-564D-4D3B-8FD6-5C3D132045B8}"/>
              </a:ext>
            </a:extLst>
          </p:cNvPr>
          <p:cNvSpPr>
            <a:spLocks noGrp="1"/>
          </p:cNvSpPr>
          <p:nvPr>
            <p:ph type="ftr" sz="quarter" idx="11"/>
          </p:nvPr>
        </p:nvSpPr>
        <p:spPr/>
        <p:txBody>
          <a:bodyPr/>
          <a:lstStyle/>
          <a:p>
            <a:r>
              <a:rPr lang="en-US"/>
              <a:t>IR/MDI Summary for EIC</a:t>
            </a:r>
            <a:endParaRPr lang="en-US" dirty="0"/>
          </a:p>
        </p:txBody>
      </p:sp>
      <p:sp>
        <p:nvSpPr>
          <p:cNvPr id="6" name="Slide Number Placeholder 5">
            <a:extLst>
              <a:ext uri="{FF2B5EF4-FFF2-40B4-BE49-F238E27FC236}">
                <a16:creationId xmlns:a16="http://schemas.microsoft.com/office/drawing/2014/main" id="{843E2011-0768-422D-8DD0-3D77C8A346D6}"/>
              </a:ext>
            </a:extLst>
          </p:cNvPr>
          <p:cNvSpPr>
            <a:spLocks noGrp="1"/>
          </p:cNvSpPr>
          <p:nvPr>
            <p:ph type="sldNum" sz="quarter" idx="12"/>
          </p:nvPr>
        </p:nvSpPr>
        <p:spPr/>
        <p:txBody>
          <a:bodyPr/>
          <a:lstStyle/>
          <a:p>
            <a:fld id="{C2D2130F-F878-4CD5-B02F-9208CEE6E364}" type="slidenum">
              <a:rPr lang="en-US" smtClean="0"/>
              <a:t>5</a:t>
            </a:fld>
            <a:endParaRPr lang="en-US"/>
          </a:p>
        </p:txBody>
      </p:sp>
      <p:pic>
        <p:nvPicPr>
          <p:cNvPr id="7" name="Picture 6">
            <a:extLst>
              <a:ext uri="{FF2B5EF4-FFF2-40B4-BE49-F238E27FC236}">
                <a16:creationId xmlns:a16="http://schemas.microsoft.com/office/drawing/2014/main" id="{D1157DD6-57F7-4638-BADB-390812BFCE1C}"/>
              </a:ext>
            </a:extLst>
          </p:cNvPr>
          <p:cNvPicPr>
            <a:picLocks noChangeAspect="1"/>
          </p:cNvPicPr>
          <p:nvPr/>
        </p:nvPicPr>
        <p:blipFill>
          <a:blip r:embed="rId2"/>
          <a:stretch>
            <a:fillRect/>
          </a:stretch>
        </p:blipFill>
        <p:spPr>
          <a:xfrm>
            <a:off x="4772995" y="381000"/>
            <a:ext cx="7332025" cy="5975351"/>
          </a:xfrm>
          <a:prstGeom prst="rect">
            <a:avLst/>
          </a:prstGeom>
        </p:spPr>
      </p:pic>
    </p:spTree>
    <p:extLst>
      <p:ext uri="{BB962C8B-B14F-4D97-AF65-F5344CB8AC3E}">
        <p14:creationId xmlns:p14="http://schemas.microsoft.com/office/powerpoint/2010/main" val="2681892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C573E-FEAD-49E4-B900-0E2C20D0F857}"/>
              </a:ext>
            </a:extLst>
          </p:cNvPr>
          <p:cNvSpPr>
            <a:spLocks noGrp="1"/>
          </p:cNvSpPr>
          <p:nvPr>
            <p:ph type="title"/>
          </p:nvPr>
        </p:nvSpPr>
        <p:spPr>
          <a:xfrm>
            <a:off x="3359674" y="212867"/>
            <a:ext cx="5105400" cy="1143000"/>
          </a:xfrm>
        </p:spPr>
        <p:txBody>
          <a:bodyPr/>
          <a:lstStyle/>
          <a:p>
            <a:r>
              <a:rPr lang="en-US" dirty="0" err="1"/>
              <a:t>eRHIC</a:t>
            </a:r>
            <a:r>
              <a:rPr lang="en-US" dirty="0"/>
              <a:t> IR SR fans</a:t>
            </a:r>
          </a:p>
        </p:txBody>
      </p:sp>
      <p:sp>
        <p:nvSpPr>
          <p:cNvPr id="4" name="Date Placeholder 3">
            <a:extLst>
              <a:ext uri="{FF2B5EF4-FFF2-40B4-BE49-F238E27FC236}">
                <a16:creationId xmlns:a16="http://schemas.microsoft.com/office/drawing/2014/main" id="{F16A86C1-52BE-40CC-8C16-BE7D218F6EEC}"/>
              </a:ext>
            </a:extLst>
          </p:cNvPr>
          <p:cNvSpPr>
            <a:spLocks noGrp="1"/>
          </p:cNvSpPr>
          <p:nvPr>
            <p:ph type="dt" sz="half" idx="10"/>
          </p:nvPr>
        </p:nvSpPr>
        <p:spPr/>
        <p:txBody>
          <a:bodyPr/>
          <a:lstStyle/>
          <a:p>
            <a:r>
              <a:rPr lang="en-US"/>
              <a:t>10/31/18</a:t>
            </a:r>
            <a:endParaRPr lang="en-US" dirty="0"/>
          </a:p>
        </p:txBody>
      </p:sp>
      <p:sp>
        <p:nvSpPr>
          <p:cNvPr id="5" name="Footer Placeholder 4">
            <a:extLst>
              <a:ext uri="{FF2B5EF4-FFF2-40B4-BE49-F238E27FC236}">
                <a16:creationId xmlns:a16="http://schemas.microsoft.com/office/drawing/2014/main" id="{A1F6D13B-5485-4C5C-93FA-CD2EE71D3C7D}"/>
              </a:ext>
            </a:extLst>
          </p:cNvPr>
          <p:cNvSpPr>
            <a:spLocks noGrp="1"/>
          </p:cNvSpPr>
          <p:nvPr>
            <p:ph type="ftr" sz="quarter" idx="11"/>
          </p:nvPr>
        </p:nvSpPr>
        <p:spPr/>
        <p:txBody>
          <a:bodyPr/>
          <a:lstStyle/>
          <a:p>
            <a:r>
              <a:rPr lang="en-US"/>
              <a:t>IR/MDI Summary for EIC</a:t>
            </a:r>
            <a:endParaRPr lang="en-US" dirty="0"/>
          </a:p>
        </p:txBody>
      </p:sp>
      <p:sp>
        <p:nvSpPr>
          <p:cNvPr id="6" name="Slide Number Placeholder 5">
            <a:extLst>
              <a:ext uri="{FF2B5EF4-FFF2-40B4-BE49-F238E27FC236}">
                <a16:creationId xmlns:a16="http://schemas.microsoft.com/office/drawing/2014/main" id="{6B050C2D-2D66-494D-BC39-1ADDF53912F0}"/>
              </a:ext>
            </a:extLst>
          </p:cNvPr>
          <p:cNvSpPr>
            <a:spLocks noGrp="1"/>
          </p:cNvSpPr>
          <p:nvPr>
            <p:ph type="sldNum" sz="quarter" idx="12"/>
          </p:nvPr>
        </p:nvSpPr>
        <p:spPr/>
        <p:txBody>
          <a:bodyPr/>
          <a:lstStyle/>
          <a:p>
            <a:fld id="{C2D2130F-F878-4CD5-B02F-9208CEE6E364}" type="slidenum">
              <a:rPr lang="en-US" smtClean="0"/>
              <a:t>6</a:t>
            </a:fld>
            <a:endParaRPr lang="en-US"/>
          </a:p>
        </p:txBody>
      </p:sp>
      <p:pic>
        <p:nvPicPr>
          <p:cNvPr id="7" name="Picture 6">
            <a:extLst>
              <a:ext uri="{FF2B5EF4-FFF2-40B4-BE49-F238E27FC236}">
                <a16:creationId xmlns:a16="http://schemas.microsoft.com/office/drawing/2014/main" id="{E285B7AA-F5CE-4788-911B-95BCAC140F42}"/>
              </a:ext>
            </a:extLst>
          </p:cNvPr>
          <p:cNvPicPr>
            <a:picLocks noChangeAspect="1"/>
          </p:cNvPicPr>
          <p:nvPr/>
        </p:nvPicPr>
        <p:blipFill>
          <a:blip r:embed="rId2"/>
          <a:stretch>
            <a:fillRect/>
          </a:stretch>
        </p:blipFill>
        <p:spPr>
          <a:xfrm>
            <a:off x="595799" y="1717928"/>
            <a:ext cx="5652601" cy="4382640"/>
          </a:xfrm>
          <a:prstGeom prst="rect">
            <a:avLst/>
          </a:prstGeom>
        </p:spPr>
      </p:pic>
      <p:pic>
        <p:nvPicPr>
          <p:cNvPr id="8" name="Picture 7">
            <a:extLst>
              <a:ext uri="{FF2B5EF4-FFF2-40B4-BE49-F238E27FC236}">
                <a16:creationId xmlns:a16="http://schemas.microsoft.com/office/drawing/2014/main" id="{176E8E5E-DCAE-49BD-923F-B9C606ACA95C}"/>
              </a:ext>
            </a:extLst>
          </p:cNvPr>
          <p:cNvPicPr>
            <a:picLocks noChangeAspect="1"/>
          </p:cNvPicPr>
          <p:nvPr/>
        </p:nvPicPr>
        <p:blipFill>
          <a:blip r:embed="rId3"/>
          <a:stretch>
            <a:fillRect/>
          </a:stretch>
        </p:blipFill>
        <p:spPr>
          <a:xfrm>
            <a:off x="6248400" y="1736401"/>
            <a:ext cx="5854162" cy="4500801"/>
          </a:xfrm>
          <a:prstGeom prst="rect">
            <a:avLst/>
          </a:prstGeom>
        </p:spPr>
      </p:pic>
    </p:spTree>
    <p:extLst>
      <p:ext uri="{BB962C8B-B14F-4D97-AF65-F5344CB8AC3E}">
        <p14:creationId xmlns:p14="http://schemas.microsoft.com/office/powerpoint/2010/main" val="4012683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69D5C-D58B-4EF9-AA94-A73E929BD422}"/>
              </a:ext>
            </a:extLst>
          </p:cNvPr>
          <p:cNvSpPr>
            <a:spLocks noGrp="1"/>
          </p:cNvSpPr>
          <p:nvPr>
            <p:ph type="title"/>
          </p:nvPr>
        </p:nvSpPr>
        <p:spPr/>
        <p:txBody>
          <a:bodyPr/>
          <a:lstStyle/>
          <a:p>
            <a:r>
              <a:rPr lang="en-US" dirty="0" err="1"/>
              <a:t>eRHIC</a:t>
            </a:r>
            <a:r>
              <a:rPr lang="en-US" dirty="0"/>
              <a:t> IR lattice functions</a:t>
            </a:r>
          </a:p>
        </p:txBody>
      </p:sp>
      <p:sp>
        <p:nvSpPr>
          <p:cNvPr id="4" name="Date Placeholder 3">
            <a:extLst>
              <a:ext uri="{FF2B5EF4-FFF2-40B4-BE49-F238E27FC236}">
                <a16:creationId xmlns:a16="http://schemas.microsoft.com/office/drawing/2014/main" id="{EC3D3B9B-63BF-46DD-B03D-83949237C14B}"/>
              </a:ext>
            </a:extLst>
          </p:cNvPr>
          <p:cNvSpPr>
            <a:spLocks noGrp="1"/>
          </p:cNvSpPr>
          <p:nvPr>
            <p:ph type="dt" sz="half" idx="10"/>
          </p:nvPr>
        </p:nvSpPr>
        <p:spPr/>
        <p:txBody>
          <a:bodyPr/>
          <a:lstStyle/>
          <a:p>
            <a:r>
              <a:rPr lang="en-US"/>
              <a:t>10/31/18</a:t>
            </a:r>
            <a:endParaRPr lang="en-US" dirty="0"/>
          </a:p>
        </p:txBody>
      </p:sp>
      <p:sp>
        <p:nvSpPr>
          <p:cNvPr id="5" name="Footer Placeholder 4">
            <a:extLst>
              <a:ext uri="{FF2B5EF4-FFF2-40B4-BE49-F238E27FC236}">
                <a16:creationId xmlns:a16="http://schemas.microsoft.com/office/drawing/2014/main" id="{BABB49DA-9760-4AC3-B4B7-0515AD811C81}"/>
              </a:ext>
            </a:extLst>
          </p:cNvPr>
          <p:cNvSpPr>
            <a:spLocks noGrp="1"/>
          </p:cNvSpPr>
          <p:nvPr>
            <p:ph type="ftr" sz="quarter" idx="11"/>
          </p:nvPr>
        </p:nvSpPr>
        <p:spPr/>
        <p:txBody>
          <a:bodyPr/>
          <a:lstStyle/>
          <a:p>
            <a:r>
              <a:rPr lang="en-US"/>
              <a:t>IR/MDI Summary for EIC</a:t>
            </a:r>
            <a:endParaRPr lang="en-US" dirty="0"/>
          </a:p>
        </p:txBody>
      </p:sp>
      <p:sp>
        <p:nvSpPr>
          <p:cNvPr id="6" name="Slide Number Placeholder 5">
            <a:extLst>
              <a:ext uri="{FF2B5EF4-FFF2-40B4-BE49-F238E27FC236}">
                <a16:creationId xmlns:a16="http://schemas.microsoft.com/office/drawing/2014/main" id="{2C36522C-0218-4544-BA6B-9424485F9F82}"/>
              </a:ext>
            </a:extLst>
          </p:cNvPr>
          <p:cNvSpPr>
            <a:spLocks noGrp="1"/>
          </p:cNvSpPr>
          <p:nvPr>
            <p:ph type="sldNum" sz="quarter" idx="12"/>
          </p:nvPr>
        </p:nvSpPr>
        <p:spPr/>
        <p:txBody>
          <a:bodyPr/>
          <a:lstStyle/>
          <a:p>
            <a:fld id="{C2D2130F-F878-4CD5-B02F-9208CEE6E364}" type="slidenum">
              <a:rPr lang="en-US" smtClean="0"/>
              <a:t>7</a:t>
            </a:fld>
            <a:endParaRPr lang="en-US"/>
          </a:p>
        </p:txBody>
      </p:sp>
      <p:pic>
        <p:nvPicPr>
          <p:cNvPr id="7" name="Picture 6">
            <a:extLst>
              <a:ext uri="{FF2B5EF4-FFF2-40B4-BE49-F238E27FC236}">
                <a16:creationId xmlns:a16="http://schemas.microsoft.com/office/drawing/2014/main" id="{6589D928-6C90-4C6F-AE98-FC5B4856C3C6}"/>
              </a:ext>
            </a:extLst>
          </p:cNvPr>
          <p:cNvPicPr>
            <a:picLocks noChangeAspect="1"/>
          </p:cNvPicPr>
          <p:nvPr/>
        </p:nvPicPr>
        <p:blipFill>
          <a:blip r:embed="rId2"/>
          <a:stretch>
            <a:fillRect/>
          </a:stretch>
        </p:blipFill>
        <p:spPr>
          <a:xfrm>
            <a:off x="530281" y="2309433"/>
            <a:ext cx="4982953" cy="3700614"/>
          </a:xfrm>
          <a:prstGeom prst="rect">
            <a:avLst/>
          </a:prstGeom>
        </p:spPr>
      </p:pic>
      <p:pic>
        <p:nvPicPr>
          <p:cNvPr id="8" name="Picture 7">
            <a:extLst>
              <a:ext uri="{FF2B5EF4-FFF2-40B4-BE49-F238E27FC236}">
                <a16:creationId xmlns:a16="http://schemas.microsoft.com/office/drawing/2014/main" id="{0DBC1587-C5AA-4F5A-AF0F-91B1DD8DEB96}"/>
              </a:ext>
            </a:extLst>
          </p:cNvPr>
          <p:cNvPicPr>
            <a:picLocks noChangeAspect="1"/>
          </p:cNvPicPr>
          <p:nvPr/>
        </p:nvPicPr>
        <p:blipFill>
          <a:blip r:embed="rId3"/>
          <a:stretch>
            <a:fillRect/>
          </a:stretch>
        </p:blipFill>
        <p:spPr>
          <a:xfrm>
            <a:off x="6828049" y="2363788"/>
            <a:ext cx="4824434" cy="3653186"/>
          </a:xfrm>
          <a:prstGeom prst="rect">
            <a:avLst/>
          </a:prstGeom>
        </p:spPr>
      </p:pic>
      <p:sp>
        <p:nvSpPr>
          <p:cNvPr id="9" name="TextBox 8">
            <a:extLst>
              <a:ext uri="{FF2B5EF4-FFF2-40B4-BE49-F238E27FC236}">
                <a16:creationId xmlns:a16="http://schemas.microsoft.com/office/drawing/2014/main" id="{D74E23FB-D6E1-45DA-BEFF-CA28D15048E2}"/>
              </a:ext>
            </a:extLst>
          </p:cNvPr>
          <p:cNvSpPr txBox="1"/>
          <p:nvPr/>
        </p:nvSpPr>
        <p:spPr>
          <a:xfrm>
            <a:off x="1981200" y="1757015"/>
            <a:ext cx="1444883" cy="369332"/>
          </a:xfrm>
          <a:prstGeom prst="rect">
            <a:avLst/>
          </a:prstGeom>
          <a:noFill/>
        </p:spPr>
        <p:txBody>
          <a:bodyPr wrap="none" rtlCol="0">
            <a:spAutoFit/>
          </a:bodyPr>
          <a:lstStyle/>
          <a:p>
            <a:r>
              <a:rPr lang="en-US" dirty="0"/>
              <a:t>Hadron betas</a:t>
            </a:r>
          </a:p>
        </p:txBody>
      </p:sp>
      <p:sp>
        <p:nvSpPr>
          <p:cNvPr id="10" name="TextBox 9">
            <a:extLst>
              <a:ext uri="{FF2B5EF4-FFF2-40B4-BE49-F238E27FC236}">
                <a16:creationId xmlns:a16="http://schemas.microsoft.com/office/drawing/2014/main" id="{39D9B8AF-EF8A-407F-96D1-CB692FA667D7}"/>
              </a:ext>
            </a:extLst>
          </p:cNvPr>
          <p:cNvSpPr txBox="1"/>
          <p:nvPr/>
        </p:nvSpPr>
        <p:spPr>
          <a:xfrm>
            <a:off x="8028709" y="1824768"/>
            <a:ext cx="2607060" cy="369332"/>
          </a:xfrm>
          <a:prstGeom prst="rect">
            <a:avLst/>
          </a:prstGeom>
          <a:noFill/>
        </p:spPr>
        <p:txBody>
          <a:bodyPr wrap="none" rtlCol="0">
            <a:spAutoFit/>
          </a:bodyPr>
          <a:lstStyle/>
          <a:p>
            <a:r>
              <a:rPr lang="en-US" dirty="0"/>
              <a:t>Electron worse case betas</a:t>
            </a:r>
          </a:p>
        </p:txBody>
      </p:sp>
    </p:spTree>
    <p:extLst>
      <p:ext uri="{BB962C8B-B14F-4D97-AF65-F5344CB8AC3E}">
        <p14:creationId xmlns:p14="http://schemas.microsoft.com/office/powerpoint/2010/main" val="965833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05D24-561B-482F-87DC-B2B48AE7982E}"/>
              </a:ext>
            </a:extLst>
          </p:cNvPr>
          <p:cNvSpPr>
            <a:spLocks noGrp="1"/>
          </p:cNvSpPr>
          <p:nvPr>
            <p:ph type="title"/>
          </p:nvPr>
        </p:nvSpPr>
        <p:spPr/>
        <p:txBody>
          <a:bodyPr/>
          <a:lstStyle/>
          <a:p>
            <a:r>
              <a:rPr lang="en-US" dirty="0"/>
              <a:t>Proton beam line                   Electron beam line</a:t>
            </a:r>
          </a:p>
        </p:txBody>
      </p:sp>
      <p:sp>
        <p:nvSpPr>
          <p:cNvPr id="4" name="Date Placeholder 3">
            <a:extLst>
              <a:ext uri="{FF2B5EF4-FFF2-40B4-BE49-F238E27FC236}">
                <a16:creationId xmlns:a16="http://schemas.microsoft.com/office/drawing/2014/main" id="{CA5E29EF-E867-4268-88D8-7D6EDB4018E9}"/>
              </a:ext>
            </a:extLst>
          </p:cNvPr>
          <p:cNvSpPr>
            <a:spLocks noGrp="1"/>
          </p:cNvSpPr>
          <p:nvPr>
            <p:ph type="dt" sz="half" idx="10"/>
          </p:nvPr>
        </p:nvSpPr>
        <p:spPr/>
        <p:txBody>
          <a:bodyPr/>
          <a:lstStyle/>
          <a:p>
            <a:r>
              <a:rPr lang="en-US"/>
              <a:t>10/31/18</a:t>
            </a:r>
            <a:endParaRPr lang="en-US" dirty="0"/>
          </a:p>
        </p:txBody>
      </p:sp>
      <p:sp>
        <p:nvSpPr>
          <p:cNvPr id="5" name="Footer Placeholder 4">
            <a:extLst>
              <a:ext uri="{FF2B5EF4-FFF2-40B4-BE49-F238E27FC236}">
                <a16:creationId xmlns:a16="http://schemas.microsoft.com/office/drawing/2014/main" id="{516B591F-1052-4B67-9BAE-80E0185689A6}"/>
              </a:ext>
            </a:extLst>
          </p:cNvPr>
          <p:cNvSpPr>
            <a:spLocks noGrp="1"/>
          </p:cNvSpPr>
          <p:nvPr>
            <p:ph type="ftr" sz="quarter" idx="11"/>
          </p:nvPr>
        </p:nvSpPr>
        <p:spPr/>
        <p:txBody>
          <a:bodyPr/>
          <a:lstStyle/>
          <a:p>
            <a:r>
              <a:rPr lang="en-US"/>
              <a:t>IR/MDI Summary for EIC</a:t>
            </a:r>
            <a:endParaRPr lang="en-US" dirty="0"/>
          </a:p>
        </p:txBody>
      </p:sp>
      <p:sp>
        <p:nvSpPr>
          <p:cNvPr id="6" name="Slide Number Placeholder 5">
            <a:extLst>
              <a:ext uri="{FF2B5EF4-FFF2-40B4-BE49-F238E27FC236}">
                <a16:creationId xmlns:a16="http://schemas.microsoft.com/office/drawing/2014/main" id="{9369FD05-0C8A-417B-9400-966A42DEC63A}"/>
              </a:ext>
            </a:extLst>
          </p:cNvPr>
          <p:cNvSpPr>
            <a:spLocks noGrp="1"/>
          </p:cNvSpPr>
          <p:nvPr>
            <p:ph type="sldNum" sz="quarter" idx="12"/>
          </p:nvPr>
        </p:nvSpPr>
        <p:spPr/>
        <p:txBody>
          <a:bodyPr/>
          <a:lstStyle/>
          <a:p>
            <a:fld id="{C2D2130F-F878-4CD5-B02F-9208CEE6E364}" type="slidenum">
              <a:rPr lang="en-US" smtClean="0"/>
              <a:t>8</a:t>
            </a:fld>
            <a:endParaRPr lang="en-US"/>
          </a:p>
        </p:txBody>
      </p:sp>
      <p:pic>
        <p:nvPicPr>
          <p:cNvPr id="7" name="Picture 6">
            <a:extLst>
              <a:ext uri="{FF2B5EF4-FFF2-40B4-BE49-F238E27FC236}">
                <a16:creationId xmlns:a16="http://schemas.microsoft.com/office/drawing/2014/main" id="{85AD446E-D509-4F69-A173-C3D667A53D2C}"/>
              </a:ext>
            </a:extLst>
          </p:cNvPr>
          <p:cNvPicPr>
            <a:picLocks noChangeAspect="1"/>
          </p:cNvPicPr>
          <p:nvPr/>
        </p:nvPicPr>
        <p:blipFill>
          <a:blip r:embed="rId2"/>
          <a:stretch>
            <a:fillRect/>
          </a:stretch>
        </p:blipFill>
        <p:spPr>
          <a:xfrm>
            <a:off x="76200" y="1452274"/>
            <a:ext cx="6269401" cy="4539601"/>
          </a:xfrm>
          <a:prstGeom prst="rect">
            <a:avLst/>
          </a:prstGeom>
        </p:spPr>
      </p:pic>
      <p:pic>
        <p:nvPicPr>
          <p:cNvPr id="8" name="Picture 7">
            <a:extLst>
              <a:ext uri="{FF2B5EF4-FFF2-40B4-BE49-F238E27FC236}">
                <a16:creationId xmlns:a16="http://schemas.microsoft.com/office/drawing/2014/main" id="{AAF91911-4516-4D5A-8AB7-6048D5F8744D}"/>
              </a:ext>
            </a:extLst>
          </p:cNvPr>
          <p:cNvPicPr>
            <a:picLocks noChangeAspect="1"/>
          </p:cNvPicPr>
          <p:nvPr/>
        </p:nvPicPr>
        <p:blipFill>
          <a:blip r:embed="rId3"/>
          <a:stretch>
            <a:fillRect/>
          </a:stretch>
        </p:blipFill>
        <p:spPr>
          <a:xfrm>
            <a:off x="6077399" y="1555321"/>
            <a:ext cx="6114601" cy="4423201"/>
          </a:xfrm>
          <a:prstGeom prst="rect">
            <a:avLst/>
          </a:prstGeom>
        </p:spPr>
      </p:pic>
    </p:spTree>
    <p:extLst>
      <p:ext uri="{BB962C8B-B14F-4D97-AF65-F5344CB8AC3E}">
        <p14:creationId xmlns:p14="http://schemas.microsoft.com/office/powerpoint/2010/main" val="1876491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33E1-AFF0-420E-9A8C-A68C2EBC15D0}"/>
              </a:ext>
            </a:extLst>
          </p:cNvPr>
          <p:cNvSpPr>
            <a:spLocks noGrp="1"/>
          </p:cNvSpPr>
          <p:nvPr>
            <p:ph type="title"/>
          </p:nvPr>
        </p:nvSpPr>
        <p:spPr/>
        <p:txBody>
          <a:bodyPr/>
          <a:lstStyle/>
          <a:p>
            <a:r>
              <a:rPr lang="en-US" dirty="0"/>
              <a:t>JLEIC IR</a:t>
            </a:r>
          </a:p>
        </p:txBody>
      </p:sp>
      <p:sp>
        <p:nvSpPr>
          <p:cNvPr id="3" name="Content Placeholder 2">
            <a:extLst>
              <a:ext uri="{FF2B5EF4-FFF2-40B4-BE49-F238E27FC236}">
                <a16:creationId xmlns:a16="http://schemas.microsoft.com/office/drawing/2014/main" id="{638E4439-20D0-4A35-9225-FD686258B835}"/>
              </a:ext>
            </a:extLst>
          </p:cNvPr>
          <p:cNvSpPr>
            <a:spLocks noGrp="1"/>
          </p:cNvSpPr>
          <p:nvPr>
            <p:ph idx="1"/>
          </p:nvPr>
        </p:nvSpPr>
        <p:spPr>
          <a:xfrm>
            <a:off x="214183" y="381000"/>
            <a:ext cx="3124200" cy="5975351"/>
          </a:xfrm>
        </p:spPr>
        <p:txBody>
          <a:bodyPr>
            <a:normAutofit fontScale="92500" lnSpcReduction="10000"/>
          </a:bodyPr>
          <a:lstStyle/>
          <a:p>
            <a:r>
              <a:rPr lang="en-US" dirty="0"/>
              <a:t>V. Morozov gave us an update of the JLEIC IR design</a:t>
            </a:r>
          </a:p>
          <a:p>
            <a:pPr lvl="1"/>
            <a:r>
              <a:rPr lang="en-US" dirty="0"/>
              <a:t>50 mrad crossing angle</a:t>
            </a:r>
          </a:p>
          <a:p>
            <a:pPr lvl="1"/>
            <a:r>
              <a:rPr lang="en-US" dirty="0"/>
              <a:t>Large aperture magnets for protons near the beam envelope</a:t>
            </a:r>
          </a:p>
          <a:p>
            <a:pPr lvl="1"/>
            <a:r>
              <a:rPr lang="en-US" dirty="0"/>
              <a:t>Solenoid orbit compensation for hadrons</a:t>
            </a:r>
          </a:p>
        </p:txBody>
      </p:sp>
      <p:sp>
        <p:nvSpPr>
          <p:cNvPr id="4" name="Date Placeholder 3">
            <a:extLst>
              <a:ext uri="{FF2B5EF4-FFF2-40B4-BE49-F238E27FC236}">
                <a16:creationId xmlns:a16="http://schemas.microsoft.com/office/drawing/2014/main" id="{46BB0B31-9E6A-4787-99BE-706EB3FBCAFD}"/>
              </a:ext>
            </a:extLst>
          </p:cNvPr>
          <p:cNvSpPr>
            <a:spLocks noGrp="1"/>
          </p:cNvSpPr>
          <p:nvPr>
            <p:ph type="dt" sz="half" idx="10"/>
          </p:nvPr>
        </p:nvSpPr>
        <p:spPr/>
        <p:txBody>
          <a:bodyPr/>
          <a:lstStyle/>
          <a:p>
            <a:r>
              <a:rPr lang="en-US"/>
              <a:t>10/31/18</a:t>
            </a:r>
            <a:endParaRPr lang="en-US" dirty="0"/>
          </a:p>
        </p:txBody>
      </p:sp>
      <p:sp>
        <p:nvSpPr>
          <p:cNvPr id="5" name="Footer Placeholder 4">
            <a:extLst>
              <a:ext uri="{FF2B5EF4-FFF2-40B4-BE49-F238E27FC236}">
                <a16:creationId xmlns:a16="http://schemas.microsoft.com/office/drawing/2014/main" id="{A54FB11D-205E-4BFF-A059-6C12EB79E700}"/>
              </a:ext>
            </a:extLst>
          </p:cNvPr>
          <p:cNvSpPr>
            <a:spLocks noGrp="1"/>
          </p:cNvSpPr>
          <p:nvPr>
            <p:ph type="ftr" sz="quarter" idx="11"/>
          </p:nvPr>
        </p:nvSpPr>
        <p:spPr/>
        <p:txBody>
          <a:bodyPr/>
          <a:lstStyle/>
          <a:p>
            <a:r>
              <a:rPr lang="en-US"/>
              <a:t>IR/MDI Summary for EIC</a:t>
            </a:r>
            <a:endParaRPr lang="en-US" dirty="0"/>
          </a:p>
        </p:txBody>
      </p:sp>
      <p:sp>
        <p:nvSpPr>
          <p:cNvPr id="6" name="Slide Number Placeholder 5">
            <a:extLst>
              <a:ext uri="{FF2B5EF4-FFF2-40B4-BE49-F238E27FC236}">
                <a16:creationId xmlns:a16="http://schemas.microsoft.com/office/drawing/2014/main" id="{4B6E8980-AB57-429A-9606-E837920176A4}"/>
              </a:ext>
            </a:extLst>
          </p:cNvPr>
          <p:cNvSpPr>
            <a:spLocks noGrp="1"/>
          </p:cNvSpPr>
          <p:nvPr>
            <p:ph type="sldNum" sz="quarter" idx="12"/>
          </p:nvPr>
        </p:nvSpPr>
        <p:spPr/>
        <p:txBody>
          <a:bodyPr/>
          <a:lstStyle/>
          <a:p>
            <a:fld id="{C2D2130F-F878-4CD5-B02F-9208CEE6E364}" type="slidenum">
              <a:rPr lang="en-US" smtClean="0"/>
              <a:t>9</a:t>
            </a:fld>
            <a:endParaRPr lang="en-US"/>
          </a:p>
        </p:txBody>
      </p:sp>
      <p:pic>
        <p:nvPicPr>
          <p:cNvPr id="7" name="Picture 102" descr="DetailedDetectorLayout">
            <a:extLst>
              <a:ext uri="{FF2B5EF4-FFF2-40B4-BE49-F238E27FC236}">
                <a16:creationId xmlns:a16="http://schemas.microsoft.com/office/drawing/2014/main" id="{D2796670-B409-486F-B0AC-19B4B5BA35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4400" y="1143000"/>
            <a:ext cx="8523417" cy="297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71365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9774</TotalTime>
  <Words>2490</Words>
  <Application>Microsoft Office PowerPoint</Application>
  <PresentationFormat>Widescreen</PresentationFormat>
  <Paragraphs>411</Paragraphs>
  <Slides>30</Slides>
  <Notes>0</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5" baseType="lpstr">
      <vt:lpstr>ＭＳ Ｐゴシック</vt:lpstr>
      <vt:lpstr>ＭＳ Ｐゴシック</vt:lpstr>
      <vt:lpstr>Arial</vt:lpstr>
      <vt:lpstr>Arial Black</vt:lpstr>
      <vt:lpstr>Arial Rounded MT Bold</vt:lpstr>
      <vt:lpstr>Calibri</vt:lpstr>
      <vt:lpstr>Cambria Math</vt:lpstr>
      <vt:lpstr>Comic Sans MS</vt:lpstr>
      <vt:lpstr>PingFangSC-Regular</vt:lpstr>
      <vt:lpstr>Symbol</vt:lpstr>
      <vt:lpstr>Times</vt:lpstr>
      <vt:lpstr>Times New Roman</vt:lpstr>
      <vt:lpstr>Wingdings</vt:lpstr>
      <vt:lpstr>Office Theme</vt:lpstr>
      <vt:lpstr>Photo Editor Photo</vt:lpstr>
      <vt:lpstr>IR/MDI Summary</vt:lpstr>
      <vt:lpstr>Presentations</vt:lpstr>
      <vt:lpstr>Physics</vt:lpstr>
      <vt:lpstr>We want to get the entire final state</vt:lpstr>
      <vt:lpstr>eRHIC IR Design</vt:lpstr>
      <vt:lpstr>eRHIC IR SR fans</vt:lpstr>
      <vt:lpstr>eRHIC IR lattice functions</vt:lpstr>
      <vt:lpstr>Proton beam line                   Electron beam line</vt:lpstr>
      <vt:lpstr>JLEIC IR</vt:lpstr>
      <vt:lpstr>Very low angle scattered protons</vt:lpstr>
      <vt:lpstr>Electron Downstream</vt:lpstr>
      <vt:lpstr>Heavy ion tagging</vt:lpstr>
      <vt:lpstr>Coherent saturation vs t</vt:lpstr>
      <vt:lpstr>Coherent with saturation plot vs t (Pt2)</vt:lpstr>
      <vt:lpstr>eRHIC IR magnets</vt:lpstr>
      <vt:lpstr>PowerPoint Presentation</vt:lpstr>
      <vt:lpstr>eRHIC:  (preCDR) Q1PR/Q1ER Designs</vt:lpstr>
      <vt:lpstr>JLEIC IR magnets</vt:lpstr>
      <vt:lpstr>Ion Up Beam Area</vt:lpstr>
      <vt:lpstr>Ion Down Beam Area</vt:lpstr>
      <vt:lpstr>IR Parameter Validation </vt:lpstr>
      <vt:lpstr>Validation of JLEIC IR</vt:lpstr>
      <vt:lpstr>HL-LHC Magnets</vt:lpstr>
      <vt:lpstr>PowerPoint Presentation</vt:lpstr>
      <vt:lpstr>Mechanical Design of High Field Nb3Sn Magnets</vt:lpstr>
      <vt:lpstr>Discussion session</vt:lpstr>
      <vt:lpstr>Discussion session (2)</vt:lpstr>
      <vt:lpstr>Requirements for Lepton Beam</vt:lpstr>
      <vt:lpstr>Discussion (3)</vt:lpstr>
      <vt:lpstr>Summary and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 Background Update for JLEIC</dc:title>
  <dc:creator>Mike Sullivan</dc:creator>
  <cp:lastModifiedBy>Michael Sullivan</cp:lastModifiedBy>
  <cp:revision>83</cp:revision>
  <dcterms:created xsi:type="dcterms:W3CDTF">2018-03-01T14:13:42Z</dcterms:created>
  <dcterms:modified xsi:type="dcterms:W3CDTF">2018-10-31T11:51:26Z</dcterms:modified>
</cp:coreProperties>
</file>