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257" r:id="rId3"/>
    <p:sldId id="268" r:id="rId4"/>
    <p:sldId id="391" r:id="rId5"/>
    <p:sldId id="269" r:id="rId6"/>
    <p:sldId id="264" r:id="rId7"/>
    <p:sldId id="276" r:id="rId8"/>
    <p:sldId id="270" r:id="rId9"/>
    <p:sldId id="272" r:id="rId10"/>
    <p:sldId id="273" r:id="rId11"/>
    <p:sldId id="274" r:id="rId12"/>
    <p:sldId id="261" r:id="rId13"/>
    <p:sldId id="275" r:id="rId14"/>
    <p:sldId id="267" r:id="rId15"/>
    <p:sldId id="282" r:id="rId16"/>
    <p:sldId id="290" r:id="rId17"/>
    <p:sldId id="291" r:id="rId18"/>
    <p:sldId id="279" r:id="rId19"/>
    <p:sldId id="280" r:id="rId20"/>
    <p:sldId id="292" r:id="rId21"/>
    <p:sldId id="281" r:id="rId22"/>
    <p:sldId id="293" r:id="rId23"/>
    <p:sldId id="283" r:id="rId24"/>
    <p:sldId id="393" r:id="rId25"/>
    <p:sldId id="288" r:id="rId26"/>
    <p:sldId id="265" r:id="rId27"/>
    <p:sldId id="286" r:id="rId28"/>
    <p:sldId id="287" r:id="rId29"/>
    <p:sldId id="3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46"/>
  </p:normalViewPr>
  <p:slideViewPr>
    <p:cSldViewPr snapToGrid="0" snapToObjects="1">
      <p:cViewPr varScale="1">
        <p:scale>
          <a:sx n="131" d="100"/>
          <a:sy n="131" d="100"/>
        </p:scale>
        <p:origin x="966" y="126"/>
      </p:cViewPr>
      <p:guideLst>
        <p:guide orient="horz" pos="2160"/>
        <p:guide pos="2880"/>
      </p:guideLst>
    </p:cSldViewPr>
  </p:slideViewPr>
  <p:notesTextViewPr>
    <p:cViewPr>
      <p:scale>
        <a:sx n="1" d="1"/>
        <a:sy n="1" d="1"/>
      </p:scale>
      <p:origin x="0" y="0"/>
    </p:cViewPr>
  </p:notesTextViewPr>
  <p:sorterViewPr>
    <p:cViewPr>
      <p:scale>
        <a:sx n="76" d="100"/>
        <a:sy n="76" d="100"/>
      </p:scale>
      <p:origin x="0" y="-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2C6F8-F0A7-4259-8FF7-90073C42A854}" type="datetimeFigureOut">
              <a:rPr lang="en-US" smtClean="0"/>
              <a:t>10/26/2018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74DB4-1DAE-4143-B1E5-D86DF017E9DF}" type="slidenum">
              <a:rPr lang="en-US" smtClean="0"/>
              <a:t>‹#›</a:t>
            </a:fld>
            <a:endParaRPr lang="en-US"/>
          </a:p>
        </p:txBody>
      </p:sp>
    </p:spTree>
    <p:extLst>
      <p:ext uri="{BB962C8B-B14F-4D97-AF65-F5344CB8AC3E}">
        <p14:creationId xmlns:p14="http://schemas.microsoft.com/office/powerpoint/2010/main" val="13116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D1A43-4927-448A-8709-1A639C18A13E}" type="datetimeFigureOut">
              <a:rPr lang="en-US" smtClean="0"/>
              <a:t>10/26/2018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8C55E-B25D-49F7-AC7B-3685D67F1C3C}" type="slidenum">
              <a:rPr lang="en-US" smtClean="0"/>
              <a:t>‹#›</a:t>
            </a:fld>
            <a:endParaRPr lang="en-US"/>
          </a:p>
        </p:txBody>
      </p:sp>
    </p:spTree>
    <p:extLst>
      <p:ext uri="{BB962C8B-B14F-4D97-AF65-F5344CB8AC3E}">
        <p14:creationId xmlns:p14="http://schemas.microsoft.com/office/powerpoint/2010/main" val="79077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2360" y="4495690"/>
            <a:ext cx="4890403" cy="731918"/>
          </a:xfrm>
        </p:spPr>
        <p:txBody>
          <a:bodyPr>
            <a:normAutofit fontScale="92500" lnSpcReduction="20000"/>
          </a:bodyPr>
          <a:lstStyle/>
          <a:p>
            <a:r>
              <a:rPr lang="en-US" dirty="0"/>
              <a:t>Michael Blaskiewicz</a:t>
            </a:r>
          </a:p>
          <a:p>
            <a:r>
              <a:rPr lang="en-US" dirty="0"/>
              <a:t>Oct 29-Nov 1, 2018</a:t>
            </a:r>
          </a:p>
        </p:txBody>
      </p:sp>
      <p:sp>
        <p:nvSpPr>
          <p:cNvPr id="4" name="Title 3">
            <a:extLst>
              <a:ext uri="{FF2B5EF4-FFF2-40B4-BE49-F238E27FC236}">
                <a16:creationId xmlns:a16="http://schemas.microsoft.com/office/drawing/2014/main" id="{502FE2B1-2656-497A-8A46-C645D8655DF0}"/>
              </a:ext>
            </a:extLst>
          </p:cNvPr>
          <p:cNvSpPr>
            <a:spLocks noGrp="1"/>
          </p:cNvSpPr>
          <p:nvPr>
            <p:ph type="ctrTitle"/>
          </p:nvPr>
        </p:nvSpPr>
        <p:spPr>
          <a:xfrm>
            <a:off x="974635" y="2382016"/>
            <a:ext cx="8169365" cy="1003750"/>
          </a:xfrm>
        </p:spPr>
        <p:txBody>
          <a:bodyPr/>
          <a:lstStyle/>
          <a:p>
            <a:r>
              <a:rPr lang="en-US" dirty="0"/>
              <a:t>Collective Effects in </a:t>
            </a:r>
            <a:r>
              <a:rPr lang="en-US" dirty="0" err="1"/>
              <a:t>eRHIC</a:t>
            </a:r>
            <a:endParaRPr lang="en-US" dirty="0"/>
          </a:p>
        </p:txBody>
      </p:sp>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4941"/>
          </a:xfrm>
        </p:spPr>
        <p:txBody>
          <a:bodyPr>
            <a:normAutofit/>
          </a:bodyPr>
          <a:lstStyle/>
          <a:p>
            <a:r>
              <a:rPr lang="en-US" sz="4000" dirty="0"/>
              <a:t>Proton instabilities continued.</a:t>
            </a:r>
          </a:p>
        </p:txBody>
      </p:sp>
      <p:sp>
        <p:nvSpPr>
          <p:cNvPr id="3" name="Content Placeholder 2"/>
          <p:cNvSpPr>
            <a:spLocks noGrp="1"/>
          </p:cNvSpPr>
          <p:nvPr>
            <p:ph idx="1"/>
          </p:nvPr>
        </p:nvSpPr>
        <p:spPr>
          <a:xfrm>
            <a:off x="177800" y="1170998"/>
            <a:ext cx="5029200" cy="4351338"/>
          </a:xfrm>
        </p:spPr>
        <p:txBody>
          <a:bodyPr>
            <a:normAutofit lnSpcReduction="10000"/>
          </a:bodyPr>
          <a:lstStyle/>
          <a:p>
            <a:r>
              <a:rPr lang="en-US" sz="2400" dirty="0"/>
              <a:t>Transverse dipole mode at injection due to narrow band impedance.   </a:t>
            </a:r>
          </a:p>
          <a:p>
            <a:r>
              <a:rPr lang="en-US" sz="2400" dirty="0"/>
              <a:t>The magenta sine wave is at the resonant frequency of the HOM. </a:t>
            </a:r>
          </a:p>
          <a:p>
            <a:r>
              <a:rPr lang="en-US" sz="2400" dirty="0"/>
              <a:t>The number of </a:t>
            </a:r>
            <a:r>
              <a:rPr lang="en-US" sz="2400" dirty="0" err="1"/>
              <a:t>macroparticles</a:t>
            </a:r>
            <a:r>
              <a:rPr lang="en-US" sz="2400" dirty="0"/>
              <a:t> was varied between 10</a:t>
            </a:r>
            <a:r>
              <a:rPr lang="en-US" sz="2400" baseline="30000" dirty="0"/>
              <a:t>5</a:t>
            </a:r>
            <a:r>
              <a:rPr lang="en-US" sz="2400" dirty="0"/>
              <a:t> and 2x10</a:t>
            </a:r>
            <a:r>
              <a:rPr lang="en-US" sz="2400" baseline="30000" dirty="0"/>
              <a:t>6</a:t>
            </a:r>
            <a:r>
              <a:rPr lang="en-US" sz="2400" dirty="0"/>
              <a:t>.    </a:t>
            </a:r>
          </a:p>
          <a:p>
            <a:r>
              <a:rPr lang="en-US" sz="2400" dirty="0"/>
              <a:t>No significant difference was seen. </a:t>
            </a:r>
          </a:p>
          <a:p>
            <a:r>
              <a:rPr lang="en-US" sz="2400" dirty="0"/>
              <a:t>We might need narrow band dampers for the protons.</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10</a:t>
            </a:fld>
            <a:endParaRPr lang="en-US"/>
          </a:p>
        </p:txBody>
      </p:sp>
      <p:pic>
        <p:nvPicPr>
          <p:cNvPr id="5" name="Picture 4"/>
          <p:cNvPicPr>
            <a:picLocks noChangeAspect="1"/>
          </p:cNvPicPr>
          <p:nvPr/>
        </p:nvPicPr>
        <p:blipFill>
          <a:blip r:embed="rId2"/>
          <a:stretch>
            <a:fillRect/>
          </a:stretch>
        </p:blipFill>
        <p:spPr>
          <a:xfrm>
            <a:off x="5016000" y="2359466"/>
            <a:ext cx="4128000" cy="3578400"/>
          </a:xfrm>
          <a:prstGeom prst="rect">
            <a:avLst/>
          </a:prstGeom>
        </p:spPr>
      </p:pic>
    </p:spTree>
    <p:extLst>
      <p:ext uri="{BB962C8B-B14F-4D97-AF65-F5344CB8AC3E}">
        <p14:creationId xmlns:p14="http://schemas.microsoft.com/office/powerpoint/2010/main" val="246687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1619"/>
          </a:xfrm>
        </p:spPr>
        <p:txBody>
          <a:bodyPr>
            <a:noAutofit/>
          </a:bodyPr>
          <a:lstStyle/>
          <a:p>
            <a:r>
              <a:rPr lang="en-US" sz="4000" dirty="0"/>
              <a:t>Protons at 255 GeV (275 easier)</a:t>
            </a:r>
          </a:p>
        </p:txBody>
      </p:sp>
      <p:sp>
        <p:nvSpPr>
          <p:cNvPr id="3" name="Content Placeholder 2"/>
          <p:cNvSpPr>
            <a:spLocks noGrp="1"/>
          </p:cNvSpPr>
          <p:nvPr>
            <p:ph idx="1"/>
          </p:nvPr>
        </p:nvSpPr>
        <p:spPr>
          <a:xfrm>
            <a:off x="318270" y="968663"/>
            <a:ext cx="4326467" cy="4906963"/>
          </a:xfrm>
        </p:spPr>
        <p:txBody>
          <a:bodyPr>
            <a:normAutofit/>
          </a:bodyPr>
          <a:lstStyle/>
          <a:p>
            <a:r>
              <a:rPr lang="en-US" sz="2400" dirty="0"/>
              <a:t>Top energy looks stable.           </a:t>
            </a:r>
          </a:p>
          <a:p>
            <a:r>
              <a:rPr lang="en-US" sz="2400" dirty="0"/>
              <a:t>No transverse growth or single bunch longitudinal growth was see.                                      </a:t>
            </a:r>
          </a:p>
          <a:p>
            <a:r>
              <a:rPr lang="en-US" sz="2400" dirty="0"/>
              <a:t>The figure on the right shows growth in the longitudinal emittance at flattop when we include the narrow band impedance.                          </a:t>
            </a:r>
          </a:p>
          <a:p>
            <a:r>
              <a:rPr lang="en-US" sz="2400" dirty="0"/>
              <a:t>The ratio of the number of </a:t>
            </a:r>
            <a:r>
              <a:rPr lang="en-US" sz="2400" dirty="0" err="1"/>
              <a:t>macroparticles</a:t>
            </a:r>
            <a:r>
              <a:rPr lang="en-US" sz="2400" dirty="0"/>
              <a:t> is 4.                  </a:t>
            </a:r>
          </a:p>
          <a:p>
            <a:r>
              <a:rPr lang="en-US" sz="2400" dirty="0"/>
              <a:t>The ratio of the growth rates is 3.8. </a:t>
            </a:r>
          </a:p>
          <a:p>
            <a:pPr marL="0" indent="0">
              <a:buNone/>
            </a:pPr>
            <a:endParaRPr lang="en-US" sz="2400" dirty="0"/>
          </a:p>
        </p:txBody>
      </p:sp>
      <p:sp>
        <p:nvSpPr>
          <p:cNvPr id="4" name="Slide Number Placeholder 3"/>
          <p:cNvSpPr>
            <a:spLocks noGrp="1"/>
          </p:cNvSpPr>
          <p:nvPr>
            <p:ph type="sldNum" sz="quarter" idx="12"/>
          </p:nvPr>
        </p:nvSpPr>
        <p:spPr/>
        <p:txBody>
          <a:bodyPr/>
          <a:lstStyle/>
          <a:p>
            <a:fld id="{893C5830-40F3-F04E-B2E3-10E6672BA8FF}" type="slidenum">
              <a:rPr lang="en-US" smtClean="0"/>
              <a:pPr/>
              <a:t>11</a:t>
            </a:fld>
            <a:endParaRPr lang="en-US"/>
          </a:p>
        </p:txBody>
      </p:sp>
      <p:pic>
        <p:nvPicPr>
          <p:cNvPr id="5" name="Picture 4"/>
          <p:cNvPicPr>
            <a:picLocks noChangeAspect="1"/>
          </p:cNvPicPr>
          <p:nvPr/>
        </p:nvPicPr>
        <p:blipFill>
          <a:blip r:embed="rId2"/>
          <a:stretch>
            <a:fillRect/>
          </a:stretch>
        </p:blipFill>
        <p:spPr>
          <a:xfrm>
            <a:off x="4572000" y="1825625"/>
            <a:ext cx="4320000" cy="3780000"/>
          </a:xfrm>
          <a:prstGeom prst="rect">
            <a:avLst/>
          </a:prstGeom>
        </p:spPr>
      </p:pic>
    </p:spTree>
    <p:extLst>
      <p:ext uri="{BB962C8B-B14F-4D97-AF65-F5344CB8AC3E}">
        <p14:creationId xmlns:p14="http://schemas.microsoft.com/office/powerpoint/2010/main" val="261601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Rapid cycling synchrotron</a:t>
            </a:r>
          </a:p>
        </p:txBody>
      </p:sp>
      <p:sp>
        <p:nvSpPr>
          <p:cNvPr id="3" name="Content Placeholder 2"/>
          <p:cNvSpPr>
            <a:spLocks noGrp="1"/>
          </p:cNvSpPr>
          <p:nvPr>
            <p:ph idx="1"/>
          </p:nvPr>
        </p:nvSpPr>
        <p:spPr>
          <a:xfrm>
            <a:off x="628650" y="1825625"/>
            <a:ext cx="4417483" cy="4351338"/>
          </a:xfrm>
        </p:spPr>
        <p:txBody>
          <a:bodyPr>
            <a:normAutofit/>
          </a:bodyPr>
          <a:lstStyle/>
          <a:p>
            <a:r>
              <a:rPr lang="en-US" sz="2400" dirty="0"/>
              <a:t>Inject at 400 MeV in a 3.8 km ring</a:t>
            </a:r>
          </a:p>
          <a:p>
            <a:r>
              <a:rPr lang="en-US" sz="2400" dirty="0"/>
              <a:t>Designing for one bunch but, a short train is probably OK</a:t>
            </a:r>
          </a:p>
          <a:p>
            <a:r>
              <a:rPr lang="en-US" sz="2400" dirty="0"/>
              <a:t>Beam at injection is stable for parameters on the right. </a:t>
            </a:r>
          </a:p>
          <a:p>
            <a:r>
              <a:rPr lang="en-US" sz="2400" dirty="0"/>
              <a:t>Ramping simulations are starting. </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12</a:t>
            </a:fld>
            <a:endParaRPr lang="en-US"/>
          </a:p>
        </p:txBody>
      </p:sp>
      <p:pic>
        <p:nvPicPr>
          <p:cNvPr id="5" name="Picture 4"/>
          <p:cNvPicPr>
            <a:picLocks noChangeAspect="1"/>
          </p:cNvPicPr>
          <p:nvPr/>
        </p:nvPicPr>
        <p:blipFill>
          <a:blip r:embed="rId2"/>
          <a:stretch>
            <a:fillRect/>
          </a:stretch>
        </p:blipFill>
        <p:spPr>
          <a:xfrm>
            <a:off x="4938816" y="1758157"/>
            <a:ext cx="4005086" cy="4486273"/>
          </a:xfrm>
          <a:prstGeom prst="rect">
            <a:avLst/>
          </a:prstGeom>
        </p:spPr>
      </p:pic>
    </p:spTree>
    <p:extLst>
      <p:ext uri="{BB962C8B-B14F-4D97-AF65-F5344CB8AC3E}">
        <p14:creationId xmlns:p14="http://schemas.microsoft.com/office/powerpoint/2010/main" val="304238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Laslett</a:t>
            </a:r>
            <a:r>
              <a:rPr lang="en-US" sz="4000" dirty="0"/>
              <a:t> tune shift in the ESR</a:t>
            </a:r>
          </a:p>
        </p:txBody>
      </p:sp>
      <p:sp>
        <p:nvSpPr>
          <p:cNvPr id="3" name="Content Placeholder 2"/>
          <p:cNvSpPr>
            <a:spLocks noGrp="1"/>
          </p:cNvSpPr>
          <p:nvPr>
            <p:ph idx="1"/>
          </p:nvPr>
        </p:nvSpPr>
        <p:spPr/>
        <p:txBody>
          <a:bodyPr>
            <a:normAutofit/>
          </a:bodyPr>
          <a:lstStyle/>
          <a:p>
            <a:pPr marL="0" indent="0">
              <a:buNone/>
            </a:pPr>
            <a:r>
              <a:rPr lang="en-US" sz="2400" dirty="0"/>
              <a:t>Formula from Handbook [3]</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5 GeV </a:t>
            </a:r>
            <a:r>
              <a:rPr lang="el-GR" sz="2400" dirty="0"/>
              <a:t>Δ</a:t>
            </a:r>
            <a:r>
              <a:rPr lang="en-US" sz="2400" dirty="0" err="1"/>
              <a:t>Q</a:t>
            </a:r>
            <a:r>
              <a:rPr lang="en-US" sz="2400" baseline="-25000" dirty="0" err="1"/>
              <a:t>x</a:t>
            </a:r>
            <a:r>
              <a:rPr lang="en-US" sz="2400" dirty="0"/>
              <a:t>=0.13, 10 GeV </a:t>
            </a:r>
            <a:r>
              <a:rPr lang="el-GR" sz="2400" dirty="0"/>
              <a:t>Δ</a:t>
            </a:r>
            <a:r>
              <a:rPr lang="en-US" sz="2400" dirty="0" err="1"/>
              <a:t>Q</a:t>
            </a:r>
            <a:r>
              <a:rPr lang="en-US" sz="2400" baseline="-25000" dirty="0" err="1"/>
              <a:t>x</a:t>
            </a:r>
            <a:r>
              <a:rPr lang="en-US" sz="2400" dirty="0"/>
              <a:t>=0.067</a:t>
            </a:r>
          </a:p>
          <a:p>
            <a:pPr marL="0" indent="0">
              <a:buNone/>
            </a:pPr>
            <a:r>
              <a:rPr lang="en-US" sz="2400" dirty="0"/>
              <a:t>The focusing is very smoothly distributed so the beta beat associated with correcting the tune is expected to be very small. We need to verify this.</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13</a:t>
            </a:fld>
            <a:endParaRPr lang="en-US"/>
          </a:p>
        </p:txBody>
      </p:sp>
      <p:pic>
        <p:nvPicPr>
          <p:cNvPr id="5" name="Picture 4"/>
          <p:cNvPicPr>
            <a:picLocks noChangeAspect="1"/>
          </p:cNvPicPr>
          <p:nvPr/>
        </p:nvPicPr>
        <p:blipFill>
          <a:blip r:embed="rId2"/>
          <a:stretch>
            <a:fillRect/>
          </a:stretch>
        </p:blipFill>
        <p:spPr>
          <a:xfrm>
            <a:off x="973200" y="2329934"/>
            <a:ext cx="5064000" cy="1317600"/>
          </a:xfrm>
          <a:prstGeom prst="rect">
            <a:avLst/>
          </a:prstGeom>
        </p:spPr>
      </p:pic>
    </p:spTree>
    <p:extLst>
      <p:ext uri="{BB962C8B-B14F-4D97-AF65-F5344CB8AC3E}">
        <p14:creationId xmlns:p14="http://schemas.microsoft.com/office/powerpoint/2010/main" val="313838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28278" y="3527727"/>
            <a:ext cx="4913246" cy="2846845"/>
          </a:xfrm>
          <a:prstGeom prst="rect">
            <a:avLst/>
          </a:prstGeom>
        </p:spPr>
      </p:pic>
      <p:sp>
        <p:nvSpPr>
          <p:cNvPr id="2" name="Title 1"/>
          <p:cNvSpPr>
            <a:spLocks noGrp="1"/>
          </p:cNvSpPr>
          <p:nvPr>
            <p:ph type="title"/>
          </p:nvPr>
        </p:nvSpPr>
        <p:spPr>
          <a:xfrm>
            <a:off x="628650" y="170834"/>
            <a:ext cx="8515350" cy="717159"/>
          </a:xfrm>
        </p:spPr>
        <p:txBody>
          <a:bodyPr>
            <a:normAutofit/>
          </a:bodyPr>
          <a:lstStyle/>
          <a:p>
            <a:r>
              <a:rPr lang="en-US" sz="3200" dirty="0"/>
              <a:t>Intrabeam Scattering and Emittance Growth</a:t>
            </a:r>
          </a:p>
        </p:txBody>
      </p:sp>
      <p:sp>
        <p:nvSpPr>
          <p:cNvPr id="3" name="Content Placeholder 2"/>
          <p:cNvSpPr>
            <a:spLocks noGrp="1"/>
          </p:cNvSpPr>
          <p:nvPr>
            <p:ph idx="1"/>
          </p:nvPr>
        </p:nvSpPr>
        <p:spPr>
          <a:xfrm>
            <a:off x="0" y="793112"/>
            <a:ext cx="8636120" cy="2734615"/>
          </a:xfrm>
        </p:spPr>
        <p:txBody>
          <a:bodyPr>
            <a:noAutofit/>
          </a:bodyPr>
          <a:lstStyle/>
          <a:p>
            <a:r>
              <a:rPr lang="en-US" sz="2200" dirty="0"/>
              <a:t>We have </a:t>
            </a:r>
            <a:r>
              <a:rPr lang="en-US" sz="2200" dirty="0" err="1"/>
              <a:t>Betacool</a:t>
            </a:r>
            <a:r>
              <a:rPr lang="en-US" sz="2200" dirty="0"/>
              <a:t> and various other codes based on the </a:t>
            </a:r>
            <a:r>
              <a:rPr lang="en-US" sz="2200" dirty="0" err="1"/>
              <a:t>Piwinski</a:t>
            </a:r>
            <a:r>
              <a:rPr lang="en-US" sz="2200" dirty="0"/>
              <a:t> and/or </a:t>
            </a:r>
            <a:r>
              <a:rPr lang="en-US" sz="2200" dirty="0" err="1"/>
              <a:t>Bjorken</a:t>
            </a:r>
            <a:r>
              <a:rPr lang="en-US" sz="2200" dirty="0"/>
              <a:t> </a:t>
            </a:r>
            <a:r>
              <a:rPr lang="en-US" sz="2200" dirty="0" err="1"/>
              <a:t>Mtingwa</a:t>
            </a:r>
            <a:r>
              <a:rPr lang="en-US" sz="2200" dirty="0"/>
              <a:t> formalisms. </a:t>
            </a:r>
          </a:p>
          <a:p>
            <a:r>
              <a:rPr lang="en-US" sz="2200" dirty="0"/>
              <a:t>Recently implemented fully coupled </a:t>
            </a:r>
            <a:r>
              <a:rPr lang="en-US" sz="2200" dirty="0" err="1"/>
              <a:t>Piwinski</a:t>
            </a:r>
            <a:r>
              <a:rPr lang="en-US" sz="2200" dirty="0"/>
              <a:t> [4]</a:t>
            </a:r>
          </a:p>
          <a:p>
            <a:r>
              <a:rPr lang="en-US" sz="2200" dirty="0" err="1"/>
              <a:t>Betacool</a:t>
            </a:r>
            <a:r>
              <a:rPr lang="en-US" sz="2200" dirty="0"/>
              <a:t> and uniform </a:t>
            </a:r>
            <a:r>
              <a:rPr lang="en-US" sz="2200" dirty="0" err="1"/>
              <a:t>Piwinski</a:t>
            </a:r>
            <a:r>
              <a:rPr lang="en-US" sz="2200" dirty="0"/>
              <a:t> used most so far.</a:t>
            </a:r>
          </a:p>
          <a:p>
            <a:r>
              <a:rPr lang="en-US" sz="2200" dirty="0"/>
              <a:t>When action diffusion rates are important (like in spin diffusion) we have subroutines to evaluate the relevant integrals [5].</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14</a:t>
            </a:fld>
            <a:endParaRPr lang="en-US"/>
          </a:p>
        </p:txBody>
      </p:sp>
      <p:sp>
        <p:nvSpPr>
          <p:cNvPr id="6" name="Rectangle 5"/>
          <p:cNvSpPr/>
          <p:nvPr/>
        </p:nvSpPr>
        <p:spPr>
          <a:xfrm>
            <a:off x="47446" y="3285402"/>
            <a:ext cx="4033387" cy="2462213"/>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Data (black) and simulation (magenta) of Au with IBS in RHIC over 5 hours.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Uniform lattice </a:t>
            </a:r>
            <a:r>
              <a:rPr lang="en-US" sz="2200" dirty="0" err="1">
                <a:latin typeface="Arial" panose="020B0604020202020204" pitchFamily="34" charset="0"/>
                <a:cs typeface="Arial" panose="020B0604020202020204" pitchFamily="34" charset="0"/>
              </a:rPr>
              <a:t>Piwinski</a:t>
            </a:r>
            <a:r>
              <a:rPr lang="en-US" sz="2200" dirty="0">
                <a:latin typeface="Arial" panose="020B0604020202020204" pitchFamily="34" charset="0"/>
                <a:cs typeface="Arial" panose="020B0604020202020204" pitchFamily="34" charset="0"/>
              </a:rPr>
              <a:t> model.</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No free parameters.</a:t>
            </a:r>
          </a:p>
          <a:p>
            <a:endParaRPr lang="en-US" sz="2200" dirty="0"/>
          </a:p>
        </p:txBody>
      </p:sp>
      <p:cxnSp>
        <p:nvCxnSpPr>
          <p:cNvPr id="8" name="Straight Connector 7"/>
          <p:cNvCxnSpPr/>
          <p:nvPr/>
        </p:nvCxnSpPr>
        <p:spPr>
          <a:xfrm>
            <a:off x="5442509" y="6188659"/>
            <a:ext cx="0" cy="123240"/>
          </a:xfrm>
          <a:prstGeom prst="line">
            <a:avLst/>
          </a:prstGeom>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182803" y="5915569"/>
            <a:ext cx="572593" cy="307777"/>
          </a:xfrm>
          <a:prstGeom prst="rect">
            <a:avLst/>
          </a:prstGeom>
          <a:noFill/>
        </p:spPr>
        <p:txBody>
          <a:bodyPr wrap="none" rtlCol="0">
            <a:spAutoFit/>
          </a:bodyPr>
          <a:lstStyle/>
          <a:p>
            <a:r>
              <a:rPr lang="en-US" sz="1400" dirty="0"/>
              <a:t>35 ns</a:t>
            </a:r>
          </a:p>
        </p:txBody>
      </p:sp>
      <p:sp>
        <p:nvSpPr>
          <p:cNvPr id="5" name="TextBox 4"/>
          <p:cNvSpPr txBox="1"/>
          <p:nvPr/>
        </p:nvSpPr>
        <p:spPr>
          <a:xfrm>
            <a:off x="5442510" y="3925060"/>
            <a:ext cx="3599014" cy="369332"/>
          </a:xfrm>
          <a:prstGeom prst="rect">
            <a:avLst/>
          </a:prstGeom>
          <a:noFill/>
        </p:spPr>
        <p:txBody>
          <a:bodyPr wrap="square" rtlCol="0">
            <a:spAutoFit/>
          </a:bodyPr>
          <a:lstStyle/>
          <a:p>
            <a:r>
              <a:rPr lang="en-US" dirty="0"/>
              <a:t>1 hour      2           3           4           5</a:t>
            </a:r>
          </a:p>
        </p:txBody>
      </p:sp>
    </p:spTree>
    <p:extLst>
      <p:ext uri="{BB962C8B-B14F-4D97-AF65-F5344CB8AC3E}">
        <p14:creationId xmlns:p14="http://schemas.microsoft.com/office/powerpoint/2010/main" val="361598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F293-6CC7-4E31-A1BC-838D1B065ACE}"/>
              </a:ext>
            </a:extLst>
          </p:cNvPr>
          <p:cNvSpPr>
            <a:spLocks noGrp="1"/>
          </p:cNvSpPr>
          <p:nvPr>
            <p:ph type="title"/>
          </p:nvPr>
        </p:nvSpPr>
        <p:spPr>
          <a:xfrm>
            <a:off x="628650" y="133322"/>
            <a:ext cx="7886700" cy="815584"/>
          </a:xfrm>
        </p:spPr>
        <p:txBody>
          <a:bodyPr>
            <a:normAutofit/>
          </a:bodyPr>
          <a:lstStyle/>
          <a:p>
            <a:r>
              <a:rPr lang="en-US" sz="3600" dirty="0"/>
              <a:t>Fast Beam Ion Instability (FBII) [6,7]</a:t>
            </a:r>
          </a:p>
        </p:txBody>
      </p:sp>
      <p:sp>
        <p:nvSpPr>
          <p:cNvPr id="3" name="Content Placeholder 2">
            <a:extLst>
              <a:ext uri="{FF2B5EF4-FFF2-40B4-BE49-F238E27FC236}">
                <a16:creationId xmlns:a16="http://schemas.microsoft.com/office/drawing/2014/main" id="{31CA90AB-21AA-4C0A-B3B1-1AAA8E167DDD}"/>
              </a:ext>
            </a:extLst>
          </p:cNvPr>
          <p:cNvSpPr>
            <a:spLocks noGrp="1"/>
          </p:cNvSpPr>
          <p:nvPr>
            <p:ph idx="1"/>
          </p:nvPr>
        </p:nvSpPr>
        <p:spPr>
          <a:xfrm>
            <a:off x="628650" y="804281"/>
            <a:ext cx="7886700" cy="5510038"/>
          </a:xfrm>
        </p:spPr>
        <p:txBody>
          <a:bodyPr>
            <a:normAutofit/>
          </a:bodyPr>
          <a:lstStyle/>
          <a:p>
            <a:r>
              <a:rPr lang="en-US" sz="2400" dirty="0"/>
              <a:t>The fast beam ion instability is a transverse instability that saturates at a relatively low level.</a:t>
            </a:r>
          </a:p>
          <a:p>
            <a:r>
              <a:rPr lang="en-US" sz="2400" dirty="0"/>
              <a:t>In an electron ion collider this can be a big problem because the beam-beam force transmits the coherent motion of the electron bunches to the ions.</a:t>
            </a:r>
          </a:p>
          <a:p>
            <a:endParaRPr lang="en-US" sz="2400" dirty="0"/>
          </a:p>
          <a:p>
            <a:endParaRPr lang="en-US" sz="2400" dirty="0"/>
          </a:p>
          <a:p>
            <a:endParaRPr lang="en-US" sz="2400" dirty="0"/>
          </a:p>
          <a:p>
            <a:pPr marL="0" indent="0">
              <a:buNone/>
            </a:pPr>
            <a:r>
              <a:rPr lang="en-US" sz="2400" dirty="0"/>
              <a:t>                                                      </a:t>
            </a:r>
            <a:r>
              <a:rPr lang="el-GR" sz="2400" dirty="0"/>
              <a:t>δ</a:t>
            </a:r>
            <a:r>
              <a:rPr lang="en-US" sz="2400" dirty="0"/>
              <a:t>x is electron bunch</a:t>
            </a:r>
          </a:p>
          <a:p>
            <a:pPr marL="0" indent="0">
              <a:buNone/>
            </a:pPr>
            <a:r>
              <a:rPr lang="en-US" sz="2400" dirty="0"/>
              <a:t>                                                      offset</a:t>
            </a:r>
          </a:p>
          <a:p>
            <a:endParaRPr lang="en-US" sz="2400" dirty="0"/>
          </a:p>
          <a:p>
            <a:endParaRPr lang="en-US" sz="1800" dirty="0"/>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A755B02E-4DC3-4CEC-83DA-159E06943136}"/>
              </a:ext>
            </a:extLst>
          </p:cNvPr>
          <p:cNvSpPr>
            <a:spLocks noGrp="1"/>
          </p:cNvSpPr>
          <p:nvPr>
            <p:ph type="sldNum" sz="quarter" idx="12"/>
          </p:nvPr>
        </p:nvSpPr>
        <p:spPr/>
        <p:txBody>
          <a:bodyPr/>
          <a:lstStyle/>
          <a:p>
            <a:fld id="{893C5830-40F3-F04E-B2E3-10E6672BA8FF}" type="slidenum">
              <a:rPr lang="en-US" smtClean="0"/>
              <a:pPr/>
              <a:t>15</a:t>
            </a:fld>
            <a:endParaRPr lang="en-US"/>
          </a:p>
        </p:txBody>
      </p:sp>
      <p:graphicFrame>
        <p:nvGraphicFramePr>
          <p:cNvPr id="5" name="Object 4">
            <a:extLst>
              <a:ext uri="{FF2B5EF4-FFF2-40B4-BE49-F238E27FC236}">
                <a16:creationId xmlns:a16="http://schemas.microsoft.com/office/drawing/2014/main" id="{96DA5B47-94DB-446F-AB5E-65707BD0A45D}"/>
              </a:ext>
            </a:extLst>
          </p:cNvPr>
          <p:cNvGraphicFramePr>
            <a:graphicFrameLocks noChangeAspect="1"/>
          </p:cNvGraphicFramePr>
          <p:nvPr>
            <p:extLst>
              <p:ext uri="{D42A27DB-BD31-4B8C-83A1-F6EECF244321}">
                <p14:modId xmlns:p14="http://schemas.microsoft.com/office/powerpoint/2010/main" val="431911750"/>
              </p:ext>
            </p:extLst>
          </p:nvPr>
        </p:nvGraphicFramePr>
        <p:xfrm>
          <a:off x="367506" y="2879034"/>
          <a:ext cx="8408988" cy="2967038"/>
        </p:xfrm>
        <a:graphic>
          <a:graphicData uri="http://schemas.openxmlformats.org/presentationml/2006/ole">
            <mc:AlternateContent xmlns:mc="http://schemas.openxmlformats.org/markup-compatibility/2006">
              <mc:Choice xmlns:v="urn:schemas-microsoft-com:vml" Requires="v">
                <p:oleObj spid="_x0000_s4199" name="Equation" r:id="rId3" imgW="4572000" imgH="1612800" progId="Equation.DSMT4">
                  <p:embed/>
                </p:oleObj>
              </mc:Choice>
              <mc:Fallback>
                <p:oleObj name="Equation" r:id="rId3" imgW="4572000" imgH="1612800" progId="Equation.DSMT4">
                  <p:embed/>
                  <p:pic>
                    <p:nvPicPr>
                      <p:cNvPr id="0" name=""/>
                      <p:cNvPicPr/>
                      <p:nvPr/>
                    </p:nvPicPr>
                    <p:blipFill>
                      <a:blip r:embed="rId4"/>
                      <a:stretch>
                        <a:fillRect/>
                      </a:stretch>
                    </p:blipFill>
                    <p:spPr>
                      <a:xfrm>
                        <a:off x="367506" y="2879034"/>
                        <a:ext cx="8408988" cy="2967038"/>
                      </a:xfrm>
                      <a:prstGeom prst="rect">
                        <a:avLst/>
                      </a:prstGeom>
                    </p:spPr>
                  </p:pic>
                </p:oleObj>
              </mc:Fallback>
            </mc:AlternateContent>
          </a:graphicData>
        </a:graphic>
      </p:graphicFrame>
    </p:spTree>
    <p:extLst>
      <p:ext uri="{BB962C8B-B14F-4D97-AF65-F5344CB8AC3E}">
        <p14:creationId xmlns:p14="http://schemas.microsoft.com/office/powerpoint/2010/main" val="314821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DC4D-95FD-4F58-B831-1CFAB00C4712}"/>
              </a:ext>
            </a:extLst>
          </p:cNvPr>
          <p:cNvSpPr>
            <a:spLocks noGrp="1"/>
          </p:cNvSpPr>
          <p:nvPr>
            <p:ph type="title"/>
          </p:nvPr>
        </p:nvSpPr>
        <p:spPr/>
        <p:txBody>
          <a:bodyPr/>
          <a:lstStyle/>
          <a:p>
            <a:r>
              <a:rPr lang="en-US" dirty="0"/>
              <a:t>FBII</a:t>
            </a:r>
          </a:p>
        </p:txBody>
      </p:sp>
      <p:sp>
        <p:nvSpPr>
          <p:cNvPr id="3" name="Content Placeholder 2">
            <a:extLst>
              <a:ext uri="{FF2B5EF4-FFF2-40B4-BE49-F238E27FC236}">
                <a16:creationId xmlns:a16="http://schemas.microsoft.com/office/drawing/2014/main" id="{1F984C06-33D0-4495-97D6-BBA777E20EE0}"/>
              </a:ext>
            </a:extLst>
          </p:cNvPr>
          <p:cNvSpPr>
            <a:spLocks noGrp="1"/>
          </p:cNvSpPr>
          <p:nvPr>
            <p:ph idx="1"/>
          </p:nvPr>
        </p:nvSpPr>
        <p:spPr>
          <a:xfrm>
            <a:off x="628650" y="1388853"/>
            <a:ext cx="7886700" cy="4788110"/>
          </a:xfrm>
        </p:spPr>
        <p:txBody>
          <a:bodyPr/>
          <a:lstStyle/>
          <a:p>
            <a:r>
              <a:rPr lang="en-US" sz="2400" dirty="0"/>
              <a:t>Slow variations in</a:t>
            </a:r>
            <a:r>
              <a:rPr lang="el-GR" sz="2400" dirty="0"/>
              <a:t> δ</a:t>
            </a:r>
            <a:r>
              <a:rPr lang="en-US" sz="2400" dirty="0"/>
              <a:t>x are OK but we need to worry about power in the lowest hadron </a:t>
            </a:r>
            <a:r>
              <a:rPr lang="en-US" sz="2400" dirty="0" err="1"/>
              <a:t>betatron</a:t>
            </a:r>
            <a:r>
              <a:rPr lang="en-US" sz="2400" dirty="0"/>
              <a:t> sideband. The emittance doubling time is.</a:t>
            </a:r>
          </a:p>
          <a:p>
            <a:endParaRPr lang="en-US" sz="2400" dirty="0"/>
          </a:p>
          <a:p>
            <a:pPr marL="0" indent="0">
              <a:buNone/>
            </a:pPr>
            <a:endParaRPr lang="en-US" sz="2400" dirty="0"/>
          </a:p>
          <a:p>
            <a:endParaRPr lang="en-US" sz="2400" dirty="0"/>
          </a:p>
          <a:p>
            <a:r>
              <a:rPr lang="en-US" sz="2400" dirty="0"/>
              <a:t>Where ρ(n) is the correlation function of </a:t>
            </a:r>
            <a:r>
              <a:rPr lang="el-GR" sz="2400" dirty="0"/>
              <a:t>δ</a:t>
            </a:r>
            <a:r>
              <a:rPr lang="en-US" sz="2400" dirty="0"/>
              <a:t>x, ρ(0)=1. </a:t>
            </a:r>
          </a:p>
          <a:p>
            <a:endParaRPr lang="en-US" dirty="0"/>
          </a:p>
        </p:txBody>
      </p:sp>
      <p:sp>
        <p:nvSpPr>
          <p:cNvPr id="4" name="Slide Number Placeholder 3">
            <a:extLst>
              <a:ext uri="{FF2B5EF4-FFF2-40B4-BE49-F238E27FC236}">
                <a16:creationId xmlns:a16="http://schemas.microsoft.com/office/drawing/2014/main" id="{013AAA18-A744-459A-88AA-5DF2F1910A9C}"/>
              </a:ext>
            </a:extLst>
          </p:cNvPr>
          <p:cNvSpPr>
            <a:spLocks noGrp="1"/>
          </p:cNvSpPr>
          <p:nvPr>
            <p:ph type="sldNum" sz="quarter" idx="12"/>
          </p:nvPr>
        </p:nvSpPr>
        <p:spPr/>
        <p:txBody>
          <a:bodyPr/>
          <a:lstStyle/>
          <a:p>
            <a:fld id="{893C5830-40F3-F04E-B2E3-10E6672BA8FF}" type="slidenum">
              <a:rPr lang="en-US" smtClean="0"/>
              <a:pPr/>
              <a:t>16</a:t>
            </a:fld>
            <a:endParaRPr lang="en-US"/>
          </a:p>
        </p:txBody>
      </p:sp>
      <p:graphicFrame>
        <p:nvGraphicFramePr>
          <p:cNvPr id="5" name="Object 4">
            <a:extLst>
              <a:ext uri="{FF2B5EF4-FFF2-40B4-BE49-F238E27FC236}">
                <a16:creationId xmlns:a16="http://schemas.microsoft.com/office/drawing/2014/main" id="{4B6C18B5-AFAB-4E04-AC76-28B8921C4417}"/>
              </a:ext>
            </a:extLst>
          </p:cNvPr>
          <p:cNvGraphicFramePr>
            <a:graphicFrameLocks noChangeAspect="1"/>
          </p:cNvGraphicFramePr>
          <p:nvPr>
            <p:extLst>
              <p:ext uri="{D42A27DB-BD31-4B8C-83A1-F6EECF244321}">
                <p14:modId xmlns:p14="http://schemas.microsoft.com/office/powerpoint/2010/main" val="4269924863"/>
              </p:ext>
            </p:extLst>
          </p:nvPr>
        </p:nvGraphicFramePr>
        <p:xfrm>
          <a:off x="787733" y="2626743"/>
          <a:ext cx="7305617" cy="888521"/>
        </p:xfrm>
        <a:graphic>
          <a:graphicData uri="http://schemas.openxmlformats.org/presentationml/2006/ole">
            <mc:AlternateContent xmlns:mc="http://schemas.openxmlformats.org/markup-compatibility/2006">
              <mc:Choice xmlns:v="urn:schemas-microsoft-com:vml" Requires="v">
                <p:oleObj spid="_x0000_s5164" name="Equation" r:id="rId3" imgW="3759120" imgH="457200" progId="Equation.DSMT4">
                  <p:embed/>
                </p:oleObj>
              </mc:Choice>
              <mc:Fallback>
                <p:oleObj name="Equation" r:id="rId3" imgW="3759120" imgH="457200" progId="Equation.DSMT4">
                  <p:embed/>
                  <p:pic>
                    <p:nvPicPr>
                      <p:cNvPr id="7" name="Object 6">
                        <a:extLst>
                          <a:ext uri="{FF2B5EF4-FFF2-40B4-BE49-F238E27FC236}">
                            <a16:creationId xmlns:a16="http://schemas.microsoft.com/office/drawing/2014/main" id="{35A27527-B960-48D9-840E-F1002F56059A}"/>
                          </a:ext>
                        </a:extLst>
                      </p:cNvPr>
                      <p:cNvPicPr/>
                      <p:nvPr/>
                    </p:nvPicPr>
                    <p:blipFill>
                      <a:blip r:embed="rId4"/>
                      <a:stretch>
                        <a:fillRect/>
                      </a:stretch>
                    </p:blipFill>
                    <p:spPr>
                      <a:xfrm>
                        <a:off x="787733" y="2626743"/>
                        <a:ext cx="7305617" cy="888521"/>
                      </a:xfrm>
                      <a:prstGeom prst="rect">
                        <a:avLst/>
                      </a:prstGeom>
                    </p:spPr>
                  </p:pic>
                </p:oleObj>
              </mc:Fallback>
            </mc:AlternateContent>
          </a:graphicData>
        </a:graphic>
      </p:graphicFrame>
    </p:spTree>
    <p:extLst>
      <p:ext uri="{BB962C8B-B14F-4D97-AF65-F5344CB8AC3E}">
        <p14:creationId xmlns:p14="http://schemas.microsoft.com/office/powerpoint/2010/main" val="376349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13C0-6DA6-4D15-9935-DE0009A295F0}"/>
              </a:ext>
            </a:extLst>
          </p:cNvPr>
          <p:cNvSpPr>
            <a:spLocks noGrp="1"/>
          </p:cNvSpPr>
          <p:nvPr>
            <p:ph type="title"/>
          </p:nvPr>
        </p:nvSpPr>
        <p:spPr/>
        <p:txBody>
          <a:bodyPr>
            <a:normAutofit/>
          </a:bodyPr>
          <a:lstStyle/>
          <a:p>
            <a:r>
              <a:rPr lang="en-US" sz="4000" dirty="0"/>
              <a:t>FBII</a:t>
            </a:r>
          </a:p>
        </p:txBody>
      </p:sp>
      <p:sp>
        <p:nvSpPr>
          <p:cNvPr id="4" name="Slide Number Placeholder 3">
            <a:extLst>
              <a:ext uri="{FF2B5EF4-FFF2-40B4-BE49-F238E27FC236}">
                <a16:creationId xmlns:a16="http://schemas.microsoft.com/office/drawing/2014/main" id="{B1829BBB-6804-4B32-9F76-4F49C3AC5507}"/>
              </a:ext>
            </a:extLst>
          </p:cNvPr>
          <p:cNvSpPr>
            <a:spLocks noGrp="1"/>
          </p:cNvSpPr>
          <p:nvPr>
            <p:ph type="sldNum" sz="quarter" idx="12"/>
          </p:nvPr>
        </p:nvSpPr>
        <p:spPr/>
        <p:txBody>
          <a:bodyPr/>
          <a:lstStyle/>
          <a:p>
            <a:fld id="{893C5830-40F3-F04E-B2E3-10E6672BA8FF}" type="slidenum">
              <a:rPr lang="en-US" smtClean="0"/>
              <a:pPr/>
              <a:t>17</a:t>
            </a:fld>
            <a:endParaRPr lang="en-US"/>
          </a:p>
        </p:txBody>
      </p:sp>
      <p:sp>
        <p:nvSpPr>
          <p:cNvPr id="5" name="Content Placeholder 2">
            <a:extLst>
              <a:ext uri="{FF2B5EF4-FFF2-40B4-BE49-F238E27FC236}">
                <a16:creationId xmlns:a16="http://schemas.microsoft.com/office/drawing/2014/main" id="{946833FC-F3F4-4553-AC0F-9F74FA92D64B}"/>
              </a:ext>
            </a:extLst>
          </p:cNvPr>
          <p:cNvSpPr>
            <a:spLocks noGrp="1"/>
          </p:cNvSpPr>
          <p:nvPr>
            <p:ph idx="1"/>
          </p:nvPr>
        </p:nvSpPr>
        <p:spPr/>
        <p:txBody>
          <a:bodyPr>
            <a:normAutofit/>
          </a:bodyPr>
          <a:lstStyle/>
          <a:p>
            <a:pPr marL="0" indent="0">
              <a:buNone/>
            </a:pPr>
            <a:r>
              <a:rPr lang="en-US" sz="2400" dirty="0"/>
              <a:t>As electrons travel around the storage ring they ionize background gas. </a:t>
            </a:r>
          </a:p>
          <a:p>
            <a:pPr marL="0" indent="0">
              <a:buNone/>
            </a:pPr>
            <a:r>
              <a:rPr lang="en-US" sz="2400" dirty="0"/>
              <a:t>These ions are positively charged so the negatively charged electron bunches tend to focus them and keep them near the center of the beam pipe.</a:t>
            </a:r>
          </a:p>
          <a:p>
            <a:pPr marL="0" indent="0">
              <a:buNone/>
            </a:pPr>
            <a:r>
              <a:rPr lang="en-US" sz="2400" dirty="0"/>
              <a:t>The net force on an electron bunch is equal and opposite to the net force it exerts on the ions.</a:t>
            </a:r>
          </a:p>
          <a:p>
            <a:pPr marL="0" indent="0">
              <a:buNone/>
            </a:pPr>
            <a:r>
              <a:rPr lang="en-US" sz="2400" dirty="0"/>
              <a:t>If the electron bunches have small initial </a:t>
            </a:r>
            <a:r>
              <a:rPr lang="en-US" sz="2400" dirty="0" err="1"/>
              <a:t>betatron</a:t>
            </a:r>
            <a:r>
              <a:rPr lang="en-US" sz="2400" dirty="0"/>
              <a:t> oscillations these forces can cause the oscillations to grow.</a:t>
            </a:r>
          </a:p>
          <a:p>
            <a:pPr marL="0" indent="0">
              <a:buNone/>
            </a:pPr>
            <a:endParaRPr lang="en-US" sz="2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86614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B91-1504-45D1-A81E-668FAED5AC41}"/>
              </a:ext>
            </a:extLst>
          </p:cNvPr>
          <p:cNvSpPr>
            <a:spLocks noGrp="1"/>
          </p:cNvSpPr>
          <p:nvPr>
            <p:ph type="title"/>
          </p:nvPr>
        </p:nvSpPr>
        <p:spPr>
          <a:xfrm>
            <a:off x="622585" y="237685"/>
            <a:ext cx="7886700" cy="581422"/>
          </a:xfrm>
        </p:spPr>
        <p:txBody>
          <a:bodyPr>
            <a:noAutofit/>
          </a:bodyPr>
          <a:lstStyle/>
          <a:p>
            <a:r>
              <a:rPr lang="en-US" sz="4000" dirty="0">
                <a:latin typeface="Arial" panose="020B0604020202020204" pitchFamily="34" charset="0"/>
                <a:cs typeface="Arial" panose="020B0604020202020204" pitchFamily="34" charset="0"/>
              </a:rPr>
              <a:t>FBII </a:t>
            </a:r>
          </a:p>
        </p:txBody>
      </p:sp>
      <p:sp>
        <p:nvSpPr>
          <p:cNvPr id="4" name="Oval 3">
            <a:extLst>
              <a:ext uri="{FF2B5EF4-FFF2-40B4-BE49-F238E27FC236}">
                <a16:creationId xmlns:a16="http://schemas.microsoft.com/office/drawing/2014/main" id="{60337099-79A7-49F5-9CAF-355D06B1D2FA}"/>
              </a:ext>
            </a:extLst>
          </p:cNvPr>
          <p:cNvSpPr/>
          <p:nvPr/>
        </p:nvSpPr>
        <p:spPr>
          <a:xfrm>
            <a:off x="1559403" y="3862406"/>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403A5CEF-5202-4B60-A820-9F8C02F249AF}"/>
              </a:ext>
            </a:extLst>
          </p:cNvPr>
          <p:cNvSpPr/>
          <p:nvPr/>
        </p:nvSpPr>
        <p:spPr>
          <a:xfrm>
            <a:off x="2988614" y="4074563"/>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63394FBC-5408-41A7-9A0D-FC39E2E64E65}"/>
              </a:ext>
            </a:extLst>
          </p:cNvPr>
          <p:cNvSpPr/>
          <p:nvPr/>
        </p:nvSpPr>
        <p:spPr>
          <a:xfrm>
            <a:off x="6220950" y="4081596"/>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1DF0AF14-6FAC-4D56-87A5-F18F159D66A3}"/>
              </a:ext>
            </a:extLst>
          </p:cNvPr>
          <p:cNvSpPr/>
          <p:nvPr/>
        </p:nvSpPr>
        <p:spPr>
          <a:xfrm>
            <a:off x="4505092" y="4067167"/>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18C521DC-CD32-4E06-94AB-BF09CD750D42}"/>
              </a:ext>
            </a:extLst>
          </p:cNvPr>
          <p:cNvSpPr/>
          <p:nvPr/>
        </p:nvSpPr>
        <p:spPr>
          <a:xfrm>
            <a:off x="7543192" y="4111077"/>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80B79732-46B9-4E54-BEA7-AEEB238FF4C7}"/>
              </a:ext>
            </a:extLst>
          </p:cNvPr>
          <p:cNvSpPr/>
          <p:nvPr/>
        </p:nvSpPr>
        <p:spPr>
          <a:xfrm>
            <a:off x="1543434" y="3853546"/>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223A53D9-AACF-4DA0-A290-90EEBBE3A683}"/>
              </a:ext>
            </a:extLst>
          </p:cNvPr>
          <p:cNvSpPr/>
          <p:nvPr/>
        </p:nvSpPr>
        <p:spPr>
          <a:xfrm>
            <a:off x="2899555" y="3878553"/>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85C4C377-8E4C-4A27-AD49-2C6EBDCD8144}"/>
              </a:ext>
            </a:extLst>
          </p:cNvPr>
          <p:cNvSpPr/>
          <p:nvPr/>
        </p:nvSpPr>
        <p:spPr>
          <a:xfrm>
            <a:off x="4468418" y="4255338"/>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FE928F5D-70C5-4152-B866-9313181663F8}"/>
              </a:ext>
            </a:extLst>
          </p:cNvPr>
          <p:cNvSpPr/>
          <p:nvPr/>
        </p:nvSpPr>
        <p:spPr>
          <a:xfrm>
            <a:off x="6172597" y="3864734"/>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F8BF8742-59EC-4734-8BE0-BB600E3ACD60}"/>
              </a:ext>
            </a:extLst>
          </p:cNvPr>
          <p:cNvSpPr/>
          <p:nvPr/>
        </p:nvSpPr>
        <p:spPr>
          <a:xfrm>
            <a:off x="7485779" y="4322654"/>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A0AF378C-031C-47BE-83B1-16F5B7283BAC}"/>
              </a:ext>
            </a:extLst>
          </p:cNvPr>
          <p:cNvSpPr/>
          <p:nvPr/>
        </p:nvSpPr>
        <p:spPr>
          <a:xfrm>
            <a:off x="1618469" y="5204588"/>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C3F9C342-0DF1-439F-A895-886E670D9EA8}"/>
              </a:ext>
            </a:extLst>
          </p:cNvPr>
          <p:cNvSpPr/>
          <p:nvPr/>
        </p:nvSpPr>
        <p:spPr>
          <a:xfrm>
            <a:off x="3030486" y="4925697"/>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5A429989-0011-48CF-81B3-975123BCC72B}"/>
              </a:ext>
            </a:extLst>
          </p:cNvPr>
          <p:cNvSpPr/>
          <p:nvPr/>
        </p:nvSpPr>
        <p:spPr>
          <a:xfrm>
            <a:off x="6220950" y="4970746"/>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ED1747A0-F94B-4FB1-A782-1F1E45233777}"/>
              </a:ext>
            </a:extLst>
          </p:cNvPr>
          <p:cNvSpPr/>
          <p:nvPr/>
        </p:nvSpPr>
        <p:spPr>
          <a:xfrm>
            <a:off x="4505092" y="5368422"/>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1AA98CE8-7960-4C37-BF92-541A0E8C86E5}"/>
              </a:ext>
            </a:extLst>
          </p:cNvPr>
          <p:cNvSpPr/>
          <p:nvPr/>
        </p:nvSpPr>
        <p:spPr>
          <a:xfrm>
            <a:off x="7650200" y="5431036"/>
            <a:ext cx="685800" cy="211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0F60DF6B-1853-48D3-9B48-BD3ED6042BC4}"/>
              </a:ext>
            </a:extLst>
          </p:cNvPr>
          <p:cNvSpPr/>
          <p:nvPr/>
        </p:nvSpPr>
        <p:spPr>
          <a:xfrm>
            <a:off x="4411449" y="4956574"/>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686D6E67-AFF4-4C35-88C4-50AD5D71F902}"/>
              </a:ext>
            </a:extLst>
          </p:cNvPr>
          <p:cNvSpPr/>
          <p:nvPr/>
        </p:nvSpPr>
        <p:spPr>
          <a:xfrm>
            <a:off x="1598500" y="5211808"/>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E21D8BB1-C648-4C52-A2BD-79E09D15D02B}"/>
              </a:ext>
            </a:extLst>
          </p:cNvPr>
          <p:cNvSpPr/>
          <p:nvPr/>
        </p:nvSpPr>
        <p:spPr>
          <a:xfrm>
            <a:off x="3030486" y="5214310"/>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E403B688-D35B-47FF-84EE-87B318ADCD0C}"/>
              </a:ext>
            </a:extLst>
          </p:cNvPr>
          <p:cNvSpPr/>
          <p:nvPr/>
        </p:nvSpPr>
        <p:spPr>
          <a:xfrm>
            <a:off x="7661370" y="4913369"/>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840F5183-4352-4D68-B371-C679E9C60387}"/>
              </a:ext>
            </a:extLst>
          </p:cNvPr>
          <p:cNvSpPr/>
          <p:nvPr/>
        </p:nvSpPr>
        <p:spPr>
          <a:xfrm>
            <a:off x="6138920" y="5405260"/>
            <a:ext cx="231032" cy="2115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cxnSp>
        <p:nvCxnSpPr>
          <p:cNvPr id="29" name="Straight Connector 28">
            <a:extLst>
              <a:ext uri="{FF2B5EF4-FFF2-40B4-BE49-F238E27FC236}">
                <a16:creationId xmlns:a16="http://schemas.microsoft.com/office/drawing/2014/main" id="{351FD200-8B00-4BD6-8A82-2A5CCC808AFD}"/>
              </a:ext>
            </a:extLst>
          </p:cNvPr>
          <p:cNvCxnSpPr>
            <a:cxnSpLocks/>
          </p:cNvCxnSpPr>
          <p:nvPr/>
        </p:nvCxnSpPr>
        <p:spPr>
          <a:xfrm>
            <a:off x="1169311" y="4175701"/>
            <a:ext cx="7417673" cy="19783"/>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52FA75F-1E93-45AC-AB45-0816CC55F4F6}"/>
              </a:ext>
            </a:extLst>
          </p:cNvPr>
          <p:cNvCxnSpPr>
            <a:cxnSpLocks/>
          </p:cNvCxnSpPr>
          <p:nvPr/>
        </p:nvCxnSpPr>
        <p:spPr>
          <a:xfrm flipV="1">
            <a:off x="1419103" y="5307271"/>
            <a:ext cx="7116686" cy="17946"/>
          </a:xfrm>
          <a:prstGeom prst="line">
            <a:avLst/>
          </a:prstGeom>
        </p:spPr>
        <p:style>
          <a:lnRef idx="3">
            <a:schemeClr val="dk1"/>
          </a:lnRef>
          <a:fillRef idx="0">
            <a:schemeClr val="dk1"/>
          </a:fillRef>
          <a:effectRef idx="2">
            <a:schemeClr val="dk1"/>
          </a:effectRef>
          <a:fontRef idx="minor">
            <a:schemeClr val="tx1"/>
          </a:fontRef>
        </p:style>
      </p:cxnSp>
      <p:sp>
        <p:nvSpPr>
          <p:cNvPr id="35" name="Slide Number Placeholder 34">
            <a:extLst>
              <a:ext uri="{FF2B5EF4-FFF2-40B4-BE49-F238E27FC236}">
                <a16:creationId xmlns:a16="http://schemas.microsoft.com/office/drawing/2014/main" id="{783668F5-9797-4107-A037-296A109691C8}"/>
              </a:ext>
            </a:extLst>
          </p:cNvPr>
          <p:cNvSpPr>
            <a:spLocks noGrp="1"/>
          </p:cNvSpPr>
          <p:nvPr>
            <p:ph type="sldNum" sz="quarter" idx="12"/>
          </p:nvPr>
        </p:nvSpPr>
        <p:spPr/>
        <p:txBody>
          <a:bodyPr/>
          <a:lstStyle/>
          <a:p>
            <a:fld id="{6A421BB0-1C2B-48BA-8ECE-DCF7C8F80F1D}" type="slidenum">
              <a:rPr lang="en-US" smtClean="0"/>
              <a:t>18</a:t>
            </a:fld>
            <a:endParaRPr lang="en-US" dirty="0"/>
          </a:p>
        </p:txBody>
      </p:sp>
      <p:sp>
        <p:nvSpPr>
          <p:cNvPr id="36" name="TextBox 35">
            <a:extLst>
              <a:ext uri="{FF2B5EF4-FFF2-40B4-BE49-F238E27FC236}">
                <a16:creationId xmlns:a16="http://schemas.microsoft.com/office/drawing/2014/main" id="{D997BCC5-72F6-4419-9BF0-5034CC69B1BF}"/>
              </a:ext>
            </a:extLst>
          </p:cNvPr>
          <p:cNvSpPr txBox="1"/>
          <p:nvPr/>
        </p:nvSpPr>
        <p:spPr>
          <a:xfrm>
            <a:off x="2211138" y="5731387"/>
            <a:ext cx="51361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Time at a fixed azimuthal location →</a:t>
            </a:r>
          </a:p>
        </p:txBody>
      </p:sp>
      <p:sp>
        <p:nvSpPr>
          <p:cNvPr id="37" name="TextBox 36">
            <a:extLst>
              <a:ext uri="{FF2B5EF4-FFF2-40B4-BE49-F238E27FC236}">
                <a16:creationId xmlns:a16="http://schemas.microsoft.com/office/drawing/2014/main" id="{1A89F244-6EA2-4ABD-BFC6-B3FEEA5326C7}"/>
              </a:ext>
            </a:extLst>
          </p:cNvPr>
          <p:cNvSpPr txBox="1"/>
          <p:nvPr/>
        </p:nvSpPr>
        <p:spPr>
          <a:xfrm rot="16200000">
            <a:off x="-318053" y="4410748"/>
            <a:ext cx="241912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Vertical offset →</a:t>
            </a:r>
          </a:p>
        </p:txBody>
      </p:sp>
      <p:sp>
        <p:nvSpPr>
          <p:cNvPr id="30" name="Oval 29">
            <a:extLst>
              <a:ext uri="{FF2B5EF4-FFF2-40B4-BE49-F238E27FC236}">
                <a16:creationId xmlns:a16="http://schemas.microsoft.com/office/drawing/2014/main" id="{1D27AA3C-0D22-447D-BF6E-50F041FBA0A8}"/>
              </a:ext>
            </a:extLst>
          </p:cNvPr>
          <p:cNvSpPr/>
          <p:nvPr/>
        </p:nvSpPr>
        <p:spPr>
          <a:xfrm flipV="1">
            <a:off x="3130587" y="4938584"/>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EE2C94F1-4FA1-4074-93D8-A7A3B7338F08}"/>
              </a:ext>
            </a:extLst>
          </p:cNvPr>
          <p:cNvSpPr/>
          <p:nvPr/>
        </p:nvSpPr>
        <p:spPr>
          <a:xfrm flipV="1">
            <a:off x="4486486" y="4973233"/>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072C1B12-C265-44B2-BA02-7B4C3B3BE0B9}"/>
              </a:ext>
            </a:extLst>
          </p:cNvPr>
          <p:cNvSpPr/>
          <p:nvPr/>
        </p:nvSpPr>
        <p:spPr>
          <a:xfrm flipV="1">
            <a:off x="6241260" y="5414997"/>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E2C5831-7B9D-4542-BFA6-E7C9D8A7ACFB}"/>
              </a:ext>
            </a:extLst>
          </p:cNvPr>
          <p:cNvSpPr/>
          <p:nvPr/>
        </p:nvSpPr>
        <p:spPr>
          <a:xfrm flipV="1">
            <a:off x="7756266" y="4938584"/>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8" name="Oval 37">
            <a:extLst>
              <a:ext uri="{FF2B5EF4-FFF2-40B4-BE49-F238E27FC236}">
                <a16:creationId xmlns:a16="http://schemas.microsoft.com/office/drawing/2014/main" id="{7C2D1E9A-AB63-40DC-9D62-D132FFB28C74}"/>
              </a:ext>
            </a:extLst>
          </p:cNvPr>
          <p:cNvSpPr/>
          <p:nvPr/>
        </p:nvSpPr>
        <p:spPr>
          <a:xfrm flipV="1">
            <a:off x="4718134" y="5368422"/>
            <a:ext cx="231032" cy="194918"/>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0AD70B49-2282-4618-ADB0-089E45DA4705}"/>
              </a:ext>
            </a:extLst>
          </p:cNvPr>
          <p:cNvSpPr/>
          <p:nvPr/>
        </p:nvSpPr>
        <p:spPr>
          <a:xfrm flipV="1">
            <a:off x="7862935" y="4933374"/>
            <a:ext cx="231032" cy="194918"/>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8F84BCEB-1C4A-4ECC-8AEC-EF04DA884B6B}"/>
              </a:ext>
            </a:extLst>
          </p:cNvPr>
          <p:cNvSpPr/>
          <p:nvPr/>
        </p:nvSpPr>
        <p:spPr>
          <a:xfrm flipV="1">
            <a:off x="6343600" y="5430843"/>
            <a:ext cx="231032" cy="194918"/>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32F8602D-8B57-4FE4-9F47-40B58DF101B5}"/>
              </a:ext>
            </a:extLst>
          </p:cNvPr>
          <p:cNvSpPr/>
          <p:nvPr/>
        </p:nvSpPr>
        <p:spPr>
          <a:xfrm flipV="1">
            <a:off x="6587062" y="4987405"/>
            <a:ext cx="231032" cy="194918"/>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6F962A92-E71B-4298-8047-4A20EE838AB8}"/>
              </a:ext>
            </a:extLst>
          </p:cNvPr>
          <p:cNvSpPr/>
          <p:nvPr/>
        </p:nvSpPr>
        <p:spPr>
          <a:xfrm flipV="1">
            <a:off x="7996788" y="4930028"/>
            <a:ext cx="231032" cy="194918"/>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486E5B6E-113A-45A5-BE3D-5EE63BD2E819}"/>
              </a:ext>
            </a:extLst>
          </p:cNvPr>
          <p:cNvSpPr/>
          <p:nvPr/>
        </p:nvSpPr>
        <p:spPr>
          <a:xfrm flipV="1">
            <a:off x="7652582" y="4129271"/>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4" name="Oval 43">
            <a:extLst>
              <a:ext uri="{FF2B5EF4-FFF2-40B4-BE49-F238E27FC236}">
                <a16:creationId xmlns:a16="http://schemas.microsoft.com/office/drawing/2014/main" id="{6DD90388-C156-47FC-B4E1-322FCEAE2892}"/>
              </a:ext>
            </a:extLst>
          </p:cNvPr>
          <p:cNvSpPr/>
          <p:nvPr/>
        </p:nvSpPr>
        <p:spPr>
          <a:xfrm flipV="1">
            <a:off x="6286289" y="4102196"/>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4948DFFB-5FEA-4D74-8770-FE0CE77523D3}"/>
              </a:ext>
            </a:extLst>
          </p:cNvPr>
          <p:cNvSpPr/>
          <p:nvPr/>
        </p:nvSpPr>
        <p:spPr>
          <a:xfrm flipV="1">
            <a:off x="4602618" y="4073983"/>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E43421D9-5503-4E5D-8615-D49EBEB86272}"/>
              </a:ext>
            </a:extLst>
          </p:cNvPr>
          <p:cNvSpPr/>
          <p:nvPr/>
        </p:nvSpPr>
        <p:spPr>
          <a:xfrm flipV="1">
            <a:off x="3061323" y="4080631"/>
            <a:ext cx="231032" cy="194918"/>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59BD4DDD-213C-4B98-99C6-96A73D2C3B8C}"/>
              </a:ext>
            </a:extLst>
          </p:cNvPr>
          <p:cNvSpPr/>
          <p:nvPr/>
        </p:nvSpPr>
        <p:spPr>
          <a:xfrm flipV="1">
            <a:off x="7766274" y="4122526"/>
            <a:ext cx="231032" cy="194918"/>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4C6A7F92-4DC6-4068-B492-69001BE6E79A}"/>
              </a:ext>
            </a:extLst>
          </p:cNvPr>
          <p:cNvSpPr/>
          <p:nvPr/>
        </p:nvSpPr>
        <p:spPr>
          <a:xfrm flipV="1">
            <a:off x="6373920" y="4109573"/>
            <a:ext cx="231032" cy="194918"/>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98CDD55A-205D-43EA-8FB3-C4AE556C8CB5}"/>
              </a:ext>
            </a:extLst>
          </p:cNvPr>
          <p:cNvSpPr/>
          <p:nvPr/>
        </p:nvSpPr>
        <p:spPr>
          <a:xfrm flipV="1">
            <a:off x="4697626" y="4083826"/>
            <a:ext cx="231032" cy="194918"/>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0" name="Oval 49">
            <a:extLst>
              <a:ext uri="{FF2B5EF4-FFF2-40B4-BE49-F238E27FC236}">
                <a16:creationId xmlns:a16="http://schemas.microsoft.com/office/drawing/2014/main" id="{0B74F7E5-A09D-4A23-9BBB-3F88B89299E6}"/>
              </a:ext>
            </a:extLst>
          </p:cNvPr>
          <p:cNvSpPr/>
          <p:nvPr/>
        </p:nvSpPr>
        <p:spPr>
          <a:xfrm flipV="1">
            <a:off x="7898133" y="4118870"/>
            <a:ext cx="231032" cy="194918"/>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E5730371-2550-4B9C-82CD-4DE268121257}"/>
              </a:ext>
            </a:extLst>
          </p:cNvPr>
          <p:cNvSpPr/>
          <p:nvPr/>
        </p:nvSpPr>
        <p:spPr>
          <a:xfrm flipV="1">
            <a:off x="6505779" y="4093737"/>
            <a:ext cx="231032" cy="194918"/>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BAF1E5F1-19A9-4E7F-AFBB-2EE9D361B2D2}"/>
              </a:ext>
            </a:extLst>
          </p:cNvPr>
          <p:cNvSpPr/>
          <p:nvPr/>
        </p:nvSpPr>
        <p:spPr>
          <a:xfrm>
            <a:off x="8036180" y="4093737"/>
            <a:ext cx="231032" cy="211577"/>
          </a:xfrm>
          <a:prstGeom prst="ellipse">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D91307ED-C3DF-4A9F-BD8B-373D8EBF4ACE}"/>
              </a:ext>
            </a:extLst>
          </p:cNvPr>
          <p:cNvSpPr/>
          <p:nvPr/>
        </p:nvSpPr>
        <p:spPr>
          <a:xfrm>
            <a:off x="8183810" y="5415055"/>
            <a:ext cx="231032" cy="211577"/>
          </a:xfrm>
          <a:prstGeom prst="ellipse">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7" name="Content Placeholder 16">
            <a:extLst>
              <a:ext uri="{FF2B5EF4-FFF2-40B4-BE49-F238E27FC236}">
                <a16:creationId xmlns:a16="http://schemas.microsoft.com/office/drawing/2014/main" id="{89F67C2E-FCB5-4530-BD53-A81083A48027}"/>
              </a:ext>
            </a:extLst>
          </p:cNvPr>
          <p:cNvSpPr>
            <a:spLocks noGrp="1"/>
          </p:cNvSpPr>
          <p:nvPr>
            <p:ph idx="1"/>
          </p:nvPr>
        </p:nvSpPr>
        <p:spPr>
          <a:xfrm>
            <a:off x="412626" y="1041697"/>
            <a:ext cx="7886700" cy="1974937"/>
          </a:xfrm>
        </p:spPr>
        <p:txBody>
          <a:bodyPr>
            <a:normAutofit lnSpcReduction="10000"/>
          </a:bodyPr>
          <a:lstStyle/>
          <a:p>
            <a:r>
              <a:rPr lang="en-US" sz="2400" dirty="0"/>
              <a:t>Suppose the first bunch is offset. </a:t>
            </a:r>
          </a:p>
          <a:p>
            <a:r>
              <a:rPr lang="en-US" sz="2400" dirty="0"/>
              <a:t>Its ion cloud will kick subsequent bunches and be kicked by them.</a:t>
            </a:r>
          </a:p>
          <a:p>
            <a:r>
              <a:rPr lang="en-US" sz="2400" dirty="0"/>
              <a:t>The second plot happens ¼ </a:t>
            </a:r>
            <a:r>
              <a:rPr lang="en-US" sz="2400" dirty="0" err="1"/>
              <a:t>betatron</a:t>
            </a:r>
            <a:r>
              <a:rPr lang="en-US" sz="2400" dirty="0"/>
              <a:t> oscillation downstream</a:t>
            </a:r>
          </a:p>
        </p:txBody>
      </p:sp>
    </p:spTree>
    <p:extLst>
      <p:ext uri="{BB962C8B-B14F-4D97-AF65-F5344CB8AC3E}">
        <p14:creationId xmlns:p14="http://schemas.microsoft.com/office/powerpoint/2010/main" val="51203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5B782-6780-4D49-9091-439C1CFA9FC7}"/>
              </a:ext>
            </a:extLst>
          </p:cNvPr>
          <p:cNvSpPr>
            <a:spLocks noGrp="1"/>
          </p:cNvSpPr>
          <p:nvPr>
            <p:ph idx="1"/>
          </p:nvPr>
        </p:nvSpPr>
        <p:spPr>
          <a:xfrm>
            <a:off x="542386" y="1004447"/>
            <a:ext cx="7886700" cy="4257667"/>
          </a:xfrm>
        </p:spPr>
        <p:txBody>
          <a:bodyPr>
            <a:normAutofit/>
          </a:bodyPr>
          <a:lstStyle/>
          <a:p>
            <a:pPr marL="0" indent="0">
              <a:buNone/>
            </a:pPr>
            <a:r>
              <a:rPr lang="en-US" sz="2400" dirty="0">
                <a:latin typeface="Arial" panose="020B0604020202020204" pitchFamily="34" charset="0"/>
                <a:cs typeface="Arial" panose="020B0604020202020204" pitchFamily="34" charset="0"/>
              </a:rPr>
              <a:t>The ionization happens continuously around the ring.</a:t>
            </a:r>
          </a:p>
          <a:p>
            <a:pPr marL="0" indent="0">
              <a:buNone/>
            </a:pPr>
            <a:r>
              <a:rPr lang="en-US" sz="2400" dirty="0">
                <a:latin typeface="Arial" panose="020B0604020202020204" pitchFamily="34" charset="0"/>
                <a:cs typeface="Arial" panose="020B0604020202020204" pitchFamily="34" charset="0"/>
              </a:rPr>
              <a:t>For the purposes of simulation we assume the ions are confined to thin lenses spaced evenly around the ring. </a:t>
            </a:r>
          </a:p>
          <a:p>
            <a:pPr marL="0" indent="0">
              <a:buNone/>
            </a:pPr>
            <a:r>
              <a:rPr lang="en-US" sz="2400" dirty="0">
                <a:latin typeface="Arial" panose="020B0604020202020204" pitchFamily="34" charset="0"/>
                <a:cs typeface="Arial" panose="020B0604020202020204" pitchFamily="34" charset="0"/>
              </a:rPr>
              <a:t>Too few lenses can lead to spurious resonances (differential equations versus maps)</a:t>
            </a:r>
          </a:p>
          <a:p>
            <a:pPr marL="0" indent="0">
              <a:buNone/>
            </a:pPr>
            <a:r>
              <a:rPr lang="en-US" sz="2400" dirty="0">
                <a:latin typeface="Arial" panose="020B0604020202020204" pitchFamily="34" charset="0"/>
                <a:cs typeface="Arial" panose="020B0604020202020204" pitchFamily="34" charset="0"/>
              </a:rPr>
              <a:t>The ions barely move during the passage of a single electron bunch, neglect it. </a:t>
            </a:r>
          </a:p>
          <a:p>
            <a:pPr marL="0" indent="0">
              <a:buNone/>
            </a:pPr>
            <a:r>
              <a:rPr lang="en-US" sz="2400" dirty="0">
                <a:latin typeface="Arial" panose="020B0604020202020204" pitchFamily="34" charset="0"/>
                <a:cs typeface="Arial" panose="020B0604020202020204" pitchFamily="34" charset="0"/>
              </a:rPr>
              <a:t>We want to reduce noise due to the small number of macroparticles. Use a smooth distribution for the electron bunch. Apply the same ion kick to all the electrons.</a:t>
            </a:r>
          </a:p>
          <a:p>
            <a:pPr marL="0" indent="0">
              <a:buNone/>
            </a:pPr>
            <a:endParaRPr lang="en-US" sz="1800" dirty="0"/>
          </a:p>
        </p:txBody>
      </p:sp>
      <p:sp>
        <p:nvSpPr>
          <p:cNvPr id="4" name="Slide Number Placeholder 3">
            <a:extLst>
              <a:ext uri="{FF2B5EF4-FFF2-40B4-BE49-F238E27FC236}">
                <a16:creationId xmlns:a16="http://schemas.microsoft.com/office/drawing/2014/main" id="{998246B7-CEC6-455B-A26E-5AF0FA20837A}"/>
              </a:ext>
            </a:extLst>
          </p:cNvPr>
          <p:cNvSpPr>
            <a:spLocks noGrp="1"/>
          </p:cNvSpPr>
          <p:nvPr>
            <p:ph type="sldNum" sz="quarter" idx="12"/>
          </p:nvPr>
        </p:nvSpPr>
        <p:spPr/>
        <p:txBody>
          <a:bodyPr/>
          <a:lstStyle/>
          <a:p>
            <a:fld id="{893C5830-40F3-F04E-B2E3-10E6672BA8FF}" type="slidenum">
              <a:rPr lang="en-US" smtClean="0"/>
              <a:pPr/>
              <a:t>19</a:t>
            </a:fld>
            <a:endParaRPr lang="en-US"/>
          </a:p>
        </p:txBody>
      </p:sp>
      <p:sp>
        <p:nvSpPr>
          <p:cNvPr id="5" name="Title 1">
            <a:extLst>
              <a:ext uri="{FF2B5EF4-FFF2-40B4-BE49-F238E27FC236}">
                <a16:creationId xmlns:a16="http://schemas.microsoft.com/office/drawing/2014/main" id="{8B431415-2981-49D7-A477-50E99C249156}"/>
              </a:ext>
            </a:extLst>
          </p:cNvPr>
          <p:cNvSpPr>
            <a:spLocks noGrp="1"/>
          </p:cNvSpPr>
          <p:nvPr>
            <p:ph type="title"/>
          </p:nvPr>
        </p:nvSpPr>
        <p:spPr>
          <a:xfrm>
            <a:off x="622585" y="237685"/>
            <a:ext cx="7886700" cy="581422"/>
          </a:xfrm>
        </p:spPr>
        <p:txBody>
          <a:bodyPr>
            <a:noAutofit/>
          </a:bodyPr>
          <a:lstStyle/>
          <a:p>
            <a:r>
              <a:rPr lang="en-US" sz="4000" dirty="0">
                <a:latin typeface="Arial" panose="020B0604020202020204" pitchFamily="34" charset="0"/>
                <a:cs typeface="Arial" panose="020B0604020202020204" pitchFamily="34" charset="0"/>
              </a:rPr>
              <a:t>FBII </a:t>
            </a:r>
          </a:p>
        </p:txBody>
      </p:sp>
    </p:spTree>
    <p:extLst>
      <p:ext uri="{BB962C8B-B14F-4D97-AF65-F5344CB8AC3E}">
        <p14:creationId xmlns:p14="http://schemas.microsoft.com/office/powerpoint/2010/main" val="5768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idx="1"/>
          </p:nvPr>
        </p:nvSpPr>
        <p:spPr/>
        <p:txBody>
          <a:bodyPr>
            <a:normAutofit/>
          </a:bodyPr>
          <a:lstStyle/>
          <a:p>
            <a:r>
              <a:rPr lang="en-US" sz="2400" dirty="0"/>
              <a:t>Coherent Instabilities</a:t>
            </a:r>
          </a:p>
          <a:p>
            <a:r>
              <a:rPr lang="en-US" sz="2400" dirty="0" err="1"/>
              <a:t>Laslett</a:t>
            </a:r>
            <a:r>
              <a:rPr lang="en-US" sz="2400" dirty="0"/>
              <a:t> Tune Shift in ESR</a:t>
            </a:r>
          </a:p>
          <a:p>
            <a:r>
              <a:rPr lang="en-US" sz="2400" dirty="0" err="1"/>
              <a:t>Intrabeam</a:t>
            </a:r>
            <a:r>
              <a:rPr lang="en-US" sz="2400" dirty="0"/>
              <a:t> Scattering</a:t>
            </a:r>
          </a:p>
          <a:p>
            <a:r>
              <a:rPr lang="en-US" sz="2400" dirty="0"/>
              <a:t>Fast Beam Ion Instabilities</a:t>
            </a:r>
          </a:p>
          <a:p>
            <a:r>
              <a:rPr lang="en-US" sz="2400" dirty="0"/>
              <a:t>Vacuum Issues in the Hadron Ring</a:t>
            </a:r>
          </a:p>
          <a:p>
            <a:r>
              <a:rPr lang="en-US" sz="2400" dirty="0"/>
              <a:t>Conclusions</a:t>
            </a:r>
          </a:p>
        </p:txBody>
      </p:sp>
      <p:sp>
        <p:nvSpPr>
          <p:cNvPr id="4" name="Slide Number Placeholder 3"/>
          <p:cNvSpPr>
            <a:spLocks noGrp="1"/>
          </p:cNvSpPr>
          <p:nvPr>
            <p:ph type="sldNum" sz="quarter" idx="12"/>
          </p:nvPr>
        </p:nvSpPr>
        <p:spPr/>
        <p:txBody>
          <a:bodyPr/>
          <a:lstStyle/>
          <a:p>
            <a:fld id="{893C5830-40F3-F04E-B2E3-10E6672BA8FF}" type="slidenum">
              <a:rPr lang="en-US" smtClean="0"/>
              <a:pPr/>
              <a:t>2</a:t>
            </a:fld>
            <a:endParaRPr lang="en-US"/>
          </a:p>
        </p:txBody>
      </p:sp>
    </p:spTree>
    <p:extLst>
      <p:ext uri="{BB962C8B-B14F-4D97-AF65-F5344CB8AC3E}">
        <p14:creationId xmlns:p14="http://schemas.microsoft.com/office/powerpoint/2010/main" val="22241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5745-32DB-47A3-A5AE-82E9EF3BEEBD}"/>
              </a:ext>
            </a:extLst>
          </p:cNvPr>
          <p:cNvSpPr>
            <a:spLocks noGrp="1"/>
          </p:cNvSpPr>
          <p:nvPr>
            <p:ph type="title"/>
          </p:nvPr>
        </p:nvSpPr>
        <p:spPr>
          <a:xfrm>
            <a:off x="628650" y="112143"/>
            <a:ext cx="7886700" cy="715994"/>
          </a:xfrm>
        </p:spPr>
        <p:txBody>
          <a:bodyPr>
            <a:normAutofit/>
          </a:bodyPr>
          <a:lstStyle/>
          <a:p>
            <a:r>
              <a:rPr lang="en-US" sz="4000" dirty="0"/>
              <a:t>FBII</a:t>
            </a:r>
          </a:p>
        </p:txBody>
      </p:sp>
      <p:sp>
        <p:nvSpPr>
          <p:cNvPr id="3" name="Content Placeholder 2">
            <a:extLst>
              <a:ext uri="{FF2B5EF4-FFF2-40B4-BE49-F238E27FC236}">
                <a16:creationId xmlns:a16="http://schemas.microsoft.com/office/drawing/2014/main" id="{765228B9-1928-4BD9-AB6E-2F70FAAC54A9}"/>
              </a:ext>
            </a:extLst>
          </p:cNvPr>
          <p:cNvSpPr>
            <a:spLocks noGrp="1"/>
          </p:cNvSpPr>
          <p:nvPr>
            <p:ph idx="1"/>
          </p:nvPr>
        </p:nvSpPr>
        <p:spPr>
          <a:xfrm>
            <a:off x="628650" y="1086928"/>
            <a:ext cx="7886700" cy="5090035"/>
          </a:xfrm>
        </p:spPr>
        <p:txBody>
          <a:bodyPr>
            <a:normAutofit/>
          </a:bodyPr>
          <a:lstStyle/>
          <a:p>
            <a:pPr marL="0" indent="0">
              <a:buNone/>
            </a:pPr>
            <a:r>
              <a:rPr lang="en-US" sz="2600" dirty="0">
                <a:latin typeface="Arial" panose="020B0604020202020204" pitchFamily="34" charset="0"/>
                <a:cs typeface="Arial" panose="020B0604020202020204" pitchFamily="34" charset="0"/>
              </a:rPr>
              <a:t>Algorithm: Consider a single ion slice and an electron bunch with offset </a:t>
            </a:r>
            <a:r>
              <a:rPr lang="en-US" sz="2600" b="1" dirty="0">
                <a:latin typeface="Arial" panose="020B0604020202020204" pitchFamily="34" charset="0"/>
                <a:cs typeface="Arial" panose="020B0604020202020204" pitchFamily="34" charset="0"/>
              </a:rPr>
              <a:t>r</a:t>
            </a:r>
            <a:r>
              <a:rPr lang="en-US" sz="2600" b="1" baseline="-25000" dirty="0">
                <a:latin typeface="Arial" panose="020B0604020202020204" pitchFamily="34" charset="0"/>
                <a:cs typeface="Arial" panose="020B0604020202020204" pitchFamily="34" charset="0"/>
              </a:rPr>
              <a:t>e</a:t>
            </a:r>
            <a:r>
              <a:rPr lang="en-US" sz="2600" dirty="0">
                <a:latin typeface="Arial" panose="020B0604020202020204" pitchFamily="34" charset="0"/>
                <a:cs typeface="Arial" panose="020B0604020202020204" pitchFamily="34" charset="0"/>
              </a:rPr>
              <a:t> traversing this slice.</a:t>
            </a:r>
          </a:p>
          <a:p>
            <a:pPr marL="0" indent="0">
              <a:buNone/>
            </a:pPr>
            <a:r>
              <a:rPr lang="en-US" sz="2600" dirty="0">
                <a:latin typeface="Arial" panose="020B0604020202020204" pitchFamily="34" charset="0"/>
                <a:cs typeface="Arial" panose="020B0604020202020204" pitchFamily="34" charset="0"/>
              </a:rPr>
              <a:t>1. Calculate </a:t>
            </a:r>
            <a:r>
              <a:rPr lang="el-GR" sz="2600" dirty="0">
                <a:latin typeface="Arial" panose="020B0604020202020204" pitchFamily="34" charset="0"/>
                <a:cs typeface="Arial" panose="020B0604020202020204" pitchFamily="34" charset="0"/>
              </a:rPr>
              <a:t>σ</a:t>
            </a:r>
            <a:r>
              <a:rPr lang="en-US" sz="2600" baseline="-25000"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and </a:t>
            </a:r>
            <a:r>
              <a:rPr lang="el-GR" sz="2600" dirty="0">
                <a:latin typeface="Arial" panose="020B0604020202020204" pitchFamily="34" charset="0"/>
                <a:cs typeface="Arial" panose="020B0604020202020204" pitchFamily="34" charset="0"/>
              </a:rPr>
              <a:t>σ</a:t>
            </a:r>
            <a:r>
              <a:rPr lang="en-US" sz="2600" baseline="-25000" dirty="0">
                <a:latin typeface="Arial" panose="020B0604020202020204" pitchFamily="34" charset="0"/>
                <a:cs typeface="Arial" panose="020B0604020202020204" pitchFamily="34" charset="0"/>
              </a:rPr>
              <a:t>y  </a:t>
            </a:r>
            <a:r>
              <a:rPr lang="en-US" sz="2600" dirty="0">
                <a:latin typeface="Arial" panose="020B0604020202020204" pitchFamily="34" charset="0"/>
                <a:cs typeface="Arial" panose="020B0604020202020204" pitchFamily="34" charset="0"/>
              </a:rPr>
              <a:t>for the electron bunch. </a:t>
            </a:r>
          </a:p>
          <a:p>
            <a:pPr marL="0" indent="0">
              <a:buNone/>
            </a:pPr>
            <a:r>
              <a:rPr lang="en-US" sz="2600" dirty="0">
                <a:latin typeface="Arial" panose="020B0604020202020204" pitchFamily="34" charset="0"/>
                <a:cs typeface="Arial" panose="020B0604020202020204" pitchFamily="34" charset="0"/>
              </a:rPr>
              <a:t>2. Create ion macroparticle pairs and </a:t>
            </a:r>
            <a:r>
              <a:rPr lang="en-US" sz="2600" b="1" dirty="0" err="1">
                <a:latin typeface="Arial" panose="020B0604020202020204" pitchFamily="34" charset="0"/>
                <a:cs typeface="Arial" panose="020B0604020202020204" pitchFamily="34" charset="0"/>
              </a:rPr>
              <a:t>r</a:t>
            </a:r>
            <a:r>
              <a:rPr lang="en-US" sz="2600" b="1" baseline="-25000" dirty="0" err="1">
                <a:latin typeface="Arial" panose="020B0604020202020204" pitchFamily="34" charset="0"/>
                <a:cs typeface="Arial" panose="020B0604020202020204" pitchFamily="34" charset="0"/>
              </a:rPr>
              <a:t>e</a:t>
            </a:r>
            <a:r>
              <a:rPr lang="en-US" sz="2600" dirty="0" err="1">
                <a:latin typeface="Arial" panose="020B0604020202020204" pitchFamily="34" charset="0"/>
                <a:cs typeface="Arial" panose="020B0604020202020204" pitchFamily="34" charset="0"/>
              </a:rPr>
              <a:t>+</a:t>
            </a:r>
            <a:r>
              <a:rPr lang="en-US" sz="2600" b="1" dirty="0" err="1">
                <a:latin typeface="Arial" panose="020B0604020202020204" pitchFamily="34" charset="0"/>
                <a:cs typeface="Arial" panose="020B0604020202020204" pitchFamily="34" charset="0"/>
              </a:rPr>
              <a:t>r</a:t>
            </a:r>
            <a:r>
              <a:rPr lang="en-US" sz="2600" b="1" baseline="-25000" dirty="0" err="1">
                <a:latin typeface="Arial" panose="020B0604020202020204" pitchFamily="34" charset="0"/>
                <a:cs typeface="Arial" panose="020B0604020202020204" pitchFamily="34" charset="0"/>
              </a:rPr>
              <a:t>j</a:t>
            </a:r>
            <a:r>
              <a:rPr lang="en-US" sz="2600" baseline="-25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r</a:t>
            </a:r>
            <a:r>
              <a:rPr lang="en-US" sz="2600" b="1" baseline="-25000" dirty="0">
                <a:latin typeface="Arial" panose="020B0604020202020204" pitchFamily="34" charset="0"/>
                <a:cs typeface="Arial" panose="020B0604020202020204" pitchFamily="34" charset="0"/>
              </a:rPr>
              <a:t>e</a:t>
            </a:r>
            <a:r>
              <a:rPr lang="en-US" sz="2600" b="1" dirty="0">
                <a:latin typeface="Arial" panose="020B0604020202020204" pitchFamily="34" charset="0"/>
                <a:cs typeface="Arial" panose="020B0604020202020204" pitchFamily="34" charset="0"/>
              </a:rPr>
              <a:t>-</a:t>
            </a:r>
            <a:r>
              <a:rPr lang="en-US" sz="2600" baseline="-25000"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a:t>
            </a:r>
            <a:r>
              <a:rPr lang="en-US" sz="2600" b="1" baseline="-25000" dirty="0" err="1">
                <a:latin typeface="Arial" panose="020B0604020202020204" pitchFamily="34" charset="0"/>
                <a:cs typeface="Arial" panose="020B0604020202020204" pitchFamily="34" charset="0"/>
              </a:rPr>
              <a:t>j</a:t>
            </a:r>
            <a:r>
              <a:rPr lang="en-US" sz="2600" baseline="-25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j=1,..K taking </a:t>
            </a:r>
            <a:r>
              <a:rPr lang="en-US" sz="2600" b="1" dirty="0" err="1">
                <a:latin typeface="Arial" panose="020B0604020202020204" pitchFamily="34" charset="0"/>
                <a:cs typeface="Arial" panose="020B0604020202020204" pitchFamily="34" charset="0"/>
              </a:rPr>
              <a:t>r</a:t>
            </a:r>
            <a:r>
              <a:rPr lang="en-US" sz="2600" b="1" baseline="-25000" dirty="0" err="1">
                <a:latin typeface="Arial" panose="020B0604020202020204" pitchFamily="34" charset="0"/>
                <a:cs typeface="Arial" panose="020B0604020202020204" pitchFamily="34" charset="0"/>
              </a:rPr>
              <a:t>j</a:t>
            </a:r>
            <a:r>
              <a:rPr lang="en-US" sz="2600" dirty="0">
                <a:latin typeface="Arial" panose="020B0604020202020204" pitchFamily="34" charset="0"/>
                <a:cs typeface="Arial" panose="020B0604020202020204" pitchFamily="34" charset="0"/>
              </a:rPr>
              <a:t> from the 2D gaussian distribution and weight by the actual number created. Add these to the distribution of ions for this slice.</a:t>
            </a:r>
          </a:p>
          <a:p>
            <a:pPr marL="0" indent="0">
              <a:buNone/>
            </a:pPr>
            <a:r>
              <a:rPr lang="en-US" sz="2600" dirty="0">
                <a:latin typeface="Arial" panose="020B0604020202020204" pitchFamily="34" charset="0"/>
                <a:cs typeface="Arial" panose="020B0604020202020204" pitchFamily="34" charset="0"/>
              </a:rPr>
              <a:t>3. Calculate the kicks on the ions assuming a gaussian charge distribution for the electrons. Add all the ion momentum kicks together. </a:t>
            </a:r>
          </a:p>
          <a:p>
            <a:pPr marL="0" indent="0">
              <a:buNone/>
            </a:pPr>
            <a:r>
              <a:rPr lang="en-US" sz="2600" dirty="0">
                <a:latin typeface="Arial" panose="020B0604020202020204" pitchFamily="34" charset="0"/>
                <a:cs typeface="Arial" panose="020B0604020202020204" pitchFamily="34" charset="0"/>
              </a:rPr>
              <a:t>4. Use momentum conservation and give all the electrons the same kick.     </a:t>
            </a:r>
          </a:p>
          <a:p>
            <a:endParaRPr lang="en-US" dirty="0"/>
          </a:p>
        </p:txBody>
      </p:sp>
      <p:sp>
        <p:nvSpPr>
          <p:cNvPr id="4" name="Slide Number Placeholder 3">
            <a:extLst>
              <a:ext uri="{FF2B5EF4-FFF2-40B4-BE49-F238E27FC236}">
                <a16:creationId xmlns:a16="http://schemas.microsoft.com/office/drawing/2014/main" id="{29AB4D63-92A1-4A98-9517-34CB7D6AAB76}"/>
              </a:ext>
            </a:extLst>
          </p:cNvPr>
          <p:cNvSpPr>
            <a:spLocks noGrp="1"/>
          </p:cNvSpPr>
          <p:nvPr>
            <p:ph type="sldNum" sz="quarter" idx="12"/>
          </p:nvPr>
        </p:nvSpPr>
        <p:spPr/>
        <p:txBody>
          <a:bodyPr/>
          <a:lstStyle/>
          <a:p>
            <a:fld id="{893C5830-40F3-F04E-B2E3-10E6672BA8FF}" type="slidenum">
              <a:rPr lang="en-US" smtClean="0"/>
              <a:pPr/>
              <a:t>20</a:t>
            </a:fld>
            <a:endParaRPr lang="en-US"/>
          </a:p>
        </p:txBody>
      </p:sp>
    </p:spTree>
    <p:extLst>
      <p:ext uri="{BB962C8B-B14F-4D97-AF65-F5344CB8AC3E}">
        <p14:creationId xmlns:p14="http://schemas.microsoft.com/office/powerpoint/2010/main" val="259992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91F60-14CE-433D-9A76-1141F387052B}"/>
              </a:ext>
            </a:extLst>
          </p:cNvPr>
          <p:cNvSpPr>
            <a:spLocks noGrp="1"/>
          </p:cNvSpPr>
          <p:nvPr>
            <p:ph idx="1"/>
          </p:nvPr>
        </p:nvSpPr>
        <p:spPr>
          <a:xfrm>
            <a:off x="343949" y="1466491"/>
            <a:ext cx="8171401" cy="4710472"/>
          </a:xfrm>
        </p:spPr>
        <p:txBody>
          <a:bodyPr>
            <a:normAutofit/>
          </a:bodyPr>
          <a:lstStyle/>
          <a:p>
            <a:pPr marL="0" indent="0">
              <a:buNone/>
            </a:pPr>
            <a:r>
              <a:rPr lang="en-US" sz="2400" dirty="0">
                <a:latin typeface="Arial" panose="020B0604020202020204" pitchFamily="34" charset="0"/>
                <a:cs typeface="Arial" panose="020B0604020202020204" pitchFamily="34" charset="0"/>
              </a:rPr>
              <a:t>5. Drift the ions until the next electron bunch arrives and remove any that hit the wall of the beam pipe.</a:t>
            </a:r>
          </a:p>
          <a:p>
            <a:pPr marL="0" indent="0">
              <a:buNone/>
            </a:pPr>
            <a:r>
              <a:rPr lang="en-US" sz="2400" dirty="0">
                <a:latin typeface="Arial" panose="020B0604020202020204" pitchFamily="34" charset="0"/>
                <a:cs typeface="Arial" panose="020B0604020202020204" pitchFamily="34" charset="0"/>
              </a:rPr>
              <a:t>6. Do this to the ions in this slice for the rest of the electron bunches in the ring.</a:t>
            </a:r>
          </a:p>
          <a:p>
            <a:pPr marL="0" indent="0">
              <a:buNone/>
            </a:pPr>
            <a:r>
              <a:rPr lang="en-US" sz="2400" dirty="0">
                <a:latin typeface="Arial" panose="020B0604020202020204" pitchFamily="34" charset="0"/>
                <a:cs typeface="Arial" panose="020B0604020202020204" pitchFamily="34" charset="0"/>
              </a:rPr>
              <a:t>7. Transport the electrons to the next ion slice and repeat.</a:t>
            </a:r>
          </a:p>
          <a:p>
            <a:pPr marL="0" indent="0">
              <a:buNone/>
            </a:pPr>
            <a:r>
              <a:rPr lang="en-US" sz="2400" dirty="0">
                <a:latin typeface="Arial" panose="020B0604020202020204" pitchFamily="34" charset="0"/>
                <a:cs typeface="Arial" panose="020B0604020202020204" pitchFamily="34" charset="0"/>
              </a:rPr>
              <a:t>8. Do beam-beam kick (assuming quadrupole corrections) and (possibly) transverse damper once per turn.  </a:t>
            </a:r>
          </a:p>
          <a:p>
            <a:pPr marL="0" indent="0">
              <a:buNone/>
            </a:pPr>
            <a:endParaRPr lang="en-US" dirty="0"/>
          </a:p>
        </p:txBody>
      </p:sp>
      <p:sp>
        <p:nvSpPr>
          <p:cNvPr id="4" name="Slide Number Placeholder 3">
            <a:extLst>
              <a:ext uri="{FF2B5EF4-FFF2-40B4-BE49-F238E27FC236}">
                <a16:creationId xmlns:a16="http://schemas.microsoft.com/office/drawing/2014/main" id="{ECAACFD8-7D1A-4F3D-BF96-94F23AFF2906}"/>
              </a:ext>
            </a:extLst>
          </p:cNvPr>
          <p:cNvSpPr>
            <a:spLocks noGrp="1"/>
          </p:cNvSpPr>
          <p:nvPr>
            <p:ph type="sldNum" sz="quarter" idx="12"/>
          </p:nvPr>
        </p:nvSpPr>
        <p:spPr/>
        <p:txBody>
          <a:bodyPr/>
          <a:lstStyle/>
          <a:p>
            <a:fld id="{893C5830-40F3-F04E-B2E3-10E6672BA8FF}" type="slidenum">
              <a:rPr lang="en-US" smtClean="0"/>
              <a:pPr/>
              <a:t>21</a:t>
            </a:fld>
            <a:endParaRPr lang="en-US"/>
          </a:p>
        </p:txBody>
      </p:sp>
      <p:sp>
        <p:nvSpPr>
          <p:cNvPr id="6" name="Title 1">
            <a:extLst>
              <a:ext uri="{FF2B5EF4-FFF2-40B4-BE49-F238E27FC236}">
                <a16:creationId xmlns:a16="http://schemas.microsoft.com/office/drawing/2014/main" id="{E4870A3A-A492-4D53-A4C1-68F99280DA15}"/>
              </a:ext>
            </a:extLst>
          </p:cNvPr>
          <p:cNvSpPr>
            <a:spLocks noGrp="1"/>
          </p:cNvSpPr>
          <p:nvPr>
            <p:ph type="title"/>
          </p:nvPr>
        </p:nvSpPr>
        <p:spPr>
          <a:xfrm>
            <a:off x="628650" y="112143"/>
            <a:ext cx="7886700" cy="715994"/>
          </a:xfrm>
        </p:spPr>
        <p:txBody>
          <a:bodyPr>
            <a:normAutofit/>
          </a:bodyPr>
          <a:lstStyle/>
          <a:p>
            <a:r>
              <a:rPr lang="en-US" sz="4000" dirty="0"/>
              <a:t>FBII</a:t>
            </a:r>
          </a:p>
        </p:txBody>
      </p:sp>
    </p:spTree>
    <p:extLst>
      <p:ext uri="{BB962C8B-B14F-4D97-AF65-F5344CB8AC3E}">
        <p14:creationId xmlns:p14="http://schemas.microsoft.com/office/powerpoint/2010/main" val="4275021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8DA7-040A-496C-985E-74B22E9C8E93}"/>
              </a:ext>
            </a:extLst>
          </p:cNvPr>
          <p:cNvSpPr>
            <a:spLocks noGrp="1"/>
          </p:cNvSpPr>
          <p:nvPr>
            <p:ph type="title"/>
          </p:nvPr>
        </p:nvSpPr>
        <p:spPr>
          <a:xfrm>
            <a:off x="628650" y="180976"/>
            <a:ext cx="7886700" cy="612655"/>
          </a:xfrm>
        </p:spPr>
        <p:txBody>
          <a:bodyPr>
            <a:normAutofit fontScale="90000"/>
          </a:bodyPr>
          <a:lstStyle/>
          <a:p>
            <a:r>
              <a:rPr lang="en-US" sz="4000" dirty="0"/>
              <a:t>FBII</a:t>
            </a:r>
          </a:p>
        </p:txBody>
      </p:sp>
      <p:sp>
        <p:nvSpPr>
          <p:cNvPr id="3" name="Content Placeholder 2">
            <a:extLst>
              <a:ext uri="{FF2B5EF4-FFF2-40B4-BE49-F238E27FC236}">
                <a16:creationId xmlns:a16="http://schemas.microsoft.com/office/drawing/2014/main" id="{1D90D2D7-14AD-453A-AAF5-47EF9811DAFA}"/>
              </a:ext>
            </a:extLst>
          </p:cNvPr>
          <p:cNvSpPr>
            <a:spLocks noGrp="1"/>
          </p:cNvSpPr>
          <p:nvPr>
            <p:ph idx="1"/>
          </p:nvPr>
        </p:nvSpPr>
        <p:spPr>
          <a:xfrm>
            <a:off x="628650" y="1138687"/>
            <a:ext cx="7886700" cy="5038276"/>
          </a:xfrm>
        </p:spPr>
        <p:txBody>
          <a:bodyPr>
            <a:normAutofit fontScale="92500"/>
          </a:bodyPr>
          <a:lstStyle/>
          <a:p>
            <a:pPr marL="0" indent="0">
              <a:buNone/>
            </a:pPr>
            <a:r>
              <a:rPr lang="en-US" sz="2600" dirty="0">
                <a:latin typeface="Arial" panose="020B0604020202020204" pitchFamily="34" charset="0"/>
                <a:cs typeface="Arial" panose="020B0604020202020204" pitchFamily="34" charset="0"/>
              </a:rPr>
              <a:t>The key to making this all work is that the ion slices interact strongly with the electrons but the ion slices do not strongly interact with each other and vice versa.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ions/meter/second</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The clearing time is a few turns, tens of microseconds. </a:t>
            </a:r>
          </a:p>
          <a:p>
            <a:pPr marL="0" indent="0">
              <a:buNone/>
            </a:pPr>
            <a:r>
              <a:rPr lang="el-GR" sz="2600" dirty="0">
                <a:latin typeface="Arial" panose="020B0604020202020204" pitchFamily="34" charset="0"/>
                <a:cs typeface="Arial" panose="020B0604020202020204" pitchFamily="34" charset="0"/>
              </a:rPr>
              <a:t>λ</a:t>
            </a:r>
            <a:r>
              <a:rPr lang="en-US" sz="2600" baseline="-25000" dirty="0">
                <a:latin typeface="Arial" panose="020B0604020202020204" pitchFamily="34" charset="0"/>
                <a:cs typeface="Arial" panose="020B0604020202020204" pitchFamily="34" charset="0"/>
              </a:rPr>
              <a:t>I</a:t>
            </a:r>
            <a:r>
              <a:rPr lang="en-US" sz="2600" dirty="0">
                <a:latin typeface="Arial" panose="020B0604020202020204" pitchFamily="34" charset="0"/>
                <a:cs typeface="Arial" panose="020B0604020202020204" pitchFamily="34" charset="0"/>
              </a:rPr>
              <a:t>≈10</a:t>
            </a:r>
            <a:r>
              <a:rPr lang="en-US" sz="2600" baseline="30000" dirty="0">
                <a:latin typeface="Arial" panose="020B0604020202020204" pitchFamily="34" charset="0"/>
                <a:cs typeface="Arial" panose="020B0604020202020204" pitchFamily="34" charset="0"/>
              </a:rPr>
              <a:t>6 </a:t>
            </a:r>
            <a:r>
              <a:rPr lang="en-US" sz="2600" dirty="0">
                <a:latin typeface="Arial" panose="020B0604020202020204" pitchFamily="34" charset="0"/>
                <a:cs typeface="Arial" panose="020B0604020202020204" pitchFamily="34" charset="0"/>
              </a:rPr>
              <a:t>ions/meter, </a:t>
            </a:r>
            <a:r>
              <a:rPr lang="el-GR" sz="2600" dirty="0">
                <a:latin typeface="Arial" panose="020B0604020202020204" pitchFamily="34" charset="0"/>
                <a:cs typeface="Arial" panose="020B0604020202020204" pitchFamily="34" charset="0"/>
              </a:rPr>
              <a:t>λ</a:t>
            </a:r>
            <a:r>
              <a:rPr lang="en-US" sz="2600" baseline="-25000" dirty="0">
                <a:latin typeface="Arial" panose="020B0604020202020204" pitchFamily="34" charset="0"/>
                <a:cs typeface="Arial" panose="020B0604020202020204" pitchFamily="34" charset="0"/>
              </a:rPr>
              <a:t>e</a:t>
            </a:r>
            <a:r>
              <a:rPr lang="en-US" sz="2600" dirty="0">
                <a:latin typeface="Arial" panose="020B0604020202020204" pitchFamily="34" charset="0"/>
                <a:cs typeface="Arial" panose="020B0604020202020204" pitchFamily="34" charset="0"/>
              </a:rPr>
              <a:t>≈10</a:t>
            </a:r>
            <a:r>
              <a:rPr lang="en-US" sz="2600" baseline="30000" dirty="0">
                <a:latin typeface="Arial" panose="020B0604020202020204" pitchFamily="34" charset="0"/>
                <a:cs typeface="Arial" panose="020B0604020202020204" pitchFamily="34" charset="0"/>
              </a:rPr>
              <a:t>9 </a:t>
            </a:r>
            <a:r>
              <a:rPr lang="en-US" sz="2600" dirty="0">
                <a:latin typeface="Arial" panose="020B0604020202020204" pitchFamily="34" charset="0"/>
                <a:cs typeface="Arial" panose="020B0604020202020204" pitchFamily="34" charset="0"/>
              </a:rPr>
              <a:t>electrons/meter so electric fields from electrons are orders of magnitude larger than fields from ions. </a:t>
            </a:r>
          </a:p>
          <a:p>
            <a:pPr marL="0" indent="0">
              <a:buNone/>
            </a:pPr>
            <a:r>
              <a:rPr lang="en-US" sz="2600" dirty="0"/>
              <a:t>The force on the electrons is  </a:t>
            </a:r>
            <a:r>
              <a:rPr lang="en-US" sz="2600" dirty="0" err="1"/>
              <a:t>E+vxB</a:t>
            </a:r>
            <a:r>
              <a:rPr lang="en-US" sz="2600" dirty="0"/>
              <a:t> and is (vastly) dominated by the ions. </a:t>
            </a:r>
          </a:p>
          <a:p>
            <a:pPr marL="0" indent="0">
              <a:buNone/>
            </a:pPr>
            <a:endParaRPr lang="en-US" sz="2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A3B9C67-A561-4395-AEDA-94DFA6C28BDA}"/>
              </a:ext>
            </a:extLst>
          </p:cNvPr>
          <p:cNvSpPr>
            <a:spLocks noGrp="1"/>
          </p:cNvSpPr>
          <p:nvPr>
            <p:ph type="sldNum" sz="quarter" idx="12"/>
          </p:nvPr>
        </p:nvSpPr>
        <p:spPr/>
        <p:txBody>
          <a:bodyPr/>
          <a:lstStyle/>
          <a:p>
            <a:fld id="{893C5830-40F3-F04E-B2E3-10E6672BA8FF}" type="slidenum">
              <a:rPr lang="en-US" smtClean="0"/>
              <a:pPr/>
              <a:t>22</a:t>
            </a:fld>
            <a:endParaRPr lang="en-US"/>
          </a:p>
        </p:txBody>
      </p:sp>
      <p:graphicFrame>
        <p:nvGraphicFramePr>
          <p:cNvPr id="5" name="Object 4">
            <a:extLst>
              <a:ext uri="{FF2B5EF4-FFF2-40B4-BE49-F238E27FC236}">
                <a16:creationId xmlns:a16="http://schemas.microsoft.com/office/drawing/2014/main" id="{E3B7CA65-EEE7-4227-B556-E274568D12EA}"/>
              </a:ext>
            </a:extLst>
          </p:cNvPr>
          <p:cNvGraphicFramePr>
            <a:graphicFrameLocks noChangeAspect="1"/>
          </p:cNvGraphicFramePr>
          <p:nvPr>
            <p:extLst>
              <p:ext uri="{D42A27DB-BD31-4B8C-83A1-F6EECF244321}">
                <p14:modId xmlns:p14="http://schemas.microsoft.com/office/powerpoint/2010/main" val="3966288979"/>
              </p:ext>
            </p:extLst>
          </p:nvPr>
        </p:nvGraphicFramePr>
        <p:xfrm>
          <a:off x="628650" y="2500889"/>
          <a:ext cx="4738906" cy="816145"/>
        </p:xfrm>
        <a:graphic>
          <a:graphicData uri="http://schemas.openxmlformats.org/presentationml/2006/ole">
            <mc:AlternateContent xmlns:mc="http://schemas.openxmlformats.org/markup-compatibility/2006">
              <mc:Choice xmlns:v="urn:schemas-microsoft-com:vml" Requires="v">
                <p:oleObj spid="_x0000_s6185" name="Equation" r:id="rId3" imgW="2286000" imgH="393480" progId="Equation.DSMT4">
                  <p:embed/>
                </p:oleObj>
              </mc:Choice>
              <mc:Fallback>
                <p:oleObj name="Equation" r:id="rId3" imgW="2286000" imgH="393480" progId="Equation.DSMT4">
                  <p:embed/>
                  <p:pic>
                    <p:nvPicPr>
                      <p:cNvPr id="5" name="Object 4">
                        <a:extLst>
                          <a:ext uri="{FF2B5EF4-FFF2-40B4-BE49-F238E27FC236}">
                            <a16:creationId xmlns:a16="http://schemas.microsoft.com/office/drawing/2014/main" id="{F1F54421-86F7-420D-9199-35EC9A5F00CD}"/>
                          </a:ext>
                        </a:extLst>
                      </p:cNvPr>
                      <p:cNvPicPr/>
                      <p:nvPr/>
                    </p:nvPicPr>
                    <p:blipFill>
                      <a:blip r:embed="rId4"/>
                      <a:stretch>
                        <a:fillRect/>
                      </a:stretch>
                    </p:blipFill>
                    <p:spPr>
                      <a:xfrm>
                        <a:off x="628650" y="2500889"/>
                        <a:ext cx="4738906" cy="816145"/>
                      </a:xfrm>
                      <a:prstGeom prst="rect">
                        <a:avLst/>
                      </a:prstGeom>
                    </p:spPr>
                  </p:pic>
                </p:oleObj>
              </mc:Fallback>
            </mc:AlternateContent>
          </a:graphicData>
        </a:graphic>
      </p:graphicFrame>
    </p:spTree>
    <p:extLst>
      <p:ext uri="{BB962C8B-B14F-4D97-AF65-F5344CB8AC3E}">
        <p14:creationId xmlns:p14="http://schemas.microsoft.com/office/powerpoint/2010/main" val="291934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A0C68-153B-4B53-B7FD-4F6D6CF3C685}"/>
              </a:ext>
            </a:extLst>
          </p:cNvPr>
          <p:cNvSpPr>
            <a:spLocks noGrp="1"/>
          </p:cNvSpPr>
          <p:nvPr>
            <p:ph idx="1"/>
          </p:nvPr>
        </p:nvSpPr>
        <p:spPr>
          <a:xfrm>
            <a:off x="129397" y="486561"/>
            <a:ext cx="2401147" cy="5690402"/>
          </a:xfrm>
        </p:spPr>
        <p:txBody>
          <a:bodyPr>
            <a:normAutofit/>
          </a:bodyPr>
          <a:lstStyle/>
          <a:p>
            <a:pPr marL="0" indent="0">
              <a:buNone/>
            </a:pPr>
            <a:r>
              <a:rPr lang="en-US" sz="2400" dirty="0"/>
              <a:t>Initial simulations look reasonable.</a:t>
            </a:r>
          </a:p>
          <a:p>
            <a:pPr marL="0" indent="0">
              <a:buNone/>
            </a:pPr>
            <a:r>
              <a:rPr lang="en-US" sz="2400" dirty="0"/>
              <a:t>These are for rigid electron bunches.</a:t>
            </a:r>
          </a:p>
          <a:p>
            <a:pPr marL="0" indent="0">
              <a:buNone/>
            </a:pPr>
            <a:r>
              <a:rPr lang="en-US" sz="2400" dirty="0"/>
              <a:t>Code allows for many macro-electrons per bunch to take advantage of beam-beam and chromatic tune spread.</a:t>
            </a:r>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D29A38BC-DA2B-4BC5-8BC1-92E280B1913D}"/>
              </a:ext>
            </a:extLst>
          </p:cNvPr>
          <p:cNvSpPr>
            <a:spLocks noGrp="1"/>
          </p:cNvSpPr>
          <p:nvPr>
            <p:ph type="sldNum" sz="quarter" idx="12"/>
          </p:nvPr>
        </p:nvSpPr>
        <p:spPr/>
        <p:txBody>
          <a:bodyPr/>
          <a:lstStyle/>
          <a:p>
            <a:fld id="{893C5830-40F3-F04E-B2E3-10E6672BA8FF}" type="slidenum">
              <a:rPr lang="en-US" smtClean="0"/>
              <a:pPr/>
              <a:t>23</a:t>
            </a:fld>
            <a:endParaRPr lang="en-US"/>
          </a:p>
        </p:txBody>
      </p:sp>
      <p:pic>
        <p:nvPicPr>
          <p:cNvPr id="5" name="Picture 4">
            <a:extLst>
              <a:ext uri="{FF2B5EF4-FFF2-40B4-BE49-F238E27FC236}">
                <a16:creationId xmlns:a16="http://schemas.microsoft.com/office/drawing/2014/main" id="{10D3C124-2B42-470E-8B6F-BC10AC783B89}"/>
              </a:ext>
            </a:extLst>
          </p:cNvPr>
          <p:cNvPicPr>
            <a:picLocks noChangeAspect="1"/>
          </p:cNvPicPr>
          <p:nvPr/>
        </p:nvPicPr>
        <p:blipFill>
          <a:blip r:embed="rId2"/>
          <a:stretch>
            <a:fillRect/>
          </a:stretch>
        </p:blipFill>
        <p:spPr>
          <a:xfrm>
            <a:off x="2530544" y="1175010"/>
            <a:ext cx="3277369" cy="2861195"/>
          </a:xfrm>
          <a:prstGeom prst="rect">
            <a:avLst/>
          </a:prstGeom>
        </p:spPr>
      </p:pic>
      <p:pic>
        <p:nvPicPr>
          <p:cNvPr id="6" name="Picture 5">
            <a:extLst>
              <a:ext uri="{FF2B5EF4-FFF2-40B4-BE49-F238E27FC236}">
                <a16:creationId xmlns:a16="http://schemas.microsoft.com/office/drawing/2014/main" id="{587CE00C-D0D2-487C-A941-E08D23284F7E}"/>
              </a:ext>
            </a:extLst>
          </p:cNvPr>
          <p:cNvPicPr>
            <a:picLocks noChangeAspect="1"/>
          </p:cNvPicPr>
          <p:nvPr/>
        </p:nvPicPr>
        <p:blipFill>
          <a:blip r:embed="rId3"/>
          <a:stretch>
            <a:fillRect/>
          </a:stretch>
        </p:blipFill>
        <p:spPr>
          <a:xfrm>
            <a:off x="5905850" y="1062128"/>
            <a:ext cx="3202964" cy="2893056"/>
          </a:xfrm>
          <a:prstGeom prst="rect">
            <a:avLst/>
          </a:prstGeom>
        </p:spPr>
      </p:pic>
      <p:pic>
        <p:nvPicPr>
          <p:cNvPr id="7" name="Picture 6">
            <a:extLst>
              <a:ext uri="{FF2B5EF4-FFF2-40B4-BE49-F238E27FC236}">
                <a16:creationId xmlns:a16="http://schemas.microsoft.com/office/drawing/2014/main" id="{CB53325E-954A-49D3-8F2C-95E6E815B402}"/>
              </a:ext>
            </a:extLst>
          </p:cNvPr>
          <p:cNvPicPr>
            <a:picLocks noChangeAspect="1"/>
          </p:cNvPicPr>
          <p:nvPr/>
        </p:nvPicPr>
        <p:blipFill>
          <a:blip r:embed="rId4"/>
          <a:stretch>
            <a:fillRect/>
          </a:stretch>
        </p:blipFill>
        <p:spPr>
          <a:xfrm>
            <a:off x="2552330" y="4141842"/>
            <a:ext cx="3255583" cy="2754327"/>
          </a:xfrm>
          <a:prstGeom prst="rect">
            <a:avLst/>
          </a:prstGeom>
        </p:spPr>
      </p:pic>
      <p:pic>
        <p:nvPicPr>
          <p:cNvPr id="8" name="Picture 7">
            <a:extLst>
              <a:ext uri="{FF2B5EF4-FFF2-40B4-BE49-F238E27FC236}">
                <a16:creationId xmlns:a16="http://schemas.microsoft.com/office/drawing/2014/main" id="{4945F540-A4C1-40FD-8503-0CE753BE84B0}"/>
              </a:ext>
            </a:extLst>
          </p:cNvPr>
          <p:cNvPicPr>
            <a:picLocks noChangeAspect="1"/>
          </p:cNvPicPr>
          <p:nvPr/>
        </p:nvPicPr>
        <p:blipFill>
          <a:blip r:embed="rId5"/>
          <a:stretch>
            <a:fillRect/>
          </a:stretch>
        </p:blipFill>
        <p:spPr>
          <a:xfrm>
            <a:off x="5807913" y="4060821"/>
            <a:ext cx="3336087" cy="2797180"/>
          </a:xfrm>
          <a:prstGeom prst="rect">
            <a:avLst/>
          </a:prstGeom>
        </p:spPr>
      </p:pic>
      <p:sp>
        <p:nvSpPr>
          <p:cNvPr id="9" name="Title 1">
            <a:extLst>
              <a:ext uri="{FF2B5EF4-FFF2-40B4-BE49-F238E27FC236}">
                <a16:creationId xmlns:a16="http://schemas.microsoft.com/office/drawing/2014/main" id="{304CFF39-86B0-4CE6-9B0A-6F8BE399827B}"/>
              </a:ext>
            </a:extLst>
          </p:cNvPr>
          <p:cNvSpPr>
            <a:spLocks noGrp="1"/>
          </p:cNvSpPr>
          <p:nvPr>
            <p:ph type="title"/>
          </p:nvPr>
        </p:nvSpPr>
        <p:spPr>
          <a:xfrm>
            <a:off x="2242868" y="180976"/>
            <a:ext cx="6272482" cy="612655"/>
          </a:xfrm>
        </p:spPr>
        <p:txBody>
          <a:bodyPr>
            <a:normAutofit fontScale="90000"/>
          </a:bodyPr>
          <a:lstStyle/>
          <a:p>
            <a:r>
              <a:rPr lang="en-US" sz="4000" dirty="0"/>
              <a:t>FBII</a:t>
            </a:r>
          </a:p>
        </p:txBody>
      </p:sp>
    </p:spTree>
    <p:extLst>
      <p:ext uri="{BB962C8B-B14F-4D97-AF65-F5344CB8AC3E}">
        <p14:creationId xmlns:p14="http://schemas.microsoft.com/office/powerpoint/2010/main" val="110536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A217C-85C0-41D7-B528-1608CEF5ACD2}"/>
              </a:ext>
            </a:extLst>
          </p:cNvPr>
          <p:cNvSpPr>
            <a:spLocks noGrp="1"/>
          </p:cNvSpPr>
          <p:nvPr>
            <p:ph idx="1"/>
          </p:nvPr>
        </p:nvSpPr>
        <p:spPr>
          <a:xfrm>
            <a:off x="241788" y="745187"/>
            <a:ext cx="8660423" cy="5371762"/>
          </a:xfrm>
        </p:spPr>
        <p:txBody>
          <a:bodyPr>
            <a:normAutofit/>
          </a:bodyPr>
          <a:lstStyle/>
          <a:p>
            <a:pPr marL="0" indent="0">
              <a:buNone/>
            </a:pPr>
            <a:r>
              <a:rPr lang="en-US" sz="2400" dirty="0"/>
              <a:t>Initial results for </a:t>
            </a:r>
            <a:r>
              <a:rPr lang="en-US" sz="2400" dirty="0" err="1"/>
              <a:t>eRHIC</a:t>
            </a:r>
            <a:r>
              <a:rPr lang="en-US" sz="2400" dirty="0"/>
              <a:t> including beam-beam tune spread.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 plot on the right shows that between 2k and 200k particles the </a:t>
            </a:r>
            <a:r>
              <a:rPr lang="en-US" sz="2400" dirty="0" err="1"/>
              <a:t>rms</a:t>
            </a:r>
            <a:r>
              <a:rPr lang="en-US" sz="2400" dirty="0"/>
              <a:t> fluctuation in the electron centroid is just statistical.</a:t>
            </a:r>
          </a:p>
          <a:p>
            <a:pPr marL="0" indent="0">
              <a:buNone/>
            </a:pPr>
            <a:r>
              <a:rPr lang="en-US" sz="2400" dirty="0"/>
              <a:t>If this holds until N</a:t>
            </a:r>
            <a:r>
              <a:rPr lang="en-US" sz="2400" baseline="-25000" dirty="0"/>
              <a:t>m</a:t>
            </a:r>
            <a:r>
              <a:rPr lang="en-US" sz="2400" dirty="0"/>
              <a:t>= 100M we guarantee a 20 hour emittance doubling time.</a:t>
            </a:r>
          </a:p>
        </p:txBody>
      </p:sp>
      <p:pic>
        <p:nvPicPr>
          <p:cNvPr id="10" name="Picture 9">
            <a:extLst>
              <a:ext uri="{FF2B5EF4-FFF2-40B4-BE49-F238E27FC236}">
                <a16:creationId xmlns:a16="http://schemas.microsoft.com/office/drawing/2014/main" id="{E749C6B2-DD1F-4E50-91E5-75816ABFF1DA}"/>
              </a:ext>
            </a:extLst>
          </p:cNvPr>
          <p:cNvPicPr>
            <a:picLocks noChangeAspect="1"/>
          </p:cNvPicPr>
          <p:nvPr/>
        </p:nvPicPr>
        <p:blipFill>
          <a:blip r:embed="rId2"/>
          <a:stretch>
            <a:fillRect/>
          </a:stretch>
        </p:blipFill>
        <p:spPr>
          <a:xfrm>
            <a:off x="4247501" y="1091270"/>
            <a:ext cx="3896760" cy="3269716"/>
          </a:xfrm>
          <a:prstGeom prst="rect">
            <a:avLst/>
          </a:prstGeom>
        </p:spPr>
      </p:pic>
      <p:pic>
        <p:nvPicPr>
          <p:cNvPr id="9" name="Picture 8">
            <a:extLst>
              <a:ext uri="{FF2B5EF4-FFF2-40B4-BE49-F238E27FC236}">
                <a16:creationId xmlns:a16="http://schemas.microsoft.com/office/drawing/2014/main" id="{E4237388-05F6-43DC-A65E-C155799C0B78}"/>
              </a:ext>
            </a:extLst>
          </p:cNvPr>
          <p:cNvPicPr>
            <a:picLocks noChangeAspect="1"/>
          </p:cNvPicPr>
          <p:nvPr/>
        </p:nvPicPr>
        <p:blipFill>
          <a:blip r:embed="rId3"/>
          <a:stretch>
            <a:fillRect/>
          </a:stretch>
        </p:blipFill>
        <p:spPr>
          <a:xfrm>
            <a:off x="137610" y="1169578"/>
            <a:ext cx="3792552" cy="3200684"/>
          </a:xfrm>
          <a:prstGeom prst="rect">
            <a:avLst/>
          </a:prstGeom>
        </p:spPr>
      </p:pic>
      <p:sp>
        <p:nvSpPr>
          <p:cNvPr id="2" name="Title 1">
            <a:extLst>
              <a:ext uri="{FF2B5EF4-FFF2-40B4-BE49-F238E27FC236}">
                <a16:creationId xmlns:a16="http://schemas.microsoft.com/office/drawing/2014/main" id="{D6204A07-0E40-42A4-87BF-309C251B4219}"/>
              </a:ext>
            </a:extLst>
          </p:cNvPr>
          <p:cNvSpPr>
            <a:spLocks noGrp="1"/>
          </p:cNvSpPr>
          <p:nvPr>
            <p:ph type="title"/>
          </p:nvPr>
        </p:nvSpPr>
        <p:spPr>
          <a:xfrm>
            <a:off x="628650" y="90405"/>
            <a:ext cx="7886700" cy="654782"/>
          </a:xfrm>
        </p:spPr>
        <p:txBody>
          <a:bodyPr>
            <a:normAutofit/>
          </a:bodyPr>
          <a:lstStyle/>
          <a:p>
            <a:r>
              <a:rPr lang="en-US" sz="4000" dirty="0"/>
              <a:t>FBII </a:t>
            </a:r>
          </a:p>
        </p:txBody>
      </p:sp>
      <p:sp>
        <p:nvSpPr>
          <p:cNvPr id="4" name="Slide Number Placeholder 3">
            <a:extLst>
              <a:ext uri="{FF2B5EF4-FFF2-40B4-BE49-F238E27FC236}">
                <a16:creationId xmlns:a16="http://schemas.microsoft.com/office/drawing/2014/main" id="{88629440-90F4-413C-977F-69B7BBC8586C}"/>
              </a:ext>
            </a:extLst>
          </p:cNvPr>
          <p:cNvSpPr>
            <a:spLocks noGrp="1"/>
          </p:cNvSpPr>
          <p:nvPr>
            <p:ph type="sldNum" sz="quarter" idx="12"/>
          </p:nvPr>
        </p:nvSpPr>
        <p:spPr/>
        <p:txBody>
          <a:bodyPr/>
          <a:lstStyle/>
          <a:p>
            <a:fld id="{893C5830-40F3-F04E-B2E3-10E6672BA8FF}" type="slidenum">
              <a:rPr lang="en-US" smtClean="0"/>
              <a:pPr/>
              <a:t>24</a:t>
            </a:fld>
            <a:endParaRPr lang="en-US"/>
          </a:p>
        </p:txBody>
      </p:sp>
    </p:spTree>
    <p:extLst>
      <p:ext uri="{BB962C8B-B14F-4D97-AF65-F5344CB8AC3E}">
        <p14:creationId xmlns:p14="http://schemas.microsoft.com/office/powerpoint/2010/main" val="61317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E0B7-1C4E-4238-BCD3-D17A39F3E96A}"/>
              </a:ext>
            </a:extLst>
          </p:cNvPr>
          <p:cNvSpPr>
            <a:spLocks noGrp="1"/>
          </p:cNvSpPr>
          <p:nvPr>
            <p:ph type="title"/>
          </p:nvPr>
        </p:nvSpPr>
        <p:spPr>
          <a:xfrm>
            <a:off x="284672" y="92168"/>
            <a:ext cx="8299689" cy="1003387"/>
          </a:xfrm>
        </p:spPr>
        <p:txBody>
          <a:bodyPr>
            <a:noAutofit/>
          </a:bodyPr>
          <a:lstStyle/>
          <a:p>
            <a:r>
              <a:rPr lang="en-US" sz="4000" dirty="0"/>
              <a:t>Benchmarking and Moving Forward</a:t>
            </a:r>
          </a:p>
        </p:txBody>
      </p:sp>
      <p:sp>
        <p:nvSpPr>
          <p:cNvPr id="3" name="Content Placeholder 2">
            <a:extLst>
              <a:ext uri="{FF2B5EF4-FFF2-40B4-BE49-F238E27FC236}">
                <a16:creationId xmlns:a16="http://schemas.microsoft.com/office/drawing/2014/main" id="{68CEB075-5C38-4D58-BFF5-EF4D25BC8F4B}"/>
              </a:ext>
            </a:extLst>
          </p:cNvPr>
          <p:cNvSpPr>
            <a:spLocks noGrp="1"/>
          </p:cNvSpPr>
          <p:nvPr>
            <p:ph idx="1"/>
          </p:nvPr>
        </p:nvSpPr>
        <p:spPr>
          <a:xfrm>
            <a:off x="576891" y="1048793"/>
            <a:ext cx="7886700" cy="5452344"/>
          </a:xfrm>
        </p:spPr>
        <p:txBody>
          <a:bodyPr>
            <a:noAutofit/>
          </a:bodyPr>
          <a:lstStyle/>
          <a:p>
            <a:r>
              <a:rPr lang="en-US" sz="2400" dirty="0"/>
              <a:t>The NSLS-II suffers from FBII and it is controlled with a damper.</a:t>
            </a:r>
          </a:p>
          <a:p>
            <a:r>
              <a:rPr lang="en-US" sz="2400" dirty="0"/>
              <a:t>They have shared data with us and have agreed to make some measurements expressly designed to test the simulation code. </a:t>
            </a:r>
          </a:p>
          <a:p>
            <a:r>
              <a:rPr lang="en-US" sz="2400" dirty="0"/>
              <a:t>We plan to modify the code to give kicks that are linear in offset with no memory of previous turns to compare with analytic theory.</a:t>
            </a:r>
          </a:p>
          <a:p>
            <a:r>
              <a:rPr lang="en-US" sz="2400" dirty="0"/>
              <a:t>The basic physics is pretty straightforward and no difficulties are anticipated on the computational side. </a:t>
            </a:r>
          </a:p>
          <a:p>
            <a:r>
              <a:rPr lang="en-US" sz="2400" dirty="0"/>
              <a:t>If instabilities are seen the difficulty will be in getting a clean enough pickup signal. </a:t>
            </a:r>
          </a:p>
        </p:txBody>
      </p:sp>
      <p:sp>
        <p:nvSpPr>
          <p:cNvPr id="4" name="Slide Number Placeholder 3">
            <a:extLst>
              <a:ext uri="{FF2B5EF4-FFF2-40B4-BE49-F238E27FC236}">
                <a16:creationId xmlns:a16="http://schemas.microsoft.com/office/drawing/2014/main" id="{4F8AEB10-7178-42E4-BFDD-910584BDBCFC}"/>
              </a:ext>
            </a:extLst>
          </p:cNvPr>
          <p:cNvSpPr>
            <a:spLocks noGrp="1"/>
          </p:cNvSpPr>
          <p:nvPr>
            <p:ph type="sldNum" sz="quarter" idx="12"/>
          </p:nvPr>
        </p:nvSpPr>
        <p:spPr/>
        <p:txBody>
          <a:bodyPr/>
          <a:lstStyle/>
          <a:p>
            <a:fld id="{893C5830-40F3-F04E-B2E3-10E6672BA8FF}" type="slidenum">
              <a:rPr lang="en-US" smtClean="0"/>
              <a:pPr/>
              <a:t>25</a:t>
            </a:fld>
            <a:endParaRPr lang="en-US"/>
          </a:p>
        </p:txBody>
      </p:sp>
    </p:spTree>
    <p:extLst>
      <p:ext uri="{BB962C8B-B14F-4D97-AF65-F5344CB8AC3E}">
        <p14:creationId xmlns:p14="http://schemas.microsoft.com/office/powerpoint/2010/main" val="24371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134"/>
            <a:ext cx="7886700" cy="704549"/>
          </a:xfrm>
        </p:spPr>
        <p:txBody>
          <a:bodyPr>
            <a:normAutofit fontScale="90000"/>
          </a:bodyPr>
          <a:lstStyle/>
          <a:p>
            <a:r>
              <a:rPr lang="en-US" sz="3600" dirty="0"/>
              <a:t>Cryogenic Limits in the Hadron Ring [8]</a:t>
            </a:r>
          </a:p>
        </p:txBody>
      </p:sp>
      <p:sp>
        <p:nvSpPr>
          <p:cNvPr id="4" name="Slide Number Placeholder 3"/>
          <p:cNvSpPr>
            <a:spLocks noGrp="1"/>
          </p:cNvSpPr>
          <p:nvPr>
            <p:ph type="sldNum" sz="quarter" idx="12"/>
          </p:nvPr>
        </p:nvSpPr>
        <p:spPr/>
        <p:txBody>
          <a:bodyPr/>
          <a:lstStyle/>
          <a:p>
            <a:fld id="{893C5830-40F3-F04E-B2E3-10E6672BA8FF}" type="slidenum">
              <a:rPr lang="en-US" smtClean="0"/>
              <a:pPr/>
              <a:t>26</a:t>
            </a:fld>
            <a:endParaRPr lang="en-US"/>
          </a:p>
        </p:txBody>
      </p:sp>
      <p:sp>
        <p:nvSpPr>
          <p:cNvPr id="5" name="Content Placeholder 2"/>
          <p:cNvSpPr txBox="1">
            <a:spLocks/>
          </p:cNvSpPr>
          <p:nvPr/>
        </p:nvSpPr>
        <p:spPr>
          <a:xfrm>
            <a:off x="108525" y="1119261"/>
            <a:ext cx="3998883" cy="4884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need to coat the vacuum chamber with copper to reduce resistive heating below 1 W/m.</a:t>
            </a:r>
          </a:p>
          <a:p>
            <a:pPr marL="0" indent="0">
              <a:buNone/>
            </a:pPr>
            <a:r>
              <a:rPr lang="en-US" sz="2400" dirty="0"/>
              <a:t>A mole employing magnetron sputtering is under development.</a:t>
            </a:r>
          </a:p>
          <a:p>
            <a:pPr marL="0" indent="0">
              <a:buNone/>
            </a:pPr>
            <a:r>
              <a:rPr lang="en-US" sz="2400" dirty="0"/>
              <a:t>A niobium cavity with an insert to test the surface conductivity of the coating at cryogenic temperatures is being used to test deposition techniques.</a:t>
            </a:r>
          </a:p>
          <a:p>
            <a:endParaRPr lang="en-US" sz="1800" dirty="0"/>
          </a:p>
          <a:p>
            <a:endParaRPr lang="en-US" sz="1800" dirty="0"/>
          </a:p>
          <a:p>
            <a:pPr marL="0" indent="0">
              <a:buFont typeface="Arial" panose="020B0604020202020204" pitchFamily="34" charset="0"/>
              <a:buNone/>
            </a:pPr>
            <a:endParaRPr lang="en-US" sz="2200" dirty="0"/>
          </a:p>
        </p:txBody>
      </p:sp>
      <p:pic>
        <p:nvPicPr>
          <p:cNvPr id="3" name="Picture 2">
            <a:extLst>
              <a:ext uri="{FF2B5EF4-FFF2-40B4-BE49-F238E27FC236}">
                <a16:creationId xmlns:a16="http://schemas.microsoft.com/office/drawing/2014/main" id="{F9B5824F-89A0-4016-9FF0-1B6446D308CB}"/>
              </a:ext>
            </a:extLst>
          </p:cNvPr>
          <p:cNvPicPr>
            <a:picLocks noChangeAspect="1"/>
          </p:cNvPicPr>
          <p:nvPr/>
        </p:nvPicPr>
        <p:blipFill>
          <a:blip r:embed="rId2"/>
          <a:stretch>
            <a:fillRect/>
          </a:stretch>
        </p:blipFill>
        <p:spPr>
          <a:xfrm>
            <a:off x="4159706" y="982537"/>
            <a:ext cx="4984294" cy="5329361"/>
          </a:xfrm>
          <a:prstGeom prst="rect">
            <a:avLst/>
          </a:prstGeom>
        </p:spPr>
      </p:pic>
    </p:spTree>
    <p:extLst>
      <p:ext uri="{BB962C8B-B14F-4D97-AF65-F5344CB8AC3E}">
        <p14:creationId xmlns:p14="http://schemas.microsoft.com/office/powerpoint/2010/main" val="39296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68CA-A54B-4034-B41B-3FF92AB267BC}"/>
              </a:ext>
            </a:extLst>
          </p:cNvPr>
          <p:cNvSpPr>
            <a:spLocks noGrp="1"/>
          </p:cNvSpPr>
          <p:nvPr>
            <p:ph type="title"/>
          </p:nvPr>
        </p:nvSpPr>
        <p:spPr>
          <a:xfrm>
            <a:off x="628650" y="94891"/>
            <a:ext cx="7886700" cy="854016"/>
          </a:xfrm>
        </p:spPr>
        <p:txBody>
          <a:bodyPr>
            <a:normAutofit/>
          </a:bodyPr>
          <a:lstStyle/>
          <a:p>
            <a:r>
              <a:rPr lang="en-US" sz="2800" dirty="0"/>
              <a:t>Electron Clouds</a:t>
            </a:r>
          </a:p>
        </p:txBody>
      </p:sp>
      <p:sp>
        <p:nvSpPr>
          <p:cNvPr id="3" name="Content Placeholder 2">
            <a:extLst>
              <a:ext uri="{FF2B5EF4-FFF2-40B4-BE49-F238E27FC236}">
                <a16:creationId xmlns:a16="http://schemas.microsoft.com/office/drawing/2014/main" id="{22CA6FFF-8327-4AA9-9FB8-F8A37B2AE418}"/>
              </a:ext>
            </a:extLst>
          </p:cNvPr>
          <p:cNvSpPr>
            <a:spLocks noGrp="1"/>
          </p:cNvSpPr>
          <p:nvPr>
            <p:ph idx="1"/>
          </p:nvPr>
        </p:nvSpPr>
        <p:spPr>
          <a:xfrm>
            <a:off x="628650" y="854015"/>
            <a:ext cx="7886700" cy="5322948"/>
          </a:xfrm>
        </p:spPr>
        <p:txBody>
          <a:bodyPr>
            <a:normAutofit/>
          </a:bodyPr>
          <a:lstStyle/>
          <a:p>
            <a:r>
              <a:rPr lang="en-US" sz="2000" dirty="0"/>
              <a:t>We use CERN’s </a:t>
            </a:r>
            <a:r>
              <a:rPr lang="en-US" sz="2000" dirty="0" err="1"/>
              <a:t>PyECLOUD</a:t>
            </a:r>
            <a:r>
              <a:rPr lang="en-US" sz="2000" dirty="0"/>
              <a:t> code and my CSEC, upgraded for dipole fields.</a:t>
            </a:r>
          </a:p>
          <a:p>
            <a:r>
              <a:rPr lang="en-US" sz="2000" dirty="0"/>
              <a:t>Benchmarking in dipoles shows agreement at the 20% level. </a:t>
            </a:r>
          </a:p>
          <a:p>
            <a:r>
              <a:rPr lang="en-US" sz="2000" dirty="0"/>
              <a:t>Recent work at CERN on copper has shown that scrubbing can stop with a peak SEY of 1.6.</a:t>
            </a:r>
          </a:p>
          <a:p>
            <a:r>
              <a:rPr lang="en-US" sz="2000" dirty="0"/>
              <a:t>Both codes show that a peak SEY of 1.6 results in unacceptable electron clouds in </a:t>
            </a:r>
            <a:r>
              <a:rPr lang="en-US" sz="2000" dirty="0" err="1"/>
              <a:t>eRHIC</a:t>
            </a:r>
            <a:r>
              <a:rPr lang="en-US" sz="2000" dirty="0"/>
              <a:t>.</a:t>
            </a:r>
          </a:p>
          <a:p>
            <a:r>
              <a:rPr lang="en-US" sz="2000" dirty="0"/>
              <a:t>We need at add an extra layer over the clean copper.</a:t>
            </a:r>
          </a:p>
          <a:p>
            <a:r>
              <a:rPr lang="en-US" sz="2000" dirty="0"/>
              <a:t>We are looking at “black” copper and amorphous carbon coatings.</a:t>
            </a:r>
          </a:p>
          <a:p>
            <a:r>
              <a:rPr lang="en-US" sz="2000" dirty="0"/>
              <a:t>Amorphous carbon has a peak secondary yield less than 1 and will work.</a:t>
            </a:r>
          </a:p>
          <a:p>
            <a:r>
              <a:rPr lang="en-US" sz="2000" dirty="0"/>
              <a:t>Black copper requires R&amp;D but has the benefit that it is fixed.</a:t>
            </a:r>
          </a:p>
          <a:p>
            <a:r>
              <a:rPr lang="en-US" sz="2000" dirty="0"/>
              <a:t>We are entering into an agreement with CERN to measure the SEY of our surfaces. </a:t>
            </a:r>
          </a:p>
          <a:p>
            <a:endParaRPr lang="en-US" dirty="0"/>
          </a:p>
        </p:txBody>
      </p:sp>
      <p:sp>
        <p:nvSpPr>
          <p:cNvPr id="4" name="Slide Number Placeholder 3">
            <a:extLst>
              <a:ext uri="{FF2B5EF4-FFF2-40B4-BE49-F238E27FC236}">
                <a16:creationId xmlns:a16="http://schemas.microsoft.com/office/drawing/2014/main" id="{A91AC3B2-3263-4A1A-8DD9-B18C4B60E0F3}"/>
              </a:ext>
            </a:extLst>
          </p:cNvPr>
          <p:cNvSpPr>
            <a:spLocks noGrp="1"/>
          </p:cNvSpPr>
          <p:nvPr>
            <p:ph type="sldNum" sz="quarter" idx="12"/>
          </p:nvPr>
        </p:nvSpPr>
        <p:spPr/>
        <p:txBody>
          <a:bodyPr/>
          <a:lstStyle/>
          <a:p>
            <a:fld id="{893C5830-40F3-F04E-B2E3-10E6672BA8FF}" type="slidenum">
              <a:rPr lang="en-US" smtClean="0"/>
              <a:pPr/>
              <a:t>27</a:t>
            </a:fld>
            <a:endParaRPr lang="en-US"/>
          </a:p>
        </p:txBody>
      </p:sp>
    </p:spTree>
    <p:extLst>
      <p:ext uri="{BB962C8B-B14F-4D97-AF65-F5344CB8AC3E}">
        <p14:creationId xmlns:p14="http://schemas.microsoft.com/office/powerpoint/2010/main" val="881029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AE1D-051D-40C1-8A20-B208A3F30FD3}"/>
              </a:ext>
            </a:extLst>
          </p:cNvPr>
          <p:cNvSpPr>
            <a:spLocks noGrp="1"/>
          </p:cNvSpPr>
          <p:nvPr>
            <p:ph type="title"/>
          </p:nvPr>
        </p:nvSpPr>
        <p:spPr>
          <a:xfrm>
            <a:off x="628650" y="365126"/>
            <a:ext cx="7886700" cy="811153"/>
          </a:xfrm>
        </p:spPr>
        <p:txBody>
          <a:bodyPr>
            <a:normAutofit/>
          </a:bodyPr>
          <a:lstStyle/>
          <a:p>
            <a:r>
              <a:rPr lang="en-US" sz="4000" dirty="0"/>
              <a:t>Conclusions</a:t>
            </a:r>
          </a:p>
        </p:txBody>
      </p:sp>
      <p:sp>
        <p:nvSpPr>
          <p:cNvPr id="3" name="Content Placeholder 2">
            <a:extLst>
              <a:ext uri="{FF2B5EF4-FFF2-40B4-BE49-F238E27FC236}">
                <a16:creationId xmlns:a16="http://schemas.microsoft.com/office/drawing/2014/main" id="{6A89392E-5E94-4198-B330-8F7CEEEE5B52}"/>
              </a:ext>
            </a:extLst>
          </p:cNvPr>
          <p:cNvSpPr>
            <a:spLocks noGrp="1"/>
          </p:cNvSpPr>
          <p:nvPr>
            <p:ph idx="1"/>
          </p:nvPr>
        </p:nvSpPr>
        <p:spPr>
          <a:xfrm>
            <a:off x="628650" y="1311215"/>
            <a:ext cx="7886700" cy="4865748"/>
          </a:xfrm>
        </p:spPr>
        <p:txBody>
          <a:bodyPr>
            <a:normAutofit/>
          </a:bodyPr>
          <a:lstStyle/>
          <a:p>
            <a:r>
              <a:rPr lang="en-US" sz="2000" dirty="0"/>
              <a:t>We have studied several collective effects issues and found that they will be manageable in a state of the art machine.</a:t>
            </a:r>
          </a:p>
          <a:p>
            <a:r>
              <a:rPr lang="en-US" sz="2000" dirty="0"/>
              <a:t>The most worrisome collective effects are fast beam ion instability in the electron storage ring and electron clouds in the hadron ring.</a:t>
            </a:r>
          </a:p>
          <a:p>
            <a:r>
              <a:rPr lang="en-US" sz="2000" dirty="0"/>
              <a:t>A concerted effort is being made to model these problems.</a:t>
            </a:r>
          </a:p>
          <a:p>
            <a:r>
              <a:rPr lang="en-US" sz="2000" dirty="0"/>
              <a:t>In the case of FBII, data are being gathered to both check the input parameters and the modeling itself. </a:t>
            </a:r>
          </a:p>
          <a:p>
            <a:r>
              <a:rPr lang="en-US" sz="2000" dirty="0"/>
              <a:t>If FBII appears unavoidable the noise in the damper is the primary concern and a concerted effort will go into low noise design.</a:t>
            </a:r>
          </a:p>
          <a:p>
            <a:r>
              <a:rPr lang="en-US" sz="2000" dirty="0"/>
              <a:t>For electron clouds we expect the secondary yield at no more than 1 so that safety is guaranteed</a:t>
            </a:r>
            <a:r>
              <a:rPr lang="en-US" sz="1800" dirty="0"/>
              <a:t>. </a:t>
            </a:r>
          </a:p>
        </p:txBody>
      </p:sp>
      <p:sp>
        <p:nvSpPr>
          <p:cNvPr id="4" name="Slide Number Placeholder 3">
            <a:extLst>
              <a:ext uri="{FF2B5EF4-FFF2-40B4-BE49-F238E27FC236}">
                <a16:creationId xmlns:a16="http://schemas.microsoft.com/office/drawing/2014/main" id="{103CBC3B-A252-4B80-8829-AE1733E5AE79}"/>
              </a:ext>
            </a:extLst>
          </p:cNvPr>
          <p:cNvSpPr>
            <a:spLocks noGrp="1"/>
          </p:cNvSpPr>
          <p:nvPr>
            <p:ph type="sldNum" sz="quarter" idx="12"/>
          </p:nvPr>
        </p:nvSpPr>
        <p:spPr/>
        <p:txBody>
          <a:bodyPr/>
          <a:lstStyle/>
          <a:p>
            <a:fld id="{893C5830-40F3-F04E-B2E3-10E6672BA8FF}" type="slidenum">
              <a:rPr lang="en-US" smtClean="0"/>
              <a:pPr/>
              <a:t>28</a:t>
            </a:fld>
            <a:endParaRPr lang="en-US"/>
          </a:p>
        </p:txBody>
      </p:sp>
    </p:spTree>
    <p:extLst>
      <p:ext uri="{BB962C8B-B14F-4D97-AF65-F5344CB8AC3E}">
        <p14:creationId xmlns:p14="http://schemas.microsoft.com/office/powerpoint/2010/main" val="4289598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63B5B-73AD-4D35-8928-41120BCE0B24}"/>
              </a:ext>
            </a:extLst>
          </p:cNvPr>
          <p:cNvSpPr>
            <a:spLocks noGrp="1"/>
          </p:cNvSpPr>
          <p:nvPr>
            <p:ph idx="1"/>
          </p:nvPr>
        </p:nvSpPr>
        <p:spPr>
          <a:xfrm>
            <a:off x="70338" y="345057"/>
            <a:ext cx="9073662" cy="5519412"/>
          </a:xfrm>
        </p:spPr>
        <p:txBody>
          <a:bodyPr>
            <a:normAutofit/>
          </a:bodyPr>
          <a:lstStyle/>
          <a:p>
            <a:pPr marL="0" indent="0">
              <a:buNone/>
            </a:pPr>
            <a:r>
              <a:rPr lang="en-US" sz="2000" dirty="0"/>
              <a:t>References</a:t>
            </a:r>
          </a:p>
          <a:p>
            <a:pPr marL="0" indent="0">
              <a:buNone/>
            </a:pPr>
            <a:r>
              <a:rPr lang="en-US" sz="2000" dirty="0"/>
              <a:t>[1] M. Blaskiewicz, TRANFT User’s Manual, BNL-77074-2006-IR</a:t>
            </a:r>
          </a:p>
          <a:p>
            <a:pPr marL="0" indent="0">
              <a:buNone/>
            </a:pPr>
            <a:r>
              <a:rPr lang="en-US" sz="2000" dirty="0"/>
              <a:t>[2] M. Blaskiewicz, NAPAC13, froaa2</a:t>
            </a:r>
          </a:p>
          <a:p>
            <a:pPr marL="0" indent="0">
              <a:buNone/>
            </a:pPr>
            <a:r>
              <a:rPr lang="en-US" sz="2000" dirty="0"/>
              <a:t>[3] Handbook of Accelerator Physics and Engineering, Chao, </a:t>
            </a:r>
            <a:r>
              <a:rPr lang="en-US" sz="2000" dirty="0" err="1"/>
              <a:t>Tigner</a:t>
            </a:r>
            <a:r>
              <a:rPr lang="en-US" sz="2000" dirty="0"/>
              <a:t> </a:t>
            </a:r>
            <a:r>
              <a:rPr lang="en-US" sz="2000" i="1" dirty="0"/>
              <a:t>eds., </a:t>
            </a:r>
            <a:r>
              <a:rPr lang="en-US" sz="2000" dirty="0"/>
              <a:t>World Scientific 1999, </a:t>
            </a:r>
            <a:r>
              <a:rPr lang="en-US" sz="2000" dirty="0" err="1"/>
              <a:t>pg</a:t>
            </a:r>
            <a:r>
              <a:rPr lang="en-US" sz="2000" dirty="0"/>
              <a:t> 113.</a:t>
            </a:r>
          </a:p>
          <a:p>
            <a:pPr marL="0" indent="0">
              <a:buNone/>
            </a:pPr>
            <a:r>
              <a:rPr lang="en-US" sz="2000" dirty="0"/>
              <a:t>[4] A. </a:t>
            </a:r>
            <a:r>
              <a:rPr lang="en-US" sz="2000" dirty="0" err="1"/>
              <a:t>Piwinski</a:t>
            </a:r>
            <a:r>
              <a:rPr lang="en-US" sz="2000" dirty="0"/>
              <a:t>, DESY 90-113 (1990), also CERN 92-1, p 226 (1992).</a:t>
            </a:r>
          </a:p>
          <a:p>
            <a:pPr marL="0" indent="0">
              <a:buNone/>
            </a:pPr>
            <a:r>
              <a:rPr lang="en-US" sz="2000" dirty="0"/>
              <a:t>[5] </a:t>
            </a:r>
            <a:r>
              <a:rPr lang="en-US" sz="2000" dirty="0" err="1"/>
              <a:t>Zenkevich</a:t>
            </a:r>
            <a:r>
              <a:rPr lang="en-US" sz="2000" dirty="0"/>
              <a:t>, </a:t>
            </a:r>
            <a:r>
              <a:rPr lang="en-US" sz="2000" dirty="0" err="1"/>
              <a:t>Boine-Frankenheim</a:t>
            </a:r>
            <a:r>
              <a:rPr lang="en-US" sz="2000" dirty="0"/>
              <a:t> and </a:t>
            </a:r>
            <a:r>
              <a:rPr lang="en-US" sz="2000" dirty="0" err="1"/>
              <a:t>Bolshakov</a:t>
            </a:r>
            <a:r>
              <a:rPr lang="en-US" sz="2000" dirty="0"/>
              <a:t> NIMA, v561, p 284, (2006)</a:t>
            </a:r>
          </a:p>
          <a:p>
            <a:pPr marL="0" indent="0">
              <a:buNone/>
            </a:pPr>
            <a:r>
              <a:rPr lang="en-US" sz="2000" dirty="0"/>
              <a:t>[6] Stupakov, Raubenheimer &amp; Zimmermann PRE </a:t>
            </a:r>
            <a:r>
              <a:rPr lang="en-US" sz="2000" b="1" dirty="0"/>
              <a:t>52</a:t>
            </a:r>
            <a:r>
              <a:rPr lang="en-US" sz="2000" dirty="0"/>
              <a:t>, 5499 (1995).  Also R&amp;Z PRE </a:t>
            </a:r>
            <a:r>
              <a:rPr lang="en-US" sz="2000" b="1" dirty="0"/>
              <a:t>52</a:t>
            </a:r>
            <a:r>
              <a:rPr lang="en-US" sz="2000" dirty="0"/>
              <a:t>, 5487</a:t>
            </a:r>
          </a:p>
          <a:p>
            <a:pPr marL="0" indent="0">
              <a:buNone/>
            </a:pPr>
            <a:r>
              <a:rPr lang="en-US" sz="2000" dirty="0"/>
              <a:t>[7] R. Nagaoka, ICFA Newsletter #69, p 227 (2016) </a:t>
            </a:r>
            <a:r>
              <a:rPr lang="en-US" sz="2000" i="1" dirty="0"/>
              <a:t>and references therein </a:t>
            </a:r>
            <a:endParaRPr lang="en-US" sz="2000" dirty="0"/>
          </a:p>
          <a:p>
            <a:pPr marL="0" indent="0">
              <a:buNone/>
            </a:pPr>
            <a:r>
              <a:rPr lang="en-US" sz="2000" dirty="0"/>
              <a:t>[8] A. Hershcovitch </a:t>
            </a:r>
            <a:r>
              <a:rPr lang="en-US" sz="2000" i="1" dirty="0"/>
              <a:t>et. al. </a:t>
            </a:r>
            <a:r>
              <a:rPr lang="en-US" sz="2000"/>
              <a:t>IPAC2014 thpri114</a:t>
            </a:r>
            <a:r>
              <a:rPr lang="en-US" sz="2000" i="1"/>
              <a:t> and references therein  </a:t>
            </a:r>
            <a:endParaRPr lang="en-US" sz="2000" dirty="0"/>
          </a:p>
        </p:txBody>
      </p:sp>
      <p:sp>
        <p:nvSpPr>
          <p:cNvPr id="4" name="Slide Number Placeholder 3">
            <a:extLst>
              <a:ext uri="{FF2B5EF4-FFF2-40B4-BE49-F238E27FC236}">
                <a16:creationId xmlns:a16="http://schemas.microsoft.com/office/drawing/2014/main" id="{61A2C960-E2C4-42E0-A1BE-D7FE1FE90AFB}"/>
              </a:ext>
            </a:extLst>
          </p:cNvPr>
          <p:cNvSpPr>
            <a:spLocks noGrp="1"/>
          </p:cNvSpPr>
          <p:nvPr>
            <p:ph type="sldNum" sz="quarter" idx="12"/>
          </p:nvPr>
        </p:nvSpPr>
        <p:spPr/>
        <p:txBody>
          <a:bodyPr/>
          <a:lstStyle/>
          <a:p>
            <a:fld id="{893C5830-40F3-F04E-B2E3-10E6672BA8FF}" type="slidenum">
              <a:rPr lang="en-US" smtClean="0"/>
              <a:pPr/>
              <a:t>29</a:t>
            </a:fld>
            <a:endParaRPr lang="en-US"/>
          </a:p>
        </p:txBody>
      </p:sp>
    </p:spTree>
    <p:extLst>
      <p:ext uri="{BB962C8B-B14F-4D97-AF65-F5344CB8AC3E}">
        <p14:creationId xmlns:p14="http://schemas.microsoft.com/office/powerpoint/2010/main" val="43480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57809"/>
            <a:ext cx="8286750" cy="5819154"/>
          </a:xfrm>
        </p:spPr>
        <p:txBody>
          <a:bodyPr>
            <a:normAutofit lnSpcReduction="10000"/>
          </a:bodyPr>
          <a:lstStyle/>
          <a:p>
            <a:pPr>
              <a:buFontTx/>
              <a:buNone/>
            </a:pPr>
            <a:r>
              <a:rPr lang="en-US" altLang="en-US" sz="2400" dirty="0"/>
              <a:t>Coherent instability simulations [1]</a:t>
            </a:r>
          </a:p>
          <a:p>
            <a:pPr>
              <a:buFontTx/>
              <a:buNone/>
            </a:pPr>
            <a:endParaRPr lang="en-US" altLang="en-US" sz="2200" dirty="0"/>
          </a:p>
          <a:p>
            <a:pPr>
              <a:buFontTx/>
              <a:buNone/>
            </a:pPr>
            <a:endParaRPr lang="en-US" altLang="en-US" sz="2200" dirty="0"/>
          </a:p>
          <a:p>
            <a:pPr>
              <a:buFontTx/>
              <a:buNone/>
            </a:pPr>
            <a:endParaRPr lang="en-US" altLang="en-US" sz="2200" dirty="0"/>
          </a:p>
          <a:p>
            <a:pPr>
              <a:buFontTx/>
              <a:buNone/>
            </a:pPr>
            <a:endParaRPr lang="en-US" altLang="en-US" sz="2200" dirty="0"/>
          </a:p>
          <a:p>
            <a:r>
              <a:rPr lang="en-US" altLang="en-US" sz="2400" dirty="0" err="1"/>
              <a:t>V</a:t>
            </a:r>
            <a:r>
              <a:rPr lang="en-US" altLang="en-US" sz="2400" baseline="-25000" dirty="0" err="1"/>
              <a:t>x</a:t>
            </a:r>
            <a:r>
              <a:rPr lang="en-US" altLang="en-US" sz="2400" dirty="0"/>
              <a:t> is the transverse voltage due to the wall induced wakes.</a:t>
            </a:r>
          </a:p>
          <a:p>
            <a:r>
              <a:rPr lang="en-US" altLang="en-US" sz="2400" dirty="0"/>
              <a:t>Assume the single sideband approximation is valid and take 1&lt;Q&lt;2 while modifying </a:t>
            </a:r>
            <a:r>
              <a:rPr lang="el-GR" altLang="en-US" sz="2400" dirty="0"/>
              <a:t>κ</a:t>
            </a:r>
            <a:r>
              <a:rPr lang="en-US" altLang="en-US" sz="2400" dirty="0"/>
              <a:t> appropriately.</a:t>
            </a:r>
          </a:p>
          <a:p>
            <a:r>
              <a:rPr lang="en-US" altLang="en-US" sz="2400" dirty="0"/>
              <a:t>Update several (≈10) times per turn (</a:t>
            </a:r>
            <a:r>
              <a:rPr lang="en-US" altLang="en-US" sz="2400" dirty="0" err="1"/>
              <a:t>betatron</a:t>
            </a:r>
            <a:r>
              <a:rPr lang="en-US" altLang="en-US" sz="2400" dirty="0"/>
              <a:t> oscillation).</a:t>
            </a:r>
          </a:p>
          <a:p>
            <a:r>
              <a:rPr lang="en-US" altLang="en-US" sz="2400" dirty="0"/>
              <a:t>Nonlinear V(</a:t>
            </a:r>
            <a:r>
              <a:rPr lang="el-GR" altLang="en-US" sz="2400" dirty="0"/>
              <a:t>θ</a:t>
            </a:r>
            <a:r>
              <a:rPr lang="en-US" altLang="en-US" sz="2400" dirty="0"/>
              <a:t>,</a:t>
            </a:r>
            <a:r>
              <a:rPr lang="el-GR" altLang="en-US" sz="2400" dirty="0"/>
              <a:t>τ</a:t>
            </a:r>
            <a:r>
              <a:rPr lang="en-US" altLang="en-US" sz="2400" dirty="0"/>
              <a:t>) includes time dependent longitudinal space charge as well as synchrotron tune spread; important for </a:t>
            </a:r>
            <a:r>
              <a:rPr lang="en-US" altLang="en-US" sz="2400" dirty="0" err="1"/>
              <a:t>collisionless</a:t>
            </a:r>
            <a:r>
              <a:rPr lang="en-US" altLang="en-US" sz="2400" dirty="0"/>
              <a:t> damping.</a:t>
            </a:r>
          </a:p>
          <a:p>
            <a:r>
              <a:rPr lang="en-US" altLang="en-US" sz="2400" dirty="0"/>
              <a:t>Moment equations of corresponding </a:t>
            </a:r>
            <a:r>
              <a:rPr lang="en-US" altLang="en-US" sz="2400" dirty="0" err="1"/>
              <a:t>Vlasov</a:t>
            </a:r>
            <a:r>
              <a:rPr lang="en-US" altLang="en-US" sz="2400" dirty="0"/>
              <a:t> equation close in linear order.  </a:t>
            </a:r>
          </a:p>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pPr/>
              <a:t>3</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895200980"/>
              </p:ext>
            </p:extLst>
          </p:nvPr>
        </p:nvGraphicFramePr>
        <p:xfrm>
          <a:off x="1726096" y="742122"/>
          <a:ext cx="6251575" cy="1631950"/>
        </p:xfrm>
        <a:graphic>
          <a:graphicData uri="http://schemas.openxmlformats.org/presentationml/2006/ole">
            <mc:AlternateContent xmlns:mc="http://schemas.openxmlformats.org/markup-compatibility/2006">
              <mc:Choice xmlns:v="urn:schemas-microsoft-com:vml" Requires="v">
                <p:oleObj spid="_x0000_s1144" name="Equation" r:id="rId3" imgW="3504960" imgH="914400" progId="Equation.DSMT4">
                  <p:embed/>
                </p:oleObj>
              </mc:Choice>
              <mc:Fallback>
                <p:oleObj name="Equation" r:id="rId3" imgW="3504960" imgH="914400" progId="Equation.DSMT4">
                  <p:embed/>
                  <p:pic>
                    <p:nvPicPr>
                      <p:cNvPr id="5" name="Object 2"/>
                      <p:cNvPicPr>
                        <a:picLocks noChangeAspect="1" noChangeArrowheads="1"/>
                      </p:cNvPicPr>
                      <p:nvPr/>
                    </p:nvPicPr>
                    <p:blipFill>
                      <a:blip r:embed="rId4"/>
                      <a:srcRect/>
                      <a:stretch>
                        <a:fillRect/>
                      </a:stretch>
                    </p:blipFill>
                    <p:spPr bwMode="auto">
                      <a:xfrm>
                        <a:off x="1726096" y="742122"/>
                        <a:ext cx="6251575" cy="163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167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5144A-EF73-47AB-9648-B20DE74CE46B}"/>
              </a:ext>
            </a:extLst>
          </p:cNvPr>
          <p:cNvSpPr>
            <a:spLocks noGrp="1"/>
          </p:cNvSpPr>
          <p:nvPr>
            <p:ph idx="1"/>
          </p:nvPr>
        </p:nvSpPr>
        <p:spPr>
          <a:xfrm>
            <a:off x="628650" y="103516"/>
            <a:ext cx="7886700" cy="6073447"/>
          </a:xfrm>
        </p:spPr>
        <p:txBody>
          <a:bodyPr>
            <a:normAutofit/>
          </a:bodyPr>
          <a:lstStyle/>
          <a:p>
            <a:pPr marL="0" indent="0">
              <a:buNone/>
            </a:pPr>
            <a:r>
              <a:rPr lang="en-US" sz="2400" dirty="0"/>
              <a:t>BTFs using simulations (lines) and solution of </a:t>
            </a:r>
            <a:r>
              <a:rPr lang="en-US" sz="2400" dirty="0" err="1"/>
              <a:t>Vlasov</a:t>
            </a:r>
            <a:r>
              <a:rPr lang="en-US" sz="2400" dirty="0"/>
              <a:t> equation (x). Full bunch length = ½ center wavelength.  Good agreement suggests both are OK.[2]</a:t>
            </a:r>
          </a:p>
        </p:txBody>
      </p:sp>
      <p:sp>
        <p:nvSpPr>
          <p:cNvPr id="4" name="Slide Number Placeholder 3">
            <a:extLst>
              <a:ext uri="{FF2B5EF4-FFF2-40B4-BE49-F238E27FC236}">
                <a16:creationId xmlns:a16="http://schemas.microsoft.com/office/drawing/2014/main" id="{B9140B75-F82D-4CE4-81C8-816C99888ECF}"/>
              </a:ext>
            </a:extLst>
          </p:cNvPr>
          <p:cNvSpPr>
            <a:spLocks noGrp="1"/>
          </p:cNvSpPr>
          <p:nvPr>
            <p:ph type="sldNum" sz="quarter" idx="12"/>
          </p:nvPr>
        </p:nvSpPr>
        <p:spPr/>
        <p:txBody>
          <a:bodyPr/>
          <a:lstStyle/>
          <a:p>
            <a:fld id="{893C5830-40F3-F04E-B2E3-10E6672BA8FF}" type="slidenum">
              <a:rPr lang="en-US" smtClean="0"/>
              <a:pPr/>
              <a:t>4</a:t>
            </a:fld>
            <a:endParaRPr lang="en-US"/>
          </a:p>
        </p:txBody>
      </p:sp>
      <p:pic>
        <p:nvPicPr>
          <p:cNvPr id="5" name="Picture 2">
            <a:extLst>
              <a:ext uri="{FF2B5EF4-FFF2-40B4-BE49-F238E27FC236}">
                <a16:creationId xmlns:a16="http://schemas.microsoft.com/office/drawing/2014/main" id="{AF7B0126-BC0A-49D8-9E46-465469F52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 y="1277043"/>
            <a:ext cx="3917951" cy="26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med" len="lg"/>
              </a14:hiddenLine>
            </a:ext>
          </a:extLst>
        </p:spPr>
      </p:pic>
      <p:pic>
        <p:nvPicPr>
          <p:cNvPr id="6" name="Picture 3">
            <a:extLst>
              <a:ext uri="{FF2B5EF4-FFF2-40B4-BE49-F238E27FC236}">
                <a16:creationId xmlns:a16="http://schemas.microsoft.com/office/drawing/2014/main" id="{0B723B19-A1EB-43B5-813B-C61FCDA12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213" y="1340404"/>
            <a:ext cx="3917951" cy="26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med" len="lg"/>
              </a14:hiddenLine>
            </a:ext>
          </a:extLst>
        </p:spPr>
      </p:pic>
      <p:pic>
        <p:nvPicPr>
          <p:cNvPr id="7" name="Picture 4">
            <a:extLst>
              <a:ext uri="{FF2B5EF4-FFF2-40B4-BE49-F238E27FC236}">
                <a16:creationId xmlns:a16="http://schemas.microsoft.com/office/drawing/2014/main" id="{015E1319-0917-405D-B961-3E700C418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7108"/>
            <a:ext cx="4226943" cy="284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med" len="lg"/>
              </a14:hiddenLine>
            </a:ext>
          </a:extLst>
        </p:spPr>
      </p:pic>
      <p:pic>
        <p:nvPicPr>
          <p:cNvPr id="8" name="Picture 5">
            <a:extLst>
              <a:ext uri="{FF2B5EF4-FFF2-40B4-BE49-F238E27FC236}">
                <a16:creationId xmlns:a16="http://schemas.microsoft.com/office/drawing/2014/main" id="{5B4FDDFC-5B54-41D6-AAA7-20CA832CC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213" y="4088921"/>
            <a:ext cx="4067788" cy="27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med" len="lg"/>
              </a14:hiddenLine>
            </a:ext>
          </a:extLst>
        </p:spPr>
      </p:pic>
    </p:spTree>
    <p:extLst>
      <p:ext uri="{BB962C8B-B14F-4D97-AF65-F5344CB8AC3E}">
        <p14:creationId xmlns:p14="http://schemas.microsoft.com/office/powerpoint/2010/main" val="421242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5" y="89080"/>
            <a:ext cx="8862630" cy="991455"/>
          </a:xfrm>
        </p:spPr>
        <p:txBody>
          <a:bodyPr>
            <a:normAutofit/>
          </a:bodyPr>
          <a:lstStyle/>
          <a:p>
            <a:r>
              <a:rPr lang="en-US" sz="4000" dirty="0"/>
              <a:t>Instabilities in the electron storage ring</a:t>
            </a:r>
          </a:p>
        </p:txBody>
      </p:sp>
      <p:sp>
        <p:nvSpPr>
          <p:cNvPr id="4" name="Slide Number Placeholder 3"/>
          <p:cNvSpPr>
            <a:spLocks noGrp="1"/>
          </p:cNvSpPr>
          <p:nvPr>
            <p:ph type="sldNum" sz="quarter" idx="12"/>
          </p:nvPr>
        </p:nvSpPr>
        <p:spPr/>
        <p:txBody>
          <a:bodyPr/>
          <a:lstStyle/>
          <a:p>
            <a:fld id="{893C5830-40F3-F04E-B2E3-10E6672BA8FF}" type="slidenum">
              <a:rPr lang="en-US" smtClean="0"/>
              <a:pPr/>
              <a:t>5</a:t>
            </a:fld>
            <a:endParaRPr lang="en-US"/>
          </a:p>
        </p:txBody>
      </p:sp>
      <p:sp>
        <p:nvSpPr>
          <p:cNvPr id="6" name="Content Placeholder 2"/>
          <p:cNvSpPr>
            <a:spLocks noGrp="1"/>
          </p:cNvSpPr>
          <p:nvPr>
            <p:ph idx="1"/>
          </p:nvPr>
        </p:nvSpPr>
        <p:spPr>
          <a:xfrm>
            <a:off x="211023" y="1080535"/>
            <a:ext cx="8156456" cy="4897256"/>
          </a:xfrm>
        </p:spPr>
        <p:txBody>
          <a:bodyPr>
            <a:noAutofit/>
          </a:bodyPr>
          <a:lstStyle/>
          <a:p>
            <a:r>
              <a:rPr lang="en-US" sz="2400" dirty="0"/>
              <a:t>Take a broad band impedance with |Z/n| = 0.1</a:t>
            </a:r>
            <a:r>
              <a:rPr lang="el-GR" sz="2400" dirty="0"/>
              <a:t>Ω</a:t>
            </a:r>
            <a:r>
              <a:rPr lang="en-US" sz="2400" dirty="0"/>
              <a:t>.  Model as a Q=2, </a:t>
            </a:r>
            <a:r>
              <a:rPr lang="en-US" sz="2400" dirty="0" err="1"/>
              <a:t>f</a:t>
            </a:r>
            <a:r>
              <a:rPr lang="en-US" sz="2400" baseline="-25000" dirty="0" err="1"/>
              <a:t>res</a:t>
            </a:r>
            <a:r>
              <a:rPr lang="en-US" sz="2400" dirty="0"/>
              <a:t> =20 GHz resonator.</a:t>
            </a:r>
          </a:p>
          <a:p>
            <a:r>
              <a:rPr lang="en-US" sz="2400" dirty="0"/>
              <a:t>The transverse impedance has same  </a:t>
            </a:r>
            <a:r>
              <a:rPr lang="en-US" sz="2400" dirty="0" err="1"/>
              <a:t>f</a:t>
            </a:r>
            <a:r>
              <a:rPr lang="en-US" sz="2400" baseline="-25000" dirty="0" err="1"/>
              <a:t>res</a:t>
            </a:r>
            <a:r>
              <a:rPr lang="en-US" sz="2400" dirty="0"/>
              <a:t> and Q with      </a:t>
            </a:r>
            <a:r>
              <a:rPr lang="en-US" sz="2400" dirty="0" err="1"/>
              <a:t>Z</a:t>
            </a:r>
            <a:r>
              <a:rPr lang="en-US" sz="2400" baseline="-25000" dirty="0" err="1"/>
              <a:t>y</a:t>
            </a:r>
            <a:r>
              <a:rPr lang="en-US" sz="2400" baseline="-25000" dirty="0"/>
              <a:t> </a:t>
            </a:r>
            <a:r>
              <a:rPr lang="en-US" sz="2400" dirty="0"/>
              <a:t>= 2∙R ∙ |Z/n| / b</a:t>
            </a:r>
            <a:r>
              <a:rPr lang="en-US" sz="2400" baseline="30000" dirty="0"/>
              <a:t>2</a:t>
            </a:r>
            <a:r>
              <a:rPr lang="en-US" sz="2400" dirty="0"/>
              <a:t> with R = 610 m, b=2 cm (0.3M</a:t>
            </a:r>
            <a:r>
              <a:rPr lang="el-GR" sz="2400" dirty="0"/>
              <a:t>Ω</a:t>
            </a:r>
            <a:r>
              <a:rPr lang="en-US" sz="2400" dirty="0"/>
              <a:t>/m). </a:t>
            </a:r>
          </a:p>
          <a:p>
            <a:r>
              <a:rPr lang="en-US" sz="2400" dirty="0"/>
              <a:t>The narrow band HOMs are found from analysis of the RF cavities. </a:t>
            </a:r>
          </a:p>
          <a:p>
            <a:r>
              <a:rPr lang="en-US" sz="2400" dirty="0"/>
              <a:t>For simulations we take a uniform fill of 720 bunches and track 5 contiguous bunches.  Coupled bunch modes (CBMs) are included.</a:t>
            </a:r>
          </a:p>
          <a:p>
            <a:r>
              <a:rPr lang="en-US" sz="2400" dirty="0"/>
              <a:t>One transverse and one longitudinal ‘worst possible’  HOM has been used so far. Transverse growth rates for CBMs using  short bunches agree very well with handbook formulas.</a:t>
            </a:r>
          </a:p>
          <a:p>
            <a:pPr marL="0" indent="0">
              <a:buNone/>
            </a:pPr>
            <a:endParaRPr lang="en-US" sz="2400" dirty="0"/>
          </a:p>
        </p:txBody>
      </p:sp>
    </p:spTree>
    <p:extLst>
      <p:ext uri="{BB962C8B-B14F-4D97-AF65-F5344CB8AC3E}">
        <p14:creationId xmlns:p14="http://schemas.microsoft.com/office/powerpoint/2010/main" val="337514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7326"/>
            <a:ext cx="7886700" cy="1121831"/>
          </a:xfrm>
        </p:spPr>
        <p:txBody>
          <a:bodyPr>
            <a:normAutofit/>
          </a:bodyPr>
          <a:lstStyle/>
          <a:p>
            <a:r>
              <a:rPr lang="en-US" sz="4000" dirty="0"/>
              <a:t>Electron storage ring</a:t>
            </a:r>
          </a:p>
        </p:txBody>
      </p:sp>
      <p:sp>
        <p:nvSpPr>
          <p:cNvPr id="3" name="Content Placeholder 2"/>
          <p:cNvSpPr>
            <a:spLocks noGrp="1"/>
          </p:cNvSpPr>
          <p:nvPr>
            <p:ph idx="1"/>
          </p:nvPr>
        </p:nvSpPr>
        <p:spPr>
          <a:xfrm>
            <a:off x="589271" y="955963"/>
            <a:ext cx="3017529" cy="4187537"/>
          </a:xfrm>
        </p:spPr>
        <p:txBody>
          <a:bodyPr>
            <a:normAutofit/>
          </a:bodyPr>
          <a:lstStyle/>
          <a:p>
            <a:r>
              <a:rPr lang="en-US" sz="2400" dirty="0"/>
              <a:t>The electrons require a longitudinal damper for narrow band CBMs </a:t>
            </a:r>
          </a:p>
          <a:p>
            <a:r>
              <a:rPr lang="en-US" sz="2400" dirty="0"/>
              <a:t>Broad band longitudinal instabilities and all transverse instabilities are Landau damped.</a:t>
            </a:r>
          </a:p>
          <a:p>
            <a:pPr marL="0" indent="0">
              <a:buNone/>
            </a:pPr>
            <a:endParaRPr lang="en-US" sz="2400" dirty="0"/>
          </a:p>
        </p:txBody>
      </p:sp>
      <p:sp>
        <p:nvSpPr>
          <p:cNvPr id="4" name="Slide Number Placeholder 3"/>
          <p:cNvSpPr>
            <a:spLocks noGrp="1"/>
          </p:cNvSpPr>
          <p:nvPr>
            <p:ph type="sldNum" sz="quarter" idx="12"/>
          </p:nvPr>
        </p:nvSpPr>
        <p:spPr/>
        <p:txBody>
          <a:bodyPr/>
          <a:lstStyle/>
          <a:p>
            <a:fld id="{893C5830-40F3-F04E-B2E3-10E6672BA8FF}" type="slidenum">
              <a:rPr lang="en-US" smtClean="0"/>
              <a:pPr/>
              <a:t>6</a:t>
            </a:fld>
            <a:endParaRPr lang="en-US"/>
          </a:p>
        </p:txBody>
      </p:sp>
      <p:pic>
        <p:nvPicPr>
          <p:cNvPr id="7" name="Picture 6"/>
          <p:cNvPicPr>
            <a:picLocks noChangeAspect="1"/>
          </p:cNvPicPr>
          <p:nvPr/>
        </p:nvPicPr>
        <p:blipFill>
          <a:blip r:embed="rId2"/>
          <a:stretch>
            <a:fillRect/>
          </a:stretch>
        </p:blipFill>
        <p:spPr>
          <a:xfrm>
            <a:off x="4026930" y="4468091"/>
            <a:ext cx="4488420" cy="1617841"/>
          </a:xfrm>
          <a:prstGeom prst="rect">
            <a:avLst/>
          </a:prstGeom>
        </p:spPr>
      </p:pic>
      <p:pic>
        <p:nvPicPr>
          <p:cNvPr id="5" name="Picture 4">
            <a:extLst>
              <a:ext uri="{FF2B5EF4-FFF2-40B4-BE49-F238E27FC236}">
                <a16:creationId xmlns:a16="http://schemas.microsoft.com/office/drawing/2014/main" id="{FCC8197D-2FCB-45C4-8D9C-1928E4EFF6E6}"/>
              </a:ext>
            </a:extLst>
          </p:cNvPr>
          <p:cNvPicPr>
            <a:picLocks noChangeAspect="1"/>
          </p:cNvPicPr>
          <p:nvPr/>
        </p:nvPicPr>
        <p:blipFill>
          <a:blip r:embed="rId3"/>
          <a:stretch>
            <a:fillRect/>
          </a:stretch>
        </p:blipFill>
        <p:spPr>
          <a:xfrm>
            <a:off x="3516810" y="1059088"/>
            <a:ext cx="5088530" cy="3409003"/>
          </a:xfrm>
          <a:prstGeom prst="rect">
            <a:avLst/>
          </a:prstGeom>
        </p:spPr>
      </p:pic>
    </p:spTree>
    <p:extLst>
      <p:ext uri="{BB962C8B-B14F-4D97-AF65-F5344CB8AC3E}">
        <p14:creationId xmlns:p14="http://schemas.microsoft.com/office/powerpoint/2010/main" val="178907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94747"/>
          </a:xfrm>
        </p:spPr>
        <p:txBody>
          <a:bodyPr>
            <a:normAutofit fontScale="90000"/>
          </a:bodyPr>
          <a:lstStyle/>
          <a:p>
            <a:r>
              <a:rPr lang="en-US" dirty="0"/>
              <a:t>Fallback</a:t>
            </a:r>
          </a:p>
        </p:txBody>
      </p:sp>
      <p:sp>
        <p:nvSpPr>
          <p:cNvPr id="3" name="Content Placeholder 2"/>
          <p:cNvSpPr>
            <a:spLocks noGrp="1"/>
          </p:cNvSpPr>
          <p:nvPr>
            <p:ph idx="1"/>
          </p:nvPr>
        </p:nvSpPr>
        <p:spPr>
          <a:xfrm>
            <a:off x="628650" y="1059873"/>
            <a:ext cx="7886700" cy="5117090"/>
          </a:xfrm>
        </p:spPr>
        <p:txBody>
          <a:bodyPr>
            <a:normAutofit/>
          </a:bodyPr>
          <a:lstStyle/>
          <a:p>
            <a:r>
              <a:rPr lang="en-US" sz="2400" dirty="0"/>
              <a:t>The third harmonic RF system is challenging.</a:t>
            </a:r>
          </a:p>
          <a:p>
            <a:r>
              <a:rPr lang="en-US" sz="2400" dirty="0"/>
              <a:t>Increasing the 10 GeV energy spread to 1.0x10</a:t>
            </a:r>
            <a:r>
              <a:rPr lang="en-US" sz="2400" baseline="30000" dirty="0"/>
              <a:t>-3</a:t>
            </a:r>
            <a:r>
              <a:rPr lang="en-US" sz="2400" dirty="0"/>
              <a:t> and the 5 GeV spread to 1.2x10</a:t>
            </a:r>
            <a:r>
              <a:rPr lang="en-US" sz="2400" baseline="30000" dirty="0"/>
              <a:t>-3 </a:t>
            </a:r>
            <a:r>
              <a:rPr lang="en-US" sz="2400" dirty="0"/>
              <a:t>allows us to operate at nominal bunch currents with no third harmonic system.</a:t>
            </a:r>
          </a:p>
          <a:p>
            <a:r>
              <a:rPr lang="en-US" sz="2400" dirty="0"/>
              <a:t>This places additional stress on the lattice design.</a:t>
            </a:r>
          </a:p>
          <a:p>
            <a:r>
              <a:rPr lang="en-US" sz="2400" dirty="0"/>
              <a:t>If we increase energy spread by increasing the strength of the reverse bends, we increase radiative losses.</a:t>
            </a:r>
          </a:p>
          <a:p>
            <a:r>
              <a:rPr lang="en-US" sz="2400" dirty="0"/>
              <a:t>This will reduce the allowed electron current at 10 GeV.</a:t>
            </a:r>
          </a:p>
          <a:p>
            <a:r>
              <a:rPr lang="en-US" sz="2400" dirty="0"/>
              <a:t>Increasing bunch length using RF modulation is being considered. </a:t>
            </a:r>
          </a:p>
          <a:p>
            <a:pPr marL="0" indent="0">
              <a:buNone/>
            </a:pPr>
            <a:endParaRPr lang="en-US" sz="2400" dirty="0"/>
          </a:p>
        </p:txBody>
      </p:sp>
      <p:sp>
        <p:nvSpPr>
          <p:cNvPr id="4" name="Slide Number Placeholder 3"/>
          <p:cNvSpPr>
            <a:spLocks noGrp="1"/>
          </p:cNvSpPr>
          <p:nvPr>
            <p:ph type="sldNum" sz="quarter" idx="12"/>
          </p:nvPr>
        </p:nvSpPr>
        <p:spPr/>
        <p:txBody>
          <a:bodyPr/>
          <a:lstStyle/>
          <a:p>
            <a:fld id="{893C5830-40F3-F04E-B2E3-10E6672BA8FF}" type="slidenum">
              <a:rPr lang="en-US" smtClean="0"/>
              <a:pPr/>
              <a:t>7</a:t>
            </a:fld>
            <a:endParaRPr lang="en-US"/>
          </a:p>
        </p:txBody>
      </p:sp>
    </p:spTree>
    <p:extLst>
      <p:ext uri="{BB962C8B-B14F-4D97-AF65-F5344CB8AC3E}">
        <p14:creationId xmlns:p14="http://schemas.microsoft.com/office/powerpoint/2010/main" val="361467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34"/>
            <a:ext cx="7886700" cy="897466"/>
          </a:xfrm>
        </p:spPr>
        <p:txBody>
          <a:bodyPr>
            <a:normAutofit/>
          </a:bodyPr>
          <a:lstStyle/>
          <a:p>
            <a:r>
              <a:rPr lang="en-US" sz="4000" dirty="0"/>
              <a:t>Instabilities in the hadron ring</a:t>
            </a:r>
          </a:p>
        </p:txBody>
      </p:sp>
      <p:sp>
        <p:nvSpPr>
          <p:cNvPr id="3" name="Content Placeholder 2"/>
          <p:cNvSpPr>
            <a:spLocks noGrp="1"/>
          </p:cNvSpPr>
          <p:nvPr>
            <p:ph idx="1"/>
          </p:nvPr>
        </p:nvSpPr>
        <p:spPr>
          <a:xfrm>
            <a:off x="628650" y="812800"/>
            <a:ext cx="7886700" cy="5364163"/>
          </a:xfrm>
        </p:spPr>
        <p:txBody>
          <a:bodyPr/>
          <a:lstStyle/>
          <a:p>
            <a:pPr marL="0" indent="0">
              <a:buNone/>
            </a:pPr>
            <a:r>
              <a:rPr lang="en-US" sz="2400" dirty="0"/>
              <a:t>Hadrons have space charge and no radiative damping. We need to be able to tell the difference between actual instabilities and growth due to finite N effects.</a:t>
            </a:r>
          </a:p>
          <a:p>
            <a:pPr marL="0" indent="0">
              <a:buNone/>
            </a:pPr>
            <a:endParaRPr lang="en-US" sz="2400" dirty="0"/>
          </a:p>
          <a:p>
            <a:pPr marL="0" indent="0">
              <a:buNone/>
            </a:pPr>
            <a:r>
              <a:rPr lang="en-US" sz="2400" dirty="0"/>
              <a:t>                                                     continuum </a:t>
            </a:r>
          </a:p>
        </p:txBody>
      </p:sp>
      <p:sp>
        <p:nvSpPr>
          <p:cNvPr id="4" name="Slide Number Placeholder 3"/>
          <p:cNvSpPr>
            <a:spLocks noGrp="1"/>
          </p:cNvSpPr>
          <p:nvPr>
            <p:ph type="sldNum" sz="quarter" idx="12"/>
          </p:nvPr>
        </p:nvSpPr>
        <p:spPr/>
        <p:txBody>
          <a:bodyPr/>
          <a:lstStyle/>
          <a:p>
            <a:fld id="{893C5830-40F3-F04E-B2E3-10E6672BA8FF}" type="slidenum">
              <a:rPr lang="en-US" smtClean="0"/>
              <a:pPr/>
              <a:t>8</a:t>
            </a:fld>
            <a:endParaRPr lang="en-US"/>
          </a:p>
        </p:txBody>
      </p:sp>
      <p:graphicFrame>
        <p:nvGraphicFramePr>
          <p:cNvPr id="5" name="Content Placeholder 5"/>
          <p:cNvGraphicFramePr>
            <a:graphicFrameLocks noChangeAspect="1"/>
          </p:cNvGraphicFramePr>
          <p:nvPr>
            <p:extLst>
              <p:ext uri="{D42A27DB-BD31-4B8C-83A1-F6EECF244321}">
                <p14:modId xmlns:p14="http://schemas.microsoft.com/office/powerpoint/2010/main" val="1009317969"/>
              </p:ext>
            </p:extLst>
          </p:nvPr>
        </p:nvGraphicFramePr>
        <p:xfrm>
          <a:off x="418575" y="1875774"/>
          <a:ext cx="6663876" cy="4175660"/>
        </p:xfrm>
        <a:graphic>
          <a:graphicData uri="http://schemas.openxmlformats.org/presentationml/2006/ole">
            <mc:AlternateContent xmlns:mc="http://schemas.openxmlformats.org/markup-compatibility/2006">
              <mc:Choice xmlns:v="urn:schemas-microsoft-com:vml" Requires="v">
                <p:oleObj spid="_x0000_s2192" name="Equation" r:id="rId3" imgW="4660560" imgH="2920680" progId="Equation.DSMT4">
                  <p:embed/>
                </p:oleObj>
              </mc:Choice>
              <mc:Fallback>
                <p:oleObj name="Equation" r:id="rId3" imgW="4660560" imgH="2920680" progId="Equation.DSMT4">
                  <p:embed/>
                  <p:pic>
                    <p:nvPicPr>
                      <p:cNvPr id="5" name="Content Placeholder 5"/>
                      <p:cNvPicPr>
                        <a:picLocks noGrp="1" noChangeAspect="1" noChangeArrowheads="1"/>
                      </p:cNvPicPr>
                      <p:nvPr/>
                    </p:nvPicPr>
                    <p:blipFill>
                      <a:blip r:embed="rId4"/>
                      <a:srcRect/>
                      <a:stretch>
                        <a:fillRect/>
                      </a:stretch>
                    </p:blipFill>
                    <p:spPr bwMode="auto">
                      <a:xfrm>
                        <a:off x="418575" y="1875774"/>
                        <a:ext cx="6663876" cy="4175660"/>
                      </a:xfrm>
                      <a:prstGeom prst="rect">
                        <a:avLst/>
                      </a:prstGeom>
                      <a:noFill/>
                      <a:ln>
                        <a:noFill/>
                      </a:ln>
                      <a:extLst/>
                    </p:spPr>
                  </p:pic>
                </p:oleObj>
              </mc:Fallback>
            </mc:AlternateContent>
          </a:graphicData>
        </a:graphic>
      </p:graphicFrame>
      <p:graphicFrame>
        <p:nvGraphicFramePr>
          <p:cNvPr id="6" name="Object 5">
            <a:extLst>
              <a:ext uri="{FF2B5EF4-FFF2-40B4-BE49-F238E27FC236}">
                <a16:creationId xmlns:a16="http://schemas.microsoft.com/office/drawing/2014/main" id="{3A6EC514-4FA8-49BC-927E-BA2840788E37}"/>
              </a:ext>
            </a:extLst>
          </p:cNvPr>
          <p:cNvGraphicFramePr>
            <a:graphicFrameLocks noChangeAspect="1"/>
          </p:cNvGraphicFramePr>
          <p:nvPr>
            <p:extLst>
              <p:ext uri="{D42A27DB-BD31-4B8C-83A1-F6EECF244321}">
                <p14:modId xmlns:p14="http://schemas.microsoft.com/office/powerpoint/2010/main" val="3726266416"/>
              </p:ext>
            </p:extLst>
          </p:nvPr>
        </p:nvGraphicFramePr>
        <p:xfrm>
          <a:off x="6715023" y="2225615"/>
          <a:ext cx="2264436" cy="733246"/>
        </p:xfrm>
        <a:graphic>
          <a:graphicData uri="http://schemas.openxmlformats.org/presentationml/2006/ole">
            <mc:AlternateContent xmlns:mc="http://schemas.openxmlformats.org/markup-compatibility/2006">
              <mc:Choice xmlns:v="urn:schemas-microsoft-com:vml" Requires="v">
                <p:oleObj spid="_x0000_s2193" name="Equation" r:id="rId5" imgW="1333440" imgH="431640" progId="Equation.DSMT4">
                  <p:embed/>
                </p:oleObj>
              </mc:Choice>
              <mc:Fallback>
                <p:oleObj name="Equation" r:id="rId5" imgW="1333440" imgH="431640" progId="Equation.DSMT4">
                  <p:embed/>
                  <p:pic>
                    <p:nvPicPr>
                      <p:cNvPr id="0" name=""/>
                      <p:cNvPicPr/>
                      <p:nvPr/>
                    </p:nvPicPr>
                    <p:blipFill>
                      <a:blip r:embed="rId6"/>
                      <a:stretch>
                        <a:fillRect/>
                      </a:stretch>
                    </p:blipFill>
                    <p:spPr>
                      <a:xfrm>
                        <a:off x="6715023" y="2225615"/>
                        <a:ext cx="2264436" cy="733246"/>
                      </a:xfrm>
                      <a:prstGeom prst="rect">
                        <a:avLst/>
                      </a:prstGeom>
                    </p:spPr>
                  </p:pic>
                </p:oleObj>
              </mc:Fallback>
            </mc:AlternateContent>
          </a:graphicData>
        </a:graphic>
      </p:graphicFrame>
    </p:spTree>
    <p:extLst>
      <p:ext uri="{BB962C8B-B14F-4D97-AF65-F5344CB8AC3E}">
        <p14:creationId xmlns:p14="http://schemas.microsoft.com/office/powerpoint/2010/main" val="22208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6260C-F2D3-4C1D-8DA2-5F107A48192D}"/>
              </a:ext>
            </a:extLst>
          </p:cNvPr>
          <p:cNvPicPr>
            <a:picLocks noChangeAspect="1"/>
          </p:cNvPicPr>
          <p:nvPr/>
        </p:nvPicPr>
        <p:blipFill>
          <a:blip r:embed="rId2"/>
          <a:stretch>
            <a:fillRect/>
          </a:stretch>
        </p:blipFill>
        <p:spPr>
          <a:xfrm>
            <a:off x="4681812" y="2075918"/>
            <a:ext cx="4334721" cy="3940418"/>
          </a:xfrm>
          <a:prstGeom prst="rect">
            <a:avLst/>
          </a:prstGeom>
        </p:spPr>
      </p:pic>
      <p:sp>
        <p:nvSpPr>
          <p:cNvPr id="2" name="Title 1"/>
          <p:cNvSpPr>
            <a:spLocks noGrp="1"/>
          </p:cNvSpPr>
          <p:nvPr>
            <p:ph type="title"/>
          </p:nvPr>
        </p:nvSpPr>
        <p:spPr>
          <a:xfrm>
            <a:off x="628650" y="79514"/>
            <a:ext cx="7886700" cy="815008"/>
          </a:xfrm>
        </p:spPr>
        <p:txBody>
          <a:bodyPr>
            <a:normAutofit/>
          </a:bodyPr>
          <a:lstStyle/>
          <a:p>
            <a:r>
              <a:rPr lang="en-US" sz="4000" dirty="0"/>
              <a:t>Proton results</a:t>
            </a:r>
          </a:p>
        </p:txBody>
      </p:sp>
      <p:sp>
        <p:nvSpPr>
          <p:cNvPr id="3" name="Content Placeholder 2"/>
          <p:cNvSpPr>
            <a:spLocks noGrp="1"/>
          </p:cNvSpPr>
          <p:nvPr>
            <p:ph idx="1"/>
          </p:nvPr>
        </p:nvSpPr>
        <p:spPr>
          <a:xfrm>
            <a:off x="429867" y="697613"/>
            <a:ext cx="8494000" cy="5230872"/>
          </a:xfrm>
        </p:spPr>
        <p:txBody>
          <a:bodyPr>
            <a:normAutofit/>
          </a:bodyPr>
          <a:lstStyle/>
          <a:p>
            <a:r>
              <a:rPr lang="en-US" sz="2400" dirty="0"/>
              <a:t>Measured broad band impedances for RHIC are           Z/n=5</a:t>
            </a:r>
            <a:r>
              <a:rPr lang="el-GR" sz="2400" dirty="0"/>
              <a:t>Ω</a:t>
            </a:r>
            <a:r>
              <a:rPr lang="en-US" sz="2400" dirty="0"/>
              <a:t>, </a:t>
            </a:r>
            <a:r>
              <a:rPr lang="en-US" sz="2400" dirty="0" err="1"/>
              <a:t>Z</a:t>
            </a:r>
            <a:r>
              <a:rPr lang="en-US" sz="2400" baseline="-25000" dirty="0" err="1"/>
              <a:t>y</a:t>
            </a:r>
            <a:r>
              <a:rPr lang="en-US" sz="2400" dirty="0"/>
              <a:t>=10M</a:t>
            </a:r>
            <a:r>
              <a:rPr lang="el-GR" sz="2400" dirty="0"/>
              <a:t>Ω</a:t>
            </a:r>
            <a:r>
              <a:rPr lang="en-US" sz="2400" dirty="0"/>
              <a:t>/m. Modeled as Q=2, 5GHz resonators.</a:t>
            </a:r>
          </a:p>
          <a:p>
            <a:r>
              <a:rPr lang="en-US" sz="2400" dirty="0"/>
              <a:t>Poorly known, narrow band modes are the main concern. Behavior at injection shown below. </a:t>
            </a:r>
          </a:p>
        </p:txBody>
      </p:sp>
      <p:sp>
        <p:nvSpPr>
          <p:cNvPr id="4" name="Slide Number Placeholder 3"/>
          <p:cNvSpPr>
            <a:spLocks noGrp="1"/>
          </p:cNvSpPr>
          <p:nvPr>
            <p:ph type="sldNum" sz="quarter" idx="12"/>
          </p:nvPr>
        </p:nvSpPr>
        <p:spPr/>
        <p:txBody>
          <a:bodyPr/>
          <a:lstStyle/>
          <a:p>
            <a:fld id="{893C5830-40F3-F04E-B2E3-10E6672BA8FF}" type="slidenum">
              <a:rPr lang="en-US" smtClean="0"/>
              <a:pPr/>
              <a:t>9</a:t>
            </a:fld>
            <a:endParaRPr lang="en-US"/>
          </a:p>
        </p:txBody>
      </p:sp>
      <p:pic>
        <p:nvPicPr>
          <p:cNvPr id="7" name="Picture 6"/>
          <p:cNvPicPr>
            <a:picLocks noChangeAspect="1"/>
          </p:cNvPicPr>
          <p:nvPr/>
        </p:nvPicPr>
        <p:blipFill>
          <a:blip r:embed="rId3"/>
          <a:stretch>
            <a:fillRect/>
          </a:stretch>
        </p:blipFill>
        <p:spPr>
          <a:xfrm>
            <a:off x="127467" y="2292336"/>
            <a:ext cx="4315474" cy="3724000"/>
          </a:xfrm>
          <a:prstGeom prst="rect">
            <a:avLst/>
          </a:prstGeom>
        </p:spPr>
      </p:pic>
    </p:spTree>
    <p:extLst>
      <p:ext uri="{BB962C8B-B14F-4D97-AF65-F5344CB8AC3E}">
        <p14:creationId xmlns:p14="http://schemas.microsoft.com/office/powerpoint/2010/main" val="3464702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Flipped_FINAL" id="{C431648C-C9DD-4F86-870A-3DBE6ADEFEEA}" vid="{90B02417-6C30-4FCD-9ECE-27C7915720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EIC_PPT_Template_Flipped_FINAL</Template>
  <TotalTime>2482</TotalTime>
  <Words>2017</Words>
  <Application>Microsoft Office PowerPoint</Application>
  <PresentationFormat>On-screen Show (4:3)</PresentationFormat>
  <Paragraphs>214</Paragraphs>
  <Slides>29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3" baseType="lpstr">
      <vt:lpstr>Arial</vt:lpstr>
      <vt:lpstr>Calibri</vt:lpstr>
      <vt:lpstr>Office Theme</vt:lpstr>
      <vt:lpstr>Equation</vt:lpstr>
      <vt:lpstr>Collective Effects in eRHIC</vt:lpstr>
      <vt:lpstr>Outline</vt:lpstr>
      <vt:lpstr>PowerPoint Presentation</vt:lpstr>
      <vt:lpstr>PowerPoint Presentation</vt:lpstr>
      <vt:lpstr>Instabilities in the electron storage ring</vt:lpstr>
      <vt:lpstr>Electron storage ring</vt:lpstr>
      <vt:lpstr>Fallback</vt:lpstr>
      <vt:lpstr>Instabilities in the hadron ring</vt:lpstr>
      <vt:lpstr>Proton results</vt:lpstr>
      <vt:lpstr>Proton instabilities continued.</vt:lpstr>
      <vt:lpstr>Protons at 255 GeV (275 easier)</vt:lpstr>
      <vt:lpstr>Rapid cycling synchrotron</vt:lpstr>
      <vt:lpstr>Laslett tune shift in the ESR</vt:lpstr>
      <vt:lpstr>Intrabeam Scattering and Emittance Growth</vt:lpstr>
      <vt:lpstr>Fast Beam Ion Instability (FBII) [6,7]</vt:lpstr>
      <vt:lpstr>FBII</vt:lpstr>
      <vt:lpstr>FBII</vt:lpstr>
      <vt:lpstr>FBII </vt:lpstr>
      <vt:lpstr>FBII </vt:lpstr>
      <vt:lpstr>FBII</vt:lpstr>
      <vt:lpstr>FBII</vt:lpstr>
      <vt:lpstr>FBII</vt:lpstr>
      <vt:lpstr>FBII</vt:lpstr>
      <vt:lpstr>FBII </vt:lpstr>
      <vt:lpstr>Benchmarking and Moving Forward</vt:lpstr>
      <vt:lpstr>Cryogenic Limits in the Hadron Ring [8]</vt:lpstr>
      <vt:lpstr>Electron Clouds</vt:lpstr>
      <vt:lpstr>Conclusions</vt:lpstr>
      <vt:lpstr>PowerPoint Presentation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Diane</dc:creator>
  <cp:lastModifiedBy>Audrey Barron</cp:lastModifiedBy>
  <cp:revision>131</cp:revision>
  <cp:lastPrinted>2018-03-01T21:01:16Z</cp:lastPrinted>
  <dcterms:created xsi:type="dcterms:W3CDTF">2018-03-01T20:08:55Z</dcterms:created>
  <dcterms:modified xsi:type="dcterms:W3CDTF">2018-10-26T16:54:11Z</dcterms:modified>
</cp:coreProperties>
</file>