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xlsx" ContentType="application/vnd.openxmlformats-officedocument.spreadsheetml.sheet"/>
  <Default Extension="vml" ContentType="application/vnd.openxmlformats-officedocument.vmlDrawing"/>
  <Default Extension="gif" ContentType="image/gi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3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5"/>
  </p:notesMasterIdLst>
  <p:sldIdLst>
    <p:sldId id="348" r:id="rId2"/>
    <p:sldId id="580" r:id="rId3"/>
    <p:sldId id="585" r:id="rId4"/>
    <p:sldId id="551" r:id="rId5"/>
    <p:sldId id="586" r:id="rId6"/>
    <p:sldId id="578" r:id="rId7"/>
    <p:sldId id="587" r:id="rId8"/>
    <p:sldId id="588" r:id="rId9"/>
    <p:sldId id="554" r:id="rId10"/>
    <p:sldId id="555" r:id="rId11"/>
    <p:sldId id="556" r:id="rId12"/>
    <p:sldId id="563" r:id="rId13"/>
    <p:sldId id="559" r:id="rId14"/>
    <p:sldId id="565" r:id="rId15"/>
    <p:sldId id="566" r:id="rId16"/>
    <p:sldId id="567" r:id="rId17"/>
    <p:sldId id="568" r:id="rId18"/>
    <p:sldId id="569" r:id="rId19"/>
    <p:sldId id="604" r:id="rId20"/>
    <p:sldId id="473" r:id="rId21"/>
    <p:sldId id="441" r:id="rId22"/>
    <p:sldId id="553" r:id="rId23"/>
    <p:sldId id="576" r:id="rId24"/>
    <p:sldId id="574" r:id="rId25"/>
    <p:sldId id="603" r:id="rId26"/>
    <p:sldId id="570" r:id="rId27"/>
    <p:sldId id="571" r:id="rId28"/>
    <p:sldId id="572" r:id="rId29"/>
    <p:sldId id="573" r:id="rId30"/>
    <p:sldId id="605" r:id="rId31"/>
    <p:sldId id="606" r:id="rId32"/>
    <p:sldId id="562" r:id="rId33"/>
    <p:sldId id="526" r:id="rId34"/>
    <p:sldId id="582" r:id="rId35"/>
    <p:sldId id="595" r:id="rId36"/>
    <p:sldId id="577" r:id="rId37"/>
    <p:sldId id="511" r:id="rId38"/>
    <p:sldId id="512" r:id="rId39"/>
    <p:sldId id="491" r:id="rId40"/>
    <p:sldId id="492" r:id="rId41"/>
    <p:sldId id="494" r:id="rId42"/>
    <p:sldId id="584" r:id="rId43"/>
    <p:sldId id="495" r:id="rId44"/>
    <p:sldId id="536" r:id="rId45"/>
    <p:sldId id="538" r:id="rId46"/>
    <p:sldId id="539" r:id="rId47"/>
    <p:sldId id="542" r:id="rId48"/>
    <p:sldId id="543" r:id="rId49"/>
    <p:sldId id="602" r:id="rId50"/>
    <p:sldId id="597" r:id="rId51"/>
    <p:sldId id="599" r:id="rId52"/>
    <p:sldId id="600" r:id="rId53"/>
    <p:sldId id="514" r:id="rId54"/>
  </p:sldIdLst>
  <p:sldSz cx="9144000" cy="6858000" type="screen4x3"/>
  <p:notesSz cx="7772400" cy="10058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67E771"/>
    <a:srgbClr val="A00E1B"/>
    <a:srgbClr val="CB0307"/>
    <a:srgbClr val="8D0E17"/>
    <a:srgbClr val="A94B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80" d="100"/>
          <a:sy n="80" d="100"/>
        </p:scale>
        <p:origin x="-112" y="-4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51" d="100"/>
          <a:sy n="51" d="100"/>
        </p:scale>
        <p:origin x="-2360" y="-120"/>
      </p:cViewPr>
      <p:guideLst>
        <p:guide orient="horz" pos="3168"/>
        <p:guide pos="244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notesMaster" Target="notesMasters/notesMaster1.xml"/><Relationship Id="rId56" Type="http://schemas.openxmlformats.org/officeDocument/2006/relationships/printerSettings" Target="printerSettings/printerSettings1.bin"/><Relationship Id="rId57" Type="http://schemas.openxmlformats.org/officeDocument/2006/relationships/presProps" Target="presProps.xml"/><Relationship Id="rId58" Type="http://schemas.openxmlformats.org/officeDocument/2006/relationships/viewProps" Target="viewProps.xml"/><Relationship Id="rId59" Type="http://schemas.openxmlformats.org/officeDocument/2006/relationships/theme" Target="theme/theme1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0996866371793054"/>
          <c:y val="0.0496973966270359"/>
          <c:w val="0.851161292985295"/>
          <c:h val="0.810381228637707"/>
        </c:manualLayout>
      </c:layout>
      <c:barChart>
        <c:barDir val="col"/>
        <c:grouping val="clustered"/>
        <c:varyColors val="0"/>
        <c:ser>
          <c:idx val="0"/>
          <c:order val="1"/>
          <c:spPr>
            <a:solidFill>
              <a:srgbClr val="0000FF"/>
            </a:solidFill>
          </c:spPr>
          <c:invertIfNegative val="0"/>
          <c:val>
            <c:numRef>
              <c:f>MLC_initial_cool_sum!$S$113:$S$118</c:f>
              <c:numCache>
                <c:formatCode>General</c:formatCode>
                <c:ptCount val="6"/>
                <c:pt idx="0">
                  <c:v>16.2</c:v>
                </c:pt>
                <c:pt idx="1">
                  <c:v>16.2</c:v>
                </c:pt>
                <c:pt idx="2">
                  <c:v>16.2</c:v>
                </c:pt>
                <c:pt idx="3">
                  <c:v>12.0</c:v>
                </c:pt>
                <c:pt idx="4">
                  <c:v>7.8</c:v>
                </c:pt>
                <c:pt idx="5">
                  <c:v>14.0</c:v>
                </c:pt>
              </c:numCache>
            </c:numRef>
          </c:val>
        </c:ser>
        <c:ser>
          <c:idx val="1"/>
          <c:order val="0"/>
          <c:spPr>
            <a:solidFill>
              <a:srgbClr val="FF0000"/>
            </a:solidFill>
          </c:spPr>
          <c:invertIfNegative val="0"/>
          <c:val>
            <c:numRef>
              <c:f>MLC_initial_cool_sum!$T$113:$T$118</c:f>
              <c:numCache>
                <c:formatCode>General</c:formatCode>
                <c:ptCount val="6"/>
                <c:pt idx="0">
                  <c:v>16.2</c:v>
                </c:pt>
                <c:pt idx="1">
                  <c:v>16.2</c:v>
                </c:pt>
                <c:pt idx="2">
                  <c:v>16.2</c:v>
                </c:pt>
                <c:pt idx="3">
                  <c:v>13.7</c:v>
                </c:pt>
                <c:pt idx="4">
                  <c:v>16.2</c:v>
                </c:pt>
                <c:pt idx="5">
                  <c:v>16.0</c:v>
                </c:pt>
              </c:numCache>
            </c:numRef>
          </c:val>
        </c:ser>
        <c:ser>
          <c:idx val="2"/>
          <c:order val="2"/>
          <c:spPr>
            <a:solidFill>
              <a:srgbClr val="FFFF00"/>
            </a:solidFill>
          </c:spPr>
          <c:invertIfNegative val="0"/>
          <c:val>
            <c:numRef>
              <c:f>MLC_initial_cool_sum!$U$113:$U$118</c:f>
              <c:numCache>
                <c:formatCode>General</c:formatCode>
                <c:ptCount val="6"/>
                <c:pt idx="0">
                  <c:v>16.2</c:v>
                </c:pt>
                <c:pt idx="1">
                  <c:v>16.2</c:v>
                </c:pt>
                <c:pt idx="2">
                  <c:v>16.2</c:v>
                </c:pt>
                <c:pt idx="3">
                  <c:v>13.7</c:v>
                </c:pt>
                <c:pt idx="4">
                  <c:v>16.2</c:v>
                </c:pt>
                <c:pt idx="5">
                  <c:v>16.2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72362296"/>
        <c:axId val="-2051943256"/>
      </c:barChart>
      <c:catAx>
        <c:axId val="207236229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cavity#</a:t>
                </a:r>
              </a:p>
            </c:rich>
          </c:tx>
          <c:layout>
            <c:manualLayout>
              <c:xMode val="edge"/>
              <c:yMode val="edge"/>
              <c:x val="0.483823660722505"/>
              <c:y val="0.894762929574817"/>
            </c:manualLayout>
          </c:layout>
          <c:overlay val="0"/>
        </c:title>
        <c:majorTickMark val="out"/>
        <c:minorTickMark val="none"/>
        <c:tickLblPos val="nextTo"/>
        <c:crossAx val="-2051943256"/>
        <c:crosses val="autoZero"/>
        <c:auto val="1"/>
        <c:lblAlgn val="ctr"/>
        <c:lblOffset val="100"/>
        <c:noMultiLvlLbl val="0"/>
      </c:catAx>
      <c:valAx>
        <c:axId val="-2051943256"/>
        <c:scaling>
          <c:orientation val="minMax"/>
          <c:max val="17.0"/>
          <c:min val="0.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Eacc max [MV/m]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207236229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59243078723565"/>
          <c:y val="0.0576576791537422"/>
          <c:w val="0.773226517316281"/>
          <c:h val="0.740234678316569"/>
        </c:manualLayout>
      </c:layout>
      <c:scatterChart>
        <c:scatterStyle val="lineMarker"/>
        <c:varyColors val="0"/>
        <c:ser>
          <c:idx val="1"/>
          <c:order val="1"/>
          <c:tx>
            <c:v>initial cool down</c:v>
          </c:tx>
          <c:spPr>
            <a:ln w="28575">
              <a:noFill/>
            </a:ln>
          </c:spPr>
          <c:marker>
            <c:symbol val="square"/>
            <c:size val="7"/>
            <c:spPr>
              <a:solidFill>
                <a:srgbClr val="0000FF"/>
              </a:solidFill>
              <a:ln>
                <a:solidFill>
                  <a:schemeClr val="tx1"/>
                </a:solidFill>
              </a:ln>
            </c:spPr>
          </c:marker>
          <c:errBars>
            <c:errDir val="y"/>
            <c:errBarType val="both"/>
            <c:errValType val="cust"/>
            <c:noEndCap val="0"/>
            <c:plus>
              <c:numRef>
                <c:f>MLC_initial_cool_sum!$V$62:$V$67</c:f>
                <c:numCache>
                  <c:formatCode>General</c:formatCode>
                  <c:ptCount val="6"/>
                  <c:pt idx="0">
                    <c:v>2.62803693474386E9</c:v>
                  </c:pt>
                  <c:pt idx="1">
                    <c:v>2.09750673330696E9</c:v>
                  </c:pt>
                  <c:pt idx="2">
                    <c:v>2.56195296716461E9</c:v>
                  </c:pt>
                  <c:pt idx="3">
                    <c:v>1.43747559347849E9</c:v>
                  </c:pt>
                  <c:pt idx="4">
                    <c:v>2.13423063515378E9</c:v>
                  </c:pt>
                  <c:pt idx="5">
                    <c:v>1.75688127393244E9</c:v>
                  </c:pt>
                </c:numCache>
              </c:numRef>
            </c:plus>
            <c:minus>
              <c:numRef>
                <c:f>MLC_initial_cool_sum!$V$62:$V$67</c:f>
                <c:numCache>
                  <c:formatCode>General</c:formatCode>
                  <c:ptCount val="6"/>
                  <c:pt idx="0">
                    <c:v>2.62803693474386E9</c:v>
                  </c:pt>
                  <c:pt idx="1">
                    <c:v>2.09750673330696E9</c:v>
                  </c:pt>
                  <c:pt idx="2">
                    <c:v>2.56195296716461E9</c:v>
                  </c:pt>
                  <c:pt idx="3">
                    <c:v>1.43747559347849E9</c:v>
                  </c:pt>
                  <c:pt idx="4">
                    <c:v>2.13423063515378E9</c:v>
                  </c:pt>
                  <c:pt idx="5">
                    <c:v>1.75688127393244E9</c:v>
                  </c:pt>
                </c:numCache>
              </c:numRef>
            </c:minus>
          </c:errBars>
          <c:xVal>
            <c:numRef>
              <c:f>MLC_initial_cool_sum!$B$24:$B$29</c:f>
              <c:numCache>
                <c:formatCode>General</c:formatCode>
                <c:ptCount val="6"/>
                <c:pt idx="0">
                  <c:v>1.0</c:v>
                </c:pt>
                <c:pt idx="1">
                  <c:v>2.0</c:v>
                </c:pt>
                <c:pt idx="2">
                  <c:v>3.0</c:v>
                </c:pt>
                <c:pt idx="3">
                  <c:v>4.0</c:v>
                </c:pt>
                <c:pt idx="4">
                  <c:v>5.0</c:v>
                </c:pt>
                <c:pt idx="5">
                  <c:v>6.0</c:v>
                </c:pt>
              </c:numCache>
            </c:numRef>
          </c:xVal>
          <c:yVal>
            <c:numRef>
              <c:f>MLC_initial_cool_sum!$D$24:$D$29</c:f>
              <c:numCache>
                <c:formatCode>0.00E+00</c:formatCode>
                <c:ptCount val="6"/>
                <c:pt idx="0">
                  <c:v>1.88E10</c:v>
                </c:pt>
                <c:pt idx="1">
                  <c:v>1.48E10</c:v>
                </c:pt>
                <c:pt idx="2">
                  <c:v>1.81E10</c:v>
                </c:pt>
                <c:pt idx="3">
                  <c:v>1.0E10</c:v>
                </c:pt>
                <c:pt idx="4">
                  <c:v>1.51E10</c:v>
                </c:pt>
                <c:pt idx="5">
                  <c:v>1.24E10</c:v>
                </c:pt>
              </c:numCache>
            </c:numRef>
          </c:yVal>
          <c:smooth val="0"/>
        </c:ser>
        <c:ser>
          <c:idx val="0"/>
          <c:order val="0"/>
          <c:tx>
            <c:v>1st thermal cycle w/ fast cool</c:v>
          </c:tx>
          <c:spPr>
            <a:ln w="28575">
              <a:noFill/>
            </a:ln>
          </c:spPr>
          <c:marker>
            <c:symbol val="circle"/>
            <c:size val="11"/>
            <c:spPr>
              <a:solidFill>
                <a:srgbClr val="FF0000"/>
              </a:solidFill>
              <a:ln>
                <a:solidFill>
                  <a:schemeClr val="tx1"/>
                </a:solidFill>
              </a:ln>
            </c:spPr>
          </c:marker>
          <c:errBars>
            <c:errDir val="y"/>
            <c:errBarType val="both"/>
            <c:errValType val="cust"/>
            <c:noEndCap val="0"/>
            <c:plus>
              <c:numRef>
                <c:f>MLC_initial_cool_sum!$W$62:$W$67</c:f>
                <c:numCache>
                  <c:formatCode>General</c:formatCode>
                  <c:ptCount val="6"/>
                  <c:pt idx="0">
                    <c:v>2.60074334485066E9</c:v>
                  </c:pt>
                  <c:pt idx="1">
                    <c:v>2.0440747800852E9</c:v>
                  </c:pt>
                  <c:pt idx="2">
                    <c:v>1.85468259994144E9</c:v>
                  </c:pt>
                  <c:pt idx="3">
                    <c:v>1.97717428689191E9</c:v>
                  </c:pt>
                  <c:pt idx="4">
                    <c:v>2.89155209009118E9</c:v>
                  </c:pt>
                  <c:pt idx="5">
                    <c:v>1.65894311064037E9</c:v>
                  </c:pt>
                </c:numCache>
              </c:numRef>
            </c:plus>
            <c:minus>
              <c:numRef>
                <c:f>MLC_initial_cool_sum!$W$62:$W$67</c:f>
                <c:numCache>
                  <c:formatCode>General</c:formatCode>
                  <c:ptCount val="6"/>
                  <c:pt idx="0">
                    <c:v>2.60074334485066E9</c:v>
                  </c:pt>
                  <c:pt idx="1">
                    <c:v>2.0440747800852E9</c:v>
                  </c:pt>
                  <c:pt idx="2">
                    <c:v>1.85468259994144E9</c:v>
                  </c:pt>
                  <c:pt idx="3">
                    <c:v>1.97717428689191E9</c:v>
                  </c:pt>
                  <c:pt idx="4">
                    <c:v>2.89155209009118E9</c:v>
                  </c:pt>
                  <c:pt idx="5">
                    <c:v>1.65894311064037E9</c:v>
                  </c:pt>
                </c:numCache>
              </c:numRef>
            </c:minus>
          </c:errBars>
          <c:xVal>
            <c:numRef>
              <c:f>MLC_initial_cool_sum!$B$24:$B$29</c:f>
              <c:numCache>
                <c:formatCode>General</c:formatCode>
                <c:ptCount val="6"/>
                <c:pt idx="0">
                  <c:v>1.0</c:v>
                </c:pt>
                <c:pt idx="1">
                  <c:v>2.0</c:v>
                </c:pt>
                <c:pt idx="2">
                  <c:v>3.0</c:v>
                </c:pt>
                <c:pt idx="3">
                  <c:v>4.0</c:v>
                </c:pt>
                <c:pt idx="4">
                  <c:v>5.0</c:v>
                </c:pt>
                <c:pt idx="5">
                  <c:v>6.0</c:v>
                </c:pt>
              </c:numCache>
            </c:numRef>
          </c:xVal>
          <c:yVal>
            <c:numRef>
              <c:f>MLC_initial_cool_sum!$D$32:$D$37</c:f>
              <c:numCache>
                <c:formatCode>0.00E+00</c:formatCode>
                <c:ptCount val="6"/>
                <c:pt idx="0">
                  <c:v>1.83900325526968E10</c:v>
                </c:pt>
                <c:pt idx="1">
                  <c:v>1.39E10</c:v>
                </c:pt>
                <c:pt idx="2">
                  <c:v>1.84E10</c:v>
                </c:pt>
                <c:pt idx="3">
                  <c:v>1.4E10</c:v>
                </c:pt>
                <c:pt idx="4">
                  <c:v>2.04E10</c:v>
                </c:pt>
                <c:pt idx="5">
                  <c:v>1.17E10</c:v>
                </c:pt>
              </c:numCache>
            </c:numRef>
          </c:yVal>
          <c:smooth val="0"/>
        </c:ser>
        <c:ser>
          <c:idx val="2"/>
          <c:order val="2"/>
          <c:spPr>
            <a:ln w="28575">
              <a:noFill/>
            </a:ln>
          </c:spPr>
          <c:marker>
            <c:symbol val="x"/>
            <c:size val="11"/>
            <c:spPr>
              <a:solidFill>
                <a:srgbClr val="FFFF00"/>
              </a:solidFill>
              <a:ln w="22225">
                <a:solidFill>
                  <a:schemeClr val="tx1"/>
                </a:solidFill>
              </a:ln>
            </c:spPr>
          </c:marker>
          <c:errBars>
            <c:errDir val="y"/>
            <c:errBarType val="both"/>
            <c:errValType val="cust"/>
            <c:noEndCap val="0"/>
            <c:plus>
              <c:numRef>
                <c:f>MLC_initial_cool_sum!$W$69:$W$75</c:f>
                <c:numCache>
                  <c:formatCode>General</c:formatCode>
                  <c:ptCount val="7"/>
                  <c:pt idx="0">
                    <c:v>3.06630874687695E9</c:v>
                  </c:pt>
                  <c:pt idx="1">
                    <c:v>2.82468161343422E9</c:v>
                  </c:pt>
                  <c:pt idx="2">
                    <c:v>2.84424239963613E9</c:v>
                  </c:pt>
                  <c:pt idx="3">
                    <c:v>1.83911375416985E9</c:v>
                  </c:pt>
                  <c:pt idx="4">
                    <c:v>2.47874412738666E9</c:v>
                  </c:pt>
                  <c:pt idx="5">
                    <c:v>8.9767967679583E8</c:v>
                  </c:pt>
                  <c:pt idx="6">
                    <c:v>1.65894311064037E9</c:v>
                  </c:pt>
                </c:numCache>
              </c:numRef>
            </c:plus>
            <c:minus>
              <c:numRef>
                <c:f>MLC_initial_cool_sum!$W$69:$W$75</c:f>
                <c:numCache>
                  <c:formatCode>General</c:formatCode>
                  <c:ptCount val="7"/>
                  <c:pt idx="0">
                    <c:v>3.06630874687695E9</c:v>
                  </c:pt>
                  <c:pt idx="1">
                    <c:v>2.82468161343422E9</c:v>
                  </c:pt>
                  <c:pt idx="2">
                    <c:v>2.84424239963613E9</c:v>
                  </c:pt>
                  <c:pt idx="3">
                    <c:v>1.83911375416985E9</c:v>
                  </c:pt>
                  <c:pt idx="4">
                    <c:v>2.47874412738666E9</c:v>
                  </c:pt>
                  <c:pt idx="5">
                    <c:v>8.9767967679583E8</c:v>
                  </c:pt>
                  <c:pt idx="6">
                    <c:v>1.65894311064037E9</c:v>
                  </c:pt>
                </c:numCache>
              </c:numRef>
            </c:minus>
          </c:errBars>
          <c:xVal>
            <c:numRef>
              <c:f>MLC_initial_cool_sum!$S$69:$S$75</c:f>
              <c:numCache>
                <c:formatCode>General</c:formatCode>
                <c:ptCount val="7"/>
                <c:pt idx="0">
                  <c:v>1.0</c:v>
                </c:pt>
                <c:pt idx="1">
                  <c:v>2.0</c:v>
                </c:pt>
                <c:pt idx="2">
                  <c:v>3.0</c:v>
                </c:pt>
                <c:pt idx="3">
                  <c:v>4.0</c:v>
                </c:pt>
                <c:pt idx="4">
                  <c:v>5.0</c:v>
                </c:pt>
                <c:pt idx="5">
                  <c:v>6.0</c:v>
                </c:pt>
                <c:pt idx="6">
                  <c:v>6.0</c:v>
                </c:pt>
              </c:numCache>
            </c:numRef>
          </c:xVal>
          <c:yVal>
            <c:numRef>
              <c:f>MLC_initial_cool_sum!$V$69:$V$75</c:f>
              <c:numCache>
                <c:formatCode>0.00E+00</c:formatCode>
                <c:ptCount val="7"/>
                <c:pt idx="0">
                  <c:v>2.16820770812831E10</c:v>
                </c:pt>
                <c:pt idx="1">
                  <c:v>1.9973515235523E10</c:v>
                </c:pt>
                <c:pt idx="2">
                  <c:v>2.01118308812101E10</c:v>
                </c:pt>
                <c:pt idx="3">
                  <c:v>1.30044980694695E10</c:v>
                </c:pt>
                <c:pt idx="4">
                  <c:v>1.75273678130144E10</c:v>
                </c:pt>
                <c:pt idx="5">
                  <c:v>8.91E9</c:v>
                </c:pt>
                <c:pt idx="6">
                  <c:v>1.34E10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13864328"/>
        <c:axId val="-2135092200"/>
      </c:scatterChart>
      <c:valAx>
        <c:axId val="-2113864328"/>
        <c:scaling>
          <c:orientation val="minMax"/>
          <c:max val="6.5"/>
          <c:min val="0.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cavity#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-2135092200"/>
        <c:crosses val="autoZero"/>
        <c:crossBetween val="midCat"/>
      </c:valAx>
      <c:valAx>
        <c:axId val="-2135092200"/>
        <c:scaling>
          <c:logBase val="10.0"/>
          <c:orientation val="minMax"/>
          <c:max val="5.0E10"/>
          <c:min val="1.0E9"/>
        </c:scaling>
        <c:delete val="0"/>
        <c:axPos val="l"/>
        <c:majorGridlines/>
        <c:min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 err="1" smtClean="0"/>
                  <a:t>Qo</a:t>
                </a:r>
                <a:r>
                  <a:rPr lang="en-US" dirty="0" smtClean="0"/>
                  <a:t> at 16.2MV/m</a:t>
                </a:r>
                <a:endParaRPr lang="en-US" dirty="0"/>
              </a:p>
            </c:rich>
          </c:tx>
          <c:layout>
            <c:manualLayout>
              <c:xMode val="edge"/>
              <c:yMode val="edge"/>
              <c:x val="0.0"/>
              <c:y val="0.29458939791617"/>
            </c:manualLayout>
          </c:layout>
          <c:overlay val="0"/>
        </c:title>
        <c:numFmt formatCode="0.00E+00" sourceLinked="1"/>
        <c:majorTickMark val="out"/>
        <c:minorTickMark val="none"/>
        <c:tickLblPos val="nextTo"/>
        <c:crossAx val="-2113864328"/>
        <c:crosses val="autoZero"/>
        <c:crossBetween val="midCat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4" Type="http://schemas.openxmlformats.org/officeDocument/2006/relationships/image" Target="../media/image62.emf"/><Relationship Id="rId5" Type="http://schemas.openxmlformats.org/officeDocument/2006/relationships/image" Target="../media/image63.emf"/><Relationship Id="rId6" Type="http://schemas.openxmlformats.org/officeDocument/2006/relationships/image" Target="../media/image64.emf"/><Relationship Id="rId1" Type="http://schemas.openxmlformats.org/officeDocument/2006/relationships/image" Target="../media/image59.wmf"/><Relationship Id="rId2" Type="http://schemas.openxmlformats.org/officeDocument/2006/relationships/image" Target="../media/image6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368675" cy="5032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402138" y="0"/>
            <a:ext cx="3368675" cy="5032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19BDB-AF87-CC4D-8534-8DAE3D62298D}" type="datetimeFigureOut">
              <a:rPr lang="en-US" smtClean="0"/>
              <a:t>11/1/18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754063"/>
            <a:ext cx="5029200" cy="3771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77875" y="4778375"/>
            <a:ext cx="6216650" cy="45259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553575"/>
            <a:ext cx="3368675" cy="5032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402138" y="9553575"/>
            <a:ext cx="3368675" cy="5032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B4CE2C-5F8C-6148-9677-EEC8E38DEE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6406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  <a:p>
            <a:r>
              <a:rPr lang="en-US" baseline="0" dirty="0" smtClean="0"/>
              <a:t>Using these strategies, we have been able to reach our field requirements, and in an energy scan experiment exceed them by almost 50%!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E1AA91-FF66-8943-BDDB-3642FC82AC4A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244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E1AA91-FF66-8943-BDDB-3642FC82AC4A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303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The power requirements increase with detuning of the cavity, and due to the high Q of the cavities and the tight power budget, the detuning must be carefully controlled.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This poses a problem with vibrations in the </a:t>
            </a:r>
            <a:r>
              <a:rPr lang="en-US" baseline="0" dirty="0" err="1" smtClean="0"/>
              <a:t>cryomodule</a:t>
            </a:r>
            <a:r>
              <a:rPr lang="en-US" baseline="0" dirty="0" smtClean="0"/>
              <a:t>, generated by cryogenic pumps, valves and other machinery since they deform and lead to </a:t>
            </a:r>
            <a:r>
              <a:rPr lang="en-US" baseline="0" dirty="0" err="1" smtClean="0"/>
              <a:t>microphonics</a:t>
            </a:r>
            <a:r>
              <a:rPr lang="en-US" baseline="0" dirty="0" smtClean="0"/>
              <a:t> detuning.</a:t>
            </a:r>
          </a:p>
          <a:p>
            <a:endParaRPr lang="en-US" baseline="0" dirty="0" smtClean="0"/>
          </a:p>
          <a:p>
            <a:r>
              <a:rPr lang="en-US" baseline="0" dirty="0" smtClean="0"/>
              <a:t>To mitigate this problem, we have modified our cryogenic system and used piezo-electric actuators to actively compensate for the vibrations. We developed a novel algorithm which is capable of stably reducing </a:t>
            </a:r>
            <a:r>
              <a:rPr lang="en-US" baseline="0" dirty="0" err="1" smtClean="0"/>
              <a:t>microphonics</a:t>
            </a:r>
            <a:r>
              <a:rPr lang="en-US" baseline="0" dirty="0" smtClean="0"/>
              <a:t> by a factor of 2!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E1AA91-FF66-8943-BDDB-3642FC82AC4A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5332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11676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96451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0519D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  <a:lvl2pPr>
              <a:defRPr>
                <a:latin typeface="Arial" charset="0"/>
                <a:ea typeface="Arial" charset="0"/>
                <a:cs typeface="Arial" charset="0"/>
              </a:defRPr>
            </a:lvl2pPr>
            <a:lvl3pPr>
              <a:defRPr>
                <a:latin typeface="Arial" charset="0"/>
                <a:ea typeface="Arial" charset="0"/>
                <a:cs typeface="Arial" charset="0"/>
              </a:defRPr>
            </a:lvl3pPr>
            <a:lvl4pPr>
              <a:defRPr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750513" y="6311899"/>
            <a:ext cx="2057400" cy="365125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8811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8425" y="196624"/>
            <a:ext cx="5780088" cy="609600"/>
          </a:xfrm>
          <a:prstGeom prst="rect">
            <a:avLst/>
          </a:prstGeom>
        </p:spPr>
        <p:txBody>
          <a:bodyPr/>
          <a:lstStyle>
            <a:lvl1pPr>
              <a:defRPr sz="3200" b="1" baseline="0">
                <a:latin typeface="+mj-lt"/>
              </a:defRPr>
            </a:lvl1pPr>
          </a:lstStyle>
          <a:p>
            <a:pPr lvl="0"/>
            <a:r>
              <a:rPr lang="en-US" dirty="0" smtClean="0"/>
              <a:t>Title of Slide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80378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20944-B34D-45B6-9E91-196701CA6FD2}" type="datetimeFigureOut">
              <a:rPr lang="en-US" smtClean="0"/>
              <a:t>11/1/18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CE00F-D1DB-491E-8F84-B67BC2B159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4130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7" Type="http://schemas.openxmlformats.org/officeDocument/2006/relationships/hyperlink" Target="mailto:christopher.mayes@cornell.edu" TargetMode="External"/><Relationship Id="rId8" Type="http://schemas.openxmlformats.org/officeDocument/2006/relationships/image" Target="../media/image1.png"/><Relationship Id="rId9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stomShape 3"/>
          <p:cNvSpPr/>
          <p:nvPr/>
        </p:nvSpPr>
        <p:spPr>
          <a:xfrm>
            <a:off x="8603260" y="6585120"/>
            <a:ext cx="540738" cy="27288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fld id="{8B6CE713-D777-4EC2-A412-BBD244B64F30}" type="slidenum">
              <a:rPr lang="en-US" sz="1200" smtClean="0">
                <a:solidFill>
                  <a:srgbClr val="000000"/>
                </a:solidFill>
                <a:latin typeface="Calibri"/>
              </a:rPr>
              <a:t>‹#›</a:t>
            </a:fld>
            <a:endParaRPr dirty="0"/>
          </a:p>
        </p:txBody>
      </p:sp>
      <p:sp>
        <p:nvSpPr>
          <p:cNvPr id="4" name="CustomShape 4"/>
          <p:cNvSpPr/>
          <p:nvPr/>
        </p:nvSpPr>
        <p:spPr>
          <a:xfrm>
            <a:off x="-1" y="6614801"/>
            <a:ext cx="6287721" cy="243199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solidFill>
                  <a:srgbClr val="000000"/>
                </a:solidFill>
                <a:latin typeface="Optima"/>
                <a:cs typeface="Optima"/>
                <a:hlinkClick r:id="rId7"/>
              </a:rPr>
              <a:t>Georg.Hoffstaetter@cornell.edu</a:t>
            </a:r>
            <a:r>
              <a:rPr lang="en-US" sz="1200" baseline="0" dirty="0" smtClean="0">
                <a:solidFill>
                  <a:schemeClr val="tx1"/>
                </a:solidFill>
                <a:latin typeface="Optima"/>
                <a:cs typeface="Optima"/>
              </a:rPr>
              <a:t> -</a:t>
            </a:r>
            <a:r>
              <a:rPr lang="en-US" sz="1200" baseline="0" dirty="0" smtClean="0">
                <a:solidFill>
                  <a:srgbClr val="000000"/>
                </a:solidFill>
                <a:latin typeface="Optima"/>
                <a:cs typeface="Optima"/>
              </a:rPr>
              <a:t> </a:t>
            </a:r>
            <a:r>
              <a:rPr lang="en-US" sz="1200" baseline="0" dirty="0" smtClean="0">
                <a:solidFill>
                  <a:srgbClr val="000000"/>
                </a:solidFill>
                <a:latin typeface="Optima"/>
                <a:cs typeface="Optima"/>
              </a:rPr>
              <a:t>EIC Accelerator Collaboration Meeting </a:t>
            </a:r>
            <a:r>
              <a:rPr lang="en-US" sz="1200" baseline="0" dirty="0" smtClean="0">
                <a:solidFill>
                  <a:srgbClr val="000000"/>
                </a:solidFill>
                <a:latin typeface="Optima"/>
                <a:cs typeface="Optima"/>
              </a:rPr>
              <a:t>– </a:t>
            </a:r>
            <a:r>
              <a:rPr lang="en-US" sz="1200" baseline="0" dirty="0" smtClean="0">
                <a:solidFill>
                  <a:srgbClr val="000000"/>
                </a:solidFill>
                <a:latin typeface="Optima"/>
                <a:cs typeface="Optima"/>
              </a:rPr>
              <a:t>November 1, </a:t>
            </a:r>
            <a:r>
              <a:rPr lang="en-US" sz="1200" baseline="0" dirty="0" smtClean="0">
                <a:solidFill>
                  <a:srgbClr val="000000"/>
                </a:solidFill>
                <a:latin typeface="Optima"/>
                <a:cs typeface="Optima"/>
              </a:rPr>
              <a:t>2018</a:t>
            </a:r>
            <a:endParaRPr dirty="0">
              <a:latin typeface="Optima"/>
              <a:cs typeface="Optima"/>
            </a:endParaRPr>
          </a:p>
        </p:txBody>
      </p:sp>
      <p:sp>
        <p:nvSpPr>
          <p:cNvPr id="9" name="CustomShape 6"/>
          <p:cNvSpPr/>
          <p:nvPr/>
        </p:nvSpPr>
        <p:spPr>
          <a:xfrm>
            <a:off x="0" y="615305"/>
            <a:ext cx="9143640" cy="18000"/>
          </a:xfrm>
          <a:prstGeom prst="rect">
            <a:avLst/>
          </a:prstGeom>
          <a:solidFill>
            <a:srgbClr val="B21F22"/>
          </a:solidFill>
          <a:ln w="9360">
            <a:noFill/>
          </a:ln>
        </p:spPr>
      </p:sp>
      <p:sp>
        <p:nvSpPr>
          <p:cNvPr id="11" name="PlaceHolder 8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pPr>
              <a:buSzPct val="45000"/>
              <a:buFont typeface="StarSymbol"/>
              <a:buChar char=""/>
            </a:pPr>
            <a:r>
              <a:rPr lang="en-US" sz="3200" dirty="0">
                <a:latin typeface="Calibri"/>
              </a:rPr>
              <a:t>Click to edit the outline text format</a:t>
            </a:r>
            <a:endParaRPr dirty="0"/>
          </a:p>
          <a:p>
            <a:pPr lvl="1">
              <a:buSzPct val="75000"/>
              <a:buFont typeface="StarSymbol"/>
              <a:buChar char=""/>
            </a:pPr>
            <a:r>
              <a:rPr lang="en-US" sz="2400" dirty="0">
                <a:latin typeface="Calibri"/>
              </a:rPr>
              <a:t>Second Outline Level</a:t>
            </a:r>
            <a:endParaRPr dirty="0"/>
          </a:p>
          <a:p>
            <a:pPr lvl="2">
              <a:buSzPct val="45000"/>
              <a:buFont typeface="StarSymbol"/>
              <a:buChar char=""/>
            </a:pPr>
            <a:r>
              <a:rPr lang="en-US" sz="2000" dirty="0">
                <a:latin typeface="Calibri"/>
              </a:rPr>
              <a:t>Third Outline Level</a:t>
            </a:r>
            <a:endParaRPr dirty="0"/>
          </a:p>
          <a:p>
            <a:pPr lvl="3">
              <a:buSzPct val="75000"/>
              <a:buFont typeface="StarSymbol"/>
              <a:buChar char=""/>
            </a:pPr>
            <a:r>
              <a:rPr lang="en-US" sz="2000" dirty="0">
                <a:latin typeface="Calibri"/>
              </a:rPr>
              <a:t>Fourth Outline Level</a:t>
            </a:r>
            <a:endParaRPr dirty="0"/>
          </a:p>
          <a:p>
            <a:pPr lvl="4">
              <a:buSzPct val="45000"/>
              <a:buFont typeface="StarSymbol"/>
              <a:buChar char=""/>
            </a:pPr>
            <a:r>
              <a:rPr lang="en-US" sz="2000" dirty="0">
                <a:latin typeface="Calibri"/>
              </a:rPr>
              <a:t>Fifth Outline Level</a:t>
            </a:r>
            <a:endParaRPr dirty="0"/>
          </a:p>
          <a:p>
            <a:pPr lvl="5">
              <a:buSzPct val="45000"/>
              <a:buFont typeface="StarSymbol"/>
              <a:buChar char=""/>
            </a:pPr>
            <a:r>
              <a:rPr lang="en-US" sz="2000" dirty="0">
                <a:latin typeface="Calibri"/>
              </a:rPr>
              <a:t>Sixth Outline Level</a:t>
            </a:r>
            <a:endParaRPr dirty="0"/>
          </a:p>
          <a:p>
            <a:pPr lvl="6">
              <a:buSzPct val="45000"/>
              <a:buFont typeface="StarSymbol"/>
              <a:buChar char=""/>
            </a:pPr>
            <a:r>
              <a:rPr lang="en-US" sz="2000" dirty="0">
                <a:latin typeface="Calibri"/>
              </a:rPr>
              <a:t>Seventh Outline Level</a:t>
            </a:r>
            <a:endParaRPr dirty="0"/>
          </a:p>
        </p:txBody>
      </p:sp>
      <p:pic>
        <p:nvPicPr>
          <p:cNvPr id="5" name="Picture 4" descr="CULogo187_CLASSE.png"/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2087355" cy="605574"/>
          </a:xfrm>
          <a:prstGeom prst="rect">
            <a:avLst/>
          </a:prstGeom>
        </p:spPr>
      </p:pic>
      <p:pic>
        <p:nvPicPr>
          <p:cNvPr id="8" name="Picture 7" descr="Logo_RR6.jpeg"/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0635" y="4509"/>
            <a:ext cx="2171004" cy="58394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65" r:id="rId4"/>
    <p:sldLayoutId id="2147483666" r:id="rId5"/>
  </p:sldLayoutIdLst>
  <p:txStyles>
    <p:titleStyle>
      <a:lvl1pPr>
        <a:defRPr i="0">
          <a:latin typeface="Optima"/>
          <a:cs typeface="Optima"/>
        </a:defRPr>
      </a:lvl1pPr>
    </p:titleStyle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jpeg"/><Relationship Id="rId3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4" Type="http://schemas.openxmlformats.org/officeDocument/2006/relationships/image" Target="../media/image22.jpeg"/><Relationship Id="rId5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jpeg"/><Relationship Id="rId3" Type="http://schemas.openxmlformats.org/officeDocument/2006/relationships/image" Target="../media/image25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gi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gi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2.jpeg"/><Relationship Id="rId3" Type="http://schemas.openxmlformats.org/officeDocument/2006/relationships/image" Target="../media/image43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Relationship Id="rId3" Type="http://schemas.openxmlformats.org/officeDocument/2006/relationships/image" Target="../media/image19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Relationship Id="rId3" Type="http://schemas.openxmlformats.org/officeDocument/2006/relationships/image" Target="../media/image46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chart" Target="../charts/chart1.xml"/><Relationship Id="rId3" Type="http://schemas.openxmlformats.org/officeDocument/2006/relationships/image" Target="../media/image4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chart" Target="../charts/chart2.xml"/><Relationship Id="rId3" Type="http://schemas.openxmlformats.org/officeDocument/2006/relationships/image" Target="../media/image48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9.png"/><Relationship Id="rId3" Type="http://schemas.openxmlformats.org/officeDocument/2006/relationships/image" Target="../media/image5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5" Type="http://schemas.openxmlformats.org/officeDocument/2006/relationships/image" Target="../media/image53.png"/><Relationship Id="rId6" Type="http://schemas.openxmlformats.org/officeDocument/2006/relationships/image" Target="../media/image54.png"/><Relationship Id="rId7" Type="http://schemas.openxmlformats.org/officeDocument/2006/relationships/image" Target="../media/image55.png"/><Relationship Id="rId8" Type="http://schemas.openxmlformats.org/officeDocument/2006/relationships/image" Target="../media/image56.jpeg"/><Relationship Id="rId9" Type="http://schemas.microsoft.com/office/2007/relationships/hdphoto" Target="../media/hdphoto1.wdp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7.png"/><Relationship Id="rId3" Type="http://schemas.openxmlformats.org/officeDocument/2006/relationships/image" Target="../media/image58.png"/></Relationships>
</file>

<file path=ppt/slides/_rels/slide4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1.emf"/><Relationship Id="rId12" Type="http://schemas.openxmlformats.org/officeDocument/2006/relationships/oleObject" Target="../embeddings/oleObject4.bin"/><Relationship Id="rId13" Type="http://schemas.openxmlformats.org/officeDocument/2006/relationships/image" Target="../media/image62.emf"/><Relationship Id="rId14" Type="http://schemas.openxmlformats.org/officeDocument/2006/relationships/oleObject" Target="../embeddings/oleObject5.bin"/><Relationship Id="rId15" Type="http://schemas.openxmlformats.org/officeDocument/2006/relationships/image" Target="../media/image63.emf"/><Relationship Id="rId16" Type="http://schemas.openxmlformats.org/officeDocument/2006/relationships/oleObject" Target="../embeddings/oleObject6.bin"/><Relationship Id="rId17" Type="http://schemas.openxmlformats.org/officeDocument/2006/relationships/image" Target="../media/image64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.xml"/><Relationship Id="rId3" Type="http://schemas.openxmlformats.org/officeDocument/2006/relationships/image" Target="../media/image65.png"/><Relationship Id="rId4" Type="http://schemas.openxmlformats.org/officeDocument/2006/relationships/oleObject" Target="../embeddings/oleObject1.bin"/><Relationship Id="rId5" Type="http://schemas.openxmlformats.org/officeDocument/2006/relationships/image" Target="../media/image59.wmf"/><Relationship Id="rId6" Type="http://schemas.openxmlformats.org/officeDocument/2006/relationships/image" Target="../media/image66.jpeg"/><Relationship Id="rId7" Type="http://schemas.openxmlformats.org/officeDocument/2006/relationships/image" Target="../media/image67.jpeg"/><Relationship Id="rId8" Type="http://schemas.openxmlformats.org/officeDocument/2006/relationships/oleObject" Target="../embeddings/oleObject2.bin"/><Relationship Id="rId9" Type="http://schemas.openxmlformats.org/officeDocument/2006/relationships/image" Target="../media/image60.emf"/><Relationship Id="rId10" Type="http://schemas.openxmlformats.org/officeDocument/2006/relationships/oleObject" Target="../embeddings/oleObject3.bin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8.png"/><Relationship Id="rId3" Type="http://schemas.openxmlformats.org/officeDocument/2006/relationships/image" Target="../media/image69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0.png"/><Relationship Id="rId3" Type="http://schemas.openxmlformats.org/officeDocument/2006/relationships/image" Target="../media/image6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4" Type="http://schemas.openxmlformats.org/officeDocument/2006/relationships/image" Target="../media/image73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1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2.png"/><Relationship Id="rId3" Type="http://schemas.openxmlformats.org/officeDocument/2006/relationships/image" Target="../media/image74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4" Type="http://schemas.openxmlformats.org/officeDocument/2006/relationships/image" Target="../media/image76.png"/><Relationship Id="rId5" Type="http://schemas.openxmlformats.org/officeDocument/2006/relationships/image" Target="../media/image7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68998" y="6752158"/>
            <a:ext cx="1846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 smtClean="0"/>
          </a:p>
          <a:p>
            <a:endParaRPr lang="en-US" dirty="0"/>
          </a:p>
        </p:txBody>
      </p:sp>
      <p:pic>
        <p:nvPicPr>
          <p:cNvPr id="12" name="Picture 30" descr="ppt_BG_Title_BNL_blue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6" y="-12420"/>
            <a:ext cx="9182100" cy="685958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" name="Group 13"/>
          <p:cNvGrpSpPr>
            <a:grpSpLocks noChangeAspect="1"/>
          </p:cNvGrpSpPr>
          <p:nvPr/>
        </p:nvGrpSpPr>
        <p:grpSpPr>
          <a:xfrm>
            <a:off x="0" y="6080760"/>
            <a:ext cx="3509237" cy="777240"/>
            <a:chOff x="-22" y="-2"/>
            <a:chExt cx="3733822" cy="826982"/>
          </a:xfrm>
        </p:grpSpPr>
        <p:pic>
          <p:nvPicPr>
            <p:cNvPr id="15" name="Picture 2" descr="New 36in Header"/>
            <p:cNvPicPr>
              <a:picLocks noChangeAspect="1" noChangeArrowheads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2" y="-2"/>
              <a:ext cx="3733822" cy="8269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15" descr="CUCLASSE 3line White.png"/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116" y="12826"/>
              <a:ext cx="3547128" cy="801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7" name="Picture 16" descr="Screen Shot 2015-07-28 at 9.44.57 PM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7104" y="6611258"/>
            <a:ext cx="2628900" cy="246742"/>
          </a:xfrm>
          <a:prstGeom prst="rect">
            <a:avLst/>
          </a:prstGeom>
        </p:spPr>
      </p:pic>
      <p:pic>
        <p:nvPicPr>
          <p:cNvPr id="18" name="Picture 17" descr="Screen Shot 2015-07-28 at 9.36.11 PM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2152" y="6080760"/>
            <a:ext cx="3108960" cy="77724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 bwMode="auto">
          <a:xfrm>
            <a:off x="6611112" y="4800600"/>
            <a:ext cx="2551176" cy="1828800"/>
          </a:xfrm>
          <a:prstGeom prst="rect">
            <a:avLst/>
          </a:prstGeom>
          <a:noFill/>
          <a:ln w="28575" cap="flat" cmpd="sng" algn="ctr">
            <a:solidFill>
              <a:srgbClr val="96161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Book Antiqua" pitchFamily="18" charset="0"/>
              <a:ea typeface="ＭＳ Ｐゴシック" pitchFamily="34" charset="-128"/>
            </a:endParaRPr>
          </a:p>
        </p:txBody>
      </p:sp>
      <p:sp>
        <p:nvSpPr>
          <p:cNvPr id="20" name="Title 3"/>
          <p:cNvSpPr txBox="1">
            <a:spLocks/>
          </p:cNvSpPr>
          <p:nvPr/>
        </p:nvSpPr>
        <p:spPr>
          <a:xfrm>
            <a:off x="0" y="228600"/>
            <a:ext cx="9144000" cy="1393092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A00E1B"/>
                </a:solidFill>
                <a:latin typeface="Arial"/>
                <a:cs typeface="Arial"/>
              </a:rPr>
              <a:t>CBETA, </a:t>
            </a:r>
            <a:r>
              <a:rPr lang="en-US" sz="2800" b="1" dirty="0" smtClean="0">
                <a:solidFill>
                  <a:srgbClr val="A00E1B"/>
                </a:solidFill>
                <a:latin typeface="Arial"/>
                <a:cs typeface="Arial"/>
              </a:rPr>
              <a:t>an test facility for the EIC</a:t>
            </a:r>
            <a:endParaRPr lang="en-US" sz="2800" i="1" dirty="0">
              <a:solidFill>
                <a:srgbClr val="A00E1B"/>
              </a:solidFill>
              <a:latin typeface="Arial"/>
              <a:ea typeface="ＭＳ Ｐゴシック" charset="0"/>
              <a:cs typeface="Arial"/>
            </a:endParaRPr>
          </a:p>
          <a:p>
            <a:endParaRPr lang="en-US" sz="2800" b="1" dirty="0">
              <a:solidFill>
                <a:srgbClr val="8D0E17"/>
              </a:solidFill>
              <a:latin typeface="Arial"/>
              <a:ea typeface="ＭＳ Ｐゴシック" charset="0"/>
              <a:cs typeface="Arial"/>
            </a:endParaRPr>
          </a:p>
          <a:p>
            <a:r>
              <a:rPr lang="en-US" sz="2800" b="1" dirty="0" smtClean="0">
                <a:solidFill>
                  <a:srgbClr val="A00E1B"/>
                </a:solidFill>
                <a:latin typeface="Arial"/>
                <a:ea typeface="ＭＳ Ｐゴシック" charset="0"/>
                <a:cs typeface="Arial"/>
              </a:rPr>
              <a:t>JLAB, </a:t>
            </a:r>
            <a:r>
              <a:rPr lang="en-US" sz="2800" b="1" dirty="0">
                <a:solidFill>
                  <a:srgbClr val="A00E1B"/>
                </a:solidFill>
                <a:latin typeface="Arial"/>
                <a:ea typeface="ＭＳ Ｐゴシック" charset="0"/>
                <a:cs typeface="Arial"/>
              </a:rPr>
              <a:t>1</a:t>
            </a:r>
            <a:r>
              <a:rPr lang="en-US" sz="2800" b="1" dirty="0" smtClean="0">
                <a:solidFill>
                  <a:srgbClr val="A00E1B"/>
                </a:solidFill>
                <a:latin typeface="Arial"/>
                <a:ea typeface="ＭＳ Ｐゴシック" charset="0"/>
                <a:cs typeface="Arial"/>
              </a:rPr>
              <a:t> November 2018</a:t>
            </a:r>
            <a:endParaRPr lang="en-US" sz="2800" b="1" dirty="0" smtClean="0">
              <a:solidFill>
                <a:srgbClr val="A00E1B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21" name="Rectangle 3"/>
          <p:cNvSpPr txBox="1">
            <a:spLocks noChangeArrowheads="1"/>
          </p:cNvSpPr>
          <p:nvPr/>
        </p:nvSpPr>
        <p:spPr>
          <a:xfrm>
            <a:off x="697345" y="2306873"/>
            <a:ext cx="7772400" cy="83886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2400" dirty="0" smtClean="0">
                <a:solidFill>
                  <a:srgbClr val="FFFFFF"/>
                </a:solidFill>
                <a:latin typeface="Arial"/>
                <a:cs typeface="Arial"/>
              </a:rPr>
              <a:t>Georg </a:t>
            </a:r>
            <a:r>
              <a:rPr lang="en-US" sz="2400" dirty="0" err="1" smtClean="0">
                <a:solidFill>
                  <a:srgbClr val="FFFFFF"/>
                </a:solidFill>
                <a:latin typeface="Arial"/>
                <a:cs typeface="Arial"/>
              </a:rPr>
              <a:t>Hoffstaetter</a:t>
            </a:r>
            <a:r>
              <a:rPr lang="en-US" sz="2400" dirty="0" smtClean="0">
                <a:solidFill>
                  <a:srgbClr val="FFFFFF"/>
                </a:solidFill>
                <a:latin typeface="Arial"/>
                <a:cs typeface="Arial"/>
              </a:rPr>
              <a:t> (Cornell)</a:t>
            </a:r>
            <a:endParaRPr lang="en-US" sz="2400" i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3" name="Picture 2" descr="CBETA_Halbach_render.pn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7" y="2585774"/>
            <a:ext cx="6587017" cy="3244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9691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6458" y="945225"/>
            <a:ext cx="82381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0070C0"/>
                </a:solidFill>
              </a:rPr>
              <a:t>70% of the existing technical-use space was removed for the initial phase</a:t>
            </a:r>
            <a:endParaRPr lang="en-US" b="1" i="1" dirty="0">
              <a:solidFill>
                <a:srgbClr val="0070C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874" y="1463456"/>
            <a:ext cx="8839201" cy="5051644"/>
          </a:xfrm>
          <a:prstGeom prst="rect">
            <a:avLst/>
          </a:prstGeom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2179196" y="80012"/>
            <a:ext cx="5283374" cy="46166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ts val="2400"/>
              </a:spcBef>
            </a:pPr>
            <a:r>
              <a:rPr lang="en-US" sz="2400" dirty="0" smtClean="0">
                <a:solidFill>
                  <a:srgbClr val="000000"/>
                </a:solidFill>
                <a:latin typeface="Optima"/>
                <a:cs typeface="Optima"/>
              </a:rPr>
              <a:t>Spring 2015</a:t>
            </a:r>
          </a:p>
        </p:txBody>
      </p:sp>
    </p:spTree>
    <p:extLst>
      <p:ext uri="{BB962C8B-B14F-4D97-AF65-F5344CB8AC3E}">
        <p14:creationId xmlns:p14="http://schemas.microsoft.com/office/powerpoint/2010/main" val="37506195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pril 21, 2015 L0E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444" y="837618"/>
            <a:ext cx="7738962" cy="5804222"/>
          </a:xfrm>
          <a:prstGeom prst="rect">
            <a:avLst/>
          </a:prstGeom>
        </p:spPr>
      </p:pic>
      <p:pic>
        <p:nvPicPr>
          <p:cNvPr id="3" name="Picture 2" descr="April 21, 2015 L0E_render_transparent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444" y="837618"/>
            <a:ext cx="7738961" cy="5804221"/>
          </a:xfrm>
          <a:prstGeom prst="rect">
            <a:avLst/>
          </a:prstGeom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2325727" y="91327"/>
            <a:ext cx="5089810" cy="46166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ts val="2400"/>
              </a:spcBef>
            </a:pPr>
            <a:r>
              <a:rPr lang="en-US" sz="2400" dirty="0" smtClean="0">
                <a:solidFill>
                  <a:srgbClr val="000000"/>
                </a:solidFill>
                <a:latin typeface="Optima"/>
                <a:cs typeface="Optima"/>
              </a:rPr>
              <a:t>L0E cleaned with CBETA</a:t>
            </a:r>
          </a:p>
        </p:txBody>
      </p:sp>
    </p:spTree>
    <p:extLst>
      <p:ext uri="{BB962C8B-B14F-4D97-AF65-F5344CB8AC3E}">
        <p14:creationId xmlns:p14="http://schemas.microsoft.com/office/powerpoint/2010/main" val="9797679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257936" y="76966"/>
            <a:ext cx="4732699" cy="528609"/>
          </a:xfrm>
          <a:prstGeom prst="rect">
            <a:avLst/>
          </a:prstGeom>
        </p:spPr>
        <p:txBody>
          <a:bodyPr/>
          <a:lstStyle>
            <a:lvl1pPr>
              <a:defRPr i="0">
                <a:latin typeface="Optima"/>
                <a:cs typeface="Optima"/>
              </a:defRPr>
            </a:lvl1pPr>
          </a:lstStyle>
          <a:p>
            <a:pPr algn="ctr"/>
            <a:r>
              <a:rPr lang="en-US" sz="2400" dirty="0" smtClean="0"/>
              <a:t>Installation milestones</a:t>
            </a:r>
            <a:endParaRPr lang="en-US" sz="2400" dirty="0"/>
          </a:p>
        </p:txBody>
      </p:sp>
      <p:pic>
        <p:nvPicPr>
          <p:cNvPr id="3" name="Picture 2" descr="Screen Shot 2018-05-01 at 6.08.39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805" y="628665"/>
            <a:ext cx="8445876" cy="6056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8759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7126" y="1466280"/>
            <a:ext cx="9106874" cy="4997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2220507" y="26471"/>
            <a:ext cx="5192146" cy="541380"/>
          </a:xfrm>
          <a:prstGeom prst="rect">
            <a:avLst/>
          </a:prstGeom>
        </p:spPr>
        <p:txBody>
          <a:bodyPr/>
          <a:lstStyle>
            <a:lvl1pPr>
              <a:defRPr i="0">
                <a:latin typeface="Optima"/>
                <a:cs typeface="Optima"/>
              </a:defRPr>
            </a:lvl1pPr>
          </a:lstStyle>
          <a:p>
            <a:pPr algn="ctr"/>
            <a:r>
              <a:rPr lang="en-US" sz="2400" dirty="0" smtClean="0">
                <a:solidFill>
                  <a:srgbClr val="000000"/>
                </a:solidFill>
              </a:rPr>
              <a:t>CBETA in its Hall L0E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4" name="Content Placeholder 1"/>
          <p:cNvSpPr txBox="1">
            <a:spLocks/>
          </p:cNvSpPr>
          <p:nvPr/>
        </p:nvSpPr>
        <p:spPr>
          <a:xfrm>
            <a:off x="230911" y="738799"/>
            <a:ext cx="8381998" cy="49651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 smtClean="0">
                <a:latin typeface="Helvetica" charset="0"/>
              </a:rPr>
              <a:t>Installed: DC gun</a:t>
            </a:r>
            <a:endParaRPr lang="en-US" sz="1800" dirty="0">
              <a:latin typeface="Helvetica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1397002" y="2251361"/>
            <a:ext cx="508000" cy="785091"/>
          </a:xfrm>
          <a:prstGeom prst="ellipse">
            <a:avLst/>
          </a:prstGeom>
          <a:solidFill>
            <a:srgbClr val="67E771">
              <a:alpha val="50000"/>
            </a:srgbClr>
          </a:solidFill>
          <a:ln w="25400">
            <a:solidFill>
              <a:srgbClr val="67E77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2528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7126" y="1466280"/>
            <a:ext cx="9106874" cy="4997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2220507" y="26471"/>
            <a:ext cx="5192146" cy="541380"/>
          </a:xfrm>
          <a:prstGeom prst="rect">
            <a:avLst/>
          </a:prstGeom>
        </p:spPr>
        <p:txBody>
          <a:bodyPr/>
          <a:lstStyle>
            <a:lvl1pPr>
              <a:defRPr i="0">
                <a:latin typeface="Optima"/>
                <a:cs typeface="Optima"/>
              </a:defRPr>
            </a:lvl1pPr>
          </a:lstStyle>
          <a:p>
            <a:pPr algn="ctr"/>
            <a:r>
              <a:rPr lang="en-US" sz="2400" dirty="0" smtClean="0">
                <a:solidFill>
                  <a:srgbClr val="000000"/>
                </a:solidFill>
              </a:rPr>
              <a:t>CBETA in its Hall L0E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1397002" y="2251361"/>
            <a:ext cx="508000" cy="785091"/>
          </a:xfrm>
          <a:prstGeom prst="ellipse">
            <a:avLst/>
          </a:prstGeom>
          <a:solidFill>
            <a:srgbClr val="67E771">
              <a:alpha val="50000"/>
            </a:srgbClr>
          </a:solidFill>
          <a:ln w="25400">
            <a:solidFill>
              <a:srgbClr val="67E77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1812636" y="2355274"/>
            <a:ext cx="1270000" cy="692723"/>
          </a:xfrm>
          <a:prstGeom prst="ellipse">
            <a:avLst/>
          </a:prstGeom>
          <a:solidFill>
            <a:srgbClr val="67E771">
              <a:alpha val="50000"/>
            </a:srgbClr>
          </a:solidFill>
          <a:ln w="25400">
            <a:solidFill>
              <a:srgbClr val="67E771"/>
            </a:solidFill>
          </a:ln>
          <a:scene3d>
            <a:camera prst="orthographicFront">
              <a:rot lat="0" lon="0" rev="210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ntent Placeholder 1"/>
          <p:cNvSpPr txBox="1">
            <a:spLocks/>
          </p:cNvSpPr>
          <p:nvPr/>
        </p:nvSpPr>
        <p:spPr>
          <a:xfrm>
            <a:off x="230911" y="738799"/>
            <a:ext cx="8381998" cy="49651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 smtClean="0">
                <a:latin typeface="Helvetica" charset="0"/>
              </a:rPr>
              <a:t>Installed: DC gun, SRF injector</a:t>
            </a:r>
            <a:endParaRPr lang="en-US" sz="1800" dirty="0"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49090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7126" y="1466280"/>
            <a:ext cx="9106874" cy="4997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2220507" y="26471"/>
            <a:ext cx="5192146" cy="541380"/>
          </a:xfrm>
          <a:prstGeom prst="rect">
            <a:avLst/>
          </a:prstGeom>
        </p:spPr>
        <p:txBody>
          <a:bodyPr/>
          <a:lstStyle>
            <a:lvl1pPr>
              <a:defRPr i="0">
                <a:latin typeface="Optima"/>
                <a:cs typeface="Optima"/>
              </a:defRPr>
            </a:lvl1pPr>
          </a:lstStyle>
          <a:p>
            <a:pPr algn="ctr"/>
            <a:r>
              <a:rPr lang="en-US" sz="2400" dirty="0" smtClean="0">
                <a:solidFill>
                  <a:srgbClr val="000000"/>
                </a:solidFill>
              </a:rPr>
              <a:t>CBETA in its Hall L0E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1397002" y="2251361"/>
            <a:ext cx="508000" cy="785091"/>
          </a:xfrm>
          <a:prstGeom prst="ellipse">
            <a:avLst/>
          </a:prstGeom>
          <a:solidFill>
            <a:srgbClr val="67E771">
              <a:alpha val="50000"/>
            </a:srgbClr>
          </a:solidFill>
          <a:ln w="25400">
            <a:solidFill>
              <a:srgbClr val="67E77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1812636" y="2355274"/>
            <a:ext cx="1270000" cy="692723"/>
          </a:xfrm>
          <a:prstGeom prst="ellipse">
            <a:avLst/>
          </a:prstGeom>
          <a:solidFill>
            <a:srgbClr val="67E771">
              <a:alpha val="50000"/>
            </a:srgbClr>
          </a:solidFill>
          <a:ln w="25400">
            <a:solidFill>
              <a:srgbClr val="67E771"/>
            </a:solidFill>
          </a:ln>
          <a:scene3d>
            <a:camera prst="orthographicFront">
              <a:rot lat="0" lon="0" rev="210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3223501" y="3104577"/>
            <a:ext cx="1648691" cy="288625"/>
          </a:xfrm>
          <a:prstGeom prst="ellipse">
            <a:avLst/>
          </a:prstGeom>
          <a:solidFill>
            <a:srgbClr val="67E771">
              <a:alpha val="50000"/>
            </a:srgbClr>
          </a:solidFill>
          <a:ln w="25400">
            <a:solidFill>
              <a:srgbClr val="67E771"/>
            </a:solidFill>
          </a:ln>
          <a:scene3d>
            <a:camera prst="orthographicFront">
              <a:rot lat="0" lon="0" rev="201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ntent Placeholder 1"/>
          <p:cNvSpPr txBox="1">
            <a:spLocks/>
          </p:cNvSpPr>
          <p:nvPr/>
        </p:nvSpPr>
        <p:spPr>
          <a:xfrm>
            <a:off x="230911" y="738799"/>
            <a:ext cx="8381998" cy="49651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 smtClean="0">
                <a:latin typeface="Helvetica" charset="0"/>
              </a:rPr>
              <a:t>Installed: DC gun, SRF injector, mirror diagnostics line</a:t>
            </a:r>
            <a:endParaRPr lang="en-US" sz="1800" dirty="0"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49090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7126" y="1466280"/>
            <a:ext cx="9106874" cy="4997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2220507" y="26471"/>
            <a:ext cx="5192146" cy="541380"/>
          </a:xfrm>
          <a:prstGeom prst="rect">
            <a:avLst/>
          </a:prstGeom>
        </p:spPr>
        <p:txBody>
          <a:bodyPr/>
          <a:lstStyle>
            <a:lvl1pPr>
              <a:defRPr i="0">
                <a:latin typeface="Optima"/>
                <a:cs typeface="Optima"/>
              </a:defRPr>
            </a:lvl1pPr>
          </a:lstStyle>
          <a:p>
            <a:pPr algn="ctr"/>
            <a:r>
              <a:rPr lang="en-US" sz="2400" dirty="0" smtClean="0">
                <a:solidFill>
                  <a:srgbClr val="000000"/>
                </a:solidFill>
              </a:rPr>
              <a:t>CBETA in its Hall L0E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1397002" y="2251361"/>
            <a:ext cx="508000" cy="785091"/>
          </a:xfrm>
          <a:prstGeom prst="ellipse">
            <a:avLst/>
          </a:prstGeom>
          <a:solidFill>
            <a:srgbClr val="67E771">
              <a:alpha val="50000"/>
            </a:srgbClr>
          </a:solidFill>
          <a:ln w="25400">
            <a:solidFill>
              <a:srgbClr val="67E77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1812636" y="2355274"/>
            <a:ext cx="1270000" cy="692723"/>
          </a:xfrm>
          <a:prstGeom prst="ellipse">
            <a:avLst/>
          </a:prstGeom>
          <a:solidFill>
            <a:srgbClr val="67E771">
              <a:alpha val="50000"/>
            </a:srgbClr>
          </a:solidFill>
          <a:ln w="25400">
            <a:solidFill>
              <a:srgbClr val="67E771"/>
            </a:solidFill>
          </a:ln>
          <a:scene3d>
            <a:camera prst="orthographicFront">
              <a:rot lat="0" lon="0" rev="210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3743036" y="2713183"/>
            <a:ext cx="2583872" cy="533404"/>
          </a:xfrm>
          <a:prstGeom prst="ellipse">
            <a:avLst/>
          </a:prstGeom>
          <a:solidFill>
            <a:srgbClr val="67E771">
              <a:alpha val="50000"/>
            </a:srgbClr>
          </a:solidFill>
          <a:ln w="25400">
            <a:solidFill>
              <a:srgbClr val="67E77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3223501" y="3104577"/>
            <a:ext cx="1648691" cy="288625"/>
          </a:xfrm>
          <a:prstGeom prst="ellipse">
            <a:avLst/>
          </a:prstGeom>
          <a:solidFill>
            <a:srgbClr val="67E771">
              <a:alpha val="50000"/>
            </a:srgbClr>
          </a:solidFill>
          <a:ln w="25400">
            <a:solidFill>
              <a:srgbClr val="67E771"/>
            </a:solidFill>
          </a:ln>
          <a:scene3d>
            <a:camera prst="orthographicFront">
              <a:rot lat="0" lon="0" rev="201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ntent Placeholder 1"/>
          <p:cNvSpPr txBox="1">
            <a:spLocks/>
          </p:cNvSpPr>
          <p:nvPr/>
        </p:nvSpPr>
        <p:spPr>
          <a:xfrm>
            <a:off x="230911" y="738799"/>
            <a:ext cx="8381998" cy="49651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 smtClean="0">
                <a:latin typeface="Helvetica" charset="0"/>
              </a:rPr>
              <a:t>Installed: DC gun, SRF injector, mirror diagnostics line, ERL </a:t>
            </a:r>
            <a:r>
              <a:rPr lang="en-US" sz="1800" dirty="0" err="1" smtClean="0">
                <a:latin typeface="Helvetica" charset="0"/>
              </a:rPr>
              <a:t>cryomodule</a:t>
            </a:r>
            <a:endParaRPr lang="en-US" sz="1800" dirty="0"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49090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7126" y="1466280"/>
            <a:ext cx="9106874" cy="4997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2220507" y="26471"/>
            <a:ext cx="5192146" cy="541380"/>
          </a:xfrm>
          <a:prstGeom prst="rect">
            <a:avLst/>
          </a:prstGeom>
        </p:spPr>
        <p:txBody>
          <a:bodyPr/>
          <a:lstStyle>
            <a:lvl1pPr>
              <a:defRPr i="0">
                <a:latin typeface="Optima"/>
                <a:cs typeface="Optima"/>
              </a:defRPr>
            </a:lvl1pPr>
          </a:lstStyle>
          <a:p>
            <a:pPr algn="ctr"/>
            <a:r>
              <a:rPr lang="en-US" sz="2400" dirty="0" smtClean="0">
                <a:solidFill>
                  <a:srgbClr val="000000"/>
                </a:solidFill>
              </a:rPr>
              <a:t>CBETA in its Hall L0E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1397002" y="2251361"/>
            <a:ext cx="508000" cy="785091"/>
          </a:xfrm>
          <a:prstGeom prst="ellipse">
            <a:avLst/>
          </a:prstGeom>
          <a:solidFill>
            <a:srgbClr val="67E771">
              <a:alpha val="50000"/>
            </a:srgbClr>
          </a:solidFill>
          <a:ln w="25400">
            <a:solidFill>
              <a:srgbClr val="67E77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1812636" y="2355274"/>
            <a:ext cx="1270000" cy="692723"/>
          </a:xfrm>
          <a:prstGeom prst="ellipse">
            <a:avLst/>
          </a:prstGeom>
          <a:solidFill>
            <a:srgbClr val="67E771">
              <a:alpha val="50000"/>
            </a:srgbClr>
          </a:solidFill>
          <a:ln w="25400">
            <a:solidFill>
              <a:srgbClr val="67E771"/>
            </a:solidFill>
          </a:ln>
          <a:scene3d>
            <a:camera prst="orthographicFront">
              <a:rot lat="0" lon="0" rev="210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3743036" y="2713183"/>
            <a:ext cx="2583872" cy="533404"/>
          </a:xfrm>
          <a:prstGeom prst="ellipse">
            <a:avLst/>
          </a:prstGeom>
          <a:solidFill>
            <a:srgbClr val="67E771">
              <a:alpha val="50000"/>
            </a:srgbClr>
          </a:solidFill>
          <a:ln w="25400">
            <a:solidFill>
              <a:srgbClr val="67E77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3223501" y="3104577"/>
            <a:ext cx="1648691" cy="288625"/>
          </a:xfrm>
          <a:prstGeom prst="ellipse">
            <a:avLst/>
          </a:prstGeom>
          <a:solidFill>
            <a:srgbClr val="67E771">
              <a:alpha val="50000"/>
            </a:srgbClr>
          </a:solidFill>
          <a:ln w="25400">
            <a:solidFill>
              <a:srgbClr val="67E771"/>
            </a:solidFill>
          </a:ln>
          <a:scene3d>
            <a:camera prst="orthographicFront">
              <a:rot lat="0" lon="0" rev="201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6485112" y="3154212"/>
            <a:ext cx="1034456" cy="238990"/>
          </a:xfrm>
          <a:prstGeom prst="ellipse">
            <a:avLst/>
          </a:prstGeom>
          <a:solidFill>
            <a:srgbClr val="67E771">
              <a:alpha val="50000"/>
            </a:srgbClr>
          </a:solidFill>
          <a:ln w="25400">
            <a:solidFill>
              <a:srgbClr val="67E771"/>
            </a:solidFill>
          </a:ln>
          <a:scene3d>
            <a:camera prst="orthographicFront">
              <a:rot lat="0" lon="0" rev="201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ntent Placeholder 1"/>
          <p:cNvSpPr txBox="1">
            <a:spLocks/>
          </p:cNvSpPr>
          <p:nvPr/>
        </p:nvSpPr>
        <p:spPr>
          <a:xfrm>
            <a:off x="230911" y="738798"/>
            <a:ext cx="8381998" cy="727481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 smtClean="0">
                <a:latin typeface="Helvetica" charset="0"/>
              </a:rPr>
              <a:t>Installed: DC gun, SRF injector, mirror diagnostics line, ERL </a:t>
            </a:r>
            <a:r>
              <a:rPr lang="en-US" sz="1800" dirty="0" err="1" smtClean="0">
                <a:latin typeface="Helvetica" charset="0"/>
              </a:rPr>
              <a:t>cryomodule</a:t>
            </a:r>
            <a:endParaRPr lang="en-US" sz="1800" dirty="0" smtClean="0">
              <a:latin typeface="Helvetica" charset="0"/>
            </a:endParaRPr>
          </a:p>
          <a:p>
            <a:pPr marL="0" indent="0">
              <a:buNone/>
            </a:pPr>
            <a:r>
              <a:rPr lang="en-US" sz="1800" dirty="0" smtClean="0">
                <a:latin typeface="Helvetica" charset="0"/>
              </a:rPr>
              <a:t>1</a:t>
            </a:r>
            <a:r>
              <a:rPr lang="en-US" sz="1800" baseline="30000" dirty="0" smtClean="0">
                <a:latin typeface="Helvetica" charset="0"/>
              </a:rPr>
              <a:t>st</a:t>
            </a:r>
            <a:r>
              <a:rPr lang="en-US" sz="1800" dirty="0" smtClean="0">
                <a:latin typeface="Helvetica" charset="0"/>
              </a:rPr>
              <a:t> splitter of 8</a:t>
            </a:r>
            <a:endParaRPr lang="en-US" sz="1800" dirty="0"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49090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7126" y="1466280"/>
            <a:ext cx="9106874" cy="4997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2220507" y="26471"/>
            <a:ext cx="5192146" cy="541380"/>
          </a:xfrm>
          <a:prstGeom prst="rect">
            <a:avLst/>
          </a:prstGeom>
        </p:spPr>
        <p:txBody>
          <a:bodyPr/>
          <a:lstStyle>
            <a:lvl1pPr>
              <a:defRPr i="0">
                <a:latin typeface="Optima"/>
                <a:cs typeface="Optima"/>
              </a:defRPr>
            </a:lvl1pPr>
          </a:lstStyle>
          <a:p>
            <a:pPr algn="ctr"/>
            <a:r>
              <a:rPr lang="en-US" sz="2400" dirty="0" smtClean="0">
                <a:solidFill>
                  <a:srgbClr val="000000"/>
                </a:solidFill>
              </a:rPr>
              <a:t>CBETA in its Hall L0E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1397002" y="2251361"/>
            <a:ext cx="508000" cy="785091"/>
          </a:xfrm>
          <a:prstGeom prst="ellipse">
            <a:avLst/>
          </a:prstGeom>
          <a:solidFill>
            <a:srgbClr val="67E771">
              <a:alpha val="50000"/>
            </a:srgbClr>
          </a:solidFill>
          <a:ln w="25400">
            <a:solidFill>
              <a:srgbClr val="67E77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1812636" y="2355274"/>
            <a:ext cx="1270000" cy="692723"/>
          </a:xfrm>
          <a:prstGeom prst="ellipse">
            <a:avLst/>
          </a:prstGeom>
          <a:solidFill>
            <a:srgbClr val="67E771">
              <a:alpha val="50000"/>
            </a:srgbClr>
          </a:solidFill>
          <a:ln w="25400">
            <a:solidFill>
              <a:srgbClr val="67E771"/>
            </a:solidFill>
          </a:ln>
          <a:scene3d>
            <a:camera prst="orthographicFront">
              <a:rot lat="0" lon="0" rev="210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3743036" y="2713183"/>
            <a:ext cx="2583872" cy="533404"/>
          </a:xfrm>
          <a:prstGeom prst="ellipse">
            <a:avLst/>
          </a:prstGeom>
          <a:solidFill>
            <a:srgbClr val="67E771">
              <a:alpha val="50000"/>
            </a:srgbClr>
          </a:solidFill>
          <a:ln w="25400">
            <a:solidFill>
              <a:srgbClr val="67E77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3223501" y="3104577"/>
            <a:ext cx="1648691" cy="288625"/>
          </a:xfrm>
          <a:prstGeom prst="ellipse">
            <a:avLst/>
          </a:prstGeom>
          <a:solidFill>
            <a:srgbClr val="67E771">
              <a:alpha val="50000"/>
            </a:srgbClr>
          </a:solidFill>
          <a:ln w="25400">
            <a:solidFill>
              <a:srgbClr val="67E771"/>
            </a:solidFill>
          </a:ln>
          <a:scene3d>
            <a:camera prst="orthographicFront">
              <a:rot lat="0" lon="0" rev="201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6485112" y="3154212"/>
            <a:ext cx="1034456" cy="238990"/>
          </a:xfrm>
          <a:prstGeom prst="ellipse">
            <a:avLst/>
          </a:prstGeom>
          <a:solidFill>
            <a:srgbClr val="67E771">
              <a:alpha val="50000"/>
            </a:srgbClr>
          </a:solidFill>
          <a:ln w="25400">
            <a:solidFill>
              <a:srgbClr val="67E771"/>
            </a:solidFill>
          </a:ln>
          <a:scene3d>
            <a:camera prst="orthographicFront">
              <a:rot lat="0" lon="0" rev="201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7677728" y="3486726"/>
            <a:ext cx="589990" cy="497611"/>
          </a:xfrm>
          <a:prstGeom prst="ellipse">
            <a:avLst/>
          </a:prstGeom>
          <a:solidFill>
            <a:srgbClr val="67E771">
              <a:alpha val="50000"/>
            </a:srgbClr>
          </a:solidFill>
          <a:ln w="25400">
            <a:solidFill>
              <a:srgbClr val="67E771"/>
            </a:solidFill>
          </a:ln>
          <a:scene3d>
            <a:camera prst="orthographicFront">
              <a:rot lat="0" lon="0" rev="201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ntent Placeholder 1"/>
          <p:cNvSpPr txBox="1">
            <a:spLocks/>
          </p:cNvSpPr>
          <p:nvPr/>
        </p:nvSpPr>
        <p:spPr>
          <a:xfrm>
            <a:off x="230911" y="738798"/>
            <a:ext cx="8381998" cy="727481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 smtClean="0">
                <a:latin typeface="Helvetica" charset="0"/>
              </a:rPr>
              <a:t>Installed: DC gun, SRF injector, mirror diagnostics line, ERL </a:t>
            </a:r>
            <a:r>
              <a:rPr lang="en-US" sz="1800" dirty="0" err="1" smtClean="0">
                <a:latin typeface="Helvetica" charset="0"/>
              </a:rPr>
              <a:t>cryomodule</a:t>
            </a:r>
            <a:endParaRPr lang="en-US" sz="1800" dirty="0" smtClean="0">
              <a:latin typeface="Helvetica" charset="0"/>
            </a:endParaRPr>
          </a:p>
          <a:p>
            <a:pPr marL="0" indent="0">
              <a:buNone/>
            </a:pPr>
            <a:r>
              <a:rPr lang="en-US" sz="1800" dirty="0" smtClean="0">
                <a:latin typeface="Helvetica" charset="0"/>
              </a:rPr>
              <a:t>1</a:t>
            </a:r>
            <a:r>
              <a:rPr lang="en-US" sz="1800" baseline="30000" dirty="0" smtClean="0">
                <a:latin typeface="Helvetica" charset="0"/>
              </a:rPr>
              <a:t>st</a:t>
            </a:r>
            <a:r>
              <a:rPr lang="en-US" sz="1800" dirty="0" smtClean="0">
                <a:latin typeface="Helvetica" charset="0"/>
              </a:rPr>
              <a:t> splitter of 8, 1</a:t>
            </a:r>
            <a:r>
              <a:rPr lang="en-US" sz="1800" baseline="30000" dirty="0" smtClean="0">
                <a:latin typeface="Helvetica" charset="0"/>
              </a:rPr>
              <a:t>st</a:t>
            </a:r>
            <a:r>
              <a:rPr lang="en-US" sz="1800" dirty="0" smtClean="0">
                <a:latin typeface="Helvetica" charset="0"/>
              </a:rPr>
              <a:t> Fixed Field Alternating-gradient (FFA) girder of 25.</a:t>
            </a:r>
            <a:endParaRPr lang="en-US" sz="1800" dirty="0"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49090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7126" y="1466280"/>
            <a:ext cx="9106874" cy="4997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2220507" y="26471"/>
            <a:ext cx="5192146" cy="541380"/>
          </a:xfrm>
          <a:prstGeom prst="rect">
            <a:avLst/>
          </a:prstGeom>
        </p:spPr>
        <p:txBody>
          <a:bodyPr/>
          <a:lstStyle>
            <a:lvl1pPr>
              <a:defRPr i="0">
                <a:latin typeface="Optima"/>
                <a:cs typeface="Optima"/>
              </a:defRPr>
            </a:lvl1pPr>
          </a:lstStyle>
          <a:p>
            <a:pPr algn="ctr"/>
            <a:r>
              <a:rPr lang="en-US" sz="2400" dirty="0" smtClean="0">
                <a:solidFill>
                  <a:srgbClr val="000000"/>
                </a:solidFill>
              </a:rPr>
              <a:t>CBETA in its Hall L0E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1397002" y="2251361"/>
            <a:ext cx="508000" cy="785091"/>
          </a:xfrm>
          <a:prstGeom prst="ellipse">
            <a:avLst/>
          </a:prstGeom>
          <a:solidFill>
            <a:srgbClr val="67E771">
              <a:alpha val="50000"/>
            </a:srgbClr>
          </a:solidFill>
          <a:ln w="25400">
            <a:solidFill>
              <a:srgbClr val="67E77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1812636" y="2355274"/>
            <a:ext cx="1270000" cy="692723"/>
          </a:xfrm>
          <a:prstGeom prst="ellipse">
            <a:avLst/>
          </a:prstGeom>
          <a:solidFill>
            <a:srgbClr val="67E771">
              <a:alpha val="50000"/>
            </a:srgbClr>
          </a:solidFill>
          <a:ln w="25400">
            <a:solidFill>
              <a:srgbClr val="67E771"/>
            </a:solidFill>
          </a:ln>
          <a:scene3d>
            <a:camera prst="orthographicFront">
              <a:rot lat="0" lon="0" rev="210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3743036" y="2713183"/>
            <a:ext cx="2583872" cy="533404"/>
          </a:xfrm>
          <a:prstGeom prst="ellipse">
            <a:avLst/>
          </a:prstGeom>
          <a:solidFill>
            <a:srgbClr val="67E771">
              <a:alpha val="50000"/>
            </a:srgbClr>
          </a:solidFill>
          <a:ln w="25400">
            <a:solidFill>
              <a:srgbClr val="67E77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3223501" y="3104577"/>
            <a:ext cx="1648691" cy="288625"/>
          </a:xfrm>
          <a:prstGeom prst="ellipse">
            <a:avLst/>
          </a:prstGeom>
          <a:solidFill>
            <a:srgbClr val="67E771">
              <a:alpha val="50000"/>
            </a:srgbClr>
          </a:solidFill>
          <a:ln w="25400">
            <a:solidFill>
              <a:srgbClr val="67E771"/>
            </a:solidFill>
          </a:ln>
          <a:scene3d>
            <a:camera prst="orthographicFront">
              <a:rot lat="0" lon="0" rev="201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6485112" y="3154212"/>
            <a:ext cx="1034456" cy="238990"/>
          </a:xfrm>
          <a:prstGeom prst="ellipse">
            <a:avLst/>
          </a:prstGeom>
          <a:solidFill>
            <a:srgbClr val="67E771">
              <a:alpha val="50000"/>
            </a:srgbClr>
          </a:solidFill>
          <a:ln w="25400">
            <a:solidFill>
              <a:srgbClr val="67E771"/>
            </a:solidFill>
          </a:ln>
          <a:scene3d>
            <a:camera prst="orthographicFront">
              <a:rot lat="0" lon="0" rev="201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7677728" y="3486726"/>
            <a:ext cx="589990" cy="497611"/>
          </a:xfrm>
          <a:prstGeom prst="ellipse">
            <a:avLst/>
          </a:prstGeom>
          <a:solidFill>
            <a:srgbClr val="67E771">
              <a:alpha val="50000"/>
            </a:srgbClr>
          </a:solidFill>
          <a:ln w="25400">
            <a:solidFill>
              <a:srgbClr val="67E771"/>
            </a:solidFill>
          </a:ln>
          <a:scene3d>
            <a:camera prst="orthographicFront">
              <a:rot lat="0" lon="0" rev="201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Screen Shot 2018-05-01 at 5.38.54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599" y="4369408"/>
            <a:ext cx="2632234" cy="2488592"/>
          </a:xfrm>
          <a:prstGeom prst="rect">
            <a:avLst/>
          </a:prstGeom>
        </p:spPr>
      </p:pic>
      <p:sp>
        <p:nvSpPr>
          <p:cNvPr id="13" name="Content Placeholder 1"/>
          <p:cNvSpPr txBox="1">
            <a:spLocks/>
          </p:cNvSpPr>
          <p:nvPr/>
        </p:nvSpPr>
        <p:spPr>
          <a:xfrm>
            <a:off x="65051" y="647592"/>
            <a:ext cx="8859586" cy="1411726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dirty="0">
                <a:solidFill>
                  <a:srgbClr val="008000"/>
                </a:solidFill>
                <a:latin typeface="Helvetica" charset="0"/>
              </a:rPr>
              <a:t>T</a:t>
            </a:r>
            <a:r>
              <a:rPr lang="en-US" sz="1800" b="1" dirty="0" smtClean="0">
                <a:solidFill>
                  <a:srgbClr val="008000"/>
                </a:solidFill>
                <a:latin typeface="Helvetica" charset="0"/>
              </a:rPr>
              <a:t>he ERL Technology Collaboration (ERL-TC) is forming, modeled on the TTC, to support </a:t>
            </a:r>
            <a:r>
              <a:rPr lang="en-US" sz="1800" b="1" dirty="0" smtClean="0">
                <a:solidFill>
                  <a:srgbClr val="008000"/>
                </a:solidFill>
                <a:latin typeface="Helvetica" charset="0"/>
              </a:rPr>
              <a:t>collaborative </a:t>
            </a:r>
            <a:r>
              <a:rPr lang="en-US" sz="1800" b="1" dirty="0" smtClean="0">
                <a:solidFill>
                  <a:srgbClr val="008000"/>
                </a:solidFill>
                <a:latin typeface="Helvetica" charset="0"/>
              </a:rPr>
              <a:t>ERL </a:t>
            </a:r>
            <a:r>
              <a:rPr lang="en-US" sz="1800" b="1" dirty="0" smtClean="0">
                <a:solidFill>
                  <a:srgbClr val="008000"/>
                </a:solidFill>
                <a:latin typeface="Helvetica" charset="0"/>
              </a:rPr>
              <a:t>research</a:t>
            </a:r>
            <a:r>
              <a:rPr lang="en-US" sz="1800" dirty="0" smtClean="0">
                <a:latin typeface="Helvetica" charset="0"/>
              </a:rPr>
              <a:t>.</a:t>
            </a:r>
          </a:p>
          <a:p>
            <a:pPr marL="0" indent="0">
              <a:buNone/>
            </a:pPr>
            <a:r>
              <a:rPr lang="en-US" sz="1800" dirty="0" smtClean="0">
                <a:latin typeface="Helvetica" charset="0"/>
              </a:rPr>
              <a:t>As </a:t>
            </a:r>
            <a:r>
              <a:rPr lang="en-US" sz="1800" dirty="0" smtClean="0">
                <a:latin typeface="Helvetica" charset="0"/>
              </a:rPr>
              <a:t>a first step, visitors from 4 labs are participating in the current commissioning run: 3 from HZB/Germany, 2 from </a:t>
            </a:r>
            <a:r>
              <a:rPr lang="en-US" sz="1800" dirty="0" err="1" smtClean="0">
                <a:latin typeface="Helvetica" charset="0"/>
              </a:rPr>
              <a:t>Darebury</a:t>
            </a:r>
            <a:r>
              <a:rPr lang="en-US" sz="1800" dirty="0" smtClean="0">
                <a:latin typeface="Helvetica" charset="0"/>
              </a:rPr>
              <a:t>/UK, 3 from JLAB, 5 from BNL.</a:t>
            </a:r>
            <a:endParaRPr lang="en-US" sz="1800" dirty="0">
              <a:latin typeface="Helvetica" charset="0"/>
            </a:endParaRPr>
          </a:p>
        </p:txBody>
      </p:sp>
      <p:sp>
        <p:nvSpPr>
          <p:cNvPr id="14" name="Content Placeholder 1"/>
          <p:cNvSpPr txBox="1">
            <a:spLocks/>
          </p:cNvSpPr>
          <p:nvPr/>
        </p:nvSpPr>
        <p:spPr>
          <a:xfrm>
            <a:off x="111124" y="6003783"/>
            <a:ext cx="5127626" cy="643126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dirty="0" smtClean="0">
                <a:solidFill>
                  <a:srgbClr val="008000"/>
                </a:solidFill>
                <a:latin typeface="Helvetica" charset="0"/>
              </a:rPr>
              <a:t>We encourage participation in the next commissioning period starting March 2019.</a:t>
            </a:r>
            <a:endParaRPr lang="en-US" sz="1800" dirty="0"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74461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6248400" y="6324600"/>
            <a:ext cx="2590800" cy="304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/>
          <a:lstStyle/>
          <a:p>
            <a:endParaRPr lang="en-US"/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1902419" y="80012"/>
            <a:ext cx="5283374" cy="46166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ts val="2400"/>
              </a:spcBef>
            </a:pPr>
            <a:r>
              <a:rPr lang="en-US" sz="2400" dirty="0" smtClean="0">
                <a:solidFill>
                  <a:srgbClr val="000000"/>
                </a:solidFill>
                <a:latin typeface="Optima"/>
                <a:cs typeface="Optima"/>
              </a:rPr>
              <a:t>Message</a:t>
            </a:r>
            <a:endParaRPr lang="en-US" sz="2400" dirty="0">
              <a:solidFill>
                <a:srgbClr val="000000"/>
              </a:solidFill>
              <a:latin typeface="Optima"/>
              <a:cs typeface="Optima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74625" y="343812"/>
            <a:ext cx="8969375" cy="6494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>
            <a:lvl1pPr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Clr>
                <a:schemeClr val="hlink"/>
              </a:buClr>
              <a:buFont typeface="Monotype Sorts" charset="0"/>
              <a:buNone/>
            </a:pPr>
            <a:endParaRPr kumimoji="1" lang="en-US" sz="2000" dirty="0">
              <a:solidFill>
                <a:srgbClr val="0000FF"/>
              </a:solidFill>
              <a:latin typeface="Arial Unicode MS"/>
              <a:cs typeface="Arial Unicode MS"/>
            </a:endParaRPr>
          </a:p>
          <a:p>
            <a:pPr>
              <a:spcBef>
                <a:spcPct val="20000"/>
              </a:spcBef>
              <a:buClr>
                <a:srgbClr val="00FF00"/>
              </a:buClr>
              <a:buFont typeface="Wingdings" charset="0"/>
              <a:buChar char="Ø"/>
            </a:pPr>
            <a:r>
              <a:rPr kumimoji="1" lang="en-US" sz="2000" dirty="0" smtClean="0">
                <a:solidFill>
                  <a:srgbClr val="0000FF"/>
                </a:solidFill>
                <a:latin typeface="Arial Unicode MS"/>
                <a:cs typeface="Arial Unicode MS"/>
              </a:rPr>
              <a:t> The accelerator I am presenting has beam parameters of an EIC electron cooler and provides a prototype for such an instrument.</a:t>
            </a:r>
          </a:p>
          <a:p>
            <a:pPr>
              <a:spcBef>
                <a:spcPct val="20000"/>
              </a:spcBef>
              <a:buClr>
                <a:srgbClr val="00FF00"/>
              </a:buClr>
              <a:buFont typeface="Wingdings" charset="0"/>
              <a:buChar char="Ø"/>
            </a:pPr>
            <a:endParaRPr kumimoji="1" lang="en-US" sz="2000" dirty="0">
              <a:solidFill>
                <a:srgbClr val="0000FF"/>
              </a:solidFill>
              <a:latin typeface="Arial Unicode MS"/>
              <a:cs typeface="Arial Unicode MS"/>
            </a:endParaRPr>
          </a:p>
          <a:p>
            <a:pPr>
              <a:spcBef>
                <a:spcPct val="20000"/>
              </a:spcBef>
              <a:buClr>
                <a:srgbClr val="00FF00"/>
              </a:buClr>
              <a:buFont typeface="Wingdings" charset="0"/>
              <a:buChar char="Ø"/>
            </a:pPr>
            <a:r>
              <a:rPr kumimoji="1" lang="en-US" sz="2000" dirty="0" smtClean="0">
                <a:solidFill>
                  <a:srgbClr val="0000FF"/>
                </a:solidFill>
                <a:latin typeface="Arial Unicode MS"/>
                <a:cs typeface="Arial Unicode MS"/>
              </a:rPr>
              <a:t> It is unique in that it</a:t>
            </a:r>
          </a:p>
          <a:p>
            <a:pPr lvl="1">
              <a:spcBef>
                <a:spcPct val="20000"/>
              </a:spcBef>
              <a:buClr>
                <a:srgbClr val="00FF00"/>
              </a:buClr>
              <a:buFont typeface="Wingdings" charset="0"/>
              <a:buChar char="Ø"/>
            </a:pPr>
            <a:r>
              <a:rPr kumimoji="1" lang="en-US" sz="2000" dirty="0">
                <a:solidFill>
                  <a:srgbClr val="0000FF"/>
                </a:solidFill>
                <a:latin typeface="Arial Unicode MS"/>
                <a:cs typeface="Arial Unicode MS"/>
              </a:rPr>
              <a:t>i</a:t>
            </a:r>
            <a:r>
              <a:rPr kumimoji="1" lang="en-US" sz="2000" dirty="0" smtClean="0">
                <a:solidFill>
                  <a:srgbClr val="0000FF"/>
                </a:solidFill>
                <a:latin typeface="Arial Unicode MS"/>
                <a:cs typeface="Arial Unicode MS"/>
              </a:rPr>
              <a:t>s the first 4-turn SRF ERL</a:t>
            </a:r>
          </a:p>
          <a:p>
            <a:pPr lvl="1">
              <a:spcBef>
                <a:spcPct val="20000"/>
              </a:spcBef>
              <a:buClr>
                <a:srgbClr val="00FF00"/>
              </a:buClr>
              <a:buFont typeface="Wingdings" charset="0"/>
              <a:buChar char="Ø"/>
            </a:pPr>
            <a:r>
              <a:rPr kumimoji="1" lang="en-US" sz="2000" dirty="0">
                <a:solidFill>
                  <a:srgbClr val="0000FF"/>
                </a:solidFill>
                <a:latin typeface="Arial Unicode MS"/>
                <a:cs typeface="Arial Unicode MS"/>
              </a:rPr>
              <a:t>h</a:t>
            </a:r>
            <a:r>
              <a:rPr kumimoji="1" lang="en-US" sz="2000" dirty="0" smtClean="0">
                <a:solidFill>
                  <a:srgbClr val="0000FF"/>
                </a:solidFill>
                <a:latin typeface="Arial Unicode MS"/>
                <a:cs typeface="Arial Unicode MS"/>
              </a:rPr>
              <a:t>as the first NS FFA loop with large (x4) momentum aperture</a:t>
            </a:r>
          </a:p>
          <a:p>
            <a:pPr lvl="1">
              <a:spcBef>
                <a:spcPct val="20000"/>
              </a:spcBef>
              <a:buClr>
                <a:srgbClr val="00FF00"/>
              </a:buClr>
              <a:buFont typeface="Wingdings" charset="0"/>
              <a:buChar char="Ø"/>
            </a:pPr>
            <a:r>
              <a:rPr kumimoji="1" lang="en-US" sz="2000" dirty="0">
                <a:solidFill>
                  <a:srgbClr val="0000FF"/>
                </a:solidFill>
                <a:latin typeface="Arial Unicode MS"/>
                <a:cs typeface="Arial Unicode MS"/>
              </a:rPr>
              <a:t>h</a:t>
            </a:r>
            <a:r>
              <a:rPr kumimoji="1" lang="en-US" sz="2000" dirty="0" smtClean="0">
                <a:solidFill>
                  <a:srgbClr val="0000FF"/>
                </a:solidFill>
                <a:latin typeface="Arial Unicode MS"/>
                <a:cs typeface="Arial Unicode MS"/>
              </a:rPr>
              <a:t>as the first </a:t>
            </a:r>
            <a:r>
              <a:rPr kumimoji="1" lang="en-US" sz="2000" dirty="0" smtClean="0">
                <a:solidFill>
                  <a:srgbClr val="0000FF"/>
                </a:solidFill>
                <a:latin typeface="Arial Unicode MS"/>
                <a:cs typeface="Arial Unicode MS"/>
              </a:rPr>
              <a:t>long-distance beam through </a:t>
            </a:r>
            <a:r>
              <a:rPr kumimoji="1" lang="en-US" sz="2000" dirty="0" err="1" smtClean="0">
                <a:solidFill>
                  <a:srgbClr val="0000FF"/>
                </a:solidFill>
                <a:latin typeface="Arial Unicode MS"/>
                <a:cs typeface="Arial Unicode MS"/>
              </a:rPr>
              <a:t>Halbach</a:t>
            </a:r>
            <a:r>
              <a:rPr kumimoji="1" lang="en-US" sz="2000" dirty="0" smtClean="0">
                <a:solidFill>
                  <a:srgbClr val="0000FF"/>
                </a:solidFill>
                <a:latin typeface="Arial Unicode MS"/>
                <a:cs typeface="Arial Unicode MS"/>
              </a:rPr>
              <a:t> magnets</a:t>
            </a:r>
          </a:p>
          <a:p>
            <a:pPr lvl="1">
              <a:spcBef>
                <a:spcPct val="20000"/>
              </a:spcBef>
              <a:buClr>
                <a:srgbClr val="00FF00"/>
              </a:buClr>
              <a:buFont typeface="Wingdings" charset="0"/>
              <a:buChar char="Ø"/>
            </a:pPr>
            <a:r>
              <a:rPr kumimoji="1" lang="en-US" sz="2000" dirty="0">
                <a:solidFill>
                  <a:srgbClr val="0000FF"/>
                </a:solidFill>
                <a:latin typeface="Arial Unicode MS"/>
                <a:cs typeface="Arial Unicode MS"/>
              </a:rPr>
              <a:t>h</a:t>
            </a:r>
            <a:r>
              <a:rPr kumimoji="1" lang="en-US" sz="2000" dirty="0" smtClean="0">
                <a:solidFill>
                  <a:srgbClr val="0000FF"/>
                </a:solidFill>
                <a:latin typeface="Arial Unicode MS"/>
                <a:cs typeface="Arial Unicode MS"/>
              </a:rPr>
              <a:t>as the largest electron beam power in an ERL</a:t>
            </a:r>
          </a:p>
          <a:p>
            <a:pPr lvl="1">
              <a:spcBef>
                <a:spcPct val="20000"/>
              </a:spcBef>
              <a:buClr>
                <a:srgbClr val="00FF00"/>
              </a:buClr>
              <a:buFont typeface="Wingdings" charset="0"/>
              <a:buChar char="Ø"/>
            </a:pPr>
            <a:endParaRPr kumimoji="1" lang="en-US" sz="2000" dirty="0">
              <a:solidFill>
                <a:srgbClr val="0000FF"/>
              </a:solidFill>
              <a:latin typeface="Arial Unicode MS"/>
              <a:cs typeface="Arial Unicode MS"/>
            </a:endParaRPr>
          </a:p>
          <a:p>
            <a:pPr>
              <a:spcBef>
                <a:spcPct val="20000"/>
              </a:spcBef>
              <a:buClr>
                <a:srgbClr val="00FF00"/>
              </a:buClr>
              <a:buFont typeface="Wingdings" charset="0"/>
              <a:buChar char="Ø"/>
            </a:pPr>
            <a:r>
              <a:rPr kumimoji="1" lang="en-US" sz="2000" dirty="0">
                <a:solidFill>
                  <a:srgbClr val="0000FF"/>
                </a:solidFill>
                <a:latin typeface="Arial Unicode MS"/>
                <a:cs typeface="Arial Unicode MS"/>
              </a:rPr>
              <a:t> </a:t>
            </a:r>
            <a:r>
              <a:rPr kumimoji="1" lang="en-US" sz="2000" dirty="0" smtClean="0">
                <a:solidFill>
                  <a:srgbClr val="0000FF"/>
                </a:solidFill>
                <a:latin typeface="Arial Unicode MS"/>
                <a:cs typeface="Arial Unicode MS"/>
              </a:rPr>
              <a:t>It is being constructed </a:t>
            </a:r>
            <a:r>
              <a:rPr kumimoji="1" lang="en-US" sz="2000" dirty="0" smtClean="0">
                <a:solidFill>
                  <a:srgbClr val="0000FF"/>
                </a:solidFill>
                <a:latin typeface="Arial Unicode MS"/>
                <a:cs typeface="Arial Unicode MS"/>
              </a:rPr>
              <a:t>in a Cornell/BNL collaboration and </a:t>
            </a:r>
            <a:r>
              <a:rPr kumimoji="1" lang="en-US" sz="2000" dirty="0" smtClean="0">
                <a:solidFill>
                  <a:srgbClr val="0000FF"/>
                </a:solidFill>
                <a:latin typeface="Arial Unicode MS"/>
                <a:cs typeface="Arial Unicode MS"/>
              </a:rPr>
              <a:t>its main components have been beam-tested</a:t>
            </a:r>
            <a:r>
              <a:rPr kumimoji="1" lang="en-US" sz="2000" dirty="0" smtClean="0">
                <a:solidFill>
                  <a:srgbClr val="0000FF"/>
                </a:solidFill>
                <a:latin typeface="Arial Unicode MS"/>
                <a:cs typeface="Arial Unicode MS"/>
              </a:rPr>
              <a:t>.</a:t>
            </a:r>
          </a:p>
          <a:p>
            <a:pPr>
              <a:spcBef>
                <a:spcPct val="20000"/>
              </a:spcBef>
              <a:buClr>
                <a:srgbClr val="00FF00"/>
              </a:buClr>
              <a:buFont typeface="Wingdings" charset="0"/>
              <a:buChar char="Ø"/>
            </a:pPr>
            <a:endParaRPr kumimoji="1" lang="en-US" sz="2000" dirty="0" smtClean="0">
              <a:solidFill>
                <a:srgbClr val="0000FF"/>
              </a:solidFill>
              <a:latin typeface="Arial Unicode MS"/>
              <a:cs typeface="Arial Unicode MS"/>
            </a:endParaRPr>
          </a:p>
          <a:p>
            <a:pPr>
              <a:spcBef>
                <a:spcPct val="20000"/>
              </a:spcBef>
              <a:buClr>
                <a:srgbClr val="00FF00"/>
              </a:buClr>
              <a:buFont typeface="Wingdings" charset="0"/>
              <a:buChar char="Ø"/>
            </a:pPr>
            <a:r>
              <a:rPr kumimoji="1" lang="en-US" sz="2000" dirty="0">
                <a:solidFill>
                  <a:srgbClr val="0000FF"/>
                </a:solidFill>
                <a:latin typeface="Arial Unicode MS"/>
                <a:cs typeface="Arial Unicode MS"/>
              </a:rPr>
              <a:t> It </a:t>
            </a:r>
            <a:r>
              <a:rPr kumimoji="1" lang="en-US" sz="2000" dirty="0" smtClean="0">
                <a:solidFill>
                  <a:srgbClr val="0000FF"/>
                </a:solidFill>
                <a:latin typeface="Arial Unicode MS"/>
                <a:cs typeface="Arial Unicode MS"/>
              </a:rPr>
              <a:t>is commissioned </a:t>
            </a:r>
            <a:r>
              <a:rPr kumimoji="1" lang="en-US" sz="2000" dirty="0">
                <a:solidFill>
                  <a:srgbClr val="0000FF"/>
                </a:solidFill>
                <a:latin typeface="Arial Unicode MS"/>
                <a:cs typeface="Arial Unicode MS"/>
              </a:rPr>
              <a:t>in a world-wide </a:t>
            </a:r>
            <a:r>
              <a:rPr kumimoji="1" lang="en-US" sz="2000" dirty="0" smtClean="0">
                <a:solidFill>
                  <a:srgbClr val="0000FF"/>
                </a:solidFill>
                <a:latin typeface="Arial Unicode MS"/>
                <a:cs typeface="Arial Unicode MS"/>
              </a:rPr>
              <a:t>collaboration, incl. JLAB, and an international ERL Technology Collaboration formed that supports such work.</a:t>
            </a:r>
            <a:endParaRPr kumimoji="1" lang="en-US" sz="2000" dirty="0">
              <a:solidFill>
                <a:srgbClr val="0000FF"/>
              </a:solidFill>
              <a:latin typeface="Arial Unicode MS"/>
              <a:cs typeface="Arial Unicode MS"/>
            </a:endParaRPr>
          </a:p>
          <a:p>
            <a:pPr>
              <a:spcBef>
                <a:spcPct val="20000"/>
              </a:spcBef>
              <a:buClr>
                <a:srgbClr val="00FF00"/>
              </a:buClr>
              <a:buFont typeface="Wingdings" charset="0"/>
              <a:buChar char="Ø"/>
            </a:pPr>
            <a:endParaRPr kumimoji="1" lang="en-US" sz="2000" dirty="0">
              <a:solidFill>
                <a:srgbClr val="0000FF"/>
              </a:solidFill>
              <a:latin typeface="Arial Unicode MS"/>
              <a:cs typeface="Arial Unicode MS"/>
            </a:endParaRPr>
          </a:p>
          <a:p>
            <a:pPr>
              <a:spcBef>
                <a:spcPct val="20000"/>
              </a:spcBef>
              <a:buClr>
                <a:srgbClr val="00FF00"/>
              </a:buClr>
              <a:buFont typeface="Wingdings" charset="0"/>
              <a:buChar char="Ø"/>
            </a:pPr>
            <a:r>
              <a:rPr kumimoji="1" lang="en-US" sz="2000" dirty="0" smtClean="0">
                <a:solidFill>
                  <a:srgbClr val="0000FF"/>
                </a:solidFill>
                <a:latin typeface="Arial Unicode MS"/>
                <a:cs typeface="Arial Unicode MS"/>
              </a:rPr>
              <a:t> It has applications beyond EIC research</a:t>
            </a:r>
          </a:p>
          <a:p>
            <a:pPr>
              <a:spcBef>
                <a:spcPct val="20000"/>
              </a:spcBef>
              <a:buClr>
                <a:srgbClr val="00FF00"/>
              </a:buClr>
              <a:buFont typeface="Wingdings" charset="0"/>
              <a:buChar char="Ø"/>
            </a:pPr>
            <a:endParaRPr kumimoji="1" lang="en-US" sz="2000" dirty="0">
              <a:solidFill>
                <a:srgbClr val="0000FF"/>
              </a:solidFill>
              <a:latin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17736537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sbrooks\report\Proposals\2016-ATF_FFAG\WP_20161025_11_53_21_Pro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5942711" y="898913"/>
            <a:ext cx="4102082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Date Placeholder 3"/>
          <p:cNvSpPr txBox="1">
            <a:spLocks/>
          </p:cNvSpPr>
          <p:nvPr/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mtClean="0"/>
              <a:t>January 30, 2017</a:t>
            </a:r>
            <a:endParaRPr lang="en-GB"/>
          </a:p>
        </p:txBody>
      </p:sp>
      <p:sp>
        <p:nvSpPr>
          <p:cNvPr id="4" name="Footer Placeholder 4"/>
          <p:cNvSpPr txBox="1">
            <a:spLocks/>
          </p:cNvSpPr>
          <p:nvPr/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mtClean="0"/>
              <a:t>Stephen Brooks, CBETA Technical Review</a:t>
            </a:r>
            <a:endParaRPr lang="en-GB"/>
          </a:p>
        </p:txBody>
      </p:sp>
      <p:sp>
        <p:nvSpPr>
          <p:cNvPr id="5" name="Slide Number Placeholder 5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20</a:t>
            </a:fld>
            <a:endParaRPr lang="en-GB" altLang="en-US"/>
          </a:p>
        </p:txBody>
      </p:sp>
      <p:pic>
        <p:nvPicPr>
          <p:cNvPr id="6" name="Content Placeholder 6"/>
          <p:cNvPicPr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277736" y="0"/>
            <a:ext cx="3573016" cy="3573016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7" name="Picture 6" descr="D:\sbrooks\miscpapers\FFAG\Cbeta\CBETA_Design_Report\ffag_magnets\figures\halbach\Cbeta_proto_BD.jpg"/>
          <p:cNvPicPr/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64" y="1805763"/>
            <a:ext cx="3275856" cy="5063285"/>
          </a:xfrm>
          <a:prstGeom prst="rect">
            <a:avLst/>
          </a:prstGeom>
          <a:noFill/>
          <a:extLst/>
        </p:spPr>
      </p:pic>
      <p:pic>
        <p:nvPicPr>
          <p:cNvPr id="8" name="Content Placeholder 6"/>
          <p:cNvPicPr>
            <a:picLocks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277736" y="3573016"/>
            <a:ext cx="5868144" cy="328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864" y="645686"/>
            <a:ext cx="316835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latin typeface="+mn-lt"/>
              </a:rPr>
              <a:t>12 </a:t>
            </a:r>
            <a:r>
              <a:rPr lang="en-GB" sz="1400" b="1" dirty="0" smtClean="0">
                <a:solidFill>
                  <a:schemeClr val="accent4"/>
                </a:solidFill>
                <a:latin typeface="+mn-lt"/>
              </a:rPr>
              <a:t>proof-of-principle magnets</a:t>
            </a:r>
            <a:r>
              <a:rPr lang="en-GB" sz="1400" b="1" dirty="0" smtClean="0">
                <a:latin typeface="+mn-lt"/>
              </a:rPr>
              <a:t> </a:t>
            </a:r>
            <a:r>
              <a:rPr lang="en-GB" sz="1400" dirty="0" smtClean="0">
                <a:latin typeface="+mn-lt"/>
              </a:rPr>
              <a:t>(6 QF, 6 BD) have been built </a:t>
            </a:r>
            <a:r>
              <a:rPr lang="en-GB" sz="1400" dirty="0">
                <a:latin typeface="+mn-lt"/>
              </a:rPr>
              <a:t>as part of CBETA </a:t>
            </a:r>
            <a:r>
              <a:rPr lang="en-GB" sz="1400" dirty="0" smtClean="0">
                <a:latin typeface="+mn-lt"/>
              </a:rPr>
              <a:t>R&amp;D.</a:t>
            </a:r>
          </a:p>
          <a:p>
            <a:r>
              <a:rPr lang="en-GB" sz="1400" dirty="0" smtClean="0">
                <a:latin typeface="+mn-lt"/>
              </a:rPr>
              <a:t>Iron wire shimming has been done on 3 QFs and 6 BDs with good results.</a:t>
            </a:r>
            <a:endParaRPr lang="en-GB" sz="1400" dirty="0"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77736" y="0"/>
            <a:ext cx="1001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 smtClean="0">
                <a:solidFill>
                  <a:schemeClr val="bg1"/>
                </a:solidFill>
              </a:rPr>
              <a:t>PoP</a:t>
            </a:r>
            <a:r>
              <a:rPr lang="en-GB" dirty="0" smtClean="0">
                <a:solidFill>
                  <a:schemeClr val="bg1"/>
                </a:solidFill>
              </a:rPr>
              <a:t> QF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64" y="1815169"/>
            <a:ext cx="1001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 smtClean="0">
                <a:solidFill>
                  <a:schemeClr val="bg1"/>
                </a:solidFill>
              </a:rPr>
              <a:t>PoP</a:t>
            </a:r>
            <a:r>
              <a:rPr lang="en-GB" dirty="0" smtClean="0">
                <a:solidFill>
                  <a:schemeClr val="bg1"/>
                </a:solidFill>
              </a:rPr>
              <a:t> BD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277736" y="3573016"/>
            <a:ext cx="1736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Iron wire shims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840820" y="3199636"/>
            <a:ext cx="2129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 smtClean="0">
                <a:solidFill>
                  <a:schemeClr val="bg1"/>
                </a:solidFill>
              </a:rPr>
              <a:t>PoP</a:t>
            </a:r>
            <a:r>
              <a:rPr lang="en-GB" dirty="0" smtClean="0">
                <a:solidFill>
                  <a:schemeClr val="bg1"/>
                </a:solidFill>
              </a:rPr>
              <a:t> magnet series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81085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P_20170427_15_57_50_Pro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0476"/>
            <a:ext cx="3384322" cy="6024837"/>
          </a:xfrm>
          <a:prstGeom prst="rect">
            <a:avLst/>
          </a:prstGeom>
        </p:spPr>
      </p:pic>
      <p:pic>
        <p:nvPicPr>
          <p:cNvPr id="3" name="Picture 2" descr="D0360517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329" y="1650044"/>
            <a:ext cx="5745816" cy="382329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2118182" y="11232"/>
            <a:ext cx="5293294" cy="594335"/>
          </a:xfrm>
          <a:prstGeom prst="rect">
            <a:avLst/>
          </a:prstGeom>
        </p:spPr>
        <p:txBody>
          <a:bodyPr/>
          <a:lstStyle>
            <a:lvl1pPr>
              <a:defRPr i="0">
                <a:latin typeface="Optima"/>
                <a:cs typeface="Optima"/>
              </a:defRPr>
            </a:lvl1pPr>
          </a:lstStyle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First Girder Construction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18380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1869618" y="73312"/>
            <a:ext cx="5426364" cy="46166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ts val="2400"/>
              </a:spcBef>
            </a:pPr>
            <a:r>
              <a:rPr lang="en-US" sz="2400" dirty="0" smtClean="0">
                <a:solidFill>
                  <a:srgbClr val="000000"/>
                </a:solidFill>
                <a:latin typeface="Optima"/>
                <a:cs typeface="Optima"/>
              </a:rPr>
              <a:t>Final beam: 7 in one FFA chamber</a:t>
            </a:r>
            <a:endParaRPr lang="en-US" sz="2400" dirty="0" smtClean="0">
              <a:solidFill>
                <a:srgbClr val="000000"/>
              </a:solidFill>
              <a:latin typeface="Optima"/>
              <a:cs typeface="Optima"/>
            </a:endParaRPr>
          </a:p>
        </p:txBody>
      </p:sp>
      <p:pic>
        <p:nvPicPr>
          <p:cNvPr id="4" name="Picture 3" descr="cbeta_cell_halbach150mev_v6_beams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976" y="640608"/>
            <a:ext cx="8274870" cy="6206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3320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797417" y="2328254"/>
            <a:ext cx="386696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FAT April &amp; May 2018</a:t>
            </a:r>
            <a:endParaRPr lang="en-US" sz="3200" dirty="0"/>
          </a:p>
        </p:txBody>
      </p:sp>
      <p:sp>
        <p:nvSpPr>
          <p:cNvPr id="5" name="Down Arrow 4"/>
          <p:cNvSpPr/>
          <p:nvPr/>
        </p:nvSpPr>
        <p:spPr>
          <a:xfrm rot="2700000">
            <a:off x="3953127" y="622433"/>
            <a:ext cx="566670" cy="1553293"/>
          </a:xfrm>
          <a:prstGeom prst="downArrow">
            <a:avLst/>
          </a:prstGeom>
          <a:scene3d>
            <a:camera prst="orthographicFront">
              <a:rot lat="0" lon="0" rev="189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Down Arrow 5"/>
          <p:cNvSpPr/>
          <p:nvPr/>
        </p:nvSpPr>
        <p:spPr>
          <a:xfrm rot="18900000">
            <a:off x="6933942" y="2818652"/>
            <a:ext cx="566670" cy="147051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508126" y="4097519"/>
            <a:ext cx="350837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Main </a:t>
            </a:r>
            <a:r>
              <a:rPr lang="en-US" sz="2000" b="1" dirty="0" err="1" smtClean="0"/>
              <a:t>Linac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Cryomodule</a:t>
            </a:r>
            <a:r>
              <a:rPr lang="en-US" sz="2000" b="1" dirty="0" smtClean="0"/>
              <a:t> (MLC)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Calibration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Maximum energy gain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Stability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4841875" y="4109602"/>
            <a:ext cx="434451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Splitter / Permanent Magnet Arc (PMA)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Linear optics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BPM Correction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Orbit response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Dispersion / R</a:t>
            </a:r>
            <a:r>
              <a:rPr lang="en-US" sz="2000" baseline="-25000" dirty="0" smtClean="0"/>
              <a:t>56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Tune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Path length adjustment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Injection Matching</a:t>
            </a:r>
            <a:endParaRPr lang="en-US" sz="2000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870924" y="58236"/>
            <a:ext cx="5293294" cy="594335"/>
          </a:xfrm>
          <a:prstGeom prst="rect">
            <a:avLst/>
          </a:prstGeom>
        </p:spPr>
        <p:txBody>
          <a:bodyPr/>
          <a:lstStyle>
            <a:lvl1pPr>
              <a:defRPr i="0">
                <a:latin typeface="Optima"/>
                <a:cs typeface="Optima"/>
              </a:defRPr>
            </a:lvl1pPr>
          </a:lstStyle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Commissioning so far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80000" y="813779"/>
            <a:ext cx="300595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DC gun, injector,</a:t>
            </a:r>
          </a:p>
          <a:p>
            <a:r>
              <a:rPr lang="en-US" sz="3200" dirty="0"/>
              <a:t>a</a:t>
            </a:r>
            <a:r>
              <a:rPr lang="en-US" sz="3200" dirty="0" smtClean="0"/>
              <a:t>nd MLC test</a:t>
            </a:r>
            <a:endParaRPr lang="en-US" sz="3200" dirty="0"/>
          </a:p>
        </p:txBody>
      </p:sp>
      <p:sp>
        <p:nvSpPr>
          <p:cNvPr id="2" name="Rectangle 1"/>
          <p:cNvSpPr/>
          <p:nvPr/>
        </p:nvSpPr>
        <p:spPr>
          <a:xfrm>
            <a:off x="0" y="726358"/>
            <a:ext cx="348694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b="1" dirty="0"/>
              <a:t>DC gun currents up to 75mA</a:t>
            </a:r>
          </a:p>
          <a:p>
            <a:pPr marL="285750" indent="-285750">
              <a:buFont typeface="Arial"/>
              <a:buChar char="•"/>
            </a:pPr>
            <a:endParaRPr lang="en-US" b="1" dirty="0"/>
          </a:p>
          <a:p>
            <a:pPr marL="285750" indent="-285750">
              <a:buFont typeface="Arial"/>
              <a:buChar char="•"/>
            </a:pPr>
            <a:r>
              <a:rPr lang="en-US" b="1" dirty="0"/>
              <a:t>Record </a:t>
            </a:r>
            <a:r>
              <a:rPr lang="en-US" b="1"/>
              <a:t>injector </a:t>
            </a:r>
            <a:r>
              <a:rPr lang="en-US" b="1" smtClean="0"/>
              <a:t>brightness to the theoretical limits.</a:t>
            </a:r>
            <a:endParaRPr lang="en-US" b="1" dirty="0"/>
          </a:p>
          <a:p>
            <a:pPr marL="285750" indent="-285750">
              <a:buFont typeface="Arial"/>
              <a:buChar char="•"/>
            </a:pPr>
            <a:endParaRPr lang="en-US" b="1" dirty="0"/>
          </a:p>
          <a:p>
            <a:pPr marL="285750" indent="-285750">
              <a:buFont typeface="Arial"/>
              <a:buChar char="•"/>
            </a:pPr>
            <a:r>
              <a:rPr lang="en-US" b="1" dirty="0"/>
              <a:t>MLC cavities function at high field an </a:t>
            </a:r>
            <a:r>
              <a:rPr lang="en-US" b="1" dirty="0" smtClean="0"/>
              <a:t>Q0 and their </a:t>
            </a:r>
            <a:r>
              <a:rPr lang="en-US" b="1" dirty="0" err="1" smtClean="0"/>
              <a:t>microphonics</a:t>
            </a:r>
            <a:r>
              <a:rPr lang="en-US" b="1" dirty="0" smtClean="0"/>
              <a:t> can be regulated.</a:t>
            </a:r>
            <a:endParaRPr lang="en-US" dirty="0"/>
          </a:p>
        </p:txBody>
      </p:sp>
      <p:sp>
        <p:nvSpPr>
          <p:cNvPr id="11" name="Down Arrow 10"/>
          <p:cNvSpPr/>
          <p:nvPr/>
        </p:nvSpPr>
        <p:spPr>
          <a:xfrm rot="18900000">
            <a:off x="4368040" y="2806179"/>
            <a:ext cx="566670" cy="1470516"/>
          </a:xfrm>
          <a:prstGeom prst="downArrow">
            <a:avLst/>
          </a:prstGeom>
          <a:scene3d>
            <a:camera prst="orthographicFront">
              <a:rot lat="0" lon="0" rev="162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09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9372497"/>
              </p:ext>
            </p:extLst>
          </p:nvPr>
        </p:nvGraphicFramePr>
        <p:xfrm>
          <a:off x="1888215" y="1293163"/>
          <a:ext cx="5246010" cy="3707916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1415966">
                  <a:extLst>
                    <a:ext uri="{9D8B030D-6E8A-4147-A177-3AD203B41FA5}">
                      <a16:colId xmlns:a16="http://schemas.microsoft.com/office/drawing/2014/main" xmlns="" val="4006923826"/>
                    </a:ext>
                  </a:extLst>
                </a:gridCol>
                <a:gridCol w="1535512">
                  <a:extLst>
                    <a:ext uri="{9D8B030D-6E8A-4147-A177-3AD203B41FA5}">
                      <a16:colId xmlns:a16="http://schemas.microsoft.com/office/drawing/2014/main" xmlns="" val="3046435596"/>
                    </a:ext>
                  </a:extLst>
                </a:gridCol>
                <a:gridCol w="2294532">
                  <a:extLst>
                    <a:ext uri="{9D8B030D-6E8A-4147-A177-3AD203B41FA5}">
                      <a16:colId xmlns:a16="http://schemas.microsoft.com/office/drawing/2014/main" xmlns="" val="1666887396"/>
                    </a:ext>
                  </a:extLst>
                </a:gridCol>
              </a:tblGrid>
              <a:tr h="943992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Cavity</a:t>
                      </a:r>
                      <a:endParaRPr lang="en-US" sz="2000" dirty="0"/>
                    </a:p>
                  </a:txBody>
                  <a:tcPr marL="153551" marR="153551" marT="76776" marB="7677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Stiffened</a:t>
                      </a:r>
                      <a:endParaRPr lang="en-US" sz="2000" dirty="0"/>
                    </a:p>
                  </a:txBody>
                  <a:tcPr marL="153551" marR="153551" marT="76776" marB="7677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Field (MV)</a:t>
                      </a:r>
                    </a:p>
                    <a:p>
                      <a:pPr algn="ctr"/>
                      <a:r>
                        <a:rPr lang="en-US" sz="2000" dirty="0" smtClean="0"/>
                        <a:t>Design (Peak)</a:t>
                      </a:r>
                    </a:p>
                  </a:txBody>
                  <a:tcPr marL="153551" marR="153551" marT="76776" marB="76776"/>
                </a:tc>
                <a:extLst>
                  <a:ext uri="{0D108BD9-81ED-4DB2-BD59-A6C34878D82A}">
                    <a16:rowId xmlns:a16="http://schemas.microsoft.com/office/drawing/2014/main" xmlns="" val="1411842320"/>
                  </a:ext>
                </a:extLst>
              </a:tr>
              <a:tr h="460654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 marL="153551" marR="153551" marT="76776" marB="7677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No</a:t>
                      </a:r>
                      <a:endParaRPr lang="en-US" sz="2000" dirty="0"/>
                    </a:p>
                  </a:txBody>
                  <a:tcPr marL="153551" marR="153551" marT="76776" marB="7677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 6   (9.5)</a:t>
                      </a:r>
                      <a:endParaRPr lang="en-US" sz="2000" dirty="0"/>
                    </a:p>
                  </a:txBody>
                  <a:tcPr marL="153551" marR="153551" marT="76776" marB="76776"/>
                </a:tc>
                <a:extLst>
                  <a:ext uri="{0D108BD9-81ED-4DB2-BD59-A6C34878D82A}">
                    <a16:rowId xmlns:a16="http://schemas.microsoft.com/office/drawing/2014/main" xmlns="" val="855744477"/>
                  </a:ext>
                </a:extLst>
              </a:tr>
              <a:tr h="460654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</a:t>
                      </a:r>
                      <a:endParaRPr lang="en-US" sz="2000" dirty="0"/>
                    </a:p>
                  </a:txBody>
                  <a:tcPr marL="153551" marR="153551" marT="76776" marB="7677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Yes</a:t>
                      </a:r>
                      <a:endParaRPr lang="en-US" sz="2000" dirty="0"/>
                    </a:p>
                  </a:txBody>
                  <a:tcPr marL="153551" marR="153551" marT="76776" marB="7677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6   (10)</a:t>
                      </a:r>
                      <a:endParaRPr lang="en-US" sz="2000" dirty="0"/>
                    </a:p>
                  </a:txBody>
                  <a:tcPr marL="153551" marR="153551" marT="76776" marB="76776"/>
                </a:tc>
                <a:extLst>
                  <a:ext uri="{0D108BD9-81ED-4DB2-BD59-A6C34878D82A}">
                    <a16:rowId xmlns:a16="http://schemas.microsoft.com/office/drawing/2014/main" xmlns="" val="1098001699"/>
                  </a:ext>
                </a:extLst>
              </a:tr>
              <a:tr h="460654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3</a:t>
                      </a:r>
                      <a:endParaRPr lang="en-US" sz="2000" dirty="0"/>
                    </a:p>
                  </a:txBody>
                  <a:tcPr marL="153551" marR="153551" marT="76776" marB="7677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No</a:t>
                      </a:r>
                      <a:endParaRPr lang="en-US" sz="2000" dirty="0"/>
                    </a:p>
                  </a:txBody>
                  <a:tcPr marL="153551" marR="153551" marT="76776" marB="7677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 6   (7.5)</a:t>
                      </a:r>
                      <a:endParaRPr lang="en-US" sz="2000" dirty="0"/>
                    </a:p>
                  </a:txBody>
                  <a:tcPr marL="153551" marR="153551" marT="76776" marB="76776"/>
                </a:tc>
                <a:extLst>
                  <a:ext uri="{0D108BD9-81ED-4DB2-BD59-A6C34878D82A}">
                    <a16:rowId xmlns:a16="http://schemas.microsoft.com/office/drawing/2014/main" xmlns="" val="255989521"/>
                  </a:ext>
                </a:extLst>
              </a:tr>
              <a:tr h="460654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4</a:t>
                      </a:r>
                      <a:endParaRPr lang="en-US" sz="2000" dirty="0"/>
                    </a:p>
                  </a:txBody>
                  <a:tcPr marL="153551" marR="153551" marT="76776" marB="7677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Yes</a:t>
                      </a:r>
                      <a:endParaRPr lang="en-US" sz="2000" dirty="0"/>
                    </a:p>
                  </a:txBody>
                  <a:tcPr marL="153551" marR="153551" marT="76776" marB="7677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6   (10)</a:t>
                      </a:r>
                      <a:endParaRPr lang="en-US" sz="2000" dirty="0"/>
                    </a:p>
                  </a:txBody>
                  <a:tcPr marL="153551" marR="153551" marT="76776" marB="76776"/>
                </a:tc>
                <a:extLst>
                  <a:ext uri="{0D108BD9-81ED-4DB2-BD59-A6C34878D82A}">
                    <a16:rowId xmlns:a16="http://schemas.microsoft.com/office/drawing/2014/main" xmlns="" val="3186771180"/>
                  </a:ext>
                </a:extLst>
              </a:tr>
              <a:tr h="460654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5</a:t>
                      </a:r>
                      <a:endParaRPr lang="en-US" sz="2000" dirty="0"/>
                    </a:p>
                  </a:txBody>
                  <a:tcPr marL="153551" marR="153551" marT="76776" marB="7677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No</a:t>
                      </a:r>
                      <a:endParaRPr lang="en-US" sz="2000" dirty="0"/>
                    </a:p>
                  </a:txBody>
                  <a:tcPr marL="153551" marR="153551" marT="76776" marB="7677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 6   (8.5)</a:t>
                      </a:r>
                      <a:endParaRPr lang="en-US" sz="2000" dirty="0"/>
                    </a:p>
                  </a:txBody>
                  <a:tcPr marL="153551" marR="153551" marT="76776" marB="76776"/>
                </a:tc>
                <a:extLst>
                  <a:ext uri="{0D108BD9-81ED-4DB2-BD59-A6C34878D82A}">
                    <a16:rowId xmlns:a16="http://schemas.microsoft.com/office/drawing/2014/main" xmlns="" val="2343885638"/>
                  </a:ext>
                </a:extLst>
              </a:tr>
              <a:tr h="460654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6</a:t>
                      </a:r>
                      <a:endParaRPr lang="en-US" sz="2000" dirty="0"/>
                    </a:p>
                  </a:txBody>
                  <a:tcPr marL="153551" marR="153551" marT="76776" marB="7677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Yes</a:t>
                      </a:r>
                      <a:endParaRPr lang="en-US" sz="2000" dirty="0"/>
                    </a:p>
                  </a:txBody>
                  <a:tcPr marL="153551" marR="153551" marT="76776" marB="7677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   6   (11.3)</a:t>
                      </a:r>
                      <a:endParaRPr lang="en-US" sz="2000" dirty="0"/>
                    </a:p>
                  </a:txBody>
                  <a:tcPr marL="153551" marR="153551" marT="76776" marB="76776"/>
                </a:tc>
                <a:extLst>
                  <a:ext uri="{0D108BD9-81ED-4DB2-BD59-A6C34878D82A}">
                    <a16:rowId xmlns:a16="http://schemas.microsoft.com/office/drawing/2014/main" xmlns="" val="156472724"/>
                  </a:ext>
                </a:extLst>
              </a:tr>
            </a:tbl>
          </a:graphicData>
        </a:graphic>
      </p:graphicFrame>
      <p:sp>
        <p:nvSpPr>
          <p:cNvPr id="23" name="TextBox 22"/>
          <p:cNvSpPr txBox="1"/>
          <p:nvPr/>
        </p:nvSpPr>
        <p:spPr>
          <a:xfrm>
            <a:off x="1183344" y="5253385"/>
            <a:ext cx="7046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B050"/>
                </a:solidFill>
              </a:rPr>
              <a:t>We have reached and exceeded our specifications by ~50 %!</a:t>
            </a: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870924" y="58236"/>
            <a:ext cx="5293294" cy="594335"/>
          </a:xfrm>
          <a:prstGeom prst="rect">
            <a:avLst/>
          </a:prstGeom>
        </p:spPr>
        <p:txBody>
          <a:bodyPr/>
          <a:lstStyle>
            <a:lvl1pPr>
              <a:defRPr i="0">
                <a:latin typeface="Optima"/>
                <a:cs typeface="Optima"/>
              </a:defRPr>
            </a:lvl1pPr>
          </a:lstStyle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Energy gains in cavities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68329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017895" y="2338777"/>
            <a:ext cx="5451849" cy="4093428"/>
            <a:chOff x="3238841" y="1211284"/>
            <a:chExt cx="5823190" cy="4372243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8841" y="1211284"/>
              <a:ext cx="5823190" cy="4367393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4757053" y="5306528"/>
              <a:ext cx="3037115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Cavity phase (deg.)</a:t>
              </a:r>
              <a:endPara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209800" y="31750"/>
            <a:ext cx="5780088" cy="609600"/>
          </a:xfrm>
        </p:spPr>
        <p:txBody>
          <a:bodyPr/>
          <a:lstStyle/>
          <a:p>
            <a:r>
              <a:rPr lang="en-US" dirty="0" smtClean="0"/>
              <a:t>MLC Cavity Calibration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0" y="2075433"/>
            <a:ext cx="5093399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1) Beam enters at 6 MeV</a:t>
            </a:r>
          </a:p>
          <a:p>
            <a:endParaRPr lang="en-US" sz="2000" dirty="0" smtClean="0"/>
          </a:p>
          <a:p>
            <a:r>
              <a:rPr lang="en-US" sz="2000" dirty="0"/>
              <a:t>2) Set cavity to ~few MeV energy gain, scan phase 0-360</a:t>
            </a:r>
            <a:r>
              <a:rPr lang="en-US" sz="2000" baseline="30000" dirty="0"/>
              <a:t>o</a:t>
            </a:r>
          </a:p>
          <a:p>
            <a:endParaRPr lang="en-US" sz="2000" dirty="0" smtClean="0"/>
          </a:p>
          <a:p>
            <a:r>
              <a:rPr lang="en-US" sz="2000" dirty="0"/>
              <a:t>3) Measure arrive time (phase) at downstream </a:t>
            </a:r>
            <a:r>
              <a:rPr lang="en-US" sz="2000" dirty="0" smtClean="0"/>
              <a:t>BPM</a:t>
            </a:r>
          </a:p>
          <a:p>
            <a:endParaRPr lang="en-US" sz="2000" dirty="0"/>
          </a:p>
          <a:p>
            <a:r>
              <a:rPr lang="en-US" sz="2000" dirty="0" smtClean="0"/>
              <a:t>4) Fit to numerical model</a:t>
            </a:r>
            <a:endParaRPr lang="en-US" sz="2000" dirty="0"/>
          </a:p>
          <a:p>
            <a:r>
              <a:rPr lang="en-US" sz="2000" dirty="0" smtClean="0"/>
              <a:t>	Three fit parameters: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Initial energy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Cavity energy gain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Overall phase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850" y="806224"/>
            <a:ext cx="8543299" cy="1169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2885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3" y="3709990"/>
            <a:ext cx="3842655" cy="288199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99102"/>
            <a:ext cx="3842657" cy="288199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36171" y="3720876"/>
            <a:ext cx="7326086" cy="165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>
            <a:off x="4468586" y="925286"/>
            <a:ext cx="0" cy="5486400"/>
          </a:xfrm>
          <a:prstGeom prst="line">
            <a:avLst/>
          </a:prstGeom>
          <a:ln w="762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/>
          <p:cNvGrpSpPr/>
          <p:nvPr/>
        </p:nvGrpSpPr>
        <p:grpSpPr>
          <a:xfrm>
            <a:off x="65317" y="1089250"/>
            <a:ext cx="3842656" cy="2881992"/>
            <a:chOff x="1" y="806223"/>
            <a:chExt cx="3842656" cy="2881992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806223"/>
              <a:ext cx="3842656" cy="2881992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>
            <a:xfrm>
              <a:off x="1611086" y="838881"/>
              <a:ext cx="805543" cy="1299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5153433" y="1089250"/>
            <a:ext cx="3842655" cy="2881992"/>
            <a:chOff x="5301345" y="806224"/>
            <a:chExt cx="3842655" cy="2881992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01345" y="806224"/>
              <a:ext cx="3842655" cy="2881992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>
            <a:xfrm>
              <a:off x="6891030" y="844326"/>
              <a:ext cx="805543" cy="1299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6497643" y="850154"/>
            <a:ext cx="1396536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Corrected</a:t>
            </a:r>
            <a:endParaRPr lang="en-US" sz="20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241851" y="838981"/>
            <a:ext cx="1696298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Uncorrected</a:t>
            </a:r>
            <a:endParaRPr lang="en-US" sz="2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3111750" y="3675056"/>
            <a:ext cx="2326278" cy="175432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Move beam in equal </a:t>
            </a:r>
          </a:p>
          <a:p>
            <a:r>
              <a:rPr lang="en-US" dirty="0" smtClean="0"/>
              <a:t>H/V steps</a:t>
            </a:r>
          </a:p>
          <a:p>
            <a:endParaRPr lang="en-US" dirty="0"/>
          </a:p>
          <a:p>
            <a:r>
              <a:rPr lang="en-US" dirty="0" smtClean="0"/>
              <a:t>After correction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Rectangular grid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Intensity uniform</a:t>
            </a:r>
            <a:endParaRPr lang="en-US" dirty="0"/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1870924" y="58236"/>
            <a:ext cx="5293294" cy="594335"/>
          </a:xfrm>
          <a:prstGeom prst="rect">
            <a:avLst/>
          </a:prstGeom>
        </p:spPr>
        <p:txBody>
          <a:bodyPr/>
          <a:lstStyle>
            <a:lvl1pPr>
              <a:defRPr i="0">
                <a:latin typeface="Optima"/>
                <a:cs typeface="Optima"/>
              </a:defRPr>
            </a:lvl1pPr>
          </a:lstStyle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Nonlinear BPM calibration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32130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4654"/>
            <a:ext cx="4572000" cy="3429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384655"/>
            <a:ext cx="4571999" cy="342899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37457" y="968829"/>
            <a:ext cx="86214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Response data was served live using the on-line model “CBETA-V”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Detailed measurements were taken to help refine the model off-line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58604" y="2258922"/>
            <a:ext cx="3454792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Example: First horizontal dipole kick</a:t>
            </a:r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5250027" y="2258922"/>
            <a:ext cx="3215945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Example: First vertical dipole kick</a:t>
            </a:r>
            <a:endParaRPr lang="en-US" sz="1600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757184" y="41257"/>
            <a:ext cx="5293294" cy="594335"/>
          </a:xfrm>
          <a:prstGeom prst="rect">
            <a:avLst/>
          </a:prstGeom>
        </p:spPr>
        <p:txBody>
          <a:bodyPr/>
          <a:lstStyle>
            <a:lvl1pPr>
              <a:defRPr i="0">
                <a:latin typeface="Optima"/>
                <a:cs typeface="Optima"/>
              </a:defRPr>
            </a:lvl1pPr>
          </a:lstStyle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Orbit Response at 42 MeV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81567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676809" y="3704481"/>
            <a:ext cx="8232108" cy="2902765"/>
            <a:chOff x="-271757" y="3396344"/>
            <a:chExt cx="9415757" cy="332013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9047" y="3614103"/>
              <a:ext cx="4136505" cy="3102378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07492" y="3614103"/>
              <a:ext cx="4136505" cy="3102378"/>
            </a:xfrm>
            <a:prstGeom prst="rect">
              <a:avLst/>
            </a:prstGeom>
          </p:spPr>
        </p:pic>
        <p:cxnSp>
          <p:nvCxnSpPr>
            <p:cNvPr id="10" name="Straight Connector 9"/>
            <p:cNvCxnSpPr/>
            <p:nvPr/>
          </p:nvCxnSpPr>
          <p:spPr>
            <a:xfrm>
              <a:off x="0" y="3396344"/>
              <a:ext cx="9144000" cy="0"/>
            </a:xfrm>
            <a:prstGeom prst="line">
              <a:avLst/>
            </a:prstGeom>
            <a:ln w="571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-271757" y="4973574"/>
              <a:ext cx="925253" cy="3693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 smtClean="0"/>
                <a:t>59 MeV</a:t>
              </a:r>
              <a:endParaRPr lang="en-US" b="1" dirty="0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685801" y="918423"/>
            <a:ext cx="8223114" cy="2709856"/>
            <a:chOff x="-270239" y="79170"/>
            <a:chExt cx="9414238" cy="3102381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9046" y="79170"/>
              <a:ext cx="4136509" cy="3102381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07492" y="79170"/>
              <a:ext cx="4136507" cy="3102381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-270239" y="1445694"/>
              <a:ext cx="9252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 smtClean="0"/>
                <a:t>38 MeV</a:t>
              </a:r>
              <a:endParaRPr lang="en-US" b="1" dirty="0"/>
            </a:p>
          </p:txBody>
        </p:sp>
      </p:grpSp>
      <p:sp>
        <p:nvSpPr>
          <p:cNvPr id="16" name="Title 1"/>
          <p:cNvSpPr txBox="1">
            <a:spLocks/>
          </p:cNvSpPr>
          <p:nvPr/>
        </p:nvSpPr>
        <p:spPr>
          <a:xfrm>
            <a:off x="1870924" y="58236"/>
            <a:ext cx="5293294" cy="594335"/>
          </a:xfrm>
          <a:prstGeom prst="rect">
            <a:avLst/>
          </a:prstGeom>
        </p:spPr>
        <p:txBody>
          <a:bodyPr/>
          <a:lstStyle>
            <a:lvl1pPr>
              <a:defRPr i="0">
                <a:latin typeface="Optima"/>
                <a:cs typeface="Optima"/>
              </a:defRPr>
            </a:lvl1pPr>
          </a:lstStyle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Dispersion and R56 vs. Energy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98287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91343"/>
            <a:ext cx="5664532" cy="4248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1087" y="3803198"/>
            <a:ext cx="3652156" cy="2739116"/>
          </a:xfrm>
          <a:prstGeom prst="rect">
            <a:avLst/>
          </a:prstGeom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8685" y="1047749"/>
            <a:ext cx="3766457" cy="2824843"/>
          </a:xfrm>
          <a:prstGeom prst="rect">
            <a:avLst/>
          </a:prstGeom>
          <a:ln>
            <a:noFill/>
          </a:ln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1870924" y="58236"/>
            <a:ext cx="5293294" cy="594335"/>
          </a:xfrm>
          <a:prstGeom prst="rect">
            <a:avLst/>
          </a:prstGeom>
        </p:spPr>
        <p:txBody>
          <a:bodyPr/>
          <a:lstStyle>
            <a:lvl1pPr>
              <a:defRPr i="0">
                <a:latin typeface="Optima"/>
                <a:cs typeface="Optima"/>
              </a:defRPr>
            </a:lvl1pPr>
          </a:lstStyle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Tune Measurements vs. Energy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72427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 Box 4"/>
          <p:cNvSpPr txBox="1">
            <a:spLocks noChangeArrowheads="1"/>
          </p:cNvSpPr>
          <p:nvPr/>
        </p:nvSpPr>
        <p:spPr bwMode="auto">
          <a:xfrm>
            <a:off x="1890008" y="72000"/>
            <a:ext cx="5283374" cy="46166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ts val="2400"/>
              </a:spcBef>
            </a:pPr>
            <a:r>
              <a:rPr lang="en-US" sz="2400" dirty="0" smtClean="0">
                <a:solidFill>
                  <a:srgbClr val="000000"/>
                </a:solidFill>
                <a:latin typeface="Optima"/>
                <a:cs typeface="Optima"/>
              </a:rPr>
              <a:t>High Beam Current at </a:t>
            </a:r>
            <a:r>
              <a:rPr lang="en-US" sz="2400" dirty="0">
                <a:solidFill>
                  <a:srgbClr val="000000"/>
                </a:solidFill>
                <a:latin typeface="Optima"/>
                <a:cs typeface="Optima"/>
              </a:rPr>
              <a:t>R</a:t>
            </a:r>
            <a:r>
              <a:rPr lang="en-US" sz="2400" dirty="0" smtClean="0">
                <a:solidFill>
                  <a:srgbClr val="000000"/>
                </a:solidFill>
                <a:latin typeface="Optima"/>
                <a:cs typeface="Optima"/>
              </a:rPr>
              <a:t>educed </a:t>
            </a:r>
            <a:r>
              <a:rPr lang="en-US" sz="2400" dirty="0">
                <a:solidFill>
                  <a:srgbClr val="000000"/>
                </a:solidFill>
                <a:latin typeface="Optima"/>
                <a:cs typeface="Optima"/>
              </a:rPr>
              <a:t>C</a:t>
            </a:r>
            <a:r>
              <a:rPr lang="en-US" sz="2400" dirty="0" smtClean="0">
                <a:solidFill>
                  <a:srgbClr val="000000"/>
                </a:solidFill>
                <a:latin typeface="Optima"/>
                <a:cs typeface="Optima"/>
              </a:rPr>
              <a:t>ost</a:t>
            </a:r>
          </a:p>
        </p:txBody>
      </p:sp>
      <p:sp>
        <p:nvSpPr>
          <p:cNvPr id="5" name="Content Placeholder 1"/>
          <p:cNvSpPr txBox="1">
            <a:spLocks/>
          </p:cNvSpPr>
          <p:nvPr/>
        </p:nvSpPr>
        <p:spPr>
          <a:xfrm>
            <a:off x="252425" y="929636"/>
            <a:ext cx="8732825" cy="567436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 smtClean="0">
                <a:latin typeface="Arial"/>
                <a:cs typeface="Arial"/>
              </a:rPr>
              <a:t>By </a:t>
            </a:r>
            <a:r>
              <a:rPr lang="en-US" sz="1800" b="1" dirty="0" smtClean="0">
                <a:solidFill>
                  <a:srgbClr val="FF0000"/>
                </a:solidFill>
                <a:latin typeface="Arial"/>
                <a:cs typeface="Arial"/>
              </a:rPr>
              <a:t>recovering the Energy </a:t>
            </a:r>
            <a:r>
              <a:rPr lang="en-US" sz="1800" dirty="0" smtClean="0">
                <a:latin typeface="Arial"/>
                <a:cs typeface="Arial"/>
              </a:rPr>
              <a:t>of accelerated beams, Energy Recovery </a:t>
            </a:r>
            <a:r>
              <a:rPr lang="en-US" sz="1800" dirty="0" err="1" smtClean="0">
                <a:latin typeface="Arial"/>
                <a:cs typeface="Arial"/>
              </a:rPr>
              <a:t>Linacs</a:t>
            </a:r>
            <a:r>
              <a:rPr lang="en-US" sz="1800" dirty="0" smtClean="0">
                <a:latin typeface="Arial"/>
                <a:cs typeface="Arial"/>
              </a:rPr>
              <a:t> (ERLs) make </a:t>
            </a:r>
            <a:r>
              <a:rPr lang="en-US" sz="1800" b="1" dirty="0" smtClean="0">
                <a:solidFill>
                  <a:srgbClr val="FF0000"/>
                </a:solidFill>
                <a:latin typeface="Arial"/>
                <a:cs typeface="Arial"/>
              </a:rPr>
              <a:t>large beam powers </a:t>
            </a:r>
            <a:r>
              <a:rPr lang="en-US" sz="1800" dirty="0" smtClean="0">
                <a:latin typeface="Arial"/>
                <a:cs typeface="Arial"/>
              </a:rPr>
              <a:t>possible that would otherwise be prohibitively expensive.</a:t>
            </a:r>
          </a:p>
          <a:p>
            <a:pPr marL="0" indent="0">
              <a:buNone/>
            </a:pPr>
            <a:endParaRPr lang="en-US" sz="1800" dirty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sz="1800" b="1" dirty="0" err="1" smtClean="0">
                <a:solidFill>
                  <a:srgbClr val="FF0000"/>
                </a:solidFill>
                <a:latin typeface="Arial"/>
                <a:cs typeface="Arial"/>
              </a:rPr>
              <a:t>Linacs</a:t>
            </a:r>
            <a:r>
              <a:rPr lang="en-US" sz="1800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1800" dirty="0" smtClean="0">
                <a:latin typeface="Arial"/>
                <a:cs typeface="Arial"/>
              </a:rPr>
              <a:t>produce </a:t>
            </a:r>
            <a:r>
              <a:rPr lang="en-US" sz="1800" b="1" dirty="0" smtClean="0">
                <a:solidFill>
                  <a:srgbClr val="FF0000"/>
                </a:solidFill>
                <a:latin typeface="Arial"/>
                <a:cs typeface="Arial"/>
              </a:rPr>
              <a:t>high beam qualities </a:t>
            </a:r>
            <a:r>
              <a:rPr lang="en-US" sz="1800" dirty="0" smtClean="0">
                <a:latin typeface="Arial"/>
                <a:cs typeface="Arial"/>
              </a:rPr>
              <a:t>for scientific experiments and for industrial applications, but their </a:t>
            </a:r>
            <a:r>
              <a:rPr lang="en-US" sz="1800" b="1" dirty="0" smtClean="0">
                <a:solidFill>
                  <a:srgbClr val="FF0000"/>
                </a:solidFill>
                <a:latin typeface="Arial"/>
                <a:cs typeface="Arial"/>
              </a:rPr>
              <a:t>beam power is limited </a:t>
            </a:r>
            <a:r>
              <a:rPr lang="en-US" sz="1800" dirty="0" smtClean="0">
                <a:latin typeface="Arial"/>
                <a:cs typeface="Arial"/>
              </a:rPr>
              <a:t>by the available electrical power.</a:t>
            </a:r>
          </a:p>
          <a:p>
            <a:pPr marL="0" indent="0">
              <a:buNone/>
            </a:pPr>
            <a:endParaRPr lang="en-US" sz="1800" dirty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sz="1800" b="1" dirty="0" smtClean="0">
                <a:solidFill>
                  <a:srgbClr val="FF0000"/>
                </a:solidFill>
                <a:latin typeface="Arial"/>
                <a:cs typeface="Arial"/>
              </a:rPr>
              <a:t>ERLs surpass this power limit</a:t>
            </a:r>
            <a:r>
              <a:rPr lang="en-US" sz="1800" dirty="0" smtClean="0">
                <a:latin typeface="Arial"/>
                <a:cs typeface="Arial"/>
              </a:rPr>
              <a:t>: much larger beam currents and beam powers become available because the beam energy is recaptured.</a:t>
            </a:r>
          </a:p>
          <a:p>
            <a:pPr marL="0" indent="0">
              <a:buNone/>
            </a:pPr>
            <a:endParaRPr lang="en-US" sz="1800" dirty="0">
              <a:latin typeface="Arial"/>
              <a:cs typeface="Arial"/>
              <a:sym typeface="Wingdings"/>
            </a:endParaRPr>
          </a:p>
          <a:p>
            <a:pPr marL="0" indent="0">
              <a:buNone/>
            </a:pPr>
            <a:r>
              <a:rPr lang="en-US" sz="1800" dirty="0" smtClean="0">
                <a:latin typeface="Arial"/>
                <a:cs typeface="Arial"/>
                <a:sym typeface="Wingdings"/>
              </a:rPr>
              <a:t>How do ERLs compare to other accelerators?</a:t>
            </a:r>
          </a:p>
          <a:p>
            <a:pPr>
              <a:buAutoNum type="alphaLcParenBoth"/>
            </a:pPr>
            <a:r>
              <a:rPr lang="en-US" sz="1800" b="1" dirty="0" smtClean="0">
                <a:solidFill>
                  <a:srgbClr val="008000"/>
                </a:solidFill>
                <a:latin typeface="Arial"/>
                <a:cs typeface="Arial"/>
                <a:sym typeface="Wingdings"/>
              </a:rPr>
              <a:t>high currents</a:t>
            </a:r>
            <a:r>
              <a:rPr lang="en-US" sz="1800" b="1" dirty="0" smtClean="0">
                <a:latin typeface="Arial"/>
                <a:cs typeface="Arial"/>
                <a:sym typeface="Wingdings"/>
              </a:rPr>
              <a:t>, </a:t>
            </a:r>
            <a:r>
              <a:rPr lang="en-US" sz="1800" dirty="0" smtClean="0">
                <a:latin typeface="Arial"/>
                <a:cs typeface="Arial"/>
                <a:sym typeface="Wingdings"/>
              </a:rPr>
              <a:t>like storage rings, because the energy is recovered,</a:t>
            </a:r>
          </a:p>
          <a:p>
            <a:pPr>
              <a:buAutoNum type="alphaLcParenBoth"/>
            </a:pPr>
            <a:r>
              <a:rPr lang="en-US" sz="1800" b="1" dirty="0" smtClean="0">
                <a:solidFill>
                  <a:srgbClr val="008000"/>
                </a:solidFill>
                <a:latin typeface="Arial"/>
                <a:cs typeface="Arial"/>
                <a:sym typeface="Wingdings"/>
              </a:rPr>
              <a:t>high beam quality </a:t>
            </a:r>
            <a:r>
              <a:rPr lang="en-US" sz="1800" dirty="0" smtClean="0">
                <a:latin typeface="Arial"/>
                <a:cs typeface="Arial"/>
                <a:sym typeface="Wingdings"/>
              </a:rPr>
              <a:t>(low </a:t>
            </a:r>
            <a:r>
              <a:rPr lang="en-US" sz="1800" dirty="0" err="1" smtClean="0">
                <a:latin typeface="Arial"/>
                <a:cs typeface="Arial"/>
                <a:sym typeface="Wingdings"/>
              </a:rPr>
              <a:t>emittance</a:t>
            </a:r>
            <a:r>
              <a:rPr lang="en-US" sz="1800" dirty="0" smtClean="0">
                <a:latin typeface="Arial"/>
                <a:cs typeface="Arial"/>
                <a:sym typeface="Wingdings"/>
              </a:rPr>
              <a:t>, bunch length, and energy spread) like </a:t>
            </a:r>
            <a:r>
              <a:rPr lang="en-US" sz="1800" dirty="0" err="1" smtClean="0">
                <a:latin typeface="Arial"/>
                <a:cs typeface="Arial"/>
                <a:sym typeface="Wingdings"/>
              </a:rPr>
              <a:t>linacs</a:t>
            </a:r>
            <a:r>
              <a:rPr lang="en-US" sz="1800" dirty="0" smtClean="0">
                <a:latin typeface="Arial"/>
                <a:cs typeface="Arial"/>
                <a:sym typeface="Wingdings"/>
              </a:rPr>
              <a:t>, because each bunch traverses it only once,</a:t>
            </a:r>
          </a:p>
          <a:p>
            <a:pPr>
              <a:buAutoNum type="alphaLcParenBoth"/>
            </a:pPr>
            <a:r>
              <a:rPr lang="en-US" sz="1800" b="1" dirty="0">
                <a:solidFill>
                  <a:srgbClr val="008000"/>
                </a:solidFill>
                <a:latin typeface="Arial"/>
                <a:cs typeface="Arial"/>
                <a:sym typeface="Wingdings"/>
              </a:rPr>
              <a:t>t</a:t>
            </a:r>
            <a:r>
              <a:rPr lang="en-US" sz="1800" b="1" dirty="0" smtClean="0">
                <a:solidFill>
                  <a:srgbClr val="008000"/>
                </a:solidFill>
                <a:latin typeface="Arial"/>
                <a:cs typeface="Arial"/>
                <a:sym typeface="Wingdings"/>
              </a:rPr>
              <a:t>olerates beam disruption </a:t>
            </a:r>
            <a:r>
              <a:rPr lang="en-US" sz="1800" dirty="0" smtClean="0">
                <a:solidFill>
                  <a:srgbClr val="000000"/>
                </a:solidFill>
                <a:latin typeface="Arial"/>
                <a:cs typeface="Arial"/>
                <a:sym typeface="Wingdings"/>
              </a:rPr>
              <a:t>as each bunch is used only once before it’s discarded.</a:t>
            </a:r>
          </a:p>
          <a:p>
            <a:pPr>
              <a:buAutoNum type="alphaLcParenBoth"/>
            </a:pPr>
            <a:endParaRPr lang="en-US" sz="1800" dirty="0">
              <a:latin typeface="Arial"/>
              <a:cs typeface="Arial"/>
              <a:sym typeface="Wingdings"/>
            </a:endParaRPr>
          </a:p>
          <a:p>
            <a:pPr marL="0" indent="0">
              <a:buNone/>
            </a:pPr>
            <a:r>
              <a:rPr lang="en-US" sz="1800" b="1" dirty="0" smtClean="0">
                <a:solidFill>
                  <a:srgbClr val="008000"/>
                </a:solidFill>
                <a:latin typeface="Arial"/>
                <a:cs typeface="Arial"/>
              </a:rPr>
              <a:t>All these strengths of ERLs are beneficial to EIC cooling and for other high beam-intensity applications!</a:t>
            </a:r>
            <a:endParaRPr lang="en-US" sz="1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552944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1869618" y="73312"/>
            <a:ext cx="5426364" cy="46166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ts val="2400"/>
              </a:spcBef>
            </a:pPr>
            <a:r>
              <a:rPr lang="en-US" sz="2400" dirty="0" smtClean="0">
                <a:solidFill>
                  <a:srgbClr val="000000"/>
                </a:solidFill>
                <a:latin typeface="Optima"/>
                <a:cs typeface="Optima"/>
              </a:rPr>
              <a:t>Final beam: 7 in one FFA chamber</a:t>
            </a:r>
            <a:endParaRPr lang="en-US" sz="2400" dirty="0" smtClean="0">
              <a:solidFill>
                <a:srgbClr val="000000"/>
              </a:solidFill>
              <a:latin typeface="Optima"/>
              <a:cs typeface="Optima"/>
            </a:endParaRPr>
          </a:p>
        </p:txBody>
      </p:sp>
      <p:pic>
        <p:nvPicPr>
          <p:cNvPr id="4" name="Picture 3" descr="cbeta_cell_halbach150mev_v6_beams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976" y="640608"/>
            <a:ext cx="8274870" cy="6206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6251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7126" y="1466280"/>
            <a:ext cx="9106874" cy="4997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2220507" y="26471"/>
            <a:ext cx="5192146" cy="541380"/>
          </a:xfrm>
          <a:prstGeom prst="rect">
            <a:avLst/>
          </a:prstGeom>
        </p:spPr>
        <p:txBody>
          <a:bodyPr/>
          <a:lstStyle>
            <a:lvl1pPr>
              <a:defRPr i="0">
                <a:latin typeface="Optima"/>
                <a:cs typeface="Optima"/>
              </a:defRPr>
            </a:lvl1pPr>
          </a:lstStyle>
          <a:p>
            <a:pPr algn="ctr"/>
            <a:r>
              <a:rPr lang="en-US" sz="2400" dirty="0" smtClean="0">
                <a:solidFill>
                  <a:srgbClr val="000000"/>
                </a:solidFill>
              </a:rPr>
              <a:t>CBETA in its Hall L0E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1397002" y="2251361"/>
            <a:ext cx="508000" cy="785091"/>
          </a:xfrm>
          <a:prstGeom prst="ellipse">
            <a:avLst/>
          </a:prstGeom>
          <a:solidFill>
            <a:srgbClr val="67E771">
              <a:alpha val="50000"/>
            </a:srgbClr>
          </a:solidFill>
          <a:ln w="25400">
            <a:solidFill>
              <a:srgbClr val="67E77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1812636" y="2355274"/>
            <a:ext cx="1270000" cy="692723"/>
          </a:xfrm>
          <a:prstGeom prst="ellipse">
            <a:avLst/>
          </a:prstGeom>
          <a:solidFill>
            <a:srgbClr val="67E771">
              <a:alpha val="50000"/>
            </a:srgbClr>
          </a:solidFill>
          <a:ln w="25400">
            <a:solidFill>
              <a:srgbClr val="67E771"/>
            </a:solidFill>
          </a:ln>
          <a:scene3d>
            <a:camera prst="orthographicFront">
              <a:rot lat="0" lon="0" rev="210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3743036" y="2713183"/>
            <a:ext cx="2583872" cy="533404"/>
          </a:xfrm>
          <a:prstGeom prst="ellipse">
            <a:avLst/>
          </a:prstGeom>
          <a:solidFill>
            <a:srgbClr val="67E771">
              <a:alpha val="50000"/>
            </a:srgbClr>
          </a:solidFill>
          <a:ln w="25400">
            <a:solidFill>
              <a:srgbClr val="67E77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3223501" y="3104577"/>
            <a:ext cx="1648691" cy="288625"/>
          </a:xfrm>
          <a:prstGeom prst="ellipse">
            <a:avLst/>
          </a:prstGeom>
          <a:solidFill>
            <a:srgbClr val="67E771">
              <a:alpha val="50000"/>
            </a:srgbClr>
          </a:solidFill>
          <a:ln w="25400">
            <a:solidFill>
              <a:srgbClr val="67E771"/>
            </a:solidFill>
          </a:ln>
          <a:scene3d>
            <a:camera prst="orthographicFront">
              <a:rot lat="0" lon="0" rev="201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6485112" y="3154212"/>
            <a:ext cx="1034456" cy="238990"/>
          </a:xfrm>
          <a:prstGeom prst="ellipse">
            <a:avLst/>
          </a:prstGeom>
          <a:solidFill>
            <a:srgbClr val="67E771">
              <a:alpha val="50000"/>
            </a:srgbClr>
          </a:solidFill>
          <a:ln w="25400">
            <a:solidFill>
              <a:srgbClr val="67E771"/>
            </a:solidFill>
          </a:ln>
          <a:scene3d>
            <a:camera prst="orthographicFront">
              <a:rot lat="0" lon="0" rev="201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7677728" y="3486726"/>
            <a:ext cx="589990" cy="497611"/>
          </a:xfrm>
          <a:prstGeom prst="ellipse">
            <a:avLst/>
          </a:prstGeom>
          <a:solidFill>
            <a:srgbClr val="67E771">
              <a:alpha val="50000"/>
            </a:srgbClr>
          </a:solidFill>
          <a:ln w="25400">
            <a:solidFill>
              <a:srgbClr val="67E771"/>
            </a:solidFill>
          </a:ln>
          <a:scene3d>
            <a:camera prst="orthographicFront">
              <a:rot lat="0" lon="0" rev="201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Screen Shot 2018-05-01 at 5.38.54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599" y="4369408"/>
            <a:ext cx="2632234" cy="2488592"/>
          </a:xfrm>
          <a:prstGeom prst="rect">
            <a:avLst/>
          </a:prstGeom>
        </p:spPr>
      </p:pic>
      <p:sp>
        <p:nvSpPr>
          <p:cNvPr id="13" name="Content Placeholder 1"/>
          <p:cNvSpPr txBox="1">
            <a:spLocks/>
          </p:cNvSpPr>
          <p:nvPr/>
        </p:nvSpPr>
        <p:spPr>
          <a:xfrm>
            <a:off x="65051" y="647592"/>
            <a:ext cx="8859586" cy="1411726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dirty="0">
                <a:solidFill>
                  <a:srgbClr val="008000"/>
                </a:solidFill>
                <a:latin typeface="Helvetica" charset="0"/>
              </a:rPr>
              <a:t>T</a:t>
            </a:r>
            <a:r>
              <a:rPr lang="en-US" sz="1800" b="1" dirty="0" smtClean="0">
                <a:solidFill>
                  <a:srgbClr val="008000"/>
                </a:solidFill>
                <a:latin typeface="Helvetica" charset="0"/>
              </a:rPr>
              <a:t>he ERL Technology Collaboration (ERL-TC) is forming, modeled on the TTC, to support </a:t>
            </a:r>
            <a:r>
              <a:rPr lang="en-US" sz="1800" b="1" dirty="0" smtClean="0">
                <a:solidFill>
                  <a:srgbClr val="008000"/>
                </a:solidFill>
                <a:latin typeface="Helvetica" charset="0"/>
              </a:rPr>
              <a:t>collaborative </a:t>
            </a:r>
            <a:r>
              <a:rPr lang="en-US" sz="1800" b="1" dirty="0" smtClean="0">
                <a:solidFill>
                  <a:srgbClr val="008000"/>
                </a:solidFill>
                <a:latin typeface="Helvetica" charset="0"/>
              </a:rPr>
              <a:t>ERL </a:t>
            </a:r>
            <a:r>
              <a:rPr lang="en-US" sz="1800" b="1" dirty="0" smtClean="0">
                <a:solidFill>
                  <a:srgbClr val="008000"/>
                </a:solidFill>
                <a:latin typeface="Helvetica" charset="0"/>
              </a:rPr>
              <a:t>research</a:t>
            </a:r>
            <a:r>
              <a:rPr lang="en-US" sz="1800" dirty="0" smtClean="0">
                <a:latin typeface="Helvetica" charset="0"/>
              </a:rPr>
              <a:t>.</a:t>
            </a:r>
          </a:p>
          <a:p>
            <a:pPr marL="0" indent="0">
              <a:buNone/>
            </a:pPr>
            <a:r>
              <a:rPr lang="en-US" sz="1800" dirty="0" smtClean="0">
                <a:latin typeface="Helvetica" charset="0"/>
              </a:rPr>
              <a:t>As </a:t>
            </a:r>
            <a:r>
              <a:rPr lang="en-US" sz="1800" dirty="0" smtClean="0">
                <a:latin typeface="Helvetica" charset="0"/>
              </a:rPr>
              <a:t>a first step, visitors from 4 labs are participating in the current commissioning run: 3 from HZB/Germany, 2 from </a:t>
            </a:r>
            <a:r>
              <a:rPr lang="en-US" sz="1800" dirty="0" err="1" smtClean="0">
                <a:latin typeface="Helvetica" charset="0"/>
              </a:rPr>
              <a:t>Darebury</a:t>
            </a:r>
            <a:r>
              <a:rPr lang="en-US" sz="1800" dirty="0" smtClean="0">
                <a:latin typeface="Helvetica" charset="0"/>
              </a:rPr>
              <a:t>/UK, 3 from JLAB, 5 from BNL.</a:t>
            </a:r>
            <a:endParaRPr lang="en-US" sz="1800" dirty="0">
              <a:latin typeface="Helvetica" charset="0"/>
            </a:endParaRPr>
          </a:p>
        </p:txBody>
      </p:sp>
      <p:sp>
        <p:nvSpPr>
          <p:cNvPr id="14" name="Content Placeholder 1"/>
          <p:cNvSpPr txBox="1">
            <a:spLocks/>
          </p:cNvSpPr>
          <p:nvPr/>
        </p:nvSpPr>
        <p:spPr>
          <a:xfrm>
            <a:off x="111124" y="6003783"/>
            <a:ext cx="5127626" cy="643126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dirty="0" smtClean="0">
                <a:solidFill>
                  <a:srgbClr val="008000"/>
                </a:solidFill>
                <a:latin typeface="Helvetica" charset="0"/>
              </a:rPr>
              <a:t>We encourage participation in the next commissioning period starting March 2019.</a:t>
            </a:r>
            <a:endParaRPr lang="en-US" sz="1800" dirty="0"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829482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257936" y="76966"/>
            <a:ext cx="4732699" cy="528609"/>
          </a:xfrm>
          <a:prstGeom prst="rect">
            <a:avLst/>
          </a:prstGeom>
        </p:spPr>
        <p:txBody>
          <a:bodyPr/>
          <a:lstStyle>
            <a:lvl1pPr>
              <a:defRPr i="0">
                <a:latin typeface="Optima"/>
                <a:cs typeface="Optima"/>
              </a:defRPr>
            </a:lvl1pPr>
          </a:lstStyle>
          <a:p>
            <a:pPr algn="ctr"/>
            <a:r>
              <a:rPr lang="en-US" sz="2400" dirty="0" smtClean="0"/>
              <a:t>Main </a:t>
            </a:r>
            <a:r>
              <a:rPr lang="en-US" sz="2400" dirty="0" err="1" smtClean="0"/>
              <a:t>Linac</a:t>
            </a:r>
            <a:r>
              <a:rPr lang="en-US" sz="2400" dirty="0" smtClean="0"/>
              <a:t> </a:t>
            </a:r>
            <a:r>
              <a:rPr lang="en-US" sz="2400" dirty="0" err="1" smtClean="0"/>
              <a:t>Cryomodule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5878843" y="6297856"/>
            <a:ext cx="25058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FFAG workshop 2017 visiting CBETA</a:t>
            </a:r>
            <a:endParaRPr lang="en-US" sz="1200" dirty="0"/>
          </a:p>
        </p:txBody>
      </p:sp>
      <p:pic>
        <p:nvPicPr>
          <p:cNvPr id="5" name="Picture 4" descr="CBETA_Group_April_2018_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00" y="0"/>
            <a:ext cx="8637280" cy="6858000"/>
          </a:xfrm>
          <a:prstGeom prst="rect">
            <a:avLst/>
          </a:prstGeom>
        </p:spPr>
      </p:pic>
      <p:pic>
        <p:nvPicPr>
          <p:cNvPr id="6" name="Picture 5" descr="guests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125" y="4730750"/>
            <a:ext cx="3190875" cy="2127250"/>
          </a:xfrm>
          <a:prstGeom prst="rect">
            <a:avLst/>
          </a:prstGeom>
        </p:spPr>
      </p:pic>
      <p:sp>
        <p:nvSpPr>
          <p:cNvPr id="7" name="Content Placeholder 1"/>
          <p:cNvSpPr txBox="1">
            <a:spLocks/>
          </p:cNvSpPr>
          <p:nvPr/>
        </p:nvSpPr>
        <p:spPr>
          <a:xfrm>
            <a:off x="111124" y="6003783"/>
            <a:ext cx="5127626" cy="643126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dirty="0" smtClean="0">
                <a:solidFill>
                  <a:srgbClr val="008000"/>
                </a:solidFill>
                <a:latin typeface="Helvetica" charset="0"/>
              </a:rPr>
              <a:t>We encourage participation in the next commissioning period starting March 2019.</a:t>
            </a:r>
            <a:endParaRPr lang="en-US" sz="1800" dirty="0"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434978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137409" y="53626"/>
            <a:ext cx="5312542" cy="594335"/>
          </a:xfrm>
          <a:prstGeom prst="rect">
            <a:avLst/>
          </a:prstGeom>
        </p:spPr>
        <p:txBody>
          <a:bodyPr/>
          <a:lstStyle>
            <a:lvl1pPr>
              <a:defRPr i="0">
                <a:latin typeface="Optima"/>
                <a:cs typeface="Optima"/>
              </a:defRPr>
            </a:lvl1pPr>
          </a:lstStyle>
          <a:p>
            <a:pPr algn="ctr"/>
            <a:r>
              <a:rPr lang="en-US" sz="2400" smtClean="0">
                <a:solidFill>
                  <a:srgbClr val="000000"/>
                </a:solidFill>
              </a:rPr>
              <a:t>The path is free for CBETA</a:t>
            </a:r>
            <a:endParaRPr lang="en-US" dirty="0">
              <a:solidFill>
                <a:srgbClr val="000000"/>
              </a:solidFill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7007990"/>
              </p:ext>
            </p:extLst>
          </p:nvPr>
        </p:nvGraphicFramePr>
        <p:xfrm>
          <a:off x="141101" y="972158"/>
          <a:ext cx="8873559" cy="5566369"/>
        </p:xfrm>
        <a:graphic>
          <a:graphicData uri="http://schemas.openxmlformats.org/drawingml/2006/table">
            <a:tbl>
              <a:tblPr/>
              <a:tblGrid>
                <a:gridCol w="548716"/>
                <a:gridCol w="5870455"/>
                <a:gridCol w="1227194"/>
                <a:gridCol w="1227194"/>
              </a:tblGrid>
              <a:tr h="66091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effectLst/>
                          <a:latin typeface="Arial"/>
                        </a:rPr>
                        <a:t>#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 smtClean="0">
                          <a:effectLst/>
                          <a:latin typeface="Arial"/>
                        </a:rPr>
                        <a:t>Milestone </a:t>
                      </a:r>
                      <a:r>
                        <a:rPr lang="en-US" sz="1800" b="0" i="0" u="none" strike="noStrike" dirty="0" smtClean="0">
                          <a:effectLst/>
                          <a:latin typeface="Arial"/>
                        </a:rPr>
                        <a:t>(at the end of months)</a:t>
                      </a:r>
                      <a:endParaRPr lang="en-US" sz="1800" b="0" i="0" u="none" strike="noStrike" dirty="0">
                        <a:effectLst/>
                        <a:latin typeface="Arial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effectLst/>
                          <a:latin typeface="Arial"/>
                        </a:rPr>
                        <a:t>Baseline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effectLst/>
                          <a:latin typeface="Arial"/>
                        </a:rPr>
                        <a:t>Actual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717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 smtClean="0">
                          <a:effectLst/>
                          <a:latin typeface="Arial"/>
                        </a:rPr>
                        <a:t>Funding </a:t>
                      </a:r>
                      <a:r>
                        <a:rPr lang="en-US" sz="1800" b="0" i="0" u="none" strike="noStrike" dirty="0">
                          <a:effectLst/>
                          <a:latin typeface="Arial"/>
                        </a:rPr>
                        <a:t>start date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Oct-16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37696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1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Engineering design documentation complete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Jan-17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696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2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effectLst/>
                          <a:latin typeface="Arial"/>
                        </a:rPr>
                        <a:t>Prototype girder assembled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Apr-17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696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3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Magnet production approved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Jun-17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696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effectLst/>
                          <a:latin typeface="Arial"/>
                        </a:rPr>
                        <a:t>4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67E771"/>
                          </a:solidFill>
                          <a:effectLst/>
                          <a:latin typeface="Arial"/>
                        </a:rPr>
                        <a:t>Beam through Main </a:t>
                      </a:r>
                      <a:r>
                        <a:rPr lang="en-US" sz="1800" b="1" i="0" u="none" strike="noStrike" dirty="0" err="1">
                          <a:solidFill>
                            <a:srgbClr val="67E771"/>
                          </a:solidFill>
                          <a:effectLst/>
                          <a:latin typeface="Arial"/>
                        </a:rPr>
                        <a:t>Linac</a:t>
                      </a:r>
                      <a:r>
                        <a:rPr lang="en-US" sz="1800" b="1" i="0" u="none" strike="noStrike" dirty="0">
                          <a:solidFill>
                            <a:srgbClr val="67E771"/>
                          </a:solidFill>
                          <a:effectLst/>
                          <a:latin typeface="Arial"/>
                        </a:rPr>
                        <a:t> </a:t>
                      </a:r>
                      <a:r>
                        <a:rPr lang="en-US" sz="1800" b="1" i="0" u="none" strike="noStrike" dirty="0" err="1">
                          <a:solidFill>
                            <a:srgbClr val="67E771"/>
                          </a:solidFill>
                          <a:effectLst/>
                          <a:latin typeface="Arial"/>
                        </a:rPr>
                        <a:t>Cryomodule</a:t>
                      </a:r>
                      <a:endParaRPr lang="en-US" sz="1800" b="1" i="0" u="none" strike="noStrike" dirty="0">
                        <a:solidFill>
                          <a:srgbClr val="67E771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effectLst/>
                          <a:latin typeface="Arial"/>
                        </a:rPr>
                        <a:t>Aug-17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696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5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effectLst/>
                          <a:latin typeface="Arial"/>
                        </a:rPr>
                        <a:t>First production hybrid magnet tested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Dec-17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696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effectLst/>
                          <a:latin typeface="Arial"/>
                        </a:rPr>
                        <a:t>6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67E771"/>
                          </a:solidFill>
                          <a:effectLst/>
                          <a:latin typeface="Arial"/>
                        </a:rPr>
                        <a:t>Fractional Arc Test: beam through MLC &amp; girder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effectLst/>
                          <a:latin typeface="Arial"/>
                        </a:rPr>
                        <a:t>Apr-18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696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7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Girder production run complete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effectLst/>
                          <a:latin typeface="Arial"/>
                        </a:rPr>
                        <a:t>Nov-18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696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8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Final assembly &amp; pre-beam commissioning complete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effectLst/>
                          <a:latin typeface="Arial"/>
                        </a:rPr>
                        <a:t>Feb-19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696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9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Single pass beam with factor of 2 energy scan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effectLst/>
                          <a:latin typeface="Arial"/>
                        </a:rPr>
                        <a:t>Jun-</a:t>
                      </a:r>
                      <a:r>
                        <a:rPr lang="en-US" sz="1800" b="0" i="0" u="none" strike="noStrike" dirty="0" smtClean="0">
                          <a:effectLst/>
                          <a:latin typeface="Arial"/>
                        </a:rPr>
                        <a:t>19</a:t>
                      </a:r>
                      <a:endParaRPr lang="en-US" sz="1800" b="0" i="0" u="none" strike="noStrike" dirty="0">
                        <a:effectLst/>
                        <a:latin typeface="Arial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696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10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Single pass beam with energy recovery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effectLst/>
                          <a:latin typeface="Arial"/>
                        </a:rPr>
                        <a:t>Oct-19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696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11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Four pass beam with energy recovery (low current)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effectLst/>
                          <a:latin typeface="Arial"/>
                        </a:rPr>
                        <a:t>Dec-19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9165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12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effectLst/>
                          <a:latin typeface="Arial"/>
                        </a:rPr>
                        <a:t>Project complete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Apr-20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6781594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BETA_Halbach_render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662" y="2207449"/>
            <a:ext cx="9068982" cy="4466474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2118182" y="11232"/>
            <a:ext cx="5293294" cy="594335"/>
          </a:xfrm>
          <a:prstGeom prst="rect">
            <a:avLst/>
          </a:prstGeom>
        </p:spPr>
        <p:txBody>
          <a:bodyPr/>
          <a:lstStyle>
            <a:lvl1pPr>
              <a:defRPr i="0">
                <a:latin typeface="Optima"/>
                <a:cs typeface="Optima"/>
              </a:defRPr>
            </a:lvl1pPr>
          </a:lstStyle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The test ERL in Cornell’s hall LOE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48443" y="2223104"/>
            <a:ext cx="100540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latin typeface="Optima"/>
                <a:cs typeface="Optima"/>
              </a:rPr>
              <a:t>6 MeV</a:t>
            </a:r>
            <a:endParaRPr lang="en-US" sz="2200" dirty="0">
              <a:latin typeface="Optima"/>
              <a:cs typeface="Optim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878446" y="3063343"/>
            <a:ext cx="100540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latin typeface="Optima"/>
                <a:cs typeface="Optima"/>
              </a:rPr>
              <a:t>6 MeV</a:t>
            </a:r>
            <a:endParaRPr lang="en-US" sz="2200" dirty="0">
              <a:latin typeface="Optima"/>
              <a:cs typeface="Optima"/>
            </a:endParaRPr>
          </a:p>
        </p:txBody>
      </p:sp>
      <p:sp>
        <p:nvSpPr>
          <p:cNvPr id="6" name="Content Placeholder 1"/>
          <p:cNvSpPr txBox="1">
            <a:spLocks/>
          </p:cNvSpPr>
          <p:nvPr/>
        </p:nvSpPr>
        <p:spPr>
          <a:xfrm>
            <a:off x="0" y="850651"/>
            <a:ext cx="8991748" cy="1411726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>
                <a:latin typeface="Helvetica" charset="0"/>
              </a:rPr>
              <a:t>Cornell DC gun</a:t>
            </a:r>
          </a:p>
          <a:p>
            <a:r>
              <a:rPr lang="en-US" sz="1800" dirty="0" smtClean="0">
                <a:latin typeface="Helvetica" charset="0"/>
              </a:rPr>
              <a:t>100mA, 6MeV SRF injector (ICM)</a:t>
            </a:r>
            <a:endParaRPr lang="en-US" sz="1800" dirty="0">
              <a:latin typeface="Helvetica" charset="0"/>
            </a:endParaRPr>
          </a:p>
          <a:p>
            <a:r>
              <a:rPr lang="en-US" sz="1800" dirty="0" smtClean="0">
                <a:latin typeface="Helvetica" charset="0"/>
              </a:rPr>
              <a:t>600kW beam dump</a:t>
            </a:r>
          </a:p>
          <a:p>
            <a:r>
              <a:rPr lang="en-US" sz="1800" dirty="0" smtClean="0">
                <a:latin typeface="Helvetica" charset="0"/>
              </a:rPr>
              <a:t>100mA, 6-cavity SRF CW </a:t>
            </a:r>
            <a:r>
              <a:rPr lang="en-US" sz="1800" dirty="0" err="1" smtClean="0">
                <a:latin typeface="Helvetica" charset="0"/>
              </a:rPr>
              <a:t>Linac</a:t>
            </a:r>
            <a:r>
              <a:rPr lang="en-US" sz="1800" dirty="0" smtClean="0">
                <a:latin typeface="Helvetica" charset="0"/>
              </a:rPr>
              <a:t> (MLC)</a:t>
            </a:r>
            <a:endParaRPr lang="en-US" sz="1800" dirty="0">
              <a:latin typeface="Helvetica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094893" y="3412603"/>
            <a:ext cx="158248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latin typeface="Optima"/>
                <a:cs typeface="Optima"/>
              </a:rPr>
              <a:t>+/- 36 MeV</a:t>
            </a:r>
            <a:endParaRPr lang="en-US" sz="2200" dirty="0">
              <a:latin typeface="Optima"/>
              <a:cs typeface="Optima"/>
            </a:endParaRP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962404" y="4031650"/>
            <a:ext cx="7296727" cy="1323439"/>
          </a:xfrm>
          <a:prstGeom prst="rect">
            <a:avLst/>
          </a:prstGeom>
          <a:solidFill>
            <a:schemeClr val="bg1"/>
          </a:solidFill>
          <a:ln w="19050">
            <a:solidFill>
              <a:srgbClr val="00FF00"/>
            </a:solidFill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000" dirty="0" smtClean="0">
                <a:latin typeface="Arial"/>
                <a:cs typeface="Arial"/>
              </a:rPr>
              <a:t>Electron Current </a:t>
            </a:r>
            <a:r>
              <a:rPr lang="en-US" sz="2000" dirty="0">
                <a:latin typeface="Arial"/>
                <a:cs typeface="Arial"/>
              </a:rPr>
              <a:t> </a:t>
            </a:r>
            <a:r>
              <a:rPr lang="en-US" sz="2000" dirty="0" smtClean="0">
                <a:latin typeface="Arial"/>
                <a:cs typeface="Arial"/>
              </a:rPr>
              <a:t>up to 320mA in the </a:t>
            </a:r>
            <a:r>
              <a:rPr lang="en-US" sz="2000" dirty="0" err="1" smtClean="0">
                <a:latin typeface="Arial"/>
                <a:cs typeface="Arial"/>
              </a:rPr>
              <a:t>linac</a:t>
            </a:r>
            <a:endParaRPr lang="en-US" sz="2000" dirty="0" smtClean="0">
              <a:latin typeface="Arial"/>
              <a:cs typeface="Arial"/>
            </a:endParaRPr>
          </a:p>
          <a:p>
            <a:r>
              <a:rPr lang="en-US" sz="2000" dirty="0" smtClean="0">
                <a:latin typeface="Arial"/>
                <a:cs typeface="Arial"/>
              </a:rPr>
              <a:t>Bunch </a:t>
            </a:r>
            <a:r>
              <a:rPr lang="en-US" sz="2000" dirty="0">
                <a:latin typeface="Arial"/>
                <a:cs typeface="Arial"/>
              </a:rPr>
              <a:t>charge Q </a:t>
            </a:r>
            <a:r>
              <a:rPr lang="en-US" sz="2000" dirty="0" smtClean="0">
                <a:latin typeface="Arial"/>
                <a:cs typeface="Arial"/>
              </a:rPr>
              <a:t>of up to 2nC</a:t>
            </a:r>
            <a:endParaRPr lang="en-US" sz="2000" dirty="0">
              <a:latin typeface="Arial"/>
              <a:cs typeface="Arial"/>
            </a:endParaRPr>
          </a:p>
          <a:p>
            <a:r>
              <a:rPr lang="en-US" sz="2000" dirty="0">
                <a:latin typeface="Arial"/>
                <a:cs typeface="Arial"/>
              </a:rPr>
              <a:t>Bunch repetition rate </a:t>
            </a:r>
            <a:r>
              <a:rPr lang="en-US" sz="2000" dirty="0" smtClean="0">
                <a:latin typeface="Arial"/>
                <a:cs typeface="Arial"/>
              </a:rPr>
              <a:t>1.3GHz/N</a:t>
            </a:r>
            <a:endParaRPr lang="en-US" sz="2000" dirty="0">
              <a:latin typeface="Arial"/>
              <a:cs typeface="Arial"/>
            </a:endParaRPr>
          </a:p>
          <a:p>
            <a:r>
              <a:rPr lang="en-US" sz="2000" dirty="0" smtClean="0">
                <a:latin typeface="Arial"/>
                <a:cs typeface="Arial"/>
              </a:rPr>
              <a:t>Beams of 100mA for 1 turn and 40mA for 4 turns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241743" y="6027869"/>
            <a:ext cx="289053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latin typeface="Optima"/>
                <a:cs typeface="Optima"/>
              </a:rPr>
              <a:t>42, 78, 114, 150 MeV   </a:t>
            </a:r>
            <a:endParaRPr lang="en-US" sz="2200" dirty="0">
              <a:latin typeface="Optima"/>
              <a:cs typeface="Optima"/>
            </a:endParaRPr>
          </a:p>
        </p:txBody>
      </p:sp>
      <p:sp>
        <p:nvSpPr>
          <p:cNvPr id="14" name="Content Placeholder 1"/>
          <p:cNvSpPr txBox="1">
            <a:spLocks/>
          </p:cNvSpPr>
          <p:nvPr/>
        </p:nvSpPr>
        <p:spPr>
          <a:xfrm>
            <a:off x="5026527" y="807105"/>
            <a:ext cx="4117474" cy="1878636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 smtClean="0">
                <a:latin typeface="Helvetica" charset="0"/>
              </a:rPr>
              <a:t>After commissioning to the current NYS funding goals in April 2020</a:t>
            </a:r>
            <a:endParaRPr lang="en-US" sz="1800" i="1" dirty="0" smtClean="0">
              <a:latin typeface="Helvetica" charset="0"/>
            </a:endParaRPr>
          </a:p>
          <a:p>
            <a:pPr marL="0" indent="0">
              <a:buNone/>
            </a:pPr>
            <a:r>
              <a:rPr lang="en-US" sz="1800" b="1" dirty="0" smtClean="0">
                <a:solidFill>
                  <a:srgbClr val="FF0000"/>
                </a:solidFill>
                <a:latin typeface="Helvetica" charset="0"/>
              </a:rPr>
              <a:t>Then available for High-power R&amp;D</a:t>
            </a:r>
            <a:endParaRPr lang="en-US" sz="1800" b="1" dirty="0">
              <a:solidFill>
                <a:srgbClr val="FF0000"/>
              </a:solidFill>
              <a:latin typeface="Helvetica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7184807" y="942192"/>
            <a:ext cx="1308318" cy="560482"/>
          </a:xfrm>
          <a:prstGeom prst="ellipse">
            <a:avLst/>
          </a:prstGeom>
          <a:noFill/>
          <a:ln w="25400"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Screen Shot 2018-05-01 at 5.38.54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599" y="4369408"/>
            <a:ext cx="2632234" cy="2488592"/>
          </a:xfrm>
          <a:prstGeom prst="rect">
            <a:avLst/>
          </a:prstGeom>
        </p:spPr>
      </p:pic>
      <p:sp>
        <p:nvSpPr>
          <p:cNvPr id="17" name="Content Placeholder 1"/>
          <p:cNvSpPr txBox="1">
            <a:spLocks/>
          </p:cNvSpPr>
          <p:nvPr/>
        </p:nvSpPr>
        <p:spPr>
          <a:xfrm>
            <a:off x="4068157" y="6129518"/>
            <a:ext cx="2562910" cy="685212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 smtClean="0">
                <a:latin typeface="Helvetica" charset="0"/>
              </a:rPr>
              <a:t>1</a:t>
            </a:r>
            <a:r>
              <a:rPr lang="en-US" sz="1800" baseline="30000" dirty="0" smtClean="0">
                <a:latin typeface="Helvetica" charset="0"/>
              </a:rPr>
              <a:t>st</a:t>
            </a:r>
            <a:r>
              <a:rPr lang="en-US" sz="1800" dirty="0" smtClean="0">
                <a:latin typeface="Helvetica" charset="0"/>
              </a:rPr>
              <a:t> beam though all essential components:</a:t>
            </a:r>
            <a:endParaRPr lang="en-US" sz="1800" b="1" dirty="0">
              <a:solidFill>
                <a:srgbClr val="FF0000"/>
              </a:solidFill>
              <a:latin typeface="Helvetica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258853" y="2128150"/>
            <a:ext cx="508000" cy="785091"/>
          </a:xfrm>
          <a:prstGeom prst="ellipse">
            <a:avLst/>
          </a:prstGeom>
          <a:solidFill>
            <a:srgbClr val="67E771">
              <a:alpha val="50000"/>
            </a:srgbClr>
          </a:solidFill>
          <a:ln w="25400">
            <a:solidFill>
              <a:srgbClr val="67E77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848182" y="2401908"/>
            <a:ext cx="1270000" cy="692723"/>
          </a:xfrm>
          <a:prstGeom prst="ellipse">
            <a:avLst/>
          </a:prstGeom>
          <a:solidFill>
            <a:srgbClr val="67E771">
              <a:alpha val="50000"/>
            </a:srgbClr>
          </a:solidFill>
          <a:ln w="25400">
            <a:solidFill>
              <a:srgbClr val="67E771"/>
            </a:solidFill>
          </a:ln>
          <a:scene3d>
            <a:camera prst="orthographicFront">
              <a:rot lat="0" lon="0" rev="210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3548406" y="2908549"/>
            <a:ext cx="2583872" cy="533404"/>
          </a:xfrm>
          <a:prstGeom prst="ellipse">
            <a:avLst/>
          </a:prstGeom>
          <a:solidFill>
            <a:srgbClr val="67E771">
              <a:alpha val="50000"/>
            </a:srgbClr>
          </a:solidFill>
          <a:ln w="25400">
            <a:solidFill>
              <a:srgbClr val="67E77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2875921" y="3444595"/>
            <a:ext cx="1648691" cy="288625"/>
          </a:xfrm>
          <a:prstGeom prst="ellipse">
            <a:avLst/>
          </a:prstGeom>
          <a:solidFill>
            <a:srgbClr val="67E771">
              <a:alpha val="50000"/>
            </a:srgbClr>
          </a:solidFill>
          <a:ln w="25400">
            <a:solidFill>
              <a:srgbClr val="67E771"/>
            </a:solidFill>
          </a:ln>
          <a:scene3d>
            <a:camera prst="orthographicFront">
              <a:rot lat="0" lon="0" rev="201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6843990" y="3494230"/>
            <a:ext cx="1034456" cy="238990"/>
          </a:xfrm>
          <a:prstGeom prst="ellipse">
            <a:avLst/>
          </a:prstGeom>
          <a:solidFill>
            <a:srgbClr val="67E771">
              <a:alpha val="50000"/>
            </a:srgbClr>
          </a:solidFill>
          <a:ln w="25400">
            <a:solidFill>
              <a:srgbClr val="67E771"/>
            </a:solidFill>
          </a:ln>
          <a:scene3d>
            <a:camera prst="orthographicFront">
              <a:rot lat="0" lon="0" rev="201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8327676" y="3871797"/>
            <a:ext cx="589990" cy="497611"/>
          </a:xfrm>
          <a:prstGeom prst="ellipse">
            <a:avLst/>
          </a:prstGeom>
          <a:solidFill>
            <a:srgbClr val="67E771">
              <a:alpha val="50000"/>
            </a:srgbClr>
          </a:solidFill>
          <a:ln w="25400">
            <a:solidFill>
              <a:srgbClr val="67E771"/>
            </a:solidFill>
          </a:ln>
          <a:scene3d>
            <a:camera prst="orthographicFront">
              <a:rot lat="0" lon="0" rev="201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1736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90150" y="592926"/>
            <a:ext cx="8831600" cy="6186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  <a:latin typeface="Arial"/>
                <a:cs typeface="Arial"/>
              </a:rPr>
              <a:t>Prototyping EIC cooling (unprecedented beam powers of 6MW)</a:t>
            </a:r>
          </a:p>
          <a:p>
            <a:endParaRPr lang="en-US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1</a:t>
            </a:r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) </a:t>
            </a:r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ERL operation for high-power </a:t>
            </a:r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beams (note SNS @ 1.4MW, PIP-II@1-2MW)</a:t>
            </a:r>
            <a:endParaRPr lang="en-US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Current limits </a:t>
            </a:r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(BBU instabilities </a:t>
            </a:r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and component </a:t>
            </a:r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heating, micro-bunching)</a:t>
            </a:r>
            <a:endParaRPr lang="en-US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Startup scenarios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Simultaneous beam measurements</a:t>
            </a:r>
          </a:p>
          <a:p>
            <a:pPr marL="342900" indent="-342900">
              <a:buAutoNum type="arabicParenR"/>
            </a:pPr>
            <a:endParaRPr lang="en-US" dirty="0">
              <a:solidFill>
                <a:srgbClr val="000000"/>
              </a:solidFill>
              <a:latin typeface="Arial"/>
              <a:cs typeface="Arial"/>
            </a:endParaRPr>
          </a:p>
          <a:p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2</a:t>
            </a:r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) </a:t>
            </a:r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High-power beam </a:t>
            </a:r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propagation</a:t>
            </a:r>
          </a:p>
          <a:p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-   Beam micro structure that can prevent cooling (pointed out by </a:t>
            </a:r>
            <a:r>
              <a:rPr lang="en-US" dirty="0" err="1" smtClean="0">
                <a:solidFill>
                  <a:srgbClr val="FF0000"/>
                </a:solidFill>
                <a:latin typeface="Arial"/>
                <a:cs typeface="Arial"/>
              </a:rPr>
              <a:t>CeC</a:t>
            </a:r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)</a:t>
            </a:r>
            <a:endParaRPr lang="en-US" dirty="0" smtClean="0">
              <a:solidFill>
                <a:srgbClr val="FF0000"/>
              </a:solidFill>
              <a:latin typeface="Arial"/>
              <a:cs typeface="Arial"/>
            </a:endParaRP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Loss monitoring, component protection, and shielding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Intra-beam and rest-gas scattering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Beam halo dynamics and halo detection</a:t>
            </a:r>
          </a:p>
          <a:p>
            <a:pPr marL="342900" indent="-342900">
              <a:buAutoNum type="arabicParenR"/>
            </a:pPr>
            <a:endParaRPr lang="en-US" dirty="0">
              <a:solidFill>
                <a:srgbClr val="000000"/>
              </a:solidFill>
              <a:latin typeface="Arial"/>
              <a:cs typeface="Arial"/>
            </a:endParaRPr>
          </a:p>
          <a:p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3) High-brightness beam production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CW electron sources and space-charge </a:t>
            </a:r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dynamics, including dark currents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High-current polarized beams (see presentation by Luca </a:t>
            </a:r>
            <a:r>
              <a:rPr lang="en-US" dirty="0" err="1" smtClean="0">
                <a:solidFill>
                  <a:srgbClr val="FF0000"/>
                </a:solidFill>
                <a:latin typeface="Arial"/>
                <a:cs typeface="Arial"/>
              </a:rPr>
              <a:t>Cultrera</a:t>
            </a:r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)</a:t>
            </a:r>
            <a:endParaRPr lang="en-US" dirty="0" smtClean="0">
              <a:solidFill>
                <a:srgbClr val="FF0000"/>
              </a:solidFill>
              <a:latin typeface="Arial"/>
              <a:cs typeface="Arial"/>
            </a:endParaRPr>
          </a:p>
          <a:p>
            <a:pPr marL="342900" indent="-342900">
              <a:buAutoNum type="arabicParenR"/>
            </a:pPr>
            <a:endParaRPr lang="en-US" dirty="0">
              <a:solidFill>
                <a:srgbClr val="000000"/>
              </a:solidFill>
              <a:latin typeface="Arial"/>
              <a:cs typeface="Arial"/>
            </a:endParaRPr>
          </a:p>
          <a:p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4) Low-</a:t>
            </a:r>
            <a:r>
              <a:rPr lang="en-US" dirty="0" err="1" smtClean="0">
                <a:solidFill>
                  <a:srgbClr val="000000"/>
                </a:solidFill>
                <a:latin typeface="Arial"/>
                <a:cs typeface="Arial"/>
              </a:rPr>
              <a:t>emittance</a:t>
            </a:r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-growth beam propagation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High precision magnets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High precision beam dynamics </a:t>
            </a:r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control</a:t>
            </a:r>
          </a:p>
          <a:p>
            <a:pPr marL="285750" indent="-285750">
              <a:buFontTx/>
              <a:buChar char="-"/>
            </a:pPr>
            <a:endParaRPr lang="en-US" dirty="0">
              <a:solidFill>
                <a:srgbClr val="000000"/>
              </a:solidFill>
              <a:latin typeface="Arial"/>
              <a:cs typeface="Arial"/>
            </a:endParaRPr>
          </a:p>
          <a:p>
            <a:r>
              <a:rPr lang="en-US" b="1" dirty="0" smtClean="0">
                <a:solidFill>
                  <a:srgbClr val="000000"/>
                </a:solidFill>
                <a:latin typeface="Arial"/>
                <a:cs typeface="Arial"/>
              </a:rPr>
              <a:t>Other EIC topics, e.g. for a </a:t>
            </a:r>
            <a:r>
              <a:rPr lang="en-US" b="1" dirty="0" err="1" smtClean="0">
                <a:solidFill>
                  <a:srgbClr val="000000"/>
                </a:solidFill>
                <a:latin typeface="Arial"/>
                <a:cs typeface="Arial"/>
              </a:rPr>
              <a:t>linac</a:t>
            </a:r>
            <a:r>
              <a:rPr lang="en-US" b="1" dirty="0" smtClean="0">
                <a:solidFill>
                  <a:srgbClr val="000000"/>
                </a:solidFill>
                <a:latin typeface="Arial"/>
                <a:cs typeface="Arial"/>
              </a:rPr>
              <a:t>-ring collider.</a:t>
            </a: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1890008" y="72000"/>
            <a:ext cx="5283374" cy="46166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ts val="2400"/>
              </a:spcBef>
            </a:pPr>
            <a:r>
              <a:rPr lang="en-US" sz="2400" dirty="0" smtClean="0">
                <a:solidFill>
                  <a:srgbClr val="000000"/>
                </a:solidFill>
                <a:latin typeface="Optima"/>
                <a:cs typeface="Optima"/>
              </a:rPr>
              <a:t>CBETA is then ready for EIC R&amp;D</a:t>
            </a:r>
          </a:p>
        </p:txBody>
      </p:sp>
    </p:spTree>
    <p:extLst>
      <p:ext uri="{BB962C8B-B14F-4D97-AF65-F5344CB8AC3E}">
        <p14:creationId xmlns:p14="http://schemas.microsoft.com/office/powerpoint/2010/main" val="13687798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5"/>
          <p:cNvSpPr txBox="1">
            <a:spLocks noChangeArrowheads="1"/>
          </p:cNvSpPr>
          <p:nvPr/>
        </p:nvSpPr>
        <p:spPr bwMode="auto">
          <a:xfrm>
            <a:off x="152400" y="2095870"/>
            <a:ext cx="8991600" cy="2646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457200" indent="-457200">
              <a:buFont typeface="Arial"/>
              <a:buChar char="•"/>
            </a:pPr>
            <a:endParaRPr lang="en-US" sz="2800" dirty="0" smtClean="0"/>
          </a:p>
          <a:p>
            <a:pPr algn="ctr">
              <a:spcBef>
                <a:spcPts val="600"/>
              </a:spcBef>
            </a:pPr>
            <a:r>
              <a:rPr lang="en-US" sz="9600" b="0" dirty="0" smtClean="0">
                <a:latin typeface="+mn-lt"/>
              </a:rPr>
              <a:t>Questions?</a:t>
            </a:r>
          </a:p>
          <a:p>
            <a:pPr algn="ctr">
              <a:spcBef>
                <a:spcPts val="600"/>
              </a:spcBef>
            </a:pPr>
            <a:endParaRPr lang="en-US" sz="3200" b="0" dirty="0" smtClean="0"/>
          </a:p>
        </p:txBody>
      </p:sp>
    </p:spTree>
    <p:extLst>
      <p:ext uri="{BB962C8B-B14F-4D97-AF65-F5344CB8AC3E}">
        <p14:creationId xmlns:p14="http://schemas.microsoft.com/office/powerpoint/2010/main" val="332432210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603875" y="849313"/>
            <a:ext cx="3592513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  <a:defRPr/>
            </a:pPr>
            <a:r>
              <a:rPr lang="en-US" sz="1800" dirty="0">
                <a:solidFill>
                  <a:srgbClr val="FF0000"/>
                </a:solidFill>
                <a:latin typeface="Arial"/>
                <a:cs typeface="Arial"/>
              </a:rPr>
              <a:t>Peak current of 75mA (world record</a:t>
            </a:r>
            <a:r>
              <a:rPr lang="en-US" sz="1800" dirty="0" smtClean="0">
                <a:solidFill>
                  <a:srgbClr val="FF0000"/>
                </a:solidFill>
                <a:latin typeface="Arial"/>
                <a:cs typeface="Arial"/>
              </a:rPr>
              <a:t>)</a:t>
            </a:r>
            <a:endParaRPr lang="en-US" sz="1800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en-US" sz="1800" dirty="0" err="1">
                <a:latin typeface="Arial"/>
                <a:cs typeface="Arial"/>
              </a:rPr>
              <a:t>NaKSb</a:t>
            </a:r>
            <a:r>
              <a:rPr lang="en-US" sz="1800" dirty="0">
                <a:latin typeface="Arial"/>
                <a:cs typeface="Arial"/>
              </a:rPr>
              <a:t> photocathode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 sz="1800" dirty="0">
                <a:latin typeface="Arial"/>
                <a:cs typeface="Arial"/>
              </a:rPr>
              <a:t>High rep-rate laser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 sz="1800" dirty="0">
                <a:latin typeface="Arial"/>
                <a:cs typeface="Arial"/>
              </a:rPr>
              <a:t>DC-Voltage source</a:t>
            </a:r>
          </a:p>
          <a:p>
            <a:pPr marL="285750" indent="-285750">
              <a:buFont typeface="Arial"/>
              <a:buChar char="•"/>
              <a:defRPr/>
            </a:pPr>
            <a:endParaRPr lang="en-US" sz="1800" dirty="0">
              <a:latin typeface="Arial"/>
              <a:cs typeface="Arial"/>
            </a:endParaRPr>
          </a:p>
          <a:p>
            <a:pPr>
              <a:defRPr/>
            </a:pPr>
            <a:r>
              <a:rPr lang="en-US" sz="1800" dirty="0">
                <a:latin typeface="Arial"/>
                <a:cs typeface="Arial"/>
              </a:rPr>
              <a:t>Source achievements: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 sz="1800" dirty="0">
                <a:solidFill>
                  <a:srgbClr val="0000FF"/>
                </a:solidFill>
                <a:latin typeface="Arial"/>
                <a:cs typeface="Arial"/>
              </a:rPr>
              <a:t>2.6 day 1/e lifetime at 65mA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 sz="1800" dirty="0">
                <a:solidFill>
                  <a:srgbClr val="0000FF"/>
                </a:solidFill>
                <a:latin typeface="Arial"/>
                <a:cs typeface="Arial"/>
              </a:rPr>
              <a:t>8h at </a:t>
            </a:r>
            <a:r>
              <a:rPr lang="en-US" sz="1800" dirty="0" smtClean="0">
                <a:solidFill>
                  <a:srgbClr val="0000FF"/>
                </a:solidFill>
                <a:latin typeface="Arial"/>
                <a:cs typeface="Arial"/>
              </a:rPr>
              <a:t>65mA, at only 5W laser.</a:t>
            </a:r>
            <a:endParaRPr lang="en-US" sz="1800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3690938"/>
            <a:ext cx="9144000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  <a:defRPr/>
            </a:pPr>
            <a:r>
              <a:rPr lang="en-US" sz="2000" dirty="0" smtClean="0">
                <a:latin typeface="Arial"/>
                <a:cs typeface="Arial"/>
              </a:rPr>
              <a:t>The gun group is now working on polarized guns of high current (See today at 11:30, High-Current Polarized e-Sources by Luca </a:t>
            </a:r>
            <a:r>
              <a:rPr lang="en-US" sz="2000" dirty="0" err="1" smtClean="0">
                <a:latin typeface="Arial"/>
                <a:cs typeface="Arial"/>
              </a:rPr>
              <a:t>Cultrera</a:t>
            </a:r>
            <a:r>
              <a:rPr lang="en-US" sz="2000" dirty="0" smtClean="0">
                <a:latin typeface="Arial"/>
                <a:cs typeface="Arial"/>
              </a:rPr>
              <a:t>)</a:t>
            </a:r>
          </a:p>
          <a:p>
            <a:pPr marL="342900" indent="-342900">
              <a:buFont typeface="Arial"/>
              <a:buChar char="•"/>
              <a:defRPr/>
            </a:pPr>
            <a:endParaRPr lang="en-US" sz="2000" dirty="0"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  <a:defRPr/>
            </a:pPr>
            <a:r>
              <a:rPr lang="en-US" sz="2000" dirty="0" smtClean="0">
                <a:latin typeface="Arial"/>
                <a:cs typeface="Arial"/>
              </a:rPr>
              <a:t>This </a:t>
            </a:r>
            <a:r>
              <a:rPr lang="en-US" sz="2000" dirty="0">
                <a:latin typeface="Arial"/>
                <a:cs typeface="Arial"/>
              </a:rPr>
              <a:t>gun was copied at Cornell and commissioned at BNL for the RHIC Low Energy Run (another successful BNL / Cornell collaboration</a:t>
            </a:r>
            <a:r>
              <a:rPr lang="en-US" sz="2000" dirty="0" smtClean="0">
                <a:latin typeface="Arial"/>
                <a:cs typeface="Arial"/>
              </a:rPr>
              <a:t>) as seen on Tuesday at 11:00, Status and Commissioning Results of </a:t>
            </a:r>
            <a:r>
              <a:rPr lang="en-US" sz="2000" dirty="0" err="1" smtClean="0">
                <a:latin typeface="Arial"/>
                <a:cs typeface="Arial"/>
              </a:rPr>
              <a:t>LEReC</a:t>
            </a:r>
            <a:r>
              <a:rPr lang="en-US" sz="2000" dirty="0" smtClean="0">
                <a:latin typeface="Arial"/>
                <a:cs typeface="Arial"/>
              </a:rPr>
              <a:t> by Alexei </a:t>
            </a:r>
            <a:r>
              <a:rPr lang="en-US" sz="2000" dirty="0" err="1" smtClean="0">
                <a:latin typeface="Arial"/>
                <a:cs typeface="Arial"/>
              </a:rPr>
              <a:t>Fedotov</a:t>
            </a:r>
            <a:r>
              <a:rPr lang="en-US" sz="2000" dirty="0" smtClean="0">
                <a:latin typeface="Arial"/>
                <a:cs typeface="Arial"/>
              </a:rPr>
              <a:t>)</a:t>
            </a:r>
          </a:p>
          <a:p>
            <a:pPr marL="342900" indent="-342900">
              <a:buFont typeface="Arial"/>
              <a:buChar char="•"/>
              <a:defRPr/>
            </a:pPr>
            <a:endParaRPr lang="en-US" sz="2000" dirty="0"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  <a:defRPr/>
            </a:pPr>
            <a:r>
              <a:rPr lang="en-US" sz="2000" dirty="0" smtClean="0">
                <a:latin typeface="Arial"/>
                <a:cs typeface="Arial"/>
              </a:rPr>
              <a:t>DC-gun + SRF injector are now prototyped for industrial Mo99 production.</a:t>
            </a:r>
            <a:endParaRPr lang="en-US" sz="2000" dirty="0">
              <a:latin typeface="Arial"/>
              <a:cs typeface="Arial"/>
            </a:endParaRPr>
          </a:p>
          <a:p>
            <a:pPr>
              <a:defRPr/>
            </a:pPr>
            <a:endParaRPr lang="en-US" sz="2000" dirty="0"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  <a:defRPr/>
            </a:pPr>
            <a:endParaRPr lang="en-US" sz="2000" dirty="0" smtClean="0">
              <a:latin typeface="Arial"/>
              <a:cs typeface="Arial"/>
            </a:endParaRPr>
          </a:p>
        </p:txBody>
      </p:sp>
      <p:pic>
        <p:nvPicPr>
          <p:cNvPr id="8" name="Picture 1" descr="Beam current 65 mA for 8 hours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67" r="5994"/>
          <a:stretch>
            <a:fillRect/>
          </a:stretch>
        </p:blipFill>
        <p:spPr bwMode="auto">
          <a:xfrm>
            <a:off x="20638" y="644525"/>
            <a:ext cx="5676900" cy="308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2210551" y="69239"/>
            <a:ext cx="5330407" cy="46166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ts val="2400"/>
              </a:spcBef>
            </a:pPr>
            <a:r>
              <a:rPr lang="en-US" sz="2400" dirty="0" smtClean="0">
                <a:latin typeface="Optima"/>
                <a:cs typeface="Optima"/>
              </a:rPr>
              <a:t>High Current Beams</a:t>
            </a:r>
          </a:p>
        </p:txBody>
      </p:sp>
    </p:spTree>
    <p:extLst>
      <p:ext uri="{BB962C8B-B14F-4D97-AF65-F5344CB8AC3E}">
        <p14:creationId xmlns:p14="http://schemas.microsoft.com/office/powerpoint/2010/main" val="40011776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488" y="1106488"/>
            <a:ext cx="3822700" cy="286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29225" y="1106488"/>
            <a:ext cx="3840163" cy="288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4251325"/>
            <a:ext cx="9144000" cy="36830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spcBef>
                <a:spcPct val="20000"/>
              </a:spcBef>
              <a:defRPr/>
            </a:pPr>
            <a:r>
              <a:rPr lang="en-US" sz="1800" kern="0" dirty="0">
                <a:solidFill>
                  <a:srgbClr val="000000"/>
                </a:solidFill>
                <a:latin typeface="Arial"/>
                <a:cs typeface="Arial"/>
              </a:rPr>
              <a:t>	  0.23/0.14 mm-</a:t>
            </a:r>
            <a:r>
              <a:rPr lang="en-US" sz="1800" kern="0" dirty="0" err="1">
                <a:solidFill>
                  <a:srgbClr val="000000"/>
                </a:solidFill>
                <a:latin typeface="Arial"/>
                <a:cs typeface="Arial"/>
              </a:rPr>
              <a:t>mrad</a:t>
            </a:r>
            <a:r>
              <a:rPr lang="en-US" sz="1800" kern="0" dirty="0">
                <a:solidFill>
                  <a:srgbClr val="000000"/>
                </a:solidFill>
                <a:latin typeface="Arial"/>
                <a:cs typeface="Arial"/>
              </a:rPr>
              <a:t>			                 0.51/0.29 mm-</a:t>
            </a:r>
            <a:r>
              <a:rPr lang="en-US" sz="1800" kern="0" dirty="0" err="1">
                <a:solidFill>
                  <a:srgbClr val="000000"/>
                </a:solidFill>
                <a:latin typeface="Arial"/>
                <a:cs typeface="Arial"/>
              </a:rPr>
              <a:t>mrad</a:t>
            </a:r>
            <a:endParaRPr lang="en-US" sz="1800" kern="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44500" y="3897313"/>
            <a:ext cx="8689975" cy="36830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spcBef>
                <a:spcPct val="20000"/>
              </a:spcBef>
              <a:defRPr/>
            </a:pPr>
            <a:r>
              <a:rPr lang="en-US" sz="1800" kern="0" dirty="0">
                <a:solidFill>
                  <a:srgbClr val="000000"/>
                </a:solidFill>
                <a:latin typeface="Arial"/>
                <a:cs typeface="Arial"/>
              </a:rPr>
              <a:t>Normalized </a:t>
            </a:r>
            <a:r>
              <a:rPr lang="en-US" sz="1800" kern="0" dirty="0" err="1">
                <a:solidFill>
                  <a:srgbClr val="000000"/>
                </a:solidFill>
                <a:latin typeface="Arial"/>
                <a:cs typeface="Arial"/>
              </a:rPr>
              <a:t>rms</a:t>
            </a:r>
            <a:r>
              <a:rPr lang="en-US" sz="1800" kern="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800" kern="0" dirty="0" err="1">
                <a:solidFill>
                  <a:srgbClr val="000000"/>
                </a:solidFill>
                <a:latin typeface="Arial"/>
                <a:cs typeface="Arial"/>
              </a:rPr>
              <a:t>emittance</a:t>
            </a:r>
            <a:r>
              <a:rPr lang="en-US" sz="1800" kern="0" dirty="0">
                <a:solidFill>
                  <a:srgbClr val="000000"/>
                </a:solidFill>
                <a:latin typeface="Arial"/>
                <a:cs typeface="Arial"/>
              </a:rPr>
              <a:t> (horizontal/vertical) 90% beam, E ~ 8 MeV, 2-3 </a:t>
            </a:r>
            <a:r>
              <a:rPr lang="en-US" sz="1800" kern="0" dirty="0" err="1">
                <a:solidFill>
                  <a:srgbClr val="000000"/>
                </a:solidFill>
                <a:latin typeface="Arial"/>
                <a:cs typeface="Arial"/>
              </a:rPr>
              <a:t>ps</a:t>
            </a:r>
            <a:endParaRPr lang="en-US" sz="1800" kern="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44500" y="4770438"/>
            <a:ext cx="8688388" cy="36830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spcBef>
                <a:spcPct val="20000"/>
              </a:spcBef>
              <a:defRPr/>
            </a:pPr>
            <a:r>
              <a:rPr lang="en-US" sz="1800" kern="0" dirty="0">
                <a:solidFill>
                  <a:srgbClr val="000000"/>
                </a:solidFill>
                <a:latin typeface="Arial"/>
                <a:cs typeface="Arial"/>
              </a:rPr>
              <a:t>Normalized </a:t>
            </a:r>
            <a:r>
              <a:rPr lang="en-US" sz="1800" kern="0" dirty="0" err="1">
                <a:solidFill>
                  <a:srgbClr val="000000"/>
                </a:solidFill>
                <a:latin typeface="Arial"/>
                <a:cs typeface="Arial"/>
              </a:rPr>
              <a:t>rms</a:t>
            </a:r>
            <a:r>
              <a:rPr lang="en-US" sz="1800" kern="0" dirty="0">
                <a:solidFill>
                  <a:srgbClr val="000000"/>
                </a:solidFill>
                <a:latin typeface="Arial"/>
                <a:cs typeface="Arial"/>
              </a:rPr>
              <a:t> core* </a:t>
            </a:r>
            <a:r>
              <a:rPr lang="en-US" sz="1800" kern="0" dirty="0" err="1">
                <a:solidFill>
                  <a:srgbClr val="000000"/>
                </a:solidFill>
                <a:latin typeface="Arial"/>
                <a:cs typeface="Arial"/>
              </a:rPr>
              <a:t>emittance</a:t>
            </a:r>
            <a:r>
              <a:rPr lang="en-US" sz="1800" kern="0" dirty="0">
                <a:solidFill>
                  <a:srgbClr val="000000"/>
                </a:solidFill>
                <a:latin typeface="Arial"/>
                <a:cs typeface="Arial"/>
              </a:rPr>
              <a:t> (horizontal/vertical) @ core fraction (%)</a:t>
            </a:r>
          </a:p>
        </p:txBody>
      </p:sp>
      <p:sp>
        <p:nvSpPr>
          <p:cNvPr id="8" name="Rectangle 7"/>
          <p:cNvSpPr/>
          <p:nvPr/>
        </p:nvSpPr>
        <p:spPr>
          <a:xfrm>
            <a:off x="444500" y="5111750"/>
            <a:ext cx="8697913" cy="369888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spcBef>
                <a:spcPct val="20000"/>
              </a:spcBef>
              <a:defRPr/>
            </a:pPr>
            <a:r>
              <a:rPr lang="en-US" sz="1800" kern="0" dirty="0">
                <a:solidFill>
                  <a:srgbClr val="000000"/>
                </a:solidFill>
                <a:latin typeface="Arial"/>
                <a:cs typeface="Arial"/>
              </a:rPr>
              <a:t>0.14/0.09 mm-</a:t>
            </a:r>
            <a:r>
              <a:rPr lang="en-US" sz="1800" kern="0" dirty="0" err="1">
                <a:solidFill>
                  <a:srgbClr val="000000"/>
                </a:solidFill>
                <a:latin typeface="Arial"/>
                <a:cs typeface="Arial"/>
              </a:rPr>
              <a:t>mrad</a:t>
            </a:r>
            <a:r>
              <a:rPr lang="en-US" sz="1800" kern="0" dirty="0">
                <a:solidFill>
                  <a:srgbClr val="000000"/>
                </a:solidFill>
                <a:latin typeface="Arial"/>
                <a:cs typeface="Arial"/>
              </a:rPr>
              <a:t> @ 68%                                     0.24/0.18 mm-</a:t>
            </a:r>
            <a:r>
              <a:rPr lang="en-US" sz="1800" kern="0" dirty="0" err="1">
                <a:solidFill>
                  <a:srgbClr val="000000"/>
                </a:solidFill>
                <a:latin typeface="Arial"/>
                <a:cs typeface="Arial"/>
              </a:rPr>
              <a:t>mrad</a:t>
            </a:r>
            <a:r>
              <a:rPr lang="en-US" sz="1800" kern="0" dirty="0">
                <a:solidFill>
                  <a:srgbClr val="000000"/>
                </a:solidFill>
                <a:latin typeface="Arial"/>
                <a:cs typeface="Arial"/>
              </a:rPr>
              <a:t> @ 61%</a:t>
            </a:r>
          </a:p>
        </p:txBody>
      </p:sp>
      <p:sp>
        <p:nvSpPr>
          <p:cNvPr id="9" name="Rectangle 8"/>
          <p:cNvSpPr/>
          <p:nvPr/>
        </p:nvSpPr>
        <p:spPr>
          <a:xfrm>
            <a:off x="42863" y="6162675"/>
            <a:ext cx="8977312" cy="36830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algn="ctr">
              <a:buFont typeface="Wingdings" charset="2"/>
              <a:buChar char="ü"/>
              <a:defRPr/>
            </a:pPr>
            <a:r>
              <a:rPr lang="en-US" sz="1800" kern="0" dirty="0">
                <a:solidFill>
                  <a:srgbClr val="FF0000"/>
                </a:solidFill>
                <a:latin typeface="Arial"/>
                <a:cs typeface="Arial"/>
              </a:rPr>
              <a:t>At 5 </a:t>
            </a:r>
            <a:r>
              <a:rPr lang="en-US" sz="1800" kern="0" dirty="0" err="1">
                <a:solidFill>
                  <a:srgbClr val="FF0000"/>
                </a:solidFill>
                <a:latin typeface="Arial"/>
                <a:cs typeface="Arial"/>
              </a:rPr>
              <a:t>GeV</a:t>
            </a:r>
            <a:r>
              <a:rPr lang="en-US" sz="1800" kern="0" dirty="0">
                <a:solidFill>
                  <a:srgbClr val="FF0000"/>
                </a:solidFill>
                <a:latin typeface="Arial"/>
                <a:cs typeface="Arial"/>
              </a:rPr>
              <a:t> this gives 20x the world’s highest brightness (Petra-III) </a:t>
            </a:r>
          </a:p>
        </p:txBody>
      </p:sp>
      <p:sp>
        <p:nvSpPr>
          <p:cNvPr id="10" name="TextBox 14"/>
          <p:cNvSpPr txBox="1">
            <a:spLocks noChangeArrowheads="1"/>
          </p:cNvSpPr>
          <p:nvPr/>
        </p:nvSpPr>
        <p:spPr bwMode="auto">
          <a:xfrm>
            <a:off x="5494338" y="5626100"/>
            <a:ext cx="28114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200" b="1" i="1">
                <a:latin typeface="Arial" charset="0"/>
                <a:cs typeface="Arial" charset="0"/>
              </a:rPr>
              <a:t>*Phys. Rev. ST-AB 15 (2012) 050703</a:t>
            </a:r>
          </a:p>
          <a:p>
            <a:r>
              <a:rPr lang="en-US" sz="1200" b="1" i="1">
                <a:latin typeface="Arial" charset="0"/>
                <a:cs typeface="Arial" charset="0"/>
              </a:rPr>
              <a:t>ArXiv: 1304.2708</a:t>
            </a:r>
          </a:p>
        </p:txBody>
      </p:sp>
      <p:sp>
        <p:nvSpPr>
          <p:cNvPr id="11" name="TextBox 15"/>
          <p:cNvSpPr txBox="1">
            <a:spLocks noChangeArrowheads="1"/>
          </p:cNvSpPr>
          <p:nvPr/>
        </p:nvSpPr>
        <p:spPr bwMode="auto">
          <a:xfrm>
            <a:off x="7240588" y="3205163"/>
            <a:ext cx="1455737" cy="4603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US" sz="1200">
                <a:latin typeface="Arial" charset="0"/>
                <a:cs typeface="Arial" charset="0"/>
              </a:rPr>
              <a:t>vertical phase space</a:t>
            </a:r>
          </a:p>
        </p:txBody>
      </p:sp>
      <p:sp>
        <p:nvSpPr>
          <p:cNvPr id="12" name="TextBox 16"/>
          <p:cNvSpPr txBox="1">
            <a:spLocks noChangeArrowheads="1"/>
          </p:cNvSpPr>
          <p:nvPr/>
        </p:nvSpPr>
        <p:spPr bwMode="auto">
          <a:xfrm>
            <a:off x="2082800" y="3190875"/>
            <a:ext cx="1454150" cy="46196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US" sz="1200">
                <a:latin typeface="Arial" charset="0"/>
                <a:cs typeface="Arial" charset="0"/>
              </a:rPr>
              <a:t>vertical phase space</a:t>
            </a:r>
          </a:p>
        </p:txBody>
      </p:sp>
      <p:sp>
        <p:nvSpPr>
          <p:cNvPr id="13" name="Content Placeholder 1"/>
          <p:cNvSpPr txBox="1">
            <a:spLocks/>
          </p:cNvSpPr>
          <p:nvPr/>
        </p:nvSpPr>
        <p:spPr>
          <a:xfrm>
            <a:off x="274638" y="985838"/>
            <a:ext cx="8686800" cy="411162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r>
              <a:rPr lang="en-US" sz="1800" b="1" kern="0" dirty="0">
                <a:solidFill>
                  <a:srgbClr val="C00000"/>
                </a:solidFill>
                <a:latin typeface="Arial"/>
                <a:cs typeface="Arial"/>
              </a:rPr>
              <a:t>		</a:t>
            </a:r>
            <a:r>
              <a:rPr lang="en-US" sz="1800" kern="0" dirty="0">
                <a:latin typeface="Arial"/>
                <a:cs typeface="Arial"/>
              </a:rPr>
              <a:t>20 </a:t>
            </a:r>
            <a:r>
              <a:rPr lang="en-US" sz="1800" kern="0" dirty="0" err="1">
                <a:latin typeface="Arial"/>
                <a:cs typeface="Arial"/>
              </a:rPr>
              <a:t>pC</a:t>
            </a:r>
            <a:r>
              <a:rPr lang="en-US" sz="1800" kern="0" dirty="0">
                <a:latin typeface="Arial"/>
                <a:cs typeface="Arial"/>
              </a:rPr>
              <a:t>/bunch</a:t>
            </a:r>
            <a:r>
              <a:rPr lang="en-US" sz="1800" b="1" kern="0" dirty="0">
                <a:solidFill>
                  <a:srgbClr val="C00000"/>
                </a:solidFill>
                <a:latin typeface="Arial"/>
                <a:cs typeface="Arial"/>
              </a:rPr>
              <a:t>				          </a:t>
            </a:r>
            <a:r>
              <a:rPr lang="en-US" sz="1800" kern="0" dirty="0">
                <a:solidFill>
                  <a:srgbClr val="000000"/>
                </a:solidFill>
                <a:latin typeface="Arial"/>
                <a:cs typeface="Arial"/>
              </a:rPr>
              <a:t>80 </a:t>
            </a:r>
            <a:r>
              <a:rPr lang="en-US" sz="1800" kern="0" dirty="0" err="1">
                <a:solidFill>
                  <a:srgbClr val="000000"/>
                </a:solidFill>
                <a:latin typeface="Arial"/>
                <a:cs typeface="Arial"/>
              </a:rPr>
              <a:t>pC</a:t>
            </a:r>
            <a:r>
              <a:rPr lang="en-US" sz="1800" kern="0" dirty="0">
                <a:solidFill>
                  <a:srgbClr val="000000"/>
                </a:solidFill>
                <a:latin typeface="Arial"/>
                <a:cs typeface="Arial"/>
              </a:rPr>
              <a:t>/bunch</a:t>
            </a:r>
          </a:p>
        </p:txBody>
      </p: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2210551" y="69239"/>
            <a:ext cx="5330407" cy="46166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ts val="2400"/>
              </a:spcBef>
            </a:pPr>
            <a:r>
              <a:rPr lang="en-US" sz="2400" dirty="0" smtClean="0">
                <a:latin typeface="Optima"/>
                <a:cs typeface="Optima"/>
              </a:rPr>
              <a:t>Beam Brightness</a:t>
            </a:r>
          </a:p>
        </p:txBody>
      </p:sp>
    </p:spTree>
    <p:extLst>
      <p:ext uri="{BB962C8B-B14F-4D97-AF65-F5344CB8AC3E}">
        <p14:creationId xmlns:p14="http://schemas.microsoft.com/office/powerpoint/2010/main" val="33282993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514520" y="11240"/>
            <a:ext cx="4476115" cy="594335"/>
          </a:xfrm>
          <a:prstGeom prst="rect">
            <a:avLst/>
          </a:prstGeom>
        </p:spPr>
        <p:txBody>
          <a:bodyPr/>
          <a:lstStyle>
            <a:lvl1pPr>
              <a:defRPr i="0">
                <a:latin typeface="Optima"/>
                <a:cs typeface="Optima"/>
              </a:defRPr>
            </a:lvl1pPr>
          </a:lstStyle>
          <a:p>
            <a:r>
              <a:rPr lang="en-US" smtClean="0"/>
              <a:t>Main linac cryomodule (MLC)</a:t>
            </a:r>
            <a:br>
              <a:rPr lang="en-US" smtClean="0"/>
            </a:br>
            <a:r>
              <a:rPr lang="en-US" smtClean="0"/>
              <a:t>achieved accelerating gradients</a:t>
            </a:r>
            <a:endParaRPr lang="en-US" dirty="0"/>
          </a:p>
        </p:txBody>
      </p:sp>
      <p:graphicFrame>
        <p:nvGraphicFramePr>
          <p:cNvPr id="3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03446381"/>
              </p:ext>
            </p:extLst>
          </p:nvPr>
        </p:nvGraphicFramePr>
        <p:xfrm>
          <a:off x="162191" y="1707849"/>
          <a:ext cx="8690656" cy="37697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4876799" y="1420344"/>
            <a:ext cx="1074551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Quench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123259" y="1450050"/>
            <a:ext cx="93394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Admin.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2370666" y="1436561"/>
            <a:ext cx="93394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Admin.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3706862" y="1430504"/>
            <a:ext cx="93394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Admin.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6107785" y="1430504"/>
            <a:ext cx="93394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Admin.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28601" y="1436562"/>
            <a:ext cx="78111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Limit.</a:t>
            </a:r>
            <a:endParaRPr lang="en-US" b="1" dirty="0"/>
          </a:p>
        </p:txBody>
      </p:sp>
      <p:cxnSp>
        <p:nvCxnSpPr>
          <p:cNvPr id="10" name="Straight Connector 9"/>
          <p:cNvCxnSpPr/>
          <p:nvPr/>
        </p:nvCxnSpPr>
        <p:spPr bwMode="auto">
          <a:xfrm flipV="1">
            <a:off x="1121310" y="2015980"/>
            <a:ext cx="7256912" cy="10886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7030A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Arrow Connector 10"/>
          <p:cNvCxnSpPr/>
          <p:nvPr/>
        </p:nvCxnSpPr>
        <p:spPr bwMode="auto">
          <a:xfrm flipV="1">
            <a:off x="6355112" y="2026867"/>
            <a:ext cx="219647" cy="1545767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00FF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2" name="TextBox 11"/>
          <p:cNvSpPr txBox="1"/>
          <p:nvPr/>
        </p:nvSpPr>
        <p:spPr>
          <a:xfrm>
            <a:off x="5951351" y="2437070"/>
            <a:ext cx="1246817" cy="523220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*FE processed out.</a:t>
            </a:r>
            <a:endParaRPr lang="en-US" sz="14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7354937" y="1430504"/>
            <a:ext cx="933947" cy="369332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FE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059108"/>
            <a:ext cx="9064914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162191" y="5419450"/>
            <a:ext cx="925991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5 of 6 cavities had achieved design gradient of 16.2MV/m at 1.8K in MLC.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Cavity#4 is limited by quench so far, no detectable radiation during test</a:t>
            </a:r>
            <a:r>
              <a:rPr lang="en-US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FF0000"/>
                </a:solidFill>
              </a:rPr>
              <a:t>Enough Voltage for 76MeV per ERL turn (where 36MeV are needed)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48653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605" y="1852290"/>
            <a:ext cx="8907857" cy="475996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0150" y="677314"/>
            <a:ext cx="448543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Strong Hadron Cooling for EICs</a:t>
            </a:r>
          </a:p>
          <a:p>
            <a:endParaRPr lang="en-US" dirty="0">
              <a:latin typeface="Arial"/>
              <a:cs typeface="Arial"/>
            </a:endParaRPr>
          </a:p>
          <a:p>
            <a:r>
              <a:rPr lang="en-US" b="1" dirty="0" smtClean="0">
                <a:solidFill>
                  <a:srgbClr val="008000"/>
                </a:solidFill>
                <a:latin typeface="Arial"/>
                <a:cs typeface="Arial"/>
              </a:rPr>
              <a:t>Both EIC projects</a:t>
            </a:r>
            <a:r>
              <a:rPr lang="en-US" dirty="0" smtClean="0">
                <a:latin typeface="Arial"/>
                <a:cs typeface="Arial"/>
              </a:rPr>
              <a:t>, the one at BNL and the one at JLAB, plan to cool the hadron beam with electrons.</a:t>
            </a:r>
          </a:p>
          <a:p>
            <a:endParaRPr lang="en-US" dirty="0" smtClean="0">
              <a:latin typeface="Arial"/>
              <a:cs typeface="Arial"/>
            </a:endParaRPr>
          </a:p>
          <a:p>
            <a:r>
              <a:rPr lang="en-US" dirty="0" smtClean="0">
                <a:latin typeface="Arial"/>
                <a:cs typeface="Arial"/>
              </a:rPr>
              <a:t>Required beams: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>
              <a:latin typeface="Arial"/>
              <a:cs typeface="Arial"/>
            </a:endParaRPr>
          </a:p>
          <a:p>
            <a:r>
              <a:rPr lang="en-US" dirty="0" smtClean="0">
                <a:latin typeface="Arial"/>
                <a:cs typeface="Arial"/>
              </a:rPr>
              <a:t>Up to </a:t>
            </a:r>
            <a:r>
              <a:rPr lang="en-US" b="1" dirty="0" smtClean="0">
                <a:solidFill>
                  <a:srgbClr val="CB0307"/>
                </a:solidFill>
                <a:latin typeface="Arial"/>
                <a:cs typeface="Arial"/>
              </a:rPr>
              <a:t>100 mA CW</a:t>
            </a:r>
            <a:r>
              <a:rPr lang="en-US" dirty="0" smtClean="0">
                <a:solidFill>
                  <a:srgbClr val="CB0307"/>
                </a:solidFill>
                <a:latin typeface="Arial"/>
                <a:cs typeface="Arial"/>
              </a:rPr>
              <a:t> </a:t>
            </a:r>
            <a:r>
              <a:rPr lang="en-US" dirty="0" smtClean="0">
                <a:latin typeface="Arial"/>
                <a:cs typeface="Arial"/>
              </a:rPr>
              <a:t>electron beams at</a:t>
            </a:r>
          </a:p>
          <a:p>
            <a:r>
              <a:rPr lang="en-US" dirty="0" smtClean="0">
                <a:latin typeface="Arial"/>
                <a:cs typeface="Arial"/>
              </a:rPr>
              <a:t>up to </a:t>
            </a:r>
            <a:r>
              <a:rPr lang="en-US" b="1" dirty="0" smtClean="0">
                <a:solidFill>
                  <a:srgbClr val="CB0307"/>
                </a:solidFill>
                <a:latin typeface="Arial"/>
                <a:cs typeface="Arial"/>
              </a:rPr>
              <a:t>150 MeV</a:t>
            </a:r>
          </a:p>
          <a:p>
            <a:endParaRPr lang="en-US" b="1" dirty="0">
              <a:solidFill>
                <a:srgbClr val="CB0307"/>
              </a:solidFill>
              <a:latin typeface="Arial"/>
              <a:cs typeface="Arial"/>
            </a:endParaRPr>
          </a:p>
          <a:p>
            <a:r>
              <a:rPr lang="en-US" b="1" dirty="0" smtClean="0">
                <a:solidFill>
                  <a:srgbClr val="CB0307"/>
                </a:solidFill>
                <a:latin typeface="Arial"/>
                <a:cs typeface="Arial"/>
              </a:rPr>
              <a:t>Note: 15MW !</a:t>
            </a: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1890008" y="72000"/>
            <a:ext cx="5283374" cy="46166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ts val="2400"/>
              </a:spcBef>
            </a:pPr>
            <a:r>
              <a:rPr lang="en-US" sz="2400" dirty="0" smtClean="0">
                <a:solidFill>
                  <a:srgbClr val="000000"/>
                </a:solidFill>
                <a:latin typeface="Optima"/>
                <a:cs typeface="Optima"/>
              </a:rPr>
              <a:t>ERLs projects: Electron Ion Colliders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253183" y="5171943"/>
            <a:ext cx="383309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Previous projects have concerned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Arial"/>
                <a:cs typeface="Arial"/>
              </a:rPr>
              <a:t>High-power FELs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Arial"/>
                <a:cs typeface="Arial"/>
              </a:rPr>
              <a:t>Coherent light sources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Arial"/>
                <a:cs typeface="Arial"/>
              </a:rPr>
              <a:t>Lithography for chip production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Arial"/>
                <a:cs typeface="Arial"/>
              </a:rPr>
              <a:t>Compton backscattering sources</a:t>
            </a:r>
          </a:p>
        </p:txBody>
      </p:sp>
    </p:spTree>
    <p:extLst>
      <p:ext uri="{BB962C8B-B14F-4D97-AF65-F5344CB8AC3E}">
        <p14:creationId xmlns:p14="http://schemas.microsoft.com/office/powerpoint/2010/main" val="22596696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681299" y="11240"/>
            <a:ext cx="4309336" cy="594335"/>
          </a:xfrm>
          <a:prstGeom prst="rect">
            <a:avLst/>
          </a:prstGeom>
        </p:spPr>
        <p:txBody>
          <a:bodyPr/>
          <a:lstStyle>
            <a:lvl1pPr>
              <a:defRPr i="0">
                <a:latin typeface="Optima"/>
                <a:cs typeface="Optima"/>
              </a:defRPr>
            </a:lvl1pPr>
          </a:lstStyle>
          <a:p>
            <a:r>
              <a:rPr lang="en-US" smtClean="0"/>
              <a:t>Main linac cryomodule (MLC)</a:t>
            </a:r>
            <a:br>
              <a:rPr lang="en-US" smtClean="0"/>
            </a:br>
            <a:r>
              <a:rPr lang="en-US" smtClean="0"/>
              <a:t>achieved surface losses (Q0)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31305" y="5475936"/>
            <a:ext cx="8812696" cy="101566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4 of 6 cavities had achieved design </a:t>
            </a:r>
            <a:r>
              <a:rPr lang="en-US" sz="2000" dirty="0" smtClean="0"/>
              <a:t>Q</a:t>
            </a:r>
            <a:r>
              <a:rPr lang="en-US" sz="2000" baseline="-25000" dirty="0" smtClean="0"/>
              <a:t>0</a:t>
            </a:r>
            <a:r>
              <a:rPr lang="en-US" sz="2000" dirty="0" smtClean="0"/>
              <a:t> </a:t>
            </a:r>
            <a:r>
              <a:rPr lang="en-US" sz="2000" dirty="0"/>
              <a:t>of 2.0E+10 at </a:t>
            </a:r>
            <a:r>
              <a:rPr lang="en-US" sz="2000" dirty="0" smtClean="0"/>
              <a:t>1.8K.</a:t>
            </a: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Q</a:t>
            </a:r>
            <a:r>
              <a:rPr lang="en-US" sz="2000" baseline="-25000" dirty="0" smtClean="0"/>
              <a:t>0</a:t>
            </a:r>
            <a:r>
              <a:rPr lang="en-US" sz="2000" dirty="0" smtClean="0"/>
              <a:t> </a:t>
            </a:r>
            <a:r>
              <a:rPr lang="en-US" sz="2000" dirty="0"/>
              <a:t>of Cavity#6 </a:t>
            </a:r>
            <a:r>
              <a:rPr lang="en-US" sz="2000" dirty="0" smtClean="0"/>
              <a:t>had severe FE at 16MV/m.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rgbClr val="FF0000"/>
                </a:solidFill>
              </a:rPr>
              <a:t>Enough cooling for 73MV per ERL </a:t>
            </a:r>
            <a:r>
              <a:rPr lang="en-US" sz="2000" b="1" dirty="0">
                <a:solidFill>
                  <a:srgbClr val="FF0000"/>
                </a:solidFill>
              </a:rPr>
              <a:t>turn (where 36MeV are needed</a:t>
            </a:r>
            <a:r>
              <a:rPr lang="en-US" sz="2000" b="1" dirty="0" smtClean="0">
                <a:solidFill>
                  <a:srgbClr val="FF0000"/>
                </a:solidFill>
              </a:rPr>
              <a:t>)</a:t>
            </a:r>
            <a:endParaRPr lang="en-US" sz="2000" b="1" dirty="0">
              <a:solidFill>
                <a:srgbClr val="FF0000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632848" y="852270"/>
            <a:ext cx="8081484" cy="4833549"/>
            <a:chOff x="212999" y="852270"/>
            <a:chExt cx="8836041" cy="5284851"/>
          </a:xfrm>
        </p:grpSpPr>
        <p:graphicFrame>
          <p:nvGraphicFramePr>
            <p:cNvPr id="5" name="Chart 4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853289076"/>
                </p:ext>
              </p:extLst>
            </p:nvPr>
          </p:nvGraphicFramePr>
          <p:xfrm>
            <a:off x="212999" y="1107921"/>
            <a:ext cx="8623301" cy="50292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6" name="TextBox 5"/>
            <p:cNvSpPr txBox="1"/>
            <p:nvPr/>
          </p:nvSpPr>
          <p:spPr>
            <a:xfrm>
              <a:off x="7107568" y="4006918"/>
              <a:ext cx="1941472" cy="64633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B0F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800" dirty="0" smtClean="0"/>
                <a:t>*Q</a:t>
              </a:r>
              <a:r>
                <a:rPr lang="en-US" sz="1800" baseline="-25000" dirty="0" smtClean="0"/>
                <a:t>0</a:t>
              </a:r>
              <a:r>
                <a:rPr lang="en-US" sz="1800" dirty="0" smtClean="0"/>
                <a:t> at </a:t>
              </a:r>
              <a:r>
                <a:rPr lang="en-US" dirty="0" smtClean="0"/>
                <a:t>16.2</a:t>
              </a:r>
              <a:r>
                <a:rPr lang="en-US" sz="1800" dirty="0" smtClean="0"/>
                <a:t>MV/m with severe FE.</a:t>
              </a:r>
              <a:endParaRPr lang="en-US" sz="1800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214583" y="4283917"/>
              <a:ext cx="2621230" cy="36933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B0F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800" dirty="0" smtClean="0"/>
                <a:t>*Q</a:t>
              </a:r>
              <a:r>
                <a:rPr lang="en-US" sz="1800" baseline="-25000" dirty="0" smtClean="0"/>
                <a:t>0</a:t>
              </a:r>
              <a:r>
                <a:rPr lang="en-US" sz="1800" dirty="0" smtClean="0"/>
                <a:t> after many quench.</a:t>
              </a:r>
              <a:endParaRPr lang="en-US" sz="1800" dirty="0"/>
            </a:p>
          </p:txBody>
        </p:sp>
        <p:sp>
          <p:nvSpPr>
            <p:cNvPr id="8" name="Oval 7"/>
            <p:cNvSpPr/>
            <p:nvPr/>
          </p:nvSpPr>
          <p:spPr>
            <a:xfrm>
              <a:off x="5505843" y="2760875"/>
              <a:ext cx="381000" cy="329540"/>
            </a:xfrm>
            <a:prstGeom prst="ellipse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7531931" y="2838308"/>
              <a:ext cx="421001" cy="378096"/>
            </a:xfrm>
            <a:prstGeom prst="ellipse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" name="Straight Arrow Connector 9"/>
            <p:cNvCxnSpPr>
              <a:stCxn id="7" idx="0"/>
              <a:endCxn id="8" idx="3"/>
            </p:cNvCxnSpPr>
            <p:nvPr/>
          </p:nvCxnSpPr>
          <p:spPr>
            <a:xfrm flipV="1">
              <a:off x="3525198" y="3042155"/>
              <a:ext cx="2036441" cy="1241762"/>
            </a:xfrm>
            <a:prstGeom prst="straightConnector1">
              <a:avLst/>
            </a:prstGeom>
            <a:ln w="28575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>
              <a:endCxn id="9" idx="4"/>
            </p:cNvCxnSpPr>
            <p:nvPr/>
          </p:nvCxnSpPr>
          <p:spPr>
            <a:xfrm flipH="1" flipV="1">
              <a:off x="7742432" y="3216404"/>
              <a:ext cx="385392" cy="790514"/>
            </a:xfrm>
            <a:prstGeom prst="straightConnector1">
              <a:avLst/>
            </a:prstGeom>
            <a:ln w="28575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Oval 11"/>
            <p:cNvSpPr/>
            <p:nvPr/>
          </p:nvSpPr>
          <p:spPr>
            <a:xfrm>
              <a:off x="6522898" y="2209939"/>
              <a:ext cx="353420" cy="381002"/>
            </a:xfrm>
            <a:prstGeom prst="ellipse">
              <a:avLst/>
            </a:prstGeom>
            <a:noFill/>
            <a:ln>
              <a:solidFill>
                <a:srgbClr val="FF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Arrow Connector 12"/>
            <p:cNvCxnSpPr>
              <a:stCxn id="14" idx="0"/>
              <a:endCxn id="12" idx="4"/>
            </p:cNvCxnSpPr>
            <p:nvPr/>
          </p:nvCxnSpPr>
          <p:spPr>
            <a:xfrm flipV="1">
              <a:off x="6108483" y="2590941"/>
              <a:ext cx="591125" cy="1415977"/>
            </a:xfrm>
            <a:prstGeom prst="straightConnector1">
              <a:avLst/>
            </a:prstGeom>
            <a:ln w="28575">
              <a:solidFill>
                <a:srgbClr val="FF66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5236212" y="4006918"/>
              <a:ext cx="1744542" cy="64633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66FF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800" dirty="0" smtClean="0"/>
                <a:t>*Q</a:t>
              </a:r>
              <a:r>
                <a:rPr lang="en-US" sz="1800" baseline="-25000" dirty="0" smtClean="0"/>
                <a:t>0</a:t>
              </a:r>
              <a:r>
                <a:rPr lang="en-US" sz="1800" dirty="0" smtClean="0"/>
                <a:t> after FE processed out.</a:t>
              </a:r>
              <a:endParaRPr lang="en-US" sz="1800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648526" y="4719420"/>
              <a:ext cx="694914" cy="369332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1.8K</a:t>
              </a:r>
              <a:endParaRPr lang="en-US" b="1" dirty="0"/>
            </a:p>
          </p:txBody>
        </p:sp>
        <p:cxnSp>
          <p:nvCxnSpPr>
            <p:cNvPr id="16" name="Straight Connector 15"/>
            <p:cNvCxnSpPr/>
            <p:nvPr/>
          </p:nvCxnSpPr>
          <p:spPr bwMode="auto">
            <a:xfrm flipV="1">
              <a:off x="1207357" y="2268554"/>
              <a:ext cx="7256912" cy="10886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7030A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7" name="Oval 16"/>
            <p:cNvSpPr/>
            <p:nvPr/>
          </p:nvSpPr>
          <p:spPr>
            <a:xfrm>
              <a:off x="7572323" y="2461202"/>
              <a:ext cx="353420" cy="381002"/>
            </a:xfrm>
            <a:prstGeom prst="ellipse">
              <a:avLst/>
            </a:prstGeom>
            <a:noFill/>
            <a:ln>
              <a:solidFill>
                <a:srgbClr val="FF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" name="Straight Arrow Connector 17"/>
            <p:cNvCxnSpPr>
              <a:endCxn id="17" idx="0"/>
            </p:cNvCxnSpPr>
            <p:nvPr/>
          </p:nvCxnSpPr>
          <p:spPr>
            <a:xfrm flipH="1">
              <a:off x="7749033" y="2065904"/>
              <a:ext cx="595018" cy="395298"/>
            </a:xfrm>
            <a:prstGeom prst="straightConnector1">
              <a:avLst/>
            </a:prstGeom>
            <a:ln w="28575">
              <a:solidFill>
                <a:srgbClr val="FF66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7107568" y="1412046"/>
              <a:ext cx="1820916" cy="64633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66FF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800" dirty="0" smtClean="0"/>
                <a:t>*Q</a:t>
              </a:r>
              <a:r>
                <a:rPr lang="en-US" sz="1800" baseline="-25000" dirty="0" smtClean="0"/>
                <a:t>0</a:t>
              </a:r>
              <a:r>
                <a:rPr lang="en-US" sz="1800" dirty="0" smtClean="0"/>
                <a:t> at 14MV/m, FE started.</a:t>
              </a:r>
              <a:endParaRPr lang="en-US" sz="1800" dirty="0"/>
            </a:p>
          </p:txBody>
        </p:sp>
        <p:pic>
          <p:nvPicPr>
            <p:cNvPr id="20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7491" y="852270"/>
              <a:ext cx="8705349" cy="438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TextBox 20"/>
            <p:cNvSpPr txBox="1"/>
            <p:nvPr/>
          </p:nvSpPr>
          <p:spPr>
            <a:xfrm>
              <a:off x="438440" y="1938775"/>
              <a:ext cx="1132114" cy="461665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Target Qo 2.0e10 at 1.8K</a:t>
              </a:r>
              <a:endParaRPr lang="en-US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41486539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270765" y="11240"/>
            <a:ext cx="4719870" cy="594335"/>
          </a:xfrm>
          <a:prstGeom prst="rect">
            <a:avLst/>
          </a:prstGeom>
        </p:spPr>
        <p:txBody>
          <a:bodyPr/>
          <a:lstStyle>
            <a:lvl1pPr>
              <a:defRPr i="0">
                <a:latin typeface="Optima"/>
                <a:cs typeface="Optima"/>
              </a:defRPr>
            </a:lvl1pPr>
          </a:lstStyle>
          <a:p>
            <a:pPr algn="ctr"/>
            <a:r>
              <a:rPr lang="en-US" sz="2400" smtClean="0"/>
              <a:t>RF Detuning Measurements</a:t>
            </a:r>
            <a:endParaRPr lang="en-US" sz="2400" dirty="0"/>
          </a:p>
        </p:txBody>
      </p:sp>
      <p:sp>
        <p:nvSpPr>
          <p:cNvPr id="3" name="TextBox 1"/>
          <p:cNvSpPr txBox="1"/>
          <p:nvPr/>
        </p:nvSpPr>
        <p:spPr>
          <a:xfrm>
            <a:off x="256368" y="3500060"/>
            <a:ext cx="840971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>
                <a:latin typeface="Calibri" panose="020F0502020204030204" pitchFamily="34" charset="0"/>
              </a:rPr>
              <a:t>Preliminary results: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alibri" panose="020F0502020204030204" pitchFamily="34" charset="0"/>
              </a:rPr>
              <a:t>Stiffened cavities have ~30Hz detuning, Un-stiffened cavities have ~150Hz detuning.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alibri" panose="020F0502020204030204" pitchFamily="34" charset="0"/>
              </a:rPr>
              <a:t>Design specs are ~20Hz.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alibri" panose="020F0502020204030204" pitchFamily="34" charset="0"/>
              </a:rPr>
              <a:t>Detuning spectrum showed large peaks at 60 Hz, 120 Hz.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F0000"/>
                </a:solidFill>
              </a:rPr>
              <a:t>Enough Voltage for </a:t>
            </a:r>
            <a:r>
              <a:rPr lang="en-US" sz="2000" b="1" dirty="0" smtClean="0">
                <a:solidFill>
                  <a:srgbClr val="FF0000"/>
                </a:solidFill>
              </a:rPr>
              <a:t>about 50MeV </a:t>
            </a:r>
            <a:r>
              <a:rPr lang="en-US" sz="2000" b="1" dirty="0">
                <a:solidFill>
                  <a:srgbClr val="FF0000"/>
                </a:solidFill>
              </a:rPr>
              <a:t>per ERL </a:t>
            </a:r>
            <a:r>
              <a:rPr lang="en-US" sz="2000" b="1" dirty="0" smtClean="0">
                <a:solidFill>
                  <a:srgbClr val="FF0000"/>
                </a:solidFill>
              </a:rPr>
              <a:t>turn, if </a:t>
            </a:r>
            <a:r>
              <a:rPr lang="en-US" sz="2000" b="1" dirty="0" err="1" smtClean="0">
                <a:solidFill>
                  <a:srgbClr val="FF0000"/>
                </a:solidFill>
              </a:rPr>
              <a:t>microphonics</a:t>
            </a:r>
            <a:r>
              <a:rPr lang="en-US" sz="2000" b="1" dirty="0" smtClean="0">
                <a:solidFill>
                  <a:srgbClr val="FF0000"/>
                </a:solidFill>
              </a:rPr>
              <a:t> is not reduced (where 36MeV are needed)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962" y="700545"/>
            <a:ext cx="4417858" cy="2846214"/>
          </a:xfrm>
          <a:prstGeom prst="rect">
            <a:avLst/>
          </a:prstGeom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734" r="5414"/>
          <a:stretch/>
        </p:blipFill>
        <p:spPr>
          <a:xfrm>
            <a:off x="4461224" y="700545"/>
            <a:ext cx="4363944" cy="2846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86539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8265" y="1825602"/>
            <a:ext cx="2572553" cy="1675113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5525" y="2563457"/>
            <a:ext cx="1094080" cy="712408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31" name="Oval 30"/>
          <p:cNvSpPr/>
          <p:nvPr/>
        </p:nvSpPr>
        <p:spPr>
          <a:xfrm>
            <a:off x="3194991" y="2959245"/>
            <a:ext cx="210213" cy="194664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Connector 31"/>
          <p:cNvCxnSpPr>
            <a:stCxn id="31" idx="0"/>
          </p:cNvCxnSpPr>
          <p:nvPr/>
        </p:nvCxnSpPr>
        <p:spPr>
          <a:xfrm flipV="1">
            <a:off x="3300097" y="2563456"/>
            <a:ext cx="1032684" cy="39578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>
            <a:stCxn id="31" idx="4"/>
          </p:cNvCxnSpPr>
          <p:nvPr/>
        </p:nvCxnSpPr>
        <p:spPr>
          <a:xfrm>
            <a:off x="3300097" y="3153909"/>
            <a:ext cx="1032684" cy="15608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4" name="Picture 3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8395" y="2019998"/>
            <a:ext cx="2571587" cy="1511763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7" r="2245"/>
          <a:stretch/>
        </p:blipFill>
        <p:spPr>
          <a:xfrm>
            <a:off x="2904076" y="3826738"/>
            <a:ext cx="6205785" cy="2455074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sp>
        <p:nvSpPr>
          <p:cNvPr id="36" name="TextBox 35"/>
          <p:cNvSpPr txBox="1"/>
          <p:nvPr/>
        </p:nvSpPr>
        <p:spPr>
          <a:xfrm>
            <a:off x="331305" y="6281716"/>
            <a:ext cx="83799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C00000"/>
                </a:solidFill>
              </a:rPr>
              <a:t>Novel microphonics compensation reduces peak detuning by a factor of 2!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148707" y="3434379"/>
            <a:ext cx="2453636" cy="429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Valve Modification</a:t>
            </a:r>
            <a:endParaRPr lang="en-US" sz="1400" dirty="0"/>
          </a:p>
        </p:txBody>
      </p:sp>
      <p:sp>
        <p:nvSpPr>
          <p:cNvPr id="39" name="TextBox 38"/>
          <p:cNvSpPr txBox="1"/>
          <p:nvPr/>
        </p:nvSpPr>
        <p:spPr>
          <a:xfrm>
            <a:off x="6130328" y="3442389"/>
            <a:ext cx="2782014" cy="429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Active Compensation</a:t>
            </a:r>
            <a:endParaRPr lang="en-US" sz="1400" dirty="0"/>
          </a:p>
        </p:txBody>
      </p:sp>
      <p:grpSp>
        <p:nvGrpSpPr>
          <p:cNvPr id="40" name="Group 39"/>
          <p:cNvGrpSpPr/>
          <p:nvPr/>
        </p:nvGrpSpPr>
        <p:grpSpPr>
          <a:xfrm>
            <a:off x="114172" y="2086437"/>
            <a:ext cx="2461778" cy="2036936"/>
            <a:chOff x="5633702" y="3902836"/>
            <a:chExt cx="1981096" cy="1639207"/>
          </a:xfrm>
        </p:grpSpPr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633702" y="5144208"/>
              <a:ext cx="1981096" cy="397835"/>
            </a:xfrm>
            <a:prstGeom prst="rect">
              <a:avLst/>
            </a:prstGeom>
          </p:spPr>
        </p:pic>
        <p:pic>
          <p:nvPicPr>
            <p:cNvPr id="42" name="Picture 2" descr="C:\Users\ff97\Desktop\SRF17\materials\MLC images\DSC_0042.JPG"/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17330" y="3902836"/>
              <a:ext cx="1789780" cy="11899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1890008" y="72000"/>
            <a:ext cx="5283374" cy="46166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ts val="2400"/>
              </a:spcBef>
            </a:pPr>
            <a:r>
              <a:rPr lang="en-US" sz="2400" dirty="0" smtClean="0">
                <a:solidFill>
                  <a:srgbClr val="000000"/>
                </a:solidFill>
                <a:latin typeface="Optima"/>
                <a:cs typeface="Optima"/>
              </a:rPr>
              <a:t>SRF </a:t>
            </a:r>
            <a:r>
              <a:rPr lang="en-US" sz="2400" dirty="0" err="1" smtClean="0">
                <a:solidFill>
                  <a:srgbClr val="000000"/>
                </a:solidFill>
                <a:latin typeface="Optima"/>
                <a:cs typeface="Optima"/>
              </a:rPr>
              <a:t>microphonics</a:t>
            </a:r>
            <a:r>
              <a:rPr lang="en-US" sz="2400" dirty="0" smtClean="0">
                <a:solidFill>
                  <a:srgbClr val="000000"/>
                </a:solidFill>
                <a:latin typeface="Optima"/>
                <a:cs typeface="Optima"/>
              </a:rPr>
              <a:t> stabilization</a:t>
            </a:r>
          </a:p>
        </p:txBody>
      </p:sp>
      <p:sp>
        <p:nvSpPr>
          <p:cNvPr id="17" name="Content Placeholder 1"/>
          <p:cNvSpPr txBox="1">
            <a:spLocks/>
          </p:cNvSpPr>
          <p:nvPr/>
        </p:nvSpPr>
        <p:spPr>
          <a:xfrm>
            <a:off x="97778" y="665870"/>
            <a:ext cx="4728225" cy="678484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 smtClean="0">
                <a:latin typeface="Helvetica" charset="0"/>
              </a:rPr>
              <a:t>PhD work (</a:t>
            </a:r>
            <a:r>
              <a:rPr lang="en-US" sz="1800" dirty="0" err="1" smtClean="0">
                <a:latin typeface="Helvetica" charset="0"/>
              </a:rPr>
              <a:t>Nilanjan</a:t>
            </a:r>
            <a:r>
              <a:rPr lang="en-US" sz="1800" dirty="0" smtClean="0">
                <a:latin typeface="Helvetica" charset="0"/>
              </a:rPr>
              <a:t> Banerjee)</a:t>
            </a:r>
          </a:p>
          <a:p>
            <a:pPr marL="0" indent="0">
              <a:buNone/>
            </a:pPr>
            <a:r>
              <a:rPr lang="en-US" sz="1800" dirty="0">
                <a:latin typeface="Helvetica" charset="0"/>
              </a:rPr>
              <a:t>b</a:t>
            </a:r>
            <a:r>
              <a:rPr lang="en-US" sz="1800" dirty="0" smtClean="0">
                <a:latin typeface="Helvetica" charset="0"/>
              </a:rPr>
              <a:t>ecame essential for CBETA operation</a:t>
            </a:r>
          </a:p>
        </p:txBody>
      </p:sp>
      <p:sp>
        <p:nvSpPr>
          <p:cNvPr id="18" name="Content Placeholder 1"/>
          <p:cNvSpPr txBox="1">
            <a:spLocks/>
          </p:cNvSpPr>
          <p:nvPr/>
        </p:nvSpPr>
        <p:spPr>
          <a:xfrm>
            <a:off x="74069" y="1413396"/>
            <a:ext cx="2669592" cy="678484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 smtClean="0">
                <a:latin typeface="Helvetica" charset="0"/>
              </a:rPr>
              <a:t>1) Specified 70 potential </a:t>
            </a:r>
            <a:r>
              <a:rPr lang="en-US" sz="1800" dirty="0" err="1" smtClean="0">
                <a:latin typeface="Helvetica" charset="0"/>
              </a:rPr>
              <a:t>microphonic</a:t>
            </a:r>
            <a:r>
              <a:rPr lang="en-US" sz="1800" dirty="0" smtClean="0">
                <a:latin typeface="Helvetica" charset="0"/>
              </a:rPr>
              <a:t> sources</a:t>
            </a:r>
          </a:p>
        </p:txBody>
      </p:sp>
      <p:sp>
        <p:nvSpPr>
          <p:cNvPr id="19" name="Content Placeholder 1"/>
          <p:cNvSpPr txBox="1">
            <a:spLocks/>
          </p:cNvSpPr>
          <p:nvPr/>
        </p:nvSpPr>
        <p:spPr>
          <a:xfrm>
            <a:off x="2953391" y="1419520"/>
            <a:ext cx="2669592" cy="678484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 smtClean="0">
                <a:latin typeface="Helvetica" charset="0"/>
              </a:rPr>
              <a:t>2) Identified thermo-</a:t>
            </a:r>
            <a:r>
              <a:rPr lang="en-US" sz="1800" dirty="0" err="1" smtClean="0">
                <a:latin typeface="Helvetica" charset="0"/>
              </a:rPr>
              <a:t>achoustic</a:t>
            </a:r>
            <a:r>
              <a:rPr lang="en-US" sz="1800" dirty="0" smtClean="0">
                <a:latin typeface="Helvetica" charset="0"/>
              </a:rPr>
              <a:t> sources</a:t>
            </a:r>
          </a:p>
        </p:txBody>
      </p:sp>
      <p:sp>
        <p:nvSpPr>
          <p:cNvPr id="20" name="Content Placeholder 1"/>
          <p:cNvSpPr txBox="1">
            <a:spLocks/>
          </p:cNvSpPr>
          <p:nvPr/>
        </p:nvSpPr>
        <p:spPr>
          <a:xfrm>
            <a:off x="6100390" y="1405322"/>
            <a:ext cx="2669592" cy="678484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 smtClean="0">
                <a:latin typeface="Helvetica" charset="0"/>
              </a:rPr>
              <a:t>2) Deigned </a:t>
            </a:r>
            <a:r>
              <a:rPr lang="en-US" sz="1800" dirty="0" err="1" smtClean="0">
                <a:latin typeface="Helvetica" charset="0"/>
              </a:rPr>
              <a:t>piezo</a:t>
            </a:r>
            <a:r>
              <a:rPr lang="en-US" sz="1800" dirty="0" smtClean="0">
                <a:latin typeface="Helvetica" charset="0"/>
              </a:rPr>
              <a:t> control software</a:t>
            </a: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8912342" y="2083806"/>
            <a:ext cx="0" cy="1707161"/>
          </a:xfrm>
          <a:prstGeom prst="straightConnector1">
            <a:avLst/>
          </a:prstGeom>
          <a:ln w="10477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Content Placeholder 1"/>
          <p:cNvSpPr txBox="1">
            <a:spLocks/>
          </p:cNvSpPr>
          <p:nvPr/>
        </p:nvSpPr>
        <p:spPr>
          <a:xfrm>
            <a:off x="176138" y="4773249"/>
            <a:ext cx="2567524" cy="1508563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 smtClean="0">
                <a:latin typeface="Helvetica" charset="0"/>
              </a:rPr>
              <a:t>LCLS-II needs similar controls!</a:t>
            </a:r>
          </a:p>
          <a:p>
            <a:pPr marL="0" indent="0">
              <a:buNone/>
            </a:pPr>
            <a:r>
              <a:rPr lang="en-US" sz="1600" dirty="0" smtClean="0">
                <a:latin typeface="Helvetica" charset="0"/>
              </a:rPr>
              <a:t>and we are in touch with LCLS-II teams at FNAL and JLAB.</a:t>
            </a:r>
          </a:p>
        </p:txBody>
      </p:sp>
    </p:spTree>
    <p:extLst>
      <p:ext uri="{BB962C8B-B14F-4D97-AF65-F5344CB8AC3E}">
        <p14:creationId xmlns:p14="http://schemas.microsoft.com/office/powerpoint/2010/main" val="41078139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64230" y="85669"/>
            <a:ext cx="46497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Optima"/>
                <a:cs typeface="Optima"/>
              </a:rPr>
              <a:t>Current limits from HOMs</a:t>
            </a:r>
            <a:endParaRPr lang="en-US" sz="2400" dirty="0">
              <a:latin typeface="Optima"/>
              <a:cs typeface="Optima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15760" y="4733041"/>
            <a:ext cx="765259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Dipole HOMs on MLC were strongly </a:t>
            </a:r>
            <a:r>
              <a:rPr lang="en-US" sz="2000" dirty="0"/>
              <a:t>d</a:t>
            </a:r>
            <a:r>
              <a:rPr lang="en-US" sz="2000" dirty="0" smtClean="0"/>
              <a:t>amped below Q~10</a:t>
            </a:r>
            <a:r>
              <a:rPr lang="en-US" sz="2000" baseline="30000" dirty="0" smtClean="0"/>
              <a:t>4</a:t>
            </a:r>
            <a:r>
              <a:rPr lang="en-US" sz="2000" dirty="0" smtClean="0"/>
              <a:t>.</a:t>
            </a:r>
          </a:p>
          <a:p>
            <a:r>
              <a:rPr lang="en-US" sz="2000" dirty="0" smtClean="0"/>
              <a:t>Consistent with HTC and simulation results.</a:t>
            </a:r>
          </a:p>
          <a:p>
            <a:endParaRPr lang="en-US" sz="2000" dirty="0" smtClean="0"/>
          </a:p>
          <a:p>
            <a:r>
              <a:rPr lang="en-US" sz="2000" b="1" dirty="0" smtClean="0">
                <a:solidFill>
                  <a:srgbClr val="FF0000"/>
                </a:solidFill>
              </a:rPr>
              <a:t>HTC results were:</a:t>
            </a:r>
            <a:endParaRPr lang="en-US" sz="2000" b="1" dirty="0">
              <a:solidFill>
                <a:srgbClr val="FF0000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000" b="1" dirty="0" smtClean="0">
                <a:solidFill>
                  <a:srgbClr val="FF0000"/>
                </a:solidFill>
              </a:rPr>
              <a:t>HOM heating: currents are limited to &lt; 40mA in CBETA</a:t>
            </a:r>
          </a:p>
          <a:p>
            <a:pPr marL="342900" indent="-342900">
              <a:buFont typeface="Arial"/>
              <a:buChar char="•"/>
            </a:pPr>
            <a:r>
              <a:rPr lang="en-US" sz="2000" b="1" dirty="0" smtClean="0">
                <a:solidFill>
                  <a:srgbClr val="FF0000"/>
                </a:solidFill>
              </a:rPr>
              <a:t>BBU no HOM limits BBU to below 100mA in one turn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64230" y="892924"/>
            <a:ext cx="6839880" cy="3993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9210" y="1446276"/>
            <a:ext cx="2147101" cy="24220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486539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3"/>
          <p:cNvSpPr>
            <a:spLocks noChangeShapeType="1"/>
          </p:cNvSpPr>
          <p:nvPr/>
        </p:nvSpPr>
        <p:spPr bwMode="auto">
          <a:xfrm>
            <a:off x="304800" y="2608482"/>
            <a:ext cx="8534400" cy="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3" name="Group 4"/>
          <p:cNvGrpSpPr>
            <a:grpSpLocks/>
          </p:cNvGrpSpPr>
          <p:nvPr/>
        </p:nvGrpSpPr>
        <p:grpSpPr bwMode="auto">
          <a:xfrm>
            <a:off x="7162800" y="1084482"/>
            <a:ext cx="1219200" cy="1524000"/>
            <a:chOff x="2112" y="2064"/>
            <a:chExt cx="240" cy="960"/>
          </a:xfrm>
        </p:grpSpPr>
        <p:sp>
          <p:nvSpPr>
            <p:cNvPr id="4" name="Arc 5"/>
            <p:cNvSpPr>
              <a:spLocks/>
            </p:cNvSpPr>
            <p:nvPr/>
          </p:nvSpPr>
          <p:spPr bwMode="auto">
            <a:xfrm flipV="1">
              <a:off x="2112" y="2496"/>
              <a:ext cx="240" cy="528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28575">
              <a:solidFill>
                <a:schemeClr val="bg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" name="Arc 6"/>
            <p:cNvSpPr>
              <a:spLocks/>
            </p:cNvSpPr>
            <p:nvPr/>
          </p:nvSpPr>
          <p:spPr bwMode="auto">
            <a:xfrm>
              <a:off x="2112" y="2064"/>
              <a:ext cx="240" cy="48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285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" name="Group 7"/>
          <p:cNvGrpSpPr>
            <a:grpSpLocks/>
          </p:cNvGrpSpPr>
          <p:nvPr/>
        </p:nvGrpSpPr>
        <p:grpSpPr bwMode="auto">
          <a:xfrm flipH="1" flipV="1">
            <a:off x="457200" y="1084482"/>
            <a:ext cx="1219200" cy="1524000"/>
            <a:chOff x="2112" y="2064"/>
            <a:chExt cx="240" cy="960"/>
          </a:xfrm>
        </p:grpSpPr>
        <p:sp>
          <p:nvSpPr>
            <p:cNvPr id="7" name="Arc 8"/>
            <p:cNvSpPr>
              <a:spLocks/>
            </p:cNvSpPr>
            <p:nvPr/>
          </p:nvSpPr>
          <p:spPr bwMode="auto">
            <a:xfrm flipV="1">
              <a:off x="2112" y="2496"/>
              <a:ext cx="240" cy="528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28575">
              <a:solidFill>
                <a:schemeClr val="bg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Arc 9"/>
            <p:cNvSpPr>
              <a:spLocks/>
            </p:cNvSpPr>
            <p:nvPr/>
          </p:nvSpPr>
          <p:spPr bwMode="auto">
            <a:xfrm>
              <a:off x="2112" y="2064"/>
              <a:ext cx="240" cy="48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285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" name="Line 10"/>
          <p:cNvSpPr>
            <a:spLocks noChangeShapeType="1"/>
          </p:cNvSpPr>
          <p:nvPr/>
        </p:nvSpPr>
        <p:spPr bwMode="auto">
          <a:xfrm>
            <a:off x="1676400" y="1084482"/>
            <a:ext cx="5486400" cy="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Freeform 11"/>
          <p:cNvSpPr>
            <a:spLocks/>
          </p:cNvSpPr>
          <p:nvPr/>
        </p:nvSpPr>
        <p:spPr bwMode="auto">
          <a:xfrm>
            <a:off x="508000" y="932082"/>
            <a:ext cx="8064500" cy="1752600"/>
          </a:xfrm>
          <a:custGeom>
            <a:avLst/>
            <a:gdLst>
              <a:gd name="T0" fmla="*/ 3472 w 5080"/>
              <a:gd name="T1" fmla="*/ 1056 h 1104"/>
              <a:gd name="T2" fmla="*/ 4768 w 5080"/>
              <a:gd name="T3" fmla="*/ 816 h 1104"/>
              <a:gd name="T4" fmla="*/ 4912 w 5080"/>
              <a:gd name="T5" fmla="*/ 240 h 1104"/>
              <a:gd name="T6" fmla="*/ 3760 w 5080"/>
              <a:gd name="T7" fmla="*/ 144 h 1104"/>
              <a:gd name="T8" fmla="*/ 2512 w 5080"/>
              <a:gd name="T9" fmla="*/ 0 h 1104"/>
              <a:gd name="T10" fmla="*/ 1408 w 5080"/>
              <a:gd name="T11" fmla="*/ 144 h 1104"/>
              <a:gd name="T12" fmla="*/ 256 w 5080"/>
              <a:gd name="T13" fmla="*/ 144 h 1104"/>
              <a:gd name="T14" fmla="*/ 16 w 5080"/>
              <a:gd name="T15" fmla="*/ 576 h 1104"/>
              <a:gd name="T16" fmla="*/ 352 w 5080"/>
              <a:gd name="T17" fmla="*/ 1008 h 1104"/>
              <a:gd name="T18" fmla="*/ 1408 w 5080"/>
              <a:gd name="T19" fmla="*/ 1104 h 1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080" h="1104">
                <a:moveTo>
                  <a:pt x="3472" y="1056"/>
                </a:moveTo>
                <a:cubicBezTo>
                  <a:pt x="4000" y="1004"/>
                  <a:pt x="4528" y="952"/>
                  <a:pt x="4768" y="816"/>
                </a:cubicBezTo>
                <a:cubicBezTo>
                  <a:pt x="5008" y="680"/>
                  <a:pt x="5080" y="352"/>
                  <a:pt x="4912" y="240"/>
                </a:cubicBezTo>
                <a:cubicBezTo>
                  <a:pt x="4744" y="128"/>
                  <a:pt x="4160" y="184"/>
                  <a:pt x="3760" y="144"/>
                </a:cubicBezTo>
                <a:cubicBezTo>
                  <a:pt x="3360" y="104"/>
                  <a:pt x="2904" y="0"/>
                  <a:pt x="2512" y="0"/>
                </a:cubicBezTo>
                <a:cubicBezTo>
                  <a:pt x="2120" y="0"/>
                  <a:pt x="1784" y="120"/>
                  <a:pt x="1408" y="144"/>
                </a:cubicBezTo>
                <a:cubicBezTo>
                  <a:pt x="1032" y="168"/>
                  <a:pt x="488" y="72"/>
                  <a:pt x="256" y="144"/>
                </a:cubicBezTo>
                <a:cubicBezTo>
                  <a:pt x="24" y="216"/>
                  <a:pt x="0" y="432"/>
                  <a:pt x="16" y="576"/>
                </a:cubicBezTo>
                <a:cubicBezTo>
                  <a:pt x="32" y="720"/>
                  <a:pt x="120" y="920"/>
                  <a:pt x="352" y="1008"/>
                </a:cubicBezTo>
                <a:cubicBezTo>
                  <a:pt x="584" y="1096"/>
                  <a:pt x="996" y="1100"/>
                  <a:pt x="1408" y="1104"/>
                </a:cubicBezTo>
              </a:path>
            </a:pathLst>
          </a:custGeom>
          <a:noFill/>
          <a:ln w="28575" cap="flat" cmpd="sng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endParaRPr lang="en-US"/>
          </a:p>
        </p:txBody>
      </p:sp>
      <p:sp>
        <p:nvSpPr>
          <p:cNvPr id="11" name="Line 12"/>
          <p:cNvSpPr>
            <a:spLocks noChangeShapeType="1"/>
          </p:cNvSpPr>
          <p:nvPr/>
        </p:nvSpPr>
        <p:spPr bwMode="auto">
          <a:xfrm>
            <a:off x="5943600" y="2684682"/>
            <a:ext cx="2590800" cy="0"/>
          </a:xfrm>
          <a:prstGeom prst="line">
            <a:avLst/>
          </a:prstGeom>
          <a:noFill/>
          <a:ln w="28575">
            <a:solidFill>
              <a:srgbClr val="FF0000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endParaRPr lang="en-US"/>
          </a:p>
        </p:txBody>
      </p:sp>
      <p:pic>
        <p:nvPicPr>
          <p:cNvPr id="12" name="Picture 13" descr="9ce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14625" y="2341782"/>
            <a:ext cx="3305175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3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36093192"/>
              </p:ext>
            </p:extLst>
          </p:nvPr>
        </p:nvGraphicFramePr>
        <p:xfrm>
          <a:off x="2130188" y="3117276"/>
          <a:ext cx="5154612" cy="1023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5" name="Equation" r:id="rId4" imgW="2361960" imgH="469800" progId="Equation.3">
                  <p:embed/>
                </p:oleObj>
              </mc:Choice>
              <mc:Fallback>
                <p:oleObj name="Equation" r:id="rId4" imgW="2361960" imgH="469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30188" y="3117276"/>
                        <a:ext cx="5154612" cy="1023937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rgbClr val="339933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 Box 15"/>
          <p:cNvSpPr txBox="1">
            <a:spLocks noChangeArrowheads="1"/>
          </p:cNvSpPr>
          <p:nvPr/>
        </p:nvSpPr>
        <p:spPr bwMode="auto">
          <a:xfrm>
            <a:off x="3375025" y="2048095"/>
            <a:ext cx="2254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>
                <a:latin typeface="Arial Unicode MS" charset="0"/>
              </a:rPr>
              <a:t>Higher Order Modes</a:t>
            </a:r>
          </a:p>
        </p:txBody>
      </p:sp>
      <p:sp>
        <p:nvSpPr>
          <p:cNvPr id="15" name="Text Box 22"/>
          <p:cNvSpPr txBox="1">
            <a:spLocks noChangeArrowheads="1"/>
          </p:cNvSpPr>
          <p:nvPr/>
        </p:nvSpPr>
        <p:spPr bwMode="auto">
          <a:xfrm>
            <a:off x="1660525" y="1567082"/>
            <a:ext cx="5416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 b="1">
                <a:solidFill>
                  <a:srgbClr val="FF0000"/>
                </a:solidFill>
                <a:latin typeface="Arial Unicode MS" charset="0"/>
              </a:rPr>
              <a:t>Beam break up: a potential limit to ERL currents</a:t>
            </a:r>
          </a:p>
        </p:txBody>
      </p: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2179196" y="80012"/>
            <a:ext cx="5283374" cy="46166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ts val="2400"/>
              </a:spcBef>
            </a:pPr>
            <a:r>
              <a:rPr lang="en-US" sz="2400" dirty="0" smtClean="0">
                <a:solidFill>
                  <a:srgbClr val="000000"/>
                </a:solidFill>
                <a:latin typeface="Optima"/>
                <a:cs typeface="Optima"/>
              </a:rPr>
              <a:t>New current limit</a:t>
            </a:r>
          </a:p>
        </p:txBody>
      </p:sp>
      <p:pic>
        <p:nvPicPr>
          <p:cNvPr id="17" name="Picture 16" descr="loudspeaker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0022" y="4334459"/>
            <a:ext cx="1659453" cy="1250121"/>
          </a:xfrm>
          <a:prstGeom prst="rect">
            <a:avLst/>
          </a:prstGeom>
        </p:spPr>
      </p:pic>
      <p:pic>
        <p:nvPicPr>
          <p:cNvPr id="18" name="Picture 17" descr="microphone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0509" y="4417149"/>
            <a:ext cx="1101173" cy="1101173"/>
          </a:xfrm>
          <a:prstGeom prst="rect">
            <a:avLst/>
          </a:prstGeom>
        </p:spPr>
      </p:pic>
      <p:pic>
        <p:nvPicPr>
          <p:cNvPr id="19" name="Picture 18" descr="loudspeaker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8100" y="4334459"/>
            <a:ext cx="1659453" cy="1250121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444551" y="4664781"/>
            <a:ext cx="3952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=</a:t>
            </a:r>
            <a:endParaRPr lang="en-US" sz="2800" dirty="0"/>
          </a:p>
        </p:txBody>
      </p:sp>
      <p:cxnSp>
        <p:nvCxnSpPr>
          <p:cNvPr id="22" name="Elbow Connector 21"/>
          <p:cNvCxnSpPr>
            <a:stCxn id="18" idx="2"/>
            <a:endCxn id="17" idx="2"/>
          </p:cNvCxnSpPr>
          <p:nvPr/>
        </p:nvCxnSpPr>
        <p:spPr>
          <a:xfrm rot="5400000">
            <a:off x="4407294" y="3060778"/>
            <a:ext cx="66258" cy="4981347"/>
          </a:xfrm>
          <a:prstGeom prst="bentConnector3">
            <a:avLst>
              <a:gd name="adj1" fmla="val 928372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Elbow Connector 23"/>
          <p:cNvCxnSpPr>
            <a:stCxn id="19" idx="3"/>
            <a:endCxn id="18" idx="1"/>
          </p:cNvCxnSpPr>
          <p:nvPr/>
        </p:nvCxnSpPr>
        <p:spPr>
          <a:xfrm>
            <a:off x="6137553" y="4959520"/>
            <a:ext cx="242956" cy="8216"/>
          </a:xfrm>
          <a:prstGeom prst="bent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2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42894084"/>
              </p:ext>
            </p:extLst>
          </p:nvPr>
        </p:nvGraphicFramePr>
        <p:xfrm>
          <a:off x="1409463" y="6187936"/>
          <a:ext cx="720725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6" name="Equation" r:id="rId8" imgW="330200" imgH="215900" progId="Equation.3">
                  <p:embed/>
                </p:oleObj>
              </mc:Choice>
              <mc:Fallback>
                <p:oleObj name="Equation" r:id="rId8" imgW="330200" imgH="215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09463" y="6187936"/>
                        <a:ext cx="720725" cy="469900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rgbClr val="339933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104434"/>
              </p:ext>
            </p:extLst>
          </p:nvPr>
        </p:nvGraphicFramePr>
        <p:xfrm>
          <a:off x="3282271" y="6198979"/>
          <a:ext cx="1274762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7" name="Equation" r:id="rId10" imgW="584200" imgH="215900" progId="Equation.3">
                  <p:embed/>
                </p:oleObj>
              </mc:Choice>
              <mc:Fallback>
                <p:oleObj name="Equation" r:id="rId10" imgW="584200" imgH="215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82271" y="6198979"/>
                        <a:ext cx="1274762" cy="469900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rgbClr val="339933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55625132"/>
              </p:ext>
            </p:extLst>
          </p:nvPr>
        </p:nvGraphicFramePr>
        <p:xfrm>
          <a:off x="4478100" y="5592576"/>
          <a:ext cx="1247775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8" name="Equation" r:id="rId12" imgW="571500" imgH="215900" progId="Equation.3">
                  <p:embed/>
                </p:oleObj>
              </mc:Choice>
              <mc:Fallback>
                <p:oleObj name="Equation" r:id="rId12" imgW="571500" imgH="215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78100" y="5592576"/>
                        <a:ext cx="1247775" cy="469900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rgbClr val="339933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74692094"/>
              </p:ext>
            </p:extLst>
          </p:nvPr>
        </p:nvGraphicFramePr>
        <p:xfrm>
          <a:off x="6181725" y="5619563"/>
          <a:ext cx="665162" cy="442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9" name="Equation" r:id="rId14" imgW="304800" imgH="203200" progId="Equation.3">
                  <p:embed/>
                </p:oleObj>
              </mc:Choice>
              <mc:Fallback>
                <p:oleObj name="Equation" r:id="rId14" imgW="304800" imgH="203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81725" y="5619563"/>
                        <a:ext cx="665162" cy="442913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rgbClr val="339933"/>
                        </a:solidFill>
                        <a:miter lim="800000"/>
                        <a:headEnd/>
                        <a:tailEnd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89402847"/>
              </p:ext>
            </p:extLst>
          </p:nvPr>
        </p:nvGraphicFramePr>
        <p:xfrm>
          <a:off x="6142216" y="4444118"/>
          <a:ext cx="277812" cy="441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0" name="Equation" r:id="rId16" imgW="127000" imgH="203200" progId="Equation.3">
                  <p:embed/>
                </p:oleObj>
              </mc:Choice>
              <mc:Fallback>
                <p:oleObj name="Equation" r:id="rId16" imgW="127000" imgH="203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42216" y="4444118"/>
                        <a:ext cx="277812" cy="441325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rgbClr val="339933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8926871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710" y="875824"/>
            <a:ext cx="7456872" cy="4525963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2334911" y="126589"/>
            <a:ext cx="5249499" cy="594335"/>
          </a:xfrm>
          <a:prstGeom prst="rect">
            <a:avLst/>
          </a:prstGeom>
        </p:spPr>
        <p:txBody>
          <a:bodyPr/>
          <a:lstStyle>
            <a:lvl1pPr>
              <a:defRPr i="0">
                <a:latin typeface="Optima"/>
                <a:cs typeface="Optima"/>
              </a:defRPr>
            </a:lvl1pPr>
          </a:lstStyle>
          <a:p>
            <a:pPr algn="ctr"/>
            <a:r>
              <a:rPr lang="en-US" sz="2400" smtClean="0">
                <a:solidFill>
                  <a:srgbClr val="000000"/>
                </a:solidFill>
              </a:rPr>
              <a:t>BBU for 1 pass in CBETA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8" name="Title 5"/>
          <p:cNvSpPr txBox="1">
            <a:spLocks/>
          </p:cNvSpPr>
          <p:nvPr/>
        </p:nvSpPr>
        <p:spPr>
          <a:xfrm>
            <a:off x="106710" y="5275541"/>
            <a:ext cx="7848600" cy="7493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2000" dirty="0" smtClean="0">
                <a:latin typeface="+mj-lt"/>
                <a:ea typeface="+mj-ea"/>
                <a:cs typeface="+mj-cs"/>
              </a:rPr>
              <a:t>100% of simulations have      </a:t>
            </a:r>
            <a:r>
              <a:rPr kumimoji="0" lang="en-US" altLang="zh-TW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  </a:t>
            </a:r>
            <a:r>
              <a:rPr kumimoji="0" lang="en-US" altLang="zh-TW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&gt;</a:t>
            </a:r>
            <a:r>
              <a:rPr lang="en-US" altLang="zh-TW" sz="2000" dirty="0" smtClean="0">
                <a:latin typeface="+mj-lt"/>
                <a:ea typeface="+mj-ea"/>
                <a:cs typeface="+mj-cs"/>
              </a:rPr>
              <a:t>  </a:t>
            </a:r>
            <a:r>
              <a:rPr kumimoji="0" lang="en-US" altLang="zh-TW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100mA</a:t>
            </a:r>
            <a:endParaRPr kumimoji="0" lang="zh-TW" alt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Title 5"/>
          <p:cNvSpPr txBox="1">
            <a:spLocks/>
          </p:cNvSpPr>
          <p:nvPr/>
        </p:nvSpPr>
        <p:spPr>
          <a:xfrm>
            <a:off x="4940062" y="666838"/>
            <a:ext cx="4203938" cy="1143000"/>
          </a:xfrm>
          <a:prstGeom prst="rect">
            <a:avLst/>
          </a:prstGeom>
          <a:ln w="0"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i="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2000" dirty="0" smtClean="0"/>
              <a:t>CBETA 1-pass</a:t>
            </a:r>
          </a:p>
          <a:p>
            <a:r>
              <a:rPr lang="en-US" altLang="zh-TW" sz="2000" dirty="0" smtClean="0"/>
              <a:t>Cavity shape error: </a:t>
            </a:r>
            <a:r>
              <a:rPr lang="en-US" altLang="zh-TW" sz="2000" dirty="0" smtClean="0">
                <a:solidFill>
                  <a:srgbClr val="FF0000"/>
                </a:solidFill>
              </a:rPr>
              <a:t>125 </a:t>
            </a:r>
            <a:r>
              <a:rPr lang="el-GR" altLang="zh-TW" sz="2000" dirty="0" smtClean="0">
                <a:solidFill>
                  <a:srgbClr val="FF0000"/>
                </a:solidFill>
              </a:rPr>
              <a:t>μ</a:t>
            </a:r>
            <a:r>
              <a:rPr lang="en-US" altLang="zh-TW" sz="2000" dirty="0" smtClean="0">
                <a:solidFill>
                  <a:srgbClr val="FF0000"/>
                </a:solidFill>
              </a:rPr>
              <a:t>m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0877" y="5412923"/>
            <a:ext cx="530272" cy="425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059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65" y="865910"/>
            <a:ext cx="8229600" cy="4182492"/>
          </a:xfrm>
          <a:prstGeom prst="rect">
            <a:avLst/>
          </a:prstGeom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2283595" y="138017"/>
            <a:ext cx="5642699" cy="594335"/>
          </a:xfrm>
          <a:prstGeom prst="rect">
            <a:avLst/>
          </a:prstGeom>
        </p:spPr>
        <p:txBody>
          <a:bodyPr/>
          <a:lstStyle>
            <a:lvl1pPr>
              <a:defRPr i="0">
                <a:latin typeface="Optima"/>
                <a:cs typeface="Optima"/>
              </a:defRPr>
            </a:lvl1pPr>
          </a:lstStyle>
          <a:p>
            <a:pPr algn="ctr"/>
            <a:r>
              <a:rPr lang="en-US" sz="2400" smtClean="0">
                <a:solidFill>
                  <a:srgbClr val="000000"/>
                </a:solidFill>
              </a:rPr>
              <a:t>BBU for 4 passes in CBETA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3" name="Title 5"/>
          <p:cNvSpPr txBox="1">
            <a:spLocks/>
          </p:cNvSpPr>
          <p:nvPr/>
        </p:nvSpPr>
        <p:spPr>
          <a:xfrm>
            <a:off x="1576912" y="5275541"/>
            <a:ext cx="6378397" cy="7493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2000" dirty="0" smtClean="0">
                <a:latin typeface="+mj-lt"/>
                <a:ea typeface="+mj-ea"/>
                <a:cs typeface="+mj-cs"/>
              </a:rPr>
              <a:t>100% of simulations have      </a:t>
            </a:r>
            <a:r>
              <a:rPr kumimoji="0" lang="en-US" altLang="zh-TW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  </a:t>
            </a:r>
            <a:r>
              <a:rPr kumimoji="0" lang="en-US" altLang="zh-TW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&gt;</a:t>
            </a:r>
            <a:r>
              <a:rPr lang="en-US" altLang="zh-TW" sz="2000" dirty="0" smtClean="0">
                <a:latin typeface="+mj-lt"/>
                <a:ea typeface="+mj-ea"/>
                <a:cs typeface="+mj-cs"/>
              </a:rPr>
              <a:t> 10</a:t>
            </a:r>
            <a:r>
              <a:rPr kumimoji="0" lang="en-US" altLang="zh-TW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0mA</a:t>
            </a:r>
            <a:endParaRPr kumimoji="0" lang="zh-TW" alt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4" name="Title 5"/>
          <p:cNvSpPr txBox="1">
            <a:spLocks/>
          </p:cNvSpPr>
          <p:nvPr/>
        </p:nvSpPr>
        <p:spPr>
          <a:xfrm>
            <a:off x="4701724" y="960008"/>
            <a:ext cx="4442276" cy="1622240"/>
          </a:xfrm>
          <a:prstGeom prst="rect">
            <a:avLst/>
          </a:prstGeom>
          <a:ln w="0"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i="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TW" sz="2000" dirty="0" smtClean="0"/>
              <a:t>CBETA 4-pass</a:t>
            </a:r>
          </a:p>
          <a:p>
            <a:pPr algn="l"/>
            <a:r>
              <a:rPr lang="en-US" altLang="zh-TW" sz="2000" dirty="0" smtClean="0"/>
              <a:t>Cavity shape error: </a:t>
            </a:r>
            <a:r>
              <a:rPr lang="en-US" altLang="zh-TW" sz="2000" dirty="0" smtClean="0">
                <a:solidFill>
                  <a:srgbClr val="FF0000"/>
                </a:solidFill>
              </a:rPr>
              <a:t>125 </a:t>
            </a:r>
            <a:r>
              <a:rPr lang="el-GR" altLang="zh-TW" sz="2000" dirty="0" smtClean="0">
                <a:solidFill>
                  <a:srgbClr val="FF0000"/>
                </a:solidFill>
              </a:rPr>
              <a:t>μ</a:t>
            </a:r>
            <a:r>
              <a:rPr lang="en-US" altLang="zh-TW" sz="2000" dirty="0" smtClean="0">
                <a:solidFill>
                  <a:srgbClr val="FF0000"/>
                </a:solidFill>
              </a:rPr>
              <a:t>m</a:t>
            </a:r>
          </a:p>
          <a:p>
            <a:pPr algn="l"/>
            <a:r>
              <a:rPr lang="en-US" altLang="zh-TW" sz="2000" dirty="0" smtClean="0">
                <a:solidFill>
                  <a:srgbClr val="000000"/>
                </a:solidFill>
              </a:rPr>
              <a:t>x/y coupling is simulated to increase the threshold significantly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5629" y="5412923"/>
            <a:ext cx="530272" cy="425433"/>
          </a:xfrm>
          <a:prstGeom prst="rect">
            <a:avLst/>
          </a:prstGeom>
        </p:spPr>
      </p:pic>
      <p:sp>
        <p:nvSpPr>
          <p:cNvPr id="16" name="Title 5"/>
          <p:cNvSpPr txBox="1">
            <a:spLocks/>
          </p:cNvSpPr>
          <p:nvPr/>
        </p:nvSpPr>
        <p:spPr>
          <a:xfrm>
            <a:off x="1688551" y="5776866"/>
            <a:ext cx="6237743" cy="7493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2000" dirty="0" smtClean="0">
                <a:latin typeface="+mj-lt"/>
                <a:ea typeface="+mj-ea"/>
                <a:cs typeface="+mj-cs"/>
              </a:rPr>
              <a:t>86% of simulations have      </a:t>
            </a:r>
            <a:r>
              <a:rPr kumimoji="0" lang="en-US" altLang="zh-TW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  </a:t>
            </a:r>
            <a:r>
              <a:rPr lang="en-US" altLang="zh-TW" sz="2000" noProof="0" dirty="0" smtClean="0">
                <a:latin typeface="+mj-lt"/>
                <a:ea typeface="+mj-ea"/>
                <a:cs typeface="+mj-cs"/>
              </a:rPr>
              <a:t>&gt;</a:t>
            </a:r>
            <a:r>
              <a:rPr lang="en-US" altLang="zh-TW" sz="2000" dirty="0" smtClean="0">
                <a:latin typeface="+mj-lt"/>
                <a:ea typeface="+mj-ea"/>
                <a:cs typeface="+mj-cs"/>
              </a:rPr>
              <a:t>    4</a:t>
            </a:r>
            <a:r>
              <a:rPr kumimoji="0" lang="en-US" altLang="zh-TW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0mA</a:t>
            </a:r>
            <a:endParaRPr kumimoji="0" lang="zh-TW" alt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4524" y="5914248"/>
            <a:ext cx="530272" cy="425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85932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>
            <a:spLocks/>
          </p:cNvSpPr>
          <p:nvPr/>
        </p:nvSpPr>
        <p:spPr>
          <a:xfrm>
            <a:off x="2283596" y="138017"/>
            <a:ext cx="4728750" cy="594335"/>
          </a:xfrm>
          <a:prstGeom prst="rect">
            <a:avLst/>
          </a:prstGeom>
        </p:spPr>
        <p:txBody>
          <a:bodyPr/>
          <a:lstStyle>
            <a:lvl1pPr>
              <a:defRPr i="0">
                <a:latin typeface="Optima"/>
                <a:cs typeface="Optima"/>
              </a:defRPr>
            </a:lvl1pPr>
          </a:lstStyle>
          <a:p>
            <a:pPr algn="ctr"/>
            <a:r>
              <a:rPr lang="en-US" sz="2400" dirty="0" smtClean="0">
                <a:solidFill>
                  <a:srgbClr val="000000"/>
                </a:solidFill>
              </a:rPr>
              <a:t>4-path ERL with variable phases</a:t>
            </a:r>
            <a:endParaRPr lang="en-US" sz="2400" dirty="0">
              <a:solidFill>
                <a:srgbClr val="0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0" y="633175"/>
            <a:ext cx="762000" cy="611346"/>
          </a:xfrm>
          <a:prstGeom prst="rect">
            <a:avLst/>
          </a:prstGeom>
        </p:spPr>
      </p:pic>
      <p:sp>
        <p:nvSpPr>
          <p:cNvPr id="4" name="Title 5"/>
          <p:cNvSpPr txBox="1">
            <a:spLocks/>
          </p:cNvSpPr>
          <p:nvPr/>
        </p:nvSpPr>
        <p:spPr>
          <a:xfrm>
            <a:off x="685800" y="5638800"/>
            <a:ext cx="7848600" cy="9910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3600" dirty="0" smtClean="0">
                <a:latin typeface="+mj-lt"/>
                <a:ea typeface="+mj-ea"/>
                <a:cs typeface="+mj-cs"/>
              </a:rPr>
              <a:t>     results</a:t>
            </a:r>
            <a:r>
              <a:rPr kumimoji="0" lang="en-US" altLang="zh-TW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can </a:t>
            </a:r>
            <a:r>
              <a:rPr lang="en-US" altLang="zh-TW" sz="3600" dirty="0" smtClean="0">
                <a:latin typeface="+mj-lt"/>
                <a:ea typeface="+mj-ea"/>
                <a:cs typeface="+mj-cs"/>
              </a:rPr>
              <a:t>improve</a:t>
            </a:r>
            <a:r>
              <a:rPr lang="en-US" altLang="zh-TW" sz="3600" noProof="0" dirty="0" smtClean="0">
                <a:latin typeface="+mj-lt"/>
                <a:ea typeface="+mj-ea"/>
                <a:cs typeface="+mj-cs"/>
              </a:rPr>
              <a:t> </a:t>
            </a:r>
            <a:endParaRPr kumimoji="0" lang="zh-TW" altLang="en-US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33600" y="5959432"/>
            <a:ext cx="685800" cy="550212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5125720" y="2743200"/>
            <a:ext cx="3982720" cy="18737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altLang="zh-TW" sz="4400" dirty="0">
                <a:latin typeface="+mj-lt"/>
                <a:ea typeface="+mj-ea"/>
                <a:cs typeface="+mj-cs"/>
              </a:rPr>
              <a:t>Min = </a:t>
            </a:r>
            <a:r>
              <a:rPr lang="en-US" altLang="zh-TW" sz="4400" dirty="0" smtClean="0">
                <a:latin typeface="+mj-lt"/>
                <a:ea typeface="+mj-ea"/>
                <a:cs typeface="+mj-cs"/>
              </a:rPr>
              <a:t>61 mA</a:t>
            </a:r>
            <a:endParaRPr lang="en-US" altLang="zh-TW" sz="4400" dirty="0">
              <a:latin typeface="+mj-lt"/>
              <a:ea typeface="+mj-ea"/>
              <a:cs typeface="+mj-cs"/>
            </a:endParaRPr>
          </a:p>
          <a:p>
            <a:pPr algn="ctr">
              <a:spcBef>
                <a:spcPct val="0"/>
              </a:spcBef>
              <a:defRPr/>
            </a:pPr>
            <a:r>
              <a:rPr lang="en-US" altLang="zh-TW" sz="4400" dirty="0">
                <a:latin typeface="+mj-lt"/>
                <a:ea typeface="+mj-ea"/>
                <a:cs typeface="+mj-cs"/>
              </a:rPr>
              <a:t>Max = </a:t>
            </a:r>
            <a:r>
              <a:rPr lang="en-US" altLang="zh-TW" sz="4400" dirty="0" smtClean="0">
                <a:latin typeface="+mj-lt"/>
                <a:ea typeface="+mj-ea"/>
                <a:cs typeface="+mj-cs"/>
              </a:rPr>
              <a:t>193 mA</a:t>
            </a:r>
          </a:p>
          <a:p>
            <a:pPr algn="ctr">
              <a:spcBef>
                <a:spcPct val="0"/>
              </a:spcBef>
              <a:defRPr/>
            </a:pPr>
            <a:r>
              <a:rPr lang="en-US" altLang="zh-TW" sz="4400" dirty="0" smtClean="0">
                <a:latin typeface="+mj-lt"/>
                <a:ea typeface="+mj-ea"/>
                <a:cs typeface="+mj-cs"/>
              </a:rPr>
              <a:t>Nominal = 69 mA </a:t>
            </a:r>
            <a:endParaRPr lang="zh-TW" altLang="en-US" sz="4400" dirty="0">
              <a:latin typeface="+mj-lt"/>
              <a:ea typeface="+mj-ea"/>
              <a:cs typeface="+mj-cs"/>
            </a:endParaRPr>
          </a:p>
        </p:txBody>
      </p:sp>
      <p:pic>
        <p:nvPicPr>
          <p:cNvPr id="7" name="Content Placeholder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737360"/>
            <a:ext cx="5030567" cy="4101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50841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>
            <a:spLocks/>
          </p:cNvSpPr>
          <p:nvPr/>
        </p:nvSpPr>
        <p:spPr>
          <a:xfrm>
            <a:off x="2283596" y="138017"/>
            <a:ext cx="4728750" cy="594335"/>
          </a:xfrm>
          <a:prstGeom prst="rect">
            <a:avLst/>
          </a:prstGeom>
        </p:spPr>
        <p:txBody>
          <a:bodyPr/>
          <a:lstStyle>
            <a:lvl1pPr>
              <a:defRPr i="0">
                <a:latin typeface="Optima"/>
                <a:cs typeface="Optima"/>
              </a:defRPr>
            </a:lvl1pPr>
          </a:lstStyle>
          <a:p>
            <a:pPr algn="ctr"/>
            <a:r>
              <a:rPr lang="en-US" sz="2400" dirty="0" smtClean="0">
                <a:solidFill>
                  <a:srgbClr val="000000"/>
                </a:solidFill>
              </a:rPr>
              <a:t>4-path ERL with x/y coupling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4" name="Title 5"/>
          <p:cNvSpPr txBox="1">
            <a:spLocks/>
          </p:cNvSpPr>
          <p:nvPr/>
        </p:nvSpPr>
        <p:spPr>
          <a:xfrm>
            <a:off x="600899" y="4521799"/>
            <a:ext cx="7848600" cy="9910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3600" dirty="0" smtClean="0">
                <a:latin typeface="+mj-lt"/>
                <a:ea typeface="+mj-ea"/>
                <a:cs typeface="+mj-cs"/>
              </a:rPr>
              <a:t>    </a:t>
            </a:r>
            <a:r>
              <a:rPr kumimoji="0" lang="en-US" altLang="zh-TW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 results can </a:t>
            </a:r>
            <a:r>
              <a:rPr lang="en-US" altLang="zh-TW" sz="3600" dirty="0" smtClean="0">
                <a:latin typeface="+mj-lt"/>
                <a:ea typeface="+mj-ea"/>
                <a:cs typeface="+mj-cs"/>
              </a:rPr>
              <a:t>improve</a:t>
            </a:r>
            <a:r>
              <a:rPr lang="en-US" altLang="zh-TW" sz="3600" noProof="0" dirty="0" smtClean="0">
                <a:latin typeface="+mj-lt"/>
                <a:ea typeface="+mj-ea"/>
                <a:cs typeface="+mj-cs"/>
              </a:rPr>
              <a:t> </a:t>
            </a:r>
            <a:endParaRPr kumimoji="0" lang="zh-TW" altLang="en-US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50299" y="4855635"/>
            <a:ext cx="685800" cy="550212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5249099" y="1702399"/>
            <a:ext cx="3677921" cy="1676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altLang="zh-TW" sz="4400" dirty="0">
                <a:latin typeface="+mj-lt"/>
                <a:ea typeface="+mj-ea"/>
                <a:cs typeface="+mj-cs"/>
              </a:rPr>
              <a:t>Min = </a:t>
            </a:r>
            <a:r>
              <a:rPr lang="en-US" altLang="zh-TW" sz="4400" dirty="0" smtClean="0">
                <a:latin typeface="+mj-lt"/>
                <a:ea typeface="+mj-ea"/>
                <a:cs typeface="+mj-cs"/>
              </a:rPr>
              <a:t>89 mA</a:t>
            </a:r>
            <a:endParaRPr lang="en-US" altLang="zh-TW" sz="4400" dirty="0">
              <a:latin typeface="+mj-lt"/>
              <a:ea typeface="+mj-ea"/>
              <a:cs typeface="+mj-cs"/>
            </a:endParaRPr>
          </a:p>
          <a:p>
            <a:pPr algn="ctr">
              <a:spcBef>
                <a:spcPct val="0"/>
              </a:spcBef>
              <a:defRPr/>
            </a:pPr>
            <a:r>
              <a:rPr lang="en-US" altLang="zh-TW" sz="4400" dirty="0">
                <a:latin typeface="+mj-lt"/>
                <a:ea typeface="+mj-ea"/>
                <a:cs typeface="+mj-cs"/>
              </a:rPr>
              <a:t>Max = </a:t>
            </a:r>
            <a:r>
              <a:rPr lang="en-US" altLang="zh-TW" sz="4400" dirty="0" smtClean="0">
                <a:latin typeface="+mj-lt"/>
                <a:ea typeface="+mj-ea"/>
                <a:cs typeface="+mj-cs"/>
              </a:rPr>
              <a:t>131 mA</a:t>
            </a:r>
          </a:p>
          <a:p>
            <a:pPr algn="ctr">
              <a:spcBef>
                <a:spcPct val="0"/>
              </a:spcBef>
              <a:defRPr/>
            </a:pPr>
            <a:r>
              <a:rPr lang="en-US" altLang="zh-TW" sz="4400" dirty="0" smtClean="0">
                <a:latin typeface="+mj-lt"/>
                <a:ea typeface="+mj-ea"/>
                <a:cs typeface="+mj-cs"/>
              </a:rPr>
              <a:t>Nominal = 69 mA </a:t>
            </a:r>
            <a:endParaRPr lang="zh-TW" altLang="en-US" sz="4400" dirty="0">
              <a:latin typeface="+mj-lt"/>
              <a:ea typeface="+mj-ea"/>
              <a:cs typeface="+mj-cs"/>
            </a:endParaRPr>
          </a:p>
        </p:txBody>
      </p:sp>
      <p:pic>
        <p:nvPicPr>
          <p:cNvPr id="7" name="Content Placeholder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57309"/>
            <a:ext cx="5325300" cy="4068049"/>
          </a:xfrm>
          <a:prstGeom prst="rect">
            <a:avLst/>
          </a:prstGeom>
        </p:spPr>
      </p:pic>
      <p:sp>
        <p:nvSpPr>
          <p:cNvPr id="8" name="Title 5"/>
          <p:cNvSpPr txBox="1">
            <a:spLocks/>
          </p:cNvSpPr>
          <p:nvPr/>
        </p:nvSpPr>
        <p:spPr>
          <a:xfrm>
            <a:off x="835836" y="5514325"/>
            <a:ext cx="7099603" cy="991069"/>
          </a:xfrm>
          <a:prstGeom prst="rect">
            <a:avLst/>
          </a:prstGeom>
          <a:ln>
            <a:solidFill>
              <a:srgbClr val="008000"/>
            </a:solidFill>
          </a:ln>
        </p:spPr>
        <p:txBody>
          <a:bodyPr vert="horz" lIns="91440" tIns="45720" rIns="91440" bIns="45720" rtlCol="0" anchor="ctr">
            <a:normAutofit fontScale="62500" lnSpcReduction="2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Conclusion: </a:t>
            </a:r>
            <a:r>
              <a:rPr kumimoji="0" lang="en-US" altLang="zh-TW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In 1-path ERLs the benefit from coupling and phase optimization can be significant. In multi-turn ERLs </a:t>
            </a:r>
            <a:r>
              <a:rPr kumimoji="0" lang="en-US" altLang="zh-TW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thi</a:t>
            </a:r>
            <a:r>
              <a:rPr lang="en-US" altLang="zh-TW" sz="3600" dirty="0" smtClean="0">
                <a:latin typeface="+mj-lt"/>
                <a:ea typeface="+mj-ea"/>
                <a:cs typeface="+mj-cs"/>
              </a:rPr>
              <a:t>s benefit is much diminished.</a:t>
            </a:r>
            <a:endParaRPr kumimoji="0" lang="zh-TW" altLang="en-US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11787992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>
            <a:spLocks/>
          </p:cNvSpPr>
          <p:nvPr/>
        </p:nvSpPr>
        <p:spPr>
          <a:xfrm>
            <a:off x="2283595" y="138017"/>
            <a:ext cx="5642699" cy="594335"/>
          </a:xfrm>
          <a:prstGeom prst="rect">
            <a:avLst/>
          </a:prstGeom>
        </p:spPr>
        <p:txBody>
          <a:bodyPr/>
          <a:lstStyle>
            <a:lvl1pPr>
              <a:defRPr i="0">
                <a:latin typeface="Optima"/>
                <a:cs typeface="Optima"/>
              </a:defRPr>
            </a:lvl1pPr>
          </a:lstStyle>
          <a:p>
            <a:pPr algn="ctr"/>
            <a:r>
              <a:rPr lang="en-US" sz="2400" dirty="0" smtClean="0">
                <a:solidFill>
                  <a:srgbClr val="000000"/>
                </a:solidFill>
              </a:rPr>
              <a:t>Next-order BBU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8" name="Content Placeholder 1"/>
          <p:cNvSpPr txBox="1">
            <a:spLocks/>
          </p:cNvSpPr>
          <p:nvPr/>
        </p:nvSpPr>
        <p:spPr>
          <a:xfrm>
            <a:off x="99391" y="824774"/>
            <a:ext cx="9044608" cy="4744128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 smtClean="0"/>
              <a:t>Don’t forget that there is</a:t>
            </a:r>
          </a:p>
          <a:p>
            <a:pPr marL="0" indent="0">
              <a:buNone/>
            </a:pPr>
            <a:endParaRPr lang="en-US" sz="1800" dirty="0" smtClean="0"/>
          </a:p>
          <a:p>
            <a:pPr>
              <a:buAutoNum type="alphaUcParenBoth"/>
            </a:pPr>
            <a:r>
              <a:rPr lang="en-US" sz="1800" dirty="0" smtClean="0"/>
              <a:t>Transverse Dipole BBU that is often considered and there are good codes</a:t>
            </a:r>
          </a:p>
          <a:p>
            <a:pPr>
              <a:buAutoNum type="alphaUcParenBoth"/>
            </a:pPr>
            <a:endParaRPr lang="en-US" sz="1800" dirty="0" smtClean="0"/>
          </a:p>
          <a:p>
            <a:pPr>
              <a:buAutoNum type="alphaUcParenBoth"/>
            </a:pPr>
            <a:r>
              <a:rPr lang="en-US" sz="1800" dirty="0" smtClean="0"/>
              <a:t>Longitudinal BBU</a:t>
            </a:r>
          </a:p>
          <a:p>
            <a:pPr marL="685800" lvl="1">
              <a:buFontTx/>
              <a:buChar char="-"/>
            </a:pPr>
            <a:r>
              <a:rPr lang="en-US" sz="1400" dirty="0" smtClean="0"/>
              <a:t>contained in the BMAD simulation code</a:t>
            </a:r>
            <a:endParaRPr lang="en-US" sz="1400" dirty="0"/>
          </a:p>
          <a:p>
            <a:pPr marL="685800" lvl="1">
              <a:buFontTx/>
              <a:buChar char="-"/>
            </a:pPr>
            <a:r>
              <a:rPr lang="en-US" sz="1400" dirty="0"/>
              <a:t>It is important because they excite monopole (accelerating) modes with very large </a:t>
            </a:r>
            <a:r>
              <a:rPr lang="en-US" sz="1400" dirty="0" smtClean="0"/>
              <a:t>Q</a:t>
            </a:r>
          </a:p>
          <a:p>
            <a:pPr marL="685800" lvl="1">
              <a:buFontTx/>
              <a:buChar char="-"/>
            </a:pPr>
            <a:r>
              <a:rPr lang="en-US" sz="1400" dirty="0" smtClean="0"/>
              <a:t>Is minimized by T56=0 for all cavity couplings</a:t>
            </a:r>
          </a:p>
          <a:p>
            <a:pPr marL="685800" lvl="1">
              <a:buFontTx/>
              <a:buChar char="-"/>
            </a:pPr>
            <a:r>
              <a:rPr lang="en-US" sz="1400" dirty="0" smtClean="0"/>
              <a:t>Phase and time-of-flight tricks need to be checked against this instability.</a:t>
            </a:r>
          </a:p>
          <a:p>
            <a:pPr marL="685800" lvl="1">
              <a:buFontTx/>
              <a:buChar char="-"/>
            </a:pPr>
            <a:endParaRPr lang="en-US" sz="1400" dirty="0" smtClean="0"/>
          </a:p>
          <a:p>
            <a:pPr>
              <a:buAutoNum type="alphaUcParenBoth"/>
            </a:pPr>
            <a:r>
              <a:rPr lang="en-US" sz="1800" dirty="0" err="1" smtClean="0"/>
              <a:t>Quadrupole</a:t>
            </a:r>
            <a:r>
              <a:rPr lang="en-US" sz="1800" dirty="0" smtClean="0"/>
              <a:t> BBU</a:t>
            </a:r>
          </a:p>
          <a:p>
            <a:pPr marL="457200" lvl="1" indent="0">
              <a:buNone/>
            </a:pPr>
            <a:r>
              <a:rPr lang="en-US" sz="1400" dirty="0" smtClean="0"/>
              <a:t>- Is important because the frequencies of the lowest order </a:t>
            </a:r>
            <a:r>
              <a:rPr lang="en-US" sz="1400" dirty="0" err="1" smtClean="0"/>
              <a:t>Quadrupole</a:t>
            </a:r>
            <a:r>
              <a:rPr lang="en-US" sz="1400" dirty="0" smtClean="0"/>
              <a:t> modes are below the first higher order dipole modes. Their Q can therefore be extremely large. </a:t>
            </a:r>
          </a:p>
          <a:p>
            <a:pPr>
              <a:buAutoNum type="alphaUcParenBoth"/>
            </a:pPr>
            <a:endParaRPr lang="en-US" sz="1800" dirty="0" smtClean="0"/>
          </a:p>
          <a:p>
            <a:pPr>
              <a:buAutoNum type="alphaUcParenBoth"/>
            </a:pPr>
            <a:r>
              <a:rPr lang="en-US" sz="1800" dirty="0" smtClean="0"/>
              <a:t>Higher-order </a:t>
            </a:r>
            <a:r>
              <a:rPr lang="en-US" sz="1800" dirty="0" err="1" smtClean="0"/>
              <a:t>multipole</a:t>
            </a:r>
            <a:r>
              <a:rPr lang="en-US" sz="1800" dirty="0" smtClean="0"/>
              <a:t> BBU: Check out the simple scaling formulas in [1]</a:t>
            </a:r>
          </a:p>
          <a:p>
            <a:pPr marL="457200" lvl="1" indent="0">
              <a:buNone/>
            </a:pPr>
            <a:r>
              <a:rPr lang="en-US" sz="1400" dirty="0" smtClean="0"/>
              <a:t>- Is usually benign if (C) is ok. But it can be important for similar reasons at (C).</a:t>
            </a:r>
            <a:endParaRPr lang="en-US" sz="1400" dirty="0"/>
          </a:p>
          <a:p>
            <a:pPr marL="0" indent="0">
              <a:buNone/>
            </a:pPr>
            <a:endParaRPr lang="en-US" sz="1000" dirty="0" smtClean="0"/>
          </a:p>
        </p:txBody>
      </p:sp>
      <p:sp>
        <p:nvSpPr>
          <p:cNvPr id="11" name="Content Placeholder 1"/>
          <p:cNvSpPr txBox="1">
            <a:spLocks/>
          </p:cNvSpPr>
          <p:nvPr/>
        </p:nvSpPr>
        <p:spPr>
          <a:xfrm>
            <a:off x="108550" y="6101036"/>
            <a:ext cx="9044608" cy="41293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 smtClean="0"/>
              <a:t>[1] </a:t>
            </a:r>
            <a:r>
              <a:rPr lang="en-US" sz="1800" dirty="0" err="1" smtClean="0"/>
              <a:t>Recirculative</a:t>
            </a:r>
            <a:r>
              <a:rPr lang="en-US" sz="1800" dirty="0" smtClean="0"/>
              <a:t> BBU, G.H. </a:t>
            </a:r>
            <a:r>
              <a:rPr lang="en-US" sz="1800" dirty="0" err="1" smtClean="0"/>
              <a:t>Hoffstaetter</a:t>
            </a:r>
            <a:r>
              <a:rPr lang="en-US" sz="1800" dirty="0" smtClean="0"/>
              <a:t> in A. Chao, M. </a:t>
            </a:r>
            <a:r>
              <a:rPr lang="en-US" sz="1800" dirty="0" err="1" smtClean="0"/>
              <a:t>Tigner</a:t>
            </a:r>
            <a:r>
              <a:rPr lang="en-US" sz="1800" dirty="0" smtClean="0"/>
              <a:t>, Accelerator Handbook.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000" dirty="0" smtClean="0"/>
          </a:p>
        </p:txBody>
      </p:sp>
    </p:spTree>
    <p:extLst>
      <p:ext uri="{BB962C8B-B14F-4D97-AF65-F5344CB8AC3E}">
        <p14:creationId xmlns:p14="http://schemas.microsoft.com/office/powerpoint/2010/main" val="20924269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BETA_Halbach_render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662" y="2207449"/>
            <a:ext cx="9068982" cy="4466474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2118182" y="11232"/>
            <a:ext cx="5293294" cy="594335"/>
          </a:xfrm>
          <a:prstGeom prst="rect">
            <a:avLst/>
          </a:prstGeom>
        </p:spPr>
        <p:txBody>
          <a:bodyPr/>
          <a:lstStyle>
            <a:lvl1pPr>
              <a:defRPr i="0">
                <a:latin typeface="Optima"/>
                <a:cs typeface="Optima"/>
              </a:defRPr>
            </a:lvl1pPr>
          </a:lstStyle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The test ERL in Cornell’s hall LOE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48443" y="2223104"/>
            <a:ext cx="100540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latin typeface="Optima"/>
                <a:cs typeface="Optima"/>
              </a:rPr>
              <a:t>6 MeV</a:t>
            </a:r>
            <a:endParaRPr lang="en-US" sz="2200" dirty="0">
              <a:latin typeface="Optima"/>
              <a:cs typeface="Optim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711431" y="2332864"/>
            <a:ext cx="100540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latin typeface="Optima"/>
                <a:cs typeface="Optima"/>
              </a:rPr>
              <a:t>6 MeV</a:t>
            </a:r>
            <a:endParaRPr lang="en-US" sz="2200" dirty="0">
              <a:latin typeface="Optima"/>
              <a:cs typeface="Optima"/>
            </a:endParaRPr>
          </a:p>
        </p:txBody>
      </p:sp>
      <p:sp>
        <p:nvSpPr>
          <p:cNvPr id="6" name="Content Placeholder 1"/>
          <p:cNvSpPr txBox="1">
            <a:spLocks/>
          </p:cNvSpPr>
          <p:nvPr/>
        </p:nvSpPr>
        <p:spPr>
          <a:xfrm>
            <a:off x="0" y="850651"/>
            <a:ext cx="9171310" cy="1411726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>
                <a:latin typeface="Helvetica" charset="0"/>
              </a:rPr>
              <a:t>Cornell DC gun</a:t>
            </a:r>
          </a:p>
          <a:p>
            <a:r>
              <a:rPr lang="en-US" sz="1800" dirty="0" smtClean="0">
                <a:latin typeface="Helvetica" charset="0"/>
              </a:rPr>
              <a:t>100mA, 6MeV SRF injector (ICM)</a:t>
            </a:r>
            <a:endParaRPr lang="en-US" sz="1800" dirty="0">
              <a:latin typeface="Helvetica" charset="0"/>
            </a:endParaRPr>
          </a:p>
          <a:p>
            <a:r>
              <a:rPr lang="en-US" sz="1800" dirty="0" smtClean="0">
                <a:latin typeface="Helvetica" charset="0"/>
              </a:rPr>
              <a:t>600kW beam dump</a:t>
            </a:r>
          </a:p>
          <a:p>
            <a:r>
              <a:rPr lang="en-US" sz="1800" dirty="0" smtClean="0">
                <a:latin typeface="Helvetica" charset="0"/>
              </a:rPr>
              <a:t>100mA, 6-cavity SRF CW </a:t>
            </a:r>
            <a:r>
              <a:rPr lang="en-US" sz="1800" dirty="0" err="1" smtClean="0">
                <a:latin typeface="Helvetica" charset="0"/>
              </a:rPr>
              <a:t>Linac</a:t>
            </a:r>
            <a:r>
              <a:rPr lang="en-US" sz="1800" dirty="0" smtClean="0">
                <a:latin typeface="Helvetica" charset="0"/>
              </a:rPr>
              <a:t> (MLC)</a:t>
            </a:r>
            <a:endParaRPr lang="en-US" sz="1800" dirty="0">
              <a:latin typeface="Helvetica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512853" y="2326709"/>
            <a:ext cx="1827553" cy="836915"/>
          </a:xfrm>
          <a:prstGeom prst="ellipse">
            <a:avLst/>
          </a:prstGeom>
          <a:noFill/>
          <a:ln w="25400"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3220578" y="2913241"/>
            <a:ext cx="3225194" cy="560482"/>
          </a:xfrm>
          <a:prstGeom prst="ellipse">
            <a:avLst/>
          </a:prstGeom>
          <a:noFill/>
          <a:ln w="25400"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75018" y="2250309"/>
            <a:ext cx="1080915" cy="560482"/>
          </a:xfrm>
          <a:prstGeom prst="ellipse">
            <a:avLst/>
          </a:prstGeom>
          <a:noFill/>
          <a:ln w="25400"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7461767" y="2584625"/>
            <a:ext cx="865909" cy="560482"/>
          </a:xfrm>
          <a:prstGeom prst="ellipse">
            <a:avLst/>
          </a:prstGeom>
          <a:noFill/>
          <a:ln w="25400"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4094893" y="3412603"/>
            <a:ext cx="158248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latin typeface="Optima"/>
                <a:cs typeface="Optima"/>
              </a:rPr>
              <a:t>+/- 36 MeV</a:t>
            </a:r>
            <a:endParaRPr lang="en-US" sz="2200" dirty="0">
              <a:latin typeface="Optima"/>
              <a:cs typeface="Optima"/>
            </a:endParaRP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962404" y="4031650"/>
            <a:ext cx="7296727" cy="1323439"/>
          </a:xfrm>
          <a:prstGeom prst="rect">
            <a:avLst/>
          </a:prstGeom>
          <a:solidFill>
            <a:schemeClr val="bg1"/>
          </a:solidFill>
          <a:ln w="19050">
            <a:solidFill>
              <a:srgbClr val="00FF00"/>
            </a:solidFill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000" dirty="0" smtClean="0">
                <a:latin typeface="Arial"/>
                <a:cs typeface="Arial"/>
              </a:rPr>
              <a:t>Electron Current </a:t>
            </a:r>
            <a:r>
              <a:rPr lang="en-US" sz="2000" dirty="0">
                <a:latin typeface="Arial"/>
                <a:cs typeface="Arial"/>
              </a:rPr>
              <a:t> </a:t>
            </a:r>
            <a:r>
              <a:rPr lang="en-US" sz="2000" dirty="0" smtClean="0">
                <a:latin typeface="Arial"/>
                <a:cs typeface="Arial"/>
              </a:rPr>
              <a:t>up to 320mA in the </a:t>
            </a:r>
            <a:r>
              <a:rPr lang="en-US" sz="2000" dirty="0" err="1" smtClean="0">
                <a:latin typeface="Arial"/>
                <a:cs typeface="Arial"/>
              </a:rPr>
              <a:t>linac</a:t>
            </a:r>
            <a:endParaRPr lang="en-US" sz="2000" dirty="0" smtClean="0">
              <a:latin typeface="Arial"/>
              <a:cs typeface="Arial"/>
            </a:endParaRPr>
          </a:p>
          <a:p>
            <a:r>
              <a:rPr lang="en-US" sz="2000" dirty="0" smtClean="0">
                <a:latin typeface="Arial"/>
                <a:cs typeface="Arial"/>
              </a:rPr>
              <a:t>Bunch </a:t>
            </a:r>
            <a:r>
              <a:rPr lang="en-US" sz="2000" dirty="0">
                <a:latin typeface="Arial"/>
                <a:cs typeface="Arial"/>
              </a:rPr>
              <a:t>charge Q </a:t>
            </a:r>
            <a:r>
              <a:rPr lang="en-US" sz="2000" dirty="0" smtClean="0">
                <a:latin typeface="Arial"/>
                <a:cs typeface="Arial"/>
              </a:rPr>
              <a:t>of up to 2nC</a:t>
            </a:r>
            <a:endParaRPr lang="en-US" sz="2000" dirty="0">
              <a:latin typeface="Arial"/>
              <a:cs typeface="Arial"/>
            </a:endParaRPr>
          </a:p>
          <a:p>
            <a:r>
              <a:rPr lang="en-US" sz="2000" dirty="0">
                <a:latin typeface="Arial"/>
                <a:cs typeface="Arial"/>
              </a:rPr>
              <a:t>Bunch repetition rate </a:t>
            </a:r>
            <a:r>
              <a:rPr lang="en-US" sz="2000" dirty="0" smtClean="0">
                <a:latin typeface="Arial"/>
                <a:cs typeface="Arial"/>
              </a:rPr>
              <a:t>1.3GHz/N</a:t>
            </a:r>
            <a:endParaRPr lang="en-US" sz="2000" dirty="0">
              <a:latin typeface="Arial"/>
              <a:cs typeface="Arial"/>
            </a:endParaRPr>
          </a:p>
          <a:p>
            <a:r>
              <a:rPr lang="en-US" sz="2000" dirty="0" smtClean="0">
                <a:latin typeface="Arial"/>
                <a:cs typeface="Arial"/>
              </a:rPr>
              <a:t>Beams of 100mA for 1 turn and 40mA for 4 turns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241743" y="6027869"/>
            <a:ext cx="289053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latin typeface="Optima"/>
                <a:cs typeface="Optima"/>
              </a:rPr>
              <a:t>42, 78, 114, 150 MeV   </a:t>
            </a:r>
            <a:endParaRPr lang="en-US" sz="2200" dirty="0">
              <a:latin typeface="Optima"/>
              <a:cs typeface="Optima"/>
            </a:endParaRPr>
          </a:p>
        </p:txBody>
      </p:sp>
      <p:sp>
        <p:nvSpPr>
          <p:cNvPr id="14" name="Content Placeholder 1"/>
          <p:cNvSpPr txBox="1">
            <a:spLocks/>
          </p:cNvSpPr>
          <p:nvPr/>
        </p:nvSpPr>
        <p:spPr>
          <a:xfrm>
            <a:off x="5631874" y="1738853"/>
            <a:ext cx="3539436" cy="365423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 smtClean="0">
                <a:latin typeface="Helvetica" charset="0"/>
              </a:rPr>
              <a:t>Existing components at Cornell</a:t>
            </a:r>
            <a:endParaRPr lang="en-US" sz="1800" dirty="0">
              <a:latin typeface="Helvetica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8109645" y="1641324"/>
            <a:ext cx="865909" cy="560482"/>
          </a:xfrm>
          <a:prstGeom prst="ellipse">
            <a:avLst/>
          </a:prstGeom>
          <a:noFill/>
          <a:ln w="25400"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562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3086" y="935497"/>
            <a:ext cx="8602275" cy="536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900"/>
              </a:spcBef>
              <a:buFont typeface="Arial"/>
              <a:buChar char="•"/>
            </a:pPr>
            <a:r>
              <a:rPr lang="en-US" sz="2000" b="1" dirty="0" smtClean="0">
                <a:solidFill>
                  <a:srgbClr val="FF0000"/>
                </a:solidFill>
              </a:rPr>
              <a:t>Continued commissioning for EIC studies (including electron cooling)</a:t>
            </a:r>
          </a:p>
          <a:p>
            <a:pPr marL="285750" indent="-285750">
              <a:spcBef>
                <a:spcPts val="900"/>
              </a:spcBef>
              <a:buFont typeface="Arial"/>
              <a:buChar char="•"/>
            </a:pPr>
            <a:r>
              <a:rPr lang="en-US" sz="2000" b="1" dirty="0" err="1" smtClean="0">
                <a:solidFill>
                  <a:srgbClr val="FF0000"/>
                </a:solidFill>
              </a:rPr>
              <a:t>DarkLight</a:t>
            </a:r>
            <a:r>
              <a:rPr lang="en-US" sz="2000" b="1" dirty="0" smtClean="0">
                <a:solidFill>
                  <a:srgbClr val="FF0000"/>
                </a:solidFill>
              </a:rPr>
              <a:t> – an experiment to find dark matter particles</a:t>
            </a:r>
          </a:p>
          <a:p>
            <a:pPr marL="285750" indent="-285750">
              <a:spcBef>
                <a:spcPts val="900"/>
              </a:spcBef>
              <a:buFont typeface="Arial"/>
              <a:buChar char="•"/>
            </a:pPr>
            <a:r>
              <a:rPr lang="en-US" sz="2000" dirty="0" smtClean="0"/>
              <a:t>Compact Compton source for hard</a:t>
            </a:r>
            <a:r>
              <a:rPr lang="en-US" sz="2000" dirty="0"/>
              <a:t> </a:t>
            </a:r>
            <a:r>
              <a:rPr lang="en-US" sz="2000" dirty="0" smtClean="0"/>
              <a:t>x-rays </a:t>
            </a:r>
            <a:r>
              <a:rPr lang="en-US" sz="2000" dirty="0" smtClean="0">
                <a:solidFill>
                  <a:srgbClr val="008000"/>
                </a:solidFill>
              </a:rPr>
              <a:t>– complementing CHESS’ range</a:t>
            </a:r>
            <a:endParaRPr lang="en-US" sz="2000" dirty="0">
              <a:solidFill>
                <a:srgbClr val="008000"/>
              </a:solidFill>
            </a:endParaRPr>
          </a:p>
          <a:p>
            <a:pPr marL="285750" indent="-285750">
              <a:spcBef>
                <a:spcPts val="900"/>
              </a:spcBef>
              <a:buFont typeface="Arial"/>
              <a:buChar char="•"/>
            </a:pPr>
            <a:r>
              <a:rPr lang="en-US" sz="2000" dirty="0"/>
              <a:t>THz </a:t>
            </a:r>
            <a:r>
              <a:rPr lang="en-US" sz="2000" dirty="0" smtClean="0"/>
              <a:t>laser </a:t>
            </a:r>
            <a:r>
              <a:rPr lang="en-US" sz="2000" dirty="0" smtClean="0">
                <a:solidFill>
                  <a:srgbClr val="008000"/>
                </a:solidFill>
              </a:rPr>
              <a:t>– complementing CHESS’ range</a:t>
            </a:r>
            <a:endParaRPr lang="en-US" sz="2000" dirty="0">
              <a:solidFill>
                <a:srgbClr val="008000"/>
              </a:solidFill>
            </a:endParaRPr>
          </a:p>
          <a:p>
            <a:pPr marL="285750" indent="-285750">
              <a:spcBef>
                <a:spcPts val="900"/>
              </a:spcBef>
              <a:buFont typeface="Arial"/>
              <a:buChar char="•"/>
            </a:pPr>
            <a:r>
              <a:rPr lang="en-US" sz="2000" dirty="0"/>
              <a:t>Beam for </a:t>
            </a:r>
            <a:r>
              <a:rPr lang="en-US" sz="2000" dirty="0">
                <a:solidFill>
                  <a:srgbClr val="008000"/>
                </a:solidFill>
              </a:rPr>
              <a:t>time-resolved electron diffraction </a:t>
            </a:r>
            <a:r>
              <a:rPr lang="en-US" sz="2000" dirty="0"/>
              <a:t>from 1-</a:t>
            </a:r>
            <a:r>
              <a:rPr lang="en-US" sz="2000" dirty="0" smtClean="0"/>
              <a:t>6MeV</a:t>
            </a:r>
            <a:endParaRPr lang="en-US" sz="2000" dirty="0"/>
          </a:p>
          <a:p>
            <a:pPr marL="285750" indent="-285750">
              <a:spcBef>
                <a:spcPts val="900"/>
              </a:spcBef>
              <a:buFont typeface="Arial"/>
              <a:buChar char="•"/>
            </a:pPr>
            <a:r>
              <a:rPr lang="en-US" sz="2000" dirty="0"/>
              <a:t>Beam for </a:t>
            </a:r>
            <a:r>
              <a:rPr lang="en-US" sz="2000" b="1" dirty="0">
                <a:solidFill>
                  <a:srgbClr val="008000"/>
                </a:solidFill>
              </a:rPr>
              <a:t>Plasma Wakefield Acceleration </a:t>
            </a:r>
            <a:r>
              <a:rPr lang="en-US" sz="2000" b="1" dirty="0"/>
              <a:t>with High Transformer </a:t>
            </a:r>
            <a:r>
              <a:rPr lang="en-US" sz="2000" b="1" dirty="0" smtClean="0"/>
              <a:t>Ratio</a:t>
            </a:r>
            <a:endParaRPr lang="en-US" sz="2000" dirty="0" smtClean="0"/>
          </a:p>
          <a:p>
            <a:pPr marL="285750" indent="-285750">
              <a:spcBef>
                <a:spcPts val="900"/>
              </a:spcBef>
              <a:buFont typeface="Arial"/>
              <a:buChar char="•"/>
            </a:pPr>
            <a:r>
              <a:rPr lang="en-US" sz="2000" dirty="0" smtClean="0"/>
              <a:t>ASML </a:t>
            </a:r>
            <a:r>
              <a:rPr lang="en-US" sz="2000" dirty="0"/>
              <a:t>medical isotope cavity testing with </a:t>
            </a:r>
            <a:r>
              <a:rPr lang="en-US" sz="2000" dirty="0" smtClean="0"/>
              <a:t>beam</a:t>
            </a:r>
            <a:endParaRPr lang="en-US" sz="2000" dirty="0"/>
          </a:p>
          <a:p>
            <a:pPr marL="285750" indent="-285750">
              <a:spcBef>
                <a:spcPts val="900"/>
              </a:spcBef>
              <a:buFont typeface="Arial"/>
              <a:buChar char="•"/>
            </a:pPr>
            <a:r>
              <a:rPr lang="en-US" sz="2000" dirty="0"/>
              <a:t>Generic ERL accelerator </a:t>
            </a:r>
            <a:r>
              <a:rPr lang="en-US" sz="2000" dirty="0" smtClean="0"/>
              <a:t>physics</a:t>
            </a:r>
            <a:endParaRPr lang="en-US" sz="2000" dirty="0"/>
          </a:p>
          <a:p>
            <a:pPr marL="285750" indent="-285750">
              <a:spcBef>
                <a:spcPts val="900"/>
              </a:spcBef>
              <a:buFont typeface="Arial"/>
              <a:buChar char="•"/>
            </a:pPr>
            <a:r>
              <a:rPr lang="en-US" sz="2000" dirty="0" smtClean="0"/>
              <a:t>Preparations for </a:t>
            </a:r>
            <a:r>
              <a:rPr lang="en-US" sz="2000" dirty="0" err="1" smtClean="0"/>
              <a:t>Perle</a:t>
            </a:r>
            <a:endParaRPr lang="en-US" sz="2000" dirty="0"/>
          </a:p>
          <a:p>
            <a:pPr marL="285750" indent="-285750">
              <a:spcBef>
                <a:spcPts val="900"/>
              </a:spcBef>
              <a:buFont typeface="Arial"/>
              <a:buChar char="•"/>
            </a:pPr>
            <a:r>
              <a:rPr lang="en-US" sz="2000" dirty="0" smtClean="0"/>
              <a:t>Preparations for </a:t>
            </a:r>
            <a:r>
              <a:rPr lang="en-US" sz="2000" dirty="0" err="1" smtClean="0"/>
              <a:t>LHeC</a:t>
            </a:r>
            <a:endParaRPr lang="en-US" sz="2000" dirty="0"/>
          </a:p>
          <a:p>
            <a:pPr marL="285750" indent="-285750">
              <a:spcBef>
                <a:spcPts val="900"/>
              </a:spcBef>
              <a:buFont typeface="Arial"/>
              <a:buChar char="•"/>
            </a:pPr>
            <a:r>
              <a:rPr lang="en-US" sz="2000" dirty="0"/>
              <a:t>High-Power beam dynamics </a:t>
            </a:r>
            <a:r>
              <a:rPr lang="en-US" sz="2000" dirty="0" smtClean="0"/>
              <a:t>testing</a:t>
            </a:r>
          </a:p>
          <a:p>
            <a:pPr marL="285750" indent="-285750">
              <a:spcBef>
                <a:spcPts val="900"/>
              </a:spcBef>
              <a:buFont typeface="Arial"/>
              <a:buChar char="•"/>
            </a:pPr>
            <a:r>
              <a:rPr lang="en-US" sz="2000" dirty="0" smtClean="0"/>
              <a:t>Permanent magnet and Fixed-Field Alternating-Gradient test bed for future accelerators</a:t>
            </a:r>
            <a:endParaRPr lang="en-US" sz="2000" dirty="0"/>
          </a:p>
        </p:txBody>
      </p:sp>
      <p:sp>
        <p:nvSpPr>
          <p:cNvPr id="32" name="Text Box 4"/>
          <p:cNvSpPr txBox="1">
            <a:spLocks noChangeArrowheads="1"/>
          </p:cNvSpPr>
          <p:nvPr/>
        </p:nvSpPr>
        <p:spPr bwMode="auto">
          <a:xfrm>
            <a:off x="1890008" y="72000"/>
            <a:ext cx="5283374" cy="46166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ts val="2400"/>
              </a:spcBef>
            </a:pPr>
            <a:r>
              <a:rPr lang="en-US" sz="2400" dirty="0" smtClean="0">
                <a:solidFill>
                  <a:srgbClr val="000000"/>
                </a:solidFill>
                <a:latin typeface="Optima"/>
                <a:cs typeface="Optima"/>
              </a:rPr>
              <a:t>If EIC R&amp;D would not come …</a:t>
            </a:r>
          </a:p>
        </p:txBody>
      </p:sp>
    </p:spTree>
    <p:extLst>
      <p:ext uri="{BB962C8B-B14F-4D97-AF65-F5344CB8AC3E}">
        <p14:creationId xmlns:p14="http://schemas.microsoft.com/office/powerpoint/2010/main" val="40403158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631" y="733464"/>
            <a:ext cx="9137119" cy="5014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Screen Shot 2017-06-20 at 7.11.58 A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6900" y="4300160"/>
            <a:ext cx="1951539" cy="1005043"/>
          </a:xfrm>
          <a:prstGeom prst="rect">
            <a:avLst/>
          </a:prstGeom>
          <a:scene3d>
            <a:camera prst="orthographicFront">
              <a:rot lat="0" lon="0" rev="10800000"/>
            </a:camera>
            <a:lightRig rig="threePt" dir="t"/>
          </a:scene3d>
        </p:spPr>
      </p:pic>
      <p:sp>
        <p:nvSpPr>
          <p:cNvPr id="32" name="Text Box 4"/>
          <p:cNvSpPr txBox="1">
            <a:spLocks noChangeArrowheads="1"/>
          </p:cNvSpPr>
          <p:nvPr/>
        </p:nvSpPr>
        <p:spPr bwMode="auto">
          <a:xfrm>
            <a:off x="1890008" y="72000"/>
            <a:ext cx="5283374" cy="46166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ts val="2400"/>
              </a:spcBef>
            </a:pPr>
            <a:r>
              <a:rPr lang="en-US" sz="2400" dirty="0" smtClean="0">
                <a:solidFill>
                  <a:srgbClr val="000000"/>
                </a:solidFill>
                <a:latin typeface="Optima"/>
                <a:cs typeface="Optima"/>
              </a:rPr>
              <a:t>(A) </a:t>
            </a:r>
            <a:r>
              <a:rPr lang="en-US" sz="2400" dirty="0" err="1" smtClean="0">
                <a:solidFill>
                  <a:srgbClr val="000000"/>
                </a:solidFill>
                <a:latin typeface="Optima"/>
                <a:cs typeface="Optima"/>
              </a:rPr>
              <a:t>DarkLight</a:t>
            </a:r>
            <a:endParaRPr lang="en-US" sz="2400" dirty="0" smtClean="0">
              <a:solidFill>
                <a:srgbClr val="000000"/>
              </a:solidFill>
              <a:latin typeface="Optima"/>
              <a:cs typeface="Optima"/>
            </a:endParaRPr>
          </a:p>
        </p:txBody>
      </p:sp>
      <p:pic>
        <p:nvPicPr>
          <p:cNvPr id="9" name="Picture 8" descr="Screen Shot 2017-06-20 at 7.17.46 AM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9348" y="4744887"/>
            <a:ext cx="2163211" cy="126077"/>
          </a:xfrm>
          <a:prstGeom prst="rect">
            <a:avLst/>
          </a:prstGeom>
        </p:spPr>
      </p:pic>
      <p:pic>
        <p:nvPicPr>
          <p:cNvPr id="8" name="Picture 7" descr="Screen Shot 2017-06-20 at 7.15.38 AM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9872" y="5146443"/>
            <a:ext cx="2324101" cy="347106"/>
          </a:xfrm>
          <a:prstGeom prst="rect">
            <a:avLst/>
          </a:prstGeom>
        </p:spPr>
      </p:pic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159132" y="5667653"/>
            <a:ext cx="8096124" cy="923330"/>
          </a:xfrm>
          <a:prstGeom prst="rect">
            <a:avLst/>
          </a:prstGeom>
          <a:noFill/>
          <a:ln w="1905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800" dirty="0" smtClean="0">
                <a:latin typeface="Arial"/>
                <a:cs typeface="Arial"/>
              </a:rPr>
              <a:t>The </a:t>
            </a:r>
            <a:r>
              <a:rPr lang="en-US" sz="1800" dirty="0" err="1" smtClean="0">
                <a:latin typeface="Arial"/>
                <a:cs typeface="Arial"/>
              </a:rPr>
              <a:t>Darklight</a:t>
            </a:r>
            <a:r>
              <a:rPr lang="en-US" sz="1800" dirty="0" smtClean="0">
                <a:latin typeface="Arial"/>
                <a:cs typeface="Arial"/>
              </a:rPr>
              <a:t> detector will fit around the resonantly extracted CBETA beam, if the movable support is redesigned.</a:t>
            </a:r>
          </a:p>
          <a:p>
            <a:r>
              <a:rPr lang="en-US" sz="1800" dirty="0" smtClean="0">
                <a:solidFill>
                  <a:srgbClr val="008000"/>
                </a:solidFill>
                <a:latin typeface="Arial"/>
                <a:cs typeface="Arial"/>
              </a:rPr>
              <a:t>Cornell is in contact with the </a:t>
            </a:r>
            <a:r>
              <a:rPr lang="en-US" sz="1800" dirty="0" err="1" smtClean="0">
                <a:solidFill>
                  <a:srgbClr val="008000"/>
                </a:solidFill>
                <a:latin typeface="Arial"/>
                <a:cs typeface="Arial"/>
              </a:rPr>
              <a:t>DarkLight</a:t>
            </a:r>
            <a:r>
              <a:rPr lang="en-US" sz="1800" dirty="0" smtClean="0">
                <a:solidFill>
                  <a:srgbClr val="008000"/>
                </a:solidFill>
                <a:latin typeface="Arial"/>
                <a:cs typeface="Arial"/>
              </a:rPr>
              <a:t> collaboration to submit a joint proposal.</a:t>
            </a:r>
            <a:endParaRPr lang="en-US" sz="1800" dirty="0">
              <a:solidFill>
                <a:srgbClr val="008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271299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207735" y="19291"/>
            <a:ext cx="5175121" cy="594335"/>
          </a:xfrm>
          <a:prstGeom prst="rect">
            <a:avLst/>
          </a:prstGeom>
        </p:spPr>
        <p:txBody>
          <a:bodyPr/>
          <a:lstStyle>
            <a:lvl1pPr>
              <a:defRPr i="0">
                <a:latin typeface="Optima"/>
                <a:cs typeface="Optima"/>
              </a:defRPr>
            </a:lvl1pPr>
          </a:lstStyle>
          <a:p>
            <a:r>
              <a:rPr lang="en-US" altLang="zh-TW" sz="2400" dirty="0"/>
              <a:t>L</a:t>
            </a:r>
            <a:r>
              <a:rPr lang="en-US" altLang="zh-TW" sz="2400" dirty="0" smtClean="0"/>
              <a:t>ayout of extraction beam line</a:t>
            </a:r>
            <a:endParaRPr lang="zh-TW" altLang="en-US" sz="2400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1600200" y="520926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zh-TW" alt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23333" y="4546486"/>
            <a:ext cx="840582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2800" dirty="0" smtClean="0"/>
              <a:t>Extraction line contains:</a:t>
            </a:r>
          </a:p>
          <a:p>
            <a:r>
              <a:rPr lang="en-US" altLang="zh-TW" sz="2800" dirty="0" smtClean="0"/>
              <a:t>	Extra dipoles to guide the beam</a:t>
            </a:r>
          </a:p>
          <a:p>
            <a:r>
              <a:rPr lang="en-US" altLang="zh-TW" sz="2800" dirty="0" smtClean="0"/>
              <a:t>	Extra quadrupoles to maintain beam optics  </a:t>
            </a:r>
            <a:endParaRPr lang="zh-TW" alt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914" y="995099"/>
            <a:ext cx="7477125" cy="3053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74557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5"/>
          <p:cNvSpPr txBox="1">
            <a:spLocks noChangeArrowheads="1"/>
          </p:cNvSpPr>
          <p:nvPr/>
        </p:nvSpPr>
        <p:spPr bwMode="auto">
          <a:xfrm>
            <a:off x="152400" y="2095870"/>
            <a:ext cx="8991600" cy="2646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457200" indent="-457200">
              <a:buFont typeface="Arial"/>
              <a:buChar char="•"/>
            </a:pPr>
            <a:endParaRPr lang="en-US" sz="2800" dirty="0" smtClean="0"/>
          </a:p>
          <a:p>
            <a:pPr algn="ctr">
              <a:spcBef>
                <a:spcPts val="600"/>
              </a:spcBef>
            </a:pPr>
            <a:r>
              <a:rPr lang="en-US" sz="9600" b="0" dirty="0" smtClean="0">
                <a:latin typeface="+mn-lt"/>
              </a:rPr>
              <a:t>Questions?</a:t>
            </a:r>
          </a:p>
          <a:p>
            <a:pPr algn="ctr">
              <a:spcBef>
                <a:spcPts val="600"/>
              </a:spcBef>
            </a:pPr>
            <a:endParaRPr lang="en-US" sz="3200" b="0" dirty="0" smtClean="0"/>
          </a:p>
        </p:txBody>
      </p:sp>
    </p:spTree>
    <p:extLst>
      <p:ext uri="{BB962C8B-B14F-4D97-AF65-F5344CB8AC3E}">
        <p14:creationId xmlns:p14="http://schemas.microsoft.com/office/powerpoint/2010/main" val="5593347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153365" y="-2849"/>
            <a:ext cx="6990635" cy="594335"/>
          </a:xfrm>
          <a:prstGeom prst="rect">
            <a:avLst/>
          </a:prstGeom>
        </p:spPr>
        <p:txBody>
          <a:bodyPr/>
          <a:lstStyle>
            <a:lvl1pPr>
              <a:defRPr i="0">
                <a:latin typeface="Optima"/>
                <a:cs typeface="Optima"/>
              </a:defRPr>
            </a:lvl1pPr>
          </a:lstStyle>
          <a:p>
            <a:r>
              <a:rPr lang="en-US" sz="2400" dirty="0" smtClean="0">
                <a:solidFill>
                  <a:srgbClr val="FFFFFF"/>
                </a:solidFill>
              </a:rPr>
              <a:t>The CBETA CDR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259" y="758516"/>
            <a:ext cx="3124033" cy="5042406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>
              <a:spcBef>
                <a:spcPts val="1400"/>
              </a:spcBef>
            </a:pPr>
            <a:r>
              <a:rPr lang="en-US" sz="1500" dirty="0" smtClean="0">
                <a:latin typeface="Arial"/>
                <a:cs typeface="Arial"/>
              </a:rPr>
              <a:t>2005 Start of construction of DC photo-emitter gun; to world record current (75mA</a:t>
            </a:r>
            <a:r>
              <a:rPr lang="en-US" sz="1500" dirty="0" smtClean="0">
                <a:latin typeface="Arial"/>
                <a:cs typeface="Arial"/>
              </a:rPr>
              <a:t>).</a:t>
            </a:r>
            <a:endParaRPr lang="en-US" sz="1500" dirty="0" smtClean="0">
              <a:latin typeface="Arial"/>
              <a:cs typeface="Arial"/>
            </a:endParaRPr>
          </a:p>
          <a:p>
            <a:pPr algn="just">
              <a:spcBef>
                <a:spcPts val="1400"/>
              </a:spcBef>
            </a:pPr>
            <a:r>
              <a:rPr lang="en-US" sz="1500" dirty="0" smtClean="0">
                <a:latin typeface="Arial"/>
                <a:cs typeface="Arial"/>
              </a:rPr>
              <a:t>2012 PD-</a:t>
            </a:r>
            <a:r>
              <a:rPr lang="en-US" sz="1500" dirty="0" smtClean="0">
                <a:latin typeface="Arial"/>
                <a:cs typeface="Arial"/>
              </a:rPr>
              <a:t>Design </a:t>
            </a:r>
            <a:r>
              <a:rPr lang="en-US" sz="1500" dirty="0" smtClean="0">
                <a:latin typeface="Arial"/>
                <a:cs typeface="Arial"/>
              </a:rPr>
              <a:t>on a hard x-ray 5GeV </a:t>
            </a:r>
            <a:r>
              <a:rPr lang="en-US" sz="1500" dirty="0" smtClean="0">
                <a:latin typeface="Arial"/>
                <a:cs typeface="Arial"/>
              </a:rPr>
              <a:t>Cornell ERL, </a:t>
            </a:r>
            <a:r>
              <a:rPr lang="en-US" sz="1500" i="1" dirty="0" smtClean="0">
                <a:latin typeface="Arial"/>
                <a:cs typeface="Arial"/>
              </a:rPr>
              <a:t>not built.</a:t>
            </a:r>
          </a:p>
          <a:p>
            <a:pPr algn="just">
              <a:spcBef>
                <a:spcPts val="1400"/>
              </a:spcBef>
            </a:pPr>
            <a:r>
              <a:rPr lang="en-US" sz="1500" dirty="0" smtClean="0">
                <a:latin typeface="Arial"/>
                <a:cs typeface="Arial"/>
              </a:rPr>
              <a:t>2013 Cornell’s ERL injector achieved </a:t>
            </a:r>
            <a:r>
              <a:rPr lang="en-US" sz="1500" dirty="0" smtClean="0">
                <a:latin typeface="Arial"/>
                <a:cs typeface="Arial"/>
              </a:rPr>
              <a:t>world record </a:t>
            </a:r>
            <a:r>
              <a:rPr lang="en-US" sz="1500" dirty="0" smtClean="0">
                <a:latin typeface="Arial"/>
                <a:cs typeface="Arial"/>
              </a:rPr>
              <a:t>brightness.</a:t>
            </a:r>
            <a:endParaRPr lang="en-US" sz="1500" dirty="0" smtClean="0">
              <a:latin typeface="Arial"/>
              <a:cs typeface="Arial"/>
            </a:endParaRPr>
          </a:p>
          <a:p>
            <a:pPr algn="just">
              <a:spcBef>
                <a:spcPts val="1400"/>
              </a:spcBef>
            </a:pPr>
            <a:r>
              <a:rPr lang="en-US" sz="1500" dirty="0" smtClean="0">
                <a:latin typeface="Arial"/>
                <a:cs typeface="Arial"/>
              </a:rPr>
              <a:t>2014 White paper for CBETA </a:t>
            </a:r>
            <a:r>
              <a:rPr lang="en-US" sz="1500" dirty="0" smtClean="0">
                <a:latin typeface="Arial"/>
                <a:cs typeface="Arial"/>
              </a:rPr>
              <a:t>in Cornell / BNL collaboration.</a:t>
            </a:r>
            <a:endParaRPr lang="en-US" sz="1500" dirty="0" smtClean="0">
              <a:latin typeface="Arial"/>
              <a:cs typeface="Arial"/>
            </a:endParaRPr>
          </a:p>
          <a:p>
            <a:pPr algn="just">
              <a:spcBef>
                <a:spcPts val="1400"/>
              </a:spcBef>
            </a:pPr>
            <a:r>
              <a:rPr lang="en-US" sz="1500" dirty="0" smtClean="0">
                <a:latin typeface="Arial"/>
                <a:cs typeface="Arial"/>
              </a:rPr>
              <a:t>2016 2nC bunch charge for </a:t>
            </a:r>
            <a:r>
              <a:rPr lang="en-US" sz="1500" dirty="0" smtClean="0">
                <a:latin typeface="Arial"/>
                <a:cs typeface="Arial"/>
              </a:rPr>
              <a:t>EIC.</a:t>
            </a:r>
            <a:endParaRPr lang="en-US" sz="1500" dirty="0" smtClean="0">
              <a:latin typeface="Arial"/>
              <a:cs typeface="Arial"/>
            </a:endParaRPr>
          </a:p>
          <a:p>
            <a:pPr algn="just">
              <a:spcBef>
                <a:spcPts val="1400"/>
              </a:spcBef>
            </a:pPr>
            <a:r>
              <a:rPr lang="en-US" sz="1500" dirty="0" smtClean="0">
                <a:latin typeface="Arial"/>
                <a:cs typeface="Arial"/>
              </a:rPr>
              <a:t>2016 Construction funding by NYS begins.</a:t>
            </a:r>
          </a:p>
          <a:p>
            <a:pPr algn="just">
              <a:spcBef>
                <a:spcPts val="1400"/>
              </a:spcBef>
            </a:pPr>
            <a:r>
              <a:rPr lang="en-US" sz="1500" dirty="0" smtClean="0">
                <a:latin typeface="Arial"/>
                <a:cs typeface="Arial"/>
              </a:rPr>
              <a:t>2017 CBETA Design Report</a:t>
            </a:r>
          </a:p>
          <a:p>
            <a:pPr algn="just">
              <a:spcBef>
                <a:spcPts val="1400"/>
              </a:spcBef>
            </a:pPr>
            <a:r>
              <a:rPr lang="en-US" sz="1500" dirty="0" smtClean="0">
                <a:latin typeface="Arial"/>
                <a:cs typeface="Arial"/>
              </a:rPr>
              <a:t>2018 1</a:t>
            </a:r>
            <a:r>
              <a:rPr lang="en-US" sz="1500" baseline="30000" dirty="0" smtClean="0">
                <a:latin typeface="Arial"/>
                <a:cs typeface="Arial"/>
              </a:rPr>
              <a:t>st</a:t>
            </a:r>
            <a:r>
              <a:rPr lang="en-US" sz="1500" dirty="0" smtClean="0">
                <a:latin typeface="Arial"/>
                <a:cs typeface="Arial"/>
              </a:rPr>
              <a:t> beam thorough SRF chain, one separator and one PMA unit.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891697" y="11232"/>
            <a:ext cx="5293294" cy="594335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 i="0">
                <a:latin typeface="Optima"/>
                <a:cs typeface="Optima"/>
              </a:defRPr>
            </a:lvl1pPr>
          </a:lstStyle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Previous funding leading to CBETA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9" name="Picture 8" descr="Screen Shot 2017-06-16 at 8.07.0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917" y="758516"/>
            <a:ext cx="5859592" cy="540225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259" y="5869627"/>
            <a:ext cx="3124033" cy="784830"/>
          </a:xfrm>
          <a:prstGeom prst="rect">
            <a:avLst/>
          </a:prstGeom>
          <a:solidFill>
            <a:srgbClr val="CCFFCC"/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>
              <a:spcBef>
                <a:spcPts val="1400"/>
              </a:spcBef>
            </a:pPr>
            <a:r>
              <a:rPr lang="en-US" sz="1500" b="1" dirty="0" smtClean="0">
                <a:latin typeface="Arial"/>
                <a:cs typeface="Arial"/>
              </a:rPr>
              <a:t>Staring in 2020, CBETA will be available for R&amp;D on high power beams!</a:t>
            </a:r>
          </a:p>
        </p:txBody>
      </p:sp>
    </p:spTree>
    <p:extLst>
      <p:ext uri="{BB962C8B-B14F-4D97-AF65-F5344CB8AC3E}">
        <p14:creationId xmlns:p14="http://schemas.microsoft.com/office/powerpoint/2010/main" val="27998315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713511"/>
            <a:ext cx="8674280" cy="5444921"/>
          </a:xfrm>
          <a:prstGeom prst="rect">
            <a:avLst/>
          </a:prstGeom>
        </p:spPr>
      </p:pic>
      <p:sp>
        <p:nvSpPr>
          <p:cNvPr id="16" name="Right Triangle 15"/>
          <p:cNvSpPr/>
          <p:nvPr/>
        </p:nvSpPr>
        <p:spPr>
          <a:xfrm>
            <a:off x="5708315" y="2713780"/>
            <a:ext cx="1486495" cy="973770"/>
          </a:xfrm>
          <a:prstGeom prst="rtTriangle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108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668998" y="6752158"/>
            <a:ext cx="1846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3" name="Content Placeholder 15"/>
          <p:cNvSpPr txBox="1">
            <a:spLocks/>
          </p:cNvSpPr>
          <p:nvPr/>
        </p:nvSpPr>
        <p:spPr>
          <a:xfrm>
            <a:off x="1516289" y="6059462"/>
            <a:ext cx="7128803" cy="390897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 dirty="0" smtClean="0">
                <a:latin typeface="Helvetica" charset="0"/>
              </a:rPr>
              <a:t>CBETA has 150MeV and up to 40mA: 6MW </a:t>
            </a:r>
            <a:r>
              <a:rPr lang="en-US" sz="1500" dirty="0" err="1" smtClean="0">
                <a:latin typeface="Helvetica" charset="0"/>
              </a:rPr>
              <a:t>beampower</a:t>
            </a:r>
            <a:r>
              <a:rPr lang="en-US" sz="1500" dirty="0" smtClean="0">
                <a:latin typeface="Helvetica" charset="0"/>
              </a:rPr>
              <a:t>  =&gt; Delete black</a:t>
            </a:r>
            <a:endParaRPr lang="en-US" sz="1500" dirty="0">
              <a:latin typeface="Helvetica" charset="0"/>
            </a:endParaRPr>
          </a:p>
          <a:p>
            <a:r>
              <a:rPr lang="en-US" sz="1500" dirty="0" err="1" smtClean="0">
                <a:latin typeface="Helvetica" charset="0"/>
              </a:rPr>
              <a:t>eRHIC</a:t>
            </a:r>
            <a:r>
              <a:rPr lang="en-US" sz="1500" dirty="0" smtClean="0">
                <a:latin typeface="Helvetica" charset="0"/>
              </a:rPr>
              <a:t> cooler ERL has 150MeV and up to 100mA: up to 15mW</a:t>
            </a: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2179196" y="80012"/>
            <a:ext cx="5283374" cy="46166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ts val="2400"/>
              </a:spcBef>
            </a:pPr>
            <a:r>
              <a:rPr lang="en-US" sz="2400" dirty="0" smtClean="0">
                <a:solidFill>
                  <a:srgbClr val="000000"/>
                </a:solidFill>
                <a:latin typeface="Optima"/>
                <a:cs typeface="Optima"/>
              </a:rPr>
              <a:t>The beam power frontier</a:t>
            </a:r>
          </a:p>
        </p:txBody>
      </p:sp>
      <p:sp>
        <p:nvSpPr>
          <p:cNvPr id="4" name="Oval 3"/>
          <p:cNvSpPr/>
          <p:nvPr/>
        </p:nvSpPr>
        <p:spPr>
          <a:xfrm>
            <a:off x="5921436" y="3035170"/>
            <a:ext cx="494827" cy="494827"/>
          </a:xfrm>
          <a:prstGeom prst="ellipse">
            <a:avLst/>
          </a:prstGeom>
          <a:solidFill>
            <a:schemeClr val="tx2">
              <a:lumMod val="60000"/>
              <a:lumOff val="40000"/>
              <a:alpha val="36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1389725" y="6108910"/>
            <a:ext cx="494827" cy="494827"/>
          </a:xfrm>
          <a:prstGeom prst="ellipse">
            <a:avLst/>
          </a:prstGeom>
          <a:solidFill>
            <a:schemeClr val="tx2">
              <a:lumMod val="60000"/>
              <a:lumOff val="40000"/>
              <a:alpha val="36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7010070" y="3299097"/>
            <a:ext cx="100584" cy="100584"/>
          </a:xfrm>
          <a:prstGeom prst="ellipse">
            <a:avLst/>
          </a:prstGeom>
          <a:solidFill>
            <a:srgbClr val="0000FF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807005" y="3340936"/>
            <a:ext cx="88228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err="1" smtClean="0"/>
              <a:t>eRHIC</a:t>
            </a:r>
            <a:r>
              <a:rPr lang="en-US" sz="1000" b="1" dirty="0" smtClean="0"/>
              <a:t> cooler</a:t>
            </a:r>
            <a:endParaRPr lang="en-US" sz="1000" b="1" dirty="0"/>
          </a:p>
        </p:txBody>
      </p:sp>
      <p:sp>
        <p:nvSpPr>
          <p:cNvPr id="9" name="Oval 8"/>
          <p:cNvSpPr/>
          <p:nvPr/>
        </p:nvSpPr>
        <p:spPr>
          <a:xfrm>
            <a:off x="6823499" y="3154580"/>
            <a:ext cx="494827" cy="494827"/>
          </a:xfrm>
          <a:prstGeom prst="ellipse">
            <a:avLst/>
          </a:prstGeom>
          <a:solidFill>
            <a:schemeClr val="tx2">
              <a:lumMod val="60000"/>
              <a:lumOff val="40000"/>
              <a:alpha val="36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/>
        </p:nvSpPr>
        <p:spPr>
          <a:xfrm>
            <a:off x="3983789" y="882314"/>
            <a:ext cx="4558631" cy="2780461"/>
          </a:xfrm>
          <a:prstGeom prst="rtTriangle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108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Triangle 13"/>
          <p:cNvSpPr/>
          <p:nvPr/>
        </p:nvSpPr>
        <p:spPr>
          <a:xfrm>
            <a:off x="3361523" y="1302083"/>
            <a:ext cx="2079423" cy="1304759"/>
          </a:xfrm>
          <a:prstGeom prst="rtTriangle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108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117472" y="882314"/>
            <a:ext cx="748632" cy="5614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5708315" y="1898316"/>
            <a:ext cx="748632" cy="5614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5336343" y="1462502"/>
            <a:ext cx="1845099" cy="103204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7194810" y="2606842"/>
            <a:ext cx="748632" cy="5614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6274806" y="2419674"/>
            <a:ext cx="748632" cy="5614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6525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713511"/>
            <a:ext cx="8674280" cy="5444921"/>
          </a:xfrm>
          <a:prstGeom prst="rect">
            <a:avLst/>
          </a:prstGeom>
        </p:spPr>
      </p:pic>
      <p:sp>
        <p:nvSpPr>
          <p:cNvPr id="23" name="Right Triangle 22"/>
          <p:cNvSpPr/>
          <p:nvPr/>
        </p:nvSpPr>
        <p:spPr>
          <a:xfrm>
            <a:off x="5753771" y="2679028"/>
            <a:ext cx="1486495" cy="973770"/>
          </a:xfrm>
          <a:prstGeom prst="rtTriangle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108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668998" y="6752158"/>
            <a:ext cx="1846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3" name="Content Placeholder 15"/>
          <p:cNvSpPr txBox="1">
            <a:spLocks/>
          </p:cNvSpPr>
          <p:nvPr/>
        </p:nvSpPr>
        <p:spPr>
          <a:xfrm>
            <a:off x="1557612" y="6158432"/>
            <a:ext cx="6591300" cy="390897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 dirty="0" smtClean="0">
                <a:latin typeface="Helvetica" charset="0"/>
              </a:rPr>
              <a:t>Home projects of collaborators who joint in recent CBETA running</a:t>
            </a: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2179196" y="80012"/>
            <a:ext cx="5283374" cy="46166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ts val="2400"/>
              </a:spcBef>
            </a:pPr>
            <a:r>
              <a:rPr lang="en-US" sz="2400" dirty="0" smtClean="0">
                <a:solidFill>
                  <a:srgbClr val="000000"/>
                </a:solidFill>
                <a:latin typeface="Optima"/>
                <a:cs typeface="Optima"/>
              </a:rPr>
              <a:t>The beam power frontier</a:t>
            </a:r>
          </a:p>
        </p:txBody>
      </p:sp>
      <p:sp>
        <p:nvSpPr>
          <p:cNvPr id="4" name="Oval 3"/>
          <p:cNvSpPr/>
          <p:nvPr/>
        </p:nvSpPr>
        <p:spPr>
          <a:xfrm>
            <a:off x="5921436" y="3035170"/>
            <a:ext cx="494827" cy="494827"/>
          </a:xfrm>
          <a:prstGeom prst="ellipse">
            <a:avLst/>
          </a:prstGeom>
          <a:solidFill>
            <a:schemeClr val="tx2">
              <a:lumMod val="60000"/>
              <a:lumOff val="40000"/>
              <a:alpha val="36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7010070" y="3299097"/>
            <a:ext cx="100584" cy="100584"/>
          </a:xfrm>
          <a:prstGeom prst="ellipse">
            <a:avLst/>
          </a:prstGeom>
          <a:solidFill>
            <a:srgbClr val="0000FF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807005" y="3340936"/>
            <a:ext cx="88228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err="1" smtClean="0"/>
              <a:t>eRHIC</a:t>
            </a:r>
            <a:r>
              <a:rPr lang="en-US" sz="1000" b="1" dirty="0" smtClean="0"/>
              <a:t> cooler</a:t>
            </a:r>
            <a:endParaRPr lang="en-US" sz="1000" b="1" dirty="0"/>
          </a:p>
        </p:txBody>
      </p:sp>
      <p:sp>
        <p:nvSpPr>
          <p:cNvPr id="9" name="Oval 8"/>
          <p:cNvSpPr/>
          <p:nvPr/>
        </p:nvSpPr>
        <p:spPr>
          <a:xfrm>
            <a:off x="6823499" y="3154580"/>
            <a:ext cx="494827" cy="494827"/>
          </a:xfrm>
          <a:prstGeom prst="ellipse">
            <a:avLst/>
          </a:prstGeom>
          <a:solidFill>
            <a:schemeClr val="tx2">
              <a:lumMod val="60000"/>
              <a:lumOff val="40000"/>
              <a:alpha val="36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4853262" y="3531606"/>
            <a:ext cx="494827" cy="494827"/>
          </a:xfrm>
          <a:prstGeom prst="ellipse">
            <a:avLst/>
          </a:prstGeom>
          <a:solidFill>
            <a:srgbClr val="FF6600">
              <a:alpha val="36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6823499" y="3762524"/>
            <a:ext cx="494827" cy="494827"/>
          </a:xfrm>
          <a:prstGeom prst="ellipse">
            <a:avLst/>
          </a:prstGeom>
          <a:solidFill>
            <a:srgbClr val="FF6600">
              <a:alpha val="36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5348089" y="3960452"/>
            <a:ext cx="494827" cy="494827"/>
          </a:xfrm>
          <a:prstGeom prst="ellipse">
            <a:avLst/>
          </a:prstGeom>
          <a:solidFill>
            <a:srgbClr val="FF6600">
              <a:alpha val="36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1425656" y="6070997"/>
            <a:ext cx="494827" cy="494827"/>
          </a:xfrm>
          <a:prstGeom prst="ellipse">
            <a:avLst/>
          </a:prstGeom>
          <a:solidFill>
            <a:srgbClr val="FF6600">
              <a:alpha val="36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4077368" y="882314"/>
            <a:ext cx="748632" cy="5614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5708315" y="1898316"/>
            <a:ext cx="748632" cy="5614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5336343" y="1462502"/>
            <a:ext cx="1845099" cy="103204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7194810" y="2606842"/>
            <a:ext cx="748632" cy="5614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6274806" y="2419674"/>
            <a:ext cx="748632" cy="5614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ight Triangle 20"/>
          <p:cNvSpPr/>
          <p:nvPr/>
        </p:nvSpPr>
        <p:spPr>
          <a:xfrm>
            <a:off x="3983789" y="882314"/>
            <a:ext cx="4558631" cy="2780461"/>
          </a:xfrm>
          <a:prstGeom prst="rtTriangle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108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ight Triangle 21"/>
          <p:cNvSpPr/>
          <p:nvPr/>
        </p:nvSpPr>
        <p:spPr>
          <a:xfrm>
            <a:off x="3361523" y="1302083"/>
            <a:ext cx="2079423" cy="1304759"/>
          </a:xfrm>
          <a:prstGeom prst="rtTriangle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108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7253634" y="2598826"/>
            <a:ext cx="748632" cy="5614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6427206" y="2572074"/>
            <a:ext cx="748632" cy="5614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7772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1186" y="820191"/>
            <a:ext cx="8576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0070C0"/>
                </a:solidFill>
              </a:rPr>
              <a:t>L0E contained approximately 7,000 square feet of Lab and Shop space</a:t>
            </a:r>
            <a:endParaRPr lang="en-US" b="1" i="1" dirty="0">
              <a:solidFill>
                <a:srgbClr val="0070C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186" y="1420168"/>
            <a:ext cx="8610600" cy="4999682"/>
          </a:xfrm>
          <a:prstGeom prst="rect">
            <a:avLst/>
          </a:prstGeom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2179196" y="80012"/>
            <a:ext cx="5283374" cy="46166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ts val="2400"/>
              </a:spcBef>
            </a:pPr>
            <a:r>
              <a:rPr lang="en-US" sz="2400" dirty="0" smtClean="0">
                <a:solidFill>
                  <a:srgbClr val="000000"/>
                </a:solidFill>
                <a:latin typeface="Optima"/>
                <a:cs typeface="Optima"/>
              </a:rPr>
              <a:t>Hall L0E before CBETA</a:t>
            </a:r>
          </a:p>
        </p:txBody>
      </p:sp>
    </p:spTree>
    <p:extLst>
      <p:ext uri="{BB962C8B-B14F-4D97-AF65-F5344CB8AC3E}">
        <p14:creationId xmlns:p14="http://schemas.microsoft.com/office/powerpoint/2010/main" val="32727322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ushpin">
      <a:majorFont>
        <a:latin typeface="Constantia"/>
        <a:ea typeface=""/>
        <a:cs typeface=""/>
        <a:font script="Jpan" typeface="HGS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10438</TotalTime>
  <Words>2896</Words>
  <Application>Microsoft Macintosh PowerPoint</Application>
  <PresentationFormat>On-screen Show (4:3)</PresentationFormat>
  <Paragraphs>448</Paragraphs>
  <Slides>53</Slides>
  <Notes>3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5" baseType="lpstr"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Georg Hofstaetter</cp:lastModifiedBy>
  <cp:revision>260</cp:revision>
  <cp:lastPrinted>2017-09-08T15:12:35Z</cp:lastPrinted>
  <dcterms:modified xsi:type="dcterms:W3CDTF">2018-11-01T11:50:02Z</dcterms:modified>
</cp:coreProperties>
</file>