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1"/>
  </p:notesMasterIdLst>
  <p:sldIdLst>
    <p:sldId id="309" r:id="rId2"/>
    <p:sldId id="310" r:id="rId3"/>
    <p:sldId id="315" r:id="rId4"/>
    <p:sldId id="346" r:id="rId5"/>
    <p:sldId id="351" r:id="rId6"/>
    <p:sldId id="352" r:id="rId7"/>
    <p:sldId id="364" r:id="rId8"/>
    <p:sldId id="365" r:id="rId9"/>
    <p:sldId id="358" r:id="rId10"/>
    <p:sldId id="359" r:id="rId11"/>
    <p:sldId id="368" r:id="rId12"/>
    <p:sldId id="360" r:id="rId13"/>
    <p:sldId id="361" r:id="rId14"/>
    <p:sldId id="363" r:id="rId15"/>
    <p:sldId id="362" r:id="rId16"/>
    <p:sldId id="370" r:id="rId17"/>
    <p:sldId id="369" r:id="rId18"/>
    <p:sldId id="367" r:id="rId19"/>
    <p:sldId id="3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33CC33"/>
    <a:srgbClr val="00FF00"/>
    <a:srgbClr val="00B0F0"/>
    <a:srgbClr val="C2C4C6"/>
    <a:srgbClr val="CBCDCF"/>
    <a:srgbClr val="CCC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08" autoAdjust="0"/>
  </p:normalViewPr>
  <p:slideViewPr>
    <p:cSldViewPr snapToGrid="0" snapToObjects="1">
      <p:cViewPr varScale="1">
        <p:scale>
          <a:sx n="75" d="100"/>
          <a:sy n="75" d="100"/>
        </p:scale>
        <p:origin x="6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651306" y="5563165"/>
            <a:ext cx="5745192" cy="910001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algn="ctr"/>
            <a:r>
              <a:rPr lang="en-US" sz="1800" dirty="0" smtClean="0"/>
              <a:t>EIC Accelerator Collaboration Meeting</a:t>
            </a:r>
          </a:p>
          <a:p>
            <a:pPr algn="ctr"/>
            <a:r>
              <a:rPr lang="en-US" sz="1800" dirty="0" smtClean="0"/>
              <a:t>October 29 - November 1,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1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0397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71918"/>
            <a:ext cx="11285837" cy="424732"/>
          </a:xfrm>
        </p:spPr>
        <p:txBody>
          <a:bodyPr>
            <a:spAutoFit/>
          </a:bodyPr>
          <a:lstStyle>
            <a:lvl1pPr>
              <a:defRPr sz="2400" b="1" cap="none" baseline="0">
                <a:solidFill>
                  <a:srgbClr val="0E2E39"/>
                </a:solidFill>
                <a:latin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rgbClr val="0E2E39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1800" baseline="0">
                <a:solidFill>
                  <a:srgbClr val="0E2E39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600" baseline="0">
                <a:solidFill>
                  <a:srgbClr val="0E2E39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rgbClr val="0E2E39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rgbClr val="0E2E39"/>
                </a:solidFill>
                <a:latin typeface="Arial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0886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rgbClr val="0E2E3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8855676" cy="0"/>
          </a:xfrm>
          <a:prstGeom prst="line">
            <a:avLst/>
          </a:prstGeom>
          <a:ln w="57150">
            <a:solidFill>
              <a:srgbClr val="609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11892" y="6493702"/>
            <a:ext cx="7319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JLEIC Director’s Cost Review, JLab, August</a:t>
            </a:r>
            <a:r>
              <a:rPr lang="en-US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076" y="6412921"/>
            <a:ext cx="107298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4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3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0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9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6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7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5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8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181" y="205946"/>
            <a:ext cx="10583064" cy="917487"/>
          </a:xfrm>
        </p:spPr>
        <p:txBody>
          <a:bodyPr anchor="ctr" anchorCtr="0"/>
          <a:lstStyle/>
          <a:p>
            <a:r>
              <a:rPr lang="en-US" sz="3600" dirty="0" smtClean="0"/>
              <a:t>Spin Transparency Study and Test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1" y="1720849"/>
            <a:ext cx="4264471" cy="2631490"/>
          </a:xfr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V. Morozov, Y.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Derbenev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R. Huang, F. Lin (JLab)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H. Huang, F.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Meot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V.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Ptitsyn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(BNL)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A. Kondratenko, </a:t>
            </a:r>
            <a:b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M. Kondratenko (Novosibirsk)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Y. </a:t>
            </a:r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</a:rPr>
              <a:t>Filatov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 (MIPT)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88921" y="5810521"/>
            <a:ext cx="5745192" cy="910001"/>
          </a:xfrm>
        </p:spPr>
        <p:txBody>
          <a:bodyPr>
            <a:noAutofit/>
          </a:bodyPr>
          <a:lstStyle/>
          <a:p>
            <a:pPr algn="ctr"/>
            <a:r>
              <a:rPr lang="en-US" sz="1800" dirty="0"/>
              <a:t>EIC Accelerator Collaboration Meeting</a:t>
            </a:r>
          </a:p>
          <a:p>
            <a:pPr algn="ctr"/>
            <a:r>
              <a:rPr lang="en-US" sz="1800" dirty="0"/>
              <a:t>October 29 - November 1, 2018</a:t>
            </a:r>
          </a:p>
        </p:txBody>
      </p:sp>
      <p:pic>
        <p:nvPicPr>
          <p:cNvPr id="7" name="Picture 6" descr="JLEIC2018oblique_D2-0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7653" y="1598522"/>
            <a:ext cx="7495294" cy="393400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43182" y="5117031"/>
            <a:ext cx="3645740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Supported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by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DoE NP EIC R&amp;D FOA funds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and Numerical Calculations of Resonance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858" y="884775"/>
            <a:ext cx="4746213" cy="43088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Statistical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4161345"/>
            <a:ext cx="5486400" cy="2188153"/>
          </a:xfrm>
          <a:prstGeom prst="rect">
            <a:avLst/>
          </a:prstGeom>
        </p:spPr>
      </p:pic>
      <p:pic>
        <p:nvPicPr>
          <p:cNvPr id="8" name="Рисунок 3"/>
          <p:cNvPicPr>
            <a:picLocks noChangeAspect="1"/>
          </p:cNvPicPr>
          <p:nvPr/>
        </p:nvPicPr>
        <p:blipFill rotWithShape="1">
          <a:blip r:embed="rId3"/>
          <a:srcRect t="11005"/>
          <a:stretch/>
        </p:blipFill>
        <p:spPr>
          <a:xfrm>
            <a:off x="406400" y="4162342"/>
            <a:ext cx="5486400" cy="2186159"/>
          </a:xfrm>
          <a:prstGeom prst="rect">
            <a:avLst/>
          </a:prstGeom>
        </p:spPr>
      </p:pic>
      <p:pic>
        <p:nvPicPr>
          <p:cNvPr id="10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200" y="1654216"/>
            <a:ext cx="5486400" cy="2287142"/>
          </a:xfrm>
          <a:prstGeom prst="rect">
            <a:avLst/>
          </a:prstGeom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1661071"/>
            <a:ext cx="5486400" cy="22734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6545929" y="884775"/>
            <a:ext cx="4746213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Zgoubi simulation using random quadrupole misalignments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6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of Spin Transparency Mode Test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5191165"/>
              </a:xfrm>
            </p:spPr>
            <p:txBody>
              <a:bodyPr>
                <a:spAutoFit/>
              </a:bodyPr>
              <a:lstStyle/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RHIC is a perfect place for an experimental test of the spin transparency mode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No new hardware is needed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Make snake axes parallel</a:t>
                </a: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</a:rPr>
                  <a:t>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latin typeface="Arial" panose="020B0604020202020204" pitchFamily="34" charset="0"/>
                  </a:rPr>
                  <a:t/>
                </a:r>
                <a:br>
                  <a:rPr lang="en-US" dirty="0">
                    <a:latin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</a:rPr>
                  <a:t>to set RHIC in the spin transparency mode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3D spin rotator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Small angle between the snake axes </a:t>
                </a:r>
                <a:br>
                  <a:rPr lang="en-US" dirty="0">
                    <a:latin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</a:rPr>
                  <a:t>= vertical module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 smtClean="0">
                    <a:latin typeface="Arial" panose="020B0604020202020204" pitchFamily="34" charset="0"/>
                  </a:rPr>
                  <a:t>Spin rotator = </a:t>
                </a:r>
                <a:r>
                  <a:rPr lang="en-US" dirty="0">
                    <a:latin typeface="Arial" panose="020B0604020202020204" pitchFamily="34" charset="0"/>
                  </a:rPr>
                  <a:t>radial module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Spin </a:t>
                </a:r>
                <a:r>
                  <a:rPr lang="en-US" dirty="0" smtClean="0">
                    <a:latin typeface="Arial" panose="020B0604020202020204" pitchFamily="34" charset="0"/>
                  </a:rPr>
                  <a:t>rotator or </a:t>
                </a:r>
                <a:r>
                  <a:rPr lang="en-US" dirty="0">
                    <a:latin typeface="Arial" panose="020B0604020202020204" pitchFamily="34" charset="0"/>
                  </a:rPr>
                  <a:t>small mismatch </a:t>
                </a:r>
                <a:br>
                  <a:rPr lang="en-US" dirty="0">
                    <a:latin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</a:rPr>
                  <a:t>between the snake strengths </a:t>
                </a:r>
                <a:br>
                  <a:rPr lang="en-US" dirty="0">
                    <a:latin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</a:rPr>
                  <a:t>= longitudinal module</a:t>
                </a:r>
                <a:endParaRPr lang="en-US" dirty="0">
                  <a:latin typeface="Arial" panose="020B0604020202020204" pitchFamily="34" charset="0"/>
                </a:endParaRP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Existing polarimeter</a:t>
                </a:r>
              </a:p>
              <a:p>
                <a:pPr lvl="0">
                  <a:lnSpc>
                    <a:spcPct val="100000"/>
                  </a:lnSpc>
                  <a:spcBef>
                    <a:spcPts val="0"/>
                  </a:spcBef>
                  <a:spcAft>
                    <a:spcPts val="200"/>
                  </a:spcAft>
                </a:pPr>
                <a:r>
                  <a:rPr lang="en-US" dirty="0">
                    <a:latin typeface="Arial" panose="020B0604020202020204" pitchFamily="34" charset="0"/>
                  </a:rPr>
                  <a:t>Can test many of the features of </a:t>
                </a:r>
                <a:br>
                  <a:rPr lang="en-US" dirty="0">
                    <a:latin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</a:rPr>
                  <a:t>the spin transparency mode and </a:t>
                </a:r>
                <a:br>
                  <a:rPr lang="en-US" dirty="0">
                    <a:latin typeface="Arial" panose="020B0604020202020204" pitchFamily="34" charset="0"/>
                  </a:rPr>
                </a:br>
                <a:r>
                  <a:rPr lang="en-US" dirty="0">
                    <a:latin typeface="Arial" panose="020B0604020202020204" pitchFamily="34" charset="0"/>
                  </a:rPr>
                  <a:t>3D spin </a:t>
                </a:r>
                <a:r>
                  <a:rPr lang="en-US" dirty="0" smtClean="0">
                    <a:latin typeface="Arial" panose="020B0604020202020204" pitchFamily="34" charset="0"/>
                  </a:rPr>
                  <a:t>rotator</a:t>
                </a:r>
                <a:endParaRPr lang="en-US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5191165"/>
              </a:xfrm>
              <a:blipFill>
                <a:blip r:embed="rId2"/>
                <a:stretch>
                  <a:fillRect l="-648" t="-704" b="-1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519" r="24561"/>
          <a:stretch/>
        </p:blipFill>
        <p:spPr>
          <a:xfrm>
            <a:off x="7283404" y="1423425"/>
            <a:ext cx="368104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7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Benefit to </a:t>
            </a:r>
            <a:r>
              <a:rPr lang="en-US" dirty="0" err="1" smtClean="0"/>
              <a:t>eRHIC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206979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Configure the electron storage ring in the spin transparency mode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Two electron spin rotators around an IP serve as a full Siberian snake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Benefits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Same lifetimes of the two spin states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/>
              <a:t>Simplified spin matching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Line 69"/>
          <p:cNvSpPr>
            <a:spLocks noChangeShapeType="1"/>
          </p:cNvSpPr>
          <p:nvPr/>
        </p:nvSpPr>
        <p:spPr bwMode="auto">
          <a:xfrm rot="5400000" flipH="1">
            <a:off x="6105992" y="3231860"/>
            <a:ext cx="0" cy="73479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524001" y="3248409"/>
            <a:ext cx="9144000" cy="2679931"/>
            <a:chOff x="1524001" y="2737841"/>
            <a:chExt cx="9144000" cy="3190499"/>
          </a:xfrm>
        </p:grpSpPr>
        <p:sp>
          <p:nvSpPr>
            <p:cNvPr id="7" name="Oval 6"/>
            <p:cNvSpPr/>
            <p:nvPr/>
          </p:nvSpPr>
          <p:spPr>
            <a:xfrm rot="5400000">
              <a:off x="4846688" y="-470036"/>
              <a:ext cx="2498625" cy="9144000"/>
            </a:xfrm>
            <a:prstGeom prst="ellipse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220000">
              <a:off x="5001552" y="2513078"/>
              <a:ext cx="251513" cy="7010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ine 69"/>
            <p:cNvSpPr>
              <a:spLocks noChangeShapeType="1"/>
            </p:cNvSpPr>
            <p:nvPr/>
          </p:nvSpPr>
          <p:spPr bwMode="auto">
            <a:xfrm rot="10620000" flipH="1">
              <a:off x="5146493" y="2865578"/>
              <a:ext cx="0" cy="577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 type="stealth" w="med" len="lg"/>
              <a:tailEnd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6380000" flipH="1">
              <a:off x="6942864" y="2513078"/>
              <a:ext cx="251513" cy="7010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4784684" y="5225520"/>
              <a:ext cx="2642352" cy="251514"/>
              <a:chOff x="4929189" y="2079634"/>
              <a:chExt cx="2642352" cy="320041"/>
            </a:xfrm>
          </p:grpSpPr>
          <p:sp>
            <p:nvSpPr>
              <p:cNvPr id="23" name="Rectangle 22"/>
              <p:cNvSpPr/>
              <p:nvPr/>
            </p:nvSpPr>
            <p:spPr>
              <a:xfrm rot="5220000">
                <a:off x="5119689" y="1889135"/>
                <a:ext cx="320040" cy="70104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16380000" flipH="1">
                <a:off x="7061001" y="1889134"/>
                <a:ext cx="320040" cy="701040"/>
              </a:xfrm>
              <a:prstGeom prst="rect">
                <a:avLst/>
              </a:prstGeom>
              <a:solidFill>
                <a:srgbClr val="FFFF0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Line 69"/>
            <p:cNvSpPr>
              <a:spLocks noChangeShapeType="1"/>
            </p:cNvSpPr>
            <p:nvPr/>
          </p:nvSpPr>
          <p:spPr bwMode="auto">
            <a:xfrm rot="10980000" flipH="1">
              <a:off x="7049393" y="2843924"/>
              <a:ext cx="0" cy="577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 type="stealth" w="med" len="lg"/>
              <a:tailEnd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69"/>
            <p:cNvSpPr>
              <a:spLocks noChangeShapeType="1"/>
            </p:cNvSpPr>
            <p:nvPr/>
          </p:nvSpPr>
          <p:spPr bwMode="auto">
            <a:xfrm rot="10620000" flipH="1">
              <a:off x="7110043" y="5350880"/>
              <a:ext cx="0" cy="577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 type="stealth" w="med" len="lg"/>
              <a:tailEnd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69"/>
            <p:cNvSpPr>
              <a:spLocks noChangeShapeType="1"/>
            </p:cNvSpPr>
            <p:nvPr/>
          </p:nvSpPr>
          <p:spPr bwMode="auto">
            <a:xfrm rot="10980000" flipH="1">
              <a:off x="5097319" y="5350880"/>
              <a:ext cx="0" cy="5774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miter lim="800000"/>
              <a:headEnd type="stealth" w="med" len="lg"/>
              <a:tailEnd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Line 69"/>
          <p:cNvSpPr>
            <a:spLocks noChangeShapeType="1"/>
          </p:cNvSpPr>
          <p:nvPr/>
        </p:nvSpPr>
        <p:spPr bwMode="auto">
          <a:xfrm rot="16200000" flipH="1">
            <a:off x="6105196" y="4819816"/>
            <a:ext cx="0" cy="73479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5984655" y="3736089"/>
                <a:ext cx="22268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655" y="3736089"/>
                <a:ext cx="222689" cy="345159"/>
              </a:xfrm>
              <a:prstGeom prst="rect">
                <a:avLst/>
              </a:prstGeom>
              <a:blipFill>
                <a:blip r:embed="rId2"/>
                <a:stretch>
                  <a:fillRect l="-27778" r="-25000"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283676" y="3608303"/>
            <a:ext cx="274320" cy="307777"/>
            <a:chOff x="10510520" y="5674153"/>
            <a:chExt cx="274320" cy="307777"/>
          </a:xfrm>
        </p:grpSpPr>
        <p:sp>
          <p:nvSpPr>
            <p:cNvPr id="13" name="Oval 12"/>
            <p:cNvSpPr/>
            <p:nvPr/>
          </p:nvSpPr>
          <p:spPr>
            <a:xfrm>
              <a:off x="10510520" y="5685653"/>
              <a:ext cx="274320" cy="27432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0538676" y="5674153"/>
                  <a:ext cx="24045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2000" b="1" dirty="0" smtClean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8676" y="5674153"/>
                  <a:ext cx="240450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7500" r="-17500" b="-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8501407" y="4643374"/>
            <a:ext cx="469679" cy="1107996"/>
            <a:chOff x="9085098" y="2860326"/>
            <a:chExt cx="469679" cy="1107996"/>
          </a:xfrm>
        </p:grpSpPr>
        <p:sp>
          <p:nvSpPr>
            <p:cNvPr id="16" name="Oval 15"/>
            <p:cNvSpPr/>
            <p:nvPr/>
          </p:nvSpPr>
          <p:spPr>
            <a:xfrm>
              <a:off x="9174480" y="3317804"/>
              <a:ext cx="274320" cy="27432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085098" y="2860326"/>
                  <a:ext cx="469679" cy="11079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7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7200" b="0" dirty="0" smtClean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5098" y="2860326"/>
                  <a:ext cx="469679" cy="11079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 rot="-180000">
            <a:off x="4413150" y="2825953"/>
            <a:ext cx="137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Spin rotator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180000">
            <a:off x="6375801" y="2819942"/>
            <a:ext cx="1377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Spin rotator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04654" y="2902504"/>
            <a:ext cx="40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5858923" y="2743513"/>
                <a:ext cx="46967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7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23" y="2743513"/>
                <a:ext cx="469679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2585964" y="3920665"/>
                <a:ext cx="222689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964" y="3920665"/>
                <a:ext cx="222689" cy="345159"/>
              </a:xfrm>
              <a:prstGeom prst="rect">
                <a:avLst/>
              </a:prstGeom>
              <a:blipFill>
                <a:blip r:embed="rId6"/>
                <a:stretch>
                  <a:fillRect l="-24324" r="-24324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201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Response Function of RHIC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1607684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dirty="0" smtClean="0"/>
                  <a:t>The response function formalism and resonance strength calculation have to be generalized to a racetrack with Siberian snakes (V. </a:t>
                </a:r>
                <a:r>
                  <a:rPr lang="en-US" dirty="0" err="1" smtClean="0"/>
                  <a:t>Ptitsyn</a:t>
                </a:r>
                <a:r>
                  <a:rPr lang="en-US" dirty="0" smtClean="0"/>
                  <a:t>)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𝜂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1607684"/>
              </a:xfrm>
              <a:blipFill>
                <a:blip r:embed="rId2"/>
                <a:stretch>
                  <a:fillRect l="-64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886" y="2570832"/>
            <a:ext cx="5166228" cy="37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5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of RHIC with Snakes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1846659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Accurate Zgoubi model of RHIC with snakes exists (F. </a:t>
            </a:r>
            <a:r>
              <a:rPr lang="en-US" sz="2000" dirty="0" err="1" smtClean="0"/>
              <a:t>Meot</a:t>
            </a:r>
            <a:r>
              <a:rPr lang="en-US" sz="2000" dirty="0" smtClean="0"/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Each snake is represented by four individual field maps for the four helices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The snake is symmetric with respect to its center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Can adjust snake strength and axis by adjusting strengths of the outer and inner fields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/>
              <a:t>Model includes orbit correction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01" t="3548"/>
          <a:stretch/>
        </p:blipFill>
        <p:spPr>
          <a:xfrm>
            <a:off x="411892" y="4112036"/>
            <a:ext cx="3652520" cy="11662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3138070"/>
            <a:ext cx="3561837" cy="2391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797" y="2929514"/>
            <a:ext cx="4247346" cy="2683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4" y="3369336"/>
            <a:ext cx="4096940" cy="5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38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72" y="2322196"/>
            <a:ext cx="7358457" cy="414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Snake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1500411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It is optimal to adjust the snake axes to 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>
                <a:sym typeface="Symbol" panose="05050102010706020507" pitchFamily="18" charset="2"/>
              </a:rPr>
              <a:t>Minimum field integral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>
                <a:sym typeface="Symbol" panose="05050102010706020507" pitchFamily="18" charset="2"/>
              </a:rPr>
              <a:t>Minimum orbit excursion</a:t>
            </a:r>
            <a:endParaRPr lang="en-US" dirty="0">
              <a:sym typeface="Symbol" panose="05050102010706020507" pitchFamily="18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No change in field and power supply polarities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594600" y="4358863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69"/>
          <p:cNvSpPr>
            <a:spLocks noChangeShapeType="1"/>
          </p:cNvSpPr>
          <p:nvPr/>
        </p:nvSpPr>
        <p:spPr bwMode="auto">
          <a:xfrm rot="16200000">
            <a:off x="7002465" y="2636836"/>
            <a:ext cx="2563494" cy="115062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23200" y="1474592"/>
            <a:ext cx="24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Full snake with 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 axis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389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49110"/>
            <a:ext cx="11285837" cy="1400383"/>
          </a:xfrm>
        </p:spPr>
        <p:txBody>
          <a:bodyPr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Snakes can be set as needed and can be adjusted in real time at a rate of 1 A/s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Arial" panose="020B0604020202020204" pitchFamily="34" charset="0"/>
              </a:rPr>
              <a:t>Existing CNI polarimeter </a:t>
            </a:r>
            <a:r>
              <a:rPr lang="en-US" sz="2000" dirty="0" smtClean="0">
                <a:latin typeface="Arial" panose="020B0604020202020204" pitchFamily="34" charset="0"/>
              </a:rPr>
              <a:t>can provide relative measurement of both transverse polarization components in a few minutes</a:t>
            </a:r>
            <a:endParaRPr lang="en-US" sz="2000" dirty="0">
              <a:latin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latin typeface="Arial" panose="020B0604020202020204" pitchFamily="34" charset="0"/>
              </a:rPr>
              <a:t>Spin rotators can provide the necessary longitudinal and radial spin rotations</a:t>
            </a:r>
            <a:endParaRPr lang="en-US" sz="2000" dirty="0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64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Scenarios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5319918"/>
              </a:xfrm>
            </p:spPr>
            <p:txBody>
              <a:bodyPr>
                <a:spAutoFit/>
              </a:bodyPr>
              <a:lstStyle/>
              <a:p>
                <a:pPr lvl="0"/>
                <a:r>
                  <a:rPr lang="en-US" sz="2000" dirty="0">
                    <a:latin typeface="Arial" panose="020B0604020202020204" pitchFamily="34" charset="0"/>
                  </a:rPr>
                  <a:t>Injection and acceleration of polarized protons in the spin transparency mode in RHIC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</a:rPr>
                  <a:t>Beam is injected vertically polarized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</a:rPr>
                  <a:t>Stable vertical polarization in RHIC is set by adjusting the angle between the snake axes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𝑠𝑛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. The spin tune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type m:val="li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≈0.05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 lvl="0"/>
                <a:r>
                  <a:rPr lang="en-US" sz="2000" dirty="0">
                    <a:latin typeface="Arial" panose="020B0604020202020204" pitchFamily="34" charset="0"/>
                  </a:rPr>
                  <a:t>Demonstration of polarization control in the collider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</a:rPr>
                  <a:t>Demonstrate polarization reversal at the polarimeter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</a:rPr>
                  <a:t>Turn the solenoid on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(or ~2% snake strength mismatch)</a:t>
                </a: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</a:rPr>
                  <a:t>Vertical polarization component at the polarimeter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𝑠𝑛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𝑠𝑜𝑙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1800" dirty="0">
                  <a:latin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latin typeface="Arial" panose="020B0604020202020204" pitchFamily="34" charset="0"/>
                  </a:rPr>
                  <a:t>Sweep the angle between the snakes 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thus changing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𝑠𝑛</m:t>
                        </m:r>
                      </m:sub>
                    </m:sSub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</a:t>
                </a:r>
                <a:r>
                  <a:rPr lang="en-US" sz="1800" dirty="0" smtClean="0">
                    <a:latin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−0.05</m:t>
                    </m:r>
                  </m:oMath>
                </a14:m>
                <a:r>
                  <a:rPr lang="en-US" sz="1800" dirty="0">
                    <a:latin typeface="Arial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+0.05</m:t>
                    </m:r>
                  </m:oMath>
                </a14:m>
                <a:endParaRPr lang="en-US" sz="1800" dirty="0">
                  <a:latin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</a:endParaRPr>
              </a:p>
              <a:p>
                <a:pPr lvl="1"/>
                <a:endParaRPr lang="en-US" sz="1800" dirty="0">
                  <a:latin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US" sz="1800" dirty="0">
                  <a:latin typeface="Arial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>
                    <a:latin typeface="Arial" panose="020B0604020202020204" pitchFamily="34" charset="0"/>
                  </a:rPr>
                  <a:t>A similar test with the solenoid off can measure the zero-integer spin resonance strength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5319918"/>
              </a:xfrm>
              <a:blipFill>
                <a:blip r:embed="rId2"/>
                <a:stretch>
                  <a:fillRect l="-486" t="-1031" b="-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11" y="4053523"/>
            <a:ext cx="2699385" cy="167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6720206" y="3988435"/>
            <a:ext cx="2699385" cy="18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06870"/>
            <a:ext cx="11285837" cy="5560497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</a:pPr>
            <a:r>
              <a:rPr lang="en-US" sz="2000" dirty="0">
                <a:latin typeface="Arial" panose="020B0604020202020204" pitchFamily="34" charset="0"/>
              </a:rPr>
              <a:t>Experimental demonstration of the spin transparency mode in RHIC and experimental verification of the spin transparency theory and spin tracking simulations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 of the spin transparency experiment in RHIC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Extension of the spin transparency theory and numerical tools to a racetrack storage ring with Siberian snakes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Calculation of the spin response function in RHIC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Statistical analysis of the zero-integer spin resonance in RHIC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the spin control system parameters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Simulations of the spin dynamics in the spin transparency mode in RHIC with random errors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Evaluation of the feasibility and complexity of the technical capabilities of RHIC available for a spin transparency experiment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an experimental program to demonstrate key spin transparency mode features consistent with technical capabilities of RHIC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 of experimental procedures</a:t>
            </a:r>
          </a:p>
          <a:p>
            <a:pPr marL="1025525" lvl="8" indent="-3397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romanL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Simulation of experimental studies and documentation of predictions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an experimental proposal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Presentation of the proposal at RHIC’s APEX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Finalization of the proposal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in and completion of an experimental test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 of the experimental data</a:t>
            </a:r>
          </a:p>
          <a:p>
            <a:pPr marL="692150" lvl="8" indent="-35242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+mj-lt"/>
              <a:buAutoNum type="alphaLcPeriod" startAt="2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Publication of the data in a refereed journal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18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1940531"/>
          </a:xfrm>
        </p:spPr>
        <p:txBody>
          <a:bodyPr>
            <a:spAutoFit/>
          </a:bodyPr>
          <a:lstStyle/>
          <a:p>
            <a:r>
              <a:rPr lang="en-US" sz="2400" dirty="0"/>
              <a:t>Personnel		</a:t>
            </a:r>
          </a:p>
          <a:p>
            <a:pPr lvl="1"/>
            <a:r>
              <a:rPr lang="en-US" dirty="0"/>
              <a:t>JLab</a:t>
            </a:r>
            <a:r>
              <a:rPr lang="en-US" dirty="0" smtClean="0"/>
              <a:t>: </a:t>
            </a:r>
            <a:r>
              <a:rPr lang="en-US" dirty="0" err="1" smtClean="0"/>
              <a:t>Ya.S</a:t>
            </a:r>
            <a:r>
              <a:rPr lang="en-US" dirty="0"/>
              <a:t>. </a:t>
            </a:r>
            <a:r>
              <a:rPr lang="en-US" dirty="0" err="1"/>
              <a:t>Derbenev</a:t>
            </a:r>
            <a:r>
              <a:rPr lang="en-US" dirty="0"/>
              <a:t>, </a:t>
            </a:r>
            <a:r>
              <a:rPr lang="en-US" dirty="0" smtClean="0"/>
              <a:t>River Huang, F. Lin and V.S</a:t>
            </a:r>
            <a:r>
              <a:rPr lang="en-US" dirty="0"/>
              <a:t>. </a:t>
            </a:r>
            <a:r>
              <a:rPr lang="en-US" dirty="0" smtClean="0"/>
              <a:t>Morozov</a:t>
            </a:r>
            <a:endParaRPr lang="en-US" dirty="0"/>
          </a:p>
          <a:p>
            <a:pPr lvl="1"/>
            <a:r>
              <a:rPr lang="en-US" dirty="0"/>
              <a:t>BNL: </a:t>
            </a:r>
            <a:r>
              <a:rPr lang="en-US" dirty="0" smtClean="0"/>
              <a:t>H</a:t>
            </a:r>
            <a:r>
              <a:rPr lang="en-US" dirty="0"/>
              <a:t>. Huang, </a:t>
            </a:r>
            <a:r>
              <a:rPr lang="en-US" dirty="0" smtClean="0"/>
              <a:t>F</a:t>
            </a:r>
            <a:r>
              <a:rPr lang="en-US" dirty="0"/>
              <a:t>. </a:t>
            </a:r>
            <a:r>
              <a:rPr lang="en-US" dirty="0" err="1"/>
              <a:t>Meot</a:t>
            </a:r>
            <a:r>
              <a:rPr lang="en-US" dirty="0"/>
              <a:t>, </a:t>
            </a:r>
            <a:r>
              <a:rPr lang="en-US" dirty="0" smtClean="0"/>
              <a:t>V</a:t>
            </a:r>
            <a:r>
              <a:rPr lang="en-US" dirty="0"/>
              <a:t>. </a:t>
            </a:r>
            <a:r>
              <a:rPr lang="en-US" dirty="0" err="1"/>
              <a:t>Ptitsyn</a:t>
            </a:r>
            <a:r>
              <a:rPr lang="en-US" dirty="0"/>
              <a:t>, </a:t>
            </a:r>
            <a:r>
              <a:rPr lang="en-US" dirty="0" smtClean="0"/>
              <a:t>P</a:t>
            </a:r>
            <a:r>
              <a:rPr lang="en-US" dirty="0"/>
              <a:t>. </a:t>
            </a:r>
            <a:r>
              <a:rPr lang="en-US" dirty="0" smtClean="0"/>
              <a:t>Adams, and B</a:t>
            </a:r>
            <a:r>
              <a:rPr lang="en-US" dirty="0"/>
              <a:t>. </a:t>
            </a:r>
            <a:r>
              <a:rPr lang="en-US" dirty="0" err="1" smtClean="0"/>
              <a:t>Schmidke</a:t>
            </a:r>
            <a:endParaRPr lang="en-US" dirty="0" smtClean="0"/>
          </a:p>
          <a:p>
            <a:pPr lvl="1"/>
            <a:r>
              <a:rPr lang="en-US" dirty="0" smtClean="0"/>
              <a:t>Novosibirsk</a:t>
            </a:r>
            <a:r>
              <a:rPr lang="en-US" dirty="0"/>
              <a:t> (subcontract)</a:t>
            </a:r>
            <a:r>
              <a:rPr lang="en-US" dirty="0" smtClean="0"/>
              <a:t>: </a:t>
            </a:r>
            <a:r>
              <a:rPr lang="en-US" dirty="0"/>
              <a:t>A.M. </a:t>
            </a:r>
            <a:r>
              <a:rPr lang="en-US" dirty="0" smtClean="0"/>
              <a:t>Kondratenko, M.A. Kondratenko, </a:t>
            </a:r>
            <a:r>
              <a:rPr lang="en-US" dirty="0" err="1" smtClean="0"/>
              <a:t>Yu.N</a:t>
            </a:r>
            <a:r>
              <a:rPr lang="en-US" dirty="0" smtClean="0"/>
              <a:t>. </a:t>
            </a:r>
            <a:r>
              <a:rPr lang="en-US" dirty="0" err="1" smtClean="0"/>
              <a:t>Filatov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396949"/>
              </p:ext>
            </p:extLst>
          </p:nvPr>
        </p:nvGraphicFramePr>
        <p:xfrm>
          <a:off x="496056" y="2646683"/>
          <a:ext cx="11199888" cy="32247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5544">
                  <a:extLst>
                    <a:ext uri="{9D8B030D-6E8A-4147-A177-3AD203B41FA5}">
                      <a16:colId xmlns:a16="http://schemas.microsoft.com/office/drawing/2014/main" val="2466646243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364046554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996481312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3921514092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528559098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217163981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1575359728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369248396"/>
                    </a:ext>
                  </a:extLst>
                </a:gridCol>
                <a:gridCol w="814293">
                  <a:extLst>
                    <a:ext uri="{9D8B030D-6E8A-4147-A177-3AD203B41FA5}">
                      <a16:colId xmlns:a16="http://schemas.microsoft.com/office/drawing/2014/main" val="4148958495"/>
                    </a:ext>
                  </a:extLst>
                </a:gridCol>
              </a:tblGrid>
              <a:tr h="24357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Q3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Q4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Q2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Q3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487170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marL="234950" indent="-234950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600" dirty="0" smtClean="0"/>
                        <a:t> 	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and simulation of the spin transparency mode in RHIC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4895448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marL="234950" indent="-234950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600" dirty="0" smtClean="0"/>
                        <a:t> 	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 of the technical capabilities of RHIC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204193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n-US" sz="1600" dirty="0" smtClean="0"/>
                        <a:t> 	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of an experimental program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0079978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sz="1600" dirty="0" smtClean="0"/>
                        <a:t> 	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 and submission of an experimental proposal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4289560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en-US" sz="1600" dirty="0" smtClean="0"/>
                        <a:t> 	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Completion of an experimental test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9833662"/>
                  </a:ext>
                </a:extLst>
              </a:tr>
              <a:tr h="243578">
                <a:tc>
                  <a:txBody>
                    <a:bodyPr/>
                    <a:lstStyle/>
                    <a:p>
                      <a:pPr marL="234950" marR="0" lvl="0" indent="-2349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US" sz="1600" dirty="0" smtClean="0"/>
                        <a:t> 	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and publication of experimental data</a:t>
                      </a:r>
                      <a:endPara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90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4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Accelerators with “</a:t>
            </a:r>
            <a:r>
              <a:rPr lang="en-US" dirty="0"/>
              <a:t>p</a:t>
            </a:r>
            <a:r>
              <a:rPr lang="en-US" dirty="0" smtClean="0"/>
              <a:t>referred spin direction” and “transparent to the spin”</a:t>
            </a:r>
          </a:p>
          <a:p>
            <a:r>
              <a:rPr lang="en-US" dirty="0" smtClean="0"/>
              <a:t>Illustration of the “spin transparency” mode features and their analysis using figure-8 as an example</a:t>
            </a:r>
          </a:p>
          <a:p>
            <a:r>
              <a:rPr lang="en-US" dirty="0" smtClean="0"/>
              <a:t>RHIC in the “spin transparent” mode</a:t>
            </a:r>
          </a:p>
          <a:p>
            <a:r>
              <a:rPr lang="en-US" dirty="0" smtClean="0"/>
              <a:t>Relevance to </a:t>
            </a:r>
            <a:r>
              <a:rPr lang="en-US" dirty="0" err="1" smtClean="0"/>
              <a:t>eRHIC</a:t>
            </a:r>
            <a:endParaRPr lang="en-US" dirty="0" smtClean="0"/>
          </a:p>
          <a:p>
            <a:r>
              <a:rPr lang="en-US" dirty="0" smtClean="0"/>
              <a:t>Simulation model</a:t>
            </a:r>
          </a:p>
          <a:p>
            <a:r>
              <a:rPr lang="en-US" dirty="0" smtClean="0"/>
              <a:t>Hardware requirements</a:t>
            </a:r>
          </a:p>
          <a:p>
            <a:r>
              <a:rPr lang="en-US" dirty="0" smtClean="0"/>
              <a:t>Experimental scenarios</a:t>
            </a:r>
          </a:p>
          <a:p>
            <a:r>
              <a:rPr lang="en-US" dirty="0" smtClean="0"/>
              <a:t>Goals and timeline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29 </a:t>
            </a:r>
            <a:r>
              <a:rPr lang="mr-IN" smtClean="0"/>
              <a:t>–</a:t>
            </a:r>
            <a:r>
              <a:rPr lang="en-US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Conventional “Preferred Spin Direction”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5455340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There exists a unique solution fo</a:t>
            </a:r>
            <a:r>
              <a:rPr lang="en-US" altLang="en-US" sz="2400" dirty="0" smtClean="0"/>
              <a:t>r the periodic spin motion along the closed orbit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The spin tune is different from zero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The polarization component along the periodic spin axis is preserved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All polarized beam machines had run in this mode so far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Conventional racetrack accelerator with only vertical fields on the design orbit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Preferred spin direction is vertical</a:t>
            </a:r>
            <a:endParaRPr lang="en-US" altLang="en-US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Racetrack accelerator with a single full Siberian snake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Preferred spin direction is in horizontal plane and </a:t>
            </a:r>
            <a:br>
              <a:rPr lang="en-US" altLang="en-US" sz="2000" dirty="0" smtClean="0"/>
            </a:br>
            <a:r>
              <a:rPr lang="en-US" altLang="en-US" sz="2000" dirty="0" smtClean="0"/>
              <a:t>points along the snake axis at an orbital location </a:t>
            </a:r>
            <a:br>
              <a:rPr lang="en-US" altLang="en-US" sz="2000" dirty="0" smtClean="0"/>
            </a:br>
            <a:r>
              <a:rPr lang="en-US" altLang="en-US" sz="2000" dirty="0" smtClean="0"/>
              <a:t>opposite to the snake</a:t>
            </a:r>
            <a:endParaRPr lang="en-US" altLang="en-US" sz="20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Racetrack accelerator with two full Siberian snakes </a:t>
            </a:r>
            <a:br>
              <a:rPr lang="en-US" altLang="en-US" sz="2200" dirty="0" smtClean="0"/>
            </a:br>
            <a:r>
              <a:rPr lang="en-US" altLang="en-US" sz="2200" dirty="0" smtClean="0"/>
              <a:t>located opposite to each other with their axes </a:t>
            </a:r>
            <a:br>
              <a:rPr lang="en-US" altLang="en-US" sz="2200" dirty="0" smtClean="0"/>
            </a:br>
            <a:r>
              <a:rPr lang="en-US" altLang="en-US" sz="2200" b="1" dirty="0" smtClean="0"/>
              <a:t>perpendicular</a:t>
            </a:r>
            <a:r>
              <a:rPr lang="en-US" altLang="en-US" sz="2200" dirty="0" smtClean="0"/>
              <a:t> to each other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2000" dirty="0" smtClean="0"/>
              <a:t>Preferred spin direction is vertical but changes sign </a:t>
            </a:r>
            <a:br>
              <a:rPr lang="en-US" altLang="en-US" sz="2000" dirty="0" smtClean="0"/>
            </a:br>
            <a:r>
              <a:rPr lang="en-US" altLang="en-US" sz="2000" dirty="0" smtClean="0"/>
              <a:t>after passing through a snake</a:t>
            </a:r>
            <a:endParaRPr lang="en-US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876818" y="3149601"/>
            <a:ext cx="2289022" cy="2949574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749818" y="4277360"/>
            <a:ext cx="320040" cy="70104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972800" y="4273868"/>
            <a:ext cx="320040" cy="70104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69"/>
          <p:cNvSpPr>
            <a:spLocks noChangeShapeType="1"/>
          </p:cNvSpPr>
          <p:nvPr/>
        </p:nvSpPr>
        <p:spPr bwMode="auto">
          <a:xfrm rot="2700000" flipH="1">
            <a:off x="11415468" y="3997202"/>
            <a:ext cx="0" cy="73479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9"/>
          <p:cNvSpPr>
            <a:spLocks noChangeShapeType="1"/>
          </p:cNvSpPr>
          <p:nvPr/>
        </p:nvSpPr>
        <p:spPr bwMode="auto">
          <a:xfrm rot="-2700000" flipH="1">
            <a:off x="8650049" y="3997201"/>
            <a:ext cx="0" cy="73479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174480" y="3317804"/>
            <a:ext cx="274320" cy="274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0510520" y="5685653"/>
            <a:ext cx="274320" cy="27432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10538676" y="5674153"/>
                <a:ext cx="2404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000" b="1" dirty="0" smtClean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8676" y="5674153"/>
                <a:ext cx="240450" cy="307777"/>
              </a:xfrm>
              <a:prstGeom prst="rect">
                <a:avLst/>
              </a:prstGeom>
              <a:blipFill>
                <a:blip r:embed="rId2"/>
                <a:stretch>
                  <a:fillRect l="-17949" r="-20513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9085098" y="2860326"/>
                <a:ext cx="469679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7200" b="0" dirty="0" smtClean="0"/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5098" y="2860326"/>
                <a:ext cx="469679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23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“Spin Transparency”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3831818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The spin motion is degenerate, any spin direction is periodic</a:t>
            </a:r>
            <a:endParaRPr lang="en-US" alt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The spin tune is zero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In an ideal case, any polarization direction is preserved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Tx/>
            </a:pPr>
            <a:r>
              <a:rPr lang="en-US" altLang="en-US" sz="2400" dirty="0" smtClean="0"/>
              <a:t>Examples of spin transparent accelerators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Conventional racetrack accelerator with an integer spin tune (imperfection resonance)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Racetrack accelerator with two full Siberian snakes </a:t>
            </a:r>
            <a:br>
              <a:rPr lang="en-US" altLang="en-US" sz="2200" dirty="0" smtClean="0"/>
            </a:br>
            <a:r>
              <a:rPr lang="en-US" altLang="en-US" sz="2200" dirty="0" smtClean="0"/>
              <a:t>located opposite to each other with their axes </a:t>
            </a:r>
            <a:br>
              <a:rPr lang="en-US" altLang="en-US" sz="2200" dirty="0" smtClean="0"/>
            </a:br>
            <a:r>
              <a:rPr lang="en-US" altLang="en-US" sz="2200" b="1" dirty="0" smtClean="0"/>
              <a:t>parallel</a:t>
            </a:r>
            <a:r>
              <a:rPr lang="en-US" altLang="en-US" sz="2200" dirty="0" smtClean="0"/>
              <a:t> to each other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altLang="en-US" sz="2200" dirty="0" smtClean="0"/>
              <a:t>Figure-8 accelerator</a:t>
            </a:r>
            <a:endParaRPr lang="en-US" alt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8876818" y="3149601"/>
            <a:ext cx="2289022" cy="2949574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749818" y="4277360"/>
            <a:ext cx="320040" cy="70104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0972800" y="4273868"/>
            <a:ext cx="320040" cy="70104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ine 69"/>
          <p:cNvSpPr>
            <a:spLocks noChangeShapeType="1"/>
          </p:cNvSpPr>
          <p:nvPr/>
        </p:nvSpPr>
        <p:spPr bwMode="auto">
          <a:xfrm rot="2700000" flipH="1">
            <a:off x="11405308" y="3997202"/>
            <a:ext cx="0" cy="73479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69"/>
          <p:cNvSpPr>
            <a:spLocks noChangeShapeType="1"/>
          </p:cNvSpPr>
          <p:nvPr/>
        </p:nvSpPr>
        <p:spPr bwMode="auto">
          <a:xfrm rot="2700000" flipH="1">
            <a:off x="9179304" y="3993001"/>
            <a:ext cx="0" cy="73479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stealth" w="med" len="lg"/>
            <a:tailEnd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2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Figure-8 as Illustration of Spin Transparent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884775"/>
            <a:ext cx="11285837" cy="2394502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Figure-8 ring is transparent to the spin motion: in an ideal structure, spin precession in one arc is cancelled by the other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Without additional fields, </a:t>
            </a:r>
            <a:r>
              <a:rPr lang="en-US" sz="2400" b="1" dirty="0">
                <a:solidFill>
                  <a:srgbClr val="0000FF"/>
                </a:solidFill>
              </a:rPr>
              <a:t>spin rotation is a priori unknown</a:t>
            </a:r>
            <a:r>
              <a:rPr lang="en-US" sz="2400" dirty="0"/>
              <a:t> and occurs only due to closed orbit excursion and beam emittances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400" dirty="0"/>
              <a:t>Additional fields are introduced to </a:t>
            </a:r>
            <a:r>
              <a:rPr lang="en-US" sz="2400" b="1" dirty="0">
                <a:solidFill>
                  <a:srgbClr val="0000FF"/>
                </a:solidFill>
              </a:rPr>
              <a:t>stabilize the spin motion</a:t>
            </a:r>
            <a:r>
              <a:rPr lang="en-US" sz="2400" dirty="0"/>
              <a:t> by producing a spin rotation that is much greater than that due to imperfections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437" y="3387246"/>
            <a:ext cx="6505127" cy="28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3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Zero-Integer Spin Resonance and Spin Stability Criterion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4575227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dirty="0"/>
                  <a:t>Total </a:t>
                </a:r>
                <a:r>
                  <a:rPr lang="en-US" dirty="0"/>
                  <a:t>zero-integer spin resonance </a:t>
                </a:r>
                <a:r>
                  <a:rPr lang="en-US" dirty="0"/>
                  <a:t>strength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𝑐𝑜h𝑒𝑟𝑒𝑛𝑡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𝑒𝑚𝑖𝑡𝑡𝑎𝑛𝑐𝑒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 , 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𝑒𝑚𝑖𝑡𝑡𝑎𝑛𝑐𝑒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𝑐𝑜h𝑒𝑟𝑒𝑛𝑡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:r>
                  <a:rPr lang="en-US" dirty="0"/>
                  <a:t>is composed of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dirty="0"/>
                  <a:t>coherent </a:t>
                </a:r>
                <a:r>
                  <a:rPr lang="en-US" altLang="en-US" dirty="0"/>
                  <a:t>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𝑐𝑜h𝑒𝑟𝑒𝑛𝑡</m:t>
                        </m:r>
                      </m:sub>
                    </m:sSub>
                  </m:oMath>
                </a14:m>
                <a:r>
                  <a:rPr lang="en-US" altLang="en-US" dirty="0"/>
                  <a:t> </a:t>
                </a:r>
                <a:r>
                  <a:rPr lang="en-US" altLang="en-US" dirty="0"/>
                  <a:t> due </a:t>
                </a:r>
                <a:r>
                  <a:rPr lang="en-US" altLang="en-US" dirty="0"/>
                  <a:t>to closed orbit excursions (due to imperfections</a:t>
                </a:r>
                <a:r>
                  <a:rPr lang="en-US" altLang="en-US" dirty="0"/>
                  <a:t>); it does not lead to depolarization but causes </a:t>
                </a:r>
                <a:r>
                  <a:rPr lang="en-US" altLang="en-US" dirty="0"/>
                  <a:t>coherent spin </a:t>
                </a:r>
                <a:r>
                  <a:rPr lang="en-US" altLang="en-US" dirty="0"/>
                  <a:t>rotation about a priori unknown direction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dirty="0"/>
                  <a:t>incoherent part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𝑒𝑚𝑖𝑡𝑡𝑎𝑛𝑐𝑒</m:t>
                        </m:r>
                      </m:sub>
                    </m:sSub>
                  </m:oMath>
                </a14:m>
                <a:r>
                  <a:rPr lang="en-US" altLang="en-US" dirty="0"/>
                  <a:t>  </a:t>
                </a:r>
                <a:r>
                  <a:rPr lang="en-US" altLang="en-US" dirty="0"/>
                  <a:t>due </a:t>
                </a:r>
                <a:r>
                  <a:rPr lang="en-US" altLang="en-US" dirty="0"/>
                  <a:t>to transverse and longitudinal emittances (proportional to beam emittance), </a:t>
                </a:r>
                <a:r>
                  <a:rPr lang="en-US" altLang="en-US" dirty="0"/>
                  <a:t>it causes </a:t>
                </a:r>
                <a:r>
                  <a:rPr lang="en-US" altLang="en-US" dirty="0"/>
                  <a:t>spin tune </a:t>
                </a:r>
                <a:r>
                  <a:rPr lang="en-US" altLang="en-US" dirty="0"/>
                  <a:t>spread potentially leading to depolarization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dirty="0"/>
                  <a:t>Spin stability criterion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dirty="0"/>
                  <a:t>the spin tune induced by a spin rotator must significantly exceed the strength of the </a:t>
                </a:r>
                <a:r>
                  <a:rPr lang="en-US" altLang="en-US" dirty="0"/>
                  <a:t>incoherent part of the zero-integer </a:t>
                </a:r>
                <a:r>
                  <a:rPr lang="en-US" altLang="en-US" dirty="0"/>
                  <a:t>spin </a:t>
                </a:r>
                <a:r>
                  <a:rPr lang="en-US" altLang="en-US" dirty="0"/>
                  <a:t>resonance</a:t>
                </a:r>
              </a:p>
              <a:p>
                <a:pPr marL="0" lvl="1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≫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𝑒𝑚𝑖𝑡𝑡𝑎𝑛𝑐𝑒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dirty="0"/>
                  <a:t>for proton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altLang="en-US" dirty="0"/>
                  <a:t>for deuteron beam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4575227"/>
              </a:xfrm>
              <a:blipFill>
                <a:blip r:embed="rId2"/>
                <a:stretch>
                  <a:fillRect l="-648" t="-799" b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5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 Response Function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5812938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/>
                  <a:t>The periodic spin response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is the spin Green’s function; </a:t>
                </a:r>
                <a:br>
                  <a:rPr lang="en-US" sz="2000" dirty="0"/>
                </a:br>
                <a:r>
                  <a:rPr lang="en-US" sz="2000" dirty="0"/>
                  <a:t>it describes spin response to a local perturbing radial field and resulting closed orbit excursion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 is determined by ideal linear lattice. For an uncoupled flat ring, it is expressed through the Floquet function of vertical betatron oscillations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>
                                                  <a:latin typeface="Cambria Math" panose="02040503050406030204" pitchFamily="18" charset="0"/>
                                                </a:rPr>
                                                <m:t>Ψ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𝑑𝑧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/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𝐺</m:t>
                      </m:r>
                      <m:nary>
                        <m:naryPr>
                          <m:limLoc m:val="undOvr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𝑑𝑧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/>
                  <a:t>As orbit, spin is most sensitive to perturbations in large-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dirty="0"/>
                  <a:t> areas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/>
                  <a:t>Beam-beam effect on the spin can be suppressed by minimizing the spin response function at IP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/>
                  <a:t>Contribution of a periodic radial perturbing field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000" dirty="0"/>
                  <a:t> to the coherent part of the resonance strength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/>
                  <a:t>dipole roll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800" dirty="0"/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1800" dirty="0"/>
                  <a:t>vertical quadrupole misalignment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5812938"/>
              </a:xfrm>
              <a:blipFill>
                <a:blip r:embed="rId2"/>
                <a:stretch>
                  <a:fillRect l="-486" t="-419" r="-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3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1892" y="884775"/>
                <a:ext cx="11285837" cy="4951227"/>
              </a:xfrm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 smtClean="0"/>
                  <a:t>The </a:t>
                </a:r>
                <a:r>
                  <a:rPr lang="en-US" sz="2400" dirty="0" err="1"/>
                  <a:t>rms</a:t>
                </a:r>
                <a:r>
                  <a:rPr lang="en-US" sz="2400" dirty="0"/>
                  <a:t> </a:t>
                </a:r>
                <a:r>
                  <a:rPr lang="en-US" sz="2400" dirty="0"/>
                  <a:t>strength of the spin resonance due to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ru-RU" sz="2400" i="1" dirty="0"/>
                  <a:t> </a:t>
                </a:r>
                <a:r>
                  <a:rPr lang="en-US" sz="2400" dirty="0"/>
                  <a:t>uncorrelated segments </a:t>
                </a:r>
                <a:r>
                  <a:rPr lang="en-US" sz="2400" dirty="0"/>
                  <a:t>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dirty="0"/>
                  <a:t> with </a:t>
                </a:r>
                <a:r>
                  <a:rPr lang="en-US" sz="2400" dirty="0"/>
                  <a:t>radial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normalized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is the average radius for circumference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sz="24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𝑐𝑜h</m:t>
                                  </m:r>
                                </m:sub>
                              </m:s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ru-RU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/>
                  <a:t>T</a:t>
                </a:r>
                <a:r>
                  <a:rPr lang="en-US" sz="2400" dirty="0"/>
                  <a:t>he </a:t>
                </a:r>
                <a:r>
                  <a:rPr lang="en-US" sz="2400" dirty="0" err="1"/>
                  <a:t>rms</a:t>
                </a:r>
                <a:r>
                  <a:rPr lang="en-US" sz="2400" dirty="0"/>
                  <a:t> </a:t>
                </a:r>
                <a:r>
                  <a:rPr lang="en-US" sz="2400" dirty="0"/>
                  <a:t>vertical excursion </a:t>
                </a:r>
                <a:r>
                  <a:rPr lang="en-US" sz="2400" dirty="0"/>
                  <a:t>of the closed </a:t>
                </a:r>
                <a:r>
                  <a:rPr lang="en-US" sz="2400" dirty="0"/>
                  <a:t>orbit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ru-R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ru-RU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400" dirty="0"/>
                  <a:t>Based on the expected closed orbit excursion, one can estimate the expected coherent component of the zero-integer spin resonance strength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</a:pP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1892" y="884775"/>
                <a:ext cx="11285837" cy="4951227"/>
              </a:xfrm>
              <a:blipFill>
                <a:blip r:embed="rId2"/>
                <a:stretch>
                  <a:fillRect l="-756" t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95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Response Function of JLEIC Ion Collider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October 29 </a:t>
            </a:r>
            <a:r>
              <a:rPr lang="mr-IN" dirty="0" smtClean="0"/>
              <a:t>–</a:t>
            </a:r>
            <a:r>
              <a:rPr lang="en-US" dirty="0" smtClean="0"/>
              <a:t> November 1,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2018 EIC Accelerator Collaboration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70" y="1196812"/>
            <a:ext cx="11203460" cy="446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0154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B5FDA33-0725-481D-A9BF-32E6FB1CA958}" vid="{825910BA-ECA8-437E-BE28-9A14A03687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Widescreen Template</Template>
  <TotalTime>3562</TotalTime>
  <Words>1092</Words>
  <Application>Microsoft Office PowerPoint</Application>
  <PresentationFormat>Widescreen</PresentationFormat>
  <Paragraphs>224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.PingFangSC-Regular</vt:lpstr>
      <vt:lpstr>Arial</vt:lpstr>
      <vt:lpstr>Calibri</vt:lpstr>
      <vt:lpstr>Cambria Math</vt:lpstr>
      <vt:lpstr>PingFangSC-Regular</vt:lpstr>
      <vt:lpstr>Symbol</vt:lpstr>
      <vt:lpstr>Wingdings</vt:lpstr>
      <vt:lpstr>Theme1</vt:lpstr>
      <vt:lpstr>Spin Transparency Study and Test</vt:lpstr>
      <vt:lpstr>Outline</vt:lpstr>
      <vt:lpstr>Conventional “Preferred Spin Direction” Mode</vt:lpstr>
      <vt:lpstr>“Spin Transparency” Mode</vt:lpstr>
      <vt:lpstr>Figure-8 as Illustration of Spin Transparent Accelerator</vt:lpstr>
      <vt:lpstr>Zero-Integer Spin Resonance and Spin Stability Criterion</vt:lpstr>
      <vt:lpstr>Spin Response Function</vt:lpstr>
      <vt:lpstr>Statistical Model</vt:lpstr>
      <vt:lpstr>Spin Response Function of JLEIC Ion Collider Ring</vt:lpstr>
      <vt:lpstr>Analytic and Numerical Calculations of Resonance Strength</vt:lpstr>
      <vt:lpstr>Setup of Spin Transparency Mode Test</vt:lpstr>
      <vt:lpstr>Potential Benefit to eRHIC</vt:lpstr>
      <vt:lpstr>Spin Response Function of RHIC</vt:lpstr>
      <vt:lpstr>Model of RHIC with Snakes</vt:lpstr>
      <vt:lpstr>RHIC Snake Adjustment</vt:lpstr>
      <vt:lpstr>Hardware Requirements</vt:lpstr>
      <vt:lpstr>Experimental Scenarios</vt:lpstr>
      <vt:lpstr>Project Tasks</vt:lpstr>
      <vt:lpstr>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Erin Clifton</dc:creator>
  <cp:lastModifiedBy>morozov</cp:lastModifiedBy>
  <cp:revision>111</cp:revision>
  <dcterms:created xsi:type="dcterms:W3CDTF">2018-09-06T13:32:58Z</dcterms:created>
  <dcterms:modified xsi:type="dcterms:W3CDTF">2018-10-31T23:57:40Z</dcterms:modified>
</cp:coreProperties>
</file>