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58" r:id="rId2"/>
    <p:sldId id="259" r:id="rId3"/>
    <p:sldId id="257" r:id="rId4"/>
    <p:sldId id="297" r:id="rId5"/>
    <p:sldId id="322" r:id="rId6"/>
    <p:sldId id="261" r:id="rId7"/>
    <p:sldId id="287" r:id="rId8"/>
    <p:sldId id="288" r:id="rId9"/>
    <p:sldId id="354" r:id="rId10"/>
    <p:sldId id="272" r:id="rId11"/>
    <p:sldId id="289" r:id="rId12"/>
    <p:sldId id="291" r:id="rId13"/>
    <p:sldId id="292" r:id="rId14"/>
    <p:sldId id="332" r:id="rId15"/>
    <p:sldId id="333" r:id="rId16"/>
    <p:sldId id="293" r:id="rId17"/>
    <p:sldId id="339" r:id="rId18"/>
    <p:sldId id="341" r:id="rId19"/>
    <p:sldId id="355" r:id="rId20"/>
    <p:sldId id="353" r:id="rId21"/>
    <p:sldId id="343" r:id="rId22"/>
    <p:sldId id="301" r:id="rId23"/>
    <p:sldId id="302" r:id="rId24"/>
    <p:sldId id="303" r:id="rId25"/>
    <p:sldId id="363" r:id="rId26"/>
    <p:sldId id="364" r:id="rId27"/>
    <p:sldId id="365" r:id="rId28"/>
    <p:sldId id="366" r:id="rId29"/>
    <p:sldId id="367" r:id="rId30"/>
    <p:sldId id="368" r:id="rId31"/>
    <p:sldId id="369" r:id="rId32"/>
    <p:sldId id="309" r:id="rId33"/>
    <p:sldId id="325" r:id="rId34"/>
    <p:sldId id="351" r:id="rId35"/>
    <p:sldId id="326" r:id="rId36"/>
    <p:sldId id="331" r:id="rId37"/>
    <p:sldId id="359" r:id="rId38"/>
    <p:sldId id="360" r:id="rId39"/>
    <p:sldId id="362" r:id="rId40"/>
    <p:sldId id="361" r:id="rId41"/>
    <p:sldId id="320" r:id="rId42"/>
    <p:sldId id="321" r:id="rId43"/>
    <p:sldId id="349" r:id="rId44"/>
    <p:sldId id="317" r:id="rId45"/>
    <p:sldId id="348"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6" d="100"/>
          <a:sy n="116" d="100"/>
        </p:scale>
        <p:origin x="-54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0BDF4C-6D5A-374C-BFE7-7FBD13301511}" type="datetimeFigureOut">
              <a:rPr lang="en-US" smtClean="0"/>
              <a:t>11/1/18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89CA1C0-752D-774A-9FAA-08ECC3B0E8FF}" type="slidenum">
              <a:rPr lang="en-US" smtClean="0"/>
              <a:t>‹#›</a:t>
            </a:fld>
            <a:endParaRPr lang="en-US"/>
          </a:p>
        </p:txBody>
      </p:sp>
    </p:spTree>
    <p:extLst>
      <p:ext uri="{BB962C8B-B14F-4D97-AF65-F5344CB8AC3E}">
        <p14:creationId xmlns:p14="http://schemas.microsoft.com/office/powerpoint/2010/main" val="17786153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35CAE2-A689-E14D-A555-B88846167452}" type="datetimeFigureOut">
              <a:rPr lang="en-US" smtClean="0"/>
              <a:t>11/1/18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CD6108-C4DA-DB44-B5C0-DE90F2F20BD9}" type="slidenum">
              <a:rPr lang="en-US" smtClean="0"/>
              <a:t>‹#›</a:t>
            </a:fld>
            <a:endParaRPr lang="en-US"/>
          </a:p>
        </p:txBody>
      </p:sp>
    </p:spTree>
    <p:extLst>
      <p:ext uri="{BB962C8B-B14F-4D97-AF65-F5344CB8AC3E}">
        <p14:creationId xmlns:p14="http://schemas.microsoft.com/office/powerpoint/2010/main" val="15242784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a:t>
            </a:fld>
            <a:endParaRPr lang="en-US"/>
          </a:p>
        </p:txBody>
      </p:sp>
    </p:spTree>
    <p:extLst>
      <p:ext uri="{BB962C8B-B14F-4D97-AF65-F5344CB8AC3E}">
        <p14:creationId xmlns:p14="http://schemas.microsoft.com/office/powerpoint/2010/main" val="1482995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a:t>
            </a:fld>
            <a:endParaRPr lang="en-US"/>
          </a:p>
        </p:txBody>
      </p:sp>
    </p:spTree>
    <p:extLst>
      <p:ext uri="{BB962C8B-B14F-4D97-AF65-F5344CB8AC3E}">
        <p14:creationId xmlns:p14="http://schemas.microsoft.com/office/powerpoint/2010/main" val="2452749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a:t>
            </a:fld>
            <a:endParaRPr lang="en-US"/>
          </a:p>
        </p:txBody>
      </p:sp>
    </p:spTree>
    <p:extLst>
      <p:ext uri="{BB962C8B-B14F-4D97-AF65-F5344CB8AC3E}">
        <p14:creationId xmlns:p14="http://schemas.microsoft.com/office/powerpoint/2010/main" val="1784089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a:t>
            </a:fld>
            <a:endParaRPr lang="en-US"/>
          </a:p>
        </p:txBody>
      </p:sp>
    </p:spTree>
    <p:extLst>
      <p:ext uri="{BB962C8B-B14F-4D97-AF65-F5344CB8AC3E}">
        <p14:creationId xmlns:p14="http://schemas.microsoft.com/office/powerpoint/2010/main" val="624372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a:t>
            </a:fld>
            <a:endParaRPr lang="en-US"/>
          </a:p>
        </p:txBody>
      </p:sp>
    </p:spTree>
    <p:extLst>
      <p:ext uri="{BB962C8B-B14F-4D97-AF65-F5344CB8AC3E}">
        <p14:creationId xmlns:p14="http://schemas.microsoft.com/office/powerpoint/2010/main" val="1007819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11/1/18</a:t>
            </a:r>
          </a:p>
        </p:txBody>
      </p:sp>
      <p:sp>
        <p:nvSpPr>
          <p:cNvPr id="6" name="Footer Placeholder 5"/>
          <p:cNvSpPr>
            <a:spLocks noGrp="1"/>
          </p:cNvSpPr>
          <p:nvPr>
            <p:ph type="ftr" sz="quarter" idx="11"/>
          </p:nvPr>
        </p:nvSpPr>
        <p:spPr/>
        <p:txBody>
          <a:bodyPr/>
          <a:lstStyle/>
          <a:p>
            <a:r>
              <a:rPr lang="en-US"/>
              <a:t>Richard Milner                                                    EIC Accelerator Collaboration Meeting</a:t>
            </a:r>
          </a:p>
        </p:txBody>
      </p:sp>
      <p:sp>
        <p:nvSpPr>
          <p:cNvPr id="7" name="Slide Number Placeholder 6"/>
          <p:cNvSpPr>
            <a:spLocks noGrp="1"/>
          </p:cNvSpPr>
          <p:nvPr>
            <p:ph type="sldNum" sz="quarter" idx="12"/>
          </p:nvPr>
        </p:nvSpPr>
        <p:spPr/>
        <p:txBody>
          <a:bodyPr/>
          <a:lstStyle/>
          <a:p>
            <a:fld id="{21CAAB0E-C5E5-194E-8408-B38DFCD1BA48}" type="slidenum">
              <a:rPr lang="en-US" smtClean="0"/>
              <a:t>‹#›</a:t>
            </a:fld>
            <a:endParaRPr lang="en-US"/>
          </a:p>
        </p:txBody>
      </p:sp>
    </p:spTree>
    <p:extLst>
      <p:ext uri="{BB962C8B-B14F-4D97-AF65-F5344CB8AC3E}">
        <p14:creationId xmlns:p14="http://schemas.microsoft.com/office/powerpoint/2010/main" val="2684244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11/1/18</a:t>
            </a:r>
          </a:p>
        </p:txBody>
      </p:sp>
      <p:sp>
        <p:nvSpPr>
          <p:cNvPr id="8" name="Footer Placeholder 7"/>
          <p:cNvSpPr>
            <a:spLocks noGrp="1"/>
          </p:cNvSpPr>
          <p:nvPr>
            <p:ph type="ftr" sz="quarter" idx="11"/>
          </p:nvPr>
        </p:nvSpPr>
        <p:spPr/>
        <p:txBody>
          <a:bodyPr/>
          <a:lstStyle/>
          <a:p>
            <a:r>
              <a:rPr lang="en-US"/>
              <a:t>Richard Milner                                                    EIC Accelerator Collaboration Meeting</a:t>
            </a:r>
          </a:p>
        </p:txBody>
      </p:sp>
      <p:sp>
        <p:nvSpPr>
          <p:cNvPr id="9" name="Slide Number Placeholder 8"/>
          <p:cNvSpPr>
            <a:spLocks noGrp="1"/>
          </p:cNvSpPr>
          <p:nvPr>
            <p:ph type="sldNum" sz="quarter" idx="12"/>
          </p:nvPr>
        </p:nvSpPr>
        <p:spPr/>
        <p:txBody>
          <a:bodyPr/>
          <a:lstStyle/>
          <a:p>
            <a:fld id="{21CAAB0E-C5E5-194E-8408-B38DFCD1BA48}" type="slidenum">
              <a:rPr lang="en-US" smtClean="0"/>
              <a:t>‹#›</a:t>
            </a:fld>
            <a:endParaRPr lang="en-US"/>
          </a:p>
        </p:txBody>
      </p:sp>
    </p:spTree>
    <p:extLst>
      <p:ext uri="{BB962C8B-B14F-4D97-AF65-F5344CB8AC3E}">
        <p14:creationId xmlns:p14="http://schemas.microsoft.com/office/powerpoint/2010/main" val="3025904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11/1/18</a:t>
            </a:r>
          </a:p>
        </p:txBody>
      </p:sp>
      <p:sp>
        <p:nvSpPr>
          <p:cNvPr id="4" name="Footer Placeholder 3"/>
          <p:cNvSpPr>
            <a:spLocks noGrp="1"/>
          </p:cNvSpPr>
          <p:nvPr>
            <p:ph type="ftr" sz="quarter" idx="11"/>
          </p:nvPr>
        </p:nvSpPr>
        <p:spPr/>
        <p:txBody>
          <a:bodyPr/>
          <a:lstStyle/>
          <a:p>
            <a:r>
              <a:rPr lang="en-US"/>
              <a:t>Richard Milner                                                    EIC Accelerator Collaboration Meeting</a:t>
            </a:r>
          </a:p>
        </p:txBody>
      </p:sp>
      <p:sp>
        <p:nvSpPr>
          <p:cNvPr id="5" name="Slide Number Placeholder 4"/>
          <p:cNvSpPr>
            <a:spLocks noGrp="1"/>
          </p:cNvSpPr>
          <p:nvPr>
            <p:ph type="sldNum" sz="quarter" idx="12"/>
          </p:nvPr>
        </p:nvSpPr>
        <p:spPr/>
        <p:txBody>
          <a:bodyPr/>
          <a:lstStyle/>
          <a:p>
            <a:fld id="{21CAAB0E-C5E5-194E-8408-B38DFCD1BA48}" type="slidenum">
              <a:rPr lang="en-US" smtClean="0"/>
              <a:t>‹#›</a:t>
            </a:fld>
            <a:endParaRPr lang="en-US"/>
          </a:p>
        </p:txBody>
      </p:sp>
    </p:spTree>
    <p:extLst>
      <p:ext uri="{BB962C8B-B14F-4D97-AF65-F5344CB8AC3E}">
        <p14:creationId xmlns:p14="http://schemas.microsoft.com/office/powerpoint/2010/main" val="2153881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11/1/18</a:t>
            </a:r>
          </a:p>
        </p:txBody>
      </p:sp>
      <p:sp>
        <p:nvSpPr>
          <p:cNvPr id="3" name="Footer Placeholder 2"/>
          <p:cNvSpPr>
            <a:spLocks noGrp="1"/>
          </p:cNvSpPr>
          <p:nvPr>
            <p:ph type="ftr" sz="quarter" idx="11"/>
          </p:nvPr>
        </p:nvSpPr>
        <p:spPr/>
        <p:txBody>
          <a:bodyPr/>
          <a:lstStyle/>
          <a:p>
            <a:r>
              <a:rPr lang="en-US"/>
              <a:t>Richard Milner                                                    EIC Accelerator Collaboration Meeting</a:t>
            </a:r>
          </a:p>
        </p:txBody>
      </p:sp>
      <p:sp>
        <p:nvSpPr>
          <p:cNvPr id="4" name="Slide Number Placeholder 3"/>
          <p:cNvSpPr>
            <a:spLocks noGrp="1"/>
          </p:cNvSpPr>
          <p:nvPr>
            <p:ph type="sldNum" sz="quarter" idx="12"/>
          </p:nvPr>
        </p:nvSpPr>
        <p:spPr/>
        <p:txBody>
          <a:bodyPr/>
          <a:lstStyle/>
          <a:p>
            <a:fld id="{21CAAB0E-C5E5-194E-8408-B38DFCD1BA48}" type="slidenum">
              <a:rPr lang="en-US" smtClean="0"/>
              <a:t>‹#›</a:t>
            </a:fld>
            <a:endParaRPr lang="en-US"/>
          </a:p>
        </p:txBody>
      </p:sp>
    </p:spTree>
    <p:extLst>
      <p:ext uri="{BB962C8B-B14F-4D97-AF65-F5344CB8AC3E}">
        <p14:creationId xmlns:p14="http://schemas.microsoft.com/office/powerpoint/2010/main" val="4149166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11/1/18</a:t>
            </a:r>
          </a:p>
        </p:txBody>
      </p:sp>
      <p:sp>
        <p:nvSpPr>
          <p:cNvPr id="6" name="Footer Placeholder 5"/>
          <p:cNvSpPr>
            <a:spLocks noGrp="1"/>
          </p:cNvSpPr>
          <p:nvPr>
            <p:ph type="ftr" sz="quarter" idx="11"/>
          </p:nvPr>
        </p:nvSpPr>
        <p:spPr/>
        <p:txBody>
          <a:bodyPr/>
          <a:lstStyle/>
          <a:p>
            <a:r>
              <a:rPr lang="en-US"/>
              <a:t>Richard Milner                                                    EIC Accelerator Collaboration Meeting</a:t>
            </a:r>
          </a:p>
        </p:txBody>
      </p:sp>
      <p:sp>
        <p:nvSpPr>
          <p:cNvPr id="7" name="Slide Number Placeholder 6"/>
          <p:cNvSpPr>
            <a:spLocks noGrp="1"/>
          </p:cNvSpPr>
          <p:nvPr>
            <p:ph type="sldNum" sz="quarter" idx="12"/>
          </p:nvPr>
        </p:nvSpPr>
        <p:spPr/>
        <p:txBody>
          <a:bodyPr/>
          <a:lstStyle/>
          <a:p>
            <a:fld id="{21CAAB0E-C5E5-194E-8408-B38DFCD1BA48}" type="slidenum">
              <a:rPr lang="en-US" smtClean="0"/>
              <a:t>‹#›</a:t>
            </a:fld>
            <a:endParaRPr lang="en-US"/>
          </a:p>
        </p:txBody>
      </p:sp>
    </p:spTree>
    <p:extLst>
      <p:ext uri="{BB962C8B-B14F-4D97-AF65-F5344CB8AC3E}">
        <p14:creationId xmlns:p14="http://schemas.microsoft.com/office/powerpoint/2010/main" val="2931150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11/1/18</a:t>
            </a:r>
          </a:p>
        </p:txBody>
      </p:sp>
      <p:sp>
        <p:nvSpPr>
          <p:cNvPr id="6" name="Footer Placeholder 5"/>
          <p:cNvSpPr>
            <a:spLocks noGrp="1"/>
          </p:cNvSpPr>
          <p:nvPr>
            <p:ph type="ftr" sz="quarter" idx="11"/>
          </p:nvPr>
        </p:nvSpPr>
        <p:spPr/>
        <p:txBody>
          <a:bodyPr/>
          <a:lstStyle/>
          <a:p>
            <a:r>
              <a:rPr lang="en-US"/>
              <a:t>Richard Milner                                                    EIC Accelerator Collaboration Meeting</a:t>
            </a:r>
          </a:p>
        </p:txBody>
      </p:sp>
      <p:sp>
        <p:nvSpPr>
          <p:cNvPr id="7" name="Slide Number Placeholder 6"/>
          <p:cNvSpPr>
            <a:spLocks noGrp="1"/>
          </p:cNvSpPr>
          <p:nvPr>
            <p:ph type="sldNum" sz="quarter" idx="12"/>
          </p:nvPr>
        </p:nvSpPr>
        <p:spPr/>
        <p:txBody>
          <a:bodyPr/>
          <a:lstStyle/>
          <a:p>
            <a:fld id="{21CAAB0E-C5E5-194E-8408-B38DFCD1BA48}" type="slidenum">
              <a:rPr lang="en-US" smtClean="0"/>
              <a:t>‹#›</a:t>
            </a:fld>
            <a:endParaRPr lang="en-US"/>
          </a:p>
        </p:txBody>
      </p:sp>
    </p:spTree>
    <p:extLst>
      <p:ext uri="{BB962C8B-B14F-4D97-AF65-F5344CB8AC3E}">
        <p14:creationId xmlns:p14="http://schemas.microsoft.com/office/powerpoint/2010/main" val="2416678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11/1/18</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Richard Milner                                                    EIC Accelerator Collaboration Meeting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CAAB0E-C5E5-194E-8408-B38DFCD1BA48}" type="slidenum">
              <a:rPr lang="en-US" smtClean="0"/>
              <a:t>‹#›</a:t>
            </a:fld>
            <a:endParaRPr lang="en-US"/>
          </a:p>
        </p:txBody>
      </p:sp>
    </p:spTree>
    <p:extLst>
      <p:ext uri="{BB962C8B-B14F-4D97-AF65-F5344CB8AC3E}">
        <p14:creationId xmlns:p14="http://schemas.microsoft.com/office/powerpoint/2010/main" val="1893360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 Id="rId3"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428"/>
            <a:ext cx="8229600" cy="1143000"/>
          </a:xfrm>
        </p:spPr>
        <p:txBody>
          <a:bodyPr>
            <a:noAutofit/>
          </a:bodyPr>
          <a:lstStyle/>
          <a:p>
            <a:r>
              <a:rPr lang="en-US" b="1" dirty="0">
                <a:solidFill>
                  <a:srgbClr val="0000FF"/>
                </a:solidFill>
              </a:rPr>
              <a:t>Development of a Polarized </a:t>
            </a:r>
            <a:r>
              <a:rPr lang="en-US" b="1" baseline="30000" dirty="0">
                <a:solidFill>
                  <a:srgbClr val="0000FF"/>
                </a:solidFill>
              </a:rPr>
              <a:t>3</a:t>
            </a:r>
            <a:r>
              <a:rPr lang="en-US" b="1" dirty="0">
                <a:solidFill>
                  <a:srgbClr val="0000FF"/>
                </a:solidFill>
              </a:rPr>
              <a:t>He Ion Source for RHIC/EIC</a:t>
            </a:r>
          </a:p>
        </p:txBody>
      </p:sp>
      <p:sp>
        <p:nvSpPr>
          <p:cNvPr id="3" name="Content Placeholder 2"/>
          <p:cNvSpPr>
            <a:spLocks noGrp="1"/>
          </p:cNvSpPr>
          <p:nvPr>
            <p:ph idx="1"/>
          </p:nvPr>
        </p:nvSpPr>
        <p:spPr>
          <a:xfrm>
            <a:off x="139726" y="2173529"/>
            <a:ext cx="5965133" cy="777972"/>
          </a:xfrm>
        </p:spPr>
        <p:txBody>
          <a:bodyPr>
            <a:normAutofit fontScale="85000" lnSpcReduction="20000"/>
          </a:bodyPr>
          <a:lstStyle/>
          <a:p>
            <a:pPr marL="0" indent="0" algn="ctr">
              <a:buNone/>
            </a:pPr>
            <a:r>
              <a:rPr lang="en-US" sz="2800" i="1" dirty="0" smtClean="0"/>
              <a:t>G. </a:t>
            </a:r>
            <a:r>
              <a:rPr lang="en-US" sz="2800" i="1" dirty="0" err="1" smtClean="0"/>
              <a:t>Atoian</a:t>
            </a:r>
            <a:r>
              <a:rPr lang="en-US" sz="2800" i="1" dirty="0" smtClean="0"/>
              <a:t>, E</a:t>
            </a:r>
            <a:r>
              <a:rPr lang="en-US" sz="2800" i="1" dirty="0"/>
              <a:t>. Beebe, </a:t>
            </a:r>
            <a:r>
              <a:rPr lang="en-US" sz="2800" i="1" dirty="0" smtClean="0"/>
              <a:t>D. </a:t>
            </a:r>
            <a:r>
              <a:rPr lang="en-US" sz="2800" i="1" dirty="0" err="1" smtClean="0"/>
              <a:t>Raparia</a:t>
            </a:r>
            <a:r>
              <a:rPr lang="en-US" sz="2800" i="1" dirty="0" smtClean="0"/>
              <a:t>, </a:t>
            </a:r>
          </a:p>
          <a:p>
            <a:pPr marL="0" indent="0" algn="ctr">
              <a:buNone/>
            </a:pPr>
            <a:r>
              <a:rPr lang="en-US" sz="2800" i="1" dirty="0" smtClean="0"/>
              <a:t>J</a:t>
            </a:r>
            <a:r>
              <a:rPr lang="en-US" sz="2800" i="1" dirty="0"/>
              <a:t>. Ritter, A. </a:t>
            </a:r>
            <a:r>
              <a:rPr lang="en-US" sz="2800" i="1" dirty="0" err="1"/>
              <a:t>Zelenski</a:t>
            </a:r>
            <a:endParaRPr lang="en-US" sz="2800" i="1" dirty="0"/>
          </a:p>
          <a:p>
            <a:pPr marL="514350" indent="-514350" algn="ctr">
              <a:buAutoNum type="alphaUcPeriod"/>
            </a:pPr>
            <a:endParaRPr lang="en-US" b="1" dirty="0"/>
          </a:p>
          <a:p>
            <a:pPr marL="0" indent="0" algn="ctr">
              <a:buNone/>
            </a:pPr>
            <a:endParaRPr lang="en-US" dirty="0"/>
          </a:p>
          <a:p>
            <a:pPr marL="0" indent="0" algn="ctr">
              <a:buNone/>
            </a:pPr>
            <a:endParaRPr lang="en-US" dirty="0"/>
          </a:p>
        </p:txBody>
      </p:sp>
      <p:sp>
        <p:nvSpPr>
          <p:cNvPr id="4" name="Date Placeholder 3"/>
          <p:cNvSpPr>
            <a:spLocks noGrp="1"/>
          </p:cNvSpPr>
          <p:nvPr>
            <p:ph type="dt" sz="half" idx="10"/>
          </p:nvPr>
        </p:nvSpPr>
        <p:spPr/>
        <p:txBody>
          <a:bodyPr/>
          <a:lstStyle/>
          <a:p>
            <a:r>
              <a:rPr lang="en-US"/>
              <a:t>11/1/18</a:t>
            </a:r>
            <a:endParaRPr lang="en-US" dirty="0"/>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1</a:t>
            </a:fld>
            <a:endParaRPr lang="en-US" dirty="0"/>
          </a:p>
        </p:txBody>
      </p:sp>
      <p:pic>
        <p:nvPicPr>
          <p:cNvPr id="8" name="Picture 7" descr="Brookhaven_National_Laboratory_logo.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814" y="3000519"/>
            <a:ext cx="2895600" cy="932534"/>
          </a:xfrm>
          <a:prstGeom prst="rect">
            <a:avLst/>
          </a:prstGeom>
        </p:spPr>
      </p:pic>
      <p:pic>
        <p:nvPicPr>
          <p:cNvPr id="9" name="Picture 8" descr="M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650" y="4423332"/>
            <a:ext cx="1295516" cy="824021"/>
          </a:xfrm>
          <a:prstGeom prst="rect">
            <a:avLst/>
          </a:prstGeom>
        </p:spPr>
      </p:pic>
      <p:sp>
        <p:nvSpPr>
          <p:cNvPr id="10" name="TextBox 9"/>
          <p:cNvSpPr txBox="1"/>
          <p:nvPr/>
        </p:nvSpPr>
        <p:spPr>
          <a:xfrm>
            <a:off x="610185" y="4038619"/>
            <a:ext cx="4951336" cy="461665"/>
          </a:xfrm>
          <a:prstGeom prst="rect">
            <a:avLst/>
          </a:prstGeom>
          <a:noFill/>
        </p:spPr>
        <p:txBody>
          <a:bodyPr wrap="square" rtlCol="0">
            <a:spAutoFit/>
          </a:bodyPr>
          <a:lstStyle/>
          <a:p>
            <a:r>
              <a:rPr lang="en-US" sz="2400" i="1" dirty="0"/>
              <a:t>M. Musgrave, J. Maxwell*, R. Milner</a:t>
            </a:r>
          </a:p>
        </p:txBody>
      </p:sp>
      <p:pic>
        <p:nvPicPr>
          <p:cNvPr id="13" name="Picture 12" descr="Screen Shot 2015-11-04 at 9.45.01 AM.png"/>
          <p:cNvPicPr>
            <a:picLocks noChangeAspect="1"/>
          </p:cNvPicPr>
          <p:nvPr/>
        </p:nvPicPr>
        <p:blipFill>
          <a:blip r:embed="rId4">
            <a:alphaModFix amt="41000"/>
            <a:extLst>
              <a:ext uri="{28A0092B-C50C-407E-A947-70E740481C1C}">
                <a14:useLocalDpi xmlns:a14="http://schemas.microsoft.com/office/drawing/2010/main" val="0"/>
              </a:ext>
            </a:extLst>
          </a:blip>
          <a:stretch>
            <a:fillRect/>
          </a:stretch>
        </p:blipFill>
        <p:spPr>
          <a:xfrm>
            <a:off x="5638025" y="1570714"/>
            <a:ext cx="3532079" cy="4251346"/>
          </a:xfrm>
          <a:prstGeom prst="rect">
            <a:avLst/>
          </a:prstGeom>
        </p:spPr>
      </p:pic>
      <p:sp>
        <p:nvSpPr>
          <p:cNvPr id="11" name="TextBox 10"/>
          <p:cNvSpPr txBox="1"/>
          <p:nvPr/>
        </p:nvSpPr>
        <p:spPr>
          <a:xfrm>
            <a:off x="424374" y="5751902"/>
            <a:ext cx="8714758" cy="646331"/>
          </a:xfrm>
          <a:prstGeom prst="rect">
            <a:avLst/>
          </a:prstGeom>
          <a:noFill/>
        </p:spPr>
        <p:txBody>
          <a:bodyPr wrap="none" rtlCol="0">
            <a:spAutoFit/>
          </a:bodyPr>
          <a:lstStyle/>
          <a:p>
            <a:r>
              <a:rPr lang="en-US" b="1" dirty="0">
                <a:solidFill>
                  <a:srgbClr val="FF0000"/>
                </a:solidFill>
              </a:rPr>
              <a:t>- Funded by DOE Office of Nuclear Physics R&amp;D For Next Generation Accelerator Facilities</a:t>
            </a:r>
          </a:p>
          <a:p>
            <a:r>
              <a:rPr lang="en-US" b="1" dirty="0">
                <a:solidFill>
                  <a:srgbClr val="FF0000"/>
                </a:solidFill>
              </a:rPr>
              <a:t>- </a:t>
            </a:r>
            <a:r>
              <a:rPr lang="en-US" b="1" i="1" dirty="0">
                <a:solidFill>
                  <a:srgbClr val="FF0000"/>
                </a:solidFill>
              </a:rPr>
              <a:t>Must Do </a:t>
            </a:r>
            <a:r>
              <a:rPr lang="en-US" b="1" dirty="0">
                <a:solidFill>
                  <a:srgbClr val="FF0000"/>
                </a:solidFill>
              </a:rPr>
              <a:t>EIC R&amp;D  (Jones Committee Report, February 2017)</a:t>
            </a:r>
          </a:p>
        </p:txBody>
      </p:sp>
      <p:sp>
        <p:nvSpPr>
          <p:cNvPr id="12" name="TextBox 11"/>
          <p:cNvSpPr txBox="1"/>
          <p:nvPr/>
        </p:nvSpPr>
        <p:spPr>
          <a:xfrm>
            <a:off x="4022678" y="5427563"/>
            <a:ext cx="1584651" cy="369332"/>
          </a:xfrm>
          <a:prstGeom prst="rect">
            <a:avLst/>
          </a:prstGeom>
          <a:noFill/>
        </p:spPr>
        <p:txBody>
          <a:bodyPr wrap="none" rtlCol="0">
            <a:spAutoFit/>
          </a:bodyPr>
          <a:lstStyle/>
          <a:p>
            <a:r>
              <a:rPr lang="en-US" dirty="0"/>
              <a:t>* Jefferson Lab</a:t>
            </a:r>
          </a:p>
        </p:txBody>
      </p:sp>
      <p:sp>
        <p:nvSpPr>
          <p:cNvPr id="14" name="TextBox 13"/>
          <p:cNvSpPr txBox="1"/>
          <p:nvPr/>
        </p:nvSpPr>
        <p:spPr>
          <a:xfrm>
            <a:off x="5616106" y="1992661"/>
            <a:ext cx="3416320" cy="3416320"/>
          </a:xfrm>
          <a:prstGeom prst="rect">
            <a:avLst/>
          </a:prstGeom>
          <a:noFill/>
        </p:spPr>
        <p:txBody>
          <a:bodyPr wrap="none" rtlCol="0">
            <a:spAutoFit/>
          </a:bodyPr>
          <a:lstStyle/>
          <a:p>
            <a:pPr marL="285750" indent="-285750">
              <a:buFont typeface="Arial"/>
              <a:buChar char="•"/>
            </a:pPr>
            <a:r>
              <a:rPr lang="en-US" sz="2400" b="1" dirty="0" smtClean="0"/>
              <a:t>Motivation</a:t>
            </a:r>
          </a:p>
          <a:p>
            <a:pPr marL="285750" indent="-285750">
              <a:buFont typeface="Arial"/>
              <a:buChar char="•"/>
            </a:pPr>
            <a:r>
              <a:rPr lang="en-US" sz="2400" b="1" dirty="0" smtClean="0"/>
              <a:t>ME optical pumping</a:t>
            </a:r>
          </a:p>
          <a:p>
            <a:pPr marL="285750" indent="-285750">
              <a:buFont typeface="Arial"/>
              <a:buChar char="•"/>
            </a:pPr>
            <a:r>
              <a:rPr lang="en-US" sz="2400" b="1" dirty="0" smtClean="0"/>
              <a:t>Extended EBIS upgrade</a:t>
            </a:r>
          </a:p>
          <a:p>
            <a:pPr marL="285750" indent="-285750">
              <a:buFont typeface="Arial"/>
              <a:buChar char="•"/>
            </a:pPr>
            <a:r>
              <a:rPr lang="en-US" sz="2400" b="1" dirty="0" smtClean="0"/>
              <a:t>Gas injection</a:t>
            </a:r>
          </a:p>
          <a:p>
            <a:pPr marL="285750" indent="-285750">
              <a:buFont typeface="Arial"/>
              <a:buChar char="•"/>
            </a:pPr>
            <a:r>
              <a:rPr lang="en-US" sz="2400" b="1" dirty="0" smtClean="0"/>
              <a:t>Pulsed valve</a:t>
            </a:r>
          </a:p>
          <a:p>
            <a:pPr marL="285750" indent="-285750">
              <a:buFont typeface="Arial"/>
              <a:buChar char="•"/>
            </a:pPr>
            <a:r>
              <a:rPr lang="en-US" sz="2400" b="1" dirty="0" smtClean="0"/>
              <a:t>Simulation of gas </a:t>
            </a:r>
          </a:p>
          <a:p>
            <a:r>
              <a:rPr lang="en-US" sz="2400" b="1" dirty="0"/>
              <a:t> </a:t>
            </a:r>
            <a:r>
              <a:rPr lang="en-US" sz="2400" b="1" dirty="0" smtClean="0"/>
              <a:t>   injection</a:t>
            </a:r>
          </a:p>
          <a:p>
            <a:pPr marL="285750" indent="-285750">
              <a:buFont typeface="Arial"/>
              <a:buChar char="•"/>
            </a:pPr>
            <a:r>
              <a:rPr lang="en-US" sz="2400" b="1" dirty="0" smtClean="0"/>
              <a:t>Feasibility test</a:t>
            </a:r>
          </a:p>
          <a:p>
            <a:pPr marL="285750" indent="-285750">
              <a:buFont typeface="Arial"/>
              <a:buChar char="•"/>
            </a:pPr>
            <a:r>
              <a:rPr lang="en-US" sz="2400" b="1" dirty="0" smtClean="0"/>
              <a:t>Schedule</a:t>
            </a:r>
            <a:endParaRPr lang="en-US" sz="2400" b="1" dirty="0"/>
          </a:p>
        </p:txBody>
      </p:sp>
    </p:spTree>
    <p:extLst>
      <p:ext uri="{BB962C8B-B14F-4D97-AF65-F5344CB8AC3E}">
        <p14:creationId xmlns:p14="http://schemas.microsoft.com/office/powerpoint/2010/main" val="39157655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52"/>
            <a:ext cx="8229600" cy="1143000"/>
          </a:xfrm>
        </p:spPr>
        <p:txBody>
          <a:bodyPr/>
          <a:lstStyle/>
          <a:p>
            <a:r>
              <a:rPr lang="en-US" b="1" dirty="0">
                <a:solidFill>
                  <a:srgbClr val="0000FF"/>
                </a:solidFill>
              </a:rPr>
              <a:t>Optical Probe </a:t>
            </a:r>
            <a:r>
              <a:rPr lang="en-US" b="1" dirty="0" err="1">
                <a:solidFill>
                  <a:srgbClr val="0000FF"/>
                </a:solidFill>
              </a:rPr>
              <a:t>Polarimeter</a:t>
            </a:r>
            <a:endParaRPr lang="en-US" b="1" dirty="0">
              <a:solidFill>
                <a:srgbClr val="0000FF"/>
              </a:solidFill>
            </a:endParaRPr>
          </a:p>
        </p:txBody>
      </p:sp>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10</a:t>
            </a:fld>
            <a:endParaRPr lang="en-US"/>
          </a:p>
        </p:txBody>
      </p:sp>
      <p:pic>
        <p:nvPicPr>
          <p:cNvPr id="8" name="Content Placeholder 7" descr="Screen Shot 2015-11-05 at 3.58.02 AM.png"/>
          <p:cNvPicPr>
            <a:picLocks noGrp="1" noChangeAspect="1"/>
          </p:cNvPicPr>
          <p:nvPr>
            <p:ph idx="1"/>
          </p:nvPr>
        </p:nvPicPr>
        <p:blipFill>
          <a:blip r:embed="rId2">
            <a:extLst>
              <a:ext uri="{28A0092B-C50C-407E-A947-70E740481C1C}">
                <a14:useLocalDpi xmlns:a14="http://schemas.microsoft.com/office/drawing/2010/main" val="0"/>
              </a:ext>
            </a:extLst>
          </a:blip>
          <a:srcRect l="-11924" r="-11924"/>
          <a:stretch>
            <a:fillRect/>
          </a:stretch>
        </p:blipFill>
        <p:spPr>
          <a:xfrm>
            <a:off x="457200" y="1512175"/>
            <a:ext cx="8229600" cy="4525963"/>
          </a:xfrm>
        </p:spPr>
      </p:pic>
    </p:spTree>
    <p:extLst>
      <p:ext uri="{BB962C8B-B14F-4D97-AF65-F5344CB8AC3E}">
        <p14:creationId xmlns:p14="http://schemas.microsoft.com/office/powerpoint/2010/main" val="7836340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52"/>
            <a:ext cx="8229600" cy="1143000"/>
          </a:xfrm>
        </p:spPr>
        <p:txBody>
          <a:bodyPr/>
          <a:lstStyle/>
          <a:p>
            <a:r>
              <a:rPr lang="en-US" b="1" dirty="0">
                <a:solidFill>
                  <a:srgbClr val="0000FF"/>
                </a:solidFill>
              </a:rPr>
              <a:t>Optical Probe </a:t>
            </a:r>
            <a:r>
              <a:rPr lang="en-US" b="1" dirty="0" err="1">
                <a:solidFill>
                  <a:srgbClr val="0000FF"/>
                </a:solidFill>
              </a:rPr>
              <a:t>Polarimeter</a:t>
            </a:r>
            <a:endParaRPr lang="en-US" b="1" dirty="0">
              <a:solidFill>
                <a:srgbClr val="0000FF"/>
              </a:solidFill>
            </a:endParaRPr>
          </a:p>
        </p:txBody>
      </p:sp>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11</a:t>
            </a:fld>
            <a:endParaRPr lang="en-US"/>
          </a:p>
        </p:txBody>
      </p:sp>
      <p:pic>
        <p:nvPicPr>
          <p:cNvPr id="7" name="Content Placeholder 6" descr="Screen Shot 2015-11-05 at 4.00.08 AM.png"/>
          <p:cNvPicPr>
            <a:picLocks noGrp="1" noChangeAspect="1"/>
          </p:cNvPicPr>
          <p:nvPr>
            <p:ph idx="1"/>
          </p:nvPr>
        </p:nvPicPr>
        <p:blipFill>
          <a:blip r:embed="rId2">
            <a:extLst>
              <a:ext uri="{28A0092B-C50C-407E-A947-70E740481C1C}">
                <a14:useLocalDpi xmlns:a14="http://schemas.microsoft.com/office/drawing/2010/main" val="0"/>
              </a:ext>
            </a:extLst>
          </a:blip>
          <a:srcRect l="-14371" r="-14371"/>
          <a:stretch>
            <a:fillRect/>
          </a:stretch>
        </p:blipFill>
        <p:spPr>
          <a:xfrm>
            <a:off x="457200" y="1563567"/>
            <a:ext cx="8229600" cy="4525963"/>
          </a:xfrm>
        </p:spPr>
      </p:pic>
    </p:spTree>
    <p:extLst>
      <p:ext uri="{BB962C8B-B14F-4D97-AF65-F5344CB8AC3E}">
        <p14:creationId xmlns:p14="http://schemas.microsoft.com/office/powerpoint/2010/main" val="388181241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FF"/>
                </a:solidFill>
              </a:rPr>
              <a:t>Measured Optical Pumping</a:t>
            </a:r>
          </a:p>
        </p:txBody>
      </p:sp>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12</a:t>
            </a:fld>
            <a:endParaRPr lang="en-US"/>
          </a:p>
        </p:txBody>
      </p:sp>
      <p:pic>
        <p:nvPicPr>
          <p:cNvPr id="8" name="Content Placeholder 7" descr="Screen Shot 2015-11-05 at 4.02.03 AM.png"/>
          <p:cNvPicPr>
            <a:picLocks noGrp="1" noChangeAspect="1"/>
          </p:cNvPicPr>
          <p:nvPr>
            <p:ph idx="1"/>
          </p:nvPr>
        </p:nvPicPr>
        <p:blipFill>
          <a:blip r:embed="rId2">
            <a:extLst>
              <a:ext uri="{28A0092B-C50C-407E-A947-70E740481C1C}">
                <a14:useLocalDpi xmlns:a14="http://schemas.microsoft.com/office/drawing/2010/main" val="0"/>
              </a:ext>
            </a:extLst>
          </a:blip>
          <a:srcRect l="-3825" r="-3825"/>
          <a:stretch>
            <a:fillRect/>
          </a:stretch>
        </p:blipFill>
        <p:spPr/>
      </p:pic>
      <p:sp>
        <p:nvSpPr>
          <p:cNvPr id="3" name="TextBox 2"/>
          <p:cNvSpPr txBox="1"/>
          <p:nvPr/>
        </p:nvSpPr>
        <p:spPr>
          <a:xfrm>
            <a:off x="1855272" y="1629322"/>
            <a:ext cx="5768376" cy="369332"/>
          </a:xfrm>
          <a:prstGeom prst="rect">
            <a:avLst/>
          </a:prstGeom>
          <a:solidFill>
            <a:schemeClr val="bg1"/>
          </a:solidFill>
        </p:spPr>
        <p:txBody>
          <a:bodyPr wrap="none" rtlCol="0">
            <a:spAutoFit/>
          </a:bodyPr>
          <a:lstStyle/>
          <a:p>
            <a:r>
              <a:rPr lang="en-US" dirty="0"/>
              <a:t>Probe Laser Absorption Peaks at Zero and High Polarization</a:t>
            </a:r>
          </a:p>
        </p:txBody>
      </p:sp>
    </p:spTree>
    <p:extLst>
      <p:ext uri="{BB962C8B-B14F-4D97-AF65-F5344CB8AC3E}">
        <p14:creationId xmlns:p14="http://schemas.microsoft.com/office/powerpoint/2010/main" val="37422890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FF"/>
                </a:solidFill>
              </a:rPr>
              <a:t>High Field Polarization Results</a:t>
            </a:r>
          </a:p>
        </p:txBody>
      </p:sp>
      <p:pic>
        <p:nvPicPr>
          <p:cNvPr id="7" name="Content Placeholder 6" descr="Screen Shot 2015-11-05 at 4.02.37 AM.png"/>
          <p:cNvPicPr>
            <a:picLocks noGrp="1" noChangeAspect="1"/>
          </p:cNvPicPr>
          <p:nvPr>
            <p:ph idx="1"/>
          </p:nvPr>
        </p:nvPicPr>
        <p:blipFill>
          <a:blip r:embed="rId2">
            <a:extLst>
              <a:ext uri="{28A0092B-C50C-407E-A947-70E740481C1C}">
                <a14:useLocalDpi xmlns:a14="http://schemas.microsoft.com/office/drawing/2010/main" val="0"/>
              </a:ext>
            </a:extLst>
          </a:blip>
          <a:srcRect l="-7680" r="-7680"/>
          <a:stretch>
            <a:fillRect/>
          </a:stretch>
        </p:blipFill>
        <p:spPr/>
      </p:pic>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13</a:t>
            </a:fld>
            <a:endParaRPr lang="en-US"/>
          </a:p>
        </p:txBody>
      </p:sp>
    </p:spTree>
    <p:extLst>
      <p:ext uri="{BB962C8B-B14F-4D97-AF65-F5344CB8AC3E}">
        <p14:creationId xmlns:p14="http://schemas.microsoft.com/office/powerpoint/2010/main" val="15246666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52400" y="152400"/>
            <a:ext cx="8534400" cy="487363"/>
          </a:xfrm>
          <a:ln w="3175">
            <a:noFill/>
            <a:miter lim="800000"/>
            <a:headEnd/>
            <a:tailEnd/>
          </a:ln>
        </p:spPr>
        <p:txBody>
          <a:bodyPr>
            <a:noAutofit/>
          </a:bodyPr>
          <a:lstStyle/>
          <a:p>
            <a:r>
              <a:rPr lang="en-US" sz="3600" b="1" dirty="0">
                <a:solidFill>
                  <a:srgbClr val="0000FF"/>
                </a:solidFill>
                <a:latin typeface="+mn-lt"/>
                <a:cs typeface="Arial" charset="0"/>
              </a:rPr>
              <a:t>High Polarization at High Field</a:t>
            </a:r>
          </a:p>
        </p:txBody>
      </p:sp>
      <p:pic>
        <p:nvPicPr>
          <p:cNvPr id="2867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482778" y="838200"/>
            <a:ext cx="5664200" cy="5518150"/>
          </a:xfrm>
          <a:noFill/>
          <a:ln w="3175">
            <a:solidFill>
              <a:schemeClr val="tx1"/>
            </a:solidFill>
            <a:miter lim="800000"/>
            <a:headEnd/>
            <a:tailEnd/>
          </a:ln>
        </p:spPr>
      </p:pic>
      <p:sp>
        <p:nvSpPr>
          <p:cNvPr id="28676" name="Text Box 4"/>
          <p:cNvSpPr txBox="1">
            <a:spLocks noChangeArrowheads="1"/>
          </p:cNvSpPr>
          <p:nvPr/>
        </p:nvSpPr>
        <p:spPr bwMode="auto">
          <a:xfrm>
            <a:off x="48494" y="1826485"/>
            <a:ext cx="3434283" cy="1785104"/>
          </a:xfrm>
          <a:prstGeom prst="rect">
            <a:avLst/>
          </a:prstGeom>
          <a:solidFill>
            <a:schemeClr val="bg1"/>
          </a:solidFill>
          <a:ln w="317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marL="342900" indent="-342900">
              <a:buFont typeface="Arial"/>
              <a:buChar char="•"/>
            </a:pPr>
            <a:r>
              <a:rPr lang="en-US" sz="2200" b="1" dirty="0"/>
              <a:t>88% polarization</a:t>
            </a:r>
          </a:p>
          <a:p>
            <a:pPr marL="342900" indent="-342900">
              <a:buFont typeface="Arial"/>
              <a:buChar char="•"/>
            </a:pPr>
            <a:r>
              <a:rPr lang="en-US" sz="2200" b="1" dirty="0"/>
              <a:t>2 T magnetic field</a:t>
            </a:r>
          </a:p>
          <a:p>
            <a:pPr marL="342900" indent="-342900">
              <a:buFont typeface="Arial"/>
              <a:buChar char="•"/>
            </a:pPr>
            <a:r>
              <a:rPr lang="en-US" sz="2200" b="1" dirty="0"/>
              <a:t>30 mm OD cell</a:t>
            </a:r>
          </a:p>
          <a:p>
            <a:pPr marL="342900" indent="-342900">
              <a:buFont typeface="Arial"/>
              <a:buChar char="•"/>
            </a:pPr>
            <a:r>
              <a:rPr lang="en-US" sz="2200" b="1" dirty="0"/>
              <a:t>Pump- probe laser</a:t>
            </a:r>
          </a:p>
          <a:p>
            <a:r>
              <a:rPr lang="en-US" sz="2200" b="1" dirty="0"/>
              <a:t>absorption </a:t>
            </a:r>
            <a:r>
              <a:rPr lang="en-US" sz="2200" b="1" dirty="0" err="1"/>
              <a:t>polarimeter</a:t>
            </a:r>
            <a:endParaRPr lang="en-US" sz="2200" b="1" dirty="0"/>
          </a:p>
        </p:txBody>
      </p:sp>
      <p:sp>
        <p:nvSpPr>
          <p:cNvPr id="2" name="Date Placeholder 1"/>
          <p:cNvSpPr>
            <a:spLocks noGrp="1"/>
          </p:cNvSpPr>
          <p:nvPr>
            <p:ph type="dt" sz="half" idx="10"/>
          </p:nvPr>
        </p:nvSpPr>
        <p:spPr/>
        <p:txBody>
          <a:bodyPr/>
          <a:lstStyle/>
          <a:p>
            <a:r>
              <a:rPr lang="en-US"/>
              <a:t>11/1/18</a:t>
            </a:r>
          </a:p>
        </p:txBody>
      </p:sp>
      <p:sp>
        <p:nvSpPr>
          <p:cNvPr id="3" name="Footer Placeholder 2"/>
          <p:cNvSpPr>
            <a:spLocks noGrp="1"/>
          </p:cNvSpPr>
          <p:nvPr>
            <p:ph type="ftr" sz="quarter" idx="11"/>
          </p:nvPr>
        </p:nvSpPr>
        <p:spPr/>
        <p:txBody>
          <a:bodyPr/>
          <a:lstStyle/>
          <a:p>
            <a:r>
              <a:rPr lang="en-US"/>
              <a:t>Richard Milner                                                    EIC Accelerator Collaboration Meeting</a:t>
            </a:r>
          </a:p>
        </p:txBody>
      </p:sp>
      <p:sp>
        <p:nvSpPr>
          <p:cNvPr id="4" name="Slide Number Placeholder 3"/>
          <p:cNvSpPr>
            <a:spLocks noGrp="1"/>
          </p:cNvSpPr>
          <p:nvPr>
            <p:ph type="sldNum" sz="quarter" idx="12"/>
          </p:nvPr>
        </p:nvSpPr>
        <p:spPr/>
        <p:txBody>
          <a:bodyPr/>
          <a:lstStyle/>
          <a:p>
            <a:fld id="{21CAAB0E-C5E5-194E-8408-B38DFCD1BA48}" type="slidenum">
              <a:rPr lang="en-US" smtClean="0"/>
              <a:t>14</a:t>
            </a:fld>
            <a:endParaRPr lang="en-US"/>
          </a:p>
        </p:txBody>
      </p:sp>
      <p:sp>
        <p:nvSpPr>
          <p:cNvPr id="5" name="TextBox 4"/>
          <p:cNvSpPr txBox="1"/>
          <p:nvPr/>
        </p:nvSpPr>
        <p:spPr>
          <a:xfrm>
            <a:off x="457200" y="4398818"/>
            <a:ext cx="1860355" cy="369332"/>
          </a:xfrm>
          <a:prstGeom prst="rect">
            <a:avLst/>
          </a:prstGeom>
          <a:noFill/>
        </p:spPr>
        <p:txBody>
          <a:bodyPr wrap="none" rtlCol="0">
            <a:spAutoFit/>
          </a:bodyPr>
          <a:lstStyle/>
          <a:p>
            <a:r>
              <a:rPr lang="en-US" b="1" i="1" dirty="0">
                <a:solidFill>
                  <a:srgbClr val="008000"/>
                </a:solidFill>
                <a:cs typeface="Arial" charset="0"/>
              </a:rPr>
              <a:t>January 18, 2016</a:t>
            </a:r>
            <a:endParaRPr lang="en-US" i="1" dirty="0">
              <a:solidFill>
                <a:srgbClr val="008000"/>
              </a:solidFill>
            </a:endParaRPr>
          </a:p>
        </p:txBody>
      </p:sp>
    </p:spTree>
    <p:extLst>
      <p:ext uri="{BB962C8B-B14F-4D97-AF65-F5344CB8AC3E}">
        <p14:creationId xmlns:p14="http://schemas.microsoft.com/office/powerpoint/2010/main" val="396233621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p:cNvSpPr>
          <p:nvPr>
            <p:ph type="title"/>
          </p:nvPr>
        </p:nvSpPr>
        <p:spPr>
          <a:xfrm>
            <a:off x="357909" y="92363"/>
            <a:ext cx="8633691" cy="969833"/>
          </a:xfrm>
          <a:ln w="3175">
            <a:noFill/>
            <a:miter lim="800000"/>
            <a:headEnd/>
            <a:tailEnd/>
          </a:ln>
        </p:spPr>
        <p:txBody>
          <a:bodyPr>
            <a:noAutofit/>
          </a:bodyPr>
          <a:lstStyle/>
          <a:p>
            <a:r>
              <a:rPr lang="en-US" sz="3600" b="1" baseline="30000" dirty="0">
                <a:solidFill>
                  <a:srgbClr val="0000FF"/>
                </a:solidFill>
                <a:latin typeface="+mn-lt"/>
                <a:cs typeface="Arial" charset="0"/>
              </a:rPr>
              <a:t>3</a:t>
            </a:r>
            <a:r>
              <a:rPr lang="en-US" sz="3600" b="1" dirty="0">
                <a:solidFill>
                  <a:srgbClr val="0000FF"/>
                </a:solidFill>
                <a:latin typeface="+mn-lt"/>
                <a:cs typeface="Arial" charset="0"/>
              </a:rPr>
              <a:t>He Polarization Setup </a:t>
            </a:r>
            <a:br>
              <a:rPr lang="en-US" sz="3600" b="1" dirty="0">
                <a:solidFill>
                  <a:srgbClr val="0000FF"/>
                </a:solidFill>
                <a:latin typeface="+mn-lt"/>
                <a:cs typeface="Arial" charset="0"/>
              </a:rPr>
            </a:br>
            <a:r>
              <a:rPr lang="en-US" sz="3600" b="1" dirty="0">
                <a:solidFill>
                  <a:srgbClr val="0000FF"/>
                </a:solidFill>
                <a:latin typeface="+mn-lt"/>
                <a:cs typeface="Arial" charset="0"/>
              </a:rPr>
              <a:t>using OPPIS 3.0 T Solenoid</a:t>
            </a:r>
          </a:p>
        </p:txBody>
      </p:sp>
      <p:pic>
        <p:nvPicPr>
          <p:cNvPr id="16589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1600200"/>
            <a:ext cx="8458200" cy="4724400"/>
          </a:xfrm>
          <a:ln w="3175">
            <a:solidFill>
              <a:srgbClr val="000000"/>
            </a:solidFill>
            <a:miter lim="800000"/>
            <a:headEnd/>
            <a:tailEnd/>
          </a:ln>
        </p:spPr>
      </p:pic>
      <p:sp>
        <p:nvSpPr>
          <p:cNvPr id="2" name="TextBox 1"/>
          <p:cNvSpPr txBox="1"/>
          <p:nvPr/>
        </p:nvSpPr>
        <p:spPr>
          <a:xfrm>
            <a:off x="6557818" y="1062197"/>
            <a:ext cx="1762021" cy="369332"/>
          </a:xfrm>
          <a:prstGeom prst="rect">
            <a:avLst/>
          </a:prstGeom>
          <a:noFill/>
        </p:spPr>
        <p:txBody>
          <a:bodyPr wrap="none" rtlCol="0">
            <a:spAutoFit/>
          </a:bodyPr>
          <a:lstStyle/>
          <a:p>
            <a:r>
              <a:rPr lang="en-US" b="1" dirty="0"/>
              <a:t>September 2017</a:t>
            </a:r>
          </a:p>
        </p:txBody>
      </p:sp>
      <p:sp>
        <p:nvSpPr>
          <p:cNvPr id="3" name="Date Placeholder 2"/>
          <p:cNvSpPr>
            <a:spLocks noGrp="1"/>
          </p:cNvSpPr>
          <p:nvPr>
            <p:ph type="dt" sz="half" idx="10"/>
          </p:nvPr>
        </p:nvSpPr>
        <p:spPr/>
        <p:txBody>
          <a:bodyPr/>
          <a:lstStyle/>
          <a:p>
            <a:r>
              <a:rPr lang="en-US"/>
              <a:t>11/1/18</a:t>
            </a:r>
          </a:p>
        </p:txBody>
      </p:sp>
      <p:sp>
        <p:nvSpPr>
          <p:cNvPr id="4" name="Footer Placeholder 3"/>
          <p:cNvSpPr>
            <a:spLocks noGrp="1"/>
          </p:cNvSpPr>
          <p:nvPr>
            <p:ph type="ftr" sz="quarter" idx="11"/>
          </p:nvPr>
        </p:nvSpPr>
        <p:spPr/>
        <p:txBody>
          <a:bodyPr/>
          <a:lstStyle/>
          <a:p>
            <a:r>
              <a:rPr lang="en-US"/>
              <a:t>Richard Milner                                                    EIC Accelerator Collaboration Meeting</a:t>
            </a:r>
          </a:p>
        </p:txBody>
      </p:sp>
      <p:sp>
        <p:nvSpPr>
          <p:cNvPr id="5" name="Slide Number Placeholder 4"/>
          <p:cNvSpPr>
            <a:spLocks noGrp="1"/>
          </p:cNvSpPr>
          <p:nvPr>
            <p:ph type="sldNum" sz="quarter" idx="12"/>
          </p:nvPr>
        </p:nvSpPr>
        <p:spPr/>
        <p:txBody>
          <a:bodyPr/>
          <a:lstStyle/>
          <a:p>
            <a:fld id="{21CAAB0E-C5E5-194E-8408-B38DFCD1BA48}" type="slidenum">
              <a:rPr lang="en-US" smtClean="0"/>
              <a:t>15</a:t>
            </a:fld>
            <a:endParaRPr lang="en-US"/>
          </a:p>
        </p:txBody>
      </p:sp>
    </p:spTree>
    <p:extLst>
      <p:ext uri="{BB962C8B-B14F-4D97-AF65-F5344CB8AC3E}">
        <p14:creationId xmlns:p14="http://schemas.microsoft.com/office/powerpoint/2010/main" val="25024899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FF"/>
                </a:solidFill>
              </a:rPr>
              <a:t>High Field Conclusions</a:t>
            </a:r>
          </a:p>
        </p:txBody>
      </p:sp>
      <p:pic>
        <p:nvPicPr>
          <p:cNvPr id="7" name="Content Placeholder 6" descr="Screen Shot 2015-11-05 at 4.03.45 AM.png"/>
          <p:cNvPicPr>
            <a:picLocks noGrp="1" noChangeAspect="1"/>
          </p:cNvPicPr>
          <p:nvPr>
            <p:ph idx="1"/>
          </p:nvPr>
        </p:nvPicPr>
        <p:blipFill>
          <a:blip r:embed="rId2">
            <a:extLst>
              <a:ext uri="{28A0092B-C50C-407E-A947-70E740481C1C}">
                <a14:useLocalDpi xmlns:a14="http://schemas.microsoft.com/office/drawing/2010/main" val="0"/>
              </a:ext>
            </a:extLst>
          </a:blip>
          <a:srcRect l="-8683" r="-8683"/>
          <a:stretch>
            <a:fillRect/>
          </a:stretch>
        </p:blipFill>
        <p:spPr>
          <a:xfrm>
            <a:off x="457200" y="1427025"/>
            <a:ext cx="8229600" cy="4525963"/>
          </a:xfrm>
        </p:spPr>
      </p:pic>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16</a:t>
            </a:fld>
            <a:endParaRPr lang="en-US"/>
          </a:p>
        </p:txBody>
      </p:sp>
    </p:spTree>
    <p:extLst>
      <p:ext uri="{BB962C8B-B14F-4D97-AF65-F5344CB8AC3E}">
        <p14:creationId xmlns:p14="http://schemas.microsoft.com/office/powerpoint/2010/main" val="42694573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4338"/>
            <a:ext cx="8229600" cy="1143000"/>
          </a:xfrm>
        </p:spPr>
        <p:txBody>
          <a:bodyPr/>
          <a:lstStyle/>
          <a:p>
            <a:r>
              <a:rPr lang="en-US" b="1" dirty="0">
                <a:solidFill>
                  <a:srgbClr val="0000FF"/>
                </a:solidFill>
              </a:rPr>
              <a:t>The Path Forward</a:t>
            </a:r>
          </a:p>
        </p:txBody>
      </p:sp>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17</a:t>
            </a:fld>
            <a:endParaRPr lang="en-US"/>
          </a:p>
        </p:txBody>
      </p:sp>
      <p:sp>
        <p:nvSpPr>
          <p:cNvPr id="3" name="TextBox 2"/>
          <p:cNvSpPr txBox="1"/>
          <p:nvPr/>
        </p:nvSpPr>
        <p:spPr>
          <a:xfrm>
            <a:off x="281457" y="1405555"/>
            <a:ext cx="8781896" cy="4832093"/>
          </a:xfrm>
          <a:prstGeom prst="rect">
            <a:avLst/>
          </a:prstGeom>
          <a:noFill/>
        </p:spPr>
        <p:txBody>
          <a:bodyPr wrap="none" rtlCol="0">
            <a:spAutoFit/>
          </a:bodyPr>
          <a:lstStyle/>
          <a:p>
            <a:pPr marL="285750" indent="-285750">
              <a:buFont typeface="Arial"/>
              <a:buChar char="•"/>
            </a:pPr>
            <a:r>
              <a:rPr lang="en-US" sz="2800" dirty="0"/>
              <a:t>We have concluded that the high field optical pumping </a:t>
            </a:r>
          </a:p>
          <a:p>
            <a:r>
              <a:rPr lang="en-US" sz="2800" dirty="0"/>
              <a:t>    clearly offers the best path forward to realize a polarized </a:t>
            </a:r>
          </a:p>
          <a:p>
            <a:r>
              <a:rPr lang="en-US" sz="2800" baseline="30000" dirty="0"/>
              <a:t>      3</a:t>
            </a:r>
            <a:r>
              <a:rPr lang="en-US" sz="2800" dirty="0"/>
              <a:t>He ion source for RHIC</a:t>
            </a:r>
          </a:p>
          <a:p>
            <a:r>
              <a:rPr lang="en-US" sz="2800" dirty="0"/>
              <a:t>		- high nuclear polarization of atom</a:t>
            </a:r>
          </a:p>
          <a:p>
            <a:r>
              <a:rPr lang="en-US" sz="2800" dirty="0"/>
              <a:t>		- high degree of confidence that atom polarization is</a:t>
            </a:r>
          </a:p>
          <a:p>
            <a:r>
              <a:rPr lang="en-US" sz="2800" dirty="0"/>
              <a:t>              preserved in injection process</a:t>
            </a:r>
          </a:p>
          <a:p>
            <a:pPr marL="285750" indent="-285750">
              <a:buFont typeface="Arial"/>
              <a:buChar char="•"/>
            </a:pPr>
            <a:r>
              <a:rPr lang="en-US" sz="2800" dirty="0"/>
              <a:t>A plan to implement this in a test configuration has been </a:t>
            </a:r>
          </a:p>
          <a:p>
            <a:r>
              <a:rPr lang="en-US" sz="2800" dirty="0"/>
              <a:t>   developed.</a:t>
            </a:r>
          </a:p>
          <a:p>
            <a:pPr marL="285750" indent="-285750">
              <a:buFont typeface="Arial"/>
              <a:buChar char="•"/>
            </a:pPr>
            <a:r>
              <a:rPr lang="en-US" sz="2800" dirty="0"/>
              <a:t>Further, an NMR system has been built to absolutely </a:t>
            </a:r>
          </a:p>
          <a:p>
            <a:r>
              <a:rPr lang="en-US" sz="2800" dirty="0"/>
              <a:t>   measure in a second, independent way the high field </a:t>
            </a:r>
          </a:p>
          <a:p>
            <a:r>
              <a:rPr lang="en-US" sz="2800" dirty="0"/>
              <a:t>   nuclear polarization.  This work is in progress.</a:t>
            </a:r>
          </a:p>
        </p:txBody>
      </p:sp>
    </p:spTree>
    <p:extLst>
      <p:ext uri="{BB962C8B-B14F-4D97-AF65-F5344CB8AC3E}">
        <p14:creationId xmlns:p14="http://schemas.microsoft.com/office/powerpoint/2010/main" val="28439418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8522" y="787570"/>
            <a:ext cx="8665570" cy="5632310"/>
          </a:xfrm>
          <a:prstGeom prst="rect">
            <a:avLst/>
          </a:prstGeom>
        </p:spPr>
        <p:txBody>
          <a:bodyPr wrap="square">
            <a:spAutoFit/>
          </a:bodyPr>
          <a:lstStyle/>
          <a:p>
            <a:pPr marL="285750" indent="-285750">
              <a:buFont typeface="Arial"/>
              <a:buChar char="•"/>
            </a:pPr>
            <a:r>
              <a:rPr lang="en-US" sz="2400" dirty="0"/>
              <a:t>This upgrade provides us an opportunity to incorporate features which will allow us to use the EBIS for optimal injection of polarized </a:t>
            </a:r>
            <a:r>
              <a:rPr lang="en-US" sz="2400" baseline="30000" dirty="0"/>
              <a:t>3</a:t>
            </a:r>
            <a:r>
              <a:rPr lang="en-US" sz="2400" dirty="0"/>
              <a:t>He atoms.  </a:t>
            </a:r>
          </a:p>
          <a:p>
            <a:pPr marL="285750" indent="-285750">
              <a:buFont typeface="Arial"/>
              <a:buChar char="•"/>
            </a:pPr>
            <a:r>
              <a:rPr lang="en-US" sz="2400" dirty="0"/>
              <a:t>The design provides space in the bore to incorporate a polarizing cell at the beginning of the first coil. </a:t>
            </a:r>
          </a:p>
          <a:p>
            <a:pPr marL="285750" indent="-285750">
              <a:buFont typeface="Arial"/>
              <a:buChar char="•"/>
            </a:pPr>
            <a:r>
              <a:rPr lang="en-US" sz="2400" dirty="0"/>
              <a:t>The design with a drift tube configuration in the first solenoid can be used as a “gas cell” region.   </a:t>
            </a:r>
          </a:p>
          <a:p>
            <a:pPr marL="285750" indent="-285750">
              <a:buFont typeface="Arial"/>
              <a:buChar char="•"/>
            </a:pPr>
            <a:r>
              <a:rPr lang="en-US" sz="2400" dirty="0"/>
              <a:t>This will benefit production of </a:t>
            </a:r>
            <a:r>
              <a:rPr lang="en-US" sz="2400" u="sng" dirty="0"/>
              <a:t>all</a:t>
            </a:r>
            <a:r>
              <a:rPr lang="en-US" sz="2400" dirty="0"/>
              <a:t> gaseous beams – </a:t>
            </a:r>
            <a:r>
              <a:rPr lang="en-US" sz="2400" i="1" dirty="0"/>
              <a:t>e.g.</a:t>
            </a:r>
            <a:r>
              <a:rPr lang="en-US" sz="2400" dirty="0"/>
              <a:t> </a:t>
            </a:r>
            <a:r>
              <a:rPr lang="en-US" sz="2400" baseline="30000" dirty="0"/>
              <a:t>4</a:t>
            </a:r>
            <a:r>
              <a:rPr lang="en-US" sz="2400" dirty="0"/>
              <a:t>He, Ne, Kr, </a:t>
            </a:r>
            <a:r>
              <a:rPr lang="en-US" sz="2400" dirty="0" err="1"/>
              <a:t>Ar</a:t>
            </a:r>
            <a:r>
              <a:rPr lang="en-US" sz="2400" dirty="0"/>
              <a:t>, </a:t>
            </a:r>
            <a:r>
              <a:rPr lang="en-US" sz="2400" dirty="0" err="1"/>
              <a:t>Xe</a:t>
            </a:r>
            <a:r>
              <a:rPr lang="en-US" sz="2400" dirty="0"/>
              <a:t>, O for NSRL.</a:t>
            </a:r>
          </a:p>
          <a:p>
            <a:pPr marL="285750" indent="-285750">
              <a:buFont typeface="Arial"/>
              <a:buChar char="•"/>
            </a:pPr>
            <a:r>
              <a:rPr lang="en-US" sz="2400" dirty="0"/>
              <a:t>The design will have good vacuum separation between the two magnets, by means of differential pumping.</a:t>
            </a:r>
          </a:p>
          <a:p>
            <a:pPr marL="285750" indent="-285750">
              <a:buFont typeface="Arial"/>
              <a:buChar char="•"/>
            </a:pPr>
            <a:r>
              <a:rPr lang="en-US" sz="2400" dirty="0"/>
              <a:t>The field dip will be minimized to preserve polarization.  </a:t>
            </a:r>
          </a:p>
          <a:p>
            <a:pPr marL="285750" indent="-285750">
              <a:buFont typeface="Arial"/>
              <a:buChar char="•"/>
            </a:pPr>
            <a:r>
              <a:rPr lang="en-US" sz="2400" dirty="0"/>
              <a:t>This upgrade is also an opportunity to improve the reliability and maintainability of the conventional EBIS section  (improved access to components, improved HV </a:t>
            </a:r>
            <a:r>
              <a:rPr lang="en-US" sz="2400" dirty="0" err="1"/>
              <a:t>holdoff</a:t>
            </a:r>
            <a:r>
              <a:rPr lang="en-US" sz="2400" dirty="0"/>
              <a:t>). </a:t>
            </a:r>
          </a:p>
        </p:txBody>
      </p:sp>
      <p:sp>
        <p:nvSpPr>
          <p:cNvPr id="2" name="Date Placeholder 1"/>
          <p:cNvSpPr>
            <a:spLocks noGrp="1"/>
          </p:cNvSpPr>
          <p:nvPr>
            <p:ph type="dt" sz="half" idx="10"/>
          </p:nvPr>
        </p:nvSpPr>
        <p:spPr/>
        <p:txBody>
          <a:bodyPr/>
          <a:lstStyle/>
          <a:p>
            <a:r>
              <a:rPr lang="en-US"/>
              <a:t>11/1/18</a:t>
            </a:r>
          </a:p>
        </p:txBody>
      </p:sp>
      <p:sp>
        <p:nvSpPr>
          <p:cNvPr id="3" name="Footer Placeholder 2"/>
          <p:cNvSpPr>
            <a:spLocks noGrp="1"/>
          </p:cNvSpPr>
          <p:nvPr>
            <p:ph type="ftr" sz="quarter" idx="11"/>
          </p:nvPr>
        </p:nvSpPr>
        <p:spPr/>
        <p:txBody>
          <a:bodyPr/>
          <a:lstStyle/>
          <a:p>
            <a:r>
              <a:rPr lang="en-US"/>
              <a:t>Richard Milner                                                    EIC Accelerator Collaboration Meeting</a:t>
            </a:r>
          </a:p>
        </p:txBody>
      </p:sp>
      <p:sp>
        <p:nvSpPr>
          <p:cNvPr id="7" name="Slide Number Placeholder 6"/>
          <p:cNvSpPr>
            <a:spLocks noGrp="1"/>
          </p:cNvSpPr>
          <p:nvPr>
            <p:ph type="sldNum" sz="quarter" idx="12"/>
          </p:nvPr>
        </p:nvSpPr>
        <p:spPr/>
        <p:txBody>
          <a:bodyPr/>
          <a:lstStyle/>
          <a:p>
            <a:fld id="{21CAAB0E-C5E5-194E-8408-B38DFCD1BA48}" type="slidenum">
              <a:rPr lang="en-US" smtClean="0"/>
              <a:t>18</a:t>
            </a:fld>
            <a:endParaRPr lang="en-US"/>
          </a:p>
        </p:txBody>
      </p:sp>
      <p:sp>
        <p:nvSpPr>
          <p:cNvPr id="8" name="TextBox 7"/>
          <p:cNvSpPr txBox="1"/>
          <p:nvPr/>
        </p:nvSpPr>
        <p:spPr>
          <a:xfrm>
            <a:off x="1441055" y="48269"/>
            <a:ext cx="6440636" cy="707886"/>
          </a:xfrm>
          <a:prstGeom prst="rect">
            <a:avLst/>
          </a:prstGeom>
          <a:noFill/>
        </p:spPr>
        <p:txBody>
          <a:bodyPr wrap="none" rtlCol="0">
            <a:spAutoFit/>
          </a:bodyPr>
          <a:lstStyle/>
          <a:p>
            <a:r>
              <a:rPr lang="en-US" sz="4000" b="1" dirty="0">
                <a:solidFill>
                  <a:srgbClr val="0000FF"/>
                </a:solidFill>
              </a:rPr>
              <a:t>Proposed Extended Trap EBIS </a:t>
            </a:r>
          </a:p>
        </p:txBody>
      </p:sp>
    </p:spTree>
    <p:extLst>
      <p:ext uri="{BB962C8B-B14F-4D97-AF65-F5344CB8AC3E}">
        <p14:creationId xmlns:p14="http://schemas.microsoft.com/office/powerpoint/2010/main" val="32368519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19</a:t>
            </a:fld>
            <a:endParaRPr lang="en-US"/>
          </a:p>
        </p:txBody>
      </p:sp>
      <p:sp>
        <p:nvSpPr>
          <p:cNvPr id="2" name="TextBox 1"/>
          <p:cNvSpPr txBox="1"/>
          <p:nvPr/>
        </p:nvSpPr>
        <p:spPr>
          <a:xfrm>
            <a:off x="1884373" y="134458"/>
            <a:ext cx="5375254" cy="707886"/>
          </a:xfrm>
          <a:prstGeom prst="rect">
            <a:avLst/>
          </a:prstGeom>
          <a:solidFill>
            <a:schemeClr val="bg1"/>
          </a:solidFill>
        </p:spPr>
        <p:txBody>
          <a:bodyPr wrap="none" rtlCol="0">
            <a:spAutoFit/>
          </a:bodyPr>
          <a:lstStyle/>
          <a:p>
            <a:r>
              <a:rPr lang="en-US" sz="4000" b="1" dirty="0">
                <a:solidFill>
                  <a:srgbClr val="0000FF"/>
                </a:solidFill>
              </a:rPr>
              <a:t>  Extended EBIS Upgrade</a:t>
            </a:r>
          </a:p>
        </p:txBody>
      </p:sp>
      <p:grpSp>
        <p:nvGrpSpPr>
          <p:cNvPr id="14" name="Group 13">
            <a:extLst>
              <a:ext uri="{FF2B5EF4-FFF2-40B4-BE49-F238E27FC236}">
                <a16:creationId xmlns="" xmlns:a16="http://schemas.microsoft.com/office/drawing/2014/main" id="{EDA71998-6E72-494A-B737-8F30899675D8}"/>
              </a:ext>
            </a:extLst>
          </p:cNvPr>
          <p:cNvGrpSpPr/>
          <p:nvPr/>
        </p:nvGrpSpPr>
        <p:grpSpPr>
          <a:xfrm>
            <a:off x="1236053" y="2855567"/>
            <a:ext cx="7555522" cy="3129399"/>
            <a:chOff x="3033070" y="3105058"/>
            <a:chExt cx="7555522" cy="3129399"/>
          </a:xfrm>
        </p:grpSpPr>
        <p:pic>
          <p:nvPicPr>
            <p:cNvPr id="15" name="Picture 14" descr="Untitled.tiff">
              <a:extLst>
                <a:ext uri="{FF2B5EF4-FFF2-40B4-BE49-F238E27FC236}">
                  <a16:creationId xmlns="" xmlns:a16="http://schemas.microsoft.com/office/drawing/2014/main" id="{104263C3-7B0C-41CC-9EF0-66B6724D0D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33070" y="3245884"/>
              <a:ext cx="7555522" cy="2847751"/>
            </a:xfrm>
            <a:prstGeom prst="rect">
              <a:avLst/>
            </a:prstGeom>
          </p:spPr>
        </p:pic>
        <p:grpSp>
          <p:nvGrpSpPr>
            <p:cNvPr id="16" name="Group 15">
              <a:extLst>
                <a:ext uri="{FF2B5EF4-FFF2-40B4-BE49-F238E27FC236}">
                  <a16:creationId xmlns="" xmlns:a16="http://schemas.microsoft.com/office/drawing/2014/main" id="{A8C25074-D490-4BCD-8F8A-24D69DCA5D64}"/>
                </a:ext>
              </a:extLst>
            </p:cNvPr>
            <p:cNvGrpSpPr>
              <a:grpSpLocks/>
            </p:cNvGrpSpPr>
            <p:nvPr/>
          </p:nvGrpSpPr>
          <p:grpSpPr bwMode="auto">
            <a:xfrm>
              <a:off x="4520163" y="3105058"/>
              <a:ext cx="4696828" cy="3129399"/>
              <a:chOff x="5562600" y="1371599"/>
              <a:chExt cx="3131443" cy="1981200"/>
            </a:xfrm>
          </p:grpSpPr>
          <p:sp>
            <p:nvSpPr>
              <p:cNvPr id="17" name="Rectangle 7">
                <a:extLst>
                  <a:ext uri="{FF2B5EF4-FFF2-40B4-BE49-F238E27FC236}">
                    <a16:creationId xmlns="" xmlns:a16="http://schemas.microsoft.com/office/drawing/2014/main" id="{558BACDE-912B-4880-BF31-0352CD439902}"/>
                  </a:ext>
                </a:extLst>
              </p:cNvPr>
              <p:cNvSpPr>
                <a:spLocks noChangeArrowheads="1"/>
              </p:cNvSpPr>
              <p:nvPr/>
            </p:nvSpPr>
            <p:spPr bwMode="auto">
              <a:xfrm>
                <a:off x="5562600" y="1371599"/>
                <a:ext cx="1395625" cy="1981200"/>
              </a:xfrm>
              <a:prstGeom prst="rect">
                <a:avLst/>
              </a:prstGeom>
              <a:solidFill>
                <a:srgbClr val="FF0000">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x-none" altLang="x-none" sz="2400"/>
              </a:p>
            </p:txBody>
          </p:sp>
          <p:sp>
            <p:nvSpPr>
              <p:cNvPr id="18" name="TextBox 8">
                <a:extLst>
                  <a:ext uri="{FF2B5EF4-FFF2-40B4-BE49-F238E27FC236}">
                    <a16:creationId xmlns="" xmlns:a16="http://schemas.microsoft.com/office/drawing/2014/main" id="{66F92C16-16EF-4471-9397-9034C793EB26}"/>
                  </a:ext>
                </a:extLst>
              </p:cNvPr>
              <p:cNvSpPr txBox="1">
                <a:spLocks noChangeArrowheads="1"/>
              </p:cNvSpPr>
              <p:nvPr/>
            </p:nvSpPr>
            <p:spPr bwMode="auto">
              <a:xfrm>
                <a:off x="5816626" y="1371599"/>
                <a:ext cx="887572" cy="448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ltLang="x-none" sz="2000" dirty="0">
                    <a:latin typeface="+mn-lt"/>
                  </a:rPr>
                  <a:t>trap length</a:t>
                </a:r>
                <a:br>
                  <a:rPr lang="en-US" altLang="x-none" sz="2000" dirty="0">
                    <a:latin typeface="+mn-lt"/>
                  </a:rPr>
                </a:br>
                <a:r>
                  <a:rPr lang="en-US" altLang="x-none" sz="2000" dirty="0">
                    <a:latin typeface="+mn-lt"/>
                  </a:rPr>
                  <a:t>extension</a:t>
                </a:r>
              </a:p>
            </p:txBody>
          </p:sp>
          <p:cxnSp>
            <p:nvCxnSpPr>
              <p:cNvPr id="19" name="Straight Connector 2">
                <a:extLst>
                  <a:ext uri="{FF2B5EF4-FFF2-40B4-BE49-F238E27FC236}">
                    <a16:creationId xmlns="" xmlns:a16="http://schemas.microsoft.com/office/drawing/2014/main" id="{01181C58-E7F3-46C3-8783-8218BE4B9BD9}"/>
                  </a:ext>
                </a:extLst>
              </p:cNvPr>
              <p:cNvCxnSpPr>
                <a:cxnSpLocks noChangeShapeType="1"/>
              </p:cNvCxnSpPr>
              <p:nvPr/>
            </p:nvCxnSpPr>
            <p:spPr bwMode="auto">
              <a:xfrm flipH="1">
                <a:off x="5562600" y="2307041"/>
                <a:ext cx="3131443" cy="857"/>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cxnSp>
        </p:grpSp>
      </p:grpSp>
      <p:sp>
        <p:nvSpPr>
          <p:cNvPr id="20" name="TextBox 19">
            <a:extLst>
              <a:ext uri="{FF2B5EF4-FFF2-40B4-BE49-F238E27FC236}">
                <a16:creationId xmlns="" xmlns:a16="http://schemas.microsoft.com/office/drawing/2014/main" id="{A7DD7DE8-C172-4682-BF03-549FD4989833}"/>
              </a:ext>
            </a:extLst>
          </p:cNvPr>
          <p:cNvSpPr txBox="1"/>
          <p:nvPr/>
        </p:nvSpPr>
        <p:spPr>
          <a:xfrm>
            <a:off x="161693" y="914523"/>
            <a:ext cx="8785528" cy="1569660"/>
          </a:xfrm>
          <a:prstGeom prst="rect">
            <a:avLst/>
          </a:prstGeom>
          <a:noFill/>
        </p:spPr>
        <p:txBody>
          <a:bodyPr wrap="square" rtlCol="0">
            <a:spAutoFit/>
          </a:bodyPr>
          <a:lstStyle/>
          <a:p>
            <a:pPr marL="342900" indent="-342900">
              <a:buFont typeface="Arial" charset="0"/>
              <a:buChar char="•"/>
            </a:pPr>
            <a:r>
              <a:rPr lang="en-US" sz="2400" dirty="0"/>
              <a:t>Add a second 5 T superconducting solenoid for trap length extension: 40% increase in Au intensity</a:t>
            </a:r>
            <a:endParaRPr lang="en-US" sz="1200" dirty="0"/>
          </a:p>
          <a:p>
            <a:pPr marL="342900" indent="-342900">
              <a:buFont typeface="Arial" charset="0"/>
              <a:buChar char="•"/>
            </a:pPr>
            <a:r>
              <a:rPr lang="en-US" sz="2400" dirty="0"/>
              <a:t>Install </a:t>
            </a:r>
            <a:r>
              <a:rPr lang="en-US" sz="2400" baseline="30000" dirty="0"/>
              <a:t>3</a:t>
            </a:r>
            <a:r>
              <a:rPr lang="en-US" sz="2400" dirty="0"/>
              <a:t>He polarization and injection system into the upstream solenoid</a:t>
            </a:r>
            <a:endParaRPr lang="en-US" sz="1200" dirty="0"/>
          </a:p>
        </p:txBody>
      </p:sp>
      <p:sp>
        <p:nvSpPr>
          <p:cNvPr id="21" name="Rectangle 20">
            <a:extLst>
              <a:ext uri="{FF2B5EF4-FFF2-40B4-BE49-F238E27FC236}">
                <a16:creationId xmlns="" xmlns:a16="http://schemas.microsoft.com/office/drawing/2014/main" id="{8F7ECE89-B1B0-4C47-A16C-E50C6BAA7880}"/>
              </a:ext>
            </a:extLst>
          </p:cNvPr>
          <p:cNvSpPr/>
          <p:nvPr/>
        </p:nvSpPr>
        <p:spPr>
          <a:xfrm>
            <a:off x="2800806" y="4235043"/>
            <a:ext cx="729349" cy="196197"/>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F988B29E-2C56-4DCE-BF91-56B385AEBF22}"/>
              </a:ext>
            </a:extLst>
          </p:cNvPr>
          <p:cNvSpPr txBox="1"/>
          <p:nvPr/>
        </p:nvSpPr>
        <p:spPr>
          <a:xfrm>
            <a:off x="0" y="3125137"/>
            <a:ext cx="2295525" cy="707886"/>
          </a:xfrm>
          <a:prstGeom prst="rect">
            <a:avLst/>
          </a:prstGeom>
          <a:noFill/>
        </p:spPr>
        <p:txBody>
          <a:bodyPr wrap="square" rtlCol="0">
            <a:spAutoFit/>
          </a:bodyPr>
          <a:lstStyle/>
          <a:p>
            <a:pPr algn="ctr"/>
            <a:r>
              <a:rPr lang="en-US" sz="2000" baseline="30000" dirty="0"/>
              <a:t>3</a:t>
            </a:r>
            <a:r>
              <a:rPr lang="en-US" sz="2000" dirty="0"/>
              <a:t>He polarization and injection systems</a:t>
            </a:r>
          </a:p>
        </p:txBody>
      </p:sp>
      <p:cxnSp>
        <p:nvCxnSpPr>
          <p:cNvPr id="23" name="Straight Arrow Connector 22">
            <a:extLst>
              <a:ext uri="{FF2B5EF4-FFF2-40B4-BE49-F238E27FC236}">
                <a16:creationId xmlns="" xmlns:a16="http://schemas.microsoft.com/office/drawing/2014/main" id="{48D4FE7F-50B6-402A-BFEA-79E1BD78DF92}"/>
              </a:ext>
            </a:extLst>
          </p:cNvPr>
          <p:cNvCxnSpPr>
            <a:cxnSpLocks/>
          </p:cNvCxnSpPr>
          <p:nvPr/>
        </p:nvCxnSpPr>
        <p:spPr>
          <a:xfrm>
            <a:off x="2171700" y="3784117"/>
            <a:ext cx="629106" cy="450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1444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10-29 at 3.07.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98" y="346682"/>
            <a:ext cx="8583983" cy="5842420"/>
          </a:xfrm>
          <a:prstGeom prst="rect">
            <a:avLst/>
          </a:prstGeom>
        </p:spPr>
      </p:pic>
      <p:sp>
        <p:nvSpPr>
          <p:cNvPr id="6" name="Date Placeholder 5"/>
          <p:cNvSpPr>
            <a:spLocks noGrp="1"/>
          </p:cNvSpPr>
          <p:nvPr>
            <p:ph type="dt" sz="half" idx="10"/>
          </p:nvPr>
        </p:nvSpPr>
        <p:spPr/>
        <p:txBody>
          <a:bodyPr/>
          <a:lstStyle/>
          <a:p>
            <a:r>
              <a:rPr lang="en-US"/>
              <a:t>11/1/18</a:t>
            </a:r>
          </a:p>
        </p:txBody>
      </p:sp>
      <p:sp>
        <p:nvSpPr>
          <p:cNvPr id="7" name="Footer Placeholder 6"/>
          <p:cNvSpPr>
            <a:spLocks noGrp="1"/>
          </p:cNvSpPr>
          <p:nvPr>
            <p:ph type="ftr" sz="quarter" idx="11"/>
          </p:nvPr>
        </p:nvSpPr>
        <p:spPr/>
        <p:txBody>
          <a:bodyPr/>
          <a:lstStyle/>
          <a:p>
            <a:r>
              <a:rPr lang="en-US"/>
              <a:t>Richard Milner                                                    EIC Accelerator Collaboration Meeting</a:t>
            </a:r>
          </a:p>
        </p:txBody>
      </p:sp>
      <p:sp>
        <p:nvSpPr>
          <p:cNvPr id="8" name="Slide Number Placeholder 7"/>
          <p:cNvSpPr>
            <a:spLocks noGrp="1"/>
          </p:cNvSpPr>
          <p:nvPr>
            <p:ph type="sldNum" sz="quarter" idx="12"/>
          </p:nvPr>
        </p:nvSpPr>
        <p:spPr/>
        <p:txBody>
          <a:bodyPr/>
          <a:lstStyle/>
          <a:p>
            <a:fld id="{21CAAB0E-C5E5-194E-8408-B38DFCD1BA48}" type="slidenum">
              <a:rPr lang="en-US" smtClean="0"/>
              <a:t>2</a:t>
            </a:fld>
            <a:endParaRPr lang="en-US"/>
          </a:p>
        </p:txBody>
      </p:sp>
      <p:sp>
        <p:nvSpPr>
          <p:cNvPr id="2" name="TextBox 1"/>
          <p:cNvSpPr txBox="1"/>
          <p:nvPr/>
        </p:nvSpPr>
        <p:spPr>
          <a:xfrm>
            <a:off x="173185" y="295305"/>
            <a:ext cx="8645975" cy="707886"/>
          </a:xfrm>
          <a:prstGeom prst="rect">
            <a:avLst/>
          </a:prstGeom>
          <a:solidFill>
            <a:schemeClr val="bg1"/>
          </a:solidFill>
        </p:spPr>
        <p:txBody>
          <a:bodyPr wrap="square" rtlCol="0">
            <a:spAutoFit/>
          </a:bodyPr>
          <a:lstStyle/>
          <a:p>
            <a:r>
              <a:rPr lang="en-US" sz="4000" b="1" dirty="0">
                <a:solidFill>
                  <a:srgbClr val="0000FF"/>
                </a:solidFill>
              </a:rPr>
              <a:t>            Why a Polarized </a:t>
            </a:r>
            <a:r>
              <a:rPr lang="en-US" sz="4000" b="1" baseline="30000" dirty="0">
                <a:solidFill>
                  <a:srgbClr val="0000FF"/>
                </a:solidFill>
              </a:rPr>
              <a:t>3</a:t>
            </a:r>
            <a:r>
              <a:rPr lang="en-US" sz="4000" b="1" dirty="0">
                <a:solidFill>
                  <a:srgbClr val="0000FF"/>
                </a:solidFill>
              </a:rPr>
              <a:t>He Source?</a:t>
            </a:r>
          </a:p>
        </p:txBody>
      </p:sp>
    </p:spTree>
    <p:extLst>
      <p:ext uri="{BB962C8B-B14F-4D97-AF65-F5344CB8AC3E}">
        <p14:creationId xmlns:p14="http://schemas.microsoft.com/office/powerpoint/2010/main" val="7485728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20</a:t>
            </a:fld>
            <a:endParaRPr lang="en-US"/>
          </a:p>
        </p:txBody>
      </p:sp>
      <p:sp>
        <p:nvSpPr>
          <p:cNvPr id="2" name="TextBox 1"/>
          <p:cNvSpPr txBox="1"/>
          <p:nvPr/>
        </p:nvSpPr>
        <p:spPr>
          <a:xfrm>
            <a:off x="63938" y="131619"/>
            <a:ext cx="9016123" cy="707886"/>
          </a:xfrm>
          <a:prstGeom prst="rect">
            <a:avLst/>
          </a:prstGeom>
          <a:solidFill>
            <a:schemeClr val="bg1"/>
          </a:solidFill>
        </p:spPr>
        <p:txBody>
          <a:bodyPr wrap="none" rtlCol="0">
            <a:spAutoFit/>
          </a:bodyPr>
          <a:lstStyle/>
          <a:p>
            <a:r>
              <a:rPr lang="en-US" sz="4000" b="1" dirty="0">
                <a:solidFill>
                  <a:srgbClr val="0000FF"/>
                </a:solidFill>
              </a:rPr>
              <a:t>Current Setup of Extended EBIS Solenoids</a:t>
            </a:r>
          </a:p>
        </p:txBody>
      </p:sp>
      <p:pic>
        <p:nvPicPr>
          <p:cNvPr id="7" name="Picture 6">
            <a:extLst>
              <a:ext uri="{FF2B5EF4-FFF2-40B4-BE49-F238E27FC236}">
                <a16:creationId xmlns="" xmlns:a16="http://schemas.microsoft.com/office/drawing/2014/main" id="{44B53784-6233-42EA-A79E-762764DD8BFE}"/>
              </a:ext>
            </a:extLst>
          </p:cNvPr>
          <p:cNvPicPr>
            <a:picLocks noChangeAspect="1"/>
          </p:cNvPicPr>
          <p:nvPr/>
        </p:nvPicPr>
        <p:blipFill rotWithShape="1">
          <a:blip r:embed="rId2"/>
          <a:srcRect l="4493" t="34123" r="5602" b="10870"/>
          <a:stretch/>
        </p:blipFill>
        <p:spPr>
          <a:xfrm>
            <a:off x="359420" y="1383466"/>
            <a:ext cx="8220914" cy="3568493"/>
          </a:xfrm>
          <a:prstGeom prst="rect">
            <a:avLst/>
          </a:prstGeom>
        </p:spPr>
      </p:pic>
      <p:sp>
        <p:nvSpPr>
          <p:cNvPr id="9" name="TextBox 8">
            <a:extLst>
              <a:ext uri="{FF2B5EF4-FFF2-40B4-BE49-F238E27FC236}">
                <a16:creationId xmlns="" xmlns:a16="http://schemas.microsoft.com/office/drawing/2014/main" id="{24B525E9-8182-433A-9286-61D3A0E5FFB0}"/>
              </a:ext>
            </a:extLst>
          </p:cNvPr>
          <p:cNvSpPr txBox="1"/>
          <p:nvPr/>
        </p:nvSpPr>
        <p:spPr>
          <a:xfrm>
            <a:off x="1211121" y="4183493"/>
            <a:ext cx="623456" cy="369332"/>
          </a:xfrm>
          <a:prstGeom prst="rect">
            <a:avLst/>
          </a:prstGeom>
          <a:solidFill>
            <a:schemeClr val="bg1"/>
          </a:solidFill>
        </p:spPr>
        <p:txBody>
          <a:bodyPr wrap="square" rtlCol="0">
            <a:spAutoFit/>
          </a:bodyPr>
          <a:lstStyle/>
          <a:p>
            <a:r>
              <a:rPr lang="en-US" dirty="0">
                <a:latin typeface="+mj-lt"/>
                <a:cs typeface="Futura Medium" panose="020B0602020204020303" pitchFamily="34" charset="-79"/>
              </a:rPr>
              <a:t>Gun</a:t>
            </a:r>
          </a:p>
        </p:txBody>
      </p:sp>
      <p:sp>
        <p:nvSpPr>
          <p:cNvPr id="10" name="TextBox 9">
            <a:extLst>
              <a:ext uri="{FF2B5EF4-FFF2-40B4-BE49-F238E27FC236}">
                <a16:creationId xmlns="" xmlns:a16="http://schemas.microsoft.com/office/drawing/2014/main" id="{DB0E4C54-8DF3-48D0-9A13-12135D71052F}"/>
              </a:ext>
            </a:extLst>
          </p:cNvPr>
          <p:cNvSpPr txBox="1"/>
          <p:nvPr/>
        </p:nvSpPr>
        <p:spPr>
          <a:xfrm>
            <a:off x="3024015" y="4117695"/>
            <a:ext cx="1877291" cy="923330"/>
          </a:xfrm>
          <a:prstGeom prst="rect">
            <a:avLst/>
          </a:prstGeom>
          <a:solidFill>
            <a:schemeClr val="bg1"/>
          </a:solidFill>
        </p:spPr>
        <p:txBody>
          <a:bodyPr wrap="square" rtlCol="0">
            <a:spAutoFit/>
          </a:bodyPr>
          <a:lstStyle/>
          <a:p>
            <a:r>
              <a:rPr lang="en-US" dirty="0">
                <a:latin typeface="+mj-lt"/>
                <a:cs typeface="Futura Medium" panose="020B0602020204020303" pitchFamily="34" charset="-79"/>
              </a:rPr>
              <a:t>Upstream superconducting solenoid</a:t>
            </a:r>
          </a:p>
        </p:txBody>
      </p:sp>
      <p:sp>
        <p:nvSpPr>
          <p:cNvPr id="11" name="TextBox 10">
            <a:extLst>
              <a:ext uri="{FF2B5EF4-FFF2-40B4-BE49-F238E27FC236}">
                <a16:creationId xmlns="" xmlns:a16="http://schemas.microsoft.com/office/drawing/2014/main" id="{F01CE1A6-36AB-4560-B7CC-45424754D77B}"/>
              </a:ext>
            </a:extLst>
          </p:cNvPr>
          <p:cNvSpPr txBox="1"/>
          <p:nvPr/>
        </p:nvSpPr>
        <p:spPr>
          <a:xfrm>
            <a:off x="6300812" y="3629423"/>
            <a:ext cx="1877291" cy="923330"/>
          </a:xfrm>
          <a:prstGeom prst="rect">
            <a:avLst/>
          </a:prstGeom>
          <a:solidFill>
            <a:schemeClr val="bg1"/>
          </a:solidFill>
        </p:spPr>
        <p:txBody>
          <a:bodyPr wrap="square" rtlCol="0">
            <a:spAutoFit/>
          </a:bodyPr>
          <a:lstStyle/>
          <a:p>
            <a:r>
              <a:rPr lang="en-US" dirty="0">
                <a:latin typeface="+mj-lt"/>
                <a:cs typeface="Futura Medium" panose="020B0602020204020303" pitchFamily="34" charset="-79"/>
              </a:rPr>
              <a:t>Downstream superconducting solenoid</a:t>
            </a:r>
          </a:p>
        </p:txBody>
      </p:sp>
      <p:sp>
        <p:nvSpPr>
          <p:cNvPr id="12" name="TextBox 11">
            <a:extLst>
              <a:ext uri="{FF2B5EF4-FFF2-40B4-BE49-F238E27FC236}">
                <a16:creationId xmlns="" xmlns:a16="http://schemas.microsoft.com/office/drawing/2014/main" id="{C220D20D-B9DA-43CF-8493-6F6E1E0F093A}"/>
              </a:ext>
            </a:extLst>
          </p:cNvPr>
          <p:cNvSpPr txBox="1"/>
          <p:nvPr/>
        </p:nvSpPr>
        <p:spPr>
          <a:xfrm>
            <a:off x="7919033" y="1451150"/>
            <a:ext cx="1177637" cy="369332"/>
          </a:xfrm>
          <a:prstGeom prst="rect">
            <a:avLst/>
          </a:prstGeom>
          <a:solidFill>
            <a:schemeClr val="bg1"/>
          </a:solidFill>
        </p:spPr>
        <p:txBody>
          <a:bodyPr wrap="square" rtlCol="0">
            <a:spAutoFit/>
          </a:bodyPr>
          <a:lstStyle/>
          <a:p>
            <a:r>
              <a:rPr lang="en-US" dirty="0">
                <a:latin typeface="+mj-lt"/>
                <a:cs typeface="Futura Medium" panose="020B0602020204020303" pitchFamily="34" charset="-79"/>
              </a:rPr>
              <a:t>Collector</a:t>
            </a:r>
          </a:p>
        </p:txBody>
      </p:sp>
      <p:sp>
        <p:nvSpPr>
          <p:cNvPr id="13" name="TextBox 12">
            <a:extLst>
              <a:ext uri="{FF2B5EF4-FFF2-40B4-BE49-F238E27FC236}">
                <a16:creationId xmlns="" xmlns:a16="http://schemas.microsoft.com/office/drawing/2014/main" id="{FBC20428-46B2-4D5E-8400-879668276817}"/>
              </a:ext>
            </a:extLst>
          </p:cNvPr>
          <p:cNvSpPr txBox="1"/>
          <p:nvPr/>
        </p:nvSpPr>
        <p:spPr>
          <a:xfrm>
            <a:off x="3016044" y="5183026"/>
            <a:ext cx="2907665" cy="369332"/>
          </a:xfrm>
          <a:prstGeom prst="rect">
            <a:avLst/>
          </a:prstGeom>
          <a:noFill/>
        </p:spPr>
        <p:txBody>
          <a:bodyPr wrap="square" rtlCol="0">
            <a:spAutoFit/>
          </a:bodyPr>
          <a:lstStyle/>
          <a:p>
            <a:r>
              <a:rPr lang="en-US"/>
              <a:t>Extended EBIS </a:t>
            </a:r>
            <a:r>
              <a:rPr lang="en-US" dirty="0"/>
              <a:t>test setup</a:t>
            </a:r>
          </a:p>
        </p:txBody>
      </p:sp>
    </p:spTree>
    <p:extLst>
      <p:ext uri="{BB962C8B-B14F-4D97-AF65-F5344CB8AC3E}">
        <p14:creationId xmlns:p14="http://schemas.microsoft.com/office/powerpoint/2010/main" val="10810820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74638"/>
            <a:ext cx="8305800" cy="868362"/>
          </a:xfrm>
        </p:spPr>
        <p:txBody>
          <a:bodyPr>
            <a:noAutofit/>
          </a:bodyPr>
          <a:lstStyle/>
          <a:p>
            <a:pPr eaLnBrk="1" hangingPunct="1">
              <a:defRPr/>
            </a:pPr>
            <a:r>
              <a:rPr lang="en-US" sz="3200" b="1" dirty="0">
                <a:solidFill>
                  <a:srgbClr val="0000FF"/>
                </a:solidFill>
                <a:cs typeface="Arial" charset="0"/>
              </a:rPr>
              <a:t>EBIS Upgrade with New Injector Solenoid for Polarized  </a:t>
            </a:r>
            <a:r>
              <a:rPr lang="en-US" sz="3200" b="1" baseline="30000" dirty="0">
                <a:solidFill>
                  <a:srgbClr val="0000FF"/>
                </a:solidFill>
                <a:cs typeface="Arial" charset="0"/>
              </a:rPr>
              <a:t>3</a:t>
            </a:r>
            <a:r>
              <a:rPr lang="en-US" sz="3200" b="1" dirty="0">
                <a:solidFill>
                  <a:srgbClr val="0000FF"/>
                </a:solidFill>
                <a:cs typeface="Arial" charset="0"/>
              </a:rPr>
              <a:t>He</a:t>
            </a:r>
            <a:r>
              <a:rPr lang="en-US" sz="3200" b="1" baseline="30000" dirty="0">
                <a:solidFill>
                  <a:srgbClr val="0000FF"/>
                </a:solidFill>
                <a:cs typeface="Arial" charset="0"/>
              </a:rPr>
              <a:t>++</a:t>
            </a:r>
            <a:r>
              <a:rPr lang="en-US" sz="3200" b="1" dirty="0">
                <a:solidFill>
                  <a:srgbClr val="0000FF"/>
                </a:solidFill>
                <a:cs typeface="Arial" charset="0"/>
              </a:rPr>
              <a:t> ion production</a:t>
            </a:r>
          </a:p>
        </p:txBody>
      </p:sp>
      <p:cxnSp>
        <p:nvCxnSpPr>
          <p:cNvPr id="13" name="Straight Connector 12"/>
          <p:cNvCxnSpPr/>
          <p:nvPr/>
        </p:nvCxnSpPr>
        <p:spPr>
          <a:xfrm>
            <a:off x="5638800" y="67818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839200" y="2895600"/>
            <a:ext cx="7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924800" y="6781800"/>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a:t>11/1/18</a:t>
            </a:r>
          </a:p>
        </p:txBody>
      </p:sp>
      <p:sp>
        <p:nvSpPr>
          <p:cNvPr id="4" name="Footer Placeholder 3"/>
          <p:cNvSpPr>
            <a:spLocks noGrp="1"/>
          </p:cNvSpPr>
          <p:nvPr>
            <p:ph type="ftr" sz="quarter" idx="11"/>
          </p:nvPr>
        </p:nvSpPr>
        <p:spPr/>
        <p:txBody>
          <a:bodyPr/>
          <a:lstStyle/>
          <a:p>
            <a:r>
              <a:rPr lang="en-US"/>
              <a:t>Richard Milner                                                    EIC Accelerator Collaboration Meeting</a:t>
            </a:r>
          </a:p>
        </p:txBody>
      </p:sp>
      <p:sp>
        <p:nvSpPr>
          <p:cNvPr id="5" name="Slide Number Placeholder 4"/>
          <p:cNvSpPr>
            <a:spLocks noGrp="1"/>
          </p:cNvSpPr>
          <p:nvPr>
            <p:ph type="sldNum" sz="quarter" idx="12"/>
          </p:nvPr>
        </p:nvSpPr>
        <p:spPr/>
        <p:txBody>
          <a:bodyPr/>
          <a:lstStyle/>
          <a:p>
            <a:fld id="{21CAAB0E-C5E5-194E-8408-B38DFCD1BA48}" type="slidenum">
              <a:rPr lang="en-US" smtClean="0"/>
              <a:t>21</a:t>
            </a:fld>
            <a:endParaRPr lang="en-US"/>
          </a:p>
        </p:txBody>
      </p:sp>
      <p:pic>
        <p:nvPicPr>
          <p:cNvPr id="6" name="Picture 5" descr="3He_Ion_Source_Graphic_Draft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7" y="1427239"/>
            <a:ext cx="8902095" cy="4632472"/>
          </a:xfrm>
          <a:prstGeom prst="rect">
            <a:avLst/>
          </a:prstGeom>
        </p:spPr>
      </p:pic>
    </p:spTree>
    <p:extLst>
      <p:ext uri="{BB962C8B-B14F-4D97-AF65-F5344CB8AC3E}">
        <p14:creationId xmlns:p14="http://schemas.microsoft.com/office/powerpoint/2010/main" val="241909153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914400"/>
            <a:ext cx="3657600" cy="4800600"/>
          </a:xfrm>
        </p:spPr>
      </p:pic>
      <p:sp>
        <p:nvSpPr>
          <p:cNvPr id="89092" name="Rectangle 2"/>
          <p:cNvSpPr>
            <a:spLocks noChangeArrowheads="1"/>
          </p:cNvSpPr>
          <p:nvPr/>
        </p:nvSpPr>
        <p:spPr bwMode="auto">
          <a:xfrm>
            <a:off x="143565" y="0"/>
            <a:ext cx="900043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3600" b="1" dirty="0">
                <a:solidFill>
                  <a:srgbClr val="0000FF"/>
                </a:solidFill>
                <a:latin typeface="+mj-lt"/>
                <a:cs typeface="Arial" charset="0"/>
              </a:rPr>
              <a:t>BNL:</a:t>
            </a:r>
            <a:r>
              <a:rPr lang="en-US" sz="3600" b="1" baseline="30000" dirty="0">
                <a:solidFill>
                  <a:srgbClr val="0000FF"/>
                </a:solidFill>
                <a:latin typeface="+mj-lt"/>
                <a:cs typeface="Arial" charset="0"/>
              </a:rPr>
              <a:t> 3</a:t>
            </a:r>
            <a:r>
              <a:rPr lang="en-US" sz="3600" b="1" dirty="0">
                <a:solidFill>
                  <a:srgbClr val="0000FF"/>
                </a:solidFill>
                <a:latin typeface="+mj-lt"/>
                <a:cs typeface="Arial" charset="0"/>
              </a:rPr>
              <a:t>He-gas purification and filling system</a:t>
            </a:r>
          </a:p>
        </p:txBody>
      </p:sp>
      <p:pic>
        <p:nvPicPr>
          <p:cNvPr id="890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90600"/>
            <a:ext cx="3608388"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Date Placeholder 1"/>
          <p:cNvSpPr>
            <a:spLocks noGrp="1"/>
          </p:cNvSpPr>
          <p:nvPr>
            <p:ph type="dt" sz="half" idx="10"/>
          </p:nvPr>
        </p:nvSpPr>
        <p:spPr/>
        <p:txBody>
          <a:bodyPr/>
          <a:lstStyle/>
          <a:p>
            <a:r>
              <a:rPr lang="en-US"/>
              <a:t>11/1/18</a:t>
            </a:r>
          </a:p>
        </p:txBody>
      </p:sp>
      <p:sp>
        <p:nvSpPr>
          <p:cNvPr id="3" name="Footer Placeholder 2"/>
          <p:cNvSpPr>
            <a:spLocks noGrp="1"/>
          </p:cNvSpPr>
          <p:nvPr>
            <p:ph type="ftr" sz="quarter" idx="11"/>
          </p:nvPr>
        </p:nvSpPr>
        <p:spPr/>
        <p:txBody>
          <a:bodyPr/>
          <a:lstStyle/>
          <a:p>
            <a:r>
              <a:rPr lang="en-US"/>
              <a:t>Richard Milner                                                    EIC Accelerator Collaboration Meeting</a:t>
            </a:r>
          </a:p>
        </p:txBody>
      </p:sp>
      <p:sp>
        <p:nvSpPr>
          <p:cNvPr id="4" name="Slide Number Placeholder 3"/>
          <p:cNvSpPr>
            <a:spLocks noGrp="1"/>
          </p:cNvSpPr>
          <p:nvPr>
            <p:ph type="sldNum" sz="quarter" idx="12"/>
          </p:nvPr>
        </p:nvSpPr>
        <p:spPr/>
        <p:txBody>
          <a:bodyPr/>
          <a:lstStyle/>
          <a:p>
            <a:fld id="{21CAAB0E-C5E5-194E-8408-B38DFCD1BA48}" type="slidenum">
              <a:rPr lang="en-US" smtClean="0"/>
              <a:t>22</a:t>
            </a:fld>
            <a:endParaRPr lang="en-US"/>
          </a:p>
        </p:txBody>
      </p:sp>
    </p:spTree>
    <p:extLst>
      <p:ext uri="{BB962C8B-B14F-4D97-AF65-F5344CB8AC3E}">
        <p14:creationId xmlns:p14="http://schemas.microsoft.com/office/powerpoint/2010/main" val="400180707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a:xfrm>
            <a:off x="457200" y="274638"/>
            <a:ext cx="8229600" cy="590904"/>
          </a:xfrm>
        </p:spPr>
        <p:txBody>
          <a:bodyPr>
            <a:noAutofit/>
          </a:bodyPr>
          <a:lstStyle/>
          <a:p>
            <a:pPr eaLnBrk="1" hangingPunct="1">
              <a:defRPr/>
            </a:pPr>
            <a:r>
              <a:rPr lang="en-US" sz="3600" b="1" dirty="0">
                <a:solidFill>
                  <a:srgbClr val="0000FF"/>
                </a:solidFill>
                <a:cs typeface="Arial" charset="0"/>
              </a:rPr>
              <a:t>BNL: </a:t>
            </a:r>
            <a:r>
              <a:rPr lang="en-US" sz="3600" b="1" baseline="30000" dirty="0">
                <a:solidFill>
                  <a:srgbClr val="0000FF"/>
                </a:solidFill>
                <a:cs typeface="Arial" charset="0"/>
              </a:rPr>
              <a:t>3</a:t>
            </a:r>
            <a:r>
              <a:rPr lang="en-US" sz="3600" b="1" dirty="0">
                <a:solidFill>
                  <a:srgbClr val="0000FF"/>
                </a:solidFill>
                <a:cs typeface="Arial" charset="0"/>
              </a:rPr>
              <a:t>He cryo- purification system</a:t>
            </a:r>
          </a:p>
        </p:txBody>
      </p:sp>
      <p:sp>
        <p:nvSpPr>
          <p:cNvPr id="2" name="Date Placeholder 1"/>
          <p:cNvSpPr>
            <a:spLocks noGrp="1"/>
          </p:cNvSpPr>
          <p:nvPr>
            <p:ph type="dt" sz="half" idx="10"/>
          </p:nvPr>
        </p:nvSpPr>
        <p:spPr/>
        <p:txBody>
          <a:bodyPr/>
          <a:lstStyle/>
          <a:p>
            <a:r>
              <a:rPr lang="en-US"/>
              <a:t>11/1/18</a:t>
            </a:r>
          </a:p>
        </p:txBody>
      </p:sp>
      <p:sp>
        <p:nvSpPr>
          <p:cNvPr id="3" name="Footer Placeholder 2"/>
          <p:cNvSpPr>
            <a:spLocks noGrp="1"/>
          </p:cNvSpPr>
          <p:nvPr>
            <p:ph type="ftr" sz="quarter" idx="11"/>
          </p:nvPr>
        </p:nvSpPr>
        <p:spPr/>
        <p:txBody>
          <a:bodyPr/>
          <a:lstStyle/>
          <a:p>
            <a:r>
              <a:rPr lang="en-US"/>
              <a:t>Richard Milner                                                    EIC Accelerator Collaboration Meeting</a:t>
            </a:r>
          </a:p>
        </p:txBody>
      </p:sp>
      <p:sp>
        <p:nvSpPr>
          <p:cNvPr id="4" name="Slide Number Placeholder 3"/>
          <p:cNvSpPr>
            <a:spLocks noGrp="1"/>
          </p:cNvSpPr>
          <p:nvPr>
            <p:ph type="sldNum" sz="quarter" idx="12"/>
          </p:nvPr>
        </p:nvSpPr>
        <p:spPr/>
        <p:txBody>
          <a:bodyPr/>
          <a:lstStyle/>
          <a:p>
            <a:fld id="{21CAAB0E-C5E5-194E-8408-B38DFCD1BA48}" type="slidenum">
              <a:rPr lang="en-US" smtClean="0"/>
              <a:t>23</a:t>
            </a:fld>
            <a:endParaRPr lang="en-US"/>
          </a:p>
        </p:txBody>
      </p:sp>
      <p:pic>
        <p:nvPicPr>
          <p:cNvPr id="7" name="Picture 3">
            <a:extLst>
              <a:ext uri="{FF2B5EF4-FFF2-40B4-BE49-F238E27FC236}">
                <a16:creationId xmlns="" xmlns:a16="http://schemas.microsoft.com/office/drawing/2014/main" id="{F07F98F0-9E44-4BC2-A710-EA8347C8B7B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121011" y="2617390"/>
            <a:ext cx="4450988" cy="3466001"/>
          </a:xfrm>
          <a:prstGeom prst="rect">
            <a:avLst/>
          </a:prstGeom>
        </p:spPr>
      </p:pic>
      <p:pic>
        <p:nvPicPr>
          <p:cNvPr id="8" name="Picture 3">
            <a:extLst>
              <a:ext uri="{FF2B5EF4-FFF2-40B4-BE49-F238E27FC236}">
                <a16:creationId xmlns="" xmlns:a16="http://schemas.microsoft.com/office/drawing/2014/main" id="{3D58A2A7-6DCB-42D5-914E-60F66EC85D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4664996" y="2617390"/>
            <a:ext cx="4434925" cy="3466001"/>
          </a:xfrm>
          <a:prstGeom prst="rect">
            <a:avLst/>
          </a:prstGeom>
          <a:ln w="3175">
            <a:solidFill>
              <a:schemeClr val="tx1"/>
            </a:solidFill>
            <a:miter lim="800000"/>
            <a:headEnd/>
            <a:tailEnd/>
          </a:ln>
        </p:spPr>
      </p:pic>
      <p:sp>
        <p:nvSpPr>
          <p:cNvPr id="9" name="TextBox 8">
            <a:extLst>
              <a:ext uri="{FF2B5EF4-FFF2-40B4-BE49-F238E27FC236}">
                <a16:creationId xmlns="" xmlns:a16="http://schemas.microsoft.com/office/drawing/2014/main" id="{663C022C-65FA-43EE-9770-2FB0402AEB6E}"/>
              </a:ext>
            </a:extLst>
          </p:cNvPr>
          <p:cNvSpPr txBox="1"/>
          <p:nvPr/>
        </p:nvSpPr>
        <p:spPr>
          <a:xfrm>
            <a:off x="457201" y="1138501"/>
            <a:ext cx="8229599" cy="1200329"/>
          </a:xfrm>
          <a:prstGeom prst="rect">
            <a:avLst/>
          </a:prstGeom>
          <a:noFill/>
        </p:spPr>
        <p:txBody>
          <a:bodyPr wrap="square" rtlCol="0">
            <a:spAutoFit/>
          </a:bodyPr>
          <a:lstStyle/>
          <a:p>
            <a:pPr marL="342900" indent="-342900">
              <a:buFont typeface="Arial" panose="020B0604020202020204" pitchFamily="34" charset="0"/>
              <a:buChar char="•"/>
            </a:pPr>
            <a:r>
              <a:rPr lang="en-US" sz="2400" baseline="30000" dirty="0"/>
              <a:t>3</a:t>
            </a:r>
            <a:r>
              <a:rPr lang="en-US" sz="2400" dirty="0"/>
              <a:t>He </a:t>
            </a:r>
            <a:r>
              <a:rPr lang="en-US" sz="2400" dirty="0" err="1"/>
              <a:t>cyro</a:t>
            </a:r>
            <a:r>
              <a:rPr lang="en-US" sz="2400" dirty="0"/>
              <a:t>-purification and storage system was built from a modified CTI-8 cryo-pump.  </a:t>
            </a:r>
          </a:p>
          <a:p>
            <a:pPr marL="342900" indent="-342900">
              <a:buFont typeface="Arial" panose="020B0604020202020204" pitchFamily="34" charset="0"/>
              <a:buChar char="•"/>
            </a:pPr>
            <a:r>
              <a:rPr lang="en-US" sz="2400" dirty="0"/>
              <a:t>Pumps everything except helium!</a:t>
            </a:r>
          </a:p>
        </p:txBody>
      </p:sp>
    </p:spTree>
    <p:extLst>
      <p:ext uri="{BB962C8B-B14F-4D97-AF65-F5344CB8AC3E}">
        <p14:creationId xmlns:p14="http://schemas.microsoft.com/office/powerpoint/2010/main" val="9228205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idx="4294967295"/>
          </p:nvPr>
        </p:nvSpPr>
        <p:spPr/>
        <p:txBody>
          <a:bodyPr>
            <a:normAutofit fontScale="90000"/>
          </a:bodyPr>
          <a:lstStyle/>
          <a:p>
            <a:pPr>
              <a:defRPr/>
            </a:pPr>
            <a:r>
              <a:rPr lang="en-US" sz="3200" b="1" dirty="0">
                <a:solidFill>
                  <a:srgbClr val="0000FF"/>
                </a:solidFill>
                <a:cs typeface="Arial" charset="0"/>
              </a:rPr>
              <a:t>BNL: He RGA Spectra with CP-pumping at 45</a:t>
            </a:r>
            <a:r>
              <a:rPr lang="en-US" sz="3200" b="1" baseline="30000" dirty="0">
                <a:solidFill>
                  <a:srgbClr val="0000FF"/>
                </a:solidFill>
                <a:cs typeface="Arial" charset="0"/>
              </a:rPr>
              <a:t>o</a:t>
            </a:r>
            <a:r>
              <a:rPr lang="en-US" sz="3200" b="1" dirty="0">
                <a:solidFill>
                  <a:srgbClr val="0000FF"/>
                </a:solidFill>
                <a:cs typeface="Arial" charset="0"/>
              </a:rPr>
              <a:t> K and RF discharge cleaning, no hydrogen 656 nm line!</a:t>
            </a:r>
          </a:p>
        </p:txBody>
      </p:sp>
      <p:sp>
        <p:nvSpPr>
          <p:cNvPr id="2" name="Date Placeholder 1"/>
          <p:cNvSpPr>
            <a:spLocks noGrp="1"/>
          </p:cNvSpPr>
          <p:nvPr>
            <p:ph type="dt" sz="half" idx="10"/>
          </p:nvPr>
        </p:nvSpPr>
        <p:spPr/>
        <p:txBody>
          <a:bodyPr/>
          <a:lstStyle/>
          <a:p>
            <a:r>
              <a:rPr lang="en-US"/>
              <a:t>11/1/18</a:t>
            </a:r>
          </a:p>
        </p:txBody>
      </p:sp>
      <p:sp>
        <p:nvSpPr>
          <p:cNvPr id="3" name="Footer Placeholder 2"/>
          <p:cNvSpPr>
            <a:spLocks noGrp="1"/>
          </p:cNvSpPr>
          <p:nvPr>
            <p:ph type="ftr" sz="quarter" idx="11"/>
          </p:nvPr>
        </p:nvSpPr>
        <p:spPr/>
        <p:txBody>
          <a:bodyPr/>
          <a:lstStyle/>
          <a:p>
            <a:r>
              <a:rPr lang="en-US"/>
              <a:t>Richard Milner                                                    EIC Accelerator Collaboration Meeting</a:t>
            </a:r>
          </a:p>
        </p:txBody>
      </p:sp>
      <p:sp>
        <p:nvSpPr>
          <p:cNvPr id="4" name="Slide Number Placeholder 3"/>
          <p:cNvSpPr>
            <a:spLocks noGrp="1"/>
          </p:cNvSpPr>
          <p:nvPr>
            <p:ph type="sldNum" sz="quarter" idx="12"/>
          </p:nvPr>
        </p:nvSpPr>
        <p:spPr/>
        <p:txBody>
          <a:bodyPr/>
          <a:lstStyle/>
          <a:p>
            <a:fld id="{21CAAB0E-C5E5-194E-8408-B38DFCD1BA48}" type="slidenum">
              <a:rPr lang="en-US" smtClean="0"/>
              <a:t>24</a:t>
            </a:fld>
            <a:endParaRPr lang="en-US"/>
          </a:p>
        </p:txBody>
      </p:sp>
      <p:pic>
        <p:nvPicPr>
          <p:cNvPr id="8" name="Picture 2">
            <a:extLst>
              <a:ext uri="{FF2B5EF4-FFF2-40B4-BE49-F238E27FC236}">
                <a16:creationId xmlns="" xmlns:a16="http://schemas.microsoft.com/office/drawing/2014/main" id="{9D0DA1E3-40D6-42EC-BB12-FA77C59BE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04800" y="2462213"/>
            <a:ext cx="3886200" cy="3382963"/>
          </a:xfrm>
          <a:prstGeom prst="rect">
            <a:avLst/>
          </a:prstGeom>
          <a:ln w="3175">
            <a:solidFill>
              <a:schemeClr val="tx1"/>
            </a:solidFill>
            <a:miter lim="800000"/>
            <a:headEnd/>
            <a:tailEnd/>
          </a:ln>
        </p:spPr>
      </p:pic>
      <p:pic>
        <p:nvPicPr>
          <p:cNvPr id="9" name="Picture 2">
            <a:extLst>
              <a:ext uri="{FF2B5EF4-FFF2-40B4-BE49-F238E27FC236}">
                <a16:creationId xmlns="" xmlns:a16="http://schemas.microsoft.com/office/drawing/2014/main" id="{581DF840-5A64-4E9C-B9C4-35C56253F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62213"/>
            <a:ext cx="4022725" cy="3390514"/>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6">
            <a:extLst>
              <a:ext uri="{FF2B5EF4-FFF2-40B4-BE49-F238E27FC236}">
                <a16:creationId xmlns="" xmlns:a16="http://schemas.microsoft.com/office/drawing/2014/main" id="{2D25CC69-584C-4356-82AB-1FC1ABF25C89}"/>
              </a:ext>
            </a:extLst>
          </p:cNvPr>
          <p:cNvSpPr txBox="1">
            <a:spLocks noChangeArrowheads="1"/>
          </p:cNvSpPr>
          <p:nvPr/>
        </p:nvSpPr>
        <p:spPr bwMode="auto">
          <a:xfrm>
            <a:off x="4724400" y="1700213"/>
            <a:ext cx="4022725" cy="369888"/>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990000"/>
                </a:solidFill>
              </a:rPr>
              <a:t>After 20 hrs Rf –discharge cleaning</a:t>
            </a:r>
          </a:p>
        </p:txBody>
      </p:sp>
      <p:sp>
        <p:nvSpPr>
          <p:cNvPr id="11" name="Text Box 7">
            <a:extLst>
              <a:ext uri="{FF2B5EF4-FFF2-40B4-BE49-F238E27FC236}">
                <a16:creationId xmlns="" xmlns:a16="http://schemas.microsoft.com/office/drawing/2014/main" id="{18516B9E-4BED-4CA3-A883-07235AE4977B}"/>
              </a:ext>
            </a:extLst>
          </p:cNvPr>
          <p:cNvSpPr txBox="1">
            <a:spLocks noChangeArrowheads="1"/>
          </p:cNvSpPr>
          <p:nvPr/>
        </p:nvSpPr>
        <p:spPr bwMode="auto">
          <a:xfrm>
            <a:off x="822325" y="1665288"/>
            <a:ext cx="3151188" cy="644525"/>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800000"/>
                </a:solidFill>
              </a:rPr>
              <a:t>Impurities in 3He gas from </a:t>
            </a:r>
          </a:p>
          <a:p>
            <a:r>
              <a:rPr lang="en-US" altLang="en-US">
                <a:solidFill>
                  <a:srgbClr val="800000"/>
                </a:solidFill>
              </a:rPr>
              <a:t>the cell walls out-gassing</a:t>
            </a:r>
          </a:p>
        </p:txBody>
      </p:sp>
    </p:spTree>
    <p:extLst>
      <p:ext uri="{BB962C8B-B14F-4D97-AF65-F5344CB8AC3E}">
        <p14:creationId xmlns:p14="http://schemas.microsoft.com/office/powerpoint/2010/main" val="251947206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descr="Screen Shot 2018-10-18 at 4.00.05 PM.png"/>
          <p:cNvPicPr>
            <a:picLocks noGrp="1" noChangeAspect="1"/>
          </p:cNvPicPr>
          <p:nvPr>
            <p:ph idx="1"/>
          </p:nvPr>
        </p:nvPicPr>
        <p:blipFill>
          <a:blip r:embed="rId2">
            <a:extLst>
              <a:ext uri="{28A0092B-C50C-407E-A947-70E740481C1C}">
                <a14:useLocalDpi xmlns:a14="http://schemas.microsoft.com/office/drawing/2010/main" val="0"/>
              </a:ext>
            </a:extLst>
          </a:blip>
          <a:srcRect l="-17012" r="-17012"/>
          <a:stretch>
            <a:fillRect/>
          </a:stretch>
        </p:blipFill>
        <p:spPr>
          <a:xfrm>
            <a:off x="-510390" y="462938"/>
            <a:ext cx="10611372" cy="5663226"/>
          </a:xfrm>
        </p:spPr>
      </p:pic>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25</a:t>
            </a:fld>
            <a:endParaRPr lang="en-US"/>
          </a:p>
        </p:txBody>
      </p:sp>
      <p:sp>
        <p:nvSpPr>
          <p:cNvPr id="3" name="TextBox 2"/>
          <p:cNvSpPr txBox="1"/>
          <p:nvPr/>
        </p:nvSpPr>
        <p:spPr>
          <a:xfrm>
            <a:off x="664774" y="581683"/>
            <a:ext cx="8170025" cy="646331"/>
          </a:xfrm>
          <a:prstGeom prst="rect">
            <a:avLst/>
          </a:prstGeom>
          <a:solidFill>
            <a:schemeClr val="bg1"/>
          </a:solidFill>
        </p:spPr>
        <p:txBody>
          <a:bodyPr wrap="none" rtlCol="0">
            <a:spAutoFit/>
          </a:bodyPr>
          <a:lstStyle/>
          <a:p>
            <a:r>
              <a:rPr lang="en-US" sz="3600" b="1" dirty="0">
                <a:solidFill>
                  <a:srgbClr val="0000FF"/>
                </a:solidFill>
              </a:rPr>
              <a:t>Electro-dynamic valve operation principle</a:t>
            </a:r>
          </a:p>
        </p:txBody>
      </p:sp>
    </p:spTree>
    <p:extLst>
      <p:ext uri="{BB962C8B-B14F-4D97-AF65-F5344CB8AC3E}">
        <p14:creationId xmlns:p14="http://schemas.microsoft.com/office/powerpoint/2010/main" val="33085311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274638"/>
            <a:ext cx="8229600" cy="563562"/>
          </a:xfrm>
          <a:ln w="3175">
            <a:noFill/>
            <a:miter lim="800000"/>
            <a:headEnd/>
            <a:tailEnd/>
          </a:ln>
        </p:spPr>
        <p:txBody>
          <a:bodyPr>
            <a:noAutofit/>
          </a:bodyPr>
          <a:lstStyle/>
          <a:p>
            <a:r>
              <a:rPr lang="en-US" sz="3600" b="1" baseline="30000" dirty="0">
                <a:solidFill>
                  <a:srgbClr val="0000FF"/>
                </a:solidFill>
                <a:latin typeface="+mn-lt"/>
                <a:cs typeface="Arial" charset="0"/>
              </a:rPr>
              <a:t>3</a:t>
            </a:r>
            <a:r>
              <a:rPr lang="en-US" sz="3600" b="1" dirty="0">
                <a:solidFill>
                  <a:srgbClr val="0000FF"/>
                </a:solidFill>
                <a:latin typeface="+mn-lt"/>
                <a:cs typeface="Arial" charset="0"/>
              </a:rPr>
              <a:t>He Pulsed Valve Development</a:t>
            </a:r>
          </a:p>
        </p:txBody>
      </p:sp>
      <p:pic>
        <p:nvPicPr>
          <p:cNvPr id="583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a:ln w="3175">
            <a:solidFill>
              <a:srgbClr val="000000"/>
            </a:solidFill>
            <a:miter lim="800000"/>
            <a:headEnd/>
            <a:tailEnd/>
          </a:ln>
        </p:spPr>
      </p:pic>
      <p:sp>
        <p:nvSpPr>
          <p:cNvPr id="2" name="Date Placeholder 1"/>
          <p:cNvSpPr>
            <a:spLocks noGrp="1"/>
          </p:cNvSpPr>
          <p:nvPr>
            <p:ph type="dt" sz="half" idx="10"/>
          </p:nvPr>
        </p:nvSpPr>
        <p:spPr/>
        <p:txBody>
          <a:bodyPr/>
          <a:lstStyle/>
          <a:p>
            <a:r>
              <a:rPr lang="en-US"/>
              <a:t>11/1/18</a:t>
            </a:r>
          </a:p>
        </p:txBody>
      </p:sp>
      <p:sp>
        <p:nvSpPr>
          <p:cNvPr id="3" name="Footer Placeholder 2"/>
          <p:cNvSpPr>
            <a:spLocks noGrp="1"/>
          </p:cNvSpPr>
          <p:nvPr>
            <p:ph type="ftr" sz="quarter" idx="11"/>
          </p:nvPr>
        </p:nvSpPr>
        <p:spPr/>
        <p:txBody>
          <a:bodyPr/>
          <a:lstStyle/>
          <a:p>
            <a:r>
              <a:rPr lang="en-US"/>
              <a:t>Richard Milner                                                    EIC Accelerator Collaboration Meeting</a:t>
            </a:r>
          </a:p>
        </p:txBody>
      </p:sp>
      <p:sp>
        <p:nvSpPr>
          <p:cNvPr id="4" name="Slide Number Placeholder 3"/>
          <p:cNvSpPr>
            <a:spLocks noGrp="1"/>
          </p:cNvSpPr>
          <p:nvPr>
            <p:ph type="sldNum" sz="quarter" idx="12"/>
          </p:nvPr>
        </p:nvSpPr>
        <p:spPr/>
        <p:txBody>
          <a:bodyPr/>
          <a:lstStyle/>
          <a:p>
            <a:fld id="{21CAAB0E-C5E5-194E-8408-B38DFCD1BA48}" type="slidenum">
              <a:rPr lang="en-US" smtClean="0"/>
              <a:t>26</a:t>
            </a:fld>
            <a:endParaRPr lang="en-US"/>
          </a:p>
        </p:txBody>
      </p:sp>
    </p:spTree>
    <p:extLst>
      <p:ext uri="{BB962C8B-B14F-4D97-AF65-F5344CB8AC3E}">
        <p14:creationId xmlns:p14="http://schemas.microsoft.com/office/powerpoint/2010/main" val="26242688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a:ln w="3175">
            <a:solidFill>
              <a:srgbClr val="000000"/>
            </a:solidFill>
            <a:miter lim="800000"/>
            <a:headEnd/>
            <a:tailEnd/>
          </a:ln>
        </p:spPr>
      </p:pic>
      <p:sp>
        <p:nvSpPr>
          <p:cNvPr id="66566" name="Title 1"/>
          <p:cNvSpPr>
            <a:spLocks noGrp="1"/>
          </p:cNvSpPr>
          <p:nvPr>
            <p:ph type="title" idx="4294967295"/>
          </p:nvPr>
        </p:nvSpPr>
        <p:spPr>
          <a:xfrm>
            <a:off x="457200" y="274638"/>
            <a:ext cx="8229600" cy="563562"/>
          </a:xfrm>
          <a:noFill/>
          <a:ln w="3175">
            <a:noFill/>
            <a:miter lim="800000"/>
            <a:headEnd/>
            <a:tailEnd/>
          </a:ln>
        </p:spPr>
        <p:txBody>
          <a:bodyPr>
            <a:noAutofit/>
          </a:bodyPr>
          <a:lstStyle/>
          <a:p>
            <a:r>
              <a:rPr lang="en-US" sz="3600" b="1" baseline="30000" dirty="0">
                <a:solidFill>
                  <a:srgbClr val="0000FF"/>
                </a:solidFill>
                <a:cs typeface="Arial" charset="0"/>
              </a:rPr>
              <a:t>3</a:t>
            </a:r>
            <a:r>
              <a:rPr lang="en-US" sz="3600" b="1" dirty="0">
                <a:solidFill>
                  <a:srgbClr val="0000FF"/>
                </a:solidFill>
                <a:cs typeface="Arial" charset="0"/>
              </a:rPr>
              <a:t>He Pulsed Valve Development</a:t>
            </a:r>
            <a:endParaRPr lang="en-US" sz="3600" dirty="0">
              <a:solidFill>
                <a:srgbClr val="800000"/>
              </a:solidFill>
              <a:latin typeface="Comic Sans MS" charset="0"/>
              <a:cs typeface="Arial" charset="0"/>
            </a:endParaRPr>
          </a:p>
        </p:txBody>
      </p:sp>
      <p:sp>
        <p:nvSpPr>
          <p:cNvPr id="2" name="Date Placeholder 1"/>
          <p:cNvSpPr>
            <a:spLocks noGrp="1"/>
          </p:cNvSpPr>
          <p:nvPr>
            <p:ph type="dt" sz="half" idx="10"/>
          </p:nvPr>
        </p:nvSpPr>
        <p:spPr/>
        <p:txBody>
          <a:bodyPr/>
          <a:lstStyle/>
          <a:p>
            <a:r>
              <a:rPr lang="en-US"/>
              <a:t>11/1/18</a:t>
            </a:r>
          </a:p>
        </p:txBody>
      </p:sp>
      <p:sp>
        <p:nvSpPr>
          <p:cNvPr id="3" name="Footer Placeholder 2"/>
          <p:cNvSpPr>
            <a:spLocks noGrp="1"/>
          </p:cNvSpPr>
          <p:nvPr>
            <p:ph type="ftr" sz="quarter" idx="11"/>
          </p:nvPr>
        </p:nvSpPr>
        <p:spPr/>
        <p:txBody>
          <a:bodyPr/>
          <a:lstStyle/>
          <a:p>
            <a:r>
              <a:rPr lang="en-US"/>
              <a:t>Richard Milner                                                    EIC Accelerator Collaboration Meeting</a:t>
            </a:r>
          </a:p>
        </p:txBody>
      </p:sp>
      <p:sp>
        <p:nvSpPr>
          <p:cNvPr id="4" name="Slide Number Placeholder 3"/>
          <p:cNvSpPr>
            <a:spLocks noGrp="1"/>
          </p:cNvSpPr>
          <p:nvPr>
            <p:ph type="sldNum" sz="quarter" idx="12"/>
          </p:nvPr>
        </p:nvSpPr>
        <p:spPr/>
        <p:txBody>
          <a:bodyPr/>
          <a:lstStyle/>
          <a:p>
            <a:fld id="{21CAAB0E-C5E5-194E-8408-B38DFCD1BA48}" type="slidenum">
              <a:rPr lang="en-US" smtClean="0"/>
              <a:t>27</a:t>
            </a:fld>
            <a:endParaRPr lang="en-US"/>
          </a:p>
        </p:txBody>
      </p:sp>
    </p:spTree>
    <p:extLst>
      <p:ext uri="{BB962C8B-B14F-4D97-AF65-F5344CB8AC3E}">
        <p14:creationId xmlns:p14="http://schemas.microsoft.com/office/powerpoint/2010/main" val="12845975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a:ln w="3175">
            <a:solidFill>
              <a:srgbClr val="000000"/>
            </a:solidFill>
            <a:miter lim="800000"/>
            <a:headEnd/>
            <a:tailEnd/>
          </a:ln>
        </p:spPr>
      </p:pic>
      <p:sp>
        <p:nvSpPr>
          <p:cNvPr id="70662" name="Title 1"/>
          <p:cNvSpPr>
            <a:spLocks noGrp="1"/>
          </p:cNvSpPr>
          <p:nvPr>
            <p:ph type="title" idx="4294967295"/>
          </p:nvPr>
        </p:nvSpPr>
        <p:spPr>
          <a:xfrm>
            <a:off x="457200" y="274638"/>
            <a:ext cx="8229600" cy="563562"/>
          </a:xfrm>
          <a:noFill/>
          <a:ln w="3175">
            <a:noFill/>
            <a:miter lim="800000"/>
            <a:headEnd/>
            <a:tailEnd/>
          </a:ln>
        </p:spPr>
        <p:txBody>
          <a:bodyPr>
            <a:noAutofit/>
          </a:bodyPr>
          <a:lstStyle/>
          <a:p>
            <a:r>
              <a:rPr lang="en-US" sz="3600" b="1" baseline="30000" dirty="0">
                <a:solidFill>
                  <a:srgbClr val="0000FF"/>
                </a:solidFill>
                <a:cs typeface="Arial" charset="0"/>
              </a:rPr>
              <a:t>3</a:t>
            </a:r>
            <a:r>
              <a:rPr lang="en-US" sz="3600" b="1" dirty="0">
                <a:solidFill>
                  <a:srgbClr val="0000FF"/>
                </a:solidFill>
                <a:cs typeface="Arial" charset="0"/>
              </a:rPr>
              <a:t>He Pulsed Valve Development</a:t>
            </a:r>
            <a:endParaRPr lang="en-US" sz="3600" dirty="0">
              <a:solidFill>
                <a:srgbClr val="800000"/>
              </a:solidFill>
              <a:latin typeface="Comic Sans MS" charset="0"/>
              <a:cs typeface="Arial" charset="0"/>
            </a:endParaRPr>
          </a:p>
        </p:txBody>
      </p:sp>
      <p:sp>
        <p:nvSpPr>
          <p:cNvPr id="2" name="Date Placeholder 1"/>
          <p:cNvSpPr>
            <a:spLocks noGrp="1"/>
          </p:cNvSpPr>
          <p:nvPr>
            <p:ph type="dt" sz="half" idx="10"/>
          </p:nvPr>
        </p:nvSpPr>
        <p:spPr/>
        <p:txBody>
          <a:bodyPr/>
          <a:lstStyle/>
          <a:p>
            <a:r>
              <a:rPr lang="en-US"/>
              <a:t>11/1/18</a:t>
            </a:r>
          </a:p>
        </p:txBody>
      </p:sp>
      <p:sp>
        <p:nvSpPr>
          <p:cNvPr id="3" name="Footer Placeholder 2"/>
          <p:cNvSpPr>
            <a:spLocks noGrp="1"/>
          </p:cNvSpPr>
          <p:nvPr>
            <p:ph type="ftr" sz="quarter" idx="11"/>
          </p:nvPr>
        </p:nvSpPr>
        <p:spPr/>
        <p:txBody>
          <a:bodyPr/>
          <a:lstStyle/>
          <a:p>
            <a:r>
              <a:rPr lang="en-US"/>
              <a:t>Richard Milner                                                    EIC Accelerator Collaboration Meeting</a:t>
            </a:r>
          </a:p>
        </p:txBody>
      </p:sp>
      <p:sp>
        <p:nvSpPr>
          <p:cNvPr id="4" name="Slide Number Placeholder 3"/>
          <p:cNvSpPr>
            <a:spLocks noGrp="1"/>
          </p:cNvSpPr>
          <p:nvPr>
            <p:ph type="sldNum" sz="quarter" idx="12"/>
          </p:nvPr>
        </p:nvSpPr>
        <p:spPr/>
        <p:txBody>
          <a:bodyPr/>
          <a:lstStyle/>
          <a:p>
            <a:fld id="{21CAAB0E-C5E5-194E-8408-B38DFCD1BA48}" type="slidenum">
              <a:rPr lang="en-US" smtClean="0"/>
              <a:t>28</a:t>
            </a:fld>
            <a:endParaRPr lang="en-US"/>
          </a:p>
        </p:txBody>
      </p:sp>
    </p:spTree>
    <p:extLst>
      <p:ext uri="{BB962C8B-B14F-4D97-AF65-F5344CB8AC3E}">
        <p14:creationId xmlns:p14="http://schemas.microsoft.com/office/powerpoint/2010/main" val="38023486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
        <p:nvSpPr>
          <p:cNvPr id="2" name="Title 1"/>
          <p:cNvSpPr>
            <a:spLocks noGrp="1"/>
          </p:cNvSpPr>
          <p:nvPr>
            <p:ph type="title"/>
          </p:nvPr>
        </p:nvSpPr>
        <p:spPr/>
        <p:txBody>
          <a:bodyPr>
            <a:normAutofit/>
          </a:bodyPr>
          <a:lstStyle/>
          <a:p>
            <a:r>
              <a:rPr lang="en-US" sz="3600" b="1" dirty="0">
                <a:solidFill>
                  <a:srgbClr val="0000FF"/>
                </a:solidFill>
              </a:rPr>
              <a:t>Valve Testing in 1 T Dipole Field</a:t>
            </a:r>
          </a:p>
        </p:txBody>
      </p:sp>
      <p:sp>
        <p:nvSpPr>
          <p:cNvPr id="3" name="Date Placeholder 2"/>
          <p:cNvSpPr>
            <a:spLocks noGrp="1"/>
          </p:cNvSpPr>
          <p:nvPr>
            <p:ph type="dt" sz="half" idx="10"/>
          </p:nvPr>
        </p:nvSpPr>
        <p:spPr/>
        <p:txBody>
          <a:bodyPr/>
          <a:lstStyle/>
          <a:p>
            <a:r>
              <a:rPr lang="en-US"/>
              <a:t>11/1/18</a:t>
            </a:r>
          </a:p>
        </p:txBody>
      </p:sp>
      <p:sp>
        <p:nvSpPr>
          <p:cNvPr id="4" name="Footer Placeholder 3"/>
          <p:cNvSpPr>
            <a:spLocks noGrp="1"/>
          </p:cNvSpPr>
          <p:nvPr>
            <p:ph type="ftr" sz="quarter" idx="11"/>
          </p:nvPr>
        </p:nvSpPr>
        <p:spPr/>
        <p:txBody>
          <a:bodyPr/>
          <a:lstStyle/>
          <a:p>
            <a:r>
              <a:rPr lang="en-US"/>
              <a:t>Richard Milner                                                    EIC Accelerator Collaboration Meeting</a:t>
            </a:r>
          </a:p>
        </p:txBody>
      </p:sp>
      <p:sp>
        <p:nvSpPr>
          <p:cNvPr id="5" name="Slide Number Placeholder 4"/>
          <p:cNvSpPr>
            <a:spLocks noGrp="1"/>
          </p:cNvSpPr>
          <p:nvPr>
            <p:ph type="sldNum" sz="quarter" idx="12"/>
          </p:nvPr>
        </p:nvSpPr>
        <p:spPr/>
        <p:txBody>
          <a:bodyPr/>
          <a:lstStyle/>
          <a:p>
            <a:fld id="{21CAAB0E-C5E5-194E-8408-B38DFCD1BA48}" type="slidenum">
              <a:rPr lang="en-US" smtClean="0"/>
              <a:t>29</a:t>
            </a:fld>
            <a:endParaRPr lang="en-US"/>
          </a:p>
        </p:txBody>
      </p:sp>
    </p:spTree>
    <p:extLst>
      <p:ext uri="{BB962C8B-B14F-4D97-AF65-F5344CB8AC3E}">
        <p14:creationId xmlns:p14="http://schemas.microsoft.com/office/powerpoint/2010/main" val="26640530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3598" y="2767762"/>
            <a:ext cx="184666" cy="369332"/>
          </a:xfrm>
          <a:prstGeom prst="rect">
            <a:avLst/>
          </a:prstGeom>
          <a:noFill/>
        </p:spPr>
        <p:txBody>
          <a:bodyPr wrap="none" rtlCol="0">
            <a:spAutoFit/>
          </a:bodyPr>
          <a:lstStyle/>
          <a:p>
            <a:endParaRPr lang="en-US" dirty="0"/>
          </a:p>
        </p:txBody>
      </p:sp>
      <p:pic>
        <p:nvPicPr>
          <p:cNvPr id="5" name="Picture 4" descr="Screen Shot 2015-10-29 at 3.08.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260"/>
            <a:ext cx="9144000" cy="6168788"/>
          </a:xfrm>
          <a:prstGeom prst="rect">
            <a:avLst/>
          </a:prstGeom>
        </p:spPr>
      </p:pic>
      <p:sp>
        <p:nvSpPr>
          <p:cNvPr id="6" name="Date Placeholder 5"/>
          <p:cNvSpPr>
            <a:spLocks noGrp="1"/>
          </p:cNvSpPr>
          <p:nvPr>
            <p:ph type="dt" sz="half" idx="10"/>
          </p:nvPr>
        </p:nvSpPr>
        <p:spPr/>
        <p:txBody>
          <a:bodyPr/>
          <a:lstStyle/>
          <a:p>
            <a:r>
              <a:rPr lang="en-US"/>
              <a:t>11/1/18</a:t>
            </a:r>
          </a:p>
        </p:txBody>
      </p:sp>
      <p:sp>
        <p:nvSpPr>
          <p:cNvPr id="7" name="Footer Placeholder 6"/>
          <p:cNvSpPr>
            <a:spLocks noGrp="1"/>
          </p:cNvSpPr>
          <p:nvPr>
            <p:ph type="ftr" sz="quarter" idx="11"/>
          </p:nvPr>
        </p:nvSpPr>
        <p:spPr/>
        <p:txBody>
          <a:bodyPr/>
          <a:lstStyle/>
          <a:p>
            <a:r>
              <a:rPr lang="en-US"/>
              <a:t>Richard Milner                                                    EIC Accelerator Collaboration Meeting</a:t>
            </a:r>
          </a:p>
        </p:txBody>
      </p:sp>
      <p:sp>
        <p:nvSpPr>
          <p:cNvPr id="8" name="Slide Number Placeholder 7"/>
          <p:cNvSpPr>
            <a:spLocks noGrp="1"/>
          </p:cNvSpPr>
          <p:nvPr>
            <p:ph type="sldNum" sz="quarter" idx="12"/>
          </p:nvPr>
        </p:nvSpPr>
        <p:spPr/>
        <p:txBody>
          <a:bodyPr/>
          <a:lstStyle/>
          <a:p>
            <a:fld id="{21CAAB0E-C5E5-194E-8408-B38DFCD1BA48}" type="slidenum">
              <a:rPr lang="en-US" smtClean="0"/>
              <a:t>3</a:t>
            </a:fld>
            <a:endParaRPr lang="en-US"/>
          </a:p>
        </p:txBody>
      </p:sp>
      <p:sp>
        <p:nvSpPr>
          <p:cNvPr id="2" name="TextBox 1"/>
          <p:cNvSpPr txBox="1"/>
          <p:nvPr/>
        </p:nvSpPr>
        <p:spPr>
          <a:xfrm>
            <a:off x="185184" y="138558"/>
            <a:ext cx="4945084" cy="707886"/>
          </a:xfrm>
          <a:prstGeom prst="rect">
            <a:avLst/>
          </a:prstGeom>
          <a:solidFill>
            <a:schemeClr val="bg1"/>
          </a:solidFill>
        </p:spPr>
        <p:txBody>
          <a:bodyPr wrap="none" rtlCol="0">
            <a:spAutoFit/>
          </a:bodyPr>
          <a:lstStyle/>
          <a:p>
            <a:r>
              <a:rPr lang="en-US" sz="4000" b="1" dirty="0">
                <a:solidFill>
                  <a:srgbClr val="0000FF"/>
                </a:solidFill>
              </a:rPr>
              <a:t>  Polarized </a:t>
            </a:r>
            <a:r>
              <a:rPr lang="en-US" sz="4000" b="1" baseline="30000" dirty="0">
                <a:solidFill>
                  <a:srgbClr val="0000FF"/>
                </a:solidFill>
              </a:rPr>
              <a:t>3</a:t>
            </a:r>
            <a:r>
              <a:rPr lang="en-US" sz="4000" b="1" dirty="0">
                <a:solidFill>
                  <a:srgbClr val="0000FF"/>
                </a:solidFill>
              </a:rPr>
              <a:t>He at RHIC</a:t>
            </a:r>
          </a:p>
        </p:txBody>
      </p:sp>
    </p:spTree>
    <p:extLst>
      <p:ext uri="{BB962C8B-B14F-4D97-AF65-F5344CB8AC3E}">
        <p14:creationId xmlns:p14="http://schemas.microsoft.com/office/powerpoint/2010/main" val="25644584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idx="4294967295"/>
          </p:nvPr>
        </p:nvSpPr>
        <p:spPr>
          <a:xfrm>
            <a:off x="457200" y="528628"/>
            <a:ext cx="8229600" cy="639762"/>
          </a:xfrm>
          <a:ln w="3175">
            <a:noFill/>
            <a:miter lim="800000"/>
            <a:headEnd/>
            <a:tailEnd/>
          </a:ln>
        </p:spPr>
        <p:txBody>
          <a:bodyPr>
            <a:noAutofit/>
          </a:bodyPr>
          <a:lstStyle/>
          <a:p>
            <a:r>
              <a:rPr lang="en-US" sz="3600" b="1" dirty="0">
                <a:solidFill>
                  <a:srgbClr val="0000FF"/>
                </a:solidFill>
              </a:rPr>
              <a:t>Valve Testing in 1 T Dipole Field</a:t>
            </a:r>
            <a:endParaRPr lang="en-US" sz="3600" dirty="0">
              <a:solidFill>
                <a:srgbClr val="800000"/>
              </a:solidFill>
              <a:latin typeface="Comic Sans MS" charset="0"/>
              <a:cs typeface="Arial" charset="0"/>
            </a:endParaRPr>
          </a:p>
        </p:txBody>
      </p:sp>
      <p:pic>
        <p:nvPicPr>
          <p:cNvPr id="178179"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pic>
        <p:nvPicPr>
          <p:cNvPr id="178180"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895600"/>
            <a:ext cx="335280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t>11/1/18</a:t>
            </a:r>
          </a:p>
        </p:txBody>
      </p:sp>
      <p:sp>
        <p:nvSpPr>
          <p:cNvPr id="3" name="Footer Placeholder 2"/>
          <p:cNvSpPr>
            <a:spLocks noGrp="1"/>
          </p:cNvSpPr>
          <p:nvPr>
            <p:ph type="ftr" sz="quarter" idx="11"/>
          </p:nvPr>
        </p:nvSpPr>
        <p:spPr/>
        <p:txBody>
          <a:bodyPr/>
          <a:lstStyle/>
          <a:p>
            <a:r>
              <a:rPr lang="en-US"/>
              <a:t>Richard Milner                                                    EIC Accelerator Collaboration Meeting</a:t>
            </a:r>
          </a:p>
        </p:txBody>
      </p:sp>
      <p:sp>
        <p:nvSpPr>
          <p:cNvPr id="4" name="Slide Number Placeholder 3"/>
          <p:cNvSpPr>
            <a:spLocks noGrp="1"/>
          </p:cNvSpPr>
          <p:nvPr>
            <p:ph type="sldNum" sz="quarter" idx="12"/>
          </p:nvPr>
        </p:nvSpPr>
        <p:spPr/>
        <p:txBody>
          <a:bodyPr/>
          <a:lstStyle/>
          <a:p>
            <a:fld id="{21CAAB0E-C5E5-194E-8408-B38DFCD1BA48}" type="slidenum">
              <a:rPr lang="en-US" smtClean="0"/>
              <a:t>30</a:t>
            </a:fld>
            <a:endParaRPr lang="en-US"/>
          </a:p>
        </p:txBody>
      </p:sp>
    </p:spTree>
    <p:extLst>
      <p:ext uri="{BB962C8B-B14F-4D97-AF65-F5344CB8AC3E}">
        <p14:creationId xmlns:p14="http://schemas.microsoft.com/office/powerpoint/2010/main" val="16865595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Screen Shot 2018-10-18 at 3.59.56 PM.png"/>
          <p:cNvPicPr>
            <a:picLocks noGrp="1" noChangeAspect="1"/>
          </p:cNvPicPr>
          <p:nvPr>
            <p:ph idx="1"/>
          </p:nvPr>
        </p:nvPicPr>
        <p:blipFill>
          <a:blip r:embed="rId2">
            <a:extLst>
              <a:ext uri="{28A0092B-C50C-407E-A947-70E740481C1C}">
                <a14:useLocalDpi xmlns:a14="http://schemas.microsoft.com/office/drawing/2010/main" val="0"/>
              </a:ext>
            </a:extLst>
          </a:blip>
          <a:srcRect l="-16963" r="-16963"/>
          <a:stretch>
            <a:fillRect/>
          </a:stretch>
        </p:blipFill>
        <p:spPr>
          <a:xfrm>
            <a:off x="-724043" y="285876"/>
            <a:ext cx="10540155" cy="5851525"/>
          </a:xfrm>
        </p:spPr>
      </p:pic>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31</a:t>
            </a:fld>
            <a:endParaRPr lang="en-US"/>
          </a:p>
        </p:txBody>
      </p:sp>
      <p:sp>
        <p:nvSpPr>
          <p:cNvPr id="3" name="TextBox 2"/>
          <p:cNvSpPr txBox="1"/>
          <p:nvPr/>
        </p:nvSpPr>
        <p:spPr>
          <a:xfrm>
            <a:off x="308667" y="225569"/>
            <a:ext cx="8579392" cy="1200329"/>
          </a:xfrm>
          <a:prstGeom prst="rect">
            <a:avLst/>
          </a:prstGeom>
          <a:solidFill>
            <a:schemeClr val="bg1"/>
          </a:solidFill>
        </p:spPr>
        <p:txBody>
          <a:bodyPr wrap="none" rtlCol="0">
            <a:spAutoFit/>
          </a:bodyPr>
          <a:lstStyle/>
          <a:p>
            <a:r>
              <a:rPr lang="en-US" sz="3600" b="1" dirty="0">
                <a:solidFill>
                  <a:srgbClr val="0000FF"/>
                </a:solidFill>
              </a:rPr>
              <a:t>Pulsed </a:t>
            </a:r>
            <a:r>
              <a:rPr lang="en-US" sz="3600" b="1" baseline="30000" dirty="0">
                <a:solidFill>
                  <a:srgbClr val="0000FF"/>
                </a:solidFill>
              </a:rPr>
              <a:t>3</a:t>
            </a:r>
            <a:r>
              <a:rPr lang="en-US" sz="3600" b="1" dirty="0">
                <a:solidFill>
                  <a:srgbClr val="0000FF"/>
                </a:solidFill>
              </a:rPr>
              <a:t>He valve operation in 2.0 T solenoid</a:t>
            </a:r>
          </a:p>
          <a:p>
            <a:endParaRPr lang="en-US" sz="3600" b="1" dirty="0">
              <a:solidFill>
                <a:srgbClr val="0000FF"/>
              </a:solidFill>
            </a:endParaRPr>
          </a:p>
        </p:txBody>
      </p:sp>
    </p:spTree>
    <p:extLst>
      <p:ext uri="{BB962C8B-B14F-4D97-AF65-F5344CB8AC3E}">
        <p14:creationId xmlns:p14="http://schemas.microsoft.com/office/powerpoint/2010/main" val="341939548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idx="4294967295"/>
          </p:nvPr>
        </p:nvSpPr>
        <p:spPr>
          <a:xfrm>
            <a:off x="1219200" y="137304"/>
            <a:ext cx="7162800" cy="990600"/>
          </a:xfrm>
        </p:spPr>
        <p:txBody>
          <a:bodyPr>
            <a:noAutofit/>
          </a:bodyPr>
          <a:lstStyle/>
          <a:p>
            <a:pPr eaLnBrk="1" hangingPunct="1">
              <a:defRPr/>
            </a:pPr>
            <a:r>
              <a:rPr lang="en-US" sz="3200" b="1" dirty="0">
                <a:solidFill>
                  <a:srgbClr val="0000FF"/>
                </a:solidFill>
                <a:cs typeface="Arial" charset="0"/>
              </a:rPr>
              <a:t>RF-discharge in 2.0 T magnetic field</a:t>
            </a:r>
            <a:br>
              <a:rPr lang="en-US" sz="3200" b="1" dirty="0">
                <a:solidFill>
                  <a:srgbClr val="0000FF"/>
                </a:solidFill>
                <a:cs typeface="Arial" charset="0"/>
              </a:rPr>
            </a:br>
            <a:r>
              <a:rPr lang="en-US" sz="3200" b="1" baseline="30000" dirty="0">
                <a:solidFill>
                  <a:srgbClr val="0000FF"/>
                </a:solidFill>
                <a:cs typeface="Arial" charset="0"/>
              </a:rPr>
              <a:t>3</a:t>
            </a:r>
            <a:r>
              <a:rPr lang="en-US" sz="3200" b="1" dirty="0">
                <a:solidFill>
                  <a:srgbClr val="0000FF"/>
                </a:solidFill>
                <a:cs typeface="Arial" charset="0"/>
              </a:rPr>
              <a:t>He-cell diameter-25mm</a:t>
            </a:r>
          </a:p>
        </p:txBody>
      </p:sp>
      <p:pic>
        <p:nvPicPr>
          <p:cNvPr id="173059"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2196619" y="1375734"/>
            <a:ext cx="4908072" cy="3281129"/>
          </a:xfrm>
        </p:spPr>
      </p:pic>
      <p:sp>
        <p:nvSpPr>
          <p:cNvPr id="173061" name="Text Box 5"/>
          <p:cNvSpPr txBox="1">
            <a:spLocks noChangeArrowheads="1"/>
          </p:cNvSpPr>
          <p:nvPr/>
        </p:nvSpPr>
        <p:spPr bwMode="auto">
          <a:xfrm>
            <a:off x="708025" y="5783263"/>
            <a:ext cx="6635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cs typeface="Arial" charset="0"/>
            </a:endParaRPr>
          </a:p>
        </p:txBody>
      </p:sp>
      <p:sp>
        <p:nvSpPr>
          <p:cNvPr id="173062" name="Text Box 6"/>
          <p:cNvSpPr txBox="1">
            <a:spLocks noChangeArrowheads="1"/>
          </p:cNvSpPr>
          <p:nvPr/>
        </p:nvSpPr>
        <p:spPr bwMode="auto">
          <a:xfrm>
            <a:off x="304800" y="4724400"/>
            <a:ext cx="8839200" cy="1373188"/>
          </a:xfrm>
          <a:prstGeom prst="rect">
            <a:avLst/>
          </a:prstGeom>
          <a:noFill/>
          <a:ln w="3175">
            <a:noFill/>
            <a:miter lim="800000"/>
            <a:headEnd/>
            <a:tailEnd/>
          </a:ln>
          <a:effectLst/>
          <a:extLst/>
        </p:spPr>
        <p:txBody>
          <a:bodyPr>
            <a:spAutoFit/>
          </a:bodyPr>
          <a:lstStyle/>
          <a:p>
            <a:pPr marL="342900" indent="-342900">
              <a:spcBef>
                <a:spcPct val="50000"/>
              </a:spcBef>
              <a:buFont typeface="Arial"/>
              <a:buChar char="•"/>
              <a:defRPr/>
            </a:pPr>
            <a:r>
              <a:rPr lang="en-US" sz="2400" dirty="0">
                <a:cs typeface="Arial" charset="0"/>
              </a:rPr>
              <a:t>RF-discharge parameters strongly affect maximum polarization.</a:t>
            </a:r>
          </a:p>
          <a:p>
            <a:pPr marL="342900" indent="-342900">
              <a:spcBef>
                <a:spcPct val="50000"/>
              </a:spcBef>
              <a:buFont typeface="Arial"/>
              <a:buChar char="•"/>
              <a:defRPr/>
            </a:pPr>
            <a:r>
              <a:rPr lang="en-US" sz="2400" dirty="0">
                <a:cs typeface="Arial" charset="0"/>
              </a:rPr>
              <a:t>Optimization of the </a:t>
            </a:r>
            <a:r>
              <a:rPr lang="en-US" sz="2400" baseline="30000" dirty="0">
                <a:cs typeface="Arial" charset="0"/>
              </a:rPr>
              <a:t>3</a:t>
            </a:r>
            <a:r>
              <a:rPr lang="en-US" sz="2400" dirty="0">
                <a:cs typeface="Arial" charset="0"/>
              </a:rPr>
              <a:t>He -cell geometry (smaller diameter?) and electrodes for RF input should improve polarization.</a:t>
            </a:r>
          </a:p>
        </p:txBody>
      </p:sp>
      <p:sp>
        <p:nvSpPr>
          <p:cNvPr id="2" name="Date Placeholder 1"/>
          <p:cNvSpPr>
            <a:spLocks noGrp="1"/>
          </p:cNvSpPr>
          <p:nvPr>
            <p:ph type="dt" sz="half" idx="10"/>
          </p:nvPr>
        </p:nvSpPr>
        <p:spPr/>
        <p:txBody>
          <a:bodyPr/>
          <a:lstStyle/>
          <a:p>
            <a:r>
              <a:rPr lang="en-US"/>
              <a:t>11/1/18</a:t>
            </a:r>
          </a:p>
        </p:txBody>
      </p:sp>
      <p:sp>
        <p:nvSpPr>
          <p:cNvPr id="3" name="Footer Placeholder 2"/>
          <p:cNvSpPr>
            <a:spLocks noGrp="1"/>
          </p:cNvSpPr>
          <p:nvPr>
            <p:ph type="ftr" sz="quarter" idx="11"/>
          </p:nvPr>
        </p:nvSpPr>
        <p:spPr/>
        <p:txBody>
          <a:bodyPr/>
          <a:lstStyle/>
          <a:p>
            <a:r>
              <a:rPr lang="en-US"/>
              <a:t>Richard Milner                                                    EIC Accelerator Collaboration Meeting</a:t>
            </a:r>
          </a:p>
        </p:txBody>
      </p:sp>
      <p:sp>
        <p:nvSpPr>
          <p:cNvPr id="4" name="Slide Number Placeholder 3"/>
          <p:cNvSpPr>
            <a:spLocks noGrp="1"/>
          </p:cNvSpPr>
          <p:nvPr>
            <p:ph type="sldNum" sz="quarter" idx="12"/>
          </p:nvPr>
        </p:nvSpPr>
        <p:spPr/>
        <p:txBody>
          <a:bodyPr/>
          <a:lstStyle/>
          <a:p>
            <a:fld id="{21CAAB0E-C5E5-194E-8408-B38DFCD1BA48}" type="slidenum">
              <a:rPr lang="en-US" smtClean="0"/>
              <a:t>32</a:t>
            </a:fld>
            <a:endParaRPr lang="en-US"/>
          </a:p>
        </p:txBody>
      </p:sp>
    </p:spTree>
    <p:extLst>
      <p:ext uri="{BB962C8B-B14F-4D97-AF65-F5344CB8AC3E}">
        <p14:creationId xmlns:p14="http://schemas.microsoft.com/office/powerpoint/2010/main" val="91647661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138545" y="23107"/>
            <a:ext cx="8866909" cy="840510"/>
          </a:xfrm>
        </p:spPr>
        <p:txBody>
          <a:bodyPr>
            <a:noAutofit/>
          </a:bodyPr>
          <a:lstStyle/>
          <a:p>
            <a:pPr eaLnBrk="1" hangingPunct="1">
              <a:defRPr/>
            </a:pPr>
            <a:r>
              <a:rPr lang="en-US" sz="3600" b="1" dirty="0">
                <a:solidFill>
                  <a:srgbClr val="0000FF"/>
                </a:solidFill>
                <a:latin typeface="+mn-lt"/>
                <a:cs typeface="+mj-cs"/>
              </a:rPr>
              <a:t>Gas injection cell testing at the BNL </a:t>
            </a:r>
            <a:r>
              <a:rPr lang="en-US" sz="3600" b="1" dirty="0" err="1">
                <a:solidFill>
                  <a:srgbClr val="0000FF"/>
                </a:solidFill>
                <a:latin typeface="+mn-lt"/>
                <a:cs typeface="+mj-cs"/>
              </a:rPr>
              <a:t>TestEBIS</a:t>
            </a:r>
            <a:endParaRPr lang="en-US" sz="3600" b="1" dirty="0">
              <a:solidFill>
                <a:srgbClr val="0000FF"/>
              </a:solidFill>
              <a:latin typeface="+mn-lt"/>
              <a:cs typeface="+mj-cs"/>
            </a:endParaRPr>
          </a:p>
        </p:txBody>
      </p:sp>
      <p:sp>
        <p:nvSpPr>
          <p:cNvPr id="13314" name="Subtitle 2"/>
          <p:cNvSpPr>
            <a:spLocks noGrp="1"/>
          </p:cNvSpPr>
          <p:nvPr>
            <p:ph type="subTitle" idx="1"/>
          </p:nvPr>
        </p:nvSpPr>
        <p:spPr>
          <a:xfrm>
            <a:off x="138545" y="1200727"/>
            <a:ext cx="8866909" cy="5520748"/>
          </a:xfrm>
        </p:spPr>
        <p:txBody>
          <a:bodyPr>
            <a:noAutofit/>
          </a:bodyPr>
          <a:lstStyle/>
          <a:p>
            <a:pPr marL="457200" indent="-457200" algn="l" eaLnBrk="1" hangingPunct="1">
              <a:buFont typeface="Arial"/>
              <a:buChar char="•"/>
            </a:pPr>
            <a:r>
              <a:rPr lang="en-US" sz="2200" dirty="0">
                <a:solidFill>
                  <a:schemeClr val="tx1"/>
                </a:solidFill>
                <a:latin typeface="Calibri" charset="0"/>
              </a:rPr>
              <a:t>The BNL Extended EBIS will be composed of two axially adjacent </a:t>
            </a:r>
            <a:r>
              <a:rPr lang="en-US" sz="2200" dirty="0" smtClean="0">
                <a:solidFill>
                  <a:schemeClr val="tx1"/>
                </a:solidFill>
                <a:latin typeface="Calibri" charset="0"/>
              </a:rPr>
              <a:t>superconducting </a:t>
            </a:r>
            <a:r>
              <a:rPr lang="en-US" sz="2200" dirty="0">
                <a:solidFill>
                  <a:schemeClr val="tx1"/>
                </a:solidFill>
                <a:latin typeface="Calibri" charset="0"/>
              </a:rPr>
              <a:t>solenoid modules to effectively extend the ion trapping region and thereby increase the ion charge per extracted pulse.</a:t>
            </a:r>
          </a:p>
          <a:p>
            <a:pPr marL="457200" indent="-457200" algn="l" eaLnBrk="1" hangingPunct="1">
              <a:buFont typeface="Arial"/>
              <a:buChar char="•"/>
            </a:pPr>
            <a:r>
              <a:rPr lang="en-US" sz="2200" dirty="0">
                <a:solidFill>
                  <a:schemeClr val="tx1"/>
                </a:solidFill>
                <a:latin typeface="Calibri" charset="0"/>
              </a:rPr>
              <a:t>The upstream solenoid will house a high efficiency gas injection module which will facilitate injection of polarized </a:t>
            </a:r>
            <a:r>
              <a:rPr lang="en-US" sz="2200" baseline="30000" dirty="0">
                <a:solidFill>
                  <a:schemeClr val="tx1"/>
                </a:solidFill>
                <a:latin typeface="Calibri" charset="0"/>
              </a:rPr>
              <a:t>3</a:t>
            </a:r>
            <a:r>
              <a:rPr lang="en-US" sz="2200" dirty="0">
                <a:solidFill>
                  <a:schemeClr val="tx1"/>
                </a:solidFill>
                <a:latin typeface="Calibri" charset="0"/>
              </a:rPr>
              <a:t>He, H</a:t>
            </a:r>
            <a:r>
              <a:rPr lang="en-US" sz="2200" baseline="-25000" dirty="0">
                <a:solidFill>
                  <a:schemeClr val="tx1"/>
                </a:solidFill>
                <a:latin typeface="Calibri" charset="0"/>
              </a:rPr>
              <a:t>2</a:t>
            </a:r>
            <a:r>
              <a:rPr lang="en-US" sz="2200" dirty="0">
                <a:solidFill>
                  <a:schemeClr val="tx1"/>
                </a:solidFill>
                <a:latin typeface="Calibri" charset="0"/>
              </a:rPr>
              <a:t> and other gases.</a:t>
            </a:r>
          </a:p>
          <a:p>
            <a:pPr marL="457200" indent="-457200" algn="l" eaLnBrk="1" hangingPunct="1">
              <a:buFont typeface="Arial"/>
              <a:buChar char="•"/>
            </a:pPr>
            <a:r>
              <a:rPr lang="en-US" sz="2200" dirty="0">
                <a:solidFill>
                  <a:schemeClr val="tx1"/>
                </a:solidFill>
                <a:latin typeface="Calibri" charset="0"/>
              </a:rPr>
              <a:t>One concept under consideration is the use of a 20-30 cm long, 10mm diameter “gas cell” with 5 mm diameter end caps to restrict gas flow out of the cell.  Gas would be introduced via a pulsed valve, at the mid plane of the long gas cell from a radially adjacent glass gas (polarization) located reservoir radially adjacent in the high magnetic field.  The stainless steel gas cell and end caps are electrically isolated to allow application of potentials necessary to provide 10 A electron beam propagation along the axis as well a manipulation of ions formed from the injected gas. </a:t>
            </a:r>
          </a:p>
        </p:txBody>
      </p:sp>
      <p:sp>
        <p:nvSpPr>
          <p:cNvPr id="2" name="Date Placeholder 1"/>
          <p:cNvSpPr>
            <a:spLocks noGrp="1"/>
          </p:cNvSpPr>
          <p:nvPr>
            <p:ph type="dt" sz="half" idx="10"/>
          </p:nvPr>
        </p:nvSpPr>
        <p:spPr/>
        <p:txBody>
          <a:bodyPr/>
          <a:lstStyle/>
          <a:p>
            <a:r>
              <a:rPr lang="en-US"/>
              <a:t>11/1/18</a:t>
            </a:r>
          </a:p>
        </p:txBody>
      </p:sp>
      <p:sp>
        <p:nvSpPr>
          <p:cNvPr id="3" name="Footer Placeholder 2"/>
          <p:cNvSpPr>
            <a:spLocks noGrp="1"/>
          </p:cNvSpPr>
          <p:nvPr>
            <p:ph type="ftr" sz="quarter" idx="11"/>
          </p:nvPr>
        </p:nvSpPr>
        <p:spPr/>
        <p:txBody>
          <a:bodyPr/>
          <a:lstStyle/>
          <a:p>
            <a:r>
              <a:rPr lang="en-US"/>
              <a:t>Richard Milner                                                    EIC Accelerator Collaboration Meeting</a:t>
            </a:r>
          </a:p>
        </p:txBody>
      </p:sp>
      <p:sp>
        <p:nvSpPr>
          <p:cNvPr id="4" name="Slide Number Placeholder 3"/>
          <p:cNvSpPr>
            <a:spLocks noGrp="1"/>
          </p:cNvSpPr>
          <p:nvPr>
            <p:ph type="sldNum" sz="quarter" idx="12"/>
          </p:nvPr>
        </p:nvSpPr>
        <p:spPr/>
        <p:txBody>
          <a:bodyPr/>
          <a:lstStyle/>
          <a:p>
            <a:fld id="{21CAAB0E-C5E5-194E-8408-B38DFCD1BA48}" type="slidenum">
              <a:rPr lang="en-US" smtClean="0"/>
              <a:t>33</a:t>
            </a:fld>
            <a:endParaRPr lang="en-US"/>
          </a:p>
        </p:txBody>
      </p:sp>
    </p:spTree>
    <p:extLst>
      <p:ext uri="{BB962C8B-B14F-4D97-AF65-F5344CB8AC3E}">
        <p14:creationId xmlns:p14="http://schemas.microsoft.com/office/powerpoint/2010/main" val="4946504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Screen Shot 2018-10-18 at 4.00.20 PM.png"/>
          <p:cNvPicPr>
            <a:picLocks noGrp="1" noChangeAspect="1"/>
          </p:cNvPicPr>
          <p:nvPr>
            <p:ph idx="1"/>
          </p:nvPr>
        </p:nvPicPr>
        <p:blipFill>
          <a:blip r:embed="rId2">
            <a:extLst>
              <a:ext uri="{28A0092B-C50C-407E-A947-70E740481C1C}">
                <a14:useLocalDpi xmlns:a14="http://schemas.microsoft.com/office/drawing/2010/main" val="0"/>
              </a:ext>
            </a:extLst>
          </a:blip>
          <a:srcRect l="-14421" r="-14421"/>
          <a:stretch>
            <a:fillRect/>
          </a:stretch>
        </p:blipFill>
        <p:spPr>
          <a:xfrm>
            <a:off x="-534129" y="166184"/>
            <a:ext cx="10492676" cy="6326808"/>
          </a:xfrm>
        </p:spPr>
      </p:pic>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34</a:t>
            </a:fld>
            <a:endParaRPr lang="en-US"/>
          </a:p>
        </p:txBody>
      </p:sp>
      <p:sp>
        <p:nvSpPr>
          <p:cNvPr id="3" name="TextBox 2"/>
          <p:cNvSpPr txBox="1"/>
          <p:nvPr/>
        </p:nvSpPr>
        <p:spPr>
          <a:xfrm>
            <a:off x="698579" y="338660"/>
            <a:ext cx="7974058" cy="1569660"/>
          </a:xfrm>
          <a:prstGeom prst="rect">
            <a:avLst/>
          </a:prstGeom>
          <a:solidFill>
            <a:schemeClr val="bg1"/>
          </a:solidFill>
        </p:spPr>
        <p:txBody>
          <a:bodyPr wrap="none" rtlCol="0">
            <a:spAutoFit/>
          </a:bodyPr>
          <a:lstStyle/>
          <a:p>
            <a:r>
              <a:rPr lang="en-US" sz="2400" dirty="0"/>
              <a:t>Long, small diameter drift tube works like a </a:t>
            </a:r>
            <a:r>
              <a:rPr lang="en-US" sz="2400" baseline="30000" dirty="0"/>
              <a:t>3</a:t>
            </a:r>
            <a:r>
              <a:rPr lang="en-US" sz="2400" dirty="0"/>
              <a:t>He storage cell,</a:t>
            </a:r>
          </a:p>
          <a:p>
            <a:r>
              <a:rPr lang="en-US" sz="2400" dirty="0"/>
              <a:t>which reduces gas load to the EBIS vacuum system and </a:t>
            </a:r>
          </a:p>
          <a:p>
            <a:r>
              <a:rPr lang="en-US" sz="2400" dirty="0"/>
              <a:t>Increases polarization due to ionization localization in the high </a:t>
            </a:r>
          </a:p>
          <a:p>
            <a:r>
              <a:rPr lang="en-US" sz="2400" dirty="0"/>
              <a:t>magnetic field region.</a:t>
            </a:r>
          </a:p>
        </p:txBody>
      </p:sp>
    </p:spTree>
    <p:extLst>
      <p:ext uri="{BB962C8B-B14F-4D97-AF65-F5344CB8AC3E}">
        <p14:creationId xmlns:p14="http://schemas.microsoft.com/office/powerpoint/2010/main" val="143013147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34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TextBox 1"/>
          <p:cNvSpPr txBox="1">
            <a:spLocks noChangeArrowheads="1"/>
          </p:cNvSpPr>
          <p:nvPr/>
        </p:nvSpPr>
        <p:spPr bwMode="auto">
          <a:xfrm>
            <a:off x="428625" y="6941"/>
            <a:ext cx="861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b="1" dirty="0">
                <a:solidFill>
                  <a:srgbClr val="0000FF"/>
                </a:solidFill>
              </a:rPr>
              <a:t>Gas Injection Cell with end caps for Electron Beam Tests at the BNL </a:t>
            </a:r>
            <a:r>
              <a:rPr lang="en-US" b="1" dirty="0" err="1">
                <a:solidFill>
                  <a:srgbClr val="0000FF"/>
                </a:solidFill>
              </a:rPr>
              <a:t>TestEBIS</a:t>
            </a:r>
            <a:r>
              <a:rPr lang="en-US" b="1" dirty="0">
                <a:solidFill>
                  <a:srgbClr val="0000FF"/>
                </a:solidFill>
              </a:rPr>
              <a:t> </a:t>
            </a:r>
          </a:p>
        </p:txBody>
      </p:sp>
      <p:sp>
        <p:nvSpPr>
          <p:cNvPr id="14339" name="TextBox 2"/>
          <p:cNvSpPr txBox="1">
            <a:spLocks noChangeArrowheads="1"/>
          </p:cNvSpPr>
          <p:nvPr/>
        </p:nvSpPr>
        <p:spPr bwMode="auto">
          <a:xfrm>
            <a:off x="819150" y="4348030"/>
            <a:ext cx="77819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buFont typeface="Arial"/>
              <a:buChar char="•"/>
            </a:pPr>
            <a:r>
              <a:rPr lang="en-US" sz="1800" dirty="0"/>
              <a:t>The gas cell assembly consists of a 46 cm long, 10 mm diameter gas cell with an electrically isolated 3 cm long, 10 mm diameter upstream barrier electrode (green) and  a 3 cm long, 5 mm diameter downstream barrier electrode (blue).</a:t>
            </a:r>
          </a:p>
          <a:p>
            <a:endParaRPr lang="en-US" sz="1800" dirty="0"/>
          </a:p>
          <a:p>
            <a:pPr marL="285750" indent="-285750">
              <a:buFont typeface="Arial"/>
              <a:buChar char="•"/>
            </a:pPr>
            <a:r>
              <a:rPr lang="en-US" sz="1800" dirty="0"/>
              <a:t>The electrodes are inserted into the existing </a:t>
            </a:r>
            <a:r>
              <a:rPr lang="en-US" sz="1800" dirty="0" err="1"/>
              <a:t>TestEBIS</a:t>
            </a:r>
            <a:r>
              <a:rPr lang="en-US" sz="1800" dirty="0"/>
              <a:t> 31mm diameter drift tubes.  Electrical contact to three axially adjacent </a:t>
            </a:r>
            <a:r>
              <a:rPr lang="en-US" sz="1800" dirty="0" err="1"/>
              <a:t>TestEBIS</a:t>
            </a:r>
            <a:r>
              <a:rPr lang="en-US" sz="1800" dirty="0"/>
              <a:t> ion trap region drift tubes is made using RF springs around the circumference of each electrode insert. </a:t>
            </a:r>
          </a:p>
        </p:txBody>
      </p:sp>
      <p:sp>
        <p:nvSpPr>
          <p:cNvPr id="2" name="Date Placeholder 1"/>
          <p:cNvSpPr>
            <a:spLocks noGrp="1"/>
          </p:cNvSpPr>
          <p:nvPr>
            <p:ph type="dt" sz="half" idx="10"/>
          </p:nvPr>
        </p:nvSpPr>
        <p:spPr/>
        <p:txBody>
          <a:bodyPr/>
          <a:lstStyle/>
          <a:p>
            <a:r>
              <a:rPr lang="en-US"/>
              <a:t>11/1/18</a:t>
            </a:r>
          </a:p>
        </p:txBody>
      </p:sp>
      <p:sp>
        <p:nvSpPr>
          <p:cNvPr id="3" name="Footer Placeholder 2"/>
          <p:cNvSpPr>
            <a:spLocks noGrp="1"/>
          </p:cNvSpPr>
          <p:nvPr>
            <p:ph type="ftr" sz="quarter" idx="11"/>
          </p:nvPr>
        </p:nvSpPr>
        <p:spPr/>
        <p:txBody>
          <a:bodyPr/>
          <a:lstStyle/>
          <a:p>
            <a:r>
              <a:rPr lang="en-US"/>
              <a:t>Richard Milner                                                    EIC Accelerator Collaboration Meeting</a:t>
            </a:r>
          </a:p>
        </p:txBody>
      </p:sp>
      <p:sp>
        <p:nvSpPr>
          <p:cNvPr id="4" name="Slide Number Placeholder 3"/>
          <p:cNvSpPr>
            <a:spLocks noGrp="1"/>
          </p:cNvSpPr>
          <p:nvPr>
            <p:ph type="sldNum" sz="quarter" idx="12"/>
          </p:nvPr>
        </p:nvSpPr>
        <p:spPr/>
        <p:txBody>
          <a:bodyPr/>
          <a:lstStyle/>
          <a:p>
            <a:fld id="{21CAAB0E-C5E5-194E-8408-B38DFCD1BA48}" type="slidenum">
              <a:rPr lang="en-US" smtClean="0"/>
              <a:t>35</a:t>
            </a:fld>
            <a:endParaRPr lang="en-US"/>
          </a:p>
        </p:txBody>
      </p:sp>
    </p:spTree>
    <p:extLst>
      <p:ext uri="{BB962C8B-B14F-4D97-AF65-F5344CB8AC3E}">
        <p14:creationId xmlns:p14="http://schemas.microsoft.com/office/powerpoint/2010/main" val="67085507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1512454" y="57746"/>
            <a:ext cx="633614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3600" b="1" dirty="0">
                <a:solidFill>
                  <a:srgbClr val="0000FF"/>
                </a:solidFill>
              </a:rPr>
              <a:t>Gas Cell Drift Tube Assembly </a:t>
            </a:r>
          </a:p>
          <a:p>
            <a:r>
              <a:rPr lang="en-US" sz="3600" b="1" dirty="0">
                <a:solidFill>
                  <a:srgbClr val="0000FF"/>
                </a:solidFill>
              </a:rPr>
              <a:t>Electron Beam Test Results</a:t>
            </a:r>
          </a:p>
        </p:txBody>
      </p:sp>
      <p:sp>
        <p:nvSpPr>
          <p:cNvPr id="19458" name="TextBox 2"/>
          <p:cNvSpPr txBox="1">
            <a:spLocks noChangeArrowheads="1"/>
          </p:cNvSpPr>
          <p:nvPr/>
        </p:nvSpPr>
        <p:spPr bwMode="auto">
          <a:xfrm>
            <a:off x="592585" y="1331727"/>
            <a:ext cx="7724775" cy="480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buFont typeface="Arial"/>
              <a:buChar char="•"/>
            </a:pPr>
            <a:r>
              <a:rPr lang="en-US" sz="1800" dirty="0"/>
              <a:t>Electron beams up to 6 A were successfully propagated through the assembly consisting of a 46 cm, 10 mm gas cell with a 3 cm long, 10 mm upstream barrier electrode and a 3 cm long, 5 mm diameter downstream barrier electrode.</a:t>
            </a:r>
          </a:p>
          <a:p>
            <a:pPr marL="285750" indent="-285750">
              <a:buFont typeface="Arial"/>
              <a:buChar char="•"/>
            </a:pPr>
            <a:endParaRPr lang="en-US" sz="1800" dirty="0"/>
          </a:p>
          <a:p>
            <a:pPr marL="285750" indent="-285750">
              <a:buFont typeface="Arial"/>
              <a:buChar char="•"/>
            </a:pPr>
            <a:r>
              <a:rPr lang="en-US" sz="1800" dirty="0"/>
              <a:t>Ion extraction from residual gas ions was made from both the 46 cm long, 10mm diameter “gas cell” and the remaining ionization region trap consisting of the 17 cm long, 31 mm diameter </a:t>
            </a:r>
            <a:r>
              <a:rPr lang="en-US" sz="1800" dirty="0" err="1"/>
              <a:t>TestEBIS</a:t>
            </a:r>
            <a:r>
              <a:rPr lang="en-US" sz="1800" dirty="0"/>
              <a:t> drift tube electrode.  Ion transfer between the two adjacent trap regions with different diameters has also been tested.</a:t>
            </a:r>
          </a:p>
          <a:p>
            <a:endParaRPr lang="en-US" sz="1800" dirty="0"/>
          </a:p>
          <a:p>
            <a:pPr marL="285750" indent="-285750">
              <a:buFont typeface="Arial"/>
              <a:buChar char="•"/>
            </a:pPr>
            <a:r>
              <a:rPr lang="en-US" sz="1800" dirty="0"/>
              <a:t>No gas feed for gas injection was provided during these experiments, since this would require a substantial rework of the </a:t>
            </a:r>
            <a:r>
              <a:rPr lang="en-US" sz="1800" dirty="0" err="1"/>
              <a:t>TestEBIS</a:t>
            </a:r>
            <a:r>
              <a:rPr lang="en-US" sz="1800" dirty="0"/>
              <a:t> which was designed for external ion injection.</a:t>
            </a:r>
          </a:p>
          <a:p>
            <a:endParaRPr lang="en-US" sz="1800" dirty="0"/>
          </a:p>
          <a:p>
            <a:pPr marL="285750" indent="-285750">
              <a:buFont typeface="Arial"/>
              <a:buChar char="•"/>
            </a:pPr>
            <a:r>
              <a:rPr lang="en-US" sz="1800" dirty="0"/>
              <a:t>Preparations are underway for external Ion injection tests into the gas injection assembly at test EBIS.  </a:t>
            </a:r>
          </a:p>
        </p:txBody>
      </p:sp>
      <p:sp>
        <p:nvSpPr>
          <p:cNvPr id="2" name="Date Placeholder 1"/>
          <p:cNvSpPr>
            <a:spLocks noGrp="1"/>
          </p:cNvSpPr>
          <p:nvPr>
            <p:ph type="dt" sz="half" idx="10"/>
          </p:nvPr>
        </p:nvSpPr>
        <p:spPr/>
        <p:txBody>
          <a:bodyPr/>
          <a:lstStyle/>
          <a:p>
            <a:r>
              <a:rPr lang="en-US"/>
              <a:t>11/1/18</a:t>
            </a:r>
          </a:p>
        </p:txBody>
      </p:sp>
      <p:sp>
        <p:nvSpPr>
          <p:cNvPr id="3" name="Footer Placeholder 2"/>
          <p:cNvSpPr>
            <a:spLocks noGrp="1"/>
          </p:cNvSpPr>
          <p:nvPr>
            <p:ph type="ftr" sz="quarter" idx="11"/>
          </p:nvPr>
        </p:nvSpPr>
        <p:spPr/>
        <p:txBody>
          <a:bodyPr/>
          <a:lstStyle/>
          <a:p>
            <a:r>
              <a:rPr lang="en-US"/>
              <a:t>Richard Milner                                                    EIC Accelerator Collaboration Meeting</a:t>
            </a:r>
          </a:p>
        </p:txBody>
      </p:sp>
      <p:sp>
        <p:nvSpPr>
          <p:cNvPr id="4" name="Slide Number Placeholder 3"/>
          <p:cNvSpPr>
            <a:spLocks noGrp="1"/>
          </p:cNvSpPr>
          <p:nvPr>
            <p:ph type="sldNum" sz="quarter" idx="12"/>
          </p:nvPr>
        </p:nvSpPr>
        <p:spPr/>
        <p:txBody>
          <a:bodyPr/>
          <a:lstStyle/>
          <a:p>
            <a:fld id="{21CAAB0E-C5E5-194E-8408-B38DFCD1BA48}" type="slidenum">
              <a:rPr lang="en-US" smtClean="0"/>
              <a:t>36</a:t>
            </a:fld>
            <a:endParaRPr lang="en-US"/>
          </a:p>
        </p:txBody>
      </p:sp>
    </p:spTree>
    <p:extLst>
      <p:ext uri="{BB962C8B-B14F-4D97-AF65-F5344CB8AC3E}">
        <p14:creationId xmlns:p14="http://schemas.microsoft.com/office/powerpoint/2010/main" val="28480047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37</a:t>
            </a:fld>
            <a:endParaRPr lang="en-US"/>
          </a:p>
        </p:txBody>
      </p:sp>
      <p:sp>
        <p:nvSpPr>
          <p:cNvPr id="3" name="TextBox 2"/>
          <p:cNvSpPr txBox="1"/>
          <p:nvPr/>
        </p:nvSpPr>
        <p:spPr>
          <a:xfrm>
            <a:off x="308667" y="225569"/>
            <a:ext cx="8810810" cy="646331"/>
          </a:xfrm>
          <a:prstGeom prst="rect">
            <a:avLst/>
          </a:prstGeom>
          <a:solidFill>
            <a:schemeClr val="bg1"/>
          </a:solidFill>
        </p:spPr>
        <p:txBody>
          <a:bodyPr wrap="none" rtlCol="0">
            <a:spAutoFit/>
          </a:bodyPr>
          <a:lstStyle/>
          <a:p>
            <a:r>
              <a:rPr lang="en-US" sz="3600" b="1" dirty="0" err="1">
                <a:solidFill>
                  <a:srgbClr val="0000FF"/>
                </a:solidFill>
              </a:rPr>
              <a:t>MolFlow</a:t>
            </a:r>
            <a:r>
              <a:rPr lang="en-US" sz="3600" b="1" dirty="0">
                <a:solidFill>
                  <a:srgbClr val="0000FF"/>
                </a:solidFill>
              </a:rPr>
              <a:t> Monte Carlo Model of Gas Injection</a:t>
            </a:r>
          </a:p>
        </p:txBody>
      </p:sp>
      <p:pic>
        <p:nvPicPr>
          <p:cNvPr id="15" name="Picture 14">
            <a:extLst>
              <a:ext uri="{FF2B5EF4-FFF2-40B4-BE49-F238E27FC236}">
                <a16:creationId xmlns="" xmlns:a16="http://schemas.microsoft.com/office/drawing/2014/main" id="{28A7AD42-C5B9-41EC-B690-B72069644D3B}"/>
              </a:ext>
            </a:extLst>
          </p:cNvPr>
          <p:cNvPicPr>
            <a:picLocks noChangeAspect="1"/>
          </p:cNvPicPr>
          <p:nvPr/>
        </p:nvPicPr>
        <p:blipFill rotWithShape="1">
          <a:blip r:embed="rId2">
            <a:extLst>
              <a:ext uri="{28A0092B-C50C-407E-A947-70E740481C1C}">
                <a14:useLocalDpi xmlns:a14="http://schemas.microsoft.com/office/drawing/2010/main" val="0"/>
              </a:ext>
            </a:extLst>
          </a:blip>
          <a:srcRect t="13423" b="14215"/>
          <a:stretch/>
        </p:blipFill>
        <p:spPr>
          <a:xfrm>
            <a:off x="38100" y="1528636"/>
            <a:ext cx="9067800" cy="1135677"/>
          </a:xfrm>
          <a:prstGeom prst="rect">
            <a:avLst/>
          </a:prstGeom>
        </p:spPr>
      </p:pic>
      <p:sp>
        <p:nvSpPr>
          <p:cNvPr id="16" name="TextBox 15">
            <a:extLst>
              <a:ext uri="{FF2B5EF4-FFF2-40B4-BE49-F238E27FC236}">
                <a16:creationId xmlns="" xmlns:a16="http://schemas.microsoft.com/office/drawing/2014/main" id="{1DDBA726-462B-4043-B525-53E4C6108163}"/>
              </a:ext>
            </a:extLst>
          </p:cNvPr>
          <p:cNvSpPr txBox="1"/>
          <p:nvPr/>
        </p:nvSpPr>
        <p:spPr>
          <a:xfrm>
            <a:off x="-1" y="1098359"/>
            <a:ext cx="2086584" cy="523220"/>
          </a:xfrm>
          <a:prstGeom prst="rect">
            <a:avLst/>
          </a:prstGeom>
          <a:noFill/>
        </p:spPr>
        <p:txBody>
          <a:bodyPr wrap="square" rtlCol="0">
            <a:spAutoFit/>
          </a:bodyPr>
          <a:lstStyle/>
          <a:p>
            <a:r>
              <a:rPr lang="en-US" sz="2800"/>
              <a:t>Ideal pumps</a:t>
            </a:r>
          </a:p>
        </p:txBody>
      </p:sp>
      <p:cxnSp>
        <p:nvCxnSpPr>
          <p:cNvPr id="17" name="Straight Arrow Connector 16">
            <a:extLst>
              <a:ext uri="{FF2B5EF4-FFF2-40B4-BE49-F238E27FC236}">
                <a16:creationId xmlns="" xmlns:a16="http://schemas.microsoft.com/office/drawing/2014/main" id="{73BFAABB-0EC2-4BFD-9EB0-7442EDDFF6FF}"/>
              </a:ext>
            </a:extLst>
          </p:cNvPr>
          <p:cNvCxnSpPr>
            <a:cxnSpLocks noChangeAspect="1"/>
          </p:cNvCxnSpPr>
          <p:nvPr/>
        </p:nvCxnSpPr>
        <p:spPr>
          <a:xfrm>
            <a:off x="308667" y="1773357"/>
            <a:ext cx="67792" cy="50495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588870AB-4C16-440F-80D8-EA8A61FA4ACB}"/>
              </a:ext>
            </a:extLst>
          </p:cNvPr>
          <p:cNvCxnSpPr>
            <a:cxnSpLocks noChangeAspect="1"/>
          </p:cNvCxnSpPr>
          <p:nvPr/>
        </p:nvCxnSpPr>
        <p:spPr>
          <a:xfrm>
            <a:off x="647026" y="1676488"/>
            <a:ext cx="28713" cy="21387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0E9CB853-0E2D-45AA-AB0C-2973EC54D259}"/>
              </a:ext>
            </a:extLst>
          </p:cNvPr>
          <p:cNvCxnSpPr>
            <a:cxnSpLocks noChangeAspect="1"/>
          </p:cNvCxnSpPr>
          <p:nvPr/>
        </p:nvCxnSpPr>
        <p:spPr>
          <a:xfrm>
            <a:off x="4514686" y="1562667"/>
            <a:ext cx="30956" cy="23058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C399DC86-A53B-490A-84D3-F044A9D3026B}"/>
              </a:ext>
            </a:extLst>
          </p:cNvPr>
          <p:cNvSpPr txBox="1"/>
          <p:nvPr/>
        </p:nvSpPr>
        <p:spPr>
          <a:xfrm>
            <a:off x="3665414" y="1199371"/>
            <a:ext cx="1075765" cy="369332"/>
          </a:xfrm>
          <a:prstGeom prst="rect">
            <a:avLst/>
          </a:prstGeom>
          <a:noFill/>
        </p:spPr>
        <p:txBody>
          <a:bodyPr wrap="square" rtlCol="0">
            <a:spAutoFit/>
          </a:bodyPr>
          <a:lstStyle/>
          <a:p>
            <a:r>
              <a:rPr lang="en-US"/>
              <a:t>Gas Pulse</a:t>
            </a:r>
          </a:p>
        </p:txBody>
      </p:sp>
      <p:sp>
        <p:nvSpPr>
          <p:cNvPr id="21" name="TextBox 20">
            <a:extLst>
              <a:ext uri="{FF2B5EF4-FFF2-40B4-BE49-F238E27FC236}">
                <a16:creationId xmlns="" xmlns:a16="http://schemas.microsoft.com/office/drawing/2014/main" id="{807B5E33-3C9E-45AB-9617-C27666225A72}"/>
              </a:ext>
            </a:extLst>
          </p:cNvPr>
          <p:cNvSpPr txBox="1"/>
          <p:nvPr/>
        </p:nvSpPr>
        <p:spPr>
          <a:xfrm>
            <a:off x="231808" y="3139244"/>
            <a:ext cx="7762877" cy="225106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t>30 cm long, 1 cm diameter gas ionization cell</a:t>
            </a:r>
          </a:p>
          <a:p>
            <a:pPr marL="285750" indent="-285750">
              <a:lnSpc>
                <a:spcPct val="150000"/>
              </a:lnSpc>
              <a:buFont typeface="Arial" charset="0"/>
              <a:buChar char="•"/>
            </a:pPr>
            <a:r>
              <a:rPr lang="en-US" sz="2400" dirty="0"/>
              <a:t>0.5 cm constrictions on either end of the ionization cell</a:t>
            </a:r>
          </a:p>
          <a:p>
            <a:pPr marL="285750" indent="-285750">
              <a:lnSpc>
                <a:spcPct val="150000"/>
              </a:lnSpc>
              <a:buFont typeface="Arial" charset="0"/>
              <a:buChar char="•"/>
            </a:pPr>
            <a:r>
              <a:rPr lang="en-US" sz="2400" dirty="0"/>
              <a:t>~5.8x10</a:t>
            </a:r>
            <a:r>
              <a:rPr lang="en-US" sz="2400" baseline="30000" dirty="0"/>
              <a:t>9</a:t>
            </a:r>
            <a:r>
              <a:rPr lang="en-US" sz="2400" dirty="0"/>
              <a:t> </a:t>
            </a:r>
            <a:r>
              <a:rPr lang="en-US" sz="2400" baseline="30000" dirty="0"/>
              <a:t>3</a:t>
            </a:r>
            <a:r>
              <a:rPr lang="en-US" sz="2400" dirty="0"/>
              <a:t>He molecules injected into 23.6 cm</a:t>
            </a:r>
            <a:r>
              <a:rPr lang="en-US" sz="2400" baseline="30000" dirty="0"/>
              <a:t>3</a:t>
            </a:r>
            <a:r>
              <a:rPr lang="en-US" sz="2400" dirty="0"/>
              <a:t> volume</a:t>
            </a:r>
          </a:p>
          <a:p>
            <a:pPr marL="285750" indent="-285750">
              <a:lnSpc>
                <a:spcPct val="150000"/>
              </a:lnSpc>
              <a:buFont typeface="Arial" charset="0"/>
              <a:buChar char="•"/>
            </a:pPr>
            <a:r>
              <a:rPr lang="en-US" sz="2400" dirty="0"/>
              <a:t>1x10</a:t>
            </a:r>
            <a:r>
              <a:rPr lang="en-US" sz="2400" baseline="30000" dirty="0"/>
              <a:t>-6</a:t>
            </a:r>
            <a:r>
              <a:rPr lang="en-US" sz="2400" dirty="0"/>
              <a:t> mbar pressure when diffused into ionization cell</a:t>
            </a:r>
            <a:endParaRPr lang="en-US" dirty="0"/>
          </a:p>
        </p:txBody>
      </p:sp>
    </p:spTree>
    <p:extLst>
      <p:ext uri="{BB962C8B-B14F-4D97-AF65-F5344CB8AC3E}">
        <p14:creationId xmlns:p14="http://schemas.microsoft.com/office/powerpoint/2010/main" val="199641858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38</a:t>
            </a:fld>
            <a:endParaRPr lang="en-US"/>
          </a:p>
        </p:txBody>
      </p:sp>
      <p:sp>
        <p:nvSpPr>
          <p:cNvPr id="3" name="TextBox 2"/>
          <p:cNvSpPr txBox="1"/>
          <p:nvPr/>
        </p:nvSpPr>
        <p:spPr>
          <a:xfrm>
            <a:off x="308667" y="225569"/>
            <a:ext cx="8810810" cy="646331"/>
          </a:xfrm>
          <a:prstGeom prst="rect">
            <a:avLst/>
          </a:prstGeom>
          <a:solidFill>
            <a:schemeClr val="bg1"/>
          </a:solidFill>
        </p:spPr>
        <p:txBody>
          <a:bodyPr wrap="none" rtlCol="0">
            <a:spAutoFit/>
          </a:bodyPr>
          <a:lstStyle/>
          <a:p>
            <a:r>
              <a:rPr lang="en-US" sz="3600" b="1" dirty="0" err="1">
                <a:solidFill>
                  <a:srgbClr val="0000FF"/>
                </a:solidFill>
              </a:rPr>
              <a:t>MolFlow</a:t>
            </a:r>
            <a:r>
              <a:rPr lang="en-US" sz="3600" b="1" dirty="0">
                <a:solidFill>
                  <a:srgbClr val="0000FF"/>
                </a:solidFill>
              </a:rPr>
              <a:t> Monte Carlo Model of Gas Injection</a:t>
            </a:r>
          </a:p>
        </p:txBody>
      </p:sp>
      <p:pic>
        <p:nvPicPr>
          <p:cNvPr id="10" name="Picture 16">
            <a:extLst>
              <a:ext uri="{FF2B5EF4-FFF2-40B4-BE49-F238E27FC236}">
                <a16:creationId xmlns="" xmlns:a16="http://schemas.microsoft.com/office/drawing/2014/main" id="{884594D2-1B43-4A25-8A02-A7F44E998C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1680" y="898079"/>
            <a:ext cx="8740639" cy="32409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i-weekly%203He%20meetings/2017-03-31/images%20for%202017-03-31%20meeting/color%20scale.PNG">
            <a:extLst>
              <a:ext uri="{FF2B5EF4-FFF2-40B4-BE49-F238E27FC236}">
                <a16:creationId xmlns="" xmlns:a16="http://schemas.microsoft.com/office/drawing/2014/main" id="{131D0CD3-C410-48C0-BC74-DDF5E34D5063}"/>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1776724" y="4301493"/>
            <a:ext cx="4498905" cy="516219"/>
          </a:xfrm>
          <a:prstGeom prst="rect">
            <a:avLst/>
          </a:prstGeom>
          <a:noFill/>
          <a:ln>
            <a:noFill/>
          </a:ln>
        </p:spPr>
      </p:pic>
      <p:sp>
        <p:nvSpPr>
          <p:cNvPr id="12" name="TextBox 11">
            <a:extLst>
              <a:ext uri="{FF2B5EF4-FFF2-40B4-BE49-F238E27FC236}">
                <a16:creationId xmlns="" xmlns:a16="http://schemas.microsoft.com/office/drawing/2014/main" id="{3974C05E-36D9-47E5-812F-D27436954E90}"/>
              </a:ext>
            </a:extLst>
          </p:cNvPr>
          <p:cNvSpPr txBox="1"/>
          <p:nvPr/>
        </p:nvSpPr>
        <p:spPr>
          <a:xfrm>
            <a:off x="1390536" y="5260759"/>
            <a:ext cx="6415653" cy="830997"/>
          </a:xfrm>
          <a:prstGeom prst="rect">
            <a:avLst/>
          </a:prstGeom>
          <a:noFill/>
        </p:spPr>
        <p:txBody>
          <a:bodyPr wrap="square" rtlCol="0">
            <a:spAutoFit/>
          </a:bodyPr>
          <a:lstStyle/>
          <a:p>
            <a:r>
              <a:rPr lang="en-US" sz="2400" dirty="0"/>
              <a:t>Simulation is paused 2 </a:t>
            </a:r>
            <a:r>
              <a:rPr lang="en-US" sz="2400" dirty="0" err="1"/>
              <a:t>ms</a:t>
            </a:r>
            <a:r>
              <a:rPr lang="en-US" sz="2400" dirty="0"/>
              <a:t> after injection when </a:t>
            </a:r>
            <a:r>
              <a:rPr lang="en-US" sz="2400" baseline="30000" dirty="0"/>
              <a:t>3</a:t>
            </a:r>
            <a:r>
              <a:rPr lang="en-US" sz="2400" dirty="0"/>
              <a:t>He gas is uniformly diffused in ionization region.</a:t>
            </a:r>
            <a:endParaRPr lang="en-US" dirty="0"/>
          </a:p>
        </p:txBody>
      </p:sp>
      <p:sp>
        <p:nvSpPr>
          <p:cNvPr id="13" name="TextBox 12">
            <a:extLst>
              <a:ext uri="{FF2B5EF4-FFF2-40B4-BE49-F238E27FC236}">
                <a16:creationId xmlns="" xmlns:a16="http://schemas.microsoft.com/office/drawing/2014/main" id="{506325AE-84E2-4CE2-A5D2-6EE51DE28DF2}"/>
              </a:ext>
            </a:extLst>
          </p:cNvPr>
          <p:cNvSpPr txBox="1"/>
          <p:nvPr/>
        </p:nvSpPr>
        <p:spPr>
          <a:xfrm>
            <a:off x="6342772" y="4542226"/>
            <a:ext cx="955202" cy="369332"/>
          </a:xfrm>
          <a:prstGeom prst="rect">
            <a:avLst/>
          </a:prstGeom>
          <a:noFill/>
        </p:spPr>
        <p:txBody>
          <a:bodyPr wrap="square" rtlCol="0">
            <a:spAutoFit/>
          </a:bodyPr>
          <a:lstStyle/>
          <a:p>
            <a:r>
              <a:rPr lang="en-US" dirty="0"/>
              <a:t>mbar</a:t>
            </a:r>
          </a:p>
        </p:txBody>
      </p:sp>
    </p:spTree>
    <p:extLst>
      <p:ext uri="{BB962C8B-B14F-4D97-AF65-F5344CB8AC3E}">
        <p14:creationId xmlns:p14="http://schemas.microsoft.com/office/powerpoint/2010/main" val="109065688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39</a:t>
            </a:fld>
            <a:endParaRPr lang="en-US"/>
          </a:p>
        </p:txBody>
      </p:sp>
      <p:sp>
        <p:nvSpPr>
          <p:cNvPr id="3" name="TextBox 2"/>
          <p:cNvSpPr txBox="1"/>
          <p:nvPr/>
        </p:nvSpPr>
        <p:spPr>
          <a:xfrm>
            <a:off x="308667" y="225569"/>
            <a:ext cx="8810810" cy="646331"/>
          </a:xfrm>
          <a:prstGeom prst="rect">
            <a:avLst/>
          </a:prstGeom>
          <a:solidFill>
            <a:schemeClr val="bg1"/>
          </a:solidFill>
        </p:spPr>
        <p:txBody>
          <a:bodyPr wrap="none" rtlCol="0">
            <a:spAutoFit/>
          </a:bodyPr>
          <a:lstStyle/>
          <a:p>
            <a:r>
              <a:rPr lang="en-US" sz="3600" b="1" dirty="0" err="1">
                <a:solidFill>
                  <a:srgbClr val="0000FF"/>
                </a:solidFill>
              </a:rPr>
              <a:t>MolFlow</a:t>
            </a:r>
            <a:r>
              <a:rPr lang="en-US" sz="3600" b="1" dirty="0">
                <a:solidFill>
                  <a:srgbClr val="0000FF"/>
                </a:solidFill>
              </a:rPr>
              <a:t> Monte Carlo Model of Gas Injection</a:t>
            </a:r>
          </a:p>
        </p:txBody>
      </p:sp>
      <p:pic>
        <p:nvPicPr>
          <p:cNvPr id="14" name="Picture 13">
            <a:extLst>
              <a:ext uri="{FF2B5EF4-FFF2-40B4-BE49-F238E27FC236}">
                <a16:creationId xmlns="" xmlns:a16="http://schemas.microsoft.com/office/drawing/2014/main" id="{C8C8E67E-DC69-4B04-8523-0BADF446AF2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336" y="826782"/>
            <a:ext cx="8917328" cy="957158"/>
          </a:xfrm>
          <a:prstGeom prst="rect">
            <a:avLst/>
          </a:prstGeom>
        </p:spPr>
      </p:pic>
      <p:grpSp>
        <p:nvGrpSpPr>
          <p:cNvPr id="15" name="Group 14">
            <a:extLst>
              <a:ext uri="{FF2B5EF4-FFF2-40B4-BE49-F238E27FC236}">
                <a16:creationId xmlns="" xmlns:a16="http://schemas.microsoft.com/office/drawing/2014/main" id="{4C223341-2C80-49AA-A1F6-0DD9B24743D0}"/>
              </a:ext>
            </a:extLst>
          </p:cNvPr>
          <p:cNvGrpSpPr/>
          <p:nvPr/>
        </p:nvGrpSpPr>
        <p:grpSpPr>
          <a:xfrm>
            <a:off x="4214102" y="3219776"/>
            <a:ext cx="4905375" cy="3058504"/>
            <a:chOff x="6068642" y="2377928"/>
            <a:chExt cx="5472499" cy="3344305"/>
          </a:xfrm>
        </p:grpSpPr>
        <p:pic>
          <p:nvPicPr>
            <p:cNvPr id="16" name="Picture 15">
              <a:extLst>
                <a:ext uri="{FF2B5EF4-FFF2-40B4-BE49-F238E27FC236}">
                  <a16:creationId xmlns="" xmlns:a16="http://schemas.microsoft.com/office/drawing/2014/main" id="{545C2208-6B5C-47CD-AEE9-56978CC71797}"/>
                </a:ext>
              </a:extLst>
            </p:cNvPr>
            <p:cNvPicPr>
              <a:picLocks noChangeAspect="1"/>
            </p:cNvPicPr>
            <p:nvPr/>
          </p:nvPicPr>
          <p:blipFill>
            <a:blip r:embed="rId3"/>
            <a:stretch>
              <a:fillRect/>
            </a:stretch>
          </p:blipFill>
          <p:spPr>
            <a:xfrm>
              <a:off x="6068642" y="2377928"/>
              <a:ext cx="5472499" cy="3344305"/>
            </a:xfrm>
            <a:prstGeom prst="rect">
              <a:avLst/>
            </a:prstGeom>
          </p:spPr>
        </p:pic>
        <p:sp>
          <p:nvSpPr>
            <p:cNvPr id="17" name="TextBox 16">
              <a:extLst>
                <a:ext uri="{FF2B5EF4-FFF2-40B4-BE49-F238E27FC236}">
                  <a16:creationId xmlns="" xmlns:a16="http://schemas.microsoft.com/office/drawing/2014/main" id="{7EB8E929-AEDE-44CF-A3AF-CC8FDF43FC36}"/>
                </a:ext>
              </a:extLst>
            </p:cNvPr>
            <p:cNvSpPr txBox="1"/>
            <p:nvPr/>
          </p:nvSpPr>
          <p:spPr>
            <a:xfrm>
              <a:off x="9011292" y="2582225"/>
              <a:ext cx="2342508" cy="646331"/>
            </a:xfrm>
            <a:prstGeom prst="rect">
              <a:avLst/>
            </a:prstGeom>
            <a:noFill/>
          </p:spPr>
          <p:txBody>
            <a:bodyPr wrap="square" rtlCol="0">
              <a:spAutoFit/>
            </a:bodyPr>
            <a:lstStyle/>
            <a:p>
              <a:r>
                <a:rPr lang="en-US" dirty="0"/>
                <a:t>no electron beam</a:t>
              </a:r>
            </a:p>
            <a:p>
              <a:r>
                <a:rPr lang="en-US" dirty="0"/>
                <a:t>10 Amp electron beam</a:t>
              </a:r>
            </a:p>
          </p:txBody>
        </p:sp>
        <p:sp>
          <p:nvSpPr>
            <p:cNvPr id="18" name="Oval 17">
              <a:extLst>
                <a:ext uri="{FF2B5EF4-FFF2-40B4-BE49-F238E27FC236}">
                  <a16:creationId xmlns="" xmlns:a16="http://schemas.microsoft.com/office/drawing/2014/main" id="{553E07CE-6A78-4558-BE60-F4AAC266386E}"/>
                </a:ext>
              </a:extLst>
            </p:cNvPr>
            <p:cNvSpPr/>
            <p:nvPr/>
          </p:nvSpPr>
          <p:spPr>
            <a:xfrm>
              <a:off x="8888002" y="2726189"/>
              <a:ext cx="123290" cy="123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2822705E-BAC2-4800-8173-F6AAB4BDA073}"/>
                </a:ext>
              </a:extLst>
            </p:cNvPr>
            <p:cNvSpPr/>
            <p:nvPr/>
          </p:nvSpPr>
          <p:spPr>
            <a:xfrm>
              <a:off x="8888002" y="2994726"/>
              <a:ext cx="123290" cy="123290"/>
            </a:xfrm>
            <a:prstGeom prst="ellipse">
              <a:avLst/>
            </a:prstGeom>
            <a:solidFill>
              <a:srgbClr val="1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 xmlns:a16="http://schemas.microsoft.com/office/drawing/2014/main" id="{097A67CB-0FCB-4CC0-9BF8-93F76726DEA8}"/>
              </a:ext>
            </a:extLst>
          </p:cNvPr>
          <p:cNvSpPr txBox="1"/>
          <p:nvPr/>
        </p:nvSpPr>
        <p:spPr>
          <a:xfrm>
            <a:off x="42090" y="2147906"/>
            <a:ext cx="4324109" cy="3785652"/>
          </a:xfrm>
          <a:prstGeom prst="rect">
            <a:avLst/>
          </a:prstGeom>
          <a:noFill/>
        </p:spPr>
        <p:txBody>
          <a:bodyPr wrap="square" rtlCol="0">
            <a:spAutoFit/>
          </a:bodyPr>
          <a:lstStyle/>
          <a:p>
            <a:r>
              <a:rPr lang="en-US" sz="2400" u="sng" dirty="0"/>
              <a:t>Electron Beam</a:t>
            </a:r>
          </a:p>
          <a:p>
            <a:pPr marL="285750" indent="-285750">
              <a:buFont typeface="Arial" charset="0"/>
              <a:buChar char="•"/>
            </a:pPr>
            <a:r>
              <a:rPr lang="en-US" sz="2400" dirty="0"/>
              <a:t>1 mm diameter</a:t>
            </a:r>
          </a:p>
          <a:p>
            <a:pPr marL="285750" indent="-285750">
              <a:buFont typeface="Arial" charset="0"/>
              <a:buChar char="•"/>
            </a:pPr>
            <a:r>
              <a:rPr lang="en-US" sz="2400" dirty="0"/>
              <a:t>10 Amp </a:t>
            </a:r>
          </a:p>
          <a:p>
            <a:pPr marL="285750" indent="-285750">
              <a:buFont typeface="Arial" charset="0"/>
              <a:buChar char="•"/>
            </a:pPr>
            <a:r>
              <a:rPr lang="en-US" sz="2400" dirty="0"/>
              <a:t>10 </a:t>
            </a:r>
            <a:r>
              <a:rPr lang="en-US" sz="2400" dirty="0" err="1"/>
              <a:t>keV</a:t>
            </a:r>
            <a:r>
              <a:rPr lang="en-US" sz="2400" dirty="0"/>
              <a:t> </a:t>
            </a:r>
            <a:endParaRPr lang="en-US" sz="3200" dirty="0"/>
          </a:p>
          <a:p>
            <a:endParaRPr lang="en-US" sz="2400" dirty="0"/>
          </a:p>
          <a:p>
            <a:r>
              <a:rPr lang="en-US" sz="2400" dirty="0"/>
              <a:t>1% probability that </a:t>
            </a:r>
            <a:r>
              <a:rPr lang="en-US" sz="2400" baseline="30000" dirty="0"/>
              <a:t>3</a:t>
            </a:r>
            <a:r>
              <a:rPr lang="en-US" sz="2400" dirty="0"/>
              <a:t>He is ionized during traverse of electron beam</a:t>
            </a:r>
          </a:p>
          <a:p>
            <a:endParaRPr lang="en-US" sz="2400" dirty="0"/>
          </a:p>
          <a:p>
            <a:r>
              <a:rPr lang="en-US" sz="2400" dirty="0"/>
              <a:t>Treat electron beam as ideal pump with 99% transparency.</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 xmlns:a16="http://schemas.microsoft.com/office/drawing/2014/main" id="{A39A3814-7AE7-46E8-8FC7-9567EEA5F466}"/>
                  </a:ext>
                </a:extLst>
              </p:cNvPr>
              <p:cNvSpPr txBox="1"/>
              <p:nvPr/>
            </p:nvSpPr>
            <p:spPr>
              <a:xfrm>
                <a:off x="5321080" y="1860260"/>
                <a:ext cx="2691418" cy="1226682"/>
              </a:xfrm>
              <a:prstGeom prst="rect">
                <a:avLst/>
              </a:prstGeom>
              <a:noFill/>
            </p:spPr>
            <p:txBody>
              <a:bodyPr wrap="square" rtlCol="0">
                <a:spAutoFit/>
              </a:bodyPr>
              <a:lstStyle/>
              <a:p>
                <a14:m>
                  <m:oMathPara xmlns=""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𝑆</m:t>
                      </m:r>
                      <m:r>
                        <a:rPr lang="en-US" sz="3600" i="1" smtClean="0">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2</m:t>
                          </m:r>
                        </m:num>
                        <m:den>
                          <m:r>
                            <m:rPr>
                              <m:sty m:val="p"/>
                            </m:rPr>
                            <a:rPr lang="el-GR" sz="3600" i="1">
                              <a:latin typeface="Cambria Math" panose="02040503050406030204" pitchFamily="18" charset="0"/>
                            </a:rPr>
                            <m:t>π</m:t>
                          </m:r>
                          <m:r>
                            <a:rPr lang="en-US" sz="3600" b="0" i="1" smtClean="0">
                              <a:latin typeface="Cambria Math" panose="02040503050406030204" pitchFamily="18" charset="0"/>
                            </a:rPr>
                            <m:t>𝑟</m:t>
                          </m:r>
                        </m:den>
                      </m:f>
                      <m:f>
                        <m:fPr>
                          <m:ctrlPr>
                            <a:rPr lang="en-US" sz="3600" i="1">
                              <a:latin typeface="Cambria Math" panose="02040503050406030204" pitchFamily="18" charset="0"/>
                            </a:rPr>
                          </m:ctrlPr>
                        </m:fPr>
                        <m:num>
                          <m:r>
                            <a:rPr lang="en-US" sz="3600" i="1">
                              <a:latin typeface="Cambria Math" panose="02040503050406030204" pitchFamily="18" charset="0"/>
                            </a:rPr>
                            <m:t>𝐼</m:t>
                          </m:r>
                        </m:num>
                        <m:den>
                          <m:r>
                            <a:rPr lang="en-US" sz="3600" i="1">
                              <a:latin typeface="Cambria Math" panose="02040503050406030204" pitchFamily="18" charset="0"/>
                            </a:rPr>
                            <m:t>𝑒</m:t>
                          </m:r>
                        </m:den>
                      </m:f>
                      <m:f>
                        <m:fPr>
                          <m:ctrlPr>
                            <a:rPr lang="en-US" sz="3600" i="1">
                              <a:latin typeface="Cambria Math" panose="02040503050406030204" pitchFamily="18" charset="0"/>
                            </a:rPr>
                          </m:ctrlPr>
                        </m:fPr>
                        <m:num>
                          <m:r>
                            <m:rPr>
                              <m:sty m:val="p"/>
                            </m:rPr>
                            <a:rPr lang="el-GR" sz="3600" i="1">
                              <a:latin typeface="Cambria Math" panose="02040503050406030204" pitchFamily="18" charset="0"/>
                            </a:rPr>
                            <m:t>σ</m:t>
                          </m:r>
                        </m:num>
                        <m:den>
                          <m:sSub>
                            <m:sSubPr>
                              <m:ctrlPr>
                                <a:rPr lang="en-US" sz="3600" i="1">
                                  <a:latin typeface="Cambria Math" panose="02040503050406030204" pitchFamily="18" charset="0"/>
                                </a:rPr>
                              </m:ctrlPr>
                            </m:sSubPr>
                            <m:e>
                              <m:r>
                                <a:rPr lang="en-US" sz="3600" i="1">
                                  <a:latin typeface="Cambria Math" panose="02040503050406030204" pitchFamily="18" charset="0"/>
                                </a:rPr>
                                <m:t>𝑣</m:t>
                              </m:r>
                            </m:e>
                            <m:sub>
                              <m:r>
                                <a:rPr lang="en-US" sz="3600" b="0" i="1" smtClean="0">
                                  <a:latin typeface="Cambria Math" panose="02040503050406030204" pitchFamily="18" charset="0"/>
                                </a:rPr>
                                <m:t>𝐻𝑒</m:t>
                              </m:r>
                            </m:sub>
                          </m:sSub>
                        </m:den>
                      </m:f>
                    </m:oMath>
                  </m:oMathPara>
                </a14:m>
                <a:endParaRPr lang="en-US" sz="3600" dirty="0"/>
              </a:p>
            </p:txBody>
          </p:sp>
        </mc:Choice>
        <mc:Fallback xmlns="">
          <p:sp>
            <p:nvSpPr>
              <p:cNvPr id="21" name="TextBox 20">
                <a:extLst>
                  <a:ext uri="{FF2B5EF4-FFF2-40B4-BE49-F238E27FC236}">
                    <a16:creationId xmlns:a16="http://schemas.microsoft.com/office/drawing/2014/main" id="{A39A3814-7AE7-46E8-8FC7-9567EEA5F466}"/>
                  </a:ext>
                </a:extLst>
              </p:cNvPr>
              <p:cNvSpPr txBox="1">
                <a:spLocks noRot="1" noChangeAspect="1" noMove="1" noResize="1" noEditPoints="1" noAdjustHandles="1" noChangeArrowheads="1" noChangeShapeType="1" noTextEdit="1"/>
              </p:cNvSpPr>
              <p:nvPr/>
            </p:nvSpPr>
            <p:spPr>
              <a:xfrm>
                <a:off x="5321080" y="1860260"/>
                <a:ext cx="2691418" cy="1226682"/>
              </a:xfrm>
              <a:prstGeom prst="rect">
                <a:avLst/>
              </a:prstGeom>
              <a:blipFill>
                <a:blip r:embed="rId4"/>
                <a:stretch>
                  <a:fillRect/>
                </a:stretch>
              </a:blipFill>
            </p:spPr>
            <p:txBody>
              <a:bodyPr/>
              <a:lstStyle/>
              <a:p>
                <a:r>
                  <a:rPr lang="en-US">
                    <a:noFill/>
                  </a:rPr>
                  <a:t> </a:t>
                </a:r>
              </a:p>
            </p:txBody>
          </p:sp>
        </mc:Fallback>
      </mc:AlternateContent>
      <p:sp>
        <p:nvSpPr>
          <p:cNvPr id="2" name="TextBox 1">
            <a:extLst>
              <a:ext uri="{FF2B5EF4-FFF2-40B4-BE49-F238E27FC236}">
                <a16:creationId xmlns="" xmlns:a16="http://schemas.microsoft.com/office/drawing/2014/main" id="{A4193F6A-4620-425B-BA7E-148797E14183}"/>
              </a:ext>
            </a:extLst>
          </p:cNvPr>
          <p:cNvSpPr txBox="1"/>
          <p:nvPr/>
        </p:nvSpPr>
        <p:spPr>
          <a:xfrm>
            <a:off x="3480677" y="2169594"/>
            <a:ext cx="1873030" cy="646331"/>
          </a:xfrm>
          <a:prstGeom prst="rect">
            <a:avLst/>
          </a:prstGeom>
          <a:noFill/>
        </p:spPr>
        <p:txBody>
          <a:bodyPr wrap="square" rtlCol="0">
            <a:spAutoFit/>
          </a:bodyPr>
          <a:lstStyle/>
          <a:p>
            <a:r>
              <a:rPr lang="en-US" dirty="0"/>
              <a:t>Pumping Rate of Electron Beam</a:t>
            </a:r>
          </a:p>
        </p:txBody>
      </p:sp>
    </p:spTree>
    <p:extLst>
      <p:ext uri="{BB962C8B-B14F-4D97-AF65-F5344CB8AC3E}">
        <p14:creationId xmlns:p14="http://schemas.microsoft.com/office/powerpoint/2010/main" val="40309666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653"/>
            <a:ext cx="8229600" cy="875336"/>
          </a:xfrm>
        </p:spPr>
        <p:txBody>
          <a:bodyPr/>
          <a:lstStyle/>
          <a:p>
            <a:r>
              <a:rPr lang="en-US" b="1" dirty="0">
                <a:solidFill>
                  <a:srgbClr val="0000FF"/>
                </a:solidFill>
              </a:rPr>
              <a:t>Source Concept</a:t>
            </a:r>
          </a:p>
        </p:txBody>
      </p:sp>
      <p:sp>
        <p:nvSpPr>
          <p:cNvPr id="3" name="Content Placeholder 2"/>
          <p:cNvSpPr>
            <a:spLocks noGrp="1"/>
          </p:cNvSpPr>
          <p:nvPr>
            <p:ph idx="1"/>
          </p:nvPr>
        </p:nvSpPr>
        <p:spPr>
          <a:xfrm>
            <a:off x="306995" y="1158710"/>
            <a:ext cx="8569022" cy="4798404"/>
          </a:xfrm>
        </p:spPr>
        <p:txBody>
          <a:bodyPr>
            <a:normAutofit/>
          </a:bodyPr>
          <a:lstStyle/>
          <a:p>
            <a:r>
              <a:rPr lang="en-US" sz="2400" dirty="0"/>
              <a:t>Proposed originally by A. </a:t>
            </a:r>
            <a:r>
              <a:rPr lang="en-US" sz="2400" dirty="0" err="1"/>
              <a:t>Zelenski</a:t>
            </a:r>
            <a:r>
              <a:rPr lang="en-US" sz="2400" dirty="0"/>
              <a:t> and J. Alessi in ICFA Newsletter (2003)</a:t>
            </a:r>
          </a:p>
          <a:p>
            <a:r>
              <a:rPr lang="en-US" sz="2400" dirty="0"/>
              <a:t>Concept developed by BNL-MIT collaboration</a:t>
            </a:r>
          </a:p>
          <a:p>
            <a:r>
              <a:rPr lang="en-US" sz="2400" dirty="0"/>
              <a:t>Identified as high priority R&amp;D for EIC by EICAC review in 2009, Office of Nuclear Physics Community Review in 2017, and the 2018 assessment of the US National Academy of Sciences. </a:t>
            </a:r>
          </a:p>
          <a:p>
            <a:r>
              <a:rPr lang="en-US" sz="2400" dirty="0"/>
              <a:t>Source design goals:</a:t>
            </a:r>
          </a:p>
          <a:p>
            <a:pPr lvl="1"/>
            <a:r>
              <a:rPr lang="en-US" sz="2000" dirty="0"/>
              <a:t>Polarize </a:t>
            </a:r>
            <a:r>
              <a:rPr lang="en-US" sz="2000" baseline="30000" dirty="0"/>
              <a:t>3</a:t>
            </a:r>
            <a:r>
              <a:rPr lang="en-US" sz="2000" dirty="0"/>
              <a:t>He using optical pumping and injection into EBIS at 5 T</a:t>
            </a:r>
          </a:p>
          <a:p>
            <a:pPr lvl="1"/>
            <a:r>
              <a:rPr lang="en-US" sz="2000" dirty="0"/>
              <a:t>Maximum polarization &gt;70%</a:t>
            </a:r>
          </a:p>
          <a:p>
            <a:pPr lvl="1"/>
            <a:r>
              <a:rPr lang="en-US" sz="2000" dirty="0"/>
              <a:t>Intensity 2.5 × 10</a:t>
            </a:r>
            <a:r>
              <a:rPr lang="en-US" sz="2000" baseline="30000" dirty="0"/>
              <a:t>11</a:t>
            </a:r>
            <a:r>
              <a:rPr lang="en-US" sz="2000" dirty="0"/>
              <a:t> </a:t>
            </a:r>
            <a:r>
              <a:rPr lang="en-US" sz="2000" baseline="30000" dirty="0"/>
              <a:t>3</a:t>
            </a:r>
            <a:r>
              <a:rPr lang="en-US" sz="2000" dirty="0"/>
              <a:t>He++ ions in 20 𝜇s pulse (~4 mA peak current)</a:t>
            </a:r>
          </a:p>
          <a:p>
            <a:pPr lvl="1"/>
            <a:r>
              <a:rPr lang="en-US" sz="2000" dirty="0"/>
              <a:t>Spin-flip in the beam transport line</a:t>
            </a:r>
          </a:p>
          <a:p>
            <a:endParaRPr lang="en-US" sz="2400" dirty="0"/>
          </a:p>
        </p:txBody>
      </p:sp>
      <p:sp>
        <p:nvSpPr>
          <p:cNvPr id="4" name="Date Placeholder 3"/>
          <p:cNvSpPr>
            <a:spLocks noGrp="1"/>
          </p:cNvSpPr>
          <p:nvPr>
            <p:ph type="dt" sz="half" idx="10"/>
          </p:nvPr>
        </p:nvSpPr>
        <p:spPr/>
        <p:txBody>
          <a:bodyPr/>
          <a:lstStyle/>
          <a:p>
            <a:r>
              <a:rPr lang="en-US"/>
              <a:t>11/1/18</a:t>
            </a:r>
            <a:endParaRPr lang="en-US" dirty="0"/>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4</a:t>
            </a:fld>
            <a:endParaRPr lang="en-US"/>
          </a:p>
        </p:txBody>
      </p:sp>
    </p:spTree>
    <p:extLst>
      <p:ext uri="{BB962C8B-B14F-4D97-AF65-F5344CB8AC3E}">
        <p14:creationId xmlns:p14="http://schemas.microsoft.com/office/powerpoint/2010/main" val="408150996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40</a:t>
            </a:fld>
            <a:endParaRPr lang="en-US"/>
          </a:p>
        </p:txBody>
      </p:sp>
      <p:sp>
        <p:nvSpPr>
          <p:cNvPr id="3" name="TextBox 2"/>
          <p:cNvSpPr txBox="1"/>
          <p:nvPr/>
        </p:nvSpPr>
        <p:spPr>
          <a:xfrm>
            <a:off x="308667" y="225569"/>
            <a:ext cx="8810810" cy="646331"/>
          </a:xfrm>
          <a:prstGeom prst="rect">
            <a:avLst/>
          </a:prstGeom>
          <a:solidFill>
            <a:schemeClr val="bg1"/>
          </a:solidFill>
        </p:spPr>
        <p:txBody>
          <a:bodyPr wrap="none" rtlCol="0">
            <a:spAutoFit/>
          </a:bodyPr>
          <a:lstStyle/>
          <a:p>
            <a:r>
              <a:rPr lang="en-US" sz="3600" b="1" dirty="0" err="1">
                <a:solidFill>
                  <a:srgbClr val="0000FF"/>
                </a:solidFill>
              </a:rPr>
              <a:t>MolFlow</a:t>
            </a:r>
            <a:r>
              <a:rPr lang="en-US" sz="3600" b="1" dirty="0">
                <a:solidFill>
                  <a:srgbClr val="0000FF"/>
                </a:solidFill>
              </a:rPr>
              <a:t> Monte Carlo Model of Gas Injection</a:t>
            </a:r>
          </a:p>
        </p:txBody>
      </p:sp>
      <p:pic>
        <p:nvPicPr>
          <p:cNvPr id="15" name="Picture 14">
            <a:extLst>
              <a:ext uri="{FF2B5EF4-FFF2-40B4-BE49-F238E27FC236}">
                <a16:creationId xmlns="" xmlns:a16="http://schemas.microsoft.com/office/drawing/2014/main" id="{B6090125-A7AC-410E-B59D-59A6A6B61B6B}"/>
              </a:ext>
            </a:extLst>
          </p:cNvPr>
          <p:cNvPicPr>
            <a:picLocks noChangeAspect="1"/>
          </p:cNvPicPr>
          <p:nvPr/>
        </p:nvPicPr>
        <p:blipFill>
          <a:blip r:embed="rId2"/>
          <a:stretch>
            <a:fillRect/>
          </a:stretch>
        </p:blipFill>
        <p:spPr>
          <a:xfrm>
            <a:off x="2217329" y="801601"/>
            <a:ext cx="4709341" cy="2812523"/>
          </a:xfrm>
          <a:prstGeom prst="rect">
            <a:avLst/>
          </a:prstGeom>
        </p:spPr>
      </p:pic>
      <p:pic>
        <p:nvPicPr>
          <p:cNvPr id="16" name="Picture 15">
            <a:extLst>
              <a:ext uri="{FF2B5EF4-FFF2-40B4-BE49-F238E27FC236}">
                <a16:creationId xmlns="" xmlns:a16="http://schemas.microsoft.com/office/drawing/2014/main" id="{7B559D98-A50A-4930-8FE5-7D35683BB75C}"/>
              </a:ext>
            </a:extLst>
          </p:cNvPr>
          <p:cNvPicPr>
            <a:picLocks noChangeAspect="1"/>
          </p:cNvPicPr>
          <p:nvPr/>
        </p:nvPicPr>
        <p:blipFill>
          <a:blip r:embed="rId3"/>
          <a:stretch>
            <a:fillRect/>
          </a:stretch>
        </p:blipFill>
        <p:spPr>
          <a:xfrm>
            <a:off x="803571" y="3666952"/>
            <a:ext cx="5498507" cy="2361061"/>
          </a:xfrm>
          <a:prstGeom prst="rect">
            <a:avLst/>
          </a:prstGeom>
        </p:spPr>
      </p:pic>
      <p:sp>
        <p:nvSpPr>
          <p:cNvPr id="2" name="TextBox 1">
            <a:extLst>
              <a:ext uri="{FF2B5EF4-FFF2-40B4-BE49-F238E27FC236}">
                <a16:creationId xmlns="" xmlns:a16="http://schemas.microsoft.com/office/drawing/2014/main" id="{8FDCE5B3-1E29-4D30-A1E6-AFB235987F47}"/>
              </a:ext>
            </a:extLst>
          </p:cNvPr>
          <p:cNvSpPr txBox="1"/>
          <p:nvPr/>
        </p:nvSpPr>
        <p:spPr>
          <a:xfrm>
            <a:off x="6772274" y="4162425"/>
            <a:ext cx="1914525" cy="1200329"/>
          </a:xfrm>
          <a:prstGeom prst="rect">
            <a:avLst/>
          </a:prstGeom>
          <a:noFill/>
        </p:spPr>
        <p:txBody>
          <a:bodyPr wrap="square" rtlCol="0">
            <a:spAutoFit/>
          </a:bodyPr>
          <a:lstStyle/>
          <a:p>
            <a:r>
              <a:rPr lang="en-US" sz="2400" dirty="0"/>
              <a:t>All time scales are encouraging!</a:t>
            </a:r>
          </a:p>
        </p:txBody>
      </p:sp>
    </p:spTree>
    <p:extLst>
      <p:ext uri="{BB962C8B-B14F-4D97-AF65-F5344CB8AC3E}">
        <p14:creationId xmlns:p14="http://schemas.microsoft.com/office/powerpoint/2010/main" val="42658554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FF"/>
                </a:solidFill>
              </a:rPr>
              <a:t>Feasibility Experiment</a:t>
            </a:r>
          </a:p>
        </p:txBody>
      </p:sp>
      <p:sp>
        <p:nvSpPr>
          <p:cNvPr id="3" name="Content Placeholder 2"/>
          <p:cNvSpPr>
            <a:spLocks noGrp="1"/>
          </p:cNvSpPr>
          <p:nvPr>
            <p:ph idx="1"/>
          </p:nvPr>
        </p:nvSpPr>
        <p:spPr>
          <a:xfrm>
            <a:off x="457199" y="1600200"/>
            <a:ext cx="8405157" cy="4525963"/>
          </a:xfrm>
        </p:spPr>
        <p:txBody>
          <a:bodyPr/>
          <a:lstStyle/>
          <a:p>
            <a:r>
              <a:rPr lang="en-US" dirty="0"/>
              <a:t>Use extended EBIS and extract fully stripped polarized </a:t>
            </a:r>
            <a:r>
              <a:rPr lang="en-US" baseline="30000" dirty="0"/>
              <a:t>3</a:t>
            </a:r>
            <a:r>
              <a:rPr lang="en-US" dirty="0"/>
              <a:t>He</a:t>
            </a:r>
            <a:r>
              <a:rPr lang="en-US" baseline="30000" dirty="0"/>
              <a:t>++</a:t>
            </a:r>
            <a:r>
              <a:rPr lang="en-US" dirty="0"/>
              <a:t> ions accelerated to 5.3 MeV</a:t>
            </a:r>
          </a:p>
          <a:p>
            <a:r>
              <a:rPr lang="en-US" dirty="0"/>
              <a:t>Measure </a:t>
            </a:r>
            <a:r>
              <a:rPr lang="en-US" baseline="30000" dirty="0"/>
              <a:t>3</a:t>
            </a:r>
            <a:r>
              <a:rPr lang="en-US" dirty="0"/>
              <a:t>He + </a:t>
            </a:r>
            <a:r>
              <a:rPr lang="en-US" baseline="30000" dirty="0"/>
              <a:t>4</a:t>
            </a:r>
            <a:r>
              <a:rPr lang="en-US" dirty="0"/>
              <a:t>He </a:t>
            </a:r>
            <a:r>
              <a:rPr lang="en-US" dirty="0">
                <a:sym typeface="Wingdings"/>
              </a:rPr>
              <a:t> </a:t>
            </a:r>
            <a:r>
              <a:rPr lang="en-US" baseline="30000" dirty="0">
                <a:sym typeface="Wingdings"/>
              </a:rPr>
              <a:t>3</a:t>
            </a:r>
            <a:r>
              <a:rPr lang="en-US" dirty="0">
                <a:sym typeface="Wingdings"/>
              </a:rPr>
              <a:t>He + </a:t>
            </a:r>
            <a:r>
              <a:rPr lang="en-US" baseline="30000" dirty="0">
                <a:sym typeface="Wingdings"/>
              </a:rPr>
              <a:t>4</a:t>
            </a:r>
            <a:r>
              <a:rPr lang="en-US" dirty="0">
                <a:sym typeface="Wingdings"/>
              </a:rPr>
              <a:t>He elastic scattering</a:t>
            </a:r>
            <a:endParaRPr lang="en-US" dirty="0"/>
          </a:p>
          <a:p>
            <a:r>
              <a:rPr lang="en-US" dirty="0"/>
              <a:t>Analyzing power has been measured to be 100% at 91</a:t>
            </a:r>
            <a:r>
              <a:rPr lang="en-US" baseline="30000" dirty="0"/>
              <a:t>o</a:t>
            </a:r>
            <a:r>
              <a:rPr lang="en-US" baseline="-25000" dirty="0"/>
              <a:t>CM</a:t>
            </a:r>
            <a:r>
              <a:rPr lang="en-US" dirty="0"/>
              <a:t> at 5.3 MeV</a:t>
            </a:r>
          </a:p>
          <a:p>
            <a:r>
              <a:rPr lang="en-US" dirty="0"/>
              <a:t>Process yields 2.66 MeV </a:t>
            </a:r>
            <a:r>
              <a:rPr lang="en-US" baseline="30000" dirty="0"/>
              <a:t>3</a:t>
            </a:r>
            <a:r>
              <a:rPr lang="en-US" dirty="0"/>
              <a:t>He at 53.6</a:t>
            </a:r>
            <a:r>
              <a:rPr lang="en-US" baseline="30000" dirty="0"/>
              <a:t>o</a:t>
            </a:r>
            <a:r>
              <a:rPr lang="en-US" baseline="-25000" dirty="0"/>
              <a:t>lab</a:t>
            </a:r>
            <a:r>
              <a:rPr lang="en-US" dirty="0"/>
              <a:t> and 2.64 MeV recoil </a:t>
            </a:r>
            <a:r>
              <a:rPr lang="en-US" baseline="30000" dirty="0"/>
              <a:t>4</a:t>
            </a:r>
            <a:r>
              <a:rPr lang="en-US" dirty="0"/>
              <a:t>He at 44.5</a:t>
            </a:r>
            <a:r>
              <a:rPr lang="en-US" baseline="30000" dirty="0"/>
              <a:t>o</a:t>
            </a:r>
            <a:r>
              <a:rPr lang="en-US" baseline="-25000" dirty="0"/>
              <a:t>lab</a:t>
            </a:r>
          </a:p>
        </p:txBody>
      </p:sp>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41</a:t>
            </a:fld>
            <a:endParaRPr lang="en-US"/>
          </a:p>
        </p:txBody>
      </p:sp>
      <p:sp>
        <p:nvSpPr>
          <p:cNvPr id="7" name="TextBox 6"/>
          <p:cNvSpPr txBox="1"/>
          <p:nvPr/>
        </p:nvSpPr>
        <p:spPr>
          <a:xfrm>
            <a:off x="2536180" y="2512429"/>
            <a:ext cx="413387" cy="369332"/>
          </a:xfrm>
          <a:prstGeom prst="rect">
            <a:avLst/>
          </a:prstGeom>
          <a:noFill/>
        </p:spPr>
        <p:txBody>
          <a:bodyPr wrap="square" rtlCol="0">
            <a:spAutoFit/>
          </a:bodyPr>
          <a:lstStyle/>
          <a:p>
            <a:r>
              <a:rPr lang="en-US" dirty="0">
                <a:sym typeface="Wingdings"/>
              </a:rPr>
              <a:t></a:t>
            </a:r>
            <a:endParaRPr lang="en-US" dirty="0"/>
          </a:p>
        </p:txBody>
      </p:sp>
      <p:sp>
        <p:nvSpPr>
          <p:cNvPr id="8" name="TextBox 7"/>
          <p:cNvSpPr txBox="1"/>
          <p:nvPr/>
        </p:nvSpPr>
        <p:spPr>
          <a:xfrm>
            <a:off x="4695865" y="2514624"/>
            <a:ext cx="413387" cy="369332"/>
          </a:xfrm>
          <a:prstGeom prst="rect">
            <a:avLst/>
          </a:prstGeom>
          <a:noFill/>
        </p:spPr>
        <p:txBody>
          <a:bodyPr wrap="square" rtlCol="0">
            <a:spAutoFit/>
          </a:bodyPr>
          <a:lstStyle/>
          <a:p>
            <a:r>
              <a:rPr lang="en-US" dirty="0">
                <a:sym typeface="Wingdings"/>
              </a:rPr>
              <a:t></a:t>
            </a:r>
            <a:endParaRPr lang="en-US" dirty="0"/>
          </a:p>
        </p:txBody>
      </p:sp>
    </p:spTree>
    <p:extLst>
      <p:ext uri="{BB962C8B-B14F-4D97-AF65-F5344CB8AC3E}">
        <p14:creationId xmlns:p14="http://schemas.microsoft.com/office/powerpoint/2010/main" val="110854490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778"/>
            <a:ext cx="8229600" cy="1143000"/>
          </a:xfrm>
        </p:spPr>
        <p:txBody>
          <a:bodyPr/>
          <a:lstStyle/>
          <a:p>
            <a:r>
              <a:rPr lang="en-US" b="1" dirty="0">
                <a:solidFill>
                  <a:srgbClr val="0000FF"/>
                </a:solidFill>
              </a:rPr>
              <a:t>Precision after 1 minute @ 250 Hz</a:t>
            </a:r>
          </a:p>
        </p:txBody>
      </p:sp>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42</a:t>
            </a:fld>
            <a:endParaRPr lang="en-US"/>
          </a:p>
        </p:txBody>
      </p:sp>
      <p:pic>
        <p:nvPicPr>
          <p:cNvPr id="10" name="Content Placeholder 9" descr="Screen Shot 2016-11-25 at 7.48.37 PM.png"/>
          <p:cNvPicPr>
            <a:picLocks noGrp="1" noChangeAspect="1"/>
          </p:cNvPicPr>
          <p:nvPr>
            <p:ph idx="1"/>
          </p:nvPr>
        </p:nvPicPr>
        <p:blipFill>
          <a:blip r:embed="rId2">
            <a:extLst>
              <a:ext uri="{28A0092B-C50C-407E-A947-70E740481C1C}">
                <a14:useLocalDpi xmlns:a14="http://schemas.microsoft.com/office/drawing/2010/main" val="0"/>
              </a:ext>
            </a:extLst>
          </a:blip>
          <a:srcRect l="-16420" r="-16420"/>
          <a:stretch>
            <a:fillRect/>
          </a:stretch>
        </p:blipFill>
        <p:spPr>
          <a:xfrm>
            <a:off x="-341385" y="1051402"/>
            <a:ext cx="9028185" cy="5304948"/>
          </a:xfrm>
        </p:spPr>
      </p:pic>
    </p:spTree>
    <p:extLst>
      <p:ext uri="{BB962C8B-B14F-4D97-AF65-F5344CB8AC3E}">
        <p14:creationId xmlns:p14="http://schemas.microsoft.com/office/powerpoint/2010/main" val="151930545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Screen Shot 2018-10-18 at 3.58.10 PM.png"/>
          <p:cNvPicPr>
            <a:picLocks noGrp="1" noChangeAspect="1"/>
          </p:cNvPicPr>
          <p:nvPr>
            <p:ph idx="1"/>
          </p:nvPr>
        </p:nvPicPr>
        <p:blipFill>
          <a:blip r:embed="rId2">
            <a:extLst>
              <a:ext uri="{28A0092B-C50C-407E-A947-70E740481C1C}">
                <a14:useLocalDpi xmlns:a14="http://schemas.microsoft.com/office/drawing/2010/main" val="0"/>
              </a:ext>
            </a:extLst>
          </a:blip>
          <a:srcRect l="-12575" r="-12575"/>
          <a:stretch>
            <a:fillRect/>
          </a:stretch>
        </p:blipFill>
        <p:spPr>
          <a:xfrm>
            <a:off x="-545999" y="274638"/>
            <a:ext cx="10623242" cy="5851525"/>
          </a:xfrm>
        </p:spPr>
      </p:pic>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43</a:t>
            </a:fld>
            <a:endParaRPr lang="en-US"/>
          </a:p>
        </p:txBody>
      </p:sp>
      <p:sp>
        <p:nvSpPr>
          <p:cNvPr id="3" name="TextBox 2"/>
          <p:cNvSpPr txBox="1"/>
          <p:nvPr/>
        </p:nvSpPr>
        <p:spPr>
          <a:xfrm>
            <a:off x="11925" y="451108"/>
            <a:ext cx="9127619" cy="1200329"/>
          </a:xfrm>
          <a:prstGeom prst="rect">
            <a:avLst/>
          </a:prstGeom>
          <a:solidFill>
            <a:schemeClr val="bg1"/>
          </a:solidFill>
        </p:spPr>
        <p:txBody>
          <a:bodyPr wrap="none" rtlCol="0">
            <a:spAutoFit/>
          </a:bodyPr>
          <a:lstStyle/>
          <a:p>
            <a:r>
              <a:rPr lang="en-US" sz="3600" b="1" baseline="30000" dirty="0">
                <a:solidFill>
                  <a:srgbClr val="0000FF"/>
                </a:solidFill>
              </a:rPr>
              <a:t>3</a:t>
            </a:r>
            <a:r>
              <a:rPr lang="en-US" sz="3600" b="1" dirty="0">
                <a:solidFill>
                  <a:srgbClr val="0000FF"/>
                </a:solidFill>
              </a:rPr>
              <a:t>He</a:t>
            </a:r>
            <a:r>
              <a:rPr lang="en-US" sz="3600" b="1" baseline="30000" dirty="0">
                <a:solidFill>
                  <a:srgbClr val="0000FF"/>
                </a:solidFill>
              </a:rPr>
              <a:t>++</a:t>
            </a:r>
            <a:r>
              <a:rPr lang="en-US" sz="3600" b="1" dirty="0">
                <a:solidFill>
                  <a:srgbClr val="0000FF"/>
                </a:solidFill>
              </a:rPr>
              <a:t> spin rotator and </a:t>
            </a:r>
            <a:r>
              <a:rPr lang="en-US" sz="3600" b="1" dirty="0" err="1">
                <a:solidFill>
                  <a:srgbClr val="0000FF"/>
                </a:solidFill>
              </a:rPr>
              <a:t>polarimeter</a:t>
            </a:r>
            <a:r>
              <a:rPr lang="en-US" sz="3600" b="1" dirty="0">
                <a:solidFill>
                  <a:srgbClr val="0000FF"/>
                </a:solidFill>
              </a:rPr>
              <a:t> in the EBIS</a:t>
            </a:r>
          </a:p>
          <a:p>
            <a:r>
              <a:rPr lang="en-US" sz="3600" b="1" dirty="0">
                <a:solidFill>
                  <a:srgbClr val="0000FF"/>
                </a:solidFill>
              </a:rPr>
              <a:t>           HEBT line at 6.0 MeV beam energy</a:t>
            </a:r>
          </a:p>
        </p:txBody>
      </p:sp>
      <p:sp>
        <p:nvSpPr>
          <p:cNvPr id="8" name="TextBox 7"/>
          <p:cNvSpPr txBox="1"/>
          <p:nvPr/>
        </p:nvSpPr>
        <p:spPr>
          <a:xfrm>
            <a:off x="6338630" y="1626255"/>
            <a:ext cx="2511174" cy="461665"/>
          </a:xfrm>
          <a:prstGeom prst="rect">
            <a:avLst/>
          </a:prstGeom>
          <a:solidFill>
            <a:schemeClr val="bg1"/>
          </a:solidFill>
        </p:spPr>
        <p:txBody>
          <a:bodyPr wrap="none" rtlCol="0">
            <a:spAutoFit/>
          </a:bodyPr>
          <a:lstStyle/>
          <a:p>
            <a:r>
              <a:rPr lang="en-US" sz="2400" b="1" baseline="30000" dirty="0"/>
              <a:t>3</a:t>
            </a:r>
            <a:r>
              <a:rPr lang="en-US" sz="2400" b="1" dirty="0"/>
              <a:t>He-</a:t>
            </a:r>
            <a:r>
              <a:rPr lang="en-US" sz="2400" b="1" baseline="30000" dirty="0"/>
              <a:t>4</a:t>
            </a:r>
            <a:r>
              <a:rPr lang="en-US" sz="2400" b="1" dirty="0"/>
              <a:t>He scattering</a:t>
            </a:r>
          </a:p>
        </p:txBody>
      </p:sp>
    </p:spTree>
    <p:extLst>
      <p:ext uri="{BB962C8B-B14F-4D97-AF65-F5344CB8AC3E}">
        <p14:creationId xmlns:p14="http://schemas.microsoft.com/office/powerpoint/2010/main" val="129601731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311"/>
            <a:ext cx="7772400" cy="687426"/>
          </a:xfrm>
        </p:spPr>
        <p:txBody>
          <a:bodyPr>
            <a:normAutofit fontScale="90000"/>
          </a:bodyPr>
          <a:lstStyle/>
          <a:p>
            <a:r>
              <a:rPr lang="en-US" b="1" dirty="0">
                <a:solidFill>
                  <a:srgbClr val="0000FF"/>
                </a:solidFill>
              </a:rPr>
              <a:t>Schedule</a:t>
            </a:r>
          </a:p>
        </p:txBody>
      </p:sp>
      <p:sp>
        <p:nvSpPr>
          <p:cNvPr id="3" name="Subtitle 2"/>
          <p:cNvSpPr>
            <a:spLocks noGrp="1"/>
          </p:cNvSpPr>
          <p:nvPr>
            <p:ph type="subTitle" idx="1"/>
          </p:nvPr>
        </p:nvSpPr>
        <p:spPr>
          <a:xfrm>
            <a:off x="386521" y="790255"/>
            <a:ext cx="5766629" cy="5200493"/>
          </a:xfrm>
        </p:spPr>
        <p:txBody>
          <a:bodyPr>
            <a:noAutofit/>
          </a:bodyPr>
          <a:lstStyle/>
          <a:p>
            <a:pPr algn="l"/>
            <a:r>
              <a:rPr lang="en-US" sz="1600" b="1" dirty="0">
                <a:solidFill>
                  <a:schemeClr val="tx1"/>
                </a:solidFill>
              </a:rPr>
              <a:t>FY2016</a:t>
            </a:r>
          </a:p>
          <a:p>
            <a:pPr algn="l"/>
            <a:r>
              <a:rPr lang="en-US" sz="1600" dirty="0">
                <a:solidFill>
                  <a:schemeClr val="tx1"/>
                </a:solidFill>
              </a:rPr>
              <a:t>High field optical pumping measurements</a:t>
            </a:r>
          </a:p>
          <a:p>
            <a:pPr algn="l"/>
            <a:r>
              <a:rPr lang="en-US" sz="1600" dirty="0">
                <a:solidFill>
                  <a:schemeClr val="tx1"/>
                </a:solidFill>
              </a:rPr>
              <a:t>Development of </a:t>
            </a:r>
            <a:r>
              <a:rPr lang="en-US" sz="1600" baseline="30000" dirty="0">
                <a:solidFill>
                  <a:schemeClr val="tx1"/>
                </a:solidFill>
              </a:rPr>
              <a:t>3</a:t>
            </a:r>
            <a:r>
              <a:rPr lang="en-US" sz="1600" dirty="0">
                <a:solidFill>
                  <a:schemeClr val="tx1"/>
                </a:solidFill>
              </a:rPr>
              <a:t>He gas purification</a:t>
            </a:r>
          </a:p>
          <a:p>
            <a:pPr algn="l"/>
            <a:r>
              <a:rPr lang="en-US" sz="1600" b="1" dirty="0">
                <a:solidFill>
                  <a:schemeClr val="tx1"/>
                </a:solidFill>
              </a:rPr>
              <a:t>FY2017</a:t>
            </a:r>
            <a:endParaRPr lang="en-US" sz="1600" dirty="0">
              <a:solidFill>
                <a:schemeClr val="tx1"/>
              </a:solidFill>
            </a:endParaRPr>
          </a:p>
          <a:p>
            <a:pPr algn="l"/>
            <a:r>
              <a:rPr lang="en-US" sz="1600" dirty="0">
                <a:solidFill>
                  <a:schemeClr val="tx1"/>
                </a:solidFill>
              </a:rPr>
              <a:t>Superconducting magnet for trap length extension ordered</a:t>
            </a:r>
          </a:p>
          <a:p>
            <a:pPr algn="l"/>
            <a:r>
              <a:rPr lang="en-US" sz="1600" dirty="0">
                <a:solidFill>
                  <a:schemeClr val="tx1"/>
                </a:solidFill>
              </a:rPr>
              <a:t>OPPIS converted into high field polarized </a:t>
            </a:r>
            <a:r>
              <a:rPr lang="en-US" sz="1600" baseline="30000" dirty="0">
                <a:solidFill>
                  <a:schemeClr val="tx1"/>
                </a:solidFill>
              </a:rPr>
              <a:t>3</a:t>
            </a:r>
            <a:r>
              <a:rPr lang="en-US" sz="1600" dirty="0">
                <a:solidFill>
                  <a:schemeClr val="tx1"/>
                </a:solidFill>
              </a:rPr>
              <a:t>He test system</a:t>
            </a:r>
          </a:p>
          <a:p>
            <a:pPr algn="l"/>
            <a:r>
              <a:rPr lang="en-US" sz="1600" b="1" dirty="0">
                <a:solidFill>
                  <a:schemeClr val="tx1"/>
                </a:solidFill>
              </a:rPr>
              <a:t>FY2018</a:t>
            </a:r>
          </a:p>
          <a:p>
            <a:pPr algn="l"/>
            <a:r>
              <a:rPr lang="en-US" sz="1600" dirty="0">
                <a:solidFill>
                  <a:schemeClr val="tx1"/>
                </a:solidFill>
              </a:rPr>
              <a:t>Superconducting magnets for EBIS extension delivered</a:t>
            </a:r>
          </a:p>
          <a:p>
            <a:pPr algn="l"/>
            <a:r>
              <a:rPr lang="en-US" sz="1600" dirty="0">
                <a:solidFill>
                  <a:schemeClr val="tx1"/>
                </a:solidFill>
              </a:rPr>
              <a:t>Development of valve system and vacuum system </a:t>
            </a:r>
          </a:p>
          <a:p>
            <a:pPr algn="l"/>
            <a:r>
              <a:rPr lang="en-US" sz="1600" dirty="0">
                <a:solidFill>
                  <a:schemeClr val="tx1"/>
                </a:solidFill>
              </a:rPr>
              <a:t>NMR calibration of high field optical pumping measurements </a:t>
            </a:r>
          </a:p>
          <a:p>
            <a:pPr algn="l"/>
            <a:r>
              <a:rPr lang="en-US" sz="1600" b="1" dirty="0">
                <a:solidFill>
                  <a:schemeClr val="tx1"/>
                </a:solidFill>
              </a:rPr>
              <a:t>FY2019</a:t>
            </a:r>
          </a:p>
          <a:p>
            <a:pPr algn="l"/>
            <a:r>
              <a:rPr lang="en-US" sz="1600" dirty="0">
                <a:solidFill>
                  <a:schemeClr val="tx1"/>
                </a:solidFill>
              </a:rPr>
              <a:t>Design of feasibility experiment and RHIC </a:t>
            </a:r>
            <a:r>
              <a:rPr lang="en-US" sz="1600" baseline="30000" dirty="0">
                <a:solidFill>
                  <a:schemeClr val="tx1"/>
                </a:solidFill>
              </a:rPr>
              <a:t>3</a:t>
            </a:r>
            <a:r>
              <a:rPr lang="en-US" sz="1600" dirty="0">
                <a:solidFill>
                  <a:schemeClr val="tx1"/>
                </a:solidFill>
              </a:rPr>
              <a:t>He polarimeter</a:t>
            </a:r>
          </a:p>
          <a:p>
            <a:pPr algn="l"/>
            <a:r>
              <a:rPr lang="en-US" sz="1600" dirty="0">
                <a:solidFill>
                  <a:schemeClr val="tx1"/>
                </a:solidFill>
              </a:rPr>
              <a:t>Upgraded EBIS used for Gold run </a:t>
            </a:r>
          </a:p>
          <a:p>
            <a:pPr algn="l"/>
            <a:r>
              <a:rPr lang="en-US" sz="1600" b="1" dirty="0">
                <a:solidFill>
                  <a:schemeClr val="tx1"/>
                </a:solidFill>
              </a:rPr>
              <a:t>FY2020</a:t>
            </a:r>
          </a:p>
          <a:p>
            <a:pPr algn="l"/>
            <a:r>
              <a:rPr lang="en-US" sz="1600" dirty="0">
                <a:solidFill>
                  <a:schemeClr val="tx1"/>
                </a:solidFill>
              </a:rPr>
              <a:t>Construction of RHIC </a:t>
            </a:r>
            <a:r>
              <a:rPr lang="en-US" sz="1600" baseline="30000" dirty="0">
                <a:solidFill>
                  <a:schemeClr val="tx1"/>
                </a:solidFill>
              </a:rPr>
              <a:t>3</a:t>
            </a:r>
            <a:r>
              <a:rPr lang="en-US" sz="1600" dirty="0">
                <a:solidFill>
                  <a:schemeClr val="tx1"/>
                </a:solidFill>
              </a:rPr>
              <a:t>He polarimeter</a:t>
            </a:r>
            <a:endParaRPr lang="en-US" sz="1600" b="1" dirty="0">
              <a:solidFill>
                <a:schemeClr val="tx1"/>
              </a:solidFill>
            </a:endParaRPr>
          </a:p>
          <a:p>
            <a:pPr algn="l"/>
            <a:r>
              <a:rPr lang="en-US" sz="1600" dirty="0">
                <a:solidFill>
                  <a:schemeClr val="tx1"/>
                </a:solidFill>
              </a:rPr>
              <a:t>Polarized </a:t>
            </a:r>
            <a:r>
              <a:rPr lang="en-US" sz="1600" baseline="30000" dirty="0">
                <a:solidFill>
                  <a:schemeClr val="tx1"/>
                </a:solidFill>
              </a:rPr>
              <a:t>3</a:t>
            </a:r>
            <a:r>
              <a:rPr lang="en-US" sz="1600" dirty="0">
                <a:solidFill>
                  <a:schemeClr val="tx1"/>
                </a:solidFill>
              </a:rPr>
              <a:t>He</a:t>
            </a:r>
            <a:r>
              <a:rPr lang="en-US" sz="1600" baseline="30000" dirty="0">
                <a:solidFill>
                  <a:schemeClr val="tx1"/>
                </a:solidFill>
              </a:rPr>
              <a:t>++</a:t>
            </a:r>
            <a:r>
              <a:rPr lang="en-US" sz="1600" dirty="0">
                <a:solidFill>
                  <a:schemeClr val="tx1"/>
                </a:solidFill>
              </a:rPr>
              <a:t> beam of 2.5 x 10</a:t>
            </a:r>
            <a:r>
              <a:rPr lang="en-US" sz="1600" baseline="30000" dirty="0">
                <a:solidFill>
                  <a:schemeClr val="tx1"/>
                </a:solidFill>
              </a:rPr>
              <a:t>11</a:t>
            </a:r>
            <a:r>
              <a:rPr lang="en-US" sz="1600" dirty="0">
                <a:solidFill>
                  <a:schemeClr val="tx1"/>
                </a:solidFill>
              </a:rPr>
              <a:t> ions/pulse and 70% polarization</a:t>
            </a:r>
          </a:p>
        </p:txBody>
      </p:sp>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44</a:t>
            </a:fld>
            <a:endParaRPr lang="en-US"/>
          </a:p>
        </p:txBody>
      </p:sp>
      <p:sp>
        <p:nvSpPr>
          <p:cNvPr id="7" name="Right Brace 6">
            <a:extLst>
              <a:ext uri="{FF2B5EF4-FFF2-40B4-BE49-F238E27FC236}">
                <a16:creationId xmlns="" xmlns:a16="http://schemas.microsoft.com/office/drawing/2014/main" id="{3AB99C86-1126-48FA-B639-94959899AE45}"/>
              </a:ext>
            </a:extLst>
          </p:cNvPr>
          <p:cNvSpPr/>
          <p:nvPr/>
        </p:nvSpPr>
        <p:spPr>
          <a:xfrm>
            <a:off x="5651839" y="3721801"/>
            <a:ext cx="869272" cy="1837677"/>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8" name="TextBox 7">
            <a:extLst>
              <a:ext uri="{FF2B5EF4-FFF2-40B4-BE49-F238E27FC236}">
                <a16:creationId xmlns="" xmlns:a16="http://schemas.microsoft.com/office/drawing/2014/main" id="{E2172B3E-CE63-48E3-A7EB-BD55305FA6C9}"/>
              </a:ext>
            </a:extLst>
          </p:cNvPr>
          <p:cNvSpPr txBox="1"/>
          <p:nvPr/>
        </p:nvSpPr>
        <p:spPr>
          <a:xfrm>
            <a:off x="6702641" y="3486477"/>
            <a:ext cx="2133600" cy="2308324"/>
          </a:xfrm>
          <a:prstGeom prst="rect">
            <a:avLst/>
          </a:prstGeom>
          <a:noFill/>
        </p:spPr>
        <p:txBody>
          <a:bodyPr wrap="square" rtlCol="0">
            <a:spAutoFit/>
          </a:bodyPr>
          <a:lstStyle/>
          <a:p>
            <a:r>
              <a:rPr lang="en-US" dirty="0"/>
              <a:t>Actual installation times have to be scheduled around the research programs of RHIC and the NASA Space Radiation Laboratory (NSRL).  </a:t>
            </a:r>
          </a:p>
        </p:txBody>
      </p:sp>
    </p:spTree>
    <p:extLst>
      <p:ext uri="{BB962C8B-B14F-4D97-AF65-F5344CB8AC3E}">
        <p14:creationId xmlns:p14="http://schemas.microsoft.com/office/powerpoint/2010/main" val="18056529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040"/>
            <a:ext cx="8229600" cy="1143000"/>
          </a:xfrm>
        </p:spPr>
        <p:txBody>
          <a:bodyPr/>
          <a:lstStyle/>
          <a:p>
            <a:r>
              <a:rPr lang="en-US" b="1" dirty="0">
                <a:solidFill>
                  <a:srgbClr val="0000FF"/>
                </a:solidFill>
              </a:rPr>
              <a:t>Summary</a:t>
            </a:r>
          </a:p>
        </p:txBody>
      </p:sp>
      <p:sp>
        <p:nvSpPr>
          <p:cNvPr id="3" name="Content Placeholder 2"/>
          <p:cNvSpPr>
            <a:spLocks noGrp="1"/>
          </p:cNvSpPr>
          <p:nvPr>
            <p:ph idx="1"/>
          </p:nvPr>
        </p:nvSpPr>
        <p:spPr>
          <a:xfrm>
            <a:off x="144026" y="1493754"/>
            <a:ext cx="8999973" cy="4986752"/>
          </a:xfrm>
        </p:spPr>
        <p:txBody>
          <a:bodyPr>
            <a:noAutofit/>
          </a:bodyPr>
          <a:lstStyle/>
          <a:p>
            <a:r>
              <a:rPr lang="en-US" sz="2400" dirty="0"/>
              <a:t>The R&amp;D effort has enabled development of key state-of-the-art MEOP technology at BNL and MIT. </a:t>
            </a:r>
          </a:p>
          <a:p>
            <a:r>
              <a:rPr lang="en-US" sz="2400" dirty="0"/>
              <a:t>Studies of </a:t>
            </a:r>
            <a:r>
              <a:rPr lang="en-US" sz="2400" baseline="30000" dirty="0"/>
              <a:t>3</a:t>
            </a:r>
            <a:r>
              <a:rPr lang="en-US" sz="2400" dirty="0"/>
              <a:t>He spin transport in magnetic field gradients have been carried out and are well understood.</a:t>
            </a:r>
          </a:p>
          <a:p>
            <a:r>
              <a:rPr lang="en-US" sz="2400" dirty="0"/>
              <a:t>High field optical pumping has been successfully developed.  This was not anticipated at the beginning of this project.</a:t>
            </a:r>
          </a:p>
          <a:p>
            <a:r>
              <a:rPr lang="en-US" sz="2400" dirty="0"/>
              <a:t>A tandem EBIS looks ideal for optimal </a:t>
            </a:r>
            <a:r>
              <a:rPr lang="en-US" sz="2400" baseline="30000" dirty="0"/>
              <a:t>3</a:t>
            </a:r>
            <a:r>
              <a:rPr lang="en-US" sz="2400" dirty="0"/>
              <a:t>He polarization delivery and a feasibility demonstration of a realistic source is being developed.</a:t>
            </a:r>
          </a:p>
          <a:p>
            <a:r>
              <a:rPr lang="en-US" sz="2400" dirty="0"/>
              <a:t>We are on a path to have polarized </a:t>
            </a:r>
            <a:r>
              <a:rPr lang="en-US" sz="2400" baseline="30000" dirty="0"/>
              <a:t>3</a:t>
            </a:r>
            <a:r>
              <a:rPr lang="en-US" sz="2400" dirty="0"/>
              <a:t>He ions in RHIC early in the next decade.</a:t>
            </a:r>
          </a:p>
        </p:txBody>
      </p:sp>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45</a:t>
            </a:fld>
            <a:endParaRPr lang="en-US"/>
          </a:p>
        </p:txBody>
      </p:sp>
    </p:spTree>
    <p:extLst>
      <p:ext uri="{BB962C8B-B14F-4D97-AF65-F5344CB8AC3E}">
        <p14:creationId xmlns:p14="http://schemas.microsoft.com/office/powerpoint/2010/main" val="8929944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5</a:t>
            </a:fld>
            <a:endParaRPr lang="en-US"/>
          </a:p>
        </p:txBody>
      </p:sp>
      <p:pic>
        <p:nvPicPr>
          <p:cNvPr id="8" name="Picture 7" descr="Screen Shot 2015-10-29 at 3.17.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9944"/>
            <a:ext cx="9144000" cy="6165996"/>
          </a:xfrm>
          <a:prstGeom prst="rect">
            <a:avLst/>
          </a:prstGeom>
        </p:spPr>
      </p:pic>
      <p:sp>
        <p:nvSpPr>
          <p:cNvPr id="2" name="TextBox 1"/>
          <p:cNvSpPr txBox="1"/>
          <p:nvPr/>
        </p:nvSpPr>
        <p:spPr>
          <a:xfrm>
            <a:off x="161693" y="103923"/>
            <a:ext cx="8785528" cy="707886"/>
          </a:xfrm>
          <a:prstGeom prst="rect">
            <a:avLst/>
          </a:prstGeom>
          <a:solidFill>
            <a:schemeClr val="bg1"/>
          </a:solidFill>
        </p:spPr>
        <p:txBody>
          <a:bodyPr wrap="none" rtlCol="0">
            <a:spAutoFit/>
          </a:bodyPr>
          <a:lstStyle/>
          <a:p>
            <a:r>
              <a:rPr lang="en-US" sz="4000" b="1" dirty="0">
                <a:solidFill>
                  <a:srgbClr val="0000FF"/>
                </a:solidFill>
              </a:rPr>
              <a:t>  RHIC’s Electron Beam Ionization Source</a:t>
            </a:r>
          </a:p>
        </p:txBody>
      </p:sp>
    </p:spTree>
    <p:extLst>
      <p:ext uri="{BB962C8B-B14F-4D97-AF65-F5344CB8AC3E}">
        <p14:creationId xmlns:p14="http://schemas.microsoft.com/office/powerpoint/2010/main" val="40048058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569" y="34998"/>
            <a:ext cx="8733672" cy="1143000"/>
          </a:xfrm>
        </p:spPr>
        <p:txBody>
          <a:bodyPr>
            <a:normAutofit fontScale="90000"/>
          </a:bodyPr>
          <a:lstStyle/>
          <a:p>
            <a:r>
              <a:rPr lang="en-US" b="1" dirty="0" err="1">
                <a:solidFill>
                  <a:srgbClr val="0000FF"/>
                </a:solidFill>
              </a:rPr>
              <a:t>Metastability</a:t>
            </a:r>
            <a:r>
              <a:rPr lang="en-US" b="1" dirty="0">
                <a:solidFill>
                  <a:srgbClr val="0000FF"/>
                </a:solidFill>
              </a:rPr>
              <a:t> Exchange Optical Pumping</a:t>
            </a:r>
          </a:p>
        </p:txBody>
      </p:sp>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6</a:t>
            </a:fld>
            <a:endParaRPr lang="en-US"/>
          </a:p>
        </p:txBody>
      </p:sp>
      <p:pic>
        <p:nvPicPr>
          <p:cNvPr id="8" name="Picture 7" descr="Screen Shot 2015-10-29 at 3.18.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5686"/>
            <a:ext cx="9144000" cy="5242686"/>
          </a:xfrm>
          <a:prstGeom prst="rect">
            <a:avLst/>
          </a:prstGeom>
        </p:spPr>
      </p:pic>
    </p:spTree>
    <p:extLst>
      <p:ext uri="{BB962C8B-B14F-4D97-AF65-F5344CB8AC3E}">
        <p14:creationId xmlns:p14="http://schemas.microsoft.com/office/powerpoint/2010/main" val="11467334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FF"/>
                </a:solidFill>
              </a:rPr>
              <a:t>MEOP at High Magnetic Field</a:t>
            </a:r>
          </a:p>
        </p:txBody>
      </p:sp>
      <p:pic>
        <p:nvPicPr>
          <p:cNvPr id="7" name="Content Placeholder 6" descr="Screen Shot 2015-11-05 at 3.53.36 AM.png"/>
          <p:cNvPicPr>
            <a:picLocks noGrp="1" noChangeAspect="1"/>
          </p:cNvPicPr>
          <p:nvPr>
            <p:ph idx="1"/>
          </p:nvPr>
        </p:nvPicPr>
        <p:blipFill>
          <a:blip r:embed="rId2">
            <a:extLst>
              <a:ext uri="{28A0092B-C50C-407E-A947-70E740481C1C}">
                <a14:useLocalDpi xmlns:a14="http://schemas.microsoft.com/office/drawing/2010/main" val="0"/>
              </a:ext>
            </a:extLst>
          </a:blip>
          <a:srcRect l="-6084" r="-6084"/>
          <a:stretch>
            <a:fillRect/>
          </a:stretch>
        </p:blipFill>
        <p:spPr/>
      </p:pic>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7</a:t>
            </a:fld>
            <a:endParaRPr lang="en-US"/>
          </a:p>
        </p:txBody>
      </p:sp>
    </p:spTree>
    <p:extLst>
      <p:ext uri="{BB962C8B-B14F-4D97-AF65-F5344CB8AC3E}">
        <p14:creationId xmlns:p14="http://schemas.microsoft.com/office/powerpoint/2010/main" val="266613593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38"/>
            <a:ext cx="8229600" cy="1143000"/>
          </a:xfrm>
        </p:spPr>
        <p:txBody>
          <a:bodyPr/>
          <a:lstStyle/>
          <a:p>
            <a:r>
              <a:rPr lang="en-US" b="1" dirty="0">
                <a:solidFill>
                  <a:srgbClr val="0000FF"/>
                </a:solidFill>
              </a:rPr>
              <a:t>BNL High Field Tests</a:t>
            </a:r>
          </a:p>
        </p:txBody>
      </p:sp>
      <p:pic>
        <p:nvPicPr>
          <p:cNvPr id="7" name="Content Placeholder 6" descr="Screen Shot 2015-11-05 at 3.54.45 AM.png"/>
          <p:cNvPicPr>
            <a:picLocks noGrp="1" noChangeAspect="1"/>
          </p:cNvPicPr>
          <p:nvPr>
            <p:ph idx="1"/>
          </p:nvPr>
        </p:nvPicPr>
        <p:blipFill>
          <a:blip r:embed="rId2">
            <a:extLst>
              <a:ext uri="{28A0092B-C50C-407E-A947-70E740481C1C}">
                <a14:useLocalDpi xmlns:a14="http://schemas.microsoft.com/office/drawing/2010/main" val="0"/>
              </a:ext>
            </a:extLst>
          </a:blip>
          <a:srcRect l="-82988" r="-82988"/>
          <a:stretch>
            <a:fillRect/>
          </a:stretch>
        </p:blipFill>
        <p:spPr>
          <a:xfrm>
            <a:off x="2879979" y="1166138"/>
            <a:ext cx="9132642" cy="4960025"/>
          </a:xfrm>
        </p:spPr>
      </p:pic>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8</a:t>
            </a:fld>
            <a:endParaRPr lang="en-US"/>
          </a:p>
        </p:txBody>
      </p:sp>
      <p:pic>
        <p:nvPicPr>
          <p:cNvPr id="9" name="Picture 8" descr="Screen Shot 2015-11-05 at 3.54.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635" y="1304463"/>
            <a:ext cx="4342204" cy="4970462"/>
          </a:xfrm>
          <a:prstGeom prst="rect">
            <a:avLst/>
          </a:prstGeom>
        </p:spPr>
      </p:pic>
    </p:spTree>
    <p:extLst>
      <p:ext uri="{BB962C8B-B14F-4D97-AF65-F5344CB8AC3E}">
        <p14:creationId xmlns:p14="http://schemas.microsoft.com/office/powerpoint/2010/main" val="38365981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52"/>
            <a:ext cx="8229600" cy="1143000"/>
          </a:xfrm>
        </p:spPr>
        <p:txBody>
          <a:bodyPr/>
          <a:lstStyle/>
          <a:p>
            <a:r>
              <a:rPr lang="en-US" b="1" dirty="0">
                <a:solidFill>
                  <a:srgbClr val="0000FF"/>
                </a:solidFill>
              </a:rPr>
              <a:t>Optical Probe </a:t>
            </a:r>
            <a:r>
              <a:rPr lang="en-US" b="1" dirty="0" err="1">
                <a:solidFill>
                  <a:srgbClr val="0000FF"/>
                </a:solidFill>
              </a:rPr>
              <a:t>Polarimeter</a:t>
            </a:r>
            <a:endParaRPr lang="en-US" b="1" dirty="0">
              <a:solidFill>
                <a:srgbClr val="0000FF"/>
              </a:solidFill>
            </a:endParaRPr>
          </a:p>
        </p:txBody>
      </p:sp>
      <p:sp>
        <p:nvSpPr>
          <p:cNvPr id="4" name="Date Placeholder 3"/>
          <p:cNvSpPr>
            <a:spLocks noGrp="1"/>
          </p:cNvSpPr>
          <p:nvPr>
            <p:ph type="dt" sz="half" idx="10"/>
          </p:nvPr>
        </p:nvSpPr>
        <p:spPr/>
        <p:txBody>
          <a:bodyPr/>
          <a:lstStyle/>
          <a:p>
            <a:r>
              <a:rPr lang="en-US"/>
              <a:t>11/1/18</a:t>
            </a:r>
          </a:p>
        </p:txBody>
      </p:sp>
      <p:sp>
        <p:nvSpPr>
          <p:cNvPr id="5" name="Footer Placeholder 4"/>
          <p:cNvSpPr>
            <a:spLocks noGrp="1"/>
          </p:cNvSpPr>
          <p:nvPr>
            <p:ph type="ftr" sz="quarter" idx="11"/>
          </p:nvPr>
        </p:nvSpPr>
        <p:spPr/>
        <p:txBody>
          <a:bodyPr/>
          <a:lstStyle/>
          <a:p>
            <a:r>
              <a:rPr lang="en-US"/>
              <a:t>Richard Milner                                                    EIC Accelerator Collaboration Meeting</a:t>
            </a:r>
          </a:p>
        </p:txBody>
      </p:sp>
      <p:sp>
        <p:nvSpPr>
          <p:cNvPr id="6" name="Slide Number Placeholder 5"/>
          <p:cNvSpPr>
            <a:spLocks noGrp="1"/>
          </p:cNvSpPr>
          <p:nvPr>
            <p:ph type="sldNum" sz="quarter" idx="12"/>
          </p:nvPr>
        </p:nvSpPr>
        <p:spPr/>
        <p:txBody>
          <a:bodyPr/>
          <a:lstStyle/>
          <a:p>
            <a:fld id="{21CAAB0E-C5E5-194E-8408-B38DFCD1BA48}" type="slidenum">
              <a:rPr lang="en-US" smtClean="0"/>
              <a:t>9</a:t>
            </a:fld>
            <a:endParaRPr lang="en-US"/>
          </a:p>
        </p:txBody>
      </p:sp>
      <p:sp>
        <p:nvSpPr>
          <p:cNvPr id="9" name="Rectangle 4">
            <a:extLst>
              <a:ext uri="{FF2B5EF4-FFF2-40B4-BE49-F238E27FC236}">
                <a16:creationId xmlns="" xmlns:a16="http://schemas.microsoft.com/office/drawing/2014/main" id="{998C76C1-A80D-4ADD-83BC-EB522458AEE6}"/>
              </a:ext>
            </a:extLst>
          </p:cNvPr>
          <p:cNvSpPr>
            <a:spLocks noChangeArrowheads="1"/>
          </p:cNvSpPr>
          <p:nvPr/>
        </p:nvSpPr>
        <p:spPr bwMode="auto">
          <a:xfrm>
            <a:off x="3581400" y="2724127"/>
            <a:ext cx="2362200" cy="4572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Rectangle 5">
            <a:extLst>
              <a:ext uri="{FF2B5EF4-FFF2-40B4-BE49-F238E27FC236}">
                <a16:creationId xmlns="" xmlns:a16="http://schemas.microsoft.com/office/drawing/2014/main" id="{90F4EDDD-CC96-487F-A7B6-48A4664382FF}"/>
              </a:ext>
            </a:extLst>
          </p:cNvPr>
          <p:cNvSpPr>
            <a:spLocks noChangeArrowheads="1"/>
          </p:cNvSpPr>
          <p:nvPr/>
        </p:nvSpPr>
        <p:spPr bwMode="auto">
          <a:xfrm>
            <a:off x="3581400" y="4095727"/>
            <a:ext cx="2362200" cy="4572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Rectangle 6">
            <a:extLst>
              <a:ext uri="{FF2B5EF4-FFF2-40B4-BE49-F238E27FC236}">
                <a16:creationId xmlns="" xmlns:a16="http://schemas.microsoft.com/office/drawing/2014/main" id="{D85DD060-E020-4BB9-BB73-DC9169B04D38}"/>
              </a:ext>
            </a:extLst>
          </p:cNvPr>
          <p:cNvSpPr>
            <a:spLocks noChangeArrowheads="1"/>
          </p:cNvSpPr>
          <p:nvPr/>
        </p:nvSpPr>
        <p:spPr bwMode="auto">
          <a:xfrm>
            <a:off x="4343400" y="3409927"/>
            <a:ext cx="914400" cy="457200"/>
          </a:xfrm>
          <a:prstGeom prst="rect">
            <a:avLst/>
          </a:prstGeom>
          <a:solidFill>
            <a:srgbClr val="FF99FF"/>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Rectangle 7">
            <a:extLst>
              <a:ext uri="{FF2B5EF4-FFF2-40B4-BE49-F238E27FC236}">
                <a16:creationId xmlns="" xmlns:a16="http://schemas.microsoft.com/office/drawing/2014/main" id="{C86BB727-E701-4ED9-8281-140465ACFFE1}"/>
              </a:ext>
            </a:extLst>
          </p:cNvPr>
          <p:cNvSpPr>
            <a:spLocks noChangeArrowheads="1"/>
          </p:cNvSpPr>
          <p:nvPr/>
        </p:nvSpPr>
        <p:spPr bwMode="auto">
          <a:xfrm>
            <a:off x="2133600" y="3257527"/>
            <a:ext cx="7620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Line 8">
            <a:extLst>
              <a:ext uri="{FF2B5EF4-FFF2-40B4-BE49-F238E27FC236}">
                <a16:creationId xmlns="" xmlns:a16="http://schemas.microsoft.com/office/drawing/2014/main" id="{27017F82-85F1-405E-BB33-A993D6E93ED8}"/>
              </a:ext>
            </a:extLst>
          </p:cNvPr>
          <p:cNvSpPr>
            <a:spLocks noChangeShapeType="1"/>
          </p:cNvSpPr>
          <p:nvPr/>
        </p:nvSpPr>
        <p:spPr bwMode="auto">
          <a:xfrm flipV="1">
            <a:off x="2895600" y="3333727"/>
            <a:ext cx="5562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 name="Line 9">
            <a:extLst>
              <a:ext uri="{FF2B5EF4-FFF2-40B4-BE49-F238E27FC236}">
                <a16:creationId xmlns="" xmlns:a16="http://schemas.microsoft.com/office/drawing/2014/main" id="{671AF241-AFB1-42AB-970B-CAE7A7BF4762}"/>
              </a:ext>
            </a:extLst>
          </p:cNvPr>
          <p:cNvSpPr>
            <a:spLocks noChangeShapeType="1"/>
          </p:cNvSpPr>
          <p:nvPr/>
        </p:nvSpPr>
        <p:spPr bwMode="auto">
          <a:xfrm flipH="1">
            <a:off x="1447800" y="3333727"/>
            <a:ext cx="68580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 name="Rectangle 10">
            <a:extLst>
              <a:ext uri="{FF2B5EF4-FFF2-40B4-BE49-F238E27FC236}">
                <a16:creationId xmlns="" xmlns:a16="http://schemas.microsoft.com/office/drawing/2014/main" id="{CFAD4A88-5150-40DA-ADCC-6844CA8C2034}"/>
              </a:ext>
            </a:extLst>
          </p:cNvPr>
          <p:cNvSpPr>
            <a:spLocks noChangeArrowheads="1"/>
          </p:cNvSpPr>
          <p:nvPr/>
        </p:nvSpPr>
        <p:spPr bwMode="auto">
          <a:xfrm>
            <a:off x="1524000" y="3486127"/>
            <a:ext cx="990600" cy="3048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AutoShape 11">
            <a:extLst>
              <a:ext uri="{FF2B5EF4-FFF2-40B4-BE49-F238E27FC236}">
                <a16:creationId xmlns="" xmlns:a16="http://schemas.microsoft.com/office/drawing/2014/main" id="{A5C97E1A-A425-4A44-8F1E-7EDAEC9DD190}"/>
              </a:ext>
            </a:extLst>
          </p:cNvPr>
          <p:cNvSpPr>
            <a:spLocks noChangeArrowheads="1"/>
          </p:cNvSpPr>
          <p:nvPr/>
        </p:nvSpPr>
        <p:spPr bwMode="auto">
          <a:xfrm>
            <a:off x="2590800" y="3562327"/>
            <a:ext cx="4800600" cy="152400"/>
          </a:xfrm>
          <a:prstGeom prst="rightArrow">
            <a:avLst>
              <a:gd name="adj1" fmla="val 50000"/>
              <a:gd name="adj2" fmla="val 7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Line 12">
            <a:extLst>
              <a:ext uri="{FF2B5EF4-FFF2-40B4-BE49-F238E27FC236}">
                <a16:creationId xmlns="" xmlns:a16="http://schemas.microsoft.com/office/drawing/2014/main" id="{0F0324CE-59AD-4C04-B888-20786E84D222}"/>
              </a:ext>
            </a:extLst>
          </p:cNvPr>
          <p:cNvSpPr>
            <a:spLocks noChangeShapeType="1"/>
          </p:cNvSpPr>
          <p:nvPr/>
        </p:nvSpPr>
        <p:spPr bwMode="auto">
          <a:xfrm flipV="1">
            <a:off x="3657600" y="4095727"/>
            <a:ext cx="22098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 name="Line 13">
            <a:extLst>
              <a:ext uri="{FF2B5EF4-FFF2-40B4-BE49-F238E27FC236}">
                <a16:creationId xmlns="" xmlns:a16="http://schemas.microsoft.com/office/drawing/2014/main" id="{E957F3F2-21C6-4AD2-B676-A7E498869675}"/>
              </a:ext>
            </a:extLst>
          </p:cNvPr>
          <p:cNvSpPr>
            <a:spLocks noChangeShapeType="1"/>
          </p:cNvSpPr>
          <p:nvPr/>
        </p:nvSpPr>
        <p:spPr bwMode="auto">
          <a:xfrm>
            <a:off x="3581400" y="4095727"/>
            <a:ext cx="2362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 name="Line 14">
            <a:extLst>
              <a:ext uri="{FF2B5EF4-FFF2-40B4-BE49-F238E27FC236}">
                <a16:creationId xmlns="" xmlns:a16="http://schemas.microsoft.com/office/drawing/2014/main" id="{8FD0E1B4-8BB1-4E10-A5DA-BE63FF4A1C02}"/>
              </a:ext>
            </a:extLst>
          </p:cNvPr>
          <p:cNvSpPr>
            <a:spLocks noChangeShapeType="1"/>
          </p:cNvSpPr>
          <p:nvPr/>
        </p:nvSpPr>
        <p:spPr bwMode="auto">
          <a:xfrm flipV="1">
            <a:off x="3581400" y="2724127"/>
            <a:ext cx="2362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 name="Text Box 16">
            <a:extLst>
              <a:ext uri="{FF2B5EF4-FFF2-40B4-BE49-F238E27FC236}">
                <a16:creationId xmlns="" xmlns:a16="http://schemas.microsoft.com/office/drawing/2014/main" id="{93ABD205-0B9A-46DB-B907-9BDD56D756EB}"/>
              </a:ext>
            </a:extLst>
          </p:cNvPr>
          <p:cNvSpPr txBox="1">
            <a:spLocks noChangeArrowheads="1"/>
          </p:cNvSpPr>
          <p:nvPr/>
        </p:nvSpPr>
        <p:spPr bwMode="auto">
          <a:xfrm>
            <a:off x="533400" y="2114527"/>
            <a:ext cx="1811338" cy="40005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a:solidFill>
                  <a:srgbClr val="A50021"/>
                </a:solidFill>
              </a:rPr>
              <a:t>Pumping laser</a:t>
            </a:r>
          </a:p>
        </p:txBody>
      </p:sp>
      <p:sp>
        <p:nvSpPr>
          <p:cNvPr id="21" name="Text Box 18">
            <a:extLst>
              <a:ext uri="{FF2B5EF4-FFF2-40B4-BE49-F238E27FC236}">
                <a16:creationId xmlns="" xmlns:a16="http://schemas.microsoft.com/office/drawing/2014/main" id="{28C74417-3489-4D06-8765-E629C839C5E2}"/>
              </a:ext>
            </a:extLst>
          </p:cNvPr>
          <p:cNvSpPr txBox="1">
            <a:spLocks noChangeArrowheads="1"/>
          </p:cNvSpPr>
          <p:nvPr/>
        </p:nvSpPr>
        <p:spPr bwMode="auto">
          <a:xfrm>
            <a:off x="2743200" y="1962127"/>
            <a:ext cx="3962400" cy="40005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a:solidFill>
                  <a:srgbClr val="990033"/>
                </a:solidFill>
              </a:rPr>
              <a:t>Probe laser, Toptica, diode laser</a:t>
            </a:r>
          </a:p>
        </p:txBody>
      </p:sp>
      <p:sp>
        <p:nvSpPr>
          <p:cNvPr id="22" name="Line 19">
            <a:extLst>
              <a:ext uri="{FF2B5EF4-FFF2-40B4-BE49-F238E27FC236}">
                <a16:creationId xmlns="" xmlns:a16="http://schemas.microsoft.com/office/drawing/2014/main" id="{015249F6-DB94-4AE2-854B-C471A69557C7}"/>
              </a:ext>
            </a:extLst>
          </p:cNvPr>
          <p:cNvSpPr>
            <a:spLocks noChangeShapeType="1"/>
          </p:cNvSpPr>
          <p:nvPr/>
        </p:nvSpPr>
        <p:spPr bwMode="auto">
          <a:xfrm>
            <a:off x="8382000" y="3181327"/>
            <a:ext cx="7620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 name="Rectangle 20">
            <a:extLst>
              <a:ext uri="{FF2B5EF4-FFF2-40B4-BE49-F238E27FC236}">
                <a16:creationId xmlns="" xmlns:a16="http://schemas.microsoft.com/office/drawing/2014/main" id="{9D720455-CB23-4C0C-BB40-15C2B51BF0F9}"/>
              </a:ext>
            </a:extLst>
          </p:cNvPr>
          <p:cNvSpPr>
            <a:spLocks noChangeArrowheads="1"/>
          </p:cNvSpPr>
          <p:nvPr/>
        </p:nvSpPr>
        <p:spPr bwMode="auto">
          <a:xfrm>
            <a:off x="1066800" y="3867127"/>
            <a:ext cx="381000" cy="30480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Line 21">
            <a:extLst>
              <a:ext uri="{FF2B5EF4-FFF2-40B4-BE49-F238E27FC236}">
                <a16:creationId xmlns="" xmlns:a16="http://schemas.microsoft.com/office/drawing/2014/main" id="{B3A1917A-84E8-4E84-9664-321A22D25BC4}"/>
              </a:ext>
            </a:extLst>
          </p:cNvPr>
          <p:cNvSpPr>
            <a:spLocks noChangeShapeType="1"/>
          </p:cNvSpPr>
          <p:nvPr/>
        </p:nvSpPr>
        <p:spPr bwMode="auto">
          <a:xfrm>
            <a:off x="3581400" y="2724127"/>
            <a:ext cx="22860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 name="Line 22">
            <a:extLst>
              <a:ext uri="{FF2B5EF4-FFF2-40B4-BE49-F238E27FC236}">
                <a16:creationId xmlns="" xmlns:a16="http://schemas.microsoft.com/office/drawing/2014/main" id="{4CA02A95-B874-4067-8DA8-32852416466A}"/>
              </a:ext>
            </a:extLst>
          </p:cNvPr>
          <p:cNvSpPr>
            <a:spLocks noChangeShapeType="1"/>
          </p:cNvSpPr>
          <p:nvPr/>
        </p:nvSpPr>
        <p:spPr bwMode="auto">
          <a:xfrm>
            <a:off x="1524000" y="2495527"/>
            <a:ext cx="381000" cy="990600"/>
          </a:xfrm>
          <a:prstGeom prst="line">
            <a:avLst/>
          </a:prstGeom>
          <a:noFill/>
          <a:ln w="28575">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 name="Line 23">
            <a:extLst>
              <a:ext uri="{FF2B5EF4-FFF2-40B4-BE49-F238E27FC236}">
                <a16:creationId xmlns="" xmlns:a16="http://schemas.microsoft.com/office/drawing/2014/main" id="{63289C62-698D-4BA9-8990-13D3A069837F}"/>
              </a:ext>
            </a:extLst>
          </p:cNvPr>
          <p:cNvSpPr>
            <a:spLocks noChangeShapeType="1"/>
          </p:cNvSpPr>
          <p:nvPr/>
        </p:nvSpPr>
        <p:spPr bwMode="auto">
          <a:xfrm flipH="1">
            <a:off x="2590800" y="2343127"/>
            <a:ext cx="533400" cy="91440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7" name="Text Box 24">
            <a:extLst>
              <a:ext uri="{FF2B5EF4-FFF2-40B4-BE49-F238E27FC236}">
                <a16:creationId xmlns="" xmlns:a16="http://schemas.microsoft.com/office/drawing/2014/main" id="{AC88DCBA-27EF-47D1-8106-DC5E08741902}"/>
              </a:ext>
            </a:extLst>
          </p:cNvPr>
          <p:cNvSpPr txBox="1">
            <a:spLocks noChangeArrowheads="1"/>
          </p:cNvSpPr>
          <p:nvPr/>
        </p:nvSpPr>
        <p:spPr bwMode="auto">
          <a:xfrm>
            <a:off x="1066800" y="5089502"/>
            <a:ext cx="1278555" cy="461665"/>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400">
                <a:solidFill>
                  <a:srgbClr val="990033"/>
                </a:solidFill>
              </a:rPr>
              <a:t>Detector</a:t>
            </a:r>
          </a:p>
        </p:txBody>
      </p:sp>
      <p:sp>
        <p:nvSpPr>
          <p:cNvPr id="28" name="Line 25">
            <a:extLst>
              <a:ext uri="{FF2B5EF4-FFF2-40B4-BE49-F238E27FC236}">
                <a16:creationId xmlns="" xmlns:a16="http://schemas.microsoft.com/office/drawing/2014/main" id="{65D4D842-492F-4371-8083-E655AAAF0559}"/>
              </a:ext>
            </a:extLst>
          </p:cNvPr>
          <p:cNvSpPr>
            <a:spLocks noChangeShapeType="1"/>
          </p:cNvSpPr>
          <p:nvPr/>
        </p:nvSpPr>
        <p:spPr bwMode="auto">
          <a:xfrm flipH="1" flipV="1">
            <a:off x="1295400" y="4171927"/>
            <a:ext cx="228600" cy="914400"/>
          </a:xfrm>
          <a:prstGeom prst="line">
            <a:avLst/>
          </a:prstGeom>
          <a:noFill/>
          <a:ln w="2857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 name="Text Box 26">
            <a:extLst>
              <a:ext uri="{FF2B5EF4-FFF2-40B4-BE49-F238E27FC236}">
                <a16:creationId xmlns="" xmlns:a16="http://schemas.microsoft.com/office/drawing/2014/main" id="{B1A083FA-3786-49C7-8B99-1080D4ADD78B}"/>
              </a:ext>
            </a:extLst>
          </p:cNvPr>
          <p:cNvSpPr txBox="1">
            <a:spLocks noChangeArrowheads="1"/>
          </p:cNvSpPr>
          <p:nvPr/>
        </p:nvSpPr>
        <p:spPr bwMode="auto">
          <a:xfrm>
            <a:off x="1012825" y="1276327"/>
            <a:ext cx="1501775" cy="40011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x-none" sz="2000" dirty="0" err="1" smtClean="0">
                <a:solidFill>
                  <a:srgbClr val="800000"/>
                </a:solidFill>
              </a:rPr>
              <a:t>Wavemeter</a:t>
            </a:r>
            <a:endParaRPr lang="en-US" altLang="x-none" sz="2000" dirty="0">
              <a:solidFill>
                <a:srgbClr val="800000"/>
              </a:solidFill>
            </a:endParaRPr>
          </a:p>
        </p:txBody>
      </p:sp>
      <p:sp>
        <p:nvSpPr>
          <p:cNvPr id="30" name="Line 27">
            <a:extLst>
              <a:ext uri="{FF2B5EF4-FFF2-40B4-BE49-F238E27FC236}">
                <a16:creationId xmlns="" xmlns:a16="http://schemas.microsoft.com/office/drawing/2014/main" id="{90E69D68-A902-43B6-AFE9-E83CF7D0A1B6}"/>
              </a:ext>
            </a:extLst>
          </p:cNvPr>
          <p:cNvSpPr>
            <a:spLocks noChangeShapeType="1"/>
          </p:cNvSpPr>
          <p:nvPr/>
        </p:nvSpPr>
        <p:spPr bwMode="auto">
          <a:xfrm flipV="1">
            <a:off x="1447800" y="1657327"/>
            <a:ext cx="152400" cy="457200"/>
          </a:xfrm>
          <a:prstGeom prst="line">
            <a:avLst/>
          </a:prstGeom>
          <a:noFill/>
          <a:ln w="95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 name="Text Box 28">
            <a:extLst>
              <a:ext uri="{FF2B5EF4-FFF2-40B4-BE49-F238E27FC236}">
                <a16:creationId xmlns="" xmlns:a16="http://schemas.microsoft.com/office/drawing/2014/main" id="{C707BFCD-221B-4C10-BBD6-0F7CD374BE74}"/>
              </a:ext>
            </a:extLst>
          </p:cNvPr>
          <p:cNvSpPr txBox="1">
            <a:spLocks noChangeArrowheads="1"/>
          </p:cNvSpPr>
          <p:nvPr/>
        </p:nvSpPr>
        <p:spPr bwMode="auto">
          <a:xfrm>
            <a:off x="3676426" y="5062492"/>
            <a:ext cx="4321175" cy="8255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400">
                <a:solidFill>
                  <a:srgbClr val="800000"/>
                </a:solidFill>
              </a:rPr>
              <a:t>Pumping laser-Keopsys 10 W 1083 nm- fiber laser</a:t>
            </a:r>
          </a:p>
        </p:txBody>
      </p:sp>
      <p:sp>
        <p:nvSpPr>
          <p:cNvPr id="32" name="Text Box 26">
            <a:extLst>
              <a:ext uri="{FF2B5EF4-FFF2-40B4-BE49-F238E27FC236}">
                <a16:creationId xmlns="" xmlns:a16="http://schemas.microsoft.com/office/drawing/2014/main" id="{35D01E1B-E4E8-4495-933C-ECA0E35C5499}"/>
              </a:ext>
            </a:extLst>
          </p:cNvPr>
          <p:cNvSpPr txBox="1">
            <a:spLocks noChangeArrowheads="1"/>
          </p:cNvSpPr>
          <p:nvPr/>
        </p:nvSpPr>
        <p:spPr bwMode="auto">
          <a:xfrm>
            <a:off x="6394558" y="4006736"/>
            <a:ext cx="1393825" cy="40011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x-none" sz="2000" baseline="30000">
                <a:solidFill>
                  <a:srgbClr val="800000"/>
                </a:solidFill>
              </a:rPr>
              <a:t>3</a:t>
            </a:r>
            <a:r>
              <a:rPr lang="en-US" altLang="x-none" sz="2000">
                <a:solidFill>
                  <a:srgbClr val="800000"/>
                </a:solidFill>
              </a:rPr>
              <a:t>He cell</a:t>
            </a:r>
          </a:p>
        </p:txBody>
      </p:sp>
      <p:sp>
        <p:nvSpPr>
          <p:cNvPr id="33" name="Line 23">
            <a:extLst>
              <a:ext uri="{FF2B5EF4-FFF2-40B4-BE49-F238E27FC236}">
                <a16:creationId xmlns="" xmlns:a16="http://schemas.microsoft.com/office/drawing/2014/main" id="{F021B8BB-0180-48E3-B886-2B68F7C73265}"/>
              </a:ext>
            </a:extLst>
          </p:cNvPr>
          <p:cNvSpPr>
            <a:spLocks noChangeShapeType="1"/>
          </p:cNvSpPr>
          <p:nvPr/>
        </p:nvSpPr>
        <p:spPr bwMode="auto">
          <a:xfrm flipH="1" flipV="1">
            <a:off x="5257800" y="3854335"/>
            <a:ext cx="1158428" cy="165192"/>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2128491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470</TotalTime>
  <Words>2033</Words>
  <Application>Microsoft Macintosh PowerPoint</Application>
  <PresentationFormat>On-screen Show (4:3)</PresentationFormat>
  <Paragraphs>320</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Development of a Polarized 3He Ion Source for RHIC/EIC</vt:lpstr>
      <vt:lpstr>PowerPoint Presentation</vt:lpstr>
      <vt:lpstr>PowerPoint Presentation</vt:lpstr>
      <vt:lpstr>Source Concept</vt:lpstr>
      <vt:lpstr>PowerPoint Presentation</vt:lpstr>
      <vt:lpstr>Metastability Exchange Optical Pumping</vt:lpstr>
      <vt:lpstr>MEOP at High Magnetic Field</vt:lpstr>
      <vt:lpstr>BNL High Field Tests</vt:lpstr>
      <vt:lpstr>Optical Probe Polarimeter</vt:lpstr>
      <vt:lpstr>Optical Probe Polarimeter</vt:lpstr>
      <vt:lpstr>Optical Probe Polarimeter</vt:lpstr>
      <vt:lpstr>Measured Optical Pumping</vt:lpstr>
      <vt:lpstr>High Field Polarization Results</vt:lpstr>
      <vt:lpstr>High Polarization at High Field</vt:lpstr>
      <vt:lpstr>3He Polarization Setup  using OPPIS 3.0 T Solenoid</vt:lpstr>
      <vt:lpstr>High Field Conclusions</vt:lpstr>
      <vt:lpstr>The Path Forward</vt:lpstr>
      <vt:lpstr>PowerPoint Presentation</vt:lpstr>
      <vt:lpstr>PowerPoint Presentation</vt:lpstr>
      <vt:lpstr>PowerPoint Presentation</vt:lpstr>
      <vt:lpstr>EBIS Upgrade with New Injector Solenoid for Polarized  3He++ ion production</vt:lpstr>
      <vt:lpstr>PowerPoint Presentation</vt:lpstr>
      <vt:lpstr>BNL: 3He cryo- purification system</vt:lpstr>
      <vt:lpstr>BNL: He RGA Spectra with CP-pumping at 45o K and RF discharge cleaning, no hydrogen 656 nm line!</vt:lpstr>
      <vt:lpstr>PowerPoint Presentation</vt:lpstr>
      <vt:lpstr>3He Pulsed Valve Development</vt:lpstr>
      <vt:lpstr>3He Pulsed Valve Development</vt:lpstr>
      <vt:lpstr>3He Pulsed Valve Development</vt:lpstr>
      <vt:lpstr>Valve Testing in 1 T Dipole Field</vt:lpstr>
      <vt:lpstr>Valve Testing in 1 T Dipole Field</vt:lpstr>
      <vt:lpstr>PowerPoint Presentation</vt:lpstr>
      <vt:lpstr>RF-discharge in 2.0 T magnetic field 3He-cell diameter-25mm</vt:lpstr>
      <vt:lpstr>Gas injection cell testing at the BNL TestEBIS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Feasibility Experiment</vt:lpstr>
      <vt:lpstr>Precision after 1 minute @ 250 Hz</vt:lpstr>
      <vt:lpstr>PowerPoint Presentation</vt:lpstr>
      <vt:lpstr>Schedule</vt:lpstr>
      <vt:lpstr>Summary</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Milner</dc:creator>
  <cp:lastModifiedBy>Richard Milner</cp:lastModifiedBy>
  <cp:revision>217</cp:revision>
  <dcterms:created xsi:type="dcterms:W3CDTF">2015-10-29T21:07:46Z</dcterms:created>
  <dcterms:modified xsi:type="dcterms:W3CDTF">2018-11-01T12:49:34Z</dcterms:modified>
</cp:coreProperties>
</file>