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s/comment1.xml" ContentType="application/vnd.openxmlformats-officedocument.presentationml.comments+xml"/>
  <Override PartName="/ppt/slides/slide32.xml" ContentType="application/vnd.openxmlformats-officedocument.presentationml.slide+xml"/>
  <Override PartName="/ppt/comments/comment2.xml" ContentType="application/vnd.openxmlformats-officedocument.presentationml.comments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image7.jpeg" ContentType="image/jpeg"/>
  <Override PartName="/ppt/media/media2.mp4" ContentType="video/unknown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40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Ellen Biesack" initials="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BCB"/>
          </a:solidFill>
        </a:fill>
      </a:tcStyle>
    </a:wholeTbl>
    <a:band2H>
      <a:tcTxStyle b="def" i="def"/>
      <a:tcStyle>
        <a:tcBdr/>
        <a:fill>
          <a:solidFill>
            <a:srgbClr val="F4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F4F4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6668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6668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comments" Target="comments/comment1.xml"/><Relationship Id="rId40" Type="http://schemas.openxmlformats.org/officeDocument/2006/relationships/slide" Target="slides/slide32.xml"/><Relationship Id="rId41" Type="http://schemas.openxmlformats.org/officeDocument/2006/relationships/comments" Target="comments/comment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8-07-09T15:08:02.691" idx="1">
    <p:pos x="133" y="4341"/>
    <p:text>Simulation shows one bucket for    simplicity.
10 synchrotron periods
Emittance growth
Decoherence </p:text>
    <p:extLst>
      <p:ext uri="{C676402C-5697-4E1C-873F-D02D1690AC5C}">
        <p15:threadingInfo xmlns:p15="http://schemas.microsoft.com/office/powerpoint/2012/main" timeZoneBias="240"/>
      </p:ext>
    </p:extLst>
  </p:cm>
  <p:cm authorId="0" dt="2018-07-09T15:08:02.691" idx="2">
    <p:pos x="59" y="2960"/>
    <p:text>Simulation shows one bucket for    simplicity.
10 synchrotron periods
Emittance growth
Decoherence 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18-07-09T15:08:02.691" idx="3">
    <p:pos x="133" y="3024"/>
    <p:text>50 synchro gives low emits growth
Almost no decoherence
But what is the limit? 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272" y="2866618"/>
            <a:ext cx="4317564" cy="431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443180" y="505595"/>
            <a:ext cx="10583066" cy="617839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half" idx="1"/>
          </p:nvPr>
        </p:nvSpPr>
        <p:spPr>
          <a:xfrm>
            <a:off x="443182" y="1720793"/>
            <a:ext cx="5875976" cy="32466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Text Placeholder 14"/>
          <p:cNvSpPr/>
          <p:nvPr>
            <p:ph type="body" sz="quarter" idx="13"/>
          </p:nvPr>
        </p:nvSpPr>
        <p:spPr>
          <a:xfrm>
            <a:off x="443181" y="5126730"/>
            <a:ext cx="5875977" cy="4208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>
                <a:solidFill>
                  <a:schemeClr val="accent6"/>
                </a:solidFill>
              </a:defRPr>
            </a:pPr>
          </a:p>
        </p:txBody>
      </p:sp>
      <p:pic>
        <p:nvPicPr>
          <p:cNvPr id="2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80" y="6178120"/>
            <a:ext cx="1948206" cy="63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11392" y="6434370"/>
            <a:ext cx="1622936" cy="272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4686" y="6425550"/>
            <a:ext cx="506187" cy="33995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icture Placeholder 13"/>
          <p:cNvSpPr/>
          <p:nvPr>
            <p:ph type="pic" sz="half" idx="14"/>
          </p:nvPr>
        </p:nvSpPr>
        <p:spPr>
          <a:xfrm>
            <a:off x="6572250" y="1720850"/>
            <a:ext cx="5619750" cy="38401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24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272" y="2866618"/>
            <a:ext cx="4317564" cy="431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80" y="6178120"/>
            <a:ext cx="1948206" cy="63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11392" y="6434370"/>
            <a:ext cx="1622936" cy="272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4686" y="6425550"/>
            <a:ext cx="506187" cy="33995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 Placeholder 4"/>
          <p:cNvSpPr/>
          <p:nvPr>
            <p:ph type="body" sz="quarter" idx="15"/>
          </p:nvPr>
        </p:nvSpPr>
        <p:spPr>
          <a:xfrm>
            <a:off x="3651305" y="5563165"/>
            <a:ext cx="5745193" cy="91000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  <a:defRPr sz="1800"/>
            </a:pP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272" y="2866618"/>
            <a:ext cx="4317564" cy="431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Text"/>
          <p:cNvSpPr txBox="1"/>
          <p:nvPr>
            <p:ph type="title"/>
          </p:nvPr>
        </p:nvSpPr>
        <p:spPr>
          <a:xfrm>
            <a:off x="443180" y="505595"/>
            <a:ext cx="6986321" cy="617839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124" name="Body Level One…"/>
          <p:cNvSpPr txBox="1"/>
          <p:nvPr>
            <p:ph type="body" sz="quarter" idx="1"/>
          </p:nvPr>
        </p:nvSpPr>
        <p:spPr>
          <a:xfrm>
            <a:off x="7510537" y="145563"/>
            <a:ext cx="4360334" cy="66110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b="1" sz="1400">
                <a:solidFill>
                  <a:schemeClr val="accent6"/>
                </a:solidFill>
              </a:defRPr>
            </a:lvl1pPr>
            <a:lvl2pPr marL="590550" indent="-133350">
              <a:buFontTx/>
              <a:buChar char="•"/>
              <a:defRPr b="1" sz="1400">
                <a:solidFill>
                  <a:schemeClr val="accent6"/>
                </a:solidFill>
              </a:defRPr>
            </a:lvl2pPr>
            <a:lvl3pPr marL="1074419" indent="-160019">
              <a:buFontTx/>
              <a:defRPr b="1" sz="1400">
                <a:solidFill>
                  <a:schemeClr val="accent6"/>
                </a:solidFill>
              </a:defRPr>
            </a:lvl3pPr>
            <a:lvl4pPr marL="1549400" indent="-177800">
              <a:buFontTx/>
              <a:buChar char="•"/>
              <a:defRPr b="1" sz="1400">
                <a:solidFill>
                  <a:schemeClr val="accent6"/>
                </a:solidFill>
              </a:defRPr>
            </a:lvl4pPr>
            <a:lvl5pPr marL="2006600" indent="-177800">
              <a:buFontTx/>
              <a:defRPr b="1" sz="1400">
                <a:solidFill>
                  <a:schemeClr val="accent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80" y="6178120"/>
            <a:ext cx="1948206" cy="63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11392" y="6434370"/>
            <a:ext cx="1622936" cy="272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4686" y="6425550"/>
            <a:ext cx="506187" cy="33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Picture Placeholder 13"/>
          <p:cNvSpPr/>
          <p:nvPr>
            <p:ph type="pic" sz="half" idx="13"/>
          </p:nvPr>
        </p:nvSpPr>
        <p:spPr>
          <a:xfrm>
            <a:off x="6572250" y="1720850"/>
            <a:ext cx="5619750" cy="38401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9" name="Text Placeholder 14"/>
          <p:cNvSpPr/>
          <p:nvPr>
            <p:ph type="body" sz="quarter" idx="14"/>
          </p:nvPr>
        </p:nvSpPr>
        <p:spPr>
          <a:xfrm>
            <a:off x="7510539" y="847491"/>
            <a:ext cx="4360334" cy="27594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>
                <a:solidFill>
                  <a:srgbClr val="C00000"/>
                </a:solidFill>
              </a:defRPr>
            </a:pPr>
          </a:p>
        </p:txBody>
      </p:sp>
      <p:sp>
        <p:nvSpPr>
          <p:cNvPr id="130" name="Text Placeholder 6"/>
          <p:cNvSpPr/>
          <p:nvPr>
            <p:ph type="body" sz="half" idx="15"/>
          </p:nvPr>
        </p:nvSpPr>
        <p:spPr>
          <a:xfrm>
            <a:off x="424849" y="1726357"/>
            <a:ext cx="5894309" cy="3834656"/>
          </a:xfrm>
          <a:prstGeom prst="rect">
            <a:avLst/>
          </a:prstGeom>
        </p:spPr>
        <p:txBody>
          <a:bodyPr/>
          <a:lstStyle/>
          <a:p>
            <a:pPr marL="342900" indent="-342900">
              <a:defRPr>
                <a:solidFill>
                  <a:schemeClr val="accent1"/>
                </a:solidFill>
              </a:defRPr>
            </a:pPr>
          </a:p>
        </p:txBody>
      </p:sp>
      <p:pic>
        <p:nvPicPr>
          <p:cNvPr id="131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272" y="2866618"/>
            <a:ext cx="4317564" cy="431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80" y="6178120"/>
            <a:ext cx="1948206" cy="63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18" descr="Picture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11392" y="6434370"/>
            <a:ext cx="1622936" cy="272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19" descr="Picture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4686" y="6425550"/>
            <a:ext cx="506187" cy="33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b="0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2416968" y="3545085"/>
            <a:ext cx="7358064" cy="794744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b="0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2193726" y="1821656"/>
            <a:ext cx="7804548" cy="4420196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05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500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94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390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83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b="0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2416968" y="2268140"/>
            <a:ext cx="7358064" cy="2321720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b="0"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half" idx="1"/>
          </p:nvPr>
        </p:nvSpPr>
        <p:spPr>
          <a:xfrm>
            <a:off x="411892" y="966054"/>
            <a:ext cx="5564366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idx="1"/>
          </p:nvPr>
        </p:nvSpPr>
        <p:spPr>
          <a:xfrm>
            <a:off x="411892" y="966054"/>
            <a:ext cx="6478766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Picture Placeholder 6"/>
          <p:cNvSpPr/>
          <p:nvPr>
            <p:ph type="pic" sz="quarter" idx="13"/>
          </p:nvPr>
        </p:nvSpPr>
        <p:spPr>
          <a:xfrm>
            <a:off x="7053942" y="966788"/>
            <a:ext cx="4644346" cy="29765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idx="1"/>
          </p:nvPr>
        </p:nvSpPr>
        <p:spPr>
          <a:xfrm>
            <a:off x="411892" y="966054"/>
            <a:ext cx="6478766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Picture Placeholder 6"/>
          <p:cNvSpPr/>
          <p:nvPr>
            <p:ph type="pic" sz="quarter" idx="13"/>
          </p:nvPr>
        </p:nvSpPr>
        <p:spPr>
          <a:xfrm>
            <a:off x="7053942" y="3371186"/>
            <a:ext cx="4644346" cy="29765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xfrm>
            <a:off x="411892" y="966054"/>
            <a:ext cx="6976788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Picture Placeholder 6"/>
          <p:cNvSpPr/>
          <p:nvPr>
            <p:ph type="pic" sz="quarter" idx="13"/>
          </p:nvPr>
        </p:nvSpPr>
        <p:spPr>
          <a:xfrm>
            <a:off x="7666263" y="966054"/>
            <a:ext cx="4032024" cy="25841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8" name="Picture Placeholder 6"/>
          <p:cNvSpPr/>
          <p:nvPr>
            <p:ph type="pic" sz="quarter" idx="14"/>
          </p:nvPr>
        </p:nvSpPr>
        <p:spPr>
          <a:xfrm>
            <a:off x="7666263" y="3763624"/>
            <a:ext cx="4032024" cy="25841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idx="1"/>
          </p:nvPr>
        </p:nvSpPr>
        <p:spPr>
          <a:xfrm>
            <a:off x="4657319" y="966054"/>
            <a:ext cx="6976789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Picture Placeholder 6"/>
          <p:cNvSpPr/>
          <p:nvPr>
            <p:ph type="pic" sz="quarter" idx="13"/>
          </p:nvPr>
        </p:nvSpPr>
        <p:spPr>
          <a:xfrm>
            <a:off x="411892" y="966054"/>
            <a:ext cx="4032023" cy="25841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9" name="Picture Placeholder 6"/>
          <p:cNvSpPr/>
          <p:nvPr>
            <p:ph type="pic" sz="quarter" idx="14"/>
          </p:nvPr>
        </p:nvSpPr>
        <p:spPr>
          <a:xfrm>
            <a:off x="411892" y="3763624"/>
            <a:ext cx="4032023" cy="25841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sz="quarter" idx="1"/>
          </p:nvPr>
        </p:nvSpPr>
        <p:spPr>
          <a:xfrm>
            <a:off x="6125200" y="3445216"/>
            <a:ext cx="5572530" cy="279229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Picture Placeholder 6"/>
          <p:cNvSpPr/>
          <p:nvPr>
            <p:ph type="pic" sz="quarter" idx="13"/>
          </p:nvPr>
        </p:nvSpPr>
        <p:spPr>
          <a:xfrm>
            <a:off x="411892" y="966054"/>
            <a:ext cx="3639123" cy="2332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0" name="Picture Placeholder 6"/>
          <p:cNvSpPr/>
          <p:nvPr>
            <p:ph type="pic" sz="quarter" idx="14"/>
          </p:nvPr>
        </p:nvSpPr>
        <p:spPr>
          <a:xfrm>
            <a:off x="4235248" y="966054"/>
            <a:ext cx="3639123" cy="2332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1" name="Picture Placeholder 6"/>
          <p:cNvSpPr/>
          <p:nvPr>
            <p:ph type="pic" sz="quarter" idx="15"/>
          </p:nvPr>
        </p:nvSpPr>
        <p:spPr>
          <a:xfrm>
            <a:off x="8058605" y="966054"/>
            <a:ext cx="3639124" cy="2332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quarter" idx="1"/>
          </p:nvPr>
        </p:nvSpPr>
        <p:spPr>
          <a:xfrm>
            <a:off x="6125200" y="966054"/>
            <a:ext cx="5572530" cy="279229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Picture Placeholder 6"/>
          <p:cNvSpPr/>
          <p:nvPr>
            <p:ph type="pic" sz="quarter" idx="13"/>
          </p:nvPr>
        </p:nvSpPr>
        <p:spPr>
          <a:xfrm>
            <a:off x="411892" y="3914030"/>
            <a:ext cx="3639123" cy="2332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2" name="Picture Placeholder 6"/>
          <p:cNvSpPr/>
          <p:nvPr>
            <p:ph type="pic" sz="quarter" idx="14"/>
          </p:nvPr>
        </p:nvSpPr>
        <p:spPr>
          <a:xfrm>
            <a:off x="4235248" y="3914030"/>
            <a:ext cx="3639123" cy="2332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3" name="Picture Placeholder 6"/>
          <p:cNvSpPr/>
          <p:nvPr>
            <p:ph type="pic" sz="quarter" idx="15"/>
          </p:nvPr>
        </p:nvSpPr>
        <p:spPr>
          <a:xfrm>
            <a:off x="8058605" y="3914030"/>
            <a:ext cx="3639124" cy="23323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11892" y="240538"/>
            <a:ext cx="11285837" cy="48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11892" y="966054"/>
            <a:ext cx="11285837" cy="5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traight Connector 8"/>
          <p:cNvSpPr/>
          <p:nvPr/>
        </p:nvSpPr>
        <p:spPr>
          <a:xfrm>
            <a:off x="-16476" y="735987"/>
            <a:ext cx="12208478" cy="1"/>
          </a:xfrm>
          <a:prstGeom prst="line">
            <a:avLst/>
          </a:prstGeom>
          <a:ln w="5715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2309" y="6387400"/>
            <a:ext cx="1428002" cy="4624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raight Connector 9"/>
          <p:cNvSpPr/>
          <p:nvPr/>
        </p:nvSpPr>
        <p:spPr>
          <a:xfrm>
            <a:off x="-16476" y="735987"/>
            <a:ext cx="12208478" cy="1"/>
          </a:xfrm>
          <a:prstGeom prst="line">
            <a:avLst/>
          </a:prstGeom>
          <a:ln w="5715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2309" y="6387400"/>
            <a:ext cx="1428002" cy="4624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9845372" y="6406786"/>
            <a:ext cx="273656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08659" marR="0" indent="-25145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－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938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64506" marR="0" indent="-392906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－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8028" marR="0" indent="-35922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54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226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98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70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Relationship Id="rId3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3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ctrTitle"/>
          </p:nvPr>
        </p:nvSpPr>
        <p:spPr>
          <a:xfrm>
            <a:off x="443180" y="205946"/>
            <a:ext cx="10583066" cy="917488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JLEIC ion beam bunch splitting</a:t>
            </a:r>
          </a:p>
        </p:txBody>
      </p:sp>
      <p:sp>
        <p:nvSpPr>
          <p:cNvPr id="180" name="Subtitle 2"/>
          <p:cNvSpPr txBox="1"/>
          <p:nvPr>
            <p:ph type="subTitle" sz="quarter" idx="1"/>
          </p:nvPr>
        </p:nvSpPr>
        <p:spPr>
          <a:xfrm>
            <a:off x="443180" y="1720849"/>
            <a:ext cx="3977525" cy="1282701"/>
          </a:xfrm>
          <a:prstGeom prst="rect">
            <a:avLst/>
          </a:prstGeom>
        </p:spPr>
        <p:txBody>
          <a:bodyPr/>
          <a:lstStyle/>
          <a:p>
            <a:pPr algn="ctr">
              <a:defRPr sz="2400">
                <a:solidFill>
                  <a:srgbClr val="6B6B6B"/>
                </a:solidFill>
              </a:defRPr>
            </a:pPr>
            <a:r>
              <a:t>Randika Gamage</a:t>
            </a:r>
          </a:p>
          <a:p>
            <a:pPr algn="ctr">
              <a:defRPr sz="2400">
                <a:solidFill>
                  <a:srgbClr val="6B6B6B"/>
                </a:solidFill>
              </a:defRPr>
            </a:pPr>
            <a:r>
              <a:t>Old dominion university</a:t>
            </a:r>
          </a:p>
        </p:txBody>
      </p:sp>
      <p:pic>
        <p:nvPicPr>
          <p:cNvPr id="18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7652" y="1598522"/>
            <a:ext cx="7495295" cy="393400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 Placeholder 4"/>
          <p:cNvSpPr/>
          <p:nvPr/>
        </p:nvSpPr>
        <p:spPr>
          <a:xfrm>
            <a:off x="4088920" y="5810520"/>
            <a:ext cx="5745193" cy="91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EIC Accelerator Collaboration Meeting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October 29 - November 1,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Introduction (JLEIC, layout, problem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32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(JLEIC, layout, problem)</a:t>
            </a:r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Theory (Longitudinal dynamics)</a:t>
            </a:r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32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 Method</a:t>
            </a:r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32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 Method</a:t>
            </a:r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32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Genetic Algorithm Optimization</a:t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Overview"/>
          <p:cNvSpPr txBox="1"/>
          <p:nvPr>
            <p:ph type="title"/>
          </p:nvPr>
        </p:nvSpPr>
        <p:spPr>
          <a:xfrm>
            <a:off x="411892" y="100838"/>
            <a:ext cx="11285837" cy="575895"/>
          </a:xfrm>
          <a:prstGeom prst="rect">
            <a:avLst/>
          </a:prstGeom>
        </p:spPr>
        <p:txBody>
          <a:bodyPr/>
          <a:lstStyle>
            <a:lvl1pPr defTabSz="905255">
              <a:defRPr sz="3465"/>
            </a:lvl1pPr>
          </a:lstStyle>
          <a:p>
            <a:pPr/>
            <a:r>
              <a:t>Overview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uminos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Luminosity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6" name="Where f0 is the revolution frequency, N+ N- is the number of particles in each bunch, and Nb is the number of bunches in the beam…"/>
          <p:cNvSpPr txBox="1"/>
          <p:nvPr>
            <p:ph type="body" idx="1"/>
          </p:nvPr>
        </p:nvSpPr>
        <p:spPr>
          <a:xfrm>
            <a:off x="422022" y="3702876"/>
            <a:ext cx="11099801" cy="3148111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2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Where f</a:t>
            </a:r>
            <a:r>
              <a:rPr baseline="-5999"/>
              <a:t>0</a:t>
            </a:r>
            <a:r>
              <a:t> is the revolution frequency, N</a:t>
            </a:r>
            <a:r>
              <a:rPr baseline="-5999"/>
              <a:t>+</a:t>
            </a:r>
            <a:r>
              <a:t> N</a:t>
            </a:r>
            <a:r>
              <a:rPr baseline="-5999"/>
              <a:t>-</a:t>
            </a:r>
            <a:r>
              <a:t> is the number of particles in each bunch, and N</a:t>
            </a:r>
            <a:r>
              <a:rPr baseline="-5999"/>
              <a:t>b</a:t>
            </a:r>
            <a:r>
              <a:t> is the number of bunches in the beam</a:t>
            </a:r>
          </a:p>
          <a:p>
            <a:pPr marL="444499" indent="-444499" defTabSz="584200">
              <a:lnSpc>
                <a:spcPct val="100000"/>
              </a:lnSpc>
              <a:spcBef>
                <a:spcPts val="2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Measurement of collected data (integrated luminosity)</a:t>
            </a:r>
          </a:p>
          <a:p>
            <a:pPr marL="444499" indent="-444499" defTabSz="584200">
              <a:lnSpc>
                <a:spcPct val="100000"/>
              </a:lnSpc>
              <a:spcBef>
                <a:spcPts val="2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Example of a high luminosity collider is the KEK-B with 2.11x10</a:t>
            </a:r>
            <a:r>
              <a:rPr baseline="31999"/>
              <a:t>34</a:t>
            </a:r>
            <a:r>
              <a:t> cm</a:t>
            </a:r>
            <a:r>
              <a:rPr baseline="31999"/>
              <a:t>-2</a:t>
            </a:r>
            <a:r>
              <a:t>s</a:t>
            </a:r>
            <a:r>
              <a:rPr baseline="31999"/>
              <a:t>-1</a:t>
            </a:r>
          </a:p>
        </p:txBody>
      </p:sp>
      <p:sp>
        <p:nvSpPr>
          <p:cNvPr id="267" name="Equation"/>
          <p:cNvSpPr txBox="1"/>
          <p:nvPr/>
        </p:nvSpPr>
        <p:spPr>
          <a:xfrm>
            <a:off x="7894811" y="2365777"/>
            <a:ext cx="2964652" cy="11920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</m:den>
                  </m:f>
                </m:oMath>
              </m:oMathPara>
            </a14:m>
            <a:endParaRPr sz="3700"/>
          </a:p>
        </p:txBody>
      </p:sp>
      <p:sp>
        <p:nvSpPr>
          <p:cNvPr id="268" name="Number of collisions that can be produced in a detector per area (cm2) per second"/>
          <p:cNvSpPr txBox="1"/>
          <p:nvPr/>
        </p:nvSpPr>
        <p:spPr>
          <a:xfrm>
            <a:off x="425409" y="704935"/>
            <a:ext cx="11341182" cy="132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499" indent="-444499" defTabSz="584200">
              <a:spcBef>
                <a:spcPts val="42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Number of collisions that can be produced in a detector per area (cm</a:t>
            </a:r>
            <a:r>
              <a:rPr baseline="31999"/>
              <a:t>2</a:t>
            </a:r>
            <a:r>
              <a:t>) per second</a:t>
            </a:r>
          </a:p>
        </p:txBody>
      </p:sp>
      <p:sp>
        <p:nvSpPr>
          <p:cNvPr id="269" name="Equation"/>
          <p:cNvSpPr txBox="1"/>
          <p:nvPr/>
        </p:nvSpPr>
        <p:spPr>
          <a:xfrm>
            <a:off x="10814625" y="6744371"/>
            <a:ext cx="951966" cy="8937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</m:oMath>
              </m:oMathPara>
            </a14:m>
            <a:endParaRPr sz="3100"/>
          </a:p>
        </p:txBody>
      </p:sp>
      <p:sp>
        <p:nvSpPr>
          <p:cNvPr id="270" name="N+"/>
          <p:cNvSpPr/>
          <p:nvPr/>
        </p:nvSpPr>
        <p:spPr>
          <a:xfrm>
            <a:off x="1339159" y="2580718"/>
            <a:ext cx="1905001" cy="762157"/>
          </a:xfrm>
          <a:prstGeom prst="ellipse">
            <a:avLst/>
          </a:prstGeom>
          <a:solidFill>
            <a:srgbClr val="61D8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</a:t>
            </a:r>
            <a:r>
              <a:rPr baseline="-5999"/>
              <a:t>+</a:t>
            </a:r>
          </a:p>
        </p:txBody>
      </p:sp>
      <p:sp>
        <p:nvSpPr>
          <p:cNvPr id="271" name="N-"/>
          <p:cNvSpPr/>
          <p:nvPr/>
        </p:nvSpPr>
        <p:spPr>
          <a:xfrm>
            <a:off x="4893109" y="2580718"/>
            <a:ext cx="1905001" cy="762157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</a:t>
            </a:r>
            <a:r>
              <a:rPr baseline="-5999"/>
              <a:t>-</a:t>
            </a:r>
          </a:p>
        </p:txBody>
      </p:sp>
      <p:sp>
        <p:nvSpPr>
          <p:cNvPr id="272" name="Arrow"/>
          <p:cNvSpPr/>
          <p:nvPr/>
        </p:nvSpPr>
        <p:spPr>
          <a:xfrm>
            <a:off x="1515572" y="2265988"/>
            <a:ext cx="1552176" cy="110833"/>
          </a:xfrm>
          <a:prstGeom prst="rightArrow">
            <a:avLst>
              <a:gd name="adj1" fmla="val 43805"/>
              <a:gd name="adj2" fmla="val 2364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" name="Arrow"/>
          <p:cNvSpPr/>
          <p:nvPr/>
        </p:nvSpPr>
        <p:spPr>
          <a:xfrm flipH="1">
            <a:off x="5069521" y="2265988"/>
            <a:ext cx="1552176" cy="110833"/>
          </a:xfrm>
          <a:prstGeom prst="rightArrow">
            <a:avLst>
              <a:gd name="adj1" fmla="val 43805"/>
              <a:gd name="adj2" fmla="val 2364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4" name="Text"/>
          <p:cNvSpPr txBox="1"/>
          <p:nvPr/>
        </p:nvSpPr>
        <p:spPr>
          <a:xfrm>
            <a:off x="5856454" y="9076266"/>
            <a:ext cx="230938" cy="324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mitt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Emittance</a:t>
            </a:r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8" name="Property of the beam that characterizes the area in phase space…"/>
          <p:cNvSpPr txBox="1"/>
          <p:nvPr>
            <p:ph type="body" idx="1"/>
          </p:nvPr>
        </p:nvSpPr>
        <p:spPr>
          <a:xfrm>
            <a:off x="137285" y="668536"/>
            <a:ext cx="7075178" cy="622367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Property of the beam that characterizes the area in phase space</a:t>
            </a:r>
          </a:p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6-D coordinates </a:t>
            </a:r>
          </a:p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Transverse emittance (mm-mrad)</a:t>
            </a:r>
          </a:p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Longitudinal emittance (eV-s)</a:t>
            </a:r>
          </a:p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Emittance does not go down unless cooling. It either stays the same or goes up.</a:t>
            </a:r>
          </a:p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Cooling can help reduce the emittance but for hadrons it is increasingly difficult</a:t>
            </a:r>
          </a:p>
          <a:p>
            <a:pPr marL="444499" indent="-444499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Objective : keep the emittance growth as low as possible</a:t>
            </a:r>
          </a:p>
        </p:txBody>
      </p:sp>
      <p:pic>
        <p:nvPicPr>
          <p:cNvPr id="279" name="070B2B0D-7AA2-49E8-835E-4F89BD30F6FF-L0-001.png" descr="070B2B0D-7AA2-49E8-835E-4F89BD30F6F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3129" y="1114218"/>
            <a:ext cx="5070484" cy="5230712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Equation"/>
          <p:cNvSpPr txBox="1"/>
          <p:nvPr/>
        </p:nvSpPr>
        <p:spPr>
          <a:xfrm>
            <a:off x="3112080" y="2100173"/>
            <a:ext cx="1893124" cy="29387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</m:oMath>
              </m:oMathPara>
            </a14:m>
            <a:endParaRPr sz="26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oasting be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Coasting beam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0" name="Group"/>
          <p:cNvGrpSpPr/>
          <p:nvPr/>
        </p:nvGrpSpPr>
        <p:grpSpPr>
          <a:xfrm>
            <a:off x="329012" y="914623"/>
            <a:ext cx="1008250" cy="1403351"/>
            <a:chOff x="0" y="0"/>
            <a:chExt cx="1008248" cy="1403350"/>
          </a:xfrm>
        </p:grpSpPr>
        <p:sp>
          <p:nvSpPr>
            <p:cNvPr id="284" name="Circle"/>
            <p:cNvSpPr/>
            <p:nvPr/>
          </p:nvSpPr>
          <p:spPr>
            <a:xfrm>
              <a:off x="835259" y="5678"/>
              <a:ext cx="172990" cy="172990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5" name="Circle"/>
            <p:cNvSpPr/>
            <p:nvPr/>
          </p:nvSpPr>
          <p:spPr>
            <a:xfrm>
              <a:off x="835259" y="592294"/>
              <a:ext cx="172990" cy="172990"/>
            </a:xfrm>
            <a:prstGeom prst="ellipse">
              <a:avLst/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6" name="Circle"/>
            <p:cNvSpPr/>
            <p:nvPr/>
          </p:nvSpPr>
          <p:spPr>
            <a:xfrm>
              <a:off x="835259" y="1178910"/>
              <a:ext cx="172990" cy="172990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7" name="Equation"/>
            <p:cNvSpPr txBox="1"/>
            <p:nvPr/>
          </p:nvSpPr>
          <p:spPr>
            <a:xfrm>
              <a:off x="288218" y="619347"/>
              <a:ext cx="186037" cy="185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1600"/>
            </a:p>
          </p:txBody>
        </p:sp>
        <p:sp>
          <p:nvSpPr>
            <p:cNvPr id="288" name="Equation"/>
            <p:cNvSpPr txBox="1"/>
            <p:nvPr/>
          </p:nvSpPr>
          <p:spPr>
            <a:xfrm>
              <a:off x="0" y="0"/>
              <a:ext cx="697954" cy="189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1600"/>
            </a:p>
          </p:txBody>
        </p:sp>
        <p:sp>
          <p:nvSpPr>
            <p:cNvPr id="289" name="Equation"/>
            <p:cNvSpPr txBox="1"/>
            <p:nvPr/>
          </p:nvSpPr>
          <p:spPr>
            <a:xfrm>
              <a:off x="21647" y="1213429"/>
              <a:ext cx="697954" cy="189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1600"/>
            </a:p>
          </p:txBody>
        </p:sp>
      </p:grpSp>
      <p:grpSp>
        <p:nvGrpSpPr>
          <p:cNvPr id="297" name="Group"/>
          <p:cNvGrpSpPr/>
          <p:nvPr/>
        </p:nvGrpSpPr>
        <p:grpSpPr>
          <a:xfrm>
            <a:off x="2845984" y="876300"/>
            <a:ext cx="7466398" cy="1664970"/>
            <a:chOff x="0" y="0"/>
            <a:chExt cx="7466397" cy="1664969"/>
          </a:xfrm>
        </p:grpSpPr>
        <p:sp>
          <p:nvSpPr>
            <p:cNvPr id="291" name="Line"/>
            <p:cNvSpPr/>
            <p:nvPr/>
          </p:nvSpPr>
          <p:spPr>
            <a:xfrm flipV="1">
              <a:off x="0" y="846224"/>
              <a:ext cx="7312854" cy="124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295" name="Group"/>
            <p:cNvGrpSpPr/>
            <p:nvPr/>
          </p:nvGrpSpPr>
          <p:grpSpPr>
            <a:xfrm>
              <a:off x="3549441" y="0"/>
              <a:ext cx="213949" cy="1664970"/>
              <a:chOff x="0" y="0"/>
              <a:chExt cx="213948" cy="1664969"/>
            </a:xfrm>
          </p:grpSpPr>
          <p:sp>
            <p:nvSpPr>
              <p:cNvPr id="292" name="Circle"/>
              <p:cNvSpPr/>
              <p:nvPr/>
            </p:nvSpPr>
            <p:spPr>
              <a:xfrm>
                <a:off x="0" y="0"/>
                <a:ext cx="213949" cy="213949"/>
              </a:xfrm>
              <a:prstGeom prst="ellipse">
                <a:avLst/>
              </a:prstGeom>
              <a:solidFill>
                <a:srgbClr val="EE22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3" name="Circle"/>
              <p:cNvSpPr/>
              <p:nvPr/>
            </p:nvSpPr>
            <p:spPr>
              <a:xfrm>
                <a:off x="0" y="725510"/>
                <a:ext cx="213949" cy="213949"/>
              </a:xfrm>
              <a:prstGeom prst="ellipse">
                <a:avLst/>
              </a:prstGeom>
              <a:solidFill>
                <a:srgbClr val="61D8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4" name="Circle"/>
              <p:cNvSpPr/>
              <p:nvPr/>
            </p:nvSpPr>
            <p:spPr>
              <a:xfrm>
                <a:off x="0" y="1451021"/>
                <a:ext cx="213949" cy="213949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96" name="Equation"/>
            <p:cNvSpPr txBox="1"/>
            <p:nvPr/>
          </p:nvSpPr>
          <p:spPr>
            <a:xfrm>
              <a:off x="7367718" y="858193"/>
              <a:ext cx="98680" cy="212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3000"/>
            </a:p>
          </p:txBody>
        </p:sp>
      </p:grpSp>
      <p:sp>
        <p:nvSpPr>
          <p:cNvPr id="298" name="Line"/>
          <p:cNvSpPr/>
          <p:nvPr/>
        </p:nvSpPr>
        <p:spPr>
          <a:xfrm flipV="1">
            <a:off x="2845984" y="5617828"/>
            <a:ext cx="7312854" cy="124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Circle"/>
          <p:cNvSpPr/>
          <p:nvPr/>
        </p:nvSpPr>
        <p:spPr>
          <a:xfrm>
            <a:off x="6395425" y="4785551"/>
            <a:ext cx="213950" cy="213949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" name="Circle"/>
          <p:cNvSpPr/>
          <p:nvPr/>
        </p:nvSpPr>
        <p:spPr>
          <a:xfrm>
            <a:off x="6395425" y="5511062"/>
            <a:ext cx="213950" cy="213949"/>
          </a:xfrm>
          <a:prstGeom prst="ellipse">
            <a:avLst/>
          </a:prstGeom>
          <a:solidFill>
            <a:srgbClr val="61D8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Circle"/>
          <p:cNvSpPr/>
          <p:nvPr/>
        </p:nvSpPr>
        <p:spPr>
          <a:xfrm>
            <a:off x="6395425" y="6236572"/>
            <a:ext cx="213950" cy="213950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09" name="Group"/>
          <p:cNvGrpSpPr/>
          <p:nvPr/>
        </p:nvGrpSpPr>
        <p:grpSpPr>
          <a:xfrm>
            <a:off x="2845983" y="2865095"/>
            <a:ext cx="7430653" cy="1633801"/>
            <a:chOff x="0" y="0"/>
            <a:chExt cx="7430651" cy="1633800"/>
          </a:xfrm>
        </p:grpSpPr>
        <p:sp>
          <p:nvSpPr>
            <p:cNvPr id="302" name="Line"/>
            <p:cNvSpPr/>
            <p:nvPr/>
          </p:nvSpPr>
          <p:spPr>
            <a:xfrm flipV="1">
              <a:off x="0" y="832276"/>
              <a:ext cx="7312854" cy="124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3" name="Circle"/>
            <p:cNvSpPr/>
            <p:nvPr/>
          </p:nvSpPr>
          <p:spPr>
            <a:xfrm>
              <a:off x="4476541" y="0"/>
              <a:ext cx="213950" cy="213949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4" name="Circle"/>
            <p:cNvSpPr/>
            <p:nvPr/>
          </p:nvSpPr>
          <p:spPr>
            <a:xfrm>
              <a:off x="3549441" y="725510"/>
              <a:ext cx="213950" cy="213949"/>
            </a:xfrm>
            <a:prstGeom prst="ellipse">
              <a:avLst/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5" name="Circle"/>
            <p:cNvSpPr/>
            <p:nvPr/>
          </p:nvSpPr>
          <p:spPr>
            <a:xfrm>
              <a:off x="2613803" y="1419852"/>
              <a:ext cx="213949" cy="21394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6" name="Equation"/>
            <p:cNvSpPr txBox="1"/>
            <p:nvPr/>
          </p:nvSpPr>
          <p:spPr>
            <a:xfrm>
              <a:off x="7331972" y="879709"/>
              <a:ext cx="98680" cy="212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3000"/>
            </a:p>
          </p:txBody>
        </p:sp>
        <p:sp>
          <p:nvSpPr>
            <p:cNvPr id="307" name="Line"/>
            <p:cNvSpPr/>
            <p:nvPr/>
          </p:nvSpPr>
          <p:spPr>
            <a:xfrm>
              <a:off x="4592496" y="97993"/>
              <a:ext cx="4402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8" name="Line"/>
            <p:cNvSpPr/>
            <p:nvPr/>
          </p:nvSpPr>
          <p:spPr>
            <a:xfrm flipH="1">
              <a:off x="2237917" y="1542236"/>
              <a:ext cx="4402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10" name="Equation"/>
          <p:cNvSpPr txBox="1"/>
          <p:nvPr/>
        </p:nvSpPr>
        <p:spPr>
          <a:xfrm>
            <a:off x="470179" y="3322404"/>
            <a:ext cx="1520612" cy="719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 sz="2400"/>
          </a:p>
        </p:txBody>
      </p:sp>
      <p:sp>
        <p:nvSpPr>
          <p:cNvPr id="311" name="Text"/>
          <p:cNvSpPr txBox="1"/>
          <p:nvPr/>
        </p:nvSpPr>
        <p:spPr>
          <a:xfrm>
            <a:off x="6383544" y="8839200"/>
            <a:ext cx="230938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8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77059 0.000637" origin="layout" pathEditMode="relative">
                                      <p:cBhvr>
                                        <p:cTn id="32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9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88517 0.002643" origin="layout" pathEditMode="relative">
                                      <p:cBhvr>
                                        <p:cTn id="35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3"/>
      <p:bldP build="whole" bldLvl="1" animBg="1" rev="0" advAuto="0" spid="300" grpId="7"/>
      <p:bldP build="whole" bldLvl="1" animBg="1" rev="0" advAuto="0" spid="299" grpId="5"/>
      <p:bldP build="whole" bldLvl="1" animBg="1" rev="0" advAuto="0" spid="290" grpId="1"/>
      <p:bldP build="whole" bldLvl="1" animBg="1" rev="0" advAuto="0" spid="297" grpId="2"/>
      <p:bldP build="whole" bldLvl="1" animBg="1" rev="0" advAuto="0" spid="298" grpId="4"/>
      <p:bldP build="whole" bldLvl="1" animBg="1" rev="0" advAuto="0" spid="301" grpId="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F bucket height and the ar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RF bucket height and the area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5" name="RF bucket height or the momentum acceptance…"/>
          <p:cNvSpPr txBox="1"/>
          <p:nvPr>
            <p:ph type="body" idx="1"/>
          </p:nvPr>
        </p:nvSpPr>
        <p:spPr>
          <a:xfrm>
            <a:off x="139700" y="731360"/>
            <a:ext cx="6561733" cy="628650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RF bucket height or the momentum acceptance</a:t>
            </a: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Bucket area is the area inside the separatrix where the particles perform synchrotron oscillations</a:t>
            </a:r>
          </a:p>
        </p:txBody>
      </p:sp>
      <p:pic>
        <p:nvPicPr>
          <p:cNvPr id="316" name="5F904C53-DEE7-41BF-8B6E-B4DACA57F922-L0-001.png" descr="5F904C53-DEE7-41BF-8B6E-B4DACA57F92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9226" y="1436862"/>
            <a:ext cx="6161689" cy="424170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Equation"/>
          <p:cNvSpPr txBox="1"/>
          <p:nvPr/>
        </p:nvSpPr>
        <p:spPr>
          <a:xfrm>
            <a:off x="932781" y="5355748"/>
            <a:ext cx="3753689" cy="82010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num>
                    <m:den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  <m:rad>
                    <m:radPr>
                      <m:ctrlP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den>
                      </m:f>
                    </m:e>
                  </m:rad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f>
                    <m:fPr>
                      <m:ctrlP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den>
                  </m:f>
                  <m:rad>
                    <m:radPr>
                      <m:ctrlP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r>
                            <a:rPr xmlns:a="http://schemas.openxmlformats.org/drawingml/2006/main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e>
                  </m:rad>
                </m:oMath>
              </m:oMathPara>
            </a14:m>
            <a:endParaRPr sz="2100"/>
          </a:p>
        </p:txBody>
      </p:sp>
      <p:sp>
        <p:nvSpPr>
          <p:cNvPr id="318" name="Equation"/>
          <p:cNvSpPr txBox="1"/>
          <p:nvPr/>
        </p:nvSpPr>
        <p:spPr>
          <a:xfrm>
            <a:off x="1041403" y="2105335"/>
            <a:ext cx="3708394" cy="8591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ad>
                    <m:radPr>
                      <m:ctrlP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den>
                      </m:f>
                    </m:e>
                  </m:rad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</m:sSub>
                    </m:den>
                  </m:f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rad>
                    <m:radPr>
                      <m:ctrlP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e>
                  </m:rad>
                </m:oMath>
              </m:oMathPara>
            </a14:m>
            <a:endParaRPr sz="2200"/>
          </a:p>
        </p:txBody>
      </p:sp>
      <p:sp>
        <p:nvSpPr>
          <p:cNvPr id="319" name="Rectangle"/>
          <p:cNvSpPr/>
          <p:nvPr/>
        </p:nvSpPr>
        <p:spPr>
          <a:xfrm>
            <a:off x="3462866" y="2092535"/>
            <a:ext cx="1462477" cy="884757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" name="Rectangle"/>
          <p:cNvSpPr/>
          <p:nvPr/>
        </p:nvSpPr>
        <p:spPr>
          <a:xfrm>
            <a:off x="3376892" y="5355272"/>
            <a:ext cx="1462477" cy="821056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1" name="Text"/>
          <p:cNvSpPr txBox="1"/>
          <p:nvPr/>
        </p:nvSpPr>
        <p:spPr>
          <a:xfrm>
            <a:off x="6385373" y="9017000"/>
            <a:ext cx="22728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ynchrotron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Synchrotron motion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5" name="Particles inside the bucket perform small oscillations called synchrotron oscillations…"/>
          <p:cNvSpPr txBox="1"/>
          <p:nvPr>
            <p:ph type="body" idx="1"/>
          </p:nvPr>
        </p:nvSpPr>
        <p:spPr>
          <a:xfrm>
            <a:off x="233615" y="3089864"/>
            <a:ext cx="11985428" cy="3610587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8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Particles inside the bucket perform small oscillations called synchrotron oscillations</a:t>
            </a:r>
          </a:p>
          <a:p>
            <a:pPr marL="444499" indent="-444499" defTabSz="584200">
              <a:lnSpc>
                <a:spcPct val="8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These oscillations are significantly smaller compared to the revolution frequency</a:t>
            </a:r>
          </a:p>
          <a:p>
            <a:pPr marL="444499" indent="-444499" defTabSz="584200">
              <a:lnSpc>
                <a:spcPct val="8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Number of oscillations per one revolution period is called the synchrotron tune</a:t>
            </a:r>
          </a:p>
          <a:p>
            <a:pPr marL="444499" indent="-444499" defTabSz="584200">
              <a:lnSpc>
                <a:spcPct val="8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8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8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Time it takes for one synchrotron oscillation is then given by</a:t>
            </a:r>
          </a:p>
        </p:txBody>
      </p:sp>
      <p:sp>
        <p:nvSpPr>
          <p:cNvPr id="326" name="Equation"/>
          <p:cNvSpPr txBox="1"/>
          <p:nvPr/>
        </p:nvSpPr>
        <p:spPr>
          <a:xfrm>
            <a:off x="3098950" y="788241"/>
            <a:ext cx="5994100" cy="6197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f>
                    <m:fPr>
                      <m:ctrlP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  <m:sup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num>
                    <m:den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sSup>
                    <m:e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e>
                    <m:sup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den>
                  </m:f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sty m:val="p"/>
                    </m:rP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m:rPr>
                      <m:sty m:val="p"/>
                    </m:rP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sin</m:t>
                  </m:r>
                  <m:sSub>
                    <m:e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1900"/>
          </a:p>
        </p:txBody>
      </p:sp>
      <p:sp>
        <p:nvSpPr>
          <p:cNvPr id="327" name="Equation"/>
          <p:cNvSpPr txBox="1"/>
          <p:nvPr/>
        </p:nvSpPr>
        <p:spPr>
          <a:xfrm>
            <a:off x="1897745" y="2262112"/>
            <a:ext cx="2114239" cy="6523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e>
                    <m:sup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den>
                  </m:f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  <m:sup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</m:oMath>
              </m:oMathPara>
            </a14:m>
            <a:endParaRPr sz="2000"/>
          </a:p>
        </p:txBody>
      </p:sp>
      <p:sp>
        <p:nvSpPr>
          <p:cNvPr id="328" name="Equation"/>
          <p:cNvSpPr txBox="1"/>
          <p:nvPr/>
        </p:nvSpPr>
        <p:spPr>
          <a:xfrm>
            <a:off x="6647720" y="2280557"/>
            <a:ext cx="4067224" cy="5915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e>
                    <m:sup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den>
                  </m:f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den>
                  </m:f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m:rPr>
                      <m:sty m:val="p"/>
                    </m:rP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sin</m:t>
                  </m:r>
                  <m:sSub>
                    <m:e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sin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2000"/>
          </a:p>
        </p:txBody>
      </p:sp>
      <p:sp>
        <p:nvSpPr>
          <p:cNvPr id="329" name="Equation"/>
          <p:cNvSpPr txBox="1"/>
          <p:nvPr/>
        </p:nvSpPr>
        <p:spPr>
          <a:xfrm>
            <a:off x="3848747" y="1626193"/>
            <a:ext cx="4494506" cy="2636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where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and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rf</m:t>
                      </m:r>
                    </m:sub>
                  </m:sSub>
                </m:oMath>
              </m:oMathPara>
            </a14:m>
            <a:endParaRPr sz="2200"/>
          </a:p>
        </p:txBody>
      </p:sp>
      <p:sp>
        <p:nvSpPr>
          <p:cNvPr id="330" name="Equation"/>
          <p:cNvSpPr txBox="1"/>
          <p:nvPr/>
        </p:nvSpPr>
        <p:spPr>
          <a:xfrm>
            <a:off x="3542837" y="4818283"/>
            <a:ext cx="4894750" cy="71607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e>
                    <m:sub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ad>
                    <m:rad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  <m:sSub>
                            <m:e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num>
                        <m:den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p>
                            <m:e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b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e>
                  </m:rad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m:rPr>
                      <m:sty m:val="p"/>
                    </m:rP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turn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b>
                    <m:e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e>
                    <m:sub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rad>
                    <m:rad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sSub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</m:sSub>
                    </m:e>
                  </m:rad>
                </m:oMath>
              </m:oMathPara>
            </a14:m>
          </a:p>
        </p:txBody>
      </p:sp>
      <p:sp>
        <p:nvSpPr>
          <p:cNvPr id="331" name="Equation"/>
          <p:cNvSpPr txBox="1"/>
          <p:nvPr/>
        </p:nvSpPr>
        <p:spPr>
          <a:xfrm>
            <a:off x="4588948" y="8139176"/>
            <a:ext cx="3826904" cy="81137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rev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</m:e>
                      </m:rad>
                    </m:den>
                  </m:f>
                </m:oMath>
              </m:oMathPara>
            </a14:m>
            <a:endParaRPr sz="2400"/>
          </a:p>
        </p:txBody>
      </p:sp>
      <p:sp>
        <p:nvSpPr>
          <p:cNvPr id="332" name="Rectangle"/>
          <p:cNvSpPr/>
          <p:nvPr/>
        </p:nvSpPr>
        <p:spPr>
          <a:xfrm>
            <a:off x="7205133" y="4843701"/>
            <a:ext cx="1389902" cy="625793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3" name="Rectangle"/>
          <p:cNvSpPr/>
          <p:nvPr/>
        </p:nvSpPr>
        <p:spPr>
          <a:xfrm>
            <a:off x="6896100" y="8041368"/>
            <a:ext cx="1764233" cy="1006995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4" name="Rectangle"/>
          <p:cNvSpPr/>
          <p:nvPr/>
        </p:nvSpPr>
        <p:spPr>
          <a:xfrm>
            <a:off x="1595711" y="2127116"/>
            <a:ext cx="2596517" cy="899161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5" name="Rectangle"/>
          <p:cNvSpPr/>
          <p:nvPr/>
        </p:nvSpPr>
        <p:spPr>
          <a:xfrm>
            <a:off x="6396311" y="2132222"/>
            <a:ext cx="4456405" cy="899161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6" name="Text"/>
          <p:cNvSpPr txBox="1"/>
          <p:nvPr/>
        </p:nvSpPr>
        <p:spPr>
          <a:xfrm>
            <a:off x="6385373" y="8788400"/>
            <a:ext cx="22728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37" name="Equation"/>
          <p:cNvSpPr txBox="1"/>
          <p:nvPr/>
        </p:nvSpPr>
        <p:spPr>
          <a:xfrm>
            <a:off x="4502194" y="6020770"/>
            <a:ext cx="2876453" cy="6085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rev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den>
                  </m:f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sSub>
                    <m:e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f>
                    <m:f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e>
                              <m: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</m:e>
                      </m:rad>
                    </m:den>
                  </m:f>
                </m:oMath>
              </m:oMathPara>
            </a14:m>
          </a:p>
        </p:txBody>
      </p:sp>
      <p:sp>
        <p:nvSpPr>
          <p:cNvPr id="338" name="Rectangle"/>
          <p:cNvSpPr/>
          <p:nvPr/>
        </p:nvSpPr>
        <p:spPr>
          <a:xfrm>
            <a:off x="6125795" y="5954254"/>
            <a:ext cx="1544961" cy="773279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ynchrotron oscil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Synchrotron oscillations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46" name="Group"/>
          <p:cNvGrpSpPr/>
          <p:nvPr/>
        </p:nvGrpSpPr>
        <p:grpSpPr>
          <a:xfrm>
            <a:off x="1452361" y="3706080"/>
            <a:ext cx="5588001" cy="3016371"/>
            <a:chOff x="0" y="0"/>
            <a:chExt cx="5587999" cy="3016370"/>
          </a:xfrm>
        </p:grpSpPr>
        <p:pic>
          <p:nvPicPr>
            <p:cNvPr id="342" name="B0499C0F-5EB5-4062-AAD9-B3BB472C3E55-L0-001.jpeg" descr="B0499C0F-5EB5-4062-AAD9-B3BB472C3E5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6037" y="120996"/>
              <a:ext cx="3947491" cy="2895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Equation"/>
            <p:cNvSpPr txBox="1"/>
            <p:nvPr/>
          </p:nvSpPr>
          <p:spPr>
            <a:xfrm>
              <a:off x="0" y="0"/>
              <a:ext cx="268696" cy="237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m:oMathPara>
              </a14:m>
              <a:endParaRPr sz="1900"/>
            </a:p>
          </p:txBody>
        </p:sp>
        <p:sp>
          <p:nvSpPr>
            <p:cNvPr id="344" name="Equation"/>
            <p:cNvSpPr txBox="1"/>
            <p:nvPr/>
          </p:nvSpPr>
          <p:spPr>
            <a:xfrm>
              <a:off x="4137995" y="1683977"/>
              <a:ext cx="100309" cy="216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2800"/>
            </a:p>
          </p:txBody>
        </p:sp>
        <p:sp>
          <p:nvSpPr>
            <p:cNvPr id="345" name="Arrow"/>
            <p:cNvSpPr/>
            <p:nvPr/>
          </p:nvSpPr>
          <p:spPr>
            <a:xfrm flipH="1">
              <a:off x="4472258" y="1296194"/>
              <a:ext cx="1115742" cy="636729"/>
            </a:xfrm>
            <a:prstGeom prst="rightArrow">
              <a:avLst>
                <a:gd name="adj1" fmla="val 41674"/>
                <a:gd name="adj2" fmla="val 90508"/>
              </a:avLst>
            </a:prstGeom>
            <a:blipFill rotWithShape="1">
              <a:blip r:embed="rId3">
                <a:alphaModFix amt="54692"/>
              </a:blip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50" name="Group"/>
          <p:cNvGrpSpPr/>
          <p:nvPr/>
        </p:nvGrpSpPr>
        <p:grpSpPr>
          <a:xfrm>
            <a:off x="3553337" y="4604847"/>
            <a:ext cx="188549" cy="1467304"/>
            <a:chOff x="0" y="0"/>
            <a:chExt cx="188548" cy="1467303"/>
          </a:xfrm>
        </p:grpSpPr>
        <p:sp>
          <p:nvSpPr>
            <p:cNvPr id="347" name="Circle"/>
            <p:cNvSpPr/>
            <p:nvPr/>
          </p:nvSpPr>
          <p:spPr>
            <a:xfrm>
              <a:off x="0" y="0"/>
              <a:ext cx="188549" cy="188549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8" name="Circle"/>
            <p:cNvSpPr/>
            <p:nvPr/>
          </p:nvSpPr>
          <p:spPr>
            <a:xfrm>
              <a:off x="0" y="639377"/>
              <a:ext cx="188549" cy="188549"/>
            </a:xfrm>
            <a:prstGeom prst="ellipse">
              <a:avLst/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9" name="Circle"/>
            <p:cNvSpPr/>
            <p:nvPr/>
          </p:nvSpPr>
          <p:spPr>
            <a:xfrm>
              <a:off x="0" y="1278755"/>
              <a:ext cx="188549" cy="18854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57" name="Group"/>
          <p:cNvGrpSpPr/>
          <p:nvPr/>
        </p:nvGrpSpPr>
        <p:grpSpPr>
          <a:xfrm>
            <a:off x="144152" y="1443140"/>
            <a:ext cx="1070962" cy="1490696"/>
            <a:chOff x="0" y="0"/>
            <a:chExt cx="1070961" cy="1490694"/>
          </a:xfrm>
        </p:grpSpPr>
        <p:sp>
          <p:nvSpPr>
            <p:cNvPr id="351" name="Circle"/>
            <p:cNvSpPr/>
            <p:nvPr/>
          </p:nvSpPr>
          <p:spPr>
            <a:xfrm>
              <a:off x="887212" y="6031"/>
              <a:ext cx="183750" cy="183750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2" name="Circle"/>
            <p:cNvSpPr/>
            <p:nvPr/>
          </p:nvSpPr>
          <p:spPr>
            <a:xfrm>
              <a:off x="887212" y="629134"/>
              <a:ext cx="183750" cy="183750"/>
            </a:xfrm>
            <a:prstGeom prst="ellipse">
              <a:avLst/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" name="Circle"/>
            <p:cNvSpPr/>
            <p:nvPr/>
          </p:nvSpPr>
          <p:spPr>
            <a:xfrm>
              <a:off x="887212" y="1252237"/>
              <a:ext cx="183750" cy="18374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4" name="Equation"/>
            <p:cNvSpPr txBox="1"/>
            <p:nvPr/>
          </p:nvSpPr>
          <p:spPr>
            <a:xfrm>
              <a:off x="306145" y="657870"/>
              <a:ext cx="197665" cy="19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1700"/>
            </a:p>
          </p:txBody>
        </p:sp>
        <p:sp>
          <p:nvSpPr>
            <p:cNvPr id="355" name="Equation"/>
            <p:cNvSpPr txBox="1"/>
            <p:nvPr/>
          </p:nvSpPr>
          <p:spPr>
            <a:xfrm>
              <a:off x="0" y="0"/>
              <a:ext cx="740782" cy="201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1700"/>
            </a:p>
          </p:txBody>
        </p:sp>
        <p:sp>
          <p:nvSpPr>
            <p:cNvPr id="356" name="Equation"/>
            <p:cNvSpPr txBox="1"/>
            <p:nvPr/>
          </p:nvSpPr>
          <p:spPr>
            <a:xfrm>
              <a:off x="22993" y="1288903"/>
              <a:ext cx="740783" cy="201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1700"/>
            </a:p>
          </p:txBody>
        </p:sp>
      </p:grpSp>
      <p:grpSp>
        <p:nvGrpSpPr>
          <p:cNvPr id="365" name="Group"/>
          <p:cNvGrpSpPr/>
          <p:nvPr/>
        </p:nvGrpSpPr>
        <p:grpSpPr>
          <a:xfrm>
            <a:off x="1457444" y="757432"/>
            <a:ext cx="4100936" cy="2915013"/>
            <a:chOff x="0" y="0"/>
            <a:chExt cx="4100934" cy="2915012"/>
          </a:xfrm>
        </p:grpSpPr>
        <p:pic>
          <p:nvPicPr>
            <p:cNvPr id="358" name="B0499C0F-5EB5-4062-AAD9-B3BB472C3E55-L0-001.jpeg" descr="B0499C0F-5EB5-4062-AAD9-B3BB472C3E5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6090" y="116931"/>
              <a:ext cx="3814845" cy="2798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" name="Circle"/>
            <p:cNvSpPr/>
            <p:nvPr/>
          </p:nvSpPr>
          <p:spPr>
            <a:xfrm>
              <a:off x="2037994" y="841527"/>
              <a:ext cx="181646" cy="181646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0" name="Circle"/>
            <p:cNvSpPr/>
            <p:nvPr/>
          </p:nvSpPr>
          <p:spPr>
            <a:xfrm>
              <a:off x="2037994" y="1457496"/>
              <a:ext cx="181646" cy="181646"/>
            </a:xfrm>
            <a:prstGeom prst="ellipse">
              <a:avLst/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1" name="Circle"/>
            <p:cNvSpPr/>
            <p:nvPr/>
          </p:nvSpPr>
          <p:spPr>
            <a:xfrm>
              <a:off x="2037994" y="2073466"/>
              <a:ext cx="181646" cy="181646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2" name="Equation"/>
            <p:cNvSpPr txBox="1"/>
            <p:nvPr/>
          </p:nvSpPr>
          <p:spPr>
            <a:xfrm>
              <a:off x="0" y="0"/>
              <a:ext cx="259696" cy="229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m:oMathPara>
              </a14:m>
              <a:endParaRPr sz="2000"/>
            </a:p>
          </p:txBody>
        </p:sp>
        <p:sp>
          <p:nvSpPr>
            <p:cNvPr id="363" name="Equation"/>
            <p:cNvSpPr txBox="1"/>
            <p:nvPr/>
          </p:nvSpPr>
          <p:spPr>
            <a:xfrm>
              <a:off x="3998948" y="1627391"/>
              <a:ext cx="98680" cy="212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3000"/>
            </a:p>
          </p:txBody>
        </p:sp>
        <p:sp>
          <p:nvSpPr>
            <p:cNvPr id="364" name="Equation"/>
            <p:cNvSpPr txBox="1"/>
            <p:nvPr/>
          </p:nvSpPr>
          <p:spPr>
            <a:xfrm>
              <a:off x="3226932" y="227978"/>
              <a:ext cx="105411" cy="111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2000"/>
            </a:p>
          </p:txBody>
        </p:sp>
      </p:grpSp>
      <p:grpSp>
        <p:nvGrpSpPr>
          <p:cNvPr id="377" name="Group"/>
          <p:cNvGrpSpPr/>
          <p:nvPr/>
        </p:nvGrpSpPr>
        <p:grpSpPr>
          <a:xfrm>
            <a:off x="6352439" y="753198"/>
            <a:ext cx="5131875" cy="2923481"/>
            <a:chOff x="0" y="0"/>
            <a:chExt cx="5131874" cy="2923479"/>
          </a:xfrm>
        </p:grpSpPr>
        <p:pic>
          <p:nvPicPr>
            <p:cNvPr id="366" name="B0499C0F-5EB5-4062-AAD9-B3BB472C3E55-L0-001.jpeg" descr="B0499C0F-5EB5-4062-AAD9-B3BB472C3E5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05950" y="117270"/>
              <a:ext cx="3825925" cy="2806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Equation"/>
            <p:cNvSpPr txBox="1"/>
            <p:nvPr/>
          </p:nvSpPr>
          <p:spPr>
            <a:xfrm>
              <a:off x="1019029" y="0"/>
              <a:ext cx="259697" cy="229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m:oMathPara>
              </a14:m>
              <a:endParaRPr sz="2000"/>
            </a:p>
          </p:txBody>
        </p:sp>
        <p:sp>
          <p:nvSpPr>
            <p:cNvPr id="368" name="Equation"/>
            <p:cNvSpPr txBox="1"/>
            <p:nvPr/>
          </p:nvSpPr>
          <p:spPr>
            <a:xfrm>
              <a:off x="5029592" y="1632117"/>
              <a:ext cx="98680" cy="212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3000"/>
            </a:p>
          </p:txBody>
        </p:sp>
        <p:sp>
          <p:nvSpPr>
            <p:cNvPr id="369" name="Line"/>
            <p:cNvSpPr/>
            <p:nvPr/>
          </p:nvSpPr>
          <p:spPr>
            <a:xfrm flipV="1">
              <a:off x="2851242" y="1128844"/>
              <a:ext cx="1" cy="108138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0" name="Line"/>
            <p:cNvSpPr/>
            <p:nvPr/>
          </p:nvSpPr>
          <p:spPr>
            <a:xfrm flipV="1">
              <a:off x="3435188" y="945009"/>
              <a:ext cx="1" cy="108138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374" name="Group"/>
            <p:cNvGrpSpPr/>
            <p:nvPr/>
          </p:nvGrpSpPr>
          <p:grpSpPr>
            <a:xfrm rot="1560000">
              <a:off x="3041788" y="830025"/>
              <a:ext cx="202857" cy="1438374"/>
              <a:chOff x="0" y="0"/>
              <a:chExt cx="202855" cy="1438373"/>
            </a:xfrm>
          </p:grpSpPr>
          <p:sp>
            <p:nvSpPr>
              <p:cNvPr id="371" name="Circle"/>
              <p:cNvSpPr/>
              <p:nvPr/>
            </p:nvSpPr>
            <p:spPr>
              <a:xfrm rot="416526">
                <a:off x="10341" y="10341"/>
                <a:ext cx="182174" cy="182174"/>
              </a:xfrm>
              <a:prstGeom prst="ellipse">
                <a:avLst/>
              </a:prstGeom>
              <a:solidFill>
                <a:srgbClr val="EE22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72" name="Circle"/>
              <p:cNvSpPr/>
              <p:nvPr/>
            </p:nvSpPr>
            <p:spPr>
              <a:xfrm rot="416526">
                <a:off x="10341" y="628100"/>
                <a:ext cx="182174" cy="182174"/>
              </a:xfrm>
              <a:prstGeom prst="ellipse">
                <a:avLst/>
              </a:prstGeom>
              <a:solidFill>
                <a:srgbClr val="61D8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73" name="Circle"/>
              <p:cNvSpPr/>
              <p:nvPr/>
            </p:nvSpPr>
            <p:spPr>
              <a:xfrm rot="416526">
                <a:off x="10341" y="1245858"/>
                <a:ext cx="182174" cy="182174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75" name="Arrow"/>
            <p:cNvSpPr/>
            <p:nvPr/>
          </p:nvSpPr>
          <p:spPr>
            <a:xfrm>
              <a:off x="0" y="1257238"/>
              <a:ext cx="1081382" cy="617121"/>
            </a:xfrm>
            <a:prstGeom prst="rightArrow">
              <a:avLst>
                <a:gd name="adj1" fmla="val 41674"/>
                <a:gd name="adj2" fmla="val 90508"/>
              </a:avLst>
            </a:prstGeom>
            <a:blipFill rotWithShape="1">
              <a:blip r:embed="rId4">
                <a:alphaModFix amt="54692"/>
              </a:blip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6" name="Equation"/>
            <p:cNvSpPr txBox="1"/>
            <p:nvPr/>
          </p:nvSpPr>
          <p:spPr>
            <a:xfrm>
              <a:off x="4103941" y="225036"/>
              <a:ext cx="746115" cy="232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2000"/>
            </a:p>
          </p:txBody>
        </p:sp>
      </p:grpSp>
      <p:grpSp>
        <p:nvGrpSpPr>
          <p:cNvPr id="387" name="Group"/>
          <p:cNvGrpSpPr/>
          <p:nvPr/>
        </p:nvGrpSpPr>
        <p:grpSpPr>
          <a:xfrm>
            <a:off x="7370596" y="3137694"/>
            <a:ext cx="3920049" cy="3557351"/>
            <a:chOff x="0" y="0"/>
            <a:chExt cx="3920047" cy="3557349"/>
          </a:xfrm>
        </p:grpSpPr>
        <p:pic>
          <p:nvPicPr>
            <p:cNvPr id="378" name="B0499C0F-5EB5-4062-AAD9-B3BB472C3E55-L0-001.jpeg" descr="B0499C0F-5EB5-4062-AAD9-B3BB472C3E55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3471" y="882687"/>
              <a:ext cx="3646577" cy="267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Equation"/>
            <p:cNvSpPr txBox="1"/>
            <p:nvPr/>
          </p:nvSpPr>
          <p:spPr>
            <a:xfrm>
              <a:off x="0" y="770914"/>
              <a:ext cx="246712" cy="218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</m:oMath>
                </m:oMathPara>
              </a14:m>
              <a:endParaRPr sz="1900"/>
            </a:p>
          </p:txBody>
        </p:sp>
        <p:sp>
          <p:nvSpPr>
            <p:cNvPr id="380" name="Equation"/>
            <p:cNvSpPr txBox="1"/>
            <p:nvPr/>
          </p:nvSpPr>
          <p:spPr>
            <a:xfrm>
              <a:off x="3822560" y="2326523"/>
              <a:ext cx="92102" cy="198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2800"/>
            </a:p>
          </p:txBody>
        </p:sp>
        <p:grpSp>
          <p:nvGrpSpPr>
            <p:cNvPr id="384" name="Group"/>
            <p:cNvGrpSpPr/>
            <p:nvPr/>
          </p:nvGrpSpPr>
          <p:grpSpPr>
            <a:xfrm rot="8608997">
              <a:off x="1927938" y="1562030"/>
              <a:ext cx="193347" cy="1370947"/>
              <a:chOff x="0" y="0"/>
              <a:chExt cx="193346" cy="1370946"/>
            </a:xfrm>
          </p:grpSpPr>
          <p:sp>
            <p:nvSpPr>
              <p:cNvPr id="381" name="Circle"/>
              <p:cNvSpPr/>
              <p:nvPr/>
            </p:nvSpPr>
            <p:spPr>
              <a:xfrm rot="416526">
                <a:off x="9856" y="9856"/>
                <a:ext cx="173634" cy="173634"/>
              </a:xfrm>
              <a:prstGeom prst="ellipse">
                <a:avLst/>
              </a:prstGeom>
              <a:solidFill>
                <a:srgbClr val="EE22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2" name="Circle"/>
              <p:cNvSpPr/>
              <p:nvPr/>
            </p:nvSpPr>
            <p:spPr>
              <a:xfrm rot="416526">
                <a:off x="9856" y="598657"/>
                <a:ext cx="173635" cy="173634"/>
              </a:xfrm>
              <a:prstGeom prst="ellipse">
                <a:avLst/>
              </a:prstGeom>
              <a:solidFill>
                <a:srgbClr val="61D8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3" name="Circle"/>
              <p:cNvSpPr/>
              <p:nvPr/>
            </p:nvSpPr>
            <p:spPr>
              <a:xfrm rot="416526">
                <a:off x="9856" y="1187456"/>
                <a:ext cx="173635" cy="173634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85" name="Arrow"/>
            <p:cNvSpPr/>
            <p:nvPr/>
          </p:nvSpPr>
          <p:spPr>
            <a:xfrm rot="5400000">
              <a:off x="1722965" y="221249"/>
              <a:ext cx="1030690" cy="588192"/>
            </a:xfrm>
            <a:prstGeom prst="rightArrow">
              <a:avLst>
                <a:gd name="adj1" fmla="val 41674"/>
                <a:gd name="adj2" fmla="val 90508"/>
              </a:avLst>
            </a:prstGeom>
            <a:blipFill rotWithShape="1">
              <a:blip r:embed="rId5">
                <a:alphaModFix amt="54692"/>
              </a:blip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6" name="Equation"/>
            <p:cNvSpPr txBox="1"/>
            <p:nvPr/>
          </p:nvSpPr>
          <p:spPr>
            <a:xfrm>
              <a:off x="2875713" y="1009827"/>
              <a:ext cx="840953" cy="221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e>
                        <m: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  <m:r>
                      <a:rPr xmlns:a="http://schemas.openxmlformats.org/drawingml/2006/main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m:oMathPara>
              </a14:m>
              <a:endParaRPr sz="1900"/>
            </a:p>
          </p:txBody>
        </p:sp>
      </p:grpSp>
      <p:sp>
        <p:nvSpPr>
          <p:cNvPr id="388" name="Text"/>
          <p:cNvSpPr txBox="1"/>
          <p:nvPr/>
        </p:nvSpPr>
        <p:spPr>
          <a:xfrm>
            <a:off x="6383544" y="9296400"/>
            <a:ext cx="230938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clickEffect" presetSubtype="0" presetID="8" grpId="7" fill="hold">
                                  <p:stCondLst>
                                    <p:cond delay="0"/>
                                  </p:stCondLst>
                                  <p:childTnLst>
                                    <p:animRot by="43140000">
                                      <p:cBhvr>
                                        <p:cTn id="30" dur="5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1"/>
      <p:bldP build="whole" bldLvl="1" animBg="1" rev="0" advAuto="0" spid="377" grpId="3"/>
      <p:bldP build="whole" bldLvl="1" animBg="1" rev="0" advAuto="0" spid="350" grpId="6"/>
      <p:bldP build="whole" bldLvl="1" animBg="1" rev="0" advAuto="0" spid="365" grpId="2"/>
      <p:bldP build="whole" bldLvl="1" animBg="1" rev="0" advAuto="0" spid="346" grpId="5"/>
      <p:bldP build="whole" bldLvl="1" animBg="1" rev="0" advAuto="0" spid="350" grpId="7"/>
      <p:bldP build="whole" bldLvl="1" animBg="1" rev="0" advAuto="0" spid="387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Adiabaticity parame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Adiabaticity parameter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2" name="In an adiabatic process, the particle distribution is continuously at equilibrium with the instantaneous values of the system…"/>
          <p:cNvSpPr txBox="1"/>
          <p:nvPr>
            <p:ph type="body" idx="1"/>
          </p:nvPr>
        </p:nvSpPr>
        <p:spPr>
          <a:xfrm>
            <a:off x="-3444" y="745700"/>
            <a:ext cx="6966579" cy="731714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75000"/>
              </a:lnSpc>
              <a:spcBef>
                <a:spcPts val="18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an adiabatic process, the particle distribution is continuously at equilibrium with the instantaneous values of the system </a:t>
            </a:r>
          </a:p>
          <a:p>
            <a:pPr marL="444499" indent="-444499" defTabSz="584200">
              <a:lnSpc>
                <a:spcPct val="75000"/>
              </a:lnSpc>
              <a:spcBef>
                <a:spcPts val="18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Adiabaticity parameter is used to determine the ramping times on RF systems </a:t>
            </a:r>
          </a:p>
          <a:p>
            <a:pPr marL="444499" indent="-444499" defTabSz="584200">
              <a:lnSpc>
                <a:spcPct val="75000"/>
              </a:lnSpc>
              <a:spcBef>
                <a:spcPts val="18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75000"/>
              </a:lnSpc>
              <a:spcBef>
                <a:spcPts val="18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75000"/>
              </a:lnSpc>
              <a:spcBef>
                <a:spcPts val="18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44499" indent="-444499" defTabSz="584200">
              <a:lnSpc>
                <a:spcPct val="75000"/>
              </a:lnSpc>
              <a:spcBef>
                <a:spcPts val="18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a process to be adiabatic the condition is  </a:t>
            </a:r>
          </a:p>
        </p:txBody>
      </p:sp>
      <p:pic>
        <p:nvPicPr>
          <p:cNvPr id="393" name="7FABE139-5585-4367-80B9-EC40304CB110-L0-001.png" descr="7FABE139-5585-4367-80B9-EC40304CB11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4549" y="2197595"/>
            <a:ext cx="4345333" cy="435923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Equation"/>
          <p:cNvSpPr txBox="1"/>
          <p:nvPr/>
        </p:nvSpPr>
        <p:spPr>
          <a:xfrm>
            <a:off x="8318071" y="836825"/>
            <a:ext cx="2598289" cy="12519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num>
                    <m:den>
                      <m:sSup>
                        <m:e>
                          <m:d>
                            <m:dPr>
                              <m:ctrlP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-</m:t>
                              </m:r>
                              <m:f>
                                <m:fPr>
                                  <m:ctrlPr>
                                    <a:rPr xmlns:a="http://schemas.openxmlformats.org/drawingml/2006/main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bar"/>
                                </m:fPr>
                                <m:num>
                                  <m:r>
                                    <a:rPr xmlns:a="http://schemas.openxmlformats.org/drawingml/2006/main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num>
                                <m:den>
                                  <m:sSub>
                                    <m:e>
                                      <m:r>
                                        <a:rPr xmlns:a="http://schemas.openxmlformats.org/drawingml/2006/main" sz="1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xmlns:a="http://schemas.openxmlformats.org/drawingml/2006/main" sz="1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ramp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xmlns:a="http://schemas.openxmlformats.org/drawingml/2006/main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xmlns:a="http://schemas.openxmlformats.org/drawingml/2006/main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xmlns:a="http://schemas.openxmlformats.org/drawingml/2006/main"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-</m:t>
                                  </m:r>
                                  <m:f>
                                    <m:fPr>
                                      <m:ctrlPr>
                                        <a:rPr xmlns:a="http://schemas.openxmlformats.org/drawingml/2006/main" sz="1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  <m:type m:val="bar"/>
                                    </m:fPr>
                                    <m:num>
                                      <m:rad>
                                        <m:radPr>
                                          <m:ctrlPr>
                                            <a:rPr xmlns:a="http://schemas.openxmlformats.org/drawingml/2006/main" sz="17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  <m:degHide m:val="on"/>
                                        </m:radPr>
                                        <m:deg/>
                                        <m:e>
                                          <m:sSub>
                                            <m:e>
                                              <m:r>
                                                <a:rPr xmlns:a="http://schemas.openxmlformats.org/drawingml/2006/main" sz="17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V</m:t>
                                              </m:r>
                                            </m:e>
                                            <m:sub>
                                              <m:r>
                                                <a:rPr xmlns:a="http://schemas.openxmlformats.org/drawingml/2006/main" sz="17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num>
                                    <m:den>
                                      <m:rad>
                                        <m:radPr>
                                          <m:ctrlPr>
                                            <a:rPr xmlns:a="http://schemas.openxmlformats.org/drawingml/2006/main" sz="17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  <m:degHide m:val="on"/>
                                        </m:radPr>
                                        <m:deg/>
                                        <m:e>
                                          <m:sSub>
                                            <m:e>
                                              <m:r>
                                                <a:rPr xmlns:a="http://schemas.openxmlformats.org/drawingml/2006/main" sz="17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V</m:t>
                                              </m:r>
                                            </m:e>
                                            <m:sub>
                                              <m:r>
                                                <a:rPr xmlns:a="http://schemas.openxmlformats.org/drawingml/2006/main" sz="17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r>
                            <a:rPr xmlns:a="http://schemas.openxmlformats.org/drawingml/2006/main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1700"/>
          </a:p>
        </p:txBody>
      </p:sp>
      <p:sp>
        <p:nvSpPr>
          <p:cNvPr id="395" name="Equation"/>
          <p:cNvSpPr txBox="1"/>
          <p:nvPr/>
        </p:nvSpPr>
        <p:spPr>
          <a:xfrm>
            <a:off x="1497633" y="2993916"/>
            <a:ext cx="3555740" cy="87016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e>
                  </m: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den>
                  </m:f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e>
                  </m:d>
                </m:oMath>
              </m:oMathPara>
            </a14:m>
            <a:endParaRPr sz="2400"/>
          </a:p>
        </p:txBody>
      </p:sp>
      <p:sp>
        <p:nvSpPr>
          <p:cNvPr id="396" name="Non zero value"/>
          <p:cNvSpPr/>
          <p:nvPr/>
        </p:nvSpPr>
        <p:spPr>
          <a:xfrm>
            <a:off x="8049514" y="5372862"/>
            <a:ext cx="2570163" cy="69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665" y="0"/>
                </a:moveTo>
                <a:cubicBezTo>
                  <a:pt x="7418" y="0"/>
                  <a:pt x="7218" y="737"/>
                  <a:pt x="7218" y="1647"/>
                </a:cubicBezTo>
                <a:lnTo>
                  <a:pt x="7218" y="11298"/>
                </a:lnTo>
                <a:lnTo>
                  <a:pt x="0" y="21600"/>
                </a:lnTo>
                <a:lnTo>
                  <a:pt x="7395" y="12921"/>
                </a:lnTo>
                <a:cubicBezTo>
                  <a:pt x="7470" y="13136"/>
                  <a:pt x="7562" y="13277"/>
                  <a:pt x="7665" y="13277"/>
                </a:cubicBezTo>
                <a:lnTo>
                  <a:pt x="21153" y="13277"/>
                </a:lnTo>
                <a:cubicBezTo>
                  <a:pt x="21400" y="13277"/>
                  <a:pt x="21600" y="12540"/>
                  <a:pt x="21600" y="11630"/>
                </a:cubicBezTo>
                <a:lnTo>
                  <a:pt x="21600" y="1647"/>
                </a:lnTo>
                <a:cubicBezTo>
                  <a:pt x="21600" y="737"/>
                  <a:pt x="21400" y="0"/>
                  <a:pt x="21153" y="0"/>
                </a:cubicBezTo>
                <a:lnTo>
                  <a:pt x="7665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Non zero value</a:t>
            </a:r>
          </a:p>
        </p:txBody>
      </p:sp>
      <p:sp>
        <p:nvSpPr>
          <p:cNvPr id="397" name="Equation"/>
          <p:cNvSpPr txBox="1"/>
          <p:nvPr/>
        </p:nvSpPr>
        <p:spPr>
          <a:xfrm>
            <a:off x="497222" y="4667189"/>
            <a:ext cx="1015871" cy="28484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&lt;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&lt;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2400"/>
          </a:p>
        </p:txBody>
      </p:sp>
      <p:sp>
        <p:nvSpPr>
          <p:cNvPr id="398" name="Equation"/>
          <p:cNvSpPr txBox="1"/>
          <p:nvPr/>
        </p:nvSpPr>
        <p:spPr>
          <a:xfrm>
            <a:off x="2227389" y="5058987"/>
            <a:ext cx="2096228" cy="7196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ramp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2400"/>
          </a:p>
        </p:txBody>
      </p:sp>
      <p:sp>
        <p:nvSpPr>
          <p:cNvPr id="399" name="Equation"/>
          <p:cNvSpPr txBox="1"/>
          <p:nvPr/>
        </p:nvSpPr>
        <p:spPr>
          <a:xfrm>
            <a:off x="550769" y="6129971"/>
            <a:ext cx="5117716" cy="2749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where</m:t>
                  </m:r>
                  <m:sSu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is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the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lowest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voltage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of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the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ramp</m:t>
                  </m:r>
                </m:oMath>
              </m:oMathPara>
            </a14:m>
            <a:endParaRPr sz="2400"/>
          </a:p>
        </p:txBody>
      </p:sp>
      <p:sp>
        <p:nvSpPr>
          <p:cNvPr id="400" name="Line"/>
          <p:cNvSpPr/>
          <p:nvPr/>
        </p:nvSpPr>
        <p:spPr>
          <a:xfrm flipV="1">
            <a:off x="5119330" y="1434416"/>
            <a:ext cx="3203902" cy="1940305"/>
          </a:xfrm>
          <a:prstGeom prst="line">
            <a:avLst/>
          </a:prstGeom>
          <a:ln w="101600">
            <a:solidFill>
              <a:srgbClr val="0B9ADE">
                <a:alpha val="58181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1" name="Equation"/>
          <p:cNvSpPr txBox="1"/>
          <p:nvPr/>
        </p:nvSpPr>
        <p:spPr>
          <a:xfrm>
            <a:off x="5845957" y="2476501"/>
            <a:ext cx="806007" cy="50711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1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f>
                    <m:fPr>
                      <m:ctrlPr>
                        <a:rPr xmlns:a="http://schemas.openxmlformats.org/drawingml/2006/main"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1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a:rPr xmlns:a="http://schemas.openxmlformats.org/drawingml/2006/main" sz="1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1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rf</m:t>
                              </m:r>
                            </m:sub>
                          </m:sSub>
                        </m:e>
                      </m:rad>
                    </m:den>
                  </m:f>
                </m:oMath>
              </m:oMathPara>
            </a14:m>
            <a:endParaRPr sz="1500"/>
          </a:p>
        </p:txBody>
      </p:sp>
      <p:sp>
        <p:nvSpPr>
          <p:cNvPr id="402" name="Text"/>
          <p:cNvSpPr txBox="1"/>
          <p:nvPr/>
        </p:nvSpPr>
        <p:spPr>
          <a:xfrm>
            <a:off x="5657240" y="8026400"/>
            <a:ext cx="22728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racking co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Tracking codes</a:t>
            </a:r>
          </a:p>
        </p:txBody>
      </p:sp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6" name="ESME…"/>
          <p:cNvSpPr txBox="1"/>
          <p:nvPr>
            <p:ph type="body" idx="1"/>
          </p:nvPr>
        </p:nvSpPr>
        <p:spPr>
          <a:xfrm>
            <a:off x="258233" y="837274"/>
            <a:ext cx="11593155" cy="589716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ESME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Developed at Fermilab to track longitudinal dynamics in a ring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Tracks longitudinal equations of motion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need to specify accelerator elements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BLOND (previously used)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Ring mode implemented recently (2017)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0" name="Introduction (JLEIC, layout, problem)…"/>
          <p:cNvSpPr txBox="1"/>
          <p:nvPr>
            <p:ph type="body" idx="1"/>
          </p:nvPr>
        </p:nvSpPr>
        <p:spPr>
          <a:xfrm>
            <a:off x="190500" y="897466"/>
            <a:ext cx="11482454" cy="575449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(JLEIC, layout, problem)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Theory (Longitudinal dynamics)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Genetic Algorithm Optimization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ooter Placeholder 4"/>
          <p:cNvSpPr txBox="1"/>
          <p:nvPr/>
        </p:nvSpPr>
        <p:spPr>
          <a:xfrm>
            <a:off x="4038600" y="6406786"/>
            <a:ext cx="41148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Fall 2018 EIC Accelerator Collaboration Meeting</a:t>
            </a:r>
          </a:p>
        </p:txBody>
      </p:sp>
      <p:sp>
        <p:nvSpPr>
          <p:cNvPr id="185" name="Content Placeholder 2"/>
          <p:cNvSpPr txBox="1"/>
          <p:nvPr>
            <p:ph type="body" idx="1"/>
          </p:nvPr>
        </p:nvSpPr>
        <p:spPr>
          <a:xfrm>
            <a:off x="411891" y="966054"/>
            <a:ext cx="11285839" cy="5381695"/>
          </a:xfrm>
          <a:prstGeom prst="rect">
            <a:avLst/>
          </a:prstGeom>
        </p:spPr>
        <p:txBody>
          <a:bodyPr/>
          <a:lstStyle/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(JLEIC, layout, problem)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Theory (Longitudinal dynamics)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Genetic Algorithm Optimization</a:t>
            </a:r>
          </a:p>
        </p:txBody>
      </p:sp>
      <p:sp>
        <p:nvSpPr>
          <p:cNvPr id="186" name="Date Placeholder 3"/>
          <p:cNvSpPr txBox="1"/>
          <p:nvPr/>
        </p:nvSpPr>
        <p:spPr>
          <a:xfrm>
            <a:off x="838200" y="6425421"/>
            <a:ext cx="27432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October 29 </a:t>
            </a:r>
            <a:r>
              <a:t>–</a:t>
            </a:r>
            <a:r>
              <a:t> November 1, 2018</a:t>
            </a:r>
          </a:p>
        </p:txBody>
      </p:sp>
      <p:sp>
        <p:nvSpPr>
          <p:cNvPr id="187" name="Slide Number Placeholder 5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8" name="Title 1"/>
          <p:cNvSpPr txBox="1"/>
          <p:nvPr>
            <p:ph type="title"/>
          </p:nvPr>
        </p:nvSpPr>
        <p:spPr>
          <a:xfrm>
            <a:off x="411892" y="100838"/>
            <a:ext cx="11285837" cy="575895"/>
          </a:xfrm>
          <a:prstGeom prst="rect">
            <a:avLst/>
          </a:prstGeom>
        </p:spPr>
        <p:txBody>
          <a:bodyPr/>
          <a:lstStyle>
            <a:lvl1pPr defTabSz="233679">
              <a:lnSpc>
                <a:spcPct val="100000"/>
              </a:lnSpc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Overview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ebunch/Rebun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Debunch/Rebunch</a:t>
            </a:r>
          </a:p>
        </p:txBody>
      </p:sp>
      <p:sp>
        <p:nvSpPr>
          <p:cNvPr id="413" name="Slide Number"/>
          <p:cNvSpPr txBox="1"/>
          <p:nvPr>
            <p:ph type="sldNum" sz="quarter" idx="2"/>
          </p:nvPr>
        </p:nvSpPr>
        <p:spPr>
          <a:xfrm>
            <a:off x="9851027" y="6406786"/>
            <a:ext cx="262346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4" name="Ramp down the RF amplitude to zero and let the beam drift to become a coasting beam that fills the entire circumference of the ring, then ramp up the amplitude of the final harmonic system to capture the beam into bunches…"/>
          <p:cNvSpPr txBox="1"/>
          <p:nvPr>
            <p:ph type="body" idx="1"/>
          </p:nvPr>
        </p:nvSpPr>
        <p:spPr>
          <a:xfrm>
            <a:off x="504910" y="3951587"/>
            <a:ext cx="11099801" cy="347157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Ramp down the RF amplitude to zero and let the beam drift to become a coasting beam that fills the entire circumference of the ring, then ramp up the amplitude of the final harmonic system to capture the beam into bunches</a:t>
            </a:r>
          </a:p>
          <a:p>
            <a:pPr marL="444499" indent="-444499" defTabSz="584200">
              <a:lnSpc>
                <a:spcPct val="100000"/>
              </a:lnSpc>
              <a:spcBef>
                <a:spcPts val="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Suffers from instability issues more than the other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abort gaps</a:t>
            </a:r>
          </a:p>
        </p:txBody>
      </p:sp>
      <p:pic>
        <p:nvPicPr>
          <p:cNvPr id="415" name="8C0395C7-C8EC-4AA6-98DC-351D0E770175-L0-001.png" descr="8C0395C7-C8EC-4AA6-98DC-351D0E770175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7597" y="821554"/>
            <a:ext cx="3891107" cy="379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04CAAA35-75A1-4511-9D61-08FD5BEC836D-L0-001.png" descr="04CAAA35-75A1-4511-9D61-08FD5BEC836D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666" y="1347954"/>
            <a:ext cx="5627620" cy="255944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h=28"/>
          <p:cNvSpPr txBox="1"/>
          <p:nvPr/>
        </p:nvSpPr>
        <p:spPr>
          <a:xfrm>
            <a:off x="8014810" y="3590193"/>
            <a:ext cx="80558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h=28</a:t>
            </a:r>
          </a:p>
        </p:txBody>
      </p:sp>
      <p:sp>
        <p:nvSpPr>
          <p:cNvPr id="418" name="h=3584"/>
          <p:cNvSpPr txBox="1"/>
          <p:nvPr/>
        </p:nvSpPr>
        <p:spPr>
          <a:xfrm>
            <a:off x="9409938" y="2396992"/>
            <a:ext cx="114452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h=3584</a:t>
            </a:r>
          </a:p>
        </p:txBody>
      </p:sp>
      <p:sp>
        <p:nvSpPr>
          <p:cNvPr id="419" name="Text"/>
          <p:cNvSpPr txBox="1"/>
          <p:nvPr/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Emittance growth from debunch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Emittance growth from debunching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Emittance growth of the debunching time depends on the scaled emittance.…"/>
          <p:cNvSpPr txBox="1"/>
          <p:nvPr>
            <p:ph type="body" idx="1"/>
          </p:nvPr>
        </p:nvSpPr>
        <p:spPr>
          <a:xfrm>
            <a:off x="139700" y="801959"/>
            <a:ext cx="11912600" cy="628650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Emittance growth of the debunching time depends on the scaled emittance.</a:t>
            </a:r>
          </a:p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Scaled emittance is the ratio of initial bunch emittance to final bucket size</a:t>
            </a:r>
          </a:p>
        </p:txBody>
      </p:sp>
      <p:pic>
        <p:nvPicPr>
          <p:cNvPr id="424" name="BED93F63-41F9-4594-B002-C2BE7C2BBEB6-L0-001.png" descr="BED93F63-41F9-4594-B002-C2BE7C2BBEB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2008" y="1774716"/>
            <a:ext cx="6450286" cy="383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8C0395C7-C8EC-4AA6-98DC-351D0E770175-L0-001.png" descr="8C0395C7-C8EC-4AA6-98DC-351D0E770175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382" y="1850916"/>
            <a:ext cx="3760684" cy="3669454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Equation"/>
          <p:cNvSpPr txBox="1"/>
          <p:nvPr/>
        </p:nvSpPr>
        <p:spPr>
          <a:xfrm>
            <a:off x="9084170" y="8515787"/>
            <a:ext cx="1476524" cy="6321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2400"/>
          </a:p>
        </p:txBody>
      </p:sp>
      <p:sp>
        <p:nvSpPr>
          <p:cNvPr id="427" name="Equation"/>
          <p:cNvSpPr txBox="1"/>
          <p:nvPr/>
        </p:nvSpPr>
        <p:spPr>
          <a:xfrm>
            <a:off x="2437936" y="8472057"/>
            <a:ext cx="2249136" cy="7196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ramp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</m:oMath>
              </m:oMathPara>
            </a14:m>
            <a:endParaRPr sz="2400"/>
          </a:p>
        </p:txBody>
      </p:sp>
      <p:sp>
        <p:nvSpPr>
          <p:cNvPr id="428" name="Arrow"/>
          <p:cNvSpPr/>
          <p:nvPr/>
        </p:nvSpPr>
        <p:spPr>
          <a:xfrm flipH="1">
            <a:off x="2386544" y="4886423"/>
            <a:ext cx="871161" cy="167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39" y="7344"/>
                </a:moveTo>
                <a:lnTo>
                  <a:pt x="9239" y="0"/>
                </a:lnTo>
                <a:lnTo>
                  <a:pt x="21600" y="10800"/>
                </a:lnTo>
                <a:lnTo>
                  <a:pt x="9239" y="21600"/>
                </a:lnTo>
                <a:lnTo>
                  <a:pt x="9239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9" name="Text"/>
          <p:cNvSpPr txBox="1"/>
          <p:nvPr/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30" name="Equation"/>
          <p:cNvSpPr txBox="1"/>
          <p:nvPr/>
        </p:nvSpPr>
        <p:spPr>
          <a:xfrm>
            <a:off x="8169770" y="5803389"/>
            <a:ext cx="1272987" cy="54283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2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num>
                    <m:den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  <m:r>
                        <a:rPr xmlns:a="http://schemas.openxmlformats.org/drawingml/2006/main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2100"/>
          </a:p>
        </p:txBody>
      </p:sp>
      <p:sp>
        <p:nvSpPr>
          <p:cNvPr id="431" name="Equation"/>
          <p:cNvSpPr txBox="1"/>
          <p:nvPr/>
        </p:nvSpPr>
        <p:spPr>
          <a:xfrm>
            <a:off x="1773655" y="5751860"/>
            <a:ext cx="1792139" cy="5696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ramp</m:t>
                      </m:r>
                    </m:sub>
                  </m:sSub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  <m:r>
                        <a:rPr xmlns:a="http://schemas.openxmlformats.org/drawingml/2006/main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  <m:r>
                    <a:rPr xmlns:a="http://schemas.openxmlformats.org/drawingml/2006/main" sz="1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</m:oMath>
              </m:oMathPara>
            </a14:m>
            <a:endParaRPr sz="1900"/>
          </a:p>
        </p:txBody>
      </p:sp>
      <p:sp>
        <p:nvSpPr>
          <p:cNvPr id="432" name="Scaled emittance"/>
          <p:cNvSpPr txBox="1"/>
          <p:nvPr/>
        </p:nvSpPr>
        <p:spPr>
          <a:xfrm>
            <a:off x="8214483" y="5379296"/>
            <a:ext cx="1974526" cy="29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Scaled emittance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Fully coasting beam 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Fully coasting beam summary</a:t>
            </a:r>
          </a:p>
        </p:txBody>
      </p:sp>
      <p:sp>
        <p:nvSpPr>
          <p:cNvPr id="4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6" name="Equation"/>
          <p:cNvSpPr txBox="1"/>
          <p:nvPr/>
        </p:nvSpPr>
        <p:spPr>
          <a:xfrm>
            <a:off x="4205842" y="4178594"/>
            <a:ext cx="3163942" cy="8598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</m:e>
                  </m: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≤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num>
                            <m:den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den>
                          </m:f>
                        </m:e>
                      </m:d>
                    </m:den>
                  </m:f>
                  <m:sSu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2400"/>
          </a:p>
        </p:txBody>
      </p:sp>
      <p:sp>
        <p:nvSpPr>
          <p:cNvPr id="437" name="The whole circumference is filled with beam.…"/>
          <p:cNvSpPr txBox="1"/>
          <p:nvPr/>
        </p:nvSpPr>
        <p:spPr>
          <a:xfrm>
            <a:off x="476067" y="1052867"/>
            <a:ext cx="11544666" cy="476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44499" indent="-444499" defTabSz="584200">
              <a:lnSpc>
                <a:spcPct val="75000"/>
              </a:lnSpc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whole circumference is filled with beam.</a:t>
            </a:r>
          </a:p>
          <a:p>
            <a:pPr marL="444499" indent="-444499" defTabSz="584200">
              <a:lnSpc>
                <a:spcPct val="75000"/>
              </a:lnSpc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abort gaps.</a:t>
            </a:r>
          </a:p>
          <a:p>
            <a:pPr marL="444499" indent="-444499" defTabSz="584200">
              <a:lnSpc>
                <a:spcPct val="75000"/>
              </a:lnSpc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Using the recent parameters from JLEIC collaboration meeting</a:t>
            </a:r>
          </a:p>
          <a:p>
            <a:pPr lvl="1" marL="889000" indent="-444500" defTabSz="584200">
              <a:lnSpc>
                <a:spcPct val="50000"/>
              </a:lnSpc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length = 1 cm</a:t>
            </a:r>
          </a:p>
          <a:p>
            <a:pPr lvl="1" marL="889000" indent="-444500" defTabSz="584200">
              <a:lnSpc>
                <a:spcPct val="50000"/>
              </a:lnSpc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95% emittance = 0.017eV-s</a:t>
            </a:r>
          </a:p>
          <a:p>
            <a:pPr lvl="1" marL="889000" indent="-444500" defTabSz="584200">
              <a:lnSpc>
                <a:spcPct val="50000"/>
              </a:lnSpc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Momentum spread (rms) for a coasting beam = 1.5 MeV</a:t>
            </a:r>
          </a:p>
          <a:p>
            <a:pPr marL="444499" indent="-444499" defTabSz="584200">
              <a:lnSpc>
                <a:spcPct val="75000"/>
              </a:lnSpc>
              <a:spcBef>
                <a:spcPts val="42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Keil-Schnell Criterion</a:t>
            </a:r>
          </a:p>
          <a:p>
            <a:pPr lvl="1" marL="889000" indent="-444500" defTabSz="584200">
              <a:lnSpc>
                <a:spcPct val="75000"/>
              </a:lnSpc>
              <a:spcBef>
                <a:spcPts val="42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[Z/n] = 1.02 Ohms</a:t>
            </a:r>
          </a:p>
        </p:txBody>
      </p:sp>
      <p:sp>
        <p:nvSpPr>
          <p:cNvPr id="438" name="Text"/>
          <p:cNvSpPr txBox="1"/>
          <p:nvPr/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Using barrier bucke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Using barrier buckets</a:t>
            </a:r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2" name="Use barrier buckets in place of the abort gaps.…"/>
          <p:cNvSpPr txBox="1"/>
          <p:nvPr>
            <p:ph type="body" sz="half" idx="1"/>
          </p:nvPr>
        </p:nvSpPr>
        <p:spPr>
          <a:xfrm>
            <a:off x="268357" y="762000"/>
            <a:ext cx="11689287" cy="226119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barrier buckets in place of the abort gaps.</a:t>
            </a: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Preserves the abort gap.</a:t>
            </a: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Bunches do not become ‘fully’ coasting, so has a small synchrotron motion.</a:t>
            </a:r>
          </a:p>
          <a:p>
            <a:pPr marL="444499" indent="-444499" defTabSz="584200">
              <a:lnSpc>
                <a:spcPct val="100000"/>
              </a:lnSpc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Momentum spread increases slightly compared to a fully coasting beam.</a:t>
            </a:r>
          </a:p>
        </p:txBody>
      </p:sp>
      <p:pic>
        <p:nvPicPr>
          <p:cNvPr id="443" name="3B442C9E-0887-47D0-9638-16087AF2C6F1-L0-001.jpeg" descr="3B442C9E-0887-47D0-9638-16087AF2C6F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489" y="2694925"/>
            <a:ext cx="8460432" cy="405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Circle"/>
          <p:cNvSpPr/>
          <p:nvPr/>
        </p:nvSpPr>
        <p:spPr>
          <a:xfrm>
            <a:off x="6006026" y="3925951"/>
            <a:ext cx="213949" cy="213949"/>
          </a:xfrm>
          <a:prstGeom prst="ellipse">
            <a:avLst/>
          </a:prstGeom>
          <a:solidFill>
            <a:srgbClr val="EE220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5" name="Circle"/>
          <p:cNvSpPr/>
          <p:nvPr/>
        </p:nvSpPr>
        <p:spPr>
          <a:xfrm>
            <a:off x="6006026" y="4651462"/>
            <a:ext cx="213949" cy="213949"/>
          </a:xfrm>
          <a:prstGeom prst="ellipse">
            <a:avLst/>
          </a:prstGeom>
          <a:solidFill>
            <a:srgbClr val="61D8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6" name="Circle"/>
          <p:cNvSpPr/>
          <p:nvPr/>
        </p:nvSpPr>
        <p:spPr>
          <a:xfrm>
            <a:off x="6006026" y="5376972"/>
            <a:ext cx="213949" cy="213950"/>
          </a:xfrm>
          <a:prstGeom prst="ellipse">
            <a:avLst/>
          </a:prstGeom>
          <a:solidFill>
            <a:srgbClr val="00A2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7" name="Equation"/>
          <p:cNvSpPr txBox="1"/>
          <p:nvPr/>
        </p:nvSpPr>
        <p:spPr>
          <a:xfrm>
            <a:off x="1696859" y="3871165"/>
            <a:ext cx="311636" cy="27545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rf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448" name="Equation"/>
          <p:cNvSpPr txBox="1"/>
          <p:nvPr/>
        </p:nvSpPr>
        <p:spPr>
          <a:xfrm>
            <a:off x="10838672" y="6417360"/>
            <a:ext cx="78944" cy="1700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</m:oMath>
              </m:oMathPara>
            </a14:m>
            <a:endParaRPr sz="2400"/>
          </a:p>
        </p:txBody>
      </p:sp>
      <p:grpSp>
        <p:nvGrpSpPr>
          <p:cNvPr id="455" name="Group"/>
          <p:cNvGrpSpPr/>
          <p:nvPr/>
        </p:nvGrpSpPr>
        <p:grpSpPr>
          <a:xfrm>
            <a:off x="98889" y="3925951"/>
            <a:ext cx="1246976" cy="1738138"/>
            <a:chOff x="0" y="0"/>
            <a:chExt cx="1246974" cy="1738137"/>
          </a:xfrm>
        </p:grpSpPr>
        <p:sp>
          <p:nvSpPr>
            <p:cNvPr id="449" name="Circle"/>
            <p:cNvSpPr/>
            <p:nvPr/>
          </p:nvSpPr>
          <p:spPr>
            <a:xfrm>
              <a:off x="1033026" y="7022"/>
              <a:ext cx="213949" cy="213949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0" name="Circle"/>
            <p:cNvSpPr/>
            <p:nvPr/>
          </p:nvSpPr>
          <p:spPr>
            <a:xfrm>
              <a:off x="1033026" y="732532"/>
              <a:ext cx="213949" cy="213950"/>
            </a:xfrm>
            <a:prstGeom prst="ellipse">
              <a:avLst/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1" name="Circle"/>
            <p:cNvSpPr/>
            <p:nvPr/>
          </p:nvSpPr>
          <p:spPr>
            <a:xfrm>
              <a:off x="1033026" y="1458043"/>
              <a:ext cx="213949" cy="21394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2" name="Equation"/>
            <p:cNvSpPr txBox="1"/>
            <p:nvPr/>
          </p:nvSpPr>
          <p:spPr>
            <a:xfrm>
              <a:off x="356460" y="765991"/>
              <a:ext cx="232547" cy="232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2000"/>
            </a:p>
          </p:txBody>
        </p:sp>
        <p:sp>
          <p:nvSpPr>
            <p:cNvPr id="453" name="Equation"/>
            <p:cNvSpPr txBox="1"/>
            <p:nvPr/>
          </p:nvSpPr>
          <p:spPr>
            <a:xfrm>
              <a:off x="0" y="0"/>
              <a:ext cx="869267" cy="237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2000"/>
            </a:p>
          </p:txBody>
        </p:sp>
        <p:sp>
          <p:nvSpPr>
            <p:cNvPr id="454" name="Equation"/>
            <p:cNvSpPr txBox="1"/>
            <p:nvPr/>
          </p:nvSpPr>
          <p:spPr>
            <a:xfrm>
              <a:off x="26772" y="1500735"/>
              <a:ext cx="869268" cy="237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/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2000"/>
            </a:p>
          </p:txBody>
        </p:sp>
      </p:grpSp>
      <p:sp>
        <p:nvSpPr>
          <p:cNvPr id="456" name="Text"/>
          <p:cNvSpPr txBox="1"/>
          <p:nvPr/>
        </p:nvSpPr>
        <p:spPr>
          <a:xfrm>
            <a:off x="6234227" y="8348133"/>
            <a:ext cx="340259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30547 -0.003742" origin="layout" pathEditMode="relative">
                                      <p:cBhvr>
                                        <p:cTn id="6" dur="125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2203 0.001080" origin="layout" pathEditMode="relative">
                                      <p:cBhvr>
                                        <p:cTn id="9" dur="12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afterEffect" presetSubtype="0" presetID="-1" grpId="3" fill="hold">
                                  <p:stCondLst>
                                    <p:cond delay="0"/>
                                  </p:stCondLst>
                                  <p:childTnLst>
                                    <p:animMotion path="M 0.130547 -0.003742 C 0.155127 0.013992 0.171237 0.056385 0.171317 0.103545 C 0.171398 0.150971 0.155263 0.193728 0.130547 0.211581" origin="layout" pathEditMode="relative">
                                      <p:cBhvr>
                                        <p:cTn id="12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4" fill="hold">
                                  <p:stCondLst>
                                    <p:cond delay="0"/>
                                  </p:stCondLst>
                                  <p:childTnLst>
                                    <p:animMotion path="M -0.122203 0.001080 C -0.141757 -0.022579 -0.153540 -0.061785 -0.153734 -0.103834 C -0.153940 -0.148558 -0.141077 -0.190269 -0.119756 -0.214011" origin="layout" pathEditMode="relative">
                                      <p:cBhvr>
                                        <p:cTn id="15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afterEffect" presetSubtype="0" presetID="-1" grpId="5" fill="hold">
                                  <p:stCondLst>
                                    <p:cond delay="0"/>
                                  </p:stCondLst>
                                  <p:childTnLst>
                                    <p:animMotion path="M 0.130547 0.211581 L -0.116230 0.207600" origin="layout" pathEditMode="relative">
                                      <p:cBhvr>
                                        <p:cTn id="18" dur="2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withEffect" presetSubtype="0" presetID="-1" grpId="6" fill="hold">
                                  <p:stCondLst>
                                    <p:cond delay="0"/>
                                  </p:stCondLst>
                                  <p:childTnLst>
                                    <p:animMotion path="M -0.119756 -0.214011 L 0.130113 -0.218094" origin="layout" pathEditMode="relative">
                                      <p:cBhvr>
                                        <p:cTn id="21" dur="2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7" fill="hold">
                                  <p:stCondLst>
                                    <p:cond delay="0"/>
                                  </p:stCondLst>
                                  <p:childTnLst>
                                    <p:animMotion path="M -0.116230 0.207600 C -0.134766 0.183283 -0.145702 0.144759 -0.145696 0.103805 C -0.145691 0.063761 -0.135206 0.026001 -0.117329 0.001640" origin="layout" pathEditMode="relative">
                                      <p:cBhvr>
                                        <p:cTn id="24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withEffect" presetSubtype="0" presetID="-1" grpId="8" fill="hold">
                                  <p:stCondLst>
                                    <p:cond delay="0"/>
                                  </p:stCondLst>
                                  <p:childTnLst>
                                    <p:animMotion path="M 0.130113 -0.218094 C 0.153101 -0.193517 0.166738 -0.148640 0.165699 -0.100989 C 0.164812 -0.060274 0.153174 -0.022688 0.134299 0.000424" origin="layout" pathEditMode="relative">
                                      <p:cBhvr>
                                        <p:cTn id="27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afterEffect" presetSubtype="0" presetID="-1" grpId="9" fill="hold">
                                  <p:stCondLst>
                                    <p:cond delay="0"/>
                                  </p:stCondLst>
                                  <p:childTnLst>
                                    <p:animMotion path="M -0.117329 0.001640 L -0.000800 0.001640" origin="layout" pathEditMode="relative">
                                      <p:cBhvr>
                                        <p:cTn id="30" dur="125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withEffect" presetSubtype="0" presetID="-1" grpId="10" fill="hold">
                                  <p:stCondLst>
                                    <p:cond delay="0"/>
                                  </p:stCondLst>
                                  <p:childTnLst>
                                    <p:animMotion path="M 0.134299 0.000424 L 0.001891 0.001543" origin="layout" pathEditMode="relative">
                                      <p:cBhvr>
                                        <p:cTn id="33" dur="12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9" name="C46F6E6E-2E94-4636-82E7-AA73B27786C7-L0-001.png" descr="C46F6E6E-2E94-4636-82E7-AA73B27786C7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9426" y="274272"/>
            <a:ext cx="7302665" cy="6695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04CAAA35-75A1-4511-9D61-08FD5BEC836D-L0-001.png" descr="04CAAA35-75A1-4511-9D61-08FD5BEC836D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4551" y="4111"/>
            <a:ext cx="3218452" cy="1463752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Injection and acceleration"/>
          <p:cNvSpPr txBox="1"/>
          <p:nvPr/>
        </p:nvSpPr>
        <p:spPr>
          <a:xfrm>
            <a:off x="124314" y="1096210"/>
            <a:ext cx="2497730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Injection and acceleration</a:t>
            </a:r>
          </a:p>
        </p:txBody>
      </p:sp>
      <p:sp>
        <p:nvSpPr>
          <p:cNvPr id="462" name="Debunching and coasting"/>
          <p:cNvSpPr txBox="1"/>
          <p:nvPr/>
        </p:nvSpPr>
        <p:spPr>
          <a:xfrm>
            <a:off x="124314" y="3372396"/>
            <a:ext cx="2497730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Debunching and coasting</a:t>
            </a:r>
          </a:p>
        </p:txBody>
      </p:sp>
      <p:sp>
        <p:nvSpPr>
          <p:cNvPr id="463" name="Rebunching"/>
          <p:cNvSpPr txBox="1"/>
          <p:nvPr/>
        </p:nvSpPr>
        <p:spPr>
          <a:xfrm>
            <a:off x="5781" y="5648581"/>
            <a:ext cx="249772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Rebunching</a:t>
            </a:r>
          </a:p>
        </p:txBody>
      </p:sp>
      <p:sp>
        <p:nvSpPr>
          <p:cNvPr id="464" name="Text"/>
          <p:cNvSpPr txBox="1"/>
          <p:nvPr/>
        </p:nvSpPr>
        <p:spPr>
          <a:xfrm>
            <a:off x="6345817" y="8517466"/>
            <a:ext cx="340259" cy="324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ebunch/Rebun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Debunch/Rebunch</a:t>
            </a:r>
          </a:p>
        </p:txBody>
      </p:sp>
      <p:sp>
        <p:nvSpPr>
          <p:cNvPr id="4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8" name="debu.mp4" descr="debu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12668" y="754459"/>
            <a:ext cx="9961472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Equation"/>
          <p:cNvSpPr txBox="1"/>
          <p:nvPr/>
        </p:nvSpPr>
        <p:spPr>
          <a:xfrm>
            <a:off x="3531277" y="253948"/>
            <a:ext cx="3094356" cy="46901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112</m:t>
                      </m:r>
                    </m:e>
                  </m:d>
                </m:oMath>
              </m:oMathPara>
            </a14:m>
            <a:endParaRPr sz="3000"/>
          </a:p>
        </p:txBody>
      </p:sp>
      <p:grpSp>
        <p:nvGrpSpPr>
          <p:cNvPr id="476" name="Group"/>
          <p:cNvGrpSpPr/>
          <p:nvPr/>
        </p:nvGrpSpPr>
        <p:grpSpPr>
          <a:xfrm>
            <a:off x="10537521" y="1404522"/>
            <a:ext cx="691447" cy="4838208"/>
            <a:chOff x="0" y="0"/>
            <a:chExt cx="691446" cy="4838206"/>
          </a:xfrm>
        </p:grpSpPr>
        <p:sp>
          <p:nvSpPr>
            <p:cNvPr id="470" name="Line"/>
            <p:cNvSpPr/>
            <p:nvPr/>
          </p:nvSpPr>
          <p:spPr>
            <a:xfrm flipV="1">
              <a:off x="345154" y="-1"/>
              <a:ext cx="1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1" name="Line"/>
            <p:cNvSpPr/>
            <p:nvPr/>
          </p:nvSpPr>
          <p:spPr>
            <a:xfrm flipV="1">
              <a:off x="687644" y="-1"/>
              <a:ext cx="1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2" name="Line"/>
            <p:cNvSpPr/>
            <p:nvPr/>
          </p:nvSpPr>
          <p:spPr>
            <a:xfrm flipH="1" flipV="1">
              <a:off x="354463" y="12700"/>
              <a:ext cx="336984" cy="1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3" name="Line"/>
            <p:cNvSpPr/>
            <p:nvPr/>
          </p:nvSpPr>
          <p:spPr>
            <a:xfrm flipV="1">
              <a:off x="-1" y="2423593"/>
              <a:ext cx="2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" name="Line"/>
            <p:cNvSpPr/>
            <p:nvPr/>
          </p:nvSpPr>
          <p:spPr>
            <a:xfrm flipV="1">
              <a:off x="345154" y="2423593"/>
              <a:ext cx="1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5" name="Line"/>
            <p:cNvSpPr/>
            <p:nvPr/>
          </p:nvSpPr>
          <p:spPr>
            <a:xfrm flipH="1">
              <a:off x="11671" y="4813300"/>
              <a:ext cx="336983" cy="1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83" name="Group"/>
          <p:cNvGrpSpPr/>
          <p:nvPr/>
        </p:nvGrpSpPr>
        <p:grpSpPr>
          <a:xfrm>
            <a:off x="1727954" y="1387332"/>
            <a:ext cx="691447" cy="4838207"/>
            <a:chOff x="0" y="0"/>
            <a:chExt cx="691446" cy="4838206"/>
          </a:xfrm>
        </p:grpSpPr>
        <p:sp>
          <p:nvSpPr>
            <p:cNvPr id="477" name="Line"/>
            <p:cNvSpPr/>
            <p:nvPr/>
          </p:nvSpPr>
          <p:spPr>
            <a:xfrm flipV="1">
              <a:off x="345154" y="-1"/>
              <a:ext cx="1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" name="Line"/>
            <p:cNvSpPr/>
            <p:nvPr/>
          </p:nvSpPr>
          <p:spPr>
            <a:xfrm flipV="1">
              <a:off x="687644" y="-1"/>
              <a:ext cx="1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9" name="Line"/>
            <p:cNvSpPr/>
            <p:nvPr/>
          </p:nvSpPr>
          <p:spPr>
            <a:xfrm flipH="1" flipV="1">
              <a:off x="354463" y="12700"/>
              <a:ext cx="336984" cy="1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0" name="Line"/>
            <p:cNvSpPr/>
            <p:nvPr/>
          </p:nvSpPr>
          <p:spPr>
            <a:xfrm flipV="1">
              <a:off x="-1" y="2423593"/>
              <a:ext cx="2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1" name="Line"/>
            <p:cNvSpPr/>
            <p:nvPr/>
          </p:nvSpPr>
          <p:spPr>
            <a:xfrm flipV="1">
              <a:off x="345154" y="2423593"/>
              <a:ext cx="1" cy="2414614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2" name="Line"/>
            <p:cNvSpPr/>
            <p:nvPr/>
          </p:nvSpPr>
          <p:spPr>
            <a:xfrm flipH="1">
              <a:off x="11671" y="4813300"/>
              <a:ext cx="336983" cy="1"/>
            </a:xfrm>
            <a:prstGeom prst="line">
              <a:avLst/>
            </a:prstGeom>
            <a:noFill/>
            <a:ln w="381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0000" fill="hold"/>
                                        <p:tgtEl>
                                          <p:spTgt spid="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6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35F1DD03-B04F-4728-999F-32B0E0C3179C-L0-001.png" descr="35F1DD03-B04F-4728-999F-32B0E0C3179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5286" y="2676974"/>
            <a:ext cx="4575333" cy="3916443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ynchrotron tune from barrier bucke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Synchrotron tune from barrier buckets</a:t>
            </a:r>
          </a:p>
        </p:txBody>
      </p:sp>
      <p:sp>
        <p:nvSpPr>
          <p:cNvPr id="4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8" name="For JLEIC T1= 0.5* bucket(28) or 0.128 μs, T2=13* bucket(28) or 3.33 μs…"/>
          <p:cNvSpPr txBox="1"/>
          <p:nvPr>
            <p:ph type="body" sz="half" idx="1"/>
          </p:nvPr>
        </p:nvSpPr>
        <p:spPr>
          <a:xfrm>
            <a:off x="122324" y="832073"/>
            <a:ext cx="11913485" cy="1868265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342900" indent="-342900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JLEIC T</a:t>
            </a:r>
            <a:r>
              <a:rPr baseline="-5999"/>
              <a:t>1</a:t>
            </a:r>
            <a:r>
              <a:t>= 0.5* bucket(28) or 0.128 μs, T</a:t>
            </a:r>
            <a:r>
              <a:rPr baseline="-5999"/>
              <a:t>2</a:t>
            </a:r>
            <a:r>
              <a:t>=13* bucket(28) or 3.33 μs</a:t>
            </a:r>
          </a:p>
          <a:p>
            <a:pPr marL="342900" indent="-342900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rms energy spread for a complete adiabatic debunched beam is 1.62 MeV</a:t>
            </a:r>
          </a:p>
          <a:p>
            <a:pPr marL="342900" indent="-342900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Tune spread is too small (dotted lines show the bucket height for the relevant voltages)</a:t>
            </a:r>
          </a:p>
        </p:txBody>
      </p:sp>
      <p:pic>
        <p:nvPicPr>
          <p:cNvPr id="489" name="AA65F1BD-7FCA-462F-AB36-8B37CB4A5B52-L0-001.png" descr="AA65F1BD-7FCA-462F-AB36-8B37CB4A5B52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331" y="2590049"/>
            <a:ext cx="4937583" cy="4090293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Text"/>
          <p:cNvSpPr txBox="1"/>
          <p:nvPr/>
        </p:nvSpPr>
        <p:spPr>
          <a:xfrm>
            <a:off x="6311950" y="9042400"/>
            <a:ext cx="34026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Barrier bucket voltage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Barrier bucket voltage requirements</a:t>
            </a:r>
          </a:p>
        </p:txBody>
      </p:sp>
      <p:sp>
        <p:nvSpPr>
          <p:cNvPr id="4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4" name="76DCA4FC-E927-40B0-9C15-D9006B640DF8-L0-001.png" descr="76DCA4FC-E927-40B0-9C15-D9006B640DF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3914" y="1977784"/>
            <a:ext cx="4753882" cy="4897150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How much barrier voltage do we need?…"/>
          <p:cNvSpPr txBox="1"/>
          <p:nvPr>
            <p:ph type="body" sz="half" idx="1"/>
          </p:nvPr>
        </p:nvSpPr>
        <p:spPr>
          <a:xfrm>
            <a:off x="88900" y="796668"/>
            <a:ext cx="11931821" cy="2785468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 much barrier voltage do we need?</a:t>
            </a:r>
          </a:p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Allowed barrier penetration depth ? 1 bucket for harmonic 3584</a:t>
            </a:r>
          </a:p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Current systems in operation or tested 1kV~40kV</a:t>
            </a:r>
          </a:p>
        </p:txBody>
      </p:sp>
      <p:pic>
        <p:nvPicPr>
          <p:cNvPr id="496" name="C46F6E6E-2E94-4636-82E7-AA73B27786C7-L0-001.jpeg" descr="C46F6E6E-2E94-4636-82E7-AA73B27786C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328" y="2533302"/>
            <a:ext cx="6345140" cy="3786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Debunch/Rebunch 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Debunch/Rebunch summary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0" name="Required barrier bucket voltages are currently in use in other facilities.…"/>
          <p:cNvSpPr txBox="1"/>
          <p:nvPr>
            <p:ph type="body" idx="1"/>
          </p:nvPr>
        </p:nvSpPr>
        <p:spPr>
          <a:xfrm>
            <a:off x="156633" y="827274"/>
            <a:ext cx="11796355" cy="546088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Required barrier bucket voltages are currently in use in other facilities.</a:t>
            </a:r>
          </a:p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Only require two RF sources for bunching and a cavity for the barrier buckets.</a:t>
            </a:r>
          </a:p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Preserves abort gaps.</a:t>
            </a:r>
          </a:p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Emittance growth is above tolerance.</a:t>
            </a:r>
          </a:p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Impedance threshold from Keil-Schnell is </a:t>
            </a:r>
          </a:p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Most recent impedance estimation from Dr. Rui Li</a:t>
            </a:r>
          </a:p>
          <a:p>
            <a:pPr marL="444499" indent="-444499" defTabSz="584200">
              <a:lnSpc>
                <a:spcPct val="100000"/>
              </a:lnSpc>
              <a:spcBef>
                <a:spcPts val="3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Impedance thresholds leave little room for error</a:t>
            </a:r>
          </a:p>
        </p:txBody>
      </p:sp>
      <p:sp>
        <p:nvSpPr>
          <p:cNvPr id="501" name="Equation"/>
          <p:cNvSpPr txBox="1"/>
          <p:nvPr/>
        </p:nvSpPr>
        <p:spPr>
          <a:xfrm>
            <a:off x="6797957" y="3866343"/>
            <a:ext cx="1766283" cy="7696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</m:e>
                  </m: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0.99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Ω</m:t>
                  </m:r>
                </m:oMath>
              </m:oMathPara>
            </a14:m>
            <a:endParaRPr sz="2400"/>
          </a:p>
        </p:txBody>
      </p:sp>
      <p:sp>
        <p:nvSpPr>
          <p:cNvPr id="502" name="Equation"/>
          <p:cNvSpPr txBox="1"/>
          <p:nvPr/>
        </p:nvSpPr>
        <p:spPr>
          <a:xfrm>
            <a:off x="7957890" y="4595405"/>
            <a:ext cx="1613883" cy="7696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|"/>
                      <m:endChr m:val="|"/>
                    </m:dPr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</m:e>
                  </m: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0.5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Ω</m:t>
                  </m:r>
                </m:oMath>
              </m:oMathPara>
            </a14:m>
            <a:endParaRPr sz="2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5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6" name="Introduction (JLEIC, layout, problem)…"/>
          <p:cNvSpPr txBox="1"/>
          <p:nvPr>
            <p:ph type="body" idx="1"/>
          </p:nvPr>
        </p:nvSpPr>
        <p:spPr>
          <a:xfrm>
            <a:off x="207433" y="795866"/>
            <a:ext cx="11694755" cy="5523698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(JLEIC, layout, problem)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Theory (Longitudinal dynamics)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Genetic Algorithm Optimization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ooter Placeholder 4"/>
          <p:cNvSpPr txBox="1"/>
          <p:nvPr/>
        </p:nvSpPr>
        <p:spPr>
          <a:xfrm>
            <a:off x="4038600" y="6406786"/>
            <a:ext cx="41148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Fall 2018 EIC Accelerator Collaboration Meeting</a:t>
            </a:r>
          </a:p>
        </p:txBody>
      </p:sp>
      <p:sp>
        <p:nvSpPr>
          <p:cNvPr id="191" name="Content Placeholder 2"/>
          <p:cNvSpPr txBox="1"/>
          <p:nvPr>
            <p:ph type="body" idx="1"/>
          </p:nvPr>
        </p:nvSpPr>
        <p:spPr>
          <a:xfrm>
            <a:off x="411891" y="876560"/>
            <a:ext cx="11285839" cy="5381695"/>
          </a:xfrm>
          <a:prstGeom prst="rect">
            <a:avLst/>
          </a:prstGeom>
        </p:spPr>
        <p:txBody>
          <a:bodyPr/>
          <a:lstStyle/>
          <a:p>
            <a:pPr marL="444500" indent="-444500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Nuclear Science Advisory Committee (NSAC) 2015 long range plan</a:t>
            </a:r>
          </a:p>
          <a:p>
            <a:pPr lvl="1" marL="791765" indent="-347265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“We recommend a high-energy high-luminosity polarized EIC as the highest priority for new facility construction following the completion of FRIB*”.</a:t>
            </a:r>
          </a:p>
          <a:p>
            <a:pPr marL="444500" indent="-444500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Highly polarized (~70%) electron and nucleon beams</a:t>
            </a:r>
          </a:p>
          <a:p>
            <a:pPr marL="444500" indent="-444500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Ion beams from deuteron to heavy nuclei</a:t>
            </a:r>
          </a:p>
          <a:p>
            <a:pPr marL="444500" indent="-444500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Variable center of mass energies ~20 - ~100GeV</a:t>
            </a:r>
          </a:p>
          <a:p>
            <a:pPr marL="444500" indent="-444500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Possibility of having more than one interaction region</a:t>
            </a:r>
          </a:p>
          <a:p>
            <a:pPr marL="444500" indent="-444500" defTabSz="584200">
              <a:lnSpc>
                <a:spcPct val="100000"/>
              </a:lnSpc>
              <a:spcBef>
                <a:spcPts val="1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 collision luminosity ~</a:t>
            </a:r>
          </a:p>
        </p:txBody>
      </p:sp>
      <p:sp>
        <p:nvSpPr>
          <p:cNvPr id="192" name="Date Placeholder 3"/>
          <p:cNvSpPr txBox="1"/>
          <p:nvPr/>
        </p:nvSpPr>
        <p:spPr>
          <a:xfrm>
            <a:off x="838200" y="6425421"/>
            <a:ext cx="27432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October 29 </a:t>
            </a:r>
            <a:r>
              <a:t>–</a:t>
            </a:r>
            <a:r>
              <a:t> November 1, 2018</a:t>
            </a:r>
          </a:p>
        </p:txBody>
      </p:sp>
      <p:sp>
        <p:nvSpPr>
          <p:cNvPr id="193" name="Slide Number Placeholder 5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*Facility for Rare Isotope Beams (Michigan State University)"/>
          <p:cNvSpPr txBox="1"/>
          <p:nvPr/>
        </p:nvSpPr>
        <p:spPr>
          <a:xfrm>
            <a:off x="5827521" y="5883655"/>
            <a:ext cx="6176773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*Facility for Rare Isotope Beams (Michigan State University)</a:t>
            </a:r>
          </a:p>
        </p:txBody>
      </p:sp>
      <p:sp>
        <p:nvSpPr>
          <p:cNvPr id="195" name="Equation"/>
          <p:cNvSpPr txBox="1"/>
          <p:nvPr/>
        </p:nvSpPr>
        <p:spPr>
          <a:xfrm>
            <a:off x="4739352" y="5242498"/>
            <a:ext cx="1833221" cy="26364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</m:sup>
                  </m:sSup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e>
                    <m: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</m:oMath>
              </m:oMathPara>
            </a14:m>
            <a:endParaRPr sz="2400"/>
          </a:p>
        </p:txBody>
      </p:sp>
      <p:sp>
        <p:nvSpPr>
          <p:cNvPr id="196" name="Rectangle"/>
          <p:cNvSpPr/>
          <p:nvPr/>
        </p:nvSpPr>
        <p:spPr>
          <a:xfrm>
            <a:off x="706966" y="5098546"/>
            <a:ext cx="6186267" cy="643476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7" name="Title 1"/>
          <p:cNvSpPr txBox="1"/>
          <p:nvPr>
            <p:ph type="title"/>
          </p:nvPr>
        </p:nvSpPr>
        <p:spPr>
          <a:xfrm>
            <a:off x="411892" y="100838"/>
            <a:ext cx="11285837" cy="575895"/>
          </a:xfrm>
          <a:prstGeom prst="rect">
            <a:avLst/>
          </a:prstGeom>
        </p:spPr>
        <p:txBody>
          <a:bodyPr/>
          <a:lstStyle>
            <a:lvl1pPr defTabSz="233679">
              <a:lnSpc>
                <a:spcPct val="100000"/>
              </a:lnSpc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JLEIC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Bunch spli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Bunch splitting</a:t>
            </a: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0" name="First introduced as bunch merging, where two bunches are merged together to produce one bunch with higher intensity.…"/>
          <p:cNvSpPr txBox="1"/>
          <p:nvPr>
            <p:ph type="body" idx="1"/>
          </p:nvPr>
        </p:nvSpPr>
        <p:spPr>
          <a:xfrm>
            <a:off x="186101" y="605953"/>
            <a:ext cx="6078849" cy="6070295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First introduced as bunch merging, where two bunches are merged together to produce one bunch with higher intensity.</a:t>
            </a:r>
          </a:p>
          <a:p>
            <a:pPr marL="444499" indent="-444499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Reversing the process to do the opposite to make small bunches with (ideally) one half the emittance of the initial bunch.</a:t>
            </a:r>
          </a:p>
          <a:p>
            <a:pPr marL="444499" indent="-444499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R. Garoby mentions using more that 5 synchrotron periods for the split time and using a larger bunch to bucket ratio.</a:t>
            </a:r>
          </a:p>
          <a:p>
            <a:pPr marL="444499" indent="-444499" defTabSz="584200">
              <a:lnSpc>
                <a:spcPct val="100000"/>
              </a:lnSpc>
              <a:spcBef>
                <a:spcPts val="6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Ramp down the first RF while ramping up the second RF.</a:t>
            </a:r>
          </a:p>
        </p:txBody>
      </p:sp>
      <p:pic>
        <p:nvPicPr>
          <p:cNvPr id="511" name="A8DEA275-8752-4BB6-9CAB-AE3727ABE430-L0-001.png" descr="A8DEA275-8752-4BB6-9CAB-AE3727ABE43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1851" y="1702330"/>
            <a:ext cx="4883389" cy="421534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h2=2*h1"/>
          <p:cNvSpPr/>
          <p:nvPr/>
        </p:nvSpPr>
        <p:spPr>
          <a:xfrm>
            <a:off x="10562837" y="1938866"/>
            <a:ext cx="1609726" cy="620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21" y="0"/>
                </a:moveTo>
                <a:cubicBezTo>
                  <a:pt x="7041" y="0"/>
                  <a:pt x="6896" y="376"/>
                  <a:pt x="6896" y="843"/>
                </a:cubicBezTo>
                <a:lnTo>
                  <a:pt x="6896" y="7739"/>
                </a:lnTo>
                <a:lnTo>
                  <a:pt x="0" y="10268"/>
                </a:lnTo>
                <a:lnTo>
                  <a:pt x="6896" y="12797"/>
                </a:lnTo>
                <a:lnTo>
                  <a:pt x="6896" y="20757"/>
                </a:lnTo>
                <a:cubicBezTo>
                  <a:pt x="6896" y="21224"/>
                  <a:pt x="7041" y="21600"/>
                  <a:pt x="7221" y="21600"/>
                </a:cubicBezTo>
                <a:lnTo>
                  <a:pt x="21275" y="21600"/>
                </a:lnTo>
                <a:cubicBezTo>
                  <a:pt x="21455" y="21600"/>
                  <a:pt x="21600" y="21224"/>
                  <a:pt x="21600" y="20757"/>
                </a:cubicBezTo>
                <a:lnTo>
                  <a:pt x="21600" y="843"/>
                </a:lnTo>
                <a:cubicBezTo>
                  <a:pt x="21600" y="376"/>
                  <a:pt x="21455" y="0"/>
                  <a:pt x="21275" y="0"/>
                </a:cubicBezTo>
                <a:lnTo>
                  <a:pt x="7221" y="0"/>
                </a:lnTo>
                <a:close/>
              </a:path>
            </a:pathLst>
          </a:custGeom>
          <a:blipFill>
            <a:blip r:embed="rId3"/>
          </a:blip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</a:t>
            </a:r>
            <a:r>
              <a:rPr baseline="-5999"/>
              <a:t>2</a:t>
            </a:r>
            <a:r>
              <a:t>=2*h</a:t>
            </a:r>
            <a:r>
              <a:rPr baseline="-5999"/>
              <a:t>1</a:t>
            </a:r>
          </a:p>
        </p:txBody>
      </p:sp>
      <p:sp>
        <p:nvSpPr>
          <p:cNvPr id="513" name="h1"/>
          <p:cNvSpPr/>
          <p:nvPr/>
        </p:nvSpPr>
        <p:spPr>
          <a:xfrm>
            <a:off x="10544399" y="4917738"/>
            <a:ext cx="1439467" cy="506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74" y="0"/>
                </a:moveTo>
                <a:cubicBezTo>
                  <a:pt x="8310" y="0"/>
                  <a:pt x="8177" y="380"/>
                  <a:pt x="8177" y="846"/>
                </a:cubicBezTo>
                <a:lnTo>
                  <a:pt x="8177" y="13881"/>
                </a:lnTo>
                <a:lnTo>
                  <a:pt x="0" y="16420"/>
                </a:lnTo>
                <a:lnTo>
                  <a:pt x="8177" y="18959"/>
                </a:lnTo>
                <a:lnTo>
                  <a:pt x="8177" y="20754"/>
                </a:lnTo>
                <a:cubicBezTo>
                  <a:pt x="8177" y="21220"/>
                  <a:pt x="8310" y="21600"/>
                  <a:pt x="8474" y="21600"/>
                </a:cubicBezTo>
                <a:lnTo>
                  <a:pt x="21302" y="21600"/>
                </a:lnTo>
                <a:cubicBezTo>
                  <a:pt x="21466" y="21600"/>
                  <a:pt x="21600" y="21220"/>
                  <a:pt x="21600" y="20754"/>
                </a:cubicBezTo>
                <a:lnTo>
                  <a:pt x="21600" y="846"/>
                </a:lnTo>
                <a:cubicBezTo>
                  <a:pt x="21600" y="380"/>
                  <a:pt x="21466" y="0"/>
                  <a:pt x="21302" y="0"/>
                </a:cubicBezTo>
                <a:lnTo>
                  <a:pt x="8474" y="0"/>
                </a:lnTo>
                <a:close/>
              </a:path>
            </a:pathLst>
          </a:custGeom>
          <a:blipFill>
            <a:blip r:embed="rId4"/>
          </a:blip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</a:t>
            </a:r>
            <a:r>
              <a:rPr baseline="-5999"/>
              <a:t>1</a:t>
            </a:r>
          </a:p>
        </p:txBody>
      </p:sp>
      <p:sp>
        <p:nvSpPr>
          <p:cNvPr id="514" name="Double Arrow"/>
          <p:cNvSpPr/>
          <p:nvPr/>
        </p:nvSpPr>
        <p:spPr>
          <a:xfrm>
            <a:off x="7934920" y="1304410"/>
            <a:ext cx="2937959" cy="304801"/>
          </a:xfrm>
          <a:prstGeom prst="leftRightArrow">
            <a:avLst>
              <a:gd name="adj1" fmla="val 25879"/>
              <a:gd name="adj2" fmla="val 119096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5" name="Line"/>
          <p:cNvSpPr/>
          <p:nvPr/>
        </p:nvSpPr>
        <p:spPr>
          <a:xfrm flipV="1">
            <a:off x="7939427" y="1471051"/>
            <a:ext cx="1" cy="412247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6" name="Line"/>
          <p:cNvSpPr/>
          <p:nvPr/>
        </p:nvSpPr>
        <p:spPr>
          <a:xfrm flipV="1">
            <a:off x="10849018" y="1471051"/>
            <a:ext cx="1" cy="412247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7" name="Equation"/>
          <p:cNvSpPr txBox="1"/>
          <p:nvPr/>
        </p:nvSpPr>
        <p:spPr>
          <a:xfrm>
            <a:off x="9170616" y="1053760"/>
            <a:ext cx="514081" cy="3224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split</m:t>
                      </m:r>
                    </m:sub>
                  </m:sSub>
                </m:oMath>
              </m:oMathPara>
            </a14:m>
            <a:endParaRPr sz="2400"/>
          </a:p>
        </p:txBody>
      </p:sp>
      <p:sp>
        <p:nvSpPr>
          <p:cNvPr id="518" name="Text"/>
          <p:cNvSpPr txBox="1"/>
          <p:nvPr/>
        </p:nvSpPr>
        <p:spPr>
          <a:xfrm>
            <a:off x="6282482" y="8957733"/>
            <a:ext cx="34026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04CAAA35-75A1-4511-9D61-08FD5BEC836D-L0-001.png" descr="04CAAA35-75A1-4511-9D61-08FD5BEC836D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1455" y="776939"/>
            <a:ext cx="5610412" cy="2551616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Bunch spli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Bunch splitting</a:t>
            </a:r>
          </a:p>
        </p:txBody>
      </p:sp>
      <p:sp>
        <p:nvSpPr>
          <p:cNvPr id="5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3" name="A1A20E58-D0EF-4E50-912F-4D928B81F9B3-L0-001.png" descr="A1A20E58-D0EF-4E50-912F-4D928B81F9B3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6688" y="816404"/>
            <a:ext cx="5426985" cy="56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Split time = 10 synchrotron  periods…"/>
          <p:cNvSpPr txBox="1"/>
          <p:nvPr/>
        </p:nvSpPr>
        <p:spPr>
          <a:xfrm>
            <a:off x="4010093" y="5983884"/>
            <a:ext cx="5414285" cy="8423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Split time = 10 synchrotron  periods</a:t>
            </a:r>
          </a:p>
          <a:p>
            <a:pPr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Emittance growth =10%</a:t>
            </a:r>
          </a:p>
        </p:txBody>
      </p:sp>
      <p:pic>
        <p:nvPicPr>
          <p:cNvPr id="525" name="4CDE5BCE-FADD-427C-B2EB-C035EB8676A3-L0-001.png" descr="4CDE5BCE-FADD-427C-B2EB-C035EB8676A3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1455" y="3481664"/>
            <a:ext cx="5610412" cy="24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Rounded Rectangle"/>
          <p:cNvSpPr/>
          <p:nvPr/>
        </p:nvSpPr>
        <p:spPr>
          <a:xfrm>
            <a:off x="6296018" y="2047696"/>
            <a:ext cx="463023" cy="340302"/>
          </a:xfrm>
          <a:prstGeom prst="roundRect">
            <a:avLst>
              <a:gd name="adj" fmla="val 13606"/>
            </a:avLst>
          </a:prstGeom>
          <a:blipFill>
            <a:blip r:embed="rId6">
              <a:alphaModFix amt="41000"/>
            </a:blip>
          </a:blipFill>
          <a:ln w="12700">
            <a:solidFill>
              <a:srgbClr val="000000">
                <a:alpha val="41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7" name="Line"/>
          <p:cNvSpPr/>
          <p:nvPr/>
        </p:nvSpPr>
        <p:spPr>
          <a:xfrm>
            <a:off x="5432765" y="969753"/>
            <a:ext cx="870239" cy="11523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8" name="Line"/>
          <p:cNvSpPr/>
          <p:nvPr/>
        </p:nvSpPr>
        <p:spPr>
          <a:xfrm flipV="1">
            <a:off x="5395217" y="2374190"/>
            <a:ext cx="945336" cy="6694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9" name="Text"/>
          <p:cNvSpPr txBox="1"/>
          <p:nvPr/>
        </p:nvSpPr>
        <p:spPr>
          <a:xfrm>
            <a:off x="6328884" y="8458200"/>
            <a:ext cx="340259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Bunch split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Bunch splitting</a:t>
            </a:r>
          </a:p>
        </p:txBody>
      </p:sp>
      <p:pic>
        <p:nvPicPr>
          <p:cNvPr id="532" name="D9F8C07D-5AD4-4C1D-881C-7219E4A1F1C3-L0-001.png" descr="D9F8C07D-5AD4-4C1D-881C-7219E4A1F1C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0471" y="767295"/>
            <a:ext cx="5891058" cy="6117274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4" name="Split time= 50 synchrotron periods"/>
          <p:cNvSpPr txBox="1"/>
          <p:nvPr/>
        </p:nvSpPr>
        <p:spPr>
          <a:xfrm>
            <a:off x="435463" y="2823667"/>
            <a:ext cx="2377525" cy="12106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Split time= 50 synchrotron periods</a:t>
            </a:r>
          </a:p>
        </p:txBody>
      </p:sp>
      <p:sp>
        <p:nvSpPr>
          <p:cNvPr id="535" name="Emittance growth &lt; 1%"/>
          <p:cNvSpPr txBox="1"/>
          <p:nvPr/>
        </p:nvSpPr>
        <p:spPr>
          <a:xfrm>
            <a:off x="9723396" y="4881213"/>
            <a:ext cx="2209118" cy="842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Emittance growth &lt; 1%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arameter sc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Parameter scan</a:t>
            </a:r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9" name="JLEIC demands many splits to gain the final number of bunches…"/>
          <p:cNvSpPr txBox="1"/>
          <p:nvPr>
            <p:ph type="body" idx="1"/>
          </p:nvPr>
        </p:nvSpPr>
        <p:spPr>
          <a:xfrm>
            <a:off x="122766" y="815618"/>
            <a:ext cx="11864089" cy="5484194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JLEIC demands many splits to gain the final number of bunches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Having even a few percent of emittance growth is not preferred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that stand out for resulting emittance growth are the </a:t>
            </a:r>
            <a:r>
              <a:rPr b="1" i="1"/>
              <a:t>split time</a:t>
            </a:r>
            <a:r>
              <a:t> and the</a:t>
            </a:r>
            <a:r>
              <a:rPr b="1" i="1"/>
              <a:t> initial bunch size</a:t>
            </a:r>
            <a:r>
              <a:t> - hence a parameter scan was performed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Since the JLEIC system requires many consecutive splits, the parameters were converted to unit less parameters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Split times measured in Synchrotron periods and initial bunch emittance taken as a ratio to the bucket area.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arameter scan results (1/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Parameter scan results (1/2)</a:t>
            </a:r>
          </a:p>
        </p:txBody>
      </p:sp>
      <p:sp>
        <p:nvSpPr>
          <p:cNvPr id="5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3" name="FC6B7FE8-6E48-44CE-A3C1-722681019B39-L0-001.png" descr="FC6B7FE8-6E48-44CE-A3C1-722681019B39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2976" y="795110"/>
            <a:ext cx="7167854" cy="5688772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Region of large emittance growth…"/>
          <p:cNvSpPr txBox="1"/>
          <p:nvPr/>
        </p:nvSpPr>
        <p:spPr>
          <a:xfrm>
            <a:off x="139700" y="860856"/>
            <a:ext cx="5035815" cy="581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499" indent="-444499" defTabSz="584200"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Region of large emittance growth</a:t>
            </a:r>
          </a:p>
          <a:p>
            <a:pPr lvl="1" marL="889000" indent="-444500" defTabSz="584200"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Smalll split times and/or small initial bunch to bucket ratio</a:t>
            </a:r>
          </a:p>
          <a:p>
            <a:pPr lvl="1" marL="889000" indent="-444500" defTabSz="584200">
              <a:spcBef>
                <a:spcPts val="2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Relative emittance growth is well over 100%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arameter scan results (2/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Parameter scan results (2/2)</a:t>
            </a:r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8" name="Region of low emittance growth…"/>
          <p:cNvSpPr txBox="1"/>
          <p:nvPr>
            <p:ph type="body" sz="half" idx="1"/>
          </p:nvPr>
        </p:nvSpPr>
        <p:spPr>
          <a:xfrm>
            <a:off x="181636" y="877553"/>
            <a:ext cx="5028275" cy="5609829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Region of low emittance growth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Requires split time to be 50+ synchrotron periods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Almost immune to initial bunch to bucket ratios</a:t>
            </a:r>
          </a:p>
        </p:txBody>
      </p:sp>
      <p:pic>
        <p:nvPicPr>
          <p:cNvPr id="549" name="DB559F89-DBA2-4220-989C-36D6BC894064-L0-001.png" descr="DB559F89-DBA2-4220-989C-36D6BC89406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491" y="771067"/>
            <a:ext cx="7068198" cy="5609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Multiple spli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splits</a:t>
            </a:r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3" name="JLEIC requires 7 consecutive splits…"/>
          <p:cNvSpPr txBox="1"/>
          <p:nvPr>
            <p:ph type="body" idx="1"/>
          </p:nvPr>
        </p:nvSpPr>
        <p:spPr>
          <a:xfrm>
            <a:off x="166243" y="935476"/>
            <a:ext cx="11777134" cy="542600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JLEIC requires 7 consecutive splits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Repeat the initial process while only changing RF harmonic and amplitude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Condition: h</a:t>
            </a:r>
            <a:r>
              <a:rPr baseline="-5999"/>
              <a:t>2</a:t>
            </a:r>
            <a:r>
              <a:t>=2*h</a:t>
            </a:r>
            <a:r>
              <a:rPr baseline="-5999"/>
              <a:t>1</a:t>
            </a:r>
            <a:r>
              <a:t> and V</a:t>
            </a:r>
            <a:r>
              <a:rPr baseline="-5999"/>
              <a:t>rf2</a:t>
            </a:r>
            <a:r>
              <a:t>=2*V</a:t>
            </a:r>
            <a:r>
              <a:rPr baseline="-5999"/>
              <a:t>rf1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Keeps the total area of the buckets the same and bucket height the same. 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time interval equal to the split time was given before starting the next split to minimize decoherence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Split time scales with synchrotron period so the process becomes faster with each split.</a:t>
            </a:r>
          </a:p>
        </p:txBody>
      </p:sp>
      <p:sp>
        <p:nvSpPr>
          <p:cNvPr id="554" name="Equation"/>
          <p:cNvSpPr txBox="1"/>
          <p:nvPr/>
        </p:nvSpPr>
        <p:spPr>
          <a:xfrm>
            <a:off x="6239528" y="2715293"/>
            <a:ext cx="1023540" cy="5751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</m:sSub>
                    </m:den>
                  </m:f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rad>
                    <m:rad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e>
                  </m:rad>
                </m:oMath>
              </m:oMathPara>
            </a14:m>
          </a:p>
        </p:txBody>
      </p:sp>
      <p:sp>
        <p:nvSpPr>
          <p:cNvPr id="555" name="Equation"/>
          <p:cNvSpPr txBox="1"/>
          <p:nvPr/>
        </p:nvSpPr>
        <p:spPr>
          <a:xfrm>
            <a:off x="8139064" y="2721682"/>
            <a:ext cx="1058400" cy="5623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1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f>
                    <m:f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den>
                  </m:f>
                  <m:rad>
                    <m:radPr>
                      <m:ctrlPr>
                        <a:rPr xmlns:a="http://schemas.openxmlformats.org/drawingml/2006/ma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r>
                            <a:rPr xmlns:a="http://schemas.openxmlformats.org/drawingml/2006/ma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e>
                  </m:rad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Multiple spli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splits</a:t>
            </a:r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9" name="intro-480p.mp4" descr="intro-480p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97507" y="752475"/>
            <a:ext cx="9328857" cy="5672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000" fill="hold"/>
                                        <p:tgtEl>
                                          <p:spTgt spid="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5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Multiple splits (10T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splits (10Ts)</a:t>
            </a:r>
          </a:p>
        </p:txBody>
      </p:sp>
      <p:sp>
        <p:nvSpPr>
          <p:cNvPr id="5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3" name="AEF681B0-6473-448A-B08C-1CD34DD63437-L0-001.png" descr="AEF681B0-6473-448A-B08C-1CD34DD63437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9428" y="3784522"/>
            <a:ext cx="5056669" cy="2995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C53ED580-354A-4F87-BF6D-4765DF88E403-L0-001.png" descr="C53ED580-354A-4F87-BF6D-4765DF88E40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3433" y="865711"/>
            <a:ext cx="5702755" cy="2817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Multiple splits (50T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splits (50Ts)</a:t>
            </a:r>
          </a:p>
        </p:txBody>
      </p:sp>
      <p:sp>
        <p:nvSpPr>
          <p:cNvPr id="5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8" name="01490C13-998A-41E3-B1B4-FEB49A58FA08-L0-001.png" descr="01490C13-998A-41E3-B1B4-FEB49A58FA0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5279" y="3765460"/>
            <a:ext cx="5219063" cy="309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DBD2DA36-95EC-40E3-9FE3-D11015AB985A-L0-001.png" descr="DBD2DA36-95EC-40E3-9FE3-D11015AB985A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9729" y="874203"/>
            <a:ext cx="5912542" cy="2921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JLEIC Layout"/>
          <p:cNvSpPr txBox="1"/>
          <p:nvPr>
            <p:ph type="title"/>
          </p:nvPr>
        </p:nvSpPr>
        <p:spPr>
          <a:xfrm>
            <a:off x="411892" y="100838"/>
            <a:ext cx="11285837" cy="575895"/>
          </a:xfrm>
          <a:prstGeom prst="rect">
            <a:avLst/>
          </a:prstGeom>
        </p:spPr>
        <p:txBody>
          <a:bodyPr/>
          <a:lstStyle>
            <a:lvl1pPr defTabSz="233679">
              <a:lnSpc>
                <a:spcPct val="100000"/>
              </a:lnSpc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JLEIC Layout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104" y="885134"/>
            <a:ext cx="10561856" cy="554353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RC"/>
          <p:cNvSpPr/>
          <p:nvPr/>
        </p:nvSpPr>
        <p:spPr>
          <a:xfrm>
            <a:off x="1453086" y="966599"/>
            <a:ext cx="1420020" cy="44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027" y="0"/>
                </a:moveTo>
                <a:cubicBezTo>
                  <a:pt x="9855" y="0"/>
                  <a:pt x="9709" y="203"/>
                  <a:pt x="9575" y="477"/>
                </a:cubicBezTo>
                <a:lnTo>
                  <a:pt x="0" y="3282"/>
                </a:lnTo>
                <a:lnTo>
                  <a:pt x="9164" y="5972"/>
                </a:lnTo>
                <a:lnTo>
                  <a:pt x="9164" y="18852"/>
                </a:lnTo>
                <a:cubicBezTo>
                  <a:pt x="9164" y="20363"/>
                  <a:pt x="9549" y="21600"/>
                  <a:pt x="10027" y="21600"/>
                </a:cubicBezTo>
                <a:lnTo>
                  <a:pt x="20731" y="21600"/>
                </a:lnTo>
                <a:cubicBezTo>
                  <a:pt x="21209" y="21600"/>
                  <a:pt x="21600" y="20363"/>
                  <a:pt x="21600" y="18852"/>
                </a:cubicBezTo>
                <a:lnTo>
                  <a:pt x="21600" y="2729"/>
                </a:lnTo>
                <a:cubicBezTo>
                  <a:pt x="21600" y="1218"/>
                  <a:pt x="21209" y="0"/>
                  <a:pt x="20731" y="0"/>
                </a:cubicBezTo>
                <a:lnTo>
                  <a:pt x="1002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1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ARC</a:t>
            </a:r>
          </a:p>
        </p:txBody>
      </p:sp>
      <p:sp>
        <p:nvSpPr>
          <p:cNvPr id="203" name="CEBAF center"/>
          <p:cNvSpPr/>
          <p:nvPr/>
        </p:nvSpPr>
        <p:spPr>
          <a:xfrm>
            <a:off x="979938" y="2457071"/>
            <a:ext cx="1196976" cy="1145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1" y="0"/>
                </a:moveTo>
                <a:lnTo>
                  <a:pt x="7434" y="9408"/>
                </a:lnTo>
                <a:lnTo>
                  <a:pt x="1132" y="9408"/>
                </a:lnTo>
                <a:cubicBezTo>
                  <a:pt x="508" y="9408"/>
                  <a:pt x="0" y="9939"/>
                  <a:pt x="0" y="10590"/>
                </a:cubicBezTo>
                <a:lnTo>
                  <a:pt x="0" y="20425"/>
                </a:lnTo>
                <a:cubicBezTo>
                  <a:pt x="0" y="21077"/>
                  <a:pt x="508" y="21600"/>
                  <a:pt x="1132" y="21600"/>
                </a:cubicBezTo>
                <a:lnTo>
                  <a:pt x="20468" y="21600"/>
                </a:lnTo>
                <a:cubicBezTo>
                  <a:pt x="21092" y="21600"/>
                  <a:pt x="21600" y="21077"/>
                  <a:pt x="21600" y="20425"/>
                </a:cubicBezTo>
                <a:lnTo>
                  <a:pt x="21600" y="10590"/>
                </a:lnTo>
                <a:cubicBezTo>
                  <a:pt x="21600" y="9939"/>
                  <a:pt x="21092" y="9408"/>
                  <a:pt x="20468" y="9408"/>
                </a:cubicBezTo>
                <a:lnTo>
                  <a:pt x="14216" y="9408"/>
                </a:lnTo>
                <a:lnTo>
                  <a:pt x="10821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17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CEBAF center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ingle split optim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Single split optimization</a:t>
            </a:r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3" name="Additional parameters…"/>
          <p:cNvSpPr txBox="1"/>
          <p:nvPr>
            <p:ph type="body" idx="1"/>
          </p:nvPr>
        </p:nvSpPr>
        <p:spPr>
          <a:xfrm>
            <a:off x="110066" y="836286"/>
            <a:ext cx="7015948" cy="5878161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Additional parameters 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T1BEG: Start time for RF source 1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T1END: End time for RF source 1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T2BEG: Start time for RF source 2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T2END: End time for RF source 2</a:t>
            </a:r>
          </a:p>
          <a:p>
            <a:pPr marL="444499" indent="-444499" defTabSz="584200">
              <a:lnSpc>
                <a:spcPct val="100000"/>
              </a:lnSpc>
              <a:spcBef>
                <a:spcPts val="20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genetic algorithm gives the advantage of not scanning the whole parameter space to find solutions.</a:t>
            </a:r>
          </a:p>
        </p:txBody>
      </p:sp>
      <p:pic>
        <p:nvPicPr>
          <p:cNvPr id="574" name="AC338C21-A706-42EA-989B-03738288DE1F-L0-001.png" descr="AC338C21-A706-42EA-989B-03738288DE1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094" y="890837"/>
            <a:ext cx="5076326" cy="5076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5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8" name="Introduction (JLEIC, layout, problem)…"/>
          <p:cNvSpPr txBox="1"/>
          <p:nvPr>
            <p:ph type="body" idx="1"/>
          </p:nvPr>
        </p:nvSpPr>
        <p:spPr>
          <a:xfrm>
            <a:off x="173566" y="897466"/>
            <a:ext cx="11762489" cy="54993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(JLEIC, layout, problem)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Theory (Longitudinal dynamics)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solidFill>
                  <a:srgbClr val="D6D5D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 Method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Genetic Algorithm Optimization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enetic algorith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Genetic algorithm</a:t>
            </a:r>
          </a:p>
        </p:txBody>
      </p:sp>
      <p:sp>
        <p:nvSpPr>
          <p:cNvPr id="581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2" name="This results in the propagation of beneficial genes throughout the second generation and each generation being more suited for the environment than the last"/>
          <p:cNvSpPr txBox="1"/>
          <p:nvPr>
            <p:ph type="body" sz="quarter" idx="1"/>
          </p:nvPr>
        </p:nvSpPr>
        <p:spPr>
          <a:xfrm>
            <a:off x="7486848" y="3380510"/>
            <a:ext cx="4541971" cy="2717017"/>
          </a:xfrm>
          <a:prstGeom prst="rect">
            <a:avLst/>
          </a:prstGeom>
        </p:spPr>
        <p:txBody>
          <a:bodyPr lIns="50800" tIns="50800" rIns="50800" bIns="50800"/>
          <a:lstStyle>
            <a:lvl1pPr marL="435609" indent="-435609" defTabSz="572516">
              <a:lnSpc>
                <a:spcPct val="100000"/>
              </a:lnSpc>
              <a:spcBef>
                <a:spcPts val="4100"/>
              </a:spcBef>
              <a:buSzPct val="145000"/>
              <a:buFontTx/>
              <a:defRPr sz="24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This results in the propagation of beneficial genes throughout the second generation and each generation being more suited for the environment than the last</a:t>
            </a:r>
          </a:p>
        </p:txBody>
      </p:sp>
      <p:sp>
        <p:nvSpPr>
          <p:cNvPr id="583" name="Evolutionary algorithm…"/>
          <p:cNvSpPr txBox="1"/>
          <p:nvPr/>
        </p:nvSpPr>
        <p:spPr>
          <a:xfrm>
            <a:off x="55033" y="791484"/>
            <a:ext cx="11099801" cy="112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44499" indent="-444499" defTabSz="584200">
              <a:spcBef>
                <a:spcPts val="1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Evolutionary algorithm</a:t>
            </a:r>
          </a:p>
          <a:p>
            <a:pPr marL="444499" indent="-444499" defTabSz="584200">
              <a:spcBef>
                <a:spcPts val="1000"/>
              </a:spcBef>
              <a:buSzPct val="14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Great for multi objective problems with n-dimensional search space</a:t>
            </a:r>
          </a:p>
        </p:txBody>
      </p:sp>
      <p:grpSp>
        <p:nvGrpSpPr>
          <p:cNvPr id="609" name="Group"/>
          <p:cNvGrpSpPr/>
          <p:nvPr/>
        </p:nvGrpSpPr>
        <p:grpSpPr>
          <a:xfrm>
            <a:off x="418537" y="1982933"/>
            <a:ext cx="8641122" cy="4747673"/>
            <a:chOff x="0" y="0"/>
            <a:chExt cx="8641120" cy="4747672"/>
          </a:xfrm>
        </p:grpSpPr>
        <p:sp>
          <p:nvSpPr>
            <p:cNvPr id="584" name="Rounded Rectangle"/>
            <p:cNvSpPr/>
            <p:nvPr/>
          </p:nvSpPr>
          <p:spPr>
            <a:xfrm>
              <a:off x="0" y="0"/>
              <a:ext cx="1458580" cy="919667"/>
            </a:xfrm>
            <a:prstGeom prst="roundRect">
              <a:avLst>
                <a:gd name="adj" fmla="val 1859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85" name="Generate…"/>
            <p:cNvSpPr txBox="1"/>
            <p:nvPr/>
          </p:nvSpPr>
          <p:spPr>
            <a:xfrm>
              <a:off x="220987" y="91880"/>
              <a:ext cx="1028008" cy="735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Generate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initial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population</a:t>
              </a:r>
            </a:p>
          </p:txBody>
        </p:sp>
        <p:sp>
          <p:nvSpPr>
            <p:cNvPr id="586" name="Rounded Rectangle"/>
            <p:cNvSpPr/>
            <p:nvPr/>
          </p:nvSpPr>
          <p:spPr>
            <a:xfrm>
              <a:off x="2415543" y="0"/>
              <a:ext cx="1458580" cy="919667"/>
            </a:xfrm>
            <a:prstGeom prst="roundRect">
              <a:avLst>
                <a:gd name="adj" fmla="val 1859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87" name="Evaluate…"/>
            <p:cNvSpPr txBox="1"/>
            <p:nvPr/>
          </p:nvSpPr>
          <p:spPr>
            <a:xfrm>
              <a:off x="2671150" y="91880"/>
              <a:ext cx="947365" cy="735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Evaluate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objective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function</a:t>
              </a:r>
            </a:p>
          </p:txBody>
        </p:sp>
        <p:sp>
          <p:nvSpPr>
            <p:cNvPr id="588" name="Rounded Rectangle"/>
            <p:cNvSpPr/>
            <p:nvPr/>
          </p:nvSpPr>
          <p:spPr>
            <a:xfrm>
              <a:off x="4756967" y="0"/>
              <a:ext cx="1458580" cy="919667"/>
            </a:xfrm>
            <a:prstGeom prst="roundRect">
              <a:avLst>
                <a:gd name="adj" fmla="val 1859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89" name="Record…"/>
            <p:cNvSpPr txBox="1"/>
            <p:nvPr/>
          </p:nvSpPr>
          <p:spPr>
            <a:xfrm>
              <a:off x="4946893" y="91880"/>
              <a:ext cx="1078728" cy="735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Record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population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results</a:t>
              </a:r>
            </a:p>
          </p:txBody>
        </p:sp>
        <p:sp>
          <p:nvSpPr>
            <p:cNvPr id="590" name="Rounded Rectangle"/>
            <p:cNvSpPr/>
            <p:nvPr/>
          </p:nvSpPr>
          <p:spPr>
            <a:xfrm>
              <a:off x="7182541" y="0"/>
              <a:ext cx="1458580" cy="919667"/>
            </a:xfrm>
            <a:prstGeom prst="roundRect">
              <a:avLst>
                <a:gd name="adj" fmla="val 1859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1" name="End after a…"/>
            <p:cNvSpPr txBox="1"/>
            <p:nvPr/>
          </p:nvSpPr>
          <p:spPr>
            <a:xfrm>
              <a:off x="7230431" y="91880"/>
              <a:ext cx="1362801" cy="735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End after a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set number of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generations</a:t>
              </a:r>
            </a:p>
          </p:txBody>
        </p:sp>
        <p:sp>
          <p:nvSpPr>
            <p:cNvPr id="592" name="Rounded Rectangle"/>
            <p:cNvSpPr/>
            <p:nvPr/>
          </p:nvSpPr>
          <p:spPr>
            <a:xfrm>
              <a:off x="2453553" y="2181781"/>
              <a:ext cx="1353755" cy="919667"/>
            </a:xfrm>
            <a:prstGeom prst="roundRect">
              <a:avLst>
                <a:gd name="adj" fmla="val 1859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3" name="Generate…"/>
            <p:cNvSpPr txBox="1"/>
            <p:nvPr/>
          </p:nvSpPr>
          <p:spPr>
            <a:xfrm>
              <a:off x="2600421" y="2273662"/>
              <a:ext cx="1028008" cy="735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Generate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new</a:t>
              </a:r>
            </a:p>
            <a:p>
              <a: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population</a:t>
              </a:r>
            </a:p>
          </p:txBody>
        </p:sp>
        <p:sp>
          <p:nvSpPr>
            <p:cNvPr id="594" name="Rounded Rectangle"/>
            <p:cNvSpPr/>
            <p:nvPr/>
          </p:nvSpPr>
          <p:spPr>
            <a:xfrm>
              <a:off x="4442819" y="1370175"/>
              <a:ext cx="2109681" cy="3377498"/>
            </a:xfrm>
            <a:prstGeom prst="roundRect">
              <a:avLst>
                <a:gd name="adj" fmla="val 14362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5" name="Rounded Rectangle"/>
            <p:cNvSpPr/>
            <p:nvPr/>
          </p:nvSpPr>
          <p:spPr>
            <a:xfrm>
              <a:off x="4566916" y="1626018"/>
              <a:ext cx="1838681" cy="501735"/>
            </a:xfrm>
            <a:prstGeom prst="roundRect">
              <a:avLst>
                <a:gd name="adj" fmla="val 3409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6" name="Selection"/>
            <p:cNvSpPr txBox="1"/>
            <p:nvPr/>
          </p:nvSpPr>
          <p:spPr>
            <a:xfrm>
              <a:off x="5041036" y="1730206"/>
              <a:ext cx="913247" cy="302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Selection</a:t>
              </a:r>
            </a:p>
          </p:txBody>
        </p:sp>
        <p:sp>
          <p:nvSpPr>
            <p:cNvPr id="597" name="Rounded Rectangle"/>
            <p:cNvSpPr/>
            <p:nvPr/>
          </p:nvSpPr>
          <p:spPr>
            <a:xfrm>
              <a:off x="4587139" y="2765685"/>
              <a:ext cx="1838681" cy="501734"/>
            </a:xfrm>
            <a:prstGeom prst="roundRect">
              <a:avLst>
                <a:gd name="adj" fmla="val 3409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98" name="Recombination"/>
            <p:cNvSpPr txBox="1"/>
            <p:nvPr/>
          </p:nvSpPr>
          <p:spPr>
            <a:xfrm>
              <a:off x="4806378" y="2865257"/>
              <a:ext cx="1423009" cy="302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Recombination</a:t>
              </a:r>
            </a:p>
          </p:txBody>
        </p:sp>
        <p:sp>
          <p:nvSpPr>
            <p:cNvPr id="599" name="Rounded Rectangle"/>
            <p:cNvSpPr/>
            <p:nvPr/>
          </p:nvSpPr>
          <p:spPr>
            <a:xfrm>
              <a:off x="4589722" y="3950977"/>
              <a:ext cx="1838681" cy="501734"/>
            </a:xfrm>
            <a:prstGeom prst="roundRect">
              <a:avLst>
                <a:gd name="adj" fmla="val 3409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0" name="Mutation"/>
            <p:cNvSpPr txBox="1"/>
            <p:nvPr/>
          </p:nvSpPr>
          <p:spPr>
            <a:xfrm>
              <a:off x="5082361" y="4050549"/>
              <a:ext cx="876210" cy="302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Mutation</a:t>
              </a:r>
            </a:p>
          </p:txBody>
        </p:sp>
        <p:sp>
          <p:nvSpPr>
            <p:cNvPr id="601" name="Arrow"/>
            <p:cNvSpPr/>
            <p:nvPr/>
          </p:nvSpPr>
          <p:spPr>
            <a:xfrm>
              <a:off x="1680463" y="203265"/>
              <a:ext cx="513197" cy="513137"/>
            </a:xfrm>
            <a:prstGeom prst="rightArrow">
              <a:avLst>
                <a:gd name="adj1" fmla="val 32000"/>
                <a:gd name="adj2" fmla="val 5032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2" name="Arrow"/>
            <p:cNvSpPr/>
            <p:nvPr/>
          </p:nvSpPr>
          <p:spPr>
            <a:xfrm>
              <a:off x="4091230" y="203265"/>
              <a:ext cx="513197" cy="513137"/>
            </a:xfrm>
            <a:prstGeom prst="rightArrow">
              <a:avLst>
                <a:gd name="adj1" fmla="val 32000"/>
                <a:gd name="adj2" fmla="val 5032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3" name="Arrow"/>
            <p:cNvSpPr/>
            <p:nvPr/>
          </p:nvSpPr>
          <p:spPr>
            <a:xfrm>
              <a:off x="6501996" y="203265"/>
              <a:ext cx="513197" cy="513137"/>
            </a:xfrm>
            <a:prstGeom prst="rightArrow">
              <a:avLst>
                <a:gd name="adj1" fmla="val 32000"/>
                <a:gd name="adj2" fmla="val 50329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4" name="Arrow"/>
            <p:cNvSpPr/>
            <p:nvPr/>
          </p:nvSpPr>
          <p:spPr>
            <a:xfrm rot="5400000">
              <a:off x="5247703" y="1010492"/>
              <a:ext cx="540359" cy="513137"/>
            </a:xfrm>
            <a:prstGeom prst="rightArrow">
              <a:avLst>
                <a:gd name="adj1" fmla="val 32000"/>
                <a:gd name="adj2" fmla="val 5032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5" name="Arrow"/>
            <p:cNvSpPr/>
            <p:nvPr/>
          </p:nvSpPr>
          <p:spPr>
            <a:xfrm rot="5400000">
              <a:off x="5252464" y="2197299"/>
              <a:ext cx="513197" cy="513137"/>
            </a:xfrm>
            <a:prstGeom prst="rightArrow">
              <a:avLst>
                <a:gd name="adj1" fmla="val 32000"/>
                <a:gd name="adj2" fmla="val 5032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6" name="Arrow"/>
            <p:cNvSpPr/>
            <p:nvPr/>
          </p:nvSpPr>
          <p:spPr>
            <a:xfrm rot="5400000">
              <a:off x="5263867" y="3361644"/>
              <a:ext cx="513197" cy="513137"/>
            </a:xfrm>
            <a:prstGeom prst="rightArrow">
              <a:avLst>
                <a:gd name="adj1" fmla="val 32000"/>
                <a:gd name="adj2" fmla="val 5032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7" name="Arrow"/>
            <p:cNvSpPr/>
            <p:nvPr/>
          </p:nvSpPr>
          <p:spPr>
            <a:xfrm rot="16200000">
              <a:off x="2676997" y="1296543"/>
              <a:ext cx="935672" cy="513138"/>
            </a:xfrm>
            <a:prstGeom prst="rightArrow">
              <a:avLst>
                <a:gd name="adj1" fmla="val 32000"/>
                <a:gd name="adj2" fmla="val 5032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8" name="Arrow"/>
            <p:cNvSpPr/>
            <p:nvPr/>
          </p:nvSpPr>
          <p:spPr>
            <a:xfrm rot="10800000">
              <a:off x="3847872" y="2385046"/>
              <a:ext cx="513197" cy="513137"/>
            </a:xfrm>
            <a:prstGeom prst="rightArrow">
              <a:avLst>
                <a:gd name="adj1" fmla="val 32000"/>
                <a:gd name="adj2" fmla="val 50329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areto optimal fro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Pareto optimal front</a:t>
            </a:r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3" name="A Pareto frontier is the line that goes through the non dominated solutions…"/>
          <p:cNvSpPr txBox="1"/>
          <p:nvPr>
            <p:ph type="body" sz="half" idx="1"/>
          </p:nvPr>
        </p:nvSpPr>
        <p:spPr>
          <a:xfrm>
            <a:off x="175401" y="4471213"/>
            <a:ext cx="7794037" cy="378984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Pareto frontier is the line that goes through the non dominated solutions</a:t>
            </a:r>
          </a:p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Gives a trade off between two competing objectives (minimize emittance growth and shorter split times)</a:t>
            </a:r>
          </a:p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and B are non dominated</a:t>
            </a:r>
          </a:p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 is not because it it dominated by both A and B</a:t>
            </a:r>
          </a:p>
        </p:txBody>
      </p:sp>
      <p:pic>
        <p:nvPicPr>
          <p:cNvPr id="614" name="074A03FD-1C56-46AF-A4ED-76B679745E1B-L0-001.png" descr="074A03FD-1C56-46AF-A4ED-76B679745E1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2313" y="779033"/>
            <a:ext cx="5180213" cy="3789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AA2BBBF1-9E51-4AA6-8151-86AED776D516-L0-001.png" descr="AA2BBBF1-9E51-4AA6-8151-86AED776D516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4091" y="1561847"/>
            <a:ext cx="4156218" cy="4326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Linear voltage ram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voltage ramps</a:t>
            </a:r>
          </a:p>
        </p:txBody>
      </p:sp>
      <p:sp>
        <p:nvSpPr>
          <p:cNvPr id="6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9" name="Fixed voltage ratio…"/>
          <p:cNvSpPr txBox="1"/>
          <p:nvPr>
            <p:ph type="body" sz="quarter" idx="1"/>
          </p:nvPr>
        </p:nvSpPr>
        <p:spPr>
          <a:xfrm>
            <a:off x="56874" y="5020394"/>
            <a:ext cx="6052505" cy="2275041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Fixed voltage ratio</a:t>
            </a:r>
          </a:p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to bucket ratio ~0.3</a:t>
            </a:r>
          </a:p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: T1BEG, T1END, T2BEG, T2END</a:t>
            </a:r>
          </a:p>
        </p:txBody>
      </p:sp>
      <p:pic>
        <p:nvPicPr>
          <p:cNvPr id="620" name="11922D36-BB96-4065-BB95-760F668DE802-L0-001.png" descr="11922D36-BB96-4065-BB95-760F668DE80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630" y="771255"/>
            <a:ext cx="4620992" cy="470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8C12D343-501D-4E79-990D-596953CF47C0-L0-001.png" descr="8C12D343-501D-4E79-990D-596953CF47C0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5467" y="783955"/>
            <a:ext cx="4620992" cy="4706018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Fixed voltage ratio…"/>
          <p:cNvSpPr txBox="1"/>
          <p:nvPr/>
        </p:nvSpPr>
        <p:spPr>
          <a:xfrm>
            <a:off x="6213811" y="5042130"/>
            <a:ext cx="5757728" cy="221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Fixed voltage ratio</a:t>
            </a:r>
          </a:p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to bucket ratio ~0.05</a:t>
            </a:r>
          </a:p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: T1BEG, T1END, T2BEG, T2END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A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 results</a:t>
            </a:r>
          </a:p>
        </p:txBody>
      </p:sp>
      <p:sp>
        <p:nvSpPr>
          <p:cNvPr id="6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6" name="D6C128AB-FF29-444D-A601-A8F49FA18CD0-L0-001.png" descr="D6C128AB-FF29-444D-A601-A8F49FA18CD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578" y="803080"/>
            <a:ext cx="6042731" cy="6163587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22 Synchrotron periods"/>
          <p:cNvSpPr txBox="1"/>
          <p:nvPr/>
        </p:nvSpPr>
        <p:spPr>
          <a:xfrm>
            <a:off x="8359618" y="990865"/>
            <a:ext cx="2253806" cy="842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22 Synchrotron periods</a:t>
            </a:r>
          </a:p>
        </p:txBody>
      </p:sp>
      <p:grpSp>
        <p:nvGrpSpPr>
          <p:cNvPr id="635" name="Group"/>
          <p:cNvGrpSpPr/>
          <p:nvPr/>
        </p:nvGrpSpPr>
        <p:grpSpPr>
          <a:xfrm>
            <a:off x="6979923" y="1515989"/>
            <a:ext cx="4107168" cy="4737769"/>
            <a:chOff x="0" y="0"/>
            <a:chExt cx="4107166" cy="4737768"/>
          </a:xfrm>
        </p:grpSpPr>
        <p:sp>
          <p:nvSpPr>
            <p:cNvPr id="628" name="Line"/>
            <p:cNvSpPr/>
            <p:nvPr/>
          </p:nvSpPr>
          <p:spPr>
            <a:xfrm flipV="1">
              <a:off x="239573" y="329907"/>
              <a:ext cx="1" cy="38945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9" name="Line"/>
            <p:cNvSpPr/>
            <p:nvPr/>
          </p:nvSpPr>
          <p:spPr>
            <a:xfrm>
              <a:off x="235853" y="4215442"/>
              <a:ext cx="387131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30" name="Line"/>
            <p:cNvSpPr/>
            <p:nvPr/>
          </p:nvSpPr>
          <p:spPr>
            <a:xfrm flipV="1">
              <a:off x="235853" y="822443"/>
              <a:ext cx="3871314" cy="3393000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31" name="Line"/>
            <p:cNvSpPr/>
            <p:nvPr/>
          </p:nvSpPr>
          <p:spPr>
            <a:xfrm>
              <a:off x="257529" y="2509962"/>
              <a:ext cx="2205193" cy="1"/>
            </a:xfrm>
            <a:prstGeom prst="line">
              <a:avLst/>
            </a:prstGeom>
            <a:noFill/>
            <a:ln w="25400" cap="flat">
              <a:solidFill>
                <a:srgbClr val="0076B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32" name="Line"/>
            <p:cNvSpPr/>
            <p:nvPr/>
          </p:nvSpPr>
          <p:spPr>
            <a:xfrm>
              <a:off x="2471702" y="2506243"/>
              <a:ext cx="1035675" cy="1664660"/>
            </a:xfrm>
            <a:prstGeom prst="line">
              <a:avLst/>
            </a:prstGeom>
            <a:noFill/>
            <a:ln w="25400" cap="flat">
              <a:solidFill>
                <a:srgbClr val="0076B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33" name="V"/>
            <p:cNvSpPr txBox="1"/>
            <p:nvPr/>
          </p:nvSpPr>
          <p:spPr>
            <a:xfrm>
              <a:off x="0" y="0"/>
              <a:ext cx="300533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V</a:t>
              </a:r>
            </a:p>
          </p:txBody>
        </p:sp>
        <p:sp>
          <p:nvSpPr>
            <p:cNvPr id="634" name="t"/>
            <p:cNvSpPr txBox="1"/>
            <p:nvPr/>
          </p:nvSpPr>
          <p:spPr>
            <a:xfrm>
              <a:off x="3634456" y="4276402"/>
              <a:ext cx="472711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A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 results</a:t>
            </a:r>
          </a:p>
        </p:txBody>
      </p:sp>
      <p:sp>
        <p:nvSpPr>
          <p:cNvPr id="6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9" name="6484EECD-66DC-4CB7-A485-EF2DA969A7F2-L0-001.png" descr="6484EECD-66DC-4CB7-A485-EF2DA969A7F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66" y="900339"/>
            <a:ext cx="5838694" cy="5955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0887541F-ED88-47EF-920C-6D92FD9E5D71-L0-001.png" descr="0887541F-ED88-47EF-920C-6D92FD9E5D71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8255" y="1689320"/>
            <a:ext cx="4512131" cy="4744957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Line"/>
          <p:cNvSpPr/>
          <p:nvPr/>
        </p:nvSpPr>
        <p:spPr>
          <a:xfrm flipV="1">
            <a:off x="5130251" y="1829372"/>
            <a:ext cx="2404492" cy="26710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2" name="Line"/>
          <p:cNvSpPr/>
          <p:nvPr/>
        </p:nvSpPr>
        <p:spPr>
          <a:xfrm>
            <a:off x="5159884" y="5281801"/>
            <a:ext cx="2345225" cy="4627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3" name="85 Synchrotron periods"/>
          <p:cNvSpPr txBox="1"/>
          <p:nvPr/>
        </p:nvSpPr>
        <p:spPr>
          <a:xfrm>
            <a:off x="8382105" y="805758"/>
            <a:ext cx="2253806" cy="842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85 Synchrotron periods</a:t>
            </a:r>
          </a:p>
        </p:txBody>
      </p:sp>
      <p:sp>
        <p:nvSpPr>
          <p:cNvPr id="644" name="Square"/>
          <p:cNvSpPr/>
          <p:nvPr/>
        </p:nvSpPr>
        <p:spPr>
          <a:xfrm>
            <a:off x="4290391" y="4435369"/>
            <a:ext cx="848927" cy="84892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Linear voltage ram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voltage ramps</a:t>
            </a:r>
          </a:p>
        </p:txBody>
      </p:sp>
      <p:sp>
        <p:nvSpPr>
          <p:cNvPr id="6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8" name="Bunch to bucket ratio ~0.3…"/>
          <p:cNvSpPr txBox="1"/>
          <p:nvPr>
            <p:ph type="body" sz="quarter" idx="1"/>
          </p:nvPr>
        </p:nvSpPr>
        <p:spPr>
          <a:xfrm>
            <a:off x="512757" y="5461114"/>
            <a:ext cx="5332368" cy="132870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to bucket ratio ~0.3</a:t>
            </a:r>
          </a:p>
          <a:p>
            <a:pPr marL="444499" indent="-444499" defTabSz="584200">
              <a:lnSpc>
                <a:spcPct val="100000"/>
              </a:lnSpc>
              <a:spcBef>
                <a:spcPts val="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: T1BEG, T1END, T2BEG, T2END, V2/V1</a:t>
            </a:r>
          </a:p>
        </p:txBody>
      </p:sp>
      <p:pic>
        <p:nvPicPr>
          <p:cNvPr id="649" name="B7AEEC01-78CC-401B-8839-A7DB690931D2-L0-001.png" descr="B7AEEC01-78CC-401B-8839-A7DB690931D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946" y="781791"/>
            <a:ext cx="4541990" cy="4625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90316207-01F8-4AA8-8BF5-D187E2477F59-L0-001.png" descr="90316207-01F8-4AA8-8BF5-D187E2477F59-L0-00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385152" y="791000"/>
            <a:ext cx="4599465" cy="4684095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Bunch to bucket ratio ~0.05…"/>
          <p:cNvSpPr txBox="1"/>
          <p:nvPr/>
        </p:nvSpPr>
        <p:spPr>
          <a:xfrm>
            <a:off x="6310309" y="5448990"/>
            <a:ext cx="4748962" cy="132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to bucket ratio ~0.05</a:t>
            </a:r>
          </a:p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: T1BEG, T1END, T2BEG, T2END, V2/V1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Iso-adiabatic voltage ram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Iso-adiabatic voltage ramps</a:t>
            </a:r>
          </a:p>
        </p:txBody>
      </p:sp>
      <p:sp>
        <p:nvSpPr>
          <p:cNvPr id="6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5" name="Bunch to bucket ratio ~0.3…"/>
          <p:cNvSpPr txBox="1"/>
          <p:nvPr>
            <p:ph type="body" sz="quarter" idx="1"/>
          </p:nvPr>
        </p:nvSpPr>
        <p:spPr>
          <a:xfrm>
            <a:off x="146370" y="5271196"/>
            <a:ext cx="4748961" cy="1519436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to bucket ratio ~0.3</a:t>
            </a:r>
          </a:p>
          <a:p>
            <a:pPr marL="444499" indent="-444499" defTabSz="584200">
              <a:lnSpc>
                <a:spcPct val="100000"/>
              </a:lnSpc>
              <a:spcBef>
                <a:spcPts val="50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: T1BEG, T1END, T2BEG, T2END</a:t>
            </a:r>
          </a:p>
        </p:txBody>
      </p:sp>
      <p:pic>
        <p:nvPicPr>
          <p:cNvPr id="656" name="9E8FA6F4-29AC-4203-BE84-5F7B8CE62E47-L0-001.png" descr="9E8FA6F4-29AC-4203-BE84-5F7B8CE62E47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854" y="775981"/>
            <a:ext cx="4443993" cy="451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8CB78880-B7FA-4AE7-A5BA-A5FB22C68424-L0-001.png" descr="8CB78880-B7FA-4AE7-A5BA-A5FB22C68424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1286" y="775981"/>
            <a:ext cx="4473914" cy="4518652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Bunch to bucket ratio ~0.05…"/>
          <p:cNvSpPr txBox="1"/>
          <p:nvPr/>
        </p:nvSpPr>
        <p:spPr>
          <a:xfrm>
            <a:off x="7323762" y="5271196"/>
            <a:ext cx="4748962" cy="151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 anchor="ctr">
            <a:normAutofit fontScale="100000" lnSpcReduction="0"/>
          </a:bodyPr>
          <a:lstStyle/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to bucket ratio ~0.05</a:t>
            </a:r>
          </a:p>
          <a:p>
            <a:pPr marL="444499" indent="-444499" defTabSz="584200"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Parameters : T1BEG, T1END, T2BEG, T2END</a:t>
            </a:r>
          </a:p>
        </p:txBody>
      </p:sp>
      <p:pic>
        <p:nvPicPr>
          <p:cNvPr id="659" name="1E70AA6C-973E-4EDF-B2A1-8528A507DC8F-L0-001.png" descr="1E70AA6C-973E-4EDF-B2A1-8528A507DC8F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5379" y="2430052"/>
            <a:ext cx="2658863" cy="2612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3" name="Debunch/Rebunch impedance threshold leaves a low margin for error…"/>
          <p:cNvSpPr txBox="1"/>
          <p:nvPr>
            <p:ph type="body" idx="1"/>
          </p:nvPr>
        </p:nvSpPr>
        <p:spPr>
          <a:xfrm>
            <a:off x="376766" y="822324"/>
            <a:ext cx="11099801" cy="530754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 impedance threshold leaves a low margin for error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Even with adiabatic debunching, the emittance growth is still larger than the tolerance.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 is more feasible for the problem.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GA split time was reduced to ~20 synchrotron periods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Footer Placeholder 4"/>
          <p:cNvSpPr txBox="1"/>
          <p:nvPr/>
        </p:nvSpPr>
        <p:spPr>
          <a:xfrm>
            <a:off x="4038600" y="6406786"/>
            <a:ext cx="41148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Fall 2018 EIC Accelerator Collaboration Meeting</a:t>
            </a:r>
          </a:p>
        </p:txBody>
      </p:sp>
      <p:sp>
        <p:nvSpPr>
          <p:cNvPr id="206" name="Date Placeholder 3"/>
          <p:cNvSpPr txBox="1"/>
          <p:nvPr/>
        </p:nvSpPr>
        <p:spPr>
          <a:xfrm>
            <a:off x="838200" y="6425421"/>
            <a:ext cx="2743200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October 29 </a:t>
            </a:r>
            <a:r>
              <a:t>–</a:t>
            </a:r>
            <a:r>
              <a:t> November 1, 2018</a:t>
            </a:r>
          </a:p>
        </p:txBody>
      </p:sp>
      <p:sp>
        <p:nvSpPr>
          <p:cNvPr id="207" name="Slide Number Placeholder 5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1015" y="1629987"/>
            <a:ext cx="9922089" cy="430558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Electron Source"/>
          <p:cNvSpPr txBox="1"/>
          <p:nvPr/>
        </p:nvSpPr>
        <p:spPr>
          <a:xfrm>
            <a:off x="2143882" y="4024629"/>
            <a:ext cx="171204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97E9B"/>
                </a:solidFill>
              </a:defRPr>
            </a:lvl1pPr>
          </a:lstStyle>
          <a:p>
            <a:pPr/>
            <a:r>
              <a:t>Electron Source</a:t>
            </a:r>
          </a:p>
        </p:txBody>
      </p:sp>
      <p:sp>
        <p:nvSpPr>
          <p:cNvPr id="210" name="Ion Source"/>
          <p:cNvSpPr txBox="1"/>
          <p:nvPr/>
        </p:nvSpPr>
        <p:spPr>
          <a:xfrm>
            <a:off x="3515482" y="3629166"/>
            <a:ext cx="116844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D2F37"/>
                </a:solidFill>
              </a:defRPr>
            </a:lvl1pPr>
          </a:lstStyle>
          <a:p>
            <a:pPr/>
            <a:r>
              <a:t>Ion Source</a:t>
            </a:r>
          </a:p>
        </p:txBody>
      </p:sp>
      <p:sp>
        <p:nvSpPr>
          <p:cNvPr id="211" name="Booster"/>
          <p:cNvSpPr txBox="1"/>
          <p:nvPr/>
        </p:nvSpPr>
        <p:spPr>
          <a:xfrm>
            <a:off x="5470587" y="3768866"/>
            <a:ext cx="8755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D2F37"/>
                </a:solidFill>
              </a:defRPr>
            </a:lvl1pPr>
          </a:lstStyle>
          <a:p>
            <a:pPr/>
            <a:r>
              <a:t>Booster</a:t>
            </a:r>
          </a:p>
        </p:txBody>
      </p:sp>
      <p:sp>
        <p:nvSpPr>
          <p:cNvPr id="212" name="12 GeV CEBAF"/>
          <p:cNvSpPr txBox="1"/>
          <p:nvPr/>
        </p:nvSpPr>
        <p:spPr>
          <a:xfrm>
            <a:off x="5346130" y="4672329"/>
            <a:ext cx="153858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97E9B"/>
                </a:solidFill>
              </a:defRPr>
            </a:lvl1pPr>
          </a:lstStyle>
          <a:p>
            <a:pPr/>
            <a:r>
              <a:t>12 GeV CEBAF</a:t>
            </a:r>
          </a:p>
        </p:txBody>
      </p:sp>
      <p:sp>
        <p:nvSpPr>
          <p:cNvPr id="213" name="Electron Collider Ring"/>
          <p:cNvSpPr txBox="1"/>
          <p:nvPr/>
        </p:nvSpPr>
        <p:spPr>
          <a:xfrm>
            <a:off x="302382" y="3333411"/>
            <a:ext cx="233488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97E9B"/>
                </a:solidFill>
              </a:defRPr>
            </a:lvl1pPr>
          </a:lstStyle>
          <a:p>
            <a:pPr/>
            <a:r>
              <a:t>Electron Collider Ring</a:t>
            </a:r>
          </a:p>
        </p:txBody>
      </p:sp>
      <p:sp>
        <p:nvSpPr>
          <p:cNvPr id="214" name="Ion Collider Ring"/>
          <p:cNvSpPr txBox="1"/>
          <p:nvPr/>
        </p:nvSpPr>
        <p:spPr>
          <a:xfrm>
            <a:off x="8709783" y="2003566"/>
            <a:ext cx="179129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D2F37"/>
                </a:solidFill>
              </a:defRPr>
            </a:lvl1pPr>
          </a:lstStyle>
          <a:p>
            <a:pPr/>
            <a:r>
              <a:t>Ion Collider Ring</a:t>
            </a:r>
          </a:p>
        </p:txBody>
      </p:sp>
      <p:sp>
        <p:nvSpPr>
          <p:cNvPr id="215" name="Interaction Point"/>
          <p:cNvSpPr txBox="1"/>
          <p:nvPr/>
        </p:nvSpPr>
        <p:spPr>
          <a:xfrm>
            <a:off x="2880482" y="2576829"/>
            <a:ext cx="182254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511767"/>
                </a:solidFill>
              </a:defRPr>
            </a:lvl1pPr>
          </a:lstStyle>
          <a:p>
            <a:pPr/>
            <a:r>
              <a:t>Interaction Point</a:t>
            </a:r>
          </a:p>
        </p:txBody>
      </p:sp>
      <p:sp>
        <p:nvSpPr>
          <p:cNvPr id="216" name="Interaction Point"/>
          <p:cNvSpPr txBox="1"/>
          <p:nvPr/>
        </p:nvSpPr>
        <p:spPr>
          <a:xfrm>
            <a:off x="7363583" y="3034029"/>
            <a:ext cx="182254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511767"/>
                </a:solidFill>
              </a:defRPr>
            </a:lvl1pPr>
          </a:lstStyle>
          <a:p>
            <a:pPr/>
            <a:r>
              <a:t>Interaction Point</a:t>
            </a:r>
          </a:p>
        </p:txBody>
      </p:sp>
      <p:sp>
        <p:nvSpPr>
          <p:cNvPr id="217" name="Title 1"/>
          <p:cNvSpPr txBox="1"/>
          <p:nvPr>
            <p:ph type="title"/>
          </p:nvPr>
        </p:nvSpPr>
        <p:spPr>
          <a:xfrm>
            <a:off x="411892" y="100838"/>
            <a:ext cx="11285837" cy="575895"/>
          </a:xfrm>
          <a:prstGeom prst="rect">
            <a:avLst/>
          </a:prstGeom>
        </p:spPr>
        <p:txBody>
          <a:bodyPr/>
          <a:lstStyle>
            <a:lvl1pPr defTabSz="393192">
              <a:defRPr sz="3440"/>
            </a:lvl1pPr>
          </a:lstStyle>
          <a:p>
            <a:pPr/>
            <a:r>
              <a:t>JLEIC Layout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Acknowledg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Acknowledgments</a:t>
            </a:r>
          </a:p>
        </p:txBody>
      </p:sp>
      <p:sp>
        <p:nvSpPr>
          <p:cNvPr id="6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7" name="Funding Sources: Thomas Jefferson National Accelerator Facility…"/>
          <p:cNvSpPr txBox="1"/>
          <p:nvPr>
            <p:ph type="body" idx="1"/>
          </p:nvPr>
        </p:nvSpPr>
        <p:spPr>
          <a:xfrm>
            <a:off x="139700" y="1177395"/>
            <a:ext cx="11099800" cy="4262439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Funding Sources: Thomas Jefferson National Accelerator Facility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Advisor: Dr. Todd Satogata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Committee Members: Drs Alexander Gurevich, Geoffrey Krafft, Stephen Bueltmann and Desh Ranjan</a:t>
            </a:r>
          </a:p>
          <a:p>
            <a:pPr marL="444499" indent="-444499" defTabSz="584200">
              <a:lnSpc>
                <a:spcPct val="100000"/>
              </a:lnSpc>
              <a:spcBef>
                <a:spcPts val="420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Additional thanks: Drs </a:t>
            </a:r>
            <a:r>
              <a:rPr>
                <a:solidFill>
                  <a:srgbClr val="231F20"/>
                </a:solidFill>
              </a:rPr>
              <a:t>Balša Terzić, Jiquan Guo, Rui Li, Subashini Desilva, &amp; Kirsten Deltrick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hank you!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900"/>
            </a:lvl1pPr>
          </a:lstStyle>
          <a:p>
            <a:pPr/>
            <a:r>
              <a:t>Thank you!</a:t>
            </a:r>
          </a:p>
        </p:txBody>
      </p:sp>
      <p:sp>
        <p:nvSpPr>
          <p:cNvPr id="6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Bunch ro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Bunch rotation</a:t>
            </a:r>
          </a:p>
        </p:txBody>
      </p:sp>
      <p:sp>
        <p:nvSpPr>
          <p:cNvPr id="6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4" name="V.Nagaslaev talk"/>
          <p:cNvSpPr txBox="1"/>
          <p:nvPr>
            <p:ph type="body" sz="quarter" idx="1"/>
          </p:nvPr>
        </p:nvSpPr>
        <p:spPr>
          <a:xfrm>
            <a:off x="9252554" y="3164197"/>
            <a:ext cx="2503434" cy="529606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defTabSz="410765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V.Nagaslaev talk</a:t>
            </a:r>
          </a:p>
        </p:txBody>
      </p:sp>
      <p:pic>
        <p:nvPicPr>
          <p:cNvPr id="675" name="435B4262-3B71-4D87-93E7-E834DBC4D810-L0-001.png" descr="435B4262-3B71-4D87-93E7-E834DBC4D81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5416" y="997185"/>
            <a:ext cx="5361169" cy="583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1 to 3 spl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 to 3 split</a:t>
            </a:r>
          </a:p>
        </p:txBody>
      </p:sp>
      <p:sp>
        <p:nvSpPr>
          <p:cNvPr id="6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9" name="9CE004B5-8A30-4057-9B03-D62810E168C4-L0-001.jpeg" descr="9CE004B5-8A30-4057-9B03-D62810E168C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1324" y="937617"/>
            <a:ext cx="8289352" cy="5555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" name="Equation"/>
          <p:cNvSpPr txBox="1"/>
          <p:nvPr/>
        </p:nvSpPr>
        <p:spPr>
          <a:xfrm>
            <a:off x="675032" y="949719"/>
            <a:ext cx="2134169" cy="28122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Beam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energy</m:t>
                  </m:r>
                </m:oMath>
              </m:oMathPara>
            </a14:m>
            <a:endParaRPr sz="2400"/>
          </a:p>
        </p:txBody>
      </p:sp>
      <p:sp>
        <p:nvSpPr>
          <p:cNvPr id="221" name="Equation"/>
          <p:cNvSpPr txBox="1"/>
          <p:nvPr/>
        </p:nvSpPr>
        <p:spPr>
          <a:xfrm>
            <a:off x="675032" y="2410848"/>
            <a:ext cx="2082507" cy="7219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</m:oMath>
              </m:oMathPara>
            </a14:m>
            <a:endParaRPr sz="2400"/>
          </a:p>
        </p:txBody>
      </p:sp>
      <p:sp>
        <p:nvSpPr>
          <p:cNvPr id="222" name="Equation"/>
          <p:cNvSpPr txBox="1"/>
          <p:nvPr/>
        </p:nvSpPr>
        <p:spPr>
          <a:xfrm>
            <a:off x="675032" y="3611300"/>
            <a:ext cx="3747787" cy="7191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phase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slip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factor</m:t>
                  </m:r>
                </m:oMath>
              </m:oMathPara>
            </a14:m>
            <a:endParaRPr sz="2400"/>
          </a:p>
        </p:txBody>
      </p:sp>
      <p:sp>
        <p:nvSpPr>
          <p:cNvPr id="223" name="Equation"/>
          <p:cNvSpPr txBox="1"/>
          <p:nvPr/>
        </p:nvSpPr>
        <p:spPr>
          <a:xfrm>
            <a:off x="623370" y="4808970"/>
            <a:ext cx="2727656" cy="2749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ring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circumference</m:t>
                  </m:r>
                </m:oMath>
              </m:oMathPara>
            </a14:m>
            <a:endParaRPr sz="2400"/>
          </a:p>
        </p:txBody>
      </p:sp>
      <p:sp>
        <p:nvSpPr>
          <p:cNvPr id="224" name="Equation"/>
          <p:cNvSpPr txBox="1"/>
          <p:nvPr/>
        </p:nvSpPr>
        <p:spPr>
          <a:xfrm>
            <a:off x="623370" y="5556085"/>
            <a:ext cx="2045412" cy="2749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speed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of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light</m:t>
                  </m:r>
                </m:oMath>
              </m:oMathPara>
            </a14:m>
            <a:endParaRPr sz="2400"/>
          </a:p>
        </p:txBody>
      </p:sp>
      <p:sp>
        <p:nvSpPr>
          <p:cNvPr id="225" name="Equation"/>
          <p:cNvSpPr txBox="1"/>
          <p:nvPr/>
        </p:nvSpPr>
        <p:spPr>
          <a:xfrm>
            <a:off x="623370" y="6303200"/>
            <a:ext cx="2557882" cy="2118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harmonic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number</m:t>
                  </m:r>
                </m:oMath>
              </m:oMathPara>
            </a14:m>
            <a:endParaRPr sz="2400"/>
          </a:p>
        </p:txBody>
      </p:sp>
      <p:sp>
        <p:nvSpPr>
          <p:cNvPr id="226" name="Equation"/>
          <p:cNvSpPr txBox="1"/>
          <p:nvPr/>
        </p:nvSpPr>
        <p:spPr>
          <a:xfrm>
            <a:off x="623370" y="7056617"/>
            <a:ext cx="1877024" cy="2845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rf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RF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voltage</m:t>
                  </m:r>
                </m:oMath>
              </m:oMathPara>
            </a14:m>
            <a:endParaRPr sz="2400"/>
          </a:p>
        </p:txBody>
      </p:sp>
      <p:pic>
        <p:nvPicPr>
          <p:cNvPr id="227" name="04CAAA35-75A1-4511-9D61-08FD5BEC836D-L0-001.png" descr="04CAAA35-75A1-4511-9D61-08FD5BEC836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3667" y="2052457"/>
            <a:ext cx="6619428" cy="301051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Equation"/>
          <p:cNvSpPr txBox="1"/>
          <p:nvPr/>
        </p:nvSpPr>
        <p:spPr>
          <a:xfrm>
            <a:off x="623370" y="7882793"/>
            <a:ext cx="4091348" cy="2874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RF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phase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relative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to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the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beam</m:t>
                  </m:r>
                </m:oMath>
              </m:oMathPara>
            </a14:m>
            <a:endParaRPr sz="2400"/>
          </a:p>
        </p:txBody>
      </p:sp>
      <p:sp>
        <p:nvSpPr>
          <p:cNvPr id="229" name="Equation"/>
          <p:cNvSpPr txBox="1"/>
          <p:nvPr/>
        </p:nvSpPr>
        <p:spPr>
          <a:xfrm>
            <a:off x="675032" y="1651137"/>
            <a:ext cx="2701910" cy="28122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: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Beam</m:t>
                  </m:r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momentum</m:t>
                  </m:r>
                </m:oMath>
              </m:oMathPara>
            </a14:m>
            <a:endParaRPr sz="2400"/>
          </a:p>
        </p:txBody>
      </p:sp>
      <p:sp>
        <p:nvSpPr>
          <p:cNvPr id="230" name="h=28 with 26 filled buckets and 2 empty buckets"/>
          <p:cNvSpPr txBox="1"/>
          <p:nvPr/>
        </p:nvSpPr>
        <p:spPr>
          <a:xfrm>
            <a:off x="4902648" y="5309596"/>
            <a:ext cx="6741466" cy="4740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h=28 with 26 filled buckets and 2 empty buckets</a:t>
            </a:r>
          </a:p>
        </p:txBody>
      </p:sp>
      <p:sp>
        <p:nvSpPr>
          <p:cNvPr id="231" name="Text"/>
          <p:cNvSpPr txBox="1"/>
          <p:nvPr/>
        </p:nvSpPr>
        <p:spPr>
          <a:xfrm>
            <a:off x="5253244" y="8648700"/>
            <a:ext cx="230938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584200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32" name="Parameters"/>
          <p:cNvSpPr txBox="1"/>
          <p:nvPr>
            <p:ph type="title"/>
          </p:nvPr>
        </p:nvSpPr>
        <p:spPr>
          <a:xfrm>
            <a:off x="411892" y="100838"/>
            <a:ext cx="11285837" cy="575895"/>
          </a:xfrm>
          <a:prstGeom prst="rect">
            <a:avLst/>
          </a:prstGeom>
        </p:spPr>
        <p:txBody>
          <a:bodyPr/>
          <a:lstStyle>
            <a:lvl1pPr defTabSz="905255">
              <a:defRPr sz="3465"/>
            </a:lvl1pPr>
          </a:lstStyle>
          <a:p>
            <a:pPr/>
            <a:r>
              <a:t>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JLEIC 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JLEIC Parameters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9879305" y="6406786"/>
            <a:ext cx="205790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49" y="858161"/>
            <a:ext cx="12103101" cy="584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0" name="Inject 26 bunches at h=28 from the booster to the ion collider ring…"/>
          <p:cNvSpPr txBox="1"/>
          <p:nvPr>
            <p:ph type="body" sz="half" idx="1"/>
          </p:nvPr>
        </p:nvSpPr>
        <p:spPr>
          <a:xfrm>
            <a:off x="216230" y="627274"/>
            <a:ext cx="11759540" cy="2011061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499" indent="-444499" defTabSz="584200">
              <a:lnSpc>
                <a:spcPct val="10000"/>
              </a:lnSpc>
              <a:spcBef>
                <a:spcPts val="4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Inject 26 bunches at h=28 from the booster to the ion collider ring</a:t>
            </a:r>
          </a:p>
          <a:p>
            <a:pPr marL="444499" indent="-444499" defTabSz="584200">
              <a:lnSpc>
                <a:spcPct val="10000"/>
              </a:lnSpc>
              <a:spcBef>
                <a:spcPts val="4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Produce 3328 bunches at h=3584</a:t>
            </a:r>
          </a:p>
          <a:p>
            <a:pPr marL="444499" indent="-444499" defTabSz="584200">
              <a:lnSpc>
                <a:spcPct val="10000"/>
              </a:lnSpc>
              <a:spcBef>
                <a:spcPts val="4100"/>
              </a:spcBef>
              <a:buSzPct val="145000"/>
              <a:buFontTx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Keep emittance growth to under 10% for the whole process</a:t>
            </a:r>
          </a:p>
        </p:txBody>
      </p:sp>
      <p:pic>
        <p:nvPicPr>
          <p:cNvPr id="241" name="04CAAA35-75A1-4511-9D61-08FD5BEC836D-L0-001.png" descr="04CAAA35-75A1-4511-9D61-08FD5BEC836D-L0-00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38051" y="2366565"/>
            <a:ext cx="4225415" cy="192172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Arrow"/>
          <p:cNvSpPr/>
          <p:nvPr/>
        </p:nvSpPr>
        <p:spPr>
          <a:xfrm>
            <a:off x="5792518" y="2986645"/>
            <a:ext cx="835475" cy="681409"/>
          </a:xfrm>
          <a:prstGeom prst="rightArrow">
            <a:avLst>
              <a:gd name="adj1" fmla="val 27880"/>
              <a:gd name="adj2" fmla="val 52591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3" name="D110754F-49B3-410E-970F-33A7210C09C5-L0-001.jpeg" descr="D110754F-49B3-410E-970F-33A7210C09C5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6931" y="2411356"/>
            <a:ext cx="3914639" cy="183208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Debunch/Rebunch…"/>
          <p:cNvSpPr txBox="1"/>
          <p:nvPr/>
        </p:nvSpPr>
        <p:spPr>
          <a:xfrm>
            <a:off x="193067" y="4816426"/>
            <a:ext cx="11099801" cy="20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00049" indent="-400049" defTabSz="525779">
              <a:lnSpc>
                <a:spcPct val="10000"/>
              </a:lnSpc>
              <a:spcBef>
                <a:spcPts val="3700"/>
              </a:spcBef>
              <a:buSzPct val="145000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Debunch/Rebunch</a:t>
            </a:r>
          </a:p>
          <a:p>
            <a:pPr marL="400049" indent="-400049" defTabSz="525779">
              <a:lnSpc>
                <a:spcPct val="10000"/>
              </a:lnSpc>
              <a:spcBef>
                <a:spcPts val="3700"/>
              </a:spcBef>
              <a:buSzPct val="145000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Bunch splitting</a:t>
            </a:r>
          </a:p>
          <a:p>
            <a:pPr marL="400049" indent="-400049" defTabSz="525779">
              <a:lnSpc>
                <a:spcPct val="10000"/>
              </a:lnSpc>
              <a:spcBef>
                <a:spcPts val="3700"/>
              </a:spcBef>
              <a:buSzPct val="145000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Slip stacking</a:t>
            </a:r>
          </a:p>
          <a:p>
            <a:pPr marL="400049" indent="-400049" defTabSz="525779">
              <a:lnSpc>
                <a:spcPct val="10000"/>
              </a:lnSpc>
              <a:spcBef>
                <a:spcPts val="3700"/>
              </a:spcBef>
              <a:buSzPct val="145000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RF modulation</a:t>
            </a:r>
          </a:p>
        </p:txBody>
      </p:sp>
      <p:sp>
        <p:nvSpPr>
          <p:cNvPr id="245" name="Possible Solutions"/>
          <p:cNvSpPr txBox="1"/>
          <p:nvPr/>
        </p:nvSpPr>
        <p:spPr>
          <a:xfrm>
            <a:off x="453081" y="4307222"/>
            <a:ext cx="11285838" cy="48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Possible Solutions</a:t>
            </a:r>
          </a:p>
        </p:txBody>
      </p:sp>
      <p:sp>
        <p:nvSpPr>
          <p:cNvPr id="246" name="Investigated in detail"/>
          <p:cNvSpPr txBox="1"/>
          <p:nvPr/>
        </p:nvSpPr>
        <p:spPr>
          <a:xfrm>
            <a:off x="4262190" y="5075935"/>
            <a:ext cx="291998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Investigated in detail</a:t>
            </a:r>
          </a:p>
        </p:txBody>
      </p:sp>
      <p:sp>
        <p:nvSpPr>
          <p:cNvPr id="247" name="Discarded: large emittance growth"/>
          <p:cNvSpPr txBox="1"/>
          <p:nvPr/>
        </p:nvSpPr>
        <p:spPr>
          <a:xfrm>
            <a:off x="4262190" y="6116563"/>
            <a:ext cx="47856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Discarded: large emittance growth</a:t>
            </a:r>
          </a:p>
        </p:txBody>
      </p:sp>
      <p:sp>
        <p:nvSpPr>
          <p:cNvPr id="248" name="Equation"/>
          <p:cNvSpPr txBox="1"/>
          <p:nvPr/>
        </p:nvSpPr>
        <p:spPr>
          <a:xfrm>
            <a:off x="3791813" y="4858491"/>
            <a:ext cx="267767" cy="9195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8400"/>
          </a:p>
        </p:txBody>
      </p:sp>
      <p:sp>
        <p:nvSpPr>
          <p:cNvPr id="249" name="Equation"/>
          <p:cNvSpPr txBox="1"/>
          <p:nvPr/>
        </p:nvSpPr>
        <p:spPr>
          <a:xfrm>
            <a:off x="3791813" y="5887455"/>
            <a:ext cx="267767" cy="9195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/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8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}</m:t>
                  </m:r>
                </m:oMath>
              </m:oMathPara>
            </a14:m>
            <a:endParaRPr sz="8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p stacking"/>
          <p:cNvSpPr txBox="1"/>
          <p:nvPr>
            <p:ph type="title"/>
          </p:nvPr>
        </p:nvSpPr>
        <p:spPr>
          <a:xfrm>
            <a:off x="411892" y="240538"/>
            <a:ext cx="5159013" cy="487492"/>
          </a:xfrm>
          <a:prstGeom prst="rect">
            <a:avLst/>
          </a:prstGeom>
        </p:spPr>
        <p:txBody>
          <a:bodyPr/>
          <a:lstStyle/>
          <a:p>
            <a:pPr/>
            <a:r>
              <a:t>Slip stacking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9887751" y="6406786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3" name="RF modulation"/>
          <p:cNvSpPr txBox="1"/>
          <p:nvPr/>
        </p:nvSpPr>
        <p:spPr>
          <a:xfrm>
            <a:off x="6448625" y="240538"/>
            <a:ext cx="5159013" cy="48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RF modulation</a:t>
            </a:r>
          </a:p>
        </p:txBody>
      </p:sp>
      <p:sp>
        <p:nvSpPr>
          <p:cNvPr id="254" name="Beam at higher energy and lower energy slipping each other till they are lined up longitudinally. Then both are captured by one RF bucket…"/>
          <p:cNvSpPr txBox="1"/>
          <p:nvPr>
            <p:ph type="body" idx="1"/>
          </p:nvPr>
        </p:nvSpPr>
        <p:spPr>
          <a:xfrm>
            <a:off x="-1" y="720391"/>
            <a:ext cx="5982798" cy="6270821"/>
          </a:xfrm>
          <a:prstGeom prst="rect">
            <a:avLst/>
          </a:prstGeom>
        </p:spPr>
        <p:txBody>
          <a:bodyPr lIns="50800" tIns="50800" rIns="50800" bIns="50800"/>
          <a:lstStyle/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Beam at higher energy and lower energy slipping each other till they are lined up longitudinally. Then both are captured by one RF bucket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Process is not adiabatic</a:t>
            </a:r>
          </a:p>
          <a:p>
            <a:pPr lvl="1" marL="889000" indent="-444500" defTabSz="584200">
              <a:lnSpc>
                <a:spcPct val="100000"/>
              </a:lnSpc>
              <a:spcBef>
                <a:spcPts val="800"/>
              </a:spcBef>
              <a:buSzPct val="145000"/>
              <a:buFontTx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 emittance growth</a:t>
            </a:r>
          </a:p>
        </p:txBody>
      </p:sp>
      <p:sp>
        <p:nvSpPr>
          <p:cNvPr id="255" name="Line"/>
          <p:cNvSpPr/>
          <p:nvPr/>
        </p:nvSpPr>
        <p:spPr>
          <a:xfrm flipV="1">
            <a:off x="6096000" y="-220134"/>
            <a:ext cx="1" cy="9753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6" name="13988A93-C7B3-4B6C-BE70-670865144735-L0-001.png" descr="13988A93-C7B3-4B6C-BE70-670865144735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4613" y="2187112"/>
            <a:ext cx="4201217" cy="373702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Use RF amplitude modulation to create resonance islands that capture beams in to separate groups.…"/>
          <p:cNvSpPr txBox="1"/>
          <p:nvPr/>
        </p:nvSpPr>
        <p:spPr>
          <a:xfrm>
            <a:off x="5898964" y="746784"/>
            <a:ext cx="6258336" cy="572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711200" indent="-355600" defTabSz="467359">
              <a:spcBef>
                <a:spcPts val="3400"/>
              </a:spcBef>
              <a:buSzPct val="145000"/>
              <a:buChar char="•"/>
              <a:defRPr sz="256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RF amplitude modulation to create resonance islands that capture beams in to separate groups.</a:t>
            </a:r>
          </a:p>
          <a:p>
            <a:pPr defTabSz="467359">
              <a:spcBef>
                <a:spcPts val="3400"/>
              </a:spcBef>
              <a:defRPr sz="256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67359">
              <a:spcBef>
                <a:spcPts val="3400"/>
              </a:spcBef>
              <a:defRPr sz="256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67359">
              <a:spcBef>
                <a:spcPts val="3400"/>
              </a:spcBef>
              <a:defRPr sz="256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67359">
              <a:spcBef>
                <a:spcPts val="3400"/>
              </a:spcBef>
              <a:defRPr sz="256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711200" indent="-355600" defTabSz="467359">
              <a:spcBef>
                <a:spcPts val="3400"/>
              </a:spcBef>
              <a:buSzPct val="145000"/>
              <a:buChar char="•"/>
              <a:defRPr sz="256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Unequal intensities and emittance</a:t>
            </a:r>
          </a:p>
        </p:txBody>
      </p:sp>
      <p:pic>
        <p:nvPicPr>
          <p:cNvPr id="258" name="8F2F016B-F2AA-4279-AD47-ECC3746E2677-L0-001.jpeg" descr="8F2F016B-F2AA-4279-AD47-ECC3746E267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3" y="2726312"/>
            <a:ext cx="5948931" cy="2258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heme1">
  <a:themeElements>
    <a:clrScheme name="Them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0000FF"/>
      </a:hlink>
      <a:folHlink>
        <a:srgbClr val="FF00FF"/>
      </a:folHlink>
    </a:clrScheme>
    <a:fontScheme name="Theme1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em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heme1">
  <a:themeElements>
    <a:clrScheme name="Them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0000FF"/>
      </a:hlink>
      <a:folHlink>
        <a:srgbClr val="FF00FF"/>
      </a:folHlink>
    </a:clrScheme>
    <a:fontScheme name="Theme1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em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