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/>
    <p:restoredTop sz="94684"/>
  </p:normalViewPr>
  <p:slideViewPr>
    <p:cSldViewPr snapToGrid="0" snapToObjects="1">
      <p:cViewPr varScale="1">
        <p:scale>
          <a:sx n="89" d="100"/>
          <a:sy n="89" d="100"/>
        </p:scale>
        <p:origin x="16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4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5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9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05FE-7AB3-924F-B005-902CF275A92C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4423-3FB6-4C44-B0AA-04F466AE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A964-2800-8C4B-AEE8-30C537032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1455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High precision magnets for the Electron Cooler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8ADB4-5FEF-C34B-980F-97EDD386B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388" y="2352543"/>
            <a:ext cx="4156612" cy="4505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EF34748-9AF9-6245-B80D-F984B93E5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158997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Peter McIntyre, </a:t>
            </a:r>
            <a:r>
              <a:rPr lang="en-US" dirty="0" err="1"/>
              <a:t>Akhdiyor</a:t>
            </a:r>
            <a:r>
              <a:rPr lang="en-US" dirty="0"/>
              <a:t> Sattarov, Jeff Breitschopf, Joshua Kellams, and James Gerity</a:t>
            </a:r>
          </a:p>
          <a:p>
            <a:r>
              <a:rPr lang="en-US" dirty="0"/>
              <a:t>Texas A&amp;M University</a:t>
            </a:r>
          </a:p>
          <a:p>
            <a:r>
              <a:rPr lang="en-US" dirty="0"/>
              <a:t>Accelerator Technology Corp.</a:t>
            </a:r>
          </a:p>
        </p:txBody>
      </p:sp>
    </p:spTree>
    <p:extLst>
      <p:ext uri="{BB962C8B-B14F-4D97-AF65-F5344CB8AC3E}">
        <p14:creationId xmlns:p14="http://schemas.microsoft.com/office/powerpoint/2010/main" val="339535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A549-8E90-4F4D-BF9A-97FC3229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JLEIC needs magnetized bunch-beam e-cooling to sustain high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D6E3A-8F5E-274B-BCD1-6E082472E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23" y="3935752"/>
            <a:ext cx="8490857" cy="2565061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Sustaining high luminosity requires the use of bunched-beam electron cooling to control emittance growth in the circulating ion beam.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cooling of ion beams requires precise alignment of the electron beam with the equilibrium trajectory of the ion bunch.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964016-CDBB-6C44-BE7F-489D68310EC1}"/>
              </a:ext>
            </a:extLst>
          </p:cNvPr>
          <p:cNvGrpSpPr/>
          <p:nvPr/>
        </p:nvGrpSpPr>
        <p:grpSpPr>
          <a:xfrm>
            <a:off x="917099" y="15088786"/>
            <a:ext cx="12691409" cy="3435296"/>
            <a:chOff x="932835" y="17758907"/>
            <a:chExt cx="12691409" cy="34352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63A4A8-D911-1649-81B4-3949B2F7BBB5}"/>
                </a:ext>
              </a:extLst>
            </p:cNvPr>
            <p:cNvGrpSpPr/>
            <p:nvPr/>
          </p:nvGrpSpPr>
          <p:grpSpPr>
            <a:xfrm>
              <a:off x="932835" y="17758907"/>
              <a:ext cx="12691409" cy="3435296"/>
              <a:chOff x="932835" y="17758907"/>
              <a:chExt cx="12691409" cy="34352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B3BC4F7-FDF7-884B-8A1F-3C0DA47909AC}"/>
                  </a:ext>
                </a:extLst>
              </p:cNvPr>
              <p:cNvGrpSpPr/>
              <p:nvPr/>
            </p:nvGrpSpPr>
            <p:grpSpPr>
              <a:xfrm>
                <a:off x="932835" y="17758907"/>
                <a:ext cx="12691409" cy="3435296"/>
                <a:chOff x="932835" y="17758907"/>
                <a:chExt cx="12691409" cy="3435296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B8D0E15-A862-B04B-A548-FEA476A7B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DFF00"/>
                    </a:clrFrom>
                    <a:clrTo>
                      <a:srgbClr val="FDFF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26464" y="17758907"/>
                  <a:ext cx="12197780" cy="3435296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9493D87-9791-B644-BADA-F09E66F0E0E1}"/>
                    </a:ext>
                  </a:extLst>
                </p:cNvPr>
                <p:cNvSpPr/>
                <p:nvPr/>
              </p:nvSpPr>
              <p:spPr bwMode="auto">
                <a:xfrm>
                  <a:off x="932835" y="18965150"/>
                  <a:ext cx="1998938" cy="116788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17988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B80D95C-51A6-DB41-AA31-FCFE6074738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802329" y="18468953"/>
                  <a:ext cx="941465" cy="1249719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BFD6460-AB3B-CC4C-B575-36483E795E7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497125" y="18037796"/>
                  <a:ext cx="123311" cy="210538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88E2DA6-FF08-4143-BC47-6986AFCC81C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9764796" y="18491580"/>
                  <a:ext cx="34783" cy="1194749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C518DAA-ACDE-4A41-BA3E-A48A0CC135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9736256" y="18052849"/>
                  <a:ext cx="28540" cy="167435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360F402-4738-0E45-992D-83A5C0B31A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75736" y="17839273"/>
                <a:ext cx="274320" cy="13716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9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F2B1065-691C-F049-9B64-74B084F0DD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15688" y="17845369"/>
                <a:ext cx="274320" cy="13716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9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A1D7CA5-32DC-6A45-AD39-8CBA1D1A88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906977" y="17829236"/>
                <a:ext cx="274320" cy="13716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9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86086DC-7854-5247-A6D2-C1D9823AF0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046929" y="17835332"/>
                <a:ext cx="274320" cy="13716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9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3E3F8F-0577-204E-A098-9DEB4E0CF3C2}"/>
                </a:ext>
              </a:extLst>
            </p:cNvPr>
            <p:cNvSpPr txBox="1"/>
            <p:nvPr/>
          </p:nvSpPr>
          <p:spPr>
            <a:xfrm>
              <a:off x="1323533" y="18013799"/>
              <a:ext cx="20493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ion bunches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B3D4CA2B-9317-8C4C-A1D8-6C8A9FAA5064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515" y="1485133"/>
            <a:ext cx="7322211" cy="2289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088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52E2-46F4-6A4C-A3A8-6AF5A834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255"/>
            <a:ext cx="7886700" cy="94716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Magnetized electron cooling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1B79B9-C57D-FE49-ACE7-F3FC71A6F179}"/>
              </a:ext>
            </a:extLst>
          </p:cNvPr>
          <p:cNvGrpSpPr/>
          <p:nvPr/>
        </p:nvGrpSpPr>
        <p:grpSpPr>
          <a:xfrm>
            <a:off x="0" y="683653"/>
            <a:ext cx="5078947" cy="2320035"/>
            <a:chOff x="0" y="1186498"/>
            <a:chExt cx="5078947" cy="232003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856D204-042B-BA43-B05B-B8EB2E0D1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167" t="38349" r="47922" b="46870"/>
            <a:stretch/>
          </p:blipFill>
          <p:spPr>
            <a:xfrm>
              <a:off x="412597" y="1186498"/>
              <a:ext cx="3996000" cy="232003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3AE8AA2-D62B-8A4F-B8E1-70B5E71179AF}"/>
                </a:ext>
              </a:extLst>
            </p:cNvPr>
            <p:cNvSpPr/>
            <p:nvPr/>
          </p:nvSpPr>
          <p:spPr>
            <a:xfrm>
              <a:off x="0" y="3168622"/>
              <a:ext cx="50789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Rest-frame velocity distributions of electrons (blue) and ions (red) in JLEIC</a:t>
              </a:r>
              <a:r>
                <a:rPr lang="en-US" sz="1200" dirty="0">
                  <a:effectLst/>
                </a:rPr>
                <a:t> </a:t>
              </a:r>
              <a:endParaRPr lang="en-US" sz="1200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1142C8F-01B1-5548-99B0-F0CAD7B9D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462" t="31643" r="16841" b="59444"/>
          <a:stretch/>
        </p:blipFill>
        <p:spPr>
          <a:xfrm>
            <a:off x="4408597" y="1425205"/>
            <a:ext cx="4416211" cy="8882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44E642D-7443-3942-AE1F-285736FD0501}"/>
              </a:ext>
            </a:extLst>
          </p:cNvPr>
          <p:cNvSpPr txBox="1"/>
          <p:nvPr/>
        </p:nvSpPr>
        <p:spPr>
          <a:xfrm>
            <a:off x="1" y="3024310"/>
            <a:ext cx="91283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magnetized cooling, the electrons are immersed in a strong solenoidal magnetic field.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Each electron is trapped on a line of force, and spirals with tiny Larmor radius (3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for 1 T).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An electron that scatters from an ion cannot recoil transversely, and so cooling is enhanced by a factor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But the magnetic lines of force must be precisely aligned with the ion bunch trajectory.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If the lines of force are misaligned in part of the solenoid, the electrons and ions will not superpose in velocity space and cooling will be inhibited.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required alignment is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D8218BA-3C01-8F43-93BA-233E335C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34231" r="73437" b="60671"/>
          <a:stretch/>
        </p:blipFill>
        <p:spPr>
          <a:xfrm>
            <a:off x="1431640" y="4058011"/>
            <a:ext cx="1714804" cy="4371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3DC2183-16BF-104B-99C4-9AB0771E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462" t="39161" r="16841" b="47925"/>
          <a:stretch/>
        </p:blipFill>
        <p:spPr>
          <a:xfrm>
            <a:off x="4564180" y="5495232"/>
            <a:ext cx="4416211" cy="128704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B446646-27F4-8D44-8519-F51FD1D3AB92}"/>
              </a:ext>
            </a:extLst>
          </p:cNvPr>
          <p:cNvGrpSpPr/>
          <p:nvPr/>
        </p:nvGrpSpPr>
        <p:grpSpPr>
          <a:xfrm>
            <a:off x="1431640" y="6071298"/>
            <a:ext cx="2215665" cy="499613"/>
            <a:chOff x="1431640" y="5958875"/>
            <a:chExt cx="2215665" cy="4996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CDFDE7-4058-684B-A317-025266F68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875" t="36500" r="32188" b="57750"/>
            <a:stretch/>
          </p:blipFill>
          <p:spPr>
            <a:xfrm>
              <a:off x="1431640" y="5958875"/>
              <a:ext cx="2215665" cy="499613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4CFF769-F631-1145-B4C0-865397C54FA3}"/>
                </a:ext>
              </a:extLst>
            </p:cNvPr>
            <p:cNvCxnSpPr/>
            <p:nvPr/>
          </p:nvCxnSpPr>
          <p:spPr>
            <a:xfrm>
              <a:off x="2243137" y="6019787"/>
              <a:ext cx="2743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20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8D94C-46CB-6048-967B-1BBB870C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8275"/>
            <a:ext cx="831985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Suppress transverse magnetic fields using a stack of steel washers.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67DC8-9BBE-274E-9925-5A842B341288}"/>
              </a:ext>
            </a:extLst>
          </p:cNvPr>
          <p:cNvGrpSpPr/>
          <p:nvPr/>
        </p:nvGrpSpPr>
        <p:grpSpPr>
          <a:xfrm>
            <a:off x="4767662" y="1247427"/>
            <a:ext cx="4180840" cy="4546602"/>
            <a:chOff x="0" y="-1"/>
            <a:chExt cx="3218688" cy="34087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1C4BF5-F123-6549-B607-82C9094B2CDA}"/>
                </a:ext>
              </a:extLst>
            </p:cNvPr>
            <p:cNvGrpSpPr/>
            <p:nvPr/>
          </p:nvGrpSpPr>
          <p:grpSpPr>
            <a:xfrm>
              <a:off x="0" y="-1"/>
              <a:ext cx="3218688" cy="3408718"/>
              <a:chOff x="0" y="216244"/>
              <a:chExt cx="3218935" cy="341341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CB5DE7-C5CA-3C40-B4D8-A1916257F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247134"/>
                <a:ext cx="3200281" cy="3382525"/>
              </a:xfrm>
              <a:prstGeom prst="rect">
                <a:avLst/>
              </a:prstGeom>
            </p:spPr>
          </p:pic>
          <p:sp>
            <p:nvSpPr>
              <p:cNvPr id="10" name="TextBox 468">
                <a:extLst>
                  <a:ext uri="{FF2B5EF4-FFF2-40B4-BE49-F238E27FC236}">
                    <a16:creationId xmlns:a16="http://schemas.microsoft.com/office/drawing/2014/main" id="{ED48039D-980C-BB4C-BEE5-E22F740FA8C5}"/>
                  </a:ext>
                </a:extLst>
              </p:cNvPr>
              <p:cNvSpPr txBox="1"/>
              <p:nvPr/>
            </p:nvSpPr>
            <p:spPr>
              <a:xfrm>
                <a:off x="772024" y="537431"/>
                <a:ext cx="1172935" cy="20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 T NbTi winding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TextBox 301">
                <a:extLst>
                  <a:ext uri="{FF2B5EF4-FFF2-40B4-BE49-F238E27FC236}">
                    <a16:creationId xmlns:a16="http://schemas.microsoft.com/office/drawing/2014/main" id="{700AADE8-A23F-674A-A0CE-EAF6A5367B7B}"/>
                  </a:ext>
                </a:extLst>
              </p:cNvPr>
              <p:cNvSpPr txBox="1"/>
              <p:nvPr/>
            </p:nvSpPr>
            <p:spPr>
              <a:xfrm>
                <a:off x="1421027" y="216244"/>
                <a:ext cx="1161535" cy="2656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Steel flux return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TextBox 306">
                <a:extLst>
                  <a:ext uri="{FF2B5EF4-FFF2-40B4-BE49-F238E27FC236}">
                    <a16:creationId xmlns:a16="http://schemas.microsoft.com/office/drawing/2014/main" id="{B730C336-C2C7-4342-9422-D96CD50F6B19}"/>
                  </a:ext>
                </a:extLst>
              </p:cNvPr>
              <p:cNvSpPr txBox="1"/>
              <p:nvPr/>
            </p:nvSpPr>
            <p:spPr>
              <a:xfrm>
                <a:off x="24688" y="833576"/>
                <a:ext cx="1082302" cy="34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" pitchFamily="2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LHe and LN2     refrigeration tubes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B8914B1-A18E-234A-9169-7994356912D8}"/>
                  </a:ext>
                </a:extLst>
              </p:cNvPr>
              <p:cNvCxnSpPr/>
              <p:nvPr/>
            </p:nvCxnSpPr>
            <p:spPr>
              <a:xfrm>
                <a:off x="624016" y="1186249"/>
                <a:ext cx="376881" cy="3707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62BC000-19D7-AC43-89F7-CEF4596F5726}"/>
                  </a:ext>
                </a:extLst>
              </p:cNvPr>
              <p:cNvCxnSpPr/>
              <p:nvPr/>
            </p:nvCxnSpPr>
            <p:spPr>
              <a:xfrm>
                <a:off x="1266567" y="784654"/>
                <a:ext cx="895865" cy="8649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30F3DFE-2EBD-4941-80BE-065E51C75263}"/>
                  </a:ext>
                </a:extLst>
              </p:cNvPr>
              <p:cNvCxnSpPr/>
              <p:nvPr/>
            </p:nvCxnSpPr>
            <p:spPr>
              <a:xfrm>
                <a:off x="2038865" y="451022"/>
                <a:ext cx="605481" cy="605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301">
                <a:extLst>
                  <a:ext uri="{FF2B5EF4-FFF2-40B4-BE49-F238E27FC236}">
                    <a16:creationId xmlns:a16="http://schemas.microsoft.com/office/drawing/2014/main" id="{20A509EB-41AD-F040-BD99-8EE879087561}"/>
                  </a:ext>
                </a:extLst>
              </p:cNvPr>
              <p:cNvSpPr txBox="1"/>
              <p:nvPr/>
            </p:nvSpPr>
            <p:spPr>
              <a:xfrm>
                <a:off x="2057400" y="2934730"/>
                <a:ext cx="1161535" cy="2656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Steel washer stack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TextBox 301">
                <a:extLst>
                  <a:ext uri="{FF2B5EF4-FFF2-40B4-BE49-F238E27FC236}">
                    <a16:creationId xmlns:a16="http://schemas.microsoft.com/office/drawing/2014/main" id="{7F940E26-55D0-EE41-9134-E117AAA5D3BD}"/>
                  </a:ext>
                </a:extLst>
              </p:cNvPr>
              <p:cNvSpPr txBox="1"/>
              <p:nvPr/>
            </p:nvSpPr>
            <p:spPr>
              <a:xfrm>
                <a:off x="1519881" y="3206579"/>
                <a:ext cx="1383957" cy="2656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 support structure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413F414-E6B8-6546-8BC8-AAF3841240A8}"/>
                  </a:ext>
                </a:extLst>
              </p:cNvPr>
              <p:cNvCxnSpPr/>
              <p:nvPr/>
            </p:nvCxnSpPr>
            <p:spPr>
              <a:xfrm flipH="1" flipV="1">
                <a:off x="951470" y="3045941"/>
                <a:ext cx="667265" cy="2533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2784E51-02FD-F542-872F-C912CE90D1D6}"/>
                  </a:ext>
                </a:extLst>
              </p:cNvPr>
              <p:cNvCxnSpPr/>
              <p:nvPr/>
            </p:nvCxnSpPr>
            <p:spPr>
              <a:xfrm flipH="1" flipV="1">
                <a:off x="1445740" y="2792627"/>
                <a:ext cx="667265" cy="2533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AEA0BA-F43D-6B49-A8B2-97CAA8A85200}"/>
                </a:ext>
              </a:extLst>
            </p:cNvPr>
            <p:cNvCxnSpPr/>
            <p:nvPr/>
          </p:nvCxnSpPr>
          <p:spPr>
            <a:xfrm flipH="1" flipV="1">
              <a:off x="668923" y="2571366"/>
              <a:ext cx="955185" cy="4982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B8E7F-43B3-F24B-BF5F-7D8797E1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515" y="2366636"/>
            <a:ext cx="5081243" cy="340004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Steel is unsaturated at 1 Tesla.</a:t>
            </a:r>
          </a:p>
          <a:p>
            <a:r>
              <a:rPr lang="en-US" sz="2400" dirty="0"/>
              <a:t>A washer acts as a shunt to shield the region inside from transverse fields.</a:t>
            </a:r>
          </a:p>
          <a:p>
            <a:r>
              <a:rPr lang="en-US" sz="2400" dirty="0"/>
              <a:t>The washer stack is ~invisible to axial field of the solenoid.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i="1" dirty="0"/>
              <a:t>Challenge: </a:t>
            </a:r>
            <a:r>
              <a:rPr lang="en-US" sz="2400" dirty="0"/>
              <a:t>how to align all washers to be oriented precisely parallel.</a:t>
            </a:r>
          </a:p>
        </p:txBody>
      </p:sp>
    </p:spTree>
    <p:extLst>
      <p:ext uri="{BB962C8B-B14F-4D97-AF65-F5344CB8AC3E}">
        <p14:creationId xmlns:p14="http://schemas.microsoft.com/office/powerpoint/2010/main" val="390001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32E0-1A68-C649-BBE9-077F0159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388"/>
            <a:ext cx="91440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Simulation of transverse field shielding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FDA9-186E-E041-A5F2-69F43A59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40100"/>
            <a:ext cx="3811430" cy="817563"/>
          </a:xfrm>
        </p:spPr>
        <p:txBody>
          <a:bodyPr>
            <a:normAutofit/>
          </a:bodyPr>
          <a:lstStyle/>
          <a:p>
            <a:r>
              <a:rPr lang="en-US" sz="2400" dirty="0"/>
              <a:t>Displace one turn of solenoid in x direction.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A2CA6-46EB-074A-8F77-F6DBD0B2A2AA}"/>
              </a:ext>
            </a:extLst>
          </p:cNvPr>
          <p:cNvGrpSpPr/>
          <p:nvPr/>
        </p:nvGrpSpPr>
        <p:grpSpPr>
          <a:xfrm>
            <a:off x="3771900" y="1432242"/>
            <a:ext cx="4869180" cy="2996501"/>
            <a:chOff x="0" y="-24493"/>
            <a:chExt cx="3108262" cy="18876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5A7A4E-C92F-3240-A4AC-78ABD85EF5EE}"/>
                </a:ext>
              </a:extLst>
            </p:cNvPr>
            <p:cNvGrpSpPr/>
            <p:nvPr/>
          </p:nvGrpSpPr>
          <p:grpSpPr>
            <a:xfrm>
              <a:off x="0" y="-24493"/>
              <a:ext cx="3108262" cy="1603920"/>
              <a:chOff x="0" y="-24493"/>
              <a:chExt cx="3108262" cy="160392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405DF7E-3C67-D343-9CEA-FAC465ADA363}"/>
                  </a:ext>
                </a:extLst>
              </p:cNvPr>
              <p:cNvGrpSpPr/>
              <p:nvPr/>
            </p:nvGrpSpPr>
            <p:grpSpPr>
              <a:xfrm>
                <a:off x="0" y="-24493"/>
                <a:ext cx="3108262" cy="1603920"/>
                <a:chOff x="0" y="-24493"/>
                <a:chExt cx="3108262" cy="1603920"/>
              </a:xfrm>
            </p:grpSpPr>
            <p:sp>
              <p:nvSpPr>
                <p:cNvPr id="10" name="Text Box 451">
                  <a:extLst>
                    <a:ext uri="{FF2B5EF4-FFF2-40B4-BE49-F238E27FC236}">
                      <a16:creationId xmlns:a16="http://schemas.microsoft.com/office/drawing/2014/main" id="{50A21E2F-3DBC-C341-AABF-A3936ADC485D}"/>
                    </a:ext>
                  </a:extLst>
                </p:cNvPr>
                <p:cNvSpPr txBox="1"/>
                <p:nvPr/>
              </p:nvSpPr>
              <p:spPr>
                <a:xfrm>
                  <a:off x="99391" y="1338470"/>
                  <a:ext cx="3008871" cy="24095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0	   2	      4    z (cm)   6	            8	             10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1" name="Text Box 452">
                  <a:extLst>
                    <a:ext uri="{FF2B5EF4-FFF2-40B4-BE49-F238E27FC236}">
                      <a16:creationId xmlns:a16="http://schemas.microsoft.com/office/drawing/2014/main" id="{05B456B8-B402-B14C-8151-50BDC9912FBA}"/>
                    </a:ext>
                  </a:extLst>
                </p:cNvPr>
                <p:cNvSpPr txBox="1"/>
                <p:nvPr/>
              </p:nvSpPr>
              <p:spPr>
                <a:xfrm>
                  <a:off x="26504" y="119270"/>
                  <a:ext cx="329869" cy="129208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8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4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0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-4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-8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677786B-1D20-5C4F-AA62-C871EB9F4D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8661" y="92766"/>
                  <a:ext cx="2752725" cy="12928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3" name="Text Box 453">
                  <a:extLst>
                    <a:ext uri="{FF2B5EF4-FFF2-40B4-BE49-F238E27FC236}">
                      <a16:creationId xmlns:a16="http://schemas.microsoft.com/office/drawing/2014/main" id="{DA20E6EE-3F6B-EB44-94C3-82CD4EB46900}"/>
                    </a:ext>
                  </a:extLst>
                </p:cNvPr>
                <p:cNvSpPr txBox="1"/>
                <p:nvPr/>
              </p:nvSpPr>
              <p:spPr>
                <a:xfrm>
                  <a:off x="0" y="-24493"/>
                  <a:ext cx="417216" cy="251791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B</a:t>
                  </a:r>
                  <a:r>
                    <a:rPr lang="en-US" sz="1000" baseline="-250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x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" name="Text Box 455">
                <a:extLst>
                  <a:ext uri="{FF2B5EF4-FFF2-40B4-BE49-F238E27FC236}">
                    <a16:creationId xmlns:a16="http://schemas.microsoft.com/office/drawing/2014/main" id="{D9F7D5CD-86EF-A249-934E-ED1C66A43AE8}"/>
                  </a:ext>
                </a:extLst>
              </p:cNvPr>
              <p:cNvSpPr txBox="1"/>
              <p:nvPr/>
            </p:nvSpPr>
            <p:spPr>
              <a:xfrm>
                <a:off x="1848678" y="821635"/>
                <a:ext cx="1205947" cy="22528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without washer stack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" name="Text Box 456">
                <a:extLst>
                  <a:ext uri="{FF2B5EF4-FFF2-40B4-BE49-F238E27FC236}">
                    <a16:creationId xmlns:a16="http://schemas.microsoft.com/office/drawing/2014/main" id="{4FA52B3A-777B-6147-B888-06146A9F42A0}"/>
                  </a:ext>
                </a:extLst>
              </p:cNvPr>
              <p:cNvSpPr txBox="1"/>
              <p:nvPr/>
            </p:nvSpPr>
            <p:spPr>
              <a:xfrm>
                <a:off x="1477618" y="523461"/>
                <a:ext cx="1205947" cy="22528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with washer stack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458">
              <a:extLst>
                <a:ext uri="{FF2B5EF4-FFF2-40B4-BE49-F238E27FC236}">
                  <a16:creationId xmlns:a16="http://schemas.microsoft.com/office/drawing/2014/main" id="{B59CD35E-F662-2D4C-AA2F-9C6E71ED388B}"/>
                </a:ext>
              </a:extLst>
            </p:cNvPr>
            <p:cNvSpPr txBox="1"/>
            <p:nvPr/>
          </p:nvSpPr>
          <p:spPr>
            <a:xfrm>
              <a:off x="0" y="1473839"/>
              <a:ext cx="3106992" cy="38929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1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Transverse field </a:t>
              </a:r>
              <a:r>
                <a:rPr lang="en-US" sz="1200" i="1" dirty="0" err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lang="en-US" sz="1200" i="1" baseline="-25000" dirty="0" err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1200" i="1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(z) along the solenoid axis when one error turn of the solenoid is displaced in the x direction.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E601B1B-180C-8241-B3A2-29C736253E9B}"/>
              </a:ext>
            </a:extLst>
          </p:cNvPr>
          <p:cNvSpPr/>
          <p:nvPr/>
        </p:nvSpPr>
        <p:spPr>
          <a:xfrm>
            <a:off x="0" y="41743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Simulate </a:t>
            </a:r>
            <a:r>
              <a:rPr lang="en-US" sz="2400" dirty="0" err="1"/>
              <a:t>B</a:t>
            </a:r>
            <a:r>
              <a:rPr lang="en-US" sz="2400" baseline="-25000" dirty="0" err="1"/>
              <a:t>x</a:t>
            </a:r>
            <a:r>
              <a:rPr lang="en-US" sz="2400" dirty="0"/>
              <a:t>(z) with and without the washer stack.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10:1 suppression of </a:t>
            </a:r>
            <a:r>
              <a:rPr lang="en-US" sz="2400" dirty="0" err="1"/>
              <a:t>B</a:t>
            </a:r>
            <a:r>
              <a:rPr lang="en-US" sz="2400" baseline="-25000" dirty="0" err="1"/>
              <a:t>x</a:t>
            </a:r>
            <a:endParaRPr lang="en-US" sz="2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89A6B6-5F5E-C447-8D20-A4022C3432DB}"/>
              </a:ext>
            </a:extLst>
          </p:cNvPr>
          <p:cNvGrpSpPr/>
          <p:nvPr/>
        </p:nvGrpSpPr>
        <p:grpSpPr>
          <a:xfrm>
            <a:off x="4114439" y="4341997"/>
            <a:ext cx="4651786" cy="2419098"/>
            <a:chOff x="0" y="0"/>
            <a:chExt cx="3339655" cy="14990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B55D44A-E312-5F40-85B7-832E1504572A}"/>
                </a:ext>
              </a:extLst>
            </p:cNvPr>
            <p:cNvGrpSpPr/>
            <p:nvPr/>
          </p:nvGrpSpPr>
          <p:grpSpPr>
            <a:xfrm>
              <a:off x="0" y="0"/>
              <a:ext cx="3172968" cy="1453895"/>
              <a:chOff x="0" y="0"/>
              <a:chExt cx="3175447" cy="145192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0FF203E-D879-7B41-8F7B-91CD6FFB2F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6817" y="105032"/>
                <a:ext cx="3008630" cy="12909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Text Box 461">
                    <a:extLst>
                      <a:ext uri="{FF2B5EF4-FFF2-40B4-BE49-F238E27FC236}">
                        <a16:creationId xmlns:a16="http://schemas.microsoft.com/office/drawing/2014/main" id="{7C12A744-6085-0646-B0F8-B4DB8FE4115D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1155357" cy="5128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sz="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𝑤𝑎𝑠h𝑒𝑟𝑠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𝑛𝑜</m:t>
                                  </m:r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𝑤𝑎𝑠h𝑒𝑟𝑠</m:t>
                                  </m:r>
                                </m:sup>
                              </m:sSubSup>
                            </m:den>
                          </m:f>
                        </m:oMath>
                      </m:oMathPara>
                    </a14:m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9" name="Text Box 461">
                    <a:extLst>
                      <a:ext uri="{FF2B5EF4-FFF2-40B4-BE49-F238E27FC236}">
                        <a16:creationId xmlns:a16="http://schemas.microsoft.com/office/drawing/2014/main" id="{7C12A744-6085-0646-B0F8-B4DB8FE411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1155357" cy="5128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46970" b="-12121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 Box 462">
                <a:extLst>
                  <a:ext uri="{FF2B5EF4-FFF2-40B4-BE49-F238E27FC236}">
                    <a16:creationId xmlns:a16="http://schemas.microsoft.com/office/drawing/2014/main" id="{4D84FABB-2577-7947-BE19-4FB032779A7B}"/>
                  </a:ext>
                </a:extLst>
              </p:cNvPr>
              <p:cNvSpPr txBox="1"/>
              <p:nvPr/>
            </p:nvSpPr>
            <p:spPr>
              <a:xfrm>
                <a:off x="1797908" y="593124"/>
                <a:ext cx="994719" cy="50662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>
                    <a:solidFill>
                      <a:srgbClr val="C4591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----</a:t>
                </a:r>
                <a:r>
                  <a:rPr lang="en-US" sz="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1010 steel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>
                    <a:solidFill>
                      <a:srgbClr val="2E74B5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----</a:t>
                </a:r>
                <a:r>
                  <a:rPr lang="en-US" sz="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1008 steel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----</a:t>
                </a:r>
                <a:r>
                  <a:rPr lang="en-US" sz="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permalloy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Text Box 463">
                <a:extLst>
                  <a:ext uri="{FF2B5EF4-FFF2-40B4-BE49-F238E27FC236}">
                    <a16:creationId xmlns:a16="http://schemas.microsoft.com/office/drawing/2014/main" id="{29EB4699-D700-AB48-B207-36681C8F150D}"/>
                  </a:ext>
                </a:extLst>
              </p:cNvPr>
              <p:cNvSpPr txBox="1"/>
              <p:nvPr/>
            </p:nvSpPr>
            <p:spPr>
              <a:xfrm>
                <a:off x="1723768" y="1186249"/>
                <a:ext cx="562233" cy="26567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 (m)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121">
              <a:extLst>
                <a:ext uri="{FF2B5EF4-FFF2-40B4-BE49-F238E27FC236}">
                  <a16:creationId xmlns:a16="http://schemas.microsoft.com/office/drawing/2014/main" id="{E9141328-F37E-B54C-99F5-14C7AE85F932}"/>
                </a:ext>
              </a:extLst>
            </p:cNvPr>
            <p:cNvSpPr txBox="1"/>
            <p:nvPr/>
          </p:nvSpPr>
          <p:spPr>
            <a:xfrm>
              <a:off x="167830" y="1384628"/>
              <a:ext cx="3171825" cy="11443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1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Shielding ratio for 3 choices of magnetic material.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72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E93A-CD21-384D-8880-459AFEAF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77" y="1831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How to micro-align a washer stack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A85B9-A45A-2E41-B771-AAE1EC84E26D}"/>
              </a:ext>
            </a:extLst>
          </p:cNvPr>
          <p:cNvGrpSpPr>
            <a:grpSpLocks noChangeAspect="1"/>
          </p:cNvGrpSpPr>
          <p:nvPr/>
        </p:nvGrpSpPr>
        <p:grpSpPr>
          <a:xfrm>
            <a:off x="2778559" y="1231162"/>
            <a:ext cx="6093980" cy="4926746"/>
            <a:chOff x="0" y="0"/>
            <a:chExt cx="3150326" cy="25483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1FEDC1-9512-8F45-8F0D-94D4F4032A18}"/>
                </a:ext>
              </a:extLst>
            </p:cNvPr>
            <p:cNvGrpSpPr/>
            <p:nvPr/>
          </p:nvGrpSpPr>
          <p:grpSpPr>
            <a:xfrm>
              <a:off x="0" y="0"/>
              <a:ext cx="3145536" cy="2487167"/>
              <a:chOff x="0" y="0"/>
              <a:chExt cx="3149123" cy="24829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0943971-125F-E540-B49C-00CCCE9D244D}"/>
                  </a:ext>
                </a:extLst>
              </p:cNvPr>
              <p:cNvGrpSpPr/>
              <p:nvPr/>
            </p:nvGrpSpPr>
            <p:grpSpPr>
              <a:xfrm>
                <a:off x="0" y="0"/>
                <a:ext cx="3149123" cy="2482960"/>
                <a:chOff x="0" y="0"/>
                <a:chExt cx="3149123" cy="248296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EB4485C-8C14-0547-836E-2046E3F586B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3149123" cy="2482960"/>
                  <a:chOff x="43249" y="-240924"/>
                  <a:chExt cx="3149123" cy="2482960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EF3E58DF-3E86-714B-AF3A-309ABCD6D3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-4"/>
                  <a:stretch/>
                </p:blipFill>
                <p:spPr>
                  <a:xfrm flipV="1">
                    <a:off x="203877" y="-86587"/>
                    <a:ext cx="814105" cy="962003"/>
                  </a:xfrm>
                  <a:prstGeom prst="rect">
                    <a:avLst/>
                  </a:prstGeom>
                </p:spPr>
              </p:pic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9CD7D5A6-B957-D14F-A888-C615CA3ECB09}"/>
                      </a:ext>
                    </a:extLst>
                  </p:cNvPr>
                  <p:cNvGrpSpPr/>
                  <p:nvPr/>
                </p:nvGrpSpPr>
                <p:grpSpPr>
                  <a:xfrm>
                    <a:off x="43249" y="-240924"/>
                    <a:ext cx="3149123" cy="2482960"/>
                    <a:chOff x="43258" y="-129773"/>
                    <a:chExt cx="3149724" cy="2483540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53012560-8E71-AD46-B76A-4A6EAEF1BD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sharpenSoften amount="5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267435" y="1445717"/>
                      <a:ext cx="779780" cy="90805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A9FAD5EC-7E5B-C247-BE8F-03E2F7B250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sharpenSoften amount="5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15542" y="-49474"/>
                      <a:ext cx="2377440" cy="199326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B32B4BDE-20CE-BF45-94CD-6F728587B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58" y="-129773"/>
                      <a:ext cx="1093782" cy="1192704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cxnSp>
              <p:nvCxnSpPr>
                <p:cNvPr id="12" name="Curved Connector 11">
                  <a:extLst>
                    <a:ext uri="{FF2B5EF4-FFF2-40B4-BE49-F238E27FC236}">
                      <a16:creationId xmlns:a16="http://schemas.microsoft.com/office/drawing/2014/main" id="{E52F91F6-EA78-7F42-9AC6-D241B593272A}"/>
                    </a:ext>
                  </a:extLst>
                </p:cNvPr>
                <p:cNvCxnSpPr/>
                <p:nvPr/>
              </p:nvCxnSpPr>
              <p:spPr>
                <a:xfrm>
                  <a:off x="1044146" y="661087"/>
                  <a:ext cx="240957" cy="321275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Curved Connector 9">
                <a:extLst>
                  <a:ext uri="{FF2B5EF4-FFF2-40B4-BE49-F238E27FC236}">
                    <a16:creationId xmlns:a16="http://schemas.microsoft.com/office/drawing/2014/main" id="{E908C101-D960-B54D-AC10-4A7D22BB21AC}"/>
                  </a:ext>
                </a:extLst>
              </p:cNvPr>
              <p:cNvCxnSpPr/>
              <p:nvPr/>
            </p:nvCxnSpPr>
            <p:spPr>
              <a:xfrm flipH="1" flipV="1">
                <a:off x="1427206" y="1538416"/>
                <a:ext cx="759940" cy="290384"/>
              </a:xfrm>
              <a:prstGeom prst="curved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2CF8F7-7B08-B248-9A8F-331F60966BBF}"/>
                </a:ext>
              </a:extLst>
            </p:cNvPr>
            <p:cNvSpPr/>
            <p:nvPr/>
          </p:nvSpPr>
          <p:spPr>
            <a:xfrm>
              <a:off x="2137072" y="1417979"/>
              <a:ext cx="1013254" cy="11303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5AF6BB6-31C4-1246-8774-D68933B7FB2F}"/>
              </a:ext>
            </a:extLst>
          </p:cNvPr>
          <p:cNvSpPr txBox="1"/>
          <p:nvPr/>
        </p:nvSpPr>
        <p:spPr>
          <a:xfrm>
            <a:off x="-7504" y="3773656"/>
            <a:ext cx="451485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Fabricate 3 rails with </a:t>
            </a:r>
            <a:r>
              <a:rPr lang="en-US" dirty="0" err="1"/>
              <a:t>equi</a:t>
            </a:r>
            <a:r>
              <a:rPr lang="en-US" dirty="0"/>
              <a:t>-spaced slots.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Wire-EDM the array of slots on all 3 rails   as one operation – each triplet of slots are micro-aligned.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Assemble 2 rails on support ring.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Insert each washer in its slots on the 2 rails.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 the third rail on the assembled washers, using a comb tool to align them.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Attach all 3 rails to second support ring. </a:t>
            </a:r>
          </a:p>
        </p:txBody>
      </p:sp>
    </p:spTree>
    <p:extLst>
      <p:ext uri="{BB962C8B-B14F-4D97-AF65-F5344CB8AC3E}">
        <p14:creationId xmlns:p14="http://schemas.microsoft.com/office/powerpoint/2010/main" val="170677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D5E6-04B8-1E47-9D82-0D30BC76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Metrology to measure micro-alignment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7578E4-842E-EB46-9DB6-5BB39BD36C01}"/>
              </a:ext>
            </a:extLst>
          </p:cNvPr>
          <p:cNvGrpSpPr/>
          <p:nvPr/>
        </p:nvGrpSpPr>
        <p:grpSpPr>
          <a:xfrm>
            <a:off x="3214690" y="1014409"/>
            <a:ext cx="5643563" cy="5429249"/>
            <a:chOff x="1" y="0"/>
            <a:chExt cx="3165979" cy="32099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3537F3-3B7E-5546-A354-BF8DB5052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0"/>
              <a:ext cx="1805225" cy="32099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B9148C-DDAA-0841-84DB-BB1E21E45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509" y="1777048"/>
              <a:ext cx="1569085" cy="3981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A2E937-03CE-6141-9753-EEBB36E4B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900048" y="154442"/>
              <a:ext cx="2265932" cy="149318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4C8D33-49C8-6A40-895E-18352B8B7586}"/>
              </a:ext>
            </a:extLst>
          </p:cNvPr>
          <p:cNvSpPr txBox="1"/>
          <p:nvPr/>
        </p:nvSpPr>
        <p:spPr>
          <a:xfrm>
            <a:off x="-18583" y="3605307"/>
            <a:ext cx="347186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Mount washer stack on vertical spindle of bench center.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Mount 2 non-contact capacitive probes on a parallel track.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Capacitive probe gives reproducible precision ~3 nm.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Measure positions of 2 washers simultaneously, subtract to obtain washer spacing.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311D9-0FEE-BF44-9DD5-C81A76CDE3FB}"/>
              </a:ext>
            </a:extLst>
          </p:cNvPr>
          <p:cNvSpPr/>
          <p:nvPr/>
        </p:nvSpPr>
        <p:spPr>
          <a:xfrm>
            <a:off x="9991" y="6421463"/>
            <a:ext cx="8833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Rotate washer stack through 360</a:t>
            </a:r>
            <a:r>
              <a:rPr lang="en-US" baseline="30000" dirty="0"/>
              <a:t>o</a:t>
            </a:r>
            <a:r>
              <a:rPr lang="en-US" dirty="0"/>
              <a:t> to measure alignment on short and long baseline.</a:t>
            </a:r>
          </a:p>
        </p:txBody>
      </p:sp>
    </p:spTree>
    <p:extLst>
      <p:ext uri="{BB962C8B-B14F-4D97-AF65-F5344CB8AC3E}">
        <p14:creationId xmlns:p14="http://schemas.microsoft.com/office/powerpoint/2010/main" val="156478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B388-F137-4E4A-8AF0-E33955FE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ATC is building a 1-m model of the micro-aligned washer stack.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341E1-F47E-3F4F-9892-0424DE8B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11338"/>
            <a:ext cx="8515350" cy="477520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Phase 1 SBIR:</a:t>
            </a:r>
          </a:p>
          <a:p>
            <a:pPr lvl="1"/>
            <a:r>
              <a:rPr lang="en-US" sz="2800" dirty="0"/>
              <a:t>Build the stack.</a:t>
            </a:r>
          </a:p>
          <a:p>
            <a:pPr lvl="1"/>
            <a:r>
              <a:rPr lang="en-US" sz="2800" dirty="0"/>
              <a:t>Build the metrology setup.</a:t>
            </a:r>
          </a:p>
          <a:p>
            <a:pPr lvl="1"/>
            <a:r>
              <a:rPr lang="en-US" sz="2800" dirty="0"/>
              <a:t>Measure the alignment within the washer stack.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Phase 2 SBIR proposal:</a:t>
            </a:r>
          </a:p>
          <a:p>
            <a:pPr lvl="1"/>
            <a:r>
              <a:rPr lang="en-US" sz="2800" dirty="0"/>
              <a:t>Build a 5 m NbTi 1 T solenoid.</a:t>
            </a:r>
          </a:p>
          <a:p>
            <a:pPr lvl="1"/>
            <a:r>
              <a:rPr lang="en-US" sz="2800" dirty="0"/>
              <a:t>Install a 5 m washer stack.</a:t>
            </a:r>
          </a:p>
          <a:p>
            <a:pPr lvl="1"/>
            <a:r>
              <a:rPr lang="en-US" sz="2800" dirty="0"/>
              <a:t>Mount the washer stack and beam tube in solenoid.</a:t>
            </a:r>
          </a:p>
          <a:p>
            <a:pPr lvl="1"/>
            <a:r>
              <a:rPr lang="en-US" sz="2800" dirty="0"/>
              <a:t>Use a micro-electron beam, phosphor screen, and alignment telescope to measure field lines through the 5 m length.</a:t>
            </a:r>
          </a:p>
        </p:txBody>
      </p:sp>
    </p:spTree>
    <p:extLst>
      <p:ext uri="{BB962C8B-B14F-4D97-AF65-F5344CB8AC3E}">
        <p14:creationId xmlns:p14="http://schemas.microsoft.com/office/powerpoint/2010/main" val="424952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3840-A43F-624C-ABF3-34B170E3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6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E476-76E8-3549-9C3E-AF28C985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devised a method to micro-align the lines of force in a long solenoid for magnetized cooling.</a:t>
            </a:r>
          </a:p>
          <a:p>
            <a:r>
              <a:rPr lang="en-US" dirty="0"/>
              <a:t>We have built a first model of the washer stack, now building a first segment.</a:t>
            </a:r>
          </a:p>
          <a:p>
            <a:r>
              <a:rPr lang="en-US" dirty="0"/>
              <a:t>We have devised a method to measure the alignment of the washers to the precision required for magnetized cooling in JLEIC.</a:t>
            </a:r>
          </a:p>
          <a:p>
            <a:r>
              <a:rPr lang="en-US" dirty="0"/>
              <a:t>In Phase 2 we will propose to build and measure alignment in a 5 m 1 T model solenoid.</a:t>
            </a:r>
          </a:p>
        </p:txBody>
      </p:sp>
    </p:spTree>
    <p:extLst>
      <p:ext uri="{BB962C8B-B14F-4D97-AF65-F5344CB8AC3E}">
        <p14:creationId xmlns:p14="http://schemas.microsoft.com/office/powerpoint/2010/main" val="2008562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670</Words>
  <Application>Microsoft Macintosh PowerPoint</Application>
  <PresentationFormat>On-screen Show (4:3)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High precision magnets for the Electron Cooler</vt:lpstr>
      <vt:lpstr>JLEIC needs magnetized bunch-beam e-cooling to sustain high luminosity</vt:lpstr>
      <vt:lpstr>Magnetized electron cooling</vt:lpstr>
      <vt:lpstr>Suppress transverse magnetic fields using a stack of steel washers.</vt:lpstr>
      <vt:lpstr>Simulation of transverse field shielding</vt:lpstr>
      <vt:lpstr>How to micro-align a washer stack</vt:lpstr>
      <vt:lpstr>Metrology to measure micro-alignment</vt:lpstr>
      <vt:lpstr>ATC is building a 1-m model of the micro-aligned washer stack.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precision magnets for the Electron Cooler</dc:title>
  <dc:creator>Microsoft Office User</dc:creator>
  <cp:lastModifiedBy>Microsoft Office User</cp:lastModifiedBy>
  <cp:revision>12</cp:revision>
  <dcterms:created xsi:type="dcterms:W3CDTF">2018-10-31T13:15:14Z</dcterms:created>
  <dcterms:modified xsi:type="dcterms:W3CDTF">2018-10-31T17:59:36Z</dcterms:modified>
</cp:coreProperties>
</file>