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0"/>
  </p:notesMasterIdLst>
  <p:handoutMasterIdLst>
    <p:handoutMasterId r:id="rId31"/>
  </p:handoutMasterIdLst>
  <p:sldIdLst>
    <p:sldId id="256" r:id="rId5"/>
    <p:sldId id="257" r:id="rId6"/>
    <p:sldId id="281" r:id="rId7"/>
    <p:sldId id="287" r:id="rId8"/>
    <p:sldId id="264" r:id="rId9"/>
    <p:sldId id="260" r:id="rId10"/>
    <p:sldId id="275" r:id="rId11"/>
    <p:sldId id="283" r:id="rId12"/>
    <p:sldId id="280" r:id="rId13"/>
    <p:sldId id="267" r:id="rId14"/>
    <p:sldId id="285" r:id="rId15"/>
    <p:sldId id="286" r:id="rId16"/>
    <p:sldId id="276" r:id="rId17"/>
    <p:sldId id="277" r:id="rId18"/>
    <p:sldId id="278" r:id="rId19"/>
    <p:sldId id="279" r:id="rId20"/>
    <p:sldId id="261" r:id="rId21"/>
    <p:sldId id="268" r:id="rId22"/>
    <p:sldId id="270" r:id="rId23"/>
    <p:sldId id="272" r:id="rId24"/>
    <p:sldId id="273" r:id="rId25"/>
    <p:sldId id="288" r:id="rId26"/>
    <p:sldId id="258" r:id="rId27"/>
    <p:sldId id="274" r:id="rId28"/>
    <p:sldId id="26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07B"/>
    <a:srgbClr val="3051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53" autoAdjust="0"/>
    <p:restoredTop sz="50000" autoAdjust="0"/>
  </p:normalViewPr>
  <p:slideViewPr>
    <p:cSldViewPr snapToGrid="0" snapToObjects="1">
      <p:cViewPr varScale="1">
        <p:scale>
          <a:sx n="96" d="100"/>
          <a:sy n="96" d="100"/>
        </p:scale>
        <p:origin x="168" y="34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2C6F8-F0A7-4259-8FF7-90073C42A854}" type="datetimeFigureOut">
              <a:rPr lang="en-US" smtClean="0"/>
              <a:t>10/26/18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274DB4-1DAE-4143-B1E5-D86DF017E9DF}" type="slidenum">
              <a:rPr lang="en-US" smtClean="0"/>
              <a:t>‹#›</a:t>
            </a:fld>
            <a:endParaRPr lang="en-US"/>
          </a:p>
        </p:txBody>
      </p:sp>
    </p:spTree>
    <p:extLst>
      <p:ext uri="{BB962C8B-B14F-4D97-AF65-F5344CB8AC3E}">
        <p14:creationId xmlns:p14="http://schemas.microsoft.com/office/powerpoint/2010/main" val="1311647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D1A43-4927-448A-8709-1A639C18A13E}" type="datetimeFigureOut">
              <a:rPr lang="en-US" smtClean="0"/>
              <a:t>10/26/18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8C55E-B25D-49F7-AC7B-3685D67F1C3C}" type="slidenum">
              <a:rPr lang="en-US" smtClean="0"/>
              <a:t>‹#›</a:t>
            </a:fld>
            <a:endParaRPr lang="en-US"/>
          </a:p>
        </p:txBody>
      </p:sp>
    </p:spTree>
    <p:extLst>
      <p:ext uri="{BB962C8B-B14F-4D97-AF65-F5344CB8AC3E}">
        <p14:creationId xmlns:p14="http://schemas.microsoft.com/office/powerpoint/2010/main" val="7907795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86575" y="2790092"/>
            <a:ext cx="511159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3686575" y="4642339"/>
            <a:ext cx="511159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246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323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AD5EF7A9-D1A8-0542-AA8C-73C0B03A4B12}"/>
              </a:ext>
            </a:extLst>
          </p:cNvPr>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r>
              <a:rPr lang="en-US"/>
              <a:t>EIC Collaboration Meeting Oct 2018</a:t>
            </a:r>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3.xml"/><Relationship Id="rId5" Type="http://schemas.openxmlformats.org/officeDocument/2006/relationships/image" Target="../media/image36.em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946" y="2505420"/>
            <a:ext cx="7128608" cy="1774948"/>
          </a:xfrm>
        </p:spPr>
        <p:txBody>
          <a:bodyPr>
            <a:normAutofit/>
          </a:bodyPr>
          <a:lstStyle/>
          <a:p>
            <a:r>
              <a:rPr lang="en-US" dirty="0"/>
              <a:t>EIC Collaboration Meeting </a:t>
            </a:r>
            <a:br>
              <a:rPr lang="en-US" dirty="0"/>
            </a:br>
            <a:r>
              <a:rPr lang="en-US" dirty="0"/>
              <a:t> </a:t>
            </a:r>
            <a:br>
              <a:rPr lang="en-US" dirty="0"/>
            </a:br>
            <a:r>
              <a:rPr lang="en-US" sz="3100" dirty="0"/>
              <a:t>Hadron Rings Modifications </a:t>
            </a:r>
          </a:p>
        </p:txBody>
      </p:sp>
      <p:sp>
        <p:nvSpPr>
          <p:cNvPr id="3" name="Subtitle 2"/>
          <p:cNvSpPr>
            <a:spLocks noGrp="1"/>
          </p:cNvSpPr>
          <p:nvPr>
            <p:ph type="subTitle" idx="1"/>
          </p:nvPr>
        </p:nvSpPr>
        <p:spPr>
          <a:xfrm>
            <a:off x="4042360" y="4495690"/>
            <a:ext cx="4890403" cy="731918"/>
          </a:xfrm>
        </p:spPr>
        <p:txBody>
          <a:bodyPr>
            <a:normAutofit fontScale="92500" lnSpcReduction="20000"/>
          </a:bodyPr>
          <a:lstStyle/>
          <a:p>
            <a:r>
              <a:rPr lang="en-US" dirty="0"/>
              <a:t>Dejan Trbojevic </a:t>
            </a:r>
          </a:p>
          <a:p>
            <a:r>
              <a:rPr lang="en-US" dirty="0"/>
              <a:t>October 29-November 1, 2018</a:t>
            </a:r>
          </a:p>
        </p:txBody>
      </p:sp>
    </p:spTree>
    <p:extLst>
      <p:ext uri="{BB962C8B-B14F-4D97-AF65-F5344CB8AC3E}">
        <p14:creationId xmlns:p14="http://schemas.microsoft.com/office/powerpoint/2010/main" val="1092042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57671" y="4795520"/>
            <a:ext cx="795334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idx="4294967295"/>
          </p:nvPr>
        </p:nvSpPr>
        <p:spPr>
          <a:xfrm>
            <a:off x="481128" y="200538"/>
            <a:ext cx="7886700" cy="945514"/>
          </a:xfrm>
        </p:spPr>
        <p:txBody>
          <a:bodyPr>
            <a:normAutofit/>
          </a:bodyPr>
          <a:lstStyle/>
          <a:p>
            <a:r>
              <a:rPr lang="en-US" sz="2800" dirty="0">
                <a:solidFill>
                  <a:srgbClr val="000090"/>
                </a:solidFill>
              </a:rPr>
              <a:t>Injection Kickers</a:t>
            </a:r>
          </a:p>
        </p:txBody>
      </p:sp>
      <p:sp>
        <p:nvSpPr>
          <p:cNvPr id="3" name="Content Placeholder 2"/>
          <p:cNvSpPr>
            <a:spLocks noGrp="1"/>
          </p:cNvSpPr>
          <p:nvPr>
            <p:ph idx="4294967295"/>
          </p:nvPr>
        </p:nvSpPr>
        <p:spPr>
          <a:xfrm>
            <a:off x="357671" y="1307466"/>
            <a:ext cx="8434637" cy="4351338"/>
          </a:xfrm>
        </p:spPr>
        <p:txBody>
          <a:bodyPr/>
          <a:lstStyle/>
          <a:p>
            <a:r>
              <a:rPr lang="en-US" dirty="0">
                <a:solidFill>
                  <a:srgbClr val="000090"/>
                </a:solidFill>
              </a:rPr>
              <a:t>28 MHz bunching frequency with bunch spacing of T</a:t>
            </a:r>
            <a:r>
              <a:rPr lang="en-US" baseline="-25000" dirty="0">
                <a:solidFill>
                  <a:srgbClr val="000090"/>
                </a:solidFill>
              </a:rPr>
              <a:t>s</a:t>
            </a:r>
            <a:r>
              <a:rPr lang="en-US" dirty="0">
                <a:solidFill>
                  <a:srgbClr val="000090"/>
                </a:solidFill>
              </a:rPr>
              <a:t>=35 ns requires</a:t>
            </a:r>
          </a:p>
          <a:p>
            <a:r>
              <a:rPr lang="en-US" dirty="0">
                <a:solidFill>
                  <a:srgbClr val="000090"/>
                </a:solidFill>
              </a:rPr>
              <a:t>The strip line 1.25 m long kicker has to have 10 ns rise time with a kick angle of 2 mrad corresponding to 30 kV on the characteristic impedance of 50 Ω, with a plates 5 cm apart, and a current of 600 A in each plate.</a:t>
            </a:r>
          </a:p>
          <a:p>
            <a:pPr marL="0" indent="0">
              <a:buNone/>
            </a:pPr>
            <a:endParaRPr lang="en-US" dirty="0">
              <a:solidFill>
                <a:srgbClr val="000090"/>
              </a:solidFill>
              <a:latin typeface="Symbol" charset="2"/>
              <a:cs typeface="Symbol" charset="2"/>
            </a:endParaRPr>
          </a:p>
        </p:txBody>
      </p:sp>
      <p:sp>
        <p:nvSpPr>
          <p:cNvPr id="5" name="Rectangle 4"/>
          <p:cNvSpPr/>
          <p:nvPr/>
        </p:nvSpPr>
        <p:spPr>
          <a:xfrm>
            <a:off x="499753" y="4603520"/>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97593" y="4606845"/>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493528" y="4599860"/>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88193" y="4599860"/>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486033" y="4602869"/>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983873" y="4602869"/>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479808" y="4602534"/>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974473" y="4605859"/>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475488" y="4602515"/>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973328" y="4605840"/>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469263" y="4605505"/>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963928" y="4602180"/>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461768" y="4602702"/>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959608" y="4606027"/>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7455543" y="4602367"/>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7950208" y="4599042"/>
            <a:ext cx="304800" cy="386080"/>
          </a:xfrm>
          <a:prstGeom prst="rect">
            <a:avLst/>
          </a:prstGeom>
          <a:solidFill>
            <a:srgbClr val="FF0000"/>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405130" y="5421924"/>
            <a:ext cx="7905883"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74473" y="5052592"/>
            <a:ext cx="770200" cy="369332"/>
          </a:xfrm>
          <a:prstGeom prst="rect">
            <a:avLst/>
          </a:prstGeom>
          <a:noFill/>
        </p:spPr>
        <p:txBody>
          <a:bodyPr wrap="none" rtlCol="0">
            <a:spAutoFit/>
          </a:bodyPr>
          <a:lstStyle/>
          <a:p>
            <a:r>
              <a:rPr lang="en-US">
                <a:solidFill>
                  <a:srgbClr val="000090"/>
                </a:solidFill>
              </a:rPr>
              <a:t>~25 </a:t>
            </a:r>
            <a:r>
              <a:rPr lang="en-US" dirty="0">
                <a:solidFill>
                  <a:srgbClr val="000090"/>
                </a:solidFill>
              </a:rPr>
              <a:t>m </a:t>
            </a:r>
          </a:p>
        </p:txBody>
      </p:sp>
      <p:sp>
        <p:nvSpPr>
          <p:cNvPr id="33" name="Slide Number Placeholder 3"/>
          <p:cNvSpPr txBox="1">
            <a:spLocks/>
          </p:cNvSpPr>
          <p:nvPr/>
        </p:nvSpPr>
        <p:spPr>
          <a:xfrm>
            <a:off x="3805722" y="648840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10</a:t>
            </a:fld>
            <a:endParaRPr lang="en-US" dirty="0">
              <a:solidFill>
                <a:schemeClr val="bg1"/>
              </a:solidFill>
            </a:endParaRPr>
          </a:p>
        </p:txBody>
      </p:sp>
      <p:grpSp>
        <p:nvGrpSpPr>
          <p:cNvPr id="15" name="Group 14"/>
          <p:cNvGrpSpPr/>
          <p:nvPr/>
        </p:nvGrpSpPr>
        <p:grpSpPr>
          <a:xfrm>
            <a:off x="103323" y="962231"/>
            <a:ext cx="8856878" cy="5444941"/>
            <a:chOff x="-2892950" y="7262478"/>
            <a:chExt cx="8856878" cy="5444941"/>
          </a:xfrm>
        </p:grpSpPr>
        <p:grpSp>
          <p:nvGrpSpPr>
            <p:cNvPr id="10" name="Group 9"/>
            <p:cNvGrpSpPr/>
            <p:nvPr/>
          </p:nvGrpSpPr>
          <p:grpSpPr>
            <a:xfrm>
              <a:off x="-2892950" y="7262478"/>
              <a:ext cx="8856878" cy="5444941"/>
              <a:chOff x="58501" y="945514"/>
              <a:chExt cx="8856878" cy="5444941"/>
            </a:xfrm>
          </p:grpSpPr>
          <p:pic>
            <p:nvPicPr>
              <p:cNvPr id="34" name="Picture 33">
                <a:extLst>
                  <a:ext uri="{FF2B5EF4-FFF2-40B4-BE49-F238E27FC236}">
                    <a16:creationId xmlns:a16="http://schemas.microsoft.com/office/drawing/2014/main" id="{B111BD72-98E9-49CE-81A1-DFD6199EE96E}"/>
                  </a:ext>
                </a:extLst>
              </p:cNvPr>
              <p:cNvPicPr>
                <a:picLocks noChangeAspect="1"/>
              </p:cNvPicPr>
              <p:nvPr/>
            </p:nvPicPr>
            <p:blipFill>
              <a:blip r:embed="rId2">
                <a:lum contrast="37000"/>
              </a:blip>
              <a:stretch>
                <a:fillRect/>
              </a:stretch>
            </p:blipFill>
            <p:spPr>
              <a:xfrm>
                <a:off x="58501" y="945514"/>
                <a:ext cx="8853169" cy="3149605"/>
              </a:xfrm>
              <a:prstGeom prst="rect">
                <a:avLst/>
              </a:prstGeom>
            </p:spPr>
          </p:pic>
          <p:pic>
            <p:nvPicPr>
              <p:cNvPr id="4" name="Picture 3" descr="Screen Shot 2018-04-19 at 2.26.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1" y="4087648"/>
                <a:ext cx="2369123" cy="2293871"/>
              </a:xfrm>
              <a:prstGeom prst="rect">
                <a:avLst/>
              </a:prstGeom>
            </p:spPr>
          </p:pic>
          <p:pic>
            <p:nvPicPr>
              <p:cNvPr id="6" name="Picture 5" descr="Screen Shot 2018-04-19 at 2.28.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801" y="4095119"/>
                <a:ext cx="2341002" cy="2295322"/>
              </a:xfrm>
              <a:prstGeom prst="rect">
                <a:avLst/>
              </a:prstGeom>
            </p:spPr>
          </p:pic>
          <p:pic>
            <p:nvPicPr>
              <p:cNvPr id="35" name="Picture 34">
                <a:extLst>
                  <a:ext uri="{FF2B5EF4-FFF2-40B4-BE49-F238E27FC236}">
                    <a16:creationId xmlns:a16="http://schemas.microsoft.com/office/drawing/2014/main" id="{66F9BE65-0306-42EA-99BD-7A4582A1FCC8}"/>
                  </a:ext>
                </a:extLst>
              </p:cNvPr>
              <p:cNvPicPr>
                <a:picLocks noChangeAspect="1"/>
              </p:cNvPicPr>
              <p:nvPr/>
            </p:nvPicPr>
            <p:blipFill>
              <a:blip r:embed="rId5"/>
              <a:stretch>
                <a:fillRect/>
              </a:stretch>
            </p:blipFill>
            <p:spPr>
              <a:xfrm>
                <a:off x="4735464" y="4102592"/>
                <a:ext cx="4179915" cy="2287863"/>
              </a:xfrm>
              <a:prstGeom prst="rect">
                <a:avLst/>
              </a:prstGeom>
            </p:spPr>
          </p:pic>
        </p:grpSp>
        <p:sp>
          <p:nvSpPr>
            <p:cNvPr id="11" name="TextBox 10"/>
            <p:cNvSpPr txBox="1"/>
            <p:nvPr/>
          </p:nvSpPr>
          <p:spPr>
            <a:xfrm>
              <a:off x="-2723567" y="7435798"/>
              <a:ext cx="1954381" cy="369332"/>
            </a:xfrm>
            <a:prstGeom prst="rect">
              <a:avLst/>
            </a:prstGeom>
            <a:noFill/>
          </p:spPr>
          <p:txBody>
            <a:bodyPr wrap="none" rtlCol="0">
              <a:spAutoFit/>
            </a:bodyPr>
            <a:lstStyle/>
            <a:p>
              <a:r>
                <a:rPr lang="en-US" dirty="0">
                  <a:solidFill>
                    <a:schemeClr val="bg1"/>
                  </a:solidFill>
                </a:rPr>
                <a:t>From Nick Tsoupas</a:t>
              </a:r>
            </a:p>
          </p:txBody>
        </p:sp>
      </p:grpSp>
    </p:spTree>
    <p:extLst>
      <p:ext uri="{BB962C8B-B14F-4D97-AF65-F5344CB8AC3E}">
        <p14:creationId xmlns:p14="http://schemas.microsoft.com/office/powerpoint/2010/main" val="40986522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
          <p:cNvSpPr txBox="1">
            <a:spLocks/>
          </p:cNvSpPr>
          <p:nvPr/>
        </p:nvSpPr>
        <p:spPr>
          <a:xfrm>
            <a:off x="628650" y="4453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a:t>Injection System Upgrade</a:t>
            </a:r>
          </a:p>
        </p:txBody>
      </p:sp>
      <p:sp>
        <p:nvSpPr>
          <p:cNvPr id="8" name="Slide Number Placeholder 3"/>
          <p:cNvSpPr txBox="1">
            <a:spLocks/>
          </p:cNvSpPr>
          <p:nvPr/>
        </p:nvSpPr>
        <p:spPr>
          <a:xfrm>
            <a:off x="3805722" y="6464737"/>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11</a:t>
            </a:fld>
            <a:endParaRPr lang="en-US">
              <a:solidFill>
                <a:schemeClr val="bg1"/>
              </a:solidFill>
            </a:endParaRPr>
          </a:p>
        </p:txBody>
      </p:sp>
      <p:pic>
        <p:nvPicPr>
          <p:cNvPr id="7" name="Picture 6" descr="Screen Shot 2018-03-22 at 2.33.58 PM.png">
            <a:extLst>
              <a:ext uri="{FF2B5EF4-FFF2-40B4-BE49-F238E27FC236}">
                <a16:creationId xmlns:a16="http://schemas.microsoft.com/office/drawing/2014/main" id="{DBD83B1C-58F2-DD40-9602-0A8BD11867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9000"/>
                    </a14:imgEffect>
                  </a14:imgLayer>
                </a14:imgProps>
              </a:ext>
              <a:ext uri="{28A0092B-C50C-407E-A947-70E740481C1C}">
                <a14:useLocalDpi xmlns:a14="http://schemas.microsoft.com/office/drawing/2010/main" val="0"/>
              </a:ext>
            </a:extLst>
          </a:blip>
          <a:stretch>
            <a:fillRect/>
          </a:stretch>
        </p:blipFill>
        <p:spPr>
          <a:xfrm>
            <a:off x="0" y="707315"/>
            <a:ext cx="9144000" cy="5095317"/>
          </a:xfrm>
          <a:prstGeom prst="rect">
            <a:avLst/>
          </a:prstGeom>
        </p:spPr>
      </p:pic>
    </p:spTree>
    <p:extLst>
      <p:ext uri="{BB962C8B-B14F-4D97-AF65-F5344CB8AC3E}">
        <p14:creationId xmlns:p14="http://schemas.microsoft.com/office/powerpoint/2010/main" val="4119896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
          <p:cNvSpPr txBox="1">
            <a:spLocks/>
          </p:cNvSpPr>
          <p:nvPr/>
        </p:nvSpPr>
        <p:spPr>
          <a:xfrm>
            <a:off x="628650" y="4453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a:t>Injection System Upgrade</a:t>
            </a:r>
          </a:p>
        </p:txBody>
      </p:sp>
      <p:sp>
        <p:nvSpPr>
          <p:cNvPr id="8" name="Slide Number Placeholder 3"/>
          <p:cNvSpPr txBox="1">
            <a:spLocks/>
          </p:cNvSpPr>
          <p:nvPr/>
        </p:nvSpPr>
        <p:spPr>
          <a:xfrm>
            <a:off x="3805722" y="6464737"/>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12</a:t>
            </a:fld>
            <a:endParaRPr lang="en-US">
              <a:solidFill>
                <a:schemeClr val="bg1"/>
              </a:solidFill>
            </a:endParaRPr>
          </a:p>
        </p:txBody>
      </p:sp>
      <p:pic>
        <p:nvPicPr>
          <p:cNvPr id="4" name="Picture 3">
            <a:extLst>
              <a:ext uri="{FF2B5EF4-FFF2-40B4-BE49-F238E27FC236}">
                <a16:creationId xmlns:a16="http://schemas.microsoft.com/office/drawing/2014/main" id="{F487E6C9-BEF0-2143-8AA5-03506280A2AE}"/>
              </a:ext>
            </a:extLst>
          </p:cNvPr>
          <p:cNvPicPr>
            <a:picLocks noChangeAspect="1"/>
          </p:cNvPicPr>
          <p:nvPr/>
        </p:nvPicPr>
        <p:blipFill>
          <a:blip r:embed="rId2"/>
          <a:stretch>
            <a:fillRect/>
          </a:stretch>
        </p:blipFill>
        <p:spPr>
          <a:xfrm>
            <a:off x="0" y="814513"/>
            <a:ext cx="9144000" cy="5228974"/>
          </a:xfrm>
          <a:prstGeom prst="rect">
            <a:avLst/>
          </a:prstGeom>
        </p:spPr>
      </p:pic>
    </p:spTree>
    <p:extLst>
      <p:ext uri="{BB962C8B-B14F-4D97-AF65-F5344CB8AC3E}">
        <p14:creationId xmlns:p14="http://schemas.microsoft.com/office/powerpoint/2010/main" val="2984957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a:spLocks/>
          </p:cNvSpPr>
          <p:nvPr/>
        </p:nvSpPr>
        <p:spPr>
          <a:xfrm>
            <a:off x="3805722" y="6464737"/>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13</a:t>
            </a:fld>
            <a:endParaRPr lang="en-US">
              <a:solidFill>
                <a:schemeClr val="bg1"/>
              </a:solidFill>
            </a:endParaRPr>
          </a:p>
        </p:txBody>
      </p:sp>
      <p:sp>
        <p:nvSpPr>
          <p:cNvPr id="4" name="Title 1"/>
          <p:cNvSpPr txBox="1">
            <a:spLocks/>
          </p:cNvSpPr>
          <p:nvPr/>
        </p:nvSpPr>
        <p:spPr>
          <a:xfrm>
            <a:off x="628650" y="4453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a:t>Injection System Upgrade</a:t>
            </a:r>
          </a:p>
        </p:txBody>
      </p:sp>
      <p:pic>
        <p:nvPicPr>
          <p:cNvPr id="7" name="Picture 6">
            <a:extLst>
              <a:ext uri="{FF2B5EF4-FFF2-40B4-BE49-F238E27FC236}">
                <a16:creationId xmlns:a16="http://schemas.microsoft.com/office/drawing/2014/main" id="{782A0CA6-1754-6846-86F3-4DB98F89C1B3}"/>
              </a:ext>
            </a:extLst>
          </p:cNvPr>
          <p:cNvPicPr>
            <a:picLocks noChangeAspect="1"/>
          </p:cNvPicPr>
          <p:nvPr/>
        </p:nvPicPr>
        <p:blipFill>
          <a:blip r:embed="rId2"/>
          <a:stretch>
            <a:fillRect/>
          </a:stretch>
        </p:blipFill>
        <p:spPr>
          <a:xfrm>
            <a:off x="-33861" y="795129"/>
            <a:ext cx="9200133" cy="5261113"/>
          </a:xfrm>
          <a:prstGeom prst="rect">
            <a:avLst/>
          </a:prstGeom>
        </p:spPr>
      </p:pic>
    </p:spTree>
    <p:extLst>
      <p:ext uri="{BB962C8B-B14F-4D97-AF65-F5344CB8AC3E}">
        <p14:creationId xmlns:p14="http://schemas.microsoft.com/office/powerpoint/2010/main" val="3711867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a:spLocks/>
          </p:cNvSpPr>
          <p:nvPr/>
        </p:nvSpPr>
        <p:spPr>
          <a:xfrm>
            <a:off x="3805722" y="6464737"/>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14</a:t>
            </a:fld>
            <a:endParaRPr lang="en-US">
              <a:solidFill>
                <a:schemeClr val="bg1"/>
              </a:solidFill>
            </a:endParaRPr>
          </a:p>
        </p:txBody>
      </p:sp>
      <p:sp>
        <p:nvSpPr>
          <p:cNvPr id="4" name="Title 1"/>
          <p:cNvSpPr txBox="1">
            <a:spLocks/>
          </p:cNvSpPr>
          <p:nvPr/>
        </p:nvSpPr>
        <p:spPr>
          <a:xfrm>
            <a:off x="628650" y="4453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a:t>Injection System Upgrade</a:t>
            </a:r>
          </a:p>
        </p:txBody>
      </p:sp>
      <p:pic>
        <p:nvPicPr>
          <p:cNvPr id="6" name="Picture 5" descr="Screen Shot 2018-03-22 at 4.0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083"/>
            <a:ext cx="9144000" cy="4968926"/>
          </a:xfrm>
          <a:prstGeom prst="rect">
            <a:avLst/>
          </a:prstGeom>
        </p:spPr>
      </p:pic>
    </p:spTree>
    <p:extLst>
      <p:ext uri="{BB962C8B-B14F-4D97-AF65-F5344CB8AC3E}">
        <p14:creationId xmlns:p14="http://schemas.microsoft.com/office/powerpoint/2010/main" val="25322217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a:spLocks/>
          </p:cNvSpPr>
          <p:nvPr/>
        </p:nvSpPr>
        <p:spPr>
          <a:xfrm>
            <a:off x="3805722" y="6464737"/>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15</a:t>
            </a:fld>
            <a:endParaRPr lang="en-US">
              <a:solidFill>
                <a:schemeClr val="bg1"/>
              </a:solidFill>
            </a:endParaRPr>
          </a:p>
        </p:txBody>
      </p:sp>
      <p:sp>
        <p:nvSpPr>
          <p:cNvPr id="4" name="Title 1"/>
          <p:cNvSpPr txBox="1">
            <a:spLocks/>
          </p:cNvSpPr>
          <p:nvPr/>
        </p:nvSpPr>
        <p:spPr>
          <a:xfrm>
            <a:off x="628650" y="4453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a:t>Injection System Upgrade</a:t>
            </a:r>
          </a:p>
        </p:txBody>
      </p:sp>
      <p:pic>
        <p:nvPicPr>
          <p:cNvPr id="5" name="Picture 4">
            <a:extLst>
              <a:ext uri="{FF2B5EF4-FFF2-40B4-BE49-F238E27FC236}">
                <a16:creationId xmlns:a16="http://schemas.microsoft.com/office/drawing/2014/main" id="{C283F53C-87E6-B04D-B7E8-29D3FEC05A2F}"/>
              </a:ext>
            </a:extLst>
          </p:cNvPr>
          <p:cNvPicPr>
            <a:picLocks noChangeAspect="1"/>
          </p:cNvPicPr>
          <p:nvPr/>
        </p:nvPicPr>
        <p:blipFill>
          <a:blip r:embed="rId2"/>
          <a:stretch>
            <a:fillRect/>
          </a:stretch>
        </p:blipFill>
        <p:spPr>
          <a:xfrm>
            <a:off x="-10721" y="808383"/>
            <a:ext cx="9177027" cy="5247860"/>
          </a:xfrm>
          <a:prstGeom prst="rect">
            <a:avLst/>
          </a:prstGeom>
        </p:spPr>
      </p:pic>
    </p:spTree>
    <p:extLst>
      <p:ext uri="{BB962C8B-B14F-4D97-AF65-F5344CB8AC3E}">
        <p14:creationId xmlns:p14="http://schemas.microsoft.com/office/powerpoint/2010/main" val="42123569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txBox="1">
            <a:spLocks/>
          </p:cNvSpPr>
          <p:nvPr/>
        </p:nvSpPr>
        <p:spPr>
          <a:xfrm>
            <a:off x="3805722" y="6464737"/>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16</a:t>
            </a:fld>
            <a:endParaRPr lang="en-US">
              <a:solidFill>
                <a:schemeClr val="bg1"/>
              </a:solidFill>
            </a:endParaRPr>
          </a:p>
        </p:txBody>
      </p:sp>
      <p:sp>
        <p:nvSpPr>
          <p:cNvPr id="4" name="Title 1"/>
          <p:cNvSpPr txBox="1">
            <a:spLocks/>
          </p:cNvSpPr>
          <p:nvPr/>
        </p:nvSpPr>
        <p:spPr>
          <a:xfrm>
            <a:off x="628650" y="44535"/>
            <a:ext cx="7886700" cy="896126"/>
          </a:xfrm>
          <a:prstGeom prst="rect">
            <a:avLst/>
          </a:prstGeom>
        </p:spPr>
        <p:txBody>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a:t>Hadron RF System Upgrade</a:t>
            </a:r>
          </a:p>
        </p:txBody>
      </p:sp>
      <p:pic>
        <p:nvPicPr>
          <p:cNvPr id="5" name="Picture 4" descr="Screen Shot 2018-04-09 at 4.46.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5298"/>
            <a:ext cx="9144000" cy="4952635"/>
          </a:xfrm>
          <a:prstGeom prst="rect">
            <a:avLst/>
          </a:prstGeom>
        </p:spPr>
      </p:pic>
      <p:sp>
        <p:nvSpPr>
          <p:cNvPr id="3" name="TextBox 2">
            <a:extLst>
              <a:ext uri="{FF2B5EF4-FFF2-40B4-BE49-F238E27FC236}">
                <a16:creationId xmlns:a16="http://schemas.microsoft.com/office/drawing/2014/main" id="{66D7DEA2-626B-BB46-AB77-0F760E904868}"/>
              </a:ext>
            </a:extLst>
          </p:cNvPr>
          <p:cNvSpPr txBox="1"/>
          <p:nvPr/>
        </p:nvSpPr>
        <p:spPr>
          <a:xfrm>
            <a:off x="0" y="770871"/>
            <a:ext cx="9144000" cy="5693866"/>
          </a:xfrm>
          <a:prstGeom prst="rect">
            <a:avLst/>
          </a:prstGeom>
          <a:solidFill>
            <a:schemeClr val="bg1"/>
          </a:solidFill>
        </p:spPr>
        <p:txBody>
          <a:bodyPr wrap="square" rtlCol="0">
            <a:spAutoFit/>
          </a:bodyPr>
          <a:lstStyle/>
          <a:p>
            <a:r>
              <a:rPr lang="en-US" sz="2800" dirty="0">
                <a:solidFill>
                  <a:srgbClr val="002060"/>
                </a:solidFill>
              </a:rPr>
              <a:t>The h = 360, 28MHz RF system upgrade is driven by the increase in the number of bunches injected into RHIC, from </a:t>
            </a:r>
            <a:r>
              <a:rPr lang="en-US" sz="2800" b="1" dirty="0">
                <a:solidFill>
                  <a:srgbClr val="002060"/>
                </a:solidFill>
              </a:rPr>
              <a:t>110</a:t>
            </a:r>
            <a:r>
              <a:rPr lang="en-US" sz="2800" dirty="0">
                <a:solidFill>
                  <a:srgbClr val="002060"/>
                </a:solidFill>
              </a:rPr>
              <a:t> to </a:t>
            </a:r>
            <a:r>
              <a:rPr lang="en-US" sz="2800" b="1" dirty="0">
                <a:solidFill>
                  <a:srgbClr val="FF0000"/>
                </a:solidFill>
              </a:rPr>
              <a:t>330</a:t>
            </a:r>
            <a:r>
              <a:rPr lang="en-US" sz="2800" dirty="0">
                <a:solidFill>
                  <a:srgbClr val="002060"/>
                </a:solidFill>
              </a:rPr>
              <a:t> for eRHIC. Intensity per bunch is slightly increased, with 2.4x10</a:t>
            </a:r>
            <a:r>
              <a:rPr lang="en-US" sz="2800" baseline="30000" dirty="0">
                <a:solidFill>
                  <a:srgbClr val="002060"/>
                </a:solidFill>
              </a:rPr>
              <a:t>11</a:t>
            </a:r>
            <a:r>
              <a:rPr lang="en-US" sz="2800" dirty="0">
                <a:solidFill>
                  <a:srgbClr val="002060"/>
                </a:solidFill>
              </a:rPr>
              <a:t> per bunch maximum for eRHIC vs about 2.2x10</a:t>
            </a:r>
            <a:r>
              <a:rPr lang="en-US" sz="2800" baseline="30000" dirty="0">
                <a:solidFill>
                  <a:srgbClr val="002060"/>
                </a:solidFill>
              </a:rPr>
              <a:t>11</a:t>
            </a:r>
            <a:r>
              <a:rPr lang="en-US" sz="2800" dirty="0">
                <a:solidFill>
                  <a:srgbClr val="002060"/>
                </a:solidFill>
              </a:rPr>
              <a:t> for typical RHIC operations. The average beam current seen by the RHIC Yellow Ring 28MHz RF system thus increases by about a factor </a:t>
            </a:r>
            <a:r>
              <a:rPr lang="en-US" sz="2800" dirty="0">
                <a:solidFill>
                  <a:srgbClr val="FF0000"/>
                </a:solidFill>
              </a:rPr>
              <a:t>of 3.3 </a:t>
            </a:r>
            <a:r>
              <a:rPr lang="en-US" sz="2800" dirty="0">
                <a:solidFill>
                  <a:srgbClr val="002060"/>
                </a:solidFill>
              </a:rPr>
              <a:t>to 1 A. </a:t>
            </a:r>
            <a:r>
              <a:rPr lang="en-US" sz="2800" b="1" dirty="0">
                <a:solidFill>
                  <a:srgbClr val="002060"/>
                </a:solidFill>
              </a:rPr>
              <a:t>Two of the 28 MHz RHIC cavities from the other ring will be reused for eRHIC</a:t>
            </a:r>
            <a:r>
              <a:rPr lang="en-US" sz="2800" dirty="0">
                <a:solidFill>
                  <a:srgbClr val="002060"/>
                </a:solidFill>
              </a:rPr>
              <a:t>. Possible store bunch patterns in RHIC are as follows: 330 Bunches in an h=360 pattern, 660 bunches in an h=720 pattern, or 1320 bunches in an h=1440 pattern. In order to generate the latter two patterns, new bunch splitting cavities at </a:t>
            </a:r>
            <a:r>
              <a:rPr lang="en-US" sz="2800" b="1" dirty="0">
                <a:solidFill>
                  <a:srgbClr val="002060"/>
                </a:solidFill>
              </a:rPr>
              <a:t>56MHz (h=720) and 112MHz (h=1440) are required</a:t>
            </a:r>
            <a:r>
              <a:rPr lang="en-US" sz="2800" dirty="0">
                <a:solidFill>
                  <a:srgbClr val="002060"/>
                </a:solidFill>
              </a:rPr>
              <a:t>.</a:t>
            </a:r>
          </a:p>
        </p:txBody>
      </p:sp>
    </p:spTree>
    <p:extLst>
      <p:ext uri="{BB962C8B-B14F-4D97-AF65-F5344CB8AC3E}">
        <p14:creationId xmlns:p14="http://schemas.microsoft.com/office/powerpoint/2010/main" val="637881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Present 4 o’clock</a:t>
            </a:r>
          </a:p>
        </p:txBody>
      </p:sp>
      <p:pic>
        <p:nvPicPr>
          <p:cNvPr id="5" name="Picture 4" descr="Screen Shot 2017-04-04 at 1.05.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7759"/>
            <a:ext cx="9144000" cy="5101082"/>
          </a:xfrm>
          <a:prstGeom prst="rect">
            <a:avLst/>
          </a:prstGeom>
        </p:spPr>
      </p:pic>
      <p:pic>
        <p:nvPicPr>
          <p:cNvPr id="7" name="Picture 6" descr="Screen Shot 2017-04-04 at 1.04.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8568"/>
            <a:ext cx="9144000" cy="5130273"/>
          </a:xfrm>
          <a:prstGeom prst="rect">
            <a:avLst/>
          </a:prstGeom>
        </p:spPr>
      </p:pic>
      <p:sp>
        <p:nvSpPr>
          <p:cNvPr id="6" name="Slide Number Placeholder 3"/>
          <p:cNvSpPr txBox="1">
            <a:spLocks/>
          </p:cNvSpPr>
          <p:nvPr/>
        </p:nvSpPr>
        <p:spPr>
          <a:xfrm>
            <a:off x="3805722"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17</a:t>
            </a:fld>
            <a:endParaRPr lang="en-US" dirty="0">
              <a:solidFill>
                <a:schemeClr val="bg1"/>
              </a:solidFill>
            </a:endParaRPr>
          </a:p>
        </p:txBody>
      </p:sp>
      <p:sp>
        <p:nvSpPr>
          <p:cNvPr id="8" name="Slide Number Placeholder 3"/>
          <p:cNvSpPr txBox="1">
            <a:spLocks/>
          </p:cNvSpPr>
          <p:nvPr/>
        </p:nvSpPr>
        <p:spPr>
          <a:xfrm>
            <a:off x="3805722" y="648840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17</a:t>
            </a:fld>
            <a:endParaRPr lang="en-US" dirty="0">
              <a:solidFill>
                <a:schemeClr val="bg1"/>
              </a:solidFill>
            </a:endParaRPr>
          </a:p>
        </p:txBody>
      </p:sp>
    </p:spTree>
    <p:extLst>
      <p:ext uri="{BB962C8B-B14F-4D97-AF65-F5344CB8AC3E}">
        <p14:creationId xmlns:p14="http://schemas.microsoft.com/office/powerpoint/2010/main" val="30423843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e-h synchronization and resulting circumferences</a:t>
            </a:r>
          </a:p>
        </p:txBody>
      </p:sp>
      <p:pic>
        <p:nvPicPr>
          <p:cNvPr id="4" name="Picture 3"/>
          <p:cNvPicPr>
            <a:picLocks noChangeAspect="1"/>
          </p:cNvPicPr>
          <p:nvPr/>
        </p:nvPicPr>
        <p:blipFill rotWithShape="1">
          <a:blip r:embed="rId2"/>
          <a:srcRect l="31989" t="15791" r="35847" b="58291"/>
          <a:stretch/>
        </p:blipFill>
        <p:spPr>
          <a:xfrm>
            <a:off x="1189773" y="2129936"/>
            <a:ext cx="2482849" cy="1578768"/>
          </a:xfrm>
          <a:prstGeom prst="rect">
            <a:avLst/>
          </a:prstGeom>
        </p:spPr>
      </p:pic>
      <p:sp>
        <p:nvSpPr>
          <p:cNvPr id="7" name="TextBox 6"/>
          <p:cNvSpPr txBox="1"/>
          <p:nvPr/>
        </p:nvSpPr>
        <p:spPr>
          <a:xfrm>
            <a:off x="1574653" y="1784191"/>
            <a:ext cx="947157" cy="369332"/>
          </a:xfrm>
          <a:prstGeom prst="rect">
            <a:avLst/>
          </a:prstGeom>
          <a:noFill/>
        </p:spPr>
        <p:txBody>
          <a:bodyPr wrap="none" rtlCol="0">
            <a:spAutoFit/>
          </a:bodyPr>
          <a:lstStyle/>
          <a:p>
            <a:r>
              <a:rPr lang="en-US" dirty="0"/>
              <a:t>12-2 arc</a:t>
            </a:r>
          </a:p>
        </p:txBody>
      </p:sp>
      <p:cxnSp>
        <p:nvCxnSpPr>
          <p:cNvPr id="9" name="Straight Arrow Connector 8"/>
          <p:cNvCxnSpPr/>
          <p:nvPr/>
        </p:nvCxnSpPr>
        <p:spPr>
          <a:xfrm flipV="1">
            <a:off x="2850936" y="2371307"/>
            <a:ext cx="609060" cy="259159"/>
          </a:xfrm>
          <a:prstGeom prst="straightConnector1">
            <a:avLst/>
          </a:prstGeom>
          <a:ln w="28575">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24685" y="2063530"/>
            <a:ext cx="4158310" cy="307777"/>
          </a:xfrm>
          <a:prstGeom prst="rect">
            <a:avLst/>
          </a:prstGeom>
          <a:noFill/>
        </p:spPr>
        <p:txBody>
          <a:bodyPr wrap="none" rtlCol="0">
            <a:spAutoFit/>
          </a:bodyPr>
          <a:lstStyle/>
          <a:p>
            <a:r>
              <a:rPr lang="en-US" sz="1400" dirty="0"/>
              <a:t>High energy beamline, used for 100-275 GeV hadrons</a:t>
            </a:r>
          </a:p>
        </p:txBody>
      </p:sp>
      <p:cxnSp>
        <p:nvCxnSpPr>
          <p:cNvPr id="11" name="Straight Arrow Connector 10"/>
          <p:cNvCxnSpPr/>
          <p:nvPr/>
        </p:nvCxnSpPr>
        <p:spPr>
          <a:xfrm flipH="1">
            <a:off x="2358503" y="2782867"/>
            <a:ext cx="592997" cy="340001"/>
          </a:xfrm>
          <a:prstGeom prst="straightConnector1">
            <a:avLst/>
          </a:prstGeom>
          <a:ln w="28575">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70504" y="3067822"/>
            <a:ext cx="2079616" cy="523220"/>
          </a:xfrm>
          <a:prstGeom prst="rect">
            <a:avLst/>
          </a:prstGeom>
          <a:noFill/>
        </p:spPr>
        <p:txBody>
          <a:bodyPr wrap="none" rtlCol="0">
            <a:spAutoFit/>
          </a:bodyPr>
          <a:lstStyle/>
          <a:p>
            <a:r>
              <a:rPr lang="en-US" sz="1400" dirty="0"/>
              <a:t>Low energy beamline, </a:t>
            </a:r>
          </a:p>
          <a:p>
            <a:r>
              <a:rPr lang="en-US" sz="1400" dirty="0"/>
              <a:t>used for ~41 GeV hadrons</a:t>
            </a:r>
          </a:p>
        </p:txBody>
      </p:sp>
      <p:sp>
        <p:nvSpPr>
          <p:cNvPr id="14" name="TextBox 13"/>
          <p:cNvSpPr txBox="1"/>
          <p:nvPr/>
        </p:nvSpPr>
        <p:spPr>
          <a:xfrm>
            <a:off x="3597108" y="2309731"/>
            <a:ext cx="5610580" cy="830997"/>
          </a:xfrm>
          <a:prstGeom prst="rect">
            <a:avLst/>
          </a:prstGeom>
          <a:noFill/>
        </p:spPr>
        <p:txBody>
          <a:bodyPr wrap="none" rtlCol="0">
            <a:spAutoFit/>
          </a:bodyPr>
          <a:lstStyle/>
          <a:p>
            <a:r>
              <a:rPr lang="en-US" sz="2400" dirty="0">
                <a:solidFill>
                  <a:srgbClr val="000090"/>
                </a:solidFill>
              </a:rPr>
              <a:t>Central orbit circumference C</a:t>
            </a:r>
            <a:r>
              <a:rPr lang="en-US" sz="2400" baseline="-25000" dirty="0">
                <a:solidFill>
                  <a:srgbClr val="000090"/>
                </a:solidFill>
              </a:rPr>
              <a:t>0</a:t>
            </a:r>
            <a:r>
              <a:rPr lang="en-US" sz="2400" dirty="0">
                <a:solidFill>
                  <a:srgbClr val="000090"/>
                </a:solidFill>
              </a:rPr>
              <a:t>=3833.845 m</a:t>
            </a:r>
          </a:p>
          <a:p>
            <a:r>
              <a:rPr lang="en-US" sz="2400" dirty="0">
                <a:solidFill>
                  <a:srgbClr val="FF0000"/>
                </a:solidFill>
              </a:rPr>
              <a:t>Central orbit proton energy</a:t>
            </a:r>
            <a:r>
              <a:rPr lang="en-US" sz="2400" dirty="0">
                <a:solidFill>
                  <a:srgbClr val="000090"/>
                </a:solidFill>
              </a:rPr>
              <a:t> </a:t>
            </a:r>
            <a:r>
              <a:rPr lang="en-US" sz="2400" dirty="0">
                <a:solidFill>
                  <a:srgbClr val="FF0000"/>
                </a:solidFill>
              </a:rPr>
              <a:t>= 133 GeV </a:t>
            </a:r>
          </a:p>
        </p:txBody>
      </p:sp>
      <p:sp>
        <p:nvSpPr>
          <p:cNvPr id="15" name="TextBox 14"/>
          <p:cNvSpPr txBox="1"/>
          <p:nvPr/>
        </p:nvSpPr>
        <p:spPr>
          <a:xfrm>
            <a:off x="51836" y="3500336"/>
            <a:ext cx="3349783" cy="523220"/>
          </a:xfrm>
          <a:prstGeom prst="rect">
            <a:avLst/>
          </a:prstGeom>
          <a:noFill/>
        </p:spPr>
        <p:txBody>
          <a:bodyPr wrap="none" rtlCol="0">
            <a:spAutoFit/>
          </a:bodyPr>
          <a:lstStyle/>
          <a:p>
            <a:r>
              <a:rPr lang="en-US" sz="1400" dirty="0"/>
              <a:t>Central orbit circumference C</a:t>
            </a:r>
            <a:r>
              <a:rPr lang="en-US" sz="1400" baseline="-25000" dirty="0"/>
              <a:t>0</a:t>
            </a:r>
            <a:r>
              <a:rPr lang="en-US" sz="1400" dirty="0"/>
              <a:t>=3832.903 m</a:t>
            </a:r>
          </a:p>
          <a:p>
            <a:r>
              <a:rPr lang="en-US" sz="1400" dirty="0"/>
              <a:t>Central orbit proton energy = 40.342 GeV </a:t>
            </a:r>
          </a:p>
        </p:txBody>
      </p:sp>
      <p:sp>
        <p:nvSpPr>
          <p:cNvPr id="16" name="TextBox 15"/>
          <p:cNvSpPr txBox="1"/>
          <p:nvPr/>
        </p:nvSpPr>
        <p:spPr>
          <a:xfrm>
            <a:off x="5235325" y="3708704"/>
            <a:ext cx="3697647"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a:t>Electron circumference = 3833.940 m </a:t>
            </a:r>
          </a:p>
        </p:txBody>
      </p:sp>
      <p:pic>
        <p:nvPicPr>
          <p:cNvPr id="3" name="Picture 2" descr="Screen Shot 2018-03-23 at 4.38.32 PM.png"/>
          <p:cNvPicPr>
            <a:picLocks noChangeAspect="1"/>
          </p:cNvPicPr>
          <p:nvPr/>
        </p:nvPicPr>
        <p:blipFill>
          <a:blip r:embed="rId3">
            <a:extLst>
              <a:ext uri="{BEBA8EAE-BF5A-486C-A8C5-ECC9F3942E4B}">
                <a14:imgProps xmlns:a14="http://schemas.microsoft.com/office/drawing/2010/main">
                  <a14:imgLayer r:embed="rId4">
                    <a14:imgEffect>
                      <a14:sharpenSoften amount="72000"/>
                    </a14:imgEffect>
                  </a14:imgLayer>
                </a14:imgProps>
              </a:ext>
              <a:ext uri="{28A0092B-C50C-407E-A947-70E740481C1C}">
                <a14:useLocalDpi xmlns:a14="http://schemas.microsoft.com/office/drawing/2010/main" val="0"/>
              </a:ext>
            </a:extLst>
          </a:blip>
          <a:stretch>
            <a:fillRect/>
          </a:stretch>
        </p:blipFill>
        <p:spPr>
          <a:xfrm>
            <a:off x="2200" y="1604219"/>
            <a:ext cx="9144000" cy="3222409"/>
          </a:xfrm>
          <a:prstGeom prst="rect">
            <a:avLst/>
          </a:prstGeom>
        </p:spPr>
      </p:pic>
      <p:sp>
        <p:nvSpPr>
          <p:cNvPr id="5" name="Rectangle 4"/>
          <p:cNvSpPr/>
          <p:nvPr/>
        </p:nvSpPr>
        <p:spPr>
          <a:xfrm>
            <a:off x="1189772" y="3423107"/>
            <a:ext cx="7162026" cy="28559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76943" y="2694577"/>
            <a:ext cx="7174855" cy="28559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6801" y="118292"/>
            <a:ext cx="9144000" cy="6660941"/>
            <a:chOff x="52475" y="469900"/>
            <a:chExt cx="9144000" cy="6660941"/>
          </a:xfrm>
        </p:grpSpPr>
        <p:pic>
          <p:nvPicPr>
            <p:cNvPr id="26" name="Picture 25" descr="Screen Shot 2018-02-26 at 9.30.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5" y="469900"/>
              <a:ext cx="9144000" cy="5907531"/>
            </a:xfrm>
            <a:prstGeom prst="rect">
              <a:avLst/>
            </a:prstGeom>
          </p:spPr>
        </p:pic>
        <p:sp>
          <p:nvSpPr>
            <p:cNvPr id="27" name="Arc 26"/>
            <p:cNvSpPr>
              <a:spLocks noChangeAspect="1"/>
            </p:cNvSpPr>
            <p:nvPr/>
          </p:nvSpPr>
          <p:spPr>
            <a:xfrm>
              <a:off x="1898743" y="2183937"/>
              <a:ext cx="4946904" cy="4946904"/>
            </a:xfrm>
            <a:prstGeom prst="arc">
              <a:avLst>
                <a:gd name="adj1" fmla="val 17470715"/>
                <a:gd name="adj2" fmla="val 19851775"/>
              </a:avLst>
            </a:prstGeom>
            <a:ln w="28575"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rot="1820160">
              <a:off x="4943041" y="2537749"/>
              <a:ext cx="1037889" cy="369332"/>
            </a:xfrm>
            <a:prstGeom prst="rect">
              <a:avLst/>
            </a:prstGeom>
            <a:noFill/>
          </p:spPr>
          <p:txBody>
            <a:bodyPr wrap="none" rtlCol="0">
              <a:spAutoFit/>
            </a:bodyPr>
            <a:lstStyle/>
            <a:p>
              <a:r>
                <a:rPr lang="en-US" dirty="0">
                  <a:solidFill>
                    <a:srgbClr val="0000FF"/>
                  </a:solidFill>
                </a:rPr>
                <a:t>Reverted</a:t>
              </a:r>
            </a:p>
          </p:txBody>
        </p:sp>
        <p:sp>
          <p:nvSpPr>
            <p:cNvPr id="29" name="TextBox 28"/>
            <p:cNvSpPr txBox="1"/>
            <p:nvPr/>
          </p:nvSpPr>
          <p:spPr>
            <a:xfrm rot="20012475">
              <a:off x="6301737" y="5112024"/>
              <a:ext cx="1087820" cy="646331"/>
            </a:xfrm>
            <a:prstGeom prst="rect">
              <a:avLst/>
            </a:prstGeom>
            <a:noFill/>
          </p:spPr>
          <p:txBody>
            <a:bodyPr wrap="none" rtlCol="0">
              <a:spAutoFit/>
            </a:bodyPr>
            <a:lstStyle/>
            <a:p>
              <a:pPr algn="ctr"/>
              <a:r>
                <a:rPr lang="en-US" dirty="0">
                  <a:solidFill>
                    <a:srgbClr val="000090"/>
                  </a:solidFill>
                </a:rPr>
                <a:t>Switching </a:t>
              </a:r>
            </a:p>
            <a:p>
              <a:pPr algn="ctr"/>
              <a:r>
                <a:rPr lang="en-US" dirty="0">
                  <a:solidFill>
                    <a:srgbClr val="000090"/>
                  </a:solidFill>
                </a:rPr>
                <a:t>magnet</a:t>
              </a:r>
            </a:p>
          </p:txBody>
        </p:sp>
        <p:sp>
          <p:nvSpPr>
            <p:cNvPr id="30" name="TextBox 29"/>
            <p:cNvSpPr txBox="1"/>
            <p:nvPr/>
          </p:nvSpPr>
          <p:spPr>
            <a:xfrm>
              <a:off x="1816226" y="2207701"/>
              <a:ext cx="1087820" cy="646331"/>
            </a:xfrm>
            <a:prstGeom prst="rect">
              <a:avLst/>
            </a:prstGeom>
            <a:noFill/>
          </p:spPr>
          <p:txBody>
            <a:bodyPr wrap="none" rtlCol="0">
              <a:spAutoFit/>
            </a:bodyPr>
            <a:lstStyle/>
            <a:p>
              <a:pPr algn="ctr"/>
              <a:r>
                <a:rPr lang="en-US" dirty="0">
                  <a:solidFill>
                    <a:srgbClr val="000090"/>
                  </a:solidFill>
                </a:rPr>
                <a:t>Switching </a:t>
              </a:r>
            </a:p>
            <a:p>
              <a:pPr algn="ctr"/>
              <a:r>
                <a:rPr lang="en-US" dirty="0">
                  <a:solidFill>
                    <a:srgbClr val="000090"/>
                  </a:solidFill>
                </a:rPr>
                <a:t>magnet</a:t>
              </a:r>
            </a:p>
          </p:txBody>
        </p:sp>
        <p:sp>
          <p:nvSpPr>
            <p:cNvPr id="31" name="TextBox 30"/>
            <p:cNvSpPr txBox="1"/>
            <p:nvPr/>
          </p:nvSpPr>
          <p:spPr>
            <a:xfrm rot="3022777">
              <a:off x="5590441" y="3125649"/>
              <a:ext cx="1014896" cy="646331"/>
            </a:xfrm>
            <a:prstGeom prst="rect">
              <a:avLst/>
            </a:prstGeom>
            <a:noFill/>
          </p:spPr>
          <p:txBody>
            <a:bodyPr wrap="none" rtlCol="0">
              <a:spAutoFit/>
            </a:bodyPr>
            <a:lstStyle/>
            <a:p>
              <a:r>
                <a:rPr lang="en-US" dirty="0">
                  <a:solidFill>
                    <a:srgbClr val="0000FF"/>
                  </a:solidFill>
                </a:rPr>
                <a:t>Blue ring</a:t>
              </a:r>
            </a:p>
            <a:p>
              <a:endParaRPr lang="en-US" dirty="0"/>
            </a:p>
          </p:txBody>
        </p:sp>
        <p:sp>
          <p:nvSpPr>
            <p:cNvPr id="32" name="TextBox 31"/>
            <p:cNvSpPr txBox="1"/>
            <p:nvPr/>
          </p:nvSpPr>
          <p:spPr>
            <a:xfrm>
              <a:off x="1145304" y="3440983"/>
              <a:ext cx="2727655" cy="369332"/>
            </a:xfrm>
            <a:prstGeom prst="rect">
              <a:avLst/>
            </a:prstGeom>
            <a:noFill/>
          </p:spPr>
          <p:txBody>
            <a:bodyPr wrap="none" rtlCol="0">
              <a:spAutoFit/>
            </a:bodyPr>
            <a:lstStyle/>
            <a:p>
              <a:r>
                <a:rPr lang="en-US" dirty="0">
                  <a:solidFill>
                    <a:srgbClr val="000090"/>
                  </a:solidFill>
                  <a:cs typeface="Symbol" charset="2"/>
                </a:rPr>
                <a:t>Bl = 0.009</a:t>
              </a:r>
              <a:r>
                <a:rPr lang="en-US" dirty="0">
                  <a:solidFill>
                    <a:srgbClr val="000090"/>
                  </a:solidFill>
                </a:rPr>
                <a:t> *</a:t>
              </a:r>
              <a:r>
                <a:rPr lang="is-IS" dirty="0">
                  <a:solidFill>
                    <a:srgbClr val="000090"/>
                  </a:solidFill>
                </a:rPr>
                <a:t>133.39 =1.2 Tm </a:t>
              </a:r>
              <a:endParaRPr lang="en-US" dirty="0">
                <a:solidFill>
                  <a:srgbClr val="000090"/>
                </a:solidFill>
              </a:endParaRPr>
            </a:p>
          </p:txBody>
        </p:sp>
      </p:grpSp>
      <p:sp>
        <p:nvSpPr>
          <p:cNvPr id="24" name="Slide Number Placeholder 3"/>
          <p:cNvSpPr txBox="1">
            <a:spLocks/>
          </p:cNvSpPr>
          <p:nvPr/>
        </p:nvSpPr>
        <p:spPr>
          <a:xfrm>
            <a:off x="3805722" y="649446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18</a:t>
            </a:fld>
            <a:endParaRPr lang="en-US" dirty="0">
              <a:solidFill>
                <a:schemeClr val="bg1"/>
              </a:solidFill>
            </a:endParaRPr>
          </a:p>
        </p:txBody>
      </p:sp>
    </p:spTree>
    <p:extLst>
      <p:ext uri="{BB962C8B-B14F-4D97-AF65-F5344CB8AC3E}">
        <p14:creationId xmlns:p14="http://schemas.microsoft.com/office/powerpoint/2010/main" val="12327137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157309"/>
            <a:ext cx="7886700" cy="639327"/>
          </a:xfrm>
        </p:spPr>
        <p:txBody>
          <a:bodyPr>
            <a:normAutofit/>
          </a:bodyPr>
          <a:lstStyle/>
          <a:p>
            <a:r>
              <a:rPr lang="en-US" sz="2800" dirty="0">
                <a:solidFill>
                  <a:srgbClr val="000090"/>
                </a:solidFill>
              </a:rPr>
              <a:t> RHIC Modifications: Additional Siberian Snakes</a:t>
            </a:r>
          </a:p>
        </p:txBody>
      </p:sp>
      <p:sp>
        <p:nvSpPr>
          <p:cNvPr id="5" name="Content Placeholder 2"/>
          <p:cNvSpPr>
            <a:spLocks noGrp="1"/>
          </p:cNvSpPr>
          <p:nvPr>
            <p:ph idx="4294967295"/>
          </p:nvPr>
        </p:nvSpPr>
        <p:spPr>
          <a:xfrm>
            <a:off x="-35281" y="796636"/>
            <a:ext cx="9179281" cy="3887561"/>
          </a:xfrm>
        </p:spPr>
        <p:txBody>
          <a:bodyPr>
            <a:normAutofit/>
          </a:bodyPr>
          <a:lstStyle/>
          <a:p>
            <a:r>
              <a:rPr lang="en-US" sz="2000" dirty="0">
                <a:solidFill>
                  <a:srgbClr val="000090"/>
                </a:solidFill>
              </a:rPr>
              <a:t>Presently in each ring (Blue and Yellow): 2 Siberian Snakes, 4 spin rotators (two spin rotators per experimental IR):  Achieved RHIC proton polarization: 65% (100 GeV), 55% (250 GeV)</a:t>
            </a:r>
          </a:p>
          <a:p>
            <a:r>
              <a:rPr lang="en-US" sz="2000" dirty="0">
                <a:solidFill>
                  <a:srgbClr val="000090"/>
                </a:solidFill>
              </a:rPr>
              <a:t>6 Sib. Snakes is planned for eRHIC: to reach 70% proton and He</a:t>
            </a:r>
            <a:r>
              <a:rPr lang="en-US" sz="2000" baseline="30000" dirty="0">
                <a:solidFill>
                  <a:srgbClr val="000090"/>
                </a:solidFill>
              </a:rPr>
              <a:t>3</a:t>
            </a:r>
            <a:r>
              <a:rPr lang="en-US" sz="2000" dirty="0">
                <a:solidFill>
                  <a:srgbClr val="000090"/>
                </a:solidFill>
              </a:rPr>
              <a:t> polarization over all energy range</a:t>
            </a:r>
          </a:p>
          <a:p>
            <a:r>
              <a:rPr lang="en-US" sz="2000" dirty="0">
                <a:solidFill>
                  <a:srgbClr val="000090"/>
                </a:solidFill>
              </a:rPr>
              <a:t>To add 4 Siberian Snakes into Yellow ring helical magnets of Blue Snakes and Rotators will be used:</a:t>
            </a:r>
          </a:p>
          <a:p>
            <a:pPr lvl="1"/>
            <a:r>
              <a:rPr lang="en-US" sz="1600" dirty="0">
                <a:solidFill>
                  <a:srgbClr val="000090"/>
                </a:solidFill>
              </a:rPr>
              <a:t>2 Blue ring Snakes will be moved to Yellow ring</a:t>
            </a:r>
          </a:p>
          <a:p>
            <a:pPr lvl="1"/>
            <a:r>
              <a:rPr lang="en-US" sz="1600" dirty="0">
                <a:solidFill>
                  <a:srgbClr val="000090"/>
                </a:solidFill>
              </a:rPr>
              <a:t>Reconfigure the helical dipoles from Blue ring spin rotators to make another pair of snakes </a:t>
            </a:r>
          </a:p>
          <a:p>
            <a:pPr lvl="1"/>
            <a:r>
              <a:rPr lang="en-US" sz="1600" dirty="0">
                <a:solidFill>
                  <a:srgbClr val="000090"/>
                </a:solidFill>
              </a:rPr>
              <a:t>A total of 4 spin rotators, or 16 helical dipoles in the Blue ring. Among them, 8 are right handed, 8 are left handed </a:t>
            </a:r>
          </a:p>
          <a:p>
            <a:pPr lvl="1"/>
            <a:r>
              <a:rPr lang="en-US" sz="1600" dirty="0">
                <a:solidFill>
                  <a:srgbClr val="000090"/>
                </a:solidFill>
              </a:rPr>
              <a:t>Put all right handed helical dipoles to make one more pair of snakes. rotate all helical dipoles by 90 degrees to have vertical field at the entrance </a:t>
            </a:r>
          </a:p>
          <a:p>
            <a:pPr lvl="1"/>
            <a:endParaRPr lang="en-US" sz="1600" dirty="0">
              <a:solidFill>
                <a:srgbClr val="000090"/>
              </a:solidFill>
            </a:endParaRPr>
          </a:p>
          <a:p>
            <a:endParaRPr lang="en-US" sz="2000" dirty="0">
              <a:solidFill>
                <a:srgbClr val="000090"/>
              </a:solidFill>
            </a:endParaRPr>
          </a:p>
          <a:p>
            <a:endParaRPr lang="en-US" sz="2000" dirty="0">
              <a:solidFill>
                <a:srgbClr val="000090"/>
              </a:solidFill>
            </a:endParaRPr>
          </a:p>
          <a:p>
            <a:endParaRPr lang="en-US" sz="2000" dirty="0">
              <a:solidFill>
                <a:srgbClr val="000090"/>
              </a:solidFill>
            </a:endParaRPr>
          </a:p>
          <a:p>
            <a:endParaRPr lang="en-US" sz="2000" dirty="0">
              <a:solidFill>
                <a:srgbClr val="000090"/>
              </a:solidFill>
            </a:endParaRPr>
          </a:p>
        </p:txBody>
      </p:sp>
      <p:sp>
        <p:nvSpPr>
          <p:cNvPr id="6" name="Rectangle 5"/>
          <p:cNvSpPr/>
          <p:nvPr/>
        </p:nvSpPr>
        <p:spPr>
          <a:xfrm>
            <a:off x="374550" y="5227772"/>
            <a:ext cx="3820388" cy="1015663"/>
          </a:xfrm>
          <a:prstGeom prst="rect">
            <a:avLst/>
          </a:prstGeom>
          <a:solidFill>
            <a:srgbClr val="FFFFFF"/>
          </a:solidFill>
        </p:spPr>
        <p:txBody>
          <a:bodyPr wrap="square">
            <a:spAutoFit/>
          </a:bodyPr>
          <a:lstStyle/>
          <a:p>
            <a:pPr defTabSz="457200"/>
            <a:r>
              <a:rPr lang="en-US" sz="1200" dirty="0">
                <a:solidFill>
                  <a:prstClr val="black"/>
                </a:solidFill>
                <a:latin typeface="News Gothic MT"/>
                <a:ea typeface=""/>
              </a:rPr>
              <a:t>The RHIC spin rotator consists of four helical magnets with horizontal field at the magnet entrance. The sign demonstrates the magnet helicity</a:t>
            </a:r>
            <a:br>
              <a:rPr lang="en-US" sz="1200" dirty="0">
                <a:solidFill>
                  <a:prstClr val="black"/>
                </a:solidFill>
                <a:latin typeface="News Gothic MT"/>
                <a:ea typeface=""/>
              </a:rPr>
            </a:br>
            <a:r>
              <a:rPr lang="en-US" sz="1200" dirty="0">
                <a:solidFill>
                  <a:prstClr val="black"/>
                </a:solidFill>
                <a:latin typeface="News Gothic MT"/>
                <a:ea typeface=""/>
              </a:rPr>
              <a:t> ("+" is right-handed, "-" is left-handed)</a:t>
            </a:r>
          </a:p>
        </p:txBody>
      </p:sp>
      <p:grpSp>
        <p:nvGrpSpPr>
          <p:cNvPr id="7" name="Group 6"/>
          <p:cNvGrpSpPr/>
          <p:nvPr/>
        </p:nvGrpSpPr>
        <p:grpSpPr>
          <a:xfrm>
            <a:off x="445060" y="4676243"/>
            <a:ext cx="3679368" cy="486888"/>
            <a:chOff x="3849585" y="2375065"/>
            <a:chExt cx="3679368" cy="486888"/>
          </a:xfrm>
        </p:grpSpPr>
        <p:sp>
          <p:nvSpPr>
            <p:cNvPr id="8" name="Rectangle 7"/>
            <p:cNvSpPr/>
            <p:nvPr/>
          </p:nvSpPr>
          <p:spPr bwMode="auto">
            <a:xfrm>
              <a:off x="3849585" y="2375065"/>
              <a:ext cx="805542" cy="4868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H1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hor</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sp>
          <p:nvSpPr>
            <p:cNvPr id="9" name="Rectangle 8"/>
            <p:cNvSpPr/>
            <p:nvPr/>
          </p:nvSpPr>
          <p:spPr bwMode="auto">
            <a:xfrm>
              <a:off x="4807527" y="2375065"/>
              <a:ext cx="805542" cy="4868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H2 </a:t>
              </a:r>
              <a:r>
                <a:rPr lang="en-US" sz="1400" b="1" dirty="0">
                  <a:latin typeface="Book Antiqua" pitchFamily="18" charset="0"/>
                  <a:ea typeface="ＭＳ Ｐゴシック" pitchFamily="34" charset="-128"/>
                </a:rPr>
                <a:t>-</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hor</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sp>
          <p:nvSpPr>
            <p:cNvPr id="10" name="Rectangle 9"/>
            <p:cNvSpPr/>
            <p:nvPr/>
          </p:nvSpPr>
          <p:spPr bwMode="auto">
            <a:xfrm>
              <a:off x="5765469" y="2375065"/>
              <a:ext cx="805542" cy="4868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H2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hor</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sp>
          <p:nvSpPr>
            <p:cNvPr id="11" name="Rectangle 10"/>
            <p:cNvSpPr/>
            <p:nvPr/>
          </p:nvSpPr>
          <p:spPr bwMode="auto">
            <a:xfrm>
              <a:off x="6723411" y="2375065"/>
              <a:ext cx="805542" cy="4868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H1 -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hor</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grpSp>
      <p:grpSp>
        <p:nvGrpSpPr>
          <p:cNvPr id="12" name="Group 11"/>
          <p:cNvGrpSpPr/>
          <p:nvPr/>
        </p:nvGrpSpPr>
        <p:grpSpPr>
          <a:xfrm>
            <a:off x="4725325" y="4676760"/>
            <a:ext cx="3679368" cy="486888"/>
            <a:chOff x="3849585" y="2375065"/>
            <a:chExt cx="3679368" cy="486888"/>
          </a:xfrm>
        </p:grpSpPr>
        <p:sp>
          <p:nvSpPr>
            <p:cNvPr id="13" name="Rectangle 12"/>
            <p:cNvSpPr/>
            <p:nvPr/>
          </p:nvSpPr>
          <p:spPr bwMode="auto">
            <a:xfrm>
              <a:off x="3849585" y="2375065"/>
              <a:ext cx="805542" cy="48688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H1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vert</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sp>
          <p:nvSpPr>
            <p:cNvPr id="14" name="Rectangle 13"/>
            <p:cNvSpPr/>
            <p:nvPr/>
          </p:nvSpPr>
          <p:spPr bwMode="auto">
            <a:xfrm>
              <a:off x="4807527" y="2375065"/>
              <a:ext cx="805542" cy="48688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H2 </a:t>
              </a:r>
              <a:r>
                <a:rPr lang="en-US" sz="1400" b="1" dirty="0">
                  <a:latin typeface="Book Antiqua" pitchFamily="18" charset="0"/>
                  <a:ea typeface="ＭＳ Ｐゴシック" pitchFamily="34" charset="-128"/>
                </a:rPr>
                <a:t>+</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vert</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sp>
          <p:nvSpPr>
            <p:cNvPr id="15" name="Rectangle 14"/>
            <p:cNvSpPr/>
            <p:nvPr/>
          </p:nvSpPr>
          <p:spPr bwMode="auto">
            <a:xfrm>
              <a:off x="5765469" y="2375065"/>
              <a:ext cx="805542" cy="48688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H2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vert</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sp>
          <p:nvSpPr>
            <p:cNvPr id="16" name="Rectangle 15"/>
            <p:cNvSpPr/>
            <p:nvPr/>
          </p:nvSpPr>
          <p:spPr bwMode="auto">
            <a:xfrm>
              <a:off x="6723411" y="2375065"/>
              <a:ext cx="805542" cy="48688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Book Antiqua" pitchFamily="18" charset="0"/>
                  <a:ea typeface="ＭＳ Ｐゴシック" pitchFamily="34" charset="-128"/>
                </a:rPr>
                <a:t>H1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latin typeface="Book Antiqua" pitchFamily="18" charset="0"/>
                  <a:ea typeface="ＭＳ Ｐゴシック" pitchFamily="34" charset="-128"/>
                </a:rPr>
                <a:t>vert</a:t>
              </a:r>
              <a:endParaRPr kumimoji="0" lang="en-US" sz="1400" b="1" i="0" u="none" strike="noStrike" cap="none" normalizeH="0" baseline="0" dirty="0">
                <a:ln>
                  <a:noFill/>
                </a:ln>
                <a:solidFill>
                  <a:schemeClr val="tx1"/>
                </a:solidFill>
                <a:effectLst/>
                <a:latin typeface="Book Antiqua" pitchFamily="18" charset="0"/>
                <a:ea typeface="ＭＳ Ｐゴシック" pitchFamily="34" charset="-128"/>
              </a:endParaRPr>
            </a:p>
          </p:txBody>
        </p:sp>
      </p:grpSp>
      <p:sp>
        <p:nvSpPr>
          <p:cNvPr id="17" name="Rectangle 16"/>
          <p:cNvSpPr/>
          <p:nvPr/>
        </p:nvSpPr>
        <p:spPr>
          <a:xfrm>
            <a:off x="4667925" y="5267211"/>
            <a:ext cx="3880759" cy="830998"/>
          </a:xfrm>
          <a:prstGeom prst="rect">
            <a:avLst/>
          </a:prstGeom>
          <a:solidFill>
            <a:srgbClr val="FFFFFF"/>
          </a:solidFill>
        </p:spPr>
        <p:txBody>
          <a:bodyPr wrap="square">
            <a:spAutoFit/>
          </a:bodyPr>
          <a:lstStyle/>
          <a:p>
            <a:pPr defTabSz="457200"/>
            <a:r>
              <a:rPr lang="en-US" sz="1200" dirty="0">
                <a:solidFill>
                  <a:prstClr val="black"/>
                </a:solidFill>
                <a:latin typeface="News Gothic MT"/>
                <a:ea typeface=""/>
              </a:rPr>
              <a:t>The RHIC Siberian Snake consists of four helical magnets with vertical field at the magnet entrance. The sign demonstrates the magnet helicity</a:t>
            </a:r>
            <a:br>
              <a:rPr lang="en-US" sz="1200" dirty="0">
                <a:solidFill>
                  <a:prstClr val="black"/>
                </a:solidFill>
                <a:latin typeface="News Gothic MT"/>
                <a:ea typeface=""/>
              </a:rPr>
            </a:br>
            <a:r>
              <a:rPr lang="en-US" sz="1200" dirty="0">
                <a:solidFill>
                  <a:prstClr val="black"/>
                </a:solidFill>
                <a:latin typeface="News Gothic MT"/>
                <a:ea typeface=""/>
              </a:rPr>
              <a:t> ("+" is right-handed, "-" is left-handed)</a:t>
            </a:r>
          </a:p>
        </p:txBody>
      </p:sp>
      <p:sp>
        <p:nvSpPr>
          <p:cNvPr id="19" name="Slide Number Placeholder 3"/>
          <p:cNvSpPr txBox="1">
            <a:spLocks/>
          </p:cNvSpPr>
          <p:nvPr/>
        </p:nvSpPr>
        <p:spPr>
          <a:xfrm>
            <a:off x="3762775"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19</a:t>
            </a:fld>
            <a:endParaRPr lang="en-US" dirty="0">
              <a:solidFill>
                <a:schemeClr val="bg1"/>
              </a:solidFill>
            </a:endParaRPr>
          </a:p>
        </p:txBody>
      </p:sp>
    </p:spTree>
    <p:extLst>
      <p:ext uri="{BB962C8B-B14F-4D97-AF65-F5344CB8AC3E}">
        <p14:creationId xmlns:p14="http://schemas.microsoft.com/office/powerpoint/2010/main" val="31138723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Outline</a:t>
            </a:r>
          </a:p>
        </p:txBody>
      </p:sp>
      <p:sp>
        <p:nvSpPr>
          <p:cNvPr id="3" name="Content Placeholder 2"/>
          <p:cNvSpPr>
            <a:spLocks noGrp="1"/>
          </p:cNvSpPr>
          <p:nvPr>
            <p:ph idx="1"/>
          </p:nvPr>
        </p:nvSpPr>
        <p:spPr>
          <a:xfrm>
            <a:off x="135627" y="2283745"/>
            <a:ext cx="8925221" cy="3501418"/>
          </a:xfrm>
        </p:spPr>
        <p:txBody>
          <a:bodyPr>
            <a:noAutofit/>
          </a:bodyPr>
          <a:lstStyle/>
          <a:p>
            <a:pPr marL="457200" indent="-457200">
              <a:lnSpc>
                <a:spcPct val="100000"/>
              </a:lnSpc>
              <a:buFont typeface="+mj-lt"/>
              <a:buAutoNum type="arabicPeriod"/>
            </a:pPr>
            <a:r>
              <a:rPr lang="en-US" sz="1800" dirty="0">
                <a:solidFill>
                  <a:srgbClr val="000090"/>
                </a:solidFill>
                <a:latin typeface="Optima"/>
                <a:cs typeface="Optima"/>
              </a:rPr>
              <a:t>Introduction</a:t>
            </a:r>
          </a:p>
          <a:p>
            <a:pPr marL="457200" indent="-457200">
              <a:lnSpc>
                <a:spcPct val="100000"/>
              </a:lnSpc>
              <a:buFont typeface="+mj-lt"/>
              <a:buAutoNum type="arabicPeriod"/>
            </a:pPr>
            <a:r>
              <a:rPr lang="en-US" sz="1800" dirty="0">
                <a:solidFill>
                  <a:srgbClr val="000090"/>
                </a:solidFill>
                <a:latin typeface="Optima"/>
                <a:cs typeface="Optima"/>
              </a:rPr>
              <a:t>Injection </a:t>
            </a:r>
          </a:p>
          <a:p>
            <a:pPr marL="457200" indent="-457200">
              <a:lnSpc>
                <a:spcPct val="100000"/>
              </a:lnSpc>
              <a:buFont typeface="+mj-lt"/>
              <a:buAutoNum type="arabicPeriod"/>
            </a:pPr>
            <a:r>
              <a:rPr lang="en-US" sz="1800" dirty="0">
                <a:solidFill>
                  <a:srgbClr val="000090"/>
                </a:solidFill>
                <a:latin typeface="Optima"/>
                <a:cs typeface="Optima"/>
              </a:rPr>
              <a:t>Upgrade of the RF</a:t>
            </a:r>
          </a:p>
          <a:p>
            <a:pPr marL="457200" indent="-457200">
              <a:lnSpc>
                <a:spcPct val="100000"/>
              </a:lnSpc>
              <a:buFont typeface="+mj-lt"/>
              <a:buAutoNum type="arabicPeriod"/>
            </a:pPr>
            <a:r>
              <a:rPr lang="en-US" sz="1800" dirty="0">
                <a:solidFill>
                  <a:srgbClr val="000090"/>
                </a:solidFill>
                <a:latin typeface="Optima"/>
                <a:cs typeface="Optima"/>
              </a:rPr>
              <a:t>Higher maximum proton (hadron) energy</a:t>
            </a:r>
          </a:p>
          <a:p>
            <a:pPr marL="457200" indent="-457200">
              <a:lnSpc>
                <a:spcPct val="100000"/>
              </a:lnSpc>
              <a:buFont typeface="+mj-lt"/>
              <a:buAutoNum type="arabicPeriod"/>
            </a:pPr>
            <a:r>
              <a:rPr lang="en-US" sz="1800" dirty="0">
                <a:solidFill>
                  <a:srgbClr val="000090"/>
                </a:solidFill>
                <a:latin typeface="Optima"/>
                <a:cs typeface="Optima"/>
              </a:rPr>
              <a:t>Additional spin snakes </a:t>
            </a:r>
          </a:p>
          <a:p>
            <a:pPr marL="457200" indent="-457200">
              <a:lnSpc>
                <a:spcPct val="100000"/>
              </a:lnSpc>
              <a:buFont typeface="+mj-lt"/>
              <a:buAutoNum type="arabicPeriod"/>
            </a:pPr>
            <a:r>
              <a:rPr lang="en-US" sz="1800" dirty="0">
                <a:solidFill>
                  <a:srgbClr val="000090"/>
                </a:solidFill>
                <a:latin typeface="Optima"/>
                <a:cs typeface="Optima"/>
              </a:rPr>
              <a:t>e-p frequency matching</a:t>
            </a:r>
          </a:p>
          <a:p>
            <a:pPr marL="457200" indent="-457200">
              <a:lnSpc>
                <a:spcPct val="100000"/>
              </a:lnSpc>
              <a:buFont typeface="+mj-lt"/>
              <a:buAutoNum type="arabicPeriod"/>
            </a:pPr>
            <a:r>
              <a:rPr lang="en-US" sz="1800" dirty="0">
                <a:solidFill>
                  <a:srgbClr val="000090"/>
                </a:solidFill>
                <a:latin typeface="Optima"/>
                <a:cs typeface="Optima"/>
              </a:rPr>
              <a:t>Copper-carbon coating </a:t>
            </a:r>
          </a:p>
          <a:p>
            <a:pPr marL="457200" indent="-457200">
              <a:lnSpc>
                <a:spcPct val="100000"/>
              </a:lnSpc>
              <a:buFont typeface="+mj-lt"/>
              <a:buAutoNum type="arabicPeriod"/>
            </a:pPr>
            <a:r>
              <a:rPr lang="en-US" sz="1800" dirty="0">
                <a:solidFill>
                  <a:srgbClr val="000090"/>
                </a:solidFill>
                <a:latin typeface="Optima"/>
                <a:cs typeface="Optima"/>
              </a:rPr>
              <a:t>Upgrade beam position monitors  </a:t>
            </a:r>
          </a:p>
        </p:txBody>
      </p:sp>
      <p:sp>
        <p:nvSpPr>
          <p:cNvPr id="5" name="TextBox 4"/>
          <p:cNvSpPr txBox="1"/>
          <p:nvPr/>
        </p:nvSpPr>
        <p:spPr>
          <a:xfrm>
            <a:off x="174172" y="958182"/>
            <a:ext cx="8886676" cy="1200328"/>
          </a:xfrm>
          <a:prstGeom prst="rect">
            <a:avLst/>
          </a:prstGeom>
          <a:noFill/>
        </p:spPr>
        <p:txBody>
          <a:bodyPr wrap="square" rtlCol="0">
            <a:spAutoFit/>
          </a:bodyPr>
          <a:lstStyle/>
          <a:p>
            <a:r>
              <a:rPr lang="en-US" sz="2400" dirty="0">
                <a:solidFill>
                  <a:srgbClr val="000090"/>
                </a:solidFill>
                <a:latin typeface="Optima"/>
                <a:cs typeface="Optima"/>
              </a:rPr>
              <a:t>Requirements:  Minimize efforts to modify RHIC</a:t>
            </a:r>
          </a:p>
          <a:p>
            <a:r>
              <a:rPr lang="en-US" sz="2400" dirty="0">
                <a:solidFill>
                  <a:srgbClr val="000090"/>
                </a:solidFill>
                <a:latin typeface="Optima"/>
                <a:cs typeface="Optima"/>
              </a:rPr>
              <a:t>Assumptions:  The functionality and performance of the RHIC complex is available for eRHIC.    </a:t>
            </a:r>
          </a:p>
        </p:txBody>
      </p:sp>
      <p:sp>
        <p:nvSpPr>
          <p:cNvPr id="6" name="Slide Number Placeholder 3"/>
          <p:cNvSpPr txBox="1">
            <a:spLocks/>
          </p:cNvSpPr>
          <p:nvPr/>
        </p:nvSpPr>
        <p:spPr>
          <a:xfrm>
            <a:off x="3805722"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2</a:t>
            </a:fld>
            <a:endParaRPr lang="en-US" dirty="0">
              <a:solidFill>
                <a:schemeClr val="bg1"/>
              </a:solidFill>
            </a:endParaRPr>
          </a:p>
        </p:txBody>
      </p:sp>
    </p:spTree>
    <p:extLst>
      <p:ext uri="{BB962C8B-B14F-4D97-AF65-F5344CB8AC3E}">
        <p14:creationId xmlns:p14="http://schemas.microsoft.com/office/powerpoint/2010/main" val="222412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157309"/>
            <a:ext cx="7478332" cy="950057"/>
          </a:xfrm>
        </p:spPr>
        <p:txBody>
          <a:bodyPr>
            <a:noAutofit/>
          </a:bodyPr>
          <a:lstStyle/>
          <a:p>
            <a:pPr algn="ctr"/>
            <a:r>
              <a:rPr lang="en-US" sz="2800" dirty="0">
                <a:solidFill>
                  <a:srgbClr val="000090"/>
                </a:solidFill>
              </a:rPr>
              <a:t> Copper coating of the beam pipe to reduce the cryo-heating and electron cloud effect </a:t>
            </a:r>
          </a:p>
        </p:txBody>
      </p:sp>
      <p:sp>
        <p:nvSpPr>
          <p:cNvPr id="5" name="Content Placeholder 2"/>
          <p:cNvSpPr>
            <a:spLocks noGrp="1"/>
          </p:cNvSpPr>
          <p:nvPr>
            <p:ph idx="4294967295"/>
          </p:nvPr>
        </p:nvSpPr>
        <p:spPr>
          <a:xfrm>
            <a:off x="-35281" y="1107366"/>
            <a:ext cx="9179281" cy="2229703"/>
          </a:xfrm>
        </p:spPr>
        <p:txBody>
          <a:bodyPr>
            <a:normAutofit/>
          </a:bodyPr>
          <a:lstStyle/>
          <a:p>
            <a:pPr marL="457200" lvl="1" indent="0">
              <a:buNone/>
            </a:pPr>
            <a:endParaRPr lang="en-US" sz="1600" dirty="0">
              <a:solidFill>
                <a:srgbClr val="000090"/>
              </a:solidFill>
            </a:endParaRPr>
          </a:p>
          <a:p>
            <a:endParaRPr lang="en-US" sz="2000" dirty="0">
              <a:solidFill>
                <a:srgbClr val="000090"/>
              </a:solidFill>
            </a:endParaRPr>
          </a:p>
          <a:p>
            <a:endParaRPr lang="en-US" sz="2000" dirty="0">
              <a:solidFill>
                <a:srgbClr val="000090"/>
              </a:solidFill>
            </a:endParaRPr>
          </a:p>
          <a:p>
            <a:endParaRPr lang="en-US" sz="2000" dirty="0">
              <a:solidFill>
                <a:srgbClr val="000090"/>
              </a:solidFill>
            </a:endParaRPr>
          </a:p>
          <a:p>
            <a:endParaRPr lang="en-US" sz="2000" dirty="0">
              <a:solidFill>
                <a:srgbClr val="000090"/>
              </a:solidFill>
            </a:endParaRPr>
          </a:p>
        </p:txBody>
      </p:sp>
      <p:grpSp>
        <p:nvGrpSpPr>
          <p:cNvPr id="21" name="Group 20"/>
          <p:cNvGrpSpPr>
            <a:grpSpLocks noChangeAspect="1"/>
          </p:cNvGrpSpPr>
          <p:nvPr/>
        </p:nvGrpSpPr>
        <p:grpSpPr>
          <a:xfrm>
            <a:off x="970112" y="1191153"/>
            <a:ext cx="7726927" cy="4387958"/>
            <a:chOff x="970113" y="2013467"/>
            <a:chExt cx="6278880" cy="3565643"/>
          </a:xfrm>
        </p:grpSpPr>
        <p:grpSp>
          <p:nvGrpSpPr>
            <p:cNvPr id="22" name="Group 21"/>
            <p:cNvGrpSpPr/>
            <p:nvPr/>
          </p:nvGrpSpPr>
          <p:grpSpPr>
            <a:xfrm>
              <a:off x="970113" y="2013467"/>
              <a:ext cx="6278880" cy="3565643"/>
              <a:chOff x="970113" y="2013467"/>
              <a:chExt cx="6278880" cy="3565643"/>
            </a:xfrm>
          </p:grpSpPr>
          <p:pic>
            <p:nvPicPr>
              <p:cNvPr id="24" name="Picture 23"/>
              <p:cNvPicPr>
                <a:picLocks noChangeAspect="1"/>
              </p:cNvPicPr>
              <p:nvPr/>
            </p:nvPicPr>
            <p:blipFill>
              <a:blip r:embed="rId2"/>
              <a:stretch>
                <a:fillRect/>
              </a:stretch>
            </p:blipFill>
            <p:spPr>
              <a:xfrm>
                <a:off x="1495728" y="2346960"/>
                <a:ext cx="5227651" cy="3232150"/>
              </a:xfrm>
              <a:prstGeom prst="rect">
                <a:avLst/>
              </a:prstGeom>
            </p:spPr>
          </p:pic>
          <p:sp>
            <p:nvSpPr>
              <p:cNvPr id="25" name="TextBox 24"/>
              <p:cNvSpPr txBox="1"/>
              <p:nvPr/>
            </p:nvSpPr>
            <p:spPr>
              <a:xfrm>
                <a:off x="2733040" y="4158773"/>
                <a:ext cx="702360" cy="200079"/>
              </a:xfrm>
              <a:prstGeom prst="rect">
                <a:avLst/>
              </a:prstGeom>
              <a:noFill/>
            </p:spPr>
            <p:txBody>
              <a:bodyPr wrap="none" rtlCol="0">
                <a:spAutoFit/>
              </a:bodyPr>
              <a:lstStyle/>
              <a:p>
                <a:r>
                  <a:rPr lang="en-US" sz="1000" dirty="0">
                    <a:solidFill>
                      <a:srgbClr val="000090"/>
                    </a:solidFill>
                  </a:rPr>
                  <a:t>Present RHIC</a:t>
                </a:r>
              </a:p>
            </p:txBody>
          </p:sp>
          <p:sp>
            <p:nvSpPr>
              <p:cNvPr id="26" name="TextBox 25"/>
              <p:cNvSpPr txBox="1"/>
              <p:nvPr/>
            </p:nvSpPr>
            <p:spPr>
              <a:xfrm>
                <a:off x="3595777" y="2895600"/>
                <a:ext cx="994141" cy="325128"/>
              </a:xfrm>
              <a:prstGeom prst="rect">
                <a:avLst/>
              </a:prstGeom>
              <a:noFill/>
            </p:spPr>
            <p:txBody>
              <a:bodyPr wrap="none" rtlCol="0">
                <a:spAutoFit/>
              </a:bodyPr>
              <a:lstStyle/>
              <a:p>
                <a:r>
                  <a:rPr lang="en-US" sz="1000" dirty="0">
                    <a:solidFill>
                      <a:srgbClr val="000090"/>
                    </a:solidFill>
                  </a:rPr>
                  <a:t>eRHIC</a:t>
                </a:r>
              </a:p>
              <a:p>
                <a:r>
                  <a:rPr lang="en-US" sz="1000" dirty="0">
                    <a:solidFill>
                      <a:srgbClr val="000090"/>
                    </a:solidFill>
                  </a:rPr>
                  <a:t>Medium Luminosity</a:t>
                </a:r>
              </a:p>
            </p:txBody>
          </p:sp>
          <p:sp>
            <p:nvSpPr>
              <p:cNvPr id="27" name="TextBox 26"/>
              <p:cNvSpPr txBox="1"/>
              <p:nvPr/>
            </p:nvSpPr>
            <p:spPr>
              <a:xfrm>
                <a:off x="5452112" y="2495490"/>
                <a:ext cx="837829" cy="325128"/>
              </a:xfrm>
              <a:prstGeom prst="rect">
                <a:avLst/>
              </a:prstGeom>
              <a:noFill/>
            </p:spPr>
            <p:txBody>
              <a:bodyPr wrap="none" rtlCol="0">
                <a:spAutoFit/>
              </a:bodyPr>
              <a:lstStyle/>
              <a:p>
                <a:r>
                  <a:rPr lang="en-US" sz="1000" dirty="0">
                    <a:solidFill>
                      <a:srgbClr val="000090"/>
                    </a:solidFill>
                  </a:rPr>
                  <a:t>eRHIC</a:t>
                </a:r>
              </a:p>
              <a:p>
                <a:r>
                  <a:rPr lang="en-US" sz="1000" dirty="0">
                    <a:solidFill>
                      <a:srgbClr val="000090"/>
                    </a:solidFill>
                  </a:rPr>
                  <a:t>High Luminosity</a:t>
                </a:r>
              </a:p>
            </p:txBody>
          </p:sp>
          <p:sp>
            <p:nvSpPr>
              <p:cNvPr id="28" name="TextBox 27"/>
              <p:cNvSpPr txBox="1"/>
              <p:nvPr/>
            </p:nvSpPr>
            <p:spPr>
              <a:xfrm>
                <a:off x="970113" y="2013467"/>
                <a:ext cx="6278880" cy="300118"/>
              </a:xfrm>
              <a:prstGeom prst="rect">
                <a:avLst/>
              </a:prstGeom>
              <a:noFill/>
            </p:spPr>
            <p:txBody>
              <a:bodyPr wrap="square" rtlCol="0">
                <a:spAutoFit/>
              </a:bodyPr>
              <a:lstStyle/>
              <a:p>
                <a:pPr algn="ctr"/>
                <a:r>
                  <a:rPr lang="en-US" dirty="0">
                    <a:solidFill>
                      <a:srgbClr val="000090"/>
                    </a:solidFill>
                  </a:rPr>
                  <a:t>Resistive wall heating load for present RHIC stainless steel pipe </a:t>
                </a:r>
              </a:p>
            </p:txBody>
          </p:sp>
        </p:grpSp>
        <p:sp>
          <p:nvSpPr>
            <p:cNvPr id="23" name="TextBox 22"/>
            <p:cNvSpPr txBox="1"/>
            <p:nvPr/>
          </p:nvSpPr>
          <p:spPr>
            <a:xfrm>
              <a:off x="5580611" y="3839924"/>
              <a:ext cx="694421" cy="246221"/>
            </a:xfrm>
            <a:prstGeom prst="rect">
              <a:avLst/>
            </a:prstGeom>
            <a:noFill/>
          </p:spPr>
          <p:txBody>
            <a:bodyPr wrap="none" rtlCol="0">
              <a:spAutoFit/>
            </a:bodyPr>
            <a:lstStyle/>
            <a:p>
              <a:r>
                <a:rPr lang="en-US" sz="1000" dirty="0"/>
                <a:t>Cryo-limit</a:t>
              </a:r>
            </a:p>
          </p:txBody>
        </p:sp>
      </p:grpSp>
      <p:sp>
        <p:nvSpPr>
          <p:cNvPr id="12" name="Slide Number Placeholder 3"/>
          <p:cNvSpPr txBox="1">
            <a:spLocks/>
          </p:cNvSpPr>
          <p:nvPr/>
        </p:nvSpPr>
        <p:spPr>
          <a:xfrm>
            <a:off x="3805722" y="649629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20</a:t>
            </a:fld>
            <a:endParaRPr lang="en-US" dirty="0">
              <a:solidFill>
                <a:schemeClr val="bg1"/>
              </a:solidFill>
            </a:endParaRPr>
          </a:p>
        </p:txBody>
      </p:sp>
    </p:spTree>
    <p:extLst>
      <p:ext uri="{BB962C8B-B14F-4D97-AF65-F5344CB8AC3E}">
        <p14:creationId xmlns:p14="http://schemas.microsoft.com/office/powerpoint/2010/main" val="3632220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7309"/>
            <a:ext cx="7478332" cy="950057"/>
          </a:xfrm>
        </p:spPr>
        <p:txBody>
          <a:bodyPr>
            <a:noAutofit/>
          </a:bodyPr>
          <a:lstStyle/>
          <a:p>
            <a:pPr algn="ctr"/>
            <a:r>
              <a:rPr lang="en-US" sz="2800" dirty="0">
                <a:solidFill>
                  <a:srgbClr val="000090"/>
                </a:solidFill>
              </a:rPr>
              <a:t> Copper coating of the beam pipe to reduce the cryo-heating and electron cloud effect </a:t>
            </a:r>
          </a:p>
        </p:txBody>
      </p:sp>
      <p:sp>
        <p:nvSpPr>
          <p:cNvPr id="5" name="Content Placeholder 2"/>
          <p:cNvSpPr>
            <a:spLocks noGrp="1"/>
          </p:cNvSpPr>
          <p:nvPr>
            <p:ph idx="1"/>
          </p:nvPr>
        </p:nvSpPr>
        <p:spPr>
          <a:xfrm>
            <a:off x="-35281" y="1107366"/>
            <a:ext cx="9179281" cy="2229703"/>
          </a:xfrm>
        </p:spPr>
        <p:txBody>
          <a:bodyPr>
            <a:normAutofit/>
          </a:bodyPr>
          <a:lstStyle/>
          <a:p>
            <a:pPr marL="457200" lvl="1" indent="0">
              <a:buNone/>
            </a:pPr>
            <a:r>
              <a:rPr lang="en-US" sz="1600" dirty="0">
                <a:solidFill>
                  <a:srgbClr val="000090"/>
                </a:solidFill>
              </a:rPr>
              <a:t>Ady Hershcovitch:  Develop technique for enhancing in-situ copper coating quality of RHIC cold bore beam pipes with energetic ions that result in pipes with compacted thick crystalline defect free copper. Basically incorporating ion assisted deposition (IAD) into an already developed magnetron mole. </a:t>
            </a:r>
          </a:p>
          <a:p>
            <a:pPr lvl="1"/>
            <a:r>
              <a:rPr lang="en-US" sz="1600" dirty="0">
                <a:solidFill>
                  <a:srgbClr val="000090"/>
                </a:solidFill>
              </a:rPr>
              <a:t>Coating adhesion of 10 μm Cu passed all industrial tests and even exceeded maximum capability of a 12 kg pull test fixture or at least 2.9x10</a:t>
            </a:r>
            <a:r>
              <a:rPr lang="en-US" sz="1600" baseline="30000" dirty="0">
                <a:solidFill>
                  <a:srgbClr val="000090"/>
                </a:solidFill>
              </a:rPr>
              <a:t>6</a:t>
            </a:r>
            <a:r>
              <a:rPr lang="en-US" sz="1600" dirty="0">
                <a:solidFill>
                  <a:srgbClr val="000090"/>
                </a:solidFill>
              </a:rPr>
              <a:t> N/m</a:t>
            </a:r>
            <a:r>
              <a:rPr lang="en-US" sz="1600" baseline="30000" dirty="0">
                <a:solidFill>
                  <a:srgbClr val="000090"/>
                </a:solidFill>
              </a:rPr>
              <a:t>2</a:t>
            </a:r>
            <a:r>
              <a:rPr lang="en-GB" sz="1600" dirty="0">
                <a:solidFill>
                  <a:srgbClr val="000090"/>
                </a:solidFill>
              </a:rPr>
              <a:t>. </a:t>
            </a:r>
            <a:r>
              <a:rPr lang="en-US" sz="1600" dirty="0">
                <a:solidFill>
                  <a:srgbClr val="000090"/>
                </a:solidFill>
              </a:rPr>
              <a:t>Room temperature RF resistivity measurement indicated that 10 μm Cu coated stainless steel RHIC tube has conductivity close to copper tubing. The measurements of the copper tubing at cryogenic temperatures is in progress.</a:t>
            </a:r>
          </a:p>
          <a:p>
            <a:pPr marL="457200" lvl="1" indent="0">
              <a:buNone/>
            </a:pPr>
            <a:endParaRPr lang="en-US" sz="1600" dirty="0">
              <a:solidFill>
                <a:srgbClr val="000090"/>
              </a:solidFill>
            </a:endParaRPr>
          </a:p>
          <a:p>
            <a:endParaRPr lang="en-US" sz="2000" dirty="0">
              <a:solidFill>
                <a:srgbClr val="000090"/>
              </a:solidFill>
            </a:endParaRPr>
          </a:p>
          <a:p>
            <a:endParaRPr lang="en-US" sz="2000" dirty="0">
              <a:solidFill>
                <a:srgbClr val="000090"/>
              </a:solidFill>
            </a:endParaRPr>
          </a:p>
          <a:p>
            <a:endParaRPr lang="en-US" sz="2000" dirty="0">
              <a:solidFill>
                <a:srgbClr val="000090"/>
              </a:solidFill>
            </a:endParaRPr>
          </a:p>
          <a:p>
            <a:endParaRPr lang="en-US" sz="2000" dirty="0">
              <a:solidFill>
                <a:srgbClr val="000090"/>
              </a:solidFill>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3337069"/>
            <a:ext cx="7931456" cy="2474795"/>
          </a:xfrm>
          <a:prstGeom prst="rect">
            <a:avLst/>
          </a:prstGeom>
          <a:noFill/>
        </p:spPr>
      </p:pic>
      <p:sp>
        <p:nvSpPr>
          <p:cNvPr id="9" name="Slide Number Placeholder 3"/>
          <p:cNvSpPr txBox="1">
            <a:spLocks/>
          </p:cNvSpPr>
          <p:nvPr/>
        </p:nvSpPr>
        <p:spPr>
          <a:xfrm>
            <a:off x="3805722"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21</a:t>
            </a:fld>
            <a:endParaRPr lang="en-US" dirty="0">
              <a:solidFill>
                <a:schemeClr val="bg1"/>
              </a:solidFill>
            </a:endParaRPr>
          </a:p>
        </p:txBody>
      </p:sp>
      <p:grpSp>
        <p:nvGrpSpPr>
          <p:cNvPr id="6" name="Group 5">
            <a:extLst>
              <a:ext uri="{FF2B5EF4-FFF2-40B4-BE49-F238E27FC236}">
                <a16:creationId xmlns:a16="http://schemas.microsoft.com/office/drawing/2014/main" id="{3BAFA3F8-1C28-BF42-B397-5C9EA9F599AE}"/>
              </a:ext>
            </a:extLst>
          </p:cNvPr>
          <p:cNvGrpSpPr/>
          <p:nvPr/>
        </p:nvGrpSpPr>
        <p:grpSpPr>
          <a:xfrm>
            <a:off x="101156" y="1107366"/>
            <a:ext cx="8533319" cy="5028285"/>
            <a:chOff x="278614" y="1041313"/>
            <a:chExt cx="8533319" cy="5028285"/>
          </a:xfrm>
        </p:grpSpPr>
        <p:grpSp>
          <p:nvGrpSpPr>
            <p:cNvPr id="20" name="Group 19"/>
            <p:cNvGrpSpPr/>
            <p:nvPr/>
          </p:nvGrpSpPr>
          <p:grpSpPr>
            <a:xfrm>
              <a:off x="278614" y="1041313"/>
              <a:ext cx="8533319" cy="5028285"/>
              <a:chOff x="278614" y="1041313"/>
              <a:chExt cx="8533319" cy="5028285"/>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200" y="1041313"/>
                <a:ext cx="8403733" cy="5028285"/>
              </a:xfrm>
              <a:prstGeom prst="rect">
                <a:avLst/>
              </a:prstGeom>
              <a:noFill/>
            </p:spPr>
          </p:pic>
          <p:sp>
            <p:nvSpPr>
              <p:cNvPr id="3" name="TextBox 2"/>
              <p:cNvSpPr txBox="1"/>
              <p:nvPr/>
            </p:nvSpPr>
            <p:spPr>
              <a:xfrm>
                <a:off x="278614" y="1107366"/>
                <a:ext cx="4062560" cy="1477328"/>
              </a:xfrm>
              <a:prstGeom prst="rect">
                <a:avLst/>
              </a:prstGeom>
              <a:noFill/>
            </p:spPr>
            <p:txBody>
              <a:bodyPr wrap="square" rtlCol="0">
                <a:spAutoFit/>
              </a:bodyPr>
              <a:lstStyle/>
              <a:p>
                <a:r>
                  <a:rPr lang="en-US" dirty="0">
                    <a:solidFill>
                      <a:srgbClr val="000090"/>
                    </a:solidFill>
                  </a:rPr>
                  <a:t>Integrated IAD magnetron for coating long narrow tubes. Insulators (in blue) are covered with overlapping shields to prevent exposure to plasma and metal deposition </a:t>
                </a:r>
              </a:p>
            </p:txBody>
          </p:sp>
        </p:grpSp>
        <p:sp>
          <p:nvSpPr>
            <p:cNvPr id="4" name="Rectangle 3">
              <a:extLst>
                <a:ext uri="{FF2B5EF4-FFF2-40B4-BE49-F238E27FC236}">
                  <a16:creationId xmlns:a16="http://schemas.microsoft.com/office/drawing/2014/main" id="{D9FAB153-B1E0-B245-AD22-8A610AABAD10}"/>
                </a:ext>
              </a:extLst>
            </p:cNvPr>
            <p:cNvSpPr/>
            <p:nvPr/>
          </p:nvSpPr>
          <p:spPr>
            <a:xfrm>
              <a:off x="4460351" y="4298647"/>
              <a:ext cx="4218267" cy="1200329"/>
            </a:xfrm>
            <a:prstGeom prst="rect">
              <a:avLst/>
            </a:prstGeom>
          </p:spPr>
          <p:txBody>
            <a:bodyPr wrap="square">
              <a:spAutoFit/>
            </a:bodyPr>
            <a:lstStyle/>
            <a:p>
              <a:r>
                <a:rPr lang="en-US" dirty="0">
                  <a:solidFill>
                    <a:srgbClr val="002060"/>
                  </a:solidFill>
                  <a:latin typeface="Optima" panose="02000503060000020004" pitchFamily="2" charset="0"/>
                </a:rPr>
                <a:t>The copper-coat the RHIC beam pipes in-situ to reduce their resistivity and</a:t>
              </a:r>
            </a:p>
            <a:p>
              <a:r>
                <a:rPr lang="en-US" dirty="0">
                  <a:solidFill>
                    <a:srgbClr val="002060"/>
                  </a:solidFill>
                  <a:latin typeface="Optima" panose="02000503060000020004" pitchFamily="2" charset="0"/>
                </a:rPr>
                <a:t>thus reduce the cryogenic heat load to less than &gt; 1W/m.</a:t>
              </a:r>
              <a:endParaRPr lang="en-US" dirty="0">
                <a:solidFill>
                  <a:srgbClr val="002060"/>
                </a:solidFill>
                <a:effectLst/>
                <a:latin typeface="Optima" panose="02000503060000020004" pitchFamily="2" charset="0"/>
              </a:endParaRPr>
            </a:p>
          </p:txBody>
        </p:sp>
      </p:grpSp>
    </p:spTree>
    <p:extLst>
      <p:ext uri="{BB962C8B-B14F-4D97-AF65-F5344CB8AC3E}">
        <p14:creationId xmlns:p14="http://schemas.microsoft.com/office/powerpoint/2010/main" val="32270092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46EAC-05EE-824A-A2A3-EB8F31383E4D}"/>
              </a:ext>
            </a:extLst>
          </p:cNvPr>
          <p:cNvSpPr>
            <a:spLocks noGrp="1"/>
          </p:cNvSpPr>
          <p:nvPr>
            <p:ph type="title"/>
          </p:nvPr>
        </p:nvSpPr>
        <p:spPr/>
        <p:txBody>
          <a:bodyPr/>
          <a:lstStyle/>
          <a:p>
            <a:r>
              <a:rPr lang="en-US" dirty="0"/>
              <a:t>Instrumentation Improvements</a:t>
            </a:r>
          </a:p>
        </p:txBody>
      </p:sp>
      <p:sp>
        <p:nvSpPr>
          <p:cNvPr id="4" name="Slide Number Placeholder 3">
            <a:extLst>
              <a:ext uri="{FF2B5EF4-FFF2-40B4-BE49-F238E27FC236}">
                <a16:creationId xmlns:a16="http://schemas.microsoft.com/office/drawing/2014/main" id="{65434879-A4FC-DB43-B077-DB50C618E13A}"/>
              </a:ext>
            </a:extLst>
          </p:cNvPr>
          <p:cNvSpPr>
            <a:spLocks noGrp="1"/>
          </p:cNvSpPr>
          <p:nvPr>
            <p:ph type="sldNum" sz="quarter" idx="12"/>
          </p:nvPr>
        </p:nvSpPr>
        <p:spPr/>
        <p:txBody>
          <a:bodyPr/>
          <a:lstStyle/>
          <a:p>
            <a:fld id="{893C5830-40F3-F04E-B2E3-10E6672BA8FF}" type="slidenum">
              <a:rPr lang="en-US" smtClean="0"/>
              <a:pPr/>
              <a:t>22</a:t>
            </a:fld>
            <a:endParaRPr lang="en-US"/>
          </a:p>
        </p:txBody>
      </p:sp>
      <p:pic>
        <p:nvPicPr>
          <p:cNvPr id="5" name="Picture 4">
            <a:extLst>
              <a:ext uri="{FF2B5EF4-FFF2-40B4-BE49-F238E27FC236}">
                <a16:creationId xmlns:a16="http://schemas.microsoft.com/office/drawing/2014/main" id="{D29BB2E5-B7CB-B74D-AE70-85AF28893A92}"/>
              </a:ext>
            </a:extLst>
          </p:cNvPr>
          <p:cNvPicPr>
            <a:picLocks noChangeAspect="1"/>
          </p:cNvPicPr>
          <p:nvPr/>
        </p:nvPicPr>
        <p:blipFill>
          <a:blip r:embed="rId2"/>
          <a:stretch>
            <a:fillRect/>
          </a:stretch>
        </p:blipFill>
        <p:spPr>
          <a:xfrm>
            <a:off x="0" y="1074726"/>
            <a:ext cx="9144000" cy="4708548"/>
          </a:xfrm>
          <a:prstGeom prst="rect">
            <a:avLst/>
          </a:prstGeom>
        </p:spPr>
      </p:pic>
      <p:sp>
        <p:nvSpPr>
          <p:cNvPr id="11" name="TextBox 10">
            <a:extLst>
              <a:ext uri="{FF2B5EF4-FFF2-40B4-BE49-F238E27FC236}">
                <a16:creationId xmlns:a16="http://schemas.microsoft.com/office/drawing/2014/main" id="{2FEE8B61-5D1D-A24D-96ED-DE70617A5F62}"/>
              </a:ext>
            </a:extLst>
          </p:cNvPr>
          <p:cNvSpPr txBox="1"/>
          <p:nvPr/>
        </p:nvSpPr>
        <p:spPr>
          <a:xfrm>
            <a:off x="563833" y="1635774"/>
            <a:ext cx="8198109"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4407B"/>
                </a:solidFill>
                <a:latin typeface="Optima" panose="02000503060000020004" pitchFamily="2" charset="0"/>
              </a:rPr>
              <a:t>BPM improvements (due to the higher currents we will either replace the existing BPM’s with the button BPM’s or make corrections on the existing ones. </a:t>
            </a:r>
          </a:p>
          <a:p>
            <a:pPr marL="285750" indent="-285750">
              <a:buFont typeface="Arial" panose="020B0604020202020204" pitchFamily="34" charset="0"/>
              <a:buChar char="•"/>
            </a:pPr>
            <a:r>
              <a:rPr lang="en-US" sz="2000" dirty="0">
                <a:solidFill>
                  <a:srgbClr val="24407B"/>
                </a:solidFill>
                <a:latin typeface="Optima" panose="02000503060000020004" pitchFamily="2" charset="0"/>
              </a:rPr>
              <a:t>Improvements on the ionization profile monitors.</a:t>
            </a:r>
          </a:p>
          <a:p>
            <a:pPr marL="285750" indent="-285750">
              <a:buFont typeface="Arial" panose="020B0604020202020204" pitchFamily="34" charset="0"/>
              <a:buChar char="•"/>
            </a:pPr>
            <a:r>
              <a:rPr lang="en-US" sz="2000" dirty="0">
                <a:solidFill>
                  <a:srgbClr val="24407B"/>
                </a:solidFill>
                <a:latin typeface="Optima" panose="02000503060000020004" pitchFamily="2" charset="0"/>
              </a:rPr>
              <a:t>Reposition the loss monitors.</a:t>
            </a:r>
          </a:p>
          <a:p>
            <a:pPr marL="285750" indent="-285750">
              <a:buFont typeface="Arial" panose="020B0604020202020204" pitchFamily="34" charset="0"/>
              <a:buChar char="•"/>
            </a:pPr>
            <a:r>
              <a:rPr lang="en-US" dirty="0">
                <a:solidFill>
                  <a:srgbClr val="24407B"/>
                </a:solidFill>
                <a:latin typeface="Optima" panose="02000503060000020004" pitchFamily="2" charset="0"/>
              </a:rPr>
              <a:t>A high bandwidth wall current monitor need to replace the existing ones.</a:t>
            </a:r>
          </a:p>
          <a:p>
            <a:pPr marL="285750" indent="-285750">
              <a:buFont typeface="Arial" panose="020B0604020202020204" pitchFamily="34" charset="0"/>
              <a:buChar char="•"/>
            </a:pPr>
            <a:r>
              <a:rPr lang="en-US" sz="2000" dirty="0">
                <a:solidFill>
                  <a:srgbClr val="24407B"/>
                </a:solidFill>
                <a:latin typeface="Optima" panose="02000503060000020004" pitchFamily="2" charset="0"/>
              </a:rPr>
              <a:t>Collimation system upgrade.</a:t>
            </a:r>
          </a:p>
          <a:p>
            <a:pPr marL="285750" indent="-285750">
              <a:buFont typeface="Arial" panose="020B0604020202020204" pitchFamily="34" charset="0"/>
              <a:buChar char="•"/>
            </a:pPr>
            <a:r>
              <a:rPr lang="en-US" sz="2000" dirty="0">
                <a:solidFill>
                  <a:srgbClr val="24407B"/>
                </a:solidFill>
                <a:latin typeface="Optima" panose="02000503060000020004" pitchFamily="2" charset="0"/>
              </a:rPr>
              <a:t>Schottky Monitor- The high frequency cavity will be upgraded to a high shunt-impedance design to maximize the signal to noise ratio. </a:t>
            </a:r>
          </a:p>
          <a:p>
            <a:pPr marL="285750" indent="-285750">
              <a:buFont typeface="Arial" panose="020B0604020202020204" pitchFamily="34" charset="0"/>
              <a:buChar char="•"/>
            </a:pPr>
            <a:endParaRPr lang="en-US" sz="2000" dirty="0">
              <a:solidFill>
                <a:srgbClr val="24407B"/>
              </a:solidFill>
              <a:latin typeface="Optima" panose="02000503060000020004" pitchFamily="2" charset="0"/>
            </a:endParaRPr>
          </a:p>
          <a:p>
            <a:pPr marL="285750" indent="-285750">
              <a:buFont typeface="Arial" panose="020B0604020202020204" pitchFamily="34" charset="0"/>
              <a:buChar char="•"/>
            </a:pPr>
            <a:endParaRPr lang="en-US" sz="2000" dirty="0">
              <a:solidFill>
                <a:srgbClr val="24407B"/>
              </a:solidFill>
              <a:latin typeface="Optima" panose="02000503060000020004" pitchFamily="2" charset="0"/>
            </a:endParaRPr>
          </a:p>
        </p:txBody>
      </p:sp>
      <p:pic>
        <p:nvPicPr>
          <p:cNvPr id="8" name="Picture 7">
            <a:extLst>
              <a:ext uri="{FF2B5EF4-FFF2-40B4-BE49-F238E27FC236}">
                <a16:creationId xmlns:a16="http://schemas.microsoft.com/office/drawing/2014/main" id="{B33AA8DA-C000-B048-95D4-10B74E18F604}"/>
              </a:ext>
            </a:extLst>
          </p:cNvPr>
          <p:cNvPicPr>
            <a:picLocks noChangeAspect="1"/>
          </p:cNvPicPr>
          <p:nvPr/>
        </p:nvPicPr>
        <p:blipFill>
          <a:blip r:embed="rId3"/>
          <a:stretch>
            <a:fillRect/>
          </a:stretch>
        </p:blipFill>
        <p:spPr>
          <a:xfrm>
            <a:off x="3337903" y="2400289"/>
            <a:ext cx="4633993" cy="2410424"/>
          </a:xfrm>
          <a:prstGeom prst="rect">
            <a:avLst/>
          </a:prstGeom>
        </p:spPr>
      </p:pic>
    </p:spTree>
    <p:extLst>
      <p:ext uri="{BB962C8B-B14F-4D97-AF65-F5344CB8AC3E}">
        <p14:creationId xmlns:p14="http://schemas.microsoft.com/office/powerpoint/2010/main" val="474519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42"/>
            <a:ext cx="7886700" cy="1325563"/>
          </a:xfrm>
        </p:spPr>
        <p:txBody>
          <a:bodyPr/>
          <a:lstStyle/>
          <a:p>
            <a:r>
              <a:rPr lang="en-US" dirty="0"/>
              <a:t>Summary</a:t>
            </a:r>
          </a:p>
        </p:txBody>
      </p:sp>
      <p:sp>
        <p:nvSpPr>
          <p:cNvPr id="3" name="Content Placeholder 2"/>
          <p:cNvSpPr>
            <a:spLocks noGrp="1"/>
          </p:cNvSpPr>
          <p:nvPr>
            <p:ph idx="1"/>
          </p:nvPr>
        </p:nvSpPr>
        <p:spPr>
          <a:xfrm>
            <a:off x="0" y="1231457"/>
            <a:ext cx="9144000" cy="4676663"/>
          </a:xfrm>
        </p:spPr>
        <p:txBody>
          <a:bodyPr>
            <a:normAutofit fontScale="70000" lnSpcReduction="20000"/>
          </a:bodyPr>
          <a:lstStyle/>
          <a:p>
            <a:pPr>
              <a:lnSpc>
                <a:spcPct val="110000"/>
              </a:lnSpc>
              <a:buFont typeface="Arial"/>
              <a:buChar char="•"/>
            </a:pPr>
            <a:r>
              <a:rPr lang="en-US" dirty="0">
                <a:solidFill>
                  <a:srgbClr val="000090"/>
                </a:solidFill>
                <a:latin typeface="Optima"/>
                <a:cs typeface="Optima"/>
              </a:rPr>
              <a:t>All necessary requirements for the RHIC hadron rings modifications, required for eRHIC, are identified and technical solutions are found</a:t>
            </a:r>
          </a:p>
          <a:p>
            <a:pPr>
              <a:lnSpc>
                <a:spcPct val="110000"/>
              </a:lnSpc>
            </a:pPr>
            <a:r>
              <a:rPr lang="en-US" dirty="0">
                <a:solidFill>
                  <a:srgbClr val="000090"/>
                </a:solidFill>
                <a:latin typeface="Optima"/>
                <a:cs typeface="Optima"/>
              </a:rPr>
              <a:t> The switching DX magnets are removed from RHIC as they are not required for eRHIC single hadron ring</a:t>
            </a:r>
          </a:p>
          <a:p>
            <a:pPr>
              <a:lnSpc>
                <a:spcPct val="110000"/>
              </a:lnSpc>
            </a:pPr>
            <a:r>
              <a:rPr lang="en-US" dirty="0">
                <a:solidFill>
                  <a:srgbClr val="000090"/>
                </a:solidFill>
                <a:latin typeface="Optima"/>
                <a:cs typeface="Optima"/>
              </a:rPr>
              <a:t>Energy of eRHIC protons is raised from 255 to 275 GeV </a:t>
            </a:r>
            <a:r>
              <a:rPr lang="en-US">
                <a:solidFill>
                  <a:srgbClr val="000090"/>
                </a:solidFill>
                <a:latin typeface="Optima"/>
                <a:cs typeface="Optima"/>
              </a:rPr>
              <a:t>or from 100 to 133 </a:t>
            </a:r>
            <a:r>
              <a:rPr lang="en-US" dirty="0">
                <a:solidFill>
                  <a:srgbClr val="000090"/>
                </a:solidFill>
                <a:latin typeface="Optima"/>
                <a:cs typeface="Optima"/>
              </a:rPr>
              <a:t>GeV/</a:t>
            </a:r>
            <a:r>
              <a:rPr lang="en-US">
                <a:solidFill>
                  <a:srgbClr val="000090"/>
                </a:solidFill>
                <a:latin typeface="Optima"/>
                <a:cs typeface="Optima"/>
              </a:rPr>
              <a:t>n for heavy </a:t>
            </a:r>
            <a:r>
              <a:rPr lang="en-US" dirty="0">
                <a:solidFill>
                  <a:srgbClr val="000090"/>
                </a:solidFill>
                <a:latin typeface="Optima"/>
                <a:cs typeface="Optima"/>
              </a:rPr>
              <a:t>ions</a:t>
            </a:r>
          </a:p>
          <a:p>
            <a:pPr>
              <a:lnSpc>
                <a:spcPct val="110000"/>
              </a:lnSpc>
            </a:pPr>
            <a:r>
              <a:rPr lang="en-US" dirty="0">
                <a:solidFill>
                  <a:srgbClr val="000090"/>
                </a:solidFill>
                <a:latin typeface="Optima"/>
                <a:cs typeface="Optima"/>
              </a:rPr>
              <a:t>The Yellow Ring will be upgraded for proton, He</a:t>
            </a:r>
            <a:r>
              <a:rPr lang="en-US" baseline="30000" dirty="0">
                <a:solidFill>
                  <a:srgbClr val="000090"/>
                </a:solidFill>
                <a:latin typeface="Optima"/>
                <a:cs typeface="Optima"/>
              </a:rPr>
              <a:t>3+ </a:t>
            </a:r>
            <a:r>
              <a:rPr lang="en-US" dirty="0">
                <a:solidFill>
                  <a:srgbClr val="000090"/>
                </a:solidFill>
                <a:latin typeface="Optima"/>
                <a:cs typeface="Optima"/>
              </a:rPr>
              <a:t>and </a:t>
            </a:r>
            <a:r>
              <a:rPr lang="en-US" i="1" dirty="0">
                <a:solidFill>
                  <a:srgbClr val="000090"/>
                </a:solidFill>
                <a:latin typeface="Optima"/>
                <a:cs typeface="Optima"/>
              </a:rPr>
              <a:t>d</a:t>
            </a:r>
            <a:r>
              <a:rPr lang="en-US" dirty="0">
                <a:solidFill>
                  <a:srgbClr val="000090"/>
                </a:solidFill>
                <a:latin typeface="Optima"/>
                <a:cs typeface="Optima"/>
              </a:rPr>
              <a:t> spin with a total of 6 helical Siberian snakes modifying the existing blue ring spin elements</a:t>
            </a:r>
          </a:p>
          <a:p>
            <a:pPr>
              <a:lnSpc>
                <a:spcPct val="110000"/>
              </a:lnSpc>
            </a:pPr>
            <a:r>
              <a:rPr lang="en-US" dirty="0">
                <a:solidFill>
                  <a:srgbClr val="000090"/>
                </a:solidFill>
                <a:latin typeface="Optima"/>
                <a:cs typeface="Optima"/>
              </a:rPr>
              <a:t>An upgrade of the RHIC injection system is designed by using the blue ring 6 - to - 4 o’clock arc as a new injection transport line </a:t>
            </a:r>
          </a:p>
          <a:p>
            <a:pPr>
              <a:lnSpc>
                <a:spcPct val="110000"/>
              </a:lnSpc>
            </a:pPr>
            <a:r>
              <a:rPr lang="en-US" dirty="0">
                <a:solidFill>
                  <a:srgbClr val="000090"/>
                </a:solidFill>
                <a:latin typeface="Optima"/>
                <a:cs typeface="Optima"/>
              </a:rPr>
              <a:t>The cold RHIC vacuum beam pipe will be modified by the plasma deposition of copper and carbon layers</a:t>
            </a:r>
          </a:p>
          <a:p>
            <a:pPr>
              <a:lnSpc>
                <a:spcPct val="110000"/>
              </a:lnSpc>
            </a:pPr>
            <a:r>
              <a:rPr lang="en-US" dirty="0">
                <a:solidFill>
                  <a:srgbClr val="000090"/>
                </a:solidFill>
                <a:latin typeface="Optima"/>
                <a:cs typeface="Optima"/>
              </a:rPr>
              <a:t>An upgrade of the RHIC BPM’s is under way</a:t>
            </a:r>
          </a:p>
        </p:txBody>
      </p:sp>
      <p:sp>
        <p:nvSpPr>
          <p:cNvPr id="5" name="Slide Number Placeholder 3"/>
          <p:cNvSpPr txBox="1">
            <a:spLocks/>
          </p:cNvSpPr>
          <p:nvPr/>
        </p:nvSpPr>
        <p:spPr>
          <a:xfrm>
            <a:off x="3805722"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23</a:t>
            </a:fld>
            <a:endParaRPr lang="en-US" dirty="0">
              <a:solidFill>
                <a:schemeClr val="bg1"/>
              </a:solidFill>
            </a:endParaRPr>
          </a:p>
        </p:txBody>
      </p:sp>
    </p:spTree>
    <p:extLst>
      <p:ext uri="{BB962C8B-B14F-4D97-AF65-F5344CB8AC3E}">
        <p14:creationId xmlns:p14="http://schemas.microsoft.com/office/powerpoint/2010/main" val="619495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82" y="2507349"/>
            <a:ext cx="4477364" cy="1325563"/>
          </a:xfrm>
        </p:spPr>
        <p:txBody>
          <a:bodyPr/>
          <a:lstStyle/>
          <a:p>
            <a:r>
              <a:rPr lang="en-US" dirty="0"/>
              <a:t>Back up slides</a:t>
            </a:r>
          </a:p>
        </p:txBody>
      </p:sp>
      <p:sp>
        <p:nvSpPr>
          <p:cNvPr id="5" name="Slide Number Placeholder 3"/>
          <p:cNvSpPr txBox="1">
            <a:spLocks/>
          </p:cNvSpPr>
          <p:nvPr/>
        </p:nvSpPr>
        <p:spPr>
          <a:xfrm>
            <a:off x="3805722"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24</a:t>
            </a:fld>
            <a:endParaRPr lang="en-US">
              <a:solidFill>
                <a:schemeClr val="bg1"/>
              </a:solidFill>
            </a:endParaRPr>
          </a:p>
        </p:txBody>
      </p:sp>
    </p:spTree>
    <p:extLst>
      <p:ext uri="{BB962C8B-B14F-4D97-AF65-F5344CB8AC3E}">
        <p14:creationId xmlns:p14="http://schemas.microsoft.com/office/powerpoint/2010/main" val="41229542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0"/>
            <a:ext cx="9144000" cy="664723"/>
          </a:xfrm>
        </p:spPr>
        <p:txBody>
          <a:bodyPr>
            <a:normAutofit fontScale="90000"/>
          </a:bodyPr>
          <a:lstStyle/>
          <a:p>
            <a:r>
              <a:rPr lang="en-US" dirty="0"/>
              <a:t>Power supplies present and future</a:t>
            </a:r>
          </a:p>
        </p:txBody>
      </p:sp>
      <p:pic>
        <p:nvPicPr>
          <p:cNvPr id="6" name="Picture 5" descr="MainDipoleBu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105" y="-9328"/>
            <a:ext cx="5866140" cy="6858000"/>
          </a:xfrm>
          <a:prstGeom prst="rect">
            <a:avLst/>
          </a:prstGeom>
        </p:spPr>
      </p:pic>
      <p:grpSp>
        <p:nvGrpSpPr>
          <p:cNvPr id="10" name="Group 9"/>
          <p:cNvGrpSpPr/>
          <p:nvPr/>
        </p:nvGrpSpPr>
        <p:grpSpPr>
          <a:xfrm rot="1975401">
            <a:off x="1116492" y="781030"/>
            <a:ext cx="2483497" cy="1472184"/>
            <a:chOff x="1193306" y="2938998"/>
            <a:chExt cx="2483497" cy="1472184"/>
          </a:xfrm>
        </p:grpSpPr>
        <p:sp>
          <p:nvSpPr>
            <p:cNvPr id="11" name="Oval 10"/>
            <p:cNvSpPr>
              <a:spLocks noChangeAspect="1"/>
            </p:cNvSpPr>
            <p:nvPr/>
          </p:nvSpPr>
          <p:spPr>
            <a:xfrm>
              <a:off x="2204619" y="2938998"/>
              <a:ext cx="1472184" cy="1472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193306" y="3370484"/>
              <a:ext cx="902811" cy="369332"/>
            </a:xfrm>
            <a:prstGeom prst="rect">
              <a:avLst/>
            </a:prstGeom>
            <a:noFill/>
          </p:spPr>
          <p:txBody>
            <a:bodyPr wrap="none" rtlCol="0">
              <a:spAutoFit/>
            </a:bodyPr>
            <a:lstStyle/>
            <a:p>
              <a:r>
                <a:rPr lang="en-US" b="1" dirty="0">
                  <a:solidFill>
                    <a:srgbClr val="FF0000"/>
                  </a:solidFill>
                </a:rPr>
                <a:t>NEW IR</a:t>
              </a:r>
            </a:p>
          </p:txBody>
        </p:sp>
      </p:grpSp>
      <p:grpSp>
        <p:nvGrpSpPr>
          <p:cNvPr id="13" name="Group 12"/>
          <p:cNvGrpSpPr/>
          <p:nvPr/>
        </p:nvGrpSpPr>
        <p:grpSpPr>
          <a:xfrm rot="19692421">
            <a:off x="1143079" y="3017236"/>
            <a:ext cx="2483497" cy="1472184"/>
            <a:chOff x="1193306" y="2938998"/>
            <a:chExt cx="2483497" cy="1472184"/>
          </a:xfrm>
        </p:grpSpPr>
        <p:sp>
          <p:nvSpPr>
            <p:cNvPr id="14" name="Oval 13"/>
            <p:cNvSpPr>
              <a:spLocks noChangeAspect="1"/>
            </p:cNvSpPr>
            <p:nvPr/>
          </p:nvSpPr>
          <p:spPr>
            <a:xfrm>
              <a:off x="2204619" y="2938998"/>
              <a:ext cx="1472184" cy="1472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193306" y="3370484"/>
              <a:ext cx="902811" cy="369332"/>
            </a:xfrm>
            <a:prstGeom prst="rect">
              <a:avLst/>
            </a:prstGeom>
            <a:noFill/>
          </p:spPr>
          <p:txBody>
            <a:bodyPr wrap="none" rtlCol="0">
              <a:spAutoFit/>
            </a:bodyPr>
            <a:lstStyle/>
            <a:p>
              <a:r>
                <a:rPr lang="en-US" b="1" dirty="0">
                  <a:solidFill>
                    <a:srgbClr val="FF0000"/>
                  </a:solidFill>
                </a:rPr>
                <a:t>NEW IR</a:t>
              </a:r>
            </a:p>
          </p:txBody>
        </p:sp>
      </p:grpSp>
      <p:grpSp>
        <p:nvGrpSpPr>
          <p:cNvPr id="20" name="Group 19"/>
          <p:cNvGrpSpPr/>
          <p:nvPr/>
        </p:nvGrpSpPr>
        <p:grpSpPr>
          <a:xfrm>
            <a:off x="3867477" y="3672996"/>
            <a:ext cx="1533092" cy="1472184"/>
            <a:chOff x="3781658" y="3311190"/>
            <a:chExt cx="1533092" cy="1472184"/>
          </a:xfrm>
        </p:grpSpPr>
        <p:sp>
          <p:nvSpPr>
            <p:cNvPr id="19" name="TextBox 18"/>
            <p:cNvSpPr txBox="1"/>
            <p:nvPr/>
          </p:nvSpPr>
          <p:spPr>
            <a:xfrm>
              <a:off x="3781658" y="3482151"/>
              <a:ext cx="1533092" cy="584776"/>
            </a:xfrm>
            <a:prstGeom prst="rect">
              <a:avLst/>
            </a:prstGeom>
            <a:solidFill>
              <a:srgbClr val="FFFFFF"/>
            </a:solidFill>
          </p:spPr>
          <p:txBody>
            <a:bodyPr wrap="none" rtlCol="0">
              <a:spAutoFit/>
            </a:bodyPr>
            <a:lstStyle/>
            <a:p>
              <a:pPr algn="ctr"/>
              <a:r>
                <a:rPr lang="en-US" sz="1600" dirty="0">
                  <a:solidFill>
                    <a:srgbClr val="FF0000"/>
                  </a:solidFill>
                </a:rPr>
                <a:t>DX’s removed</a:t>
              </a:r>
            </a:p>
            <a:p>
              <a:pPr algn="ctr"/>
              <a:r>
                <a:rPr lang="en-US" sz="1600" dirty="0">
                  <a:solidFill>
                    <a:srgbClr val="FF0000"/>
                  </a:solidFill>
                </a:rPr>
                <a:t>Injection kickers</a:t>
              </a:r>
            </a:p>
          </p:txBody>
        </p:sp>
        <p:sp>
          <p:nvSpPr>
            <p:cNvPr id="17" name="Oval 16"/>
            <p:cNvSpPr>
              <a:spLocks noChangeAspect="1"/>
            </p:cNvSpPr>
            <p:nvPr/>
          </p:nvSpPr>
          <p:spPr>
            <a:xfrm>
              <a:off x="3789799" y="3311190"/>
              <a:ext cx="1472184" cy="1472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828073" y="21686"/>
            <a:ext cx="3588395" cy="1593611"/>
            <a:chOff x="3789799" y="3189763"/>
            <a:chExt cx="3588395" cy="1593611"/>
          </a:xfrm>
        </p:grpSpPr>
        <p:sp>
          <p:nvSpPr>
            <p:cNvPr id="22" name="TextBox 21"/>
            <p:cNvSpPr txBox="1"/>
            <p:nvPr/>
          </p:nvSpPr>
          <p:spPr>
            <a:xfrm>
              <a:off x="5293369" y="3189763"/>
              <a:ext cx="2084825" cy="1077218"/>
            </a:xfrm>
            <a:prstGeom prst="rect">
              <a:avLst/>
            </a:prstGeom>
            <a:solidFill>
              <a:srgbClr val="FFFFFF"/>
            </a:solidFill>
          </p:spPr>
          <p:txBody>
            <a:bodyPr wrap="none" rtlCol="0">
              <a:spAutoFit/>
            </a:bodyPr>
            <a:lstStyle/>
            <a:p>
              <a:pPr algn="ctr"/>
              <a:r>
                <a:rPr lang="en-US" sz="1600" dirty="0">
                  <a:solidFill>
                    <a:srgbClr val="FF0000"/>
                  </a:solidFill>
                </a:rPr>
                <a:t>DX’s removed</a:t>
              </a:r>
            </a:p>
            <a:p>
              <a:pPr algn="ctr"/>
              <a:r>
                <a:rPr lang="en-US" sz="1600" dirty="0">
                  <a:solidFill>
                    <a:srgbClr val="FF0000"/>
                  </a:solidFill>
                </a:rPr>
                <a:t>Main Bus returns </a:t>
              </a:r>
            </a:p>
            <a:p>
              <a:pPr algn="ctr"/>
              <a:r>
                <a:rPr lang="en-US" sz="1600" dirty="0">
                  <a:solidFill>
                    <a:srgbClr val="FF0000"/>
                  </a:solidFill>
                </a:rPr>
                <a:t>not at 10 o’clock</a:t>
              </a:r>
            </a:p>
            <a:p>
              <a:pPr algn="ctr"/>
              <a:r>
                <a:rPr lang="en-US" sz="1600" dirty="0">
                  <a:solidFill>
                    <a:srgbClr val="FF0000"/>
                  </a:solidFill>
                </a:rPr>
                <a:t>New switching magnet</a:t>
              </a:r>
            </a:p>
          </p:txBody>
        </p:sp>
        <p:sp>
          <p:nvSpPr>
            <p:cNvPr id="23" name="Oval 22"/>
            <p:cNvSpPr>
              <a:spLocks noChangeAspect="1"/>
            </p:cNvSpPr>
            <p:nvPr/>
          </p:nvSpPr>
          <p:spPr>
            <a:xfrm>
              <a:off x="3789799" y="3311190"/>
              <a:ext cx="1472184" cy="1472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rot="1351750">
            <a:off x="5450228" y="3247198"/>
            <a:ext cx="3461096" cy="1472184"/>
            <a:chOff x="3789799" y="3311190"/>
            <a:chExt cx="3461096" cy="1472184"/>
          </a:xfrm>
        </p:grpSpPr>
        <p:sp>
          <p:nvSpPr>
            <p:cNvPr id="25" name="TextBox 24"/>
            <p:cNvSpPr txBox="1"/>
            <p:nvPr/>
          </p:nvSpPr>
          <p:spPr>
            <a:xfrm rot="20248250">
              <a:off x="5166070" y="3837401"/>
              <a:ext cx="2084825" cy="584776"/>
            </a:xfrm>
            <a:prstGeom prst="rect">
              <a:avLst/>
            </a:prstGeom>
            <a:solidFill>
              <a:srgbClr val="FFFFFF"/>
            </a:solidFill>
          </p:spPr>
          <p:txBody>
            <a:bodyPr wrap="none" rtlCol="0">
              <a:spAutoFit/>
            </a:bodyPr>
            <a:lstStyle/>
            <a:p>
              <a:pPr algn="ctr"/>
              <a:r>
                <a:rPr lang="en-US" sz="1600" dirty="0">
                  <a:solidFill>
                    <a:srgbClr val="FF0000"/>
                  </a:solidFill>
                </a:rPr>
                <a:t>DX’s removed</a:t>
              </a:r>
            </a:p>
            <a:p>
              <a:pPr algn="ctr"/>
              <a:r>
                <a:rPr lang="en-US" sz="1600" dirty="0">
                  <a:solidFill>
                    <a:srgbClr val="FF0000"/>
                  </a:solidFill>
                </a:rPr>
                <a:t>New switching magnet</a:t>
              </a:r>
            </a:p>
          </p:txBody>
        </p:sp>
        <p:sp>
          <p:nvSpPr>
            <p:cNvPr id="26" name="Oval 25"/>
            <p:cNvSpPr>
              <a:spLocks noChangeAspect="1"/>
            </p:cNvSpPr>
            <p:nvPr/>
          </p:nvSpPr>
          <p:spPr>
            <a:xfrm>
              <a:off x="3789799" y="3311190"/>
              <a:ext cx="1472184" cy="1472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Screen Shot 2018-03-22 at 4.4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445" y="0"/>
            <a:ext cx="6190555" cy="6858000"/>
          </a:xfrm>
          <a:prstGeom prst="rect">
            <a:avLst/>
          </a:prstGeom>
        </p:spPr>
      </p:pic>
      <p:sp>
        <p:nvSpPr>
          <p:cNvPr id="3" name="Slide Number Placeholder 2">
            <a:extLst>
              <a:ext uri="{FF2B5EF4-FFF2-40B4-BE49-F238E27FC236}">
                <a16:creationId xmlns:a16="http://schemas.microsoft.com/office/drawing/2014/main" id="{59EE3A27-C305-274D-ADF0-9EDED757B17A}"/>
              </a:ext>
            </a:extLst>
          </p:cNvPr>
          <p:cNvSpPr>
            <a:spLocks noGrp="1"/>
          </p:cNvSpPr>
          <p:nvPr>
            <p:ph type="sldNum" sz="quarter" idx="12"/>
          </p:nvPr>
        </p:nvSpPr>
        <p:spPr>
          <a:xfrm>
            <a:off x="4257675" y="6343768"/>
            <a:ext cx="628650" cy="546101"/>
          </a:xfrm>
        </p:spPr>
        <p:txBody>
          <a:bodyPr/>
          <a:lstStyle/>
          <a:p>
            <a:fld id="{893C5830-40F3-F04E-B2E3-10E6672BA8FF}" type="slidenum">
              <a:rPr lang="en-US" smtClean="0"/>
              <a:pPr/>
              <a:t>25</a:t>
            </a:fld>
            <a:endParaRPr lang="en-US"/>
          </a:p>
        </p:txBody>
      </p:sp>
    </p:spTree>
    <p:extLst>
      <p:ext uri="{BB962C8B-B14F-4D97-AF65-F5344CB8AC3E}">
        <p14:creationId xmlns:p14="http://schemas.microsoft.com/office/powerpoint/2010/main" val="1534738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CB86-78F3-F848-B720-D0277BB13CA4}"/>
              </a:ext>
            </a:extLst>
          </p:cNvPr>
          <p:cNvSpPr>
            <a:spLocks noGrp="1"/>
          </p:cNvSpPr>
          <p:nvPr>
            <p:ph type="title"/>
          </p:nvPr>
        </p:nvSpPr>
        <p:spPr>
          <a:xfrm>
            <a:off x="151027" y="0"/>
            <a:ext cx="8587946" cy="757005"/>
          </a:xfrm>
          <a:solidFill>
            <a:schemeClr val="bg1"/>
          </a:solidFill>
        </p:spPr>
        <p:txBody>
          <a:bodyPr/>
          <a:lstStyle/>
          <a:p>
            <a:r>
              <a:rPr lang="en-US" dirty="0"/>
              <a:t>RHIC Hadron facilities for eRHIC</a:t>
            </a:r>
          </a:p>
        </p:txBody>
      </p:sp>
      <p:pic>
        <p:nvPicPr>
          <p:cNvPr id="43" name="Picture 42">
            <a:extLst>
              <a:ext uri="{FF2B5EF4-FFF2-40B4-BE49-F238E27FC236}">
                <a16:creationId xmlns:a16="http://schemas.microsoft.com/office/drawing/2014/main" id="{99972310-0974-934A-9893-14964CF86D12}"/>
              </a:ext>
            </a:extLst>
          </p:cNvPr>
          <p:cNvPicPr>
            <a:picLocks noChangeAspect="1"/>
          </p:cNvPicPr>
          <p:nvPr/>
        </p:nvPicPr>
        <p:blipFill>
          <a:blip r:embed="rId2"/>
          <a:stretch>
            <a:fillRect/>
          </a:stretch>
        </p:blipFill>
        <p:spPr>
          <a:xfrm>
            <a:off x="0" y="818718"/>
            <a:ext cx="9144000" cy="6013043"/>
          </a:xfrm>
          <a:prstGeom prst="rect">
            <a:avLst/>
          </a:prstGeom>
        </p:spPr>
      </p:pic>
      <p:grpSp>
        <p:nvGrpSpPr>
          <p:cNvPr id="30" name="Group 29">
            <a:extLst>
              <a:ext uri="{FF2B5EF4-FFF2-40B4-BE49-F238E27FC236}">
                <a16:creationId xmlns:a16="http://schemas.microsoft.com/office/drawing/2014/main" id="{33101723-24CF-E84D-AED3-E6FB62A34D7E}"/>
              </a:ext>
            </a:extLst>
          </p:cNvPr>
          <p:cNvGrpSpPr/>
          <p:nvPr/>
        </p:nvGrpSpPr>
        <p:grpSpPr>
          <a:xfrm>
            <a:off x="0" y="640296"/>
            <a:ext cx="9153878" cy="6239591"/>
            <a:chOff x="-1609493" y="611103"/>
            <a:chExt cx="9153878" cy="6239591"/>
          </a:xfrm>
        </p:grpSpPr>
        <p:sp>
          <p:nvSpPr>
            <p:cNvPr id="31" name="Rectangle 30">
              <a:extLst>
                <a:ext uri="{FF2B5EF4-FFF2-40B4-BE49-F238E27FC236}">
                  <a16:creationId xmlns:a16="http://schemas.microsoft.com/office/drawing/2014/main" id="{955E75AF-C7CC-074B-A22E-85EDC78AD414}"/>
                </a:ext>
              </a:extLst>
            </p:cNvPr>
            <p:cNvSpPr/>
            <p:nvPr/>
          </p:nvSpPr>
          <p:spPr>
            <a:xfrm>
              <a:off x="-1609493" y="611103"/>
              <a:ext cx="9133654" cy="623959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solidFill>
                    <a:srgbClr val="002060"/>
                  </a:solidFill>
                  <a:latin typeface="Optima" panose="02000503060000020004" pitchFamily="2" charset="0"/>
                </a:rPr>
                <a:t>The Tandem Van de Graaff Facility consists of two 15-megavolt electrostatic accelerators capable of delivering continuous, or </a:t>
              </a:r>
            </a:p>
            <a:p>
              <a:pPr algn="ctr"/>
              <a:r>
                <a:rPr lang="en-US" sz="2400" dirty="0">
                  <a:solidFill>
                    <a:srgbClr val="002060"/>
                  </a:solidFill>
                  <a:latin typeface="Optima" panose="02000503060000020004" pitchFamily="2" charset="0"/>
                </a:rPr>
                <a:t>high-intensity pulsed ion beams in a wide range of ion species</a:t>
              </a:r>
            </a:p>
          </p:txBody>
        </p:sp>
        <p:pic>
          <p:nvPicPr>
            <p:cNvPr id="29" name="Picture 28">
              <a:extLst>
                <a:ext uri="{FF2B5EF4-FFF2-40B4-BE49-F238E27FC236}">
                  <a16:creationId xmlns:a16="http://schemas.microsoft.com/office/drawing/2014/main" id="{45F667C8-A57F-9F4B-8398-852C68B034DD}"/>
                </a:ext>
              </a:extLst>
            </p:cNvPr>
            <p:cNvPicPr>
              <a:picLocks noChangeAspect="1"/>
            </p:cNvPicPr>
            <p:nvPr/>
          </p:nvPicPr>
          <p:blipFill>
            <a:blip r:embed="rId3"/>
            <a:stretch>
              <a:fillRect/>
            </a:stretch>
          </p:blipFill>
          <p:spPr>
            <a:xfrm>
              <a:off x="-1609493" y="1847195"/>
              <a:ext cx="9153878" cy="4796154"/>
            </a:xfrm>
            <a:prstGeom prst="rect">
              <a:avLst/>
            </a:prstGeom>
          </p:spPr>
        </p:pic>
      </p:grpSp>
      <p:grpSp>
        <p:nvGrpSpPr>
          <p:cNvPr id="24" name="Group 23">
            <a:extLst>
              <a:ext uri="{FF2B5EF4-FFF2-40B4-BE49-F238E27FC236}">
                <a16:creationId xmlns:a16="http://schemas.microsoft.com/office/drawing/2014/main" id="{C40B1D24-046B-EF41-B550-1207D26D5FC8}"/>
              </a:ext>
            </a:extLst>
          </p:cNvPr>
          <p:cNvGrpSpPr/>
          <p:nvPr/>
        </p:nvGrpSpPr>
        <p:grpSpPr>
          <a:xfrm>
            <a:off x="-20242" y="651379"/>
            <a:ext cx="9153896" cy="6232285"/>
            <a:chOff x="80686" y="604341"/>
            <a:chExt cx="9153896" cy="6232285"/>
          </a:xfrm>
        </p:grpSpPr>
        <p:pic>
          <p:nvPicPr>
            <p:cNvPr id="22" name="Picture 21">
              <a:extLst>
                <a:ext uri="{FF2B5EF4-FFF2-40B4-BE49-F238E27FC236}">
                  <a16:creationId xmlns:a16="http://schemas.microsoft.com/office/drawing/2014/main" id="{35279EE0-8BB7-6F4F-9351-B2A9BECA2AC7}"/>
                </a:ext>
              </a:extLst>
            </p:cNvPr>
            <p:cNvPicPr>
              <a:picLocks noChangeAspect="1"/>
            </p:cNvPicPr>
            <p:nvPr/>
          </p:nvPicPr>
          <p:blipFill>
            <a:blip r:embed="rId4"/>
            <a:stretch>
              <a:fillRect/>
            </a:stretch>
          </p:blipFill>
          <p:spPr>
            <a:xfrm>
              <a:off x="80686" y="604341"/>
              <a:ext cx="9153896" cy="6232285"/>
            </a:xfrm>
            <a:prstGeom prst="rect">
              <a:avLst/>
            </a:prstGeom>
          </p:spPr>
        </p:pic>
        <p:sp>
          <p:nvSpPr>
            <p:cNvPr id="23" name="TextBox 22">
              <a:extLst>
                <a:ext uri="{FF2B5EF4-FFF2-40B4-BE49-F238E27FC236}">
                  <a16:creationId xmlns:a16="http://schemas.microsoft.com/office/drawing/2014/main" id="{DAE223E3-980B-F248-88C6-EA33C252CE49}"/>
                </a:ext>
              </a:extLst>
            </p:cNvPr>
            <p:cNvSpPr txBox="1"/>
            <p:nvPr/>
          </p:nvSpPr>
          <p:spPr>
            <a:xfrm>
              <a:off x="463889" y="5768400"/>
              <a:ext cx="8661795" cy="769441"/>
            </a:xfrm>
            <a:prstGeom prst="rect">
              <a:avLst/>
            </a:prstGeom>
            <a:noFill/>
          </p:spPr>
          <p:txBody>
            <a:bodyPr wrap="none" rtlCol="0">
              <a:spAutoFit/>
            </a:bodyPr>
            <a:lstStyle/>
            <a:p>
              <a:r>
                <a:rPr lang="en-US" sz="4400" b="1" dirty="0">
                  <a:solidFill>
                    <a:schemeClr val="bg1"/>
                  </a:solidFill>
                </a:rPr>
                <a:t>ELECTRON BEAM ION SOURCE - EBIS</a:t>
              </a:r>
            </a:p>
          </p:txBody>
        </p:sp>
      </p:grpSp>
      <p:grpSp>
        <p:nvGrpSpPr>
          <p:cNvPr id="42" name="Group 41">
            <a:extLst>
              <a:ext uri="{FF2B5EF4-FFF2-40B4-BE49-F238E27FC236}">
                <a16:creationId xmlns:a16="http://schemas.microsoft.com/office/drawing/2014/main" id="{BB188F15-0BF0-4344-9CCA-2D278CF9C336}"/>
              </a:ext>
            </a:extLst>
          </p:cNvPr>
          <p:cNvGrpSpPr/>
          <p:nvPr/>
        </p:nvGrpSpPr>
        <p:grpSpPr>
          <a:xfrm>
            <a:off x="11148" y="614880"/>
            <a:ext cx="9144000" cy="6287634"/>
            <a:chOff x="-11298210" y="-6717191"/>
            <a:chExt cx="9144000" cy="6287634"/>
          </a:xfrm>
        </p:grpSpPr>
        <p:sp>
          <p:nvSpPr>
            <p:cNvPr id="25" name="Rectangle 24">
              <a:extLst>
                <a:ext uri="{FF2B5EF4-FFF2-40B4-BE49-F238E27FC236}">
                  <a16:creationId xmlns:a16="http://schemas.microsoft.com/office/drawing/2014/main" id="{97B9C46A-45F5-3046-BF43-2522C150A738}"/>
                </a:ext>
              </a:extLst>
            </p:cNvPr>
            <p:cNvSpPr/>
            <p:nvPr/>
          </p:nvSpPr>
          <p:spPr>
            <a:xfrm>
              <a:off x="-11298210" y="-6717191"/>
              <a:ext cx="9144000" cy="628763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solidFill>
                    <a:srgbClr val="002060"/>
                  </a:solidFill>
                  <a:latin typeface="Optima" panose="02000503060000020004" pitchFamily="2" charset="0"/>
                </a:rPr>
                <a:t>Record breaking polarized H</a:t>
              </a:r>
              <a:r>
                <a:rPr lang="en-US" sz="2800" baseline="30000" dirty="0">
                  <a:solidFill>
                    <a:srgbClr val="002060"/>
                  </a:solidFill>
                  <a:latin typeface="Optima" panose="02000503060000020004" pitchFamily="2" charset="0"/>
                </a:rPr>
                <a:t>-</a:t>
              </a:r>
              <a:r>
                <a:rPr lang="en-US" sz="2800" dirty="0">
                  <a:solidFill>
                    <a:srgbClr val="002060"/>
                  </a:solidFill>
                  <a:latin typeface="Optima" panose="02000503060000020004" pitchFamily="2" charset="0"/>
                </a:rPr>
                <a:t> ion source while the polarized He</a:t>
              </a:r>
              <a:r>
                <a:rPr lang="en-US" sz="2800" baseline="30000" dirty="0">
                  <a:solidFill>
                    <a:srgbClr val="002060"/>
                  </a:solidFill>
                  <a:latin typeface="Optima" panose="02000503060000020004" pitchFamily="2" charset="0"/>
                </a:rPr>
                <a:t>3</a:t>
              </a:r>
              <a:r>
                <a:rPr lang="en-US" sz="2800" dirty="0">
                  <a:solidFill>
                    <a:srgbClr val="002060"/>
                  </a:solidFill>
                  <a:latin typeface="Optima" panose="02000503060000020004" pitchFamily="2" charset="0"/>
                </a:rPr>
                <a:t> is in progress</a:t>
              </a:r>
            </a:p>
          </p:txBody>
        </p:sp>
        <p:pic>
          <p:nvPicPr>
            <p:cNvPr id="36" name="Picture 35">
              <a:extLst>
                <a:ext uri="{FF2B5EF4-FFF2-40B4-BE49-F238E27FC236}">
                  <a16:creationId xmlns:a16="http://schemas.microsoft.com/office/drawing/2014/main" id="{627A1E31-7BE7-E542-B710-B5A84C5A107B}"/>
                </a:ext>
              </a:extLst>
            </p:cNvPr>
            <p:cNvPicPr>
              <a:picLocks noChangeAspect="1"/>
            </p:cNvPicPr>
            <p:nvPr/>
          </p:nvPicPr>
          <p:blipFill>
            <a:blip r:embed="rId5"/>
            <a:stretch>
              <a:fillRect/>
            </a:stretch>
          </p:blipFill>
          <p:spPr>
            <a:xfrm>
              <a:off x="-11298210" y="-5673910"/>
              <a:ext cx="9144000" cy="5244353"/>
            </a:xfrm>
            <a:prstGeom prst="rect">
              <a:avLst/>
            </a:prstGeom>
          </p:spPr>
        </p:pic>
      </p:grpSp>
      <p:grpSp>
        <p:nvGrpSpPr>
          <p:cNvPr id="49" name="Group 48">
            <a:extLst>
              <a:ext uri="{FF2B5EF4-FFF2-40B4-BE49-F238E27FC236}">
                <a16:creationId xmlns:a16="http://schemas.microsoft.com/office/drawing/2014/main" id="{AF9FD54A-E809-A848-A9BC-278CFA10E8FF}"/>
              </a:ext>
            </a:extLst>
          </p:cNvPr>
          <p:cNvGrpSpPr/>
          <p:nvPr/>
        </p:nvGrpSpPr>
        <p:grpSpPr>
          <a:xfrm>
            <a:off x="-5407" y="672348"/>
            <a:ext cx="9144000" cy="6239591"/>
            <a:chOff x="-8781039" y="-8871548"/>
            <a:chExt cx="9144000" cy="6239591"/>
          </a:xfrm>
        </p:grpSpPr>
        <p:sp>
          <p:nvSpPr>
            <p:cNvPr id="19" name="Rectangle 18">
              <a:extLst>
                <a:ext uri="{FF2B5EF4-FFF2-40B4-BE49-F238E27FC236}">
                  <a16:creationId xmlns:a16="http://schemas.microsoft.com/office/drawing/2014/main" id="{E48A419B-AE24-0440-9184-A98D916D665D}"/>
                </a:ext>
              </a:extLst>
            </p:cNvPr>
            <p:cNvSpPr/>
            <p:nvPr/>
          </p:nvSpPr>
          <p:spPr>
            <a:xfrm>
              <a:off x="-8740547" y="-8871548"/>
              <a:ext cx="9103508" cy="623959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rPr>
                <a:t>Polarized source, Siberian snakes, Spin Rotators, Spin Flippers, Polarimeters, Tune Jump Quads, Helical Partial Snakes in BNL</a:t>
              </a:r>
            </a:p>
          </p:txBody>
        </p:sp>
        <p:grpSp>
          <p:nvGrpSpPr>
            <p:cNvPr id="47" name="Group 46">
              <a:extLst>
                <a:ext uri="{FF2B5EF4-FFF2-40B4-BE49-F238E27FC236}">
                  <a16:creationId xmlns:a16="http://schemas.microsoft.com/office/drawing/2014/main" id="{D580D97E-8381-154B-A190-DF568CB9359F}"/>
                </a:ext>
              </a:extLst>
            </p:cNvPr>
            <p:cNvGrpSpPr/>
            <p:nvPr/>
          </p:nvGrpSpPr>
          <p:grpSpPr>
            <a:xfrm>
              <a:off x="-8781039" y="-7878841"/>
              <a:ext cx="9144000" cy="5240421"/>
              <a:chOff x="0" y="808789"/>
              <a:chExt cx="9144000" cy="5240421"/>
            </a:xfrm>
          </p:grpSpPr>
          <p:pic>
            <p:nvPicPr>
              <p:cNvPr id="45" name="Picture 44">
                <a:extLst>
                  <a:ext uri="{FF2B5EF4-FFF2-40B4-BE49-F238E27FC236}">
                    <a16:creationId xmlns:a16="http://schemas.microsoft.com/office/drawing/2014/main" id="{0832BB3C-584E-8149-BE5C-FD1A2699A1E7}"/>
                  </a:ext>
                </a:extLst>
              </p:cNvPr>
              <p:cNvPicPr>
                <a:picLocks noChangeAspect="1"/>
              </p:cNvPicPr>
              <p:nvPr/>
            </p:nvPicPr>
            <p:blipFill>
              <a:blip r:embed="rId6"/>
              <a:stretch>
                <a:fillRect/>
              </a:stretch>
            </p:blipFill>
            <p:spPr>
              <a:xfrm>
                <a:off x="0" y="808789"/>
                <a:ext cx="9144000" cy="5240421"/>
              </a:xfrm>
              <a:prstGeom prst="rect">
                <a:avLst/>
              </a:prstGeom>
            </p:spPr>
          </p:pic>
          <p:sp>
            <p:nvSpPr>
              <p:cNvPr id="46" name="Rectangle 45">
                <a:extLst>
                  <a:ext uri="{FF2B5EF4-FFF2-40B4-BE49-F238E27FC236}">
                    <a16:creationId xmlns:a16="http://schemas.microsoft.com/office/drawing/2014/main" id="{B3C9E69E-B45F-BF40-ABA6-0D0820E6AD6B}"/>
                  </a:ext>
                </a:extLst>
              </p:cNvPr>
              <p:cNvSpPr/>
              <p:nvPr/>
            </p:nvSpPr>
            <p:spPr>
              <a:xfrm>
                <a:off x="6806436" y="1422328"/>
                <a:ext cx="2203688" cy="270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3AC01D60-CE2A-BB41-A89D-56F85E02F327}"/>
                  </a:ext>
                </a:extLst>
              </p:cNvPr>
              <p:cNvSpPr/>
              <p:nvPr/>
            </p:nvSpPr>
            <p:spPr>
              <a:xfrm>
                <a:off x="1175656" y="1577287"/>
                <a:ext cx="1384117" cy="270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38" name="Group 1037">
            <a:extLst>
              <a:ext uri="{FF2B5EF4-FFF2-40B4-BE49-F238E27FC236}">
                <a16:creationId xmlns:a16="http://schemas.microsoft.com/office/drawing/2014/main" id="{364AF340-FE8B-7B46-93FE-B949075A8071}"/>
              </a:ext>
            </a:extLst>
          </p:cNvPr>
          <p:cNvGrpSpPr/>
          <p:nvPr/>
        </p:nvGrpSpPr>
        <p:grpSpPr>
          <a:xfrm>
            <a:off x="1002869" y="1646416"/>
            <a:ext cx="4385333" cy="3554019"/>
            <a:chOff x="-6085381" y="3948805"/>
            <a:chExt cx="4385333" cy="3554019"/>
          </a:xfrm>
        </p:grpSpPr>
        <p:pic>
          <p:nvPicPr>
            <p:cNvPr id="1035" name="Picture 1034">
              <a:extLst>
                <a:ext uri="{FF2B5EF4-FFF2-40B4-BE49-F238E27FC236}">
                  <a16:creationId xmlns:a16="http://schemas.microsoft.com/office/drawing/2014/main" id="{BA24E8CE-B861-AC4A-9953-DD24C542D9AC}"/>
                </a:ext>
              </a:extLst>
            </p:cNvPr>
            <p:cNvPicPr>
              <a:picLocks noChangeAspect="1"/>
            </p:cNvPicPr>
            <p:nvPr/>
          </p:nvPicPr>
          <p:blipFill>
            <a:blip r:embed="rId7"/>
            <a:stretch>
              <a:fillRect/>
            </a:stretch>
          </p:blipFill>
          <p:spPr>
            <a:xfrm>
              <a:off x="-6085381" y="3948805"/>
              <a:ext cx="4385333" cy="3123799"/>
            </a:xfrm>
            <a:prstGeom prst="rect">
              <a:avLst/>
            </a:prstGeom>
          </p:spPr>
        </p:pic>
        <p:cxnSp>
          <p:nvCxnSpPr>
            <p:cNvPr id="1037" name="Straight Arrow Connector 1036">
              <a:extLst>
                <a:ext uri="{FF2B5EF4-FFF2-40B4-BE49-F238E27FC236}">
                  <a16:creationId xmlns:a16="http://schemas.microsoft.com/office/drawing/2014/main" id="{9821032F-3703-7548-9CF4-067751D4B6E2}"/>
                </a:ext>
              </a:extLst>
            </p:cNvPr>
            <p:cNvCxnSpPr>
              <a:cxnSpLocks/>
            </p:cNvCxnSpPr>
            <p:nvPr/>
          </p:nvCxnSpPr>
          <p:spPr>
            <a:xfrm flipH="1">
              <a:off x="-5101333" y="7072604"/>
              <a:ext cx="172227" cy="43022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08998DB-CABA-BC4B-A2BA-12CEC4A6FE0C}"/>
              </a:ext>
            </a:extLst>
          </p:cNvPr>
          <p:cNvGrpSpPr/>
          <p:nvPr/>
        </p:nvGrpSpPr>
        <p:grpSpPr>
          <a:xfrm>
            <a:off x="1697806" y="1603342"/>
            <a:ext cx="3834107" cy="3727880"/>
            <a:chOff x="1689154" y="1651698"/>
            <a:chExt cx="3834107" cy="3727880"/>
          </a:xfrm>
        </p:grpSpPr>
        <p:pic>
          <p:nvPicPr>
            <p:cNvPr id="4" name="Picture 3">
              <a:extLst>
                <a:ext uri="{FF2B5EF4-FFF2-40B4-BE49-F238E27FC236}">
                  <a16:creationId xmlns:a16="http://schemas.microsoft.com/office/drawing/2014/main" id="{13DCEEF3-4A8C-4747-AA0A-0CF199432121}"/>
                </a:ext>
              </a:extLst>
            </p:cNvPr>
            <p:cNvPicPr>
              <a:picLocks noChangeAspect="1"/>
            </p:cNvPicPr>
            <p:nvPr/>
          </p:nvPicPr>
          <p:blipFill>
            <a:blip r:embed="rId8"/>
            <a:stretch>
              <a:fillRect/>
            </a:stretch>
          </p:blipFill>
          <p:spPr>
            <a:xfrm>
              <a:off x="1689154" y="1651698"/>
              <a:ext cx="3834107" cy="3048931"/>
            </a:xfrm>
            <a:prstGeom prst="rect">
              <a:avLst/>
            </a:prstGeom>
          </p:spPr>
        </p:pic>
        <p:cxnSp>
          <p:nvCxnSpPr>
            <p:cNvPr id="54" name="Straight Arrow Connector 53">
              <a:extLst>
                <a:ext uri="{FF2B5EF4-FFF2-40B4-BE49-F238E27FC236}">
                  <a16:creationId xmlns:a16="http://schemas.microsoft.com/office/drawing/2014/main" id="{3D92DC1C-49C1-004D-85AE-43E957005D5C}"/>
                </a:ext>
              </a:extLst>
            </p:cNvPr>
            <p:cNvCxnSpPr/>
            <p:nvPr/>
          </p:nvCxnSpPr>
          <p:spPr>
            <a:xfrm>
              <a:off x="2326686" y="4700629"/>
              <a:ext cx="202869" cy="678949"/>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24" name="Group 1023">
            <a:extLst>
              <a:ext uri="{FF2B5EF4-FFF2-40B4-BE49-F238E27FC236}">
                <a16:creationId xmlns:a16="http://schemas.microsoft.com/office/drawing/2014/main" id="{078FEE06-B534-C24B-AA84-0FFF904629D1}"/>
              </a:ext>
            </a:extLst>
          </p:cNvPr>
          <p:cNvGrpSpPr/>
          <p:nvPr/>
        </p:nvGrpSpPr>
        <p:grpSpPr>
          <a:xfrm>
            <a:off x="212987" y="1720947"/>
            <a:ext cx="3860800" cy="3697899"/>
            <a:chOff x="11099444" y="-730682"/>
            <a:chExt cx="3860800" cy="3697899"/>
          </a:xfrm>
        </p:grpSpPr>
        <p:pic>
          <p:nvPicPr>
            <p:cNvPr id="41" name="Picture 40">
              <a:extLst>
                <a:ext uri="{FF2B5EF4-FFF2-40B4-BE49-F238E27FC236}">
                  <a16:creationId xmlns:a16="http://schemas.microsoft.com/office/drawing/2014/main" id="{09F62289-320C-4D4F-B6E9-7639421374FF}"/>
                </a:ext>
              </a:extLst>
            </p:cNvPr>
            <p:cNvPicPr>
              <a:picLocks noChangeAspect="1"/>
            </p:cNvPicPr>
            <p:nvPr/>
          </p:nvPicPr>
          <p:blipFill>
            <a:blip r:embed="rId9"/>
            <a:stretch>
              <a:fillRect/>
            </a:stretch>
          </p:blipFill>
          <p:spPr>
            <a:xfrm>
              <a:off x="11099444" y="-730682"/>
              <a:ext cx="3860800" cy="3098800"/>
            </a:xfrm>
            <a:prstGeom prst="rect">
              <a:avLst/>
            </a:prstGeom>
          </p:spPr>
        </p:pic>
        <p:cxnSp>
          <p:nvCxnSpPr>
            <p:cNvPr id="63" name="Straight Arrow Connector 62">
              <a:extLst>
                <a:ext uri="{FF2B5EF4-FFF2-40B4-BE49-F238E27FC236}">
                  <a16:creationId xmlns:a16="http://schemas.microsoft.com/office/drawing/2014/main" id="{994E977C-FAC5-BD47-A05E-7D8EF2F4CAB6}"/>
                </a:ext>
              </a:extLst>
            </p:cNvPr>
            <p:cNvCxnSpPr>
              <a:cxnSpLocks/>
            </p:cNvCxnSpPr>
            <p:nvPr/>
          </p:nvCxnSpPr>
          <p:spPr>
            <a:xfrm>
              <a:off x="13799426" y="2302237"/>
              <a:ext cx="366178" cy="66498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33" name="Group 1032">
            <a:extLst>
              <a:ext uri="{FF2B5EF4-FFF2-40B4-BE49-F238E27FC236}">
                <a16:creationId xmlns:a16="http://schemas.microsoft.com/office/drawing/2014/main" id="{F91268A2-2461-4F48-B76F-BAF266172063}"/>
              </a:ext>
            </a:extLst>
          </p:cNvPr>
          <p:cNvGrpSpPr/>
          <p:nvPr/>
        </p:nvGrpSpPr>
        <p:grpSpPr>
          <a:xfrm>
            <a:off x="18530" y="1544053"/>
            <a:ext cx="5208595" cy="3874793"/>
            <a:chOff x="10270791" y="-1461177"/>
            <a:chExt cx="5208595" cy="3874793"/>
          </a:xfrm>
        </p:grpSpPr>
        <p:pic>
          <p:nvPicPr>
            <p:cNvPr id="1029" name="Picture 1028">
              <a:extLst>
                <a:ext uri="{FF2B5EF4-FFF2-40B4-BE49-F238E27FC236}">
                  <a16:creationId xmlns:a16="http://schemas.microsoft.com/office/drawing/2014/main" id="{73D0D98B-8462-644D-85EB-495D646FE322}"/>
                </a:ext>
              </a:extLst>
            </p:cNvPr>
            <p:cNvPicPr>
              <a:picLocks noChangeAspect="1"/>
            </p:cNvPicPr>
            <p:nvPr/>
          </p:nvPicPr>
          <p:blipFill>
            <a:blip r:embed="rId10"/>
            <a:stretch>
              <a:fillRect/>
            </a:stretch>
          </p:blipFill>
          <p:spPr>
            <a:xfrm>
              <a:off x="10270791" y="-1461177"/>
              <a:ext cx="5208595" cy="3334603"/>
            </a:xfrm>
            <a:prstGeom prst="rect">
              <a:avLst/>
            </a:prstGeom>
          </p:spPr>
        </p:pic>
        <p:cxnSp>
          <p:nvCxnSpPr>
            <p:cNvPr id="1031" name="Straight Arrow Connector 1030">
              <a:extLst>
                <a:ext uri="{FF2B5EF4-FFF2-40B4-BE49-F238E27FC236}">
                  <a16:creationId xmlns:a16="http://schemas.microsoft.com/office/drawing/2014/main" id="{2197E9B6-4459-AE4F-B998-1841E86875E7}"/>
                </a:ext>
              </a:extLst>
            </p:cNvPr>
            <p:cNvCxnSpPr>
              <a:cxnSpLocks/>
            </p:cNvCxnSpPr>
            <p:nvPr/>
          </p:nvCxnSpPr>
          <p:spPr>
            <a:xfrm>
              <a:off x="14499771" y="1873426"/>
              <a:ext cx="435429" cy="540190"/>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8D12E4ED-4475-824E-B7E1-D596D82E4986}"/>
              </a:ext>
            </a:extLst>
          </p:cNvPr>
          <p:cNvGrpSpPr/>
          <p:nvPr/>
        </p:nvGrpSpPr>
        <p:grpSpPr>
          <a:xfrm>
            <a:off x="2661868" y="1742818"/>
            <a:ext cx="6508565" cy="5020630"/>
            <a:chOff x="2496152" y="1665055"/>
            <a:chExt cx="6508565" cy="5020630"/>
          </a:xfrm>
        </p:grpSpPr>
        <p:grpSp>
          <p:nvGrpSpPr>
            <p:cNvPr id="50" name="Group 49">
              <a:extLst>
                <a:ext uri="{FF2B5EF4-FFF2-40B4-BE49-F238E27FC236}">
                  <a16:creationId xmlns:a16="http://schemas.microsoft.com/office/drawing/2014/main" id="{CDE86364-82BC-F948-9D9A-6BF3349809EC}"/>
                </a:ext>
              </a:extLst>
            </p:cNvPr>
            <p:cNvGrpSpPr>
              <a:grpSpLocks noChangeAspect="1"/>
            </p:cNvGrpSpPr>
            <p:nvPr/>
          </p:nvGrpSpPr>
          <p:grpSpPr>
            <a:xfrm>
              <a:off x="6209659" y="1665055"/>
              <a:ext cx="2795058" cy="5020630"/>
              <a:chOff x="17049564" y="-5588105"/>
              <a:chExt cx="5473700" cy="9832148"/>
            </a:xfrm>
          </p:grpSpPr>
          <p:pic>
            <p:nvPicPr>
              <p:cNvPr id="8" name="Picture 7">
                <a:extLst>
                  <a:ext uri="{FF2B5EF4-FFF2-40B4-BE49-F238E27FC236}">
                    <a16:creationId xmlns:a16="http://schemas.microsoft.com/office/drawing/2014/main" id="{CA714A47-8531-434F-B014-078DA89FEF46}"/>
                  </a:ext>
                </a:extLst>
              </p:cNvPr>
              <p:cNvPicPr>
                <a:picLocks noChangeAspect="1"/>
              </p:cNvPicPr>
              <p:nvPr/>
            </p:nvPicPr>
            <p:blipFill>
              <a:blip r:embed="rId11"/>
              <a:stretch>
                <a:fillRect/>
              </a:stretch>
            </p:blipFill>
            <p:spPr>
              <a:xfrm>
                <a:off x="17049564" y="-5588105"/>
                <a:ext cx="5473700" cy="5158548"/>
              </a:xfrm>
              <a:prstGeom prst="rect">
                <a:avLst/>
              </a:prstGeom>
            </p:spPr>
          </p:pic>
          <p:pic>
            <p:nvPicPr>
              <p:cNvPr id="15" name="Picture 14">
                <a:extLst>
                  <a:ext uri="{FF2B5EF4-FFF2-40B4-BE49-F238E27FC236}">
                    <a16:creationId xmlns:a16="http://schemas.microsoft.com/office/drawing/2014/main" id="{AF1F5853-B508-A94C-9167-83FA599ECF89}"/>
                  </a:ext>
                </a:extLst>
              </p:cNvPr>
              <p:cNvPicPr>
                <a:picLocks noChangeAspect="1"/>
              </p:cNvPicPr>
              <p:nvPr/>
            </p:nvPicPr>
            <p:blipFill>
              <a:blip r:embed="rId12"/>
              <a:stretch>
                <a:fillRect/>
              </a:stretch>
            </p:blipFill>
            <p:spPr>
              <a:xfrm>
                <a:off x="17049564" y="-429557"/>
                <a:ext cx="5473700" cy="4673600"/>
              </a:xfrm>
              <a:prstGeom prst="rect">
                <a:avLst/>
              </a:prstGeom>
            </p:spPr>
          </p:pic>
        </p:grpSp>
        <p:cxnSp>
          <p:nvCxnSpPr>
            <p:cNvPr id="58" name="Straight Arrow Connector 57">
              <a:extLst>
                <a:ext uri="{FF2B5EF4-FFF2-40B4-BE49-F238E27FC236}">
                  <a16:creationId xmlns:a16="http://schemas.microsoft.com/office/drawing/2014/main" id="{3D3F9641-15E7-9142-A9D7-448719DE6631}"/>
                </a:ext>
              </a:extLst>
            </p:cNvPr>
            <p:cNvCxnSpPr>
              <a:cxnSpLocks/>
            </p:cNvCxnSpPr>
            <p:nvPr/>
          </p:nvCxnSpPr>
          <p:spPr>
            <a:xfrm flipH="1" flipV="1">
              <a:off x="2496152" y="2929288"/>
              <a:ext cx="3712237" cy="275657"/>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73BCC1A6-5479-C741-8B92-8D85CF56A9B4}"/>
              </a:ext>
            </a:extLst>
          </p:cNvPr>
          <p:cNvGrpSpPr/>
          <p:nvPr/>
        </p:nvGrpSpPr>
        <p:grpSpPr>
          <a:xfrm>
            <a:off x="-46075" y="659999"/>
            <a:ext cx="9265827" cy="6239591"/>
            <a:chOff x="2326686" y="-9584448"/>
            <a:chExt cx="9265827" cy="6239591"/>
          </a:xfrm>
        </p:grpSpPr>
        <p:sp>
          <p:nvSpPr>
            <p:cNvPr id="35" name="Rectangle 34">
              <a:extLst>
                <a:ext uri="{FF2B5EF4-FFF2-40B4-BE49-F238E27FC236}">
                  <a16:creationId xmlns:a16="http://schemas.microsoft.com/office/drawing/2014/main" id="{8F68594E-1477-AA43-937E-B0FC9EAD458D}"/>
                </a:ext>
              </a:extLst>
            </p:cNvPr>
            <p:cNvSpPr/>
            <p:nvPr/>
          </p:nvSpPr>
          <p:spPr>
            <a:xfrm>
              <a:off x="2326686" y="-9584448"/>
              <a:ext cx="9265827" cy="623959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rgbClr val="002060"/>
                  </a:solidFill>
                </a:rPr>
                <a:t>RELATIVISTIC SUPERCONDUCTING COLLIDER -RHIC</a:t>
              </a:r>
            </a:p>
          </p:txBody>
        </p:sp>
        <p:pic>
          <p:nvPicPr>
            <p:cNvPr id="10" name="Picture 9">
              <a:extLst>
                <a:ext uri="{FF2B5EF4-FFF2-40B4-BE49-F238E27FC236}">
                  <a16:creationId xmlns:a16="http://schemas.microsoft.com/office/drawing/2014/main" id="{B1D8CD83-E23E-7041-B03D-E3DF6BB75815}"/>
                </a:ext>
              </a:extLst>
            </p:cNvPr>
            <p:cNvPicPr>
              <a:picLocks noChangeAspect="1"/>
            </p:cNvPicPr>
            <p:nvPr/>
          </p:nvPicPr>
          <p:blipFill>
            <a:blip r:embed="rId13"/>
            <a:stretch>
              <a:fillRect/>
            </a:stretch>
          </p:blipFill>
          <p:spPr>
            <a:xfrm>
              <a:off x="3468578" y="-8885567"/>
              <a:ext cx="6982044" cy="5540710"/>
            </a:xfrm>
            <a:prstGeom prst="rect">
              <a:avLst/>
            </a:prstGeom>
          </p:spPr>
        </p:pic>
      </p:grpSp>
    </p:spTree>
    <p:extLst>
      <p:ext uri="{BB962C8B-B14F-4D97-AF65-F5344CB8AC3E}">
        <p14:creationId xmlns:p14="http://schemas.microsoft.com/office/powerpoint/2010/main" val="3402502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CB86-78F3-F848-B720-D0277BB13CA4}"/>
              </a:ext>
            </a:extLst>
          </p:cNvPr>
          <p:cNvSpPr>
            <a:spLocks noGrp="1"/>
          </p:cNvSpPr>
          <p:nvPr>
            <p:ph type="title"/>
          </p:nvPr>
        </p:nvSpPr>
        <p:spPr>
          <a:xfrm>
            <a:off x="151027" y="0"/>
            <a:ext cx="8587946" cy="757005"/>
          </a:xfrm>
          <a:solidFill>
            <a:schemeClr val="bg1"/>
          </a:solidFill>
        </p:spPr>
        <p:txBody>
          <a:bodyPr>
            <a:normAutofit/>
          </a:bodyPr>
          <a:lstStyle/>
          <a:p>
            <a:pPr algn="ctr"/>
            <a:r>
              <a:rPr lang="en-US" dirty="0"/>
              <a:t>RHIC RUNS AND SPECIES</a:t>
            </a:r>
          </a:p>
        </p:txBody>
      </p:sp>
      <p:sp>
        <p:nvSpPr>
          <p:cNvPr id="9" name="Text Box 64">
            <a:extLst>
              <a:ext uri="{FF2B5EF4-FFF2-40B4-BE49-F238E27FC236}">
                <a16:creationId xmlns:a16="http://schemas.microsoft.com/office/drawing/2014/main" id="{94FA57A7-C3C9-FA44-9C3B-894A9AE63A49}"/>
              </a:ext>
            </a:extLst>
          </p:cNvPr>
          <p:cNvSpPr txBox="1">
            <a:spLocks noChangeArrowheads="1"/>
          </p:cNvSpPr>
          <p:nvPr/>
        </p:nvSpPr>
        <p:spPr bwMode="auto">
          <a:xfrm>
            <a:off x="1063963" y="753411"/>
            <a:ext cx="6762073" cy="5780044"/>
          </a:xfrm>
          <a:prstGeom prst="rect">
            <a:avLst/>
          </a:prstGeom>
          <a:solidFill>
            <a:srgbClr val="FDEBC6"/>
          </a:solidFill>
          <a:ln w="25400">
            <a:solidFill>
              <a:srgbClr val="0033CC"/>
            </a:solidFill>
            <a:miter lim="800000"/>
            <a:headEnd type="none" w="sm" len="sm"/>
            <a:tailEnd type="none" w="med" len="lg"/>
          </a:ln>
        </p:spPr>
        <p:txBody>
          <a:bodyPr wrap="square">
            <a:spAutoFit/>
          </a:bodyPr>
          <a:lstStyle>
            <a:lvl1pPr>
              <a:tabLst>
                <a:tab pos="974725" algn="l"/>
              </a:tabLst>
              <a:defRPr sz="2400" b="1">
                <a:solidFill>
                  <a:schemeClr val="tx1"/>
                </a:solidFill>
                <a:latin typeface="Times New Roman" charset="0"/>
                <a:ea typeface="ＭＳ Ｐゴシック" charset="0"/>
                <a:cs typeface="ＭＳ Ｐゴシック" charset="0"/>
              </a:defRPr>
            </a:lvl1pPr>
            <a:lvl2pPr marL="742950" indent="-285750">
              <a:tabLst>
                <a:tab pos="974725" algn="l"/>
              </a:tabLst>
              <a:defRPr sz="2400" b="1">
                <a:solidFill>
                  <a:schemeClr val="tx1"/>
                </a:solidFill>
                <a:latin typeface="Times New Roman" charset="0"/>
                <a:ea typeface="ＭＳ Ｐゴシック" charset="0"/>
              </a:defRPr>
            </a:lvl2pPr>
            <a:lvl3pPr marL="1143000" indent="-228600">
              <a:tabLst>
                <a:tab pos="974725" algn="l"/>
              </a:tabLst>
              <a:defRPr sz="2400" b="1">
                <a:solidFill>
                  <a:schemeClr val="tx1"/>
                </a:solidFill>
                <a:latin typeface="Times New Roman" charset="0"/>
                <a:ea typeface="ＭＳ Ｐゴシック" charset="0"/>
              </a:defRPr>
            </a:lvl3pPr>
            <a:lvl4pPr marL="1600200" indent="-228600">
              <a:tabLst>
                <a:tab pos="974725" algn="l"/>
              </a:tabLst>
              <a:defRPr sz="2400" b="1">
                <a:solidFill>
                  <a:schemeClr val="tx1"/>
                </a:solidFill>
                <a:latin typeface="Times New Roman" charset="0"/>
                <a:ea typeface="ＭＳ Ｐゴシック" charset="0"/>
              </a:defRPr>
            </a:lvl4pPr>
            <a:lvl5pPr marL="2057400" indent="-228600">
              <a:tabLst>
                <a:tab pos="974725" algn="l"/>
              </a:tabLst>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9pPr>
          </a:lstStyle>
          <a:p>
            <a:pPr algn="l">
              <a:spcBef>
                <a:spcPct val="20000"/>
              </a:spcBef>
              <a:buClr>
                <a:schemeClr val="tx1"/>
              </a:buClr>
              <a:buSzPct val="70000"/>
              <a:buFont typeface="Monotype Sorts" charset="0"/>
              <a:buNone/>
            </a:pPr>
            <a:r>
              <a:rPr kumimoji="1" lang="en-US" dirty="0">
                <a:solidFill>
                  <a:srgbClr val="000090"/>
                </a:solidFill>
                <a:latin typeface="Helvetica" charset="0"/>
                <a:cs typeface="Helvetica" charset="0"/>
              </a:rPr>
              <a:t>Operated modes (beam energies):</a:t>
            </a:r>
          </a:p>
          <a:p>
            <a:pPr algn="l">
              <a:spcBef>
                <a:spcPct val="20000"/>
              </a:spcBef>
              <a:buClr>
                <a:schemeClr val="tx1"/>
              </a:buClr>
              <a:buSzPct val="70000"/>
              <a:buFont typeface="Monotype Sorts" charset="0"/>
              <a:buNone/>
            </a:pPr>
            <a:r>
              <a:rPr kumimoji="1" lang="en-US" b="0" dirty="0">
                <a:solidFill>
                  <a:srgbClr val="000090"/>
                </a:solidFill>
                <a:latin typeface="Helvetica" charset="0"/>
                <a:cs typeface="Helvetica" charset="0"/>
              </a:rPr>
              <a:t>Au – Au 	3.8/4.6/5.8/10/14/32/65/100 GeV/n</a:t>
            </a:r>
          </a:p>
          <a:p>
            <a:pPr algn="l">
              <a:spcBef>
                <a:spcPct val="20000"/>
              </a:spcBef>
              <a:buClr>
                <a:srgbClr val="FFFFFF"/>
              </a:buClr>
              <a:buSzPct val="25000"/>
            </a:pPr>
            <a:r>
              <a:rPr kumimoji="1" lang="en-US" b="0" dirty="0">
                <a:solidFill>
                  <a:srgbClr val="000090"/>
                </a:solidFill>
                <a:latin typeface="Helvetica" charset="0"/>
                <a:cs typeface="Helvetica" charset="0"/>
              </a:rPr>
              <a:t>U – U	          96.4 GeV/n</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Cu – Cu	11/31/100 GeV/n</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p</a:t>
            </a:r>
            <a:r>
              <a:rPr kumimoji="1" lang="en-US" b="0" dirty="0">
                <a:solidFill>
                  <a:srgbClr val="000090"/>
                </a:solidFill>
                <a:latin typeface="Helvetica" charset="0"/>
                <a:cs typeface="Helvetica" charset="0"/>
                <a:sym typeface="Symbol" charset="0"/>
              </a:rPr>
              <a:t> </a:t>
            </a:r>
            <a:r>
              <a:rPr kumimoji="1" lang="en-US" b="0" dirty="0">
                <a:solidFill>
                  <a:srgbClr val="000090"/>
                </a:solidFill>
                <a:latin typeface="Helvetica" charset="0"/>
                <a:cs typeface="Helvetica" charset="0"/>
              </a:rPr>
              <a:t>– p</a:t>
            </a:r>
            <a:r>
              <a:rPr kumimoji="1" lang="en-US" b="0" dirty="0">
                <a:solidFill>
                  <a:srgbClr val="000090"/>
                </a:solidFill>
                <a:latin typeface="Helvetica" charset="0"/>
                <a:cs typeface="Helvetica" charset="0"/>
                <a:sym typeface="Symbol" charset="0"/>
              </a:rPr>
              <a:t></a:t>
            </a:r>
            <a:r>
              <a:rPr kumimoji="1" lang="en-US" b="0" dirty="0">
                <a:solidFill>
                  <a:srgbClr val="000090"/>
                </a:solidFill>
                <a:latin typeface="Helvetica" charset="0"/>
                <a:cs typeface="Helvetica" charset="0"/>
              </a:rPr>
              <a:t> 	11/31/100/205/250/255 GeV </a:t>
            </a:r>
          </a:p>
          <a:p>
            <a:pPr algn="l">
              <a:spcBef>
                <a:spcPct val="20000"/>
              </a:spcBef>
              <a:buClr>
                <a:srgbClr val="FFFFFF"/>
              </a:buClr>
              <a:buSzPct val="25000"/>
            </a:pPr>
            <a:r>
              <a:rPr kumimoji="1" lang="en-US" b="0" dirty="0">
                <a:solidFill>
                  <a:srgbClr val="000090"/>
                </a:solidFill>
                <a:latin typeface="Helvetica" charset="0"/>
                <a:cs typeface="Helvetica" charset="0"/>
              </a:rPr>
              <a:t>d – Au*   	100 GeV/n      </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Cu – Au*	100 GeV/n </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h – Au*	100 GeV/n</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p – Au*	100 GeV/n</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p – Al		100 GeV/n</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d – Au		100-31.2 GeV/n</a:t>
            </a:r>
          </a:p>
          <a:p>
            <a:pPr algn="l">
              <a:spcBef>
                <a:spcPct val="20000"/>
              </a:spcBef>
              <a:buClr>
                <a:srgbClr val="FFFFFF"/>
              </a:buClr>
              <a:buSzPct val="25000"/>
              <a:buFont typeface="Wingdings" charset="0"/>
              <a:buNone/>
            </a:pPr>
            <a:r>
              <a:rPr kumimoji="1" lang="en-US" b="0" dirty="0" err="1">
                <a:solidFill>
                  <a:srgbClr val="000090"/>
                </a:solidFill>
                <a:latin typeface="Helvetica" charset="0"/>
                <a:cs typeface="Helvetica" charset="0"/>
              </a:rPr>
              <a:t>Zr</a:t>
            </a:r>
            <a:r>
              <a:rPr kumimoji="1" lang="en-US" b="0" dirty="0">
                <a:solidFill>
                  <a:srgbClr val="000090"/>
                </a:solidFill>
                <a:latin typeface="Helvetica" charset="0"/>
                <a:cs typeface="Helvetica" charset="0"/>
              </a:rPr>
              <a:t> – </a:t>
            </a:r>
            <a:r>
              <a:rPr kumimoji="1" lang="en-US" b="0" dirty="0" err="1">
                <a:solidFill>
                  <a:srgbClr val="000090"/>
                </a:solidFill>
                <a:latin typeface="Helvetica" charset="0"/>
                <a:cs typeface="Helvetica" charset="0"/>
              </a:rPr>
              <a:t>Zr</a:t>
            </a:r>
            <a:r>
              <a:rPr kumimoji="1" lang="en-US" b="0" dirty="0">
                <a:solidFill>
                  <a:srgbClr val="000090"/>
                </a:solidFill>
                <a:latin typeface="Helvetica" charset="0"/>
                <a:cs typeface="Helvetica" charset="0"/>
              </a:rPr>
              <a:t>		100 GeV/n</a:t>
            </a:r>
          </a:p>
          <a:p>
            <a:pPr algn="l">
              <a:spcBef>
                <a:spcPct val="20000"/>
              </a:spcBef>
              <a:buClr>
                <a:srgbClr val="FFFFFF"/>
              </a:buClr>
              <a:buSzPct val="25000"/>
              <a:buFont typeface="Wingdings" charset="0"/>
              <a:buNone/>
            </a:pPr>
            <a:r>
              <a:rPr kumimoji="1" lang="en-US" b="0" dirty="0">
                <a:solidFill>
                  <a:srgbClr val="000090"/>
                </a:solidFill>
                <a:latin typeface="Helvetica" charset="0"/>
                <a:cs typeface="Helvetica" charset="0"/>
              </a:rPr>
              <a:t>Ru – Ru	100 GeV/n</a:t>
            </a:r>
            <a:r>
              <a:rPr kumimoji="1" lang="en-US" sz="1600" b="0" dirty="0">
                <a:solidFill>
                  <a:srgbClr val="000090"/>
                </a:solidFill>
                <a:latin typeface="Helvetica" charset="0"/>
                <a:cs typeface="Helvetica" charset="0"/>
              </a:rPr>
              <a:t>	</a:t>
            </a:r>
          </a:p>
        </p:txBody>
      </p:sp>
      <p:pic>
        <p:nvPicPr>
          <p:cNvPr id="12" name="Picture 11">
            <a:extLst>
              <a:ext uri="{FF2B5EF4-FFF2-40B4-BE49-F238E27FC236}">
                <a16:creationId xmlns:a16="http://schemas.microsoft.com/office/drawing/2014/main" id="{5532F5D5-69F5-A541-8832-10397FD3847E}"/>
              </a:ext>
            </a:extLst>
          </p:cNvPr>
          <p:cNvPicPr>
            <a:picLocks noChangeAspect="1"/>
          </p:cNvPicPr>
          <p:nvPr/>
        </p:nvPicPr>
        <p:blipFill>
          <a:blip r:embed="rId2"/>
          <a:stretch>
            <a:fillRect/>
          </a:stretch>
        </p:blipFill>
        <p:spPr>
          <a:xfrm>
            <a:off x="-32102" y="608149"/>
            <a:ext cx="9144000" cy="6201194"/>
          </a:xfrm>
          <a:prstGeom prst="rect">
            <a:avLst/>
          </a:prstGeom>
        </p:spPr>
      </p:pic>
      <p:grpSp>
        <p:nvGrpSpPr>
          <p:cNvPr id="5" name="Group 4">
            <a:extLst>
              <a:ext uri="{FF2B5EF4-FFF2-40B4-BE49-F238E27FC236}">
                <a16:creationId xmlns:a16="http://schemas.microsoft.com/office/drawing/2014/main" id="{29C29D8D-71EA-CF45-8073-D06350BE6675}"/>
              </a:ext>
            </a:extLst>
          </p:cNvPr>
          <p:cNvGrpSpPr/>
          <p:nvPr/>
        </p:nvGrpSpPr>
        <p:grpSpPr>
          <a:xfrm>
            <a:off x="-24287" y="608149"/>
            <a:ext cx="9144000" cy="5780044"/>
            <a:chOff x="11811000" y="-4464822"/>
            <a:chExt cx="9144000" cy="5780044"/>
          </a:xfrm>
        </p:grpSpPr>
        <p:sp>
          <p:nvSpPr>
            <p:cNvPr id="15" name="Rectangle 14">
              <a:extLst>
                <a:ext uri="{FF2B5EF4-FFF2-40B4-BE49-F238E27FC236}">
                  <a16:creationId xmlns:a16="http://schemas.microsoft.com/office/drawing/2014/main" id="{8D6EF735-7631-7D48-A75E-90AB18A5A424}"/>
                </a:ext>
              </a:extLst>
            </p:cNvPr>
            <p:cNvSpPr/>
            <p:nvPr/>
          </p:nvSpPr>
          <p:spPr>
            <a:xfrm>
              <a:off x="11818815" y="-4464822"/>
              <a:ext cx="9136185" cy="5780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6DC9E47-CB53-104E-86CF-ABCB5CE68681}"/>
                </a:ext>
              </a:extLst>
            </p:cNvPr>
            <p:cNvPicPr>
              <a:picLocks noChangeAspect="1"/>
            </p:cNvPicPr>
            <p:nvPr/>
          </p:nvPicPr>
          <p:blipFill>
            <a:blip r:embed="rId3"/>
            <a:stretch>
              <a:fillRect/>
            </a:stretch>
          </p:blipFill>
          <p:spPr>
            <a:xfrm>
              <a:off x="11811000" y="-2623347"/>
              <a:ext cx="9144000" cy="3111454"/>
            </a:xfrm>
            <a:prstGeom prst="rect">
              <a:avLst/>
            </a:prstGeom>
          </p:spPr>
        </p:pic>
      </p:grpSp>
      <p:grpSp>
        <p:nvGrpSpPr>
          <p:cNvPr id="4" name="Group 3">
            <a:extLst>
              <a:ext uri="{FF2B5EF4-FFF2-40B4-BE49-F238E27FC236}">
                <a16:creationId xmlns:a16="http://schemas.microsoft.com/office/drawing/2014/main" id="{CDEE4C48-8A39-DF49-B879-3CF2E39C4BB8}"/>
              </a:ext>
            </a:extLst>
          </p:cNvPr>
          <p:cNvGrpSpPr/>
          <p:nvPr/>
        </p:nvGrpSpPr>
        <p:grpSpPr>
          <a:xfrm>
            <a:off x="0" y="612038"/>
            <a:ext cx="9144000" cy="6062789"/>
            <a:chOff x="13809785" y="-1"/>
            <a:chExt cx="9144000" cy="6062789"/>
          </a:xfrm>
        </p:grpSpPr>
        <p:sp>
          <p:nvSpPr>
            <p:cNvPr id="3" name="Rectangle 2">
              <a:extLst>
                <a:ext uri="{FF2B5EF4-FFF2-40B4-BE49-F238E27FC236}">
                  <a16:creationId xmlns:a16="http://schemas.microsoft.com/office/drawing/2014/main" id="{FA1C34BF-5ADC-1C45-9167-183D6A9F434D}"/>
                </a:ext>
              </a:extLst>
            </p:cNvPr>
            <p:cNvSpPr/>
            <p:nvPr/>
          </p:nvSpPr>
          <p:spPr>
            <a:xfrm>
              <a:off x="13817600" y="-1"/>
              <a:ext cx="9136185" cy="6062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466EDE2-0884-A740-A7ED-F6B0C7156ACC}"/>
                </a:ext>
              </a:extLst>
            </p:cNvPr>
            <p:cNvPicPr>
              <a:picLocks noChangeAspect="1"/>
            </p:cNvPicPr>
            <p:nvPr/>
          </p:nvPicPr>
          <p:blipFill>
            <a:blip r:embed="rId4"/>
            <a:stretch>
              <a:fillRect/>
            </a:stretch>
          </p:blipFill>
          <p:spPr>
            <a:xfrm>
              <a:off x="13809785" y="757005"/>
              <a:ext cx="9144000" cy="4698715"/>
            </a:xfrm>
            <a:prstGeom prst="rect">
              <a:avLst/>
            </a:prstGeom>
          </p:spPr>
        </p:pic>
      </p:grpSp>
      <p:pic>
        <p:nvPicPr>
          <p:cNvPr id="14" name="Picture 13">
            <a:extLst>
              <a:ext uri="{FF2B5EF4-FFF2-40B4-BE49-F238E27FC236}">
                <a16:creationId xmlns:a16="http://schemas.microsoft.com/office/drawing/2014/main" id="{747F4611-44EE-C548-981D-9B5405415834}"/>
              </a:ext>
            </a:extLst>
          </p:cNvPr>
          <p:cNvPicPr>
            <a:picLocks noChangeAspect="1"/>
          </p:cNvPicPr>
          <p:nvPr/>
        </p:nvPicPr>
        <p:blipFill>
          <a:blip r:embed="rId5"/>
          <a:stretch>
            <a:fillRect/>
          </a:stretch>
        </p:blipFill>
        <p:spPr>
          <a:xfrm>
            <a:off x="-16472" y="48380"/>
            <a:ext cx="9144000" cy="6812497"/>
          </a:xfrm>
          <a:prstGeom prst="rect">
            <a:avLst/>
          </a:prstGeom>
        </p:spPr>
      </p:pic>
    </p:spTree>
    <p:extLst>
      <p:ext uri="{BB962C8B-B14F-4D97-AF65-F5344CB8AC3E}">
        <p14:creationId xmlns:p14="http://schemas.microsoft.com/office/powerpoint/2010/main" val="3167204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2-08 at 3.46.18 PM.png"/>
          <p:cNvPicPr>
            <a:picLocks/>
          </p:cNvPicPr>
          <p:nvPr/>
        </p:nvPicPr>
        <p:blipFill>
          <a:blip r:embed="rId2">
            <a:extLst>
              <a:ext uri="{28A0092B-C50C-407E-A947-70E740481C1C}">
                <a14:useLocalDpi xmlns:a14="http://schemas.microsoft.com/office/drawing/2010/main" val="0"/>
              </a:ext>
            </a:extLst>
          </a:blip>
          <a:stretch>
            <a:fillRect/>
          </a:stretch>
        </p:blipFill>
        <p:spPr>
          <a:xfrm>
            <a:off x="1795859" y="-6920"/>
            <a:ext cx="7369693" cy="6858000"/>
          </a:xfrm>
          <a:prstGeom prst="rect">
            <a:avLst/>
          </a:prstGeom>
        </p:spPr>
      </p:pic>
      <p:sp>
        <p:nvSpPr>
          <p:cNvPr id="21" name="Arc 20"/>
          <p:cNvSpPr>
            <a:spLocks noChangeAspect="1"/>
          </p:cNvSpPr>
          <p:nvPr/>
        </p:nvSpPr>
        <p:spPr>
          <a:xfrm>
            <a:off x="4693174" y="522468"/>
            <a:ext cx="3012440" cy="3012440"/>
          </a:xfrm>
          <a:prstGeom prst="arc">
            <a:avLst>
              <a:gd name="adj1" fmla="val 16397990"/>
              <a:gd name="adj2" fmla="val 19823084"/>
            </a:avLst>
          </a:prstGeom>
          <a:ln w="28575" cmpd="sng">
            <a:solidFill>
              <a:schemeClr val="accent4">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3" name="TextBox 42"/>
          <p:cNvSpPr txBox="1"/>
          <p:nvPr/>
        </p:nvSpPr>
        <p:spPr>
          <a:xfrm>
            <a:off x="8183965" y="1683284"/>
            <a:ext cx="530915" cy="246221"/>
          </a:xfrm>
          <a:prstGeom prst="rect">
            <a:avLst/>
          </a:prstGeom>
          <a:noFill/>
        </p:spPr>
        <p:txBody>
          <a:bodyPr wrap="none" rtlCol="0">
            <a:spAutoFit/>
          </a:bodyPr>
          <a:lstStyle/>
          <a:p>
            <a:r>
              <a:rPr lang="nb-NO" sz="1000" dirty="0"/>
              <a:t>Clock2</a:t>
            </a:r>
            <a:endParaRPr lang="en-US" sz="1000" dirty="0"/>
          </a:p>
        </p:txBody>
      </p:sp>
      <p:sp>
        <p:nvSpPr>
          <p:cNvPr id="48" name="Arc 47"/>
          <p:cNvSpPr>
            <a:spLocks noChangeAspect="1"/>
          </p:cNvSpPr>
          <p:nvPr/>
        </p:nvSpPr>
        <p:spPr>
          <a:xfrm>
            <a:off x="5282418" y="1649113"/>
            <a:ext cx="2939288" cy="2939288"/>
          </a:xfrm>
          <a:prstGeom prst="arc">
            <a:avLst>
              <a:gd name="adj1" fmla="val 19914106"/>
              <a:gd name="adj2" fmla="val 1810796"/>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a:spLocks noChangeAspect="1"/>
          </p:cNvSpPr>
          <p:nvPr/>
        </p:nvSpPr>
        <p:spPr>
          <a:xfrm flipH="1">
            <a:off x="2845610" y="1552538"/>
            <a:ext cx="3137192" cy="3137192"/>
          </a:xfrm>
          <a:prstGeom prst="arc">
            <a:avLst>
              <a:gd name="adj1" fmla="val 19994931"/>
              <a:gd name="adj2" fmla="val 1855687"/>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a:spLocks noChangeAspect="1"/>
          </p:cNvSpPr>
          <p:nvPr/>
        </p:nvSpPr>
        <p:spPr>
          <a:xfrm rot="5400000">
            <a:off x="3527801" y="2690349"/>
            <a:ext cx="2911856" cy="2911856"/>
          </a:xfrm>
          <a:prstGeom prst="arc">
            <a:avLst>
              <a:gd name="adj1" fmla="val 21580338"/>
              <a:gd name="adj2" fmla="val 3495681"/>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a:spLocks noChangeAspect="1"/>
          </p:cNvSpPr>
          <p:nvPr/>
        </p:nvSpPr>
        <p:spPr>
          <a:xfrm flipH="1" flipV="1">
            <a:off x="3550809" y="635430"/>
            <a:ext cx="2826898" cy="2829149"/>
          </a:xfrm>
          <a:prstGeom prst="arc">
            <a:avLst>
              <a:gd name="adj1" fmla="val 1973358"/>
              <a:gd name="adj2" fmla="val 5499655"/>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8" name="Straight Connector 77"/>
          <p:cNvCxnSpPr>
            <a:cxnSpLocks noChangeAspect="1"/>
          </p:cNvCxnSpPr>
          <p:nvPr/>
        </p:nvCxnSpPr>
        <p:spPr>
          <a:xfrm>
            <a:off x="7841118" y="2067004"/>
            <a:ext cx="195464" cy="345231"/>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752315" y="1698092"/>
            <a:ext cx="82271" cy="368913"/>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cxnSpLocks noChangeAspect="1"/>
          </p:cNvCxnSpPr>
          <p:nvPr/>
        </p:nvCxnSpPr>
        <p:spPr>
          <a:xfrm>
            <a:off x="7528678" y="1297655"/>
            <a:ext cx="210284" cy="381093"/>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sp>
        <p:nvSpPr>
          <p:cNvPr id="86" name="Arc 85"/>
          <p:cNvSpPr>
            <a:spLocks noChangeAspect="1"/>
          </p:cNvSpPr>
          <p:nvPr/>
        </p:nvSpPr>
        <p:spPr>
          <a:xfrm>
            <a:off x="3433321" y="515560"/>
            <a:ext cx="3094736" cy="3094736"/>
          </a:xfrm>
          <a:prstGeom prst="arc">
            <a:avLst>
              <a:gd name="adj1" fmla="val 12549750"/>
              <a:gd name="adj2" fmla="val 16227622"/>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8000"/>
              </a:solidFill>
            </a:endParaRPr>
          </a:p>
        </p:txBody>
      </p:sp>
      <p:sp>
        <p:nvSpPr>
          <p:cNvPr id="87" name="Arc 86"/>
          <p:cNvSpPr>
            <a:spLocks noChangeAspect="1"/>
          </p:cNvSpPr>
          <p:nvPr/>
        </p:nvSpPr>
        <p:spPr>
          <a:xfrm flipV="1">
            <a:off x="3458586" y="2706329"/>
            <a:ext cx="3003296" cy="3003296"/>
          </a:xfrm>
          <a:prstGeom prst="arc">
            <a:avLst>
              <a:gd name="adj1" fmla="val 12568766"/>
              <a:gd name="adj2" fmla="val 16244130"/>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Arc 88"/>
          <p:cNvSpPr>
            <a:spLocks noChangeAspect="1"/>
          </p:cNvSpPr>
          <p:nvPr/>
        </p:nvSpPr>
        <p:spPr>
          <a:xfrm flipH="1">
            <a:off x="5321543" y="1614557"/>
            <a:ext cx="3003296" cy="3003296"/>
          </a:xfrm>
          <a:prstGeom prst="arc">
            <a:avLst>
              <a:gd name="adj1" fmla="val 8894326"/>
              <a:gd name="adj2" fmla="val 12589416"/>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p:cNvSpPr>
            <a:spLocks noChangeAspect="1"/>
          </p:cNvSpPr>
          <p:nvPr/>
        </p:nvSpPr>
        <p:spPr>
          <a:xfrm flipH="1" flipV="1">
            <a:off x="2942470" y="1654294"/>
            <a:ext cx="2921000" cy="2921000"/>
          </a:xfrm>
          <a:prstGeom prst="arc">
            <a:avLst>
              <a:gd name="adj1" fmla="val 19629720"/>
              <a:gd name="adj2" fmla="val 1821089"/>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Arc 90"/>
          <p:cNvSpPr>
            <a:spLocks noChangeAspect="1"/>
          </p:cNvSpPr>
          <p:nvPr/>
        </p:nvSpPr>
        <p:spPr>
          <a:xfrm flipH="1" flipV="1">
            <a:off x="4706729" y="623916"/>
            <a:ext cx="2930144" cy="2930144"/>
          </a:xfrm>
          <a:prstGeom prst="arc">
            <a:avLst>
              <a:gd name="adj1" fmla="val 5811635"/>
              <a:gd name="adj2" fmla="val 8882105"/>
            </a:avLst>
          </a:prstGeom>
          <a:ln w="28575"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366FF"/>
              </a:solidFill>
            </a:endParaRPr>
          </a:p>
        </p:txBody>
      </p:sp>
      <p:cxnSp>
        <p:nvCxnSpPr>
          <p:cNvPr id="106" name="Straight Connector 105"/>
          <p:cNvCxnSpPr>
            <a:cxnSpLocks/>
          </p:cNvCxnSpPr>
          <p:nvPr/>
        </p:nvCxnSpPr>
        <p:spPr>
          <a:xfrm>
            <a:off x="3328193" y="4176042"/>
            <a:ext cx="84305" cy="365851"/>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cxnSpLocks noChangeAspect="1"/>
          </p:cNvCxnSpPr>
          <p:nvPr/>
        </p:nvCxnSpPr>
        <p:spPr>
          <a:xfrm>
            <a:off x="3161462" y="3887268"/>
            <a:ext cx="160299" cy="287450"/>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cxnSpLocks/>
          </p:cNvCxnSpPr>
          <p:nvPr/>
        </p:nvCxnSpPr>
        <p:spPr>
          <a:xfrm flipV="1">
            <a:off x="5764719" y="5594720"/>
            <a:ext cx="491115" cy="4305"/>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068584" y="3937587"/>
            <a:ext cx="152659" cy="273342"/>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cxnSpLocks/>
          </p:cNvCxnSpPr>
          <p:nvPr/>
        </p:nvCxnSpPr>
        <p:spPr>
          <a:xfrm flipV="1">
            <a:off x="4996643" y="5712910"/>
            <a:ext cx="379253" cy="3467"/>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cxnSpLocks/>
          </p:cNvCxnSpPr>
          <p:nvPr/>
        </p:nvCxnSpPr>
        <p:spPr>
          <a:xfrm>
            <a:off x="5001901" y="5590205"/>
            <a:ext cx="406684" cy="9144"/>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a:cxnSpLocks noChangeAspect="1"/>
          </p:cNvCxnSpPr>
          <p:nvPr/>
        </p:nvCxnSpPr>
        <p:spPr>
          <a:xfrm flipV="1">
            <a:off x="5402294" y="5604181"/>
            <a:ext cx="346635" cy="104671"/>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a:cxnSpLocks noChangeAspect="1"/>
          </p:cNvCxnSpPr>
          <p:nvPr/>
        </p:nvCxnSpPr>
        <p:spPr>
          <a:xfrm>
            <a:off x="5443657" y="5607171"/>
            <a:ext cx="336938" cy="103626"/>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a:cxnSpLocks/>
          </p:cNvCxnSpPr>
          <p:nvPr/>
        </p:nvCxnSpPr>
        <p:spPr>
          <a:xfrm>
            <a:off x="5783693" y="5707267"/>
            <a:ext cx="424966" cy="9144"/>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cxnSpLocks noChangeAspect="1"/>
          </p:cNvCxnSpPr>
          <p:nvPr/>
        </p:nvCxnSpPr>
        <p:spPr>
          <a:xfrm flipV="1">
            <a:off x="7492259" y="4547101"/>
            <a:ext cx="260024" cy="453869"/>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cxnSpLocks noChangeAspect="1"/>
          </p:cNvCxnSpPr>
          <p:nvPr/>
        </p:nvCxnSpPr>
        <p:spPr>
          <a:xfrm flipV="1">
            <a:off x="7863218" y="3823557"/>
            <a:ext cx="171179" cy="317502"/>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a:cxnSpLocks noChangeAspect="1"/>
          </p:cNvCxnSpPr>
          <p:nvPr/>
        </p:nvCxnSpPr>
        <p:spPr>
          <a:xfrm>
            <a:off x="3241884" y="4231614"/>
            <a:ext cx="284174" cy="289797"/>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a:cxnSpLocks noChangeAspect="1"/>
          </p:cNvCxnSpPr>
          <p:nvPr/>
        </p:nvCxnSpPr>
        <p:spPr>
          <a:xfrm>
            <a:off x="3533509" y="4541893"/>
            <a:ext cx="193509" cy="346486"/>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a:cxnSpLocks/>
          </p:cNvCxnSpPr>
          <p:nvPr/>
        </p:nvCxnSpPr>
        <p:spPr>
          <a:xfrm>
            <a:off x="3412498" y="4547100"/>
            <a:ext cx="223597" cy="389159"/>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cxnSpLocks/>
          </p:cNvCxnSpPr>
          <p:nvPr/>
        </p:nvCxnSpPr>
        <p:spPr>
          <a:xfrm flipH="1" flipV="1">
            <a:off x="7941994" y="2024372"/>
            <a:ext cx="196287" cy="345016"/>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cxnSpLocks noChangeAspect="1"/>
            <a:endCxn id="91" idx="2"/>
          </p:cNvCxnSpPr>
          <p:nvPr/>
        </p:nvCxnSpPr>
        <p:spPr>
          <a:xfrm flipH="1" flipV="1">
            <a:off x="7414728" y="1313379"/>
            <a:ext cx="214198" cy="384715"/>
          </a:xfrm>
          <a:prstGeom prst="line">
            <a:avLst/>
          </a:prstGeom>
          <a:ln w="1905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178" name="Arc 177"/>
          <p:cNvSpPr>
            <a:spLocks noChangeAspect="1"/>
          </p:cNvSpPr>
          <p:nvPr/>
        </p:nvSpPr>
        <p:spPr>
          <a:xfrm flipH="1" flipV="1">
            <a:off x="5575596" y="5691764"/>
            <a:ext cx="1320979" cy="1320979"/>
          </a:xfrm>
          <a:prstGeom prst="arc">
            <a:avLst>
              <a:gd name="adj1" fmla="val 6760"/>
              <a:gd name="adj2" fmla="val 4713021"/>
            </a:avLst>
          </a:prstGeom>
          <a:ln>
            <a:solidFill>
              <a:srgbClr val="FFFF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1" name="Arc 180"/>
          <p:cNvSpPr>
            <a:spLocks noChangeAspect="1"/>
          </p:cNvSpPr>
          <p:nvPr/>
        </p:nvSpPr>
        <p:spPr>
          <a:xfrm flipH="1" flipV="1">
            <a:off x="5684060" y="5594760"/>
            <a:ext cx="1275259" cy="1275259"/>
          </a:xfrm>
          <a:prstGeom prst="arc">
            <a:avLst>
              <a:gd name="adj1" fmla="val 2500929"/>
              <a:gd name="adj2" fmla="val 5389487"/>
            </a:avLst>
          </a:prstGeom>
          <a:ln>
            <a:solidFill>
              <a:srgbClr val="008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rot="7150908">
            <a:off x="7912593" y="3933874"/>
            <a:ext cx="93009" cy="40030"/>
          </a:xfrm>
          <a:prstGeom prst="rect">
            <a:avLst/>
          </a:prstGeom>
          <a:solidFill>
            <a:srgbClr val="CCFFCC"/>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4539145">
            <a:off x="3604631" y="4735431"/>
            <a:ext cx="93009" cy="40030"/>
          </a:xfrm>
          <a:prstGeom prst="rect">
            <a:avLst/>
          </a:prstGeom>
          <a:solidFill>
            <a:srgbClr val="CCFFCC"/>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a:cxnSpLocks/>
          </p:cNvCxnSpPr>
          <p:nvPr/>
        </p:nvCxnSpPr>
        <p:spPr>
          <a:xfrm flipV="1">
            <a:off x="3221033" y="1716156"/>
            <a:ext cx="293010" cy="308504"/>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cxnSpLocks/>
          </p:cNvCxnSpPr>
          <p:nvPr/>
        </p:nvCxnSpPr>
        <p:spPr>
          <a:xfrm flipV="1">
            <a:off x="3012874" y="2033402"/>
            <a:ext cx="196404" cy="378683"/>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cxnSpLocks noChangeAspect="1"/>
          </p:cNvCxnSpPr>
          <p:nvPr/>
        </p:nvCxnSpPr>
        <p:spPr>
          <a:xfrm flipV="1">
            <a:off x="3530427" y="1302191"/>
            <a:ext cx="224840" cy="401265"/>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a:cxnSpLocks noChangeAspect="1"/>
          </p:cNvCxnSpPr>
          <p:nvPr/>
        </p:nvCxnSpPr>
        <p:spPr>
          <a:xfrm flipV="1">
            <a:off x="3404595" y="1309131"/>
            <a:ext cx="219914" cy="378101"/>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cxnSpLocks/>
          </p:cNvCxnSpPr>
          <p:nvPr/>
        </p:nvCxnSpPr>
        <p:spPr>
          <a:xfrm flipV="1">
            <a:off x="3121911" y="2061978"/>
            <a:ext cx="194688" cy="350107"/>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4990039" y="635954"/>
            <a:ext cx="412255" cy="0"/>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5744844" y="517525"/>
            <a:ext cx="436921" cy="7768"/>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5780595" y="630834"/>
            <a:ext cx="566214" cy="3954"/>
          </a:xfrm>
          <a:prstGeom prst="line">
            <a:avLst/>
          </a:prstGeom>
          <a:ln w="28575"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cxnSpLocks noChangeAspect="1"/>
          </p:cNvCxnSpPr>
          <p:nvPr/>
        </p:nvCxnSpPr>
        <p:spPr>
          <a:xfrm flipV="1">
            <a:off x="5408585" y="534400"/>
            <a:ext cx="320293" cy="100416"/>
          </a:xfrm>
          <a:prstGeom prst="line">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cxnSpLocks noChangeAspect="1"/>
          </p:cNvCxnSpPr>
          <p:nvPr/>
        </p:nvCxnSpPr>
        <p:spPr>
          <a:xfrm>
            <a:off x="5379361" y="517112"/>
            <a:ext cx="384298" cy="113722"/>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cxnSpLocks/>
          </p:cNvCxnSpPr>
          <p:nvPr/>
        </p:nvCxnSpPr>
        <p:spPr>
          <a:xfrm>
            <a:off x="4996643" y="516118"/>
            <a:ext cx="382718" cy="3443"/>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sp>
        <p:nvSpPr>
          <p:cNvPr id="69" name="Arc 68"/>
          <p:cNvSpPr>
            <a:spLocks noChangeAspect="1"/>
          </p:cNvSpPr>
          <p:nvPr/>
        </p:nvSpPr>
        <p:spPr>
          <a:xfrm rot="16200000" flipH="1">
            <a:off x="4722346" y="2688067"/>
            <a:ext cx="2910060" cy="2911856"/>
          </a:xfrm>
          <a:prstGeom prst="arc">
            <a:avLst>
              <a:gd name="adj1" fmla="val 234920"/>
              <a:gd name="adj2" fmla="val 3495681"/>
            </a:avLst>
          </a:prstGeom>
          <a:ln w="1905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a:spLocks noChangeAspect="1"/>
          </p:cNvSpPr>
          <p:nvPr/>
        </p:nvSpPr>
        <p:spPr>
          <a:xfrm flipV="1">
            <a:off x="4687009" y="2692364"/>
            <a:ext cx="3021584" cy="3021584"/>
          </a:xfrm>
          <a:prstGeom prst="arc">
            <a:avLst>
              <a:gd name="adj1" fmla="val 16216596"/>
              <a:gd name="adj2" fmla="val 19627978"/>
            </a:avLst>
          </a:prstGeom>
          <a:ln w="19050" cmpd="sng">
            <a:solidFill>
              <a:srgbClr val="FFFF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1" name="Straight Connector 70"/>
          <p:cNvCxnSpPr>
            <a:cxnSpLocks/>
          </p:cNvCxnSpPr>
          <p:nvPr/>
        </p:nvCxnSpPr>
        <p:spPr>
          <a:xfrm>
            <a:off x="7637699" y="1701269"/>
            <a:ext cx="159588" cy="171758"/>
          </a:xfrm>
          <a:prstGeom prst="line">
            <a:avLst/>
          </a:prstGeom>
          <a:ln w="1905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cxnSpLocks/>
          </p:cNvCxnSpPr>
          <p:nvPr/>
        </p:nvCxnSpPr>
        <p:spPr>
          <a:xfrm flipH="1">
            <a:off x="7482734" y="4617853"/>
            <a:ext cx="216334" cy="188073"/>
          </a:xfrm>
          <a:prstGeom prst="line">
            <a:avLst/>
          </a:prstGeom>
          <a:ln w="1905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cxnSpLocks/>
          </p:cNvCxnSpPr>
          <p:nvPr/>
        </p:nvCxnSpPr>
        <p:spPr>
          <a:xfrm flipH="1">
            <a:off x="3316326" y="1703456"/>
            <a:ext cx="85186" cy="358522"/>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cxnSpLocks/>
          </p:cNvCxnSpPr>
          <p:nvPr/>
        </p:nvCxnSpPr>
        <p:spPr>
          <a:xfrm flipH="1">
            <a:off x="7755300" y="4164785"/>
            <a:ext cx="85186" cy="358522"/>
          </a:xfrm>
          <a:prstGeom prst="line">
            <a:avLst/>
          </a:prstGeom>
          <a:ln w="19050" cmpd="sng">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cxnSpLocks noChangeAspect="1"/>
          </p:cNvCxnSpPr>
          <p:nvPr/>
        </p:nvCxnSpPr>
        <p:spPr>
          <a:xfrm flipV="1">
            <a:off x="7942063" y="3918806"/>
            <a:ext cx="161414" cy="277517"/>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a:cxnSpLocks/>
          </p:cNvCxnSpPr>
          <p:nvPr/>
        </p:nvCxnSpPr>
        <p:spPr>
          <a:xfrm flipV="1">
            <a:off x="7421718" y="4805926"/>
            <a:ext cx="58603" cy="103823"/>
          </a:xfrm>
          <a:prstGeom prst="line">
            <a:avLst/>
          </a:prstGeom>
          <a:ln w="19050"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rot="10800000">
            <a:off x="6011311" y="5690940"/>
            <a:ext cx="93009" cy="40030"/>
          </a:xfrm>
          <a:prstGeom prst="rect">
            <a:avLst/>
          </a:prstGeom>
          <a:solidFill>
            <a:srgbClr val="CCFFCC"/>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rot="18098429" flipH="1">
            <a:off x="3073522" y="2172008"/>
            <a:ext cx="93009" cy="40030"/>
          </a:xfrm>
          <a:prstGeom prst="rect">
            <a:avLst/>
          </a:prstGeom>
          <a:solidFill>
            <a:srgbClr val="CCFFCC"/>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15635" y="163662"/>
            <a:ext cx="6083140" cy="646331"/>
            <a:chOff x="627824" y="308584"/>
            <a:chExt cx="6083140" cy="646331"/>
          </a:xfrm>
        </p:grpSpPr>
        <p:sp>
          <p:nvSpPr>
            <p:cNvPr id="65" name="TextBox 64"/>
            <p:cNvSpPr txBox="1"/>
            <p:nvPr/>
          </p:nvSpPr>
          <p:spPr>
            <a:xfrm>
              <a:off x="627824" y="308584"/>
              <a:ext cx="3918333" cy="646331"/>
            </a:xfrm>
            <a:prstGeom prst="rect">
              <a:avLst/>
            </a:prstGeom>
            <a:noFill/>
          </p:spPr>
          <p:txBody>
            <a:bodyPr wrap="square" rtlCol="0">
              <a:spAutoFit/>
            </a:bodyPr>
            <a:lstStyle/>
            <a:p>
              <a:r>
                <a:rPr lang="en-US" dirty="0">
                  <a:solidFill>
                    <a:schemeClr val="accent6">
                      <a:lumMod val="75000"/>
                    </a:schemeClr>
                  </a:solidFill>
                </a:rPr>
                <a:t>Delay Ion/Proton Line 12</a:t>
              </a:r>
              <a:r>
                <a:rPr lang="en-US" dirty="0">
                  <a:solidFill>
                    <a:schemeClr val="accent6">
                      <a:lumMod val="75000"/>
                    </a:schemeClr>
                  </a:solidFill>
                  <a:sym typeface="Wingdings"/>
                </a:rPr>
                <a:t>2 o’clock </a:t>
              </a:r>
            </a:p>
            <a:p>
              <a:r>
                <a:rPr lang="en-US" dirty="0">
                  <a:solidFill>
                    <a:schemeClr val="accent6">
                      <a:lumMod val="75000"/>
                    </a:schemeClr>
                  </a:solidFill>
                  <a:sym typeface="Wingdings"/>
                </a:rPr>
                <a:t>for the low energy ~40 GeV</a:t>
              </a:r>
            </a:p>
          </p:txBody>
        </p:sp>
        <p:cxnSp>
          <p:nvCxnSpPr>
            <p:cNvPr id="68" name="Straight Arrow Connector 67"/>
            <p:cNvCxnSpPr/>
            <p:nvPr/>
          </p:nvCxnSpPr>
          <p:spPr>
            <a:xfrm>
              <a:off x="3541407" y="662016"/>
              <a:ext cx="3169557" cy="218710"/>
            </a:xfrm>
            <a:prstGeom prst="straightConnector1">
              <a:avLst/>
            </a:prstGeom>
            <a:ln w="9525" cmpd="sng">
              <a:solidFill>
                <a:srgbClr val="008000"/>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69372" y="634477"/>
            <a:ext cx="7872251" cy="5022040"/>
            <a:chOff x="69372" y="634477"/>
            <a:chExt cx="7872251" cy="5022040"/>
          </a:xfrm>
        </p:grpSpPr>
        <p:sp>
          <p:nvSpPr>
            <p:cNvPr id="72" name="TextBox 71"/>
            <p:cNvSpPr txBox="1"/>
            <p:nvPr/>
          </p:nvSpPr>
          <p:spPr>
            <a:xfrm>
              <a:off x="69372" y="1362919"/>
              <a:ext cx="1950149" cy="369332"/>
            </a:xfrm>
            <a:prstGeom prst="rect">
              <a:avLst/>
            </a:prstGeom>
            <a:noFill/>
          </p:spPr>
          <p:txBody>
            <a:bodyPr wrap="none" rtlCol="0">
              <a:spAutoFit/>
            </a:bodyPr>
            <a:lstStyle/>
            <a:p>
              <a:r>
                <a:rPr lang="en-US" dirty="0">
                  <a:solidFill>
                    <a:srgbClr val="000090"/>
                  </a:solidFill>
                </a:rPr>
                <a:t>Six Siberian Snakes</a:t>
              </a:r>
            </a:p>
          </p:txBody>
        </p:sp>
        <p:cxnSp>
          <p:nvCxnSpPr>
            <p:cNvPr id="73" name="Straight Arrow Connector 72"/>
            <p:cNvCxnSpPr/>
            <p:nvPr/>
          </p:nvCxnSpPr>
          <p:spPr>
            <a:xfrm flipV="1">
              <a:off x="1911412" y="1490284"/>
              <a:ext cx="5612730" cy="57301"/>
            </a:xfrm>
            <a:prstGeom prst="straightConnector1">
              <a:avLst/>
            </a:prstGeom>
            <a:ln w="9525"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1911412" y="634477"/>
              <a:ext cx="3154186" cy="903591"/>
            </a:xfrm>
            <a:prstGeom prst="straightConnector1">
              <a:avLst/>
            </a:prstGeom>
            <a:ln w="9525"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endCxn id="12" idx="2"/>
            </p:cNvCxnSpPr>
            <p:nvPr/>
          </p:nvCxnSpPr>
          <p:spPr>
            <a:xfrm>
              <a:off x="1915948" y="1552121"/>
              <a:ext cx="6025675" cy="2392009"/>
            </a:xfrm>
            <a:prstGeom prst="straightConnector1">
              <a:avLst/>
            </a:prstGeom>
            <a:ln w="9525"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1911412" y="1547585"/>
              <a:ext cx="1167178" cy="609600"/>
            </a:xfrm>
            <a:prstGeom prst="straightConnector1">
              <a:avLst/>
            </a:prstGeom>
            <a:ln w="9525"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911412" y="1547585"/>
              <a:ext cx="4099898" cy="4108932"/>
            </a:xfrm>
            <a:prstGeom prst="straightConnector1">
              <a:avLst/>
            </a:prstGeom>
            <a:ln w="9525" cmpd="sng">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1911412" y="1550477"/>
              <a:ext cx="1669335" cy="3217158"/>
            </a:xfrm>
            <a:prstGeom prst="straightConnector1">
              <a:avLst/>
            </a:prstGeom>
            <a:ln w="9525"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92" name="TextBox 91"/>
          <p:cNvSpPr txBox="1"/>
          <p:nvPr/>
        </p:nvSpPr>
        <p:spPr>
          <a:xfrm>
            <a:off x="-228848" y="3629514"/>
            <a:ext cx="2887149" cy="646331"/>
          </a:xfrm>
          <a:prstGeom prst="rect">
            <a:avLst/>
          </a:prstGeom>
          <a:noFill/>
        </p:spPr>
        <p:txBody>
          <a:bodyPr wrap="square" rtlCol="0">
            <a:spAutoFit/>
          </a:bodyPr>
          <a:lstStyle/>
          <a:p>
            <a:pPr algn="ctr"/>
            <a:r>
              <a:rPr lang="en-US" kern="1200" dirty="0">
                <a:solidFill>
                  <a:srgbClr val="24407B"/>
                </a:solidFill>
              </a:rPr>
              <a:t>INJECTION FOR MORE ION/PROTON BUNCHES</a:t>
            </a:r>
          </a:p>
        </p:txBody>
      </p:sp>
      <p:grpSp>
        <p:nvGrpSpPr>
          <p:cNvPr id="38" name="Group 37"/>
          <p:cNvGrpSpPr/>
          <p:nvPr/>
        </p:nvGrpSpPr>
        <p:grpSpPr>
          <a:xfrm>
            <a:off x="0" y="4363633"/>
            <a:ext cx="7667123" cy="1558164"/>
            <a:chOff x="0" y="4363633"/>
            <a:chExt cx="7667123" cy="1558164"/>
          </a:xfrm>
        </p:grpSpPr>
        <p:sp>
          <p:nvSpPr>
            <p:cNvPr id="93" name="TextBox 92"/>
            <p:cNvSpPr txBox="1"/>
            <p:nvPr/>
          </p:nvSpPr>
          <p:spPr>
            <a:xfrm>
              <a:off x="0" y="4444469"/>
              <a:ext cx="2887149" cy="1477328"/>
            </a:xfrm>
            <a:prstGeom prst="rect">
              <a:avLst/>
            </a:prstGeom>
            <a:noFill/>
          </p:spPr>
          <p:txBody>
            <a:bodyPr wrap="square" rtlCol="0">
              <a:spAutoFit/>
            </a:bodyPr>
            <a:lstStyle/>
            <a:p>
              <a:pPr algn="ctr"/>
              <a:r>
                <a:rPr lang="en-US" dirty="0">
                  <a:solidFill>
                    <a:srgbClr val="000090"/>
                  </a:solidFill>
                </a:rPr>
                <a:t>New Injection @4 o’clock</a:t>
              </a:r>
            </a:p>
            <a:p>
              <a:pPr algn="ctr"/>
              <a:r>
                <a:rPr lang="en-US" dirty="0">
                  <a:solidFill>
                    <a:srgbClr val="000090"/>
                  </a:solidFill>
                </a:rPr>
                <a:t>Transfer through the blue arc 6</a:t>
              </a:r>
              <a:r>
                <a:rPr lang="en-US" dirty="0">
                  <a:solidFill>
                    <a:srgbClr val="000090"/>
                  </a:solidFill>
                  <a:sym typeface="Wingdings"/>
                </a:rPr>
                <a:t> 4 and injection septum and kickers at 4 o’clock (larger number of bunches)</a:t>
              </a:r>
              <a:endParaRPr lang="en-US" dirty="0">
                <a:solidFill>
                  <a:srgbClr val="000090"/>
                </a:solidFill>
              </a:endParaRPr>
            </a:p>
          </p:txBody>
        </p:sp>
        <p:cxnSp>
          <p:nvCxnSpPr>
            <p:cNvPr id="94" name="Straight Arrow Connector 93"/>
            <p:cNvCxnSpPr>
              <a:stCxn id="93" idx="3"/>
            </p:cNvCxnSpPr>
            <p:nvPr/>
          </p:nvCxnSpPr>
          <p:spPr>
            <a:xfrm flipV="1">
              <a:off x="2887149" y="4363633"/>
              <a:ext cx="4779974" cy="819500"/>
            </a:xfrm>
            <a:prstGeom prst="straightConnector1">
              <a:avLst/>
            </a:prstGeom>
            <a:ln w="9525" cmpd="sng">
              <a:solidFill>
                <a:srgbClr val="008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2887149" y="5183133"/>
              <a:ext cx="2796911" cy="738664"/>
            </a:xfrm>
            <a:prstGeom prst="straightConnector1">
              <a:avLst/>
            </a:prstGeom>
            <a:ln w="9525" cmpd="sng">
              <a:solidFill>
                <a:srgbClr val="0080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19538" y="2471749"/>
            <a:ext cx="2683637" cy="923330"/>
          </a:xfrm>
          <a:prstGeom prst="rect">
            <a:avLst/>
          </a:prstGeom>
          <a:noFill/>
        </p:spPr>
        <p:txBody>
          <a:bodyPr wrap="square" rtlCol="0">
            <a:spAutoFit/>
          </a:bodyPr>
          <a:lstStyle/>
          <a:p>
            <a:r>
              <a:rPr lang="en-US" dirty="0">
                <a:solidFill>
                  <a:srgbClr val="000090"/>
                </a:solidFill>
              </a:rPr>
              <a:t>Higher Maximum Energy</a:t>
            </a:r>
          </a:p>
          <a:p>
            <a:r>
              <a:rPr lang="en-US" dirty="0">
                <a:solidFill>
                  <a:srgbClr val="000090"/>
                </a:solidFill>
              </a:rPr>
              <a:t>protons 250</a:t>
            </a:r>
            <a:r>
              <a:rPr lang="en-US" dirty="0">
                <a:solidFill>
                  <a:srgbClr val="000090"/>
                </a:solidFill>
                <a:sym typeface="Wingdings"/>
              </a:rPr>
              <a:t>275 GeV</a:t>
            </a:r>
          </a:p>
          <a:p>
            <a:r>
              <a:rPr lang="en-US" dirty="0">
                <a:solidFill>
                  <a:srgbClr val="000090"/>
                </a:solidFill>
                <a:sym typeface="Wingdings"/>
              </a:rPr>
              <a:t>Heavy ions 100-133 GeV/n</a:t>
            </a:r>
            <a:endParaRPr lang="en-US" dirty="0">
              <a:solidFill>
                <a:srgbClr val="000090"/>
              </a:solidFill>
            </a:endParaRPr>
          </a:p>
        </p:txBody>
      </p:sp>
      <p:cxnSp>
        <p:nvCxnSpPr>
          <p:cNvPr id="96" name="Straight Connector 95"/>
          <p:cNvCxnSpPr>
            <a:cxnSpLocks noChangeAspect="1"/>
          </p:cNvCxnSpPr>
          <p:nvPr/>
        </p:nvCxnSpPr>
        <p:spPr>
          <a:xfrm>
            <a:off x="7831042" y="1907736"/>
            <a:ext cx="96414" cy="99951"/>
          </a:xfrm>
          <a:prstGeom prst="line">
            <a:avLst/>
          </a:prstGeom>
          <a:ln w="19050"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a:cxnSpLocks noChangeAspect="1"/>
          </p:cNvCxnSpPr>
          <p:nvPr/>
        </p:nvCxnSpPr>
        <p:spPr>
          <a:xfrm>
            <a:off x="5783693" y="521918"/>
            <a:ext cx="512084" cy="0"/>
          </a:xfrm>
          <a:prstGeom prst="line">
            <a:avLst/>
          </a:prstGeom>
          <a:ln w="28575" cmpd="sng">
            <a:solidFill>
              <a:schemeClr val="accent4">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cxnSpLocks/>
          </p:cNvCxnSpPr>
          <p:nvPr/>
        </p:nvCxnSpPr>
        <p:spPr>
          <a:xfrm flipV="1">
            <a:off x="5402294" y="523773"/>
            <a:ext cx="381399" cy="113330"/>
          </a:xfrm>
          <a:prstGeom prst="line">
            <a:avLst/>
          </a:prstGeom>
          <a:ln w="28575" cmpd="sng">
            <a:solidFill>
              <a:schemeClr val="accent4">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5402294" y="526948"/>
            <a:ext cx="378301" cy="103886"/>
          </a:xfrm>
          <a:prstGeom prst="line">
            <a:avLst/>
          </a:prstGeom>
          <a:ln w="28575"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30031" y="522736"/>
            <a:ext cx="572263" cy="4212"/>
          </a:xfrm>
          <a:prstGeom prst="line">
            <a:avLst/>
          </a:prstGeom>
          <a:ln w="28575"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4828555" y="632725"/>
            <a:ext cx="572263" cy="3352"/>
          </a:xfrm>
          <a:prstGeom prst="line">
            <a:avLst/>
          </a:prstGeom>
          <a:ln w="28575" cmpd="sng">
            <a:solidFill>
              <a:schemeClr val="accent4">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p:cNvSpPr>
            <a:spLocks/>
          </p:cNvSpPr>
          <p:nvPr/>
        </p:nvSpPr>
        <p:spPr>
          <a:xfrm>
            <a:off x="5547347" y="550932"/>
            <a:ext cx="84947" cy="51476"/>
          </a:xfrm>
          <a:prstGeom prst="rect">
            <a:avLst/>
          </a:prstGeom>
          <a:solidFill>
            <a:srgbClr val="CCFFCC"/>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Arc 102"/>
          <p:cNvSpPr>
            <a:spLocks noChangeAspect="1"/>
          </p:cNvSpPr>
          <p:nvPr/>
        </p:nvSpPr>
        <p:spPr>
          <a:xfrm flipV="1">
            <a:off x="3536829" y="622290"/>
            <a:ext cx="2930144" cy="2930144"/>
          </a:xfrm>
          <a:prstGeom prst="arc">
            <a:avLst>
              <a:gd name="adj1" fmla="val 5760777"/>
              <a:gd name="adj2" fmla="val 8814844"/>
            </a:avLst>
          </a:prstGeom>
          <a:ln w="28575" cmpd="sng">
            <a:solidFill>
              <a:srgbClr val="FFD966"/>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366FF"/>
              </a:solidFill>
            </a:endParaRPr>
          </a:p>
        </p:txBody>
      </p:sp>
      <p:sp>
        <p:nvSpPr>
          <p:cNvPr id="61" name="Rectangle 60"/>
          <p:cNvSpPr/>
          <p:nvPr/>
        </p:nvSpPr>
        <p:spPr>
          <a:xfrm>
            <a:off x="5065598" y="612764"/>
            <a:ext cx="93009" cy="40030"/>
          </a:xfrm>
          <a:prstGeom prst="rect">
            <a:avLst/>
          </a:prstGeom>
          <a:solidFill>
            <a:srgbClr val="CCFFCC"/>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Arc 103"/>
          <p:cNvSpPr>
            <a:spLocks noChangeAspect="1"/>
          </p:cNvSpPr>
          <p:nvPr/>
        </p:nvSpPr>
        <p:spPr>
          <a:xfrm flipH="1">
            <a:off x="3449442" y="516386"/>
            <a:ext cx="3012440" cy="3012440"/>
          </a:xfrm>
          <a:prstGeom prst="arc">
            <a:avLst>
              <a:gd name="adj1" fmla="val 16426914"/>
              <a:gd name="adj2" fmla="val 19747611"/>
            </a:avLst>
          </a:prstGeom>
          <a:ln w="28575"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a:solidFill>
                  <a:srgbClr val="0000FF"/>
                </a:solidFill>
              </a:ln>
            </a:endParaRPr>
          </a:p>
        </p:txBody>
      </p:sp>
      <p:cxnSp>
        <p:nvCxnSpPr>
          <p:cNvPr id="107" name="Straight Connector 106"/>
          <p:cNvCxnSpPr/>
          <p:nvPr/>
        </p:nvCxnSpPr>
        <p:spPr>
          <a:xfrm>
            <a:off x="7414728" y="1309131"/>
            <a:ext cx="214198" cy="384715"/>
          </a:xfrm>
          <a:prstGeom prst="line">
            <a:avLst/>
          </a:prstGeom>
          <a:ln w="28575"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a:xfrm rot="3549093">
            <a:off x="7493540" y="1506143"/>
            <a:ext cx="93009" cy="40030"/>
          </a:xfrm>
          <a:prstGeom prst="rect">
            <a:avLst/>
          </a:prstGeom>
          <a:solidFill>
            <a:srgbClr val="CCFFCC"/>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Connector 109"/>
          <p:cNvCxnSpPr>
            <a:cxnSpLocks/>
          </p:cNvCxnSpPr>
          <p:nvPr/>
        </p:nvCxnSpPr>
        <p:spPr>
          <a:xfrm>
            <a:off x="7511442" y="1279525"/>
            <a:ext cx="214820" cy="369588"/>
          </a:xfrm>
          <a:prstGeom prst="line">
            <a:avLst/>
          </a:prstGeom>
          <a:ln w="28575" cmpd="sng">
            <a:solidFill>
              <a:schemeClr val="accent4">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3501571">
            <a:off x="7579182" y="1448953"/>
            <a:ext cx="93009" cy="40030"/>
          </a:xfrm>
          <a:prstGeom prst="rect">
            <a:avLst/>
          </a:prstGeom>
          <a:solidFill>
            <a:srgbClr val="CCFFCC"/>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p:cNvCxnSpPr>
            <a:cxnSpLocks/>
          </p:cNvCxnSpPr>
          <p:nvPr/>
        </p:nvCxnSpPr>
        <p:spPr>
          <a:xfrm>
            <a:off x="7723632" y="1663814"/>
            <a:ext cx="107410" cy="398164"/>
          </a:xfrm>
          <a:prstGeom prst="line">
            <a:avLst/>
          </a:prstGeom>
          <a:ln w="28575" cmpd="sng">
            <a:solidFill>
              <a:schemeClr val="accent4">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cxnSpLocks noChangeAspect="1"/>
          </p:cNvCxnSpPr>
          <p:nvPr/>
        </p:nvCxnSpPr>
        <p:spPr>
          <a:xfrm>
            <a:off x="7629133" y="1696225"/>
            <a:ext cx="165156" cy="173748"/>
          </a:xfrm>
          <a:prstGeom prst="line">
            <a:avLst/>
          </a:prstGeom>
          <a:ln w="28575"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sp>
        <p:nvSpPr>
          <p:cNvPr id="95" name="Rectangle 94"/>
          <p:cNvSpPr>
            <a:spLocks/>
          </p:cNvSpPr>
          <p:nvPr/>
        </p:nvSpPr>
        <p:spPr>
          <a:xfrm rot="3776126">
            <a:off x="7745378" y="1838905"/>
            <a:ext cx="84947" cy="51476"/>
          </a:xfrm>
          <a:prstGeom prst="rect">
            <a:avLst/>
          </a:prstGeom>
          <a:solidFill>
            <a:srgbClr val="CCFFCC"/>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a:spLocks noChangeAspect="1"/>
          </p:cNvSpPr>
          <p:nvPr/>
        </p:nvSpPr>
        <p:spPr>
          <a:xfrm rot="4165719">
            <a:off x="7694202" y="1630521"/>
            <a:ext cx="66659" cy="51476"/>
          </a:xfrm>
          <a:prstGeom prst="rect">
            <a:avLst/>
          </a:prstGeom>
          <a:solidFill>
            <a:srgbClr val="6DFB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a:spLocks noChangeAspect="1"/>
          </p:cNvSpPr>
          <p:nvPr/>
        </p:nvSpPr>
        <p:spPr>
          <a:xfrm rot="3225619">
            <a:off x="7597217" y="1679358"/>
            <a:ext cx="66658" cy="51475"/>
          </a:xfrm>
          <a:prstGeom prst="rect">
            <a:avLst/>
          </a:prstGeom>
          <a:solidFill>
            <a:srgbClr val="6DFB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a:spLocks noChangeAspect="1"/>
          </p:cNvSpPr>
          <p:nvPr/>
        </p:nvSpPr>
        <p:spPr>
          <a:xfrm rot="21117150">
            <a:off x="5732417" y="494915"/>
            <a:ext cx="72052" cy="55641"/>
          </a:xfrm>
          <a:prstGeom prst="rect">
            <a:avLst/>
          </a:prstGeom>
          <a:solidFill>
            <a:srgbClr val="6DFB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a:spLocks noChangeAspect="1"/>
          </p:cNvSpPr>
          <p:nvPr/>
        </p:nvSpPr>
        <p:spPr>
          <a:xfrm rot="482850" flipV="1">
            <a:off x="5732418" y="603014"/>
            <a:ext cx="72052" cy="55641"/>
          </a:xfrm>
          <a:prstGeom prst="rect">
            <a:avLst/>
          </a:prstGeom>
          <a:solidFill>
            <a:srgbClr val="6DFB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a:spLocks noChangeAspect="1"/>
          </p:cNvSpPr>
          <p:nvPr/>
        </p:nvSpPr>
        <p:spPr>
          <a:xfrm rot="482850" flipV="1">
            <a:off x="5364792" y="497472"/>
            <a:ext cx="72052" cy="55641"/>
          </a:xfrm>
          <a:prstGeom prst="rect">
            <a:avLst/>
          </a:prstGeom>
          <a:solidFill>
            <a:srgbClr val="6DFB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a:spLocks noChangeAspect="1"/>
          </p:cNvSpPr>
          <p:nvPr/>
        </p:nvSpPr>
        <p:spPr>
          <a:xfrm rot="21117150">
            <a:off x="5368066" y="608256"/>
            <a:ext cx="72052" cy="55641"/>
          </a:xfrm>
          <a:prstGeom prst="rect">
            <a:avLst/>
          </a:prstGeom>
          <a:solidFill>
            <a:srgbClr val="6DFB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8-03-01 at 10.00.14 AM.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94451" y="49795"/>
            <a:ext cx="3724222" cy="3154178"/>
          </a:xfrm>
          <a:prstGeom prst="rect">
            <a:avLst/>
          </a:prstGeom>
        </p:spPr>
      </p:pic>
      <p:sp>
        <p:nvSpPr>
          <p:cNvPr id="112" name="Slide Number Placeholder 3"/>
          <p:cNvSpPr txBox="1">
            <a:spLocks/>
          </p:cNvSpPr>
          <p:nvPr/>
        </p:nvSpPr>
        <p:spPr>
          <a:xfrm>
            <a:off x="3799855" y="648854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pPr algn="ctr"/>
              <a:t>5</a:t>
            </a:fld>
            <a:endParaRPr lang="en-US" dirty="0"/>
          </a:p>
        </p:txBody>
      </p:sp>
      <p:sp>
        <p:nvSpPr>
          <p:cNvPr id="4" name="Slide Number Placeholder 3">
            <a:extLst>
              <a:ext uri="{FF2B5EF4-FFF2-40B4-BE49-F238E27FC236}">
                <a16:creationId xmlns:a16="http://schemas.microsoft.com/office/drawing/2014/main" id="{4BE023BC-8A60-5A4E-A8CD-4875A9BBCC21}"/>
              </a:ext>
            </a:extLst>
          </p:cNvPr>
          <p:cNvSpPr>
            <a:spLocks noGrp="1"/>
          </p:cNvSpPr>
          <p:nvPr>
            <p:ph type="sldNum" sz="quarter" idx="12"/>
          </p:nvPr>
        </p:nvSpPr>
        <p:spPr>
          <a:xfrm>
            <a:off x="4257675" y="6343768"/>
            <a:ext cx="628650" cy="546101"/>
          </a:xfrm>
        </p:spPr>
        <p:txBody>
          <a:bodyPr/>
          <a:lstStyle/>
          <a:p>
            <a:fld id="{893C5830-40F3-F04E-B2E3-10E6672BA8FF}" type="slidenum">
              <a:rPr lang="en-US" smtClean="0"/>
              <a:pPr/>
              <a:t>5</a:t>
            </a:fld>
            <a:endParaRPr lang="en-US"/>
          </a:p>
        </p:txBody>
      </p:sp>
    </p:spTree>
    <p:extLst>
      <p:ext uri="{BB962C8B-B14F-4D97-AF65-F5344CB8AC3E}">
        <p14:creationId xmlns:p14="http://schemas.microsoft.com/office/powerpoint/2010/main" val="1810931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sentInteractionReg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9815"/>
            <a:ext cx="9144000" cy="5275140"/>
          </a:xfrm>
          <a:prstGeom prst="rect">
            <a:avLst/>
          </a:prstGeom>
        </p:spPr>
      </p:pic>
      <p:sp>
        <p:nvSpPr>
          <p:cNvPr id="9" name="Title 1"/>
          <p:cNvSpPr>
            <a:spLocks noGrp="1"/>
          </p:cNvSpPr>
          <p:nvPr>
            <p:ph type="title"/>
          </p:nvPr>
        </p:nvSpPr>
        <p:spPr>
          <a:xfrm>
            <a:off x="0" y="0"/>
            <a:ext cx="9143999" cy="1524000"/>
          </a:xfrm>
        </p:spPr>
        <p:txBody>
          <a:bodyPr>
            <a:normAutofit fontScale="90000"/>
          </a:bodyPr>
          <a:lstStyle/>
          <a:p>
            <a:pPr algn="ctr"/>
            <a:r>
              <a:rPr lang="en-US" dirty="0"/>
              <a:t>Removal of the DX magnets</a:t>
            </a:r>
            <a:br>
              <a:rPr lang="en-US" dirty="0"/>
            </a:br>
            <a:r>
              <a:rPr lang="en-US" sz="3100" dirty="0"/>
              <a:t>Allows proton energy increase from 255 to 275 GeV</a:t>
            </a:r>
            <a:br>
              <a:rPr lang="en-US" sz="3100" dirty="0"/>
            </a:br>
            <a:r>
              <a:rPr lang="en-US" sz="3100" dirty="0"/>
              <a:t>or for heavy ions 100-133 GeV/n</a:t>
            </a:r>
          </a:p>
        </p:txBody>
      </p:sp>
      <p:sp>
        <p:nvSpPr>
          <p:cNvPr id="11" name="TextBox 10"/>
          <p:cNvSpPr txBox="1"/>
          <p:nvPr/>
        </p:nvSpPr>
        <p:spPr>
          <a:xfrm>
            <a:off x="8527386" y="3367164"/>
            <a:ext cx="460633" cy="523220"/>
          </a:xfrm>
          <a:prstGeom prst="rect">
            <a:avLst/>
          </a:prstGeom>
          <a:noFill/>
        </p:spPr>
        <p:txBody>
          <a:bodyPr wrap="none" rtlCol="0">
            <a:spAutoFit/>
          </a:bodyPr>
          <a:lstStyle/>
          <a:p>
            <a:r>
              <a:rPr lang="en-US" sz="2800" dirty="0">
                <a:solidFill>
                  <a:srgbClr val="000090"/>
                </a:solidFill>
              </a:rPr>
              <a:t>IP</a:t>
            </a:r>
          </a:p>
        </p:txBody>
      </p:sp>
      <p:sp>
        <p:nvSpPr>
          <p:cNvPr id="15" name="Slide Number Placeholder 3"/>
          <p:cNvSpPr txBox="1">
            <a:spLocks/>
          </p:cNvSpPr>
          <p:nvPr/>
        </p:nvSpPr>
        <p:spPr>
          <a:xfrm>
            <a:off x="3805722" y="648840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6</a:t>
            </a:fld>
            <a:endParaRPr lang="en-US" dirty="0">
              <a:solidFill>
                <a:schemeClr val="bg1"/>
              </a:solidFill>
            </a:endParaRPr>
          </a:p>
        </p:txBody>
      </p:sp>
    </p:spTree>
    <p:extLst>
      <p:ext uri="{BB962C8B-B14F-4D97-AF65-F5344CB8AC3E}">
        <p14:creationId xmlns:p14="http://schemas.microsoft.com/office/powerpoint/2010/main" val="95972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746" y="295244"/>
            <a:ext cx="9174745" cy="6229650"/>
            <a:chOff x="-9362518" y="-3009900"/>
            <a:chExt cx="8572500" cy="6019800"/>
          </a:xfrm>
        </p:grpSpPr>
        <p:pic>
          <p:nvPicPr>
            <p:cNvPr id="5" name="Picture 4" descr="Screen Shot 2018-04-15 at 10.10.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2518" y="-3009900"/>
              <a:ext cx="8572500" cy="6019800"/>
            </a:xfrm>
            <a:prstGeom prst="rect">
              <a:avLst/>
            </a:prstGeom>
          </p:spPr>
        </p:pic>
        <p:sp>
          <p:nvSpPr>
            <p:cNvPr id="6" name="TextBox 5"/>
            <p:cNvSpPr txBox="1"/>
            <p:nvPr/>
          </p:nvSpPr>
          <p:spPr>
            <a:xfrm>
              <a:off x="-4868412" y="-320399"/>
              <a:ext cx="475586" cy="400110"/>
            </a:xfrm>
            <a:prstGeom prst="rect">
              <a:avLst/>
            </a:prstGeom>
            <a:noFill/>
          </p:spPr>
          <p:txBody>
            <a:bodyPr wrap="none" rtlCol="0">
              <a:spAutoFit/>
            </a:bodyPr>
            <a:lstStyle/>
            <a:p>
              <a:r>
                <a:rPr lang="en-US" sz="2000" dirty="0"/>
                <a:t>DX</a:t>
              </a:r>
            </a:p>
          </p:txBody>
        </p:sp>
        <p:sp>
          <p:nvSpPr>
            <p:cNvPr id="7" name="TextBox 6"/>
            <p:cNvSpPr txBox="1"/>
            <p:nvPr/>
          </p:nvSpPr>
          <p:spPr>
            <a:xfrm rot="1137678">
              <a:off x="-6578880" y="-1461248"/>
              <a:ext cx="472455" cy="400110"/>
            </a:xfrm>
            <a:prstGeom prst="rect">
              <a:avLst/>
            </a:prstGeom>
            <a:noFill/>
          </p:spPr>
          <p:txBody>
            <a:bodyPr wrap="none" rtlCol="0">
              <a:spAutoFit/>
            </a:bodyPr>
            <a:lstStyle/>
            <a:p>
              <a:r>
                <a:rPr lang="en-US" sz="2000" dirty="0"/>
                <a:t>D0</a:t>
              </a:r>
            </a:p>
          </p:txBody>
        </p:sp>
      </p:grpSp>
      <p:sp>
        <p:nvSpPr>
          <p:cNvPr id="2" name="Title 1"/>
          <p:cNvSpPr>
            <a:spLocks noGrp="1"/>
          </p:cNvSpPr>
          <p:nvPr>
            <p:ph type="title"/>
          </p:nvPr>
        </p:nvSpPr>
        <p:spPr>
          <a:xfrm>
            <a:off x="393434" y="44534"/>
            <a:ext cx="7886700" cy="1325563"/>
          </a:xfrm>
        </p:spPr>
        <p:txBody>
          <a:bodyPr/>
          <a:lstStyle/>
          <a:p>
            <a:r>
              <a:rPr lang="en-US" dirty="0"/>
              <a:t>Details of the DX-D0 solution</a:t>
            </a:r>
          </a:p>
        </p:txBody>
      </p:sp>
      <p:sp>
        <p:nvSpPr>
          <p:cNvPr id="8" name="Slide Number Placeholder 3"/>
          <p:cNvSpPr txBox="1">
            <a:spLocks/>
          </p:cNvSpPr>
          <p:nvPr/>
        </p:nvSpPr>
        <p:spPr>
          <a:xfrm>
            <a:off x="3805722" y="648840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bg1"/>
                </a:solidFill>
              </a:rPr>
              <a:pPr algn="ctr"/>
              <a:t>7</a:t>
            </a:fld>
            <a:endParaRPr lang="en-US" dirty="0">
              <a:solidFill>
                <a:schemeClr val="bg1"/>
              </a:solidFill>
            </a:endParaRPr>
          </a:p>
        </p:txBody>
      </p:sp>
    </p:spTree>
    <p:extLst>
      <p:ext uri="{BB962C8B-B14F-4D97-AF65-F5344CB8AC3E}">
        <p14:creationId xmlns:p14="http://schemas.microsoft.com/office/powerpoint/2010/main" val="26209310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46" y="280109"/>
            <a:ext cx="7886700" cy="1027066"/>
          </a:xfrm>
        </p:spPr>
        <p:txBody>
          <a:bodyPr>
            <a:normAutofit/>
          </a:bodyPr>
          <a:lstStyle/>
          <a:p>
            <a:r>
              <a:rPr lang="en-US" dirty="0"/>
              <a:t>Injection system Upgrade</a:t>
            </a:r>
          </a:p>
        </p:txBody>
      </p:sp>
      <p:sp>
        <p:nvSpPr>
          <p:cNvPr id="5" name="Content Placeholder 2"/>
          <p:cNvSpPr>
            <a:spLocks noGrp="1"/>
          </p:cNvSpPr>
          <p:nvPr>
            <p:ph idx="1"/>
          </p:nvPr>
        </p:nvSpPr>
        <p:spPr>
          <a:xfrm>
            <a:off x="-1" y="1634599"/>
            <a:ext cx="9130717" cy="3550713"/>
          </a:xfrm>
        </p:spPr>
        <p:txBody>
          <a:bodyPr>
            <a:normAutofit/>
          </a:bodyPr>
          <a:lstStyle/>
          <a:p>
            <a:r>
              <a:rPr lang="en-US" dirty="0">
                <a:solidFill>
                  <a:srgbClr val="000090"/>
                </a:solidFill>
              </a:rPr>
              <a:t>Injection Yellow Line modification and Lambertson magnet replacement by the Siberian snake magnet</a:t>
            </a:r>
          </a:p>
          <a:p>
            <a:r>
              <a:rPr lang="en-US" dirty="0">
                <a:solidFill>
                  <a:srgbClr val="000090"/>
                </a:solidFill>
              </a:rPr>
              <a:t>The Blue ring arc is a transfer injection beam line</a:t>
            </a:r>
          </a:p>
          <a:p>
            <a:r>
              <a:rPr lang="en-US" dirty="0">
                <a:solidFill>
                  <a:srgbClr val="000090"/>
                </a:solidFill>
              </a:rPr>
              <a:t>Hadron injection septum at 4 o’clock connects the Blue transfer line with the Yellow ring</a:t>
            </a:r>
          </a:p>
          <a:p>
            <a:r>
              <a:rPr lang="en-US" dirty="0">
                <a:solidFill>
                  <a:srgbClr val="000090"/>
                </a:solidFill>
              </a:rPr>
              <a:t>New series of fast kickers are placed at 30 meters long straight area (between D0 magnets)</a:t>
            </a:r>
          </a:p>
        </p:txBody>
      </p:sp>
      <p:sp>
        <p:nvSpPr>
          <p:cNvPr id="26" name="Slide Number Placeholder 3"/>
          <p:cNvSpPr txBox="1">
            <a:spLocks/>
          </p:cNvSpPr>
          <p:nvPr/>
        </p:nvSpPr>
        <p:spPr>
          <a:xfrm>
            <a:off x="3805722"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rgbClr val="000000"/>
                </a:solidFill>
              </a:rPr>
              <a:pPr algn="ctr"/>
              <a:t>8</a:t>
            </a:fld>
            <a:endParaRPr lang="en-US">
              <a:solidFill>
                <a:srgbClr val="000000"/>
              </a:solidFill>
            </a:endParaRPr>
          </a:p>
        </p:txBody>
      </p:sp>
      <p:pic>
        <p:nvPicPr>
          <p:cNvPr id="21" name="Picture 20">
            <a:extLst>
              <a:ext uri="{FF2B5EF4-FFF2-40B4-BE49-F238E27FC236}">
                <a16:creationId xmlns:a16="http://schemas.microsoft.com/office/drawing/2014/main" id="{0DD995BB-C88D-B741-92AF-AF3D642A74AD}"/>
              </a:ext>
            </a:extLst>
          </p:cNvPr>
          <p:cNvPicPr>
            <a:picLocks noChangeAspect="1"/>
          </p:cNvPicPr>
          <p:nvPr/>
        </p:nvPicPr>
        <p:blipFill>
          <a:blip r:embed="rId2"/>
          <a:stretch>
            <a:fillRect/>
          </a:stretch>
        </p:blipFill>
        <p:spPr>
          <a:xfrm>
            <a:off x="0" y="95395"/>
            <a:ext cx="9144000" cy="6750359"/>
          </a:xfrm>
          <a:prstGeom prst="rect">
            <a:avLst/>
          </a:prstGeom>
        </p:spPr>
      </p:pic>
      <p:sp>
        <p:nvSpPr>
          <p:cNvPr id="3" name="Slide Number Placeholder 2">
            <a:extLst>
              <a:ext uri="{FF2B5EF4-FFF2-40B4-BE49-F238E27FC236}">
                <a16:creationId xmlns:a16="http://schemas.microsoft.com/office/drawing/2014/main" id="{43FB55E3-C20D-2942-9128-46696C26C48A}"/>
              </a:ext>
            </a:extLst>
          </p:cNvPr>
          <p:cNvSpPr>
            <a:spLocks noGrp="1"/>
          </p:cNvSpPr>
          <p:nvPr>
            <p:ph type="sldNum" sz="quarter" idx="12"/>
          </p:nvPr>
        </p:nvSpPr>
        <p:spPr>
          <a:xfrm>
            <a:off x="4257675" y="6343768"/>
            <a:ext cx="628650" cy="546101"/>
          </a:xfrm>
        </p:spPr>
        <p:txBody>
          <a:bodyPr/>
          <a:lstStyle/>
          <a:p>
            <a:fld id="{893C5830-40F3-F04E-B2E3-10E6672BA8FF}" type="slidenum">
              <a:rPr lang="en-US" smtClean="0"/>
              <a:pPr/>
              <a:t>8</a:t>
            </a:fld>
            <a:endParaRPr lang="en-US"/>
          </a:p>
        </p:txBody>
      </p:sp>
      <p:grpSp>
        <p:nvGrpSpPr>
          <p:cNvPr id="8" name="Group 7"/>
          <p:cNvGrpSpPr/>
          <p:nvPr/>
        </p:nvGrpSpPr>
        <p:grpSpPr>
          <a:xfrm>
            <a:off x="-13283" y="-29476"/>
            <a:ext cx="9144000" cy="6875230"/>
            <a:chOff x="11814738" y="70548"/>
            <a:chExt cx="9144000" cy="6875230"/>
          </a:xfrm>
        </p:grpSpPr>
        <p:sp>
          <p:nvSpPr>
            <p:cNvPr id="7" name="Rectangle 6"/>
            <p:cNvSpPr/>
            <p:nvPr/>
          </p:nvSpPr>
          <p:spPr>
            <a:xfrm>
              <a:off x="11814738" y="70548"/>
              <a:ext cx="9144000" cy="68752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7-03-23 at 10.40.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9302" y="70548"/>
              <a:ext cx="7959436" cy="6858000"/>
            </a:xfrm>
            <a:prstGeom prst="rect">
              <a:avLst/>
            </a:prstGeom>
          </p:spPr>
        </p:pic>
      </p:grpSp>
      <p:pic>
        <p:nvPicPr>
          <p:cNvPr id="9" name="Picture 8" descr="Screen Shot 2017-03-23 at 12.26.5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713494" y="-3726777"/>
            <a:ext cx="1740797" cy="9194351"/>
          </a:xfrm>
          <a:prstGeom prst="rect">
            <a:avLst/>
          </a:prstGeom>
        </p:spPr>
      </p:pic>
      <p:pic>
        <p:nvPicPr>
          <p:cNvPr id="10" name="Picture 9" descr="Screen Shot 2017-03-23 at 10.47.57 PM.png"/>
          <p:cNvPicPr>
            <a:picLocks noChangeAspect="1"/>
          </p:cNvPicPr>
          <p:nvPr/>
        </p:nvPicPr>
        <p:blipFill>
          <a:blip r:embed="rId5">
            <a:extLst>
              <a:ext uri="{BEBA8EAE-BF5A-486C-A8C5-ECC9F3942E4B}">
                <a14:imgProps xmlns:a14="http://schemas.microsoft.com/office/drawing/2010/main">
                  <a14:imgLayer r:embed="rId6">
                    <a14:imgEffect>
                      <a14:sharpenSoften amount="72000"/>
                    </a14:imgEffect>
                  </a14:imgLayer>
                </a14:imgProps>
              </a:ext>
              <a:ext uri="{28A0092B-C50C-407E-A947-70E740481C1C}">
                <a14:useLocalDpi xmlns:a14="http://schemas.microsoft.com/office/drawing/2010/main" val="0"/>
              </a:ext>
            </a:extLst>
          </a:blip>
          <a:stretch>
            <a:fillRect/>
          </a:stretch>
        </p:blipFill>
        <p:spPr>
          <a:xfrm rot="16200000">
            <a:off x="2476331" y="-2543364"/>
            <a:ext cx="4164771" cy="9253111"/>
          </a:xfrm>
          <a:prstGeom prst="rect">
            <a:avLst/>
          </a:prstGeom>
        </p:spPr>
      </p:pic>
      <p:grpSp>
        <p:nvGrpSpPr>
          <p:cNvPr id="25" name="Group 24"/>
          <p:cNvGrpSpPr>
            <a:grpSpLocks noChangeAspect="1"/>
          </p:cNvGrpSpPr>
          <p:nvPr/>
        </p:nvGrpSpPr>
        <p:grpSpPr>
          <a:xfrm>
            <a:off x="3047055" y="1132159"/>
            <a:ext cx="3821024" cy="1085050"/>
            <a:chOff x="3383684" y="4278779"/>
            <a:chExt cx="3290107" cy="934306"/>
          </a:xfrm>
        </p:grpSpPr>
        <p:grpSp>
          <p:nvGrpSpPr>
            <p:cNvPr id="20" name="Group 19"/>
            <p:cNvGrpSpPr/>
            <p:nvPr/>
          </p:nvGrpSpPr>
          <p:grpSpPr>
            <a:xfrm>
              <a:off x="3383684" y="4278779"/>
              <a:ext cx="3214304" cy="934306"/>
              <a:chOff x="6758794" y="-1958344"/>
              <a:chExt cx="3214304" cy="934306"/>
            </a:xfrm>
          </p:grpSpPr>
          <p:grpSp>
            <p:nvGrpSpPr>
              <p:cNvPr id="19" name="Group 18"/>
              <p:cNvGrpSpPr/>
              <p:nvPr/>
            </p:nvGrpSpPr>
            <p:grpSpPr>
              <a:xfrm>
                <a:off x="6758794" y="-1958344"/>
                <a:ext cx="3214304" cy="934306"/>
                <a:chOff x="3183527" y="968884"/>
                <a:chExt cx="3214304" cy="934306"/>
              </a:xfrm>
            </p:grpSpPr>
            <p:sp>
              <p:nvSpPr>
                <p:cNvPr id="11" name="Rectangle 10"/>
                <p:cNvSpPr/>
                <p:nvPr/>
              </p:nvSpPr>
              <p:spPr>
                <a:xfrm>
                  <a:off x="3408190" y="968884"/>
                  <a:ext cx="2927961" cy="3949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reen Shot 2017-03-23 at 11.42.0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62996">
                  <a:off x="3183527" y="1386603"/>
                  <a:ext cx="1544680" cy="193085"/>
                </a:xfrm>
                <a:prstGeom prst="rect">
                  <a:avLst/>
                </a:prstGeom>
              </p:spPr>
            </p:pic>
            <p:sp>
              <p:nvSpPr>
                <p:cNvPr id="13" name="Rectangle 12"/>
                <p:cNvSpPr/>
                <p:nvPr/>
              </p:nvSpPr>
              <p:spPr>
                <a:xfrm>
                  <a:off x="4921400" y="1333384"/>
                  <a:ext cx="1476431" cy="3949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21298160">
                  <a:off x="3712499" y="1508199"/>
                  <a:ext cx="1476431" cy="3949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flipV="1">
                  <a:off x="3575751" y="1503024"/>
                  <a:ext cx="2809588" cy="18286"/>
                </a:xfrm>
                <a:prstGeom prst="rect">
                  <a:avLst/>
                </a:prstGeom>
                <a:solidFill>
                  <a:srgbClr val="FF6600"/>
                </a:solidFill>
                <a:ln>
                  <a:solidFill>
                    <a:srgbClr val="FF6600"/>
                  </a:solidFill>
                </a:ln>
                <a:effectLst/>
                <a:scene3d>
                  <a:camera prst="orthographicFront">
                    <a:rot lat="0" lon="0" rev="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descr="Screen Shot 2017-03-23 at 11.42.02 PM.png"/>
              <p:cNvPicPr>
                <a:picLocks/>
              </p:cNvPicPr>
              <p:nvPr/>
            </p:nvPicPr>
            <p:blipFill>
              <a:blip r:embed="rId7">
                <a:extLst>
                  <a:ext uri="{28A0092B-C50C-407E-A947-70E740481C1C}">
                    <a14:useLocalDpi xmlns:a14="http://schemas.microsoft.com/office/drawing/2010/main" val="0"/>
                  </a:ext>
                </a:extLst>
              </a:blip>
              <a:stretch>
                <a:fillRect/>
              </a:stretch>
            </p:blipFill>
            <p:spPr>
              <a:xfrm rot="21142580" flipV="1">
                <a:off x="8218667" y="-1768596"/>
                <a:ext cx="1544680" cy="183940"/>
              </a:xfrm>
              <a:prstGeom prst="rect">
                <a:avLst/>
              </a:prstGeom>
            </p:spPr>
          </p:pic>
        </p:grpSp>
        <p:cxnSp>
          <p:nvCxnSpPr>
            <p:cNvPr id="23" name="Straight Connector 22"/>
            <p:cNvCxnSpPr/>
            <p:nvPr/>
          </p:nvCxnSpPr>
          <p:spPr>
            <a:xfrm flipV="1">
              <a:off x="6303999" y="4499475"/>
              <a:ext cx="369792" cy="842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32027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txBox="1">
            <a:spLocks/>
          </p:cNvSpPr>
          <p:nvPr/>
        </p:nvSpPr>
        <p:spPr>
          <a:xfrm>
            <a:off x="3805722" y="649287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rgbClr val="FFFFFF"/>
                </a:solidFill>
              </a:rPr>
              <a:pPr algn="ctr"/>
              <a:t>9</a:t>
            </a:fld>
            <a:endParaRPr lang="en-US" dirty="0">
              <a:solidFill>
                <a:srgbClr val="FFFFFF"/>
              </a:solidFill>
            </a:endParaRPr>
          </a:p>
        </p:txBody>
      </p:sp>
      <p:sp>
        <p:nvSpPr>
          <p:cNvPr id="4" name="Title 3"/>
          <p:cNvSpPr>
            <a:spLocks noGrp="1"/>
          </p:cNvSpPr>
          <p:nvPr>
            <p:ph type="title"/>
          </p:nvPr>
        </p:nvSpPr>
        <p:spPr>
          <a:xfrm>
            <a:off x="194216" y="8063"/>
            <a:ext cx="7886700" cy="1325563"/>
          </a:xfrm>
        </p:spPr>
        <p:txBody>
          <a:bodyPr>
            <a:normAutofit/>
          </a:bodyPr>
          <a:lstStyle/>
          <a:p>
            <a:r>
              <a:rPr lang="en-US" sz="3200" dirty="0"/>
              <a:t>Present ATR to RHIC injection</a:t>
            </a:r>
          </a:p>
        </p:txBody>
      </p:sp>
      <p:grpSp>
        <p:nvGrpSpPr>
          <p:cNvPr id="3" name="Group 2"/>
          <p:cNvGrpSpPr/>
          <p:nvPr/>
        </p:nvGrpSpPr>
        <p:grpSpPr>
          <a:xfrm>
            <a:off x="698352" y="1262454"/>
            <a:ext cx="6977265" cy="5058844"/>
            <a:chOff x="698352" y="1262454"/>
            <a:chExt cx="6977265" cy="5058844"/>
          </a:xfrm>
        </p:grpSpPr>
        <p:pic>
          <p:nvPicPr>
            <p:cNvPr id="5" name="Picture 4">
              <a:extLst>
                <a:ext uri="{FF2B5EF4-FFF2-40B4-BE49-F238E27FC236}">
                  <a16:creationId xmlns:a16="http://schemas.microsoft.com/office/drawing/2014/main" id="{9A8F1C73-6769-49DE-B5AB-FC882DD7D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87" y="3787316"/>
              <a:ext cx="3378643" cy="2533982"/>
            </a:xfrm>
            <a:prstGeom prst="rect">
              <a:avLst/>
            </a:prstGeom>
          </p:spPr>
        </p:pic>
        <p:pic>
          <p:nvPicPr>
            <p:cNvPr id="6" name="B3E6C090-3B6B-4768-9C1E-8ED1A780843E" descr="image1.jpeg">
              <a:extLst>
                <a:ext uri="{FF2B5EF4-FFF2-40B4-BE49-F238E27FC236}">
                  <a16:creationId xmlns:a16="http://schemas.microsoft.com/office/drawing/2014/main" id="{8B057BDF-1104-4FE5-876F-93DE32D75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995" y="3813148"/>
              <a:ext cx="3598622" cy="2508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D18B2D18-8F25-4A1B-88B0-C908605BCB59" descr="image1.jpeg">
              <a:extLst>
                <a:ext uri="{FF2B5EF4-FFF2-40B4-BE49-F238E27FC236}">
                  <a16:creationId xmlns:a16="http://schemas.microsoft.com/office/drawing/2014/main" id="{A062234A-52E5-4597-9446-E6C7F16B9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995" y="1262454"/>
              <a:ext cx="3598621" cy="269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82BD9D3C-4F35-47F1-A3FB-34837A091FA7" descr="image1.jpeg">
              <a:extLst>
                <a:ext uri="{FF2B5EF4-FFF2-40B4-BE49-F238E27FC236}">
                  <a16:creationId xmlns:a16="http://schemas.microsoft.com/office/drawing/2014/main" id="{3958BCF8-510E-45B2-90BD-77417495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88" y="1262455"/>
              <a:ext cx="3378644" cy="2533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698352" y="5951966"/>
              <a:ext cx="1954381" cy="369332"/>
            </a:xfrm>
            <a:prstGeom prst="rect">
              <a:avLst/>
            </a:prstGeom>
            <a:noFill/>
          </p:spPr>
          <p:txBody>
            <a:bodyPr wrap="none" rtlCol="0">
              <a:spAutoFit/>
            </a:bodyPr>
            <a:lstStyle/>
            <a:p>
              <a:r>
                <a:rPr lang="en-US" dirty="0">
                  <a:solidFill>
                    <a:srgbClr val="FFFFFF"/>
                  </a:solidFill>
                </a:rPr>
                <a:t>From Nick Tsoupas</a:t>
              </a:r>
            </a:p>
          </p:txBody>
        </p:sp>
      </p:grpSp>
    </p:spTree>
    <p:extLst>
      <p:ext uri="{BB962C8B-B14F-4D97-AF65-F5344CB8AC3E}">
        <p14:creationId xmlns:p14="http://schemas.microsoft.com/office/powerpoint/2010/main" val="666126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Flipped_FINAL" id="{C431648C-C9DD-4F86-870A-3DBE6ADEFEEA}" vid="{90B02417-6C30-4FCD-9ECE-27C7915720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D5E846-3FF5-4FA1-9575-8646B80F5BD6}">
  <ds:schemaRefs>
    <ds:schemaRef ds:uri="http://schemas.microsoft.com/sharepoint/v3/contenttype/forms"/>
  </ds:schemaRefs>
</ds:datastoreItem>
</file>

<file path=customXml/itemProps2.xml><?xml version="1.0" encoding="utf-8"?>
<ds:datastoreItem xmlns:ds="http://schemas.openxmlformats.org/officeDocument/2006/customXml" ds:itemID="{69CE7AEB-2BCA-4CDD-9F34-E5A8E1147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3C8835C-1D0B-4190-88D9-FC84E59A9ED1}">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EIC_PPT_Template_Flipped_FINAL</Template>
  <TotalTime>10583</TotalTime>
  <Words>1362</Words>
  <Application>Microsoft Macintosh PowerPoint</Application>
  <PresentationFormat>On-screen Show (4:3)</PresentationFormat>
  <Paragraphs>188</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ＭＳ Ｐゴシック</vt:lpstr>
      <vt:lpstr>Arial</vt:lpstr>
      <vt:lpstr>Book Antiqua</vt:lpstr>
      <vt:lpstr>Calibri</vt:lpstr>
      <vt:lpstr>Helvetica</vt:lpstr>
      <vt:lpstr>Monotype Sorts</vt:lpstr>
      <vt:lpstr>News Gothic MT</vt:lpstr>
      <vt:lpstr>Optima</vt:lpstr>
      <vt:lpstr>Symbol</vt:lpstr>
      <vt:lpstr>Wingdings</vt:lpstr>
      <vt:lpstr>Office Theme</vt:lpstr>
      <vt:lpstr>EIC Collaboration Meeting    Hadron Rings Modifications </vt:lpstr>
      <vt:lpstr>Outline</vt:lpstr>
      <vt:lpstr>RHIC Hadron facilities for eRHIC</vt:lpstr>
      <vt:lpstr>RHIC RUNS AND SPECIES</vt:lpstr>
      <vt:lpstr>PowerPoint Presentation</vt:lpstr>
      <vt:lpstr>Removal of the DX magnets Allows proton energy increase from 255 to 275 GeV or for heavy ions 100-133 GeV/n</vt:lpstr>
      <vt:lpstr>Details of the DX-D0 solution</vt:lpstr>
      <vt:lpstr>Injection system Upgrade</vt:lpstr>
      <vt:lpstr>Present ATR to RHIC injection</vt:lpstr>
      <vt:lpstr>Injection Kickers</vt:lpstr>
      <vt:lpstr>PowerPoint Presentation</vt:lpstr>
      <vt:lpstr>PowerPoint Presentation</vt:lpstr>
      <vt:lpstr>PowerPoint Presentation</vt:lpstr>
      <vt:lpstr>PowerPoint Presentation</vt:lpstr>
      <vt:lpstr>PowerPoint Presentation</vt:lpstr>
      <vt:lpstr>PowerPoint Presentation</vt:lpstr>
      <vt:lpstr>Present 4 o’clock</vt:lpstr>
      <vt:lpstr>e-h synchronization and resulting circumferences</vt:lpstr>
      <vt:lpstr> RHIC Modifications: Additional Siberian Snakes</vt:lpstr>
      <vt:lpstr> Copper coating of the beam pipe to reduce the cryo-heating and electron cloud effect </vt:lpstr>
      <vt:lpstr> Copper coating of the beam pipe to reduce the cryo-heating and electron cloud effect </vt:lpstr>
      <vt:lpstr>Instrumentation Improvements</vt:lpstr>
      <vt:lpstr>Summary</vt:lpstr>
      <vt:lpstr>Back up slides</vt:lpstr>
      <vt:lpstr>Power supplies present and future</vt:lpstr>
    </vt:vector>
  </TitlesOfParts>
  <Company>BNL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Hatton, Diane</dc:creator>
  <cp:lastModifiedBy>Trbojevic, Dejan</cp:lastModifiedBy>
  <cp:revision>107</cp:revision>
  <cp:lastPrinted>2018-03-01T21:01:16Z</cp:lastPrinted>
  <dcterms:created xsi:type="dcterms:W3CDTF">2018-03-01T20:08:55Z</dcterms:created>
  <dcterms:modified xsi:type="dcterms:W3CDTF">2018-10-26T20:44:55Z</dcterms:modified>
</cp:coreProperties>
</file>