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7"/>
  </p:notesMasterIdLst>
  <p:sldIdLst>
    <p:sldId id="309" r:id="rId2"/>
    <p:sldId id="310" r:id="rId3"/>
    <p:sldId id="315" r:id="rId4"/>
    <p:sldId id="312" r:id="rId5"/>
    <p:sldId id="323" r:id="rId6"/>
    <p:sldId id="324" r:id="rId7"/>
    <p:sldId id="329" r:id="rId8"/>
    <p:sldId id="316" r:id="rId9"/>
    <p:sldId id="327" r:id="rId10"/>
    <p:sldId id="328" r:id="rId11"/>
    <p:sldId id="330" r:id="rId12"/>
    <p:sldId id="331" r:id="rId13"/>
    <p:sldId id="321" r:id="rId14"/>
    <p:sldId id="319" r:id="rId15"/>
    <p:sldId id="317" r:id="rId16"/>
    <p:sldId id="332" r:id="rId17"/>
    <p:sldId id="333" r:id="rId18"/>
    <p:sldId id="334" r:id="rId19"/>
    <p:sldId id="336" r:id="rId20"/>
    <p:sldId id="337" r:id="rId21"/>
    <p:sldId id="338" r:id="rId22"/>
    <p:sldId id="340" r:id="rId23"/>
    <p:sldId id="344" r:id="rId24"/>
    <p:sldId id="342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08" autoAdjust="0"/>
  </p:normalViewPr>
  <p:slideViewPr>
    <p:cSldViewPr snapToGrid="0" snapToObjects="1">
      <p:cViewPr varScale="1">
        <p:scale>
          <a:sx n="116" d="100"/>
          <a:sy n="116" d="100"/>
        </p:scale>
        <p:origin x="138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71918"/>
            <a:ext cx="11285837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86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8855676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11892" y="6493702"/>
            <a:ext cx="7319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JLEIC Director’s Cost Review, JLab, August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76" y="6412921"/>
            <a:ext cx="107298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1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JLEIC Collider Rings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3645740" cy="1200329"/>
          </a:xfr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Vasiliy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Morozov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on behalf of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JLEIC collaboration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3182" y="5117031"/>
            <a:ext cx="364574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Supported in part by DoE NP EIC R&amp;D FOA funds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84" y="3822119"/>
            <a:ext cx="6570611" cy="248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Electron Collider 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8" r="1416" b="21950"/>
          <a:stretch/>
        </p:blipFill>
        <p:spPr bwMode="auto">
          <a:xfrm>
            <a:off x="2221884" y="1010696"/>
            <a:ext cx="6829149" cy="27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flipV="1">
            <a:off x="5653298" y="2402799"/>
            <a:ext cx="0" cy="472316"/>
          </a:xfrm>
          <a:prstGeom prst="straightConnector1">
            <a:avLst/>
          </a:prstGeom>
          <a:ln w="952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04441" y="2832583"/>
            <a:ext cx="48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874962" y="861995"/>
            <a:ext cx="101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878500" y="3502517"/>
            <a:ext cx="109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21108" y="2029804"/>
            <a:ext cx="669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77.4</a:t>
            </a:r>
            <a:r>
              <a:rPr lang="en-US" sz="1400" baseline="300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516153" y="2029804"/>
            <a:ext cx="6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 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3819181" y="1574367"/>
            <a:ext cx="441252" cy="609325"/>
          </a:xfrm>
          <a:prstGeom prst="straightConnector1">
            <a:avLst/>
          </a:prstGeom>
          <a:ln w="12700"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65375" y="1671430"/>
            <a:ext cx="98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R=155.5 m</a:t>
            </a:r>
            <a:endParaRPr lang="en-US" sz="1400" dirty="0"/>
          </a:p>
        </p:txBody>
      </p:sp>
      <p:sp>
        <p:nvSpPr>
          <p:cNvPr id="53" name="Right Brace 52"/>
          <p:cNvSpPr/>
          <p:nvPr/>
        </p:nvSpPr>
        <p:spPr>
          <a:xfrm rot="16200000">
            <a:off x="6674428" y="1361080"/>
            <a:ext cx="172859" cy="426575"/>
          </a:xfrm>
          <a:prstGeom prst="rightBrace">
            <a:avLst>
              <a:gd name="adj1" fmla="val 24115"/>
              <a:gd name="adj2" fmla="val 50000"/>
            </a:avLst>
          </a:prstGeom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16200000">
            <a:off x="4934154" y="2417285"/>
            <a:ext cx="172859" cy="426575"/>
          </a:xfrm>
          <a:prstGeom prst="rightBrace">
            <a:avLst>
              <a:gd name="adj1" fmla="val 24115"/>
              <a:gd name="adj2" fmla="val 50000"/>
            </a:avLst>
          </a:prstGeom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20056569">
            <a:off x="6014797" y="1210061"/>
            <a:ext cx="1329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Spin rotator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 rot="20056569">
            <a:off x="4359587" y="2234367"/>
            <a:ext cx="1329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Spin rotator</a:t>
            </a:r>
            <a:endParaRPr lang="en-US" sz="1600" dirty="0"/>
          </a:p>
        </p:txBody>
      </p:sp>
      <p:sp>
        <p:nvSpPr>
          <p:cNvPr id="57" name="Right Brace 56"/>
          <p:cNvSpPr/>
          <p:nvPr/>
        </p:nvSpPr>
        <p:spPr>
          <a:xfrm rot="16200000">
            <a:off x="6848094" y="2427918"/>
            <a:ext cx="172859" cy="426575"/>
          </a:xfrm>
          <a:prstGeom prst="rightBrace">
            <a:avLst>
              <a:gd name="adj1" fmla="val 24115"/>
              <a:gd name="adj2" fmla="val 50000"/>
            </a:avLst>
          </a:prstGeom>
          <a:ln>
            <a:prstDash val="dash"/>
          </a:ln>
          <a:scene3d>
            <a:camera prst="orthographicFront">
              <a:rot lat="0" lon="0" rev="201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16200000">
            <a:off x="5075921" y="1346890"/>
            <a:ext cx="172859" cy="426575"/>
          </a:xfrm>
          <a:prstGeom prst="rightBrace">
            <a:avLst>
              <a:gd name="adj1" fmla="val 24115"/>
              <a:gd name="adj2" fmla="val 50000"/>
            </a:avLst>
          </a:prstGeom>
          <a:ln>
            <a:prstDash val="dash"/>
          </a:ln>
          <a:scene3d>
            <a:camera prst="orthographicFront">
              <a:rot lat="0" lon="0" rev="201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6642125" y="3979142"/>
            <a:ext cx="0" cy="172951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60350" y="3972047"/>
            <a:ext cx="0" cy="172951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01851" y="4003946"/>
            <a:ext cx="0" cy="172951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309443" y="3996851"/>
            <a:ext cx="0" cy="172951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864870" y="4254211"/>
            <a:ext cx="0" cy="1237853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62126" y="4710981"/>
            <a:ext cx="713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1.2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409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Dynamics in Electron Collider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Distributed chromaticity compensation scheme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Working point (57.22, 50.16)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4" y="2186584"/>
            <a:ext cx="5032269" cy="3200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77" y="2186584"/>
            <a:ext cx="5032269" cy="3200400"/>
          </a:xfrm>
          <a:prstGeom prst="rect">
            <a:avLst/>
          </a:prstGeom>
        </p:spPr>
      </p:pic>
      <p:pic>
        <p:nvPicPr>
          <p:cNvPr id="43" name="Picture 17" descr="slac_logo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6880" y="91847"/>
            <a:ext cx="1513840" cy="541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47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of Electron Collider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66055"/>
            <a:ext cx="5486400" cy="53816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Bare lattice for different momentum offsets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9200" y="957452"/>
            <a:ext cx="5486400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PEP-II measured systematic and random non-linear field errors in all magnets for 10 random seeds</a:t>
            </a:r>
          </a:p>
        </p:txBody>
      </p:sp>
      <p:pic>
        <p:nvPicPr>
          <p:cNvPr id="10" name="Picture 17" descr="slac_logo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6880" y="91847"/>
            <a:ext cx="1513840" cy="54159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88" y="2243670"/>
            <a:ext cx="5122012" cy="3717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2" y="2242209"/>
            <a:ext cx="5262468" cy="3719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4637" y="239597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Solid black: no errors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7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Collider Ring Design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90740"/>
            <a:ext cx="11285837" cy="516038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>
                <a:cs typeface="Arial" charset="0"/>
              </a:rPr>
              <a:t>Provide the necessary beam parameters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20(8</a:t>
            </a:r>
            <a:r>
              <a:rPr lang="en-US" altLang="en-US" sz="1800" dirty="0" smtClean="0">
                <a:cs typeface="Arial" charset="0"/>
              </a:rPr>
              <a:t>)-200 </a:t>
            </a:r>
            <a:r>
              <a:rPr lang="en-US" altLang="en-US" sz="1800" dirty="0">
                <a:cs typeface="Arial" charset="0"/>
              </a:rPr>
              <a:t>GeV protons, </a:t>
            </a:r>
            <a:r>
              <a:rPr lang="en-US" altLang="en-US" sz="1800" dirty="0" smtClean="0">
                <a:cs typeface="Arial" charset="0"/>
              </a:rPr>
              <a:t>12-80 </a:t>
            </a:r>
            <a:r>
              <a:rPr lang="en-US" altLang="en-US" sz="1800" dirty="0">
                <a:cs typeface="Arial" charset="0"/>
              </a:rPr>
              <a:t>GeV/u 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Focusing at the IP that supports luminosities above </a:t>
            </a:r>
            <a:r>
              <a:rPr lang="en-US" altLang="en-US" sz="1800" dirty="0" smtClean="0">
                <a:cs typeface="Arial" charset="0"/>
              </a:rPr>
              <a:t>10</a:t>
            </a:r>
            <a:r>
              <a:rPr lang="en-US" altLang="en-US" sz="1800" baseline="30000" dirty="0" smtClean="0">
                <a:cs typeface="Arial" charset="0"/>
              </a:rPr>
              <a:t>34</a:t>
            </a:r>
            <a:r>
              <a:rPr lang="en-US" altLang="en-US" sz="1800" dirty="0" smtClean="0">
                <a:cs typeface="Arial" charset="0"/>
              </a:rPr>
              <a:t> </a:t>
            </a:r>
            <a:r>
              <a:rPr lang="en-US" altLang="en-US" sz="1800" dirty="0">
                <a:cs typeface="Arial" charset="0"/>
              </a:rPr>
              <a:t>cm</a:t>
            </a:r>
            <a:r>
              <a:rPr lang="en-US" altLang="en-US" sz="1800" baseline="30000" dirty="0">
                <a:cs typeface="Arial" charset="0"/>
              </a:rPr>
              <a:t>-2</a:t>
            </a:r>
            <a:r>
              <a:rPr lang="en-US" altLang="en-US" sz="1800" dirty="0">
                <a:cs typeface="Arial" charset="0"/>
              </a:rPr>
              <a:t>s</a:t>
            </a:r>
            <a:r>
              <a:rPr lang="en-US" altLang="en-US" sz="1800" baseline="30000" dirty="0">
                <a:cs typeface="Arial" charset="0"/>
              </a:rPr>
              <a:t>-1</a:t>
            </a:r>
            <a:endParaRPr lang="en-US" altLang="en-US" sz="1800" dirty="0"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 smtClean="0">
                <a:cs typeface="Arial" charset="0"/>
              </a:rPr>
              <a:t>Incorporate electron cooling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 smtClean="0">
                <a:cs typeface="Arial" charset="0"/>
              </a:rPr>
              <a:t>Sufficient </a:t>
            </a:r>
            <a:r>
              <a:rPr lang="en-US" altLang="en-US" sz="1800" dirty="0">
                <a:cs typeface="Arial" charset="0"/>
              </a:rPr>
              <a:t>beam and luminosity lifetime</a:t>
            </a:r>
            <a:endParaRPr lang="en-US" altLang="en-US" sz="1800" baseline="30000" dirty="0"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>
                <a:cs typeface="Arial" charset="0"/>
              </a:rPr>
              <a:t>Capability of operating multiple detectors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One full-acceptance detector </a:t>
            </a:r>
            <a:r>
              <a:rPr lang="en-US" altLang="en-US" sz="1800" dirty="0" smtClean="0">
                <a:cs typeface="Arial" charset="0"/>
              </a:rPr>
              <a:t>incorporated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 smtClean="0">
                <a:cs typeface="Arial" charset="0"/>
              </a:rPr>
              <a:t>Incorporate crossing angle and crab system</a:t>
            </a:r>
            <a:endParaRPr lang="en-US" altLang="en-US" sz="1400" dirty="0"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Space for a second detector reserved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>
                <a:cs typeface="Arial" charset="0"/>
              </a:rPr>
              <a:t>Polarization preservation and control using figure-8 geometry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Light ion (p, d, </a:t>
            </a:r>
            <a:r>
              <a:rPr lang="en-US" altLang="en-US" sz="1800" baseline="30000" dirty="0">
                <a:cs typeface="Arial" charset="0"/>
              </a:rPr>
              <a:t>3</a:t>
            </a:r>
            <a:r>
              <a:rPr lang="en-US" altLang="en-US" sz="1800" dirty="0">
                <a:cs typeface="Arial" charset="0"/>
              </a:rPr>
              <a:t>He, and possibly Li) polarization above 70%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Transverse and longitudinal polarization orientations adjustable at the IP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Sufficient polarization lifetime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>
                <a:cs typeface="Arial" charset="0"/>
              </a:rPr>
              <a:t>Match the electron collider ring geometry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>
                <a:cs typeface="Arial" charset="0"/>
              </a:rPr>
              <a:t>Same tunnel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 smtClean="0">
                <a:cs typeface="Arial" charset="0"/>
              </a:rPr>
              <a:t>Non-linear </a:t>
            </a:r>
            <a:r>
              <a:rPr lang="en-US" altLang="en-US" sz="2000" dirty="0">
                <a:cs typeface="Arial" charset="0"/>
              </a:rPr>
              <a:t>dynamics correction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 smtClean="0">
                <a:cs typeface="Arial" charset="0"/>
              </a:rPr>
              <a:t>Local chromaticity </a:t>
            </a:r>
            <a:r>
              <a:rPr lang="en-US" altLang="en-US" sz="1800" dirty="0">
                <a:cs typeface="Arial" charset="0"/>
              </a:rPr>
              <a:t>correction scheme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6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Collider Ring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Same circumference as the electron collider ring </a:t>
            </a:r>
            <a:r>
              <a:rPr lang="en-US" dirty="0"/>
              <a:t>of 2256.6 </a:t>
            </a:r>
            <a:r>
              <a:rPr lang="en-US" dirty="0" smtClean="0"/>
              <a:t>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smtClean="0"/>
              <a:t>6 T cos</a:t>
            </a:r>
            <a:r>
              <a:rPr lang="en-US" i="1" dirty="0" smtClean="0">
                <a:sym typeface="Symbol" panose="05050102010706020507" pitchFamily="18" charset="2"/>
              </a:rPr>
              <a:t></a:t>
            </a:r>
            <a:r>
              <a:rPr lang="en-US" dirty="0" smtClean="0">
                <a:sym typeface="Symbol" panose="05050102010706020507" pitchFamily="18" charset="2"/>
              </a:rPr>
              <a:t>  superconducting magnets supporting proton momentum of 200 GeV/c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4" descr="ion_ring_v15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2364386"/>
            <a:ext cx="82264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rot="10800000" flipH="1" flipV="1">
            <a:off x="5268914" y="4812311"/>
            <a:ext cx="739775" cy="542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7380000">
            <a:off x="7391401" y="5117110"/>
            <a:ext cx="142875" cy="560388"/>
          </a:xfrm>
          <a:prstGeom prst="rightBrace">
            <a:avLst>
              <a:gd name="adj1" fmla="val 3268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3900000">
            <a:off x="4289426" y="5221886"/>
            <a:ext cx="142875" cy="695325"/>
          </a:xfrm>
          <a:prstGeom prst="rightBrace">
            <a:avLst>
              <a:gd name="adj1" fmla="val 405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4106533">
            <a:off x="7437439" y="2502499"/>
            <a:ext cx="117475" cy="455613"/>
          </a:xfrm>
          <a:prstGeom prst="rightBrace">
            <a:avLst>
              <a:gd name="adj1" fmla="val 323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 rot="18300000">
            <a:off x="4673601" y="2480273"/>
            <a:ext cx="117475" cy="566738"/>
          </a:xfrm>
          <a:prstGeom prst="rightBrace">
            <a:avLst>
              <a:gd name="adj1" fmla="val 4020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 rot="13828094">
            <a:off x="5241926" y="4378924"/>
            <a:ext cx="117475" cy="417513"/>
          </a:xfrm>
          <a:prstGeom prst="rightBrace">
            <a:avLst>
              <a:gd name="adj1" fmla="val 296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 rot="2985116">
            <a:off x="5702301" y="4397974"/>
            <a:ext cx="117475" cy="315913"/>
          </a:xfrm>
          <a:prstGeom prst="rightBrace">
            <a:avLst>
              <a:gd name="adj1" fmla="val 2241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 rot="18660000">
            <a:off x="5497514" y="3059710"/>
            <a:ext cx="117475" cy="70485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 rot="2952143">
            <a:off x="7072314" y="2912073"/>
            <a:ext cx="117475" cy="901700"/>
          </a:xfrm>
          <a:prstGeom prst="rightBrace">
            <a:avLst>
              <a:gd name="adj1" fmla="val 6396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rot="3180000">
            <a:off x="4914901" y="4826599"/>
            <a:ext cx="117475" cy="709613"/>
          </a:xfrm>
          <a:prstGeom prst="rightBrace">
            <a:avLst>
              <a:gd name="adj1" fmla="val 503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 rot="13749636">
            <a:off x="6297614" y="3366099"/>
            <a:ext cx="117475" cy="663575"/>
          </a:xfrm>
          <a:prstGeom prst="rightBrace">
            <a:avLst>
              <a:gd name="adj1" fmla="val 4707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rot="10800000">
            <a:off x="8537576" y="4007449"/>
            <a:ext cx="0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8443914" y="4099523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rot="10800000" flipV="1">
            <a:off x="7348538" y="4099523"/>
            <a:ext cx="1187450" cy="985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10800000">
            <a:off x="7507289" y="3078761"/>
            <a:ext cx="1031875" cy="1020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rot="7500000" flipH="1" flipV="1">
            <a:off x="8645526" y="3432773"/>
            <a:ext cx="1165225" cy="86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 rot="20520000">
            <a:off x="8696327" y="3853460"/>
            <a:ext cx="1154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400"/>
              <a:t>R = 155.5 m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8226427" y="3467189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70000"/>
              <a:buNone/>
            </a:pPr>
            <a:r>
              <a:rPr lang="en-US" altLang="en-US" sz="1400" dirty="0"/>
              <a:t>Arc, </a:t>
            </a:r>
            <a:r>
              <a:rPr lang="en-US" altLang="en-US" sz="1400" dirty="0" smtClean="0"/>
              <a:t>257.4</a:t>
            </a:r>
            <a:r>
              <a:rPr lang="en-US" altLang="en-US" sz="1400" dirty="0" smtClean="0">
                <a:sym typeface="Symbol" panose="05050102010706020507" pitchFamily="18" charset="2"/>
              </a:rPr>
              <a:t>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57130" y="5291736"/>
            <a:ext cx="304757" cy="3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/>
              <a:t>IP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1980000">
            <a:off x="6596378" y="5408956"/>
            <a:ext cx="1393196" cy="4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disp. supp./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geom. match #3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20100000">
            <a:off x="3408678" y="5782019"/>
            <a:ext cx="1393196" cy="4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disp. supp./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geom. match #1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9500000">
            <a:off x="6610666" y="2206969"/>
            <a:ext cx="1393196" cy="4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dirty="0"/>
              <a:t>disp. supp./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dirty="0"/>
              <a:t>geom. match #2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 rot="2100000">
            <a:off x="4097653" y="2183156"/>
            <a:ext cx="1393196" cy="4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disp. supp./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geom. match #3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 rot="19200000">
            <a:off x="4609645" y="4392729"/>
            <a:ext cx="896265" cy="2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dirty="0"/>
              <a:t>det. elem.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19200000">
            <a:off x="5403007" y="4568941"/>
            <a:ext cx="976415" cy="2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disp. supp.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 rot="2460000">
            <a:off x="5429880" y="2927694"/>
            <a:ext cx="671845" cy="4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norm.+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SRF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 rot="19140000">
            <a:off x="7040951" y="3318447"/>
            <a:ext cx="721538" cy="7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tune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tromb.+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match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19380000">
            <a:off x="4661551" y="5186706"/>
            <a:ext cx="995651" cy="4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beam exp./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match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19146209">
            <a:off x="5747780" y="3391016"/>
            <a:ext cx="917104" cy="2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elec. cool.</a:t>
            </a:r>
          </a:p>
        </p:txBody>
      </p:sp>
      <p:grpSp>
        <p:nvGrpSpPr>
          <p:cNvPr id="53" name="Group 52"/>
          <p:cNvGrpSpPr/>
          <p:nvPr/>
        </p:nvGrpSpPr>
        <p:grpSpPr>
          <a:xfrm rot="2513033">
            <a:off x="2646829" y="4690700"/>
            <a:ext cx="609600" cy="381000"/>
            <a:chOff x="3403601" y="5026623"/>
            <a:chExt cx="609600" cy="381000"/>
          </a:xfrm>
        </p:grpSpPr>
        <p:sp>
          <p:nvSpPr>
            <p:cNvPr id="38" name="Line 12"/>
            <p:cNvSpPr>
              <a:spLocks noChangeShapeType="1"/>
            </p:cNvSpPr>
            <p:nvPr/>
          </p:nvSpPr>
          <p:spPr bwMode="auto">
            <a:xfrm rot="10800000" flipV="1">
              <a:off x="3403601" y="5407623"/>
              <a:ext cx="6096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409952" y="5026623"/>
              <a:ext cx="5556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ions</a:t>
              </a:r>
            </a:p>
          </p:txBody>
        </p:sp>
      </p:grpSp>
      <p:sp>
        <p:nvSpPr>
          <p:cNvPr id="40" name="Arc 36"/>
          <p:cNvSpPr>
            <a:spLocks/>
          </p:cNvSpPr>
          <p:nvPr/>
        </p:nvSpPr>
        <p:spPr bwMode="auto">
          <a:xfrm rot="18853960" flipH="1">
            <a:off x="5738813" y="3982049"/>
            <a:ext cx="217488" cy="207963"/>
          </a:xfrm>
          <a:custGeom>
            <a:avLst/>
            <a:gdLst>
              <a:gd name="T0" fmla="*/ 0 w 22103"/>
              <a:gd name="T1" fmla="*/ 523 h 22266"/>
              <a:gd name="T2" fmla="*/ 2139063 w 22103"/>
              <a:gd name="T3" fmla="*/ 1942361 h 22266"/>
              <a:gd name="T4" fmla="*/ 48697 w 22103"/>
              <a:gd name="T5" fmla="*/ 1884267 h 222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03" h="22266" fill="none" extrusionOk="0">
                <a:moveTo>
                  <a:pt x="-1" y="5"/>
                </a:moveTo>
                <a:cubicBezTo>
                  <a:pt x="167" y="1"/>
                  <a:pt x="335" y="0"/>
                  <a:pt x="503" y="0"/>
                </a:cubicBezTo>
                <a:cubicBezTo>
                  <a:pt x="12432" y="0"/>
                  <a:pt x="22103" y="9670"/>
                  <a:pt x="22103" y="21600"/>
                </a:cubicBezTo>
                <a:cubicBezTo>
                  <a:pt x="22103" y="21822"/>
                  <a:pt x="22099" y="22044"/>
                  <a:pt x="22092" y="22265"/>
                </a:cubicBezTo>
              </a:path>
              <a:path w="22103" h="22266" stroke="0" extrusionOk="0">
                <a:moveTo>
                  <a:pt x="-1" y="5"/>
                </a:moveTo>
                <a:cubicBezTo>
                  <a:pt x="167" y="1"/>
                  <a:pt x="335" y="0"/>
                  <a:pt x="503" y="0"/>
                </a:cubicBezTo>
                <a:cubicBezTo>
                  <a:pt x="12432" y="0"/>
                  <a:pt x="22103" y="9670"/>
                  <a:pt x="22103" y="21600"/>
                </a:cubicBezTo>
                <a:cubicBezTo>
                  <a:pt x="22103" y="21822"/>
                  <a:pt x="22099" y="22044"/>
                  <a:pt x="22092" y="22265"/>
                </a:cubicBezTo>
                <a:lnTo>
                  <a:pt x="503" y="21600"/>
                </a:lnTo>
                <a:lnTo>
                  <a:pt x="-1" y="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4976813" y="394236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70000"/>
              <a:buNone/>
            </a:pPr>
            <a:r>
              <a:rPr lang="en-US" altLang="en-US" sz="1400" dirty="0" smtClean="0">
                <a:sym typeface="Symbol" panose="05050102010706020507" pitchFamily="18" charset="2"/>
              </a:rPr>
              <a:t>77.4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 rot="10800000" flipH="1">
            <a:off x="6973889" y="4497985"/>
            <a:ext cx="207963" cy="32385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528882" y="4193186"/>
            <a:ext cx="1563115" cy="3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5F5F5F"/>
                </a:solidFill>
              </a:rPr>
              <a:t>space for </a:t>
            </a:r>
            <a:r>
              <a:rPr lang="en-US" altLang="en-US" sz="1600" dirty="0">
                <a:solidFill>
                  <a:srgbClr val="5F5F5F"/>
                </a:solidFill>
              </a:rPr>
              <a:t>2</a:t>
            </a:r>
            <a:r>
              <a:rPr lang="en-US" altLang="en-US" sz="1600" baseline="30000" dirty="0">
                <a:solidFill>
                  <a:srgbClr val="5F5F5F"/>
                </a:solidFill>
              </a:rPr>
              <a:t>nd</a:t>
            </a:r>
            <a:r>
              <a:rPr lang="en-US" altLang="en-US" sz="1600" dirty="0">
                <a:solidFill>
                  <a:srgbClr val="5F5F5F"/>
                </a:solidFill>
              </a:rPr>
              <a:t> IP</a:t>
            </a: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rot="10800000">
            <a:off x="4222752" y="4647211"/>
            <a:ext cx="709613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672392" y="4370986"/>
            <a:ext cx="1026109" cy="2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/>
              <a:t>Polarimeter</a:t>
            </a:r>
          </a:p>
        </p:txBody>
      </p:sp>
      <p:sp>
        <p:nvSpPr>
          <p:cNvPr id="46" name="AutoShape 8"/>
          <p:cNvSpPr>
            <a:spLocks/>
          </p:cNvSpPr>
          <p:nvPr/>
        </p:nvSpPr>
        <p:spPr bwMode="auto">
          <a:xfrm rot="17670550">
            <a:off x="9087080" y="1822069"/>
            <a:ext cx="117475" cy="1409581"/>
          </a:xfrm>
          <a:prstGeom prst="rightBrace">
            <a:avLst>
              <a:gd name="adj1" fmla="val 323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 rot="1500000">
            <a:off x="9005170" y="2164576"/>
            <a:ext cx="490706" cy="2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dirty="0" smtClean="0"/>
              <a:t>CCB</a:t>
            </a:r>
            <a:endParaRPr lang="en-US" altLang="en-US" sz="1400" dirty="0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rot="10800000" flipH="1">
            <a:off x="8721090" y="2602299"/>
            <a:ext cx="38737" cy="274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83260" y="2886511"/>
            <a:ext cx="1269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70000"/>
              <a:buNone/>
            </a:pPr>
            <a:r>
              <a:rPr lang="en-US" altLang="en-US" sz="1400" dirty="0" smtClean="0"/>
              <a:t>Crab cavities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  <p:sp>
        <p:nvSpPr>
          <p:cNvPr id="51" name="AutoShape 8"/>
          <p:cNvSpPr>
            <a:spLocks/>
          </p:cNvSpPr>
          <p:nvPr/>
        </p:nvSpPr>
        <p:spPr bwMode="auto">
          <a:xfrm rot="17670550" flipH="1" flipV="1">
            <a:off x="2940278" y="4888563"/>
            <a:ext cx="117475" cy="1409581"/>
          </a:xfrm>
          <a:prstGeom prst="rightBrace">
            <a:avLst>
              <a:gd name="adj1" fmla="val 323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 rot="1500000">
            <a:off x="2657722" y="5663254"/>
            <a:ext cx="490706" cy="27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 dirty="0" smtClean="0"/>
              <a:t>CCB</a:t>
            </a:r>
            <a:endParaRPr lang="en-US" altLang="en-US" sz="1400" dirty="0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rot="10800000" flipV="1">
            <a:off x="3438566" y="5240438"/>
            <a:ext cx="38737" cy="274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3169003" y="4928434"/>
            <a:ext cx="1269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70000"/>
              <a:buNone/>
            </a:pPr>
            <a:r>
              <a:rPr lang="en-US" altLang="en-US" sz="1400" dirty="0" smtClean="0"/>
              <a:t>Crab cavities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702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Collision Optics of Ion Collider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1" y="890589"/>
            <a:ext cx="9245600" cy="5032691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60064" y="3770448"/>
            <a:ext cx="98869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048000" y="3384670"/>
            <a:ext cx="138176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126436" y="3044637"/>
                <a:ext cx="1224887" cy="3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400" b="0" i="0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sSub>
                        <m:sSub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𝜑</m:t>
                          </m:r>
                        </m:e>
                        <m:sub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sub>
                      </m:sSub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=11.5</m:t>
                      </m:r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m:oMathPara>
                </a14:m>
                <a:endParaRPr lang="en-US" altLang="en-US" sz="1400" dirty="0">
                  <a:latin typeface="Times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6436" y="3044637"/>
                <a:ext cx="1224887" cy="324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3067362" y="3428283"/>
                <a:ext cx="111940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400" b="0" i="0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sSub>
                        <m:sSub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𝜑</m:t>
                          </m:r>
                        </m:e>
                        <m:sub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sub>
                      </m:sSub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=9.5</m:t>
                      </m:r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m:oMathPara>
                </a14:m>
                <a:endParaRPr lang="en-US" altLang="en-US" sz="1400" dirty="0">
                  <a:latin typeface="Times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7362" y="3428283"/>
                <a:ext cx="1119409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7620000" y="3369406"/>
            <a:ext cx="949961" cy="1577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7485099" y="2963196"/>
                <a:ext cx="1125501" cy="32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400" b="0" i="0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sSub>
                        <m:sSub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𝜑</m:t>
                          </m:r>
                        </m:e>
                        <m:sub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sub>
                      </m:sSub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=8.5</m:t>
                      </m:r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m:oMathPara>
                </a14:m>
                <a:endParaRPr lang="en-US" altLang="en-US" sz="1400" b="0" dirty="0" smtClean="0">
                  <a:latin typeface="Times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5099" y="2963196"/>
                <a:ext cx="1125501" cy="324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975601" y="3770448"/>
            <a:ext cx="59436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7975601" y="3428283"/>
                <a:ext cx="111940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400" b="0" i="0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sSub>
                        <m:sSub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𝜑</m:t>
                          </m:r>
                        </m:e>
                        <m:sub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sub>
                      </m:sSub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=4.5</m:t>
                      </m:r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m:oMathPara>
                </a14:m>
                <a:endParaRPr lang="en-US" altLang="en-US" sz="1400" dirty="0">
                  <a:latin typeface="Times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5601" y="3428283"/>
                <a:ext cx="1119409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4"/>
          <p:cNvSpPr>
            <a:spLocks/>
          </p:cNvSpPr>
          <p:nvPr/>
        </p:nvSpPr>
        <p:spPr bwMode="auto">
          <a:xfrm rot="16200000">
            <a:off x="7230294" y="5490906"/>
            <a:ext cx="127282" cy="516155"/>
          </a:xfrm>
          <a:prstGeom prst="leftBrace">
            <a:avLst>
              <a:gd name="adj1" fmla="val 28831"/>
              <a:gd name="adj2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7046017" y="5865456"/>
            <a:ext cx="523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CCB</a:t>
            </a:r>
            <a:endParaRPr lang="en-US" altLang="en-US" sz="1200" dirty="0"/>
          </a:p>
        </p:txBody>
      </p:sp>
      <p:sp>
        <p:nvSpPr>
          <p:cNvPr id="20" name="Left Brace 14"/>
          <p:cNvSpPr>
            <a:spLocks/>
          </p:cNvSpPr>
          <p:nvPr/>
        </p:nvSpPr>
        <p:spPr bwMode="auto">
          <a:xfrm rot="16200000">
            <a:off x="4719371" y="5490906"/>
            <a:ext cx="127282" cy="516155"/>
          </a:xfrm>
          <a:prstGeom prst="leftBrace">
            <a:avLst>
              <a:gd name="adj1" fmla="val 28831"/>
              <a:gd name="adj2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535094" y="5865456"/>
            <a:ext cx="523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CCB</a:t>
            </a:r>
            <a:endParaRPr lang="en-US" altLang="en-US" sz="1200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8569961" y="2575172"/>
            <a:ext cx="0" cy="573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391876" y="2267395"/>
            <a:ext cx="354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 flipV="1">
            <a:off x="2367280" y="1148406"/>
            <a:ext cx="431801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04540" y="994517"/>
            <a:ext cx="5132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ions</a:t>
            </a:r>
            <a:endParaRPr lang="en-US" altLang="en-US" sz="1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7975601" y="2371029"/>
            <a:ext cx="0" cy="573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364707" y="2063252"/>
            <a:ext cx="1220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Crab cavities</a:t>
            </a:r>
            <a:endParaRPr lang="en-US" altLang="en-US" sz="1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072412" y="2371029"/>
            <a:ext cx="0" cy="573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461518" y="2063252"/>
            <a:ext cx="1220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Crab cavities</a:t>
            </a:r>
            <a:endParaRPr lang="en-US" altLang="en-US" sz="1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7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Ion Collider 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scale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 smtClean="0"/>
                  <a:t> and can be adjusted as necessary,</a:t>
                </a:r>
                <a:br>
                  <a:rPr lang="en-US" dirty="0" smtClean="0"/>
                </a:br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 cm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=4200</m:t>
                    </m:r>
                  </m:oMath>
                </a14:m>
                <a:r>
                  <a:rPr lang="en-US" dirty="0" smtClean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4215840"/>
                  </p:ext>
                </p:extLst>
              </p:nvPr>
            </p:nvGraphicFramePr>
            <p:xfrm>
              <a:off x="1957388" y="2139553"/>
              <a:ext cx="8277225" cy="3012980"/>
            </p:xfrm>
            <a:graphic>
              <a:graphicData uri="http://schemas.openxmlformats.org/drawingml/2006/table">
                <a:tbl>
                  <a:tblPr/>
                  <a:tblGrid>
                    <a:gridCol w="5115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81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 beam momentum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GeV/c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 stars at IP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10/2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Maximum horizontal / vertical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itchFamily="18" charset="2"/>
                                </a:rPr>
                                <m:t>𝛽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 functions 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2500 / 2500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Maximum horizontal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5.4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Horizontal / vertical betatron tunes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24(.22) / 23(.16)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Horizontal / vertical chromaticities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 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-107 / -127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Momentum compaction factor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itchFamily="18" charset="2"/>
                                </a:rPr>
                                <m:t>𝛼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6.12×</m:t>
                                </m:r>
                                <m:sSup>
                                  <m:sSup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  <a:sym typeface="Symbol" pitchFamily="18" charset="2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  <a:sym typeface="Symbol" pitchFamily="18" charset="2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Transition energy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𝑡𝑟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12.78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4215840"/>
                  </p:ext>
                </p:extLst>
              </p:nvPr>
            </p:nvGraphicFramePr>
            <p:xfrm>
              <a:off x="1957388" y="2139553"/>
              <a:ext cx="8277225" cy="3012980"/>
            </p:xfrm>
            <a:graphic>
              <a:graphicData uri="http://schemas.openxmlformats.org/drawingml/2006/table">
                <a:tbl>
                  <a:tblPr/>
                  <a:tblGrid>
                    <a:gridCol w="5115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81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4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 beam momentum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GeV/c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101563" r="-61979" b="-6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10/2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201563" r="-61979" b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2500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2500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321667" r="-61979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5.4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395313" r="-61979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24(.22)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23(.16)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495313" r="-61979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-107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-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127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635000" r="-6197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94798" t="-635000" r="-28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735000" r="-6197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12.78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28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IR Optics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20443" y="958660"/>
            <a:ext cx="7351114" cy="5167060"/>
            <a:chOff x="1011836" y="1109273"/>
            <a:chExt cx="7351114" cy="5167060"/>
          </a:xfrm>
        </p:grpSpPr>
        <p:sp>
          <p:nvSpPr>
            <p:cNvPr id="26" name="Rectangle 25"/>
            <p:cNvSpPr/>
            <p:nvPr/>
          </p:nvSpPr>
          <p:spPr>
            <a:xfrm>
              <a:off x="1011836" y="1109273"/>
              <a:ext cx="7351114" cy="5167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utoShape 10"/>
            <p:cNvSpPr>
              <a:spLocks/>
            </p:cNvSpPr>
            <p:nvPr/>
          </p:nvSpPr>
          <p:spPr bwMode="auto">
            <a:xfrm rot="5400000">
              <a:off x="2105226" y="1550955"/>
              <a:ext cx="119062" cy="329405"/>
            </a:xfrm>
            <a:prstGeom prst="leftBrace">
              <a:avLst>
                <a:gd name="adj1" fmla="val 1766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2018989" y="1393810"/>
              <a:ext cx="291747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en-US" sz="1200" dirty="0">
                  <a:latin typeface="Arial" panose="020B0604020202020204" pitchFamily="34" charset="0"/>
                </a:rPr>
                <a:t>FFB</a:t>
              </a:r>
            </a:p>
          </p:txBody>
        </p:sp>
        <p:sp>
          <p:nvSpPr>
            <p:cNvPr id="29" name="AutoShape 10"/>
            <p:cNvSpPr>
              <a:spLocks/>
            </p:cNvSpPr>
            <p:nvPr/>
          </p:nvSpPr>
          <p:spPr bwMode="auto">
            <a:xfrm rot="5400000">
              <a:off x="3244643" y="1476968"/>
              <a:ext cx="119062" cy="477383"/>
            </a:xfrm>
            <a:prstGeom prst="leftBrace">
              <a:avLst>
                <a:gd name="adj1" fmla="val 3496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3158300" y="1387052"/>
              <a:ext cx="291747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en-US" sz="1200" dirty="0">
                  <a:latin typeface="Arial" panose="020B0604020202020204" pitchFamily="34" charset="0"/>
                </a:rPr>
                <a:t>FFB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750" y="1850366"/>
              <a:ext cx="7315200" cy="4425966"/>
            </a:xfrm>
            <a:prstGeom prst="rect">
              <a:avLst/>
            </a:prstGeom>
            <a:effectLst/>
          </p:spPr>
        </p:pic>
        <p:sp>
          <p:nvSpPr>
            <p:cNvPr id="32" name="AutoShape 10"/>
            <p:cNvSpPr>
              <a:spLocks/>
            </p:cNvSpPr>
            <p:nvPr/>
          </p:nvSpPr>
          <p:spPr bwMode="auto">
            <a:xfrm rot="5400000">
              <a:off x="4564254" y="634741"/>
              <a:ext cx="119062" cy="2161840"/>
            </a:xfrm>
            <a:prstGeom prst="leftBrace">
              <a:avLst>
                <a:gd name="adj1" fmla="val 2458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877592" y="1387052"/>
              <a:ext cx="1492396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Far-forward detection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AutoShape 10"/>
            <p:cNvSpPr>
              <a:spLocks/>
            </p:cNvSpPr>
            <p:nvPr/>
          </p:nvSpPr>
          <p:spPr bwMode="auto">
            <a:xfrm rot="5400000">
              <a:off x="6246831" y="416281"/>
              <a:ext cx="119062" cy="2404853"/>
            </a:xfrm>
            <a:prstGeom prst="leftBrace">
              <a:avLst>
                <a:gd name="adj1" fmla="val 2458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5528731" y="1142369"/>
              <a:ext cx="1555262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Geometric match and dispersion suppression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rot="16200000" flipV="1">
              <a:off x="1597207" y="1915917"/>
              <a:ext cx="0" cy="306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1065062" y="1926236"/>
              <a:ext cx="2805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200" dirty="0">
                  <a:latin typeface="Arial" panose="020B0604020202020204" pitchFamily="34" charset="0"/>
                </a:rPr>
                <a:t>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848058" y="2790667"/>
                  <a:ext cx="1298369" cy="7043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lIns="0" r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=10/2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 cm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=21.7/4.3 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m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 mrad</a:t>
                  </a:r>
                  <a:endParaRPr lang="en-US" altLang="en-US" sz="1200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1848058" y="2790667"/>
                  <a:ext cx="1298369" cy="704360"/>
                </a:xfrm>
                <a:prstGeom prst="rect">
                  <a:avLst/>
                </a:prstGeom>
                <a:blipFill>
                  <a:blip r:embed="rId3"/>
                  <a:stretch>
                    <a:fillRect l="-1739" t="-6573" r="-1739" b="-563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2575341" y="4786404"/>
              <a:ext cx="0" cy="573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2416773" y="4519704"/>
              <a:ext cx="33054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</a:rPr>
                <a:t>IP</a:t>
              </a:r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V="1">
              <a:off x="5548911" y="4786404"/>
              <a:ext cx="0" cy="573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5089499" y="4288871"/>
              <a:ext cx="9172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Secondary</a:t>
              </a:r>
            </a:p>
            <a:p>
              <a:pPr algn="ctr"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focus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flipV="1">
              <a:off x="2574872" y="1775188"/>
              <a:ext cx="0" cy="216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2416304" y="1480561"/>
              <a:ext cx="33054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</a:rPr>
                <a:t>IP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3651598" y="1715657"/>
              <a:ext cx="6190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iBDS2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945409" y="1721856"/>
              <a:ext cx="6190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iBDS3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2560097" y="1226316"/>
              <a:ext cx="6190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iBDS1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V="1">
              <a:off x="2959619" y="1503315"/>
              <a:ext cx="0" cy="391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888761" y="4009344"/>
              <a:ext cx="5620028" cy="0"/>
            </a:xfrm>
            <a:prstGeom prst="line">
              <a:avLst/>
            </a:prstGeom>
            <a:ln w="12700">
              <a:solidFill>
                <a:srgbClr val="00FF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731087" y="2864693"/>
                  <a:ext cx="1517147" cy="1088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lIns="0" r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=69/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37 cm</a:t>
                  </a:r>
                  <a:endParaRPr lang="en-US" altLang="en-US" sz="1200" b="0" i="1" dirty="0" smtClean="0">
                    <a:latin typeface="Cambria Math" panose="02040503050406030204" pitchFamily="18" charset="0"/>
                  </a:endParaRP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=−0.95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 m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=292/19 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m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=16/50 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rad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en-US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)/(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 </a:t>
                  </a:r>
                  <a:endParaRPr lang="en-US" altLang="en-US" sz="1200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4731087" y="2864693"/>
                  <a:ext cx="1517147" cy="1088503"/>
                </a:xfrm>
                <a:prstGeom prst="rect">
                  <a:avLst/>
                </a:prstGeom>
                <a:blipFill>
                  <a:blip r:embed="rId4"/>
                  <a:stretch>
                    <a:fillRect l="-559" t="-1205" b="-481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789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Electron IR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No net bend or transverse shift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Ion IR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50 mrad crossing angle produced by shaping upstream ion arc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Spectrometer and geometry matching dipoles provide net 50 mrad bend and </a:t>
            </a:r>
            <a:r>
              <a:rPr lang="en-US" dirty="0" err="1" smtClean="0"/>
              <a:t>ajust</a:t>
            </a:r>
            <a:r>
              <a:rPr lang="en-US" dirty="0" smtClean="0"/>
              <a:t> the separation of the ion and electron beam lines to 1.5 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45" descr="ir_region_zero_dpx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15" y="3440747"/>
            <a:ext cx="777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5769928" y="3940809"/>
            <a:ext cx="0" cy="417513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5565140" y="3502659"/>
            <a:ext cx="414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IP</a:t>
            </a: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9176703" y="4164647"/>
            <a:ext cx="482600" cy="1587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9302115" y="3696334"/>
            <a:ext cx="2778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 flipH="1">
            <a:off x="9176703" y="4774247"/>
            <a:ext cx="484187" cy="1587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9076690" y="4788534"/>
            <a:ext cx="650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ions</a:t>
            </a: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 rot="-5400000">
            <a:off x="6737509" y="4221003"/>
            <a:ext cx="130175" cy="1093787"/>
          </a:xfrm>
          <a:prstGeom prst="leftBrace">
            <a:avLst>
              <a:gd name="adj1" fmla="val 783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-5400000">
            <a:off x="5239703" y="4353559"/>
            <a:ext cx="103187" cy="525463"/>
          </a:xfrm>
          <a:prstGeom prst="leftBrace">
            <a:avLst>
              <a:gd name="adj1" fmla="val 6950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03090" y="4936172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e detection</a:t>
            </a:r>
          </a:p>
        </p:txBody>
      </p:sp>
      <p:sp>
        <p:nvSpPr>
          <p:cNvPr id="20" name="AutoShape 16"/>
          <p:cNvSpPr>
            <a:spLocks/>
          </p:cNvSpPr>
          <p:nvPr/>
        </p:nvSpPr>
        <p:spPr bwMode="auto">
          <a:xfrm rot="-5400000">
            <a:off x="4681697" y="4400390"/>
            <a:ext cx="103188" cy="358775"/>
          </a:xfrm>
          <a:prstGeom prst="leftBrace">
            <a:avLst>
              <a:gd name="adj1" fmla="val 474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728278" y="4744084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4731703" y="4691697"/>
            <a:ext cx="0" cy="217487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>
            <a:off x="3917315" y="4918709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67"/>
          <p:cNvSpPr>
            <a:spLocks noChangeShapeType="1"/>
          </p:cNvSpPr>
          <p:nvPr/>
        </p:nvSpPr>
        <p:spPr bwMode="auto">
          <a:xfrm flipH="1">
            <a:off x="5292090" y="4729797"/>
            <a:ext cx="0" cy="20796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790690" y="5161597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dispersion suppressor/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H="1">
            <a:off x="7713028" y="4958397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70"/>
          <p:cNvSpPr>
            <a:spLocks noChangeShapeType="1"/>
          </p:cNvSpPr>
          <p:nvPr/>
        </p:nvSpPr>
        <p:spPr bwMode="auto">
          <a:xfrm>
            <a:off x="5976303" y="4536122"/>
            <a:ext cx="241300" cy="760412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H="1">
            <a:off x="6219190" y="4640897"/>
            <a:ext cx="214313" cy="655637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296853" y="5283834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H="1">
            <a:off x="6222365" y="4636134"/>
            <a:ext cx="835025" cy="66198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076315" y="4863147"/>
            <a:ext cx="14478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32" name="AutoShape 14"/>
          <p:cNvSpPr>
            <a:spLocks/>
          </p:cNvSpPr>
          <p:nvPr/>
        </p:nvSpPr>
        <p:spPr bwMode="auto">
          <a:xfrm rot="-5400000">
            <a:off x="7648734" y="4243228"/>
            <a:ext cx="119062" cy="1238250"/>
          </a:xfrm>
          <a:prstGeom prst="leftBrace">
            <a:avLst>
              <a:gd name="adj1" fmla="val 9697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9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Arc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r>
              <a:rPr lang="en-US" altLang="en-US" dirty="0"/>
              <a:t>Provide dispersion suppression and </a:t>
            </a:r>
            <a:r>
              <a:rPr lang="en-US" altLang="en-US" dirty="0" smtClean="0"/>
              <a:t>geometric </a:t>
            </a:r>
            <a:r>
              <a:rPr lang="en-US" altLang="en-US" dirty="0"/>
              <a:t>match to the electron ring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r>
              <a:rPr lang="en-US" altLang="en-US" dirty="0"/>
              <a:t>Arc end upstream of IP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̶"/>
            </a:pPr>
            <a:r>
              <a:rPr lang="en-US" altLang="en-US" dirty="0"/>
              <a:t>Shaped to provide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50 </a:t>
            </a:r>
            <a:r>
              <a:rPr lang="en-US" altLang="en-US" dirty="0"/>
              <a:t>mrad crossing angle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at </a:t>
            </a:r>
            <a:r>
              <a:rPr lang="en-US" altLang="en-US" dirty="0"/>
              <a:t>the IP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endParaRPr lang="en-US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endParaRPr lang="en-US" alt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</a:pPr>
            <a:r>
              <a:rPr lang="en-US" altLang="en-US" dirty="0"/>
              <a:t>Arc end downstream of IP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̶"/>
            </a:pPr>
            <a:r>
              <a:rPr lang="en-US" altLang="en-US" dirty="0"/>
              <a:t>Shaped to provide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1.5 </a:t>
            </a:r>
            <a:r>
              <a:rPr lang="en-US" altLang="en-US" dirty="0"/>
              <a:t>m </a:t>
            </a:r>
            <a:r>
              <a:rPr lang="en-US" altLang="en-US" dirty="0" smtClean="0"/>
              <a:t>separation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3" name="Picture 29" descr="arc_end_optic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88" y="1566070"/>
            <a:ext cx="2651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" descr="arc_end_optic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88" y="4207669"/>
            <a:ext cx="26511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7000875" y="1610519"/>
            <a:ext cx="4918075" cy="1955800"/>
            <a:chOff x="3875088" y="1781175"/>
            <a:chExt cx="4918075" cy="1955800"/>
          </a:xfrm>
        </p:grpSpPr>
        <p:pic>
          <p:nvPicPr>
            <p:cNvPr id="36" name="Picture 14" descr="arc_end_geom_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088" y="1781175"/>
              <a:ext cx="4918075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Line 12"/>
            <p:cNvSpPr>
              <a:spLocks noChangeShapeType="1"/>
            </p:cNvSpPr>
            <p:nvPr/>
          </p:nvSpPr>
          <p:spPr bwMode="auto">
            <a:xfrm rot="11340000" flipV="1">
              <a:off x="6451600" y="3033713"/>
              <a:ext cx="609600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 rot="540000">
              <a:off x="6486525" y="2663825"/>
              <a:ext cx="5556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85000"/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ions</a:t>
              </a: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8058150" y="3071813"/>
              <a:ext cx="0" cy="347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7901803" y="2740025"/>
              <a:ext cx="304757" cy="301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85000"/>
                <a:buFontTx/>
                <a:buNone/>
              </a:pPr>
              <a:r>
                <a:rPr lang="en-US" altLang="en-US" sz="1600"/>
                <a:t>IP</a:t>
              </a:r>
            </a:p>
          </p:txBody>
        </p:sp>
        <p:grpSp>
          <p:nvGrpSpPr>
            <p:cNvPr id="41" name="Group 20"/>
            <p:cNvGrpSpPr>
              <a:grpSpLocks/>
            </p:cNvGrpSpPr>
            <p:nvPr/>
          </p:nvGrpSpPr>
          <p:grpSpPr bwMode="auto">
            <a:xfrm>
              <a:off x="4818065" y="1997075"/>
              <a:ext cx="889001" cy="719138"/>
              <a:chOff x="3035" y="1258"/>
              <a:chExt cx="560" cy="453"/>
            </a:xfrm>
          </p:grpSpPr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flipV="1">
                <a:off x="3215" y="1258"/>
                <a:ext cx="0" cy="2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 flipV="1">
                <a:off x="3215" y="1545"/>
                <a:ext cx="3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3244" y="1560"/>
                <a:ext cx="285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444500" indent="-171450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685800" indent="-138113" defTabSz="547688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958850" indent="-134938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1233488" indent="-134938" defTabSz="547688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16906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1478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26050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0622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85000"/>
                  <a:buFontTx/>
                  <a:buNone/>
                </a:pPr>
                <a:r>
                  <a:rPr lang="en-US" altLang="en-US" sz="1200"/>
                  <a:t>20 m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2995" y="1337"/>
                <a:ext cx="231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444500" indent="-171450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685800" indent="-138113" defTabSz="547688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958850" indent="-134938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1233488" indent="-134938" defTabSz="547688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16906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1478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26050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0622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85000"/>
                  <a:buFontTx/>
                  <a:buNone/>
                </a:pPr>
                <a:r>
                  <a:rPr lang="en-US" altLang="en-US" sz="1200"/>
                  <a:t>5 m</a:t>
                </a:r>
              </a:p>
            </p:txBody>
          </p:sp>
        </p:grpSp>
      </p:grpSp>
      <p:grpSp>
        <p:nvGrpSpPr>
          <p:cNvPr id="46" name="Group 24"/>
          <p:cNvGrpSpPr>
            <a:grpSpLocks/>
          </p:cNvGrpSpPr>
          <p:nvPr/>
        </p:nvGrpSpPr>
        <p:grpSpPr bwMode="auto">
          <a:xfrm>
            <a:off x="7000875" y="4225132"/>
            <a:ext cx="4918075" cy="1974850"/>
            <a:chOff x="3875088" y="4395788"/>
            <a:chExt cx="4918075" cy="1974850"/>
          </a:xfrm>
        </p:grpSpPr>
        <p:pic>
          <p:nvPicPr>
            <p:cNvPr id="47" name="Picture 21" descr="arc_end_geom_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088" y="4395788"/>
              <a:ext cx="4918075" cy="197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Line 12"/>
            <p:cNvSpPr>
              <a:spLocks noChangeShapeType="1"/>
            </p:cNvSpPr>
            <p:nvPr/>
          </p:nvSpPr>
          <p:spPr bwMode="auto">
            <a:xfrm rot="10800000" flipV="1">
              <a:off x="4219575" y="5227638"/>
              <a:ext cx="609600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4235450" y="5268913"/>
              <a:ext cx="5556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85000"/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ions</a:t>
              </a:r>
            </a:p>
          </p:txBody>
        </p:sp>
        <p:grpSp>
          <p:nvGrpSpPr>
            <p:cNvPr id="50" name="Group 28"/>
            <p:cNvGrpSpPr>
              <a:grpSpLocks/>
            </p:cNvGrpSpPr>
            <p:nvPr/>
          </p:nvGrpSpPr>
          <p:grpSpPr bwMode="auto">
            <a:xfrm>
              <a:off x="7475542" y="4595816"/>
              <a:ext cx="896938" cy="609601"/>
              <a:chOff x="4889" y="2745"/>
              <a:chExt cx="565" cy="38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 flipV="1">
                <a:off x="5068" y="2760"/>
                <a:ext cx="0" cy="2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flipV="1">
                <a:off x="5068" y="2963"/>
                <a:ext cx="3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5109" y="2978"/>
                <a:ext cx="285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444500" indent="-171450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685800" indent="-138113" defTabSz="547688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958850" indent="-134938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1233488" indent="-134938" defTabSz="547688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16906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1478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26050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0622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85000"/>
                  <a:buFontTx/>
                  <a:buNone/>
                </a:pPr>
                <a:r>
                  <a:rPr lang="en-US" altLang="en-US" sz="1200"/>
                  <a:t>10 m</a:t>
                </a:r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4849" y="2785"/>
                <a:ext cx="231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444500" indent="-171450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685800" indent="-138113" defTabSz="547688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958850" indent="-134938" defTabSz="547688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1233488" indent="-134938" defTabSz="547688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16906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1478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26050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062288" indent="-134938" defTabSz="547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85000"/>
                  <a:buFontTx/>
                  <a:buNone/>
                </a:pPr>
                <a:r>
                  <a:rPr lang="en-US" altLang="en-US" sz="1200"/>
                  <a:t>2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73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collider ring</a:t>
            </a:r>
          </a:p>
          <a:p>
            <a:pPr lvl="1"/>
            <a:r>
              <a:rPr lang="en-US" dirty="0" smtClean="0"/>
              <a:t>Requirements, overview, and main parameters</a:t>
            </a:r>
          </a:p>
          <a:p>
            <a:pPr lvl="1"/>
            <a:r>
              <a:rPr lang="en-US" dirty="0" smtClean="0"/>
              <a:t>Interaction region</a:t>
            </a:r>
          </a:p>
          <a:p>
            <a:pPr lvl="1"/>
            <a:r>
              <a:rPr lang="en-US" dirty="0" smtClean="0"/>
              <a:t>Optimized spin rotator</a:t>
            </a:r>
          </a:p>
          <a:p>
            <a:pPr lvl="1"/>
            <a:r>
              <a:rPr lang="en-US" dirty="0" smtClean="0"/>
              <a:t>Non-linear dynamics</a:t>
            </a:r>
            <a:endParaRPr lang="en-US" dirty="0"/>
          </a:p>
          <a:p>
            <a:r>
              <a:rPr lang="en-US" dirty="0" smtClean="0"/>
              <a:t>Ion collider ring</a:t>
            </a:r>
          </a:p>
          <a:p>
            <a:pPr lvl="1"/>
            <a:r>
              <a:rPr lang="en-US" dirty="0"/>
              <a:t>Requirements, overview, and main parameters</a:t>
            </a:r>
          </a:p>
          <a:p>
            <a:pPr lvl="1"/>
            <a:r>
              <a:rPr lang="en-US" dirty="0" smtClean="0"/>
              <a:t>Interaction region</a:t>
            </a:r>
          </a:p>
          <a:p>
            <a:pPr lvl="1"/>
            <a:r>
              <a:rPr lang="en-US" dirty="0" smtClean="0"/>
              <a:t>Electron cooling section</a:t>
            </a:r>
          </a:p>
          <a:p>
            <a:pPr lvl="1"/>
            <a:r>
              <a:rPr lang="en-US" dirty="0" smtClean="0"/>
              <a:t>Chromaticity compensation block housing crab cavities</a:t>
            </a:r>
          </a:p>
          <a:p>
            <a:pPr lvl="1"/>
            <a:r>
              <a:rPr lang="en-US" dirty="0" smtClean="0"/>
              <a:t>Spin rotator</a:t>
            </a:r>
          </a:p>
          <a:p>
            <a:pPr lvl="1"/>
            <a:r>
              <a:rPr lang="en-US" dirty="0" smtClean="0"/>
              <a:t>Non-linear dynamics</a:t>
            </a:r>
          </a:p>
          <a:p>
            <a:pPr lvl="1"/>
            <a:r>
              <a:rPr lang="en-US" dirty="0" smtClean="0"/>
              <a:t>Path towards 200 GeV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Cooling 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775046"/>
                <a:ext cx="11285837" cy="538169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dirty="0" smtClean="0"/>
                  <a:t>Four 15 </a:t>
                </a:r>
                <a:r>
                  <a:rPr lang="en-US" dirty="0"/>
                  <a:t>m 1 T opposite-field cooling solenoids separated by 5 m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-functions </a:t>
                </a:r>
                <a:r>
                  <a:rPr lang="en-US" dirty="0"/>
                  <a:t>in the cooling section</a:t>
                </a:r>
                <a:endParaRPr lang="en-US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775046"/>
                <a:ext cx="11285837" cy="5381694"/>
              </a:xfrm>
              <a:blipFill>
                <a:blip r:embed="rId3"/>
                <a:stretch>
                  <a:fillRect l="-648" t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85" y="2025429"/>
            <a:ext cx="5396230" cy="43309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000627" y="2138832"/>
            <a:ext cx="292608" cy="152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50552" y="2138788"/>
            <a:ext cx="292608" cy="152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5072099" y="2215586"/>
            <a:ext cx="1638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H="1">
            <a:off x="5421380" y="2215586"/>
            <a:ext cx="1645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AutoShape 7"/>
          <p:cNvSpPr>
            <a:spLocks/>
          </p:cNvSpPr>
          <p:nvPr/>
        </p:nvSpPr>
        <p:spPr bwMode="auto">
          <a:xfrm rot="16200000" flipV="1">
            <a:off x="7172258" y="1052518"/>
            <a:ext cx="142875" cy="1730941"/>
          </a:xfrm>
          <a:prstGeom prst="rightBrace">
            <a:avLst>
              <a:gd name="adj1" fmla="val 405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581230" y="1565112"/>
            <a:ext cx="1319255" cy="2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SzPct val="85000"/>
              <a:buFont typeface="Arial" panose="020B0604020202020204" pitchFamily="34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dirty="0" smtClean="0"/>
              <a:t>Matching section</a:t>
            </a:r>
            <a:endParaRPr lang="en-US" altLang="en-US" sz="1200" dirty="0"/>
          </a:p>
        </p:txBody>
      </p:sp>
      <p:sp>
        <p:nvSpPr>
          <p:cNvPr id="39" name="AutoShape 7"/>
          <p:cNvSpPr>
            <a:spLocks/>
          </p:cNvSpPr>
          <p:nvPr/>
        </p:nvSpPr>
        <p:spPr bwMode="auto">
          <a:xfrm rot="16200000" flipV="1">
            <a:off x="4593568" y="1635333"/>
            <a:ext cx="142875" cy="554645"/>
          </a:xfrm>
          <a:prstGeom prst="rightBrace">
            <a:avLst>
              <a:gd name="adj1" fmla="val 405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38600" y="1559781"/>
            <a:ext cx="1261750" cy="2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861" tIns="27431" rIns="54861" bIns="27431">
            <a:spAutoFit/>
          </a:bodyPr>
          <a:lstStyle>
            <a:lvl1pPr defTabSz="547688">
              <a:spcBef>
                <a:spcPct val="20000"/>
              </a:spcBef>
              <a:buSzPct val="85000"/>
              <a:buFont typeface="Arial" panose="020B0604020202020204" pitchFamily="34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1450" defTabSz="54768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38113" defTabSz="547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134938" defTabSz="547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33488" indent="-134938" defTabSz="547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906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478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050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62288" indent="-134938" defTabSz="5476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dirty="0" smtClean="0"/>
              <a:t>Matching section</a:t>
            </a:r>
            <a:endParaRPr lang="en-US" alt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5700477" y="2139364"/>
            <a:ext cx="292608" cy="152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50401" y="2139320"/>
            <a:ext cx="292608" cy="152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771393" y="2216118"/>
            <a:ext cx="1638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6120673" y="2216118"/>
            <a:ext cx="1645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Compensation Block with Space for Crab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21144" y="1009976"/>
            <a:ext cx="5805488" cy="5198511"/>
            <a:chOff x="3193256" y="1157841"/>
            <a:chExt cx="5805488" cy="51985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3256" y="1711962"/>
              <a:ext cx="5805488" cy="4644390"/>
            </a:xfrm>
            <a:prstGeom prst="rect">
              <a:avLst/>
            </a:prstGeom>
          </p:spPr>
        </p:pic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H="1">
              <a:off x="5034512" y="1477046"/>
              <a:ext cx="0" cy="213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680956" y="1162571"/>
              <a:ext cx="1389542" cy="240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SzPct val="85000"/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dirty="0" smtClean="0"/>
                <a:t>Vertical sextupoles</a:t>
              </a:r>
              <a:endParaRPr lang="en-US" altLang="en-US" sz="1200" dirty="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H="1">
              <a:off x="5729274" y="1477046"/>
              <a:ext cx="0" cy="213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>
              <a:off x="6946444" y="1472316"/>
              <a:ext cx="0" cy="213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6515906" y="1157841"/>
              <a:ext cx="1575938" cy="240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SzPct val="85000"/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dirty="0" smtClean="0"/>
                <a:t>Horizontal sextupoles</a:t>
              </a:r>
              <a:endParaRPr lang="en-US" altLang="en-US" sz="1200" dirty="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H="1">
              <a:off x="7661305" y="1472316"/>
              <a:ext cx="0" cy="213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221144" y="1402635"/>
                  <a:ext cx="321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144" y="1402635"/>
                  <a:ext cx="32149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774" r="-1509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143126" y="1397905"/>
                  <a:ext cx="321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126" y="1397905"/>
                  <a:ext cx="32149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769" r="-15385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H="1">
              <a:off x="7726931" y="3146010"/>
              <a:ext cx="0" cy="213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875248" y="2494789"/>
                  <a:ext cx="1040535" cy="609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861" tIns="27431" rIns="54861" bIns="27431">
                  <a:spAutoFit/>
                </a:bodyPr>
                <a:lstStyle>
                  <a:lvl1pPr defTabSz="547688">
                    <a:spcBef>
                      <a:spcPct val="20000"/>
                    </a:spcBef>
                    <a:buSzPct val="85000"/>
                    <a:buFont typeface="Arial" panose="020B0604020202020204" pitchFamily="34" charset="0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444500" indent="-171450" defTabSz="547688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685800" indent="-138113" defTabSz="547688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958850" indent="-134938" defTabSz="547688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1233488" indent="-134938" defTabSz="547688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1690688" indent="-134938" defTabSz="547688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147888" indent="-134938" defTabSz="547688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2605088" indent="-134938" defTabSz="547688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062288" indent="-134938" defTabSz="547688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en-US" sz="1200" dirty="0" smtClean="0"/>
                    <a:t>Crab cavities</a:t>
                  </a:r>
                </a:p>
                <a:p>
                  <a:pPr algn="r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1200" dirty="0" smtClean="0"/>
                </a:p>
                <a:p>
                  <a:pPr algn="r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1200" dirty="0"/>
                </a:p>
              </p:txBody>
            </p:sp>
          </mc:Choice>
          <mc:Fallback xmlns="">
            <p:sp>
              <p:nvSpPr>
                <p:cNvPr id="3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75248" y="2494789"/>
                  <a:ext cx="1040535" cy="609396"/>
                </a:xfrm>
                <a:prstGeom prst="rect">
                  <a:avLst/>
                </a:prstGeom>
                <a:blipFill>
                  <a:blip r:embed="rId7"/>
                  <a:stretch>
                    <a:fillRect t="-5000" r="-41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11892" y="775046"/>
            <a:ext cx="11285837" cy="53816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10 m reserved for crab cavities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Optics and space can be </a:t>
            </a:r>
            <a:br>
              <a:rPr lang="en-US" dirty="0" smtClean="0"/>
            </a:br>
            <a:r>
              <a:rPr lang="en-US" dirty="0" smtClean="0"/>
              <a:t>optimized for crab crossing</a:t>
            </a:r>
          </a:p>
        </p:txBody>
      </p:sp>
    </p:spTree>
    <p:extLst>
      <p:ext uri="{BB962C8B-B14F-4D97-AF65-F5344CB8AC3E}">
        <p14:creationId xmlns:p14="http://schemas.microsoft.com/office/powerpoint/2010/main" val="61357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Spin Rotator in Ion Collider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9" name="Рисунок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86" y="1561522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45" y="3531526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27790"/>
              </p:ext>
            </p:extLst>
          </p:nvPr>
        </p:nvGraphicFramePr>
        <p:xfrm>
          <a:off x="1739433" y="4934317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6" imgW="1438095" imgH="771429" progId="Paint.Picture">
                  <p:embed/>
                </p:oleObj>
              </mc:Choice>
              <mc:Fallback>
                <p:oleObj name="Bitmap Image" r:id="rId6" imgW="1438095" imgH="771429" progId="Paint.Picture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433" y="4934317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1" descr="160622_fig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98" y="2181458"/>
            <a:ext cx="4105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160622_fig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3" y="3834045"/>
            <a:ext cx="444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3"/>
          <p:cNvSpPr>
            <a:spLocks/>
          </p:cNvSpPr>
          <p:nvPr/>
        </p:nvSpPr>
        <p:spPr bwMode="auto">
          <a:xfrm>
            <a:off x="6906194" y="1808396"/>
            <a:ext cx="390525" cy="4264025"/>
          </a:xfrm>
          <a:prstGeom prst="rightBrace">
            <a:avLst>
              <a:gd name="adj1" fmla="val 114646"/>
              <a:gd name="adj2" fmla="val 21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10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rot="10800000" flipH="1">
            <a:off x="9044348" y="3435583"/>
            <a:ext cx="581025" cy="2195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rot="10800000" flipH="1">
            <a:off x="11717697" y="3894370"/>
            <a:ext cx="0" cy="1411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1512910" y="3503846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0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</a:pPr>
            <a:r>
              <a:rPr lang="en-US" altLang="ru-RU">
                <a:solidFill>
                  <a:srgbClr val="000000"/>
                </a:solidFill>
              </a:rPr>
              <a:t>IP</a:t>
            </a:r>
            <a:endParaRPr lang="en-US" altLang="ru-RU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rot="10800000">
            <a:off x="9788886" y="5150083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9733322" y="4748446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0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</a:pPr>
            <a:r>
              <a:rPr lang="en-US" altLang="ru-RU" dirty="0">
                <a:solidFill>
                  <a:srgbClr val="000000"/>
                </a:solidFill>
              </a:rPr>
              <a:t>ions</a:t>
            </a:r>
            <a:endParaRPr lang="en-US" altLang="ru-RU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815747" y="1821096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0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</a:pPr>
            <a:r>
              <a:rPr lang="en-US" altLang="ru-RU" b="1" dirty="0">
                <a:solidFill>
                  <a:srgbClr val="0000FF"/>
                </a:solidFill>
              </a:rPr>
              <a:t>3D spin rotator</a:t>
            </a:r>
            <a:endParaRPr lang="en-US" altLang="ru-RU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09449" y="2693248"/>
                <a:ext cx="4199739" cy="332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=7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𝑑𝑖𝑝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9" y="2693248"/>
                <a:ext cx="4199739" cy="332207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98531" y="4996222"/>
                <a:ext cx="2462277" cy="540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=0.6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0.31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31" y="4996222"/>
                <a:ext cx="2462277" cy="5402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11892" y="854229"/>
            <a:ext cx="11285837" cy="5147563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000" dirty="0"/>
              <a:t>Provides control of the radial, vertical, and longitudinal spin components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000" dirty="0"/>
              <a:t>Module for control of </a:t>
            </a:r>
            <a:r>
              <a:rPr lang="en-US" altLang="en-US" sz="2000" dirty="0" smtClean="0"/>
              <a:t>radial </a:t>
            </a:r>
            <a:r>
              <a:rPr lang="en-US" altLang="en-US" sz="2000" dirty="0"/>
              <a:t>component (fixed radial orbit bump)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2000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2400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000" dirty="0"/>
              <a:t>Module for control of </a:t>
            </a:r>
            <a:r>
              <a:rPr lang="en-US" altLang="en-US" sz="2000" dirty="0" smtClean="0"/>
              <a:t>vertical component </a:t>
            </a:r>
            <a:r>
              <a:rPr lang="en-US" altLang="en-US" sz="2000" dirty="0"/>
              <a:t>(fixed </a:t>
            </a:r>
            <a:r>
              <a:rPr lang="en-US" altLang="en-US" sz="2000" dirty="0" smtClean="0"/>
              <a:t>vertical </a:t>
            </a:r>
            <a:br>
              <a:rPr lang="en-US" altLang="en-US" sz="2000" dirty="0" smtClean="0"/>
            </a:br>
            <a:r>
              <a:rPr lang="en-US" altLang="en-US" sz="2000" dirty="0" smtClean="0"/>
              <a:t>orbit </a:t>
            </a:r>
            <a:r>
              <a:rPr lang="en-US" altLang="en-US" sz="2000" dirty="0"/>
              <a:t>bump)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1400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14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000" dirty="0"/>
              <a:t>Module for control of </a:t>
            </a:r>
            <a:r>
              <a:rPr lang="en-US" altLang="en-US" sz="2000" dirty="0" smtClean="0"/>
              <a:t>longitudinal component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2000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000" dirty="0" smtClean="0">
                <a:sym typeface="Symbol" panose="05050102010706020507" pitchFamily="18" charset="2"/>
              </a:rPr>
              <a:t>Can be placed anywhere and has no effect on optics </a:t>
            </a:r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796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6265116" y="966055"/>
            <a:ext cx="5186268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altLang="en-US" dirty="0" smtClean="0"/>
              <a:t>Dynamic aperture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Dynamics in Ion Collider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5186268" cy="5381694"/>
          </a:xfrm>
        </p:spPr>
        <p:txBody>
          <a:bodyPr/>
          <a:lstStyle/>
          <a:p>
            <a:r>
              <a:rPr lang="en-US" altLang="en-US" dirty="0"/>
              <a:t>Chromaticity compensation</a:t>
            </a:r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en-US" dirty="0" smtClean="0"/>
              <a:t>Momentum </a:t>
            </a:r>
            <a:r>
              <a:rPr lang="en-US" altLang="en-US" dirty="0"/>
              <a:t>acceptance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3" name="Picture 17" descr="slac_logo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6880" y="91847"/>
            <a:ext cx="1513840" cy="54159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13" y="947472"/>
            <a:ext cx="4295775" cy="23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/>
          <a:stretch>
            <a:fillRect/>
          </a:stretch>
        </p:blipFill>
        <p:spPr bwMode="auto">
          <a:xfrm>
            <a:off x="718765" y="4036446"/>
            <a:ext cx="4421188" cy="22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25158" y="1486315"/>
            <a:ext cx="3749040" cy="1781991"/>
            <a:chOff x="91440" y="3017520"/>
            <a:chExt cx="3749040" cy="17819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51" y="3291840"/>
              <a:ext cx="3672529" cy="15076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1440" y="3339148"/>
              <a:ext cx="1244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Linear-</a:t>
              </a:r>
              <a:r>
                <a:rPr lang="en-US" sz="1600" dirty="0">
                  <a:latin typeface="Symbol" panose="05050102010706020507" pitchFamily="18" charset="2"/>
                </a:rPr>
                <a:t>x</a:t>
              </a:r>
              <a:r>
                <a:rPr lang="en-US" sz="1600" dirty="0"/>
                <a:t> sext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03120" y="3017520"/>
              <a:ext cx="757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FF sext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6384"/>
          <a:stretch/>
        </p:blipFill>
        <p:spPr bwMode="auto">
          <a:xfrm>
            <a:off x="6478413" y="4036446"/>
            <a:ext cx="4472940" cy="22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4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200 </a:t>
            </a:r>
            <a:r>
              <a:rPr lang="en-US" dirty="0"/>
              <a:t>GeV Ion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49203"/>
            <a:ext cx="11285837" cy="500136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Not simply doubling </a:t>
            </a:r>
            <a:r>
              <a:rPr lang="en-US" dirty="0"/>
              <a:t>of ion collider magnetic fields from 3 to 6 T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Consider </a:t>
            </a:r>
            <a:r>
              <a:rPr lang="en-US" dirty="0"/>
              <a:t>crab cavity and bunching RF voltages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Consider impact on electron cooling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Doubling of FFQ lengths to preserve detector acceptance and keep their maximum fields at 6 </a:t>
            </a:r>
            <a:r>
              <a:rPr lang="en-US" dirty="0" smtClean="0"/>
              <a:t>T (to be discuss in more detail during the IR/MDI session)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Modification </a:t>
            </a:r>
            <a:r>
              <a:rPr lang="en-US" dirty="0"/>
              <a:t>of ion spin rotators to use transverse fields for polarization control at higher energy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20" y="2856457"/>
            <a:ext cx="3987663" cy="19393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672" y="2856456"/>
            <a:ext cx="3987664" cy="1939366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779379" y="3600344"/>
            <a:ext cx="594360" cy="187452"/>
          </a:xfrm>
          <a:prstGeom prst="rightArrow">
            <a:avLst>
              <a:gd name="adj1" fmla="val 39160"/>
              <a:gd name="adj2" fmla="val 119713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20679"/>
          <a:stretch/>
        </p:blipFill>
        <p:spPr>
          <a:xfrm>
            <a:off x="2026290" y="5422947"/>
            <a:ext cx="4715500" cy="9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9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76076"/>
            <a:ext cx="11285837" cy="565283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Optimization of the electron collider ring continued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Spin rotator has been further optimized and now includes vertical doglegs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Adopted distributed chromaticity compensation scheme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Further work on </a:t>
            </a:r>
            <a:r>
              <a:rPr lang="en-US" dirty="0"/>
              <a:t>the electron collider </a:t>
            </a:r>
            <a:r>
              <a:rPr lang="en-US" dirty="0" smtClean="0"/>
              <a:t>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Development of crab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Spin matching and spin tracking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Non-linear dynamics design and optimization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Development of the orbit diagnostics and control systems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Updates in the ion collider 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Optimization of electron cooling section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Further development of the crab crossing </a:t>
            </a:r>
            <a:r>
              <a:rPr lang="en-US" dirty="0" smtClean="0"/>
              <a:t>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IR further optimized for detection requirements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Further work on the ion collider 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Update of the IR design for 200 GeV and its further optimization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Further development of FFQ specifications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Optimization of the crab crossing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Geometric match to the electron collider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 Collider Ring 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5740033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/>
              <a:t>Provide the necessary beam parameters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3-12 GeV electron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3A beam current up to 6-7 GeV, small emittance, short bunch length ~1cm, focusing at the IP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Support luminosities above 10</a:t>
            </a:r>
            <a:r>
              <a:rPr lang="en-US" altLang="en-US" baseline="30000" dirty="0"/>
              <a:t>34</a:t>
            </a:r>
            <a:r>
              <a:rPr lang="en-US" altLang="en-US" dirty="0"/>
              <a:t> cm</a:t>
            </a:r>
            <a:r>
              <a:rPr lang="en-US" altLang="en-US" baseline="30000" dirty="0"/>
              <a:t>-2</a:t>
            </a:r>
            <a:r>
              <a:rPr lang="en-US" altLang="en-US" dirty="0"/>
              <a:t>s</a:t>
            </a:r>
            <a:r>
              <a:rPr lang="en-US" altLang="en-US" baseline="30000" dirty="0"/>
              <a:t>-1</a:t>
            </a:r>
            <a:endParaRPr lang="en-US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Sufficient beam and luminosity lifetime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Less than 10 MW total synchrotron radiation power</a:t>
            </a:r>
            <a:endParaRPr lang="en-US" altLang="en-US" sz="1800" baseline="30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/>
              <a:t>Capability of operating multiple detectors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One full-acceptance </a:t>
            </a:r>
            <a:r>
              <a:rPr lang="en-US" altLang="en-US" sz="1800" dirty="0" smtClean="0"/>
              <a:t>detector </a:t>
            </a:r>
            <a:r>
              <a:rPr lang="en-US" altLang="en-US" sz="1800" dirty="0"/>
              <a:t>incorporated </a:t>
            </a:r>
            <a:endParaRPr lang="en-US" altLang="en-US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 smtClean="0"/>
              <a:t>Incorporate crossing angle and crabbing system</a:t>
            </a:r>
            <a:endParaRPr lang="en-US" alt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Space for a second detector reserved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/>
              <a:t>Maintain high polarization &gt;80%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Longitudinal polarization at the IP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Sufficient polarization lifetime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/>
              <a:t>Non-linear dynamics correction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Distributed chromaticity correction scheme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̶"/>
            </a:pPr>
            <a:r>
              <a:rPr lang="en-US" altLang="en-US" sz="1800" dirty="0"/>
              <a:t>No extra space required, no emittance growth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 smtClean="0">
                <a:cs typeface="Arial" charset="0"/>
              </a:rPr>
              <a:t>Geometry</a:t>
            </a:r>
            <a:endParaRPr lang="en-US" altLang="en-US" sz="2000" dirty="0"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̶"/>
            </a:pPr>
            <a:r>
              <a:rPr lang="en-US" altLang="en-US" sz="1800" dirty="0" smtClean="0">
                <a:cs typeface="Arial" charset="0"/>
              </a:rPr>
              <a:t>Doglegs for vertical stacking with the ion collider ring in the arcs</a:t>
            </a:r>
            <a:endParaRPr lang="en-US" altLang="en-US" sz="1800" dirty="0"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3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Collider Ring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Circumference 2256.6 m, arc 893.0 m, straight 235.3 </a:t>
            </a:r>
            <a:r>
              <a:rPr lang="en-US" sz="2000" dirty="0" smtClean="0"/>
              <a:t>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Integrated 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Spin rotators combined with doglegs for vertical stacking with the ion collider ring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633538" y="2113437"/>
            <a:ext cx="8921750" cy="4302204"/>
            <a:chOff x="1633538" y="2006343"/>
            <a:chExt cx="8921750" cy="4302204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33538" y="2109509"/>
              <a:ext cx="8921750" cy="372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9782175" y="3739872"/>
              <a:ext cx="438150" cy="312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600" kern="0" dirty="0">
                  <a:solidFill>
                    <a:srgbClr val="FF0000"/>
                  </a:solidFill>
                  <a:ea typeface="ＭＳ Ｐゴシック" pitchFamily="34" charset="-128"/>
                </a:rPr>
                <a:t>e</a:t>
              </a:r>
              <a:r>
                <a:rPr lang="en-US" altLang="en-US" sz="1600" kern="0" baseline="30000" dirty="0">
                  <a:solidFill>
                    <a:srgbClr val="FF0000"/>
                  </a:solidFill>
                  <a:ea typeface="ＭＳ Ｐゴシック" pitchFamily="34" charset="-128"/>
                </a:rPr>
                <a:t>-</a:t>
              </a:r>
              <a:endParaRPr lang="en-US" altLang="en-US" sz="1600" kern="0" dirty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Curved Right Arrow 9"/>
            <p:cNvSpPr>
              <a:spLocks noChangeArrowheads="1"/>
            </p:cNvSpPr>
            <p:nvPr/>
          </p:nvSpPr>
          <p:spPr bwMode="auto">
            <a:xfrm rot="10800000">
              <a:off x="9890125" y="3298547"/>
              <a:ext cx="347663" cy="1435100"/>
            </a:xfrm>
            <a:prstGeom prst="curvedRightArrow">
              <a:avLst>
                <a:gd name="adj1" fmla="val 8612"/>
                <a:gd name="adj2" fmla="val 29244"/>
                <a:gd name="adj3" fmla="val 18069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3399510" y="2857639"/>
              <a:ext cx="1371569" cy="111125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7"/>
            <p:cNvCxnSpPr>
              <a:cxnSpLocks noChangeShapeType="1"/>
            </p:cNvCxnSpPr>
            <p:nvPr/>
          </p:nvCxnSpPr>
          <p:spPr bwMode="auto">
            <a:xfrm>
              <a:off x="3392195" y="3968890"/>
              <a:ext cx="1371569" cy="11131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Content Placeholder 1"/>
            <p:cNvSpPr txBox="1">
              <a:spLocks/>
            </p:cNvSpPr>
            <p:nvPr/>
          </p:nvSpPr>
          <p:spPr bwMode="auto">
            <a:xfrm rot="1869502">
              <a:off x="2380943" y="3380651"/>
              <a:ext cx="987321" cy="312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200" kern="0" dirty="0" smtClean="0">
                  <a:ea typeface="ＭＳ Ｐゴシック" pitchFamily="34" charset="-128"/>
                </a:rPr>
                <a:t>R=155.5 m</a:t>
              </a:r>
              <a:endParaRPr lang="en-US" altLang="en-US" sz="1200" kern="0" dirty="0">
                <a:ea typeface="ＭＳ Ｐゴシック" pitchFamily="34" charset="-128"/>
              </a:endParaRPr>
            </a:p>
          </p:txBody>
        </p:sp>
        <p:cxnSp>
          <p:nvCxnSpPr>
            <p:cNvPr id="14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2057200" y="3177069"/>
              <a:ext cx="1334386" cy="794313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5184540" y="4763484"/>
              <a:ext cx="842779" cy="6990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Left Brace 63"/>
            <p:cNvSpPr>
              <a:spLocks/>
            </p:cNvSpPr>
            <p:nvPr/>
          </p:nvSpPr>
          <p:spPr bwMode="auto">
            <a:xfrm rot="3333525">
              <a:off x="7533090" y="2228383"/>
              <a:ext cx="132540" cy="612634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 bwMode="auto">
            <a:xfrm rot="19497020">
              <a:off x="6831947" y="2019651"/>
              <a:ext cx="1066800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buSzTx/>
                <a:buNone/>
                <a:defRPr/>
              </a:pPr>
              <a:r>
                <a:rPr lang="en-US" altLang="en-US" sz="1200" kern="0" dirty="0">
                  <a:ea typeface="ＭＳ Ｐゴシック" pitchFamily="34" charset="-128"/>
                </a:rPr>
                <a:t>Spin </a:t>
              </a:r>
              <a:r>
                <a:rPr lang="en-US" altLang="en-US" sz="1200" kern="0" dirty="0" smtClean="0">
                  <a:ea typeface="ＭＳ Ｐゴシック" pitchFamily="34" charset="-128"/>
                </a:rPr>
                <a:t>rotator + dogleg</a:t>
              </a:r>
              <a:endParaRPr lang="en-US" altLang="en-US" sz="1200" kern="0" dirty="0">
                <a:ea typeface="ＭＳ Ｐゴシック" pitchFamily="34" charset="-128"/>
              </a:endParaRPr>
            </a:p>
          </p:txBody>
        </p:sp>
        <p:sp>
          <p:nvSpPr>
            <p:cNvPr id="20" name="Left Brace 65"/>
            <p:cNvSpPr>
              <a:spLocks/>
            </p:cNvSpPr>
            <p:nvPr/>
          </p:nvSpPr>
          <p:spPr bwMode="auto">
            <a:xfrm rot="14202431">
              <a:off x="4550268" y="5091957"/>
              <a:ext cx="132540" cy="612634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Content Placeholder 1"/>
            <p:cNvSpPr txBox="1">
              <a:spLocks/>
            </p:cNvSpPr>
            <p:nvPr/>
          </p:nvSpPr>
          <p:spPr bwMode="auto">
            <a:xfrm rot="19518118">
              <a:off x="4249623" y="5411609"/>
              <a:ext cx="110013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buSzTx/>
                <a:buNone/>
                <a:defRPr/>
              </a:pPr>
              <a:r>
                <a:rPr lang="en-US" altLang="en-US" sz="1200" kern="0" dirty="0">
                  <a:ea typeface="ＭＳ Ｐゴシック" pitchFamily="34" charset="-128"/>
                </a:rPr>
                <a:t>Spin </a:t>
              </a:r>
              <a:r>
                <a:rPr lang="en-US" altLang="en-US" sz="1200" kern="0" dirty="0" smtClean="0">
                  <a:ea typeface="ＭＳ Ｐゴシック" pitchFamily="34" charset="-128"/>
                </a:rPr>
                <a:t>rotator</a:t>
              </a:r>
            </a:p>
            <a:p>
              <a:pPr marL="0" indent="0" algn="ctr">
                <a:spcBef>
                  <a:spcPts val="0"/>
                </a:spcBef>
                <a:buSzTx/>
                <a:buNone/>
                <a:defRPr/>
              </a:pPr>
              <a:r>
                <a:rPr lang="en-US" altLang="en-US" sz="1200" kern="0" dirty="0" smtClean="0">
                  <a:ea typeface="ＭＳ Ｐゴシック" pitchFamily="34" charset="-128"/>
                </a:rPr>
                <a:t>+ dogleg</a:t>
              </a:r>
              <a:endParaRPr lang="en-US" altLang="en-US" sz="1200" kern="0" dirty="0">
                <a:ea typeface="ＭＳ Ｐゴシック" pitchFamily="34" charset="-128"/>
              </a:endParaRPr>
            </a:p>
          </p:txBody>
        </p: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2281910" y="4100812"/>
              <a:ext cx="1117600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400" kern="0" dirty="0">
                  <a:ea typeface="ＭＳ Ｐゴシック" pitchFamily="34" charset="-128"/>
                </a:rPr>
                <a:t>Arc, </a:t>
              </a:r>
              <a:r>
                <a:rPr lang="en-US" altLang="en-US" sz="1400" kern="0" dirty="0" smtClean="0">
                  <a:ea typeface="ＭＳ Ｐゴシック" pitchFamily="34" charset="-128"/>
                </a:rPr>
                <a:t>257.4</a:t>
              </a:r>
              <a:r>
                <a:rPr lang="en-US" altLang="en-US" sz="1400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kern="0" dirty="0">
                <a:ea typeface="ＭＳ Ｐゴシック" pitchFamily="34" charset="-128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 bwMode="auto">
            <a:xfrm>
              <a:off x="5272172" y="3835552"/>
              <a:ext cx="590550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200" kern="0" dirty="0" smtClean="0">
                  <a:ea typeface="ＭＳ Ｐゴシック" pitchFamily="34" charset="-128"/>
                </a:rPr>
                <a:t>77.4</a:t>
              </a:r>
              <a:r>
                <a:rPr lang="en-US" altLang="en-US" sz="1200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kern="0" dirty="0">
                <a:ea typeface="ＭＳ Ｐゴシック" pitchFamily="34" charset="-128"/>
              </a:endParaRPr>
            </a:p>
          </p:txBody>
        </p:sp>
        <p:cxnSp>
          <p:nvCxnSpPr>
            <p:cNvPr id="26" name="Straight Arrow Connector 26"/>
            <p:cNvCxnSpPr>
              <a:cxnSpLocks noChangeShapeType="1"/>
              <a:endCxn id="28" idx="1"/>
            </p:cNvCxnSpPr>
            <p:nvPr/>
          </p:nvCxnSpPr>
          <p:spPr bwMode="auto">
            <a:xfrm flipH="1" flipV="1">
              <a:off x="5117912" y="5021198"/>
              <a:ext cx="446245" cy="8173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Content Placeholder 1"/>
            <p:cNvSpPr txBox="1">
              <a:spLocks/>
            </p:cNvSpPr>
            <p:nvPr/>
          </p:nvSpPr>
          <p:spPr bwMode="auto">
            <a:xfrm>
              <a:off x="5018181" y="5846882"/>
              <a:ext cx="1852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200" dirty="0">
                  <a:ea typeface="ＭＳ Ｐゴシック" panose="020B0600070205080204" pitchFamily="34" charset="-128"/>
                </a:rPr>
                <a:t>Forward e</a:t>
              </a:r>
              <a:r>
                <a:rPr lang="en-US" altLang="en-US" sz="1200" baseline="30000" dirty="0">
                  <a:ea typeface="ＭＳ Ｐゴシック" panose="020B0600070205080204" pitchFamily="34" charset="-128"/>
                </a:rPr>
                <a:t>-</a:t>
              </a:r>
              <a:r>
                <a:rPr lang="en-US" altLang="en-US" sz="1200" dirty="0">
                  <a:ea typeface="ＭＳ Ｐゴシック" panose="020B0600070205080204" pitchFamily="34" charset="-128"/>
                </a:rPr>
                <a:t> detection and polarimetry</a:t>
              </a:r>
            </a:p>
          </p:txBody>
        </p:sp>
        <p:sp>
          <p:nvSpPr>
            <p:cNvPr id="28" name="Left Brace 30"/>
            <p:cNvSpPr>
              <a:spLocks/>
            </p:cNvSpPr>
            <p:nvPr/>
          </p:nvSpPr>
          <p:spPr bwMode="auto">
            <a:xfrm rot="13614477">
              <a:off x="5032680" y="4841610"/>
              <a:ext cx="101275" cy="285219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Pie 30"/>
            <p:cNvSpPr>
              <a:spLocks noChangeAspect="1"/>
            </p:cNvSpPr>
            <p:nvPr/>
          </p:nvSpPr>
          <p:spPr bwMode="auto">
            <a:xfrm>
              <a:off x="3300413" y="3882747"/>
              <a:ext cx="182562" cy="182562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 bwMode="auto">
            <a:xfrm>
              <a:off x="5942013" y="5408334"/>
              <a:ext cx="438150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400" kern="0" dirty="0"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>
              <a:off x="7477124" y="4012922"/>
              <a:ext cx="1642161" cy="3000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600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Space for 2</a:t>
              </a:r>
              <a:r>
                <a:rPr lang="en-US" altLang="en-US" sz="1600" i="1" kern="0" baseline="30000" dirty="0" smtClean="0">
                  <a:solidFill>
                    <a:srgbClr val="5F5F5F"/>
                  </a:solidFill>
                  <a:ea typeface="ＭＳ Ｐゴシック" pitchFamily="34" charset="-128"/>
                </a:rPr>
                <a:t>nd</a:t>
              </a:r>
              <a:r>
                <a:rPr lang="en-US" altLang="en-US" sz="1600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 </a:t>
              </a:r>
              <a:r>
                <a:rPr lang="en-US" altLang="en-US" sz="1600" i="1" kern="0" dirty="0">
                  <a:solidFill>
                    <a:srgbClr val="5F5F5F"/>
                  </a:solidFill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 bwMode="auto">
            <a:xfrm rot="2194111">
              <a:off x="4283006" y="2006343"/>
              <a:ext cx="1119188" cy="4924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buSz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Space for</a:t>
              </a:r>
            </a:p>
            <a:p>
              <a:pPr marL="0" indent="0" algn="ctr">
                <a:spcBef>
                  <a:spcPts val="0"/>
                </a:spcBef>
                <a:buSz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</a:t>
              </a:r>
              <a:r>
                <a:rPr lang="en-US" altLang="en-US" sz="1300" kern="0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rotator</a:t>
              </a:r>
            </a:p>
          </p:txBody>
        </p:sp>
        <p:sp>
          <p:nvSpPr>
            <p:cNvPr id="38" name="Left Brace 63"/>
            <p:cNvSpPr>
              <a:spLocks/>
            </p:cNvSpPr>
            <p:nvPr/>
          </p:nvSpPr>
          <p:spPr bwMode="auto">
            <a:xfrm rot="7491457">
              <a:off x="4548355" y="2255478"/>
              <a:ext cx="132540" cy="612634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 bwMode="auto">
            <a:xfrm rot="2050658">
              <a:off x="6821310" y="5450587"/>
              <a:ext cx="1100137" cy="5324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Space for</a:t>
              </a:r>
            </a:p>
            <a:p>
              <a:pPr marL="0" indent="0" algn="ctr">
                <a:buSz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</a:t>
              </a:r>
              <a:r>
                <a:rPr lang="en-US" altLang="en-US" sz="1300" kern="0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rotator</a:t>
              </a:r>
            </a:p>
          </p:txBody>
        </p:sp>
        <p:sp>
          <p:nvSpPr>
            <p:cNvPr id="40" name="Left Brace 63"/>
            <p:cNvSpPr>
              <a:spLocks/>
            </p:cNvSpPr>
            <p:nvPr/>
          </p:nvSpPr>
          <p:spPr bwMode="auto">
            <a:xfrm rot="18223623">
              <a:off x="7509200" y="5108080"/>
              <a:ext cx="132540" cy="612634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Arc 36"/>
            <p:cNvSpPr>
              <a:spLocks/>
            </p:cNvSpPr>
            <p:nvPr/>
          </p:nvSpPr>
          <p:spPr bwMode="auto">
            <a:xfrm rot="18853960" flipH="1">
              <a:off x="5728325" y="3856956"/>
              <a:ext cx="217488" cy="207963"/>
            </a:xfrm>
            <a:custGeom>
              <a:avLst/>
              <a:gdLst>
                <a:gd name="T0" fmla="*/ 0 w 22103"/>
                <a:gd name="T1" fmla="*/ 523 h 22266"/>
                <a:gd name="T2" fmla="*/ 2139063 w 22103"/>
                <a:gd name="T3" fmla="*/ 1942361 h 22266"/>
                <a:gd name="T4" fmla="*/ 48697 w 22103"/>
                <a:gd name="T5" fmla="*/ 1884267 h 22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03" h="22266" fill="none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</a:path>
                <a:path w="22103" h="22266" stroke="0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  <a:lnTo>
                    <a:pt x="503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/>
            <a:srcRect l="14965" t="14754" r="7223" b="6316"/>
            <a:stretch/>
          </p:blipFill>
          <p:spPr>
            <a:xfrm>
              <a:off x="6355048" y="3298546"/>
              <a:ext cx="511682" cy="45175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/>
            <a:srcRect l="14965" t="14754" r="7223" b="6316"/>
            <a:stretch/>
          </p:blipFill>
          <p:spPr>
            <a:xfrm>
              <a:off x="5297127" y="4195624"/>
              <a:ext cx="535153" cy="472478"/>
            </a:xfrm>
            <a:prstGeom prst="rect">
              <a:avLst/>
            </a:prstGeom>
          </p:spPr>
        </p:pic>
        <p:sp>
          <p:nvSpPr>
            <p:cNvPr id="16" name="Content Placeholder 1"/>
            <p:cNvSpPr txBox="1">
              <a:spLocks/>
            </p:cNvSpPr>
            <p:nvPr/>
          </p:nvSpPr>
          <p:spPr bwMode="auto">
            <a:xfrm rot="19174900">
              <a:off x="6949388" y="3337565"/>
              <a:ext cx="452438" cy="3254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None/>
                <a:defRPr/>
              </a:pPr>
              <a:r>
                <a:rPr lang="en-US" altLang="en-US" sz="1200" kern="0" dirty="0">
                  <a:ea typeface="ＭＳ Ｐゴシック" pitchFamily="34" charset="-128"/>
                </a:rPr>
                <a:t>RF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/>
            <a:srcRect l="14467" t="11875" r="10371" b="8824"/>
            <a:stretch/>
          </p:blipFill>
          <p:spPr>
            <a:xfrm>
              <a:off x="5004190" y="3013697"/>
              <a:ext cx="431483" cy="388620"/>
            </a:xfrm>
            <a:prstGeom prst="rect">
              <a:avLst/>
            </a:prstGeom>
          </p:spPr>
        </p:pic>
        <p:sp>
          <p:nvSpPr>
            <p:cNvPr id="17" name="Content Placeholder 1"/>
            <p:cNvSpPr txBox="1">
              <a:spLocks/>
            </p:cNvSpPr>
            <p:nvPr/>
          </p:nvSpPr>
          <p:spPr bwMode="auto">
            <a:xfrm rot="2383024">
              <a:off x="4780149" y="3319513"/>
              <a:ext cx="454025" cy="312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None/>
                <a:defRPr/>
              </a:pPr>
              <a:r>
                <a:rPr lang="en-US" altLang="en-US" sz="1200" kern="0" dirty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29" name="Left Brace 61"/>
            <p:cNvSpPr>
              <a:spLocks/>
            </p:cNvSpPr>
            <p:nvPr/>
          </p:nvSpPr>
          <p:spPr bwMode="auto">
            <a:xfrm rot="18627411">
              <a:off x="5073778" y="3061713"/>
              <a:ext cx="131695" cy="506310"/>
            </a:xfrm>
            <a:prstGeom prst="leftBrace">
              <a:avLst>
                <a:gd name="adj1" fmla="val 33801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/>
            <a:srcRect l="7726" t="7194" r="10052" b="8842"/>
            <a:stretch/>
          </p:blipFill>
          <p:spPr>
            <a:xfrm>
              <a:off x="6707704" y="3064406"/>
              <a:ext cx="428741" cy="379908"/>
            </a:xfrm>
            <a:prstGeom prst="rect">
              <a:avLst/>
            </a:prstGeom>
          </p:spPr>
        </p:pic>
        <p:sp>
          <p:nvSpPr>
            <p:cNvPr id="30" name="Left Brace 58"/>
            <p:cNvSpPr>
              <a:spLocks/>
            </p:cNvSpPr>
            <p:nvPr/>
          </p:nvSpPr>
          <p:spPr bwMode="auto">
            <a:xfrm rot="13694265">
              <a:off x="6950986" y="3114383"/>
              <a:ext cx="114105" cy="506310"/>
            </a:xfrm>
            <a:prstGeom prst="leftBrace">
              <a:avLst>
                <a:gd name="adj1" fmla="val 3381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/>
            <a:srcRect l="14965" t="59330" r="52667" b="6316"/>
            <a:stretch/>
          </p:blipFill>
          <p:spPr>
            <a:xfrm>
              <a:off x="7122155" y="2879664"/>
              <a:ext cx="222611" cy="205639"/>
            </a:xfrm>
            <a:prstGeom prst="rect">
              <a:avLst/>
            </a:prstGeom>
          </p:spPr>
        </p:pic>
        <p:sp>
          <p:nvSpPr>
            <p:cNvPr id="47" name="Line 4"/>
            <p:cNvSpPr>
              <a:spLocks noChangeShapeType="1"/>
            </p:cNvSpPr>
            <p:nvPr/>
          </p:nvSpPr>
          <p:spPr bwMode="auto">
            <a:xfrm rot="10800000" flipH="1">
              <a:off x="7063579" y="4348135"/>
              <a:ext cx="696464" cy="3703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8"/>
            <a:srcRect l="12393" t="6290" r="8307" b="13509"/>
            <a:stretch/>
          </p:blipFill>
          <p:spPr>
            <a:xfrm>
              <a:off x="6319934" y="4159861"/>
              <a:ext cx="386350" cy="34645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/>
            <a:srcRect l="26933" t="20851" r="16062" b="20448"/>
            <a:stretch/>
          </p:blipFill>
          <p:spPr>
            <a:xfrm>
              <a:off x="6611340" y="4413550"/>
              <a:ext cx="269475" cy="24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79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dirty="0" smtClean="0"/>
              <a:t>Beam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Electron beam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</a:rPr>
              <a:t>3 A</a:t>
            </a:r>
            <a:r>
              <a:rPr lang="en-US" dirty="0"/>
              <a:t> at up to 7 GeV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Normalized emittance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58 µm</a:t>
            </a:r>
            <a:r>
              <a:rPr lang="en-US" dirty="0"/>
              <a:t> @ 5 GeV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Synchrotron power </a:t>
            </a:r>
            <a:br>
              <a:rPr lang="en-US" dirty="0"/>
            </a:br>
            <a:r>
              <a:rPr lang="en-US" dirty="0"/>
              <a:t>density &lt; </a:t>
            </a:r>
            <a:r>
              <a:rPr lang="en-US" b="1" dirty="0">
                <a:solidFill>
                  <a:srgbClr val="0000FF"/>
                </a:solidFill>
              </a:rPr>
              <a:t>10 kW/m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Total power </a:t>
            </a:r>
            <a:br>
              <a:rPr lang="en-US" dirty="0"/>
            </a:br>
            <a:r>
              <a:rPr lang="en-US" dirty="0"/>
              <a:t>up to </a:t>
            </a:r>
            <a:r>
              <a:rPr lang="en-US" b="1" dirty="0">
                <a:solidFill>
                  <a:srgbClr val="0000FF"/>
                </a:solidFill>
              </a:rPr>
              <a:t>10 MW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32" t="2542" r="1390" b="1623"/>
          <a:stretch/>
        </p:blipFill>
        <p:spPr>
          <a:xfrm>
            <a:off x="5611368" y="1064770"/>
            <a:ext cx="4881926" cy="324008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00459"/>
              </p:ext>
            </p:extLst>
          </p:nvPr>
        </p:nvGraphicFramePr>
        <p:xfrm>
          <a:off x="1757911" y="4401961"/>
          <a:ext cx="8686802" cy="1901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SR power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loss per turn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damping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Emittance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6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Optics of Electron Collider 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581" r="4564" b="11802"/>
          <a:stretch/>
        </p:blipFill>
        <p:spPr bwMode="auto">
          <a:xfrm>
            <a:off x="1999460" y="875888"/>
            <a:ext cx="8193080" cy="54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8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Electron Collider 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scale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 smtClean="0"/>
                  <a:t> and can be adjusted as necessary,</a:t>
                </a:r>
                <a:br>
                  <a:rPr lang="en-US" dirty="0" smtClean="0"/>
                </a:br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 cm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=1100</m:t>
                    </m:r>
                  </m:oMath>
                </a14:m>
                <a:r>
                  <a:rPr lang="en-US" dirty="0" smtClean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3409860"/>
                  </p:ext>
                </p:extLst>
              </p:nvPr>
            </p:nvGraphicFramePr>
            <p:xfrm>
              <a:off x="1957388" y="2139553"/>
              <a:ext cx="8277225" cy="3034697"/>
            </p:xfrm>
            <a:graphic>
              <a:graphicData uri="http://schemas.openxmlformats.org/drawingml/2006/table">
                <a:tbl>
                  <a:tblPr/>
                  <a:tblGrid>
                    <a:gridCol w="5115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81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 beam momentum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GeV/c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 stars at IP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10/2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Maximum horizontal / vertical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itchFamily="18" charset="2"/>
                                </a:rPr>
                                <m:t>𝛽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 functions 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487 / 438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Maximum horizontal / vertical dispersion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 / 0.47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Horizontal / vertical betatron tunes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57(.22) / 50(.16)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Horizontal / vertical chromaticities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 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-124 / -129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Momentum compaction factor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Symbol" pitchFamily="18" charset="2"/>
                                </a:rPr>
                                <m:t>𝛼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9.97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  <a:sym typeface="Symbol" pitchFamily="18" charset="2"/>
                            </a:rPr>
                            <a:t> 10</a:t>
                          </a:r>
                          <a:r>
                            <a:rPr kumimoji="0" lang="en-US" altLang="en-US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  <a:sym typeface="Symbol" pitchFamily="18" charset="2"/>
                            </a:rPr>
                            <a:t>-4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  <a:sym typeface="Symbol" pitchFamily="18" charset="2"/>
                            </a:rPr>
                            <a:t> 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tabLst>
                              <a:tab pos="234950" algn="l"/>
                            </a:tabLs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3495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Transition energy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Symbol" pitchFamily="18" charset="2"/>
                                    </a:rPr>
                                    <m:t>𝑡𝑟</m:t>
                                  </m:r>
                                </m:sub>
                              </m:sSub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31.67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3409860"/>
                  </p:ext>
                </p:extLst>
              </p:nvPr>
            </p:nvGraphicFramePr>
            <p:xfrm>
              <a:off x="1957388" y="2139553"/>
              <a:ext cx="8277225" cy="3034697"/>
            </p:xfrm>
            <a:graphic>
              <a:graphicData uri="http://schemas.openxmlformats.org/drawingml/2006/table">
                <a:tbl>
                  <a:tblPr/>
                  <a:tblGrid>
                    <a:gridCol w="5115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3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81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4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 beam momentum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GeV/c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101563" r="-61979" b="-6125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10/2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201563" r="-61979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487 / 438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306349" r="-61979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 / 0.47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400000" r="-61979" b="-31406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(.22)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50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(.16)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7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500000" r="-61979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-124 / -129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640000" r="-61979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a:t>9.97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  <a:sym typeface="Symbol" pitchFamily="18" charset="2"/>
                            </a:rPr>
                            <a:t> 10</a:t>
                          </a:r>
                          <a:r>
                            <a:rPr kumimoji="0" lang="en-US" altLang="en-US" sz="18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  <a:sym typeface="Symbol" pitchFamily="18" charset="2"/>
                            </a:rPr>
                            <a:t>-4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  <a:sym typeface="Symbol" pitchFamily="18" charset="2"/>
                            </a:rPr>
                            <a:t> 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itchFamily="18" charset="2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2" marB="45722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54" t="-740000" r="-61979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1pPr>
                          <a:lvl2pPr marL="742950" indent="-28575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2pPr>
                          <a:lvl3pPr marL="11430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3pPr>
                          <a:lvl4pPr marL="16002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4pPr>
                          <a:lvl5pPr marL="2057400" indent="-228600" algn="l" defTabSz="457200" rtl="0" eaLnBrk="1" latinLnBrk="0" hangingPunct="1">
                            <a:spcBef>
                              <a:spcPct val="20000"/>
                            </a:spcBef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5pPr>
                          <a:lvl6pPr marL="25146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6pPr>
                          <a:lvl7pPr marL="29718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7pPr>
                          <a:lvl8pPr marL="34290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8pPr>
                          <a:lvl9pPr marL="3886200" indent="-228600" algn="l" defTabSz="457200" rtl="0" eaLnBrk="1" fontAlgn="base" latinLnBrk="0" hangingPunct="1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31.67</a:t>
                          </a:r>
                        </a:p>
                      </a:txBody>
                      <a:tcPr marT="45722" marB="4572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073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IR Optics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80829" y="853070"/>
            <a:ext cx="7830342" cy="5382838"/>
            <a:chOff x="848963" y="853070"/>
            <a:chExt cx="7830342" cy="5382838"/>
          </a:xfrm>
        </p:grpSpPr>
        <p:sp>
          <p:nvSpPr>
            <p:cNvPr id="7" name="Rectangle 6"/>
            <p:cNvSpPr/>
            <p:nvPr/>
          </p:nvSpPr>
          <p:spPr>
            <a:xfrm>
              <a:off x="848963" y="853070"/>
              <a:ext cx="7830342" cy="5382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735720"/>
              <a:ext cx="7315200" cy="4462868"/>
            </a:xfrm>
            <a:prstGeom prst="rect">
              <a:avLst/>
            </a:prstGeom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6285407" y="4751471"/>
              <a:ext cx="0" cy="573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126839" y="4484771"/>
              <a:ext cx="33054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</a:rPr>
                <a:t>IP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rot="5400000" flipH="1" flipV="1">
              <a:off x="7735679" y="1809493"/>
              <a:ext cx="0" cy="306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991902" y="1816692"/>
              <a:ext cx="62196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electrons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/>
            </p:cNvSpPr>
            <p:nvPr/>
          </p:nvSpPr>
          <p:spPr bwMode="auto">
            <a:xfrm rot="5400000">
              <a:off x="6864301" y="1407987"/>
              <a:ext cx="119062" cy="536406"/>
            </a:xfrm>
            <a:prstGeom prst="leftBrace">
              <a:avLst>
                <a:gd name="adj1" fmla="val 3496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778305" y="1347582"/>
              <a:ext cx="291747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en-US" sz="1200" dirty="0">
                  <a:latin typeface="Arial" panose="020B0604020202020204" pitchFamily="34" charset="0"/>
                </a:rPr>
                <a:t>FFB</a:t>
              </a:r>
            </a:p>
          </p:txBody>
        </p:sp>
        <p:sp>
          <p:nvSpPr>
            <p:cNvPr id="15" name="AutoShape 10"/>
            <p:cNvSpPr>
              <a:spLocks/>
            </p:cNvSpPr>
            <p:nvPr/>
          </p:nvSpPr>
          <p:spPr bwMode="auto">
            <a:xfrm rot="5400000">
              <a:off x="5765745" y="1468976"/>
              <a:ext cx="119062" cy="414423"/>
            </a:xfrm>
            <a:prstGeom prst="leftBrace">
              <a:avLst>
                <a:gd name="adj1" fmla="val 3496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679402" y="1347582"/>
              <a:ext cx="291747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en-US" sz="1200" dirty="0">
                  <a:latin typeface="Arial" panose="020B0604020202020204" pitchFamily="34" charset="0"/>
                </a:rPr>
                <a:t>FFB</a:t>
              </a:r>
            </a:p>
          </p:txBody>
        </p:sp>
        <p:sp>
          <p:nvSpPr>
            <p:cNvPr id="17" name="AutoShape 10"/>
            <p:cNvSpPr>
              <a:spLocks/>
            </p:cNvSpPr>
            <p:nvPr/>
          </p:nvSpPr>
          <p:spPr bwMode="auto">
            <a:xfrm rot="5400000">
              <a:off x="3320499" y="-387252"/>
              <a:ext cx="119062" cy="3212498"/>
            </a:xfrm>
            <a:prstGeom prst="leftBrace">
              <a:avLst>
                <a:gd name="adj1" fmla="val 2458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833746" y="890388"/>
              <a:ext cx="1092576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Dipole chicane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AutoShape 10"/>
            <p:cNvSpPr>
              <a:spLocks/>
            </p:cNvSpPr>
            <p:nvPr/>
          </p:nvSpPr>
          <p:spPr bwMode="auto">
            <a:xfrm rot="5400000">
              <a:off x="2810565" y="970796"/>
              <a:ext cx="119062" cy="1410789"/>
            </a:xfrm>
            <a:prstGeom prst="leftBrace">
              <a:avLst>
                <a:gd name="adj1" fmla="val 2458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134843" y="1353538"/>
              <a:ext cx="1470506" cy="19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Compton polarimeter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AutoShape 10"/>
            <p:cNvSpPr>
              <a:spLocks/>
            </p:cNvSpPr>
            <p:nvPr/>
          </p:nvSpPr>
          <p:spPr bwMode="auto">
            <a:xfrm rot="5400000">
              <a:off x="4791039" y="908699"/>
              <a:ext cx="119062" cy="1534986"/>
            </a:xfrm>
            <a:prstGeom prst="leftBrace">
              <a:avLst>
                <a:gd name="adj1" fmla="val 2458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053219" y="1353539"/>
                  <a:ext cx="1470506" cy="1938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</a:pPr>
                  <a:r>
                    <a:rPr lang="en-US" altLang="en-US" sz="1200" dirty="0" smtClean="0">
                      <a:latin typeface="Arial" panose="020B0604020202020204" pitchFamily="34" charset="0"/>
                    </a:rPr>
                    <a:t>Low-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en-US" sz="1200" dirty="0" smtClean="0">
                      <a:latin typeface="Arial" panose="020B0604020202020204" pitchFamily="34" charset="0"/>
                    </a:rPr>
                    <a:t> tagger</a:t>
                  </a:r>
                  <a:endParaRPr lang="en-US" altLang="en-US" sz="1200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53219" y="1353539"/>
                  <a:ext cx="1470506" cy="193899"/>
                </a:xfrm>
                <a:prstGeom prst="rect">
                  <a:avLst/>
                </a:prstGeom>
                <a:blipFill>
                  <a:blip r:embed="rId3"/>
                  <a:stretch>
                    <a:fillRect t="-21875" b="-4375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V="1">
              <a:off x="3367842" y="4923045"/>
              <a:ext cx="0" cy="573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703246" y="4574354"/>
              <a:ext cx="132760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latin typeface="Arial" panose="020B0604020202020204" pitchFamily="34" charset="0"/>
                </a:rPr>
                <a:t>Secondary focus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4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Spin Rotators with Doglegs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Universal spin rotator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dirty="0"/>
              <a:t>Minimizes spin diffusion by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switching </a:t>
            </a:r>
            <a:r>
              <a:rPr lang="en-US" altLang="en-US" dirty="0"/>
              <a:t>polarization </a:t>
            </a:r>
            <a:r>
              <a:rPr lang="en-US" altLang="en-US" dirty="0" smtClean="0"/>
              <a:t>between </a:t>
            </a:r>
            <a:br>
              <a:rPr lang="en-US" altLang="en-US" dirty="0" smtClean="0"/>
            </a:br>
            <a:r>
              <a:rPr lang="en-US" altLang="en-US" dirty="0" smtClean="0"/>
              <a:t>vertical </a:t>
            </a:r>
            <a:r>
              <a:rPr lang="en-US" altLang="en-US" dirty="0"/>
              <a:t>in arcs and longitudinal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 straights</a:t>
            </a:r>
            <a:endParaRPr lang="en-US" altLang="en-US" dirty="0"/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dirty="0"/>
              <a:t>Sequence of solenoid and dipole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sections</a:t>
            </a:r>
            <a:endParaRPr lang="en-US" altLang="en-US" dirty="0"/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Geometry independent of energy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25999" y="845497"/>
            <a:ext cx="7100329" cy="5342167"/>
            <a:chOff x="616685" y="845498"/>
            <a:chExt cx="7676710" cy="571478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3" t="3880" r="4261" b="12100"/>
            <a:stretch/>
          </p:blipFill>
          <p:spPr bwMode="auto">
            <a:xfrm>
              <a:off x="754912" y="850656"/>
              <a:ext cx="7538483" cy="305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8" t="3134" r="6373" b="14488"/>
            <a:stretch/>
          </p:blipFill>
          <p:spPr bwMode="auto">
            <a:xfrm>
              <a:off x="616685" y="3811149"/>
              <a:ext cx="6794207" cy="274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419656" y="873840"/>
              <a:ext cx="0" cy="503927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43199" y="845498"/>
              <a:ext cx="0" cy="5039277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86744" y="849036"/>
              <a:ext cx="0" cy="5039277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220669" y="869973"/>
              <a:ext cx="0" cy="5394959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51305" y="884144"/>
              <a:ext cx="0" cy="5303519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945757" y="4348701"/>
              <a:ext cx="7761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45763" y="4391233"/>
              <a:ext cx="88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Sol. 1 +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dec.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skew quads + matching quads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18594" y="5139081"/>
              <a:ext cx="85379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21932" y="5181613"/>
              <a:ext cx="857902" cy="493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Vertical dogleg </a:t>
              </a:r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579834" y="5405341"/>
              <a:ext cx="85379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50419" y="5504140"/>
              <a:ext cx="1012934" cy="493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Horizontal DBA 1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430322" y="4557803"/>
              <a:ext cx="7761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33629" y="4600335"/>
              <a:ext cx="833100" cy="493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Vertical dogleg 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214276" y="4352238"/>
              <a:ext cx="11363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220669" y="4394770"/>
              <a:ext cx="1084751" cy="88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Sol. 2 +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dec.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skew quads + matching quads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333596" y="5398246"/>
              <a:ext cx="7761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05420" y="5497047"/>
              <a:ext cx="1041765" cy="493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Horizontal DBA 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7773" y="3731528"/>
            <a:ext cx="4308323" cy="1377950"/>
            <a:chOff x="486741" y="1760907"/>
            <a:chExt cx="4308323" cy="1377950"/>
          </a:xfrm>
        </p:grpSpPr>
        <p:grpSp>
          <p:nvGrpSpPr>
            <p:cNvPr id="28" name="Group 50"/>
            <p:cNvGrpSpPr>
              <a:grpSpLocks/>
            </p:cNvGrpSpPr>
            <p:nvPr/>
          </p:nvGrpSpPr>
          <p:grpSpPr bwMode="auto">
            <a:xfrm>
              <a:off x="709195" y="1760907"/>
              <a:ext cx="4051300" cy="1377950"/>
              <a:chOff x="261868" y="1253932"/>
              <a:chExt cx="4050797" cy="1378635"/>
            </a:xfrm>
          </p:grpSpPr>
          <p:pic>
            <p:nvPicPr>
              <p:cNvPr id="31" name="Picture 5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82" y="1253932"/>
                <a:ext cx="3486532" cy="137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 flipV="1">
                <a:off x="4093617" y="1917837"/>
                <a:ext cx="0" cy="38277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261868" y="2300615"/>
                <a:ext cx="46825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54"/>
              <p:cNvSpPr txBox="1">
                <a:spLocks noChangeArrowheads="1"/>
              </p:cNvSpPr>
              <p:nvPr/>
            </p:nvSpPr>
            <p:spPr bwMode="auto">
              <a:xfrm flipH="1">
                <a:off x="384101" y="1807518"/>
                <a:ext cx="4346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5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Garamond" pitchFamily="18" charset="0"/>
                  </a:rPr>
                  <a:t>IP</a:t>
                </a:r>
              </a:p>
            </p:txBody>
          </p:sp>
          <p:sp>
            <p:nvSpPr>
              <p:cNvPr id="35" name="TextBox 55"/>
              <p:cNvSpPr txBox="1">
                <a:spLocks noChangeArrowheads="1"/>
              </p:cNvSpPr>
              <p:nvPr/>
            </p:nvSpPr>
            <p:spPr bwMode="auto">
              <a:xfrm flipH="1">
                <a:off x="3840166" y="1554906"/>
                <a:ext cx="4724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5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Garamond" pitchFamily="18" charset="0"/>
                  </a:rPr>
                  <a:t>Arc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630019" y="2562729"/>
                  <a:ext cx="165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019" y="2562729"/>
                  <a:ext cx="16504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4444" t="-48889" r="-10740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86741" y="2615776"/>
                  <a:ext cx="165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41" y="2615776"/>
                  <a:ext cx="16504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4444" t="-45652" r="-10740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10800000" flipH="1" flipV="1">
            <a:off x="3572378" y="4586339"/>
            <a:ext cx="431028" cy="614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052617" y="5241914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dogleg 1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rot="10800000" flipV="1">
            <a:off x="2476675" y="4622800"/>
            <a:ext cx="286845" cy="10326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89716" y="5729908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dogleg 2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2842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1605</TotalTime>
  <Words>1628</Words>
  <Application>Microsoft Office PowerPoint</Application>
  <PresentationFormat>Widescreen</PresentationFormat>
  <Paragraphs>489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ＭＳ Ｐゴシック</vt:lpstr>
      <vt:lpstr>ＭＳ Ｐゴシック</vt:lpstr>
      <vt:lpstr>.PingFangSC-Regular</vt:lpstr>
      <vt:lpstr>Arial</vt:lpstr>
      <vt:lpstr>Calibri</vt:lpstr>
      <vt:lpstr>Cambria Math</vt:lpstr>
      <vt:lpstr>Garamond</vt:lpstr>
      <vt:lpstr>PingFangSC-Regular</vt:lpstr>
      <vt:lpstr>Symbol</vt:lpstr>
      <vt:lpstr>Times</vt:lpstr>
      <vt:lpstr>Times New Roman</vt:lpstr>
      <vt:lpstr>Wingdings</vt:lpstr>
      <vt:lpstr>Theme1</vt:lpstr>
      <vt:lpstr>Bitmap Image</vt:lpstr>
      <vt:lpstr>JLEIC Collider Rings </vt:lpstr>
      <vt:lpstr>Outline</vt:lpstr>
      <vt:lpstr>Electron Collider Ring Design Requirements</vt:lpstr>
      <vt:lpstr>Electron Collider Ring Layout</vt:lpstr>
      <vt:lpstr>Electron Beam Parameters</vt:lpstr>
      <vt:lpstr>Complete Optics of Electron Collider Ring </vt:lpstr>
      <vt:lpstr>Parameters of Electron Collider Ring</vt:lpstr>
      <vt:lpstr>Electron IR Optics</vt:lpstr>
      <vt:lpstr>Electron Spin Rotators with Doglegs</vt:lpstr>
      <vt:lpstr>Geometry of Electron Collider Ring </vt:lpstr>
      <vt:lpstr>Non-Linear Dynamics in Electron Collider Ring</vt:lpstr>
      <vt:lpstr>Dynamic Aperture of Electron Collider Ring</vt:lpstr>
      <vt:lpstr>Ion Collider Ring Design Requirements</vt:lpstr>
      <vt:lpstr>Ion Collider Ring Layout</vt:lpstr>
      <vt:lpstr>Complete Collision Optics of Ion Collider Ring</vt:lpstr>
      <vt:lpstr>Parameters of Ion Collider Ring</vt:lpstr>
      <vt:lpstr>Ion IR Optics</vt:lpstr>
      <vt:lpstr>IR Layout</vt:lpstr>
      <vt:lpstr>Ion Arc Ends</vt:lpstr>
      <vt:lpstr>Electron Cooling Section</vt:lpstr>
      <vt:lpstr>Chromaticity Compensation Block with Space for Crab Cavities</vt:lpstr>
      <vt:lpstr>3D Spin Rotator in Ion Collider Ring</vt:lpstr>
      <vt:lpstr>Non-Linear Dynamics in Ion Collider Ring</vt:lpstr>
      <vt:lpstr>Towards 200 GeV Ion Complex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morozov</cp:lastModifiedBy>
  <cp:revision>65</cp:revision>
  <dcterms:created xsi:type="dcterms:W3CDTF">2018-09-06T13:32:58Z</dcterms:created>
  <dcterms:modified xsi:type="dcterms:W3CDTF">2018-10-29T13:00:36Z</dcterms:modified>
</cp:coreProperties>
</file>