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4"/>
  </p:notesMasterIdLst>
  <p:sldIdLst>
    <p:sldId id="309" r:id="rId2"/>
    <p:sldId id="310" r:id="rId3"/>
    <p:sldId id="312" r:id="rId4"/>
    <p:sldId id="313" r:id="rId5"/>
    <p:sldId id="314" r:id="rId6"/>
    <p:sldId id="315" r:id="rId7"/>
    <p:sldId id="341" r:id="rId8"/>
    <p:sldId id="311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47" r:id="rId21"/>
    <p:sldId id="330" r:id="rId22"/>
    <p:sldId id="346" r:id="rId23"/>
    <p:sldId id="331" r:id="rId24"/>
    <p:sldId id="344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4" autoAdjust="0"/>
    <p:restoredTop sz="96408" autoAdjust="0"/>
  </p:normalViewPr>
  <p:slideViewPr>
    <p:cSldViewPr snapToGrid="0" snapToObjects="1">
      <p:cViewPr>
        <p:scale>
          <a:sx n="70" d="100"/>
          <a:sy n="70" d="100"/>
        </p:scale>
        <p:origin x="-180" y="-4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011351706036744"/>
          <c:y val="4.0226520597968732E-2"/>
          <c:w val="0.67192519685039365"/>
          <c:h val="0.80741241583932444"/>
        </c:manualLayout>
      </c:layout>
      <c:scatterChart>
        <c:scatterStyle val="lineMarker"/>
        <c:varyColors val="0"/>
        <c:ser>
          <c:idx val="2"/>
          <c:order val="0"/>
          <c:tx>
            <c:strRef>
              <c:f>'injection time'!$J$46</c:f>
              <c:strCache>
                <c:ptCount val="1"/>
                <c:pt idx="0">
                  <c:v>I ring (A)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'injection time'!$C$47:$C$65</c:f>
              <c:numCache>
                <c:formatCode>General</c:formatCode>
                <c:ptCount val="19"/>
                <c:pt idx="0">
                  <c:v>3</c:v>
                </c:pt>
                <c:pt idx="1">
                  <c:v>3.08</c:v>
                </c:pt>
                <c:pt idx="2">
                  <c:v>3.27</c:v>
                </c:pt>
                <c:pt idx="3">
                  <c:v>3.27</c:v>
                </c:pt>
                <c:pt idx="4">
                  <c:v>3.7</c:v>
                </c:pt>
                <c:pt idx="5">
                  <c:v>4</c:v>
                </c:pt>
                <c:pt idx="6">
                  <c:v>4.5999999999999996</c:v>
                </c:pt>
                <c:pt idx="7">
                  <c:v>5.37</c:v>
                </c:pt>
                <c:pt idx="8">
                  <c:v>5.37</c:v>
                </c:pt>
                <c:pt idx="9">
                  <c:v>6</c:v>
                </c:pt>
                <c:pt idx="10">
                  <c:v>6.8819999999999997</c:v>
                </c:pt>
                <c:pt idx="11">
                  <c:v>7.4</c:v>
                </c:pt>
                <c:pt idx="12">
                  <c:v>7.4</c:v>
                </c:pt>
                <c:pt idx="13">
                  <c:v>8.4700000000000006</c:v>
                </c:pt>
                <c:pt idx="14">
                  <c:v>9.4499999999999993</c:v>
                </c:pt>
                <c:pt idx="15">
                  <c:v>9.4499999999999993</c:v>
                </c:pt>
                <c:pt idx="16">
                  <c:v>10</c:v>
                </c:pt>
                <c:pt idx="17">
                  <c:v>11</c:v>
                </c:pt>
                <c:pt idx="18">
                  <c:v>11.5</c:v>
                </c:pt>
              </c:numCache>
            </c:numRef>
          </c:xVal>
          <c:yVal>
            <c:numRef>
              <c:f>'injection time'!$J$47:$J$65</c:f>
              <c:numCache>
                <c:formatCode>General</c:formatCode>
                <c:ptCount val="1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2.2443375995978996</c:v>
                </c:pt>
                <c:pt idx="12">
                  <c:v>2.2443375995978996</c:v>
                </c:pt>
                <c:pt idx="13">
                  <c:v>1.3076196038365286</c:v>
                </c:pt>
                <c:pt idx="14">
                  <c:v>0.84389386607976957</c:v>
                </c:pt>
                <c:pt idx="15">
                  <c:v>0.84389386607976957</c:v>
                </c:pt>
                <c:pt idx="16">
                  <c:v>0.67300000000000004</c:v>
                </c:pt>
                <c:pt idx="17">
                  <c:v>0.45966805546069256</c:v>
                </c:pt>
                <c:pt idx="18">
                  <c:v>0.38478993428411135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'injection time'!$G$46</c:f>
              <c:strCache>
                <c:ptCount val="1"/>
                <c:pt idx="0">
                  <c:v>Iext pulsed with ffwd(mA)</c:v>
                </c:pt>
              </c:strCache>
            </c:strRef>
          </c:tx>
          <c:marker>
            <c:symbol val="none"/>
          </c:marker>
          <c:xVal>
            <c:numRef>
              <c:f>'injection time'!$C$47:$C$65</c:f>
              <c:numCache>
                <c:formatCode>General</c:formatCode>
                <c:ptCount val="19"/>
                <c:pt idx="0">
                  <c:v>3</c:v>
                </c:pt>
                <c:pt idx="1">
                  <c:v>3.08</c:v>
                </c:pt>
                <c:pt idx="2">
                  <c:v>3.27</c:v>
                </c:pt>
                <c:pt idx="3">
                  <c:v>3.27</c:v>
                </c:pt>
                <c:pt idx="4">
                  <c:v>3.7</c:v>
                </c:pt>
                <c:pt idx="5">
                  <c:v>4</c:v>
                </c:pt>
                <c:pt idx="6">
                  <c:v>4.5999999999999996</c:v>
                </c:pt>
                <c:pt idx="7">
                  <c:v>5.37</c:v>
                </c:pt>
                <c:pt idx="8">
                  <c:v>5.37</c:v>
                </c:pt>
                <c:pt idx="9">
                  <c:v>6</c:v>
                </c:pt>
                <c:pt idx="10">
                  <c:v>6.8819999999999997</c:v>
                </c:pt>
                <c:pt idx="11">
                  <c:v>7.4</c:v>
                </c:pt>
                <c:pt idx="12">
                  <c:v>7.4</c:v>
                </c:pt>
                <c:pt idx="13">
                  <c:v>8.4700000000000006</c:v>
                </c:pt>
                <c:pt idx="14">
                  <c:v>9.4499999999999993</c:v>
                </c:pt>
                <c:pt idx="15">
                  <c:v>9.4499999999999993</c:v>
                </c:pt>
                <c:pt idx="16">
                  <c:v>10</c:v>
                </c:pt>
                <c:pt idx="17">
                  <c:v>11</c:v>
                </c:pt>
                <c:pt idx="18">
                  <c:v>11.5</c:v>
                </c:pt>
              </c:numCache>
            </c:numRef>
          </c:xVal>
          <c:yVal>
            <c:numRef>
              <c:f>'injection time'!$G$47:$G$65</c:f>
              <c:numCache>
                <c:formatCode>General</c:formatCode>
                <c:ptCount val="1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22048"/>
        <c:axId val="37123968"/>
      </c:scatterChart>
      <c:scatterChart>
        <c:scatterStyle val="lineMarker"/>
        <c:varyColors val="0"/>
        <c:ser>
          <c:idx val="1"/>
          <c:order val="2"/>
          <c:tx>
            <c:strRef>
              <c:f>'injection time'!$L$46</c:f>
              <c:strCache>
                <c:ptCount val="1"/>
                <c:pt idx="0">
                  <c:v>Tinj with ffwd (min)</c:v>
                </c:pt>
              </c:strCache>
            </c:strRef>
          </c:tx>
          <c:marker>
            <c:symbol val="none"/>
          </c:marker>
          <c:xVal>
            <c:numRef>
              <c:f>'injection time'!$C$47:$C$65</c:f>
              <c:numCache>
                <c:formatCode>General</c:formatCode>
                <c:ptCount val="19"/>
                <c:pt idx="0">
                  <c:v>3</c:v>
                </c:pt>
                <c:pt idx="1">
                  <c:v>3.08</c:v>
                </c:pt>
                <c:pt idx="2">
                  <c:v>3.27</c:v>
                </c:pt>
                <c:pt idx="3">
                  <c:v>3.27</c:v>
                </c:pt>
                <c:pt idx="4">
                  <c:v>3.7</c:v>
                </c:pt>
                <c:pt idx="5">
                  <c:v>4</c:v>
                </c:pt>
                <c:pt idx="6">
                  <c:v>4.5999999999999996</c:v>
                </c:pt>
                <c:pt idx="7">
                  <c:v>5.37</c:v>
                </c:pt>
                <c:pt idx="8">
                  <c:v>5.37</c:v>
                </c:pt>
                <c:pt idx="9">
                  <c:v>6</c:v>
                </c:pt>
                <c:pt idx="10">
                  <c:v>6.8819999999999997</c:v>
                </c:pt>
                <c:pt idx="11">
                  <c:v>7.4</c:v>
                </c:pt>
                <c:pt idx="12">
                  <c:v>7.4</c:v>
                </c:pt>
                <c:pt idx="13">
                  <c:v>8.4700000000000006</c:v>
                </c:pt>
                <c:pt idx="14">
                  <c:v>9.4499999999999993</c:v>
                </c:pt>
                <c:pt idx="15">
                  <c:v>9.4499999999999993</c:v>
                </c:pt>
                <c:pt idx="16">
                  <c:v>10</c:v>
                </c:pt>
                <c:pt idx="17">
                  <c:v>11</c:v>
                </c:pt>
                <c:pt idx="18">
                  <c:v>11.5</c:v>
                </c:pt>
              </c:numCache>
            </c:numRef>
          </c:xVal>
          <c:yVal>
            <c:numRef>
              <c:f>'injection time'!$L$47:$L$65</c:f>
              <c:numCache>
                <c:formatCode>General</c:formatCode>
                <c:ptCount val="19"/>
                <c:pt idx="0">
                  <c:v>18.75</c:v>
                </c:pt>
                <c:pt idx="1">
                  <c:v>17.32658153956012</c:v>
                </c:pt>
                <c:pt idx="2">
                  <c:v>14.478440251144951</c:v>
                </c:pt>
                <c:pt idx="3">
                  <c:v>14.478440251144951</c:v>
                </c:pt>
                <c:pt idx="4">
                  <c:v>9.9944721931573621</c:v>
                </c:pt>
                <c:pt idx="5">
                  <c:v>7.91015625</c:v>
                </c:pt>
                <c:pt idx="6">
                  <c:v>5.2010561354483436</c:v>
                </c:pt>
                <c:pt idx="7">
                  <c:v>3.2692051856045468</c:v>
                </c:pt>
                <c:pt idx="8">
                  <c:v>3.2692051856045468</c:v>
                </c:pt>
                <c:pt idx="9">
                  <c:v>2.34375</c:v>
                </c:pt>
                <c:pt idx="10">
                  <c:v>1.5531772883740314</c:v>
                </c:pt>
                <c:pt idx="11">
                  <c:v>0.93462373880161453</c:v>
                </c:pt>
                <c:pt idx="12">
                  <c:v>0.93462373880161453</c:v>
                </c:pt>
                <c:pt idx="13">
                  <c:v>0.36322766773236909</c:v>
                </c:pt>
                <c:pt idx="14">
                  <c:v>0.23441496279993601</c:v>
                </c:pt>
                <c:pt idx="15">
                  <c:v>0.23441496279993601</c:v>
                </c:pt>
                <c:pt idx="16">
                  <c:v>0.18694444444444447</c:v>
                </c:pt>
                <c:pt idx="17">
                  <c:v>0.12768557096130351</c:v>
                </c:pt>
                <c:pt idx="18">
                  <c:v>0.1068860928566976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32160"/>
        <c:axId val="37130240"/>
      </c:scatterChart>
      <c:valAx>
        <c:axId val="37122048"/>
        <c:scaling>
          <c:orientation val="minMax"/>
          <c:max val="12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Beam energy (GeV)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123968"/>
        <c:crosses val="autoZero"/>
        <c:crossBetween val="midCat"/>
      </c:valAx>
      <c:valAx>
        <c:axId val="371239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r>
                  <a:rPr lang="en-US">
                    <a:solidFill>
                      <a:schemeClr val="tx2"/>
                    </a:solidFill>
                  </a:rPr>
                  <a:t>CEBAF Pulsed extracted beam current (mA)</a:t>
                </a:r>
              </a:p>
              <a:p>
                <a:pPr>
                  <a:defRPr>
                    <a:solidFill>
                      <a:schemeClr val="tx2"/>
                    </a:solidFill>
                  </a:defRPr>
                </a:pPr>
                <a:r>
                  <a:rPr lang="en-US">
                    <a:solidFill>
                      <a:srgbClr val="7030A0"/>
                    </a:solidFill>
                  </a:rPr>
                  <a:t>JLEIC e-ring current(A)</a:t>
                </a:r>
              </a:p>
            </c:rich>
          </c:tx>
          <c:layout>
            <c:manualLayout>
              <c:xMode val="edge"/>
              <c:yMode val="edge"/>
              <c:x val="4.2870516185476819E-2"/>
              <c:y val="8.751907179826820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37122048"/>
        <c:crosses val="autoZero"/>
        <c:crossBetween val="midCat"/>
      </c:valAx>
      <c:valAx>
        <c:axId val="37130240"/>
        <c:scaling>
          <c:orientation val="minMax"/>
          <c:max val="3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r>
                  <a:rPr lang="en-US">
                    <a:solidFill>
                      <a:srgbClr val="C00000"/>
                    </a:solidFill>
                  </a:rPr>
                  <a:t>Estimated JLEIC injection time (min)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en-US"/>
          </a:p>
        </c:txPr>
        <c:crossAx val="37132160"/>
        <c:crosses val="max"/>
        <c:crossBetween val="midCat"/>
      </c:valAx>
      <c:valAx>
        <c:axId val="37132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1302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588823272090983"/>
          <c:y val="7.2642797150365201E-2"/>
          <c:w val="0.24552777777777779"/>
          <c:h val="0.289527928607733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651306" y="5563165"/>
            <a:ext cx="5745192" cy="910001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algn="ctr"/>
            <a:r>
              <a:rPr lang="en-US" sz="1800" dirty="0" smtClean="0"/>
              <a:t>EIC Accelerator Collaboration Meeting</a:t>
            </a:r>
          </a:p>
          <a:p>
            <a:pPr algn="ctr"/>
            <a:r>
              <a:rPr lang="en-US" sz="1800" dirty="0" smtClean="0"/>
              <a:t>October 29 - November 1, 2018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91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39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6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0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9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6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7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5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9.png"/><Relationship Id="rId3" Type="http://schemas.openxmlformats.org/officeDocument/2006/relationships/image" Target="../media/image52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1.wmf"/><Relationship Id="rId4" Type="http://schemas.openxmlformats.org/officeDocument/2006/relationships/image" Target="../media/image53.png"/><Relationship Id="rId9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6.png"/><Relationship Id="rId4" Type="http://schemas.openxmlformats.org/officeDocument/2006/relationships/image" Target="../media/image6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17" y="205946"/>
            <a:ext cx="10583064" cy="917487"/>
          </a:xfrm>
        </p:spPr>
        <p:txBody>
          <a:bodyPr anchor="ctr" anchorCtr="0"/>
          <a:lstStyle/>
          <a:p>
            <a:r>
              <a:rPr lang="en-US" sz="3600" dirty="0" smtClean="0"/>
              <a:t>Jefferson Lab’s EIC Design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716" y="1534873"/>
            <a:ext cx="4527938" cy="1037849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Fanglei</a:t>
            </a:r>
            <a:r>
              <a:rPr lang="en-US" sz="2400" dirty="0" smtClean="0">
                <a:solidFill>
                  <a:schemeClr val="tx1"/>
                </a:solidFill>
              </a:rPr>
              <a:t> Lin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on behalf of JLEIC collaboration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088921" y="5810521"/>
            <a:ext cx="5745192" cy="910001"/>
          </a:xfrm>
        </p:spPr>
        <p:txBody>
          <a:bodyPr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EIC Accelerator Collaboration Meeting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October 29 - November 1, 2018</a:t>
            </a:r>
          </a:p>
        </p:txBody>
      </p:sp>
      <p:pic>
        <p:nvPicPr>
          <p:cNvPr id="7" name="Picture 6" descr="JLEIC2018oblique_D2-0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653" y="1598522"/>
            <a:ext cx="7495294" cy="3934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3040927"/>
            <a:ext cx="470765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Outline: </a:t>
            </a:r>
          </a:p>
          <a:p>
            <a:pPr marL="365760" lvl="1" indent="-18288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  <a:p>
            <a:pPr marL="365760" lvl="1" indent="-18288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Concepts &amp; Performance</a:t>
            </a:r>
          </a:p>
          <a:p>
            <a:pPr marL="365760" lvl="1" indent="-18288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pCDR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</a:p>
          <a:p>
            <a:pPr marL="365760" lvl="1" indent="-18288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Baseline Design</a:t>
            </a:r>
          </a:p>
          <a:p>
            <a:pPr marL="365760" lvl="1" indent="-18288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Electron Collider Ring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Possible cost reduction by reusing PEP-II RF cavities, power sources and vacuum pipe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59080" y="1723950"/>
            <a:ext cx="8921750" cy="4184650"/>
            <a:chOff x="109538" y="1843088"/>
            <a:chExt cx="8921750" cy="4184650"/>
          </a:xfrm>
        </p:grpSpPr>
        <p:grpSp>
          <p:nvGrpSpPr>
            <p:cNvPr id="8" name="Group 1"/>
            <p:cNvGrpSpPr>
              <a:grpSpLocks/>
            </p:cNvGrpSpPr>
            <p:nvPr/>
          </p:nvGrpSpPr>
          <p:grpSpPr bwMode="auto">
            <a:xfrm>
              <a:off x="109538" y="1843088"/>
              <a:ext cx="8921750" cy="4184650"/>
              <a:chOff x="109538" y="1843088"/>
              <a:chExt cx="8921750" cy="4184650"/>
            </a:xfrm>
          </p:grpSpPr>
          <p:grpSp>
            <p:nvGrpSpPr>
              <p:cNvPr id="11" name="Group 6"/>
              <p:cNvGrpSpPr>
                <a:grpSpLocks/>
              </p:cNvGrpSpPr>
              <p:nvPr/>
            </p:nvGrpSpPr>
            <p:grpSpPr bwMode="auto">
              <a:xfrm>
                <a:off x="109538" y="1843088"/>
                <a:ext cx="8921750" cy="4184650"/>
                <a:chOff x="109728" y="1969539"/>
                <a:chExt cx="8921951" cy="4184645"/>
              </a:xfrm>
            </p:grpSpPr>
            <p:pic>
              <p:nvPicPr>
                <p:cNvPr id="13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728" y="1969539"/>
                  <a:ext cx="8921951" cy="3721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Content Placeholder 1"/>
                <p:cNvSpPr txBox="1">
                  <a:spLocks/>
                </p:cNvSpPr>
                <p:nvPr/>
              </p:nvSpPr>
              <p:spPr bwMode="auto">
                <a:xfrm>
                  <a:off x="8258549" y="3599899"/>
                  <a:ext cx="438160" cy="312738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50000"/>
                    <a:buFontTx/>
                    <a:buBlip>
                      <a:blip r:embed="rId3"/>
                    </a:buBlip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Tx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>
                    <a:buSzTx/>
                    <a:buFontTx/>
                    <a:buNone/>
                    <a:defRPr/>
                  </a:pPr>
                  <a:r>
                    <a:rPr lang="en-US" altLang="en-US" sz="1600" kern="0" dirty="0" smtClean="0">
                      <a:solidFill>
                        <a:srgbClr val="FF0000"/>
                      </a:solidFill>
                      <a:ea typeface="ＭＳ Ｐゴシック" pitchFamily="34" charset="-128"/>
                    </a:rPr>
                    <a:t>e</a:t>
                  </a:r>
                  <a:r>
                    <a:rPr lang="en-US" altLang="en-US" sz="1600" kern="0" baseline="30000" dirty="0" smtClean="0">
                      <a:solidFill>
                        <a:srgbClr val="FF0000"/>
                      </a:solidFill>
                      <a:ea typeface="ＭＳ Ｐゴシック" pitchFamily="34" charset="-128"/>
                    </a:rPr>
                    <a:t>-</a:t>
                  </a:r>
                  <a:endParaRPr lang="en-US" altLang="en-US" sz="1600" kern="0" dirty="0" smtClean="0">
                    <a:solidFill>
                      <a:srgbClr val="FF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5" name="Curved Right Arrow 14"/>
                <p:cNvSpPr>
                  <a:spLocks noChangeArrowheads="1"/>
                </p:cNvSpPr>
                <p:nvPr/>
              </p:nvSpPr>
              <p:spPr bwMode="auto">
                <a:xfrm rot="10800000">
                  <a:off x="8366501" y="3158575"/>
                  <a:ext cx="347671" cy="1435098"/>
                </a:xfrm>
                <a:prstGeom prst="curvedRightArrow">
                  <a:avLst>
                    <a:gd name="adj1" fmla="val 8612"/>
                    <a:gd name="adj2" fmla="val 29244"/>
                    <a:gd name="adj3" fmla="val 18069"/>
                  </a:avLst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</a:endParaRPr>
                </a:p>
              </p:txBody>
            </p:sp>
            <p:cxnSp>
              <p:nvCxnSpPr>
                <p:cNvPr id="16" name="Straight Arrow Connector 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875740" y="2717668"/>
                  <a:ext cx="1371600" cy="1111250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" name="Straight Arrow Connector 7"/>
                <p:cNvCxnSpPr>
                  <a:cxnSpLocks noChangeShapeType="1"/>
                </p:cNvCxnSpPr>
                <p:nvPr/>
              </p:nvCxnSpPr>
              <p:spPr bwMode="auto">
                <a:xfrm>
                  <a:off x="1868425" y="3828918"/>
                  <a:ext cx="1371600" cy="1113180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" name="Content Placeholder 1"/>
                <p:cNvSpPr txBox="1">
                  <a:spLocks/>
                </p:cNvSpPr>
                <p:nvPr/>
              </p:nvSpPr>
              <p:spPr bwMode="auto">
                <a:xfrm rot="1869502">
                  <a:off x="930483" y="3253824"/>
                  <a:ext cx="885845" cy="312738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50000"/>
                    <a:buFontTx/>
                    <a:buBlip>
                      <a:blip r:embed="rId3"/>
                    </a:buBlip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Tx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>
                    <a:buSzTx/>
                    <a:buFontTx/>
                    <a:buNone/>
                    <a:defRPr/>
                  </a:pPr>
                  <a:r>
                    <a:rPr lang="en-US" altLang="en-US" sz="1200" b="1" kern="0" dirty="0" smtClean="0">
                      <a:ea typeface="ＭＳ Ｐゴシック" pitchFamily="34" charset="-128"/>
                    </a:rPr>
                    <a:t>R=155m</a:t>
                  </a:r>
                </a:p>
              </p:txBody>
            </p:sp>
            <p:cxnSp>
              <p:nvCxnSpPr>
                <p:cNvPr id="19" name="Straight Arrow Connector 1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33400" y="3037098"/>
                  <a:ext cx="1334416" cy="794312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00FF"/>
                  </a:solidFill>
                  <a:prstDash val="lg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Straight Arrow Connector 4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660810" y="4623511"/>
                  <a:ext cx="842798" cy="699036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" name="Left Brace 63"/>
                <p:cNvSpPr>
                  <a:spLocks/>
                </p:cNvSpPr>
                <p:nvPr/>
              </p:nvSpPr>
              <p:spPr bwMode="auto">
                <a:xfrm rot="3333525">
                  <a:off x="6029735" y="2118886"/>
                  <a:ext cx="132540" cy="612648"/>
                </a:xfrm>
                <a:prstGeom prst="leftBrace">
                  <a:avLst>
                    <a:gd name="adj1" fmla="val 33812"/>
                    <a:gd name="adj2" fmla="val 50000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>
                    <a:spcBef>
                      <a:spcPct val="20000"/>
                    </a:spcBef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Times" charset="0"/>
                  </a:endParaRPr>
                </a:p>
              </p:txBody>
            </p:sp>
            <p:sp>
              <p:nvSpPr>
                <p:cNvPr id="22" name="Content Placeholder 1"/>
                <p:cNvSpPr txBox="1">
                  <a:spLocks/>
                </p:cNvSpPr>
                <p:nvPr/>
              </p:nvSpPr>
              <p:spPr bwMode="auto">
                <a:xfrm rot="19710914">
                  <a:off x="5577201" y="2091776"/>
                  <a:ext cx="1066824" cy="331788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50000"/>
                    <a:buFontTx/>
                    <a:buBlip>
                      <a:blip r:embed="rId3"/>
                    </a:buBlip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Tx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>
                    <a:buSzTx/>
                    <a:buFontTx/>
                    <a:buNone/>
                    <a:defRPr/>
                  </a:pPr>
                  <a:r>
                    <a:rPr lang="en-US" altLang="en-US" sz="1200" b="1" kern="0" dirty="0" smtClean="0">
                      <a:ea typeface="ＭＳ Ｐゴシック" pitchFamily="34" charset="-128"/>
                    </a:rPr>
                    <a:t>Spin rotator</a:t>
                  </a:r>
                </a:p>
              </p:txBody>
            </p:sp>
            <p:sp>
              <p:nvSpPr>
                <p:cNvPr id="23" name="Left Brace 65"/>
                <p:cNvSpPr>
                  <a:spLocks/>
                </p:cNvSpPr>
                <p:nvPr/>
              </p:nvSpPr>
              <p:spPr bwMode="auto">
                <a:xfrm rot="-7397569">
                  <a:off x="2996045" y="4921496"/>
                  <a:ext cx="132540" cy="612648"/>
                </a:xfrm>
                <a:prstGeom prst="leftBrace">
                  <a:avLst>
                    <a:gd name="adj1" fmla="val 33812"/>
                    <a:gd name="adj2" fmla="val 50000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>
                  <a:lvl1pPr>
                    <a:spcBef>
                      <a:spcPct val="20000"/>
                    </a:spcBef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Times" charset="0"/>
                  </a:endParaRPr>
                </a:p>
              </p:txBody>
            </p:sp>
            <p:sp>
              <p:nvSpPr>
                <p:cNvPr id="24" name="Content Placeholder 1"/>
                <p:cNvSpPr txBox="1">
                  <a:spLocks/>
                </p:cNvSpPr>
                <p:nvPr/>
              </p:nvSpPr>
              <p:spPr bwMode="auto">
                <a:xfrm rot="19518118">
                  <a:off x="2630735" y="5179460"/>
                  <a:ext cx="1100162" cy="315912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50000"/>
                    <a:buFontTx/>
                    <a:buBlip>
                      <a:blip r:embed="rId3"/>
                    </a:buBlip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Tx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 algn="ctr">
                    <a:buSzTx/>
                    <a:buFontTx/>
                    <a:buNone/>
                    <a:defRPr/>
                  </a:pPr>
                  <a:r>
                    <a:rPr lang="en-US" altLang="en-US" sz="1200" b="1" kern="0" dirty="0" smtClean="0">
                      <a:ea typeface="ＭＳ Ｐゴシック" pitchFamily="34" charset="-128"/>
                    </a:rPr>
                    <a:t>Spin rotator</a:t>
                  </a:r>
                </a:p>
              </p:txBody>
            </p:sp>
            <p:sp>
              <p:nvSpPr>
                <p:cNvPr id="25" name="Content Placeholder 1"/>
                <p:cNvSpPr txBox="1">
                  <a:spLocks/>
                </p:cNvSpPr>
                <p:nvPr/>
              </p:nvSpPr>
              <p:spPr bwMode="auto">
                <a:xfrm>
                  <a:off x="838406" y="3798337"/>
                  <a:ext cx="1117625" cy="312737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50000"/>
                    <a:buFontTx/>
                    <a:buBlip>
                      <a:blip r:embed="rId3"/>
                    </a:buBlip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Tx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>
                    <a:buSzTx/>
                    <a:buFontTx/>
                    <a:buNone/>
                    <a:defRPr/>
                  </a:pPr>
                  <a:r>
                    <a:rPr lang="en-US" altLang="en-US" sz="1400" b="1" kern="0" dirty="0" smtClean="0">
                      <a:ea typeface="ＭＳ Ｐゴシック" pitchFamily="34" charset="-128"/>
                    </a:rPr>
                    <a:t>Arc, 257.4</a:t>
                  </a:r>
                  <a:r>
                    <a:rPr lang="en-US" altLang="en-US" sz="1400" b="1" kern="0" baseline="30000" dirty="0" smtClean="0">
                      <a:ea typeface="ＭＳ Ｐゴシック" pitchFamily="34" charset="-128"/>
                      <a:sym typeface="Symbol"/>
                    </a:rPr>
                    <a:t></a:t>
                  </a:r>
                  <a:endParaRPr lang="en-US" altLang="en-US" sz="1400" b="1" kern="0" dirty="0" smtClean="0">
                    <a:ea typeface="ＭＳ Ｐゴシック" pitchFamily="34" charset="-128"/>
                  </a:endParaRPr>
                </a:p>
              </p:txBody>
            </p:sp>
            <p:sp>
              <p:nvSpPr>
                <p:cNvPr id="26" name="Content Placeholder 1"/>
                <p:cNvSpPr txBox="1">
                  <a:spLocks/>
                </p:cNvSpPr>
                <p:nvPr/>
              </p:nvSpPr>
              <p:spPr bwMode="auto">
                <a:xfrm>
                  <a:off x="3924576" y="3706262"/>
                  <a:ext cx="590563" cy="312737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50000"/>
                    <a:buFontTx/>
                    <a:buBlip>
                      <a:blip r:embed="rId3"/>
                    </a:buBlip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Tx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>
                    <a:buSzTx/>
                    <a:buFontTx/>
                    <a:buNone/>
                    <a:defRPr/>
                  </a:pPr>
                  <a:r>
                    <a:rPr lang="en-US" altLang="en-US" sz="1200" b="1" kern="0" dirty="0" smtClean="0">
                      <a:ea typeface="ＭＳ Ｐゴシック" pitchFamily="34" charset="-128"/>
                      <a:sym typeface="Symbol"/>
                    </a:rPr>
                    <a:t>77.4</a:t>
                  </a:r>
                  <a:r>
                    <a:rPr lang="en-US" altLang="en-US" sz="1200" b="1" kern="0" baseline="30000" dirty="0" smtClean="0">
                      <a:ea typeface="ＭＳ Ｐゴシック" pitchFamily="34" charset="-128"/>
                      <a:sym typeface="Symbol"/>
                    </a:rPr>
                    <a:t></a:t>
                  </a:r>
                  <a:endParaRPr lang="en-US" altLang="en-US" sz="1200" b="1" kern="0" dirty="0" smtClean="0">
                    <a:ea typeface="ＭＳ Ｐゴシック" pitchFamily="34" charset="-128"/>
                  </a:endParaRPr>
                </a:p>
              </p:txBody>
            </p:sp>
            <p:cxnSp>
              <p:nvCxnSpPr>
                <p:cNvPr id="27" name="Straight Arrow Connector 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3588845" y="4904687"/>
                  <a:ext cx="1" cy="835721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8" name="Content Placeholder 1"/>
                <p:cNvSpPr txBox="1">
                  <a:spLocks/>
                </p:cNvSpPr>
                <p:nvPr/>
              </p:nvSpPr>
              <p:spPr bwMode="auto">
                <a:xfrm>
                  <a:off x="2946654" y="5777947"/>
                  <a:ext cx="1852655" cy="3762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en-US" sz="1200" b="1"/>
                    <a:t>Forward e</a:t>
                  </a:r>
                  <a:r>
                    <a:rPr lang="en-US" altLang="en-US" sz="1200" b="1" baseline="30000"/>
                    <a:t>-</a:t>
                  </a:r>
                  <a:r>
                    <a:rPr lang="en-US" altLang="en-US" sz="1200" b="1"/>
                    <a:t> detection and polarimetry</a:t>
                  </a:r>
                </a:p>
              </p:txBody>
            </p:sp>
            <p:sp>
              <p:nvSpPr>
                <p:cNvPr id="29" name="Left Brace 30"/>
                <p:cNvSpPr>
                  <a:spLocks/>
                </p:cNvSpPr>
                <p:nvPr/>
              </p:nvSpPr>
              <p:spPr bwMode="auto">
                <a:xfrm rot="-7985523">
                  <a:off x="3508948" y="4701633"/>
                  <a:ext cx="101275" cy="285225"/>
                </a:xfrm>
                <a:prstGeom prst="leftBrace">
                  <a:avLst>
                    <a:gd name="adj1" fmla="val 33809"/>
                    <a:gd name="adj2" fmla="val 50000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>
                  <a:lvl1pPr>
                    <a:spcBef>
                      <a:spcPct val="20000"/>
                    </a:spcBef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Times" charset="0"/>
                  </a:endParaRPr>
                </a:p>
              </p:txBody>
            </p:sp>
            <p:sp>
              <p:nvSpPr>
                <p:cNvPr id="30" name="Pie 29"/>
                <p:cNvSpPr>
                  <a:spLocks noChangeAspect="1"/>
                </p:cNvSpPr>
                <p:nvPr/>
              </p:nvSpPr>
              <p:spPr bwMode="auto">
                <a:xfrm>
                  <a:off x="1776641" y="3742774"/>
                  <a:ext cx="182566" cy="182563"/>
                </a:xfrm>
                <a:prstGeom prst="pie">
                  <a:avLst>
                    <a:gd name="adj1" fmla="val 2426391"/>
                    <a:gd name="adj2" fmla="val 1931627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 bwMode="auto">
                <a:xfrm>
                  <a:off x="4418300" y="5268360"/>
                  <a:ext cx="438160" cy="312737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50000"/>
                    <a:buFontTx/>
                    <a:buBlip>
                      <a:blip r:embed="rId3"/>
                    </a:buBlip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Tx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>
                    <a:buSzTx/>
                    <a:buFontTx/>
                    <a:buNone/>
                    <a:defRPr/>
                  </a:pPr>
                  <a:r>
                    <a:rPr lang="en-US" altLang="en-US" sz="1400" b="1" kern="0" dirty="0" smtClean="0">
                      <a:ea typeface="ＭＳ Ｐゴシック" pitchFamily="34" charset="-128"/>
                    </a:rPr>
                    <a:t>IP</a:t>
                  </a:r>
                </a:p>
              </p:txBody>
            </p:sp>
            <p:sp>
              <p:nvSpPr>
                <p:cNvPr id="32" name="Left Brace 73"/>
                <p:cNvSpPr>
                  <a:spLocks/>
                </p:cNvSpPr>
                <p:nvPr/>
              </p:nvSpPr>
              <p:spPr bwMode="auto">
                <a:xfrm rot="7881182">
                  <a:off x="4075715" y="2301620"/>
                  <a:ext cx="132540" cy="2005280"/>
                </a:xfrm>
                <a:prstGeom prst="leftBrace">
                  <a:avLst>
                    <a:gd name="adj1" fmla="val 33832"/>
                    <a:gd name="adj2" fmla="val 50000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>
                    <a:spcBef>
                      <a:spcPct val="20000"/>
                    </a:spcBef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Times" charset="0"/>
                  </a:endParaRPr>
                </a:p>
              </p:txBody>
            </p:sp>
            <p:sp>
              <p:nvSpPr>
                <p:cNvPr id="33" name="Content Placeholder 1"/>
                <p:cNvSpPr txBox="1">
                  <a:spLocks/>
                </p:cNvSpPr>
                <p:nvPr/>
              </p:nvSpPr>
              <p:spPr bwMode="auto">
                <a:xfrm rot="2521958">
                  <a:off x="3602307" y="2799800"/>
                  <a:ext cx="1487521" cy="457199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50000"/>
                    <a:buFontTx/>
                    <a:buBlip>
                      <a:blip r:embed="rId3"/>
                    </a:buBlip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Tx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>
                    <a:buSzTx/>
                    <a:buFontTx/>
                    <a:buNone/>
                    <a:defRPr/>
                  </a:pPr>
                  <a:r>
                    <a:rPr lang="en-US" altLang="en-US" sz="1200" b="1" kern="0" dirty="0" smtClean="0">
                      <a:ea typeface="ＭＳ Ｐゴシック" pitchFamily="34" charset="-128"/>
                    </a:rPr>
                    <a:t>Tune trombone &amp; Straight FODOs</a:t>
                  </a:r>
                </a:p>
              </p:txBody>
            </p:sp>
            <p:sp>
              <p:nvSpPr>
                <p:cNvPr id="34" name="Content Placeholder 1"/>
                <p:cNvSpPr txBox="1">
                  <a:spLocks/>
                </p:cNvSpPr>
                <p:nvPr/>
              </p:nvSpPr>
              <p:spPr bwMode="auto">
                <a:xfrm>
                  <a:off x="5953447" y="3872949"/>
                  <a:ext cx="1447833" cy="300038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50000"/>
                    <a:buFontTx/>
                    <a:buBlip>
                      <a:blip r:embed="rId3"/>
                    </a:buBlip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Tx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>
                    <a:buSzTx/>
                    <a:buFontTx/>
                    <a:buNone/>
                    <a:defRPr/>
                  </a:pPr>
                  <a:r>
                    <a:rPr lang="en-US" altLang="en-US" sz="1600" b="1" i="1" kern="0" dirty="0" smtClean="0">
                      <a:solidFill>
                        <a:srgbClr val="5F5F5F"/>
                      </a:solidFill>
                      <a:ea typeface="ＭＳ Ｐゴシック" pitchFamily="34" charset="-128"/>
                    </a:rPr>
                    <a:t>Future 2</a:t>
                  </a:r>
                  <a:r>
                    <a:rPr lang="en-US" altLang="en-US" sz="1600" b="1" i="1" kern="0" baseline="30000" dirty="0" smtClean="0">
                      <a:solidFill>
                        <a:srgbClr val="5F5F5F"/>
                      </a:solidFill>
                      <a:ea typeface="ＭＳ Ｐゴシック" pitchFamily="34" charset="-128"/>
                    </a:rPr>
                    <a:t>nd</a:t>
                  </a:r>
                  <a:r>
                    <a:rPr lang="en-US" altLang="en-US" sz="1600" b="1" i="1" kern="0" dirty="0" smtClean="0">
                      <a:solidFill>
                        <a:srgbClr val="5F5F5F"/>
                      </a:solidFill>
                      <a:ea typeface="ＭＳ Ｐゴシック" pitchFamily="34" charset="-128"/>
                    </a:rPr>
                    <a:t> IP</a:t>
                  </a:r>
                </a:p>
              </p:txBody>
            </p:sp>
            <p:sp>
              <p:nvSpPr>
                <p:cNvPr id="35" name="Down Arrow 34"/>
                <p:cNvSpPr>
                  <a:spLocks noChangeArrowheads="1"/>
                </p:cNvSpPr>
                <p:nvPr/>
              </p:nvSpPr>
              <p:spPr bwMode="auto">
                <a:xfrm rot="2989015">
                  <a:off x="5688331" y="4006291"/>
                  <a:ext cx="169862" cy="668353"/>
                </a:xfrm>
                <a:prstGeom prst="downArrow">
                  <a:avLst>
                    <a:gd name="adj1" fmla="val 50000"/>
                    <a:gd name="adj2" fmla="val 49997"/>
                  </a:avLst>
                </a:prstGeom>
                <a:solidFill>
                  <a:srgbClr val="5F5F5F"/>
                </a:solidFill>
                <a:ln>
                  <a:noFill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 bwMode="auto">
                <a:xfrm rot="2194111">
                  <a:off x="2743449" y="2169564"/>
                  <a:ext cx="1119213" cy="331787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50000"/>
                    <a:buFontTx/>
                    <a:buBlip>
                      <a:blip r:embed="rId3"/>
                    </a:buBlip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Tx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>
                    <a:buSzTx/>
                    <a:buFontTx/>
                    <a:buNone/>
                    <a:defRPr/>
                  </a:pPr>
                  <a:r>
                    <a:rPr lang="en-US" altLang="en-US" sz="1300" kern="0" dirty="0" smtClean="0">
                      <a:solidFill>
                        <a:schemeClr val="bg1">
                          <a:lumMod val="50000"/>
                        </a:schemeClr>
                      </a:solidFill>
                      <a:ea typeface="ＭＳ Ｐゴシック" pitchFamily="34" charset="-128"/>
                    </a:rPr>
                    <a:t>Spin rotator</a:t>
                  </a:r>
                </a:p>
              </p:txBody>
            </p:sp>
            <p:sp>
              <p:nvSpPr>
                <p:cNvPr id="37" name="Left Brace 63"/>
                <p:cNvSpPr>
                  <a:spLocks/>
                </p:cNvSpPr>
                <p:nvPr/>
              </p:nvSpPr>
              <p:spPr bwMode="auto">
                <a:xfrm rot="7491457">
                  <a:off x="3024612" y="2115501"/>
                  <a:ext cx="132540" cy="612648"/>
                </a:xfrm>
                <a:prstGeom prst="leftBrace">
                  <a:avLst>
                    <a:gd name="adj1" fmla="val 33812"/>
                    <a:gd name="adj2" fmla="val 50000"/>
                  </a:avLst>
                </a:prstGeom>
                <a:noFill/>
                <a:ln w="12700" algn="ctr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>
                    <a:spcBef>
                      <a:spcPct val="20000"/>
                    </a:spcBef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Times" charset="0"/>
                  </a:endParaRPr>
                </a:p>
              </p:txBody>
            </p:sp>
            <p:sp>
              <p:nvSpPr>
                <p:cNvPr id="38" name="Content Placeholder 1"/>
                <p:cNvSpPr txBox="1">
                  <a:spLocks/>
                </p:cNvSpPr>
                <p:nvPr/>
              </p:nvSpPr>
              <p:spPr bwMode="auto">
                <a:xfrm rot="2050658">
                  <a:off x="5466074" y="5184222"/>
                  <a:ext cx="1100162" cy="315913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50000"/>
                    <a:buFontTx/>
                    <a:buBlip>
                      <a:blip r:embed="rId3"/>
                    </a:buBlip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Tx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 algn="ctr">
                    <a:buSzTx/>
                    <a:buFontTx/>
                    <a:buNone/>
                    <a:defRPr/>
                  </a:pPr>
                  <a:r>
                    <a:rPr lang="en-US" altLang="en-US" sz="1300" kern="0" dirty="0" smtClean="0">
                      <a:solidFill>
                        <a:schemeClr val="bg1">
                          <a:lumMod val="50000"/>
                        </a:schemeClr>
                      </a:solidFill>
                      <a:ea typeface="ＭＳ Ｐゴシック" pitchFamily="34" charset="-128"/>
                    </a:rPr>
                    <a:t>Spin rotator</a:t>
                  </a:r>
                </a:p>
              </p:txBody>
            </p:sp>
            <p:sp>
              <p:nvSpPr>
                <p:cNvPr id="39" name="Left Brace 63"/>
                <p:cNvSpPr>
                  <a:spLocks/>
                </p:cNvSpPr>
                <p:nvPr/>
              </p:nvSpPr>
              <p:spPr bwMode="auto">
                <a:xfrm rot="-3376377">
                  <a:off x="6026165" y="4917299"/>
                  <a:ext cx="132540" cy="612648"/>
                </a:xfrm>
                <a:prstGeom prst="leftBrace">
                  <a:avLst>
                    <a:gd name="adj1" fmla="val 33812"/>
                    <a:gd name="adj2" fmla="val 50000"/>
                  </a:avLst>
                </a:prstGeom>
                <a:noFill/>
                <a:ln w="12700" algn="ctr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>
                  <a:lvl1pPr>
                    <a:spcBef>
                      <a:spcPct val="20000"/>
                    </a:spcBef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Times" charset="0"/>
                  </a:endParaRPr>
                </a:p>
              </p:txBody>
            </p:sp>
          </p:grpSp>
          <p:pic>
            <p:nvPicPr>
              <p:cNvPr id="12" name="Picture 3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8677" y="2609475"/>
                <a:ext cx="508628" cy="502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247" y="3945243"/>
              <a:ext cx="425241" cy="36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97197">
              <a:off x="4798155" y="3941752"/>
              <a:ext cx="467765" cy="403246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 rot="2423685">
            <a:off x="5617060" y="2219571"/>
            <a:ext cx="1190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RF inserted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>
            <a:stCxn id="40" idx="2"/>
          </p:cNvCxnSpPr>
          <p:nvPr/>
        </p:nvCxnSpPr>
        <p:spPr>
          <a:xfrm flipH="1">
            <a:off x="5937751" y="2490661"/>
            <a:ext cx="174907" cy="204239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230323" y="5908881"/>
            <a:ext cx="3518350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Electron collider ring --- </a:t>
            </a:r>
            <a:r>
              <a:rPr lang="en-US" sz="1400" dirty="0" err="1" smtClean="0"/>
              <a:t>Vasiliy</a:t>
            </a:r>
            <a:r>
              <a:rPr lang="en-US" sz="1400" dirty="0" smtClean="0"/>
              <a:t> </a:t>
            </a:r>
            <a:r>
              <a:rPr lang="en-US" sz="1400" dirty="0" err="1" smtClean="0"/>
              <a:t>Morozov’s</a:t>
            </a:r>
            <a:r>
              <a:rPr lang="en-US" sz="1400" dirty="0" smtClean="0"/>
              <a:t> talk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02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</a:t>
            </a:r>
            <a:r>
              <a:rPr lang="en-US" dirty="0"/>
              <a:t>Beam Dynamics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1" y="1140539"/>
            <a:ext cx="5020833" cy="270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4" y="4555493"/>
            <a:ext cx="4468815" cy="203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3919" y="785455"/>
            <a:ext cx="4202121" cy="3786547"/>
          </a:xfrm>
        </p:spPr>
        <p:txBody>
          <a:bodyPr>
            <a:noAutofit/>
          </a:bodyPr>
          <a:lstStyle/>
          <a:p>
            <a:r>
              <a:rPr lang="en-US" altLang="en-US" sz="1800" dirty="0">
                <a:solidFill>
                  <a:schemeClr val="tx1"/>
                </a:solidFill>
              </a:rPr>
              <a:t>Linear </a:t>
            </a:r>
            <a:r>
              <a:rPr lang="en-US" altLang="en-US" sz="1800" dirty="0" smtClean="0">
                <a:solidFill>
                  <a:schemeClr val="tx1"/>
                </a:solidFill>
              </a:rPr>
              <a:t>optics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08" y="1051686"/>
            <a:ext cx="4026311" cy="267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273188" y="4423247"/>
            <a:ext cx="3830187" cy="2044089"/>
            <a:chOff x="5313813" y="4423247"/>
            <a:chExt cx="3830187" cy="2044089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813" y="4423247"/>
              <a:ext cx="3367049" cy="2044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7433209" y="4636997"/>
              <a:ext cx="394731" cy="162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885216" y="4446997"/>
              <a:ext cx="1258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w/o errors</a:t>
              </a:r>
              <a:endParaRPr lang="en-US" dirty="0"/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6092042" y="761705"/>
            <a:ext cx="6103912" cy="378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8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smtClean="0">
                <a:solidFill>
                  <a:schemeClr val="tx1"/>
                </a:solidFill>
              </a:rPr>
              <a:t>Global chromaticity compensation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81944" y="3965980"/>
            <a:ext cx="4202121" cy="320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smtClean="0"/>
              <a:t>Side-view layout </a:t>
            </a:r>
            <a:endParaRPr lang="en-US" sz="18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090067" y="3930355"/>
            <a:ext cx="6103912" cy="3808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8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smtClean="0">
                <a:solidFill>
                  <a:schemeClr val="tx1"/>
                </a:solidFill>
              </a:rPr>
              <a:t>Dynamic aperture </a:t>
            </a:r>
            <a:r>
              <a:rPr lang="en-US" altLang="en-US" dirty="0" smtClean="0">
                <a:solidFill>
                  <a:schemeClr val="tx1"/>
                </a:solidFill>
              </a:rPr>
              <a:t>(</a:t>
            </a:r>
            <a:r>
              <a:rPr lang="en-US" altLang="en-US" sz="1400" dirty="0" smtClean="0">
                <a:solidFill>
                  <a:schemeClr val="tx1"/>
                </a:solidFill>
              </a:rPr>
              <a:t>w/ PEP-II systematic and random field errors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Beam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62044" y="966055"/>
            <a:ext cx="4305710" cy="330823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</a:rPr>
              <a:t>Electron beam</a:t>
            </a:r>
          </a:p>
          <a:p>
            <a:pPr marL="571500" lvl="1" indent="-342900">
              <a:spcAft>
                <a:spcPts val="600"/>
              </a:spcAft>
            </a:pPr>
            <a:r>
              <a:rPr lang="en-US" b="1" dirty="0">
                <a:solidFill>
                  <a:srgbClr val="0000FF"/>
                </a:solidFill>
              </a:rPr>
              <a:t>3 A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at up to </a:t>
            </a:r>
            <a:r>
              <a:rPr lang="en-US" dirty="0" smtClean="0">
                <a:solidFill>
                  <a:schemeClr val="tx1"/>
                </a:solidFill>
              </a:rPr>
              <a:t>6 </a:t>
            </a:r>
            <a:r>
              <a:rPr lang="en-US" dirty="0">
                <a:solidFill>
                  <a:schemeClr val="tx1"/>
                </a:solidFill>
              </a:rPr>
              <a:t>GeV</a:t>
            </a:r>
          </a:p>
          <a:p>
            <a:pPr marL="571500"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Normalized </a:t>
            </a:r>
            <a:r>
              <a:rPr lang="en-US" dirty="0" smtClean="0">
                <a:solidFill>
                  <a:schemeClr val="tx1"/>
                </a:solidFill>
              </a:rPr>
              <a:t>horizontal emittance </a:t>
            </a:r>
            <a:r>
              <a:rPr lang="en-US" b="1" dirty="0" smtClean="0">
                <a:solidFill>
                  <a:srgbClr val="0000FF"/>
                </a:solidFill>
              </a:rPr>
              <a:t>44 </a:t>
            </a:r>
            <a:r>
              <a:rPr lang="en-US" b="1" dirty="0">
                <a:solidFill>
                  <a:srgbClr val="0000FF"/>
                </a:solidFill>
              </a:rPr>
              <a:t>µm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@ 5 GeV</a:t>
            </a:r>
          </a:p>
          <a:p>
            <a:pPr marL="571500" lvl="1" indent="-342900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Synchrotron power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density &lt; </a:t>
            </a:r>
            <a:r>
              <a:rPr lang="en-US" b="1" dirty="0" smtClean="0">
                <a:solidFill>
                  <a:srgbClr val="0000FF"/>
                </a:solidFill>
              </a:rPr>
              <a:t>10 kW/m</a:t>
            </a:r>
            <a:endParaRPr lang="en-US" b="1" dirty="0">
              <a:solidFill>
                <a:srgbClr val="0000FF"/>
              </a:solidFill>
            </a:endParaRPr>
          </a:p>
          <a:p>
            <a:pPr marL="571500"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Total power </a:t>
            </a:r>
            <a:r>
              <a:rPr lang="en-US" dirty="0" smtClean="0">
                <a:solidFill>
                  <a:schemeClr val="tx1"/>
                </a:solidFill>
              </a:rPr>
              <a:t>up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b="1" dirty="0">
                <a:solidFill>
                  <a:srgbClr val="0000FF"/>
                </a:solidFill>
              </a:rPr>
              <a:t>10 MW</a:t>
            </a:r>
          </a:p>
          <a:p>
            <a:pPr lvl="1"/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030165"/>
              </p:ext>
            </p:extLst>
          </p:nvPr>
        </p:nvGraphicFramePr>
        <p:xfrm>
          <a:off x="1170794" y="4295631"/>
          <a:ext cx="8686802" cy="2139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4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6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6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6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60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60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60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60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89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energy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SR power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9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loss per turn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30.8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9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spread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9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Transverse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damping time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9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Longitudinal damping time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9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Normalized hor.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emittance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974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Normalized ver. emittance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39.7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33869" y="998529"/>
            <a:ext cx="1073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Nominal 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5026" y="2422698"/>
            <a:ext cx="969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SR limit </a:t>
            </a:r>
            <a:endParaRPr lang="en-US" sz="1600" b="1" dirty="0">
              <a:solidFill>
                <a:srgbClr val="0000FF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332669"/>
              </p:ext>
            </p:extLst>
          </p:nvPr>
        </p:nvGraphicFramePr>
        <p:xfrm>
          <a:off x="6324600" y="776023"/>
          <a:ext cx="4572000" cy="332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9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Polarization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66" y="865200"/>
            <a:ext cx="5593827" cy="414529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Two highly polarized bunch trains </a:t>
            </a:r>
            <a:r>
              <a:rPr lang="en-US" sz="2000" dirty="0" smtClean="0"/>
              <a:t>maintained </a:t>
            </a:r>
            <a:r>
              <a:rPr lang="en-US" sz="2000" dirty="0"/>
              <a:t>by top-off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Universal spin rotator</a:t>
            </a:r>
          </a:p>
          <a:p>
            <a:pPr marL="571500" lvl="1" indent="-342900">
              <a:spcAft>
                <a:spcPts val="600"/>
              </a:spcAft>
            </a:pPr>
            <a:r>
              <a:rPr lang="en-US" altLang="en-US" dirty="0" smtClean="0"/>
              <a:t>Sequence </a:t>
            </a:r>
            <a:r>
              <a:rPr lang="en-US" altLang="en-US" dirty="0"/>
              <a:t>of solenoid </a:t>
            </a:r>
            <a:r>
              <a:rPr lang="en-US" altLang="en-US" dirty="0" smtClean="0"/>
              <a:t>and </a:t>
            </a:r>
            <a:r>
              <a:rPr lang="en-US" altLang="en-US" dirty="0"/>
              <a:t>dipole </a:t>
            </a:r>
            <a:r>
              <a:rPr lang="en-US" altLang="en-US" dirty="0" smtClean="0"/>
              <a:t>sections</a:t>
            </a:r>
            <a:endParaRPr lang="en-US" altLang="en-US" dirty="0"/>
          </a:p>
          <a:p>
            <a:pPr marL="571500" lvl="1" indent="-342900">
              <a:spcAft>
                <a:spcPts val="600"/>
              </a:spcAft>
            </a:pPr>
            <a:r>
              <a:rPr lang="en-US" altLang="en-US" dirty="0"/>
              <a:t>Makes the spin </a:t>
            </a:r>
            <a:r>
              <a:rPr lang="en-US" altLang="en-US" dirty="0" smtClean="0"/>
              <a:t>longitudinal in </a:t>
            </a:r>
            <a:r>
              <a:rPr lang="en-US" altLang="en-US" dirty="0"/>
              <a:t>the </a:t>
            </a:r>
            <a:r>
              <a:rPr lang="en-US" altLang="en-US" dirty="0" smtClean="0"/>
              <a:t>straights</a:t>
            </a:r>
            <a:endParaRPr lang="en-US" altLang="en-US" dirty="0"/>
          </a:p>
          <a:p>
            <a:pPr marL="571500" lvl="1" indent="-342900">
              <a:spcAft>
                <a:spcPts val="600"/>
              </a:spcAft>
            </a:pPr>
            <a:r>
              <a:rPr lang="en-US" altLang="en-US" dirty="0"/>
              <a:t>Basic spin match</a:t>
            </a:r>
          </a:p>
          <a:p>
            <a:pPr marL="571500" lvl="1" indent="-342900">
              <a:spcAft>
                <a:spcPts val="600"/>
              </a:spcAft>
            </a:pPr>
            <a:r>
              <a:rPr lang="en-US" altLang="en-US" dirty="0"/>
              <a:t>Lifetimes are the same for </a:t>
            </a:r>
            <a:r>
              <a:rPr lang="en-US" altLang="en-US" dirty="0" smtClean="0"/>
              <a:t>both          states</a:t>
            </a:r>
            <a:endParaRPr lang="en-US" altLang="en-US" dirty="0"/>
          </a:p>
          <a:p>
            <a:pPr>
              <a:spcAft>
                <a:spcPts val="600"/>
              </a:spcAft>
            </a:pPr>
            <a:r>
              <a:rPr lang="en-US" sz="2000" dirty="0"/>
              <a:t>Advantage of figure-8 geometry: </a:t>
            </a:r>
            <a:br>
              <a:rPr lang="en-US" sz="2000" dirty="0"/>
            </a:br>
            <a:r>
              <a:rPr lang="en-US" sz="2000" dirty="0"/>
              <a:t>minimum depolarization </a:t>
            </a:r>
            <a:r>
              <a:rPr lang="en-US" sz="2000" dirty="0" smtClean="0"/>
              <a:t>              demonstrated </a:t>
            </a:r>
            <a:r>
              <a:rPr lang="en-US" sz="2000" dirty="0"/>
              <a:t>by spin tracking</a:t>
            </a:r>
            <a:endParaRPr lang="en-US" alt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5082792" y="3120062"/>
            <a:ext cx="3242808" cy="37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050" b="1" dirty="0">
                <a:solidFill>
                  <a:srgbClr val="0000FF"/>
                </a:solidFill>
                <a:ea typeface="MS PGothic" panose="020B0600070205080204" pitchFamily="34" charset="-128"/>
              </a:rPr>
              <a:t>Optimum Spin Tune </a:t>
            </a:r>
            <a:r>
              <a:rPr lang="en-US" altLang="en-US" sz="1050" b="1" dirty="0" smtClean="0">
                <a:solidFill>
                  <a:srgbClr val="0000FF"/>
                </a:solidFill>
                <a:ea typeface="MS PGothic" panose="020B0600070205080204" pitchFamily="34" charset="-128"/>
              </a:rPr>
              <a:t>0.01 </a:t>
            </a:r>
            <a:r>
              <a:rPr lang="en-US" altLang="en-US" sz="1050" b="1" dirty="0">
                <a:solidFill>
                  <a:srgbClr val="0000FF"/>
                </a:solidFill>
                <a:ea typeface="MS PGothic" panose="020B0600070205080204" pitchFamily="34" charset="-128"/>
              </a:rPr>
              <a:t>with a </a:t>
            </a:r>
            <a:r>
              <a:rPr lang="en-US" altLang="en-US" sz="1050" b="1" dirty="0" smtClean="0">
                <a:solidFill>
                  <a:srgbClr val="0000FF"/>
                </a:solidFill>
                <a:ea typeface="MS PGothic" panose="020B0600070205080204" pitchFamily="34" charset="-128"/>
              </a:rPr>
              <a:t>1 </a:t>
            </a:r>
            <a:r>
              <a:rPr lang="en-US" altLang="en-US" sz="1050" b="1" dirty="0" err="1" smtClean="0">
                <a:solidFill>
                  <a:srgbClr val="0000FF"/>
                </a:solidFill>
                <a:ea typeface="MS PGothic" panose="020B0600070205080204" pitchFamily="34" charset="-128"/>
              </a:rPr>
              <a:t>T.m</a:t>
            </a:r>
            <a:r>
              <a:rPr lang="en-US" altLang="en-US" sz="1050" b="1" dirty="0" smtClean="0">
                <a:solidFill>
                  <a:srgbClr val="0000FF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050" b="1" dirty="0">
                <a:solidFill>
                  <a:srgbClr val="0000FF"/>
                </a:solidFill>
                <a:ea typeface="MS PGothic" panose="020B0600070205080204" pitchFamily="34" charset="-128"/>
              </a:rPr>
              <a:t>solenoid</a:t>
            </a:r>
          </a:p>
          <a:p>
            <a:pPr>
              <a:buFontTx/>
              <a:buNone/>
            </a:pPr>
            <a:endParaRPr lang="en-US" altLang="en-US" sz="1000" dirty="0">
              <a:solidFill>
                <a:srgbClr val="FF0000"/>
              </a:solidFill>
              <a:ea typeface="MS PGothic" panose="020B0600070205080204" pitchFamily="34" charset="-128"/>
            </a:endParaRPr>
          </a:p>
          <a:p>
            <a:pPr>
              <a:buFontTx/>
              <a:buBlip>
                <a:blip r:embed="rId3"/>
              </a:buBlip>
            </a:pPr>
            <a:endParaRPr lang="en-US" altLang="en-US" sz="1000" dirty="0">
              <a:ea typeface="MS PGothic" panose="020B0600070205080204" pitchFamily="34" charset="-12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38319" y="3300825"/>
            <a:ext cx="3756371" cy="2792797"/>
            <a:chOff x="4795704" y="3312700"/>
            <a:chExt cx="3756371" cy="279279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796" y="3312700"/>
              <a:ext cx="3637279" cy="2620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364564" y="5797720"/>
              <a:ext cx="99899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Spin tune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317080" y="4235966"/>
              <a:ext cx="1265026" cy="30777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Time (hours)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14553" y="3355258"/>
            <a:ext cx="3829928" cy="2809619"/>
            <a:chOff x="7492506" y="4303477"/>
            <a:chExt cx="2955060" cy="213678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2506" y="4303477"/>
              <a:ext cx="2806370" cy="187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568786" y="6132482"/>
              <a:ext cx="27766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Average injected current (</a:t>
              </a:r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5400000">
              <a:off x="9613159" y="5041862"/>
              <a:ext cx="1431343" cy="237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400" b="1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equ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/P</a:t>
              </a:r>
              <a:r>
                <a:rPr lang="en-US" sz="14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(%)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7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113148"/>
              </p:ext>
            </p:extLst>
          </p:nvPr>
        </p:nvGraphicFramePr>
        <p:xfrm>
          <a:off x="247412" y="5005760"/>
          <a:ext cx="4490206" cy="681752"/>
        </p:xfrm>
        <a:graphic>
          <a:graphicData uri="http://schemas.openxmlformats.org/drawingml/2006/table">
            <a:tbl>
              <a:tblPr/>
              <a:tblGrid>
                <a:gridCol w="1466528">
                  <a:extLst>
                    <a:ext uri="{9D8B030D-6E8A-4147-A177-3AD203B41FA5}">
                      <a16:colId xmlns:a16="http://schemas.microsoft.com/office/drawing/2014/main" xmlns="" val="1293334145"/>
                    </a:ext>
                  </a:extLst>
                </a:gridCol>
                <a:gridCol w="604736">
                  <a:extLst>
                    <a:ext uri="{9D8B030D-6E8A-4147-A177-3AD203B41FA5}">
                      <a16:colId xmlns:a16="http://schemas.microsoft.com/office/drawing/2014/main" xmlns="" val="3686750808"/>
                    </a:ext>
                  </a:extLst>
                </a:gridCol>
                <a:gridCol w="604735">
                  <a:extLst>
                    <a:ext uri="{9D8B030D-6E8A-4147-A177-3AD203B41FA5}">
                      <a16:colId xmlns:a16="http://schemas.microsoft.com/office/drawing/2014/main" xmlns="" val="3054442153"/>
                    </a:ext>
                  </a:extLst>
                </a:gridCol>
                <a:gridCol w="604736">
                  <a:extLst>
                    <a:ext uri="{9D8B030D-6E8A-4147-A177-3AD203B41FA5}">
                      <a16:colId xmlns:a16="http://schemas.microsoft.com/office/drawing/2014/main" xmlns="" val="1754908821"/>
                    </a:ext>
                  </a:extLst>
                </a:gridCol>
                <a:gridCol w="604735">
                  <a:extLst>
                    <a:ext uri="{9D8B030D-6E8A-4147-A177-3AD203B41FA5}">
                      <a16:colId xmlns:a16="http://schemas.microsoft.com/office/drawing/2014/main" xmlns="" val="3508384782"/>
                    </a:ext>
                  </a:extLst>
                </a:gridCol>
                <a:gridCol w="604736">
                  <a:extLst>
                    <a:ext uri="{9D8B030D-6E8A-4147-A177-3AD203B41FA5}">
                      <a16:colId xmlns:a16="http://schemas.microsoft.com/office/drawing/2014/main" xmlns="" val="2026958727"/>
                    </a:ext>
                  </a:extLst>
                </a:gridCol>
              </a:tblGrid>
              <a:tr h="3408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(GeV)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1946093"/>
                  </a:ext>
                </a:extLst>
              </a:tr>
              <a:tr h="3408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Lifetime (hours)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91450" marR="91450" marT="45740" marB="457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128983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4166" y="5822901"/>
            <a:ext cx="3778867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Electron polarization --- </a:t>
            </a:r>
            <a:r>
              <a:rPr lang="en-US" sz="1400" dirty="0" err="1" smtClean="0"/>
              <a:t>Fanglei</a:t>
            </a:r>
            <a:r>
              <a:rPr lang="en-US" sz="1400" dirty="0" smtClean="0"/>
              <a:t> Lin’s talk</a:t>
            </a:r>
          </a:p>
          <a:p>
            <a:r>
              <a:rPr lang="en-US" sz="1400" dirty="0" smtClean="0"/>
              <a:t>Electron polarimetry in EIC --- David Gaskell’s talk</a:t>
            </a:r>
            <a:endParaRPr lang="en-US" sz="1400" dirty="0"/>
          </a:p>
        </p:txBody>
      </p:sp>
      <p:pic>
        <p:nvPicPr>
          <p:cNvPr id="1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40" y="841083"/>
            <a:ext cx="6062282" cy="227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8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Ion Injector Complex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08294" y="4228725"/>
            <a:ext cx="8464378" cy="226152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en-US" sz="1600" dirty="0">
                <a:solidFill>
                  <a:schemeClr val="tx1"/>
                </a:solidFill>
              </a:rPr>
              <a:t>Ion injector complex relies on demonstrated technologies for sources and injectors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Atomic Beam Polarized Ion Source (ABPIS) for polarized or </a:t>
            </a:r>
            <a:r>
              <a:rPr lang="en-US" sz="1600" dirty="0" err="1">
                <a:solidFill>
                  <a:schemeClr val="tx1"/>
                </a:solidFill>
              </a:rPr>
              <a:t>unpolarized</a:t>
            </a:r>
            <a:r>
              <a:rPr lang="en-US" sz="1600" dirty="0">
                <a:solidFill>
                  <a:schemeClr val="tx1"/>
                </a:solidFill>
              </a:rPr>
              <a:t> light ions,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Electron Beam Ion Source (EBIS) and/or Electron Cyclotron Resonance (ECR) ion source for </a:t>
            </a:r>
            <a:r>
              <a:rPr lang="en-US" sz="1600" dirty="0" err="1">
                <a:solidFill>
                  <a:schemeClr val="tx1"/>
                </a:solidFill>
              </a:rPr>
              <a:t>unpolarized</a:t>
            </a:r>
            <a:r>
              <a:rPr lang="en-US" sz="1600" dirty="0">
                <a:solidFill>
                  <a:schemeClr val="tx1"/>
                </a:solidFill>
              </a:rPr>
              <a:t> heavy 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SRF </a:t>
            </a:r>
            <a:r>
              <a:rPr lang="en-US" sz="1600" dirty="0" err="1">
                <a:solidFill>
                  <a:schemeClr val="tx1"/>
                </a:solidFill>
              </a:rPr>
              <a:t>linac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is based </a:t>
            </a:r>
            <a:r>
              <a:rPr lang="en-US" sz="1600" dirty="0">
                <a:solidFill>
                  <a:schemeClr val="tx1"/>
                </a:solidFill>
              </a:rPr>
              <a:t>on ANL design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8 </a:t>
            </a:r>
            <a:r>
              <a:rPr lang="en-US" sz="1600" dirty="0"/>
              <a:t>GeV Booster with </a:t>
            </a:r>
            <a:r>
              <a:rPr lang="en-US" sz="1600" dirty="0" smtClean="0"/>
              <a:t>no </a:t>
            </a:r>
            <a:r>
              <a:rPr lang="en-US" sz="1600" dirty="0"/>
              <a:t>transition </a:t>
            </a:r>
            <a:r>
              <a:rPr lang="en-US" sz="1600" dirty="0" smtClean="0"/>
              <a:t>energy crossing</a:t>
            </a:r>
            <a:endParaRPr lang="en-US" sz="16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Injection/extraction lines to/from Booster are designed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Picture 8" descr="Screen Shot 2018-09-10 at 8.48.53 AM.png">
            <a:extLst>
              <a:ext uri="{FF2B5EF4-FFF2-40B4-BE49-F238E27FC236}">
                <a16:creationId xmlns="" xmlns:a16="http://schemas.microsoft.com/office/drawing/2014/main" id="{AC9804EC-F315-B144-88B3-709F6A3B5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86" y="857915"/>
            <a:ext cx="5114350" cy="32632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419435C-F8C2-0E4F-BAB2-2676568CFF2A}"/>
              </a:ext>
            </a:extLst>
          </p:cNvPr>
          <p:cNvSpPr txBox="1"/>
          <p:nvPr/>
        </p:nvSpPr>
        <p:spPr>
          <a:xfrm>
            <a:off x="7901660" y="2496162"/>
            <a:ext cx="2638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Booster (280 </a:t>
            </a:r>
            <a:r>
              <a:rPr lang="en-US" dirty="0" smtClean="0"/>
              <a:t>MeV- 8 </a:t>
            </a:r>
            <a:r>
              <a:rPr lang="en-US" dirty="0"/>
              <a:t>GeV)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EFF341A-7FC1-6448-8CE7-9DCBCEBA3AC6}"/>
              </a:ext>
            </a:extLst>
          </p:cNvPr>
          <p:cNvSpPr txBox="1"/>
          <p:nvPr/>
        </p:nvSpPr>
        <p:spPr>
          <a:xfrm rot="20520000">
            <a:off x="4032394" y="2521562"/>
            <a:ext cx="2278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Ion linac (280 MeV H-)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D95FC4B-9A17-3C45-87D1-E7E421369933}"/>
              </a:ext>
            </a:extLst>
          </p:cNvPr>
          <p:cNvSpPr txBox="1"/>
          <p:nvPr/>
        </p:nvSpPr>
        <p:spPr>
          <a:xfrm>
            <a:off x="2152254" y="2799302"/>
            <a:ext cx="12545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Ion sources</a:t>
            </a:r>
          </a:p>
        </p:txBody>
      </p:sp>
    </p:spTree>
    <p:extLst>
      <p:ext uri="{BB962C8B-B14F-4D97-AF65-F5344CB8AC3E}">
        <p14:creationId xmlns:p14="http://schemas.microsoft.com/office/powerpoint/2010/main" val="33698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 Injector </a:t>
            </a:r>
            <a:r>
              <a:rPr lang="en-US" dirty="0" err="1"/>
              <a:t>Linac</a:t>
            </a:r>
            <a:r>
              <a:rPr lang="en-US" dirty="0"/>
              <a:t>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289342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Two RFQs: One for light ions  (A/q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2) and one for heavy ions (A/q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7)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Different emittances and voltage requirements for polarized light ions and heavy ions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altLang="en-US" kern="0" dirty="0"/>
              <a:t>Separate LEBTs and MEBTs for light and heavy ions</a:t>
            </a:r>
          </a:p>
          <a:p>
            <a:pPr>
              <a:spcAft>
                <a:spcPts val="600"/>
              </a:spcAft>
            </a:pPr>
            <a:r>
              <a:rPr lang="en-US" altLang="en-US" kern="0" dirty="0"/>
              <a:t>RT Structure: IH-DTL with FODO Focusing Lattice</a:t>
            </a:r>
            <a:endParaRPr lang="en-US" altLang="en-US" dirty="0"/>
          </a:p>
          <a:p>
            <a:pPr>
              <a:spcAft>
                <a:spcPts val="600"/>
              </a:spcAft>
            </a:pPr>
            <a:r>
              <a:rPr lang="en-US" altLang="en-US" kern="0" dirty="0"/>
              <a:t>Stripper section for heavy-ions followed by an SRF section</a:t>
            </a:r>
          </a:p>
          <a:p>
            <a:pPr>
              <a:spcAft>
                <a:spcPts val="600"/>
              </a:spcAft>
            </a:pPr>
            <a:r>
              <a:rPr lang="en-US" altLang="en-US" kern="0" dirty="0"/>
              <a:t>Pulsed </a:t>
            </a:r>
            <a:r>
              <a:rPr lang="en-US" altLang="en-US" kern="0" dirty="0" err="1"/>
              <a:t>Linac</a:t>
            </a:r>
            <a:r>
              <a:rPr lang="en-US" altLang="en-US" kern="0" dirty="0"/>
              <a:t>: up to 10 Hz repetition rate and ~ 0.5 </a:t>
            </a:r>
            <a:r>
              <a:rPr lang="en-US" altLang="en-US" kern="0" dirty="0" err="1"/>
              <a:t>ms</a:t>
            </a:r>
            <a:r>
              <a:rPr lang="en-US" altLang="en-US" kern="0" dirty="0"/>
              <a:t> pulse length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82844" y="5960186"/>
            <a:ext cx="3008771" cy="33855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JLEIC SRF --- Robert </a:t>
            </a:r>
            <a:r>
              <a:rPr lang="en-US" sz="1400" dirty="0" err="1" smtClean="0"/>
              <a:t>Rimmer’s</a:t>
            </a:r>
            <a:r>
              <a:rPr lang="en-US" sz="1400" dirty="0" smtClean="0"/>
              <a:t> talk</a:t>
            </a:r>
            <a:endParaRPr lang="en-US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37516" y="3810418"/>
            <a:ext cx="9747906" cy="1989175"/>
            <a:chOff x="99025" y="3731399"/>
            <a:chExt cx="8861731" cy="1808341"/>
          </a:xfrm>
        </p:grpSpPr>
        <p:sp>
          <p:nvSpPr>
            <p:cNvPr id="20" name="Rectangle 19"/>
            <p:cNvSpPr/>
            <p:nvPr/>
          </p:nvSpPr>
          <p:spPr>
            <a:xfrm>
              <a:off x="6171297" y="5084250"/>
              <a:ext cx="1369288" cy="455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082DEF8-0B2F-EE4F-A0C0-9406B4715B22}"/>
                </a:ext>
              </a:extLst>
            </p:cNvPr>
            <p:cNvSpPr txBox="1"/>
            <p:nvPr/>
          </p:nvSpPr>
          <p:spPr>
            <a:xfrm>
              <a:off x="7315692" y="4954645"/>
              <a:ext cx="16450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Pb</a:t>
              </a:r>
              <a:r>
                <a:rPr lang="en-US" sz="1400" baseline="30000" dirty="0" err="1">
                  <a:latin typeface="Arial" panose="020B0604020202020204" pitchFamily="34" charset="0"/>
                  <a:cs typeface="Arial" panose="020B0604020202020204" pitchFamily="34" charset="0"/>
                </a:rPr>
                <a:t>67+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) 100 MeV/u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(H-).     280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MeV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 descr="injLinac.png">
              <a:extLst>
                <a:ext uri="{FF2B5EF4-FFF2-40B4-BE49-F238E27FC236}">
                  <a16:creationId xmlns="" xmlns:a16="http://schemas.microsoft.com/office/drawing/2014/main" id="{22FFA77D-1435-8A4F-AAE0-B8C722A646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30"/>
            <a:stretch/>
          </p:blipFill>
          <p:spPr>
            <a:xfrm>
              <a:off x="196031" y="4273158"/>
              <a:ext cx="8682681" cy="74485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05E4063-A5F3-FE4F-B519-B1C6ECE8A076}"/>
                </a:ext>
              </a:extLst>
            </p:cNvPr>
            <p:cNvSpPr txBox="1"/>
            <p:nvPr/>
          </p:nvSpPr>
          <p:spPr>
            <a:xfrm>
              <a:off x="99025" y="5090575"/>
              <a:ext cx="1975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</a:rPr>
                <a:t>Normal conducting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C82B153-0C3C-DF4A-AF50-375B873436FD}"/>
                </a:ext>
              </a:extLst>
            </p:cNvPr>
            <p:cNvSpPr txBox="1"/>
            <p:nvPr/>
          </p:nvSpPr>
          <p:spPr>
            <a:xfrm>
              <a:off x="2314222" y="5090575"/>
              <a:ext cx="1767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3366FF"/>
                  </a:solidFill>
                </a:rPr>
                <a:t>Superconducting</a:t>
              </a:r>
            </a:p>
          </p:txBody>
        </p:sp>
        <p:sp>
          <p:nvSpPr>
            <p:cNvPr id="25" name="Left Brace 24">
              <a:extLst>
                <a:ext uri="{FF2B5EF4-FFF2-40B4-BE49-F238E27FC236}">
                  <a16:creationId xmlns="" xmlns:a16="http://schemas.microsoft.com/office/drawing/2014/main" id="{A144E6E6-8D63-894A-AFE3-D6939F227E4E}"/>
                </a:ext>
              </a:extLst>
            </p:cNvPr>
            <p:cNvSpPr/>
            <p:nvPr/>
          </p:nvSpPr>
          <p:spPr>
            <a:xfrm rot="5400000">
              <a:off x="6261508" y="1869759"/>
              <a:ext cx="298706" cy="469115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Left Brace 25">
              <a:extLst>
                <a:ext uri="{FF2B5EF4-FFF2-40B4-BE49-F238E27FC236}">
                  <a16:creationId xmlns="" xmlns:a16="http://schemas.microsoft.com/office/drawing/2014/main" id="{5D5EBA7B-41E9-BE47-A405-DEF9E67DDA6D}"/>
                </a:ext>
              </a:extLst>
            </p:cNvPr>
            <p:cNvSpPr/>
            <p:nvPr/>
          </p:nvSpPr>
          <p:spPr>
            <a:xfrm rot="5400000">
              <a:off x="2062600" y="2332783"/>
              <a:ext cx="232146" cy="377322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27739FF3-E4F4-4946-9D57-CEB5AC616CCB}"/>
                </a:ext>
              </a:extLst>
            </p:cNvPr>
            <p:cNvSpPr/>
            <p:nvPr/>
          </p:nvSpPr>
          <p:spPr>
            <a:xfrm>
              <a:off x="3557015" y="4274770"/>
              <a:ext cx="1775697" cy="2265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BC19CE8B-1197-B344-9C1F-356273A62FFD}"/>
                </a:ext>
              </a:extLst>
            </p:cNvPr>
            <p:cNvSpPr/>
            <p:nvPr/>
          </p:nvSpPr>
          <p:spPr>
            <a:xfrm>
              <a:off x="793000" y="4274770"/>
              <a:ext cx="1775697" cy="2265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7FC6AE1-C5D2-4247-ABBA-57984397BBB6}"/>
                </a:ext>
              </a:extLst>
            </p:cNvPr>
            <p:cNvSpPr txBox="1"/>
            <p:nvPr/>
          </p:nvSpPr>
          <p:spPr>
            <a:xfrm>
              <a:off x="5903469" y="3731399"/>
              <a:ext cx="1020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200 MHz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E59DDA5E-15C8-7444-B56D-18A216F7722A}"/>
                </a:ext>
              </a:extLst>
            </p:cNvPr>
            <p:cNvSpPr txBox="1"/>
            <p:nvPr/>
          </p:nvSpPr>
          <p:spPr>
            <a:xfrm>
              <a:off x="1671634" y="3733988"/>
              <a:ext cx="1020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 MHz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4420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3" y="966055"/>
                <a:ext cx="5929828" cy="538169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en-US" dirty="0" smtClean="0"/>
                  <a:t>8 GeV/c </a:t>
                </a:r>
                <a:r>
                  <a:rPr lang="en-US" altLang="en-US" dirty="0"/>
                  <a:t>Booster serves for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Accumulation of ions injected 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dirty="0"/>
                  <a:t>   from </a:t>
                </a:r>
                <a:r>
                  <a:rPr lang="en-US" dirty="0" err="1"/>
                  <a:t>Linac</a:t>
                </a:r>
                <a:r>
                  <a:rPr lang="en-US" dirty="0"/>
                  <a:t> Cooling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Acceleration of ions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Extraction and transfer of ions </a:t>
                </a:r>
                <a:br>
                  <a:rPr lang="en-US" dirty="0"/>
                </a:br>
                <a:r>
                  <a:rPr lang="en-US" dirty="0"/>
                  <a:t>to the collider ring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Electron cooling for heavy ions</a:t>
                </a:r>
              </a:p>
              <a:p>
                <a:r>
                  <a:rPr lang="en-US" altLang="en-US" dirty="0"/>
                  <a:t>Injection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single pulse charge stripping at 280 MeV</a:t>
                </a:r>
                <a:br>
                  <a:rPr lang="en-US" dirty="0"/>
                </a:br>
                <a:r>
                  <a:rPr lang="en-US" dirty="0"/>
                  <a:t>(pulse length is 0.5 </a:t>
                </a:r>
                <a:r>
                  <a:rPr lang="en-US" dirty="0" err="1"/>
                  <a:t>ms</a:t>
                </a:r>
                <a:r>
                  <a:rPr lang="en-US" dirty="0"/>
                  <a:t> long or 305 turns)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Phase-space painting</a:t>
                </a:r>
              </a:p>
              <a:p>
                <a:r>
                  <a:rPr lang="en-US" dirty="0"/>
                  <a:t>Design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dirty="0"/>
                  <a:t>Circumference of 313 m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dirty="0"/>
                  <a:t>No transition energy crossing,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=18.64</m:t>
                    </m:r>
                  </m:oMath>
                </a14:m>
                <a:endParaRPr lang="en-US" alt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altLang="en-US" dirty="0"/>
                  <a:t>Figure-8 shape for preserving </a:t>
                </a:r>
                <a:r>
                  <a:rPr lang="en-US" altLang="en-US" dirty="0" smtClean="0"/>
                  <a:t>ion polarization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3" y="966055"/>
                <a:ext cx="5929828" cy="5381694"/>
              </a:xfrm>
              <a:blipFill rotWithShape="1">
                <a:blip r:embed="rId2"/>
                <a:stretch>
                  <a:fillRect l="-1235" t="-1812" r="-412" b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20" y="934786"/>
            <a:ext cx="5029200" cy="214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46080" y="3069304"/>
            <a:ext cx="2642552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Ion booster --- </a:t>
            </a:r>
            <a:r>
              <a:rPr lang="en-US" sz="1400" dirty="0" err="1" smtClean="0"/>
              <a:t>Edy</a:t>
            </a:r>
            <a:r>
              <a:rPr lang="en-US" sz="1400" dirty="0" smtClean="0"/>
              <a:t> </a:t>
            </a:r>
            <a:r>
              <a:rPr lang="en-US" sz="1400" dirty="0" err="1" smtClean="0"/>
              <a:t>Nissen’s</a:t>
            </a:r>
            <a:r>
              <a:rPr lang="en-US" sz="1400" dirty="0" smtClean="0"/>
              <a:t> talk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05" y="3450683"/>
            <a:ext cx="5667768" cy="295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338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Ion Collider Ring Layout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2" y="859180"/>
                <a:ext cx="11285837" cy="114775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en-US" dirty="0"/>
                  <a:t>Protons: 100 GeV/u (63 GeV/u in COM with 10 GeV e) </a:t>
                </a:r>
                <a:br>
                  <a:rPr lang="en-US" altLang="en-US" dirty="0"/>
                </a:br>
                <a:r>
                  <a:rPr lang="en-US" altLang="en-US" dirty="0"/>
                  <a:t>Lead: 40 GeV/u (40 GeV/u in COM with 10 GeV e)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altLang="en-US" dirty="0"/>
                  <a:t>3 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conventional superconducting magnets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859180"/>
                <a:ext cx="11285837" cy="1147753"/>
              </a:xfrm>
              <a:blipFill rotWithShape="1">
                <a:blip r:embed="rId2"/>
                <a:stretch>
                  <a:fillRect l="-648"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7" name="Group 43"/>
          <p:cNvGrpSpPr>
            <a:grpSpLocks noChangeAspect="1"/>
          </p:cNvGrpSpPr>
          <p:nvPr/>
        </p:nvGrpSpPr>
        <p:grpSpPr bwMode="auto">
          <a:xfrm>
            <a:off x="1700762" y="1993269"/>
            <a:ext cx="8412480" cy="4170526"/>
            <a:chOff x="287" y="1120"/>
            <a:chExt cx="5182" cy="2569"/>
          </a:xfrm>
        </p:grpSpPr>
        <p:pic>
          <p:nvPicPr>
            <p:cNvPr id="8" name="Picture 4" descr="ion_ring_v15c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1232"/>
              <a:ext cx="5182" cy="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4"/>
            <p:cNvSpPr>
              <a:spLocks noChangeShapeType="1"/>
            </p:cNvSpPr>
            <p:nvPr/>
          </p:nvSpPr>
          <p:spPr bwMode="auto">
            <a:xfrm rot="10800000" flipH="1" flipV="1">
              <a:off x="2359" y="2774"/>
              <a:ext cx="466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6"/>
            <p:cNvSpPr>
              <a:spLocks/>
            </p:cNvSpPr>
            <p:nvPr/>
          </p:nvSpPr>
          <p:spPr bwMode="auto">
            <a:xfrm rot="7380000">
              <a:off x="3696" y="2966"/>
              <a:ext cx="90" cy="353"/>
            </a:xfrm>
            <a:prstGeom prst="rightBrace">
              <a:avLst>
                <a:gd name="adj1" fmla="val 32685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1" name="AutoShape 7"/>
            <p:cNvSpPr>
              <a:spLocks/>
            </p:cNvSpPr>
            <p:nvPr/>
          </p:nvSpPr>
          <p:spPr bwMode="auto">
            <a:xfrm rot="3900000">
              <a:off x="1742" y="3032"/>
              <a:ext cx="90" cy="438"/>
            </a:xfrm>
            <a:prstGeom prst="rightBrace">
              <a:avLst>
                <a:gd name="adj1" fmla="val 40556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2" name="AutoShape 8"/>
            <p:cNvSpPr>
              <a:spLocks/>
            </p:cNvSpPr>
            <p:nvPr/>
          </p:nvSpPr>
          <p:spPr bwMode="auto">
            <a:xfrm rot="-7493467">
              <a:off x="3725" y="1319"/>
              <a:ext cx="74" cy="287"/>
            </a:xfrm>
            <a:prstGeom prst="rightBrace">
              <a:avLst>
                <a:gd name="adj1" fmla="val 3232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3" name="AutoShape 9"/>
            <p:cNvSpPr>
              <a:spLocks/>
            </p:cNvSpPr>
            <p:nvPr/>
          </p:nvSpPr>
          <p:spPr bwMode="auto">
            <a:xfrm rot="-3300000">
              <a:off x="1984" y="1305"/>
              <a:ext cx="74" cy="357"/>
            </a:xfrm>
            <a:prstGeom prst="rightBrace">
              <a:avLst>
                <a:gd name="adj1" fmla="val 4020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4" name="AutoShape 10"/>
            <p:cNvSpPr>
              <a:spLocks/>
            </p:cNvSpPr>
            <p:nvPr/>
          </p:nvSpPr>
          <p:spPr bwMode="auto">
            <a:xfrm rot="-7771906">
              <a:off x="2342" y="2501"/>
              <a:ext cx="74" cy="263"/>
            </a:xfrm>
            <a:prstGeom prst="rightBrace">
              <a:avLst>
                <a:gd name="adj1" fmla="val 29617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5" name="AutoShape 11"/>
            <p:cNvSpPr>
              <a:spLocks/>
            </p:cNvSpPr>
            <p:nvPr/>
          </p:nvSpPr>
          <p:spPr bwMode="auto">
            <a:xfrm rot="2985116">
              <a:off x="2632" y="2513"/>
              <a:ext cx="74" cy="199"/>
            </a:xfrm>
            <a:prstGeom prst="rightBrace">
              <a:avLst>
                <a:gd name="adj1" fmla="val 2241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6" name="AutoShape 12"/>
            <p:cNvSpPr>
              <a:spLocks/>
            </p:cNvSpPr>
            <p:nvPr/>
          </p:nvSpPr>
          <p:spPr bwMode="auto">
            <a:xfrm rot="-2940000">
              <a:off x="2503" y="1670"/>
              <a:ext cx="74" cy="444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7" name="AutoShape 13"/>
            <p:cNvSpPr>
              <a:spLocks/>
            </p:cNvSpPr>
            <p:nvPr/>
          </p:nvSpPr>
          <p:spPr bwMode="auto">
            <a:xfrm rot="2952143">
              <a:off x="3495" y="1577"/>
              <a:ext cx="74" cy="568"/>
            </a:xfrm>
            <a:prstGeom prst="rightBrace">
              <a:avLst>
                <a:gd name="adj1" fmla="val 63964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8" name="AutoShape 14"/>
            <p:cNvSpPr>
              <a:spLocks/>
            </p:cNvSpPr>
            <p:nvPr/>
          </p:nvSpPr>
          <p:spPr bwMode="auto">
            <a:xfrm rot="3180000">
              <a:off x="2136" y="2783"/>
              <a:ext cx="74" cy="447"/>
            </a:xfrm>
            <a:prstGeom prst="rightBrace">
              <a:avLst>
                <a:gd name="adj1" fmla="val 50338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9" name="AutoShape 15"/>
            <p:cNvSpPr>
              <a:spLocks/>
            </p:cNvSpPr>
            <p:nvPr/>
          </p:nvSpPr>
          <p:spPr bwMode="auto">
            <a:xfrm rot="-7850364">
              <a:off x="3007" y="1863"/>
              <a:ext cx="74" cy="418"/>
            </a:xfrm>
            <a:prstGeom prst="rightBrace">
              <a:avLst>
                <a:gd name="adj1" fmla="val 47072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rot="10800000">
              <a:off x="4418" y="2267"/>
              <a:ext cx="0" cy="1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rot="10800000">
              <a:off x="4359" y="2325"/>
              <a:ext cx="11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rot="10800000" flipV="1">
              <a:off x="3669" y="2325"/>
              <a:ext cx="748" cy="6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rot="10800000">
              <a:off x="3769" y="1682"/>
              <a:ext cx="650" cy="6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rot="7500000" flipH="1" flipV="1">
              <a:off x="4486" y="1905"/>
              <a:ext cx="734" cy="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 rot="-1080000">
              <a:off x="4518" y="2170"/>
              <a:ext cx="7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R = 155.5 m</a:t>
              </a:r>
            </a:p>
          </p:txBody>
        </p:sp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4261" y="1668"/>
              <a:ext cx="6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Pct val="70000"/>
                <a:buNone/>
              </a:pPr>
              <a:r>
                <a:rPr lang="en-US" altLang="en-US" sz="1400" dirty="0"/>
                <a:t>Arc, </a:t>
              </a:r>
              <a:r>
                <a:rPr lang="en-US" altLang="en-US" sz="1400" kern="0" dirty="0" smtClean="0">
                  <a:ea typeface="ＭＳ Ｐゴシック" pitchFamily="34" charset="-128"/>
                </a:rPr>
                <a:t>257.4</a:t>
              </a:r>
              <a:r>
                <a:rPr lang="en-US" altLang="en-US" sz="1400" kern="0" baseline="30000" dirty="0" smtClean="0">
                  <a:ea typeface="ＭＳ Ｐゴシック" pitchFamily="34" charset="-128"/>
                  <a:sym typeface="Symbol"/>
                </a:rPr>
                <a:t></a:t>
              </a:r>
              <a:endParaRPr lang="en-US" altLang="en-US" sz="1400" dirty="0">
                <a:sym typeface="Symbol" panose="05050102010706020507" pitchFamily="18" charset="2"/>
              </a:endParaRP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2856" y="3076"/>
              <a:ext cx="191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600"/>
                <a:t>IP</a:t>
              </a: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 rot="1980000">
              <a:off x="3199" y="3152"/>
              <a:ext cx="87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disp. supp./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geom. match #3</a:t>
              </a: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 rot="-1500000">
              <a:off x="1191" y="3387"/>
              <a:ext cx="87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disp. supp./</a:t>
              </a:r>
            </a:p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geom. match #1</a:t>
              </a: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 rot="-2100000">
              <a:off x="3208" y="1135"/>
              <a:ext cx="87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disp. supp./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geom. match #2</a:t>
              </a:r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 rot="2100000">
              <a:off x="1625" y="1120"/>
              <a:ext cx="87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disp. supp./</a:t>
              </a:r>
            </a:p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geom. match #3</a:t>
              </a: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 rot="-2400000">
              <a:off x="1946" y="2511"/>
              <a:ext cx="560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det. elem.</a:t>
              </a:r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 rot="-2400000">
              <a:off x="2446" y="2622"/>
              <a:ext cx="610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disp. supp.</a:t>
              </a:r>
            </a:p>
          </p:txBody>
        </p:sp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 rot="2460000">
              <a:off x="2462" y="1589"/>
              <a:ext cx="42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norm.+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SRF</a:t>
              </a:r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 rot="-2460000">
              <a:off x="3477" y="1836"/>
              <a:ext cx="451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tune 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tromb.+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match</a:t>
              </a:r>
            </a:p>
          </p:txBody>
        </p:sp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 rot="-2220000">
              <a:off x="1979" y="3012"/>
              <a:ext cx="622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beam exp./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match</a:t>
              </a:r>
            </a:p>
          </p:txBody>
        </p:sp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 rot="-2453791">
              <a:off x="2663" y="1880"/>
              <a:ext cx="573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elec. cool.</a:t>
              </a:r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 rot="10800000" flipV="1">
              <a:off x="1184" y="3149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1188" y="2909"/>
              <a:ext cx="3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600">
                  <a:solidFill>
                    <a:srgbClr val="0000FF"/>
                  </a:solidFill>
                </a:rPr>
                <a:t>ions</a:t>
              </a:r>
            </a:p>
          </p:txBody>
        </p:sp>
        <p:sp>
          <p:nvSpPr>
            <p:cNvPr id="40" name="Arc 36"/>
            <p:cNvSpPr>
              <a:spLocks/>
            </p:cNvSpPr>
            <p:nvPr/>
          </p:nvSpPr>
          <p:spPr bwMode="auto">
            <a:xfrm rot="18853960" flipH="1">
              <a:off x="2655" y="2251"/>
              <a:ext cx="137" cy="131"/>
            </a:xfrm>
            <a:custGeom>
              <a:avLst/>
              <a:gdLst>
                <a:gd name="T0" fmla="*/ 0 w 22103"/>
                <a:gd name="T1" fmla="*/ 523 h 22266"/>
                <a:gd name="T2" fmla="*/ 2139063 w 22103"/>
                <a:gd name="T3" fmla="*/ 1942361 h 22266"/>
                <a:gd name="T4" fmla="*/ 48697 w 22103"/>
                <a:gd name="T5" fmla="*/ 1884267 h 222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103" h="22266" fill="none" extrusionOk="0">
                  <a:moveTo>
                    <a:pt x="-1" y="5"/>
                  </a:moveTo>
                  <a:cubicBezTo>
                    <a:pt x="167" y="1"/>
                    <a:pt x="335" y="0"/>
                    <a:pt x="503" y="0"/>
                  </a:cubicBezTo>
                  <a:cubicBezTo>
                    <a:pt x="12432" y="0"/>
                    <a:pt x="22103" y="9670"/>
                    <a:pt x="22103" y="21600"/>
                  </a:cubicBezTo>
                  <a:cubicBezTo>
                    <a:pt x="22103" y="21822"/>
                    <a:pt x="22099" y="22044"/>
                    <a:pt x="22092" y="22265"/>
                  </a:cubicBezTo>
                </a:path>
                <a:path w="22103" h="22266" stroke="0" extrusionOk="0">
                  <a:moveTo>
                    <a:pt x="-1" y="5"/>
                  </a:moveTo>
                  <a:cubicBezTo>
                    <a:pt x="167" y="1"/>
                    <a:pt x="335" y="0"/>
                    <a:pt x="503" y="0"/>
                  </a:cubicBezTo>
                  <a:cubicBezTo>
                    <a:pt x="12432" y="0"/>
                    <a:pt x="22103" y="9670"/>
                    <a:pt x="22103" y="21600"/>
                  </a:cubicBezTo>
                  <a:cubicBezTo>
                    <a:pt x="22103" y="21822"/>
                    <a:pt x="22099" y="22044"/>
                    <a:pt x="22092" y="22265"/>
                  </a:cubicBezTo>
                  <a:lnTo>
                    <a:pt x="503" y="21600"/>
                  </a:lnTo>
                  <a:lnTo>
                    <a:pt x="-1" y="5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Box 1"/>
            <p:cNvSpPr txBox="1">
              <a:spLocks noChangeArrowheads="1"/>
            </p:cNvSpPr>
            <p:nvPr/>
          </p:nvSpPr>
          <p:spPr bwMode="auto">
            <a:xfrm>
              <a:off x="2175" y="2226"/>
              <a:ext cx="6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SzPct val="70000"/>
                <a:buFont typeface="Arial" panose="020B0604020202020204" pitchFamily="34" charset="0"/>
                <a:buNone/>
              </a:pPr>
              <a:r>
                <a:rPr lang="en-US" altLang="en-US" sz="1400" dirty="0" smtClean="0">
                  <a:sym typeface="Symbol" panose="05050102010706020507" pitchFamily="18" charset="2"/>
                </a:rPr>
                <a:t>77.4</a:t>
              </a:r>
              <a:endParaRPr lang="en-US" altLang="en-US" sz="1400" dirty="0">
                <a:sym typeface="Symbol" panose="05050102010706020507" pitchFamily="18" charset="2"/>
              </a:endParaRPr>
            </a:p>
          </p:txBody>
        </p:sp>
        <p:sp>
          <p:nvSpPr>
            <p:cNvPr id="42" name="Line 4"/>
            <p:cNvSpPr>
              <a:spLocks noChangeShapeType="1"/>
            </p:cNvSpPr>
            <p:nvPr/>
          </p:nvSpPr>
          <p:spPr bwMode="auto">
            <a:xfrm rot="10800000" flipH="1">
              <a:off x="3433" y="2576"/>
              <a:ext cx="131" cy="204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3265" y="2384"/>
              <a:ext cx="760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600">
                  <a:solidFill>
                    <a:srgbClr val="5F5F5F"/>
                  </a:solidFill>
                </a:rPr>
                <a:t>future 2</a:t>
              </a:r>
              <a:r>
                <a:rPr lang="en-US" altLang="en-US" sz="1600" baseline="30000">
                  <a:solidFill>
                    <a:srgbClr val="5F5F5F"/>
                  </a:solidFill>
                </a:rPr>
                <a:t>nd</a:t>
              </a:r>
              <a:r>
                <a:rPr lang="en-US" altLang="en-US" sz="1600">
                  <a:solidFill>
                    <a:srgbClr val="5F5F5F"/>
                  </a:solidFill>
                </a:rPr>
                <a:t> IP</a:t>
              </a:r>
            </a:p>
          </p:txBody>
        </p:sp>
        <p:sp>
          <p:nvSpPr>
            <p:cNvPr id="44" name="Line 4"/>
            <p:cNvSpPr>
              <a:spLocks noChangeShapeType="1"/>
            </p:cNvSpPr>
            <p:nvPr/>
          </p:nvSpPr>
          <p:spPr bwMode="auto">
            <a:xfrm rot="10800000">
              <a:off x="1700" y="2670"/>
              <a:ext cx="447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1356" y="2496"/>
              <a:ext cx="641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Polarimeter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929293" y="5794487"/>
            <a:ext cx="4181175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Ion collider ring                        --- </a:t>
            </a:r>
            <a:r>
              <a:rPr lang="en-US" sz="1400" dirty="0" err="1" smtClean="0"/>
              <a:t>Vasiliy</a:t>
            </a:r>
            <a:r>
              <a:rPr lang="en-US" sz="1400" dirty="0" smtClean="0"/>
              <a:t> </a:t>
            </a:r>
            <a:r>
              <a:rPr lang="en-US" sz="1400" dirty="0" err="1" smtClean="0"/>
              <a:t>Morozov’s</a:t>
            </a:r>
            <a:r>
              <a:rPr lang="en-US" sz="1400" dirty="0" smtClean="0"/>
              <a:t> talk</a:t>
            </a:r>
          </a:p>
          <a:p>
            <a:r>
              <a:rPr lang="en-US" sz="1400" dirty="0" smtClean="0"/>
              <a:t>Ion beam bunching splitting --- </a:t>
            </a:r>
            <a:r>
              <a:rPr lang="en-US" sz="1400" dirty="0" err="1" smtClean="0"/>
              <a:t>Randika</a:t>
            </a:r>
            <a:r>
              <a:rPr lang="en-US" sz="1400" dirty="0" smtClean="0"/>
              <a:t> </a:t>
            </a:r>
            <a:r>
              <a:rPr lang="en-US" sz="1400" dirty="0" err="1" smtClean="0"/>
              <a:t>Gamage’s</a:t>
            </a:r>
            <a:r>
              <a:rPr lang="en-US" sz="1400" dirty="0" smtClean="0"/>
              <a:t> talk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2429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 Beam Dynamics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33294" y="927955"/>
            <a:ext cx="4202121" cy="5381694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Linear </a:t>
            </a:r>
            <a:r>
              <a:rPr lang="en-US" altLang="en-US" sz="2000" dirty="0" smtClean="0">
                <a:solidFill>
                  <a:schemeClr val="tx1"/>
                </a:solidFill>
              </a:rPr>
              <a:t>optics</a:t>
            </a:r>
          </a:p>
          <a:p>
            <a:endParaRPr lang="en-US" alt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altLang="en-US" sz="2000" dirty="0" smtClean="0">
                <a:solidFill>
                  <a:schemeClr val="tx1"/>
                </a:solidFill>
              </a:rPr>
              <a:t>Momentum </a:t>
            </a:r>
            <a:r>
              <a:rPr lang="en-US" altLang="en-US" sz="2000" dirty="0">
                <a:solidFill>
                  <a:schemeClr val="tx1"/>
                </a:solidFill>
              </a:rPr>
              <a:t>acceptance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89703" y="927955"/>
            <a:ext cx="397701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8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Chromaticity compensation</a:t>
            </a:r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Dynamic aperture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5" y="1313815"/>
            <a:ext cx="4295775" cy="242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00" y="1345565"/>
            <a:ext cx="4295775" cy="239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452620" y="3779407"/>
            <a:ext cx="4921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SzPct val="85000"/>
            </a:pPr>
            <a:r>
              <a:rPr lang="en-US" altLang="en-US" sz="1400" b="1">
                <a:latin typeface="Arial" panose="020B0604020202020204" pitchFamily="34" charset="0"/>
              </a:rPr>
              <a:t>IP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685983" y="3547632"/>
            <a:ext cx="0" cy="239712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"/>
          <a:stretch>
            <a:fillRect/>
          </a:stretch>
        </p:blipFill>
        <p:spPr bwMode="auto">
          <a:xfrm>
            <a:off x="813275" y="4278313"/>
            <a:ext cx="442118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341913" y="6051550"/>
            <a:ext cx="3370262" cy="331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2060"/>
                </a:solidFill>
              </a:rPr>
              <a:t>-12                     -6                        0                         6                      12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2060"/>
                </a:solidFill>
              </a:rPr>
              <a:t>                                                      </a:t>
            </a:r>
            <a:r>
              <a:rPr lang="en-US" sz="1000" dirty="0">
                <a:solidFill>
                  <a:srgbClr val="002060"/>
                </a:solidFill>
                <a:sym typeface="Symbol"/>
              </a:rPr>
              <a:t></a:t>
            </a:r>
            <a:r>
              <a:rPr lang="en-US" sz="1000" baseline="-25000" dirty="0">
                <a:solidFill>
                  <a:srgbClr val="002060"/>
                </a:solidFill>
                <a:sym typeface="Symbol"/>
              </a:rPr>
              <a:t>p/p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15" name="Picture 14" descr="C:\Conference meeting\NA-PAC\errorDA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" r="10836" b="6120"/>
          <a:stretch/>
        </p:blipFill>
        <p:spPr bwMode="auto">
          <a:xfrm>
            <a:off x="6484128" y="4196145"/>
            <a:ext cx="4174066" cy="219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297336" y="5589740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±50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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0986" y="4369849"/>
            <a:ext cx="2673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with errors and correction 10 seeds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ollaboration with SLAC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8064437" y="5482027"/>
            <a:ext cx="1577350" cy="1015646"/>
          </a:xfrm>
          <a:prstGeom prst="arc">
            <a:avLst>
              <a:gd name="adj1" fmla="val 10795749"/>
              <a:gd name="adj2" fmla="val 0"/>
            </a:avLst>
          </a:prstGeom>
          <a:ln w="38100">
            <a:solidFill>
              <a:srgbClr val="0000CC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61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Ion Polarization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Figure-8 concept: Spin precession in one arc is exactly cancelled in the other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Spin stabilization by small fields: </a:t>
            </a:r>
            <a:r>
              <a:rPr lang="en-US" sz="2000" dirty="0">
                <a:solidFill>
                  <a:srgbClr val="0000FF"/>
                </a:solidFill>
              </a:rPr>
              <a:t>~3 Tm</a:t>
            </a:r>
            <a:r>
              <a:rPr lang="en-US" sz="2000" dirty="0"/>
              <a:t> vs. </a:t>
            </a:r>
            <a:r>
              <a:rPr lang="en-US" sz="2000" dirty="0">
                <a:solidFill>
                  <a:srgbClr val="FF0000"/>
                </a:solidFill>
              </a:rPr>
              <a:t>&lt; 400 Tm</a:t>
            </a:r>
            <a:r>
              <a:rPr lang="en-US" sz="2000" dirty="0"/>
              <a:t> for deuterons at 100 GeV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Criterion: induced spin rotation &gt;&gt; spin rotation due to orbit errors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</a:rPr>
              <a:t>3D spin rotator</a:t>
            </a:r>
            <a:r>
              <a:rPr lang="en-US" sz="2000" dirty="0"/>
              <a:t>: combination of small rotations about different axes provides </a:t>
            </a:r>
            <a:br>
              <a:rPr lang="en-US" sz="2000" dirty="0"/>
            </a:br>
            <a:r>
              <a:rPr lang="en-US" sz="2000" dirty="0"/>
              <a:t>any polarization orientation at any point in the collider ring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No effect on the orbit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Polarized deuterons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Frequent adiabatic spin </a:t>
            </a:r>
            <a:r>
              <a:rPr lang="en-US" sz="2000" dirty="0" smtClean="0"/>
              <a:t>flips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8828" y="5711521"/>
            <a:ext cx="447117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Ion polarization                                --- </a:t>
            </a:r>
            <a:r>
              <a:rPr lang="en-US" sz="1400" dirty="0" err="1" smtClean="0"/>
              <a:t>Fanglei</a:t>
            </a:r>
            <a:r>
              <a:rPr lang="en-US" sz="1400" dirty="0" smtClean="0"/>
              <a:t> Lin’s talk</a:t>
            </a:r>
          </a:p>
          <a:p>
            <a:r>
              <a:rPr lang="en-US" sz="1400" dirty="0" smtClean="0"/>
              <a:t>Spin transparency study and test --- </a:t>
            </a:r>
            <a:r>
              <a:rPr lang="en-US" sz="1400" dirty="0" err="1" smtClean="0"/>
              <a:t>Vasiliy</a:t>
            </a:r>
            <a:r>
              <a:rPr lang="en-US" sz="1400" dirty="0" smtClean="0"/>
              <a:t> </a:t>
            </a:r>
            <a:r>
              <a:rPr lang="en-US" sz="1400" dirty="0" err="1" smtClean="0"/>
              <a:t>Morozov’s</a:t>
            </a:r>
            <a:r>
              <a:rPr lang="en-US" sz="1400" dirty="0" smtClean="0"/>
              <a:t> talk</a:t>
            </a:r>
            <a:endParaRPr lang="en-US" sz="1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279565" y="3307642"/>
            <a:ext cx="6226688" cy="2491182"/>
            <a:chOff x="5279565" y="3307642"/>
            <a:chExt cx="6226688" cy="2491182"/>
          </a:xfrm>
        </p:grpSpPr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>
              <a:off x="5279565" y="3307642"/>
              <a:ext cx="6226688" cy="2491182"/>
              <a:chOff x="5843365" y="3617402"/>
              <a:chExt cx="4252912" cy="1871662"/>
            </a:xfrm>
          </p:grpSpPr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 flipV="1">
                <a:off x="5843365" y="3617402"/>
                <a:ext cx="4252912" cy="1871662"/>
                <a:chOff x="1540" y="2870"/>
                <a:chExt cx="2679" cy="1179"/>
              </a:xfrm>
            </p:grpSpPr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0" y="2870"/>
                  <a:ext cx="2679" cy="1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2589" y="3178"/>
                  <a:ext cx="106" cy="1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eaLnBrk="1" hangingPunct="1"/>
                  <a:endParaRPr lang="en-US" altLang="en-US"/>
                </a:p>
              </p:txBody>
            </p:sp>
            <p:sp>
              <p:nvSpPr>
                <p:cNvPr id="19" name="Rectangle 18"/>
                <p:cNvSpPr>
                  <a:spLocks noChangeArrowheads="1"/>
                </p:cNvSpPr>
                <p:nvPr/>
              </p:nvSpPr>
              <p:spPr bwMode="auto">
                <a:xfrm>
                  <a:off x="3047" y="3177"/>
                  <a:ext cx="107" cy="1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eaLnBrk="1" hangingPunct="1"/>
                  <a:endParaRPr lang="en-US" alt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auto">
                <a:xfrm>
                  <a:off x="2577" y="3264"/>
                  <a:ext cx="145" cy="83"/>
                </a:xfrm>
                <a:prstGeom prst="line">
                  <a:avLst/>
                </a:prstGeom>
                <a:noFill/>
                <a:ln w="1524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038" y="3271"/>
                  <a:ext cx="124" cy="72"/>
                </a:xfrm>
                <a:prstGeom prst="line">
                  <a:avLst/>
                </a:prstGeom>
                <a:noFill/>
                <a:ln w="1524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666" y="3637"/>
                  <a:ext cx="397" cy="22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rgbClr val="0000FF"/>
                      </a:solidFill>
                      <a:latin typeface="Symbol" panose="05050102010706020507" pitchFamily="18" charset="2"/>
                      <a:ea typeface="ＭＳ Ｐゴシック" panose="020B0600070205080204" pitchFamily="34" charset="-128"/>
                      <a:sym typeface="Symbol" panose="05050102010706020507" pitchFamily="18" charset="2"/>
                    </a:rPr>
                    <a:t>n = 0</a:t>
                  </a:r>
                  <a:endParaRPr lang="ru-RU" altLang="en-US" sz="1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sym typeface="Symbol" panose="05050102010706020507" pitchFamily="18" charset="2"/>
                  </a:endParaRPr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7508652" y="3794078"/>
                <a:ext cx="812006" cy="5084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343784" y="4009373"/>
                <a:ext cx="416687" cy="2886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143848" y="4021765"/>
                <a:ext cx="416687" cy="2886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45967" y="4527250"/>
                <a:ext cx="506224" cy="421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3516" y="4622336"/>
                <a:ext cx="475543" cy="368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7631484" y="5001702"/>
                <a:ext cx="811213" cy="27748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ym typeface="Symbol"/>
                  </a:rPr>
                  <a:t> = 0</a:t>
                </a:r>
                <a:endParaRPr lang="en-US" b="1" dirty="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462444" y="4672505"/>
                  <a:ext cx="348121" cy="43120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2444" y="4672505"/>
                  <a:ext cx="348121" cy="43120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5789" b="-14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0040492" y="4647481"/>
                  <a:ext cx="348121" cy="43120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0492" y="4647481"/>
                  <a:ext cx="348121" cy="43120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5789" b="-14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234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JLEIC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864" y="818865"/>
            <a:ext cx="11092544" cy="57320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600" i="1" dirty="0">
                <a:cs typeface="Arial" charset="0"/>
              </a:rPr>
              <a:t>S. Benson, A. </a:t>
            </a:r>
            <a:r>
              <a:rPr lang="en-US" altLang="en-US" sz="1600" i="1" dirty="0" err="1">
                <a:cs typeface="Arial" charset="0"/>
              </a:rPr>
              <a:t>Bogacz</a:t>
            </a:r>
            <a:r>
              <a:rPr lang="en-US" altLang="en-US" sz="1600" i="1" dirty="0">
                <a:cs typeface="Arial" charset="0"/>
              </a:rPr>
              <a:t>, P. </a:t>
            </a:r>
            <a:r>
              <a:rPr lang="en-US" altLang="en-US" sz="1600" i="1" dirty="0" err="1">
                <a:cs typeface="Arial" charset="0"/>
              </a:rPr>
              <a:t>Brindza</a:t>
            </a:r>
            <a:r>
              <a:rPr lang="en-US" altLang="en-US" sz="1600" i="1" dirty="0">
                <a:cs typeface="Arial" charset="0"/>
              </a:rPr>
              <a:t>, A. </a:t>
            </a:r>
            <a:r>
              <a:rPr lang="en-US" altLang="en-US" sz="1600" i="1" dirty="0" err="1">
                <a:cs typeface="Arial" charset="0"/>
              </a:rPr>
              <a:t>Camsonne</a:t>
            </a:r>
            <a:r>
              <a:rPr lang="en-US" altLang="en-US" sz="1600" i="1" dirty="0">
                <a:cs typeface="Arial" charset="0"/>
              </a:rPr>
              <a:t>, P. </a:t>
            </a:r>
            <a:r>
              <a:rPr lang="en-US" altLang="en-US" sz="1600" i="1" dirty="0" err="1">
                <a:cs typeface="Arial" charset="0"/>
              </a:rPr>
              <a:t>Degtyarenko</a:t>
            </a:r>
            <a:r>
              <a:rPr lang="en-US" altLang="en-US" sz="1600" i="1" dirty="0">
                <a:cs typeface="Arial" charset="0"/>
              </a:rPr>
              <a:t>, E. Daly, </a:t>
            </a:r>
            <a:r>
              <a:rPr lang="en-US" altLang="en-US" sz="1600" i="1" dirty="0" err="1">
                <a:cs typeface="Arial" charset="0"/>
              </a:rPr>
              <a:t>Ya</a:t>
            </a:r>
            <a:r>
              <a:rPr lang="en-US" altLang="en-US" sz="1600" i="1" dirty="0">
                <a:cs typeface="Arial" charset="0"/>
              </a:rPr>
              <a:t>. </a:t>
            </a:r>
            <a:r>
              <a:rPr lang="en-US" altLang="en-US" sz="1600" i="1" dirty="0" err="1">
                <a:cs typeface="Arial" charset="0"/>
              </a:rPr>
              <a:t>Derbenev</a:t>
            </a:r>
            <a:r>
              <a:rPr lang="en-US" altLang="en-US" sz="1600" i="1" dirty="0">
                <a:cs typeface="Arial" charset="0"/>
              </a:rPr>
              <a:t>, </a:t>
            </a:r>
            <a:r>
              <a:rPr lang="en-US" altLang="en-US" sz="1600" i="1" dirty="0" smtClean="0">
                <a:cs typeface="Arial" charset="0"/>
              </a:rPr>
              <a:t>M</a:t>
            </a:r>
            <a:r>
              <a:rPr lang="en-US" altLang="en-US" sz="1600" i="1" dirty="0">
                <a:cs typeface="Arial" charset="0"/>
              </a:rPr>
              <a:t>. </a:t>
            </a:r>
            <a:r>
              <a:rPr lang="en-US" altLang="en-US" sz="1600" i="1" dirty="0" err="1">
                <a:cs typeface="Arial" charset="0"/>
              </a:rPr>
              <a:t>Diefenthaler</a:t>
            </a:r>
            <a:r>
              <a:rPr lang="en-US" altLang="en-US" sz="1600" i="1" dirty="0">
                <a:cs typeface="Arial" charset="0"/>
              </a:rPr>
              <a:t>, K. </a:t>
            </a:r>
            <a:r>
              <a:rPr lang="en-US" altLang="en-US" sz="1600" i="1" dirty="0" err="1">
                <a:cs typeface="Arial" charset="0"/>
              </a:rPr>
              <a:t>Deitrick</a:t>
            </a:r>
            <a:r>
              <a:rPr lang="en-US" altLang="en-US" sz="1600" i="1" dirty="0">
                <a:cs typeface="Arial" charset="0"/>
              </a:rPr>
              <a:t>, </a:t>
            </a:r>
            <a:r>
              <a:rPr lang="en-US" altLang="en-US" sz="1600" i="1" dirty="0" smtClean="0">
                <a:cs typeface="Arial" charset="0"/>
              </a:rPr>
              <a:t>              D</a:t>
            </a:r>
            <a:r>
              <a:rPr lang="en-US" altLang="en-US" sz="1600" i="1" dirty="0">
                <a:cs typeface="Arial" charset="0"/>
              </a:rPr>
              <a:t>. Douglas, R. Ent, R. Fair, Y. </a:t>
            </a:r>
            <a:r>
              <a:rPr lang="en-US" altLang="en-US" sz="1600" i="1" dirty="0" err="1">
                <a:cs typeface="Arial" charset="0"/>
              </a:rPr>
              <a:t>Furletova</a:t>
            </a:r>
            <a:r>
              <a:rPr lang="en-US" altLang="en-US" sz="1600" i="1" dirty="0">
                <a:cs typeface="Arial" charset="0"/>
              </a:rPr>
              <a:t>, R. </a:t>
            </a:r>
            <a:r>
              <a:rPr lang="en-US" altLang="en-US" sz="1600" i="1" dirty="0" err="1">
                <a:cs typeface="Arial" charset="0"/>
              </a:rPr>
              <a:t>Gamage</a:t>
            </a:r>
            <a:r>
              <a:rPr lang="en-US" altLang="en-US" sz="1600" i="1" dirty="0">
                <a:cs typeface="Arial" charset="0"/>
              </a:rPr>
              <a:t>, D. Gaskell,     R. </a:t>
            </a:r>
            <a:r>
              <a:rPr lang="en-US" altLang="en-US" sz="1600" i="1" dirty="0" err="1">
                <a:cs typeface="Arial" charset="0"/>
              </a:rPr>
              <a:t>Geng</a:t>
            </a:r>
            <a:r>
              <a:rPr lang="en-US" altLang="en-US" sz="1600" i="1" dirty="0">
                <a:cs typeface="Arial" charset="0"/>
              </a:rPr>
              <a:t>, P. </a:t>
            </a:r>
            <a:r>
              <a:rPr lang="en-US" altLang="en-US" sz="1600" i="1" dirty="0" err="1">
                <a:cs typeface="Arial" charset="0"/>
              </a:rPr>
              <a:t>Ghoshal</a:t>
            </a:r>
            <a:r>
              <a:rPr lang="en-US" altLang="en-US" sz="1600" i="1" dirty="0">
                <a:cs typeface="Arial" charset="0"/>
              </a:rPr>
              <a:t>, J. </a:t>
            </a:r>
            <a:r>
              <a:rPr lang="en-US" altLang="en-US" sz="1600" i="1" dirty="0" err="1">
                <a:cs typeface="Arial" charset="0"/>
              </a:rPr>
              <a:t>Grames</a:t>
            </a:r>
            <a:r>
              <a:rPr lang="en-US" altLang="en-US" sz="1600" i="1" dirty="0">
                <a:cs typeface="Arial" charset="0"/>
              </a:rPr>
              <a:t>, K. Jorden, J. </a:t>
            </a:r>
            <a:r>
              <a:rPr lang="en-US" altLang="en-US" sz="1600" i="1" dirty="0" err="1">
                <a:cs typeface="Arial" charset="0"/>
              </a:rPr>
              <a:t>Guo</a:t>
            </a:r>
            <a:r>
              <a:rPr lang="en-US" altLang="en-US" sz="1600" i="1" dirty="0">
                <a:cs typeface="Arial" charset="0"/>
              </a:rPr>
              <a:t>, </a:t>
            </a:r>
            <a:r>
              <a:rPr lang="en-US" altLang="en-US" sz="1600" i="1" dirty="0" smtClean="0">
                <a:cs typeface="Arial" charset="0"/>
              </a:rPr>
              <a:t>          F</a:t>
            </a:r>
            <a:r>
              <a:rPr lang="en-US" altLang="en-US" sz="1600" i="1" dirty="0">
                <a:cs typeface="Arial" charset="0"/>
              </a:rPr>
              <a:t>. Hanna, L. Harwood, T. Hiatt, H. Huang, A. Hutton, K. Jordan, A. Kimber, D. </a:t>
            </a:r>
            <a:r>
              <a:rPr lang="en-US" altLang="en-US" sz="1600" i="1" dirty="0" err="1">
                <a:cs typeface="Arial" charset="0"/>
              </a:rPr>
              <a:t>Kashy</a:t>
            </a:r>
            <a:r>
              <a:rPr lang="en-US" altLang="en-US" sz="1600" i="1" dirty="0">
                <a:cs typeface="Arial" charset="0"/>
              </a:rPr>
              <a:t>, G. </a:t>
            </a:r>
            <a:r>
              <a:rPr lang="en-US" altLang="en-US" sz="1600" i="1" dirty="0" err="1">
                <a:cs typeface="Arial" charset="0"/>
              </a:rPr>
              <a:t>Krafft</a:t>
            </a:r>
            <a:r>
              <a:rPr lang="en-US" altLang="en-US" sz="1600" i="1" dirty="0">
                <a:cs typeface="Arial" charset="0"/>
              </a:rPr>
              <a:t>, R. </a:t>
            </a:r>
            <a:r>
              <a:rPr lang="en-US" altLang="en-US" sz="1600" i="1" dirty="0" err="1">
                <a:cs typeface="Arial" charset="0"/>
              </a:rPr>
              <a:t>Lessiter</a:t>
            </a:r>
            <a:r>
              <a:rPr lang="en-US" altLang="en-US" sz="1600" i="1" dirty="0">
                <a:cs typeface="Arial" charset="0"/>
              </a:rPr>
              <a:t>, R. Li, F. Lin, </a:t>
            </a:r>
            <a:r>
              <a:rPr lang="en-US" altLang="en-US" sz="1600" i="1" dirty="0" smtClean="0">
                <a:cs typeface="Arial" charset="0"/>
              </a:rPr>
              <a:t>          M</a:t>
            </a:r>
            <a:r>
              <a:rPr lang="en-US" altLang="en-US" sz="1600" i="1" dirty="0">
                <a:cs typeface="Arial" charset="0"/>
              </a:rPr>
              <a:t>. </a:t>
            </a:r>
            <a:r>
              <a:rPr lang="en-US" altLang="en-US" sz="1600" i="1" dirty="0" err="1" smtClean="0">
                <a:cs typeface="Arial" charset="0"/>
              </a:rPr>
              <a:t>Mamum</a:t>
            </a:r>
            <a:r>
              <a:rPr lang="en-US" altLang="en-US" sz="1600" i="1" dirty="0" smtClean="0">
                <a:cs typeface="Arial" charset="0"/>
              </a:rPr>
              <a:t>,  F</a:t>
            </a:r>
            <a:r>
              <a:rPr lang="en-US" altLang="en-US" sz="1600" i="1" dirty="0">
                <a:cs typeface="Arial" charset="0"/>
              </a:rPr>
              <a:t>. </a:t>
            </a:r>
            <a:r>
              <a:rPr lang="en-US" altLang="en-US" sz="1600" i="1" dirty="0" err="1">
                <a:cs typeface="Arial" charset="0"/>
              </a:rPr>
              <a:t>Marhauser</a:t>
            </a:r>
            <a:r>
              <a:rPr lang="en-US" altLang="en-US" sz="1600" i="1" dirty="0">
                <a:cs typeface="Arial" charset="0"/>
              </a:rPr>
              <a:t>, R. McKeown, T. Michalski, V. </a:t>
            </a:r>
            <a:r>
              <a:rPr lang="en-US" altLang="en-US" sz="1600" i="1" dirty="0" err="1">
                <a:cs typeface="Arial" charset="0"/>
              </a:rPr>
              <a:t>Morozov</a:t>
            </a:r>
            <a:r>
              <a:rPr lang="en-US" altLang="en-US" sz="1600" i="1" dirty="0">
                <a:cs typeface="Arial" charset="0"/>
              </a:rPr>
              <a:t>, E. </a:t>
            </a:r>
            <a:r>
              <a:rPr lang="en-US" altLang="en-US" sz="1600" i="1" dirty="0" err="1">
                <a:cs typeface="Arial" charset="0"/>
              </a:rPr>
              <a:t>Nissen</a:t>
            </a:r>
            <a:r>
              <a:rPr lang="en-US" altLang="en-US" sz="1600" i="1" dirty="0">
                <a:cs typeface="Arial" charset="0"/>
              </a:rPr>
              <a:t>, G. Park, H. Park, M. </a:t>
            </a:r>
            <a:r>
              <a:rPr lang="en-US" altLang="en-US" sz="1600" i="1" dirty="0" err="1">
                <a:cs typeface="Arial" charset="0"/>
              </a:rPr>
              <a:t>Poelker</a:t>
            </a:r>
            <a:r>
              <a:rPr lang="en-US" altLang="en-US" sz="1600" i="1" dirty="0">
                <a:cs typeface="Arial" charset="0"/>
              </a:rPr>
              <a:t>, </a:t>
            </a:r>
            <a:r>
              <a:rPr lang="en-US" altLang="en-US" sz="1600" i="1" dirty="0" smtClean="0">
                <a:cs typeface="Arial" charset="0"/>
              </a:rPr>
              <a:t>T</a:t>
            </a:r>
            <a:r>
              <a:rPr lang="en-US" altLang="en-US" sz="1600" i="1" dirty="0">
                <a:cs typeface="Arial" charset="0"/>
              </a:rPr>
              <a:t>. Powers, </a:t>
            </a:r>
            <a:r>
              <a:rPr lang="en-US" altLang="en-US" sz="1600" i="1" dirty="0" smtClean="0">
                <a:cs typeface="Arial" charset="0"/>
              </a:rPr>
              <a:t>          R</a:t>
            </a:r>
            <a:r>
              <a:rPr lang="en-US" altLang="en-US" sz="1600" i="1" dirty="0">
                <a:cs typeface="Arial" charset="0"/>
              </a:rPr>
              <a:t>. Rajput-</a:t>
            </a:r>
            <a:r>
              <a:rPr lang="en-US" altLang="en-US" sz="1600" i="1" dirty="0" err="1">
                <a:cs typeface="Arial" charset="0"/>
              </a:rPr>
              <a:t>Ghoshal</a:t>
            </a:r>
            <a:r>
              <a:rPr lang="en-US" altLang="en-US" sz="1600" i="1" dirty="0">
                <a:cs typeface="Arial" charset="0"/>
              </a:rPr>
              <a:t>, R. </a:t>
            </a:r>
            <a:r>
              <a:rPr lang="en-US" altLang="en-US" sz="1600" i="1" dirty="0" err="1">
                <a:cs typeface="Arial" charset="0"/>
              </a:rPr>
              <a:t>Rimmer</a:t>
            </a:r>
            <a:r>
              <a:rPr lang="en-US" altLang="en-US" sz="1600" i="1" dirty="0">
                <a:cs typeface="Arial" charset="0"/>
              </a:rPr>
              <a:t>, Y. Roblin, T. </a:t>
            </a:r>
            <a:r>
              <a:rPr lang="en-US" altLang="en-US" sz="1600" i="1" dirty="0" err="1">
                <a:cs typeface="Arial" charset="0"/>
              </a:rPr>
              <a:t>Satogata</a:t>
            </a:r>
            <a:r>
              <a:rPr lang="en-US" altLang="en-US" sz="1600" i="1" dirty="0">
                <a:cs typeface="Arial" charset="0"/>
              </a:rPr>
              <a:t>, A. </a:t>
            </a:r>
            <a:r>
              <a:rPr lang="en-US" altLang="en-US" sz="1600" i="1" dirty="0" err="1">
                <a:cs typeface="Arial" charset="0"/>
              </a:rPr>
              <a:t>Seryi</a:t>
            </a:r>
            <a:r>
              <a:rPr lang="en-US" altLang="en-US" sz="1600" i="1" dirty="0">
                <a:cs typeface="Arial" charset="0"/>
              </a:rPr>
              <a:t>, M. </a:t>
            </a:r>
            <a:r>
              <a:rPr lang="en-US" altLang="en-US" sz="1600" i="1" dirty="0" err="1">
                <a:cs typeface="Arial" charset="0"/>
              </a:rPr>
              <a:t>Spata</a:t>
            </a:r>
            <a:r>
              <a:rPr lang="en-US" altLang="en-US" sz="1600" i="1" dirty="0">
                <a:cs typeface="Arial" charset="0"/>
              </a:rPr>
              <a:t>, </a:t>
            </a:r>
            <a:r>
              <a:rPr lang="en-US" altLang="en-US" sz="1600" i="1" dirty="0" smtClean="0">
                <a:cs typeface="Arial" charset="0"/>
              </a:rPr>
              <a:t>R</a:t>
            </a:r>
            <a:r>
              <a:rPr lang="en-US" altLang="en-US" sz="1600" i="1" dirty="0">
                <a:cs typeface="Arial" charset="0"/>
              </a:rPr>
              <a:t>. Suleiman, A. </a:t>
            </a:r>
            <a:r>
              <a:rPr lang="en-US" altLang="en-US" sz="1600" i="1" dirty="0" err="1">
                <a:cs typeface="Arial" charset="0"/>
              </a:rPr>
              <a:t>Sy</a:t>
            </a:r>
            <a:r>
              <a:rPr lang="en-US" altLang="en-US" sz="1600" i="1" dirty="0">
                <a:cs typeface="Arial" charset="0"/>
              </a:rPr>
              <a:t>, </a:t>
            </a:r>
            <a:r>
              <a:rPr lang="en-US" altLang="en-US" sz="1600" i="1" dirty="0" smtClean="0">
                <a:cs typeface="Arial" charset="0"/>
              </a:rPr>
              <a:t> C</a:t>
            </a:r>
            <a:r>
              <a:rPr lang="en-US" altLang="en-US" sz="1600" i="1" dirty="0">
                <a:cs typeface="Arial" charset="0"/>
              </a:rPr>
              <a:t>. Tennant, H. Wang, </a:t>
            </a:r>
            <a:r>
              <a:rPr lang="en-US" altLang="en-US" sz="1600" i="1" dirty="0" smtClean="0">
                <a:cs typeface="Arial" charset="0"/>
              </a:rPr>
              <a:t>               S</a:t>
            </a:r>
            <a:r>
              <a:rPr lang="en-US" altLang="en-US" sz="1600" i="1" dirty="0">
                <a:cs typeface="Arial" charset="0"/>
              </a:rPr>
              <a:t>. Wang, G. Wei, C. Weiss, M. Wiseman, R. Yoshida, H. Zhang, S. Zhang, Y. Zhang  </a:t>
            </a:r>
            <a:r>
              <a:rPr lang="en-US" altLang="en-US" sz="1600" dirty="0">
                <a:cs typeface="Arial" charset="0"/>
              </a:rPr>
              <a:t>– </a:t>
            </a:r>
            <a:r>
              <a:rPr lang="en-US" altLang="en-US" sz="1600" b="1" dirty="0" err="1">
                <a:solidFill>
                  <a:srgbClr val="3333FF"/>
                </a:solidFill>
                <a:cs typeface="Arial" charset="0"/>
              </a:rPr>
              <a:t>JLab</a:t>
            </a:r>
            <a:endParaRPr lang="en-US" altLang="en-US" sz="1600" dirty="0"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600" i="1" dirty="0" smtClean="0">
                <a:cs typeface="Arial" charset="0"/>
              </a:rPr>
              <a:t>Y. </a:t>
            </a:r>
            <a:r>
              <a:rPr lang="en-US" altLang="en-US" sz="1600" i="1" dirty="0" err="1" smtClean="0">
                <a:cs typeface="Arial" charset="0"/>
              </a:rPr>
              <a:t>Cai</a:t>
            </a:r>
            <a:r>
              <a:rPr lang="en-US" altLang="en-US" sz="1600" i="1" dirty="0" smtClean="0">
                <a:cs typeface="Arial" charset="0"/>
              </a:rPr>
              <a:t>, J. Fox, Y</a:t>
            </a:r>
            <a:r>
              <a:rPr lang="en-US" altLang="en-US" sz="1600" i="1" dirty="0">
                <a:cs typeface="Arial" charset="0"/>
              </a:rPr>
              <a:t>. </a:t>
            </a:r>
            <a:r>
              <a:rPr lang="en-US" altLang="en-US" sz="1600" i="1" dirty="0" err="1">
                <a:cs typeface="Arial" charset="0"/>
              </a:rPr>
              <a:t>Nosochkov</a:t>
            </a:r>
            <a:r>
              <a:rPr lang="en-US" altLang="en-US" sz="1600" i="1" dirty="0">
                <a:cs typeface="Arial" charset="0"/>
              </a:rPr>
              <a:t>, G. </a:t>
            </a:r>
            <a:r>
              <a:rPr lang="en-US" altLang="en-US" sz="1600" i="1" dirty="0" err="1">
                <a:cs typeface="Arial" charset="0"/>
              </a:rPr>
              <a:t>Stupakov</a:t>
            </a:r>
            <a:r>
              <a:rPr lang="en-US" altLang="en-US" sz="1600" i="1" dirty="0">
                <a:cs typeface="Arial" charset="0"/>
              </a:rPr>
              <a:t>, M. Sullivan, C. Tsai, M. Wang </a:t>
            </a:r>
            <a:r>
              <a:rPr lang="en-US" altLang="en-US" sz="1600" dirty="0">
                <a:cs typeface="Arial" charset="0"/>
              </a:rPr>
              <a:t>- </a:t>
            </a:r>
            <a:r>
              <a:rPr lang="en-US" altLang="en-US" sz="1600" b="1" dirty="0">
                <a:solidFill>
                  <a:srgbClr val="3333FF"/>
                </a:solidFill>
                <a:cs typeface="Arial" charset="0"/>
              </a:rPr>
              <a:t>SLAC</a:t>
            </a:r>
            <a:r>
              <a:rPr lang="en-US" altLang="en-US" sz="1600" dirty="0">
                <a:cs typeface="Arial" charset="0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600" i="1" dirty="0">
                <a:cs typeface="Arial" charset="0"/>
              </a:rPr>
              <a:t>M. </a:t>
            </a:r>
            <a:r>
              <a:rPr lang="en-US" altLang="en-US" sz="1600" i="1" dirty="0" err="1">
                <a:cs typeface="Arial" charset="0"/>
              </a:rPr>
              <a:t>Blaskiewicz</a:t>
            </a:r>
            <a:r>
              <a:rPr lang="en-US" altLang="en-US" sz="1600" i="1" dirty="0">
                <a:cs typeface="Arial" charset="0"/>
              </a:rPr>
              <a:t>, H. Huang, Y. Luo, Q. Wu, F. </a:t>
            </a:r>
            <a:r>
              <a:rPr lang="en-US" altLang="en-US" sz="1600" i="1" dirty="0" err="1">
                <a:cs typeface="Arial" charset="0"/>
              </a:rPr>
              <a:t>Willeke</a:t>
            </a:r>
            <a:r>
              <a:rPr lang="en-US" altLang="en-US" sz="1600" i="1" dirty="0">
                <a:cs typeface="Arial" charset="0"/>
              </a:rPr>
              <a:t>  </a:t>
            </a:r>
            <a:r>
              <a:rPr lang="en-US" altLang="en-US" sz="1600" dirty="0">
                <a:cs typeface="Arial" charset="0"/>
              </a:rPr>
              <a:t>– </a:t>
            </a:r>
            <a:r>
              <a:rPr lang="en-US" altLang="en-US" sz="1600" b="1" dirty="0">
                <a:solidFill>
                  <a:srgbClr val="3333FF"/>
                </a:solidFill>
                <a:cs typeface="Arial" charset="0"/>
              </a:rPr>
              <a:t>BNL</a:t>
            </a:r>
            <a:r>
              <a:rPr lang="en-US" altLang="en-US" sz="1600" dirty="0">
                <a:cs typeface="Arial" charset="0"/>
              </a:rPr>
              <a:t>     </a:t>
            </a:r>
            <a:r>
              <a:rPr lang="en-US" altLang="en-US" sz="1600" i="1" dirty="0">
                <a:cs typeface="Arial" charset="0"/>
              </a:rPr>
              <a:t>J. </a:t>
            </a:r>
            <a:r>
              <a:rPr lang="en-US" altLang="en-US" sz="1600" i="1" dirty="0" err="1">
                <a:cs typeface="Arial" charset="0"/>
              </a:rPr>
              <a:t>Qiang</a:t>
            </a:r>
            <a:r>
              <a:rPr lang="en-US" altLang="en-US" sz="1600" i="1" dirty="0">
                <a:cs typeface="Arial" charset="0"/>
              </a:rPr>
              <a:t>,  G. </a:t>
            </a:r>
            <a:r>
              <a:rPr lang="en-US" altLang="en-US" sz="1600" i="1" dirty="0" err="1">
                <a:cs typeface="Arial" charset="0"/>
              </a:rPr>
              <a:t>Sabbi</a:t>
            </a:r>
            <a:r>
              <a:rPr lang="en-US" altLang="en-US" sz="1600" i="1" dirty="0">
                <a:cs typeface="Arial" charset="0"/>
              </a:rPr>
              <a:t> </a:t>
            </a:r>
            <a:r>
              <a:rPr lang="en-US" altLang="en-US" sz="1600" dirty="0">
                <a:cs typeface="Arial" charset="0"/>
              </a:rPr>
              <a:t>- </a:t>
            </a:r>
            <a:r>
              <a:rPr lang="en-US" altLang="en-US" sz="1600" b="1" dirty="0">
                <a:solidFill>
                  <a:srgbClr val="3333FF"/>
                </a:solidFill>
                <a:cs typeface="Arial" charset="0"/>
              </a:rPr>
              <a:t>LBNL</a:t>
            </a:r>
            <a:endParaRPr lang="en-US" altLang="en-US" sz="1600" dirty="0"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600" i="1" dirty="0">
                <a:cs typeface="Arial" charset="0"/>
              </a:rPr>
              <a:t>Z. Conway, B. Mustapha, U. </a:t>
            </a:r>
            <a:r>
              <a:rPr lang="en-US" altLang="en-US" sz="1600" i="1" dirty="0" err="1">
                <a:cs typeface="Arial" charset="0"/>
              </a:rPr>
              <a:t>Wienands</a:t>
            </a:r>
            <a:r>
              <a:rPr lang="en-US" altLang="en-US" sz="1600" dirty="0">
                <a:cs typeface="Arial" charset="0"/>
              </a:rPr>
              <a:t>, </a:t>
            </a:r>
            <a:r>
              <a:rPr lang="en-US" altLang="en-US" sz="1600" i="1" dirty="0">
                <a:cs typeface="Arial" charset="0"/>
              </a:rPr>
              <a:t>A. </a:t>
            </a:r>
            <a:r>
              <a:rPr lang="en-US" altLang="en-US" sz="1600" i="1" dirty="0" err="1">
                <a:cs typeface="Arial" charset="0"/>
              </a:rPr>
              <a:t>Zholents</a:t>
            </a:r>
            <a:r>
              <a:rPr lang="en-US" altLang="en-US" sz="1600" i="1" dirty="0">
                <a:cs typeface="Arial" charset="0"/>
              </a:rPr>
              <a:t> </a:t>
            </a:r>
            <a:r>
              <a:rPr lang="en-US" altLang="en-US" sz="1600" dirty="0">
                <a:cs typeface="Arial" charset="0"/>
              </a:rPr>
              <a:t>– </a:t>
            </a:r>
            <a:r>
              <a:rPr lang="en-US" altLang="en-US" sz="1600" b="1" dirty="0">
                <a:solidFill>
                  <a:srgbClr val="3333FF"/>
                </a:solidFill>
                <a:cs typeface="Arial" charset="0"/>
              </a:rPr>
              <a:t>ANL   </a:t>
            </a:r>
            <a:r>
              <a:rPr lang="en-US" altLang="en-US" sz="1600" i="1" dirty="0">
                <a:cs typeface="Arial" charset="0"/>
              </a:rPr>
              <a:t>D. Barber</a:t>
            </a:r>
            <a:r>
              <a:rPr lang="en-US" altLang="en-US" sz="1600" dirty="0">
                <a:cs typeface="Arial" charset="0"/>
              </a:rPr>
              <a:t> – </a:t>
            </a:r>
            <a:r>
              <a:rPr lang="en-US" altLang="en-US" sz="1600" b="1" dirty="0">
                <a:solidFill>
                  <a:srgbClr val="3333FF"/>
                </a:solidFill>
                <a:cs typeface="Arial" charset="0"/>
              </a:rPr>
              <a:t>DESY</a:t>
            </a:r>
            <a:r>
              <a:rPr lang="en-US" altLang="en-US" sz="1600" dirty="0">
                <a:cs typeface="Arial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600" i="1" dirty="0">
                <a:cs typeface="Arial" charset="0"/>
              </a:rPr>
              <a:t>Y. </a:t>
            </a:r>
            <a:r>
              <a:rPr lang="en-US" altLang="en-US" sz="1600" i="1" dirty="0" err="1">
                <a:cs typeface="Arial" charset="0"/>
              </a:rPr>
              <a:t>Hao</a:t>
            </a:r>
            <a:r>
              <a:rPr lang="en-US" altLang="en-US" sz="1600" i="1" dirty="0">
                <a:cs typeface="Arial" charset="0"/>
              </a:rPr>
              <a:t>, P. </a:t>
            </a:r>
            <a:r>
              <a:rPr lang="en-US" altLang="en-US" sz="1600" i="1" dirty="0" err="1">
                <a:cs typeface="Arial" charset="0"/>
              </a:rPr>
              <a:t>Ostroumov</a:t>
            </a:r>
            <a:r>
              <a:rPr lang="en-US" altLang="en-US" sz="1600" i="1" dirty="0">
                <a:cs typeface="Arial" charset="0"/>
              </a:rPr>
              <a:t>, A. </a:t>
            </a:r>
            <a:r>
              <a:rPr lang="en-US" altLang="en-US" sz="1600" i="1" dirty="0" err="1">
                <a:cs typeface="Arial" charset="0"/>
              </a:rPr>
              <a:t>Plastun</a:t>
            </a:r>
            <a:r>
              <a:rPr lang="en-US" altLang="en-US" sz="1600" i="1" dirty="0">
                <a:cs typeface="Arial" charset="0"/>
              </a:rPr>
              <a:t> , R. York</a:t>
            </a:r>
            <a:r>
              <a:rPr lang="en-US" altLang="en-US" sz="1600" dirty="0">
                <a:cs typeface="Arial" charset="0"/>
              </a:rPr>
              <a:t> - </a:t>
            </a:r>
            <a:r>
              <a:rPr lang="en-US" altLang="en-US" sz="1600" b="1" dirty="0">
                <a:solidFill>
                  <a:srgbClr val="3333FF"/>
                </a:solidFill>
                <a:cs typeface="Arial" charset="0"/>
              </a:rPr>
              <a:t>Michigan State University</a:t>
            </a:r>
            <a:endParaRPr lang="en-US" altLang="en-US" sz="1600" dirty="0"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600" i="1" dirty="0">
                <a:cs typeface="Arial" charset="0"/>
              </a:rPr>
              <a:t>S. </a:t>
            </a:r>
            <a:r>
              <a:rPr lang="en-US" altLang="en-US" sz="1600" i="1" dirty="0" err="1">
                <a:cs typeface="Arial" charset="0"/>
              </a:rPr>
              <a:t>Abeyratne</a:t>
            </a:r>
            <a:r>
              <a:rPr lang="en-US" altLang="en-US" sz="1600" i="1" dirty="0">
                <a:cs typeface="Arial" charset="0"/>
              </a:rPr>
              <a:t>, B. </a:t>
            </a:r>
            <a:r>
              <a:rPr lang="en-US" altLang="en-US" sz="1600" i="1" dirty="0" err="1">
                <a:cs typeface="Arial" charset="0"/>
              </a:rPr>
              <a:t>Erdelyi</a:t>
            </a:r>
            <a:r>
              <a:rPr lang="en-US" altLang="en-US" sz="1600" dirty="0">
                <a:cs typeface="Arial" charset="0"/>
              </a:rPr>
              <a:t>  </a:t>
            </a:r>
            <a:r>
              <a:rPr lang="en-US" altLang="en-US" sz="1600" dirty="0">
                <a:solidFill>
                  <a:srgbClr val="3333FF"/>
                </a:solidFill>
                <a:cs typeface="Arial" charset="0"/>
              </a:rPr>
              <a:t>- </a:t>
            </a:r>
            <a:r>
              <a:rPr lang="en-US" altLang="en-US" sz="1600" b="1" dirty="0">
                <a:solidFill>
                  <a:srgbClr val="3333FF"/>
                </a:solidFill>
                <a:cs typeface="Arial" charset="0"/>
              </a:rPr>
              <a:t>Northern Illinois Univ</a:t>
            </a:r>
            <a:r>
              <a:rPr lang="en-US" altLang="en-US" sz="1600" b="1" dirty="0">
                <a:solidFill>
                  <a:schemeClr val="hlink"/>
                </a:solidFill>
                <a:cs typeface="Arial" charset="0"/>
              </a:rPr>
              <a:t>.</a:t>
            </a:r>
            <a:r>
              <a:rPr lang="en-US" altLang="en-US" sz="1600" dirty="0">
                <a:cs typeface="Arial" charset="0"/>
              </a:rPr>
              <a:t>,    Z. Zhao - </a:t>
            </a:r>
            <a:r>
              <a:rPr lang="en-US" altLang="en-US" sz="1600" b="1" dirty="0">
                <a:solidFill>
                  <a:srgbClr val="3333FF"/>
                </a:solidFill>
                <a:cs typeface="Arial" charset="0"/>
              </a:rPr>
              <a:t>Duke Univ</a:t>
            </a:r>
            <a:r>
              <a:rPr lang="en-US" altLang="en-US" sz="1600" b="1" dirty="0">
                <a:solidFill>
                  <a:schemeClr val="hlink"/>
                </a:solidFill>
                <a:cs typeface="Arial" charset="0"/>
              </a:rPr>
              <a:t>.</a:t>
            </a:r>
            <a:r>
              <a:rPr lang="en-US" altLang="en-US" sz="1600" dirty="0">
                <a:cs typeface="Arial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600" i="1" dirty="0">
                <a:cs typeface="Arial" charset="0"/>
              </a:rPr>
              <a:t>J. </a:t>
            </a:r>
            <a:r>
              <a:rPr lang="en-US" altLang="en-US" sz="1600" i="1" dirty="0" err="1">
                <a:cs typeface="Arial" charset="0"/>
              </a:rPr>
              <a:t>Delayen</a:t>
            </a:r>
            <a:r>
              <a:rPr lang="en-US" altLang="en-US" sz="1600" i="1" dirty="0">
                <a:cs typeface="Arial" charset="0"/>
              </a:rPr>
              <a:t>, C. Hyde, S. De Silva, S. Sosa, B. </a:t>
            </a:r>
            <a:r>
              <a:rPr lang="en-US" altLang="en-US" sz="1600" i="1" dirty="0" err="1">
                <a:cs typeface="Arial" charset="0"/>
              </a:rPr>
              <a:t>Terzic</a:t>
            </a:r>
            <a:r>
              <a:rPr lang="en-US" altLang="en-US" sz="1600" dirty="0">
                <a:cs typeface="Arial" charset="0"/>
              </a:rPr>
              <a:t>  - </a:t>
            </a:r>
            <a:r>
              <a:rPr lang="en-US" altLang="en-US" sz="1600" b="1" dirty="0">
                <a:solidFill>
                  <a:srgbClr val="3333FF"/>
                </a:solidFill>
                <a:cs typeface="Arial" charset="0"/>
              </a:rPr>
              <a:t>Old Dominion Univ.</a:t>
            </a:r>
            <a:endParaRPr lang="en-US" altLang="en-US" sz="1600" dirty="0"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600" i="1" dirty="0">
                <a:cs typeface="Arial" charset="0"/>
              </a:rPr>
              <a:t>J. </a:t>
            </a:r>
            <a:r>
              <a:rPr lang="en-US" altLang="en-US" sz="1600" i="1" dirty="0" err="1">
                <a:cs typeface="Arial" charset="0"/>
              </a:rPr>
              <a:t>Gerity</a:t>
            </a:r>
            <a:r>
              <a:rPr lang="en-US" altLang="en-US" sz="1600" i="1" dirty="0">
                <a:cs typeface="Arial" charset="0"/>
              </a:rPr>
              <a:t>, T. Mann, P. McIntyre, N. Pogue, A. </a:t>
            </a:r>
            <a:r>
              <a:rPr lang="en-US" altLang="en-US" sz="1600" i="1" dirty="0" err="1">
                <a:cs typeface="Arial" charset="0"/>
              </a:rPr>
              <a:t>Sattarov</a:t>
            </a:r>
            <a:r>
              <a:rPr lang="en-US" altLang="en-US" sz="1600" dirty="0">
                <a:cs typeface="Arial" charset="0"/>
              </a:rPr>
              <a:t>  - </a:t>
            </a:r>
            <a:r>
              <a:rPr lang="en-US" altLang="en-US" sz="1600" b="1" dirty="0">
                <a:solidFill>
                  <a:srgbClr val="3333FF"/>
                </a:solidFill>
                <a:cs typeface="Arial" charset="0"/>
              </a:rPr>
              <a:t>Texas A&amp;M Univ.</a:t>
            </a:r>
            <a:endParaRPr lang="en-US" altLang="en-US" sz="1600" dirty="0"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600" i="1" dirty="0">
                <a:cs typeface="Arial" charset="0"/>
              </a:rPr>
              <a:t>P. </a:t>
            </a:r>
            <a:r>
              <a:rPr lang="en-US" altLang="en-US" sz="1600" i="1" dirty="0" err="1">
                <a:cs typeface="Arial" charset="0"/>
              </a:rPr>
              <a:t>Nadel-Turonski</a:t>
            </a:r>
            <a:r>
              <a:rPr lang="en-US" altLang="en-US" sz="1600" i="1" dirty="0">
                <a:cs typeface="Arial" charset="0"/>
              </a:rPr>
              <a:t>, - </a:t>
            </a:r>
            <a:r>
              <a:rPr lang="en-US" altLang="en-US" sz="1600" b="1" dirty="0">
                <a:solidFill>
                  <a:srgbClr val="0000FF"/>
                </a:solidFill>
                <a:cs typeface="Arial" charset="0"/>
              </a:rPr>
              <a:t>Stony Brook Univ.</a:t>
            </a:r>
            <a:r>
              <a:rPr lang="en-US" altLang="en-US" sz="1600" dirty="0">
                <a:cs typeface="Arial" charset="0"/>
              </a:rPr>
              <a:t>,   </a:t>
            </a:r>
            <a:r>
              <a:rPr lang="en-US" altLang="en-US" sz="1600" i="1" dirty="0">
                <a:cs typeface="Arial" charset="0"/>
              </a:rPr>
              <a:t>V. </a:t>
            </a:r>
            <a:r>
              <a:rPr lang="en-US" altLang="en-US" sz="1600" i="1" dirty="0" err="1">
                <a:cs typeface="Arial" charset="0"/>
              </a:rPr>
              <a:t>Dudnikov</a:t>
            </a:r>
            <a:r>
              <a:rPr lang="en-US" altLang="en-US" sz="1600" i="1" dirty="0">
                <a:cs typeface="Arial" charset="0"/>
              </a:rPr>
              <a:t>, R. Johnson</a:t>
            </a:r>
            <a:r>
              <a:rPr lang="en-US" altLang="en-US" sz="1600" dirty="0">
                <a:cs typeface="Arial" charset="0"/>
              </a:rPr>
              <a:t> - </a:t>
            </a:r>
            <a:r>
              <a:rPr lang="en-US" altLang="en-US" sz="1600" b="1" dirty="0">
                <a:solidFill>
                  <a:srgbClr val="3333FF"/>
                </a:solidFill>
                <a:cs typeface="Arial" charset="0"/>
              </a:rPr>
              <a:t>Muons, Inc.</a:t>
            </a:r>
            <a:r>
              <a:rPr lang="en-US" altLang="en-US" sz="1600" dirty="0">
                <a:solidFill>
                  <a:srgbClr val="3333FF"/>
                </a:solidFill>
                <a:cs typeface="Arial" charset="0"/>
              </a:rPr>
              <a:t>,</a:t>
            </a:r>
            <a:endParaRPr lang="en-US" altLang="en-US" sz="1600" dirty="0"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600" i="1" dirty="0">
                <a:cs typeface="Arial" charset="0"/>
              </a:rPr>
              <a:t>D. </a:t>
            </a:r>
            <a:r>
              <a:rPr lang="en-US" altLang="en-US" sz="1600" i="1" dirty="0" err="1">
                <a:cs typeface="Arial" charset="0"/>
              </a:rPr>
              <a:t>Abell</a:t>
            </a:r>
            <a:r>
              <a:rPr lang="en-US" altLang="en-US" sz="1600" i="1" dirty="0">
                <a:cs typeface="Arial" charset="0"/>
              </a:rPr>
              <a:t>, D. </a:t>
            </a:r>
            <a:r>
              <a:rPr lang="en-US" altLang="en-US" sz="1600" i="1" dirty="0" err="1">
                <a:cs typeface="Arial" charset="0"/>
              </a:rPr>
              <a:t>Bruhwiler</a:t>
            </a:r>
            <a:r>
              <a:rPr lang="en-US" altLang="en-US" sz="1600" i="1" dirty="0">
                <a:cs typeface="Arial" charset="0"/>
              </a:rPr>
              <a:t>,</a:t>
            </a:r>
            <a:r>
              <a:rPr lang="en-US" altLang="en-US" sz="1600" dirty="0">
                <a:cs typeface="Arial" charset="0"/>
              </a:rPr>
              <a:t> </a:t>
            </a:r>
            <a:r>
              <a:rPr lang="en-US" altLang="en-US" sz="1600" i="1" dirty="0">
                <a:cs typeface="Arial" charset="0"/>
              </a:rPr>
              <a:t>I. </a:t>
            </a:r>
            <a:r>
              <a:rPr lang="en-US" altLang="en-US" sz="1600" i="1" dirty="0" err="1">
                <a:cs typeface="Arial" charset="0"/>
              </a:rPr>
              <a:t>Pogorelov</a:t>
            </a:r>
            <a:r>
              <a:rPr lang="en-US" altLang="en-US" sz="1600" dirty="0">
                <a:cs typeface="Arial" charset="0"/>
              </a:rPr>
              <a:t> - </a:t>
            </a:r>
            <a:r>
              <a:rPr lang="en-US" altLang="en-US" sz="1600" b="1" dirty="0" err="1">
                <a:solidFill>
                  <a:srgbClr val="3333FF"/>
                </a:solidFill>
                <a:cs typeface="Arial" charset="0"/>
              </a:rPr>
              <a:t>Radiasoft</a:t>
            </a:r>
            <a:r>
              <a:rPr lang="en-US" altLang="en-US" sz="1600" dirty="0">
                <a:solidFill>
                  <a:srgbClr val="3333FF"/>
                </a:solidFill>
                <a:cs typeface="Arial" charset="0"/>
              </a:rPr>
              <a:t>,</a:t>
            </a:r>
            <a:r>
              <a:rPr lang="en-US" altLang="en-US" sz="1600" dirty="0">
                <a:cs typeface="Arial" charset="0"/>
              </a:rPr>
              <a:t>   </a:t>
            </a:r>
            <a:r>
              <a:rPr lang="en-US" altLang="en-US" sz="1600" i="1" dirty="0">
                <a:cs typeface="Arial" charset="0"/>
              </a:rPr>
              <a:t>G. Bell, J. Cary</a:t>
            </a:r>
            <a:r>
              <a:rPr lang="en-US" altLang="en-US" sz="1600" dirty="0">
                <a:cs typeface="Arial" charset="0"/>
              </a:rPr>
              <a:t> - </a:t>
            </a:r>
            <a:r>
              <a:rPr lang="en-US" altLang="en-US" sz="1600" b="1" dirty="0">
                <a:solidFill>
                  <a:srgbClr val="3333FF"/>
                </a:solidFill>
                <a:cs typeface="Arial" charset="0"/>
              </a:rPr>
              <a:t>Tech-X Corp.</a:t>
            </a:r>
            <a:r>
              <a:rPr lang="en-US" altLang="en-US" sz="1600" dirty="0">
                <a:solidFill>
                  <a:srgbClr val="3333FF"/>
                </a:solidFill>
                <a:cs typeface="Arial" charset="0"/>
              </a:rPr>
              <a:t>, </a:t>
            </a:r>
            <a:r>
              <a:rPr lang="en-US" altLang="en-US" sz="1600" dirty="0">
                <a:cs typeface="Arial" charset="0"/>
              </a:rPr>
              <a:t>        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600" i="1" dirty="0">
                <a:cs typeface="Arial" charset="0"/>
              </a:rPr>
              <a:t>A. Kondratenko, M. Kondratenko</a:t>
            </a:r>
            <a:r>
              <a:rPr lang="en-US" altLang="en-US" sz="1600" dirty="0">
                <a:cs typeface="Arial" charset="0"/>
              </a:rPr>
              <a:t> - </a:t>
            </a:r>
            <a:r>
              <a:rPr lang="en-US" altLang="en-US" sz="1600" b="1" dirty="0">
                <a:solidFill>
                  <a:srgbClr val="3333FF"/>
                </a:solidFill>
                <a:cs typeface="Arial" charset="0"/>
              </a:rPr>
              <a:t>Sci. &amp; Tech. Laboratory </a:t>
            </a:r>
            <a:r>
              <a:rPr lang="en-US" altLang="en-US" sz="1600" b="1" dirty="0" err="1">
                <a:solidFill>
                  <a:srgbClr val="3333FF"/>
                </a:solidFill>
                <a:cs typeface="Arial" charset="0"/>
              </a:rPr>
              <a:t>Zaryad</a:t>
            </a:r>
            <a:r>
              <a:rPr lang="en-US" altLang="en-US" sz="1600" dirty="0">
                <a:cs typeface="Arial" charset="0"/>
              </a:rPr>
              <a:t>, Russia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600" i="1" dirty="0">
                <a:cs typeface="Arial" charset="0"/>
              </a:rPr>
              <a:t>Yu. </a:t>
            </a:r>
            <a:r>
              <a:rPr lang="en-US" altLang="en-US" sz="1600" i="1" dirty="0" err="1">
                <a:cs typeface="Arial" charset="0"/>
              </a:rPr>
              <a:t>Filatov</a:t>
            </a:r>
            <a:r>
              <a:rPr lang="en-US" altLang="en-US" sz="1600" dirty="0">
                <a:cs typeface="Arial" charset="0"/>
              </a:rPr>
              <a:t> - </a:t>
            </a:r>
            <a:r>
              <a:rPr lang="en-US" altLang="en-US" sz="1600" b="1" dirty="0">
                <a:solidFill>
                  <a:srgbClr val="3333FF"/>
                </a:solidFill>
                <a:cs typeface="Arial" charset="0"/>
              </a:rPr>
              <a:t>Moscow Institute of Physics and Technology</a:t>
            </a:r>
            <a:r>
              <a:rPr lang="en-US" altLang="en-US" sz="1600" dirty="0">
                <a:cs typeface="Arial" charset="0"/>
              </a:rPr>
              <a:t>, Russia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600" i="1" dirty="0">
                <a:cs typeface="Arial" charset="0"/>
              </a:rPr>
              <a:t>Y. Huang, X. Ma, L. Mao, Y. Yuan, H. Zhao, H.W. Zhao </a:t>
            </a:r>
            <a:r>
              <a:rPr lang="en-US" altLang="en-US" sz="1600" dirty="0">
                <a:cs typeface="Arial" charset="0"/>
              </a:rPr>
              <a:t>– </a:t>
            </a:r>
            <a:r>
              <a:rPr lang="en-US" altLang="en-US" sz="1600" b="1" dirty="0">
                <a:solidFill>
                  <a:srgbClr val="0000FF"/>
                </a:solidFill>
                <a:cs typeface="Arial" charset="0"/>
              </a:rPr>
              <a:t>IMP</a:t>
            </a:r>
            <a:r>
              <a:rPr lang="en-US" altLang="en-US" sz="1600" dirty="0">
                <a:cs typeface="Arial" charset="0"/>
              </a:rPr>
              <a:t>, China </a:t>
            </a:r>
            <a:endParaRPr lang="en-US" altLang="en-US" sz="1600" dirty="0" smtClean="0"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r>
              <a:rPr lang="en-US" altLang="en-US" sz="16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F</a:t>
            </a:r>
            <a:r>
              <a:rPr lang="en-US" altLang="en-US" sz="1600" i="1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1600" i="1" dirty="0" err="1">
                <a:solidFill>
                  <a:prstClr val="black"/>
                </a:solidFill>
                <a:latin typeface="Arial" panose="020B0604020202020204" pitchFamily="34" charset="0"/>
              </a:rPr>
              <a:t>Pilat</a:t>
            </a:r>
            <a:r>
              <a:rPr lang="en-US" altLang="en-US" sz="1600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</a:rPr>
              <a:t>– </a:t>
            </a:r>
            <a:r>
              <a:rPr lang="en-US" altLang="en-US" sz="1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ORNL</a:t>
            </a:r>
            <a:endParaRPr lang="en-US" altLang="en-US" sz="1600" i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endParaRPr lang="en-US" altLang="en-US" sz="1400" dirty="0" smtClean="0"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endParaRPr lang="en-US" altLang="en-US" sz="1400" dirty="0" smtClean="0"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endParaRPr lang="en-US" altLang="en-US" sz="1400" dirty="0"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tabLst>
                <a:tab pos="-457200" algn="l"/>
                <a:tab pos="114300" algn="l"/>
                <a:tab pos="1577975" algn="l"/>
                <a:tab pos="5668963" algn="l"/>
              </a:tabLst>
            </a:pPr>
            <a:endParaRPr lang="en-US" altLang="en-US" sz="1400" dirty="0" smtClean="0"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Start-to-End </a:t>
            </a:r>
            <a:r>
              <a:rPr lang="en-US" altLang="en-US" dirty="0" smtClean="0"/>
              <a:t>Proton and </a:t>
            </a:r>
            <a:r>
              <a:rPr lang="en-US" altLang="en-US" dirty="0"/>
              <a:t>Deuteron</a:t>
            </a:r>
            <a:r>
              <a:rPr lang="en-US" altLang="en-US" dirty="0" smtClean="0"/>
              <a:t> </a:t>
            </a:r>
            <a:r>
              <a:rPr lang="en-US" altLang="en-US" dirty="0"/>
              <a:t>Acceleration in Ion Collider 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2" y="966054"/>
                <a:ext cx="5868558" cy="5489337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en-US" dirty="0"/>
                  <a:t>Three protons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en-US" i="1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en-US" i="1">
                        <a:latin typeface="Cambria Math" panose="02040503050406030204" pitchFamily="18" charset="0"/>
                      </a:rPr>
                      <m:t>=0, ±1⋅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en-US" dirty="0"/>
                  <a:t> accelerated at ~3 T/min in lattice with 100 </a:t>
                </a:r>
                <a:r>
                  <a:rPr lang="en-US" altLang="en-US" dirty="0">
                    <a:sym typeface="Symbol" panose="05050102010706020507" pitchFamily="18" charset="2"/>
                  </a:rPr>
                  <a:t>m </a:t>
                </a:r>
                <a:r>
                  <a:rPr lang="en-US" altLang="en-US" dirty="0" err="1">
                    <a:sym typeface="Symbol" panose="05050102010706020507" pitchFamily="18" charset="2"/>
                  </a:rPr>
                  <a:t>rms</a:t>
                </a:r>
                <a:r>
                  <a:rPr lang="en-US" altLang="en-US" dirty="0">
                    <a:sym typeface="Symbol" panose="05050102010706020507" pitchFamily="18" charset="2"/>
                  </a:rPr>
                  <a:t> CO excursion,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𝜈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𝑠𝑝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=0.01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(1.2 Tm solenoid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)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en-US" dirty="0">
                    <a:sym typeface="Symbol" panose="05050102010706020507" pitchFamily="18" charset="2"/>
                  </a:rPr>
                  <a:t>Coherent resonance strength component</a:t>
                </a:r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  <a:p>
                <a:pPr>
                  <a:lnSpc>
                    <a:spcPct val="110000"/>
                  </a:lnSpc>
                </a:pPr>
                <a:endParaRPr lang="en-US" dirty="0" smtClean="0"/>
              </a:p>
              <a:p>
                <a:pPr>
                  <a:lnSpc>
                    <a:spcPct val="110000"/>
                  </a:lnSpc>
                </a:pPr>
                <a:endParaRPr lang="en-US" altLang="en-US" dirty="0" smtClean="0"/>
              </a:p>
              <a:p>
                <a:pPr>
                  <a:lnSpc>
                    <a:spcPct val="110000"/>
                  </a:lnSpc>
                </a:pPr>
                <a:endParaRPr lang="en-US" altLang="en-US" dirty="0" smtClean="0"/>
              </a:p>
              <a:p>
                <a:pPr>
                  <a:lnSpc>
                    <a:spcPct val="110000"/>
                  </a:lnSpc>
                </a:pPr>
                <a:endParaRPr lang="en-US" altLang="en-US" dirty="0" smtClean="0"/>
              </a:p>
              <a:p>
                <a:pPr>
                  <a:lnSpc>
                    <a:spcPct val="110000"/>
                  </a:lnSpc>
                </a:pPr>
                <a:r>
                  <a:rPr lang="en-US" altLang="en-US" dirty="0" smtClean="0"/>
                  <a:t>Three </a:t>
                </a:r>
                <a:r>
                  <a:rPr lang="en-US" altLang="en-US" dirty="0"/>
                  <a:t>deuterons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en-US" i="1">
                        <a:latin typeface="Cambria Math" panose="02040503050406030204" pitchFamily="18" charset="0"/>
                      </a:rPr>
                      <m:t>=0.5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en-US" i="1">
                        <a:latin typeface="Cambria Math" panose="02040503050406030204" pitchFamily="18" charset="0"/>
                      </a:rPr>
                      <m:t>=0, ±1⋅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en-US" dirty="0"/>
                  <a:t> accelerated at ~3 T/min in lattice with 100 </a:t>
                </a:r>
                <a:r>
                  <a:rPr lang="en-US" altLang="en-US" dirty="0">
                    <a:sym typeface="Symbol" panose="05050102010706020507" pitchFamily="18" charset="2"/>
                  </a:rPr>
                  <a:t>m rms closed orbit excursion,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𝜈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𝑠𝑝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=3⋅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>
                  <a:lnSpc>
                    <a:spcPct val="110000"/>
                  </a:lnSpc>
                </a:pPr>
                <a:r>
                  <a:rPr lang="en-US" altLang="en-US" dirty="0">
                    <a:sym typeface="Symbol" panose="05050102010706020507" pitchFamily="18" charset="2"/>
                  </a:rPr>
                  <a:t>Deuteron spin is highly stable in figure-8 rings, which can be used for high precision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experiments</a:t>
                </a:r>
                <a:endParaRPr lang="en-US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966054"/>
                <a:ext cx="5868558" cy="5489337"/>
              </a:xfrm>
              <a:blipFill rotWithShape="1">
                <a:blip r:embed="rId2"/>
                <a:stretch>
                  <a:fillRect l="-832" t="-7658" r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6250677" y="4068460"/>
            <a:ext cx="5786658" cy="2242463"/>
            <a:chOff x="2160587" y="1909069"/>
            <a:chExt cx="7899872" cy="3283189"/>
          </a:xfrm>
        </p:grpSpPr>
        <p:pic>
          <p:nvPicPr>
            <p:cNvPr id="15" name="Рисунок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160587" y="2088907"/>
              <a:ext cx="7316576" cy="310335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67089" y="1909069"/>
              <a:ext cx="2993370" cy="540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1800" dirty="0" smtClean="0">
                  <a:sym typeface="Symbol" panose="05050102010706020507" pitchFamily="18" charset="2"/>
                </a:rPr>
                <a:t>(Zgoubi simulation)</a:t>
              </a:r>
              <a:endParaRPr lang="en-US" sz="1800" dirty="0"/>
            </a:p>
          </p:txBody>
        </p:sp>
        <p:pic>
          <p:nvPicPr>
            <p:cNvPr id="17" name="Рисунок 17"/>
            <p:cNvPicPr/>
            <p:nvPr/>
          </p:nvPicPr>
          <p:blipFill rotWithShape="1">
            <a:blip r:embed="rId4"/>
            <a:srcRect t="10906"/>
            <a:stretch/>
          </p:blipFill>
          <p:spPr>
            <a:xfrm>
              <a:off x="4020705" y="3357891"/>
              <a:ext cx="3313722" cy="117469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557943" y="2988558"/>
              <a:ext cx="2707741" cy="4956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1600" dirty="0" smtClean="0">
                  <a:sym typeface="Symbol" panose="05050102010706020507" pitchFamily="18" charset="2"/>
                </a:rPr>
                <a:t>Analytic prediction</a:t>
              </a:r>
              <a:endParaRPr lang="en-US" sz="1600" dirty="0"/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3399412" y="2507366"/>
            <a:ext cx="3137870" cy="1526221"/>
            <a:chOff x="5387588" y="2398776"/>
            <a:chExt cx="4176506" cy="2031392"/>
          </a:xfrm>
        </p:grpSpPr>
        <p:pic>
          <p:nvPicPr>
            <p:cNvPr id="19" name="Рисунок 1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387588" y="2708821"/>
              <a:ext cx="4176506" cy="1721347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549145" y="2398776"/>
              <a:ext cx="2214931" cy="4506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600" dirty="0" err="1" smtClean="0">
                  <a:sym typeface="Symbol" panose="05050102010706020507" pitchFamily="18" charset="2"/>
                </a:rPr>
                <a:t>Zgoubi</a:t>
              </a:r>
              <a:r>
                <a:rPr lang="en-US" altLang="en-US" sz="1600" dirty="0" smtClean="0">
                  <a:sym typeface="Symbol" panose="05050102010706020507" pitchFamily="18" charset="2"/>
                </a:rPr>
                <a:t> simulation</a:t>
              </a:r>
              <a:endParaRPr lang="en-US" sz="1600" dirty="0"/>
            </a:p>
          </p:txBody>
        </p: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523613" y="2549319"/>
            <a:ext cx="2950553" cy="1470603"/>
            <a:chOff x="930777" y="2277059"/>
            <a:chExt cx="4319905" cy="2153109"/>
          </a:xfrm>
        </p:grpSpPr>
        <p:pic>
          <p:nvPicPr>
            <p:cNvPr id="21" name="Рисунок 3"/>
            <p:cNvPicPr/>
            <p:nvPr/>
          </p:nvPicPr>
          <p:blipFill rotWithShape="1">
            <a:blip r:embed="rId6"/>
            <a:srcRect t="11005"/>
            <a:stretch/>
          </p:blipFill>
          <p:spPr>
            <a:xfrm>
              <a:off x="930777" y="2456898"/>
              <a:ext cx="4319905" cy="197327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109700" y="2277059"/>
              <a:ext cx="2560906" cy="4956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600" dirty="0" smtClean="0">
                  <a:sym typeface="Symbol" panose="05050102010706020507" pitchFamily="18" charset="2"/>
                </a:rPr>
                <a:t>Analytic prediction</a:t>
              </a:r>
              <a:endParaRPr lang="en-US" sz="16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75986" y="854028"/>
            <a:ext cx="5724843" cy="2478312"/>
            <a:chOff x="6280450" y="854028"/>
            <a:chExt cx="5724843" cy="2478312"/>
          </a:xfrm>
        </p:grpSpPr>
        <p:pic>
          <p:nvPicPr>
            <p:cNvPr id="27" name="Рисунок 18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6280450" y="854028"/>
              <a:ext cx="5724843" cy="2478312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9894626" y="2357212"/>
              <a:ext cx="19243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1800" dirty="0" err="1" smtClean="0">
                  <a:sym typeface="Symbol" panose="05050102010706020507" pitchFamily="18" charset="2"/>
                </a:rPr>
                <a:t>Zgoubi</a:t>
              </a:r>
              <a:r>
                <a:rPr lang="en-US" altLang="en-US" sz="1800" dirty="0" smtClean="0">
                  <a:sym typeface="Symbol" panose="05050102010706020507" pitchFamily="18" charset="2"/>
                </a:rPr>
                <a:t> simulation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66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Spin Rotator in Ion Collider 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847305"/>
            <a:ext cx="11285837" cy="5381694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Provides control of the radial, vertical, and longitudinal spin components</a:t>
            </a:r>
          </a:p>
          <a:p>
            <a:r>
              <a:rPr lang="en-US" altLang="en-US" sz="2000" dirty="0"/>
              <a:t>Module for control of the radial component (fixed radial orbit bump)</a:t>
            </a:r>
          </a:p>
          <a:p>
            <a:endParaRPr lang="en-US" altLang="en-US" sz="2000" dirty="0">
              <a:sym typeface="Symbol" panose="05050102010706020507" pitchFamily="18" charset="2"/>
            </a:endParaRPr>
          </a:p>
          <a:p>
            <a:endParaRPr lang="en-US" altLang="en-US" sz="2000" dirty="0" smtClean="0">
              <a:sym typeface="Symbol" panose="05050102010706020507" pitchFamily="18" charset="2"/>
            </a:endParaRPr>
          </a:p>
          <a:p>
            <a:endParaRPr lang="en-US" altLang="en-US" sz="2000" dirty="0">
              <a:sym typeface="Symbol" panose="05050102010706020507" pitchFamily="18" charset="2"/>
            </a:endParaRP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Module </a:t>
            </a:r>
            <a:r>
              <a:rPr lang="en-US" altLang="en-US" sz="2000" dirty="0"/>
              <a:t>for control of the vertical </a:t>
            </a:r>
            <a:br>
              <a:rPr lang="en-US" altLang="en-US" sz="2000" dirty="0"/>
            </a:br>
            <a:r>
              <a:rPr lang="en-US" altLang="en-US" sz="2000" dirty="0"/>
              <a:t>component (fixed vertical orbit bump)</a:t>
            </a:r>
          </a:p>
          <a:p>
            <a:endParaRPr lang="en-US" altLang="en-US" sz="20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altLang="en-US" sz="2000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altLang="en-US" sz="2000" dirty="0">
              <a:sym typeface="Symbol" panose="05050102010706020507" pitchFamily="18" charset="2"/>
            </a:endParaRPr>
          </a:p>
          <a:p>
            <a:r>
              <a:rPr lang="en-US" altLang="en-US" sz="2000" dirty="0"/>
              <a:t>Module for control of the longitudinal </a:t>
            </a:r>
            <a:r>
              <a:rPr lang="en-US" altLang="en-US" sz="2000" dirty="0" smtClean="0"/>
              <a:t>component</a:t>
            </a:r>
            <a:endParaRPr lang="en-US" altLang="en-US" sz="2000" dirty="0">
              <a:sym typeface="Symbol" panose="05050102010706020507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2" name="Рисунок 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00" y="1527838"/>
            <a:ext cx="31400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75" y="3894363"/>
            <a:ext cx="314483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792989"/>
              </p:ext>
            </p:extLst>
          </p:nvPr>
        </p:nvGraphicFramePr>
        <p:xfrm>
          <a:off x="1413100" y="5444075"/>
          <a:ext cx="11271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" name="Bitmap Image" r:id="rId5" imgW="1438095" imgH="771429" progId="Paint.Picture">
                  <p:embed/>
                </p:oleObj>
              </mc:Choice>
              <mc:Fallback>
                <p:oleObj name="Bitmap Image" r:id="rId5" imgW="1438095" imgH="7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100" y="5444075"/>
                        <a:ext cx="11271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827123"/>
              </p:ext>
            </p:extLst>
          </p:nvPr>
        </p:nvGraphicFramePr>
        <p:xfrm>
          <a:off x="1211225" y="2766088"/>
          <a:ext cx="3373438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" name="Equation" r:id="rId7" imgW="3314700" imgH="254000" progId="Equation.DSMT4">
                  <p:embed/>
                </p:oleObj>
              </mc:Choice>
              <mc:Fallback>
                <p:oleObj name="Equation" r:id="rId7" imgW="3314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25" y="2766088"/>
                        <a:ext cx="3373438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773073"/>
              </p:ext>
            </p:extLst>
          </p:nvPr>
        </p:nvGraphicFramePr>
        <p:xfrm>
          <a:off x="1413100" y="6117175"/>
          <a:ext cx="34099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" name="Equation" r:id="rId9" imgW="3352800" imgH="254000" progId="Equation.DSMT4">
                  <p:embed/>
                </p:oleObj>
              </mc:Choice>
              <mc:Fallback>
                <p:oleObj name="Equation" r:id="rId9" imgW="3352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100" y="6117175"/>
                        <a:ext cx="3409950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11" descr="160622_fig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48" y="2084451"/>
            <a:ext cx="4515803" cy="14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 descr="160622_fig0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95" y="3626994"/>
            <a:ext cx="5374609" cy="255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13"/>
          <p:cNvSpPr>
            <a:spLocks/>
          </p:cNvSpPr>
          <p:nvPr/>
        </p:nvSpPr>
        <p:spPr bwMode="auto">
          <a:xfrm>
            <a:off x="6032500" y="1822705"/>
            <a:ext cx="390525" cy="4264025"/>
          </a:xfrm>
          <a:prstGeom prst="rightBrace">
            <a:avLst>
              <a:gd name="adj1" fmla="val 114646"/>
              <a:gd name="adj2" fmla="val 21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1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 rot="10800000" flipH="1">
            <a:off x="8265225" y="3319268"/>
            <a:ext cx="689535" cy="258276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56853" y="4615246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1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0000"/>
                </a:solidFill>
              </a:rPr>
              <a:t>ions</a:t>
            </a:r>
            <a:endParaRPr lang="en-US" altLang="ru-RU" sz="1800" b="1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8072962" y="1787905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1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00FF"/>
                </a:solidFill>
              </a:rPr>
              <a:t>3D spin rotator</a:t>
            </a:r>
            <a:endParaRPr lang="en-US" altLang="ru-RU" sz="1800" b="1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rot="10800000" flipH="1">
            <a:off x="11714366" y="3859325"/>
            <a:ext cx="0" cy="1707659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11497704" y="3426985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1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0000"/>
                </a:solidFill>
              </a:rPr>
              <a:t>IP</a:t>
            </a:r>
            <a:endParaRPr lang="en-US" altLang="ru-RU" sz="1800" b="1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rot="10800000">
            <a:off x="9187809" y="5154961"/>
            <a:ext cx="5413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Control in Ion Collider 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ea typeface="MS PGothic" pitchFamily="34" charset="-128"/>
              </a:rPr>
              <a:t>100 GeV/c figure-8 ion collider ring with transverse quadrupole misalignments</a:t>
            </a:r>
          </a:p>
          <a:p>
            <a:endParaRPr lang="en-US" altLang="en-US" dirty="0">
              <a:ea typeface="MS PGothic" pitchFamily="34" charset="-128"/>
            </a:endParaRPr>
          </a:p>
          <a:p>
            <a:endParaRPr lang="en-US" altLang="en-US" dirty="0">
              <a:ea typeface="MS PGothic" pitchFamily="34" charset="-128"/>
            </a:endParaRPr>
          </a:p>
          <a:p>
            <a:endParaRPr lang="en-US" altLang="en-US" dirty="0">
              <a:ea typeface="MS PGothic" pitchFamily="34" charset="-128"/>
            </a:endParaRPr>
          </a:p>
          <a:p>
            <a:pPr marL="0" indent="0">
              <a:buNone/>
            </a:pPr>
            <a:endParaRPr lang="en-US" altLang="en-US" dirty="0">
              <a:ea typeface="MS PGothic" pitchFamily="34" charset="-128"/>
            </a:endParaRPr>
          </a:p>
          <a:p>
            <a:endParaRPr lang="en-US" altLang="en-US" dirty="0">
              <a:ea typeface="MS PGothic" pitchFamily="34" charset="-128"/>
            </a:endParaRPr>
          </a:p>
          <a:p>
            <a:r>
              <a:rPr lang="en-US" altLang="en-US" sz="2000" dirty="0">
                <a:ea typeface="MS PGothic" pitchFamily="34" charset="-128"/>
              </a:rPr>
              <a:t>Example of vertical proton polarization at IP. The 1</a:t>
            </a:r>
            <a:r>
              <a:rPr lang="en-US" altLang="en-US" sz="2000" baseline="30000" dirty="0">
                <a:ea typeface="MS PGothic" pitchFamily="34" charset="-128"/>
              </a:rPr>
              <a:t>st</a:t>
            </a:r>
            <a:r>
              <a:rPr lang="en-US" altLang="en-US" sz="2000" dirty="0">
                <a:ea typeface="MS PGothic" pitchFamily="34" charset="-128"/>
              </a:rPr>
              <a:t> 3D rotator:  </a:t>
            </a:r>
            <a:r>
              <a:rPr lang="en-US" altLang="en-US" sz="2000" dirty="0">
                <a:ea typeface="MS PGothic" pitchFamily="34" charset="-128"/>
                <a:sym typeface="Symbol" panose="05050102010706020507" pitchFamily="18" charset="2"/>
              </a:rPr>
              <a:t> = 10</a:t>
            </a:r>
            <a:r>
              <a:rPr lang="en-US" altLang="en-US" sz="2000" baseline="30000" dirty="0">
                <a:ea typeface="MS PGothic" pitchFamily="34" charset="-128"/>
                <a:sym typeface="Symbol" panose="05050102010706020507" pitchFamily="18" charset="2"/>
              </a:rPr>
              <a:t>-2</a:t>
            </a:r>
            <a:r>
              <a:rPr lang="en-US" altLang="en-US" sz="2000" dirty="0">
                <a:ea typeface="MS PGothic" pitchFamily="34" charset="-128"/>
              </a:rPr>
              <a:t> , </a:t>
            </a:r>
            <a:r>
              <a:rPr lang="en-US" altLang="en-US" sz="2000" i="1" dirty="0" err="1">
                <a:ea typeface="MS PGothic" pitchFamily="34" charset="-128"/>
              </a:rPr>
              <a:t>n</a:t>
            </a:r>
            <a:r>
              <a:rPr lang="en-US" altLang="en-US" sz="2000" i="1" baseline="-25000" dirty="0" err="1">
                <a:ea typeface="MS PGothic" pitchFamily="34" charset="-128"/>
              </a:rPr>
              <a:t>y</a:t>
            </a:r>
            <a:r>
              <a:rPr lang="en-US" altLang="en-US" sz="2000" dirty="0">
                <a:ea typeface="MS PGothic" pitchFamily="34" charset="-128"/>
              </a:rPr>
              <a:t>=1. The 2</a:t>
            </a:r>
            <a:r>
              <a:rPr lang="en-US" altLang="en-US" sz="2000" baseline="30000" dirty="0">
                <a:ea typeface="MS PGothic" pitchFamily="34" charset="-128"/>
              </a:rPr>
              <a:t>nd</a:t>
            </a:r>
            <a:r>
              <a:rPr lang="en-US" altLang="en-US" sz="2000" dirty="0">
                <a:ea typeface="MS PGothic" pitchFamily="34" charset="-128"/>
              </a:rPr>
              <a:t> 3D rotator is used for compensation of coherent part of the zero-integer spin resonance strength </a:t>
            </a:r>
            <a:endParaRPr lang="ru-RU" sz="2000" dirty="0">
              <a:ea typeface="MS PGothic" pitchFamily="34" charset="-128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32" y="1409919"/>
            <a:ext cx="395922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34" y="1415652"/>
            <a:ext cx="3959225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9"/>
          <p:cNvSpPr>
            <a:spLocks noChangeShapeType="1"/>
          </p:cNvSpPr>
          <p:nvPr/>
        </p:nvSpPr>
        <p:spPr bwMode="auto">
          <a:xfrm rot="10800000">
            <a:off x="3396469" y="2584669"/>
            <a:ext cx="428625" cy="4778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rot="10800000">
            <a:off x="4720444" y="2230656"/>
            <a:ext cx="647700" cy="841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2291569" y="1944906"/>
            <a:ext cx="167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2</a:t>
            </a:r>
            <a:r>
              <a:rPr lang="en-US" altLang="en-US" sz="1600" baseline="30000">
                <a:solidFill>
                  <a:srgbClr val="000000"/>
                </a:solidFill>
                <a:latin typeface="Times" panose="02020603050405020304" pitchFamily="18" charset="0"/>
              </a:rPr>
              <a:t>nd</a:t>
            </a: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 3D rotator</a:t>
            </a:r>
            <a:b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for compensation </a:t>
            </a:r>
            <a:endParaRPr lang="ru-RU" altLang="ru-RU" sz="16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" name="Прямоугольник 17"/>
          <p:cNvSpPr>
            <a:spLocks noChangeArrowheads="1"/>
          </p:cNvSpPr>
          <p:nvPr/>
        </p:nvSpPr>
        <p:spPr bwMode="auto">
          <a:xfrm>
            <a:off x="3809219" y="1451194"/>
            <a:ext cx="1281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1</a:t>
            </a:r>
            <a:r>
              <a:rPr lang="en-US" altLang="en-US" sz="1600" baseline="30000">
                <a:solidFill>
                  <a:srgbClr val="000000"/>
                </a:solidFill>
                <a:latin typeface="Times" panose="02020603050405020304" pitchFamily="18" charset="0"/>
              </a:rPr>
              <a:t>st</a:t>
            </a: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 3D rotator</a:t>
            </a:r>
            <a:b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for control </a:t>
            </a:r>
            <a:endParaRPr lang="ru-RU" altLang="ru-RU" sz="16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13" name="Picture 12" descr="160622_fig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94" y="4154417"/>
            <a:ext cx="36671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160622_fig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46" y="4154417"/>
            <a:ext cx="36671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9"/>
          <p:cNvSpPr>
            <a:spLocks noChangeArrowheads="1"/>
          </p:cNvSpPr>
          <p:nvPr/>
        </p:nvSpPr>
        <p:spPr bwMode="auto">
          <a:xfrm>
            <a:off x="7386406" y="5657779"/>
            <a:ext cx="246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with compensation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20"/>
          <p:cNvSpPr>
            <a:spLocks noChangeArrowheads="1"/>
          </p:cNvSpPr>
          <p:nvPr/>
        </p:nvSpPr>
        <p:spPr bwMode="auto">
          <a:xfrm>
            <a:off x="2714484" y="5672067"/>
            <a:ext cx="2468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without compensation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Crab Crossing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1001680"/>
            <a:ext cx="7635771" cy="5381694"/>
          </a:xfrm>
        </p:spPr>
        <p:txBody>
          <a:bodyPr/>
          <a:lstStyle/>
          <a:p>
            <a:r>
              <a:rPr lang="en-US" sz="2000" dirty="0"/>
              <a:t>Electron and ion beams have to cross at an angle in an EIC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Create space for independent electron and ion IR magnets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Avoid parasitic collisions of shortly-spaces bunches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Improves detections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Improves detector background</a:t>
            </a:r>
          </a:p>
          <a:p>
            <a:r>
              <a:rPr lang="en-US" sz="2000" dirty="0"/>
              <a:t>Without compensation, geometric luminosity loss is about a factor of 12 and there is potential for dynamic instabilities</a:t>
            </a:r>
          </a:p>
          <a:p>
            <a:r>
              <a:rPr lang="en-US" sz="2000" dirty="0"/>
              <a:t>Crabbing restores effective head-on collisions</a:t>
            </a:r>
          </a:p>
          <a:p>
            <a:r>
              <a:rPr lang="en-US" sz="2000" dirty="0"/>
              <a:t>Local compensation scheme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Set of crab cavities upstream and </a:t>
            </a:r>
            <a:br>
              <a:rPr lang="en-US" sz="1800" dirty="0"/>
            </a:br>
            <a:r>
              <a:rPr lang="en-US" sz="1800" dirty="0"/>
              <a:t>downstream of IP</a:t>
            </a:r>
          </a:p>
          <a:p>
            <a:r>
              <a:rPr lang="en-US" altLang="en-US" sz="2000" dirty="0"/>
              <a:t>Deflective crabbing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 smtClean="0"/>
              <a:t>Demonstrated at </a:t>
            </a:r>
            <a:r>
              <a:rPr lang="en-US" altLang="en-US" sz="1800" dirty="0"/>
              <a:t>KEK-B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</a:t>
            </a:r>
            <a:r>
              <a:rPr lang="en-US" sz="1800" dirty="0" smtClean="0"/>
              <a:t>ested </a:t>
            </a:r>
            <a:r>
              <a:rPr lang="en-US" sz="1800" dirty="0"/>
              <a:t>with ions at LHC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/>
              <a:t>Prototype developed at ODU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225" y="2971521"/>
            <a:ext cx="5086932" cy="278116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6" r="3030" b="13164"/>
          <a:stretch>
            <a:fillRect/>
          </a:stretch>
        </p:blipFill>
        <p:spPr bwMode="auto">
          <a:xfrm>
            <a:off x="4818453" y="5288592"/>
            <a:ext cx="1799685" cy="108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64463"/>
          <a:stretch/>
        </p:blipFill>
        <p:spPr>
          <a:xfrm>
            <a:off x="4837607" y="4243344"/>
            <a:ext cx="1547628" cy="10776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02092" y="5807880"/>
            <a:ext cx="312009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Crab-cavity tests of hadron beams in SPS --- </a:t>
            </a:r>
            <a:r>
              <a:rPr lang="en-US" sz="1400" dirty="0" err="1" smtClean="0"/>
              <a:t>HyeKyoung</a:t>
            </a:r>
            <a:r>
              <a:rPr lang="en-US" sz="1400" dirty="0" smtClean="0"/>
              <a:t> Park ’s talk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0056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Crab Crossing Scheme of JLEIC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sz="2000" dirty="0">
                    <a:sym typeface="Symbol" panose="05050102010706020507" pitchFamily="18" charset="2"/>
                  </a:rPr>
                  <a:t>Local compensation scheme: set of crab cavities upstream and downstream of IP</a:t>
                </a:r>
              </a:p>
              <a:p>
                <a:r>
                  <a:rPr lang="en-US" altLang="en-US" sz="2000" dirty="0">
                    <a:sym typeface="Symbol" panose="05050102010706020507" pitchFamily="18" charset="2"/>
                  </a:rPr>
                  <a:t>Locations of horizontal chromatic sextupoles are also adequate for crab cavities: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Right phase advance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latin typeface="Cambria Math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en-US" sz="1800" dirty="0">
                    <a:sym typeface="Symbol" panose="05050102010706020507" pitchFamily="18" charset="2"/>
                  </a:rPr>
                  <a:t> values</a:t>
                </a:r>
                <a:endParaRPr lang="en-US" sz="1800" dirty="0">
                  <a:sym typeface="Symbol" panose="05050102010706020507" pitchFamily="18" charset="2"/>
                </a:endParaRPr>
              </a:p>
              <a:p>
                <a:r>
                  <a:rPr lang="en-US" sz="2000" dirty="0"/>
                  <a:t>Found that sextupoles between crab cavities may lead to emittance increase, avoid them</a:t>
                </a:r>
              </a:p>
              <a:p>
                <a:r>
                  <a:rPr lang="en-US" sz="2000" dirty="0"/>
                  <a:t>Dispersion at the crab cavities satisfies the beam stability criterion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86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76F6CF-665B-4B6E-B2E4-BD5AADA120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89" y="3191666"/>
            <a:ext cx="4727803" cy="3165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583" y="3493827"/>
            <a:ext cx="4136177" cy="22420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9127" y="5404218"/>
            <a:ext cx="4365346" cy="28763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42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Multi-Step Cooling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871055"/>
            <a:ext cx="6748929" cy="1377037"/>
          </a:xfrm>
        </p:spPr>
        <p:txBody>
          <a:bodyPr/>
          <a:lstStyle/>
          <a:p>
            <a:r>
              <a:rPr lang="en-US" altLang="en-US" sz="2000" dirty="0"/>
              <a:t>Cooling of JLEIC proton/ion beams for</a:t>
            </a:r>
          </a:p>
          <a:p>
            <a:pPr lvl="1"/>
            <a:r>
              <a:rPr lang="en-US" sz="1800" dirty="0"/>
              <a:t>Achieving small emittance (~10x reduction)</a:t>
            </a:r>
          </a:p>
          <a:p>
            <a:pPr lvl="1"/>
            <a:r>
              <a:rPr lang="en-US" sz="1800" dirty="0"/>
              <a:t>Reaching short bunch length ~1 cm (with SRF)</a:t>
            </a:r>
          </a:p>
          <a:p>
            <a:pPr lvl="1"/>
            <a:r>
              <a:rPr lang="en-US" sz="1800" dirty="0"/>
              <a:t>Suppressing IBS induced emittance degradation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577903"/>
              </p:ext>
            </p:extLst>
          </p:nvPr>
        </p:nvGraphicFramePr>
        <p:xfrm>
          <a:off x="1650725" y="3678563"/>
          <a:ext cx="8105965" cy="2729492"/>
        </p:xfrm>
        <a:graphic>
          <a:graphicData uri="http://schemas.openxmlformats.org/drawingml/2006/table">
            <a:tbl>
              <a:tblPr firstRow="1" bandRow="1"/>
              <a:tblGrid>
                <a:gridCol w="11806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44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93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034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67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13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992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Kinetic energy (GeV / MeV)</a:t>
                      </a:r>
                      <a:endParaRPr lang="en-US" sz="14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Cooler type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Proton</a:t>
                      </a:r>
                    </a:p>
                  </a:txBody>
                  <a:tcPr marL="45720" marR="45720" marT="18288" marB="18288"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Lead ion</a:t>
                      </a: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Electron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74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booster ring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Accumulation of positive ions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7413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collider ring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during stacking</a:t>
                      </a:r>
                      <a:endParaRPr lang="en-US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 (for proton)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(for lead)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7413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Pre-cooling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reduction</a:t>
                      </a:r>
                      <a:endParaRPr lang="en-US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(ramp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7413">
                <a:tc vMerge="1"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during collision</a:t>
                      </a:r>
                      <a:endParaRPr lang="en-US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100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40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54.5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BBC/ERL</a:t>
                      </a:r>
                      <a:endParaRPr lang="en-US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74474" y="4735384"/>
            <a:ext cx="8046720" cy="92075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191653"/>
              </p:ext>
            </p:extLst>
          </p:nvPr>
        </p:nvGraphicFramePr>
        <p:xfrm>
          <a:off x="8153400" y="1648075"/>
          <a:ext cx="27463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Equation" r:id="rId3" imgW="1168200" imgH="419040" progId="Equation.3">
                  <p:embed/>
                </p:oleObj>
              </mc:Choice>
              <mc:Fallback>
                <p:oleObj name="Equation" r:id="rId3" imgW="1168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648075"/>
                        <a:ext cx="27463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8165275" y="1009405"/>
            <a:ext cx="3021281" cy="1481004"/>
            <a:chOff x="6231564" y="476151"/>
            <a:chExt cx="3021281" cy="1481004"/>
          </a:xfrm>
        </p:grpSpPr>
        <p:sp>
          <p:nvSpPr>
            <p:cNvPr id="11" name="Rectangular Callout 10"/>
            <p:cNvSpPr/>
            <p:nvPr/>
          </p:nvSpPr>
          <p:spPr>
            <a:xfrm>
              <a:off x="6231564" y="476151"/>
              <a:ext cx="3021281" cy="441143"/>
            </a:xfrm>
            <a:prstGeom prst="wedgeRectCallout">
              <a:avLst>
                <a:gd name="adj1" fmla="val -14258"/>
                <a:gd name="adj2" fmla="val 102325"/>
              </a:avLst>
            </a:prstGeom>
            <a:solidFill>
              <a:srgbClr val="FFCCFF"/>
            </a:soli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Pre-cool when energy is low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138210" y="1214205"/>
              <a:ext cx="431800" cy="742950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67838" y="1642684"/>
            <a:ext cx="3091850" cy="1717858"/>
            <a:chOff x="6434127" y="1109430"/>
            <a:chExt cx="3091850" cy="1717858"/>
          </a:xfrm>
        </p:grpSpPr>
        <p:sp>
          <p:nvSpPr>
            <p:cNvPr id="14" name="Rectangular Callout 13"/>
            <p:cNvSpPr/>
            <p:nvPr/>
          </p:nvSpPr>
          <p:spPr>
            <a:xfrm>
              <a:off x="6434127" y="2292983"/>
              <a:ext cx="3091850" cy="534305"/>
            </a:xfrm>
            <a:prstGeom prst="wedgeRectCallout">
              <a:avLst>
                <a:gd name="adj1" fmla="val 13752"/>
                <a:gd name="adj2" fmla="val -94225"/>
              </a:avLst>
            </a:prstGeom>
            <a:solidFill>
              <a:srgbClr val="FFCCFF"/>
            </a:soli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Cool when emittance is small</a:t>
              </a:r>
            </a:p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(after pre-cool at low energy)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533841" y="1109430"/>
              <a:ext cx="1463675" cy="952500"/>
            </a:xfrm>
            <a:prstGeom prst="ellips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75295" y="2238935"/>
            <a:ext cx="7374308" cy="1347756"/>
            <a:chOff x="875295" y="2266231"/>
            <a:chExt cx="7374308" cy="134775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5295" y="2266231"/>
              <a:ext cx="7374308" cy="134775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353635" y="2981053"/>
              <a:ext cx="1330551" cy="5264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Booster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0.280 to </a:t>
              </a:r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GeV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7441" y="2981053"/>
              <a:ext cx="1330551" cy="5264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Collider ring </a:t>
              </a: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100 GeV 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351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Ring Fed by ERL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4" y="859179"/>
            <a:ext cx="6796428" cy="197902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Same-cell energy recovery in 952.6 MHz SRF cavities</a:t>
            </a:r>
          </a:p>
          <a:p>
            <a:r>
              <a:rPr lang="en-US" sz="2000" dirty="0"/>
              <a:t>Uses harmonic kicker to inject and extract from CCR (divide by 11)</a:t>
            </a:r>
          </a:p>
          <a:p>
            <a:r>
              <a:rPr lang="en-US" sz="2000" dirty="0"/>
              <a:t>Assumes high charge, low rep-rate injector (w/ subharmonic acceleration and bunching)</a:t>
            </a:r>
          </a:p>
          <a:p>
            <a:r>
              <a:rPr lang="en-US" sz="2000" dirty="0"/>
              <a:t>Use magnetization flips to compensate ion spin effects</a:t>
            </a:r>
            <a:endParaRPr lang="en-US" altLang="en-US" sz="2000" dirty="0">
              <a:ea typeface="MS PGothic" pitchFamily="34" charset="-128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91" y="2680885"/>
            <a:ext cx="10025741" cy="3983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7199" y="1000264"/>
            <a:ext cx="5009176" cy="181588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Development of ERL electron cooler --- Stephen Benson’s talk</a:t>
            </a:r>
          </a:p>
          <a:p>
            <a:r>
              <a:rPr lang="en-US" sz="1400" dirty="0" smtClean="0"/>
              <a:t>Bunched beam electron cooling         --- </a:t>
            </a:r>
            <a:r>
              <a:rPr lang="en-US" sz="1400" dirty="0" err="1" smtClean="0"/>
              <a:t>Haipeng</a:t>
            </a:r>
            <a:r>
              <a:rPr lang="en-US" sz="1400" dirty="0" smtClean="0"/>
              <a:t> Wang’s talk</a:t>
            </a:r>
          </a:p>
          <a:p>
            <a:r>
              <a:rPr lang="en-US" sz="1400" dirty="0" smtClean="0"/>
              <a:t>Magnetized electron source                --- </a:t>
            </a:r>
            <a:r>
              <a:rPr lang="en-US" sz="1400" dirty="0" err="1" smtClean="0"/>
              <a:t>Md</a:t>
            </a:r>
            <a:r>
              <a:rPr lang="en-US" sz="1400" dirty="0" smtClean="0"/>
              <a:t> Abdullah </a:t>
            </a:r>
            <a:r>
              <a:rPr lang="en-US" sz="1400" dirty="0" err="1" smtClean="0"/>
              <a:t>Mamun’s</a:t>
            </a:r>
            <a:r>
              <a:rPr lang="en-US" sz="1400" dirty="0" smtClean="0"/>
              <a:t> talk</a:t>
            </a:r>
          </a:p>
          <a:p>
            <a:r>
              <a:rPr lang="en-US" sz="1400" dirty="0" smtClean="0"/>
              <a:t>Beam dynamics in CCR                         --- Christ Tennant’s talk</a:t>
            </a:r>
          </a:p>
          <a:p>
            <a:r>
              <a:rPr lang="en-US" sz="1400" dirty="0" smtClean="0"/>
              <a:t>Harmonic kicker                                     --- Gunn Park’s talk</a:t>
            </a:r>
          </a:p>
          <a:p>
            <a:r>
              <a:rPr lang="en-US" sz="1400" dirty="0" smtClean="0"/>
              <a:t>Straight merger test                              --- Kirsten </a:t>
            </a:r>
            <a:r>
              <a:rPr lang="en-US" sz="1400" dirty="0" err="1" smtClean="0"/>
              <a:t>Deitrick’s</a:t>
            </a:r>
            <a:r>
              <a:rPr lang="en-US" sz="1400" dirty="0" smtClean="0"/>
              <a:t> talk</a:t>
            </a:r>
          </a:p>
          <a:p>
            <a:r>
              <a:rPr lang="en-US" sz="1400" dirty="0" smtClean="0"/>
              <a:t>Electron cooling simulation                 --- He Zhang’s talk</a:t>
            </a:r>
          </a:p>
          <a:p>
            <a:r>
              <a:rPr lang="en-US" sz="1400" dirty="0" smtClean="0"/>
              <a:t>ERL cooler beam test at FAST              --- Phillipe Piot’s talk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7544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Interaction Region Concept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2190750" y="978571"/>
            <a:ext cx="8045451" cy="4995863"/>
            <a:chOff x="794" y="696"/>
            <a:chExt cx="5068" cy="3147"/>
          </a:xfrm>
        </p:grpSpPr>
        <p:pic>
          <p:nvPicPr>
            <p:cNvPr id="8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8856">
              <a:off x="2628" y="2302"/>
              <a:ext cx="859" cy="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1689" y="2012"/>
              <a:ext cx="3119" cy="391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headEnd type="none" w="lg" len="lg"/>
              <a:tailEnd type="none"/>
            </a:ln>
            <a:effectLst/>
          </p:spPr>
        </p:cxnSp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 rot="1736580">
              <a:off x="945" y="1508"/>
              <a:ext cx="9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Ion beamline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218" y="1398"/>
              <a:ext cx="2658" cy="1402"/>
            </a:xfrm>
            <a:prstGeom prst="line">
              <a:avLst/>
            </a:prstGeom>
            <a:noFill/>
            <a:ln w="31750" cap="flat" cmpd="sng" algn="ctr">
              <a:solidFill>
                <a:srgbClr val="000090"/>
              </a:solidFill>
              <a:prstDash val="solid"/>
              <a:tailEnd type="none" w="lg" len="lg"/>
            </a:ln>
            <a:effectLst/>
          </p:spPr>
        </p:cxnSp>
        <p:sp>
          <p:nvSpPr>
            <p:cNvPr id="12" name="TextBox 48"/>
            <p:cNvSpPr txBox="1">
              <a:spLocks noChangeArrowheads="1"/>
            </p:cNvSpPr>
            <p:nvPr/>
          </p:nvSpPr>
          <p:spPr bwMode="auto">
            <a:xfrm rot="-358137">
              <a:off x="3574" y="1852"/>
              <a:ext cx="13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Electron beamline</a:t>
              </a:r>
            </a:p>
          </p:txBody>
        </p:sp>
        <p:sp>
          <p:nvSpPr>
            <p:cNvPr id="13" name="Can 12"/>
            <p:cNvSpPr>
              <a:spLocks noChangeArrowheads="1"/>
            </p:cNvSpPr>
            <p:nvPr/>
          </p:nvSpPr>
          <p:spPr bwMode="auto">
            <a:xfrm rot="-5667381">
              <a:off x="1748" y="1420"/>
              <a:ext cx="2106" cy="1610"/>
            </a:xfrm>
            <a:prstGeom prst="can">
              <a:avLst>
                <a:gd name="adj" fmla="val 25000"/>
              </a:avLst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4" name="Cube 13"/>
            <p:cNvSpPr>
              <a:spLocks noChangeArrowheads="1"/>
            </p:cNvSpPr>
            <p:nvPr/>
          </p:nvSpPr>
          <p:spPr bwMode="auto">
            <a:xfrm rot="-6409865">
              <a:off x="3671" y="2450"/>
              <a:ext cx="370" cy="589"/>
            </a:xfrm>
            <a:prstGeom prst="cube">
              <a:avLst>
                <a:gd name="adj" fmla="val 58255"/>
              </a:avLst>
            </a:prstGeom>
            <a:noFill/>
            <a:ln w="9525" algn="ctr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876" y="2800"/>
              <a:ext cx="773" cy="649"/>
            </a:xfrm>
            <a:prstGeom prst="line">
              <a:avLst/>
            </a:prstGeom>
            <a:noFill/>
            <a:ln w="31750" cap="flat" cmpd="sng" algn="ctr">
              <a:solidFill>
                <a:srgbClr val="000090"/>
              </a:solidFill>
              <a:prstDash val="solid"/>
              <a:tailEnd type="triangle" w="lg" len="lg"/>
            </a:ln>
            <a:effectLst/>
          </p:spPr>
        </p:cxnSp>
        <p:pic>
          <p:nvPicPr>
            <p:cNvPr id="16" name="Picture 22" descr="Screen Shot 2016-06-28 at 10.14.02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339224">
              <a:off x="2345" y="1816"/>
              <a:ext cx="64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16"/>
            <p:cNvSpPr/>
            <p:nvPr/>
          </p:nvSpPr>
          <p:spPr>
            <a:xfrm flipH="1">
              <a:off x="3102" y="1541"/>
              <a:ext cx="72" cy="8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Picture 29" descr="Screen Shot 2016-06-28 at 10.14.02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2291">
              <a:off x="819" y="2418"/>
              <a:ext cx="64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18"/>
            <p:cNvSpPr/>
            <p:nvPr/>
          </p:nvSpPr>
          <p:spPr>
            <a:xfrm flipH="1">
              <a:off x="794" y="2688"/>
              <a:ext cx="72" cy="8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Cube 19"/>
            <p:cNvSpPr>
              <a:spLocks noChangeArrowheads="1"/>
            </p:cNvSpPr>
            <p:nvPr/>
          </p:nvSpPr>
          <p:spPr bwMode="auto">
            <a:xfrm rot="-5753109">
              <a:off x="1549" y="2142"/>
              <a:ext cx="309" cy="588"/>
            </a:xfrm>
            <a:prstGeom prst="cube">
              <a:avLst>
                <a:gd name="adj" fmla="val 42449"/>
              </a:avLst>
            </a:prstGeom>
            <a:noFill/>
            <a:ln w="9525" algn="ctr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850" y="2403"/>
              <a:ext cx="839" cy="307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headEnd type="triangle" w="lg" len="lg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3973" y="2836"/>
              <a:ext cx="773" cy="357"/>
            </a:xfrm>
            <a:prstGeom prst="line">
              <a:avLst/>
            </a:prstGeom>
            <a:noFill/>
            <a:ln w="31750" cap="flat" cmpd="sng" algn="ctr">
              <a:solidFill>
                <a:srgbClr val="000090"/>
              </a:solidFill>
              <a:prstDash val="sysDot"/>
              <a:tailEnd type="triangle" w="sm" len="med"/>
            </a:ln>
            <a:effectLst/>
          </p:spPr>
        </p:cxnSp>
        <p:cxnSp>
          <p:nvCxnSpPr>
            <p:cNvPr id="23" name="Curved Connector 22"/>
            <p:cNvCxnSpPr/>
            <p:nvPr/>
          </p:nvCxnSpPr>
          <p:spPr>
            <a:xfrm rot="5400000" flipH="1" flipV="1">
              <a:off x="2587" y="1737"/>
              <a:ext cx="629" cy="454"/>
            </a:xfrm>
            <a:prstGeom prst="curvedConnector3">
              <a:avLst>
                <a:gd name="adj1" fmla="val 3424"/>
              </a:avLst>
            </a:prstGeom>
            <a:noFill/>
            <a:ln w="25400" cap="flat" cmpd="sng" algn="ctr">
              <a:solidFill>
                <a:srgbClr val="FF6600"/>
              </a:solidFill>
              <a:prstDash val="sysDash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 flipV="1">
              <a:off x="2476" y="2691"/>
              <a:ext cx="85" cy="118"/>
            </a:xfrm>
            <a:prstGeom prst="ellipse">
              <a:avLst/>
            </a:prstGeom>
            <a:solidFill>
              <a:srgbClr val="953735"/>
            </a:solidFill>
            <a:ln w="9525" algn="ctr">
              <a:solidFill>
                <a:srgbClr val="FF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 flipV="1">
              <a:off x="3274" y="2655"/>
              <a:ext cx="105" cy="127"/>
            </a:xfrm>
            <a:prstGeom prst="ellipse">
              <a:avLst/>
            </a:prstGeom>
            <a:solidFill>
              <a:srgbClr val="953735"/>
            </a:solidFill>
            <a:ln w="9525" algn="ctr">
              <a:solidFill>
                <a:srgbClr val="FF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 flipV="1">
              <a:off x="3363" y="2919"/>
              <a:ext cx="85" cy="118"/>
            </a:xfrm>
            <a:prstGeom prst="ellipse">
              <a:avLst/>
            </a:prstGeom>
            <a:solidFill>
              <a:srgbClr val="953735"/>
            </a:solidFill>
            <a:ln w="9525" algn="ctr">
              <a:solidFill>
                <a:srgbClr val="FF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804" y="3193"/>
              <a:ext cx="72" cy="112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939" y="2883"/>
              <a:ext cx="0" cy="233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29" name="Oval 28"/>
            <p:cNvSpPr/>
            <p:nvPr/>
          </p:nvSpPr>
          <p:spPr>
            <a:xfrm>
              <a:off x="4774" y="3161"/>
              <a:ext cx="116" cy="13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517" y="2722"/>
              <a:ext cx="88" cy="8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120" y="3209"/>
              <a:ext cx="72" cy="9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804" y="3095"/>
              <a:ext cx="72" cy="9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4066" y="2771"/>
              <a:ext cx="348" cy="3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34" name="Oval 33"/>
            <p:cNvSpPr/>
            <p:nvPr/>
          </p:nvSpPr>
          <p:spPr>
            <a:xfrm>
              <a:off x="3915" y="3193"/>
              <a:ext cx="151" cy="15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88"/>
            <p:cNvSpPr txBox="1">
              <a:spLocks noChangeArrowheads="1"/>
            </p:cNvSpPr>
            <p:nvPr/>
          </p:nvSpPr>
          <p:spPr bwMode="auto">
            <a:xfrm>
              <a:off x="3753" y="696"/>
              <a:ext cx="2109" cy="407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Possible to get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~100% 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acceptance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for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the whole event</a:t>
              </a:r>
            </a:p>
          </p:txBody>
        </p:sp>
        <p:pic>
          <p:nvPicPr>
            <p:cNvPr id="36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8856">
              <a:off x="2736" y="2239"/>
              <a:ext cx="579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718347">
              <a:off x="2527" y="2254"/>
              <a:ext cx="580" cy="580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38" name="TextBox 37"/>
            <p:cNvSpPr txBox="1"/>
            <p:nvPr/>
          </p:nvSpPr>
          <p:spPr>
            <a:xfrm rot="21347903">
              <a:off x="1981" y="933"/>
              <a:ext cx="1482" cy="212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Central Detector/Solenoid</a:t>
              </a:r>
            </a:p>
          </p:txBody>
        </p:sp>
        <p:sp>
          <p:nvSpPr>
            <p:cNvPr id="39" name="TextBox 5"/>
            <p:cNvSpPr txBox="1">
              <a:spLocks noChangeArrowheads="1"/>
            </p:cNvSpPr>
            <p:nvPr/>
          </p:nvSpPr>
          <p:spPr bwMode="auto">
            <a:xfrm rot="-638855">
              <a:off x="3621" y="2432"/>
              <a:ext cx="5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Dipole</a:t>
              </a:r>
            </a:p>
          </p:txBody>
        </p:sp>
        <p:sp>
          <p:nvSpPr>
            <p:cNvPr id="40" name="TextBox 36"/>
            <p:cNvSpPr txBox="1">
              <a:spLocks noChangeArrowheads="1"/>
            </p:cNvSpPr>
            <p:nvPr/>
          </p:nvSpPr>
          <p:spPr bwMode="auto">
            <a:xfrm rot="-392282">
              <a:off x="1384" y="2031"/>
              <a:ext cx="5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Dipole</a:t>
              </a:r>
            </a:p>
          </p:txBody>
        </p:sp>
        <p:pic>
          <p:nvPicPr>
            <p:cNvPr id="41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" y="2846"/>
              <a:ext cx="2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" y="1310"/>
              <a:ext cx="23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" y="2751"/>
              <a:ext cx="24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ight Brace 43"/>
            <p:cNvSpPr>
              <a:spLocks/>
            </p:cNvSpPr>
            <p:nvPr/>
          </p:nvSpPr>
          <p:spPr bwMode="auto">
            <a:xfrm rot="-2787383">
              <a:off x="4834" y="2349"/>
              <a:ext cx="148" cy="1085"/>
            </a:xfrm>
            <a:prstGeom prst="rightBrace">
              <a:avLst>
                <a:gd name="adj1" fmla="val 8315"/>
                <a:gd name="adj2" fmla="val 50000"/>
              </a:avLst>
            </a:prstGeom>
            <a:noFill/>
            <a:ln w="25400" algn="ctr">
              <a:solidFill>
                <a:srgbClr val="4F81BD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2783333">
              <a:off x="4426" y="2699"/>
              <a:ext cx="1316" cy="212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Forward (Ion) Detector</a:t>
              </a:r>
            </a:p>
          </p:txBody>
        </p:sp>
        <p:sp>
          <p:nvSpPr>
            <p:cNvPr id="46" name="TextBox 6"/>
            <p:cNvSpPr txBox="1">
              <a:spLocks noChangeArrowheads="1"/>
            </p:cNvSpPr>
            <p:nvPr/>
          </p:nvSpPr>
          <p:spPr bwMode="auto">
            <a:xfrm>
              <a:off x="3205" y="1468"/>
              <a:ext cx="11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Scattered Electron</a:t>
              </a:r>
            </a:p>
          </p:txBody>
        </p:sp>
        <p:sp>
          <p:nvSpPr>
            <p:cNvPr id="47" name="TextBox 7"/>
            <p:cNvSpPr txBox="1">
              <a:spLocks noChangeArrowheads="1"/>
            </p:cNvSpPr>
            <p:nvPr/>
          </p:nvSpPr>
          <p:spPr bwMode="auto">
            <a:xfrm>
              <a:off x="3840" y="3439"/>
              <a:ext cx="142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Particles Associated </a:t>
              </a: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with Initial Ion</a:t>
              </a:r>
            </a:p>
          </p:txBody>
        </p:sp>
        <p:sp>
          <p:nvSpPr>
            <p:cNvPr id="48" name="TextBox 8"/>
            <p:cNvSpPr txBox="1">
              <a:spLocks noChangeArrowheads="1"/>
            </p:cNvSpPr>
            <p:nvPr/>
          </p:nvSpPr>
          <p:spPr bwMode="auto">
            <a:xfrm>
              <a:off x="1866" y="3147"/>
              <a:ext cx="1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Particles Associated </a:t>
              </a:r>
              <a:b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with struck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parton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069557" y="6018124"/>
            <a:ext cx="3506962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EIC detector requirement --- Rik Yoshida’s talk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9005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Detector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120712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dirty="0"/>
              <a:t>Integrated detector region design developed satisfying requirements of detection, beam dynamics and geometric match</a:t>
            </a:r>
          </a:p>
          <a:p>
            <a:pPr>
              <a:spcAft>
                <a:spcPts val="600"/>
              </a:spcAft>
            </a:pPr>
            <a:r>
              <a:rPr lang="en-US" altLang="en-US" sz="2000" dirty="0"/>
              <a:t>GEANT4 detector model developed, simulations in </a:t>
            </a:r>
            <a:r>
              <a:rPr lang="en-US" altLang="en-US" sz="2000" dirty="0" smtClean="0"/>
              <a:t>progress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7" name="Picture 2" descr="C:\Users\zhao\Downloads\meic_det1_full_fl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42" y="4767209"/>
            <a:ext cx="8312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7087074" y="5442376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670" tIns="41100" rIns="66670" bIns="33345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8000"/>
                </a:solidFill>
                <a:ea typeface="ＭＳ Ｐゴシック" panose="020B0600070205080204" pitchFamily="34" charset="-128"/>
              </a:rPr>
              <a:t>Forward hadron spectrometer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2438874" y="5300609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670" tIns="41100" rIns="66670" bIns="33345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8000"/>
                </a:solidFill>
                <a:ea typeface="ＭＳ Ｐゴシック" panose="020B0600070205080204" pitchFamily="34" charset="-128"/>
              </a:rPr>
              <a:t>low-Q</a:t>
            </a:r>
            <a:r>
              <a:rPr lang="en-US" altLang="en-US" sz="1200" baseline="33000" dirty="0">
                <a:solidFill>
                  <a:srgbClr val="008000"/>
                </a:solidFill>
                <a:ea typeface="ＭＳ Ｐゴシック" panose="020B0600070205080204" pitchFamily="34" charset="-128"/>
              </a:rPr>
              <a:t>2 </a:t>
            </a:r>
            <a:r>
              <a:rPr lang="en-US" altLang="en-US" sz="1200" dirty="0">
                <a:solidFill>
                  <a:srgbClr val="008000"/>
                </a:solidFill>
                <a:ea typeface="ＭＳ Ｐゴシック" panose="020B0600070205080204" pitchFamily="34" charset="-128"/>
              </a:rPr>
              <a:t>electron </a:t>
            </a:r>
            <a:r>
              <a:rPr lang="en-US" altLang="en-US" sz="1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detection</a:t>
            </a:r>
          </a:p>
          <a:p>
            <a:pPr algn="ctr" defTabSz="914400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and</a:t>
            </a:r>
            <a:r>
              <a:rPr lang="en-US" altLang="en-US" sz="1200" dirty="0">
                <a:solidFill>
                  <a:srgbClr val="008000"/>
                </a:solidFill>
                <a:ea typeface="ＭＳ Ｐゴシック" panose="020B0600070205080204" pitchFamily="34" charset="-128"/>
              </a:rPr>
              <a:t> Compton </a:t>
            </a:r>
            <a:r>
              <a:rPr lang="en-US" altLang="en-US" sz="1200" dirty="0" err="1">
                <a:solidFill>
                  <a:srgbClr val="008000"/>
                </a:solidFill>
                <a:ea typeface="ＭＳ Ｐゴシック" panose="020B0600070205080204" pitchFamily="34" charset="-128"/>
              </a:rPr>
              <a:t>polarimeter</a:t>
            </a:r>
            <a:endParaRPr lang="en-US" altLang="en-US" sz="1200" dirty="0">
              <a:solidFill>
                <a:srgbClr val="008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 flipH="1">
            <a:off x="9601674" y="5321479"/>
            <a:ext cx="541338" cy="1588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197" tIns="41100" rIns="82197" bIns="41100"/>
          <a:lstStyle/>
          <a:p>
            <a:endParaRPr lang="en-US"/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2053112" y="4908729"/>
            <a:ext cx="317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02" tIns="40457" rIns="80902" bIns="4045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hangingPunct="1">
              <a:spcBef>
                <a:spcPct val="0"/>
              </a:spcBef>
              <a:buFontTx/>
              <a:buNone/>
            </a:pPr>
            <a:r>
              <a:rPr lang="de-DE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p</a:t>
            </a:r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2370612" y="5132567"/>
            <a:ext cx="601662" cy="365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197" tIns="41100" rIns="82197" bIns="41100"/>
          <a:lstStyle/>
          <a:p>
            <a:endParaRPr lang="en-US"/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6934674" y="4813979"/>
            <a:ext cx="2286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70" tIns="41100" rIns="66670" bIns="33345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(top view in GEANT4)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0135074" y="5111929"/>
            <a:ext cx="3032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02" tIns="40457" rIns="80902" bIns="4045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hangingPunct="1">
              <a:spcBef>
                <a:spcPct val="0"/>
              </a:spcBef>
              <a:buFontTx/>
              <a:buNone/>
            </a:pPr>
            <a:r>
              <a:rPr lang="de-DE" altLang="en-US" b="1">
                <a:solidFill>
                  <a:srgbClr val="3333FF"/>
                </a:solidFill>
                <a:ea typeface="ＭＳ Ｐゴシック" panose="020B0600070205080204" pitchFamily="34" charset="-128"/>
              </a:rPr>
              <a:t>e</a:t>
            </a: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9601674" y="5518576"/>
            <a:ext cx="7620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70" tIns="41100" rIns="66670" bIns="33345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ＭＳ Ｐゴシック" panose="020B0600070205080204" pitchFamily="34" charset="-128"/>
              </a:rPr>
              <a:t>ZDC</a:t>
            </a:r>
          </a:p>
        </p:txBody>
      </p:sp>
      <p:sp>
        <p:nvSpPr>
          <p:cNvPr id="56" name="AutoShape 16"/>
          <p:cNvSpPr>
            <a:spLocks/>
          </p:cNvSpPr>
          <p:nvPr/>
        </p:nvSpPr>
        <p:spPr bwMode="auto">
          <a:xfrm rot="5400000">
            <a:off x="5851206" y="377722"/>
            <a:ext cx="401638" cy="8232775"/>
          </a:xfrm>
          <a:prstGeom prst="leftBrace">
            <a:avLst>
              <a:gd name="adj1" fmla="val 279760"/>
              <a:gd name="adj2" fmla="val 56690"/>
            </a:avLst>
          </a:prstGeom>
          <a:noFill/>
          <a:ln w="158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57" name="Picture 45" descr="ir_region_zero_dpx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749" y="2052817"/>
            <a:ext cx="777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46"/>
          <p:cNvSpPr>
            <a:spLocks noChangeShapeType="1"/>
          </p:cNvSpPr>
          <p:nvPr/>
        </p:nvSpPr>
        <p:spPr bwMode="auto">
          <a:xfrm flipV="1">
            <a:off x="5475762" y="2552879"/>
            <a:ext cx="0" cy="417513"/>
          </a:xfrm>
          <a:prstGeom prst="line">
            <a:avLst/>
          </a:prstGeom>
          <a:noFill/>
          <a:ln w="12573" cap="sq">
            <a:solidFill>
              <a:srgbClr val="000000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Text Box 48"/>
          <p:cNvSpPr txBox="1">
            <a:spLocks noChangeArrowheads="1"/>
          </p:cNvSpPr>
          <p:nvPr/>
        </p:nvSpPr>
        <p:spPr bwMode="auto">
          <a:xfrm>
            <a:off x="5270974" y="2114729"/>
            <a:ext cx="4143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239" tIns="37045" rIns="71239" bIns="37045">
            <a:spAutoFit/>
          </a:bodyPr>
          <a:lstStyle>
            <a:lvl1pPr defTabSz="355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7375" indent="-22542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4875" indent="-180975" defTabSz="355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825" indent="-18097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28775" indent="-180975" defTabSz="355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859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431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003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575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IP</a:t>
            </a:r>
          </a:p>
        </p:txBody>
      </p:sp>
      <p:sp>
        <p:nvSpPr>
          <p:cNvPr id="60" name="Line 49"/>
          <p:cNvSpPr>
            <a:spLocks noChangeShapeType="1"/>
          </p:cNvSpPr>
          <p:nvPr/>
        </p:nvSpPr>
        <p:spPr bwMode="auto">
          <a:xfrm>
            <a:off x="8882537" y="2776717"/>
            <a:ext cx="482600" cy="1587"/>
          </a:xfrm>
          <a:prstGeom prst="line">
            <a:avLst/>
          </a:prstGeom>
          <a:noFill/>
          <a:ln w="19050" cap="sq">
            <a:solidFill>
              <a:srgbClr val="FF0000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Text Box 50"/>
          <p:cNvSpPr txBox="1">
            <a:spLocks noChangeArrowheads="1"/>
          </p:cNvSpPr>
          <p:nvPr/>
        </p:nvSpPr>
        <p:spPr bwMode="auto">
          <a:xfrm>
            <a:off x="9007949" y="2308404"/>
            <a:ext cx="277813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239" tIns="37045" rIns="71239" bIns="37045">
            <a:spAutoFit/>
          </a:bodyPr>
          <a:lstStyle>
            <a:lvl1pPr defTabSz="355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7375" indent="-22542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4875" indent="-180975" defTabSz="355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825" indent="-18097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28775" indent="-180975" defTabSz="355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859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431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003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575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endParaRPr lang="en-US" altLang="en-US" sz="2400" baseline="3000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2" name="Line 51"/>
          <p:cNvSpPr>
            <a:spLocks noChangeShapeType="1"/>
          </p:cNvSpPr>
          <p:nvPr/>
        </p:nvSpPr>
        <p:spPr bwMode="auto">
          <a:xfrm flipH="1">
            <a:off x="8882537" y="3386317"/>
            <a:ext cx="484187" cy="1587"/>
          </a:xfrm>
          <a:prstGeom prst="line">
            <a:avLst/>
          </a:prstGeom>
          <a:noFill/>
          <a:ln w="19050" cap="sq">
            <a:solidFill>
              <a:srgbClr val="0000FF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Text Box 52"/>
          <p:cNvSpPr txBox="1">
            <a:spLocks noChangeArrowheads="1"/>
          </p:cNvSpPr>
          <p:nvPr/>
        </p:nvSpPr>
        <p:spPr bwMode="auto">
          <a:xfrm>
            <a:off x="8782524" y="3400604"/>
            <a:ext cx="6508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239" tIns="37045" rIns="71239" bIns="37045">
            <a:spAutoFit/>
          </a:bodyPr>
          <a:lstStyle>
            <a:lvl1pPr defTabSz="355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7375" indent="-22542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4875" indent="-180975" defTabSz="355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825" indent="-18097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28775" indent="-180975" defTabSz="355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859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431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003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575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ions</a:t>
            </a:r>
          </a:p>
        </p:txBody>
      </p:sp>
      <p:sp>
        <p:nvSpPr>
          <p:cNvPr id="64" name="AutoShape 14"/>
          <p:cNvSpPr>
            <a:spLocks/>
          </p:cNvSpPr>
          <p:nvPr/>
        </p:nvSpPr>
        <p:spPr bwMode="auto">
          <a:xfrm rot="-5400000">
            <a:off x="6443343" y="2833073"/>
            <a:ext cx="130175" cy="1093787"/>
          </a:xfrm>
          <a:prstGeom prst="leftBrace">
            <a:avLst>
              <a:gd name="adj1" fmla="val 78345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5" name="AutoShape 16"/>
          <p:cNvSpPr>
            <a:spLocks/>
          </p:cNvSpPr>
          <p:nvPr/>
        </p:nvSpPr>
        <p:spPr bwMode="auto">
          <a:xfrm rot="-5400000">
            <a:off x="4945537" y="2965629"/>
            <a:ext cx="103187" cy="525463"/>
          </a:xfrm>
          <a:prstGeom prst="leftBrace">
            <a:avLst>
              <a:gd name="adj1" fmla="val 69501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4108924" y="3548242"/>
            <a:ext cx="1768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forward e detection</a:t>
            </a:r>
          </a:p>
        </p:txBody>
      </p:sp>
      <p:sp>
        <p:nvSpPr>
          <p:cNvPr id="67" name="AutoShape 16"/>
          <p:cNvSpPr>
            <a:spLocks/>
          </p:cNvSpPr>
          <p:nvPr/>
        </p:nvSpPr>
        <p:spPr bwMode="auto">
          <a:xfrm rot="-5400000">
            <a:off x="4387531" y="3012460"/>
            <a:ext cx="103188" cy="358775"/>
          </a:xfrm>
          <a:prstGeom prst="leftBrace">
            <a:avLst>
              <a:gd name="adj1" fmla="val 47453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8" name="Text Box 17"/>
          <p:cNvSpPr txBox="1">
            <a:spLocks noChangeArrowheads="1"/>
          </p:cNvSpPr>
          <p:nvPr/>
        </p:nvSpPr>
        <p:spPr bwMode="auto">
          <a:xfrm>
            <a:off x="2434112" y="3356154"/>
            <a:ext cx="120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Compton polarimetry </a:t>
            </a:r>
          </a:p>
        </p:txBody>
      </p:sp>
      <p:sp>
        <p:nvSpPr>
          <p:cNvPr id="69" name="Line 65"/>
          <p:cNvSpPr>
            <a:spLocks noChangeShapeType="1"/>
          </p:cNvSpPr>
          <p:nvPr/>
        </p:nvSpPr>
        <p:spPr bwMode="auto">
          <a:xfrm>
            <a:off x="4437537" y="3303767"/>
            <a:ext cx="0" cy="217487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66"/>
          <p:cNvSpPr>
            <a:spLocks noChangeShapeType="1"/>
          </p:cNvSpPr>
          <p:nvPr/>
        </p:nvSpPr>
        <p:spPr bwMode="auto">
          <a:xfrm>
            <a:off x="3623149" y="3530779"/>
            <a:ext cx="812800" cy="0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non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67"/>
          <p:cNvSpPr>
            <a:spLocks noChangeShapeType="1"/>
          </p:cNvSpPr>
          <p:nvPr/>
        </p:nvSpPr>
        <p:spPr bwMode="auto">
          <a:xfrm flipH="1">
            <a:off x="4997924" y="3341867"/>
            <a:ext cx="0" cy="207962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Text Box 15"/>
          <p:cNvSpPr txBox="1">
            <a:spLocks noChangeArrowheads="1"/>
          </p:cNvSpPr>
          <p:nvPr/>
        </p:nvSpPr>
        <p:spPr bwMode="auto">
          <a:xfrm>
            <a:off x="6496524" y="3773667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dispersion suppressor/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geometric match</a:t>
            </a:r>
          </a:p>
        </p:txBody>
      </p:sp>
      <p:sp>
        <p:nvSpPr>
          <p:cNvPr id="73" name="Line 69"/>
          <p:cNvSpPr>
            <a:spLocks noChangeShapeType="1"/>
          </p:cNvSpPr>
          <p:nvPr/>
        </p:nvSpPr>
        <p:spPr bwMode="auto">
          <a:xfrm flipH="1">
            <a:off x="7418862" y="3570467"/>
            <a:ext cx="0" cy="227012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70"/>
          <p:cNvSpPr>
            <a:spLocks noChangeShapeType="1"/>
          </p:cNvSpPr>
          <p:nvPr/>
        </p:nvSpPr>
        <p:spPr bwMode="auto">
          <a:xfrm>
            <a:off x="5682137" y="3148192"/>
            <a:ext cx="241300" cy="760412"/>
          </a:xfrm>
          <a:prstGeom prst="line">
            <a:avLst/>
          </a:prstGeom>
          <a:noFill/>
          <a:ln w="12573">
            <a:solidFill>
              <a:schemeClr val="tx1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71"/>
          <p:cNvSpPr>
            <a:spLocks noChangeShapeType="1"/>
          </p:cNvSpPr>
          <p:nvPr/>
        </p:nvSpPr>
        <p:spPr bwMode="auto">
          <a:xfrm flipH="1">
            <a:off x="5925024" y="3252967"/>
            <a:ext cx="214313" cy="655637"/>
          </a:xfrm>
          <a:prstGeom prst="line">
            <a:avLst/>
          </a:prstGeom>
          <a:noFill/>
          <a:ln w="12573">
            <a:solidFill>
              <a:schemeClr val="tx1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 Box 15"/>
          <p:cNvSpPr txBox="1">
            <a:spLocks noChangeArrowheads="1"/>
          </p:cNvSpPr>
          <p:nvPr/>
        </p:nvSpPr>
        <p:spPr bwMode="auto">
          <a:xfrm>
            <a:off x="5002687" y="3895904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spectrometers</a:t>
            </a:r>
          </a:p>
        </p:txBody>
      </p:sp>
      <p:sp>
        <p:nvSpPr>
          <p:cNvPr id="77" name="Line 73"/>
          <p:cNvSpPr>
            <a:spLocks noChangeShapeType="1"/>
          </p:cNvSpPr>
          <p:nvPr/>
        </p:nvSpPr>
        <p:spPr bwMode="auto">
          <a:xfrm flipH="1">
            <a:off x="5928199" y="3248204"/>
            <a:ext cx="835025" cy="661988"/>
          </a:xfrm>
          <a:prstGeom prst="line">
            <a:avLst/>
          </a:prstGeom>
          <a:noFill/>
          <a:ln w="12573">
            <a:solidFill>
              <a:schemeClr val="tx1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Text Box 15"/>
          <p:cNvSpPr txBox="1">
            <a:spLocks noChangeArrowheads="1"/>
          </p:cNvSpPr>
          <p:nvPr/>
        </p:nvSpPr>
        <p:spPr bwMode="auto">
          <a:xfrm>
            <a:off x="5782149" y="3475217"/>
            <a:ext cx="1447800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forward ion detection</a:t>
            </a:r>
          </a:p>
        </p:txBody>
      </p:sp>
      <p:sp>
        <p:nvSpPr>
          <p:cNvPr id="79" name="AutoShape 14"/>
          <p:cNvSpPr>
            <a:spLocks/>
          </p:cNvSpPr>
          <p:nvPr/>
        </p:nvSpPr>
        <p:spPr bwMode="auto">
          <a:xfrm rot="-5400000">
            <a:off x="7354568" y="2855298"/>
            <a:ext cx="119062" cy="1238250"/>
          </a:xfrm>
          <a:prstGeom prst="leftBrace">
            <a:avLst>
              <a:gd name="adj1" fmla="val 96971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4170837" y="2117904"/>
            <a:ext cx="2632075" cy="21177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pic>
        <p:nvPicPr>
          <p:cNvPr id="8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9" y="4565273"/>
            <a:ext cx="275516" cy="27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37" y="4547005"/>
            <a:ext cx="288636" cy="28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914" y="4570833"/>
            <a:ext cx="269553" cy="27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302502" y="5721801"/>
            <a:ext cx="4303713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JLEIC IR design update                  --- </a:t>
            </a:r>
            <a:r>
              <a:rPr lang="en-US" sz="1400" dirty="0" err="1" smtClean="0"/>
              <a:t>Vasiliy</a:t>
            </a:r>
            <a:r>
              <a:rPr lang="en-US" sz="1400" dirty="0" smtClean="0"/>
              <a:t> </a:t>
            </a:r>
            <a:r>
              <a:rPr lang="en-US" sz="1400" dirty="0" err="1" smtClean="0"/>
              <a:t>Morozov’s</a:t>
            </a:r>
            <a:r>
              <a:rPr lang="en-US" sz="1400" dirty="0" smtClean="0"/>
              <a:t> talk</a:t>
            </a:r>
          </a:p>
          <a:p>
            <a:r>
              <a:rPr lang="en-US" sz="1400" dirty="0" smtClean="0"/>
              <a:t>IR magnet layout/design – JLEIC --- Tim Michalski’s talk</a:t>
            </a:r>
          </a:p>
          <a:p>
            <a:r>
              <a:rPr lang="en-US" sz="1400" dirty="0" smtClean="0"/>
              <a:t>Validation of EIC IR magnets        --- Tim Michalski’s talk</a:t>
            </a:r>
          </a:p>
          <a:p>
            <a:r>
              <a:rPr lang="en-US" sz="1400" dirty="0" smtClean="0"/>
              <a:t>Forward tagging                             --- Amy </a:t>
            </a:r>
            <a:r>
              <a:rPr lang="en-US" sz="1400" dirty="0" err="1" smtClean="0"/>
              <a:t>Sy’s</a:t>
            </a:r>
            <a:r>
              <a:rPr lang="en-US" sz="1400" dirty="0" smtClean="0"/>
              <a:t> talk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7557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Exploration of High Energy JLEIC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</a:rPr>
              <a:t>Motivation: high CM energy </a:t>
            </a:r>
            <a:r>
              <a:rPr lang="mr-IN" dirty="0"/>
              <a:t>√s=100 GeV</a:t>
            </a:r>
            <a:r>
              <a:rPr lang="en-US" dirty="0"/>
              <a:t> </a:t>
            </a:r>
            <a:r>
              <a:rPr lang="en-US" dirty="0" smtClean="0">
                <a:latin typeface="Arial" panose="020B0604020202020204" pitchFamily="34" charset="0"/>
              </a:rPr>
              <a:t>expands </a:t>
            </a:r>
            <a:r>
              <a:rPr lang="en-US" dirty="0">
                <a:latin typeface="Arial" panose="020B0604020202020204" pitchFamily="34" charset="0"/>
              </a:rPr>
              <a:t>science </a:t>
            </a:r>
            <a:r>
              <a:rPr lang="en-US" dirty="0" smtClean="0">
                <a:latin typeface="Arial" panose="020B0604020202020204" pitchFamily="34" charset="0"/>
              </a:rPr>
              <a:t>reach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</a:rPr>
              <a:t>Strategy</a:t>
            </a:r>
            <a:r>
              <a:rPr lang="en-US" dirty="0">
                <a:latin typeface="Arial" panose="020B0604020202020204" pitchFamily="34" charset="0"/>
              </a:rPr>
              <a:t>: based on the same design concepts in </a:t>
            </a:r>
            <a:r>
              <a:rPr lang="en-US" dirty="0" err="1">
                <a:latin typeface="Arial" panose="020B0604020202020204" pitchFamily="34" charset="0"/>
              </a:rPr>
              <a:t>pCDR</a:t>
            </a:r>
            <a:r>
              <a:rPr lang="en-US" dirty="0">
                <a:latin typeface="Arial" panose="020B0604020202020204" pitchFamily="34" charset="0"/>
              </a:rPr>
              <a:t> (luminosity, polarization, </a:t>
            </a:r>
            <a:r>
              <a:rPr lang="en-US" dirty="0" smtClean="0">
                <a:latin typeface="Arial" panose="020B0604020202020204" pitchFamily="34" charset="0"/>
              </a:rPr>
              <a:t>IR)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</a:rPr>
              <a:t>Straightforward </a:t>
            </a:r>
            <a:r>
              <a:rPr lang="en-US" dirty="0">
                <a:latin typeface="Arial" panose="020B0604020202020204" pitchFamily="34" charset="0"/>
              </a:rPr>
              <a:t>approach: </a:t>
            </a:r>
            <a:endParaRPr lang="en-US" dirty="0" smtClean="0">
              <a:latin typeface="Arial" panose="020B0604020202020204" pitchFamily="34" charset="0"/>
            </a:endParaRPr>
          </a:p>
          <a:p>
            <a:pPr marL="731520" lvl="1" indent="-365760">
              <a:spcBef>
                <a:spcPts val="400"/>
              </a:spcBef>
            </a:pPr>
            <a:r>
              <a:rPr lang="en-US" sz="1900" dirty="0" smtClean="0">
                <a:latin typeface="Arial" panose="020B0604020202020204" pitchFamily="34" charset="0"/>
              </a:rPr>
              <a:t>Electron </a:t>
            </a:r>
            <a:r>
              <a:rPr lang="en-US" sz="1900" dirty="0">
                <a:latin typeface="Arial" panose="020B0604020202020204" pitchFamily="34" charset="0"/>
              </a:rPr>
              <a:t>collider ring:  no </a:t>
            </a:r>
            <a:r>
              <a:rPr lang="en-US" sz="1900" dirty="0" smtClean="0">
                <a:latin typeface="Arial" panose="020B0604020202020204" pitchFamily="34" charset="0"/>
              </a:rPr>
              <a:t>change</a:t>
            </a:r>
          </a:p>
          <a:p>
            <a:pPr marL="731520" lvl="1" indent="-365760">
              <a:spcBef>
                <a:spcPts val="400"/>
              </a:spcBef>
            </a:pPr>
            <a:r>
              <a:rPr lang="en-US" sz="1900" dirty="0" smtClean="0">
                <a:latin typeface="Arial" panose="020B0604020202020204" pitchFamily="34" charset="0"/>
              </a:rPr>
              <a:t>Ion </a:t>
            </a:r>
            <a:r>
              <a:rPr lang="en-US" sz="1900" dirty="0">
                <a:latin typeface="Arial" panose="020B0604020202020204" pitchFamily="34" charset="0"/>
              </a:rPr>
              <a:t>collider ring: double arc SC dipole field  to 6 </a:t>
            </a:r>
            <a:r>
              <a:rPr lang="en-US" sz="1900" dirty="0" smtClean="0">
                <a:latin typeface="Arial" panose="020B0604020202020204" pitchFamily="34" charset="0"/>
              </a:rPr>
              <a:t>T</a:t>
            </a:r>
          </a:p>
          <a:p>
            <a:pPr marL="1188720" lvl="2" indent="-365760">
              <a:spcBef>
                <a:spcPts val="400"/>
              </a:spcBef>
            </a:pPr>
            <a:r>
              <a:rPr lang="en-US" sz="1700" dirty="0" smtClean="0">
                <a:latin typeface="Arial" panose="020B0604020202020204" pitchFamily="34" charset="0"/>
                <a:sym typeface="Wingdings" panose="05000000000000000000" pitchFamily="2" charset="2"/>
              </a:rPr>
              <a:t>Proton</a:t>
            </a:r>
            <a:r>
              <a:rPr lang="en-US" sz="1700" dirty="0">
                <a:latin typeface="Arial" panose="020B0604020202020204" pitchFamily="34" charset="0"/>
                <a:sym typeface="Wingdings" panose="05000000000000000000" pitchFamily="2" charset="2"/>
              </a:rPr>
              <a:t>: 200 GeV  </a:t>
            </a:r>
            <a:r>
              <a:rPr lang="en-US" sz="1700" dirty="0">
                <a:latin typeface="Arial" panose="020B0604020202020204" pitchFamily="34" charset="0"/>
                <a:sym typeface="Symbol"/>
              </a:rPr>
              <a:t></a:t>
            </a:r>
            <a:r>
              <a:rPr lang="en-US" sz="1700" dirty="0">
                <a:latin typeface="Arial" panose="020B0604020202020204" pitchFamily="34" charset="0"/>
                <a:sym typeface="Wingdings" panose="05000000000000000000" pitchFamily="2" charset="2"/>
              </a:rPr>
              <a:t>  CM energy: ~100 GeV </a:t>
            </a:r>
            <a:endParaRPr lang="en-US" sz="1700" dirty="0" smtClean="0">
              <a:latin typeface="Arial" panose="020B0604020202020204" pitchFamily="34" charset="0"/>
            </a:endParaRPr>
          </a:p>
          <a:p>
            <a:pPr marL="731520" lvl="1" indent="-365760">
              <a:spcBef>
                <a:spcPts val="400"/>
              </a:spcBef>
            </a:pPr>
            <a:r>
              <a:rPr lang="en-US" sz="1900" dirty="0">
                <a:latin typeface="Arial" panose="020B0604020202020204" pitchFamily="34" charset="0"/>
              </a:rPr>
              <a:t>No changes to ERL cooling </a:t>
            </a:r>
          </a:p>
          <a:p>
            <a:pPr marL="171450" indent="-171450">
              <a:spcBef>
                <a:spcPts val="1800"/>
              </a:spcBef>
            </a:pPr>
            <a:r>
              <a:rPr lang="en-US" dirty="0" smtClean="0">
                <a:latin typeface="Arial" panose="020B0604020202020204" pitchFamily="34" charset="0"/>
              </a:rPr>
              <a:t>Explored </a:t>
            </a:r>
            <a:r>
              <a:rPr lang="en-US" dirty="0">
                <a:latin typeface="Arial" panose="020B0604020202020204" pitchFamily="34" charset="0"/>
              </a:rPr>
              <a:t>HE-JLEIC associated accelerator </a:t>
            </a:r>
            <a:r>
              <a:rPr lang="en-US" dirty="0" smtClean="0">
                <a:latin typeface="Arial" panose="020B0604020202020204" pitchFamily="34" charset="0"/>
              </a:rPr>
              <a:t>issues</a:t>
            </a:r>
          </a:p>
          <a:p>
            <a:pPr marL="731520" lvl="1" indent="-365760">
              <a:spcBef>
                <a:spcPts val="400"/>
              </a:spcBef>
            </a:pPr>
            <a:r>
              <a:rPr lang="en-US" sz="1900" dirty="0" smtClean="0">
                <a:latin typeface="Arial" panose="020B0604020202020204" pitchFamily="34" charset="0"/>
              </a:rPr>
              <a:t>ion </a:t>
            </a:r>
            <a:r>
              <a:rPr lang="en-US" sz="1900" dirty="0">
                <a:latin typeface="Arial" panose="020B0604020202020204" pitchFamily="34" charset="0"/>
              </a:rPr>
              <a:t>ring SC magnet 6 </a:t>
            </a:r>
            <a:r>
              <a:rPr lang="en-US" sz="1900" dirty="0" smtClean="0">
                <a:latin typeface="Arial" panose="020B0604020202020204" pitchFamily="34" charset="0"/>
              </a:rPr>
              <a:t>T</a:t>
            </a:r>
          </a:p>
          <a:p>
            <a:pPr marL="731520" lvl="1" indent="-365760">
              <a:spcBef>
                <a:spcPts val="400"/>
              </a:spcBef>
            </a:pPr>
            <a:r>
              <a:rPr lang="en-US" sz="1900" dirty="0" smtClean="0">
                <a:latin typeface="Arial" panose="020B0604020202020204" pitchFamily="34" charset="0"/>
              </a:rPr>
              <a:t>high </a:t>
            </a:r>
            <a:r>
              <a:rPr lang="en-US" sz="1900" dirty="0">
                <a:latin typeface="Arial" panose="020B0604020202020204" pitchFamily="34" charset="0"/>
              </a:rPr>
              <a:t>energy electron </a:t>
            </a:r>
            <a:r>
              <a:rPr lang="en-US" sz="1900" dirty="0" smtClean="0">
                <a:latin typeface="Arial" panose="020B0604020202020204" pitchFamily="34" charset="0"/>
              </a:rPr>
              <a:t>cooling</a:t>
            </a:r>
          </a:p>
          <a:p>
            <a:pPr marL="731520" lvl="1" indent="-365760">
              <a:spcBef>
                <a:spcPts val="400"/>
              </a:spcBef>
            </a:pPr>
            <a:r>
              <a:rPr lang="en-US" sz="1900" dirty="0" smtClean="0">
                <a:latin typeface="Arial" panose="020B0604020202020204" pitchFamily="34" charset="0"/>
              </a:rPr>
              <a:t>ion </a:t>
            </a:r>
            <a:r>
              <a:rPr lang="en-US" sz="1900" dirty="0">
                <a:latin typeface="Arial" panose="020B0604020202020204" pitchFamily="34" charset="0"/>
              </a:rPr>
              <a:t>polarization </a:t>
            </a:r>
            <a:endParaRPr lang="en-US" sz="1900" dirty="0" smtClean="0">
              <a:latin typeface="Arial" panose="020B0604020202020204" pitchFamily="34" charset="0"/>
            </a:endParaRPr>
          </a:p>
          <a:p>
            <a:pPr marL="731520" lvl="1" indent="-365760">
              <a:spcBef>
                <a:spcPts val="400"/>
              </a:spcBef>
            </a:pPr>
            <a:r>
              <a:rPr lang="en-US" sz="1900" dirty="0" smtClean="0">
                <a:latin typeface="Arial" panose="020B0604020202020204" pitchFamily="34" charset="0"/>
              </a:rPr>
              <a:t>interaction </a:t>
            </a:r>
            <a:r>
              <a:rPr lang="en-US" sz="1900" dirty="0">
                <a:latin typeface="Arial" panose="020B0604020202020204" pitchFamily="34" charset="0"/>
              </a:rPr>
              <a:t>region  and detection acceptance </a:t>
            </a:r>
            <a:endParaRPr lang="en-US" sz="1900" dirty="0" smtClean="0">
              <a:latin typeface="Arial" panose="020B0604020202020204" pitchFamily="34" charset="0"/>
            </a:endParaRPr>
          </a:p>
          <a:p>
            <a:pPr marL="731520" lvl="1" indent="-365760">
              <a:spcBef>
                <a:spcPts val="400"/>
              </a:spcBef>
            </a:pPr>
            <a:r>
              <a:rPr lang="en-US" sz="1900" dirty="0" smtClean="0">
                <a:latin typeface="Arial" panose="020B0604020202020204" pitchFamily="34" charset="0"/>
              </a:rPr>
              <a:t>ion </a:t>
            </a:r>
            <a:r>
              <a:rPr lang="en-US" sz="1900" dirty="0">
                <a:latin typeface="Arial" panose="020B0604020202020204" pitchFamily="34" charset="0"/>
              </a:rPr>
              <a:t>injection scheme and ion injector </a:t>
            </a:r>
            <a:endParaRPr lang="en-US" sz="1900" dirty="0" smtClean="0">
              <a:latin typeface="Arial" panose="020B0604020202020204" pitchFamily="34" charset="0"/>
            </a:endParaRPr>
          </a:p>
          <a:p>
            <a:pPr marL="731520" lvl="1" indent="-365760">
              <a:spcBef>
                <a:spcPts val="400"/>
              </a:spcBef>
            </a:pPr>
            <a:r>
              <a:rPr lang="en-US" sz="1900" dirty="0" smtClean="0">
                <a:latin typeface="Arial" panose="020B0604020202020204" pitchFamily="34" charset="0"/>
              </a:rPr>
              <a:t>RF system</a:t>
            </a:r>
          </a:p>
          <a:p>
            <a:pPr marL="731520" lvl="1" indent="-365760">
              <a:spcBef>
                <a:spcPts val="400"/>
              </a:spcBef>
            </a:pPr>
            <a:r>
              <a:rPr lang="en-US" sz="1900" dirty="0" smtClean="0">
                <a:latin typeface="Arial" panose="020B0604020202020204" pitchFamily="34" charset="0"/>
              </a:rPr>
              <a:t>crab crossing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6530266" y="4046897"/>
            <a:ext cx="333216" cy="2068477"/>
          </a:xfrm>
          <a:prstGeom prst="rightBrace">
            <a:avLst>
              <a:gd name="adj1" fmla="val 3630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46527" y="3847730"/>
            <a:ext cx="4734783" cy="2339102"/>
          </a:xfrm>
          <a:prstGeom prst="rect">
            <a:avLst/>
          </a:prstGeom>
          <a:ln w="9525">
            <a:solidFill>
              <a:srgbClr val="3333FF"/>
            </a:solidFill>
            <a:prstDash val="lgDash"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1800"/>
              </a:spcBef>
            </a:pPr>
            <a:r>
              <a:rPr lang="en-US" sz="2000" dirty="0" smtClean="0">
                <a:latin typeface="Arial" panose="020B0604020202020204" pitchFamily="34" charset="0"/>
              </a:rPr>
              <a:t>Conclusion : </a:t>
            </a:r>
            <a:endParaRPr lang="en-US" sz="2000" dirty="0">
              <a:latin typeface="Arial" panose="020B0604020202020204" pitchFamily="34" charset="0"/>
            </a:endParaRPr>
          </a:p>
          <a:p>
            <a:pPr marL="169863" lvl="1" indent="-1698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Transition to a </a:t>
            </a:r>
            <a:r>
              <a:rPr lang="en-US" sz="1600" dirty="0" smtClean="0">
                <a:latin typeface="Arial" panose="020B0604020202020204" pitchFamily="34" charset="0"/>
              </a:rPr>
              <a:t>high energy JLEIC </a:t>
            </a:r>
            <a:r>
              <a:rPr lang="en-US" sz="1600" dirty="0">
                <a:latin typeface="Arial" panose="020B0604020202020204" pitchFamily="34" charset="0"/>
              </a:rPr>
              <a:t>should be </a:t>
            </a:r>
            <a:r>
              <a:rPr lang="en-US" sz="1600" dirty="0" smtClean="0">
                <a:latin typeface="Arial" panose="020B0604020202020204" pitchFamily="34" charset="0"/>
              </a:rPr>
              <a:t>straightforward</a:t>
            </a:r>
          </a:p>
          <a:p>
            <a:pPr marL="169863" lvl="1" indent="-1698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</a:rPr>
              <a:t>No show-stopper, there </a:t>
            </a:r>
            <a:r>
              <a:rPr lang="en-US" sz="1600" dirty="0">
                <a:latin typeface="Arial" panose="020B0604020202020204" pitchFamily="34" charset="0"/>
              </a:rPr>
              <a:t>are </a:t>
            </a:r>
            <a:r>
              <a:rPr lang="en-US" sz="1600" dirty="0" smtClean="0">
                <a:latin typeface="Arial" panose="020B0604020202020204" pitchFamily="34" charset="0"/>
              </a:rPr>
              <a:t>technical solutions </a:t>
            </a:r>
            <a:r>
              <a:rPr lang="en-US" sz="1600" dirty="0">
                <a:latin typeface="Arial" panose="020B0604020202020204" pitchFamily="34" charset="0"/>
              </a:rPr>
              <a:t>for all </a:t>
            </a:r>
            <a:r>
              <a:rPr lang="en-US" sz="1600" dirty="0" smtClean="0">
                <a:latin typeface="Arial" panose="020B0604020202020204" pitchFamily="34" charset="0"/>
              </a:rPr>
              <a:t>studied issues.</a:t>
            </a:r>
            <a:endParaRPr lang="en-US" sz="1600" dirty="0">
              <a:latin typeface="Arial" panose="020B0604020202020204" pitchFamily="34" charset="0"/>
            </a:endParaRPr>
          </a:p>
          <a:p>
            <a:pPr marL="169863" lvl="1" indent="-1698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Same accelerator R&amp;D, some of them </a:t>
            </a:r>
            <a:r>
              <a:rPr lang="en-US" sz="1600" dirty="0" smtClean="0">
                <a:latin typeface="Arial" panose="020B0604020202020204" pitchFamily="34" charset="0"/>
              </a:rPr>
              <a:t>are </a:t>
            </a:r>
            <a:r>
              <a:rPr lang="en-US" sz="1600" dirty="0">
                <a:latin typeface="Arial" panose="020B0604020202020204" pitchFamily="34" charset="0"/>
              </a:rPr>
              <a:t>more challenging; </a:t>
            </a:r>
          </a:p>
        </p:txBody>
      </p:sp>
    </p:spTree>
    <p:extLst>
      <p:ext uri="{BB962C8B-B14F-4D97-AF65-F5344CB8AC3E}">
        <p14:creationId xmlns:p14="http://schemas.microsoft.com/office/powerpoint/2010/main" val="5891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on JLEIC Design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7013" indent="-227013">
              <a:spcBef>
                <a:spcPts val="1800"/>
              </a:spcBef>
            </a:pPr>
            <a:r>
              <a:rPr lang="en-US" sz="2000" dirty="0">
                <a:latin typeface="Arial" panose="020B0604020202020204" pitchFamily="34" charset="0"/>
              </a:rPr>
              <a:t>The design concepts (luminosity and polarization) have been stable over the last ~9 years  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800" dirty="0">
                <a:latin typeface="Arial" panose="020B0604020202020204" pitchFamily="34" charset="0"/>
                <a:sym typeface="Wingdings" panose="05000000000000000000" pitchFamily="2" charset="2"/>
              </a:rPr>
              <a:t>         It indicates they are mature and believed best for an EIC at Jefferson Lab</a:t>
            </a:r>
            <a:endParaRPr lang="en-US" sz="1800" dirty="0">
              <a:latin typeface="Arial" panose="020B0604020202020204" pitchFamily="34" charset="0"/>
            </a:endParaRPr>
          </a:p>
          <a:p>
            <a:pPr marL="227013" indent="-227013"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</a:rPr>
              <a:t>Implementation and choice of parameters have been continuously improved for better performance and reduction of technical risks</a:t>
            </a:r>
          </a:p>
          <a:p>
            <a:pPr marL="227013" indent="-227013"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</a:rPr>
              <a:t>Latest major design optimization includes </a:t>
            </a:r>
          </a:p>
          <a:p>
            <a:pPr marL="574675" lvl="1" indent="-341313">
              <a:lnSpc>
                <a:spcPct val="100000"/>
              </a:lnSpc>
              <a:spcBef>
                <a:spcPts val="300"/>
              </a:spcBef>
            </a:pPr>
            <a:r>
              <a:rPr lang="en-US" sz="1800" dirty="0">
                <a:latin typeface="Arial" panose="020B0604020202020204" pitchFamily="34" charset="0"/>
              </a:rPr>
              <a:t>Replacing super-ferric magnets by conventional cos-theta type SC magnets   </a:t>
            </a:r>
            <a:endParaRPr lang="en-US" sz="1800" dirty="0" smtClean="0">
              <a:latin typeface="Arial" panose="020B0604020202020204" pitchFamily="34" charset="0"/>
            </a:endParaRPr>
          </a:p>
          <a:p>
            <a:pPr marL="233362" lvl="1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</a:rPr>
              <a:t>   (</a:t>
            </a:r>
            <a:r>
              <a:rPr lang="en-US" sz="1800" dirty="0">
                <a:latin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1800" dirty="0">
                <a:latin typeface="Arial" panose="020B0604020202020204" pitchFamily="34" charset="0"/>
              </a:rPr>
              <a:t>risk reduction &amp; CM energy increase)</a:t>
            </a:r>
          </a:p>
          <a:p>
            <a:pPr marL="574675" lvl="1" indent="-341313">
              <a:lnSpc>
                <a:spcPct val="100000"/>
              </a:lnSpc>
              <a:spcBef>
                <a:spcPts val="300"/>
              </a:spcBef>
            </a:pPr>
            <a:r>
              <a:rPr lang="en-US" sz="1800" dirty="0">
                <a:latin typeface="Arial" panose="020B0604020202020204" pitchFamily="34" charset="0"/>
              </a:rPr>
              <a:t>Considered/studied/evaluated new magnets for the electron ring    </a:t>
            </a:r>
            <a:endParaRPr lang="en-US" sz="1800" dirty="0" smtClean="0">
              <a:latin typeface="Arial" panose="020B0604020202020204" pitchFamily="34" charset="0"/>
            </a:endParaRPr>
          </a:p>
          <a:p>
            <a:pPr marL="233362" lvl="1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</a:rPr>
              <a:t>   (</a:t>
            </a:r>
            <a:r>
              <a:rPr lang="en-US" sz="1800" dirty="0">
                <a:latin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1800" dirty="0">
                <a:latin typeface="Arial" panose="020B0604020202020204" pitchFamily="34" charset="0"/>
              </a:rPr>
              <a:t>performance enhancement)</a:t>
            </a:r>
          </a:p>
          <a:p>
            <a:pPr marL="227013" indent="-227013"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</a:rPr>
              <a:t>Significant progress in many other areas of design study: </a:t>
            </a:r>
          </a:p>
          <a:p>
            <a:pPr marL="574675" lvl="1" indent="-341313">
              <a:lnSpc>
                <a:spcPct val="100000"/>
              </a:lnSpc>
              <a:spcBef>
                <a:spcPts val="300"/>
              </a:spcBef>
            </a:pPr>
            <a:r>
              <a:rPr lang="en-US" sz="1800" dirty="0">
                <a:latin typeface="Arial" panose="020B0604020202020204" pitchFamily="34" charset="0"/>
              </a:rPr>
              <a:t>Booster redesign; electron vertical chicane for IR; </a:t>
            </a:r>
          </a:p>
          <a:p>
            <a:pPr marL="574675" lvl="1" indent="-341313">
              <a:lnSpc>
                <a:spcPct val="100000"/>
              </a:lnSpc>
              <a:spcBef>
                <a:spcPts val="300"/>
              </a:spcBef>
            </a:pPr>
            <a:r>
              <a:rPr lang="en-US" sz="1800" dirty="0">
                <a:latin typeface="Arial" panose="020B0604020202020204" pitchFamily="34" charset="0"/>
              </a:rPr>
              <a:t>Polarized beam design/simulations; beam-beam simulations; analyses of collective effects; </a:t>
            </a:r>
          </a:p>
          <a:p>
            <a:pPr marL="574675" lvl="1" indent="-341313">
              <a:lnSpc>
                <a:spcPct val="100000"/>
              </a:lnSpc>
              <a:spcBef>
                <a:spcPts val="300"/>
              </a:spcBef>
            </a:pPr>
            <a:r>
              <a:rPr lang="en-US" sz="1800" dirty="0">
                <a:latin typeface="Arial" panose="020B0604020202020204" pitchFamily="34" charset="0"/>
              </a:rPr>
              <a:t>Bunched beam cooling experiment; developed a magnetized photo gun; high current, high power ERL/circulator ring </a:t>
            </a:r>
            <a:r>
              <a:rPr lang="en-US" dirty="0">
                <a:latin typeface="Arial" panose="020B0604020202020204" pitchFamily="34" charset="0"/>
              </a:rPr>
              <a:t>(</a:t>
            </a:r>
            <a:r>
              <a:rPr lang="en-US" sz="1500" dirty="0">
                <a:latin typeface="Arial" panose="020B0604020202020204" pitchFamily="34" charset="0"/>
              </a:rPr>
              <a:t>found a technical solution for transporting 1.6 </a:t>
            </a:r>
            <a:r>
              <a:rPr lang="en-US" sz="1500" dirty="0" err="1">
                <a:latin typeface="Arial" panose="020B0604020202020204" pitchFamily="34" charset="0"/>
              </a:rPr>
              <a:t>nC</a:t>
            </a:r>
            <a:r>
              <a:rPr lang="en-US" sz="1500" dirty="0">
                <a:latin typeface="Arial" panose="020B0604020202020204" pitchFamily="34" charset="0"/>
              </a:rPr>
              <a:t> (half the design value) bunch in the ERL/circulator ring</a:t>
            </a:r>
            <a:r>
              <a:rPr lang="en-US" dirty="0">
                <a:latin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</a:rPr>
              <a:t>Explored an </a:t>
            </a:r>
            <a:r>
              <a:rPr lang="en-US" sz="2000" u="sng" dirty="0">
                <a:latin typeface="Arial" panose="020B0604020202020204" pitchFamily="34" charset="0"/>
              </a:rPr>
              <a:t>alternative baseline design </a:t>
            </a:r>
            <a:r>
              <a:rPr lang="en-US" sz="2000" dirty="0">
                <a:latin typeface="Arial" panose="020B0604020202020204" pitchFamily="34" charset="0"/>
              </a:rPr>
              <a:t>for JLEIC to reach a </a:t>
            </a:r>
            <a:r>
              <a:rPr lang="en-US" sz="2000" u="sng" dirty="0">
                <a:latin typeface="Arial" panose="020B0604020202020204" pitchFamily="34" charset="0"/>
              </a:rPr>
              <a:t>100 GeV CM </a:t>
            </a:r>
            <a:r>
              <a:rPr lang="en-US" sz="2000" u="sng" dirty="0" smtClean="0">
                <a:latin typeface="Arial" panose="020B0604020202020204" pitchFamily="34" charset="0"/>
              </a:rPr>
              <a:t>energy</a:t>
            </a:r>
            <a:endParaRPr lang="en-US" sz="2000" u="sng" dirty="0"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21509" y="3917265"/>
            <a:ext cx="1422886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Yves Roblin’s talk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908903" y="3906444"/>
            <a:ext cx="1036477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Rui</a:t>
            </a:r>
            <a:r>
              <a:rPr lang="en-US" sz="1400" dirty="0" smtClean="0"/>
              <a:t> Li’s talk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244288" y="4184098"/>
            <a:ext cx="1075251" cy="236535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</p:cNvCxnSpPr>
          <p:nvPr/>
        </p:nvCxnSpPr>
        <p:spPr>
          <a:xfrm flipH="1">
            <a:off x="9427141" y="4214221"/>
            <a:ext cx="1" cy="187981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3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/>
              <a:t>√s=100 GeV</a:t>
            </a:r>
            <a:r>
              <a:rPr lang="en-US" dirty="0"/>
              <a:t> Energy Reach vs Luminosity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77" y="826566"/>
            <a:ext cx="5990954" cy="3510240"/>
          </a:xfrm>
        </p:spPr>
        <p:txBody>
          <a:bodyPr>
            <a:normAutofit/>
          </a:bodyPr>
          <a:lstStyle/>
          <a:p>
            <a:r>
              <a:rPr lang="en-US" sz="2000" b="1" dirty="0"/>
              <a:t>Luminosity curve for JLEIC is complex, it relies on</a:t>
            </a:r>
            <a:r>
              <a:rPr lang="en-US" sz="1800" b="1" dirty="0"/>
              <a:t> </a:t>
            </a:r>
          </a:p>
          <a:p>
            <a:pPr lvl="1"/>
            <a:r>
              <a:rPr lang="en-US" sz="1800" dirty="0"/>
              <a:t>electron vs ion energy two-dimensional</a:t>
            </a:r>
          </a:p>
          <a:p>
            <a:pPr lvl="1"/>
            <a:r>
              <a:rPr lang="en-US" sz="1800" dirty="0"/>
              <a:t>ion beam size, beam-beam, ion cooling, electron SR power limited in various regions</a:t>
            </a:r>
          </a:p>
          <a:p>
            <a:pPr lvl="1"/>
            <a:r>
              <a:rPr lang="en-US" sz="1800" dirty="0"/>
              <a:t>tradeoffs affect kinematics, </a:t>
            </a:r>
            <a:r>
              <a:rPr lang="en-US" sz="1800" dirty="0" smtClean="0"/>
              <a:t>acceptance</a:t>
            </a:r>
            <a:endParaRPr lang="en-US" sz="1800" dirty="0"/>
          </a:p>
          <a:p>
            <a:r>
              <a:rPr lang="en-US" sz="2000" b="1" dirty="0"/>
              <a:t>Optimization efforts</a:t>
            </a:r>
          </a:p>
          <a:p>
            <a:pPr lvl="1"/>
            <a:r>
              <a:rPr lang="en-US" sz="1800" dirty="0"/>
              <a:t>Ion beam parameters</a:t>
            </a:r>
          </a:p>
          <a:p>
            <a:pPr lvl="1"/>
            <a:r>
              <a:rPr lang="en-US" sz="1800" dirty="0"/>
              <a:t>High energy cooling vs store lengths</a:t>
            </a:r>
          </a:p>
          <a:p>
            <a:pPr lvl="1"/>
            <a:r>
              <a:rPr lang="en-US" sz="1800" dirty="0"/>
              <a:t>Fill pattern, bunch length, beam-beam</a:t>
            </a:r>
          </a:p>
          <a:p>
            <a:pPr lvl="1"/>
            <a:r>
              <a:rPr lang="en-US" sz="1800" dirty="0"/>
              <a:t>Ion ring arc optics, fill factor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402847" y="821244"/>
            <a:ext cx="5271131" cy="3655222"/>
            <a:chOff x="4115301" y="1008355"/>
            <a:chExt cx="4985504" cy="3949342"/>
          </a:xfrm>
        </p:grpSpPr>
        <p:pic>
          <p:nvPicPr>
            <p:cNvPr id="8" name="Picture 7" descr="Screen Shot 2018-10-05 at 4.07.18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15301" y="1008355"/>
              <a:ext cx="4985504" cy="394934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923297" y="1137783"/>
              <a:ext cx="1874680" cy="4104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With DC and BB cooling  </a:t>
              </a:r>
              <a:r>
                <a:rPr lang="en-US" sz="1100" b="1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With DC cooling only       </a:t>
              </a:r>
              <a:r>
                <a:rPr lang="en-US" sz="11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×</a:t>
              </a:r>
              <a:endParaRPr 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22670" y="1132593"/>
              <a:ext cx="731520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85" y="4336806"/>
            <a:ext cx="4363657" cy="195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09481" y="4683254"/>
                <a:ext cx="5991375" cy="1497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Average Luminosity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Integrated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Luminosity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1 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hour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ime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running</m:t>
                        </m:r>
                      </m:den>
                    </m:f>
                  </m:oMath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Time of running takes into account the beam formation time (25 minutes), detector turning-on time (5 minutes) and effectively operational time (= operational efficiency 0.75). 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481" y="4683254"/>
                <a:ext cx="5991375" cy="1497013"/>
              </a:xfrm>
              <a:prstGeom prst="rect">
                <a:avLst/>
              </a:prstGeom>
              <a:blipFill rotWithShape="1">
                <a:blip r:embed="rId4"/>
                <a:stretch>
                  <a:fillRect l="-814" r="-610" b="-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0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</a:rPr>
              <a:t>We continued JLEIC design and improved the design performance. </a:t>
            </a:r>
            <a:r>
              <a:rPr lang="en-US" dirty="0" smtClean="0">
                <a:latin typeface="Arial" panose="020B0604020202020204" pitchFamily="34" charset="0"/>
              </a:rPr>
              <a:t>Significant </a:t>
            </a:r>
            <a:r>
              <a:rPr lang="en-US" dirty="0">
                <a:latin typeface="Arial" panose="020B0604020202020204" pitchFamily="34" charset="0"/>
              </a:rPr>
              <a:t>progress has been made in many design aspects.</a:t>
            </a:r>
          </a:p>
          <a:p>
            <a:pPr algn="just">
              <a:spcAft>
                <a:spcPts val="600"/>
              </a:spcAft>
            </a:pPr>
            <a:r>
              <a:rPr lang="en-US" altLang="en-US" dirty="0">
                <a:latin typeface="Arial" panose="020B0604020202020204" pitchFamily="34" charset="0"/>
              </a:rPr>
              <a:t>We completed documenting JLEIC self-consistent design with the CM energy up to </a:t>
            </a:r>
            <a:r>
              <a:rPr lang="en-US" dirty="0"/>
              <a:t>65 GeV. This 400-page </a:t>
            </a:r>
            <a:r>
              <a:rPr lang="en-US" dirty="0" err="1"/>
              <a:t>pCDR</a:t>
            </a:r>
            <a:r>
              <a:rPr lang="en-US" dirty="0"/>
              <a:t> has been delivered to lab leadership and reviewed by external visitors.</a:t>
            </a:r>
          </a:p>
          <a:p>
            <a:pPr algn="just">
              <a:spcAft>
                <a:spcPts val="600"/>
              </a:spcAft>
            </a:pPr>
            <a:r>
              <a:rPr lang="en-US" altLang="en-US" dirty="0"/>
              <a:t>We explored an alternative baseline design with the CM energy up to 100 GeV. The study shows no show-stopper in all accelerator-associated issues. </a:t>
            </a:r>
          </a:p>
          <a:p>
            <a:pPr algn="just">
              <a:spcAft>
                <a:spcPts val="600"/>
              </a:spcAft>
            </a:pPr>
            <a:r>
              <a:rPr lang="en-US" altLang="en-US" dirty="0"/>
              <a:t>Path forward </a:t>
            </a:r>
            <a:r>
              <a:rPr lang="en-US" altLang="en-US"/>
              <a:t>for </a:t>
            </a:r>
            <a:r>
              <a:rPr lang="en-US" altLang="en-US" smtClean="0"/>
              <a:t>FY19</a:t>
            </a:r>
            <a:endParaRPr lang="en-US" altLang="en-US" dirty="0"/>
          </a:p>
          <a:p>
            <a:pPr lvl="1" algn="just">
              <a:spcAft>
                <a:spcPts val="600"/>
              </a:spcAft>
            </a:pPr>
            <a:r>
              <a:rPr lang="en-US" dirty="0"/>
              <a:t>JLEIC with √s = 100 GeV optimization: injector complex, collider ring optimization, filling pattern, bunch parameters, HE electron cooling, etc.</a:t>
            </a:r>
          </a:p>
          <a:p>
            <a:pPr lvl="1" algn="just">
              <a:spcAft>
                <a:spcPts val="600"/>
              </a:spcAft>
            </a:pPr>
            <a:r>
              <a:rPr lang="en-US" altLang="en-US" dirty="0"/>
              <a:t>Continue program development and RD towards CD0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i="1" dirty="0" smtClean="0"/>
              <a:t>Thank You for Your Attention ! </a:t>
            </a:r>
            <a:endParaRPr lang="en-US" sz="36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Key Design Concepts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017" y="966055"/>
                <a:ext cx="11285837" cy="5381694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altLang="en-US" b="1" dirty="0">
                    <a:solidFill>
                      <a:srgbClr val="0000FF"/>
                    </a:solidFill>
                  </a:rPr>
                  <a:t>High luminosity</a:t>
                </a:r>
                <a:r>
                  <a:rPr lang="en-US" altLang="en-US" dirty="0"/>
                  <a:t>: </a:t>
                </a:r>
                <a:r>
                  <a:rPr lang="en-US" altLang="en-US" b="1" dirty="0">
                    <a:solidFill>
                      <a:srgbClr val="009900"/>
                    </a:solidFill>
                  </a:rPr>
                  <a:t>high collision rate</a:t>
                </a:r>
                <a:r>
                  <a:rPr lang="en-US" altLang="en-US" dirty="0"/>
                  <a:t> of </a:t>
                </a:r>
                <a:r>
                  <a:rPr lang="en-US" altLang="en-US" dirty="0" smtClean="0"/>
                  <a:t>short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modest-charge </a:t>
                </a:r>
                <a:r>
                  <a:rPr lang="en-US" altLang="en-US" dirty="0"/>
                  <a:t>low-emittance bunches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en-US" b="1" dirty="0">
                    <a:solidFill>
                      <a:srgbClr val="009900"/>
                    </a:solidFill>
                  </a:rPr>
                  <a:t>Small beam size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en-US" dirty="0"/>
                  <a:t>Small </a:t>
                </a:r>
                <a:r>
                  <a:rPr lang="el-GR" altLang="en-US" dirty="0"/>
                  <a:t>β</a:t>
                </a:r>
                <a:r>
                  <a:rPr lang="en-US" altLang="en-US" dirty="0"/>
                  <a:t>* </a:t>
                </a:r>
                <a:r>
                  <a:rPr lang="en-US" altLang="en-US" dirty="0">
                    <a:sym typeface="Symbol" panose="05050102010706020507" pitchFamily="18" charset="2"/>
                  </a:rPr>
                  <a:t> Short bunch length  </a:t>
                </a:r>
                <a:br>
                  <a:rPr lang="en-US" altLang="en-US" dirty="0">
                    <a:sym typeface="Symbol" panose="05050102010706020507" pitchFamily="18" charset="2"/>
                  </a:rPr>
                </a:br>
                <a:r>
                  <a:rPr lang="en-US" altLang="en-US" dirty="0">
                    <a:sym typeface="Symbol" panose="05050102010706020507" pitchFamily="18" charset="2"/>
                  </a:rPr>
                  <a:t>Low bunch charge, high repetition rate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en-US" dirty="0">
                    <a:sym typeface="Symbol" panose="05050102010706020507" pitchFamily="18" charset="2"/>
                  </a:rPr>
                  <a:t>Small emittance  Cooling</a:t>
                </a:r>
                <a:endParaRPr lang="en-US" altLang="en-US" dirty="0"/>
              </a:p>
              <a:p>
                <a:pPr lvl="1">
                  <a:spcBef>
                    <a:spcPts val="600"/>
                  </a:spcBef>
                </a:pPr>
                <a:r>
                  <a:rPr lang="en-US" altLang="en-US" dirty="0"/>
                  <a:t>Similar to lepton colliders such as </a:t>
                </a:r>
                <a:r>
                  <a:rPr lang="en-US" altLang="en-US" dirty="0" smtClean="0"/>
                  <a:t>KEK-B </a:t>
                </a:r>
              </a:p>
              <a:p>
                <a:pPr marL="457200" lvl="1" indent="0">
                  <a:spcBef>
                    <a:spcPts val="600"/>
                  </a:spcBef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 with </a:t>
                </a:r>
                <a:r>
                  <a:rPr lang="en-US" altLang="en-US" dirty="0"/>
                  <a:t>L &gt; 2</a:t>
                </a:r>
                <a:r>
                  <a:rPr lang="en-US" altLang="en-US" dirty="0">
                    <a:sym typeface="Symbol" panose="05050102010706020507" pitchFamily="18" charset="2"/>
                  </a:rPr>
                  <a:t>10</a:t>
                </a:r>
                <a:r>
                  <a:rPr lang="en-US" altLang="en-US" baseline="30000" dirty="0">
                    <a:sym typeface="Symbol" panose="05050102010706020507" pitchFamily="18" charset="2"/>
                  </a:rPr>
                  <a:t>34</a:t>
                </a:r>
                <a:r>
                  <a:rPr lang="en-US" altLang="en-US" dirty="0">
                    <a:sym typeface="Symbol" panose="05050102010706020507" pitchFamily="18" charset="2"/>
                  </a:rPr>
                  <a:t> cm</a:t>
                </a:r>
                <a:r>
                  <a:rPr lang="en-US" altLang="en-US" baseline="30000" dirty="0">
                    <a:sym typeface="Symbol" panose="05050102010706020507" pitchFamily="18" charset="2"/>
                  </a:rPr>
                  <a:t>-2</a:t>
                </a:r>
                <a:r>
                  <a:rPr lang="en-US" altLang="en-US" dirty="0">
                    <a:sym typeface="Symbol" panose="05050102010706020507" pitchFamily="18" charset="2"/>
                  </a:rPr>
                  <a:t>s</a:t>
                </a:r>
                <a:r>
                  <a:rPr lang="en-US" altLang="en-US" baseline="30000" dirty="0">
                    <a:sym typeface="Symbol" panose="05050102010706020507" pitchFamily="18" charset="2"/>
                  </a:rPr>
                  <a:t>-1</a:t>
                </a:r>
                <a:endParaRPr lang="en-US" altLang="en-US" dirty="0">
                  <a:sym typeface="Symbol" panose="05050102010706020507" pitchFamily="18" charset="2"/>
                </a:endParaRPr>
              </a:p>
              <a:p>
                <a:pPr marL="1203325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  <m:sSubSup>
                            <m:sSub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>
                  <a:spcBef>
                    <a:spcPts val="600"/>
                  </a:spcBef>
                </a:pPr>
                <a:r>
                  <a:rPr lang="en-US" altLang="en-US" b="1" dirty="0">
                    <a:solidFill>
                      <a:srgbClr val="0000FF"/>
                    </a:solidFill>
                  </a:rPr>
                  <a:t>High polarization</a:t>
                </a:r>
                <a:r>
                  <a:rPr lang="en-US" altLang="en-US" dirty="0"/>
                  <a:t>: </a:t>
                </a:r>
                <a:r>
                  <a:rPr lang="en-US" altLang="en-US" b="1" dirty="0">
                    <a:solidFill>
                      <a:srgbClr val="009900"/>
                    </a:solidFill>
                  </a:rPr>
                  <a:t>figure-8</a:t>
                </a:r>
                <a:r>
                  <a:rPr lang="en-US" altLang="en-US" dirty="0"/>
                  <a:t> ring design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en-US" dirty="0">
                    <a:sym typeface="Symbol" panose="05050102010706020507" pitchFamily="18" charset="2"/>
                  </a:rPr>
                  <a:t>Net spin precession zero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en-US" dirty="0">
                    <a:sym typeface="Symbol" panose="05050102010706020507" pitchFamily="18" charset="2"/>
                  </a:rPr>
                  <a:t>Spin easily controlled by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small magnetic </a:t>
                </a:r>
                <a:r>
                  <a:rPr lang="en-US" altLang="en-US" dirty="0">
                    <a:sym typeface="Symbol" panose="05050102010706020507" pitchFamily="18" charset="2"/>
                  </a:rPr>
                  <a:t>fields for any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particle </a:t>
                </a:r>
                <a:r>
                  <a:rPr lang="en-US" altLang="en-US" dirty="0">
                    <a:sym typeface="Symbol" panose="05050102010706020507" pitchFamily="18" charset="2"/>
                  </a:rPr>
                  <a:t/>
                </a:r>
                <a:br>
                  <a:rPr lang="en-US" altLang="en-US" dirty="0">
                    <a:sym typeface="Symbol" panose="05050102010706020507" pitchFamily="18" charset="2"/>
                  </a:rPr>
                </a:br>
                <a:r>
                  <a:rPr lang="en-US" altLang="en-US" dirty="0">
                    <a:sym typeface="Symbol" panose="05050102010706020507" pitchFamily="18" charset="2"/>
                  </a:rPr>
                  <a:t>species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en-US" b="1" dirty="0">
                    <a:solidFill>
                      <a:schemeClr val="hlink"/>
                    </a:solidFill>
                  </a:rPr>
                  <a:t>Full acceptance primary detector</a:t>
                </a:r>
                <a:r>
                  <a:rPr lang="en-US" altLang="en-US" dirty="0"/>
                  <a:t> including </a:t>
                </a:r>
                <a:r>
                  <a:rPr lang="en-US" altLang="en-US" b="1" dirty="0">
                    <a:solidFill>
                      <a:srgbClr val="009900"/>
                    </a:solidFill>
                  </a:rPr>
                  <a:t>far-forward acceptance</a:t>
                </a:r>
                <a:endParaRPr lang="en-US" alt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017" y="966055"/>
                <a:ext cx="11285837" cy="5381694"/>
              </a:xfrm>
              <a:blipFill rotWithShape="1">
                <a:blip r:embed="rId2"/>
                <a:stretch>
                  <a:fillRect l="-594" t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593819" y="1085926"/>
            <a:ext cx="4197362" cy="3817939"/>
            <a:chOff x="-212" y="1410"/>
            <a:chExt cx="2644" cy="2405"/>
          </a:xfrm>
        </p:grpSpPr>
        <p:sp>
          <p:nvSpPr>
            <p:cNvPr id="8" name="Oval 10"/>
            <p:cNvSpPr>
              <a:spLocks noChangeAspect="1" noChangeArrowheads="1"/>
            </p:cNvSpPr>
            <p:nvPr/>
          </p:nvSpPr>
          <p:spPr bwMode="auto">
            <a:xfrm>
              <a:off x="257" y="1410"/>
              <a:ext cx="1440" cy="144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117475" indent="-233363"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tabLst>
                  <a:tab pos="4619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endParaRPr lang="en-US" altLang="en-US" sz="1600" b="1">
                <a:latin typeface="Calibri" panose="020F0502020204030204" pitchFamily="34" charset="0"/>
              </a:endParaRPr>
            </a:p>
          </p:txBody>
        </p:sp>
        <p:sp>
          <p:nvSpPr>
            <p:cNvPr id="9" name="Oval 13"/>
            <p:cNvSpPr>
              <a:spLocks noChangeAspect="1"/>
            </p:cNvSpPr>
            <p:nvPr/>
          </p:nvSpPr>
          <p:spPr bwMode="auto">
            <a:xfrm>
              <a:off x="-212" y="2414"/>
              <a:ext cx="1394" cy="1394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117475" indent="-233363"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tabLst>
                  <a:tab pos="4619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40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10" name="Oval 15"/>
            <p:cNvSpPr>
              <a:spLocks noChangeAspect="1"/>
            </p:cNvSpPr>
            <p:nvPr/>
          </p:nvSpPr>
          <p:spPr bwMode="auto">
            <a:xfrm>
              <a:off x="1038" y="2421"/>
              <a:ext cx="1394" cy="1394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117475" indent="-233363"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tabLst>
                  <a:tab pos="4619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400"/>
                </a:spcBef>
                <a:buFontTx/>
                <a:buNone/>
              </a:pPr>
              <a:endParaRPr lang="en-US" altLang="en-US" sz="1600" dirty="0"/>
            </a:p>
            <a:p>
              <a:pPr algn="ctr" eaLnBrk="1" hangingPunct="1">
                <a:spcBef>
                  <a:spcPts val="400"/>
                </a:spcBef>
                <a:buFontTx/>
                <a:buNone/>
              </a:pPr>
              <a:endParaRPr lang="en-US" altLang="en-US" b="1" dirty="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31" y="1623"/>
              <a:ext cx="1384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17475" indent="-117475"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tabLst>
                  <a:tab pos="11112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CC0000"/>
                  </a:solidFill>
                </a:rPr>
                <a:t>Beam Design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 dirty="0"/>
                <a:t>High repetition rate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 dirty="0"/>
                <a:t>Low bunch charge 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 dirty="0"/>
                <a:t>Short bunch length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 dirty="0"/>
                <a:t>Small emittance</a:t>
              </a:r>
              <a:endParaRPr lang="en-US" altLang="en-US" sz="1600" b="1" dirty="0">
                <a:latin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-170" y="2738"/>
              <a:ext cx="1299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17475" indent="-117475"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tabLst>
                  <a:tab pos="11112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en-US" altLang="en-US" sz="1600" b="1" i="1" dirty="0">
                  <a:solidFill>
                    <a:srgbClr val="CC0000"/>
                  </a:solidFill>
                </a:rPr>
                <a:t>IR Design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 dirty="0"/>
                <a:t>Small </a:t>
              </a:r>
              <a:r>
                <a:rPr lang="el-GR" altLang="en-US" sz="1600" b="1" dirty="0"/>
                <a:t>β</a:t>
              </a:r>
              <a:r>
                <a:rPr lang="en-US" altLang="en-US" sz="1600" b="1" dirty="0"/>
                <a:t>*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 dirty="0" smtClean="0"/>
                <a:t>Large beam-beam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 dirty="0" smtClean="0"/>
                <a:t>Crab </a:t>
              </a:r>
              <a:r>
                <a:rPr lang="en-US" altLang="en-US" sz="1600" b="1" dirty="0"/>
                <a:t>crossing</a:t>
              </a:r>
              <a:endParaRPr lang="en-US" altLang="en-US" sz="1600" b="1" dirty="0">
                <a:latin typeface="Calibri" panose="020F0502020204030204" pitchFamily="34" charset="0"/>
              </a:endParaRPr>
            </a:p>
          </p:txBody>
        </p: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1174" y="2728"/>
              <a:ext cx="1209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17475" indent="-117475"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tabLst>
                  <a:tab pos="11112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en-US" altLang="en-US" sz="1600" b="1" i="1" dirty="0" smtClean="0">
                  <a:solidFill>
                    <a:srgbClr val="CC0000"/>
                  </a:solidFill>
                </a:rPr>
                <a:t>Damping Design</a:t>
              </a:r>
              <a:endParaRPr lang="en-US" altLang="en-US" sz="1600" b="1" i="1" dirty="0">
                <a:solidFill>
                  <a:srgbClr val="CC0000"/>
                </a:solidFill>
              </a:endParaRP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 dirty="0" smtClean="0"/>
                <a:t>Synch. </a:t>
              </a:r>
              <a:r>
                <a:rPr lang="en-US" altLang="en-US" sz="1600" b="1" dirty="0"/>
                <a:t>radiation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 dirty="0" smtClean="0"/>
                <a:t>Beam cooling</a:t>
              </a:r>
              <a:endParaRPr lang="en-US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312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JLEIC </a:t>
            </a:r>
            <a:r>
              <a:rPr lang="en-US" dirty="0" smtClean="0"/>
              <a:t>pre-CDR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22" y="814689"/>
            <a:ext cx="6399492" cy="569529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Objectives: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Document </a:t>
            </a:r>
            <a:r>
              <a:rPr lang="en-US" sz="1600" b="1" dirty="0"/>
              <a:t>JLEIC self-consistent design </a:t>
            </a:r>
            <a:r>
              <a:rPr lang="en-US" sz="1600" dirty="0"/>
              <a:t>(</a:t>
            </a:r>
            <a:r>
              <a:rPr lang="en-US" sz="1600" b="1" dirty="0"/>
              <a:t>√s = 65 GeV</a:t>
            </a:r>
            <a:r>
              <a:rPr lang="en-US" sz="1600" dirty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Update, integrate, expand previous documents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Document enough detail for reasonable cost estimates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Establish infrastructure to maintain consistency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Establish documentation trail and reference tech note series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Balance deliverable scope with </a:t>
            </a:r>
            <a:r>
              <a:rPr lang="en-US" sz="1600" dirty="0" smtClean="0"/>
              <a:t>resources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399 </a:t>
            </a:r>
            <a:r>
              <a:rPr lang="en-US" sz="2000" dirty="0"/>
              <a:t>page document delivered to lab leadership on Oct. 1, </a:t>
            </a:r>
            <a:r>
              <a:rPr lang="en-US" sz="2000" dirty="0" smtClean="0"/>
              <a:t>reviewed </a:t>
            </a:r>
            <a:r>
              <a:rPr lang="en-US" sz="2000" dirty="0"/>
              <a:t>by external visitors Oct. 1-5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12 </a:t>
            </a:r>
            <a:r>
              <a:rPr lang="en-US" sz="1600" dirty="0" smtClean="0"/>
              <a:t>chapters   </a:t>
            </a:r>
            <a:r>
              <a:rPr lang="en-US" sz="1600" dirty="0" smtClean="0">
                <a:sym typeface="Symbol"/>
              </a:rPr>
              <a:t> </a:t>
            </a:r>
            <a:r>
              <a:rPr lang="en-US" sz="1600" b="1" dirty="0" smtClean="0">
                <a:solidFill>
                  <a:srgbClr val="0000FF"/>
                </a:solidFill>
                <a:sym typeface="Symbol"/>
              </a:rPr>
              <a:t>reference </a:t>
            </a:r>
            <a:r>
              <a:rPr lang="en-US" sz="1600" b="1" dirty="0" err="1" smtClean="0">
                <a:solidFill>
                  <a:srgbClr val="0000FF"/>
                </a:solidFill>
                <a:sym typeface="Symbol"/>
              </a:rPr>
              <a:t>pCDR</a:t>
            </a:r>
            <a:r>
              <a:rPr lang="en-US" sz="1600" b="1" dirty="0" smtClean="0">
                <a:solidFill>
                  <a:srgbClr val="0000FF"/>
                </a:solidFill>
                <a:sym typeface="Symbol"/>
              </a:rPr>
              <a:t> design</a:t>
            </a:r>
            <a:endParaRPr lang="en-US" sz="1600" b="1" dirty="0">
              <a:solidFill>
                <a:srgbClr val="0000F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600" dirty="0"/>
              <a:t>Appendix A: Higher Center-of-Mass Energy </a:t>
            </a:r>
            <a:r>
              <a:rPr lang="en-US" sz="1600" dirty="0" smtClean="0"/>
              <a:t>Alternative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/>
              <a:t>with CM energy up to 100 and 140 GeV </a:t>
            </a:r>
            <a:endParaRPr lang="en-US" sz="1400" dirty="0"/>
          </a:p>
          <a:p>
            <a:pPr lvl="1"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Reference </a:t>
            </a:r>
            <a:r>
              <a:rPr lang="en-US" sz="2000" dirty="0" err="1"/>
              <a:t>pCDR</a:t>
            </a:r>
            <a:r>
              <a:rPr lang="en-US" sz="2000" dirty="0"/>
              <a:t> design has many strengths: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high polarization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high luminosity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high </a:t>
            </a:r>
            <a:r>
              <a:rPr lang="en-US" sz="1800" dirty="0"/>
              <a:t>figure of </a:t>
            </a:r>
            <a:r>
              <a:rPr lang="en-US" sz="1800" dirty="0" smtClean="0"/>
              <a:t>merit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well-integrated </a:t>
            </a:r>
            <a:r>
              <a:rPr lang="en-US" sz="1800" dirty="0"/>
              <a:t>hadron facility and IR for physics goals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Develop </a:t>
            </a:r>
            <a:r>
              <a:rPr lang="en-US" sz="2000" dirty="0"/>
              <a:t>energy reach and optimize </a:t>
            </a:r>
            <a:r>
              <a:rPr lang="en-US" sz="2000" b="1" dirty="0"/>
              <a:t>√s=100 GeV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Screen Shot 2018-10-03 at 12.3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49" y="1538842"/>
            <a:ext cx="2816352" cy="3621024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9" name="Picture 8" descr="Screen Shot 2018-10-03 at 1.22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866" y="1543664"/>
            <a:ext cx="2816352" cy="3621024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76200" dist="889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95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Achieved Goals in Reference </a:t>
            </a:r>
            <a:r>
              <a:rPr lang="en-US" dirty="0" err="1"/>
              <a:t>pCDR</a:t>
            </a:r>
            <a:r>
              <a:rPr lang="en-US" dirty="0"/>
              <a:t>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356" y="966055"/>
            <a:ext cx="11285837" cy="5381694"/>
          </a:xfrm>
        </p:spPr>
        <p:txBody>
          <a:bodyPr/>
          <a:lstStyle/>
          <a:p>
            <a:pPr marL="230188" indent="-230188">
              <a:spcBef>
                <a:spcPts val="25"/>
              </a:spcBef>
            </a:pPr>
            <a:r>
              <a:rPr lang="en-US" sz="1900" b="1" dirty="0">
                <a:solidFill>
                  <a:srgbClr val="3333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Energy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7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Coverage </a:t>
            </a:r>
            <a:r>
              <a:rPr lang="en-US" sz="1700" dirty="0">
                <a:latin typeface="Arial" pitchFamily="-109" charset="0"/>
                <a:ea typeface="Arial" pitchFamily="-109" charset="0"/>
                <a:cs typeface="Arial" pitchFamily="-109" charset="0"/>
              </a:rPr>
              <a:t>of CM energy from 15 to </a:t>
            </a:r>
            <a:r>
              <a:rPr lang="en-US" sz="17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65</a:t>
            </a:r>
            <a:r>
              <a:rPr lang="en-US" sz="1700" dirty="0">
                <a:latin typeface="Arial" pitchFamily="-109" charset="0"/>
                <a:ea typeface="Arial" pitchFamily="-109" charset="0"/>
                <a:cs typeface="Arial" pitchFamily="-109" charset="0"/>
              </a:rPr>
              <a:t> GeV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700" dirty="0">
                <a:latin typeface="Arial" pitchFamily="-109" charset="0"/>
                <a:ea typeface="Arial" pitchFamily="-109" charset="0"/>
                <a:cs typeface="Arial" pitchFamily="-109" charset="0"/>
              </a:rPr>
              <a:t>Electrons 3-12 GeV,  protons 20-100 GeV,  ions 12-40 GeV/u</a:t>
            </a:r>
          </a:p>
          <a:p>
            <a:pPr marL="230188" indent="-230188">
              <a:spcBef>
                <a:spcPts val="1800"/>
              </a:spcBef>
            </a:pPr>
            <a:r>
              <a:rPr lang="en-US" sz="1900" b="1" dirty="0">
                <a:solidFill>
                  <a:srgbClr val="3333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Ion species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700" dirty="0">
                <a:latin typeface="Arial" pitchFamily="-109" charset="0"/>
                <a:ea typeface="Arial" pitchFamily="-109" charset="0"/>
                <a:cs typeface="Arial" pitchFamily="-109" charset="0"/>
              </a:rPr>
              <a:t>Polarized light ions: p, d, </a:t>
            </a:r>
            <a:r>
              <a:rPr lang="en-US" sz="1700" baseline="30000" dirty="0">
                <a:latin typeface="Arial" pitchFamily="-109" charset="0"/>
                <a:ea typeface="Arial" pitchFamily="-109" charset="0"/>
                <a:cs typeface="Arial" pitchFamily="-109" charset="0"/>
              </a:rPr>
              <a:t>3</a:t>
            </a:r>
            <a:r>
              <a:rPr lang="en-US" sz="1700" dirty="0">
                <a:latin typeface="Arial" pitchFamily="-109" charset="0"/>
                <a:ea typeface="Arial" pitchFamily="-109" charset="0"/>
                <a:cs typeface="Arial" pitchFamily="-109" charset="0"/>
              </a:rPr>
              <a:t>He, and possibly Li</a:t>
            </a:r>
            <a:endParaRPr lang="en-US" sz="1700" u="sng" dirty="0"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700" dirty="0">
                <a:latin typeface="Arial" pitchFamily="-109" charset="0"/>
                <a:ea typeface="Arial" pitchFamily="-109" charset="0"/>
                <a:cs typeface="Arial" pitchFamily="-109" charset="0"/>
              </a:rPr>
              <a:t>Un-polarized light to heavy ions up to A above 200 (Au, </a:t>
            </a:r>
            <a:r>
              <a:rPr lang="en-US" sz="1700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Pb</a:t>
            </a:r>
            <a:r>
              <a:rPr lang="en-US" sz="1700" dirty="0">
                <a:latin typeface="Arial" pitchFamily="-109" charset="0"/>
                <a:ea typeface="Arial" pitchFamily="-109" charset="0"/>
                <a:cs typeface="Arial" pitchFamily="-109" charset="0"/>
              </a:rPr>
              <a:t>)</a:t>
            </a:r>
          </a:p>
          <a:p>
            <a:pPr marL="230188" indent="-230188">
              <a:spcBef>
                <a:spcPts val="1800"/>
              </a:spcBef>
            </a:pPr>
            <a:r>
              <a:rPr lang="en-US" sz="1900" b="1" dirty="0">
                <a:solidFill>
                  <a:srgbClr val="3333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Support 2 detectors 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700" dirty="0">
                <a:latin typeface="Arial" pitchFamily="-109" charset="0"/>
                <a:ea typeface="Arial" pitchFamily="-109" charset="0"/>
                <a:cs typeface="Arial" pitchFamily="-109" charset="0"/>
              </a:rPr>
              <a:t>Full acceptance capability is critical for the primary detector</a:t>
            </a:r>
          </a:p>
          <a:p>
            <a:pPr marL="230188" indent="-230188">
              <a:spcBef>
                <a:spcPts val="1800"/>
              </a:spcBef>
            </a:pPr>
            <a:r>
              <a:rPr lang="en-US" sz="1900" b="1" dirty="0">
                <a:solidFill>
                  <a:srgbClr val="3333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Luminosity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700" dirty="0">
                <a:latin typeface="Arial" pitchFamily="-109" charset="0"/>
                <a:ea typeface="Arial" pitchFamily="-109" charset="0"/>
                <a:cs typeface="Arial" pitchFamily="-109" charset="0"/>
              </a:rPr>
              <a:t>10</a:t>
            </a:r>
            <a:r>
              <a:rPr lang="en-US" sz="1700" baseline="30000" dirty="0">
                <a:latin typeface="Arial" pitchFamily="-109" charset="0"/>
                <a:ea typeface="Arial" pitchFamily="-109" charset="0"/>
                <a:cs typeface="Arial" pitchFamily="-109" charset="0"/>
              </a:rPr>
              <a:t>33</a:t>
            </a:r>
            <a:r>
              <a:rPr lang="en-US" sz="1700" dirty="0">
                <a:latin typeface="Arial" pitchFamily="-109" charset="0"/>
                <a:ea typeface="Arial" pitchFamily="-109" charset="0"/>
                <a:cs typeface="Arial" pitchFamily="-109" charset="0"/>
              </a:rPr>
              <a:t> to 10</a:t>
            </a:r>
            <a:r>
              <a:rPr lang="en-US" sz="1700" baseline="30000" dirty="0">
                <a:latin typeface="Arial" pitchFamily="-109" charset="0"/>
                <a:ea typeface="Arial" pitchFamily="-109" charset="0"/>
                <a:cs typeface="Arial" pitchFamily="-109" charset="0"/>
              </a:rPr>
              <a:t>34</a:t>
            </a:r>
            <a:r>
              <a:rPr lang="en-US" sz="1700" dirty="0">
                <a:latin typeface="Arial" pitchFamily="-109" charset="0"/>
                <a:ea typeface="Arial" pitchFamily="-109" charset="0"/>
                <a:cs typeface="Arial" pitchFamily="-109" charset="0"/>
              </a:rPr>
              <a:t> cm</a:t>
            </a:r>
            <a:r>
              <a:rPr lang="en-US" sz="1700" baseline="30000" dirty="0">
                <a:latin typeface="Arial" pitchFamily="-109" charset="0"/>
                <a:ea typeface="Arial" pitchFamily="-109" charset="0"/>
                <a:cs typeface="Arial" pitchFamily="-109" charset="0"/>
              </a:rPr>
              <a:t>-2</a:t>
            </a:r>
            <a:r>
              <a:rPr lang="en-US" sz="1700" dirty="0">
                <a:latin typeface="Arial" pitchFamily="-109" charset="0"/>
                <a:ea typeface="Arial" pitchFamily="-109" charset="0"/>
                <a:cs typeface="Arial" pitchFamily="-109" charset="0"/>
              </a:rPr>
              <a:t>s</a:t>
            </a:r>
            <a:r>
              <a:rPr lang="en-US" sz="1700" baseline="30000" dirty="0">
                <a:latin typeface="Arial" pitchFamily="-109" charset="0"/>
                <a:ea typeface="Arial" pitchFamily="-109" charset="0"/>
                <a:cs typeface="Arial" pitchFamily="-109" charset="0"/>
              </a:rPr>
              <a:t>-1</a:t>
            </a:r>
            <a:r>
              <a:rPr lang="en-US" sz="1700" dirty="0">
                <a:latin typeface="Arial" pitchFamily="-109" charset="0"/>
                <a:ea typeface="Arial" pitchFamily="-109" charset="0"/>
                <a:cs typeface="Arial" pitchFamily="-109" charset="0"/>
              </a:rPr>
              <a:t> per IP in a </a:t>
            </a:r>
            <a:r>
              <a:rPr lang="en-US" sz="1700" i="1" dirty="0">
                <a:latin typeface="Arial" pitchFamily="-109" charset="0"/>
                <a:ea typeface="Arial" pitchFamily="-109" charset="0"/>
                <a:cs typeface="Arial" pitchFamily="-109" charset="0"/>
              </a:rPr>
              <a:t>broad</a:t>
            </a:r>
            <a:r>
              <a:rPr lang="en-US" sz="1700" dirty="0">
                <a:latin typeface="Arial" pitchFamily="-109" charset="0"/>
                <a:ea typeface="Arial" pitchFamily="-109" charset="0"/>
                <a:cs typeface="Arial" pitchFamily="-109" charset="0"/>
              </a:rPr>
              <a:t> CM energy range</a:t>
            </a:r>
          </a:p>
          <a:p>
            <a:pPr marL="230188" indent="-230188">
              <a:spcBef>
                <a:spcPts val="1800"/>
              </a:spcBef>
            </a:pPr>
            <a:r>
              <a:rPr lang="en-US" sz="1900" b="1" dirty="0">
                <a:solidFill>
                  <a:srgbClr val="3333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Polarization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700" dirty="0">
                <a:latin typeface="Arial" pitchFamily="-109" charset="0"/>
                <a:ea typeface="Arial" pitchFamily="-109" charset="0"/>
                <a:cs typeface="Arial" pitchFamily="-109" charset="0"/>
              </a:rPr>
              <a:t>At IP: longitudinal for both beams, transverse for ions only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</a:pPr>
            <a:r>
              <a:rPr lang="en-US" sz="1700" dirty="0">
                <a:latin typeface="Arial" pitchFamily="-109" charset="0"/>
                <a:ea typeface="Arial" pitchFamily="-109" charset="0"/>
                <a:cs typeface="Arial" pitchFamily="-109" charset="0"/>
              </a:rPr>
              <a:t>All polarizations &gt;70% </a:t>
            </a:r>
          </a:p>
          <a:p>
            <a:pPr marL="230188" indent="-230188">
              <a:spcBef>
                <a:spcPts val="1800"/>
              </a:spcBef>
            </a:pPr>
            <a:r>
              <a:rPr lang="en-US" sz="1900" b="1" dirty="0">
                <a:solidFill>
                  <a:srgbClr val="3333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Capability for upgrade to higher </a:t>
            </a:r>
            <a:r>
              <a:rPr lang="en-US" sz="1900" b="1" dirty="0" smtClean="0">
                <a:solidFill>
                  <a:srgbClr val="3333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CM energy ~ 140 GeV</a:t>
            </a:r>
            <a:endParaRPr lang="en-US" sz="1900" b="1" dirty="0">
              <a:solidFill>
                <a:srgbClr val="3333FF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84178" y="851946"/>
            <a:ext cx="45401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lvl="1" algn="ctr" eaLnBrk="1" hangingPunct="1">
              <a:spcBef>
                <a:spcPts val="25"/>
              </a:spcBef>
            </a:pPr>
            <a:r>
              <a:rPr lang="en-US" sz="1400" b="1" i="1" dirty="0">
                <a:solidFill>
                  <a:srgbClr val="FF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</a:t>
            </a:r>
            <a:r>
              <a:rPr lang="en-US" sz="1400" b="1" i="1" dirty="0" smtClean="0">
                <a:solidFill>
                  <a:srgbClr val="FF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onsistent </a:t>
            </a:r>
            <a:r>
              <a:rPr lang="en-US" sz="1400" b="1" i="1" dirty="0">
                <a:solidFill>
                  <a:srgbClr val="FF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with the </a:t>
            </a:r>
            <a:r>
              <a:rPr lang="en-US" sz="1400" b="1" i="1" dirty="0" smtClean="0">
                <a:solidFill>
                  <a:srgbClr val="FF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EIC White Paper requirements</a:t>
            </a:r>
            <a:endParaRPr lang="en-US" sz="1400" b="1" i="1" dirty="0">
              <a:solidFill>
                <a:srgbClr val="FF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73293" y="851946"/>
            <a:ext cx="246888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01600" dir="2700000" algn="ctr" rotWithShape="0">
              <a:schemeClr val="tx1">
                <a:alpha val="30000"/>
              </a:scheme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7328847" y="4253767"/>
            <a:ext cx="2000355" cy="27699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EIC Science White Paper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10296984" y="5926932"/>
            <a:ext cx="1124643" cy="27699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JLEIC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pCDR</a:t>
            </a:r>
            <a:endParaRPr lang="en-US" sz="1200" dirty="0"/>
          </a:p>
        </p:txBody>
      </p:sp>
      <p:pic>
        <p:nvPicPr>
          <p:cNvPr id="12" name="Picture 11" descr="Screen Shot 2018-10-03 at 12.39.56 PM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30" y="2528217"/>
            <a:ext cx="2468880" cy="3383280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91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JLEIC e-p Parameters and Luminosity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114791"/>
              </p:ext>
            </p:extLst>
          </p:nvPr>
        </p:nvGraphicFramePr>
        <p:xfrm>
          <a:off x="57943" y="840650"/>
          <a:ext cx="6619001" cy="5363159"/>
        </p:xfrm>
        <a:graphic>
          <a:graphicData uri="http://schemas.openxmlformats.org/drawingml/2006/table">
            <a:tbl>
              <a:tblPr/>
              <a:tblGrid>
                <a:gridCol w="14532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5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75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0649"/>
                <a:gridCol w="6887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6384"/>
                <a:gridCol w="8300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4899"/>
              </a:tblGrid>
              <a:tr h="5609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energy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21.9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(low)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44.7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(medium)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(high)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1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1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energy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1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Collision frequency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1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Particles per bunch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US" alt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1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1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Polarization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11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length, RMS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5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Norm.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./vert.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0.5/ 0.1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54/ 10.8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0.9/ 0.18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432/ 86.4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5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&amp;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β*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13.5/ 13.5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6/1.2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5.1/1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10.5/2.1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5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Vert. beam-beam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11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Laslett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tune-shift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5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 space, up/down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3.6/7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2.96/2.2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3.6/7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2.96/2.2 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3.6/7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2.96/2.2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25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Hourglass(HG) reduction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25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./IP, w/HG, 10</a:t>
                      </a:r>
                      <a:r>
                        <a:rPr kumimoji="0" lang="en-US" alt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r>
                        <a:rPr kumimoji="0" lang="en-US" alt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alt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651965" y="6226809"/>
            <a:ext cx="4751299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dirty="0" smtClean="0"/>
              <a:t>Similar high performance for electron-ion (</a:t>
            </a:r>
            <a:r>
              <a:rPr lang="en-US" altLang="en-US" sz="1400" i="1" dirty="0" smtClean="0"/>
              <a:t>e-A</a:t>
            </a:r>
            <a:r>
              <a:rPr lang="en-US" altLang="en-US" sz="1400" dirty="0" smtClean="0"/>
              <a:t>) collisions</a:t>
            </a:r>
            <a:endParaRPr lang="en-US" altLang="en-US" sz="14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14" y="3971221"/>
            <a:ext cx="5394960" cy="286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endCxn id="1026" idx="2"/>
          </p:cNvCxnSpPr>
          <p:nvPr/>
        </p:nvCxnSpPr>
        <p:spPr>
          <a:xfrm flipV="1">
            <a:off x="8610600" y="3680950"/>
            <a:ext cx="816649" cy="1150357"/>
          </a:xfrm>
          <a:prstGeom prst="straightConnector1">
            <a:avLst/>
          </a:prstGeom>
          <a:ln w="31750">
            <a:solidFill>
              <a:srgbClr val="0099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724438" y="861550"/>
            <a:ext cx="5411165" cy="2819400"/>
            <a:chOff x="6724438" y="861550"/>
            <a:chExt cx="5411165" cy="2819400"/>
          </a:xfrm>
        </p:grpSpPr>
        <p:grpSp>
          <p:nvGrpSpPr>
            <p:cNvPr id="12" name="Group 11"/>
            <p:cNvGrpSpPr/>
            <p:nvPr/>
          </p:nvGrpSpPr>
          <p:grpSpPr>
            <a:xfrm>
              <a:off x="6724438" y="861550"/>
              <a:ext cx="5411165" cy="2819400"/>
              <a:chOff x="6792678" y="998030"/>
              <a:chExt cx="5411165" cy="28194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2678" y="998030"/>
                <a:ext cx="5405621" cy="2819400"/>
              </a:xfrm>
              <a:prstGeom prst="rect">
                <a:avLst/>
              </a:prstGeom>
              <a:noFill/>
              <a:ln w="15875">
                <a:solidFill>
                  <a:srgbClr val="0099CC"/>
                </a:solidFill>
                <a:prstDash val="lg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 rot="19324146">
                <a:off x="7096826" y="1897033"/>
                <a:ext cx="1866390" cy="3002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Space charge limit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802800" y="1150381"/>
                <a:ext cx="1651379" cy="3645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Beam-beam limit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649419">
                <a:off x="10583305" y="2038176"/>
                <a:ext cx="1620538" cy="3395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Syn. Rad. limit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8316630" y="2317150"/>
              <a:ext cx="26639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Reference </a:t>
              </a:r>
              <a:r>
                <a:rPr lang="en-US" sz="1600" b="1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pCDR</a:t>
              </a:r>
              <a:r>
                <a:rPr lang="en-US" sz="16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design</a:t>
              </a:r>
              <a:endPara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2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JLEIC Layout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Graphic1_2018schematicD1-0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5767" y="2419249"/>
            <a:ext cx="8200074" cy="355833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61354" y="937196"/>
            <a:ext cx="3706296" cy="921568"/>
          </a:xfrm>
        </p:spPr>
        <p:txBody>
          <a:bodyPr>
            <a:noAutofit/>
          </a:bodyPr>
          <a:lstStyle/>
          <a:p>
            <a:r>
              <a:rPr lang="en-US" altLang="en-US" sz="1800" dirty="0" smtClean="0">
                <a:solidFill>
                  <a:schemeClr val="tx1"/>
                </a:solidFill>
              </a:rPr>
              <a:t>Electron complex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>
                <a:solidFill>
                  <a:schemeClr val="tx1"/>
                </a:solidFill>
              </a:rPr>
              <a:t>CEBAF as a full energy injector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>
                <a:solidFill>
                  <a:schemeClr val="tx1"/>
                </a:solidFill>
              </a:rPr>
              <a:t>Electron collider ring</a:t>
            </a:r>
          </a:p>
          <a:p>
            <a:pPr marL="0" indent="0" algn="ctr">
              <a:buNone/>
            </a:pPr>
            <a:endParaRPr lang="en-US" altLang="en-US" sz="1600" dirty="0"/>
          </a:p>
          <a:p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09807" y="916912"/>
            <a:ext cx="4154740" cy="1385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8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smtClean="0">
                <a:solidFill>
                  <a:schemeClr val="tx1"/>
                </a:solidFill>
              </a:rPr>
              <a:t>Ion complex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>
                <a:solidFill>
                  <a:schemeClr val="tx1"/>
                </a:solidFill>
              </a:rPr>
              <a:t>Ion source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>
                <a:solidFill>
                  <a:schemeClr val="tx1"/>
                </a:solidFill>
              </a:rPr>
              <a:t>SRF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linac</a:t>
            </a:r>
            <a:endParaRPr lang="en-US" altLang="en-US" sz="16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>
                <a:solidFill>
                  <a:schemeClr val="tx1"/>
                </a:solidFill>
              </a:rPr>
              <a:t>Booster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>
                <a:solidFill>
                  <a:schemeClr val="tx1"/>
                </a:solidFill>
              </a:rPr>
              <a:t>Ion collider ring</a:t>
            </a:r>
            <a:endParaRPr lang="en-US" altLang="en-US" sz="16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322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GeV CEBAF as a Full Energy Injector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400" dirty="0"/>
              <a:t>Extensive fixed-target science program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Fixed-target program compatible </a:t>
            </a:r>
            <a:br>
              <a:rPr lang="en-US" altLang="en-US" dirty="0"/>
            </a:br>
            <a:r>
              <a:rPr lang="en-US" altLang="en-US" dirty="0"/>
              <a:t>with concurrent JLEIC operations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sz="2400" dirty="0"/>
              <a:t>JLEIC injector</a:t>
            </a:r>
            <a:endParaRPr lang="en-US" altLang="en-US" sz="2400" dirty="0"/>
          </a:p>
          <a:p>
            <a:pPr lvl="1">
              <a:spcBef>
                <a:spcPts val="600"/>
              </a:spcBef>
            </a:pPr>
            <a:r>
              <a:rPr lang="en-US" dirty="0"/>
              <a:t>Fast fill of collider ring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Full energy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~90% polarization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Enables top-off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New operation </a:t>
            </a:r>
            <a:r>
              <a:rPr lang="en-US" sz="2400" dirty="0" smtClean="0"/>
              <a:t>mode but </a:t>
            </a:r>
            <a:r>
              <a:rPr lang="en-US" sz="2400" dirty="0"/>
              <a:t>no hardware </a:t>
            </a:r>
            <a:br>
              <a:rPr lang="en-US" sz="2400" dirty="0"/>
            </a:br>
            <a:r>
              <a:rPr lang="en-US" sz="2400" dirty="0"/>
              <a:t>modifications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456318" y="966055"/>
            <a:ext cx="5963096" cy="5295432"/>
            <a:chOff x="2991504" y="935883"/>
            <a:chExt cx="5963096" cy="52954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92" y="2224505"/>
              <a:ext cx="5157216" cy="4006810"/>
            </a:xfrm>
            <a:prstGeom prst="rect">
              <a:avLst/>
            </a:prstGeom>
            <a:noFill/>
            <a:effectLst/>
          </p:spPr>
        </p:pic>
        <p:sp>
          <p:nvSpPr>
            <p:cNvPr id="9" name="Parallelogram 8"/>
            <p:cNvSpPr/>
            <p:nvPr/>
          </p:nvSpPr>
          <p:spPr>
            <a:xfrm rot="12328451" flipV="1">
              <a:off x="4508652" y="4540863"/>
              <a:ext cx="161128" cy="88249"/>
            </a:xfrm>
            <a:prstGeom prst="parallelogram">
              <a:avLst>
                <a:gd name="adj" fmla="val 52731"/>
              </a:avLst>
            </a:prstGeom>
            <a:solidFill>
              <a:srgbClr val="007B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/>
          </p:nvSpPr>
          <p:spPr>
            <a:xfrm rot="9271549" flipH="1" flipV="1">
              <a:off x="4611791" y="4538455"/>
              <a:ext cx="161128" cy="88249"/>
            </a:xfrm>
            <a:prstGeom prst="parallelogram">
              <a:avLst>
                <a:gd name="adj" fmla="val 50934"/>
              </a:avLst>
            </a:prstGeom>
            <a:solidFill>
              <a:srgbClr val="0033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20682" y="935883"/>
              <a:ext cx="21339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 to 12 GeV </a:t>
              </a:r>
            </a:p>
            <a:p>
              <a:pPr algn="ctr"/>
              <a:r>
                <a:rPr lang="en-US" sz="2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JLEIC</a:t>
              </a:r>
              <a:endPara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rc 11"/>
            <p:cNvSpPr/>
            <p:nvPr/>
          </p:nvSpPr>
          <p:spPr>
            <a:xfrm rot="4149896">
              <a:off x="4247199" y="177538"/>
              <a:ext cx="2465538" cy="4976927"/>
            </a:xfrm>
            <a:prstGeom prst="arc">
              <a:avLst>
                <a:gd name="adj1" fmla="val 16828257"/>
                <a:gd name="adj2" fmla="val 19938601"/>
              </a:avLst>
            </a:prstGeom>
            <a:ln w="34925">
              <a:solidFill>
                <a:srgbClr val="0000C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426454" y="5852025"/>
            <a:ext cx="3538758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Electron injection scheme --- </a:t>
            </a:r>
            <a:r>
              <a:rPr lang="en-US" sz="1400" dirty="0" err="1" smtClean="0"/>
              <a:t>Jiquan</a:t>
            </a:r>
            <a:r>
              <a:rPr lang="en-US" sz="1400" dirty="0" smtClean="0"/>
              <a:t> </a:t>
            </a:r>
            <a:r>
              <a:rPr lang="en-US" sz="1400" dirty="0" err="1" smtClean="0"/>
              <a:t>Guo’s</a:t>
            </a:r>
            <a:r>
              <a:rPr lang="en-US" sz="1400" dirty="0" smtClean="0"/>
              <a:t> talk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03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2B5FDA33-0725-481D-A9BF-32E6FB1CA958}" vid="{825910BA-ECA8-437E-BE28-9A14A03687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JLab Widescreen Template</Template>
  <TotalTime>1229</TotalTime>
  <Words>3613</Words>
  <Application>Microsoft Office PowerPoint</Application>
  <PresentationFormat>Custom</PresentationFormat>
  <Paragraphs>776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Theme1</vt:lpstr>
      <vt:lpstr>Bitmap Image</vt:lpstr>
      <vt:lpstr>Equation</vt:lpstr>
      <vt:lpstr>Jefferson Lab’s EIC Design</vt:lpstr>
      <vt:lpstr>JLEIC Collaboration</vt:lpstr>
      <vt:lpstr>Highlights on JLEIC Design Study</vt:lpstr>
      <vt:lpstr>Key Design Concepts</vt:lpstr>
      <vt:lpstr>JLEIC pre-CDR</vt:lpstr>
      <vt:lpstr>Achieved Goals in Reference pCDR Design</vt:lpstr>
      <vt:lpstr>JLEIC e-p Parameters and Luminosity Performance</vt:lpstr>
      <vt:lpstr>JLEIC Layout</vt:lpstr>
      <vt:lpstr>12 GeV CEBAF as a Full Energy Injector</vt:lpstr>
      <vt:lpstr>Electron Collider Ring Layout</vt:lpstr>
      <vt:lpstr>Electron Beam Dynamics</vt:lpstr>
      <vt:lpstr>Electron Beam</vt:lpstr>
      <vt:lpstr>Electron Polarization</vt:lpstr>
      <vt:lpstr>Ion Injector Complex Overview</vt:lpstr>
      <vt:lpstr>Ion Injector Linac Design</vt:lpstr>
      <vt:lpstr>Booster</vt:lpstr>
      <vt:lpstr>Ion Collider Ring Layout</vt:lpstr>
      <vt:lpstr>Ion Beam Dynamics</vt:lpstr>
      <vt:lpstr>Ion Polarization</vt:lpstr>
      <vt:lpstr>Start-to-End Proton and Deuteron Acceleration in Ion Collider Ring</vt:lpstr>
      <vt:lpstr>3D Spin Rotator in Ion Collider Ring</vt:lpstr>
      <vt:lpstr>Polarization Control in Ion Collider Ring</vt:lpstr>
      <vt:lpstr>Crab Crossing</vt:lpstr>
      <vt:lpstr>Crab Crossing Scheme of JLEIC</vt:lpstr>
      <vt:lpstr>Multi-Step Cooling Scheme</vt:lpstr>
      <vt:lpstr>Cooling Ring Fed by ERL</vt:lpstr>
      <vt:lpstr>Interaction Region Concept</vt:lpstr>
      <vt:lpstr>Detector Region</vt:lpstr>
      <vt:lpstr>Exploration of High Energy JLEIC</vt:lpstr>
      <vt:lpstr>√s=100 GeV Energy Reach vs Luminosity Optimization</vt:lpstr>
      <vt:lpstr>Summary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Erin Clifton</dc:creator>
  <cp:lastModifiedBy>Fanglei Lin</cp:lastModifiedBy>
  <cp:revision>137</cp:revision>
  <dcterms:created xsi:type="dcterms:W3CDTF">2018-09-06T13:32:58Z</dcterms:created>
  <dcterms:modified xsi:type="dcterms:W3CDTF">2018-10-30T13:26:40Z</dcterms:modified>
</cp:coreProperties>
</file>