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8"/>
  </p:notesMasterIdLst>
  <p:sldIdLst>
    <p:sldId id="256" r:id="rId5"/>
    <p:sldId id="282" r:id="rId6"/>
    <p:sldId id="283" r:id="rId7"/>
    <p:sldId id="284" r:id="rId8"/>
    <p:sldId id="285" r:id="rId9"/>
    <p:sldId id="264" r:id="rId10"/>
    <p:sldId id="265" r:id="rId11"/>
    <p:sldId id="266" r:id="rId12"/>
    <p:sldId id="294" r:id="rId13"/>
    <p:sldId id="295" r:id="rId14"/>
    <p:sldId id="306" r:id="rId15"/>
    <p:sldId id="289" r:id="rId16"/>
    <p:sldId id="296" r:id="rId17"/>
    <p:sldId id="298" r:id="rId18"/>
    <p:sldId id="301" r:id="rId19"/>
    <p:sldId id="305" r:id="rId20"/>
    <p:sldId id="304" r:id="rId21"/>
    <p:sldId id="272" r:id="rId22"/>
    <p:sldId id="290" r:id="rId23"/>
    <p:sldId id="314" r:id="rId24"/>
    <p:sldId id="311" r:id="rId25"/>
    <p:sldId id="312" r:id="rId26"/>
    <p:sldId id="257" r:id="rId27"/>
    <p:sldId id="278" r:id="rId28"/>
    <p:sldId id="279" r:id="rId29"/>
    <p:sldId id="280" r:id="rId30"/>
    <p:sldId id="303" r:id="rId31"/>
    <p:sldId id="319" r:id="rId32"/>
    <p:sldId id="320" r:id="rId33"/>
    <p:sldId id="310" r:id="rId34"/>
    <p:sldId id="307" r:id="rId35"/>
    <p:sldId id="308" r:id="rId36"/>
    <p:sldId id="30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eke, Ferdinand" initials="WF" lastIdx="15" clrIdx="0">
    <p:extLst/>
  </p:cmAuthor>
  <p:cmAuthor id="2" name="Erdong W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35A"/>
    <a:srgbClr val="A6BCCB"/>
    <a:srgbClr val="2A418B"/>
    <a:srgbClr val="243C8B"/>
    <a:srgbClr val="A5BCCC"/>
    <a:srgbClr val="142646"/>
    <a:srgbClr val="A4BCCC"/>
    <a:srgbClr val="E5147E"/>
    <a:srgbClr val="D98D1F"/>
    <a:srgbClr val="7DA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79602" autoAdjust="0"/>
  </p:normalViewPr>
  <p:slideViewPr>
    <p:cSldViewPr snapToGrid="0" snapToObjects="1">
      <p:cViewPr varScale="1">
        <p:scale>
          <a:sx n="99" d="100"/>
          <a:sy n="99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7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6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3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width of the arrows indicates the relative size of each energy-flow channel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5778"/>
            <a:ext cx="9144000" cy="674959"/>
          </a:xfrm>
          <a:solidFill>
            <a:srgbClr val="2C435B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3600" b="0" i="0">
                <a:solidFill>
                  <a:srgbClr val="FFFFFF"/>
                </a:solidFill>
                <a:latin typeface="Avenir Book"/>
                <a:ea typeface="Arial" charset="0"/>
                <a:cs typeface="Avenir Book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venir Book"/>
                <a:ea typeface="Arial" charset="0"/>
                <a:cs typeface="Avenir Book"/>
              </a:defRPr>
            </a:lvl1pPr>
            <a:lvl2pPr>
              <a:defRPr b="0" i="0">
                <a:latin typeface="Avenir Book"/>
                <a:ea typeface="Arial" charset="0"/>
                <a:cs typeface="Avenir Book"/>
              </a:defRPr>
            </a:lvl2pPr>
            <a:lvl3pPr>
              <a:defRPr b="0" i="0">
                <a:latin typeface="Avenir Book"/>
                <a:ea typeface="Arial" charset="0"/>
                <a:cs typeface="Avenir Book"/>
              </a:defRPr>
            </a:lvl3pPr>
            <a:lvl4pPr>
              <a:defRPr b="0" i="0">
                <a:latin typeface="Avenir Book"/>
                <a:ea typeface="Arial" charset="0"/>
                <a:cs typeface="Avenir Book"/>
              </a:defRPr>
            </a:lvl4pPr>
            <a:lvl5pPr>
              <a:defRPr b="0" i="0">
                <a:latin typeface="Avenir Book"/>
                <a:ea typeface="Arial" charset="0"/>
                <a:cs typeface="Avenir Book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9EEE9A-B515-254A-A0A7-37A6D641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778"/>
            <a:ext cx="9144000" cy="674959"/>
          </a:xfrm>
          <a:solidFill>
            <a:srgbClr val="2C435B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3600" b="0" i="0">
                <a:solidFill>
                  <a:srgbClr val="FFFFFF"/>
                </a:solidFill>
                <a:latin typeface="Avenir Book"/>
                <a:ea typeface="Arial" charset="0"/>
                <a:cs typeface="Avenir Book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396A21C-FE88-E042-9C85-18A7CA4967B3}" type="datetime1">
              <a:rPr lang="en-US" smtClean="0"/>
              <a:t>10/28/18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0923" y="2300695"/>
            <a:ext cx="6673155" cy="17749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polarized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electron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source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and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pre-Injector</a:t>
            </a:r>
            <a:br>
              <a:rPr lang="en-US" altLang="zh-CN" dirty="0">
                <a:latin typeface="Avenir Book"/>
                <a:ea typeface="AppleGothic"/>
                <a:cs typeface="Avenir Book"/>
              </a:rPr>
            </a:b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F41411-C83D-2644-AA04-E5EE53D2333F}"/>
              </a:ext>
            </a:extLst>
          </p:cNvPr>
          <p:cNvSpPr txBox="1">
            <a:spLocks/>
          </p:cNvSpPr>
          <p:nvPr/>
        </p:nvSpPr>
        <p:spPr>
          <a:xfrm>
            <a:off x="4152344" y="4075643"/>
            <a:ext cx="4476501" cy="1466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dirty="0">
                <a:latin typeface="Avenir Book"/>
                <a:ea typeface="AppleGothic"/>
                <a:cs typeface="Avenir Book"/>
              </a:rPr>
              <a:t>Erdong Wang </a:t>
            </a:r>
          </a:p>
          <a:p>
            <a:pPr algn="l"/>
            <a:r>
              <a:rPr lang="en-US" sz="8000" dirty="0">
                <a:latin typeface="Avenir Book"/>
                <a:ea typeface="AppleGothic"/>
                <a:cs typeface="Avenir Book"/>
              </a:rPr>
              <a:t>Collider accelerator department eRHIC R&amp;D</a:t>
            </a:r>
          </a:p>
          <a:p>
            <a:pPr algn="l">
              <a:defRPr/>
            </a:pPr>
            <a:r>
              <a:rPr lang="en-US" sz="8000" dirty="0">
                <a:latin typeface="Avenir Book"/>
                <a:ea typeface="AppleGothic"/>
                <a:cs typeface="Avenir Book"/>
              </a:rPr>
              <a:t>Brookhaven National Laboratory</a:t>
            </a:r>
          </a:p>
          <a:p>
            <a:pPr algn="l">
              <a:defRPr/>
            </a:pPr>
            <a:endParaRPr lang="en-US" sz="6400" dirty="0">
              <a:latin typeface="Avenir Book"/>
              <a:ea typeface="AppleGothic"/>
              <a:cs typeface="Avenir Book"/>
            </a:endParaRPr>
          </a:p>
          <a:p>
            <a:pPr algn="l"/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060A7-E0F7-FF45-A778-EDFC569566F7}"/>
              </a:ext>
            </a:extLst>
          </p:cNvPr>
          <p:cNvSpPr txBox="1"/>
          <p:nvPr/>
        </p:nvSpPr>
        <p:spPr>
          <a:xfrm>
            <a:off x="3299389" y="6354661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EIC</a:t>
            </a:r>
            <a:r>
              <a:rPr lang="zh-CN" altLang="en-US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Collaboration</a:t>
            </a:r>
            <a:r>
              <a:rPr lang="zh-CN" altLang="en-US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meeting</a:t>
            </a:r>
            <a:r>
              <a:rPr lang="zh-CN" altLang="en-US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2018</a:t>
            </a:r>
            <a:endParaRPr lang="en-US" sz="1400" dirty="0">
              <a:solidFill>
                <a:schemeClr val="bg1"/>
              </a:solidFill>
              <a:latin typeface="Avenir Book"/>
              <a:ea typeface="AppleGothic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5" y="1130737"/>
            <a:ext cx="7015201" cy="2587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0905" y="2213616"/>
            <a:ext cx="1884458" cy="3460203"/>
          </a:xfrm>
          <a:prstGeom prst="rect">
            <a:avLst/>
          </a:prstGeom>
          <a:solidFill>
            <a:srgbClr val="326287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400 MeV p</a:t>
            </a:r>
            <a:r>
              <a:rPr lang="en-US" altLang="zh-CN" dirty="0">
                <a:solidFill>
                  <a:schemeClr val="bg1"/>
                </a:solidFill>
              </a:rPr>
              <a:t>re</a:t>
            </a:r>
            <a:r>
              <a:rPr lang="en-US" dirty="0">
                <a:solidFill>
                  <a:schemeClr val="bg1"/>
                </a:solidFill>
              </a:rPr>
              <a:t>-injector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703"/>
          <a:stretch/>
        </p:blipFill>
        <p:spPr>
          <a:xfrm>
            <a:off x="361271" y="3943718"/>
            <a:ext cx="6524782" cy="1694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796" y="231164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SLC </a:t>
            </a:r>
            <a:r>
              <a:rPr lang="en-US" dirty="0" err="1">
                <a:latin typeface="Avenir Book"/>
                <a:cs typeface="Avenir Book"/>
              </a:rPr>
              <a:t>linac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12 </a:t>
            </a:r>
            <a:r>
              <a:rPr lang="en-US" dirty="0" err="1">
                <a:latin typeface="Avenir Book"/>
                <a:cs typeface="Avenir Book"/>
              </a:rPr>
              <a:t>nC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200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3533" y="4379322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NSLS II </a:t>
            </a:r>
            <a:r>
              <a:rPr lang="en-US" dirty="0" err="1">
                <a:latin typeface="Avenir Book"/>
                <a:cs typeface="Avenir Book"/>
              </a:rPr>
              <a:t>linac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500 </a:t>
            </a:r>
            <a:r>
              <a:rPr lang="en-US" dirty="0" err="1">
                <a:latin typeface="Avenir Book"/>
                <a:cs typeface="Avenir Book"/>
              </a:rPr>
              <a:t>pC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200 MeV</a:t>
            </a:r>
          </a:p>
        </p:txBody>
      </p:sp>
    </p:spTree>
    <p:extLst>
      <p:ext uri="{BB962C8B-B14F-4D97-AF65-F5344CB8AC3E}">
        <p14:creationId xmlns:p14="http://schemas.microsoft.com/office/powerpoint/2010/main" val="187548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Pre-injector </a:t>
            </a:r>
            <a:r>
              <a:rPr lang="en-US" dirty="0" err="1">
                <a:solidFill>
                  <a:schemeClr val="bg1"/>
                </a:solidFill>
              </a:rPr>
              <a:t>Linac</a:t>
            </a:r>
            <a:r>
              <a:rPr lang="en-US" dirty="0">
                <a:solidFill>
                  <a:schemeClr val="bg1"/>
                </a:solidFill>
              </a:rPr>
              <a:t> frequency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08028"/>
              </p:ext>
            </p:extLst>
          </p:nvPr>
        </p:nvGraphicFramePr>
        <p:xfrm>
          <a:off x="502520" y="2183378"/>
          <a:ext cx="7961656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2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Frequency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RF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Aperture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Solenoid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Beam</a:t>
                      </a:r>
                      <a:r>
                        <a:rPr lang="zh-CN" altLang="en-US" sz="140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sz="1400" dirty="0">
                          <a:latin typeface="Avenir Book"/>
                          <a:cs typeface="Avenir Book"/>
                        </a:rPr>
                        <a:t>quality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In operation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Cost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563 MHz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SRF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Large</a:t>
                      </a:r>
                      <a:r>
                        <a:rPr lang="zh-CN" altLang="en-US" sz="1400" dirty="0">
                          <a:latin typeface="Avenir Book"/>
                          <a:cs typeface="Avenir Book"/>
                        </a:rPr>
                        <a:t> </a:t>
                      </a:r>
                      <a:endParaRPr lang="en-US" altLang="zh-CN" sz="1400" dirty="0">
                        <a:latin typeface="Avenir Book"/>
                        <a:cs typeface="Avenir Book"/>
                      </a:endParaRPr>
                    </a:p>
                    <a:p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Compensated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Good</a:t>
                      </a:r>
                      <a:r>
                        <a:rPr lang="zh-CN" altLang="en-US" sz="1400" dirty="0">
                          <a:latin typeface="Avenir Book"/>
                          <a:cs typeface="Avenir Book"/>
                        </a:rPr>
                        <a:t> </a:t>
                      </a:r>
                      <a:endParaRPr lang="en-US" altLang="zh-CN" sz="1400" dirty="0">
                        <a:latin typeface="Avenir Book"/>
                        <a:cs typeface="Avenir Book"/>
                      </a:endParaRPr>
                    </a:p>
                    <a:p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1.3 GHz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NRF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Compensated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ANL</a:t>
                      </a:r>
                      <a:r>
                        <a:rPr lang="zh-CN" altLang="en-US" sz="140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mr-IN" altLang="zh-CN" sz="1400" dirty="0">
                          <a:latin typeface="Avenir Book"/>
                          <a:cs typeface="Avenir Book"/>
                        </a:rPr>
                        <a:t>…</a:t>
                      </a:r>
                      <a:endParaRPr lang="en-US" altLang="zh-CN" sz="1400" dirty="0">
                        <a:latin typeface="Avenir Book"/>
                        <a:cs typeface="Avenir Book"/>
                      </a:endParaRPr>
                    </a:p>
                    <a:p>
                      <a:r>
                        <a:rPr lang="mr-IN" altLang="zh-CN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M</a:t>
                      </a:r>
                      <a:r>
                        <a:rPr lang="en-US" altLang="zh-CN" sz="1400" dirty="0">
                          <a:latin typeface="Avenir Book"/>
                          <a:cs typeface="Avenir Book"/>
                        </a:rPr>
                        <a:t>oderate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2.856 GHz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NRF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Acceptable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SLAC,</a:t>
                      </a:r>
                      <a:r>
                        <a:rPr lang="en-US" sz="1400" baseline="0" dirty="0">
                          <a:latin typeface="Avenir Book"/>
                          <a:cs typeface="Avenir Book"/>
                        </a:rPr>
                        <a:t> BNL</a:t>
                      </a:r>
                      <a:r>
                        <a:rPr lang="mr-IN" sz="1400" baseline="0" dirty="0">
                          <a:latin typeface="Avenir Book"/>
                          <a:cs typeface="Avenir Book"/>
                        </a:rPr>
                        <a:t>…</a:t>
                      </a:r>
                      <a:endParaRPr lang="en-US" sz="1400" baseline="0" dirty="0">
                        <a:latin typeface="Avenir Book"/>
                        <a:cs typeface="Avenir Book"/>
                      </a:endParaRPr>
                    </a:p>
                    <a:p>
                      <a:r>
                        <a:rPr lang="mr-IN" sz="1400" baseline="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Book"/>
                          <a:cs typeface="Avenir Book"/>
                        </a:rPr>
                        <a:t>Low</a:t>
                      </a:r>
                      <a:r>
                        <a:rPr lang="zh-CN" altLang="en-US" sz="140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1321" y="4723882"/>
            <a:ext cx="5544054" cy="646331"/>
          </a:xfrm>
          <a:prstGeom prst="rect">
            <a:avLst/>
          </a:prstGeom>
          <a:solidFill>
            <a:srgbClr val="A5BC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Considering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the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technical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maturity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and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lower cost,</a:t>
            </a:r>
            <a:r>
              <a:rPr lang="zh-CN" altLang="zh-CN" dirty="0">
                <a:latin typeface="Avenir Book"/>
                <a:cs typeface="Avenir Book"/>
              </a:rPr>
              <a:t> </a:t>
            </a:r>
            <a:endParaRPr lang="en-US" altLang="zh-CN" dirty="0">
              <a:latin typeface="Avenir Book"/>
              <a:cs typeface="Avenir Book"/>
            </a:endParaRPr>
          </a:p>
          <a:p>
            <a:pPr algn="ctr"/>
            <a:r>
              <a:rPr lang="en-US" altLang="zh-CN" dirty="0">
                <a:latin typeface="Avenir Book"/>
                <a:cs typeface="Avenir Book"/>
              </a:rPr>
              <a:t>2.856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GHz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 err="1">
                <a:latin typeface="Avenir Book"/>
                <a:cs typeface="Avenir Book"/>
              </a:rPr>
              <a:t>Linac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is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our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choice.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33103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400 MeV beam line set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0" y="2235368"/>
            <a:ext cx="9026351" cy="2027742"/>
            <a:chOff x="0" y="2235368"/>
            <a:chExt cx="9026351" cy="2027742"/>
          </a:xfrm>
        </p:grpSpPr>
        <p:sp>
          <p:nvSpPr>
            <p:cNvPr id="37" name="Rectangle 36"/>
            <p:cNvSpPr/>
            <p:nvPr/>
          </p:nvSpPr>
          <p:spPr>
            <a:xfrm>
              <a:off x="575356" y="3788845"/>
              <a:ext cx="364931" cy="20888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0" y="2235368"/>
              <a:ext cx="7058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350 kV gun</a:t>
              </a: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61217" y="2466200"/>
              <a:ext cx="8965134" cy="1796910"/>
              <a:chOff x="61217" y="2466200"/>
              <a:chExt cx="8965134" cy="1796910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102057" y="2466200"/>
                <a:ext cx="8924294" cy="1796910"/>
                <a:chOff x="102057" y="2451272"/>
                <a:chExt cx="8924294" cy="179691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102057" y="2535549"/>
                  <a:ext cx="385547" cy="43092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851647" y="3243304"/>
                  <a:ext cx="817470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Rounded Rectangle 6"/>
                <p:cNvSpPr/>
                <p:nvPr/>
              </p:nvSpPr>
              <p:spPr>
                <a:xfrm>
                  <a:off x="1272212" y="3080085"/>
                  <a:ext cx="385548" cy="77583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270040" y="3327668"/>
                  <a:ext cx="385548" cy="74400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270039" y="3080897"/>
                  <a:ext cx="102057" cy="31511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1790086" y="3073520"/>
                  <a:ext cx="123192" cy="33135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2210960" y="3170742"/>
                  <a:ext cx="364137" cy="140888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2744690" y="3152582"/>
                  <a:ext cx="947544" cy="181443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4010572" y="3141132"/>
                  <a:ext cx="947544" cy="181443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3768822" y="3141244"/>
                  <a:ext cx="141060" cy="197764"/>
                  <a:chOff x="4309060" y="3141241"/>
                  <a:chExt cx="141060" cy="197764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4377100" y="3141241"/>
                    <a:ext cx="0" cy="19278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450120" y="3146221"/>
                    <a:ext cx="0" cy="19278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4309060" y="3141242"/>
                    <a:ext cx="0" cy="19278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5035544" y="3133908"/>
                  <a:ext cx="1145304" cy="197764"/>
                  <a:chOff x="5566392" y="3133082"/>
                  <a:chExt cx="1145304" cy="197764"/>
                </a:xfrm>
              </p:grpSpPr>
              <p:sp>
                <p:nvSpPr>
                  <p:cNvPr id="19" name="Rounded Rectangle 18"/>
                  <p:cNvSpPr/>
                  <p:nvPr/>
                </p:nvSpPr>
                <p:spPr>
                  <a:xfrm>
                    <a:off x="5764152" y="3141241"/>
                    <a:ext cx="947544" cy="181443"/>
                  </a:xfrm>
                  <a:prstGeom prst="round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566392" y="3133082"/>
                    <a:ext cx="141060" cy="197764"/>
                    <a:chOff x="4309060" y="3141241"/>
                    <a:chExt cx="141060" cy="197764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377100" y="314124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>
                      <a:off x="4450120" y="314622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4309060" y="3141242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6239730" y="3138888"/>
                  <a:ext cx="1165149" cy="197764"/>
                  <a:chOff x="5566392" y="3133082"/>
                  <a:chExt cx="1165149" cy="197764"/>
                </a:xfrm>
              </p:grpSpPr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5783997" y="3141241"/>
                    <a:ext cx="947544" cy="181443"/>
                  </a:xfrm>
                  <a:prstGeom prst="round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5566392" y="3133082"/>
                    <a:ext cx="141060" cy="197764"/>
                    <a:chOff x="4309060" y="3141241"/>
                    <a:chExt cx="141060" cy="197764"/>
                  </a:xfrm>
                </p:grpSpPr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4377100" y="314124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4450120" y="314622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4309060" y="3141242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7472135" y="3138100"/>
                  <a:ext cx="1191609" cy="197764"/>
                  <a:chOff x="5566392" y="3133082"/>
                  <a:chExt cx="1191609" cy="197764"/>
                </a:xfrm>
              </p:grpSpPr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810457" y="3141241"/>
                    <a:ext cx="947544" cy="181443"/>
                  </a:xfrm>
                  <a:prstGeom prst="round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566392" y="3133082"/>
                    <a:ext cx="141060" cy="197764"/>
                    <a:chOff x="4309060" y="3141241"/>
                    <a:chExt cx="141060" cy="197764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4377100" y="314124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4450120" y="3146221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4309060" y="3141242"/>
                      <a:ext cx="0" cy="19278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0" name="Rectangle 39"/>
                <p:cNvSpPr/>
                <p:nvPr/>
              </p:nvSpPr>
              <p:spPr>
                <a:xfrm>
                  <a:off x="1024824" y="3090597"/>
                  <a:ext cx="79377" cy="5670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029804" y="3339309"/>
                  <a:ext cx="79377" cy="5670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1238909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1562467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1867559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68" name="Rectangle 6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Rectangle 6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2165215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80" name="Rectangle 7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78" name="Rectangle 7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76" name="Rectangle 7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2462871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90" name="Rectangle 8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Rectangle 8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86" name="Rectangle 8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" name="Rectangle 8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2770760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100" name="Rectangle 9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Rectangle 10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3055348" y="2966477"/>
                  <a:ext cx="173657" cy="553654"/>
                  <a:chOff x="1199378" y="3623716"/>
                  <a:chExt cx="173657" cy="553654"/>
                </a:xfrm>
              </p:grpSpPr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119937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110" name="Rectangle 109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1262101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1325738" y="3623716"/>
                    <a:ext cx="47297" cy="553654"/>
                    <a:chOff x="1199378" y="3623716"/>
                    <a:chExt cx="47297" cy="553654"/>
                  </a:xfrm>
                </p:grpSpPr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1199378" y="3623716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1200956" y="4120068"/>
                      <a:ext cx="45719" cy="5730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3" name="TextBox 112"/>
                <p:cNvSpPr txBox="1"/>
                <p:nvPr/>
              </p:nvSpPr>
              <p:spPr>
                <a:xfrm>
                  <a:off x="651665" y="2451272"/>
                  <a:ext cx="99257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114MHz </a:t>
                  </a:r>
                  <a:r>
                    <a:rPr lang="en-US" sz="900" dirty="0" err="1"/>
                    <a:t>buncher</a:t>
                  </a:r>
                  <a:endParaRPr lang="en-US" sz="900" dirty="0"/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1608186" y="2451272"/>
                  <a:ext cx="101822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570 MHz </a:t>
                  </a:r>
                  <a:r>
                    <a:rPr lang="en-US" sz="900" dirty="0" err="1"/>
                    <a:t>buncher</a:t>
                  </a:r>
                  <a:endParaRPr lang="en-US" sz="900" dirty="0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1953220" y="3641515"/>
                  <a:ext cx="85151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3GHz </a:t>
                  </a:r>
                  <a:r>
                    <a:rPr lang="en-US" sz="900" dirty="0" err="1"/>
                    <a:t>buncher</a:t>
                  </a:r>
                  <a:endParaRPr lang="en-US" sz="900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5012138" y="3751970"/>
                  <a:ext cx="17568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2.856 GHz </a:t>
                  </a:r>
                  <a:r>
                    <a:rPr lang="en-US" sz="900" dirty="0" err="1"/>
                    <a:t>buncher</a:t>
                  </a:r>
                  <a:r>
                    <a:rPr lang="en-US" sz="900" dirty="0"/>
                    <a:t> TWP (</a:t>
                  </a:r>
                  <a:r>
                    <a:rPr lang="en-US" altLang="zh-CN" sz="900" dirty="0"/>
                    <a:t>8</a:t>
                  </a:r>
                  <a:r>
                    <a:rPr lang="en-US" sz="900" dirty="0"/>
                    <a:t> tanks)</a:t>
                  </a:r>
                </a:p>
              </p:txBody>
            </p:sp>
            <p:sp>
              <p:nvSpPr>
                <p:cNvPr id="117" name="Right Brace 116"/>
                <p:cNvSpPr/>
                <p:nvPr/>
              </p:nvSpPr>
              <p:spPr>
                <a:xfrm rot="5400000">
                  <a:off x="5687864" y="618040"/>
                  <a:ext cx="168220" cy="6002428"/>
                </a:xfrm>
                <a:prstGeom prst="rightBrac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8" name="Straight Arrow Connector 117"/>
                <p:cNvCxnSpPr/>
                <p:nvPr/>
              </p:nvCxnSpPr>
              <p:spPr>
                <a:xfrm>
                  <a:off x="2039638" y="2715106"/>
                  <a:ext cx="39929" cy="30867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/>
                <p:cNvCxnSpPr/>
                <p:nvPr/>
              </p:nvCxnSpPr>
              <p:spPr>
                <a:xfrm>
                  <a:off x="1303210" y="2715106"/>
                  <a:ext cx="154337" cy="27342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/>
                <p:cNvCxnSpPr/>
                <p:nvPr/>
              </p:nvCxnSpPr>
              <p:spPr>
                <a:xfrm flipH="1" flipV="1">
                  <a:off x="2390501" y="3339038"/>
                  <a:ext cx="45892" cy="34407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/>
                <p:cNvCxnSpPr/>
                <p:nvPr/>
              </p:nvCxnSpPr>
              <p:spPr>
                <a:xfrm flipH="1">
                  <a:off x="2942839" y="2682104"/>
                  <a:ext cx="176810" cy="2308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TextBox 121"/>
                <p:cNvSpPr txBox="1"/>
                <p:nvPr/>
              </p:nvSpPr>
              <p:spPr>
                <a:xfrm>
                  <a:off x="2816479" y="2451272"/>
                  <a:ext cx="82982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Coil solenoids</a:t>
                  </a:r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2011575" y="3070634"/>
                  <a:ext cx="123192" cy="33135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Arrow Connector 123"/>
                <p:cNvCxnSpPr/>
                <p:nvPr/>
              </p:nvCxnSpPr>
              <p:spPr>
                <a:xfrm flipH="1">
                  <a:off x="1806283" y="2715106"/>
                  <a:ext cx="61276" cy="31273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>
                  <a:endCxn id="5" idx="5"/>
                </p:cNvCxnSpPr>
                <p:nvPr/>
              </p:nvCxnSpPr>
              <p:spPr>
                <a:xfrm flipH="1" flipV="1">
                  <a:off x="431142" y="2903369"/>
                  <a:ext cx="544458" cy="49264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5" name="Group 134"/>
                <p:cNvGrpSpPr/>
                <p:nvPr/>
              </p:nvGrpSpPr>
              <p:grpSpPr>
                <a:xfrm>
                  <a:off x="478585" y="2908238"/>
                  <a:ext cx="242821" cy="271414"/>
                  <a:chOff x="478585" y="2908238"/>
                  <a:chExt cx="242821" cy="271414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 rot="2310417">
                    <a:off x="478585" y="3133576"/>
                    <a:ext cx="61296" cy="46076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 rot="2310417">
                    <a:off x="660110" y="2908238"/>
                    <a:ext cx="61296" cy="46076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Trapezoid 133"/>
                <p:cNvSpPr/>
                <p:nvPr/>
              </p:nvSpPr>
              <p:spPr>
                <a:xfrm rot="1035696">
                  <a:off x="743602" y="3080084"/>
                  <a:ext cx="188482" cy="321903"/>
                </a:xfrm>
                <a:prstGeom prst="trapezoi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315581" y="4017350"/>
                  <a:ext cx="99945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Mott</a:t>
                  </a:r>
                  <a:r>
                    <a:rPr lang="zh-CN" altLang="en-US" sz="900" dirty="0"/>
                    <a:t> </a:t>
                  </a:r>
                  <a:r>
                    <a:rPr lang="en-US" altLang="zh-CN" sz="900" dirty="0" err="1"/>
                    <a:t>polarimeter</a:t>
                  </a:r>
                  <a:endParaRPr lang="en-US" sz="900" dirty="0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61217" y="2535549"/>
                <a:ext cx="7621908" cy="1167467"/>
                <a:chOff x="61217" y="2535549"/>
                <a:chExt cx="7621908" cy="1167467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529637" y="28941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703933" y="3035617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1163749" y="313415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446776" y="283294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1700201" y="3123209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1951133" y="312232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2170093" y="311137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2651805" y="312232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3704794" y="312565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3929959" y="311929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6" name="Group 175"/>
                <p:cNvGrpSpPr/>
                <p:nvPr/>
              </p:nvGrpSpPr>
              <p:grpSpPr>
                <a:xfrm>
                  <a:off x="4962420" y="3119504"/>
                  <a:ext cx="270884" cy="52079"/>
                  <a:chOff x="3857194" y="3271698"/>
                  <a:chExt cx="270884" cy="52079"/>
                </a:xfrm>
              </p:grpSpPr>
              <p:sp>
                <p:nvSpPr>
                  <p:cNvPr id="174" name="Oval 173"/>
                  <p:cNvSpPr/>
                  <p:nvPr/>
                </p:nvSpPr>
                <p:spPr>
                  <a:xfrm>
                    <a:off x="3857194" y="32780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4082359" y="327169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/>
                <p:nvPr/>
              </p:nvGrpSpPr>
              <p:grpSpPr>
                <a:xfrm>
                  <a:off x="6179836" y="3113007"/>
                  <a:ext cx="270884" cy="52079"/>
                  <a:chOff x="3857194" y="3271698"/>
                  <a:chExt cx="270884" cy="52079"/>
                </a:xfrm>
              </p:grpSpPr>
              <p:sp>
                <p:nvSpPr>
                  <p:cNvPr id="178" name="Oval 177"/>
                  <p:cNvSpPr/>
                  <p:nvPr/>
                </p:nvSpPr>
                <p:spPr>
                  <a:xfrm>
                    <a:off x="3857194" y="32780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>
                  <a:xfrm>
                    <a:off x="4082359" y="327169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/>
                <p:nvPr/>
              </p:nvGrpSpPr>
              <p:grpSpPr>
                <a:xfrm>
                  <a:off x="7412241" y="3126374"/>
                  <a:ext cx="270884" cy="52079"/>
                  <a:chOff x="3857194" y="3271698"/>
                  <a:chExt cx="270884" cy="52079"/>
                </a:xfrm>
              </p:grpSpPr>
              <p:sp>
                <p:nvSpPr>
                  <p:cNvPr id="181" name="Oval 180"/>
                  <p:cNvSpPr/>
                  <p:nvPr/>
                </p:nvSpPr>
                <p:spPr>
                  <a:xfrm>
                    <a:off x="3857194" y="32780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/>
                  <p:cNvSpPr/>
                  <p:nvPr/>
                </p:nvSpPr>
                <p:spPr>
                  <a:xfrm>
                    <a:off x="4082359" y="327169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3" name="TextBox 182"/>
                <p:cNvSpPr txBox="1"/>
                <p:nvPr/>
              </p:nvSpPr>
              <p:spPr>
                <a:xfrm>
                  <a:off x="6064021" y="2535549"/>
                  <a:ext cx="63353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Corrector</a:t>
                  </a:r>
                </a:p>
              </p:txBody>
            </p:sp>
            <p:cxnSp>
              <p:nvCxnSpPr>
                <p:cNvPr id="185" name="Straight Arrow Connector 184"/>
                <p:cNvCxnSpPr>
                  <a:endCxn id="178" idx="0"/>
                </p:cNvCxnSpPr>
                <p:nvPr/>
              </p:nvCxnSpPr>
              <p:spPr>
                <a:xfrm flipH="1">
                  <a:off x="6202696" y="2766381"/>
                  <a:ext cx="37034" cy="35298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975600" y="3410938"/>
                  <a:ext cx="133581" cy="1241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H="1">
                  <a:off x="431142" y="3535059"/>
                  <a:ext cx="678039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extBox 135"/>
                <p:cNvSpPr txBox="1"/>
                <p:nvPr/>
              </p:nvSpPr>
              <p:spPr>
                <a:xfrm>
                  <a:off x="61217" y="3472184"/>
                  <a:ext cx="43127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Laser</a:t>
                  </a:r>
                </a:p>
              </p:txBody>
            </p:sp>
          </p:grpSp>
        </p:grpSp>
        <p:sp>
          <p:nvSpPr>
            <p:cNvPr id="187" name="Block Arc 186"/>
            <p:cNvSpPr/>
            <p:nvPr/>
          </p:nvSpPr>
          <p:spPr>
            <a:xfrm rot="6154441">
              <a:off x="1227453" y="3697909"/>
              <a:ext cx="187508" cy="218469"/>
            </a:xfrm>
            <a:prstGeom prst="blockArc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V="1">
              <a:off x="940287" y="3872948"/>
              <a:ext cx="374749" cy="46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1266262" y="3642500"/>
              <a:ext cx="43418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515326" y="3778362"/>
              <a:ext cx="1846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5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05340" y="3291424"/>
              <a:ext cx="468726" cy="4738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86609" y="4443615"/>
            <a:ext cx="8595209" cy="646331"/>
          </a:xfrm>
          <a:prstGeom prst="rect">
            <a:avLst/>
          </a:prstGeom>
          <a:solidFill>
            <a:srgbClr val="A5B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Both bunch charge 5n C and 10 </a:t>
            </a:r>
            <a:r>
              <a:rPr lang="en-US" dirty="0" err="1">
                <a:latin typeface="Avenir Book"/>
                <a:cs typeface="Avenir Book"/>
              </a:rPr>
              <a:t>nC</a:t>
            </a:r>
            <a:r>
              <a:rPr lang="en-US" dirty="0">
                <a:latin typeface="Avenir Book"/>
                <a:cs typeface="Avenir Book"/>
              </a:rPr>
              <a:t> cases have been simulated by </a:t>
            </a:r>
            <a:r>
              <a:rPr lang="en-US" dirty="0" err="1">
                <a:latin typeface="Avenir Book"/>
                <a:cs typeface="Avenir Book"/>
              </a:rPr>
              <a:t>Parmela</a:t>
            </a:r>
            <a:r>
              <a:rPr lang="en-US" dirty="0">
                <a:latin typeface="Avenir Book"/>
                <a:cs typeface="Avenir Book"/>
              </a:rPr>
              <a:t> 3.38. </a:t>
            </a:r>
          </a:p>
          <a:p>
            <a:pPr algn="ctr"/>
            <a:r>
              <a:rPr lang="en-US" dirty="0">
                <a:latin typeface="Avenir Book"/>
                <a:cs typeface="Avenir Book"/>
                <a:sym typeface="Wingdings" panose="05000000000000000000" pitchFamily="2" charset="2"/>
              </a:rPr>
              <a:t> </a:t>
            </a:r>
            <a:r>
              <a:rPr lang="en-US" dirty="0">
                <a:latin typeface="Avenir Book"/>
                <a:cs typeface="Avenir Book"/>
              </a:rPr>
              <a:t>meets all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the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9342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894" y="3700106"/>
            <a:ext cx="3682438" cy="2048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89" y="1400159"/>
            <a:ext cx="3806232" cy="2265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62" y="1410836"/>
            <a:ext cx="3607846" cy="225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</a:rPr>
              <a:t>	5nC: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ea typeface="AppleGothic"/>
              </a:rPr>
              <a:t>High</a:t>
            </a:r>
            <a:r>
              <a:rPr lang="zh-CN" altLang="en-US" dirty="0">
                <a:solidFill>
                  <a:schemeClr val="bg1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luminosity</a:t>
            </a:r>
            <a:r>
              <a:rPr lang="zh-CN" altLang="en-US" dirty="0">
                <a:solidFill>
                  <a:schemeClr val="bg1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with</a:t>
            </a:r>
            <a:r>
              <a:rPr lang="zh-CN" altLang="en-US" dirty="0">
                <a:solidFill>
                  <a:schemeClr val="bg1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cooling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6825" y="2115542"/>
            <a:ext cx="278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RMS bunch length </a:t>
            </a:r>
            <a:r>
              <a:rPr lang="en-US" altLang="zh-CN" dirty="0">
                <a:latin typeface="Avenir Book"/>
                <a:cs typeface="Avenir Book"/>
              </a:rPr>
              <a:t>2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mm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4918" y="4062585"/>
            <a:ext cx="2697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RMS </a:t>
            </a:r>
            <a:r>
              <a:rPr lang="en-US" dirty="0" err="1">
                <a:latin typeface="Avenir Book"/>
                <a:cs typeface="Avenir Book"/>
              </a:rPr>
              <a:t>N</a:t>
            </a:r>
            <a:r>
              <a:rPr lang="en-US" altLang="zh-CN" dirty="0" err="1">
                <a:latin typeface="Avenir Book"/>
                <a:cs typeface="Avenir Book"/>
              </a:rPr>
              <a:t>_ε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baseline="-25000" dirty="0">
                <a:latin typeface="Avenir Book"/>
                <a:cs typeface="Avenir Book"/>
              </a:rPr>
              <a:t>x,y</a:t>
            </a:r>
            <a:r>
              <a:rPr lang="en-US" dirty="0">
                <a:latin typeface="Avenir Book"/>
                <a:cs typeface="Avenir Book"/>
              </a:rPr>
              <a:t>:</a:t>
            </a:r>
            <a:r>
              <a:rPr lang="en-US" altLang="zh-CN" dirty="0">
                <a:latin typeface="Avenir Book"/>
                <a:cs typeface="Avenir Book"/>
              </a:rPr>
              <a:t>1</a:t>
            </a:r>
            <a:r>
              <a:rPr lang="en-US" dirty="0">
                <a:latin typeface="Avenir Book"/>
                <a:cs typeface="Avenir Book"/>
              </a:rPr>
              <a:t>7mm-mrad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66083" y="1746210"/>
            <a:ext cx="2481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Beam Energy:400MeV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054A5-1444-1040-A6AB-1393A7C2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D9FD5-F864-8A42-A192-932219E5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94" y="3618220"/>
            <a:ext cx="3539114" cy="2211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A0E551-2D71-954D-8614-A1357BA2AC4E}"/>
              </a:ext>
            </a:extLst>
          </p:cNvPr>
          <p:cNvSpPr txBox="1"/>
          <p:nvPr/>
        </p:nvSpPr>
        <p:spPr>
          <a:xfrm>
            <a:off x="1898317" y="40625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RMS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beam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size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6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 err="1">
                <a:solidFill>
                  <a:schemeClr val="bg1"/>
                </a:solidFill>
              </a:rPr>
              <a:t>nC</a:t>
            </a:r>
            <a:r>
              <a:rPr lang="en-US" dirty="0">
                <a:solidFill>
                  <a:schemeClr val="bg1"/>
                </a:solidFill>
              </a:rPr>
              <a:t> :</a:t>
            </a:r>
            <a:r>
              <a:rPr lang="en-US" dirty="0">
                <a:solidFill>
                  <a:schemeClr val="bg1"/>
                </a:solidFill>
                <a:ea typeface="AppleGothic"/>
              </a:rPr>
              <a:t>Moderate</a:t>
            </a:r>
            <a:r>
              <a:rPr lang="zh-CN" altLang="en-US" dirty="0">
                <a:solidFill>
                  <a:schemeClr val="bg1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luminosity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Avenir Book"/>
                <a:cs typeface="Avenir Book"/>
              </a:rPr>
              <a:pPr/>
              <a:t>14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1" y="1505136"/>
            <a:ext cx="3574169" cy="21498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7086" y="1678170"/>
            <a:ext cx="254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Beam Energy:400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99" y="1436211"/>
            <a:ext cx="3739197" cy="22558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77353" y="2110464"/>
            <a:ext cx="279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RMS bunch length 2  mm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99" y="3692089"/>
            <a:ext cx="3760909" cy="22454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49994" y="4639156"/>
            <a:ext cx="2163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N</a:t>
            </a:r>
            <a:r>
              <a:rPr lang="en-US" altLang="zh-CN" dirty="0" err="1">
                <a:latin typeface="Avenir Book"/>
                <a:cs typeface="Avenir Book"/>
              </a:rPr>
              <a:t>_ε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baseline="-25000" dirty="0">
                <a:latin typeface="Avenir Book"/>
                <a:cs typeface="Avenir Book"/>
              </a:rPr>
              <a:t>x,y</a:t>
            </a:r>
            <a:r>
              <a:rPr lang="en-US" dirty="0">
                <a:latin typeface="Avenir Book"/>
                <a:cs typeface="Avenir Book"/>
              </a:rPr>
              <a:t>:55mm-mrad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E5F549-491A-E34A-A80E-D405CB53E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73" y="3692089"/>
            <a:ext cx="3732777" cy="2332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C936B-0F31-0049-9B8A-726544A542BE}"/>
              </a:ext>
            </a:extLst>
          </p:cNvPr>
          <p:cNvSpPr txBox="1"/>
          <p:nvPr/>
        </p:nvSpPr>
        <p:spPr>
          <a:xfrm>
            <a:off x="1663496" y="467391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RMS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beam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size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1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Spin considerations in pre-injector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300480"/>
            <a:ext cx="3606181" cy="32149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25406" y="3337714"/>
            <a:ext cx="3618594" cy="940548"/>
            <a:chOff x="92705" y="3577280"/>
            <a:chExt cx="3989275" cy="1184812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235179" y="4350553"/>
              <a:ext cx="3565974" cy="23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35178" y="4162421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8684" y="4162421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2657" y="4162421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52371" y="3986047"/>
              <a:ext cx="1669761" cy="77604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venir Book"/>
                  <a:cs typeface="Avenir Book"/>
                </a:rPr>
                <a:t>Wien</a:t>
              </a:r>
              <a:r>
                <a:rPr lang="zh-CN" altLang="en-US" sz="1400" dirty="0">
                  <a:solidFill>
                    <a:srgbClr val="000000"/>
                  </a:solidFill>
                  <a:latin typeface="Avenir Book"/>
                  <a:cs typeface="Avenir Book"/>
                </a:rPr>
                <a:t> </a:t>
              </a:r>
              <a:r>
                <a:rPr lang="en-US" altLang="zh-CN" sz="1400" dirty="0">
                  <a:solidFill>
                    <a:srgbClr val="000000"/>
                  </a:solidFill>
                  <a:latin typeface="Avenir Book"/>
                  <a:cs typeface="Avenir Book"/>
                </a:rPr>
                <a:t>filter</a:t>
              </a:r>
              <a:endParaRPr lang="en-US" sz="140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51015" y="4133025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44521" y="4133025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38494" y="4133025"/>
              <a:ext cx="141106" cy="4350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705" y="3586030"/>
              <a:ext cx="1449123" cy="387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Book"/>
                  <a:cs typeface="Avenir Book"/>
                </a:rPr>
                <a:t>Quads triplets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32857" y="3577280"/>
              <a:ext cx="1449123" cy="387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Book"/>
                  <a:cs typeface="Avenir Book"/>
                </a:rPr>
                <a:t>Quads triplets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1450111"/>
            <a:ext cx="3449110" cy="1887604"/>
          </a:xfrm>
          <a:prstGeom prst="rect">
            <a:avLst/>
          </a:prstGeom>
        </p:spPr>
      </p:pic>
      <p:cxnSp>
        <p:nvCxnSpPr>
          <p:cNvPr id="30" name="Straight Connector 29"/>
          <p:cNvCxnSpPr>
            <a:endCxn id="12" idx="1"/>
          </p:cNvCxnSpPr>
          <p:nvPr/>
        </p:nvCxnSpPr>
        <p:spPr>
          <a:xfrm>
            <a:off x="4935879" y="3970237"/>
            <a:ext cx="718761" cy="46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480560" y="3604024"/>
            <a:ext cx="792480" cy="7324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G</a:t>
            </a:r>
            <a:r>
              <a:rPr lang="en-US" altLang="zh-CN" sz="1400" dirty="0">
                <a:solidFill>
                  <a:srgbClr val="000000"/>
                </a:solidFill>
                <a:latin typeface="Avenir Book"/>
                <a:cs typeface="Avenir Book"/>
              </a:rPr>
              <a:t>un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33" name="Straight Arrow Connector 32"/>
          <p:cNvCxnSpPr>
            <a:stCxn id="31" idx="6"/>
            <a:endCxn id="12" idx="1"/>
          </p:cNvCxnSpPr>
          <p:nvPr/>
        </p:nvCxnSpPr>
        <p:spPr>
          <a:xfrm>
            <a:off x="5273040" y="3970237"/>
            <a:ext cx="381600" cy="4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62176" y="3970237"/>
            <a:ext cx="0" cy="516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33093"/>
              </p:ext>
            </p:extLst>
          </p:nvPr>
        </p:nvGraphicFramePr>
        <p:xfrm>
          <a:off x="154236" y="4602756"/>
          <a:ext cx="887959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2067">
                  <a:extLst>
                    <a:ext uri="{9D8B030D-6E8A-4147-A177-3AD203B41FA5}">
                      <a16:colId xmlns:a16="http://schemas.microsoft.com/office/drawing/2014/main" val="25014724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Energy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Range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Energy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acceptance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Realizable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Dipole</a:t>
                      </a:r>
                      <a:r>
                        <a:rPr lang="en-US" altLang="zh-CN" dirty="0" err="1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+solenoid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&gt;100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MeV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cs typeface="Avenir Book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SLC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Wien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filter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&lt;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400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 err="1">
                          <a:latin typeface="Avenir Book"/>
                          <a:cs typeface="Avenir Book"/>
                        </a:rPr>
                        <a:t>KeV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cs typeface="Avenir Book"/>
                        </a:rPr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Avenir Book"/>
                          <a:cs typeface="Avenir Book"/>
                        </a:rPr>
                        <a:t>Jlab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,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Mainz(small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charge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and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small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energy)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859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Wien filter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" y="1237233"/>
            <a:ext cx="3794388" cy="1935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3172547"/>
            <a:ext cx="3711259" cy="208616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23407"/>
              </p:ext>
            </p:extLst>
          </p:nvPr>
        </p:nvGraphicFramePr>
        <p:xfrm>
          <a:off x="5018843" y="1237233"/>
          <a:ext cx="3429000" cy="2632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Parameter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Value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Bunch charge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10 </a:t>
                      </a:r>
                      <a:r>
                        <a:rPr lang="en-US" dirty="0" err="1">
                          <a:latin typeface="Avenir Book"/>
                          <a:cs typeface="Avenir Book"/>
                        </a:rPr>
                        <a:t>nC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Energy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350 </a:t>
                      </a:r>
                      <a:r>
                        <a:rPr lang="en-US" dirty="0" err="1">
                          <a:latin typeface="Avenir Book"/>
                          <a:cs typeface="Avenir Book"/>
                        </a:rPr>
                        <a:t>KeV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L 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0.5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x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0.98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B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y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0.00407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89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Electrode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gap 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59" y="3834413"/>
            <a:ext cx="3906521" cy="2604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1" y="5181600"/>
            <a:ext cx="4328160" cy="646331"/>
          </a:xfrm>
          <a:prstGeom prst="rect">
            <a:avLst/>
          </a:prstGeom>
          <a:solidFill>
            <a:srgbClr val="A5BC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venir Book"/>
                <a:cs typeface="Avenir Book"/>
              </a:rPr>
              <a:t>Three-segment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Wien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filter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has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been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studied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to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rotate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electron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spin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by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90°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8550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282022"/>
              </p:ext>
            </p:extLst>
          </p:nvPr>
        </p:nvGraphicFramePr>
        <p:xfrm>
          <a:off x="4572000" y="1383438"/>
          <a:ext cx="4498991" cy="432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Parameter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name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Beam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energy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300-350</a:t>
                      </a:r>
                      <a:r>
                        <a:rPr lang="zh-CN" altLang="en-US" i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i="0" dirty="0" err="1">
                          <a:latin typeface="Avenir Book"/>
                          <a:cs typeface="Avenir Book"/>
                        </a:rPr>
                        <a:t>keV</a:t>
                      </a:r>
                      <a:endParaRPr lang="en-US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Beam bend degree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by spin rotator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143°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Voltage of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spin rotator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244.5</a:t>
                      </a:r>
                      <a:r>
                        <a:rPr lang="zh-CN" altLang="en-US" i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d/R</a:t>
                      </a:r>
                      <a:r>
                        <a:rPr lang="zh-CN" altLang="en-US" i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kV</a:t>
                      </a:r>
                      <a:endParaRPr lang="en-US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Scattering degree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, 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136°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Detector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count rate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1.69e3</a:t>
                      </a:r>
                      <a:r>
                        <a:rPr lang="zh-CN" altLang="en-US" i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Hz/(</a:t>
                      </a:r>
                      <a:r>
                        <a:rPr lang="en-US" altLang="zh-CN" i="0" dirty="0" err="1">
                          <a:latin typeface="Avenir Book"/>
                          <a:cs typeface="Avenir Book"/>
                        </a:rPr>
                        <a:t>nA.um</a:t>
                      </a:r>
                      <a:r>
                        <a:rPr lang="en-US" altLang="zh-CN" i="0" dirty="0">
                          <a:latin typeface="Avenir Book"/>
                          <a:cs typeface="Avenir Book"/>
                        </a:rPr>
                        <a:t>)</a:t>
                      </a:r>
                      <a:endParaRPr lang="en-US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29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Corresponding time for P = 0.1%</a:t>
                      </a: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cs typeface="Avenir Book"/>
                        </a:rPr>
                        <a:t>1.36 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5" y="2860766"/>
            <a:ext cx="3982278" cy="29386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Mott polarimeter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275" y="1383438"/>
            <a:ext cx="4179763" cy="1477328"/>
          </a:xfrm>
          <a:prstGeom prst="rect">
            <a:avLst/>
          </a:prstGeom>
          <a:solidFill>
            <a:srgbClr val="A5BC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High voltage Mott polarimeter placed at gun diagnostic beamline where beam energy is 300-350 </a:t>
            </a:r>
            <a:r>
              <a:rPr lang="en-US" dirty="0" err="1">
                <a:latin typeface="Avenir Book"/>
                <a:cs typeface="Avenir Book"/>
              </a:rPr>
              <a:t>keV</a:t>
            </a:r>
            <a:r>
              <a:rPr lang="en-US" dirty="0">
                <a:latin typeface="Avenir Book"/>
                <a:cs typeface="Avenir Book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>
                <a:latin typeface="Avenir Book"/>
                <a:cs typeface="Avenir Book"/>
              </a:rPr>
              <a:t>Can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be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simplified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if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using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Wien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filter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to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rotate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the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spin.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C0FAA-DC92-2D4F-AB03-54FA462A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5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a typeface="AppleGothic"/>
              </a:rPr>
              <a:t>	High pulse energy hybrid Laser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3" y="1207885"/>
            <a:ext cx="7171261" cy="3776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827" y="2775742"/>
            <a:ext cx="590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5147E"/>
                </a:solidFill>
                <a:latin typeface="Times New Roman"/>
                <a:cs typeface="Times New Roman"/>
              </a:rPr>
              <a:t>100 </a:t>
            </a:r>
            <a:r>
              <a:rPr lang="en-US" sz="1200" dirty="0" err="1">
                <a:solidFill>
                  <a:srgbClr val="E5147E"/>
                </a:solidFill>
                <a:latin typeface="Times New Roman"/>
                <a:cs typeface="Times New Roman"/>
              </a:rPr>
              <a:t>uJ</a:t>
            </a:r>
            <a:endParaRPr lang="en-US" sz="1200" dirty="0">
              <a:solidFill>
                <a:srgbClr val="E5147E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7255"/>
              </p:ext>
            </p:extLst>
          </p:nvPr>
        </p:nvGraphicFramePr>
        <p:xfrm>
          <a:off x="5418371" y="4309360"/>
          <a:ext cx="3429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Parameter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Value</a:t>
                      </a:r>
                    </a:p>
                  </a:txBody>
                  <a:tcPr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P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ulse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energy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16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 err="1">
                          <a:latin typeface="Avenir Book"/>
                          <a:cs typeface="Avenir Book"/>
                        </a:rPr>
                        <a:t>uJ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L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ength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1-2.5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ns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Rep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.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Rate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Hz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,up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to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27.8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MHz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Wave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length</a:t>
                      </a:r>
                      <a:endParaRPr lang="en-US" baseline="-2500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780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nm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066670-1318-B049-A11D-F8FD7336B15C}"/>
              </a:ext>
            </a:extLst>
          </p:cNvPr>
          <p:cNvSpPr txBox="1"/>
          <p:nvPr/>
        </p:nvSpPr>
        <p:spPr>
          <a:xfrm>
            <a:off x="125023" y="4859034"/>
            <a:ext cx="5020854" cy="646331"/>
          </a:xfrm>
          <a:prstGeom prst="rect">
            <a:avLst/>
          </a:prstGeom>
          <a:solidFill>
            <a:srgbClr val="A6BCCB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Two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lasers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will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be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placed.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endParaRPr lang="en-US" altLang="zh-CN" dirty="0">
              <a:latin typeface="Avenir Book" panose="02000503020000020003" pitchFamily="2" charset="0"/>
            </a:endParaRPr>
          </a:p>
          <a:p>
            <a:r>
              <a:rPr lang="en-US" altLang="zh-CN" dirty="0">
                <a:latin typeface="Avenir Book" panose="02000503020000020003" pitchFamily="2" charset="0"/>
              </a:rPr>
              <a:t>One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for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operation;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another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one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for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hot spare.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1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altLang="zh-CN" dirty="0" err="1">
                <a:solidFill>
                  <a:schemeClr val="bg1"/>
                </a:solidFill>
              </a:rPr>
              <a:t>Linac</a:t>
            </a:r>
            <a:r>
              <a:rPr lang="en-US" dirty="0">
                <a:solidFill>
                  <a:schemeClr val="bg1"/>
                </a:solidFill>
              </a:rPr>
              <a:t> cavities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153750"/>
              </p:ext>
            </p:extLst>
          </p:nvPr>
        </p:nvGraphicFramePr>
        <p:xfrm>
          <a:off x="912398" y="1215776"/>
          <a:ext cx="743479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6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69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114 MHz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571 MHz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2.856 GHz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2.856 GHz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Rep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.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 err="1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Freq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1Hz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Function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venir Book"/>
                          <a:cs typeface="Avenir Book"/>
                        </a:rPr>
                        <a:t>Buncher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Booster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Shape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Capacitor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loaded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Re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-</a:t>
                      </a:r>
                      <a:r>
                        <a:rPr lang="en-US" dirty="0">
                          <a:latin typeface="Avenir Book"/>
                          <a:cs typeface="Avenir Book"/>
                        </a:rPr>
                        <a:t>entrance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Traveling</a:t>
                      </a:r>
                      <a:r>
                        <a:rPr lang="zh-CN" altLang="en-US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>
                          <a:latin typeface="Avenir Book"/>
                          <a:cs typeface="Avenir Book"/>
                        </a:rPr>
                        <a:t>wave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Traveling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wave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Gap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voltage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500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dirty="0">
                          <a:latin typeface="Avenir Book"/>
                          <a:cs typeface="Avenir Book"/>
                        </a:rPr>
                        <a:t>kV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600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kV/500 kV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cs typeface="Avenir Book"/>
                        </a:rPr>
                        <a:t>15</a:t>
                      </a:r>
                      <a:r>
                        <a:rPr lang="en-US" baseline="0" dirty="0">
                          <a:latin typeface="Avenir Book"/>
                          <a:cs typeface="Avenir Book"/>
                        </a:rPr>
                        <a:t> MV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50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MV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Duty factor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cs typeface="Avenir Book"/>
                        </a:rPr>
                        <a:t>0.02%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Peak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p</a:t>
                      </a:r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ower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52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kW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35</a:t>
                      </a:r>
                      <a:r>
                        <a:rPr lang="zh-CN" altLang="en-US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cs typeface="Avenir Book"/>
                        </a:rPr>
                        <a:t>kW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80641"/>
            <a:ext cx="2559538" cy="1831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39" y="4480641"/>
            <a:ext cx="1922122" cy="1831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425" y="4480641"/>
            <a:ext cx="2706575" cy="1831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17" r="4007"/>
          <a:stretch/>
        </p:blipFill>
        <p:spPr>
          <a:xfrm>
            <a:off x="4481661" y="4480640"/>
            <a:ext cx="2041770" cy="18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AppleGothic"/>
              </a:rPr>
              <a:t>Polarized electron </a:t>
            </a:r>
            <a:r>
              <a:rPr lang="en-US" dirty="0">
                <a:latin typeface="Avenir Book"/>
                <a:ea typeface="AppleGothic"/>
                <a:cs typeface="Avenir Book"/>
              </a:rPr>
              <a:t>source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and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pre-injector</a:t>
            </a:r>
            <a:r>
              <a:rPr lang="en-US" dirty="0">
                <a:latin typeface="Avenir Book"/>
                <a:ea typeface="AppleGothic"/>
                <a:cs typeface="Avenir Book"/>
              </a:rPr>
              <a:t> requirements</a:t>
            </a:r>
          </a:p>
          <a:p>
            <a:r>
              <a:rPr lang="en-US" dirty="0">
                <a:ea typeface="AppleGothic"/>
              </a:rPr>
              <a:t>eRHIC polarized DC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ea typeface="AppleGothic"/>
              </a:rPr>
              <a:t>e</a:t>
            </a:r>
            <a:r>
              <a:rPr lang="en-US" dirty="0">
                <a:latin typeface="Avenir Book"/>
                <a:ea typeface="AppleGothic"/>
                <a:cs typeface="Avenir Book"/>
              </a:rPr>
              <a:t>lectron </a:t>
            </a:r>
            <a:r>
              <a:rPr lang="en-US" dirty="0">
                <a:ea typeface="AppleGothic"/>
              </a:rPr>
              <a:t>g</a:t>
            </a:r>
            <a:r>
              <a:rPr lang="en-US" dirty="0">
                <a:latin typeface="Avenir Book"/>
                <a:ea typeface="AppleGothic"/>
                <a:cs typeface="Avenir Book"/>
              </a:rPr>
              <a:t>un concepts </a:t>
            </a:r>
          </a:p>
          <a:p>
            <a:r>
              <a:rPr lang="en-US" dirty="0">
                <a:latin typeface="Avenir Book"/>
                <a:ea typeface="AppleGothic"/>
                <a:cs typeface="Avenir Book"/>
              </a:rPr>
              <a:t>Pre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-</a:t>
            </a:r>
            <a:r>
              <a:rPr lang="en-US" dirty="0">
                <a:latin typeface="Avenir Book"/>
                <a:ea typeface="AppleGothic"/>
                <a:cs typeface="Avenir Book"/>
              </a:rPr>
              <a:t>injector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concepts</a:t>
            </a:r>
          </a:p>
          <a:p>
            <a:r>
              <a:rPr lang="en-US" altLang="zh-CN" dirty="0">
                <a:ea typeface="AppleGothic"/>
              </a:rPr>
              <a:t>Spin considerations</a:t>
            </a:r>
            <a:endParaRPr lang="en-US" altLang="zh-CN" dirty="0">
              <a:latin typeface="Avenir Book"/>
              <a:ea typeface="AppleGothic"/>
              <a:cs typeface="Avenir Book"/>
            </a:endParaRPr>
          </a:p>
          <a:p>
            <a:r>
              <a:rPr lang="en-US" dirty="0">
                <a:ea typeface="AppleGothic"/>
              </a:rPr>
              <a:t>Laser, RF</a:t>
            </a:r>
            <a:r>
              <a:rPr lang="zh-CN" altLang="zh-CN" dirty="0">
                <a:ea typeface="AppleGothic"/>
              </a:rPr>
              <a:t> </a:t>
            </a:r>
            <a:r>
              <a:rPr lang="en-US" altLang="zh-CN" dirty="0">
                <a:ea typeface="AppleGothic"/>
              </a:rPr>
              <a:t>and</a:t>
            </a:r>
            <a:r>
              <a:rPr lang="zh-CN" altLang="en-US" dirty="0">
                <a:ea typeface="AppleGothic"/>
              </a:rPr>
              <a:t> </a:t>
            </a:r>
            <a:r>
              <a:rPr lang="en-US" altLang="zh-CN" dirty="0">
                <a:ea typeface="AppleGothic"/>
              </a:rPr>
              <a:t>Diagnostics</a:t>
            </a:r>
          </a:p>
          <a:p>
            <a:r>
              <a:rPr lang="en-US" altLang="zh-CN" dirty="0">
                <a:ea typeface="AppleGothic"/>
              </a:rPr>
              <a:t>R&amp;D</a:t>
            </a:r>
            <a:r>
              <a:rPr lang="zh-CN" altLang="en-US" dirty="0">
                <a:ea typeface="AppleGothic"/>
              </a:rPr>
              <a:t> </a:t>
            </a:r>
            <a:r>
              <a:rPr lang="en-US" altLang="zh-CN" dirty="0">
                <a:ea typeface="AppleGothic"/>
              </a:rPr>
              <a:t>activates</a:t>
            </a:r>
          </a:p>
          <a:p>
            <a:r>
              <a:rPr lang="en-US" dirty="0">
                <a:ea typeface="AppleGothic"/>
              </a:rPr>
              <a:t>Summary</a:t>
            </a:r>
            <a:endParaRPr lang="en-US" altLang="zh-CN" dirty="0">
              <a:ea typeface="AppleGothic"/>
            </a:endParaRPr>
          </a:p>
          <a:p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A60B96-B627-A14D-B691-ED8AE87E63E7}"/>
              </a:ext>
            </a:extLst>
          </p:cNvPr>
          <p:cNvSpPr txBox="1">
            <a:spLocks/>
          </p:cNvSpPr>
          <p:nvPr/>
        </p:nvSpPr>
        <p:spPr>
          <a:xfrm>
            <a:off x="0" y="455778"/>
            <a:ext cx="9144000" cy="674959"/>
          </a:xfrm>
          <a:prstGeom prst="rect">
            <a:avLst/>
          </a:prstGeom>
          <a:solidFill>
            <a:srgbClr val="2C435B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FFFFFF"/>
                </a:solidFill>
                <a:latin typeface="Avenir Book"/>
                <a:ea typeface="Arial" charset="0"/>
                <a:cs typeface="Avenir Book"/>
              </a:defRPr>
            </a:lvl1pPr>
          </a:lstStyle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067E4CC-F30B-AE43-902D-C515F157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8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R&amp;D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7925" y="3553296"/>
            <a:ext cx="8200973" cy="461665"/>
          </a:xfrm>
          <a:prstGeom prst="rect">
            <a:avLst/>
          </a:prstGeom>
          <a:solidFill>
            <a:srgbClr val="92B8E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venir Book"/>
                <a:cs typeface="Avenir Book"/>
              </a:rPr>
              <a:t>Extremely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high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vacuum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studies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924" y="2180963"/>
            <a:ext cx="8200973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venir Book"/>
                <a:cs typeface="Avenir Book"/>
              </a:rPr>
              <a:t>Cathode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lifetime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modeling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and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experiments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925" y="3100072"/>
            <a:ext cx="8200972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400" dirty="0">
                <a:latin typeface="Avenir Book"/>
                <a:cs typeface="Avenir Book"/>
              </a:rPr>
              <a:t>Large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cathode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gun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926" y="4014961"/>
            <a:ext cx="8200973" cy="461665"/>
          </a:xfrm>
          <a:prstGeom prst="rect">
            <a:avLst/>
          </a:prstGeom>
          <a:solidFill>
            <a:srgbClr val="CB81C6">
              <a:alpha val="68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400" dirty="0">
                <a:latin typeface="Avenir Book"/>
                <a:cs typeface="Avenir Book"/>
              </a:rPr>
              <a:t>Beam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halo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induced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beam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loss,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Beam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dynamics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studies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926" y="2635831"/>
            <a:ext cx="8200972" cy="461665"/>
          </a:xfrm>
          <a:prstGeom prst="rect">
            <a:avLst/>
          </a:prstGeom>
          <a:solidFill>
            <a:schemeClr val="accent4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400" dirty="0">
                <a:latin typeface="Avenir Book"/>
                <a:cs typeface="Avenir Book"/>
              </a:rPr>
              <a:t>New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high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polarization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cathode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and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related</a:t>
            </a:r>
            <a:r>
              <a:rPr lang="zh-CN" altLang="en-US" sz="2400" dirty="0">
                <a:latin typeface="Avenir Book"/>
                <a:cs typeface="Avenir Book"/>
              </a:rPr>
              <a:t> </a:t>
            </a:r>
            <a:r>
              <a:rPr lang="en-US" altLang="zh-CN" sz="2400" dirty="0">
                <a:latin typeface="Avenir Book"/>
                <a:cs typeface="Avenir Book"/>
              </a:rPr>
              <a:t>simulation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4D467E-6DBC-6C48-AE1A-250E187A29B0}"/>
              </a:ext>
            </a:extLst>
          </p:cNvPr>
          <p:cNvSpPr/>
          <p:nvPr/>
        </p:nvSpPr>
        <p:spPr>
          <a:xfrm>
            <a:off x="597924" y="2180963"/>
            <a:ext cx="8200973" cy="13723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439B9-072D-834C-A868-1D8D5B23B9D9}"/>
              </a:ext>
            </a:extLst>
          </p:cNvPr>
          <p:cNvSpPr txBox="1"/>
          <p:nvPr/>
        </p:nvSpPr>
        <p:spPr>
          <a:xfrm>
            <a:off x="5277760" y="4904501"/>
            <a:ext cx="322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dirty="0">
                <a:latin typeface="Avenir Book"/>
                <a:ea typeface="AppleGothic"/>
                <a:cs typeface="Avenir Book"/>
              </a:rPr>
              <a:t>From EIC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Collaboration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meeting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2017</a:t>
            </a:r>
            <a:endParaRPr lang="en-US" sz="1400" dirty="0">
              <a:latin typeface="Avenir Book"/>
              <a:ea typeface="AppleGothic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543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14AF-BB8C-4A1C-A93C-158D0CBA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9" y="416643"/>
            <a:ext cx="9150739" cy="689576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venir Book" panose="02000503020000020003" pitchFamily="2" charset="0"/>
              </a:rPr>
              <a:t>Lifetime</a:t>
            </a:r>
            <a:r>
              <a:rPr lang="zh-CN" altLang="en-US" sz="3600" dirty="0">
                <a:latin typeface="Avenir Book" panose="02000503020000020003" pitchFamily="2" charset="0"/>
              </a:rPr>
              <a:t> </a:t>
            </a:r>
            <a:r>
              <a:rPr lang="en-US" altLang="zh-CN" sz="3600" dirty="0">
                <a:latin typeface="Avenir Book" panose="02000503020000020003" pitchFamily="2" charset="0"/>
              </a:rPr>
              <a:t>study</a:t>
            </a:r>
            <a:r>
              <a:rPr lang="zh-CN" altLang="en-US" sz="3600" dirty="0">
                <a:latin typeface="Avenir Book" panose="02000503020000020003" pitchFamily="2" charset="0"/>
              </a:rPr>
              <a:t> </a:t>
            </a:r>
            <a:r>
              <a:rPr lang="en-US" altLang="zh-CN" sz="3600" dirty="0">
                <a:latin typeface="Avenir Book" panose="02000503020000020003" pitchFamily="2" charset="0"/>
              </a:rPr>
              <a:t>on</a:t>
            </a:r>
            <a:r>
              <a:rPr lang="zh-CN" altLang="en-US" sz="3600" dirty="0">
                <a:latin typeface="Avenir Book" panose="02000503020000020003" pitchFamily="2" charset="0"/>
              </a:rPr>
              <a:t> </a:t>
            </a:r>
            <a:r>
              <a:rPr lang="en-US" altLang="zh-CN" sz="3600" dirty="0">
                <a:latin typeface="Avenir Book" panose="02000503020000020003" pitchFamily="2" charset="0"/>
              </a:rPr>
              <a:t>Cs</a:t>
            </a:r>
            <a:r>
              <a:rPr lang="en-US" altLang="zh-CN" sz="3600" baseline="-25000" dirty="0">
                <a:latin typeface="Avenir Book" panose="02000503020000020003" pitchFamily="2" charset="0"/>
              </a:rPr>
              <a:t>2</a:t>
            </a:r>
            <a:r>
              <a:rPr lang="en-US" altLang="zh-CN" sz="3600" dirty="0">
                <a:latin typeface="Avenir Book" panose="02000503020000020003" pitchFamily="2" charset="0"/>
              </a:rPr>
              <a:t>Te(</a:t>
            </a:r>
            <a:r>
              <a:rPr lang="en-US" altLang="zh-CN" sz="3600" dirty="0" err="1">
                <a:latin typeface="Avenir Book" panose="02000503020000020003" pitchFamily="2" charset="0"/>
              </a:rPr>
              <a:t>CsO</a:t>
            </a:r>
            <a:r>
              <a:rPr lang="en-US" altLang="zh-CN" sz="3600" dirty="0">
                <a:latin typeface="Avenir Book" panose="02000503020000020003" pitchFamily="2" charset="0"/>
              </a:rPr>
              <a:t>)</a:t>
            </a:r>
            <a:r>
              <a:rPr lang="zh-CN" altLang="en-US" sz="3600" dirty="0">
                <a:latin typeface="Avenir Book" panose="02000503020000020003" pitchFamily="2" charset="0"/>
              </a:rPr>
              <a:t> </a:t>
            </a:r>
            <a:r>
              <a:rPr lang="en-US" altLang="zh-CN" sz="3600" dirty="0">
                <a:latin typeface="Avenir Book" panose="02000503020000020003" pitchFamily="2" charset="0"/>
              </a:rPr>
              <a:t>coated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sz="3600" dirty="0">
                <a:latin typeface="Avenir Book" panose="02000503020000020003" pitchFamily="2" charset="0"/>
              </a:rPr>
              <a:t>GaAs</a:t>
            </a:r>
            <a:endParaRPr lang="en-US" sz="360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44F90-5045-482A-BDA3-520FCE4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" y="3430653"/>
            <a:ext cx="3267049" cy="5906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CBE60-0BD7-432D-A455-D5A22DE3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" y="2622120"/>
            <a:ext cx="3267049" cy="665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824ED-9701-4DBC-A74C-318EE4C04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1885"/>
            <a:ext cx="3262971" cy="7490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FEE5FE-E6B2-4ECB-A660-7900EA0C2D37}"/>
              </a:ext>
            </a:extLst>
          </p:cNvPr>
          <p:cNvSpPr txBox="1"/>
          <p:nvPr/>
        </p:nvSpPr>
        <p:spPr>
          <a:xfrm>
            <a:off x="5299112" y="5541967"/>
            <a:ext cx="3787301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O. Rahman, J. Biswas, M. </a:t>
            </a:r>
            <a:r>
              <a:rPr lang="en-US" sz="1350" dirty="0" err="1">
                <a:latin typeface="Avenir Book" panose="02000503020000020003" pitchFamily="2" charset="0"/>
              </a:rPr>
              <a:t>Gaowei</a:t>
            </a:r>
            <a:r>
              <a:rPr lang="en-US" sz="1350" dirty="0">
                <a:latin typeface="Avenir Book" panose="02000503020000020003" pitchFamily="2" charset="0"/>
              </a:rPr>
              <a:t>, W. Liu, E. Wang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499E7-F6A5-DD43-8C5D-ED0178F88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171" y="1715996"/>
            <a:ext cx="1939819" cy="1812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EB07E-53FF-AF4E-B469-571B8F932990}"/>
              </a:ext>
            </a:extLst>
          </p:cNvPr>
          <p:cNvSpPr txBox="1"/>
          <p:nvPr/>
        </p:nvSpPr>
        <p:spPr>
          <a:xfrm>
            <a:off x="3329349" y="3510251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540 ºC heat treatment</a:t>
            </a:r>
          </a:p>
          <a:p>
            <a:r>
              <a:rPr lang="en-US" dirty="0">
                <a:latin typeface="Avenir Book" panose="02000503020000020003" pitchFamily="2" charset="0"/>
              </a:rPr>
              <a:t>Roughness:1.8-3.9 nm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0BA26-466F-2D43-B0CC-E78F20AD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Avenir Book" panose="02000503020000020003" pitchFamily="2" charset="0"/>
              </a:rPr>
              <a:pPr/>
              <a:t>21</a:t>
            </a:fld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06CE-490B-224D-90A6-5E2922DC2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487" y="4261762"/>
            <a:ext cx="1918503" cy="618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B1609-B9DC-1946-94C0-A83F8C19B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263" y="1737773"/>
            <a:ext cx="3386737" cy="237951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F0E86D-2967-E640-93CF-91436C9B0EA1}"/>
              </a:ext>
            </a:extLst>
          </p:cNvPr>
          <p:cNvCxnSpPr>
            <a:cxnSpLocks/>
          </p:cNvCxnSpPr>
          <p:nvPr/>
        </p:nvCxnSpPr>
        <p:spPr>
          <a:xfrm>
            <a:off x="6130343" y="2681346"/>
            <a:ext cx="4765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08E5DA-C7A7-304F-9054-50952FFF5D55}"/>
              </a:ext>
            </a:extLst>
          </p:cNvPr>
          <p:cNvCxnSpPr>
            <a:cxnSpLocks/>
          </p:cNvCxnSpPr>
          <p:nvPr/>
        </p:nvCxnSpPr>
        <p:spPr>
          <a:xfrm>
            <a:off x="6130343" y="2756472"/>
            <a:ext cx="27045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FB63EA-3EA6-9349-B46B-F10B136D7655}"/>
              </a:ext>
            </a:extLst>
          </p:cNvPr>
          <p:cNvCxnSpPr>
            <a:cxnSpLocks/>
          </p:cNvCxnSpPr>
          <p:nvPr/>
        </p:nvCxnSpPr>
        <p:spPr>
          <a:xfrm flipH="1" flipV="1">
            <a:off x="6812925" y="3013657"/>
            <a:ext cx="167424" cy="2933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111520-611E-4D40-AFD6-464AC3981239}"/>
              </a:ext>
            </a:extLst>
          </p:cNvPr>
          <p:cNvSpPr txBox="1"/>
          <p:nvPr/>
        </p:nvSpPr>
        <p:spPr>
          <a:xfrm>
            <a:off x="6606861" y="3252827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venir Book" panose="02000503020000020003" pitchFamily="2" charset="0"/>
              </a:rPr>
              <a:t>2e-11</a:t>
            </a:r>
            <a:r>
              <a:rPr lang="zh-CN" altLang="en-US" sz="14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Avenir Book" panose="02000503020000020003" pitchFamily="2" charset="0"/>
              </a:rPr>
              <a:t>torr</a:t>
            </a:r>
            <a:endParaRPr lang="en-US" sz="1400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07BF4E-D122-E248-A7C9-7B7A9FE216F7}"/>
              </a:ext>
            </a:extLst>
          </p:cNvPr>
          <p:cNvSpPr txBox="1"/>
          <p:nvPr/>
        </p:nvSpPr>
        <p:spPr>
          <a:xfrm>
            <a:off x="7753470" y="1978459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7e-11</a:t>
            </a: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torr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1DB368-6411-3943-AAD5-3F47E88E1F29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240944" y="2286236"/>
            <a:ext cx="194718" cy="24068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9E1331F-AF5D-6649-BE36-3D3C59A8DA51}"/>
              </a:ext>
            </a:extLst>
          </p:cNvPr>
          <p:cNvSpPr/>
          <p:nvPr/>
        </p:nvSpPr>
        <p:spPr>
          <a:xfrm>
            <a:off x="7753470" y="2530925"/>
            <a:ext cx="1208673" cy="19422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A9F3C-AC51-CD44-BA36-C7242F85ACBD}"/>
              </a:ext>
            </a:extLst>
          </p:cNvPr>
          <p:cNvSpPr txBox="1"/>
          <p:nvPr/>
        </p:nvSpPr>
        <p:spPr>
          <a:xfrm>
            <a:off x="7250806" y="275647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Avenir Book" panose="02000503020000020003" pitchFamily="2" charset="0"/>
              </a:rPr>
              <a:t>x6</a:t>
            </a:r>
            <a:endParaRPr lang="en-US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98E826-60A3-734A-A4FA-02FA972E56EA}"/>
              </a:ext>
            </a:extLst>
          </p:cNvPr>
          <p:cNvSpPr txBox="1"/>
          <p:nvPr/>
        </p:nvSpPr>
        <p:spPr>
          <a:xfrm>
            <a:off x="3064347" y="4941362"/>
            <a:ext cx="30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venir Book" panose="02000503020000020003" pitchFamily="2" charset="0"/>
              </a:rPr>
              <a:t>Te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source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in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 err="1">
                <a:latin typeface="Avenir Book" panose="02000503020000020003" pitchFamily="2" charset="0"/>
              </a:rPr>
              <a:t>Saes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dispenser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716A14-812A-1142-9B2A-E9028839786C}"/>
              </a:ext>
            </a:extLst>
          </p:cNvPr>
          <p:cNvGrpSpPr/>
          <p:nvPr/>
        </p:nvGrpSpPr>
        <p:grpSpPr>
          <a:xfrm>
            <a:off x="857858" y="4172207"/>
            <a:ext cx="1547253" cy="1082893"/>
            <a:chOff x="7083380" y="4243694"/>
            <a:chExt cx="1547253" cy="108289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B465FE-C352-0D42-AE76-175E47AB416E}"/>
                </a:ext>
              </a:extLst>
            </p:cNvPr>
            <p:cNvSpPr/>
            <p:nvPr/>
          </p:nvSpPr>
          <p:spPr>
            <a:xfrm>
              <a:off x="7083380" y="5062764"/>
              <a:ext cx="590940" cy="1464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F5EAD3-802A-434F-8CF2-9CAB88C8E226}"/>
                </a:ext>
              </a:extLst>
            </p:cNvPr>
            <p:cNvSpPr/>
            <p:nvPr/>
          </p:nvSpPr>
          <p:spPr>
            <a:xfrm>
              <a:off x="7083380" y="4430332"/>
              <a:ext cx="59094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B64A3B7-768E-1146-9F3B-40F4A4E515A7}"/>
                </a:ext>
              </a:extLst>
            </p:cNvPr>
            <p:cNvCxnSpPr/>
            <p:nvPr/>
          </p:nvCxnSpPr>
          <p:spPr>
            <a:xfrm flipV="1">
              <a:off x="7390193" y="4476051"/>
              <a:ext cx="0" cy="6095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9C58DB-2367-AF4A-876E-91D0ED00EA72}"/>
                </a:ext>
              </a:extLst>
            </p:cNvPr>
            <p:cNvSpPr txBox="1"/>
            <p:nvPr/>
          </p:nvSpPr>
          <p:spPr>
            <a:xfrm>
              <a:off x="7753470" y="5018810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Cathode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3632FA-E46C-344D-8829-66C3A5C32253}"/>
                </a:ext>
              </a:extLst>
            </p:cNvPr>
            <p:cNvSpPr txBox="1"/>
            <p:nvPr/>
          </p:nvSpPr>
          <p:spPr>
            <a:xfrm>
              <a:off x="7841378" y="4243694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Anode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A7F4232-2F88-FF45-8D05-9E7647C09F3F}"/>
              </a:ext>
            </a:extLst>
          </p:cNvPr>
          <p:cNvSpPr txBox="1"/>
          <p:nvPr/>
        </p:nvSpPr>
        <p:spPr>
          <a:xfrm>
            <a:off x="6368602" y="197845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GaAs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ABE7BB-3AD9-B243-9E1D-86141671DD3D}"/>
              </a:ext>
            </a:extLst>
          </p:cNvPr>
          <p:cNvSpPr txBox="1"/>
          <p:nvPr/>
        </p:nvSpPr>
        <p:spPr>
          <a:xfrm>
            <a:off x="6343952" y="4266175"/>
            <a:ext cx="26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Trying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GaAs/</a:t>
            </a:r>
            <a:r>
              <a:rPr lang="en-US" altLang="zh-CN" dirty="0" err="1">
                <a:latin typeface="Avenir Book" panose="02000503020000020003" pitchFamily="2" charset="0"/>
              </a:rPr>
              <a:t>GaAsP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and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 err="1">
                <a:latin typeface="Avenir Book" panose="02000503020000020003" pitchFamily="2" charset="0"/>
              </a:rPr>
              <a:t>CsI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coating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now.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02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9D79-76FC-364C-8002-EA8D9B89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002"/>
            <a:ext cx="9144000" cy="708339"/>
          </a:xfrm>
        </p:spPr>
        <p:txBody>
          <a:bodyPr>
            <a:normAutofit/>
          </a:bodyPr>
          <a:lstStyle/>
          <a:p>
            <a:r>
              <a:rPr lang="en-US" sz="3600" dirty="0"/>
              <a:t>Extend the lifetime </a:t>
            </a:r>
            <a:r>
              <a:rPr lang="en-US" altLang="zh-CN" sz="3600" dirty="0"/>
              <a:t>by</a:t>
            </a:r>
            <a:r>
              <a:rPr lang="zh-CN" altLang="en-US" sz="3600" dirty="0"/>
              <a:t> </a:t>
            </a:r>
            <a:r>
              <a:rPr lang="en-US" sz="3600" dirty="0"/>
              <a:t>kicking</a:t>
            </a:r>
            <a:r>
              <a:rPr lang="zh-CN" altLang="en-US" sz="3600" dirty="0"/>
              <a:t> </a:t>
            </a:r>
            <a:r>
              <a:rPr lang="en-US" altLang="zh-CN" sz="3600" dirty="0"/>
              <a:t>electrons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A6E41-AD68-9348-8DD4-275C5725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5C271-A4E8-4E4E-AC90-7E9699BFB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901" y="1388126"/>
            <a:ext cx="2374994" cy="182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A2268F-B615-B94B-9DDD-A913B12F9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901" y="3216118"/>
            <a:ext cx="2374994" cy="1823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23242-F166-4D4E-AF21-E238E76C6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20" y="1388125"/>
            <a:ext cx="4946573" cy="1969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DC3C3-E81C-9C48-AABB-9908A1BC9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19" y="3445625"/>
            <a:ext cx="4946573" cy="1787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FBCA7-9977-6F49-93B5-D81CC132A18B}"/>
              </a:ext>
            </a:extLst>
          </p:cNvPr>
          <p:cNvSpPr txBox="1"/>
          <p:nvPr/>
        </p:nvSpPr>
        <p:spPr>
          <a:xfrm>
            <a:off x="5807913" y="5890362"/>
            <a:ext cx="3054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O. Rahman, </a:t>
            </a:r>
            <a:r>
              <a:rPr lang="en-US" sz="1200" dirty="0" err="1">
                <a:latin typeface="Avenir Book" panose="02000503020000020003" pitchFamily="2" charset="0"/>
              </a:rPr>
              <a:t>E.Wang</a:t>
            </a:r>
            <a:r>
              <a:rPr lang="en-US" sz="1200" dirty="0">
                <a:latin typeface="Avenir Book" panose="02000503020000020003" pitchFamily="2" charset="0"/>
              </a:rPr>
              <a:t>, J. </a:t>
            </a:r>
            <a:r>
              <a:rPr lang="en-US" sz="1200" dirty="0" err="1">
                <a:latin typeface="Avenir Book" panose="02000503020000020003" pitchFamily="2" charset="0"/>
              </a:rPr>
              <a:t>Skaritka</a:t>
            </a:r>
            <a:r>
              <a:rPr lang="en-US" sz="1200" dirty="0">
                <a:latin typeface="Avenir Book" panose="02000503020000020003" pitchFamily="2" charset="0"/>
              </a:rPr>
              <a:t>, J. Biswas</a:t>
            </a:r>
          </a:p>
          <a:p>
            <a:r>
              <a:rPr lang="en-US" sz="1200" dirty="0">
                <a:latin typeface="Avenir Book" panose="02000503020000020003" pitchFamily="2" charset="0"/>
              </a:rPr>
              <a:t>Paper in prepar</a:t>
            </a:r>
            <a:r>
              <a:rPr lang="en-US" altLang="zh-CN" sz="1200" dirty="0">
                <a:latin typeface="Avenir Book" panose="02000503020000020003" pitchFamily="2" charset="0"/>
              </a:rPr>
              <a:t>ation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AB99B-FEA6-A541-AC51-31ACA8DEC4BF}"/>
              </a:ext>
            </a:extLst>
          </p:cNvPr>
          <p:cNvSpPr txBox="1"/>
          <p:nvPr/>
        </p:nvSpPr>
        <p:spPr>
          <a:xfrm>
            <a:off x="1076331" y="5272786"/>
            <a:ext cx="7132402" cy="646331"/>
          </a:xfrm>
          <a:prstGeom prst="rect">
            <a:avLst/>
          </a:prstGeom>
          <a:solidFill>
            <a:srgbClr val="A6BCCB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dirty="0">
                <a:latin typeface="Avenir Book" panose="02000503020000020003" pitchFamily="2" charset="0"/>
              </a:rPr>
              <a:t>Lifetime will be at least doubled with off-center anode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scheme</a:t>
            </a:r>
            <a:r>
              <a:rPr lang="en-US" dirty="0">
                <a:latin typeface="Avenir Book" panose="02000503020000020003" pitchFamily="2" charset="0"/>
              </a:rPr>
              <a:t>.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>
                <a:latin typeface="Avenir Book" panose="02000503020000020003" pitchFamily="2" charset="0"/>
              </a:rPr>
              <a:t>Emittance increases </a:t>
            </a:r>
            <a:r>
              <a:rPr lang="en-US" altLang="zh-CN" dirty="0">
                <a:latin typeface="Avenir Book" panose="02000503020000020003" pitchFamily="2" charset="0"/>
              </a:rPr>
              <a:t>only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20% compare to centered laser/anode.</a:t>
            </a:r>
          </a:p>
        </p:txBody>
      </p:sp>
    </p:spTree>
    <p:extLst>
      <p:ext uri="{BB962C8B-B14F-4D97-AF65-F5344CB8AC3E}">
        <p14:creationId xmlns:p14="http://schemas.microsoft.com/office/powerpoint/2010/main" val="4266119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60D50-F6ED-ED48-BB60-D575A134C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" y="2026833"/>
            <a:ext cx="2199290" cy="1817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740D1-73F2-614E-A82F-C1675916E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06" y="1618500"/>
            <a:ext cx="3824091" cy="2876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9FC6A-1279-104F-AEC7-DD25282EC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12" y="1618500"/>
            <a:ext cx="2491832" cy="1874291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1B5975-EC42-DC4C-9652-928F0AC53C80}"/>
              </a:ext>
            </a:extLst>
          </p:cNvPr>
          <p:cNvSpPr txBox="1">
            <a:spLocks/>
          </p:cNvSpPr>
          <p:nvPr/>
        </p:nvSpPr>
        <p:spPr>
          <a:xfrm>
            <a:off x="0" y="4523890"/>
            <a:ext cx="9143999" cy="1093622"/>
          </a:xfrm>
          <a:prstGeom prst="rect">
            <a:avLst/>
          </a:prstGeom>
          <a:solidFill>
            <a:srgbClr val="A6BCCB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stem Font Regular"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Simulated photo</a:t>
            </a:r>
            <a:r>
              <a:rPr lang="en-US" altLang="zh-CN" sz="1800" dirty="0">
                <a:latin typeface="Avenir Book" panose="02000503020000020003" pitchFamily="2" charset="0"/>
              </a:rPr>
              <a:t>emission</a:t>
            </a:r>
            <a:r>
              <a:rPr lang="en-US" sz="1800" dirty="0">
                <a:latin typeface="Avenir Book" panose="02000503020000020003" pitchFamily="2" charset="0"/>
              </a:rPr>
              <a:t> spectrum response,  </a:t>
            </a:r>
            <a:r>
              <a:rPr lang="en-US" sz="1800" dirty="0" err="1">
                <a:latin typeface="Avenir Book" panose="02000503020000020003" pitchFamily="2" charset="0"/>
              </a:rPr>
              <a:t>matchs</a:t>
            </a:r>
            <a:r>
              <a:rPr lang="en-US" sz="1800" dirty="0">
                <a:latin typeface="Avenir Book" panose="02000503020000020003" pitchFamily="2" charset="0"/>
              </a:rPr>
              <a:t> to experimental results well.</a:t>
            </a:r>
          </a:p>
          <a:p>
            <a:pPr>
              <a:buFont typeface="System Font Regular"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Considered the </a:t>
            </a:r>
            <a:r>
              <a:rPr lang="en-US" sz="1800" dirty="0" err="1">
                <a:latin typeface="Avenir Book" panose="02000503020000020003" pitchFamily="2" charset="0"/>
              </a:rPr>
              <a:t>hete</a:t>
            </a:r>
            <a:r>
              <a:rPr lang="en-US" altLang="zh-CN" sz="1800" dirty="0" err="1">
                <a:latin typeface="Avenir Book" panose="02000503020000020003" pitchFamily="2" charset="0"/>
              </a:rPr>
              <a:t>ro</a:t>
            </a:r>
            <a:r>
              <a:rPr lang="en-US" sz="1800" dirty="0" err="1">
                <a:latin typeface="Avenir Book" panose="02000503020000020003" pitchFamily="2" charset="0"/>
              </a:rPr>
              <a:t>juction</a:t>
            </a:r>
            <a:r>
              <a:rPr lang="en-US" sz="1800" dirty="0">
                <a:latin typeface="Avenir Book" panose="02000503020000020003" pitchFamily="2" charset="0"/>
              </a:rPr>
              <a:t> between GaAs/</a:t>
            </a:r>
            <a:r>
              <a:rPr lang="en-US" sz="1800" dirty="0" err="1">
                <a:latin typeface="Avenir Book" panose="02000503020000020003" pitchFamily="2" charset="0"/>
              </a:rPr>
              <a:t>AlGaAs</a:t>
            </a:r>
            <a:r>
              <a:rPr lang="en-US" sz="1800" dirty="0">
                <a:latin typeface="Avenir Book" panose="02000503020000020003" pitchFamily="2" charset="0"/>
              </a:rPr>
              <a:t>, and surface barrier.</a:t>
            </a:r>
          </a:p>
          <a:p>
            <a:pPr>
              <a:buFont typeface="System Font Regular"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Once consider the spin dynamics, could simulate other spin electronics.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56020C7-5F75-C14D-9C86-DC503EFC7EDB}"/>
              </a:ext>
            </a:extLst>
          </p:cNvPr>
          <p:cNvSpPr txBox="1">
            <a:spLocks/>
          </p:cNvSpPr>
          <p:nvPr/>
        </p:nvSpPr>
        <p:spPr>
          <a:xfrm>
            <a:off x="6684580" y="3642270"/>
            <a:ext cx="2459420" cy="11197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venir Book" panose="02000503020000020003" pitchFamily="2" charset="0"/>
              </a:rPr>
              <a:t>Thinner and lower dopant density samples provide short electron bunches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194741-4075-B64F-89C0-65302D74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5778"/>
            <a:ext cx="9144001" cy="674959"/>
          </a:xfrm>
          <a:solidFill>
            <a:srgbClr val="2D435A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MC simulation of heterojunction GaAs</a:t>
            </a:r>
            <a:r>
              <a:rPr lang="zh-CN" alt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cathode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C6090-1856-0241-9364-55E39058C1F5}"/>
              </a:ext>
            </a:extLst>
          </p:cNvPr>
          <p:cNvSpPr txBox="1"/>
          <p:nvPr/>
        </p:nvSpPr>
        <p:spPr>
          <a:xfrm>
            <a:off x="6443196" y="5738052"/>
            <a:ext cx="278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W. Liu M. </a:t>
            </a:r>
            <a:r>
              <a:rPr lang="en-US" sz="1200" dirty="0" err="1">
                <a:latin typeface="Avenir Book" panose="02000503020000020003" pitchFamily="2" charset="0"/>
              </a:rPr>
              <a:t>Poelker</a:t>
            </a:r>
            <a:r>
              <a:rPr lang="en-US" sz="1200" dirty="0">
                <a:latin typeface="Avenir Book" panose="02000503020000020003" pitchFamily="2" charset="0"/>
              </a:rPr>
              <a:t>, C. Sinclair, E. Wang</a:t>
            </a:r>
          </a:p>
          <a:p>
            <a:r>
              <a:rPr lang="en-US" sz="1200" dirty="0">
                <a:latin typeface="Avenir Book" panose="02000503020000020003" pitchFamily="2" charset="0"/>
              </a:rPr>
              <a:t>Paper in prepar</a:t>
            </a:r>
            <a:r>
              <a:rPr lang="en-US" altLang="zh-CN" sz="1200" dirty="0">
                <a:latin typeface="Avenir Book" panose="02000503020000020003" pitchFamily="2" charset="0"/>
              </a:rPr>
              <a:t>ation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A29CF46-05A1-E045-9919-0B88CCD2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1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a typeface="AppleGothic"/>
              </a:rPr>
              <a:t>	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10" y="2533774"/>
            <a:ext cx="8703063" cy="34652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900" dirty="0">
                <a:ea typeface="AppleGothic"/>
                <a:cs typeface="AppleGothic"/>
              </a:rPr>
              <a:t>The eRHIC polarized electron source needs to generate high charge </a:t>
            </a:r>
            <a:r>
              <a:rPr lang="en-US" altLang="zh-CN" sz="1900" dirty="0">
                <a:ea typeface="AppleGothic"/>
                <a:cs typeface="AppleGothic"/>
              </a:rPr>
              <a:t>(10</a:t>
            </a:r>
            <a:r>
              <a:rPr lang="en-US" sz="1900" dirty="0">
                <a:ea typeface="AppleGothic"/>
                <a:cs typeface="AppleGothic"/>
              </a:rPr>
              <a:t>nC</a:t>
            </a:r>
            <a:r>
              <a:rPr lang="en-US" altLang="zh-CN" sz="1900" dirty="0">
                <a:ea typeface="AppleGothic"/>
                <a:cs typeface="AppleGothic"/>
              </a:rPr>
              <a:t>)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and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sz="1900" dirty="0">
                <a:ea typeface="AppleGothic"/>
                <a:cs typeface="AppleGothic"/>
              </a:rPr>
              <a:t> high polarization of the electron beam.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sz="1900" dirty="0">
                <a:ea typeface="AppleGothic"/>
                <a:cs typeface="AppleGothic"/>
              </a:rPr>
              <a:t>Both SLC PES gun and </a:t>
            </a:r>
            <a:r>
              <a:rPr lang="en-US" sz="1900" dirty="0" err="1">
                <a:ea typeface="AppleGothic"/>
                <a:cs typeface="AppleGothic"/>
              </a:rPr>
              <a:t>JLab</a:t>
            </a:r>
            <a:r>
              <a:rPr lang="en-US" sz="1900" dirty="0">
                <a:ea typeface="AppleGothic"/>
                <a:cs typeface="AppleGothic"/>
              </a:rPr>
              <a:t> inverted guns are being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sz="1900" dirty="0">
                <a:ea typeface="AppleGothic"/>
                <a:cs typeface="AppleGothic"/>
              </a:rPr>
              <a:t>considered. </a:t>
            </a:r>
            <a:r>
              <a:rPr lang="en-US" sz="1900" dirty="0"/>
              <a:t>12.5 </a:t>
            </a:r>
            <a:r>
              <a:rPr lang="en-US" sz="1900" dirty="0" err="1"/>
              <a:t>nC</a:t>
            </a:r>
            <a:r>
              <a:rPr lang="en-US" sz="1900" dirty="0"/>
              <a:t> bunch charge has been demonstrated from a DC gun using SL-</a:t>
            </a:r>
            <a:r>
              <a:rPr lang="en-US" sz="1900" dirty="0" err="1"/>
              <a:t>GaAs</a:t>
            </a:r>
            <a:r>
              <a:rPr lang="en-US" sz="1900" dirty="0"/>
              <a:t> photocathode</a:t>
            </a:r>
            <a:r>
              <a:rPr lang="en-US" altLang="zh-CN" sz="1900" dirty="0"/>
              <a:t>.</a:t>
            </a:r>
            <a:r>
              <a:rPr lang="zh-CN" altLang="en-US" sz="1900" dirty="0"/>
              <a:t> </a:t>
            </a:r>
            <a:endParaRPr lang="en-US" altLang="zh-CN" sz="1900" dirty="0"/>
          </a:p>
          <a:p>
            <a:pPr>
              <a:lnSpc>
                <a:spcPct val="120000"/>
              </a:lnSpc>
            </a:pPr>
            <a:r>
              <a:rPr lang="en-US" altLang="zh-CN" sz="1900" dirty="0">
                <a:ea typeface="AppleGothic"/>
                <a:cs typeface="AppleGothic"/>
              </a:rPr>
              <a:t>400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MeV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pre-injector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has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been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simulated.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Meets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the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requirements.</a:t>
            </a:r>
          </a:p>
          <a:p>
            <a:pPr>
              <a:lnSpc>
                <a:spcPct val="120000"/>
              </a:lnSpc>
            </a:pPr>
            <a:r>
              <a:rPr lang="en-US" altLang="zh-CN" sz="1900" dirty="0">
                <a:ea typeface="AppleGothic"/>
                <a:cs typeface="AppleGothic"/>
              </a:rPr>
              <a:t>All electron spin requirements have been integrated into pre-injector design.</a:t>
            </a:r>
          </a:p>
          <a:p>
            <a:pPr>
              <a:lnSpc>
                <a:spcPct val="120000"/>
              </a:lnSpc>
            </a:pPr>
            <a:r>
              <a:rPr lang="en-US" altLang="zh-CN" sz="1900" dirty="0">
                <a:ea typeface="AppleGothic"/>
                <a:cs typeface="AppleGothic"/>
              </a:rPr>
              <a:t>The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gun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R&amp;D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activates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are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in</a:t>
            </a:r>
            <a:r>
              <a:rPr lang="zh-CN" altLang="en-US" sz="1900" dirty="0">
                <a:ea typeface="AppleGothic"/>
                <a:cs typeface="AppleGothic"/>
              </a:rPr>
              <a:t> </a:t>
            </a:r>
            <a:r>
              <a:rPr lang="en-US" altLang="zh-CN" sz="1900" dirty="0">
                <a:ea typeface="AppleGothic"/>
                <a:cs typeface="AppleGothic"/>
              </a:rPr>
              <a:t>progress.</a:t>
            </a:r>
            <a:endParaRPr lang="en-US" sz="1900" dirty="0">
              <a:ea typeface="AppleGothic"/>
              <a:cs typeface="Apple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82268"/>
            <a:ext cx="9144000" cy="1346904"/>
            <a:chOff x="0" y="4412720"/>
            <a:chExt cx="9144000" cy="1346904"/>
          </a:xfrm>
        </p:grpSpPr>
        <p:sp>
          <p:nvSpPr>
            <p:cNvPr id="5" name="Rectangle 4"/>
            <p:cNvSpPr/>
            <p:nvPr/>
          </p:nvSpPr>
          <p:spPr>
            <a:xfrm>
              <a:off x="0" y="4412720"/>
              <a:ext cx="9144000" cy="1346904"/>
            </a:xfrm>
            <a:prstGeom prst="rect">
              <a:avLst/>
            </a:prstGeom>
            <a:solidFill>
              <a:srgbClr val="326287">
                <a:alpha val="2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7810" y="4489688"/>
              <a:ext cx="8494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>
                  <a:latin typeface="Avenir Book"/>
                  <a:cs typeface="Avenir Book"/>
                </a:rPr>
                <a:t>eRHIC source</a:t>
              </a:r>
              <a:r>
                <a:rPr lang="zh-CN" altLang="en-US" dirty="0">
                  <a:latin typeface="Avenir Book"/>
                  <a:cs typeface="Avenir Book"/>
                </a:rPr>
                <a:t> </a:t>
              </a:r>
              <a:r>
                <a:rPr lang="en-US" altLang="zh-CN" dirty="0">
                  <a:latin typeface="Avenir Book"/>
                  <a:cs typeface="Avenir Book"/>
                </a:rPr>
                <a:t>design has no risks:</a:t>
              </a:r>
              <a:r>
                <a:rPr lang="zh-CN" altLang="en-US" dirty="0">
                  <a:latin typeface="Avenir Book"/>
                  <a:cs typeface="Avenir Book"/>
                </a:rPr>
                <a:t> </a:t>
              </a:r>
              <a:endParaRPr lang="en-US" dirty="0">
                <a:latin typeface="Avenir Book"/>
                <a:cs typeface="Avenir Book"/>
              </a:endParaRPr>
            </a:p>
            <a:p>
              <a:pPr algn="just"/>
              <a:r>
                <a:rPr lang="en-US" i="1" dirty="0">
                  <a:latin typeface="Avenir Book"/>
                  <a:cs typeface="Avenir Book"/>
                </a:rPr>
                <a:t>Dr</a:t>
              </a:r>
              <a:r>
                <a:rPr lang="en-US" altLang="zh-CN" i="1" dirty="0">
                  <a:latin typeface="Avenir Book"/>
                  <a:cs typeface="Avenir Book"/>
                </a:rPr>
                <a:t>.</a:t>
              </a:r>
              <a:r>
                <a:rPr lang="zh-CN" altLang="en-US" i="1" dirty="0">
                  <a:latin typeface="Avenir Book"/>
                  <a:cs typeface="Avenir Book"/>
                </a:rPr>
                <a:t> </a:t>
              </a:r>
              <a:r>
                <a:rPr lang="en-US" altLang="zh-CN" i="1" dirty="0">
                  <a:latin typeface="Avenir Book"/>
                  <a:cs typeface="Avenir Book"/>
                </a:rPr>
                <a:t>Charles</a:t>
              </a:r>
              <a:r>
                <a:rPr lang="zh-CN" altLang="en-US" i="1" dirty="0">
                  <a:latin typeface="Avenir Book"/>
                  <a:cs typeface="Avenir Book"/>
                </a:rPr>
                <a:t> </a:t>
              </a:r>
              <a:r>
                <a:rPr lang="en-US" altLang="zh-CN" i="1" dirty="0">
                  <a:latin typeface="Avenir Book"/>
                  <a:cs typeface="Avenir Book"/>
                </a:rPr>
                <a:t>Sinclair:</a:t>
              </a:r>
              <a:r>
                <a:rPr lang="zh-CN" altLang="en-US" i="1" dirty="0">
                  <a:latin typeface="Avenir Book"/>
                  <a:cs typeface="Avenir Book"/>
                </a:rPr>
                <a:t> </a:t>
              </a:r>
              <a:r>
                <a:rPr lang="en-US" altLang="zh-CN" i="1" dirty="0">
                  <a:latin typeface="Avenir Book"/>
                  <a:cs typeface="Avenir Book"/>
                </a:rPr>
                <a:t>“</a:t>
              </a:r>
              <a:r>
                <a:rPr lang="en-US" i="1" dirty="0">
                  <a:latin typeface="Avenir Book"/>
                  <a:cs typeface="Avenir Book"/>
                </a:rPr>
                <a:t>If the ring-ring eRHIC</a:t>
              </a:r>
              <a:r>
                <a:rPr lang="zh-CN" altLang="en-US" i="1" dirty="0">
                  <a:latin typeface="Avenir Book"/>
                  <a:cs typeface="Avenir Book"/>
                </a:rPr>
                <a:t> </a:t>
              </a:r>
              <a:r>
                <a:rPr lang="en-US" i="1" dirty="0">
                  <a:latin typeface="Avenir Book"/>
                  <a:cs typeface="Avenir Book"/>
                </a:rPr>
                <a:t>parameters are really 1</a:t>
              </a:r>
              <a:r>
                <a:rPr lang="en-US" altLang="zh-CN" i="1" dirty="0">
                  <a:latin typeface="Avenir Book"/>
                  <a:cs typeface="Avenir Book"/>
                </a:rPr>
                <a:t>0</a:t>
              </a:r>
              <a:r>
                <a:rPr lang="en-US" i="1" dirty="0">
                  <a:latin typeface="Avenir Book"/>
                  <a:cs typeface="Avenir Book"/>
                </a:rPr>
                <a:t> </a:t>
              </a:r>
              <a:r>
                <a:rPr lang="en-US" i="1" dirty="0" err="1">
                  <a:latin typeface="Avenir Book"/>
                  <a:cs typeface="Avenir Book"/>
                </a:rPr>
                <a:t>nC</a:t>
              </a:r>
              <a:r>
                <a:rPr lang="zh-CN" altLang="en-US" i="1" dirty="0">
                  <a:latin typeface="Avenir Book"/>
                  <a:cs typeface="Avenir Book"/>
                </a:rPr>
                <a:t> </a:t>
              </a:r>
              <a:r>
                <a:rPr lang="en-US" i="1" dirty="0">
                  <a:latin typeface="Avenir Book"/>
                  <a:cs typeface="Avenir Book"/>
                </a:rPr>
                <a:t>and </a:t>
              </a:r>
              <a:r>
                <a:rPr lang="en-US" altLang="zh-CN" i="1" dirty="0">
                  <a:latin typeface="Avenir Book"/>
                  <a:cs typeface="Avenir Book"/>
                </a:rPr>
                <a:t>1</a:t>
              </a:r>
              <a:r>
                <a:rPr lang="en-US" i="1" dirty="0">
                  <a:latin typeface="Avenir Book"/>
                  <a:cs typeface="Avenir Book"/>
                </a:rPr>
                <a:t> Hz, then I think you will have no problem at all.  Several laboratories have demonstrated </a:t>
              </a:r>
              <a:r>
                <a:rPr lang="en-US" b="1" i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FF0000">
                        <a:alpha val="43000"/>
                      </a:srgbClr>
                    </a:outerShdw>
                  </a:effectLst>
                  <a:latin typeface="Avenir Book"/>
                  <a:cs typeface="Avenir Book"/>
                </a:rPr>
                <a:t>performances well above this level</a:t>
              </a:r>
              <a:r>
                <a:rPr lang="en-US" i="1" dirty="0">
                  <a:effectLst>
                    <a:outerShdw blurRad="50800" dist="38100" dir="2700000" algn="tl" rotWithShape="0">
                      <a:srgbClr val="FF0000">
                        <a:alpha val="43000"/>
                      </a:srgbClr>
                    </a:outerShdw>
                  </a:effectLst>
                  <a:latin typeface="Avenir Book"/>
                  <a:cs typeface="Avenir Book"/>
                </a:rPr>
                <a:t>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93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2650733"/>
            <a:ext cx="8328991" cy="31040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ea typeface="AppleGothic"/>
              </a:rPr>
              <a:t>Thank</a:t>
            </a:r>
            <a:r>
              <a:rPr lang="zh-CN" altLang="en-US" dirty="0">
                <a:solidFill>
                  <a:srgbClr val="FF0000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AppleGothic"/>
              </a:rPr>
              <a:t>you</a:t>
            </a:r>
            <a:r>
              <a:rPr lang="en-US" dirty="0">
                <a:solidFill>
                  <a:srgbClr val="FF0000"/>
                </a:solidFill>
                <a:ea typeface="AppleGothic"/>
              </a:rPr>
              <a:t> for your attention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00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</a:rPr>
              <a:t>	Back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e-rhic_2_oclock_tun_assy_v2_a_lar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36009" r="43025" b="34981"/>
          <a:stretch/>
        </p:blipFill>
        <p:spPr>
          <a:xfrm>
            <a:off x="5161280" y="1130737"/>
            <a:ext cx="3901440" cy="5724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19120"/>
            <a:ext cx="5906951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1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68" y="1380885"/>
            <a:ext cx="6014415" cy="1354042"/>
          </a:xfrm>
          <a:solidFill>
            <a:srgbClr val="A4BCCC"/>
          </a:solidFill>
        </p:spPr>
        <p:txBody>
          <a:bodyPr>
            <a:noAutofit/>
          </a:bodyPr>
          <a:lstStyle/>
          <a:p>
            <a:r>
              <a:rPr lang="en-US" sz="1800" dirty="0"/>
              <a:t>Measure the photocathode emission electrons polarization. </a:t>
            </a:r>
          </a:p>
          <a:p>
            <a:r>
              <a:rPr lang="en-US" sz="1800" dirty="0"/>
              <a:t>Place at preparation chamber.</a:t>
            </a:r>
          </a:p>
          <a:p>
            <a:r>
              <a:rPr lang="en-US" sz="1800" dirty="0"/>
              <a:t>Commercially available.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355509"/>
              </p:ext>
            </p:extLst>
          </p:nvPr>
        </p:nvGraphicFramePr>
        <p:xfrm>
          <a:off x="71868" y="2735733"/>
          <a:ext cx="6046413" cy="2358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787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Parameter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name</a:t>
                      </a:r>
                      <a:endParaRPr lang="en-US" sz="1800" i="0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Avenir Book"/>
                          <a:cs typeface="Avenir Book"/>
                        </a:rPr>
                        <a:t>value</a:t>
                      </a: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87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Beam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energy</a:t>
                      </a:r>
                      <a:endParaRPr lang="en-US" sz="1800" i="0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latin typeface="Avenir Book"/>
                          <a:cs typeface="Avenir Book"/>
                        </a:rPr>
                        <a:t>20 </a:t>
                      </a:r>
                      <a:r>
                        <a:rPr lang="en-US" sz="1800" i="0" dirty="0" err="1">
                          <a:latin typeface="Avenir Book"/>
                          <a:cs typeface="Avenir Book"/>
                        </a:rPr>
                        <a:t>keV</a:t>
                      </a:r>
                      <a:endParaRPr lang="en-US" sz="1800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787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Beam bend degree</a:t>
                      </a: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 dirty="0">
                          <a:latin typeface="Avenir Book"/>
                          <a:cs typeface="Avenir Book"/>
                        </a:rPr>
                        <a:t>90°</a:t>
                      </a:r>
                      <a:endParaRPr lang="en-US" sz="1800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787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Scattering degree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, </a:t>
                      </a:r>
                      <a:endParaRPr lang="en-US" sz="1800" i="0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i="0" dirty="0">
                          <a:latin typeface="Avenir Book"/>
                          <a:cs typeface="Avenir Book"/>
                        </a:rPr>
                        <a:t>120°</a:t>
                      </a:r>
                      <a:endParaRPr lang="en-US" sz="1800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787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Detector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Avenir Book"/>
                          <a:cs typeface="Avenir Book"/>
                        </a:rPr>
                        <a:t> count rate</a:t>
                      </a:r>
                      <a:endParaRPr lang="en-US" sz="1800" i="0" dirty="0">
                        <a:solidFill>
                          <a:srgbClr val="FFFFFF"/>
                        </a:solidFill>
                        <a:latin typeface="Avenir Book"/>
                        <a:cs typeface="Avenir Book"/>
                      </a:endParaRPr>
                    </a:p>
                  </a:txBody>
                  <a:tcPr marL="68580" marR="68580" anchor="ctr">
                    <a:solidFill>
                      <a:srgbClr val="142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 dirty="0">
                          <a:latin typeface="Avenir Book"/>
                          <a:cs typeface="Avenir Book"/>
                        </a:rPr>
                        <a:t>3.8e5</a:t>
                      </a:r>
                      <a:r>
                        <a:rPr lang="zh-CN" altLang="en-US" sz="1800" i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sz="1800" i="0" dirty="0">
                          <a:latin typeface="Avenir Book"/>
                          <a:cs typeface="Avenir Book"/>
                        </a:rPr>
                        <a:t>Hz/(</a:t>
                      </a:r>
                      <a:r>
                        <a:rPr lang="en-US" altLang="zh-CN" sz="1800" i="0" dirty="0" err="1">
                          <a:latin typeface="Avenir Book"/>
                          <a:cs typeface="Avenir Book"/>
                        </a:rPr>
                        <a:t>nA.um</a:t>
                      </a:r>
                      <a:r>
                        <a:rPr lang="en-US" altLang="zh-CN" sz="1800" i="0" dirty="0">
                          <a:latin typeface="Avenir Book"/>
                          <a:cs typeface="Avenir Book"/>
                        </a:rPr>
                        <a:t>)</a:t>
                      </a:r>
                      <a:endParaRPr lang="en-US" sz="1800" i="0" dirty="0">
                        <a:latin typeface="Avenir Book"/>
                        <a:cs typeface="Avenir Book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6329304" y="1158114"/>
            <a:ext cx="2662713" cy="5068025"/>
            <a:chOff x="8011032" y="1186690"/>
            <a:chExt cx="3627816" cy="54866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698967" y="1336379"/>
              <a:ext cx="0" cy="935665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399181" y="3592737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9227" y="3893546"/>
              <a:ext cx="2832691" cy="277974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729113" y="1861363"/>
              <a:ext cx="1337092" cy="3150644"/>
              <a:chOff x="8733293" y="1832487"/>
              <a:chExt cx="1337092" cy="3150644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8733293" y="1832487"/>
                <a:ext cx="1331776" cy="2278044"/>
              </a:xfrm>
              <a:custGeom>
                <a:avLst/>
                <a:gdLst>
                  <a:gd name="connsiteX0" fmla="*/ 0 w 1331776"/>
                  <a:gd name="connsiteY0" fmla="*/ 2677 h 2278044"/>
                  <a:gd name="connsiteX1" fmla="*/ 1116418 w 1331776"/>
                  <a:gd name="connsiteY1" fmla="*/ 364184 h 2278044"/>
                  <a:gd name="connsiteX2" fmla="*/ 1329069 w 1331776"/>
                  <a:gd name="connsiteY2" fmla="*/ 2278044 h 227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1776" h="2278044">
                    <a:moveTo>
                      <a:pt x="0" y="2677"/>
                    </a:moveTo>
                    <a:cubicBezTo>
                      <a:pt x="447453" y="-6184"/>
                      <a:pt x="894907" y="-15044"/>
                      <a:pt x="1116418" y="364184"/>
                    </a:cubicBezTo>
                    <a:cubicBezTo>
                      <a:pt x="1337930" y="743412"/>
                      <a:pt x="1337929" y="1850970"/>
                      <a:pt x="1329069" y="2278044"/>
                    </a:cubicBez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Book"/>
                  <a:cs typeface="Avenir Book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0059752" y="4089996"/>
                <a:ext cx="10633" cy="893135"/>
              </a:xfrm>
              <a:prstGeom prst="line">
                <a:avLst/>
              </a:prstGeom>
              <a:ln w="50800">
                <a:solidFill>
                  <a:srgbClr val="548235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10214562" y="3601932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395001" y="3379262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395000" y="3173941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214561" y="3389448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0203782" y="3179034"/>
              <a:ext cx="558209" cy="101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9395000" y="1186690"/>
              <a:ext cx="833329" cy="1279513"/>
              <a:chOff x="9395000" y="1215266"/>
              <a:chExt cx="833329" cy="1279513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0221445" y="1916965"/>
                <a:ext cx="6884" cy="5778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202261" y="1215266"/>
                <a:ext cx="6884" cy="5778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395000" y="1456436"/>
                <a:ext cx="725353" cy="873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9395000" y="1218311"/>
                <a:ext cx="818720" cy="13429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/>
            <p:cNvCxnSpPr/>
            <p:nvPr/>
          </p:nvCxnSpPr>
          <p:spPr>
            <a:xfrm flipH="1">
              <a:off x="8729113" y="1822484"/>
              <a:ext cx="2538575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0513645" y="1799505"/>
              <a:ext cx="1125203" cy="499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venir Book"/>
                  <a:cs typeface="Avenir Book"/>
                </a:rPr>
                <a:t>laser</a:t>
              </a:r>
              <a:endParaRPr lang="en-US" dirty="0">
                <a:solidFill>
                  <a:srgbClr val="FF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981879" y="2633676"/>
              <a:ext cx="1138475" cy="433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548235"/>
                  </a:solidFill>
                  <a:latin typeface="Avenir Book"/>
                  <a:cs typeface="Avenir Book"/>
                </a:rPr>
                <a:t>beam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11032" y="3493437"/>
              <a:ext cx="2108153" cy="433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venir Book"/>
                  <a:cs typeface="Avenir Book"/>
                </a:rPr>
                <a:t>Electric lens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8435" y="2200521"/>
              <a:ext cx="1604274" cy="433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venir Book"/>
                  <a:cs typeface="Avenir Book"/>
                </a:rPr>
                <a:t>Cathode</a:t>
              </a:r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</a:rPr>
              <a:t>	Retarding field Mott </a:t>
            </a:r>
            <a:r>
              <a:rPr lang="en-US" dirty="0" err="1">
                <a:solidFill>
                  <a:srgbClr val="243C8B"/>
                </a:solidFill>
              </a:rPr>
              <a:t>polarimeter</a:t>
            </a:r>
            <a:endParaRPr lang="en-US" dirty="0">
              <a:solidFill>
                <a:srgbClr val="243C8B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279C8-A14F-404C-B876-72A33260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3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107C3-B678-5B4F-9C2A-6CA8A7A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" y="91089"/>
            <a:ext cx="9056914" cy="1056170"/>
          </a:xfrm>
        </p:spPr>
        <p:txBody>
          <a:bodyPr>
            <a:normAutofit/>
          </a:bodyPr>
          <a:lstStyle/>
          <a:p>
            <a:r>
              <a:rPr lang="en-US" dirty="0"/>
              <a:t>Electron transportation-scattering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B03B79-8C29-154C-B664-D977BA4351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414" y="2643413"/>
                <a:ext cx="8937170" cy="325664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For isotropic scattering processes: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=1−2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anisotropic scattering processes: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1+2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ra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𝑃𝑂𝑃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𝐶𝑜𝑢𝑙𝑜𝑚𝑏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B03B79-8C29-154C-B664-D977BA4351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414" y="2643413"/>
                <a:ext cx="8937170" cy="3256644"/>
              </a:xfrm>
              <a:blipFill>
                <a:blip r:embed="rId2"/>
                <a:stretch>
                  <a:fillRect l="-993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5D711C3-8025-2740-9A99-980BA91EF0FB}"/>
              </a:ext>
            </a:extLst>
          </p:cNvPr>
          <p:cNvGrpSpPr/>
          <p:nvPr/>
        </p:nvGrpSpPr>
        <p:grpSpPr>
          <a:xfrm>
            <a:off x="2578983" y="1000696"/>
            <a:ext cx="3986031" cy="1723964"/>
            <a:chOff x="2617056" y="2413088"/>
            <a:chExt cx="3986031" cy="172396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C274D6-EF55-DE4A-B9E7-C0F26EC727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3812" y="3679852"/>
              <a:ext cx="1890454" cy="40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BF1D0D-498A-EB46-BB24-309F2CDE40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8994" y="2568193"/>
              <a:ext cx="1571296" cy="1040524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ECEB49-B813-EE45-9567-0B1C057259A4}"/>
                </a:ext>
              </a:extLst>
            </p:cNvPr>
            <p:cNvCxnSpPr>
              <a:cxnSpLocks/>
            </p:cNvCxnSpPr>
            <p:nvPr/>
          </p:nvCxnSpPr>
          <p:spPr>
            <a:xfrm>
              <a:off x="4818994" y="3673366"/>
              <a:ext cx="170793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EA2F96-FAE5-7C45-9B7B-7AFD1469A8A9}"/>
                </a:ext>
              </a:extLst>
            </p:cNvPr>
            <p:cNvSpPr/>
            <p:nvPr/>
          </p:nvSpPr>
          <p:spPr>
            <a:xfrm>
              <a:off x="4674266" y="3563007"/>
              <a:ext cx="216139" cy="219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A61B85A-C2D4-E54A-9DB2-B11206A56EFD}"/>
                </a:ext>
              </a:extLst>
            </p:cNvPr>
            <p:cNvSpPr/>
            <p:nvPr/>
          </p:nvSpPr>
          <p:spPr>
            <a:xfrm>
              <a:off x="4289430" y="3222652"/>
              <a:ext cx="914400" cy="914400"/>
            </a:xfrm>
            <a:prstGeom prst="arc">
              <a:avLst>
                <a:gd name="adj1" fmla="val 19525439"/>
                <a:gd name="adj2" fmla="val 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0F83A7C-9DDA-D146-9E8D-5724DF0A8973}"/>
                    </a:ext>
                  </a:extLst>
                </p:cNvPr>
                <p:cNvSpPr txBox="1"/>
                <p:nvPr/>
              </p:nvSpPr>
              <p:spPr>
                <a:xfrm>
                  <a:off x="5174513" y="3292059"/>
                  <a:ext cx="374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0F83A7C-9DDA-D146-9E8D-5724DF0A89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4513" y="3292059"/>
                  <a:ext cx="37414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EC958D7-5A8C-EF4E-B00B-68818C4F3615}"/>
                </a:ext>
              </a:extLst>
            </p:cNvPr>
            <p:cNvSpPr/>
            <p:nvPr/>
          </p:nvSpPr>
          <p:spPr>
            <a:xfrm>
              <a:off x="2617056" y="3563007"/>
              <a:ext cx="216139" cy="219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2F6CDC-EE00-8848-AA8F-F5B1B54630DA}"/>
                </a:ext>
              </a:extLst>
            </p:cNvPr>
            <p:cNvSpPr/>
            <p:nvPr/>
          </p:nvSpPr>
          <p:spPr>
            <a:xfrm>
              <a:off x="6386948" y="2413088"/>
              <a:ext cx="216139" cy="219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530FB2A-F655-7144-B109-7D8B22EA2929}"/>
              </a:ext>
            </a:extLst>
          </p:cNvPr>
          <p:cNvSpPr/>
          <p:nvPr/>
        </p:nvSpPr>
        <p:spPr>
          <a:xfrm>
            <a:off x="1977973" y="6042304"/>
            <a:ext cx="5188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lang="en-US" sz="1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Jacoboni</a:t>
            </a:r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L. </a:t>
            </a:r>
            <a:r>
              <a:rPr lang="en-US" sz="1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Reggiani</a:t>
            </a:r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Rev. Mod. Phys. </a:t>
            </a:r>
            <a:r>
              <a:rPr lang="en-US" sz="1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645 (1983)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Vasileska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Goodnick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nanohub.org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/resources/9109 </a:t>
            </a:r>
          </a:p>
        </p:txBody>
      </p:sp>
    </p:spTree>
    <p:extLst>
      <p:ext uri="{BB962C8B-B14F-4D97-AF65-F5344CB8AC3E}">
        <p14:creationId xmlns:p14="http://schemas.microsoft.com/office/powerpoint/2010/main" val="266342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5231BC-8842-1E42-B90C-D7555BEF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4" y="156405"/>
            <a:ext cx="9056914" cy="1056170"/>
          </a:xfrm>
        </p:spPr>
        <p:txBody>
          <a:bodyPr>
            <a:normAutofit/>
          </a:bodyPr>
          <a:lstStyle/>
          <a:p>
            <a:r>
              <a:rPr lang="en-US" dirty="0"/>
              <a:t>Electron transportation-energy flow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2DAD0-5F58-1B4B-94DA-E860862C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" y="2039891"/>
            <a:ext cx="5040085" cy="3533596"/>
          </a:xfrm>
        </p:spPr>
        <p:txBody>
          <a:bodyPr/>
          <a:lstStyle/>
          <a:p>
            <a:r>
              <a:rPr lang="en-US" dirty="0"/>
              <a:t>Electrons  obtain energy from photon</a:t>
            </a:r>
          </a:p>
          <a:p>
            <a:r>
              <a:rPr lang="en-US" dirty="0"/>
              <a:t>Electrons exchange energy with holes and crystal lattice</a:t>
            </a:r>
          </a:p>
          <a:p>
            <a:r>
              <a:rPr lang="en-US" dirty="0"/>
              <a:t>Electron reach a steady-state distribution after a series of scattering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805F6-1438-B247-97A1-5293EB55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448E0-0ED6-644A-AAA2-EE9243C2F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60" y="1695812"/>
            <a:ext cx="4030198" cy="40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IC_Schematic_Rev1017_WithC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736"/>
            <a:ext cx="7426922" cy="470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a typeface="AppleGothic"/>
              </a:rPr>
              <a:t>	eRHIC pre-injector specifications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3796738"/>
            <a:ext cx="9139824" cy="2038926"/>
          </a:xfrm>
          <a:prstGeom prst="rect">
            <a:avLst/>
          </a:prstGeom>
          <a:solidFill>
            <a:srgbClr val="326287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68100" y="3724741"/>
            <a:ext cx="4771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Low repetition rate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,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venir Book"/>
                <a:ea typeface="AppleGothic"/>
                <a:cs typeface="Avenir Book"/>
              </a:rPr>
              <a:t>1Hz for 5nC and 10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nC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Short bunch length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dirty="0">
                <a:latin typeface="Avenir Book"/>
                <a:ea typeface="AppleGothic"/>
                <a:cs typeface="Avenir Book"/>
              </a:rPr>
              <a:t>3-6</a:t>
            </a:r>
            <a:r>
              <a:rPr 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ps</a:t>
            </a:r>
            <a:r>
              <a:rPr lang="en-US" dirty="0">
                <a:latin typeface="Avenir Book"/>
                <a:ea typeface="AppleGothic"/>
                <a:cs typeface="Avenir Book"/>
              </a:rPr>
              <a:t> for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2.856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GHz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Linac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venir Book"/>
                <a:ea typeface="AppleGothic"/>
                <a:cs typeface="Avenir Book"/>
              </a:rPr>
              <a:t>High peak current &gt;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2</a:t>
            </a:r>
            <a:r>
              <a:rPr lang="en-US" dirty="0">
                <a:latin typeface="Avenir Book"/>
                <a:ea typeface="AppleGothic"/>
                <a:cs typeface="Avenir Book"/>
              </a:rPr>
              <a:t> kA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Good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emittance</a:t>
            </a:r>
          </a:p>
          <a:p>
            <a:pPr marL="285750" indent="-285750">
              <a:buFont typeface="Wingdings" charset="2"/>
              <a:buChar char="Ø"/>
            </a:pPr>
            <a:r>
              <a:rPr lang="zh-CN" altLang="zh-CN" dirty="0">
                <a:latin typeface="Avenir Book"/>
                <a:ea typeface="AppleGothic"/>
                <a:cs typeface="Avenir Book"/>
              </a:rPr>
              <a:t>2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0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mm-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mrad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luminosity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04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  <a:ea typeface="AppleGothic"/>
              </a:rPr>
              <a:t>	Polarized gun R&amp;D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>
                <a:latin typeface="Avenir Book"/>
                <a:ea typeface="AppleGothic"/>
                <a:cs typeface="Avenir Book"/>
              </a:rPr>
              <a:t>30</a:t>
            </a:fld>
            <a:endParaRPr lang="en-US">
              <a:latin typeface="Avenir Book"/>
              <a:ea typeface="AppleGothic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15" y="1353994"/>
            <a:ext cx="4006770" cy="3196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32" y="1861677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873" y="1349647"/>
            <a:ext cx="4186255" cy="4524316"/>
          </a:xfrm>
          <a:prstGeom prst="rect">
            <a:avLst/>
          </a:prstGeom>
          <a:solidFill>
            <a:srgbClr val="326287">
              <a:alpha val="4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The polarized gun</a:t>
            </a:r>
            <a:r>
              <a:rPr lang="zh-CN" alt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R&amp;D</a:t>
            </a:r>
            <a:r>
              <a:rPr lang="zh-CN" alt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goal: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average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current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(</a:t>
            </a:r>
            <a:r>
              <a:rPr lang="zh-CN" altLang="zh-CN" dirty="0">
                <a:latin typeface="Avenir Book"/>
                <a:ea typeface="AppleGothic"/>
                <a:cs typeface="Avenir Book"/>
              </a:rPr>
              <a:t>6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~50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mA),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bunch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(5.3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nC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)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large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cathode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inverted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gun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L-R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source.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bunch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(50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nC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)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R-R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source.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ea typeface="AppleGothic"/>
              <a:cs typeface="Avenir Book"/>
            </a:endParaRPr>
          </a:p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Sub</a:t>
            </a:r>
            <a:r>
              <a:rPr lang="en-US" altLang="zh-CN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-R&amp;D</a:t>
            </a:r>
            <a:r>
              <a:rPr lang="zh-CN" alt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items: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Achieve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and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measure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XHV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power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laser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Ion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back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bombardment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>
                <a:latin typeface="Avenir Book"/>
                <a:ea typeface="AppleGothic"/>
                <a:cs typeface="Avenir Book"/>
              </a:rPr>
              <a:t>Surface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limit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measurement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Lifetime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as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the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function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of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>
                <a:latin typeface="Avenir Book"/>
                <a:ea typeface="AppleGothic"/>
                <a:cs typeface="Avenir Book"/>
              </a:rPr>
              <a:t>Beam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halo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reduction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Cathode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cooling</a:t>
            </a:r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2615" y="4601381"/>
            <a:ext cx="4006770" cy="621906"/>
          </a:xfrm>
          <a:prstGeom prst="rect">
            <a:avLst/>
          </a:prstGeom>
          <a:solidFill>
            <a:srgbClr val="919191"/>
          </a:solidFill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venir Book"/>
                <a:cs typeface="Avenir Book"/>
              </a:rPr>
              <a:t>BNL 1</a:t>
            </a:r>
            <a:r>
              <a:rPr lang="en-US" baseline="30000" dirty="0">
                <a:latin typeface="Avenir Book"/>
                <a:cs typeface="Avenir Book"/>
              </a:rPr>
              <a:t>ST</a:t>
            </a:r>
            <a:r>
              <a:rPr lang="en-US" dirty="0">
                <a:latin typeface="Avenir Book"/>
                <a:cs typeface="Avenir Book"/>
              </a:rPr>
              <a:t> inverted gun in fabrication</a:t>
            </a:r>
          </a:p>
        </p:txBody>
      </p:sp>
    </p:spTree>
    <p:extLst>
      <p:ext uri="{BB962C8B-B14F-4D97-AF65-F5344CB8AC3E}">
        <p14:creationId xmlns:p14="http://schemas.microsoft.com/office/powerpoint/2010/main" val="3927872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</a:rPr>
              <a:t>	Vacuum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Cathode system 10</a:t>
            </a:r>
            <a:r>
              <a:rPr lang="en-US" baseline="30000" dirty="0"/>
              <a:t>-12 </a:t>
            </a:r>
            <a:r>
              <a:rPr lang="en-US" dirty="0" err="1"/>
              <a:t>torr</a:t>
            </a:r>
            <a:endParaRPr lang="en-US" dirty="0"/>
          </a:p>
          <a:p>
            <a:r>
              <a:rPr lang="en-US" dirty="0"/>
              <a:t>Gun 10</a:t>
            </a:r>
            <a:r>
              <a:rPr lang="en-US" baseline="30000" dirty="0"/>
              <a:t>-12 </a:t>
            </a:r>
            <a:r>
              <a:rPr lang="en-US" dirty="0" err="1"/>
              <a:t>torr</a:t>
            </a:r>
            <a:endParaRPr lang="en-US" dirty="0"/>
          </a:p>
          <a:p>
            <a:r>
              <a:rPr lang="en-US" dirty="0"/>
              <a:t>Beam line near the gun low 10</a:t>
            </a:r>
            <a:r>
              <a:rPr lang="en-US" baseline="30000" dirty="0"/>
              <a:t>-11 </a:t>
            </a:r>
            <a:r>
              <a:rPr lang="en-US" dirty="0" err="1"/>
              <a:t>torr</a:t>
            </a:r>
            <a:endParaRPr lang="en-US" dirty="0"/>
          </a:p>
          <a:p>
            <a:r>
              <a:rPr lang="en-US" dirty="0" err="1"/>
              <a:t>Linac</a:t>
            </a:r>
            <a:r>
              <a:rPr lang="en-US" dirty="0"/>
              <a:t> 10</a:t>
            </a:r>
            <a:r>
              <a:rPr lang="en-US" baseline="30000" dirty="0"/>
              <a:t>-11 </a:t>
            </a:r>
            <a:r>
              <a:rPr lang="en-US" dirty="0" err="1"/>
              <a:t>torr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SIP+NEG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2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75815"/>
            <a:ext cx="9144000" cy="822960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  <a:ea typeface="AppleGothic"/>
              </a:rPr>
              <a:t>	</a:t>
            </a:r>
            <a:r>
              <a:rPr lang="en-US" dirty="0" err="1">
                <a:solidFill>
                  <a:srgbClr val="243C8B"/>
                </a:solidFill>
                <a:ea typeface="AppleGothic"/>
              </a:rPr>
              <a:t>eSource</a:t>
            </a:r>
            <a:r>
              <a:rPr lang="en-US" dirty="0">
                <a:solidFill>
                  <a:srgbClr val="243C8B"/>
                </a:solidFill>
                <a:ea typeface="AppleGothic"/>
              </a:rPr>
              <a:t> Lab in CAD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7809" y="1381782"/>
            <a:ext cx="8328991" cy="4548462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lnSpc>
                <a:spcPct val="110000"/>
              </a:lnSpc>
            </a:pPr>
            <a:r>
              <a:rPr lang="en-US" sz="2100" dirty="0">
                <a:ea typeface="AppleGothic"/>
                <a:cs typeface="AppleGothic"/>
              </a:rPr>
              <a:t>Necessary</a:t>
            </a:r>
            <a:r>
              <a:rPr lang="zh-CN" altLang="en-US" sz="2100" dirty="0">
                <a:ea typeface="AppleGothic"/>
                <a:cs typeface="AppleGothic"/>
              </a:rPr>
              <a:t> </a:t>
            </a:r>
            <a:r>
              <a:rPr lang="en-US" altLang="zh-CN" sz="2100" dirty="0">
                <a:ea typeface="AppleGothic"/>
                <a:cs typeface="AppleGothic"/>
              </a:rPr>
              <a:t>to</a:t>
            </a:r>
            <a:r>
              <a:rPr lang="zh-CN" altLang="en-US" sz="2100" dirty="0">
                <a:ea typeface="AppleGothic"/>
                <a:cs typeface="AppleGothic"/>
              </a:rPr>
              <a:t> </a:t>
            </a:r>
            <a:r>
              <a:rPr lang="en-US" sz="2100" dirty="0">
                <a:ea typeface="AppleGothic"/>
                <a:cs typeface="AppleGothic"/>
              </a:rPr>
              <a:t>build a polarized electron source onsite. </a:t>
            </a:r>
          </a:p>
          <a:p>
            <a:pPr marL="257175" indent="-257175">
              <a:lnSpc>
                <a:spcPct val="110000"/>
              </a:lnSpc>
            </a:pPr>
            <a:r>
              <a:rPr lang="en-US" sz="2100" dirty="0">
                <a:ea typeface="AppleGothic"/>
                <a:cs typeface="AppleGothic"/>
              </a:rPr>
              <a:t>Most of the floor space is dedicated for the ATF-II project. Recently it was determined  the second experimental hall of the ATF-II project will not be constructed for at least the next 5 years. CAD management has agreed to lend  this space to be used as the polarized source laboratory.</a:t>
            </a:r>
          </a:p>
          <a:p>
            <a:pPr>
              <a:lnSpc>
                <a:spcPct val="110000"/>
              </a:lnSpc>
            </a:pPr>
            <a:r>
              <a:rPr lang="en-US" sz="2100" dirty="0">
                <a:ea typeface="AppleGothic"/>
                <a:cs typeface="AppleGothic"/>
              </a:rPr>
              <a:t>The Electron Source  R&amp;D facility will be  located in the same building as other important facilities that will support it’s efforts.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Two class 100 particle free clean rooms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Large In-vacuum bake out oven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Deionized water source and large high pressure rinsing facilities.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2K system and Cryogenic refrigerator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Technical work force</a:t>
            </a:r>
          </a:p>
          <a:p>
            <a:pPr lvl="1">
              <a:lnSpc>
                <a:spcPct val="110000"/>
              </a:lnSpc>
              <a:buFont typeface="Wingdings" charset="2"/>
              <a:buChar char="Ø"/>
            </a:pPr>
            <a:r>
              <a:rPr lang="en-US" sz="1700" dirty="0">
                <a:ea typeface="AppleGothic"/>
                <a:cs typeface="AppleGothic"/>
              </a:rPr>
              <a:t>Large overhead crane</a:t>
            </a:r>
          </a:p>
          <a:p>
            <a:pPr lvl="1"/>
            <a:endParaRPr lang="en-US" dirty="0">
              <a:ea typeface="AppleGothic"/>
              <a:cs typeface="AppleGothic"/>
            </a:endParaRPr>
          </a:p>
          <a:p>
            <a:endParaRPr lang="en-US" dirty="0">
              <a:ea typeface="AppleGothic"/>
              <a:cs typeface="AppleGothic"/>
            </a:endParaRPr>
          </a:p>
        </p:txBody>
      </p:sp>
    </p:spTree>
    <p:extLst>
      <p:ext uri="{BB962C8B-B14F-4D97-AF65-F5344CB8AC3E}">
        <p14:creationId xmlns:p14="http://schemas.microsoft.com/office/powerpoint/2010/main" val="97527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462887" y="1167944"/>
            <a:ext cx="6778464" cy="4501020"/>
            <a:chOff x="1158789" y="1167944"/>
            <a:chExt cx="6778464" cy="45010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18262"/>
            <a:stretch/>
          </p:blipFill>
          <p:spPr>
            <a:xfrm>
              <a:off x="1158789" y="1394715"/>
              <a:ext cx="6778464" cy="427424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574539" y="1959624"/>
              <a:ext cx="18835" cy="802991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107926" y="1981896"/>
              <a:ext cx="13716" cy="961311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093322" y="2902457"/>
              <a:ext cx="3009902" cy="24386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362763" y="1724145"/>
              <a:ext cx="9286" cy="996290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154371" y="1986762"/>
              <a:ext cx="989870" cy="8987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424825" y="2654175"/>
              <a:ext cx="10812" cy="45224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522220" y="2049046"/>
              <a:ext cx="123874" cy="791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515791" y="2157237"/>
              <a:ext cx="130302" cy="6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0378" y="1862051"/>
              <a:ext cx="2096386" cy="10234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59023" y="2407927"/>
              <a:ext cx="116953" cy="34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19468" y="2898742"/>
              <a:ext cx="1883521" cy="179057"/>
            </a:xfrm>
            <a:prstGeom prst="rect">
              <a:avLst/>
            </a:prstGeom>
            <a:solidFill>
              <a:schemeClr val="bg1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549324" y="1968019"/>
              <a:ext cx="821727" cy="853006"/>
            </a:xfrm>
            <a:prstGeom prst="ellipse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1576" y="2229283"/>
              <a:ext cx="538600" cy="339899"/>
            </a:xfrm>
            <a:prstGeom prst="rect">
              <a:avLst/>
            </a:pr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856256" y="2127352"/>
              <a:ext cx="103066" cy="11384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5429" y="2079936"/>
              <a:ext cx="147137" cy="31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18146" y="2171114"/>
              <a:ext cx="125942" cy="2854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47725" y="2179800"/>
              <a:ext cx="108901" cy="7056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71512" y="2110410"/>
              <a:ext cx="779224" cy="860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20176" y="2157961"/>
              <a:ext cx="130560" cy="5977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55181" y="2663906"/>
              <a:ext cx="510419" cy="1081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7482148" y="1765857"/>
              <a:ext cx="24473" cy="1132885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084596" y="2017534"/>
              <a:ext cx="1673112" cy="18167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4687877" y="1933523"/>
              <a:ext cx="512894" cy="475172"/>
            </a:xfrm>
            <a:prstGeom prst="rect">
              <a:avLst/>
            </a:pr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54371" y="1933523"/>
              <a:ext cx="475487" cy="475171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22104" y="2043466"/>
              <a:ext cx="130302" cy="1220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910558" y="2035064"/>
              <a:ext cx="186432" cy="33616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295711" y="2088629"/>
              <a:ext cx="205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342941" y="2196443"/>
              <a:ext cx="205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5619468" y="2311845"/>
              <a:ext cx="336914" cy="15070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02989" y="1765857"/>
              <a:ext cx="160430" cy="13238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54372" y="2473305"/>
              <a:ext cx="1047410" cy="41878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649405" y="2772049"/>
              <a:ext cx="159812" cy="1275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3332778" y="1644483"/>
              <a:ext cx="4578674" cy="323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144241" y="1167944"/>
              <a:ext cx="64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venir Book"/>
                  <a:cs typeface="Avenir Book"/>
                </a:rPr>
                <a:t>160 ft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7911452" y="1727881"/>
              <a:ext cx="0" cy="136184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4093322" y="3141697"/>
              <a:ext cx="381813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956382" y="3139456"/>
              <a:ext cx="64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venir Book"/>
                  <a:cs typeface="Avenir Book"/>
                </a:rPr>
                <a:t>136 ft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332778" y="1774913"/>
              <a:ext cx="669788" cy="352055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6677394" y="3600879"/>
            <a:ext cx="316667" cy="28275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385331" y="1026154"/>
            <a:ext cx="1718033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dirty="0">
                <a:latin typeface="Avenir Book"/>
                <a:ea typeface="AppleGothic"/>
                <a:cs typeface="Avenir Book"/>
              </a:rPr>
              <a:t>Cathode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Avenir Book"/>
                <a:ea typeface="AppleGothic"/>
                <a:cs typeface="Avenir Book"/>
              </a:rPr>
              <a:t>Clean room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Avenir Book"/>
                <a:ea typeface="AppleGothic"/>
                <a:cs typeface="Avenir Book"/>
              </a:rPr>
              <a:t>Gun enclosure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Avenir Book"/>
                <a:ea typeface="AppleGothic"/>
                <a:cs typeface="Avenir Book"/>
              </a:rPr>
              <a:t>Control room</a:t>
            </a:r>
          </a:p>
          <a:p>
            <a:pPr>
              <a:lnSpc>
                <a:spcPct val="250000"/>
              </a:lnSpc>
            </a:pPr>
            <a:r>
              <a:rPr lang="en-US" dirty="0" err="1">
                <a:latin typeface="Avenir Book"/>
                <a:ea typeface="AppleGothic"/>
                <a:cs typeface="Avenir Book"/>
              </a:rPr>
              <a:t>Accum</a:t>
            </a:r>
            <a:r>
              <a:rPr lang="en-US" dirty="0">
                <a:latin typeface="Avenir Book"/>
                <a:ea typeface="AppleGothic"/>
                <a:cs typeface="Avenir Book"/>
              </a:rPr>
              <a:t>. Ring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Avenir Book"/>
                <a:ea typeface="AppleGothic"/>
                <a:cs typeface="Avenir Book"/>
              </a:rPr>
              <a:t>Laser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room</a:t>
            </a:r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dirty="0">
                <a:solidFill>
                  <a:srgbClr val="243C8B"/>
                </a:solidFill>
                <a:ea typeface="AppleGothic"/>
              </a:rPr>
              <a:t>	</a:t>
            </a:r>
            <a:r>
              <a:rPr lang="en-US" dirty="0" err="1">
                <a:solidFill>
                  <a:srgbClr val="243C8B"/>
                </a:solidFill>
                <a:ea typeface="AppleGothic"/>
              </a:rPr>
              <a:t>eSource</a:t>
            </a:r>
            <a:r>
              <a:rPr lang="en-US" dirty="0">
                <a:solidFill>
                  <a:srgbClr val="243C8B"/>
                </a:solidFill>
                <a:ea typeface="AppleGothic"/>
              </a:rPr>
              <a:t> Lab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33</a:t>
            </a:fld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7426077" y="1338445"/>
            <a:ext cx="1586920" cy="3889046"/>
            <a:chOff x="7537047" y="1338445"/>
            <a:chExt cx="1586920" cy="3889046"/>
          </a:xfrm>
        </p:grpSpPr>
        <p:sp>
          <p:nvSpPr>
            <p:cNvPr id="69" name="Rectangle 68"/>
            <p:cNvSpPr/>
            <p:nvPr/>
          </p:nvSpPr>
          <p:spPr>
            <a:xfrm>
              <a:off x="7537047" y="1338445"/>
              <a:ext cx="1586920" cy="427412"/>
            </a:xfrm>
            <a:prstGeom prst="rect">
              <a:avLst/>
            </a:prstGeom>
            <a:noFill/>
            <a:ln w="571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37047" y="2022552"/>
              <a:ext cx="1586920" cy="450753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537047" y="2712814"/>
              <a:ext cx="1586920" cy="428883"/>
            </a:xfrm>
            <a:prstGeom prst="rect">
              <a:avLst/>
            </a:prstGeom>
            <a:noFill/>
            <a:ln w="571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37047" y="3411468"/>
              <a:ext cx="1586920" cy="436889"/>
            </a:xfrm>
            <a:prstGeom prst="rect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537047" y="4117393"/>
              <a:ext cx="1586920" cy="39777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37047" y="4775927"/>
              <a:ext cx="1586920" cy="451564"/>
            </a:xfrm>
            <a:prstGeom prst="rect">
              <a:avLst/>
            </a:prstGeom>
            <a:noFill/>
            <a:ln w="57150" cmpd="sng">
              <a:solidFill>
                <a:srgbClr val="702F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ea typeface="AppleGothic"/>
                <a:cs typeface="Avenir Book"/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263900"/>
            <a:ext cx="406400" cy="3175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263900"/>
            <a:ext cx="406400" cy="3175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3238500"/>
            <a:ext cx="469900" cy="36830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6737018" y="2079936"/>
            <a:ext cx="441415" cy="231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731191" y="2046134"/>
            <a:ext cx="53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Avenir Book"/>
                <a:cs typeface="Avenir Book"/>
              </a:rPr>
              <a:t>40</a:t>
            </a:r>
            <a:r>
              <a:rPr lang="zh-CN" altLang="en-US" sz="1400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Avenir Book"/>
                <a:cs typeface="Avenir Book"/>
              </a:rPr>
              <a:t>ft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" y="1179521"/>
            <a:ext cx="9144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a typeface="AppleGothic"/>
              </a:rPr>
              <a:t>	eRHIC pre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-</a:t>
            </a:r>
            <a:r>
              <a:rPr lang="en-US" dirty="0">
                <a:solidFill>
                  <a:schemeClr val="bg1"/>
                </a:solidFill>
                <a:ea typeface="AppleGothic"/>
              </a:rPr>
              <a:t>injector</a:t>
            </a:r>
            <a:r>
              <a:rPr lang="zh-CN" altLang="en-US" dirty="0">
                <a:solidFill>
                  <a:schemeClr val="bg1"/>
                </a:solidFill>
                <a:ea typeface="AppleGothic"/>
              </a:rPr>
              <a:t> </a:t>
            </a:r>
            <a:r>
              <a:rPr lang="en-US" altLang="zh-CN" dirty="0">
                <a:solidFill>
                  <a:schemeClr val="bg1"/>
                </a:solidFill>
                <a:ea typeface="AppleGothic"/>
              </a:rPr>
              <a:t>parameters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615426"/>
              </p:ext>
            </p:extLst>
          </p:nvPr>
        </p:nvGraphicFramePr>
        <p:xfrm>
          <a:off x="280555" y="1431472"/>
          <a:ext cx="866213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7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Avenir Book"/>
                          <a:ea typeface="AppleGothic"/>
                          <a:cs typeface="Avenir Book"/>
                        </a:rPr>
                        <a:t>Nominal: High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luminosity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with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cooling</a:t>
                      </a:r>
                      <a:endParaRPr lang="en-US" b="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Avenir Book"/>
                          <a:ea typeface="AppleGothic"/>
                          <a:cs typeface="Avenir Book"/>
                        </a:rPr>
                        <a:t>Moderate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luminosity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without</a:t>
                      </a:r>
                      <a:r>
                        <a:rPr lang="zh-CN" altLang="en-US" b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b="0" dirty="0">
                          <a:latin typeface="Avenir Book"/>
                          <a:ea typeface="AppleGothic"/>
                          <a:cs typeface="Avenir Book"/>
                        </a:rPr>
                        <a:t>cooling</a:t>
                      </a:r>
                      <a:endParaRPr lang="en-US" b="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Bunch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charge [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5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RMS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Bunch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length [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dirty="0">
                        <a:solidFill>
                          <a:schemeClr val="bg1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dirty="0">
                          <a:latin typeface="Avenir Book"/>
                          <a:ea typeface="AppleGothic"/>
                          <a:cs typeface="Avenir Book"/>
                        </a:rPr>
                        <a:t>6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RMS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Emittance [mm-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mrad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20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55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Frequency [Hz]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Energy [MeV]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400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Polarization [%]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80%-85%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5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ea typeface="AppleGothic"/>
              </a:rPr>
              <a:t>Overview of polarized electron DC guns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31471"/>
              </p:ext>
            </p:extLst>
          </p:nvPr>
        </p:nvGraphicFramePr>
        <p:xfrm>
          <a:off x="39078" y="1499345"/>
          <a:ext cx="9075614" cy="27956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39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1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9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73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63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Laboratory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Photocathode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Polarization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Voltage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Bunch charge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I_pk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Repetition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Frequency</a:t>
                      </a:r>
                    </a:p>
                  </a:txBody>
                  <a:tcPr marL="6790" marR="6790" marT="67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I_avg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JLab</a:t>
                      </a: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[1]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GaAs-GaAsP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85%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100, 200kV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 or 2.7pC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67</a:t>
                      </a:r>
                      <a:r>
                        <a:rPr lang="en-US" altLang="zh-CN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~</a:t>
                      </a: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53mA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1.5 GHz</a:t>
                      </a: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  <a:r>
                        <a:rPr lang="en-US" altLang="zh-CN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~</a:t>
                      </a: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4mA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SLC[2]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GaAs-GaAsP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86%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120kV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16nC max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120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2uA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MAMI[3]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AlGaAs/InAlGaAs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85%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100kV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0.02pC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 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2.45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GHz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50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FE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Bonn-ELSA[4]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AlGaAs/InGaAs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50kV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100nC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100mA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MIT-BATES[5]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   50-80%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60kV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250nC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</a:t>
                      </a:r>
                      <a:r>
                        <a:rPr lang="it-IT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mA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600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20 or </a:t>
                      </a:r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200</a:t>
                      </a:r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Nagoya[6]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GaAs-GaAsP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92%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200kV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3.2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hr-HR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3.2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 </a:t>
                      </a:r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50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NIKHEF[7]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InGaAsP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u="none" strike="noStrike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100kV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u="none" strike="noStrike" dirty="0" err="1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2</a:t>
                      </a:r>
                      <a:r>
                        <a:rPr lang="zh-CN" alt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mA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0.04uA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rgbClr val="B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BNL</a:t>
                      </a: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Avenir Book"/>
                          <a:ea typeface="AppleGothic"/>
                          <a:cs typeface="Avenir Book"/>
                        </a:rPr>
                        <a:t>GaAs-GaAsP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85%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350kV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5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A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Hz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10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AppleGothic"/>
                          <a:cs typeface="Avenir Book"/>
                        </a:rPr>
                        <a:t>nA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 marL="6790" marR="6790" marT="679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064593" y="4720278"/>
            <a:ext cx="283491" cy="832812"/>
            <a:chOff x="7937746" y="3912377"/>
            <a:chExt cx="283491" cy="832812"/>
          </a:xfrm>
        </p:grpSpPr>
        <p:sp>
          <p:nvSpPr>
            <p:cNvPr id="7" name="Rectangle 6"/>
            <p:cNvSpPr/>
            <p:nvPr/>
          </p:nvSpPr>
          <p:spPr>
            <a:xfrm>
              <a:off x="7937746" y="3912377"/>
              <a:ext cx="283491" cy="272165"/>
            </a:xfrm>
            <a:prstGeom prst="rect">
              <a:avLst/>
            </a:prstGeom>
            <a:solidFill>
              <a:srgbClr val="FEBDB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937746" y="4184543"/>
              <a:ext cx="283491" cy="288482"/>
            </a:xfrm>
            <a:prstGeom prst="rect">
              <a:avLst/>
            </a:prstGeom>
            <a:solidFill>
              <a:srgbClr val="B5FFF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37746" y="4473024"/>
              <a:ext cx="283491" cy="2721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18404" y="4616478"/>
            <a:ext cx="1298800" cy="97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venir Book"/>
                <a:cs typeface="Avenir Book"/>
              </a:rPr>
              <a:t>In operation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venir Book"/>
                <a:cs typeface="Avenir Book"/>
              </a:rPr>
              <a:t>Shut down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venir Book"/>
                <a:cs typeface="Avenir Book"/>
              </a:rPr>
              <a:t>In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09" y="4484586"/>
            <a:ext cx="5572821" cy="1532727"/>
          </a:xfrm>
          <a:prstGeom prst="rect">
            <a:avLst/>
          </a:prstGeom>
          <a:solidFill>
            <a:srgbClr val="326287">
              <a:alpha val="39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 16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nC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was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achieved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by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SLC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DC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gun.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It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is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beyond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our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nominal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injector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design.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>
                <a:latin typeface="Avenir Book"/>
                <a:cs typeface="Avenir Book"/>
              </a:rPr>
              <a:t>Can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we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make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it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better?</a:t>
            </a:r>
          </a:p>
          <a:p>
            <a:pPr marL="285750" indent="-285750">
              <a:buFontTx/>
              <a:buChar char="-"/>
            </a:pPr>
            <a:r>
              <a:rPr lang="en-US" altLang="zh-CN" dirty="0">
                <a:latin typeface="Avenir Book"/>
                <a:cs typeface="Avenir Book"/>
              </a:rPr>
              <a:t>Minimize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beam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loss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venir Book"/>
                <a:cs typeface="Avenir Book"/>
              </a:rPr>
              <a:t>Simplify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maintenance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08" y="2198548"/>
            <a:ext cx="9085383" cy="27950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32" y="3449210"/>
            <a:ext cx="9075614" cy="2988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0095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>
                <a:latin typeface="Avenir Book"/>
                <a:cs typeface="Avenir Book"/>
              </a:rPr>
              <a:t>6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080" y="3800380"/>
            <a:ext cx="4758459" cy="1518877"/>
          </a:xfrm>
          <a:prstGeom prst="rect">
            <a:avLst/>
          </a:prstGeom>
          <a:solidFill>
            <a:srgbClr val="326287">
              <a:alpha val="38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Avenir Book"/>
                <a:ea typeface="AppleGothic"/>
                <a:cs typeface="Avenir Book"/>
              </a:rPr>
              <a:t>Recent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results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from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SVT/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JLab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using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DBR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super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lattice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>
                <a:latin typeface="Avenir Book"/>
                <a:ea typeface="AppleGothic"/>
                <a:cs typeface="Avenir Book"/>
              </a:rPr>
              <a:t>GaAsP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photocathode.</a:t>
            </a:r>
            <a:r>
              <a:rPr lang="en-US" dirty="0">
                <a:latin typeface="Avenir Book"/>
                <a:ea typeface="AppleGothic"/>
                <a:cs typeface="Avenir Book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Avenir Book"/>
                <a:ea typeface="AppleGothic"/>
                <a:cs typeface="Avenir Book"/>
              </a:rPr>
              <a:t>QE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is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gr</a:t>
            </a:r>
            <a:r>
              <a:rPr lang="en-US" dirty="0">
                <a:latin typeface="Avenir Book"/>
                <a:ea typeface="AppleGothic"/>
                <a:cs typeface="Avenir Book"/>
              </a:rPr>
              <a:t>eater than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5</a:t>
            </a:r>
            <a:r>
              <a:rPr lang="en-US" dirty="0">
                <a:latin typeface="Avenir Book"/>
                <a:ea typeface="AppleGothic"/>
                <a:cs typeface="Avenir Book"/>
              </a:rPr>
              <a:t>%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.</a:t>
            </a:r>
            <a:r>
              <a:rPr lang="en-US" dirty="0">
                <a:latin typeface="Avenir Book"/>
                <a:ea typeface="AppleGothic"/>
                <a:cs typeface="Avenir Book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Avenir Book"/>
                <a:ea typeface="AppleGothic"/>
                <a:cs typeface="Avenir Book"/>
              </a:rPr>
              <a:t>Achieved 86% polarization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at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the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peak.</a:t>
            </a:r>
            <a:endParaRPr lang="en-US" dirty="0">
              <a:latin typeface="Avenir Book"/>
              <a:ea typeface="AppleGothic"/>
              <a:cs typeface="Avenir Book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939" r="4853"/>
          <a:stretch/>
        </p:blipFill>
        <p:spPr bwMode="auto">
          <a:xfrm>
            <a:off x="6706474" y="1098103"/>
            <a:ext cx="2206758" cy="253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5497854" y="3634644"/>
            <a:ext cx="3330176" cy="2123993"/>
            <a:chOff x="5408124" y="3928542"/>
            <a:chExt cx="3735876" cy="2244423"/>
          </a:xfrm>
        </p:grpSpPr>
        <p:pic>
          <p:nvPicPr>
            <p:cNvPr id="9" name="Picture 2" descr="C:\Users\Administrator\Desktop\data for paper\DBR SL\experiment_resul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25" b="1345"/>
            <a:stretch/>
          </p:blipFill>
          <p:spPr bwMode="auto">
            <a:xfrm>
              <a:off x="5420343" y="3928543"/>
              <a:ext cx="3723657" cy="22444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data for paper\DBR SL\experiment_resul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52465"/>
            <a:stretch/>
          </p:blipFill>
          <p:spPr bwMode="auto">
            <a:xfrm>
              <a:off x="5408124" y="3928542"/>
              <a:ext cx="3735876" cy="201563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1" y="1302790"/>
            <a:ext cx="3715671" cy="1905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986" y="1208098"/>
            <a:ext cx="2950488" cy="2313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Superlattice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GaAs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photocathode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9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86092" y="4616532"/>
            <a:ext cx="3937752" cy="1285148"/>
          </a:xfrm>
          <a:prstGeom prst="rect">
            <a:avLst/>
          </a:prstGeom>
          <a:solidFill>
            <a:srgbClr val="326287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4369" y="4601025"/>
            <a:ext cx="3768916" cy="1285148"/>
          </a:xfrm>
          <a:prstGeom prst="rect">
            <a:avLst/>
          </a:prstGeom>
          <a:solidFill>
            <a:srgbClr val="326287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4369" y="4567681"/>
            <a:ext cx="3772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Avenir Book"/>
                <a:ea typeface="AppleGothic"/>
                <a:cs typeface="Avenir Book"/>
              </a:rPr>
              <a:t>First load-locked gun used at an accelerator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venir Book"/>
                <a:ea typeface="AppleGothic"/>
                <a:cs typeface="Avenir Book"/>
              </a:rPr>
              <a:t>High bunch charge, low avg. current, very long operating lifetime 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。</a:t>
            </a:r>
            <a:endParaRPr lang="en-US" sz="1400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400" dirty="0">
                <a:latin typeface="Avenir Book"/>
                <a:ea typeface="AppleGothic"/>
                <a:cs typeface="Avenir Book"/>
              </a:rPr>
              <a:t>4</a:t>
            </a:r>
            <a:r>
              <a:rPr lang="en-US" sz="1400" dirty="0">
                <a:latin typeface="Avenir Book"/>
                <a:ea typeface="AppleGothic"/>
                <a:cs typeface="Avenir Book"/>
              </a:rPr>
              <a:t> days to replace photocathode. No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separate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load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lock</a:t>
            </a:r>
            <a:r>
              <a:rPr lang="en-US" sz="1400" dirty="0">
                <a:latin typeface="Avenir Book"/>
                <a:ea typeface="AppleGothic"/>
                <a:cs typeface="Avenir Book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5964" y="4570353"/>
            <a:ext cx="40905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Avenir Book"/>
                <a:ea typeface="AppleGothic"/>
                <a:cs typeface="Avenir Book"/>
              </a:rPr>
              <a:t>Inverted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shape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has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less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out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gassing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surface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and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eliminated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field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emission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to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ceramic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400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average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current,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long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operating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lifetime.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400" dirty="0">
                <a:latin typeface="Avenir Book"/>
                <a:ea typeface="AppleGothic"/>
                <a:cs typeface="Avenir Book"/>
              </a:rPr>
              <a:t>Separate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load-lock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cathode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replacement.</a:t>
            </a:r>
          </a:p>
          <a:p>
            <a:pPr marL="285750" indent="-285750">
              <a:buFont typeface="Arial"/>
              <a:buChar char="•"/>
            </a:pPr>
            <a:r>
              <a:rPr lang="zh-CN" altLang="zh-CN" sz="1400" dirty="0">
                <a:latin typeface="Avenir Book"/>
                <a:ea typeface="AppleGothic"/>
                <a:cs typeface="Avenir Book"/>
              </a:rPr>
              <a:t>1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0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zh-CN" altLang="zh-CN" sz="1400" baseline="30000" dirty="0">
                <a:latin typeface="Avenir Book"/>
                <a:ea typeface="AppleGothic"/>
                <a:cs typeface="Avenir Book"/>
              </a:rPr>
              <a:t>-</a:t>
            </a:r>
            <a:r>
              <a:rPr lang="en-US" altLang="zh-CN" sz="1400" baseline="30000" dirty="0">
                <a:latin typeface="Avenir Book"/>
                <a:ea typeface="AppleGothic"/>
                <a:cs typeface="Avenir Book"/>
              </a:rPr>
              <a:t>12</a:t>
            </a:r>
            <a:r>
              <a:rPr lang="zh-CN" altLang="en-US" sz="1400" baseline="300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 err="1">
                <a:latin typeface="Avenir Book"/>
                <a:ea typeface="AppleGothic"/>
                <a:cs typeface="Avenir Book"/>
              </a:rPr>
              <a:t>torr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scale</a:t>
            </a:r>
            <a:r>
              <a:rPr lang="zh-CN" altLang="en-US" sz="1400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1400" dirty="0">
                <a:latin typeface="Avenir Book"/>
                <a:ea typeface="AppleGothic"/>
                <a:cs typeface="Avenir Book"/>
              </a:rPr>
              <a:t>vacuum</a:t>
            </a:r>
          </a:p>
          <a:p>
            <a:endParaRPr lang="en-US" sz="1400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431636"/>
            <a:ext cx="9144000" cy="374391"/>
          </a:xfrm>
          <a:prstGeom prst="rect">
            <a:avLst/>
          </a:prstGeom>
          <a:solidFill>
            <a:srgbClr val="3262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Existing</a:t>
            </a:r>
            <a:r>
              <a:rPr lang="zh-CN" alt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Gun</a:t>
            </a:r>
            <a:r>
              <a:rPr lang="zh-CN" alt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concepts</a:t>
            </a:r>
            <a:r>
              <a:rPr lang="zh-CN" alt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injector</a:t>
            </a:r>
            <a:endParaRPr lang="en-US" dirty="0">
              <a:solidFill>
                <a:schemeClr val="bg1"/>
              </a:solidFill>
              <a:latin typeface="Avenir Book"/>
              <a:ea typeface="AppleGothic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>
                <a:latin typeface="Avenir Book"/>
                <a:cs typeface="Avenir Book"/>
              </a:rPr>
              <a:t>7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2" y="1884127"/>
            <a:ext cx="4251825" cy="2510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3339" y="1508510"/>
            <a:ext cx="1737045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SLC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PES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120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kV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gun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endParaRPr lang="en-US" sz="2000" dirty="0">
              <a:solidFill>
                <a:srgbClr val="FFFFFF"/>
              </a:solidFill>
              <a:latin typeface="Avenir Book"/>
              <a:ea typeface="AppleGothic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332"/>
          <a:stretch/>
        </p:blipFill>
        <p:spPr>
          <a:xfrm>
            <a:off x="5088565" y="1829947"/>
            <a:ext cx="3285912" cy="27710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87811" y="1507131"/>
            <a:ext cx="212928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 err="1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JL</a:t>
            </a:r>
            <a:r>
              <a:rPr lang="en-US" altLang="zh-CN" sz="2000" baseline="30000" dirty="0" err="1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ab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350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kV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inverted</a:t>
            </a:r>
            <a:r>
              <a:rPr lang="zh-CN" altLang="en-US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sz="2000" baseline="30000" dirty="0">
                <a:solidFill>
                  <a:srgbClr val="FFFFFF"/>
                </a:solidFill>
                <a:latin typeface="Avenir Book"/>
                <a:ea typeface="AppleGothic"/>
                <a:cs typeface="Avenir Book"/>
              </a:rPr>
              <a:t>gun</a:t>
            </a:r>
            <a:endParaRPr lang="en-US" sz="2000" dirty="0">
              <a:solidFill>
                <a:srgbClr val="FFFFFF"/>
              </a:solidFill>
              <a:latin typeface="Avenir Book"/>
              <a:ea typeface="AppleGothic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3379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Book"/>
                <a:ea typeface="AppleGothic"/>
                <a:cs typeface="Avenir Book"/>
              </a:rPr>
              <a:t>	Comparison of guns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>
                <a:latin typeface="Avenir Book"/>
                <a:cs typeface="Avenir Book"/>
              </a:rPr>
              <a:t>8</a:t>
            </a:fld>
            <a:endParaRPr lang="en-US">
              <a:latin typeface="Avenir Book"/>
              <a:cs typeface="Avenir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339500"/>
              </p:ext>
            </p:extLst>
          </p:nvPr>
        </p:nvGraphicFramePr>
        <p:xfrm>
          <a:off x="545951" y="1240889"/>
          <a:ext cx="7976224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SLC</a:t>
                      </a: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Inverted</a:t>
                      </a:r>
                      <a:r>
                        <a:rPr lang="zh-CN" altLang="en-US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gun</a:t>
                      </a:r>
                      <a:r>
                        <a:rPr lang="zh-CN" altLang="en-US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(</a:t>
                      </a:r>
                      <a:r>
                        <a:rPr lang="en-US" altLang="zh-CN" dirty="0" err="1">
                          <a:latin typeface="Avenir Book"/>
                          <a:ea typeface="AppleGothic"/>
                          <a:cs typeface="Avenir Book"/>
                        </a:rPr>
                        <a:t>JLab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)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Inverted</a:t>
                      </a:r>
                      <a:r>
                        <a:rPr lang="zh-CN" altLang="en-US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gun</a:t>
                      </a:r>
                      <a:r>
                        <a:rPr lang="zh-CN" altLang="en-US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in fabrication</a:t>
                      </a:r>
                      <a:r>
                        <a:rPr lang="en-US" altLang="zh-CN" baseline="0" dirty="0"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(BNL)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Voltage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[kV]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120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350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350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Gradient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[MV/m]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1.8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3.4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4.2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Cathode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size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[cm</a:t>
                      </a:r>
                      <a:r>
                        <a:rPr lang="en-US" altLang="zh-CN" baseline="30000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2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3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CFD6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1.13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CFD6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4.98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Bunch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charge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[</a:t>
                      </a:r>
                      <a:r>
                        <a:rPr lang="en-US" altLang="zh-CN" dirty="0" err="1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nC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16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0.003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10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Average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current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[</a:t>
                      </a:r>
                      <a:r>
                        <a:rPr lang="en-US" altLang="zh-CN" dirty="0" err="1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uA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5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4000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To be measured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Charge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lifetime[C]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&lt;1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80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venir Book"/>
                          <a:ea typeface="AppleGothic"/>
                          <a:cs typeface="Avenir Book"/>
                        </a:rPr>
                        <a:t>To be measured</a:t>
                      </a:r>
                      <a:endParaRPr lang="en-US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In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-situ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Cs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evap.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Biasable</a:t>
                      </a:r>
                      <a:r>
                        <a:rPr lang="zh-CN" altLang="en-US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FFFF"/>
                          </a:solidFill>
                          <a:latin typeface="Avenir Book"/>
                          <a:ea typeface="AppleGothic"/>
                          <a:cs typeface="Avenir Book"/>
                        </a:rPr>
                        <a:t>Anode</a:t>
                      </a:r>
                      <a:endParaRPr lang="en-US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>
                    <a:solidFill>
                      <a:srgbClr val="152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Book"/>
                          <a:ea typeface="AppleGothic"/>
                          <a:cs typeface="Avenir Book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61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2675" y="4715551"/>
            <a:ext cx="6081259" cy="1501989"/>
          </a:xfrm>
          <a:prstGeom prst="rect">
            <a:avLst/>
          </a:prstGeom>
          <a:solidFill>
            <a:srgbClr val="326287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435A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altLang="zh-CN" dirty="0">
                <a:solidFill>
                  <a:schemeClr val="bg1"/>
                </a:solidFill>
              </a:rPr>
              <a:t>R&amp;D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Gun and cathode preparation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Avenir Book"/>
                <a:cs typeface="Avenir Book"/>
              </a:rPr>
              <a:pPr/>
              <a:t>9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6" name="Picture 5" descr="cathode_p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8" y="1790991"/>
            <a:ext cx="2883408" cy="2139696"/>
          </a:xfrm>
          <a:prstGeom prst="rect">
            <a:avLst/>
          </a:prstGeom>
        </p:spPr>
      </p:pic>
      <p:pic>
        <p:nvPicPr>
          <p:cNvPr id="7" name="Picture 6" descr="gun_e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40" y="1695705"/>
            <a:ext cx="2718816" cy="2414016"/>
          </a:xfrm>
          <a:prstGeom prst="rect">
            <a:avLst/>
          </a:prstGeom>
        </p:spPr>
      </p:pic>
      <p:pic>
        <p:nvPicPr>
          <p:cNvPr id="8" name="Picture 7" descr="gun_s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51" y="1296068"/>
            <a:ext cx="2361158" cy="373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674" y="4138011"/>
            <a:ext cx="311250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Cathode preparation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4628" y="4140335"/>
            <a:ext cx="2718816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HV DC Gun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2330" y="5034154"/>
            <a:ext cx="2080792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Gun electrode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38" y="4740213"/>
            <a:ext cx="6967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The </a:t>
            </a:r>
            <a:r>
              <a:rPr lang="en-US" altLang="zh-CN" dirty="0">
                <a:latin typeface="Avenir Book"/>
                <a:cs typeface="Avenir Book"/>
              </a:rPr>
              <a:t>final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gun will be similar to the R&amp;D gun, except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venir Book"/>
                <a:cs typeface="Avenir Book"/>
              </a:rPr>
              <a:t>Optimized 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gun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chamber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venir Book"/>
                <a:cs typeface="Avenir Book"/>
              </a:rPr>
              <a:t>Pumps locations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and</a:t>
            </a:r>
            <a:r>
              <a:rPr lang="zh-CN" altLang="en-US" dirty="0">
                <a:latin typeface="Avenir Book"/>
                <a:cs typeface="Avenir Book"/>
              </a:rPr>
              <a:t> </a:t>
            </a:r>
            <a:r>
              <a:rPr lang="en-US" altLang="zh-CN" dirty="0">
                <a:latin typeface="Avenir Book"/>
                <a:cs typeface="Avenir Book"/>
              </a:rPr>
              <a:t>sizes</a:t>
            </a: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venir Book"/>
                <a:cs typeface="Avenir Book"/>
              </a:rPr>
              <a:t>Optimized Pierce shape (similar to SLC gun)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venir Book"/>
                <a:cs typeface="Avenir Book"/>
              </a:rPr>
              <a:t>Larger cathode</a:t>
            </a:r>
          </a:p>
        </p:txBody>
      </p:sp>
    </p:spTree>
    <p:extLst>
      <p:ext uri="{BB962C8B-B14F-4D97-AF65-F5344CB8AC3E}">
        <p14:creationId xmlns:p14="http://schemas.microsoft.com/office/powerpoint/2010/main" val="673807648"/>
      </p:ext>
    </p:extLst>
  </p:cSld>
  <p:clrMapOvr>
    <a:masterClrMapping/>
  </p:clrMapOvr>
</p:sld>
</file>

<file path=ppt/theme/theme1.xml><?xml version="1.0" encoding="utf-8"?>
<a:theme xmlns:a="http://schemas.openxmlformats.org/drawingml/2006/main" name="EIC_PPT_Template_Flipped_FIN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79D17F-C1E2-4BBD-A5E0-6E11CD953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F1394D-997E-4BCC-ACB9-8948C54EAB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F3BB6-6A83-479A-A47D-122A5769F4FE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EIC_PPT_Template_Flipped_FINAL.potx</Template>
  <TotalTime>24041</TotalTime>
  <Words>1706</Words>
  <Application>Microsoft Macintosh PowerPoint</Application>
  <PresentationFormat>On-screen Show (4:3)</PresentationFormat>
  <Paragraphs>482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AppleGothic</vt:lpstr>
      <vt:lpstr>等线</vt:lpstr>
      <vt:lpstr>SimSun</vt:lpstr>
      <vt:lpstr>System Font Regular</vt:lpstr>
      <vt:lpstr>Zapf Dingbats</vt:lpstr>
      <vt:lpstr>Arial</vt:lpstr>
      <vt:lpstr>Avenir Book</vt:lpstr>
      <vt:lpstr>Calibri</vt:lpstr>
      <vt:lpstr>Cambria Math</vt:lpstr>
      <vt:lpstr>Times New Roman</vt:lpstr>
      <vt:lpstr>Wingdings</vt:lpstr>
      <vt:lpstr>EIC_PPT_Template_Flipped_FINAL</vt:lpstr>
      <vt:lpstr>eRHIC polarized electron source and pre-Injector </vt:lpstr>
      <vt:lpstr>Outline</vt:lpstr>
      <vt:lpstr> eRHIC pre-injector specifications</vt:lpstr>
      <vt:lpstr> eRHIC pre-injector parameters</vt:lpstr>
      <vt:lpstr>Overview of polarized electron DC guns</vt:lpstr>
      <vt:lpstr> Superlattice GaAs photocathode</vt:lpstr>
      <vt:lpstr>Existing Gun concepts for eRHIC injector</vt:lpstr>
      <vt:lpstr> Comparison of guns</vt:lpstr>
      <vt:lpstr> R&amp;D Gun and cathode preparation</vt:lpstr>
      <vt:lpstr> 400 MeV pre-injector</vt:lpstr>
      <vt:lpstr> Pre-injector Linac frequency choice</vt:lpstr>
      <vt:lpstr> 400 MeV beam line set up</vt:lpstr>
      <vt:lpstr> 5nC: High luminosity with cooling</vt:lpstr>
      <vt:lpstr>10 nC :Moderate luminosity</vt:lpstr>
      <vt:lpstr> Spin considerations in pre-injector</vt:lpstr>
      <vt:lpstr> Wien filter</vt:lpstr>
      <vt:lpstr> Mott polarimeter</vt:lpstr>
      <vt:lpstr> High pulse energy hybrid Laser</vt:lpstr>
      <vt:lpstr> Linac cavities</vt:lpstr>
      <vt:lpstr>Potential R&amp;D topics</vt:lpstr>
      <vt:lpstr>Lifetime study on Cs2Te(CsO) coated GaAs</vt:lpstr>
      <vt:lpstr>Extend the lifetime by kicking electrons</vt:lpstr>
      <vt:lpstr>MC simulation of heterojunction GaAs cathode</vt:lpstr>
      <vt:lpstr> Summary</vt:lpstr>
      <vt:lpstr>PowerPoint Presentation</vt:lpstr>
      <vt:lpstr> Back up</vt:lpstr>
      <vt:lpstr> Retarding field Mott polarimeter</vt:lpstr>
      <vt:lpstr>Electron transportation-scattering angle</vt:lpstr>
      <vt:lpstr>Electron transportation-energy flow</vt:lpstr>
      <vt:lpstr> Polarized gun R&amp;D</vt:lpstr>
      <vt:lpstr> Vacuum</vt:lpstr>
      <vt:lpstr> eSource Lab in CAD</vt:lpstr>
      <vt:lpstr> eSource Lab layout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Erdong Wang</cp:lastModifiedBy>
  <cp:revision>215</cp:revision>
  <cp:lastPrinted>2018-10-29T02:49:33Z</cp:lastPrinted>
  <dcterms:created xsi:type="dcterms:W3CDTF">2017-03-20T17:58:12Z</dcterms:created>
  <dcterms:modified xsi:type="dcterms:W3CDTF">2018-10-29T02:50:02Z</dcterms:modified>
</cp:coreProperties>
</file>