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270" r:id="rId3"/>
    <p:sldId id="257" r:id="rId4"/>
    <p:sldId id="258" r:id="rId5"/>
    <p:sldId id="271" r:id="rId6"/>
    <p:sldId id="267" r:id="rId7"/>
    <p:sldId id="259" r:id="rId8"/>
    <p:sldId id="268" r:id="rId9"/>
    <p:sldId id="261" r:id="rId10"/>
    <p:sldId id="272" r:id="rId11"/>
    <p:sldId id="260" r:id="rId12"/>
    <p:sldId id="262" r:id="rId13"/>
    <p:sldId id="263" r:id="rId14"/>
    <p:sldId id="264" r:id="rId15"/>
    <p:sldId id="265" r:id="rId16"/>
    <p:sldId id="266" r:id="rId17"/>
    <p:sldId id="277" r:id="rId18"/>
    <p:sldId id="275" r:id="rId19"/>
    <p:sldId id="274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24"/>
    <p:restoredTop sz="87037"/>
  </p:normalViewPr>
  <p:slideViewPr>
    <p:cSldViewPr snapToGrid="0" snapToObjects="1">
      <p:cViewPr varScale="1">
        <p:scale>
          <a:sx n="97" d="100"/>
          <a:sy n="97" d="100"/>
        </p:scale>
        <p:origin x="16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F1EE1-1FEB-8947-99E2-591F5F72D91B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64C8C1-752D-2B4E-AD41-29183D276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717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kappa_L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{L(\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sigma_x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sigma_z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f_c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)}{L(\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sigma_x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sigma_z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f_c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=0)}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4C8C1-752D-2B4E-AD41-29183D2768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822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4C8C1-752D-2B4E-AD41-29183D27683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03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4C8C1-752D-2B4E-AD41-29183D27683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519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6A0D4CC-B2E2-A947-98BC-4B67DD1B0A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11021" y="2001837"/>
            <a:ext cx="6985367" cy="15081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75201" y="4036580"/>
            <a:ext cx="4117622" cy="101317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38989" y="6356351"/>
            <a:ext cx="2057400" cy="365125"/>
          </a:xfrm>
        </p:spPr>
        <p:txBody>
          <a:bodyPr/>
          <a:lstStyle/>
          <a:p>
            <a:fld id="{495E819C-A1C9-DB4E-9538-C2E27E15577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7C4A36-8786-8940-8952-4EA73444C5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4472855" y="6255948"/>
            <a:ext cx="1397368" cy="29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43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44D8-1EB9-2742-AB5F-C8713423D535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819C-A1C9-DB4E-9538-C2E27E155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28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44D8-1EB9-2742-AB5F-C8713423D535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819C-A1C9-DB4E-9538-C2E27E155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306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255"/>
            <a:ext cx="8312150" cy="1325563"/>
          </a:xfrm>
        </p:spPr>
        <p:txBody>
          <a:bodyPr>
            <a:normAutofit/>
          </a:bodyPr>
          <a:lstStyle>
            <a:lvl1pPr algn="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623" y="1498247"/>
            <a:ext cx="8760176" cy="4688063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1600" y="6356351"/>
            <a:ext cx="407176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83399" y="6356351"/>
            <a:ext cx="2057400" cy="365125"/>
          </a:xfrm>
        </p:spPr>
        <p:txBody>
          <a:bodyPr/>
          <a:lstStyle/>
          <a:p>
            <a:fld id="{495E819C-A1C9-DB4E-9538-C2E27E155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287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44D8-1EB9-2742-AB5F-C8713423D535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819C-A1C9-DB4E-9538-C2E27E155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81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44D8-1EB9-2742-AB5F-C8713423D535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819C-A1C9-DB4E-9538-C2E27E155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36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44D8-1EB9-2742-AB5F-C8713423D535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819C-A1C9-DB4E-9538-C2E27E155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199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44D8-1EB9-2742-AB5F-C8713423D535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819C-A1C9-DB4E-9538-C2E27E155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76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44D8-1EB9-2742-AB5F-C8713423D535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819C-A1C9-DB4E-9538-C2E27E155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67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44D8-1EB9-2742-AB5F-C8713423D535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819C-A1C9-DB4E-9538-C2E27E155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52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44D8-1EB9-2742-AB5F-C8713423D535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819C-A1C9-DB4E-9538-C2E27E155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10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25DD260-EE13-7644-BEBC-315E314C5D5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10/31/18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0FD098-3156-244D-A244-9D8E1E6FDA6A}"/>
              </a:ext>
            </a:extLst>
          </p:cNvPr>
          <p:cNvCxnSpPr/>
          <p:nvPr userDrawn="1"/>
        </p:nvCxnSpPr>
        <p:spPr>
          <a:xfrm>
            <a:off x="0" y="1298222"/>
            <a:ext cx="9144000" cy="0"/>
          </a:xfrm>
          <a:prstGeom prst="line">
            <a:avLst/>
          </a:prstGeom>
          <a:ln w="44450">
            <a:gradFill flip="none" rotWithShape="1">
              <a:gsLst>
                <a:gs pos="0">
                  <a:schemeClr val="accent6">
                    <a:lumMod val="14000"/>
                    <a:lumOff val="86000"/>
                  </a:schemeClr>
                </a:gs>
                <a:gs pos="58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D077C8A-495B-6B4E-AFCB-E0056A585EAC}"/>
              </a:ext>
            </a:extLst>
          </p:cNvPr>
          <p:cNvSpPr txBox="1">
            <a:spLocks/>
          </p:cNvSpPr>
          <p:nvPr userDrawn="1"/>
        </p:nvSpPr>
        <p:spPr>
          <a:xfrm>
            <a:off x="8161867" y="6371430"/>
            <a:ext cx="87841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5E819C-A1C9-DB4E-9538-C2E27E155774}" type="slidenum">
              <a:rPr lang="en-US" sz="1800" smtClean="0"/>
              <a:pPr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41372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Book Antiqua" panose="0204060205030503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tif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image" Target="../media/image12.tiff"/><Relationship Id="rId7" Type="http://schemas.openxmlformats.org/officeDocument/2006/relationships/image" Target="../media/image1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5484-B370-C942-B193-67848FC4EE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Beam-Beam with Crab-Crossing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FB8D0A-AA6B-374E-A358-72150F389B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Yue Hao</a:t>
            </a:r>
          </a:p>
          <a:p>
            <a:r>
              <a:rPr lang="en-US" dirty="0">
                <a:solidFill>
                  <a:schemeClr val="bg1"/>
                </a:solidFill>
              </a:rPr>
              <a:t>MSU / BNL</a:t>
            </a:r>
          </a:p>
          <a:p>
            <a:r>
              <a:rPr lang="en-US" dirty="0">
                <a:solidFill>
                  <a:schemeClr val="bg1"/>
                </a:solidFill>
              </a:rPr>
              <a:t>On be half of Beam-Beam study team</a:t>
            </a:r>
          </a:p>
        </p:txBody>
      </p:sp>
    </p:spTree>
    <p:extLst>
      <p:ext uri="{BB962C8B-B14F-4D97-AF65-F5344CB8AC3E}">
        <p14:creationId xmlns:p14="http://schemas.microsoft.com/office/powerpoint/2010/main" val="890659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A33B5-C429-EB42-806E-93401BEC1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/>
          <a:p>
            <a:r>
              <a:rPr lang="en-US" dirty="0"/>
              <a:t>Similar Study for JLEIC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E6BA83-7525-7C45-808F-25B97E1CB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33" y="2074423"/>
            <a:ext cx="4290425" cy="29348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502DBA-EBC8-9243-AB2C-3097AF682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074423"/>
            <a:ext cx="4237219" cy="2934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3EAFC3-80D5-8E48-9CAF-4A0F74FBBEC4}"/>
              </a:ext>
            </a:extLst>
          </p:cNvPr>
          <p:cNvSpPr txBox="1"/>
          <p:nvPr/>
        </p:nvSpPr>
        <p:spPr>
          <a:xfrm>
            <a:off x="509380" y="5274365"/>
            <a:ext cx="3771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Head-on Collision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1A6E32-B68D-2544-A199-406D777E535F}"/>
              </a:ext>
            </a:extLst>
          </p:cNvPr>
          <p:cNvSpPr txBox="1"/>
          <p:nvPr/>
        </p:nvSpPr>
        <p:spPr>
          <a:xfrm>
            <a:off x="4805072" y="5274365"/>
            <a:ext cx="3771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Crab Crossing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636FA6-4229-4A46-AD2C-AA9C732A092C}"/>
              </a:ext>
            </a:extLst>
          </p:cNvPr>
          <p:cNvSpPr txBox="1"/>
          <p:nvPr/>
        </p:nvSpPr>
        <p:spPr>
          <a:xfrm>
            <a:off x="509380" y="5883965"/>
            <a:ext cx="310846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Detailed in Dr. Roblin ‘s talk</a:t>
            </a:r>
          </a:p>
        </p:txBody>
      </p:sp>
    </p:spTree>
    <p:extLst>
      <p:ext uri="{BB962C8B-B14F-4D97-AF65-F5344CB8AC3E}">
        <p14:creationId xmlns:p14="http://schemas.microsoft.com/office/powerpoint/2010/main" val="888503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17BFE-9C62-BC4B-BE70-ADFC758E3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Synchro-beta resonance?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49DE3-AE27-9049-A9ED-2944FE0EC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464" y="1507573"/>
            <a:ext cx="7886700" cy="4351338"/>
          </a:xfrm>
        </p:spPr>
        <p:txBody>
          <a:bodyPr/>
          <a:lstStyle/>
          <a:p>
            <a:r>
              <a:rPr lang="en-US" dirty="0"/>
              <a:t>The luminosity degradation is largely improved by ‘freezing’ the electron beam.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542F9-18E2-9647-A9CB-D3DFB3DCF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63324"/>
            <a:ext cx="3536367" cy="23575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0D7451-0F61-F748-B58A-4D99E049CD27}"/>
              </a:ext>
            </a:extLst>
          </p:cNvPr>
          <p:cNvSpPr txBox="1"/>
          <p:nvPr/>
        </p:nvSpPr>
        <p:spPr>
          <a:xfrm>
            <a:off x="8600" y="5197627"/>
            <a:ext cx="3383810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This suggests:</a:t>
            </a:r>
          </a:p>
          <a:p>
            <a:pPr marL="342900" indent="-342900">
              <a:buAutoNum type="arabicPeriod"/>
            </a:pPr>
            <a:r>
              <a:rPr lang="en-US" sz="1600" dirty="0"/>
              <a:t>The dynamics involve two beams</a:t>
            </a:r>
          </a:p>
          <a:p>
            <a:pPr marL="342900" indent="-342900">
              <a:buAutoNum type="arabicPeriod"/>
            </a:pPr>
            <a:r>
              <a:rPr lang="en-US" sz="1600" dirty="0"/>
              <a:t>We need strong-strong (self-consistent) simulation to explore this effect.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5379B4-5F0F-E04A-A8F4-312AA752B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596" y="2486599"/>
            <a:ext cx="2827202" cy="18848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D5FA6D-6693-EE49-B35E-87A8F7C2D7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9596" y="4288573"/>
            <a:ext cx="2827202" cy="18848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B2F544-B8C0-A54C-BA30-2525C2E42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6798" y="4292162"/>
            <a:ext cx="2827202" cy="18848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DD0229-8DA0-3843-B295-EA9087520C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6798" y="2486599"/>
            <a:ext cx="2827202" cy="188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89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B78A3-1FB1-904E-A261-F0AC8DC12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Synchro-beta resonance?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DA1AE4-61B5-2C4B-BA3D-E08215539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5" y="2427449"/>
            <a:ext cx="4817003" cy="32113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F3C650-A8D9-114E-93AF-03EDA0F8A5B0}"/>
              </a:ext>
            </a:extLst>
          </p:cNvPr>
          <p:cNvSpPr txBox="1"/>
          <p:nvPr/>
        </p:nvSpPr>
        <p:spPr>
          <a:xfrm>
            <a:off x="410817" y="1781118"/>
            <a:ext cx="616226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Decrease the synchrotron Tune to reduce the amplitude of synchrotron harmonics at electron tune imprint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A9033D-B391-4746-9042-73CA938A3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768" y="3059092"/>
            <a:ext cx="3916872" cy="25796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055CEF-13F4-3545-B651-3326B9FF2905}"/>
              </a:ext>
            </a:extLst>
          </p:cNvPr>
          <p:cNvSpPr txBox="1"/>
          <p:nvPr/>
        </p:nvSpPr>
        <p:spPr>
          <a:xfrm>
            <a:off x="509380" y="6085761"/>
            <a:ext cx="529507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JLEIC, similar behavior? Detailed in Dr. Roblin ‘s talk</a:t>
            </a:r>
          </a:p>
        </p:txBody>
      </p:sp>
    </p:spTree>
    <p:extLst>
      <p:ext uri="{BB962C8B-B14F-4D97-AF65-F5344CB8AC3E}">
        <p14:creationId xmlns:p14="http://schemas.microsoft.com/office/powerpoint/2010/main" val="1372172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A93DF-F7B3-0248-8551-C697C7FA5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Synchro-beta resonance?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CF6F61-B171-234C-85FD-DBB10994C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9" y="2622133"/>
            <a:ext cx="4849485" cy="3232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71D39E-AEC4-7546-A0CD-F5F9B463D446}"/>
              </a:ext>
            </a:extLst>
          </p:cNvPr>
          <p:cNvSpPr txBox="1"/>
          <p:nvPr/>
        </p:nvSpPr>
        <p:spPr>
          <a:xfrm>
            <a:off x="437127" y="1827656"/>
            <a:ext cx="568362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Increase the synchrotron Tune to fit the electron tune imprint between synchrotron harmonics.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F64D85-B51F-9844-8B80-4DB15F47F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776" y="3006446"/>
            <a:ext cx="4230917" cy="277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4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B7BF-CA2D-A64C-97BF-F61988D98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Scaling, B-B parameter of Hadron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FC5DF8-6A71-D747-BD5F-443391EFF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918" y="1343818"/>
            <a:ext cx="7018164" cy="467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89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5E7CC-3EC1-3F41-9E99-0386D4FAE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Scaling, B-B parameter of electron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27BB49-75F4-9142-90D1-443F9F028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791" y="1441173"/>
            <a:ext cx="7116418" cy="474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6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AA46B-CE2C-1A44-BA27-05FA4100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334"/>
            <a:ext cx="7886700" cy="1325563"/>
          </a:xfrm>
        </p:spPr>
        <p:txBody>
          <a:bodyPr/>
          <a:lstStyle/>
          <a:p>
            <a:r>
              <a:rPr lang="en-US" dirty="0"/>
              <a:t>Electron closed orbit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4D0D92-EB9B-DC4D-93C3-112AA87E8029}"/>
              </a:ext>
            </a:extLst>
          </p:cNvPr>
          <p:cNvSpPr txBox="1"/>
          <p:nvPr/>
        </p:nvSpPr>
        <p:spPr>
          <a:xfrm>
            <a:off x="615398" y="1425644"/>
            <a:ext cx="78867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dirty="0"/>
              <a:t>Using the fact that the electron trajectory has only small deviation from the reference orbit, We can Taylor expand the </a:t>
            </a:r>
            <a:r>
              <a:rPr lang="en-US" dirty="0" err="1"/>
              <a:t>Bassetti</a:t>
            </a:r>
            <a:r>
              <a:rPr lang="en-US" dirty="0"/>
              <a:t> and Erskine formula and create linear map. It is expected, the coherent motion of Gaussian beam is suppressed by the nonlinear beam-beam field.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5AD0FA-4EBD-D243-82A7-2B32BD75A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257" y="2585441"/>
            <a:ext cx="4420704" cy="29106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AFCBC3-4394-CA49-82AB-A363669F9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74" y="2585441"/>
            <a:ext cx="4245627" cy="29106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03F79B3-1785-8B4F-959E-1CA3A832BFAD}"/>
              </a:ext>
            </a:extLst>
          </p:cNvPr>
          <p:cNvSpPr txBox="1"/>
          <p:nvPr/>
        </p:nvSpPr>
        <p:spPr>
          <a:xfrm>
            <a:off x="927652" y="5496103"/>
            <a:ext cx="294198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Example parameter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15A5C1-1302-4243-966A-DC9A46BBF618}"/>
              </a:ext>
            </a:extLst>
          </p:cNvPr>
          <p:cNvSpPr txBox="1"/>
          <p:nvPr/>
        </p:nvSpPr>
        <p:spPr>
          <a:xfrm>
            <a:off x="5274367" y="5496103"/>
            <a:ext cx="294198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JLEIC parameter</a:t>
            </a:r>
          </a:p>
        </p:txBody>
      </p:sp>
    </p:spTree>
    <p:extLst>
      <p:ext uri="{BB962C8B-B14F-4D97-AF65-F5344CB8AC3E}">
        <p14:creationId xmlns:p14="http://schemas.microsoft.com/office/powerpoint/2010/main" val="2735010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429B4-DC8E-3C4F-89DF-DEC9DEBE9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closed orbit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24B9C-3D25-3A43-8F08-F0808089F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623" y="1498247"/>
            <a:ext cx="8760176" cy="1930753"/>
          </a:xfrm>
        </p:spPr>
        <p:txBody>
          <a:bodyPr>
            <a:normAutofit/>
          </a:bodyPr>
          <a:lstStyle/>
          <a:p>
            <a:r>
              <a:rPr lang="en-US" sz="2000" dirty="0"/>
              <a:t>Current simulation treatment assumes that after the crab cavity, there exist an extra kick to correct to closed orbit to the reference orbit.</a:t>
            </a:r>
          </a:p>
          <a:p>
            <a:r>
              <a:rPr lang="en-US" sz="2000" dirty="0"/>
              <a:t>We can change the closed orbit of the e-beam when it travels through the hadron beam, by varying the crab cavity voltage, ’over - crabbing’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6F2FB4-076B-8C48-9752-0F055CEEF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51" y="3322983"/>
            <a:ext cx="4251049" cy="2914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0E0EE4-BA32-CC48-8A5F-8068EAAC60AF}"/>
              </a:ext>
            </a:extLst>
          </p:cNvPr>
          <p:cNvSpPr txBox="1"/>
          <p:nvPr/>
        </p:nvSpPr>
        <p:spPr>
          <a:xfrm>
            <a:off x="396759" y="6193414"/>
            <a:ext cx="423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Linear model predicts @8.7% more voltage produces 0 effect in closed orbit outside IP.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D0A0CB-1057-084F-A0BF-C60795E27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519" y="3205379"/>
            <a:ext cx="4371569" cy="291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58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BBCC0-79C7-9A47-B88A-EF626D533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6587"/>
            <a:ext cx="7886700" cy="1325563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AC5DC-F050-0848-ACA1-05980C4FF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57" y="1653347"/>
            <a:ext cx="8468139" cy="4351338"/>
          </a:xfrm>
        </p:spPr>
        <p:txBody>
          <a:bodyPr/>
          <a:lstStyle/>
          <a:p>
            <a:r>
              <a:rPr lang="en-US" dirty="0"/>
              <a:t>We found a potential luminosity degradation scheme due to the crab-crossing scheme.</a:t>
            </a:r>
          </a:p>
          <a:p>
            <a:r>
              <a:rPr lang="en-US" dirty="0"/>
              <a:t>It is likely caused by the synchro (ion) – </a:t>
            </a:r>
            <a:r>
              <a:rPr lang="en-US" dirty="0" err="1"/>
              <a:t>betatron</a:t>
            </a:r>
            <a:r>
              <a:rPr lang="en-US" dirty="0"/>
              <a:t> (electron) resonance.</a:t>
            </a:r>
          </a:p>
          <a:p>
            <a:r>
              <a:rPr lang="en-US" dirty="0"/>
              <a:t>The degradation rate is only sensitive to the beam-beam parameter of ion.</a:t>
            </a:r>
          </a:p>
          <a:p>
            <a:endParaRPr lang="en-US" dirty="0"/>
          </a:p>
          <a:p>
            <a:r>
              <a:rPr lang="en-US" dirty="0"/>
              <a:t>Potential mitigation method may rely on the detailed study of electron’s closed orbit.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432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D62BB-B4C7-694A-BE19-B36CC103D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/>
          <a:p>
            <a:r>
              <a:rPr lang="en-US" dirty="0"/>
              <a:t>More studies needed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38402-78F0-EC43-A9FF-7084E9DBB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We need implement the self-consistent closed orbit of the electron beam to study the best closed orbit.  </a:t>
            </a:r>
          </a:p>
          <a:p>
            <a:endParaRPr lang="en-US" sz="2400" dirty="0"/>
          </a:p>
          <a:p>
            <a:r>
              <a:rPr lang="en-US" sz="2400" dirty="0"/>
              <a:t>Low noise strong-strong code is under developed.      (Dr. </a:t>
            </a:r>
            <a:r>
              <a:rPr lang="en-US" sz="2400" dirty="0" err="1"/>
              <a:t>Qiang</a:t>
            </a:r>
            <a:r>
              <a:rPr lang="en-US" sz="2400" dirty="0"/>
              <a:t>)</a:t>
            </a:r>
          </a:p>
          <a:p>
            <a:endParaRPr lang="en-US" sz="2400" dirty="0"/>
          </a:p>
          <a:p>
            <a:r>
              <a:rPr lang="en-US" sz="2400" dirty="0"/>
              <a:t>Benchmark strong - strong results with the weak strong model with centroid motions.</a:t>
            </a:r>
          </a:p>
        </p:txBody>
      </p:sp>
    </p:spTree>
    <p:extLst>
      <p:ext uri="{BB962C8B-B14F-4D97-AF65-F5344CB8AC3E}">
        <p14:creationId xmlns:p14="http://schemas.microsoft.com/office/powerpoint/2010/main" val="591755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AF83B-E1F9-F241-86FB-0BB81B520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Crab-crossing and Head-on collision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238B6-64F2-2942-BA5D-4B97A6F1B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80028"/>
            <a:ext cx="7886700" cy="4351338"/>
          </a:xfrm>
        </p:spPr>
        <p:txBody>
          <a:bodyPr>
            <a:normAutofit/>
          </a:bodyPr>
          <a:lstStyle/>
          <a:p>
            <a:r>
              <a:rPr lang="en-US" sz="2000" dirty="0"/>
              <a:t>An ideal crab-crossing scheme is design to fully recover the geometric luminosity loss due to crossing angle. </a:t>
            </a:r>
          </a:p>
          <a:p>
            <a:r>
              <a:rPr lang="en-US" sz="2000" dirty="0"/>
              <a:t>In simulation: Crab kick + Transfer to IP + Lorentz boost  </a:t>
            </a:r>
            <a:r>
              <a:rPr lang="en-US" sz="2000" dirty="0">
                <a:sym typeface="Wingdings" pitchFamily="2" charset="2"/>
              </a:rPr>
              <a:t> Head-on Collision</a:t>
            </a:r>
            <a:endParaRPr lang="en-US" sz="2000" dirty="0"/>
          </a:p>
          <a:p>
            <a:r>
              <a:rPr lang="en-US" sz="2000" dirty="0"/>
              <a:t>Working point determined from weak strong simulation of Head-on case.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31AAC1-50A8-5C4A-97D9-E28AC4F1A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807" y="3345464"/>
            <a:ext cx="2205121" cy="17566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2B16E4-E182-1943-ADE8-87EB9D6EB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314" y="3345463"/>
            <a:ext cx="2205121" cy="1756623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B378B29-3F51-BA4C-8680-1E93BFDBF5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360263"/>
              </p:ext>
            </p:extLst>
          </p:nvPr>
        </p:nvGraphicFramePr>
        <p:xfrm>
          <a:off x="0" y="5377972"/>
          <a:ext cx="437243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1270">
                  <a:extLst>
                    <a:ext uri="{9D8B030D-6E8A-4147-A177-3AD203B41FA5}">
                      <a16:colId xmlns:a16="http://schemas.microsoft.com/office/drawing/2014/main" val="773203811"/>
                    </a:ext>
                  </a:extLst>
                </a:gridCol>
                <a:gridCol w="1045583">
                  <a:extLst>
                    <a:ext uri="{9D8B030D-6E8A-4147-A177-3AD203B41FA5}">
                      <a16:colId xmlns:a16="http://schemas.microsoft.com/office/drawing/2014/main" val="3763736944"/>
                    </a:ext>
                  </a:extLst>
                </a:gridCol>
                <a:gridCol w="1045583">
                  <a:extLst>
                    <a:ext uri="{9D8B030D-6E8A-4147-A177-3AD203B41FA5}">
                      <a16:colId xmlns:a16="http://schemas.microsoft.com/office/drawing/2014/main" val="21570913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eRHIC</a:t>
                      </a:r>
                      <a:r>
                        <a:rPr lang="en-US" dirty="0"/>
                        <a:t> working point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ν</a:t>
                      </a:r>
                      <a:r>
                        <a:rPr lang="en-US" baseline="-25000" dirty="0" err="1"/>
                        <a:t>x</a:t>
                      </a:r>
                      <a:endParaRPr lang="en-US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ν</a:t>
                      </a:r>
                      <a:r>
                        <a:rPr lang="en-US" baseline="-25000" dirty="0" err="1"/>
                        <a:t>y</a:t>
                      </a:r>
                      <a:endParaRPr lang="en-US" baseline="-25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8893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proton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0.305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335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electron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042019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A8BE13D-A469-5341-9CB2-16F0B8B959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914" y="3345463"/>
            <a:ext cx="1956212" cy="13518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F6BC9-2C0C-0043-824B-6C82691248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"/>
          <a:stretch/>
        </p:blipFill>
        <p:spPr>
          <a:xfrm>
            <a:off x="4703768" y="3345463"/>
            <a:ext cx="2272630" cy="1544589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C5EA2ED-ABDD-EB41-8209-B1C0D8E4EF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680772"/>
              </p:ext>
            </p:extLst>
          </p:nvPr>
        </p:nvGraphicFramePr>
        <p:xfrm>
          <a:off x="4771564" y="5102086"/>
          <a:ext cx="4372436" cy="1112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81270">
                  <a:extLst>
                    <a:ext uri="{9D8B030D-6E8A-4147-A177-3AD203B41FA5}">
                      <a16:colId xmlns:a16="http://schemas.microsoft.com/office/drawing/2014/main" val="773203811"/>
                    </a:ext>
                  </a:extLst>
                </a:gridCol>
                <a:gridCol w="1045583">
                  <a:extLst>
                    <a:ext uri="{9D8B030D-6E8A-4147-A177-3AD203B41FA5}">
                      <a16:colId xmlns:a16="http://schemas.microsoft.com/office/drawing/2014/main" val="3763736944"/>
                    </a:ext>
                  </a:extLst>
                </a:gridCol>
                <a:gridCol w="1045583">
                  <a:extLst>
                    <a:ext uri="{9D8B030D-6E8A-4147-A177-3AD203B41FA5}">
                      <a16:colId xmlns:a16="http://schemas.microsoft.com/office/drawing/2014/main" val="21570913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JLEIC working point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ν</a:t>
                      </a:r>
                      <a:r>
                        <a:rPr lang="en-US" baseline="-25000" dirty="0" err="1"/>
                        <a:t>x</a:t>
                      </a:r>
                      <a:endParaRPr lang="en-US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ν</a:t>
                      </a:r>
                      <a:r>
                        <a:rPr lang="en-US" baseline="-25000" dirty="0" err="1"/>
                        <a:t>y</a:t>
                      </a:r>
                      <a:endParaRPr lang="en-US" baseline="-25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8893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proton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0.132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335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electron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0.567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042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2279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5627E-7A58-D64D-B56E-847820650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D44DE-5A2A-E94D-9C64-D08A90721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884984"/>
          </a:xfrm>
        </p:spPr>
        <p:txBody>
          <a:bodyPr>
            <a:normAutofit/>
          </a:bodyPr>
          <a:lstStyle/>
          <a:p>
            <a:r>
              <a:rPr lang="en-US" sz="2400" dirty="0"/>
              <a:t>The work is supported by FY18 NP FOA, and is collaborating with </a:t>
            </a:r>
          </a:p>
          <a:p>
            <a:pPr lvl="1"/>
            <a:r>
              <a:rPr lang="en-US" sz="2000" dirty="0"/>
              <a:t>Dr. Yun Luo (BNL)</a:t>
            </a:r>
          </a:p>
          <a:p>
            <a:pPr lvl="1"/>
            <a:r>
              <a:rPr lang="en-US" sz="2000" dirty="0"/>
              <a:t>Dr. Ji </a:t>
            </a:r>
            <a:r>
              <a:rPr lang="en-US" sz="2000" dirty="0" err="1"/>
              <a:t>Qiang</a:t>
            </a:r>
            <a:r>
              <a:rPr lang="en-US" sz="2000" dirty="0"/>
              <a:t> (LBNL)</a:t>
            </a:r>
          </a:p>
          <a:p>
            <a:pPr lvl="1"/>
            <a:r>
              <a:rPr lang="en-US" sz="2000" dirty="0"/>
              <a:t>Dr. Yves Roblin (</a:t>
            </a:r>
            <a:r>
              <a:rPr lang="en-US" sz="2000" dirty="0" err="1"/>
              <a:t>JLab</a:t>
            </a:r>
            <a:r>
              <a:rPr lang="en-US" sz="2000" dirty="0"/>
              <a:t>)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8F29C8-0737-E349-B300-5DD379096AA3}"/>
              </a:ext>
            </a:extLst>
          </p:cNvPr>
          <p:cNvSpPr txBox="1"/>
          <p:nvPr/>
        </p:nvSpPr>
        <p:spPr>
          <a:xfrm>
            <a:off x="470452" y="3982859"/>
            <a:ext cx="8203095" cy="221599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902030302020204" pitchFamily="66" charset="0"/>
              </a:rPr>
              <a:t>We would like to thank:</a:t>
            </a:r>
          </a:p>
          <a:p>
            <a:endParaRPr lang="en-US" sz="2000" dirty="0">
              <a:latin typeface="Comic Sans MS" panose="030F0902030302020204" pitchFamily="66" charset="0"/>
            </a:endParaRPr>
          </a:p>
          <a:p>
            <a:r>
              <a:rPr lang="en-US" sz="2000" dirty="0">
                <a:latin typeface="Comic Sans MS" panose="030F0902030302020204" pitchFamily="66" charset="0"/>
              </a:rPr>
              <a:t>M. </a:t>
            </a:r>
            <a:r>
              <a:rPr lang="en-US" sz="2000" dirty="0" err="1">
                <a:latin typeface="Comic Sans MS" panose="030F0902030302020204" pitchFamily="66" charset="0"/>
              </a:rPr>
              <a:t>Blaskiewicz</a:t>
            </a:r>
            <a:r>
              <a:rPr lang="en-US" sz="2000" dirty="0">
                <a:latin typeface="Comic Sans MS" panose="030F0902030302020204" pitchFamily="66" charset="0"/>
              </a:rPr>
              <a:t>, W. Fischer,  C. Montag, V. </a:t>
            </a:r>
            <a:r>
              <a:rPr lang="en-US" sz="2000" dirty="0" err="1">
                <a:latin typeface="Comic Sans MS" panose="030F0902030302020204" pitchFamily="66" charset="0"/>
              </a:rPr>
              <a:t>Ptitsyn</a:t>
            </a:r>
            <a:r>
              <a:rPr lang="en-US" sz="2000" dirty="0">
                <a:latin typeface="Comic Sans MS" panose="030F0902030302020204" pitchFamily="66" charset="0"/>
              </a:rPr>
              <a:t>, F. </a:t>
            </a:r>
            <a:r>
              <a:rPr lang="en-US" sz="2000" dirty="0" err="1">
                <a:latin typeface="Comic Sans MS" panose="030F0902030302020204" pitchFamily="66" charset="0"/>
              </a:rPr>
              <a:t>Willeke</a:t>
            </a:r>
            <a:endParaRPr lang="en-US" sz="2000" dirty="0">
              <a:latin typeface="Comic Sans MS" panose="030F0902030302020204" pitchFamily="66" charset="0"/>
            </a:endParaRPr>
          </a:p>
          <a:p>
            <a:r>
              <a:rPr lang="en-US" sz="2000" dirty="0" err="1">
                <a:latin typeface="Comic Sans MS" panose="030F0902030302020204" pitchFamily="66" charset="0"/>
              </a:rPr>
              <a:t>Vasiliy</a:t>
            </a:r>
            <a:r>
              <a:rPr lang="en-US" sz="2000" dirty="0">
                <a:latin typeface="Comic Sans MS" panose="030F0902030302020204" pitchFamily="66" charset="0"/>
              </a:rPr>
              <a:t> Morozov, He Zhang</a:t>
            </a:r>
          </a:p>
          <a:p>
            <a:endParaRPr lang="en-US" sz="2000" dirty="0">
              <a:latin typeface="Comic Sans MS" panose="030F0902030302020204" pitchFamily="66" charset="0"/>
            </a:endParaRPr>
          </a:p>
          <a:p>
            <a:r>
              <a:rPr lang="en-US" sz="2000" dirty="0">
                <a:latin typeface="Comic Sans MS" panose="030F0902030302020204" pitchFamily="66" charset="0"/>
              </a:rPr>
              <a:t>For helpful discussion and materials in this talk.</a:t>
            </a:r>
          </a:p>
          <a:p>
            <a:endParaRPr lang="en-US" sz="16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953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5120D-F425-6049-91D1-9E4409E6D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Crab-Crossing Beam Dynamics Checklist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75AB8-1685-2B49-8237-3E6C15A59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Finite bunch length effect – Focus of this talk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Dispersion @ Crab cavity location</a:t>
            </a:r>
          </a:p>
          <a:p>
            <a:r>
              <a:rPr lang="en-US" dirty="0" err="1"/>
              <a:t>Betatron</a:t>
            </a:r>
            <a:r>
              <a:rPr lang="en-US" dirty="0"/>
              <a:t> phase advance error IP</a:t>
            </a:r>
            <a:r>
              <a:rPr lang="en-US" dirty="0">
                <a:sym typeface="Wingdings" pitchFamily="2" charset="2"/>
              </a:rPr>
              <a:t> Crab cavity</a:t>
            </a:r>
          </a:p>
          <a:p>
            <a:r>
              <a:rPr lang="en-US" dirty="0">
                <a:sym typeface="Wingdings" pitchFamily="2" charset="2"/>
              </a:rPr>
              <a:t>RF phase / amplitude error</a:t>
            </a:r>
          </a:p>
          <a:p>
            <a:r>
              <a:rPr lang="en-US" dirty="0">
                <a:sym typeface="Wingdings" pitchFamily="2" charset="2"/>
              </a:rPr>
              <a:t>Effect of crab cavity Higher Order Mode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489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663F8-7114-F942-8930-F08A32507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Finite Bunch length effect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FCA858-8720-5D40-A5D6-060911A410B7}"/>
              </a:ext>
            </a:extLst>
          </p:cNvPr>
          <p:cNvSpPr txBox="1"/>
          <p:nvPr/>
        </p:nvSpPr>
        <p:spPr>
          <a:xfrm>
            <a:off x="4850295" y="1652812"/>
            <a:ext cx="272975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Figures of merit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A73627-DC99-2141-90FC-263EFFCFCA2B}"/>
              </a:ext>
            </a:extLst>
          </p:cNvPr>
          <p:cNvSpPr txBox="1"/>
          <p:nvPr/>
        </p:nvSpPr>
        <p:spPr>
          <a:xfrm>
            <a:off x="4855201" y="3246569"/>
            <a:ext cx="420444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Normalized bunch length in CC: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0431FF-66A9-0A4A-808A-0F192AA5691F}"/>
              </a:ext>
            </a:extLst>
          </p:cNvPr>
          <p:cNvSpPr txBox="1"/>
          <p:nvPr/>
        </p:nvSpPr>
        <p:spPr>
          <a:xfrm>
            <a:off x="4850295" y="4815412"/>
            <a:ext cx="365312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/>
              <a:t>Piwinski</a:t>
            </a:r>
            <a:r>
              <a:rPr lang="en-US" sz="2400" dirty="0"/>
              <a:t> Angle: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3548FF-DC3A-A94A-AC5A-EDAEAA37B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397" y="3964507"/>
            <a:ext cx="1978159" cy="363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B439F8-C509-2741-AA18-B4E169B35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4424" y="5440048"/>
            <a:ext cx="2335308" cy="6908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8FD3E0-1A02-E942-AECA-86074AFCF7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47" y="2081974"/>
            <a:ext cx="4744278" cy="3252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EF69F3-4045-D04A-A8A7-1038E1336F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397" y="2387652"/>
            <a:ext cx="14859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32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2A473-D393-B540-A325-8221BBA8A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we?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29E7DA5-E7F1-B14E-BCB4-8C0F871633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4564487"/>
              </p:ext>
            </p:extLst>
          </p:nvPr>
        </p:nvGraphicFramePr>
        <p:xfrm>
          <a:off x="917989" y="2382216"/>
          <a:ext cx="7733472" cy="307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70">
                  <a:extLst>
                    <a:ext uri="{9D8B030D-6E8A-4147-A177-3AD203B41FA5}">
                      <a16:colId xmlns:a16="http://schemas.microsoft.com/office/drawing/2014/main" val="509087034"/>
                    </a:ext>
                  </a:extLst>
                </a:gridCol>
                <a:gridCol w="2342701">
                  <a:extLst>
                    <a:ext uri="{9D8B030D-6E8A-4147-A177-3AD203B41FA5}">
                      <a16:colId xmlns:a16="http://schemas.microsoft.com/office/drawing/2014/main" val="1821877784"/>
                    </a:ext>
                  </a:extLst>
                </a:gridCol>
                <a:gridCol w="2342701">
                  <a:extLst>
                    <a:ext uri="{9D8B030D-6E8A-4147-A177-3AD203B41FA5}">
                      <a16:colId xmlns:a16="http://schemas.microsoft.com/office/drawing/2014/main" val="10846511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eRHIC</a:t>
                      </a:r>
                      <a:r>
                        <a:rPr lang="en-US" sz="20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JLEIC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5381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Horizontal Beam-Beam 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0.015 (p) / 0.09(e)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0.015 (p) / 0.06(e)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9754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CC frequency [MHz] (Ion)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294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952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594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Ion bunch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0.07 (1e11 / bunch)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0.01 (1e10 / bunch)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2007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κ</a:t>
                      </a:r>
                      <a:r>
                        <a:rPr lang="en-US" sz="2000" baseline="-25000" dirty="0" err="1"/>
                        <a:t>cc</a:t>
                      </a:r>
                      <a:endParaRPr lang="en-US" sz="20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2"/>
                          </a:solidFill>
                        </a:rPr>
                        <a:t>0.43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6"/>
                          </a:solidFill>
                        </a:rPr>
                        <a:t>0.2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20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Half crossing angle, [</a:t>
                      </a:r>
                      <a:r>
                        <a:rPr lang="en-US" sz="2000" dirty="0" err="1"/>
                        <a:t>mrad</a:t>
                      </a:r>
                      <a:r>
                        <a:rPr lang="en-US" sz="2000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5733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Piwinski</a:t>
                      </a:r>
                      <a:r>
                        <a:rPr lang="en-US" sz="2000" dirty="0"/>
                        <a:t> angle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6"/>
                          </a:solidFill>
                        </a:rPr>
                        <a:t>7.8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2"/>
                          </a:solidFill>
                        </a:rPr>
                        <a:t>14.9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77767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2566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6D320-D7E0-1041-8F0F-4E89D8442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parameter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FE8E92F-B130-0B40-A2BF-5D50B2E483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192997"/>
              </p:ext>
            </p:extLst>
          </p:nvPr>
        </p:nvGraphicFramePr>
        <p:xfrm>
          <a:off x="533813" y="1915976"/>
          <a:ext cx="8076373" cy="370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8843">
                  <a:extLst>
                    <a:ext uri="{9D8B030D-6E8A-4147-A177-3AD203B41FA5}">
                      <a16:colId xmlns:a16="http://schemas.microsoft.com/office/drawing/2014/main" val="2556827663"/>
                    </a:ext>
                  </a:extLst>
                </a:gridCol>
                <a:gridCol w="1623765">
                  <a:extLst>
                    <a:ext uri="{9D8B030D-6E8A-4147-A177-3AD203B41FA5}">
                      <a16:colId xmlns:a16="http://schemas.microsoft.com/office/drawing/2014/main" val="2631996944"/>
                    </a:ext>
                  </a:extLst>
                </a:gridCol>
                <a:gridCol w="1623765">
                  <a:extLst>
                    <a:ext uri="{9D8B030D-6E8A-4147-A177-3AD203B41FA5}">
                      <a16:colId xmlns:a16="http://schemas.microsoft.com/office/drawing/2014/main" val="28430599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Ion (Proton)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Electron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0145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Bunch population (x 10 </a:t>
                      </a:r>
                      <a:r>
                        <a:rPr lang="en-US" baseline="30000" dirty="0"/>
                        <a:t>11</a:t>
                      </a:r>
                      <a:r>
                        <a:rPr lang="en-US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414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Energy (GeV)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3650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Horizontal beam size at IP (um)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4878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Vertical  beam size at IP (um)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442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Bunch length (cm)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1484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Beta function at IP (cm)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94/4.2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63/7.3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2159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Crossing angle (half, rad)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0.011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7946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Beam-beam parameter (x/y)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0.014/0.0048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0.092/0.084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1017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Piwinski</a:t>
                      </a:r>
                      <a:r>
                        <a:rPr lang="en-US" dirty="0"/>
                        <a:t> angle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1973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7983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3F1C6-43B7-BA4B-85A9-AECCE9465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Strong-Strong Simulation Observation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3B45C6-D648-2449-AA37-BAF0E854A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15" y="2134640"/>
            <a:ext cx="4982817" cy="3321878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BB391F9-F2CD-7641-B693-44911AD1F7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4037077"/>
              </p:ext>
            </p:extLst>
          </p:nvPr>
        </p:nvGraphicFramePr>
        <p:xfrm>
          <a:off x="4984690" y="4522035"/>
          <a:ext cx="4109091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3275">
                  <a:extLst>
                    <a:ext uri="{9D8B030D-6E8A-4147-A177-3AD203B41FA5}">
                      <a16:colId xmlns:a16="http://schemas.microsoft.com/office/drawing/2014/main" val="931781180"/>
                    </a:ext>
                  </a:extLst>
                </a:gridCol>
                <a:gridCol w="1685816">
                  <a:extLst>
                    <a:ext uri="{9D8B030D-6E8A-4147-A177-3AD203B41FA5}">
                      <a16:colId xmlns:a16="http://schemas.microsoft.com/office/drawing/2014/main" val="405446944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1600" dirty="0"/>
                        <a:t>Linear Fit of the Luminosity Degradation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2069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Head on collision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- 1400% per hour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3875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CC frequency = 112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- 2200% per hour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927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CC frequency = 224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- 3300% per hour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3924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CC frequency = 336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- 3600% per hour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94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CC frequency = 448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- 3300% per hour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37702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49D2D3C-A165-3648-82FA-3EA309BED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217" y="1449634"/>
            <a:ext cx="1947071" cy="13348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71146F-DAD5-7243-8FC2-80839A7702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155" y="1449634"/>
            <a:ext cx="1933530" cy="1325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CB7DA2-C7C6-BC4B-B84E-432CAA8CAE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4691" y="3015332"/>
            <a:ext cx="1913954" cy="13121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935BE8-290D-474A-80B8-F7C07511A6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9993" y="3015332"/>
            <a:ext cx="1933529" cy="13255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4A697F-E868-C94F-B2AB-C27B637A4F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943" y="4179785"/>
            <a:ext cx="1349674" cy="8997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D41D8C-7867-184A-86B1-EE96C3153115}"/>
              </a:ext>
            </a:extLst>
          </p:cNvPr>
          <p:cNvSpPr txBox="1"/>
          <p:nvPr/>
        </p:nvSpPr>
        <p:spPr>
          <a:xfrm>
            <a:off x="545229" y="5569544"/>
            <a:ext cx="44009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Using Beam-Beam 3D, self-consistent 3-D code by Dr. Ji </a:t>
            </a:r>
            <a:r>
              <a:rPr lang="en-US" dirty="0" err="1"/>
              <a:t>Qiang</a:t>
            </a:r>
            <a:r>
              <a:rPr lang="en-US" dirty="0"/>
              <a:t>.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273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D5ABD-91A8-7C47-8089-BB1088CE8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size growth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BD8276-0A30-2542-B957-07C679C4C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83" y="1872660"/>
            <a:ext cx="4716542" cy="31443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B7CE76-12B5-9E44-9F8A-4F17A806B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996" y="1872660"/>
            <a:ext cx="4716543" cy="314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646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AAE3C-912C-1A4A-9514-5EF58611B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Separate cross checks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C858FF-3E81-6948-8E61-EC3CF4D37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15" y="1690689"/>
            <a:ext cx="5434359" cy="4273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C4F11A-1BEC-9F4B-B10B-805887361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524" y="1584876"/>
            <a:ext cx="3265661" cy="2495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55B6AA-34A8-9743-844C-A184DF1D0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523" y="4080426"/>
            <a:ext cx="3265661" cy="2495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3D0D93-7FF2-4647-A208-4E9B5DEC8700}"/>
              </a:ext>
            </a:extLst>
          </p:cNvPr>
          <p:cNvSpPr txBox="1"/>
          <p:nvPr/>
        </p:nvSpPr>
        <p:spPr>
          <a:xfrm>
            <a:off x="628651" y="5963962"/>
            <a:ext cx="326566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@ Results during Dr. </a:t>
            </a:r>
            <a:r>
              <a:rPr lang="en-US" dirty="0" err="1"/>
              <a:t>Ohmi</a:t>
            </a:r>
            <a:r>
              <a:rPr lang="en-US" dirty="0"/>
              <a:t> ‘s visit </a:t>
            </a:r>
          </a:p>
        </p:txBody>
      </p:sp>
    </p:spTree>
    <p:extLst>
      <p:ext uri="{BB962C8B-B14F-4D97-AF65-F5344CB8AC3E}">
        <p14:creationId xmlns:p14="http://schemas.microsoft.com/office/powerpoint/2010/main" val="2056617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9343</TotalTime>
  <Words>839</Words>
  <Application>Microsoft Macintosh PowerPoint</Application>
  <PresentationFormat>On-screen Show (4:3)</PresentationFormat>
  <Paragraphs>156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Book Antiqua</vt:lpstr>
      <vt:lpstr>Calibri</vt:lpstr>
      <vt:lpstr>Century Gothic</vt:lpstr>
      <vt:lpstr>Comic Sans MS</vt:lpstr>
      <vt:lpstr>Wingdings</vt:lpstr>
      <vt:lpstr>Office Theme</vt:lpstr>
      <vt:lpstr>Beam-Beam with Crab-Crossing</vt:lpstr>
      <vt:lpstr>Crab-crossing and Head-on collision</vt:lpstr>
      <vt:lpstr>Crab-Crossing Beam Dynamics Checklist</vt:lpstr>
      <vt:lpstr>Finite Bunch length effect</vt:lpstr>
      <vt:lpstr>Where are we?</vt:lpstr>
      <vt:lpstr>Simulation parameter</vt:lpstr>
      <vt:lpstr>Strong-Strong Simulation Observation</vt:lpstr>
      <vt:lpstr>Beam size growth</vt:lpstr>
      <vt:lpstr>Separate cross checks</vt:lpstr>
      <vt:lpstr>Similar Study for JLEIC</vt:lpstr>
      <vt:lpstr>Synchro-beta resonance?</vt:lpstr>
      <vt:lpstr>Synchro-beta resonance?</vt:lpstr>
      <vt:lpstr>Synchro-beta resonance?</vt:lpstr>
      <vt:lpstr>Scaling, B-B parameter of Hadron</vt:lpstr>
      <vt:lpstr>Scaling, B-B parameter of electron</vt:lpstr>
      <vt:lpstr>Electron closed orbit</vt:lpstr>
      <vt:lpstr>Electron closed orbit</vt:lpstr>
      <vt:lpstr>Summary</vt:lpstr>
      <vt:lpstr>More studies needed</vt:lpstr>
      <vt:lpstr>Acknowledgement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Beam-Beam with Crab-Crossing</dc:title>
  <dc:creator>Hao, Yue</dc:creator>
  <cp:lastModifiedBy>Hao, Yue</cp:lastModifiedBy>
  <cp:revision>56</cp:revision>
  <dcterms:created xsi:type="dcterms:W3CDTF">2018-10-20T15:17:00Z</dcterms:created>
  <dcterms:modified xsi:type="dcterms:W3CDTF">2018-10-31T17:00:51Z</dcterms:modified>
</cp:coreProperties>
</file>